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0" r:id="rId2"/>
    <p:sldId id="261" r:id="rId3"/>
    <p:sldId id="314" r:id="rId4"/>
    <p:sldId id="348" r:id="rId5"/>
    <p:sldId id="315" r:id="rId6"/>
    <p:sldId id="316" r:id="rId7"/>
    <p:sldId id="350" r:id="rId8"/>
    <p:sldId id="349" r:id="rId9"/>
    <p:sldId id="317" r:id="rId10"/>
    <p:sldId id="351" r:id="rId11"/>
    <p:sldId id="319" r:id="rId12"/>
    <p:sldId id="326" r:id="rId13"/>
    <p:sldId id="356" r:id="rId14"/>
    <p:sldId id="357" r:id="rId15"/>
    <p:sldId id="359" r:id="rId16"/>
    <p:sldId id="358" r:id="rId17"/>
    <p:sldId id="328" r:id="rId18"/>
    <p:sldId id="329" r:id="rId19"/>
    <p:sldId id="330" r:id="rId20"/>
    <p:sldId id="354" r:id="rId21"/>
    <p:sldId id="331" r:id="rId22"/>
    <p:sldId id="361" r:id="rId23"/>
    <p:sldId id="360"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62" r:id="rId39"/>
    <p:sldId id="364" r:id="rId40"/>
    <p:sldId id="363" r:id="rId41"/>
    <p:sldId id="327" r:id="rId42"/>
    <p:sldId id="365" r:id="rId43"/>
    <p:sldId id="347" r:id="rId44"/>
    <p:sldId id="2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07B59-3F64-49CF-92DE-9BF65DAB46C1}" type="datetimeFigureOut">
              <a:rPr lang="en-US" smtClean="0"/>
              <a:t>4/25/2020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5D297-B990-41E4-9AF5-35BC7E1B7BDA}" type="slidenum">
              <a:rPr lang="en-US" smtClean="0"/>
              <a:t>‹#›</a:t>
            </a:fld>
            <a:endParaRPr lang="en-US"/>
          </a:p>
        </p:txBody>
      </p:sp>
    </p:spTree>
    <p:extLst>
      <p:ext uri="{BB962C8B-B14F-4D97-AF65-F5344CB8AC3E}">
        <p14:creationId xmlns:p14="http://schemas.microsoft.com/office/powerpoint/2010/main" val="392904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E3170-3252-4A46-8318-033E49393828}"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13833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BA363-064D-499D-8B87-DA2945499D4A}"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329377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7A83D-4E7E-4487-8AF3-3A6D9CF9670C}"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68828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1259A-07F1-43CA-BE17-F03D3ACA7507}"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116339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00A1C-3D99-4AAA-99FD-15AC4593661B}" type="datetime1">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22376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8EF0C-AB64-4271-B084-B8CF33AFC653}"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152501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E0E4F-4CB8-4A48-9D13-243B7B81F1FB}" type="datetime1">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155471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3E2EC6-7E98-4865-8A19-79C7FDF13AD6}" type="datetime1">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310104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81361-85F2-450F-9797-BDA033043A9E}" type="datetime1">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356102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B7CF9-FF5D-4CA8-BE90-D770FB34D290}"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133832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B6A1F-1192-4639-8D6A-9D10084A618D}" type="datetime1">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9EF74-4465-4D03-9D9E-1BAE36536ABC}" type="slidenum">
              <a:rPr lang="en-US" smtClean="0"/>
              <a:t>‹#›</a:t>
            </a:fld>
            <a:endParaRPr lang="en-US"/>
          </a:p>
        </p:txBody>
      </p:sp>
    </p:spTree>
    <p:extLst>
      <p:ext uri="{BB962C8B-B14F-4D97-AF65-F5344CB8AC3E}">
        <p14:creationId xmlns:p14="http://schemas.microsoft.com/office/powerpoint/2010/main" val="298002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7994F-4F95-4468-BA16-9D262892026F}" type="datetime1">
              <a:rPr lang="en-US" smtClean="0"/>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9EF74-4465-4D03-9D9E-1BAE36536ABC}" type="slidenum">
              <a:rPr lang="en-US" smtClean="0"/>
              <a:t>‹#›</a:t>
            </a:fld>
            <a:endParaRPr lang="en-US"/>
          </a:p>
        </p:txBody>
      </p:sp>
    </p:spTree>
    <p:extLst>
      <p:ext uri="{BB962C8B-B14F-4D97-AF65-F5344CB8AC3E}">
        <p14:creationId xmlns:p14="http://schemas.microsoft.com/office/powerpoint/2010/main" val="26927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fmeainfocentre.com/examples/xfmea_dfmea.pdf" TargetMode="Externa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447800"/>
          </a:xfrm>
        </p:spPr>
        <p:txBody>
          <a:bodyPr>
            <a:noAutofit/>
          </a:bodyPr>
          <a:lstStyle/>
          <a:p>
            <a:pPr>
              <a:lnSpc>
                <a:spcPct val="150000"/>
              </a:lnSpc>
            </a:pPr>
            <a:r>
              <a:rPr lang="en-US" sz="3000" b="1" dirty="0"/>
              <a:t>Chapter </a:t>
            </a:r>
            <a:r>
              <a:rPr lang="en-US" sz="3000" b="1" dirty="0" smtClean="0"/>
              <a:t>Three Part II</a:t>
            </a:r>
            <a:r>
              <a:rPr lang="en-US" sz="3600" b="1" dirty="0" smtClean="0"/>
              <a:t/>
            </a:r>
            <a:br>
              <a:rPr lang="en-US" sz="3600" b="1" dirty="0" smtClean="0"/>
            </a:br>
            <a:r>
              <a:rPr lang="en-US" sz="3000" b="1" dirty="0"/>
              <a:t>System Safety Analysis and </a:t>
            </a:r>
            <a:r>
              <a:rPr lang="en-US" sz="3000" b="1" dirty="0" smtClean="0"/>
              <a:t>Link </a:t>
            </a:r>
            <a:r>
              <a:rPr lang="en-US" sz="3000" b="1" dirty="0"/>
              <a:t>to </a:t>
            </a:r>
            <a:r>
              <a:rPr lang="en-US" sz="3000" b="1" dirty="0" smtClean="0"/>
              <a:t>Reliability </a:t>
            </a:r>
            <a:r>
              <a:rPr lang="en-US" sz="3600" b="1" dirty="0" smtClean="0"/>
              <a:t/>
            </a:r>
            <a:br>
              <a:rPr lang="en-US" sz="3600" b="1" dirty="0" smtClean="0"/>
            </a:br>
            <a:r>
              <a:rPr lang="en-US" sz="3200" b="1" dirty="0"/>
              <a:t/>
            </a:r>
            <a:br>
              <a:rPr lang="en-US" sz="3200" b="1" dirty="0"/>
            </a:br>
            <a:r>
              <a:rPr lang="en-US" sz="3200" b="1" dirty="0" smtClean="0"/>
              <a:t> </a:t>
            </a:r>
            <a:endParaRPr lang="en-US" sz="3200" b="1" dirty="0"/>
          </a:p>
        </p:txBody>
      </p:sp>
      <p:sp>
        <p:nvSpPr>
          <p:cNvPr id="5" name="Rectangle 4"/>
          <p:cNvSpPr/>
          <p:nvPr/>
        </p:nvSpPr>
        <p:spPr>
          <a:xfrm>
            <a:off x="609600" y="2057400"/>
            <a:ext cx="7620000" cy="3108543"/>
          </a:xfrm>
          <a:prstGeom prst="rect">
            <a:avLst/>
          </a:prstGeom>
        </p:spPr>
        <p:txBody>
          <a:bodyPr wrap="square">
            <a:spAutoFit/>
          </a:bodyPr>
          <a:lstStyle/>
          <a:p>
            <a:r>
              <a:rPr lang="en-US" sz="2800" b="1" dirty="0"/>
              <a:t>Topics</a:t>
            </a:r>
          </a:p>
          <a:p>
            <a:pPr marL="457200" indent="-457200">
              <a:lnSpc>
                <a:spcPct val="150000"/>
              </a:lnSpc>
              <a:buFont typeface="Arial" pitchFamily="34" charset="0"/>
              <a:buChar char="•"/>
            </a:pPr>
            <a:r>
              <a:rPr lang="en-US" sz="2800" b="1" dirty="0" smtClean="0"/>
              <a:t>Root Cause </a:t>
            </a:r>
            <a:r>
              <a:rPr lang="en-US" sz="2800" b="1" dirty="0"/>
              <a:t>of </a:t>
            </a:r>
            <a:r>
              <a:rPr lang="en-US" sz="2800" b="1" dirty="0" smtClean="0">
                <a:latin typeface="Calibri" panose="020F0502020204030204" pitchFamily="34" charset="0"/>
                <a:cs typeface="Calibri" panose="020F0502020204030204" pitchFamily="34" charset="0"/>
              </a:rPr>
              <a:t>F</a:t>
            </a:r>
            <a:r>
              <a:rPr lang="en-US" sz="2800" b="1" dirty="0" smtClean="0"/>
              <a:t>ailure </a:t>
            </a:r>
          </a:p>
          <a:p>
            <a:pPr marL="457200" indent="-457200">
              <a:lnSpc>
                <a:spcPct val="150000"/>
              </a:lnSpc>
              <a:buFont typeface="Arial" pitchFamily="34" charset="0"/>
              <a:buChar char="•"/>
            </a:pPr>
            <a:r>
              <a:rPr lang="en-US" sz="2800" b="1" dirty="0" smtClean="0"/>
              <a:t>Fault </a:t>
            </a:r>
            <a:r>
              <a:rPr lang="en-US" sz="2800" b="1" dirty="0"/>
              <a:t>Tree </a:t>
            </a:r>
            <a:r>
              <a:rPr lang="en-US" sz="2800" b="1" dirty="0" smtClean="0"/>
              <a:t>Analysis</a:t>
            </a:r>
          </a:p>
          <a:p>
            <a:pPr marL="457200" indent="-457200">
              <a:lnSpc>
                <a:spcPct val="150000"/>
              </a:lnSpc>
              <a:buFont typeface="Arial" pitchFamily="34" charset="0"/>
              <a:buChar char="•"/>
            </a:pPr>
            <a:r>
              <a:rPr lang="en-US" sz="2800" b="1" dirty="0" smtClean="0"/>
              <a:t>Hazard analysis</a:t>
            </a:r>
          </a:p>
          <a:p>
            <a:pPr marL="457200" indent="-457200">
              <a:lnSpc>
                <a:spcPct val="150000"/>
              </a:lnSpc>
              <a:buFont typeface="Arial" pitchFamily="34" charset="0"/>
              <a:buChar char="•"/>
            </a:pPr>
            <a:r>
              <a:rPr lang="en-US" sz="2800" b="1" dirty="0" smtClean="0"/>
              <a:t>Failure Modes </a:t>
            </a:r>
            <a:r>
              <a:rPr lang="en-US" sz="2800" b="1" dirty="0"/>
              <a:t>and </a:t>
            </a:r>
            <a:r>
              <a:rPr lang="en-US" sz="2800" b="1" dirty="0" smtClean="0"/>
              <a:t>Effects Analysis </a:t>
            </a:r>
            <a:r>
              <a:rPr lang="en-US" sz="2800" b="1" dirty="0"/>
              <a:t>(FMEA</a:t>
            </a:r>
            <a:r>
              <a:rPr lang="en-US" sz="2800" b="1" dirty="0" smtClean="0"/>
              <a:t>)</a:t>
            </a:r>
            <a:endParaRPr lang="en-US" sz="2800" b="1" dirty="0">
              <a:ea typeface="Calibri"/>
              <a:cs typeface="Times New Roman"/>
            </a:endParaRPr>
          </a:p>
        </p:txBody>
      </p:sp>
      <p:sp>
        <p:nvSpPr>
          <p:cNvPr id="3" name="Slide Number Placeholder 2"/>
          <p:cNvSpPr>
            <a:spLocks noGrp="1"/>
          </p:cNvSpPr>
          <p:nvPr>
            <p:ph type="sldNum" sz="quarter" idx="12"/>
          </p:nvPr>
        </p:nvSpPr>
        <p:spPr/>
        <p:txBody>
          <a:bodyPr/>
          <a:lstStyle/>
          <a:p>
            <a:fld id="{B5E9EF74-4465-4D03-9D9E-1BAE36536ABC}" type="slidenum">
              <a:rPr lang="en-US" smtClean="0"/>
              <a:t>1</a:t>
            </a:fld>
            <a:endParaRPr lang="en-US"/>
          </a:p>
        </p:txBody>
      </p:sp>
    </p:spTree>
    <p:extLst>
      <p:ext uri="{BB962C8B-B14F-4D97-AF65-F5344CB8AC3E}">
        <p14:creationId xmlns:p14="http://schemas.microsoft.com/office/powerpoint/2010/main" val="341905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Autofit/>
          </a:bodyPr>
          <a:lstStyle/>
          <a:p>
            <a:pPr>
              <a:lnSpc>
                <a:spcPct val="170000"/>
              </a:lnSpc>
            </a:pPr>
            <a:r>
              <a:rPr lang="en-US" sz="2800" b="1" dirty="0"/>
              <a:t>The main elements of a fault tree are:</a:t>
            </a:r>
          </a:p>
          <a:p>
            <a:pPr lvl="1">
              <a:lnSpc>
                <a:spcPct val="170000"/>
              </a:lnSpc>
            </a:pPr>
            <a:r>
              <a:rPr lang="en-US" sz="2400" b="1" dirty="0">
                <a:solidFill>
                  <a:srgbClr val="FF0000"/>
                </a:solidFill>
              </a:rPr>
              <a:t>TOP event</a:t>
            </a:r>
            <a:r>
              <a:rPr lang="en-US" sz="2400" b="1" dirty="0"/>
              <a:t>, which is the description of the critical system event </a:t>
            </a:r>
          </a:p>
          <a:p>
            <a:pPr lvl="1">
              <a:lnSpc>
                <a:spcPct val="170000"/>
              </a:lnSpc>
            </a:pPr>
            <a:r>
              <a:rPr lang="en-US" sz="2400" b="1" dirty="0">
                <a:solidFill>
                  <a:srgbClr val="FF0000"/>
                </a:solidFill>
              </a:rPr>
              <a:t>Basic events</a:t>
            </a:r>
            <a:r>
              <a:rPr lang="en-US" sz="2400" b="1" dirty="0"/>
              <a:t>, </a:t>
            </a:r>
            <a:r>
              <a:rPr lang="en-US" sz="2400" b="1" dirty="0" smtClean="0"/>
              <a:t>they </a:t>
            </a:r>
            <a:r>
              <a:rPr lang="en-US" sz="2400" b="1" dirty="0"/>
              <a:t>are the lowest level of identified causes </a:t>
            </a:r>
          </a:p>
          <a:p>
            <a:pPr lvl="1" algn="just">
              <a:lnSpc>
                <a:spcPct val="170000"/>
              </a:lnSpc>
            </a:pPr>
            <a:r>
              <a:rPr lang="en-US" sz="2400" b="1" dirty="0">
                <a:solidFill>
                  <a:srgbClr val="FF0000"/>
                </a:solidFill>
              </a:rPr>
              <a:t>Logic gates</a:t>
            </a:r>
            <a:r>
              <a:rPr lang="en-US" sz="2400" b="1" dirty="0"/>
              <a:t>, such as OR </a:t>
            </a:r>
            <a:r>
              <a:rPr lang="en-US" sz="2400" b="1" dirty="0" err="1"/>
              <a:t>or</a:t>
            </a:r>
            <a:r>
              <a:rPr lang="en-US" sz="2400" b="1" dirty="0"/>
              <a:t> AND gates, which gives the logical relationship between the TOP event and the basic events </a:t>
            </a:r>
          </a:p>
          <a:p>
            <a:pPr marL="341313" lvl="1" indent="-341313">
              <a:lnSpc>
                <a:spcPct val="170000"/>
              </a:lnSpc>
              <a:buFont typeface="Arial" pitchFamily="34" charset="0"/>
              <a:buChar char="•"/>
            </a:pPr>
            <a:r>
              <a:rPr lang="en-US" sz="2400" b="1" dirty="0"/>
              <a:t>Fault tree analysis is the qualitative and quantitative analyses that can be carried out on the basis of a fault tree. </a:t>
            </a:r>
          </a:p>
          <a:p>
            <a:endParaRPr lang="en-US" sz="2400" dirty="0"/>
          </a:p>
        </p:txBody>
      </p:sp>
      <p:sp>
        <p:nvSpPr>
          <p:cNvPr id="2" name="Slide Number Placeholder 1"/>
          <p:cNvSpPr>
            <a:spLocks noGrp="1"/>
          </p:cNvSpPr>
          <p:nvPr>
            <p:ph type="sldNum" sz="quarter" idx="12"/>
          </p:nvPr>
        </p:nvSpPr>
        <p:spPr/>
        <p:txBody>
          <a:bodyPr/>
          <a:lstStyle/>
          <a:p>
            <a:fld id="{B5E9EF74-4465-4D03-9D9E-1BAE36536ABC}" type="slidenum">
              <a:rPr lang="en-US" smtClean="0"/>
              <a:t>10</a:t>
            </a:fld>
            <a:endParaRPr lang="en-US"/>
          </a:p>
        </p:txBody>
      </p:sp>
    </p:spTree>
    <p:extLst>
      <p:ext uri="{BB962C8B-B14F-4D97-AF65-F5344CB8AC3E}">
        <p14:creationId xmlns:p14="http://schemas.microsoft.com/office/powerpoint/2010/main" val="233782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6248400"/>
          </a:xfrm>
        </p:spPr>
        <p:txBody>
          <a:bodyPr>
            <a:noAutofit/>
          </a:bodyPr>
          <a:lstStyle/>
          <a:p>
            <a:pPr marL="0" indent="0">
              <a:buNone/>
            </a:pPr>
            <a:r>
              <a:rPr lang="en-US" sz="2000" b="1" dirty="0"/>
              <a:t>FTA </a:t>
            </a:r>
            <a:r>
              <a:rPr lang="en-US" sz="2000" b="1" dirty="0" smtClean="0"/>
              <a:t>i</a:t>
            </a:r>
            <a:r>
              <a:rPr lang="en-US" sz="2000" b="1" dirty="0" smtClean="0">
                <a:latin typeface="Calibri" panose="020F0502020204030204" pitchFamily="34" charset="0"/>
                <a:cs typeface="Calibri" panose="020F0502020204030204" pitchFamily="34" charset="0"/>
              </a:rPr>
              <a:t>s</a:t>
            </a:r>
            <a:r>
              <a:rPr lang="en-US" sz="2000" b="1" dirty="0" smtClean="0"/>
              <a:t> </a:t>
            </a:r>
            <a:r>
              <a:rPr lang="en-US" sz="2000" b="1" dirty="0" smtClean="0">
                <a:latin typeface="Calibri" panose="020F0502020204030204" pitchFamily="34" charset="0"/>
                <a:cs typeface="Calibri" panose="020F0502020204030204" pitchFamily="34" charset="0"/>
              </a:rPr>
              <a:t>a </a:t>
            </a:r>
            <a:r>
              <a:rPr lang="en-US" sz="2000" b="1" dirty="0" smtClean="0"/>
              <a:t>System </a:t>
            </a:r>
            <a:r>
              <a:rPr lang="en-US" sz="2000" b="1" dirty="0"/>
              <a:t>Analysis Tool</a:t>
            </a:r>
          </a:p>
          <a:p>
            <a:pPr marL="974725" indent="-292100">
              <a:lnSpc>
                <a:spcPct val="170000"/>
              </a:lnSpc>
              <a:buFont typeface="Wingdings" pitchFamily="2" charset="2"/>
              <a:buChar char="ü"/>
            </a:pPr>
            <a:r>
              <a:rPr lang="en-US" sz="2000" b="1" dirty="0" smtClean="0"/>
              <a:t>Evaluates </a:t>
            </a:r>
            <a:r>
              <a:rPr lang="en-US" sz="2000" b="1" dirty="0"/>
              <a:t>complex systems (small to large)</a:t>
            </a:r>
          </a:p>
          <a:p>
            <a:pPr marL="974725" indent="-292100">
              <a:lnSpc>
                <a:spcPct val="170000"/>
              </a:lnSpc>
              <a:buFont typeface="Wingdings" pitchFamily="2" charset="2"/>
              <a:buChar char="ü"/>
            </a:pPr>
            <a:r>
              <a:rPr lang="en-US" sz="2000" b="1" dirty="0" smtClean="0"/>
              <a:t>Identifies </a:t>
            </a:r>
            <a:r>
              <a:rPr lang="en-US" sz="2000" b="1" dirty="0"/>
              <a:t>causal factors that can result in an Undesired Event</a:t>
            </a:r>
          </a:p>
          <a:p>
            <a:pPr marL="974725" indent="-292100">
              <a:lnSpc>
                <a:spcPct val="170000"/>
              </a:lnSpc>
              <a:buFont typeface="Wingdings" pitchFamily="2" charset="2"/>
              <a:buChar char="ü"/>
            </a:pPr>
            <a:r>
              <a:rPr lang="fr-FR" sz="2000" b="1" dirty="0" smtClean="0"/>
              <a:t>Visual </a:t>
            </a:r>
            <a:r>
              <a:rPr lang="fr-FR" sz="2000" b="1" dirty="0"/>
              <a:t>Model - displays </a:t>
            </a:r>
            <a:r>
              <a:rPr lang="fr-FR" sz="2000" b="1" dirty="0" err="1" smtClean="0"/>
              <a:t>complex</a:t>
            </a:r>
            <a:r>
              <a:rPr lang="fr-FR" sz="2000" b="1" dirty="0" smtClean="0"/>
              <a:t> </a:t>
            </a:r>
            <a:r>
              <a:rPr lang="fr-FR" sz="2000" b="1" dirty="0"/>
              <a:t>cause-</a:t>
            </a:r>
            <a:r>
              <a:rPr lang="fr-FR" sz="2000" b="1" dirty="0" err="1"/>
              <a:t>consequence</a:t>
            </a:r>
            <a:r>
              <a:rPr lang="fr-FR" sz="2000" b="1" dirty="0"/>
              <a:t> </a:t>
            </a:r>
            <a:r>
              <a:rPr lang="fr-FR" sz="2000" b="1" dirty="0" err="1"/>
              <a:t>combinations</a:t>
            </a:r>
            <a:endParaRPr lang="fr-FR" sz="2000" b="1" dirty="0"/>
          </a:p>
          <a:p>
            <a:pPr marL="974725" indent="-292100">
              <a:lnSpc>
                <a:spcPct val="170000"/>
              </a:lnSpc>
              <a:buFont typeface="Wingdings" pitchFamily="2" charset="2"/>
              <a:buChar char="ü"/>
            </a:pPr>
            <a:r>
              <a:rPr lang="en-US" sz="2000" b="1" dirty="0" smtClean="0"/>
              <a:t>Combines </a:t>
            </a:r>
            <a:r>
              <a:rPr lang="en-US" sz="2000" b="1" dirty="0"/>
              <a:t>failures, errors, normal events, time, HW, SW, HE</a:t>
            </a:r>
          </a:p>
          <a:p>
            <a:pPr marL="974725" indent="-292100">
              <a:lnSpc>
                <a:spcPct val="170000"/>
              </a:lnSpc>
              <a:buFont typeface="Wingdings" pitchFamily="2" charset="2"/>
              <a:buChar char="ü"/>
            </a:pPr>
            <a:r>
              <a:rPr lang="en-US" sz="2000" b="1" dirty="0" smtClean="0"/>
              <a:t>Deductive </a:t>
            </a:r>
            <a:r>
              <a:rPr lang="en-US" sz="2000" b="1" dirty="0"/>
              <a:t>(general to the specific)</a:t>
            </a:r>
          </a:p>
          <a:p>
            <a:pPr marL="974725" indent="-292100">
              <a:lnSpc>
                <a:spcPct val="170000"/>
              </a:lnSpc>
              <a:buFont typeface="Wingdings" pitchFamily="2" charset="2"/>
              <a:buChar char="ü"/>
            </a:pPr>
            <a:r>
              <a:rPr lang="fr-FR" sz="2000" b="1" dirty="0" err="1" smtClean="0"/>
              <a:t>Provides</a:t>
            </a:r>
            <a:r>
              <a:rPr lang="fr-FR" sz="2000" b="1" dirty="0" smtClean="0"/>
              <a:t> </a:t>
            </a:r>
            <a:r>
              <a:rPr lang="fr-FR" sz="2000" b="1" dirty="0" err="1"/>
              <a:t>risk</a:t>
            </a:r>
            <a:r>
              <a:rPr lang="fr-FR" sz="2000" b="1" dirty="0"/>
              <a:t> </a:t>
            </a:r>
            <a:r>
              <a:rPr lang="fr-FR" sz="2000" b="1" dirty="0" err="1"/>
              <a:t>assessment</a:t>
            </a:r>
            <a:r>
              <a:rPr lang="fr-FR" sz="2000" b="1" dirty="0"/>
              <a:t> (Quantitative / Qualitative)</a:t>
            </a:r>
          </a:p>
          <a:p>
            <a:pPr marL="974725" indent="-292100">
              <a:lnSpc>
                <a:spcPct val="170000"/>
              </a:lnSpc>
              <a:buFont typeface="Wingdings" pitchFamily="2" charset="2"/>
              <a:buChar char="ü"/>
            </a:pPr>
            <a:r>
              <a:rPr lang="en-US" sz="2000" b="1" dirty="0" smtClean="0"/>
              <a:t>Defined</a:t>
            </a:r>
            <a:r>
              <a:rPr lang="en-US" sz="2000" b="1" dirty="0"/>
              <a:t>, structured and rigorous</a:t>
            </a:r>
          </a:p>
          <a:p>
            <a:pPr marL="974725" indent="-292100">
              <a:lnSpc>
                <a:spcPct val="170000"/>
              </a:lnSpc>
              <a:buFont typeface="Wingdings" pitchFamily="2" charset="2"/>
              <a:buChar char="ü"/>
            </a:pPr>
            <a:r>
              <a:rPr lang="en-US" sz="2000" b="1" dirty="0" smtClean="0"/>
              <a:t>Easy </a:t>
            </a:r>
            <a:r>
              <a:rPr lang="en-US" sz="2000" b="1" dirty="0"/>
              <a:t>to learn, perform and follow</a:t>
            </a:r>
          </a:p>
          <a:p>
            <a:pPr marL="974725" indent="-292100">
              <a:lnSpc>
                <a:spcPct val="170000"/>
              </a:lnSpc>
              <a:buFont typeface="Wingdings" pitchFamily="2" charset="2"/>
              <a:buChar char="ü"/>
            </a:pPr>
            <a:r>
              <a:rPr lang="en-US" sz="2000" b="1" dirty="0" smtClean="0"/>
              <a:t>Utilizes </a:t>
            </a:r>
            <a:r>
              <a:rPr lang="en-US" sz="2000" b="1" dirty="0"/>
              <a:t>Boolean Algebra, probability theory, reliability theory, logic</a:t>
            </a:r>
          </a:p>
          <a:p>
            <a:pPr marL="974725" indent="-292100">
              <a:lnSpc>
                <a:spcPct val="170000"/>
              </a:lnSpc>
              <a:buFont typeface="Wingdings" pitchFamily="2" charset="2"/>
              <a:buChar char="ü"/>
            </a:pPr>
            <a:r>
              <a:rPr lang="en-US" sz="2000" b="1" dirty="0" smtClean="0"/>
              <a:t>Proven </a:t>
            </a:r>
            <a:r>
              <a:rPr lang="en-US" sz="2000" b="1" dirty="0"/>
              <a:t>over time</a:t>
            </a:r>
          </a:p>
        </p:txBody>
      </p:sp>
      <p:sp>
        <p:nvSpPr>
          <p:cNvPr id="2" name="Slide Number Placeholder 1"/>
          <p:cNvSpPr>
            <a:spLocks noGrp="1"/>
          </p:cNvSpPr>
          <p:nvPr>
            <p:ph type="sldNum" sz="quarter" idx="12"/>
          </p:nvPr>
        </p:nvSpPr>
        <p:spPr/>
        <p:txBody>
          <a:bodyPr/>
          <a:lstStyle/>
          <a:p>
            <a:fld id="{B5E9EF74-4465-4D03-9D9E-1BAE36536ABC}" type="slidenum">
              <a:rPr lang="en-US" smtClean="0"/>
              <a:t>11</a:t>
            </a:fld>
            <a:endParaRPr lang="en-US"/>
          </a:p>
        </p:txBody>
      </p:sp>
    </p:spTree>
    <p:extLst>
      <p:ext uri="{BB962C8B-B14F-4D97-AF65-F5344CB8AC3E}">
        <p14:creationId xmlns:p14="http://schemas.microsoft.com/office/powerpoint/2010/main" val="192353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685800"/>
            <a:ext cx="8763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Fault Tree Analysis</a:t>
            </a:r>
          </a:p>
          <a:p>
            <a:pPr lvl="1">
              <a:lnSpc>
                <a:spcPct val="150000"/>
              </a:lnSpc>
            </a:pPr>
            <a:r>
              <a:rPr lang="en-US" sz="2400" b="1" dirty="0" smtClean="0"/>
              <a:t>Work from the overall system backwards towards the component level (top down or </a:t>
            </a:r>
            <a:r>
              <a:rPr lang="en-US" sz="2400" b="1" dirty="0" smtClean="0">
                <a:latin typeface="Calibri" panose="020F0502020204030204" pitchFamily="34" charset="0"/>
                <a:cs typeface="Calibri" panose="020F0502020204030204" pitchFamily="34" charset="0"/>
              </a:rPr>
              <a:t>deductive </a:t>
            </a:r>
            <a:r>
              <a:rPr lang="en-US" sz="2400" b="1" dirty="0" smtClean="0"/>
              <a:t>approach)</a:t>
            </a:r>
          </a:p>
          <a:p>
            <a:pPr lvl="1">
              <a:lnSpc>
                <a:spcPct val="150000"/>
              </a:lnSpc>
            </a:pPr>
            <a:r>
              <a:rPr lang="en-US" sz="2400" b="1" dirty="0" smtClean="0"/>
              <a:t>Identify system fault modes and possible causes</a:t>
            </a:r>
          </a:p>
          <a:p>
            <a:pPr lvl="1">
              <a:lnSpc>
                <a:spcPct val="150000"/>
              </a:lnSpc>
            </a:pPr>
            <a:r>
              <a:rPr lang="en-US" sz="2400" b="1" dirty="0" smtClean="0"/>
              <a:t>Assign probabilities to each fault mode</a:t>
            </a:r>
          </a:p>
          <a:p>
            <a:pPr lvl="1">
              <a:lnSpc>
                <a:spcPct val="150000"/>
              </a:lnSpc>
            </a:pPr>
            <a:r>
              <a:rPr lang="en-US" sz="2400" b="1" dirty="0" smtClean="0"/>
              <a:t>Build a ‘tree’ and use it to evaluate overall reliability, availability, etc.</a:t>
            </a:r>
          </a:p>
        </p:txBody>
      </p:sp>
      <p:sp>
        <p:nvSpPr>
          <p:cNvPr id="2" name="Slide Number Placeholder 1"/>
          <p:cNvSpPr>
            <a:spLocks noGrp="1"/>
          </p:cNvSpPr>
          <p:nvPr>
            <p:ph type="sldNum" sz="quarter" idx="12"/>
          </p:nvPr>
        </p:nvSpPr>
        <p:spPr/>
        <p:txBody>
          <a:bodyPr/>
          <a:lstStyle/>
          <a:p>
            <a:fld id="{B5E9EF74-4465-4D03-9D9E-1BAE36536ABC}" type="slidenum">
              <a:rPr lang="en-US" smtClean="0"/>
              <a:t>12</a:t>
            </a:fld>
            <a:endParaRPr lang="en-US"/>
          </a:p>
        </p:txBody>
      </p:sp>
    </p:spTree>
    <p:extLst>
      <p:ext uri="{BB962C8B-B14F-4D97-AF65-F5344CB8AC3E}">
        <p14:creationId xmlns:p14="http://schemas.microsoft.com/office/powerpoint/2010/main" val="3485086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04800" y="990600"/>
            <a:ext cx="8839200" cy="5638800"/>
          </a:xfrm>
          <a:prstGeom prst="rect">
            <a:avLst/>
          </a:prstGeom>
        </p:spPr>
      </p:pic>
      <p:sp>
        <p:nvSpPr>
          <p:cNvPr id="5" name="Rectangle 4"/>
          <p:cNvSpPr/>
          <p:nvPr/>
        </p:nvSpPr>
        <p:spPr>
          <a:xfrm>
            <a:off x="-304800" y="152400"/>
            <a:ext cx="7086600" cy="531940"/>
          </a:xfrm>
          <a:prstGeom prst="rect">
            <a:avLst/>
          </a:prstGeom>
        </p:spPr>
        <p:txBody>
          <a:bodyPr wrap="square">
            <a:spAutoFit/>
          </a:bodyPr>
          <a:lstStyle/>
          <a:p>
            <a:pPr marL="1981200" indent="-6350">
              <a:lnSpc>
                <a:spcPct val="110000"/>
              </a:lnSpc>
              <a:spcAft>
                <a:spcPts val="15"/>
              </a:spcAft>
            </a:pPr>
            <a:r>
              <a:rPr lang="en-US" sz="2800" b="1" dirty="0">
                <a:solidFill>
                  <a:srgbClr val="063DE8"/>
                </a:solidFill>
                <a:uFill>
                  <a:solidFill>
                    <a:srgbClr val="063DE8"/>
                  </a:solidFill>
                </a:uFill>
                <a:latin typeface="Times New Roman" panose="02020603050405020304" pitchFamily="18" charset="0"/>
                <a:ea typeface="Times New Roman" panose="02020603050405020304" pitchFamily="18" charset="0"/>
              </a:rPr>
              <a:t>FTA – Deductive Approach</a:t>
            </a:r>
          </a:p>
        </p:txBody>
      </p:sp>
      <p:sp>
        <p:nvSpPr>
          <p:cNvPr id="2" name="Slide Number Placeholder 1"/>
          <p:cNvSpPr>
            <a:spLocks noGrp="1"/>
          </p:cNvSpPr>
          <p:nvPr>
            <p:ph type="sldNum" sz="quarter" idx="12"/>
          </p:nvPr>
        </p:nvSpPr>
        <p:spPr/>
        <p:txBody>
          <a:bodyPr/>
          <a:lstStyle/>
          <a:p>
            <a:fld id="{B5E9EF74-4465-4D03-9D9E-1BAE36536ABC}" type="slidenum">
              <a:rPr lang="en-US" smtClean="0"/>
              <a:t>13</a:t>
            </a:fld>
            <a:endParaRPr lang="en-US"/>
          </a:p>
        </p:txBody>
      </p:sp>
    </p:spTree>
    <p:extLst>
      <p:ext uri="{BB962C8B-B14F-4D97-AF65-F5344CB8AC3E}">
        <p14:creationId xmlns:p14="http://schemas.microsoft.com/office/powerpoint/2010/main" val="420436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Do A FTA?</a:t>
            </a:r>
          </a:p>
        </p:txBody>
      </p:sp>
      <p:sp>
        <p:nvSpPr>
          <p:cNvPr id="4" name="Rectangle 3"/>
          <p:cNvSpPr/>
          <p:nvPr/>
        </p:nvSpPr>
        <p:spPr>
          <a:xfrm>
            <a:off x="685800" y="1676400"/>
            <a:ext cx="8153400" cy="5262979"/>
          </a:xfrm>
          <a:prstGeom prst="rect">
            <a:avLst/>
          </a:prstGeom>
        </p:spPr>
        <p:txBody>
          <a:bodyPr wrap="square">
            <a:spAutoFit/>
          </a:bodyPr>
          <a:lstStyle/>
          <a:p>
            <a:pPr>
              <a:lnSpc>
                <a:spcPct val="150000"/>
              </a:lnSpc>
            </a:pPr>
            <a:r>
              <a:rPr lang="en-US" sz="2800" b="1" dirty="0">
                <a:latin typeface="CIDFont+F1"/>
              </a:rPr>
              <a:t>Root Cause Analysis</a:t>
            </a:r>
          </a:p>
          <a:p>
            <a:pPr marL="633413" indent="-515938">
              <a:lnSpc>
                <a:spcPct val="150000"/>
              </a:lnSpc>
              <a:buFont typeface="Wingdings" panose="05000000000000000000" pitchFamily="2" charset="2"/>
              <a:buChar char="ü"/>
            </a:pPr>
            <a:r>
              <a:rPr lang="en-US" sz="2800" b="1" dirty="0" smtClean="0">
                <a:latin typeface="CIDFont+F1"/>
              </a:rPr>
              <a:t>Identify </a:t>
            </a:r>
            <a:r>
              <a:rPr lang="en-US" sz="2800" b="1" dirty="0">
                <a:latin typeface="CIDFont+F1"/>
              </a:rPr>
              <a:t>all relevant events and conditions leading to Undesired Event</a:t>
            </a:r>
          </a:p>
          <a:p>
            <a:pPr marL="633413" indent="-515938">
              <a:lnSpc>
                <a:spcPct val="150000"/>
              </a:lnSpc>
              <a:buFont typeface="Wingdings" panose="05000000000000000000" pitchFamily="2" charset="2"/>
              <a:buChar char="ü"/>
            </a:pPr>
            <a:r>
              <a:rPr lang="en-US" sz="2800" b="1" dirty="0" smtClean="0">
                <a:latin typeface="CIDFont+F1"/>
              </a:rPr>
              <a:t>Determine </a:t>
            </a:r>
            <a:r>
              <a:rPr lang="en-US" sz="2800" b="1" dirty="0">
                <a:latin typeface="CIDFont+F1"/>
              </a:rPr>
              <a:t>parallel and sequential event combinations</a:t>
            </a:r>
          </a:p>
          <a:p>
            <a:pPr marL="633413" indent="-515938">
              <a:lnSpc>
                <a:spcPct val="150000"/>
              </a:lnSpc>
              <a:buFont typeface="Wingdings" panose="05000000000000000000" pitchFamily="2" charset="2"/>
              <a:buChar char="ü"/>
            </a:pPr>
            <a:r>
              <a:rPr lang="en-US" sz="2800" b="1" dirty="0" smtClean="0">
                <a:latin typeface="CIDFont+F1"/>
              </a:rPr>
              <a:t>Model </a:t>
            </a:r>
            <a:r>
              <a:rPr lang="en-US" sz="2800" b="1" dirty="0">
                <a:latin typeface="CIDFont+F1"/>
              </a:rPr>
              <a:t>diverse/complex event interrelationships involved</a:t>
            </a:r>
          </a:p>
          <a:p>
            <a:pPr>
              <a:lnSpc>
                <a:spcPct val="150000"/>
              </a:lnSpc>
            </a:pPr>
            <a:r>
              <a:rPr lang="en-US" sz="2800" dirty="0" smtClean="0">
                <a:latin typeface="CIDFont+F8"/>
              </a:rPr>
              <a:t></a:t>
            </a:r>
            <a:endParaRPr lang="en-US" sz="2800" dirty="0"/>
          </a:p>
        </p:txBody>
      </p:sp>
      <p:sp>
        <p:nvSpPr>
          <p:cNvPr id="3" name="Slide Number Placeholder 2"/>
          <p:cNvSpPr>
            <a:spLocks noGrp="1"/>
          </p:cNvSpPr>
          <p:nvPr>
            <p:ph type="sldNum" sz="quarter" idx="12"/>
          </p:nvPr>
        </p:nvSpPr>
        <p:spPr/>
        <p:txBody>
          <a:bodyPr/>
          <a:lstStyle/>
          <a:p>
            <a:fld id="{B5E9EF74-4465-4D03-9D9E-1BAE36536ABC}" type="slidenum">
              <a:rPr lang="en-US" smtClean="0"/>
              <a:t>14</a:t>
            </a:fld>
            <a:endParaRPr lang="en-US"/>
          </a:p>
        </p:txBody>
      </p:sp>
    </p:spTree>
    <p:extLst>
      <p:ext uri="{BB962C8B-B14F-4D97-AF65-F5344CB8AC3E}">
        <p14:creationId xmlns:p14="http://schemas.microsoft.com/office/powerpoint/2010/main" val="340071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4525963"/>
          </a:xfrm>
        </p:spPr>
        <p:txBody>
          <a:bodyPr>
            <a:normAutofit fontScale="92500" lnSpcReduction="10000"/>
          </a:bodyPr>
          <a:lstStyle/>
          <a:p>
            <a:pPr>
              <a:lnSpc>
                <a:spcPct val="150000"/>
              </a:lnSpc>
            </a:pPr>
            <a:r>
              <a:rPr lang="en-US" sz="4000" b="1" dirty="0">
                <a:latin typeface="CIDFont+F1"/>
              </a:rPr>
              <a:t>Risk Assessment</a:t>
            </a:r>
          </a:p>
          <a:p>
            <a:pPr marL="574675" indent="-574675">
              <a:lnSpc>
                <a:spcPct val="150000"/>
              </a:lnSpc>
              <a:buFont typeface="Wingdings" panose="05000000000000000000" pitchFamily="2" charset="2"/>
              <a:buChar char="ü"/>
            </a:pPr>
            <a:r>
              <a:rPr lang="en-US" b="1" dirty="0">
                <a:latin typeface="CIDFont+F1"/>
              </a:rPr>
              <a:t>Calculate the probability of an Undesired Event (level of risk)</a:t>
            </a:r>
          </a:p>
          <a:p>
            <a:pPr marL="574675" indent="-574675">
              <a:lnSpc>
                <a:spcPct val="150000"/>
              </a:lnSpc>
              <a:buFont typeface="Wingdings" panose="05000000000000000000" pitchFamily="2" charset="2"/>
              <a:buChar char="ü"/>
            </a:pPr>
            <a:r>
              <a:rPr lang="en-US" b="1" dirty="0">
                <a:latin typeface="CIDFont+F1"/>
              </a:rPr>
              <a:t>Identify safety critical components/functions/phases</a:t>
            </a:r>
          </a:p>
          <a:p>
            <a:pPr marL="574675" indent="-574675">
              <a:lnSpc>
                <a:spcPct val="150000"/>
              </a:lnSpc>
              <a:buFont typeface="Wingdings" panose="05000000000000000000" pitchFamily="2" charset="2"/>
              <a:buChar char="ü"/>
            </a:pPr>
            <a:r>
              <a:rPr lang="en-US" b="1" dirty="0">
                <a:latin typeface="CIDFont+F1"/>
              </a:rPr>
              <a:t>Measure effect of design changes</a:t>
            </a:r>
          </a:p>
          <a:p>
            <a:endParaRPr lang="en-US" dirty="0"/>
          </a:p>
        </p:txBody>
      </p:sp>
      <p:sp>
        <p:nvSpPr>
          <p:cNvPr id="2" name="Slide Number Placeholder 1"/>
          <p:cNvSpPr>
            <a:spLocks noGrp="1"/>
          </p:cNvSpPr>
          <p:nvPr>
            <p:ph type="sldNum" sz="quarter" idx="12"/>
          </p:nvPr>
        </p:nvSpPr>
        <p:spPr/>
        <p:txBody>
          <a:bodyPr/>
          <a:lstStyle/>
          <a:p>
            <a:fld id="{B5E9EF74-4465-4D03-9D9E-1BAE36536ABC}" type="slidenum">
              <a:rPr lang="en-US" smtClean="0"/>
              <a:t>15</a:t>
            </a:fld>
            <a:endParaRPr lang="en-US"/>
          </a:p>
        </p:txBody>
      </p:sp>
    </p:spTree>
    <p:extLst>
      <p:ext uri="{BB962C8B-B14F-4D97-AF65-F5344CB8AC3E}">
        <p14:creationId xmlns:p14="http://schemas.microsoft.com/office/powerpoint/2010/main" val="362015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5562600"/>
          </a:xfrm>
        </p:spPr>
        <p:txBody>
          <a:bodyPr>
            <a:normAutofit fontScale="92500" lnSpcReduction="20000"/>
          </a:bodyPr>
          <a:lstStyle/>
          <a:p>
            <a:pPr>
              <a:lnSpc>
                <a:spcPct val="150000"/>
              </a:lnSpc>
            </a:pPr>
            <a:r>
              <a:rPr lang="en-US" sz="4000" b="1" dirty="0">
                <a:latin typeface="CIDFont+F1"/>
              </a:rPr>
              <a:t>Design Safety Assessment</a:t>
            </a:r>
          </a:p>
          <a:p>
            <a:pPr marL="796925" indent="-508000">
              <a:lnSpc>
                <a:spcPct val="150000"/>
              </a:lnSpc>
              <a:buFont typeface="Wingdings" panose="05000000000000000000" pitchFamily="2" charset="2"/>
              <a:buChar char="ü"/>
            </a:pPr>
            <a:r>
              <a:rPr lang="en-US" b="1" dirty="0">
                <a:latin typeface="CIDFont+F1"/>
              </a:rPr>
              <a:t>Demonstrate compliance with requirements</a:t>
            </a:r>
          </a:p>
          <a:p>
            <a:pPr marL="796925" indent="-508000">
              <a:lnSpc>
                <a:spcPct val="150000"/>
              </a:lnSpc>
              <a:buFont typeface="Wingdings" panose="05000000000000000000" pitchFamily="2" charset="2"/>
              <a:buChar char="ü"/>
            </a:pPr>
            <a:r>
              <a:rPr lang="en-US" b="1" dirty="0">
                <a:latin typeface="CIDFont+F1"/>
              </a:rPr>
              <a:t>Shows where safety requirements are needed</a:t>
            </a:r>
          </a:p>
          <a:p>
            <a:pPr marL="796925" indent="-508000">
              <a:lnSpc>
                <a:spcPct val="150000"/>
              </a:lnSpc>
              <a:buFont typeface="Wingdings" panose="05000000000000000000" pitchFamily="2" charset="2"/>
              <a:buChar char="ü"/>
            </a:pPr>
            <a:r>
              <a:rPr lang="en-US" b="1" dirty="0">
                <a:latin typeface="CIDFont+F1"/>
              </a:rPr>
              <a:t>Identify and evaluate potential design defects/weak links</a:t>
            </a:r>
          </a:p>
          <a:p>
            <a:pPr marL="796925" indent="-508000">
              <a:lnSpc>
                <a:spcPct val="150000"/>
              </a:lnSpc>
              <a:buFont typeface="Wingdings" panose="05000000000000000000" pitchFamily="2" charset="2"/>
              <a:buChar char="ü"/>
            </a:pPr>
            <a:r>
              <a:rPr lang="en-US" b="1" dirty="0">
                <a:latin typeface="CIDFont+F1"/>
              </a:rPr>
              <a:t>Determine Common Mode failures</a:t>
            </a:r>
            <a:endParaRPr lang="en-US" b="1" dirty="0"/>
          </a:p>
          <a:p>
            <a:endParaRPr lang="en-US" b="1" dirty="0"/>
          </a:p>
        </p:txBody>
      </p:sp>
      <p:sp>
        <p:nvSpPr>
          <p:cNvPr id="2" name="Slide Number Placeholder 1"/>
          <p:cNvSpPr>
            <a:spLocks noGrp="1"/>
          </p:cNvSpPr>
          <p:nvPr>
            <p:ph type="sldNum" sz="quarter" idx="12"/>
          </p:nvPr>
        </p:nvSpPr>
        <p:spPr/>
        <p:txBody>
          <a:bodyPr/>
          <a:lstStyle/>
          <a:p>
            <a:fld id="{B5E9EF74-4465-4D03-9D9E-1BAE36536ABC}" type="slidenum">
              <a:rPr lang="en-US" smtClean="0"/>
              <a:t>16</a:t>
            </a:fld>
            <a:endParaRPr lang="en-US"/>
          </a:p>
        </p:txBody>
      </p:sp>
    </p:spTree>
    <p:extLst>
      <p:ext uri="{BB962C8B-B14F-4D97-AF65-F5344CB8AC3E}">
        <p14:creationId xmlns:p14="http://schemas.microsoft.com/office/powerpoint/2010/main" val="137700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6553200"/>
          </a:xfrm>
        </p:spPr>
        <p:txBody>
          <a:bodyPr>
            <a:normAutofit/>
          </a:bodyPr>
          <a:lstStyle/>
          <a:p>
            <a:pPr marL="0" indent="0">
              <a:lnSpc>
                <a:spcPct val="150000"/>
              </a:lnSpc>
              <a:buNone/>
            </a:pPr>
            <a:r>
              <a:rPr lang="en-US" sz="2800" b="1" dirty="0"/>
              <a:t>Fault tree analysis is </a:t>
            </a:r>
            <a:r>
              <a:rPr lang="en-US" sz="2800" b="1" dirty="0" smtClean="0"/>
              <a:t>often </a:t>
            </a:r>
            <a:r>
              <a:rPr lang="en-US" sz="2800" b="1" dirty="0"/>
              <a:t>carried out in five steps: </a:t>
            </a:r>
            <a:endParaRPr lang="en-US" sz="2800" b="1" dirty="0" smtClean="0"/>
          </a:p>
          <a:p>
            <a:pPr marL="514350" indent="-514350">
              <a:lnSpc>
                <a:spcPct val="150000"/>
              </a:lnSpc>
              <a:buAutoNum type="arabicPeriod"/>
            </a:pPr>
            <a:r>
              <a:rPr lang="en-US" sz="2800" b="1" dirty="0" smtClean="0"/>
              <a:t>Definition </a:t>
            </a:r>
            <a:r>
              <a:rPr lang="en-US" sz="2800" b="1" dirty="0"/>
              <a:t>of the problem, system, and boundary conditions of the analysis </a:t>
            </a:r>
            <a:endParaRPr lang="en-US" sz="2800" b="1" dirty="0" smtClean="0"/>
          </a:p>
          <a:p>
            <a:pPr marL="514350" indent="-514350">
              <a:lnSpc>
                <a:spcPct val="150000"/>
              </a:lnSpc>
              <a:buAutoNum type="arabicPeriod"/>
            </a:pPr>
            <a:r>
              <a:rPr lang="en-US" sz="2800" b="1" dirty="0" smtClean="0"/>
              <a:t>Construction </a:t>
            </a:r>
            <a:r>
              <a:rPr lang="en-US" sz="2800" b="1" dirty="0"/>
              <a:t>of the fault tree </a:t>
            </a:r>
          </a:p>
          <a:p>
            <a:pPr marL="514350" indent="-514350">
              <a:lnSpc>
                <a:spcPct val="150000"/>
              </a:lnSpc>
              <a:buAutoNum type="arabicPeriod"/>
            </a:pPr>
            <a:r>
              <a:rPr lang="en-US" sz="2800" b="1" dirty="0" smtClean="0"/>
              <a:t>Identification </a:t>
            </a:r>
            <a:r>
              <a:rPr lang="en-US" sz="2800" b="1" dirty="0"/>
              <a:t>of minimal cut sets </a:t>
            </a:r>
            <a:endParaRPr lang="en-US" sz="2800" b="1" dirty="0" smtClean="0"/>
          </a:p>
          <a:p>
            <a:pPr marL="514350" indent="-514350">
              <a:lnSpc>
                <a:spcPct val="150000"/>
              </a:lnSpc>
              <a:buAutoNum type="arabicPeriod"/>
            </a:pPr>
            <a:r>
              <a:rPr lang="en-US" sz="2800" b="1" dirty="0" smtClean="0"/>
              <a:t>Qualitative </a:t>
            </a:r>
            <a:r>
              <a:rPr lang="en-US" sz="2800" b="1" dirty="0"/>
              <a:t>analysis of the fault tree </a:t>
            </a:r>
            <a:endParaRPr lang="en-US" sz="2800" b="1" dirty="0" smtClean="0"/>
          </a:p>
          <a:p>
            <a:pPr marL="514350" indent="-514350">
              <a:lnSpc>
                <a:spcPct val="150000"/>
              </a:lnSpc>
              <a:buAutoNum type="arabicPeriod"/>
            </a:pPr>
            <a:r>
              <a:rPr lang="en-US" sz="2800" b="1" dirty="0" smtClean="0"/>
              <a:t>Quantitative </a:t>
            </a:r>
            <a:r>
              <a:rPr lang="en-US" sz="2800" b="1" dirty="0"/>
              <a:t>analysis of the fault tree</a:t>
            </a:r>
          </a:p>
        </p:txBody>
      </p:sp>
      <p:sp>
        <p:nvSpPr>
          <p:cNvPr id="2" name="Slide Number Placeholder 1"/>
          <p:cNvSpPr>
            <a:spLocks noGrp="1"/>
          </p:cNvSpPr>
          <p:nvPr>
            <p:ph type="sldNum" sz="quarter" idx="12"/>
          </p:nvPr>
        </p:nvSpPr>
        <p:spPr/>
        <p:txBody>
          <a:bodyPr/>
          <a:lstStyle/>
          <a:p>
            <a:fld id="{B5E9EF74-4465-4D03-9D9E-1BAE36536ABC}" type="slidenum">
              <a:rPr lang="en-US" smtClean="0"/>
              <a:t>17</a:t>
            </a:fld>
            <a:endParaRPr lang="en-US"/>
          </a:p>
        </p:txBody>
      </p:sp>
    </p:spTree>
    <p:extLst>
      <p:ext uri="{BB962C8B-B14F-4D97-AF65-F5344CB8AC3E}">
        <p14:creationId xmlns:p14="http://schemas.microsoft.com/office/powerpoint/2010/main" val="175320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04800"/>
            <a:ext cx="6630085" cy="584775"/>
          </a:xfrm>
          <a:prstGeom prst="rect">
            <a:avLst/>
          </a:prstGeom>
        </p:spPr>
        <p:txBody>
          <a:bodyPr wrap="none">
            <a:spAutoFit/>
          </a:bodyPr>
          <a:lstStyle/>
          <a:p>
            <a:r>
              <a:rPr lang="en-US" sz="3200" b="1" dirty="0"/>
              <a:t>Fault Tree </a:t>
            </a:r>
            <a:r>
              <a:rPr lang="en-US" sz="3200" b="1" dirty="0" err="1"/>
              <a:t>vs</a:t>
            </a:r>
            <a:r>
              <a:rPr lang="en-US" sz="3200" b="1" dirty="0"/>
              <a:t> Reliability Block Diagram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0424"/>
            <a:ext cx="8534400" cy="557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18</a:t>
            </a:fld>
            <a:endParaRPr lang="en-US"/>
          </a:p>
        </p:txBody>
      </p:sp>
    </p:spTree>
    <p:extLst>
      <p:ext uri="{BB962C8B-B14F-4D97-AF65-F5344CB8AC3E}">
        <p14:creationId xmlns:p14="http://schemas.microsoft.com/office/powerpoint/2010/main" val="246844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Minimal Cut Sets</a:t>
            </a:r>
          </a:p>
        </p:txBody>
      </p:sp>
      <p:sp>
        <p:nvSpPr>
          <p:cNvPr id="3" name="Content Placeholder 2"/>
          <p:cNvSpPr>
            <a:spLocks noGrp="1"/>
          </p:cNvSpPr>
          <p:nvPr>
            <p:ph idx="1"/>
          </p:nvPr>
        </p:nvSpPr>
        <p:spPr>
          <a:xfrm>
            <a:off x="304800" y="914400"/>
            <a:ext cx="8534400" cy="4525963"/>
          </a:xfrm>
        </p:spPr>
        <p:txBody>
          <a:bodyPr>
            <a:noAutofit/>
          </a:bodyPr>
          <a:lstStyle/>
          <a:p>
            <a:pPr algn="just">
              <a:lnSpc>
                <a:spcPct val="150000"/>
              </a:lnSpc>
            </a:pPr>
            <a:r>
              <a:rPr lang="en-US" sz="2800" b="1" dirty="0"/>
              <a:t>Identification of minimal </a:t>
            </a:r>
            <a:r>
              <a:rPr lang="en-US" sz="2800" b="1" dirty="0" smtClean="0"/>
              <a:t>cut sets </a:t>
            </a:r>
            <a:r>
              <a:rPr lang="en-US" sz="2800" b="1" dirty="0"/>
              <a:t>is one of the most important qualitative analysis of a fault tree. </a:t>
            </a:r>
            <a:endParaRPr lang="en-US" sz="2800" b="1" dirty="0" smtClean="0"/>
          </a:p>
          <a:p>
            <a:pPr algn="just">
              <a:lnSpc>
                <a:spcPct val="150000"/>
              </a:lnSpc>
            </a:pPr>
            <a:r>
              <a:rPr lang="en-US" sz="2800" b="1" dirty="0" smtClean="0"/>
              <a:t>A </a:t>
            </a:r>
            <a:r>
              <a:rPr lang="en-US" sz="2800" b="1" dirty="0"/>
              <a:t>cut set in a fault tree is </a:t>
            </a:r>
            <a:r>
              <a:rPr lang="en-US" sz="2800" b="1" dirty="0">
                <a:solidFill>
                  <a:srgbClr val="FF0000"/>
                </a:solidFill>
              </a:rPr>
              <a:t>a set of basic events </a:t>
            </a:r>
            <a:r>
              <a:rPr lang="en-US" sz="2800" b="1" dirty="0"/>
              <a:t>whose (simultaneous) occurrence ensures that the TOP event occurs. </a:t>
            </a:r>
          </a:p>
          <a:p>
            <a:pPr algn="just">
              <a:lnSpc>
                <a:spcPct val="150000"/>
              </a:lnSpc>
            </a:pPr>
            <a:r>
              <a:rPr lang="en-US" sz="2800" b="1" dirty="0" smtClean="0"/>
              <a:t>Minimal </a:t>
            </a:r>
            <a:r>
              <a:rPr lang="en-US" sz="2800" b="1" dirty="0"/>
              <a:t>cut </a:t>
            </a:r>
            <a:r>
              <a:rPr lang="en-US" sz="2800" b="1" dirty="0" smtClean="0"/>
              <a:t>set i</a:t>
            </a:r>
            <a:r>
              <a:rPr lang="en-US" sz="2800" b="1" dirty="0" smtClean="0">
                <a:latin typeface="Calibri" panose="020F0502020204030204" pitchFamily="34" charset="0"/>
                <a:cs typeface="Calibri" panose="020F0502020204030204" pitchFamily="34" charset="0"/>
              </a:rPr>
              <a:t>s a</a:t>
            </a:r>
            <a:r>
              <a:rPr lang="en-US" sz="2800" b="1" dirty="0" smtClean="0"/>
              <a:t> cut </a:t>
            </a:r>
            <a:r>
              <a:rPr lang="en-US" sz="2800" b="1" dirty="0"/>
              <a:t>set that cannot be reduced without losing its status as a cut set. The TOP event occurs if one or more of the minimal cut sets occur.</a:t>
            </a:r>
          </a:p>
        </p:txBody>
      </p:sp>
      <p:sp>
        <p:nvSpPr>
          <p:cNvPr id="4" name="Slide Number Placeholder 3"/>
          <p:cNvSpPr>
            <a:spLocks noGrp="1"/>
          </p:cNvSpPr>
          <p:nvPr>
            <p:ph type="sldNum" sz="quarter" idx="12"/>
          </p:nvPr>
        </p:nvSpPr>
        <p:spPr/>
        <p:txBody>
          <a:bodyPr/>
          <a:lstStyle/>
          <a:p>
            <a:fld id="{B5E9EF74-4465-4D03-9D9E-1BAE36536ABC}" type="slidenum">
              <a:rPr lang="en-US" smtClean="0"/>
              <a:t>19</a:t>
            </a:fld>
            <a:endParaRPr lang="en-US"/>
          </a:p>
        </p:txBody>
      </p:sp>
    </p:spTree>
    <p:extLst>
      <p:ext uri="{BB962C8B-B14F-4D97-AF65-F5344CB8AC3E}">
        <p14:creationId xmlns:p14="http://schemas.microsoft.com/office/powerpoint/2010/main" val="392162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534400" cy="5715000"/>
          </a:xfrm>
        </p:spPr>
        <p:txBody>
          <a:bodyPr>
            <a:normAutofit fontScale="77500" lnSpcReduction="20000"/>
          </a:bodyPr>
          <a:lstStyle/>
          <a:p>
            <a:pPr algn="just">
              <a:lnSpc>
                <a:spcPct val="150000"/>
              </a:lnSpc>
            </a:pPr>
            <a:r>
              <a:rPr lang="en-US" b="1" dirty="0"/>
              <a:t>For a reliability problem,</a:t>
            </a:r>
          </a:p>
          <a:p>
            <a:pPr lvl="1" algn="just">
              <a:lnSpc>
                <a:spcPct val="150000"/>
              </a:lnSpc>
            </a:pPr>
            <a:r>
              <a:rPr lang="en-US" b="1" dirty="0" smtClean="0"/>
              <a:t>when </a:t>
            </a:r>
            <a:r>
              <a:rPr lang="en-US" b="1" dirty="0"/>
              <a:t>an analysis of the true root cause of failure is done, the source of the defects that created the failure </a:t>
            </a:r>
            <a:r>
              <a:rPr lang="en-US" b="1" dirty="0" smtClean="0"/>
              <a:t>will be known.</a:t>
            </a:r>
          </a:p>
          <a:p>
            <a:pPr algn="just">
              <a:lnSpc>
                <a:spcPct val="170000"/>
              </a:lnSpc>
            </a:pPr>
            <a:r>
              <a:rPr lang="en-US" b="1" dirty="0"/>
              <a:t>An analysis of root causes of reliability problems in various industries yields the following causes: </a:t>
            </a:r>
          </a:p>
          <a:p>
            <a:pPr lvl="1" algn="just">
              <a:lnSpc>
                <a:spcPct val="170000"/>
              </a:lnSpc>
            </a:pPr>
            <a:r>
              <a:rPr lang="en-US" b="1" dirty="0">
                <a:solidFill>
                  <a:srgbClr val="FF0000"/>
                </a:solidFill>
              </a:rPr>
              <a:t>Procurement:</a:t>
            </a:r>
            <a:r>
              <a:rPr lang="en-US" b="1" dirty="0"/>
              <a:t> 12% of the failures were caused by wrong parts, late delivery, vendor selection and other factors </a:t>
            </a:r>
          </a:p>
          <a:p>
            <a:pPr lvl="1" algn="just">
              <a:lnSpc>
                <a:spcPct val="170000"/>
              </a:lnSpc>
            </a:pPr>
            <a:r>
              <a:rPr lang="en-US" b="1" dirty="0">
                <a:solidFill>
                  <a:srgbClr val="FF0000"/>
                </a:solidFill>
              </a:rPr>
              <a:t>Plant Engineering:</a:t>
            </a:r>
            <a:r>
              <a:rPr lang="en-US" b="1" dirty="0"/>
              <a:t> 22% of failures were caused by improper design, modification or other changes </a:t>
            </a:r>
          </a:p>
          <a:p>
            <a:pPr marL="457200" lvl="1" indent="0" algn="just">
              <a:lnSpc>
                <a:spcPct val="150000"/>
              </a:lnSpc>
              <a:buNone/>
            </a:pPr>
            <a:endParaRPr lang="en-US" b="1" dirty="0"/>
          </a:p>
        </p:txBody>
      </p:sp>
      <p:sp>
        <p:nvSpPr>
          <p:cNvPr id="4" name="Rectangle 3"/>
          <p:cNvSpPr/>
          <p:nvPr/>
        </p:nvSpPr>
        <p:spPr>
          <a:xfrm>
            <a:off x="324106" y="152400"/>
            <a:ext cx="3640035" cy="713272"/>
          </a:xfrm>
          <a:prstGeom prst="rect">
            <a:avLst/>
          </a:prstGeom>
        </p:spPr>
        <p:txBody>
          <a:bodyPr wrap="none">
            <a:spAutoFit/>
          </a:bodyPr>
          <a:lstStyle/>
          <a:p>
            <a:pPr>
              <a:lnSpc>
                <a:spcPct val="150000"/>
              </a:lnSpc>
            </a:pPr>
            <a:r>
              <a:rPr lang="en-US" sz="3000" b="1" dirty="0">
                <a:latin typeface="+mj-lt"/>
              </a:rPr>
              <a:t>Root Cause of </a:t>
            </a:r>
            <a:r>
              <a:rPr lang="en-US" sz="3000" b="1" dirty="0">
                <a:latin typeface="+mj-lt"/>
                <a:cs typeface="Calibri" panose="020F0502020204030204" pitchFamily="34" charset="0"/>
              </a:rPr>
              <a:t>F</a:t>
            </a:r>
            <a:r>
              <a:rPr lang="en-US" sz="3000" b="1" dirty="0">
                <a:latin typeface="+mj-lt"/>
              </a:rPr>
              <a:t>ailure </a:t>
            </a:r>
          </a:p>
        </p:txBody>
      </p:sp>
      <p:sp>
        <p:nvSpPr>
          <p:cNvPr id="2" name="Slide Number Placeholder 1"/>
          <p:cNvSpPr>
            <a:spLocks noGrp="1"/>
          </p:cNvSpPr>
          <p:nvPr>
            <p:ph type="sldNum" sz="quarter" idx="12"/>
          </p:nvPr>
        </p:nvSpPr>
        <p:spPr/>
        <p:txBody>
          <a:bodyPr/>
          <a:lstStyle/>
          <a:p>
            <a:fld id="{B5E9EF74-4465-4D03-9D9E-1BAE36536ABC}" type="slidenum">
              <a:rPr lang="en-US" smtClean="0"/>
              <a:t>2</a:t>
            </a:fld>
            <a:endParaRPr lang="en-US"/>
          </a:p>
        </p:txBody>
      </p:sp>
    </p:spTree>
    <p:extLst>
      <p:ext uri="{BB962C8B-B14F-4D97-AF65-F5344CB8AC3E}">
        <p14:creationId xmlns:p14="http://schemas.microsoft.com/office/powerpoint/2010/main" val="393083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438064"/>
            <a:ext cx="7315200" cy="6191336"/>
          </a:xfrm>
          <a:prstGeom prst="rect">
            <a:avLst/>
          </a:prstGeom>
        </p:spPr>
      </p:pic>
      <p:sp>
        <p:nvSpPr>
          <p:cNvPr id="2" name="Slide Number Placeholder 1"/>
          <p:cNvSpPr>
            <a:spLocks noGrp="1"/>
          </p:cNvSpPr>
          <p:nvPr>
            <p:ph type="sldNum" sz="quarter" idx="12"/>
          </p:nvPr>
        </p:nvSpPr>
        <p:spPr/>
        <p:txBody>
          <a:bodyPr/>
          <a:lstStyle/>
          <a:p>
            <a:fld id="{B5E9EF74-4465-4D03-9D9E-1BAE36536ABC}" type="slidenum">
              <a:rPr lang="en-US" smtClean="0"/>
              <a:t>20</a:t>
            </a:fld>
            <a:endParaRPr lang="en-US"/>
          </a:p>
        </p:txBody>
      </p:sp>
    </p:spTree>
    <p:extLst>
      <p:ext uri="{BB962C8B-B14F-4D97-AF65-F5344CB8AC3E}">
        <p14:creationId xmlns:p14="http://schemas.microsoft.com/office/powerpoint/2010/main" val="250022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normAutofit/>
          </a:bodyPr>
          <a:lstStyle/>
          <a:p>
            <a:r>
              <a:rPr lang="en-US" sz="3600" b="1" dirty="0"/>
              <a:t>Fault tree </a:t>
            </a:r>
            <a:r>
              <a:rPr lang="en-US" sz="3600" b="1" dirty="0" smtClean="0"/>
              <a:t>modeling (Example)</a:t>
            </a:r>
            <a:endParaRPr lang="en-US" sz="3600" b="1" dirty="0"/>
          </a:p>
        </p:txBody>
      </p:sp>
      <p:sp>
        <p:nvSpPr>
          <p:cNvPr id="3" name="Slide Number Placeholder 2"/>
          <p:cNvSpPr>
            <a:spLocks noGrp="1"/>
          </p:cNvSpPr>
          <p:nvPr>
            <p:ph type="sldNum" sz="quarter" idx="12"/>
          </p:nvPr>
        </p:nvSpPr>
        <p:spPr/>
        <p:txBody>
          <a:bodyPr/>
          <a:lstStyle/>
          <a:p>
            <a:fld id="{B5E9EF74-4465-4D03-9D9E-1BAE36536ABC}" type="slidenum">
              <a:rPr lang="en-US" smtClean="0"/>
              <a:t>21</a:t>
            </a:fld>
            <a:endParaRPr lang="en-US"/>
          </a:p>
        </p:txBody>
      </p:sp>
    </p:spTree>
    <p:extLst>
      <p:ext uri="{BB962C8B-B14F-4D97-AF65-F5344CB8AC3E}">
        <p14:creationId xmlns:p14="http://schemas.microsoft.com/office/powerpoint/2010/main" val="3967440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363794"/>
            <a:ext cx="8610600" cy="6477000"/>
          </a:xfrm>
          <a:prstGeom prst="rect">
            <a:avLst/>
          </a:prstGeom>
        </p:spPr>
      </p:pic>
      <p:sp>
        <p:nvSpPr>
          <p:cNvPr id="2" name="Slide Number Placeholder 1"/>
          <p:cNvSpPr>
            <a:spLocks noGrp="1"/>
          </p:cNvSpPr>
          <p:nvPr>
            <p:ph type="sldNum" sz="quarter" idx="12"/>
          </p:nvPr>
        </p:nvSpPr>
        <p:spPr/>
        <p:txBody>
          <a:bodyPr/>
          <a:lstStyle/>
          <a:p>
            <a:fld id="{B5E9EF74-4465-4D03-9D9E-1BAE36536ABC}" type="slidenum">
              <a:rPr lang="en-US" smtClean="0"/>
              <a:t>22</a:t>
            </a:fld>
            <a:endParaRPr lang="en-US"/>
          </a:p>
        </p:txBody>
      </p:sp>
    </p:spTree>
    <p:extLst>
      <p:ext uri="{BB962C8B-B14F-4D97-AF65-F5344CB8AC3E}">
        <p14:creationId xmlns:p14="http://schemas.microsoft.com/office/powerpoint/2010/main" val="393273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600"/>
            <a:ext cx="8534400" cy="6161617"/>
          </a:xfrm>
          <a:prstGeom prst="rect">
            <a:avLst/>
          </a:prstGeom>
        </p:spPr>
      </p:pic>
      <p:sp>
        <p:nvSpPr>
          <p:cNvPr id="2" name="Slide Number Placeholder 1"/>
          <p:cNvSpPr>
            <a:spLocks noGrp="1"/>
          </p:cNvSpPr>
          <p:nvPr>
            <p:ph type="sldNum" sz="quarter" idx="12"/>
          </p:nvPr>
        </p:nvSpPr>
        <p:spPr/>
        <p:txBody>
          <a:bodyPr/>
          <a:lstStyle/>
          <a:p>
            <a:fld id="{B5E9EF74-4465-4D03-9D9E-1BAE36536ABC}" type="slidenum">
              <a:rPr lang="en-US" smtClean="0"/>
              <a:t>23</a:t>
            </a:fld>
            <a:endParaRPr lang="en-US"/>
          </a:p>
        </p:txBody>
      </p:sp>
    </p:spTree>
    <p:extLst>
      <p:ext uri="{BB962C8B-B14F-4D97-AF65-F5344CB8AC3E}">
        <p14:creationId xmlns:p14="http://schemas.microsoft.com/office/powerpoint/2010/main" val="330650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6019800"/>
          </a:xfrm>
        </p:spPr>
        <p:txBody>
          <a:bodyPr>
            <a:normAutofit/>
          </a:bodyPr>
          <a:lstStyle/>
          <a:p>
            <a:pPr algn="just">
              <a:lnSpc>
                <a:spcPct val="150000"/>
              </a:lnSpc>
            </a:pPr>
            <a:r>
              <a:rPr lang="en-US" sz="2800" b="1" dirty="0" smtClean="0"/>
              <a:t>Consider </a:t>
            </a:r>
            <a:r>
              <a:rPr lang="en-US" sz="2800" b="1" dirty="0"/>
              <a:t>a SIF that comprises three pressure </a:t>
            </a:r>
            <a:r>
              <a:rPr lang="en-US" sz="2800" b="1" dirty="0" err="1" smtClean="0"/>
              <a:t>transmiers</a:t>
            </a:r>
            <a:r>
              <a:rPr lang="en-US" sz="2800" b="1" dirty="0" smtClean="0"/>
              <a:t> </a:t>
            </a:r>
            <a:r>
              <a:rPr lang="en-US" sz="2800" b="1" dirty="0"/>
              <a:t>(voted 2oo3), one logic solver, and two shutdown valves (voted 1oo2). </a:t>
            </a:r>
            <a:endParaRPr lang="en-US" sz="2800" b="1" dirty="0" smtClean="0"/>
          </a:p>
          <a:p>
            <a:pPr algn="just">
              <a:lnSpc>
                <a:spcPct val="150000"/>
              </a:lnSpc>
            </a:pPr>
            <a:r>
              <a:rPr lang="en-US" sz="2800" b="1" dirty="0" smtClean="0"/>
              <a:t>The </a:t>
            </a:r>
            <a:r>
              <a:rPr lang="en-US" sz="2800" b="1" dirty="0"/>
              <a:t>critical event is that the pressure becomes to high, due to a failure of the SIF. </a:t>
            </a:r>
            <a:endParaRPr lang="en-US" sz="2800" b="1" dirty="0" smtClean="0"/>
          </a:p>
          <a:p>
            <a:pPr algn="just">
              <a:lnSpc>
                <a:spcPct val="150000"/>
              </a:lnSpc>
            </a:pPr>
            <a:r>
              <a:rPr lang="en-US" sz="2800" b="1" dirty="0" smtClean="0"/>
              <a:t>The </a:t>
            </a:r>
            <a:r>
              <a:rPr lang="en-US" sz="2800" b="1" dirty="0"/>
              <a:t>corresponding fault tree can be as shown below</a:t>
            </a:r>
          </a:p>
        </p:txBody>
      </p:sp>
      <p:sp>
        <p:nvSpPr>
          <p:cNvPr id="2" name="Slide Number Placeholder 1"/>
          <p:cNvSpPr>
            <a:spLocks noGrp="1"/>
          </p:cNvSpPr>
          <p:nvPr>
            <p:ph type="sldNum" sz="quarter" idx="12"/>
          </p:nvPr>
        </p:nvSpPr>
        <p:spPr/>
        <p:txBody>
          <a:bodyPr/>
          <a:lstStyle/>
          <a:p>
            <a:fld id="{B5E9EF74-4465-4D03-9D9E-1BAE36536ABC}" type="slidenum">
              <a:rPr lang="en-US" smtClean="0"/>
              <a:t>24</a:t>
            </a:fld>
            <a:endParaRPr lang="en-US"/>
          </a:p>
        </p:txBody>
      </p:sp>
    </p:spTree>
    <p:extLst>
      <p:ext uri="{BB962C8B-B14F-4D97-AF65-F5344CB8AC3E}">
        <p14:creationId xmlns:p14="http://schemas.microsoft.com/office/powerpoint/2010/main" val="163693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12" y="152400"/>
            <a:ext cx="8314488"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4792262"/>
            <a:ext cx="8610600" cy="2031325"/>
          </a:xfrm>
          <a:prstGeom prst="rect">
            <a:avLst/>
          </a:prstGeom>
        </p:spPr>
        <p:txBody>
          <a:bodyPr wrap="square">
            <a:spAutoFit/>
          </a:bodyPr>
          <a:lstStyle/>
          <a:p>
            <a:pPr>
              <a:lnSpc>
                <a:spcPct val="150000"/>
              </a:lnSpc>
            </a:pPr>
            <a:r>
              <a:rPr lang="en-US" sz="2800" b="1" dirty="0"/>
              <a:t>With larger and more complex fault trees we need to use special tools (implementing algorithms for extraction) of minimal cut sets.</a:t>
            </a:r>
          </a:p>
        </p:txBody>
      </p:sp>
      <p:sp>
        <p:nvSpPr>
          <p:cNvPr id="2" name="Slide Number Placeholder 1"/>
          <p:cNvSpPr>
            <a:spLocks noGrp="1"/>
          </p:cNvSpPr>
          <p:nvPr>
            <p:ph type="sldNum" sz="quarter" idx="12"/>
          </p:nvPr>
        </p:nvSpPr>
        <p:spPr/>
        <p:txBody>
          <a:bodyPr/>
          <a:lstStyle/>
          <a:p>
            <a:fld id="{B5E9EF74-4465-4D03-9D9E-1BAE36536ABC}" type="slidenum">
              <a:rPr lang="en-US" smtClean="0"/>
              <a:t>25</a:t>
            </a:fld>
            <a:endParaRPr lang="en-US"/>
          </a:p>
        </p:txBody>
      </p:sp>
    </p:spTree>
    <p:extLst>
      <p:ext uri="{BB962C8B-B14F-4D97-AF65-F5344CB8AC3E}">
        <p14:creationId xmlns:p14="http://schemas.microsoft.com/office/powerpoint/2010/main" val="619068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086600" cy="47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26</a:t>
            </a:fld>
            <a:endParaRPr lang="en-US"/>
          </a:p>
        </p:txBody>
      </p:sp>
    </p:spTree>
    <p:extLst>
      <p:ext uri="{BB962C8B-B14F-4D97-AF65-F5344CB8AC3E}">
        <p14:creationId xmlns:p14="http://schemas.microsoft.com/office/powerpoint/2010/main" val="34940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Comparison with Reliability Block Diagram </a:t>
            </a:r>
          </a:p>
        </p:txBody>
      </p:sp>
      <p:sp>
        <p:nvSpPr>
          <p:cNvPr id="4" name="Rectangle 3"/>
          <p:cNvSpPr/>
          <p:nvPr/>
        </p:nvSpPr>
        <p:spPr>
          <a:xfrm>
            <a:off x="304800" y="1253518"/>
            <a:ext cx="8534400" cy="1318181"/>
          </a:xfrm>
          <a:prstGeom prst="rect">
            <a:avLst/>
          </a:prstGeom>
        </p:spPr>
        <p:txBody>
          <a:bodyPr wrap="square">
            <a:spAutoFit/>
          </a:bodyPr>
          <a:lstStyle/>
          <a:p>
            <a:pPr algn="just">
              <a:lnSpc>
                <a:spcPct val="150000"/>
              </a:lnSpc>
            </a:pPr>
            <a:r>
              <a:rPr lang="en-US" sz="2800" b="1" dirty="0"/>
              <a:t>The system on the previous slide may also be represented by reliability block diagram, as seen below.</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45940"/>
            <a:ext cx="6686550"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2452" y="5556621"/>
            <a:ext cx="8396748" cy="1384995"/>
          </a:xfrm>
          <a:prstGeom prst="rect">
            <a:avLst/>
          </a:prstGeom>
        </p:spPr>
        <p:txBody>
          <a:bodyPr wrap="square">
            <a:spAutoFit/>
          </a:bodyPr>
          <a:lstStyle/>
          <a:p>
            <a:pPr>
              <a:lnSpc>
                <a:spcPct val="150000"/>
              </a:lnSpc>
            </a:pPr>
            <a:r>
              <a:rPr lang="en-US" sz="2800" b="1" dirty="0"/>
              <a:t>With this simple structure, we identify easily the same minimal cut sets (denoted </a:t>
            </a:r>
            <a:r>
              <a:rPr lang="en-US" sz="2800" b="1" dirty="0" err="1"/>
              <a:t>Ci</a:t>
            </a:r>
            <a:r>
              <a:rPr lang="en-US" sz="2800" b="1" dirty="0"/>
              <a:t> ):</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510" y="2895600"/>
            <a:ext cx="281049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5E9EF74-4465-4D03-9D9E-1BAE36536ABC}" type="slidenum">
              <a:rPr lang="en-US" smtClean="0"/>
              <a:t>27</a:t>
            </a:fld>
            <a:endParaRPr lang="en-US"/>
          </a:p>
        </p:txBody>
      </p:sp>
    </p:spTree>
    <p:extLst>
      <p:ext uri="{BB962C8B-B14F-4D97-AF65-F5344CB8AC3E}">
        <p14:creationId xmlns:p14="http://schemas.microsoft.com/office/powerpoint/2010/main" val="1034589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Fault Tree Symbols for </a:t>
            </a:r>
            <a:r>
              <a:rPr lang="en-US" dirty="0" err="1"/>
              <a:t>koon</a:t>
            </a:r>
            <a:r>
              <a:rPr lang="en-US" dirty="0"/>
              <a:t> Systems</a:t>
            </a:r>
          </a:p>
        </p:txBody>
      </p:sp>
      <p:sp>
        <p:nvSpPr>
          <p:cNvPr id="3" name="Content Placeholder 2"/>
          <p:cNvSpPr>
            <a:spLocks noGrp="1"/>
          </p:cNvSpPr>
          <p:nvPr>
            <p:ph idx="1"/>
          </p:nvPr>
        </p:nvSpPr>
        <p:spPr/>
        <p:txBody>
          <a:bodyPr>
            <a:normAutofit/>
          </a:bodyPr>
          <a:lstStyle/>
          <a:p>
            <a:pPr>
              <a:lnSpc>
                <a:spcPct val="150000"/>
              </a:lnSpc>
            </a:pPr>
            <a:r>
              <a:rPr lang="en-US" sz="2400" b="1" dirty="0"/>
              <a:t>The fault tree structure below indicates that the subsystem of pressure </a:t>
            </a:r>
            <a:r>
              <a:rPr lang="en-US" sz="2400" b="1" dirty="0" err="1"/>
              <a:t>transmiers</a:t>
            </a:r>
            <a:r>
              <a:rPr lang="en-US" sz="2400" b="1" dirty="0"/>
              <a:t> are voted 2oo3.</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43053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2789674"/>
            <a:ext cx="40195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5E9EF74-4465-4D03-9D9E-1BAE36536ABC}" type="slidenum">
              <a:rPr lang="en-US" smtClean="0"/>
              <a:t>28</a:t>
            </a:fld>
            <a:endParaRPr lang="en-US"/>
          </a:p>
        </p:txBody>
      </p:sp>
    </p:spTree>
    <p:extLst>
      <p:ext uri="{BB962C8B-B14F-4D97-AF65-F5344CB8AC3E}">
        <p14:creationId xmlns:p14="http://schemas.microsoft.com/office/powerpoint/2010/main" val="3177488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32500" lnSpcReduction="20000"/>
          </a:bodyPr>
          <a:lstStyle/>
          <a:p>
            <a:pPr marL="0" indent="0" algn="just">
              <a:lnSpc>
                <a:spcPct val="170000"/>
              </a:lnSpc>
              <a:buNone/>
            </a:pPr>
            <a:r>
              <a:rPr lang="en-US" sz="6000" b="1" dirty="0" smtClean="0"/>
              <a:t>Qualitative </a:t>
            </a:r>
            <a:r>
              <a:rPr lang="en-US" sz="6000" b="1" dirty="0"/>
              <a:t>Analysis </a:t>
            </a:r>
          </a:p>
          <a:p>
            <a:pPr algn="just">
              <a:lnSpc>
                <a:spcPct val="170000"/>
              </a:lnSpc>
            </a:pPr>
            <a:r>
              <a:rPr lang="en-US" sz="6000" b="1" dirty="0" smtClean="0"/>
              <a:t>Qualitative </a:t>
            </a:r>
            <a:r>
              <a:rPr lang="en-US" sz="6000" b="1" dirty="0"/>
              <a:t>analysis of the fault tree may include: </a:t>
            </a:r>
          </a:p>
          <a:p>
            <a:pPr algn="just">
              <a:lnSpc>
                <a:spcPct val="170000"/>
              </a:lnSpc>
            </a:pPr>
            <a:r>
              <a:rPr lang="en-US" sz="6000" b="1" dirty="0" smtClean="0"/>
              <a:t>Analysis </a:t>
            </a:r>
            <a:r>
              <a:rPr lang="en-US" sz="6000" b="1" dirty="0"/>
              <a:t>of minimal cut sets, including</a:t>
            </a:r>
            <a:r>
              <a:rPr lang="en-US" sz="6000" b="1" dirty="0" smtClean="0"/>
              <a:t>:</a:t>
            </a:r>
          </a:p>
          <a:p>
            <a:pPr lvl="1" algn="just">
              <a:lnSpc>
                <a:spcPct val="170000"/>
              </a:lnSpc>
            </a:pPr>
            <a:r>
              <a:rPr lang="en-US" sz="6000" b="1" dirty="0" smtClean="0"/>
              <a:t>To </a:t>
            </a:r>
            <a:r>
              <a:rPr lang="en-US" sz="6000" b="1" dirty="0"/>
              <a:t>identify and verify any single points of failure? </a:t>
            </a:r>
          </a:p>
          <a:p>
            <a:pPr lvl="1" algn="just">
              <a:lnSpc>
                <a:spcPct val="170000"/>
              </a:lnSpc>
            </a:pPr>
            <a:r>
              <a:rPr lang="en-US" sz="6000" b="1" dirty="0" smtClean="0"/>
              <a:t>To </a:t>
            </a:r>
            <a:r>
              <a:rPr lang="en-US" sz="6000" b="1" dirty="0"/>
              <a:t>identify that other main contributors (e.g. for minimal </a:t>
            </a:r>
            <a:r>
              <a:rPr lang="en-US" sz="6000" b="1" dirty="0" err="1"/>
              <a:t>cutsets</a:t>
            </a:r>
            <a:r>
              <a:rPr lang="en-US" sz="6000" b="1" dirty="0"/>
              <a:t> up to order 3) seem correct </a:t>
            </a:r>
            <a:r>
              <a:rPr lang="en-US" sz="6000" b="1" dirty="0" smtClean="0"/>
              <a:t>I</a:t>
            </a:r>
          </a:p>
          <a:p>
            <a:pPr marL="457200" lvl="1" indent="-457200" algn="just">
              <a:lnSpc>
                <a:spcPct val="170000"/>
              </a:lnSpc>
              <a:buFont typeface="Arial" pitchFamily="34" charset="0"/>
              <a:buChar char="•"/>
            </a:pPr>
            <a:r>
              <a:rPr lang="en-US" sz="6000" b="1" dirty="0" smtClean="0"/>
              <a:t>Common </a:t>
            </a:r>
            <a:r>
              <a:rPr lang="en-US" sz="6000" b="1" dirty="0"/>
              <a:t>cause and dependency analysis: </a:t>
            </a:r>
            <a:endParaRPr lang="en-US" sz="6000" b="1" dirty="0" smtClean="0"/>
          </a:p>
          <a:p>
            <a:pPr lvl="1" algn="just">
              <a:lnSpc>
                <a:spcPct val="170000"/>
              </a:lnSpc>
            </a:pPr>
            <a:r>
              <a:rPr lang="en-US" sz="6000" b="1" dirty="0"/>
              <a:t>This may include to check if logical events connected by local AND-gates are independent </a:t>
            </a:r>
          </a:p>
          <a:p>
            <a:pPr lvl="1" algn="just">
              <a:lnSpc>
                <a:spcPct val="170000"/>
              </a:lnSpc>
            </a:pPr>
            <a:r>
              <a:rPr lang="en-US" sz="6000" b="1" dirty="0" smtClean="0"/>
              <a:t>Review </a:t>
            </a:r>
            <a:r>
              <a:rPr lang="en-US" sz="6000" b="1" dirty="0"/>
              <a:t>minimal cut sets up to </a:t>
            </a:r>
            <a:r>
              <a:rPr lang="en-US" sz="6000" b="1" dirty="0" err="1"/>
              <a:t>e.g</a:t>
            </a:r>
            <a:r>
              <a:rPr lang="en-US" sz="6000" b="1" dirty="0"/>
              <a:t> order 3 to check if there are dependencies and if they must be </a:t>
            </a:r>
            <a:r>
              <a:rPr lang="en-US" sz="6000" b="1" dirty="0" err="1"/>
              <a:t>modelled</a:t>
            </a:r>
            <a:r>
              <a:rPr lang="en-US" sz="6000" b="1" dirty="0"/>
              <a:t> </a:t>
            </a:r>
            <a:endParaRPr lang="en-US" sz="6000" b="1" dirty="0" smtClean="0"/>
          </a:p>
          <a:p>
            <a:pPr lvl="1"/>
            <a:endParaRPr lang="en-US" dirty="0"/>
          </a:p>
        </p:txBody>
      </p:sp>
      <p:sp>
        <p:nvSpPr>
          <p:cNvPr id="2" name="Slide Number Placeholder 1"/>
          <p:cNvSpPr>
            <a:spLocks noGrp="1"/>
          </p:cNvSpPr>
          <p:nvPr>
            <p:ph type="sldNum" sz="quarter" idx="12"/>
          </p:nvPr>
        </p:nvSpPr>
        <p:spPr/>
        <p:txBody>
          <a:bodyPr/>
          <a:lstStyle/>
          <a:p>
            <a:fld id="{B5E9EF74-4465-4D03-9D9E-1BAE36536ABC}" type="slidenum">
              <a:rPr lang="en-US" smtClean="0"/>
              <a:t>29</a:t>
            </a:fld>
            <a:endParaRPr lang="en-US"/>
          </a:p>
        </p:txBody>
      </p:sp>
    </p:spTree>
    <p:extLst>
      <p:ext uri="{BB962C8B-B14F-4D97-AF65-F5344CB8AC3E}">
        <p14:creationId xmlns:p14="http://schemas.microsoft.com/office/powerpoint/2010/main" val="2331550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839200" cy="6477000"/>
          </a:xfrm>
        </p:spPr>
        <p:txBody>
          <a:bodyPr>
            <a:normAutofit/>
          </a:bodyPr>
          <a:lstStyle/>
          <a:p>
            <a:pPr lvl="1">
              <a:lnSpc>
                <a:spcPct val="170000"/>
              </a:lnSpc>
            </a:pPr>
            <a:r>
              <a:rPr lang="en-US" b="1" dirty="0" smtClean="0">
                <a:solidFill>
                  <a:srgbClr val="FF0000"/>
                </a:solidFill>
              </a:rPr>
              <a:t>Management</a:t>
            </a:r>
            <a:r>
              <a:rPr lang="en-US" b="1" dirty="0">
                <a:solidFill>
                  <a:srgbClr val="FF0000"/>
                </a:solidFill>
              </a:rPr>
              <a:t>: </a:t>
            </a:r>
            <a:r>
              <a:rPr lang="en-US" b="1" dirty="0"/>
              <a:t>11% of the failures were caused by management philosophy that drove a reactive mindset (don’t waste time doing a quality repair; get it running quickly!) </a:t>
            </a:r>
            <a:endParaRPr lang="en-US" b="1" dirty="0" smtClean="0"/>
          </a:p>
          <a:p>
            <a:pPr lvl="1">
              <a:lnSpc>
                <a:spcPct val="170000"/>
              </a:lnSpc>
            </a:pPr>
            <a:r>
              <a:rPr lang="en-US" b="1" dirty="0" smtClean="0">
                <a:solidFill>
                  <a:srgbClr val="FF0000"/>
                </a:solidFill>
              </a:rPr>
              <a:t>Sales</a:t>
            </a:r>
            <a:r>
              <a:rPr lang="en-US" b="1" dirty="0">
                <a:solidFill>
                  <a:srgbClr val="FF0000"/>
                </a:solidFill>
              </a:rPr>
              <a:t>: </a:t>
            </a:r>
            <a:r>
              <a:rPr lang="en-US" b="1" dirty="0"/>
              <a:t>15% of the failures were caused by improper product mix (resulting in numerous process changes), delivery commitments, order size and other factors </a:t>
            </a:r>
            <a:endParaRPr lang="en-US" b="1" dirty="0" smtClean="0"/>
          </a:p>
        </p:txBody>
      </p:sp>
      <p:sp>
        <p:nvSpPr>
          <p:cNvPr id="2" name="Slide Number Placeholder 1"/>
          <p:cNvSpPr>
            <a:spLocks noGrp="1"/>
          </p:cNvSpPr>
          <p:nvPr>
            <p:ph type="sldNum" sz="quarter" idx="12"/>
          </p:nvPr>
        </p:nvSpPr>
        <p:spPr/>
        <p:txBody>
          <a:bodyPr/>
          <a:lstStyle/>
          <a:p>
            <a:fld id="{B5E9EF74-4465-4D03-9D9E-1BAE36536ABC}" type="slidenum">
              <a:rPr lang="en-US" smtClean="0"/>
              <a:t>3</a:t>
            </a:fld>
            <a:endParaRPr lang="en-US"/>
          </a:p>
        </p:txBody>
      </p:sp>
    </p:spTree>
    <p:extLst>
      <p:ext uri="{BB962C8B-B14F-4D97-AF65-F5344CB8AC3E}">
        <p14:creationId xmlns:p14="http://schemas.microsoft.com/office/powerpoint/2010/main" val="253763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03237"/>
            <a:ext cx="8229600" cy="4525963"/>
          </a:xfrm>
        </p:spPr>
        <p:txBody>
          <a:bodyPr/>
          <a:lstStyle/>
          <a:p>
            <a:r>
              <a:rPr lang="en-US" b="1" dirty="0" smtClean="0"/>
              <a:t>Quantitative </a:t>
            </a:r>
            <a:r>
              <a:rPr lang="en-US" b="1" dirty="0"/>
              <a:t>Analysis </a:t>
            </a:r>
            <a:endParaRPr lang="en-US" b="1" dirty="0" smtClean="0"/>
          </a:p>
          <a:p>
            <a:pPr lvl="1"/>
            <a:r>
              <a:rPr lang="en-US" b="1" dirty="0" smtClean="0"/>
              <a:t>The </a:t>
            </a:r>
            <a:r>
              <a:rPr lang="en-US" b="1" dirty="0"/>
              <a:t>TOP event occurs if one of the minimal cut sets occurs </a:t>
            </a:r>
          </a:p>
          <a:p>
            <a:pPr lvl="1"/>
            <a:r>
              <a:rPr lang="en-US" b="1" dirty="0" smtClean="0"/>
              <a:t>The </a:t>
            </a:r>
            <a:r>
              <a:rPr lang="en-US" b="1" dirty="0"/>
              <a:t>main challenge is therefore to identify the minimal cut sets </a:t>
            </a:r>
          </a:p>
          <a:p>
            <a:pPr lvl="1"/>
            <a:r>
              <a:rPr lang="en-US" b="1" dirty="0" smtClean="0"/>
              <a:t>If </a:t>
            </a:r>
            <a:r>
              <a:rPr lang="en-US" b="1" dirty="0"/>
              <a:t>all minimal cut sets were independent, we could calculate the </a:t>
            </a:r>
            <a:r>
              <a:rPr lang="en-US" b="1" dirty="0" err="1"/>
              <a:t>the</a:t>
            </a:r>
            <a:r>
              <a:rPr lang="en-US" b="1" dirty="0"/>
              <a:t> probability of the top event by: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4762"/>
            <a:ext cx="7162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30</a:t>
            </a:fld>
            <a:endParaRPr lang="en-US"/>
          </a:p>
        </p:txBody>
      </p:sp>
    </p:spTree>
    <p:extLst>
      <p:ext uri="{BB962C8B-B14F-4D97-AF65-F5344CB8AC3E}">
        <p14:creationId xmlns:p14="http://schemas.microsoft.com/office/powerpoint/2010/main" val="1969832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134475"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31</a:t>
            </a:fld>
            <a:endParaRPr lang="en-US"/>
          </a:p>
        </p:txBody>
      </p:sp>
    </p:spTree>
    <p:extLst>
      <p:ext uri="{BB962C8B-B14F-4D97-AF65-F5344CB8AC3E}">
        <p14:creationId xmlns:p14="http://schemas.microsoft.com/office/powerpoint/2010/main" val="459032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5"/>
            <a:ext cx="91821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32</a:t>
            </a:fld>
            <a:endParaRPr lang="en-US"/>
          </a:p>
        </p:txBody>
      </p:sp>
    </p:spTree>
    <p:extLst>
      <p:ext uri="{BB962C8B-B14F-4D97-AF65-F5344CB8AC3E}">
        <p14:creationId xmlns:p14="http://schemas.microsoft.com/office/powerpoint/2010/main" val="1007604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781050"/>
            <a:ext cx="904875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33</a:t>
            </a:fld>
            <a:endParaRPr lang="en-US"/>
          </a:p>
        </p:txBody>
      </p:sp>
    </p:spTree>
    <p:extLst>
      <p:ext uri="{BB962C8B-B14F-4D97-AF65-F5344CB8AC3E}">
        <p14:creationId xmlns:p14="http://schemas.microsoft.com/office/powerpoint/2010/main" val="2790122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723900"/>
            <a:ext cx="89630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34</a:t>
            </a:fld>
            <a:endParaRPr lang="en-US"/>
          </a:p>
        </p:txBody>
      </p:sp>
    </p:spTree>
    <p:extLst>
      <p:ext uri="{BB962C8B-B14F-4D97-AF65-F5344CB8AC3E}">
        <p14:creationId xmlns:p14="http://schemas.microsoft.com/office/powerpoint/2010/main" val="3426972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2868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35</a:t>
            </a:fld>
            <a:endParaRPr lang="en-US"/>
          </a:p>
        </p:txBody>
      </p:sp>
    </p:spTree>
    <p:extLst>
      <p:ext uri="{BB962C8B-B14F-4D97-AF65-F5344CB8AC3E}">
        <p14:creationId xmlns:p14="http://schemas.microsoft.com/office/powerpoint/2010/main" val="3593248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223963"/>
            <a:ext cx="90201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5E9EF74-4465-4D03-9D9E-1BAE36536ABC}" type="slidenum">
              <a:rPr lang="en-US" smtClean="0"/>
              <a:t>36</a:t>
            </a:fld>
            <a:endParaRPr lang="en-US"/>
          </a:p>
        </p:txBody>
      </p:sp>
    </p:spTree>
    <p:extLst>
      <p:ext uri="{BB962C8B-B14F-4D97-AF65-F5344CB8AC3E}">
        <p14:creationId xmlns:p14="http://schemas.microsoft.com/office/powerpoint/2010/main" val="1595295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a:bodyPr>
          <a:lstStyle/>
          <a:p>
            <a:r>
              <a:rPr lang="en-US" sz="3200" b="1" dirty="0" smtClean="0"/>
              <a:t>H</a:t>
            </a:r>
            <a:r>
              <a:rPr lang="en-US" sz="3200" b="1" dirty="0" smtClean="0">
                <a:latin typeface="Calibri" panose="020F0502020204030204" pitchFamily="34" charset="0"/>
                <a:cs typeface="Calibri" panose="020F0502020204030204" pitchFamily="34" charset="0"/>
              </a:rPr>
              <a:t>azard F</a:t>
            </a:r>
            <a:r>
              <a:rPr lang="en-US" sz="3200" b="1" dirty="0" smtClean="0"/>
              <a:t>unction</a:t>
            </a:r>
            <a:endParaRPr lang="en-US" sz="3200" b="1" dirty="0"/>
          </a:p>
        </p:txBody>
      </p:sp>
      <p:sp>
        <p:nvSpPr>
          <p:cNvPr id="3" name="Rectangle 2"/>
          <p:cNvSpPr/>
          <p:nvPr/>
        </p:nvSpPr>
        <p:spPr>
          <a:xfrm>
            <a:off x="381000" y="1143000"/>
            <a:ext cx="8382000" cy="2677656"/>
          </a:xfrm>
          <a:prstGeom prst="rect">
            <a:avLst/>
          </a:prstGeom>
        </p:spPr>
        <p:txBody>
          <a:bodyPr wrap="square">
            <a:spAutoFit/>
          </a:bodyPr>
          <a:lstStyle/>
          <a:p>
            <a:pPr algn="just">
              <a:lnSpc>
                <a:spcPct val="150000"/>
              </a:lnSpc>
            </a:pPr>
            <a:r>
              <a:rPr lang="en-US" sz="2800" b="1" dirty="0" smtClean="0">
                <a:solidFill>
                  <a:srgbClr val="000000"/>
                </a:solidFill>
              </a:rPr>
              <a:t>Hazard is the </a:t>
            </a:r>
            <a:r>
              <a:rPr lang="en-US" sz="2800" b="1" dirty="0">
                <a:solidFill>
                  <a:srgbClr val="000000"/>
                </a:solidFill>
              </a:rPr>
              <a:t>potential to cause harm. Harm including ill health and injury, damage to property, plant, products or the environment, production losses or increased liabilities.</a:t>
            </a:r>
            <a:endParaRPr lang="en-US" sz="2800" b="1" dirty="0"/>
          </a:p>
        </p:txBody>
      </p:sp>
      <p:sp>
        <p:nvSpPr>
          <p:cNvPr id="4" name="Slide Number Placeholder 3"/>
          <p:cNvSpPr>
            <a:spLocks noGrp="1"/>
          </p:cNvSpPr>
          <p:nvPr>
            <p:ph type="sldNum" sz="quarter" idx="12"/>
          </p:nvPr>
        </p:nvSpPr>
        <p:spPr/>
        <p:txBody>
          <a:bodyPr/>
          <a:lstStyle/>
          <a:p>
            <a:fld id="{B5E9EF74-4465-4D03-9D9E-1BAE36536ABC}" type="slidenum">
              <a:rPr lang="en-US" smtClean="0"/>
              <a:t>37</a:t>
            </a:fld>
            <a:endParaRPr lang="en-US"/>
          </a:p>
        </p:txBody>
      </p:sp>
    </p:spTree>
    <p:extLst>
      <p:ext uri="{BB962C8B-B14F-4D97-AF65-F5344CB8AC3E}">
        <p14:creationId xmlns:p14="http://schemas.microsoft.com/office/powerpoint/2010/main" val="3650063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ot of the normal hazard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878" y="3155637"/>
            <a:ext cx="5034643" cy="37097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13516"/>
            <a:ext cx="8229600" cy="2908489"/>
          </a:xfrm>
          <a:prstGeom prst="rect">
            <a:avLst/>
          </a:prstGeom>
        </p:spPr>
        <p:txBody>
          <a:bodyPr wrap="square">
            <a:spAutoFit/>
          </a:bodyPr>
          <a:lstStyle/>
          <a:p>
            <a:pPr marL="285750" indent="-285750" algn="just">
              <a:lnSpc>
                <a:spcPct val="150000"/>
              </a:lnSpc>
              <a:buFont typeface="Arial" pitchFamily="34" charset="0"/>
              <a:buChar char="•"/>
            </a:pPr>
            <a:r>
              <a:rPr lang="en-US" sz="2200" b="1" dirty="0"/>
              <a:t>The hazard function is the ratio of the probability density function to the survival function, S(x).</a:t>
            </a:r>
          </a:p>
          <a:p>
            <a:pPr marL="285750" indent="-285750" algn="just">
              <a:lnSpc>
                <a:spcPct val="150000"/>
              </a:lnSpc>
              <a:buFont typeface="Arial" pitchFamily="34" charset="0"/>
              <a:buChar char="•"/>
            </a:pPr>
            <a:endParaRPr lang="en-US" sz="2200" b="1" dirty="0" smtClean="0"/>
          </a:p>
          <a:p>
            <a:pPr marL="285750" indent="-285750" algn="just">
              <a:lnSpc>
                <a:spcPct val="150000"/>
              </a:lnSpc>
              <a:buFont typeface="Arial" pitchFamily="34" charset="0"/>
              <a:buChar char="•"/>
            </a:pPr>
            <a:r>
              <a:rPr lang="en-US" sz="2200" b="1" dirty="0"/>
              <a:t>Hazard plots are most commonly used in reliability applications.</a:t>
            </a:r>
          </a:p>
          <a:p>
            <a:pPr marL="285750" indent="-285750" algn="just">
              <a:lnSpc>
                <a:spcPct val="150000"/>
              </a:lnSpc>
              <a:buFont typeface="Arial" pitchFamily="34" charset="0"/>
              <a:buChar char="•"/>
            </a:pPr>
            <a:r>
              <a:rPr lang="en-US" sz="2200" b="1" dirty="0" smtClean="0"/>
              <a:t>The </a:t>
            </a:r>
            <a:r>
              <a:rPr lang="en-US" sz="2200" b="1" dirty="0"/>
              <a:t>following is the plot of the normal distribution hazard function</a:t>
            </a:r>
            <a:endParaRPr lang="en-US" sz="2200" b="1" dirty="0" smtClean="0"/>
          </a:p>
          <a:p>
            <a:pPr marL="285750" indent="-285750">
              <a:buFont typeface="Arial" pitchFamily="34" charset="0"/>
              <a:buChar char="•"/>
            </a:pP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562600" y="1143000"/>
                <a:ext cx="2895600" cy="680699"/>
              </a:xfrm>
              <a:prstGeom prst="rect">
                <a:avLst/>
              </a:prstGeom>
              <a:noFill/>
            </p:spPr>
            <p:txBody>
              <a:bodyPr wrap="square" rtlCol="0">
                <a:spAutoFit/>
              </a:bodyPr>
              <a:lstStyle/>
              <a:p>
                <a:r>
                  <a:rPr lang="en-US" sz="2400" b="1" dirty="0" smtClean="0"/>
                  <a:t>h(x) =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a:rPr>
                          <m:t>𝒇</m:t>
                        </m:r>
                        <m:r>
                          <a:rPr lang="en-US" sz="2400" b="1" i="1" smtClean="0">
                            <a:latin typeface="Cambria Math"/>
                          </a:rPr>
                          <m:t>(</m:t>
                        </m:r>
                        <m:r>
                          <a:rPr lang="en-US" sz="2400" b="1" i="1" smtClean="0">
                            <a:latin typeface="Cambria Math"/>
                          </a:rPr>
                          <m:t>𝒙</m:t>
                        </m:r>
                        <m:r>
                          <a:rPr lang="en-US" sz="2400" b="1" i="1" smtClean="0">
                            <a:latin typeface="Cambria Math"/>
                          </a:rPr>
                          <m:t>)</m:t>
                        </m:r>
                      </m:num>
                      <m:den>
                        <m:r>
                          <a:rPr lang="en-US" sz="2400" b="1" i="1" smtClean="0">
                            <a:latin typeface="Cambria Math"/>
                          </a:rPr>
                          <m:t>𝑺</m:t>
                        </m:r>
                        <m:r>
                          <a:rPr lang="en-US" sz="2400" b="1" i="1" smtClean="0">
                            <a:latin typeface="Cambria Math"/>
                          </a:rPr>
                          <m:t>(</m:t>
                        </m:r>
                        <m:r>
                          <a:rPr lang="en-US" sz="2400" b="1" i="1" smtClean="0">
                            <a:latin typeface="Cambria Math"/>
                          </a:rPr>
                          <m:t>𝒙</m:t>
                        </m:r>
                        <m:r>
                          <a:rPr lang="en-US" sz="2400" b="1" i="1" smtClean="0">
                            <a:latin typeface="Cambria Math"/>
                          </a:rPr>
                          <m:t>)</m:t>
                        </m:r>
                      </m:den>
                    </m:f>
                  </m:oMath>
                </a14:m>
                <a:r>
                  <a:rPr lang="en-US" sz="2400" b="1" dirty="0" smtClean="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𝒇</m:t>
                        </m:r>
                        <m:r>
                          <a:rPr lang="en-US" sz="2400" b="1" i="1">
                            <a:latin typeface="Cambria Math"/>
                          </a:rPr>
                          <m:t>(</m:t>
                        </m:r>
                        <m:r>
                          <a:rPr lang="en-US" sz="2400" b="1" i="1">
                            <a:latin typeface="Cambria Math"/>
                          </a:rPr>
                          <m:t>𝒙</m:t>
                        </m:r>
                        <m:r>
                          <a:rPr lang="en-US" sz="2400" b="1" i="1">
                            <a:latin typeface="Cambria Math"/>
                          </a:rPr>
                          <m:t>)</m:t>
                        </m:r>
                      </m:num>
                      <m:den>
                        <m:r>
                          <a:rPr lang="en-US" sz="2400" b="1" i="1" smtClean="0">
                            <a:latin typeface="Cambria Math"/>
                          </a:rPr>
                          <m:t>𝟏</m:t>
                        </m:r>
                        <m:r>
                          <a:rPr lang="en-US" sz="2400" b="1" i="1" smtClean="0">
                            <a:latin typeface="Cambria Math"/>
                          </a:rPr>
                          <m:t> −</m:t>
                        </m:r>
                        <m:r>
                          <a:rPr lang="en-US" sz="2400" b="1" i="1" smtClean="0">
                            <a:latin typeface="Cambria Math"/>
                          </a:rPr>
                          <m:t>𝑭</m:t>
                        </m:r>
                        <m:r>
                          <a:rPr lang="en-US" sz="2400" b="1" i="1">
                            <a:latin typeface="Cambria Math"/>
                          </a:rPr>
                          <m:t>(</m:t>
                        </m:r>
                        <m:r>
                          <a:rPr lang="en-US" sz="2400" b="1" i="1">
                            <a:latin typeface="Cambria Math"/>
                          </a:rPr>
                          <m:t>𝒙</m:t>
                        </m:r>
                        <m:r>
                          <a:rPr lang="en-US" sz="2400" b="1" i="1">
                            <a:latin typeface="Cambria Math"/>
                          </a:rPr>
                          <m:t>)</m:t>
                        </m:r>
                      </m:den>
                    </m:f>
                  </m:oMath>
                </a14:m>
                <a:r>
                  <a:rPr lang="en-US" sz="2400" b="1"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5562600" y="1143000"/>
                <a:ext cx="2895600" cy="680699"/>
              </a:xfrm>
              <a:prstGeom prst="rect">
                <a:avLst/>
              </a:prstGeom>
              <a:blipFill>
                <a:blip r:embed="rId3"/>
                <a:stretch>
                  <a:fillRect l="-3368" b="-901"/>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5E9EF74-4465-4D03-9D9E-1BAE36536ABC}" type="slidenum">
              <a:rPr lang="en-US" smtClean="0"/>
              <a:t>38</a:t>
            </a:fld>
            <a:endParaRPr lang="en-US"/>
          </a:p>
        </p:txBody>
      </p:sp>
    </p:spTree>
    <p:extLst>
      <p:ext uri="{BB962C8B-B14F-4D97-AF65-F5344CB8AC3E}">
        <p14:creationId xmlns:p14="http://schemas.microsoft.com/office/powerpoint/2010/main" val="1712752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457201"/>
            <a:ext cx="8382000" cy="2971800"/>
          </a:xfrm>
        </p:spPr>
        <p:txBody>
          <a:bodyPr>
            <a:normAutofit/>
          </a:bodyPr>
          <a:lstStyle/>
          <a:p>
            <a:pPr>
              <a:lnSpc>
                <a:spcPct val="150000"/>
              </a:lnSpc>
            </a:pPr>
            <a:r>
              <a:rPr lang="en-US" sz="2400" b="1" dirty="0"/>
              <a:t>Survival functions are most often used in reliability and related fields. </a:t>
            </a:r>
            <a:endParaRPr lang="en-US" sz="2400" b="1" dirty="0" smtClean="0"/>
          </a:p>
          <a:p>
            <a:pPr>
              <a:lnSpc>
                <a:spcPct val="150000"/>
              </a:lnSpc>
            </a:pPr>
            <a:r>
              <a:rPr lang="en-US" sz="2400" b="1" dirty="0" smtClean="0"/>
              <a:t>The </a:t>
            </a:r>
            <a:r>
              <a:rPr lang="en-US" sz="2400" b="1" dirty="0"/>
              <a:t>survival function is the probability that the variate takes a value greater than x</a:t>
            </a:r>
            <a:r>
              <a:rPr lang="en-US" sz="2400" b="1" dirty="0" smtClean="0"/>
              <a:t>.</a:t>
            </a:r>
            <a:r>
              <a:rPr lang="en-US" sz="2600" dirty="0" smtClean="0"/>
              <a:t>		S(x) = p(X&gt;x) = 1 – F(x)</a:t>
            </a:r>
            <a:endParaRPr lang="en-US" sz="2600" dirty="0"/>
          </a:p>
        </p:txBody>
      </p:sp>
      <p:pic>
        <p:nvPicPr>
          <p:cNvPr id="5" name="Picture 2" descr="plot of the normal survival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43200"/>
            <a:ext cx="4419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2895600"/>
            <a:ext cx="4038600" cy="3785652"/>
          </a:xfrm>
          <a:prstGeom prst="rect">
            <a:avLst/>
          </a:prstGeom>
        </p:spPr>
        <p:txBody>
          <a:bodyPr wrap="square">
            <a:spAutoFit/>
          </a:bodyPr>
          <a:lstStyle/>
          <a:p>
            <a:pPr marL="285750" indent="-285750" algn="just">
              <a:lnSpc>
                <a:spcPct val="150000"/>
              </a:lnSpc>
              <a:buFont typeface="Arial" pitchFamily="34" charset="0"/>
              <a:buChar char="•"/>
            </a:pPr>
            <a:r>
              <a:rPr lang="en-US" sz="2000" b="1" dirty="0"/>
              <a:t>The plot of the normal distribution survival function.</a:t>
            </a:r>
          </a:p>
          <a:p>
            <a:pPr marL="285750" indent="-285750" algn="just">
              <a:lnSpc>
                <a:spcPct val="150000"/>
              </a:lnSpc>
              <a:buFont typeface="Arial" pitchFamily="34" charset="0"/>
              <a:buChar char="•"/>
            </a:pPr>
            <a:r>
              <a:rPr lang="en-US" sz="2000" b="1" dirty="0" smtClean="0"/>
              <a:t>For </a:t>
            </a:r>
            <a:r>
              <a:rPr lang="en-US" sz="2000" b="1" dirty="0"/>
              <a:t>a survival function, the y value on the graph starts at 1 and monotonically decreases to zero. The survival function should be compared to the cumulative distribution function</a:t>
            </a:r>
          </a:p>
        </p:txBody>
      </p:sp>
      <p:sp>
        <p:nvSpPr>
          <p:cNvPr id="2" name="Slide Number Placeholder 1"/>
          <p:cNvSpPr>
            <a:spLocks noGrp="1"/>
          </p:cNvSpPr>
          <p:nvPr>
            <p:ph type="sldNum" sz="quarter" idx="12"/>
          </p:nvPr>
        </p:nvSpPr>
        <p:spPr/>
        <p:txBody>
          <a:bodyPr/>
          <a:lstStyle/>
          <a:p>
            <a:fld id="{B5E9EF74-4465-4D03-9D9E-1BAE36536ABC}" type="slidenum">
              <a:rPr lang="en-US" smtClean="0"/>
              <a:t>39</a:t>
            </a:fld>
            <a:endParaRPr lang="en-US"/>
          </a:p>
        </p:txBody>
      </p:sp>
    </p:spTree>
    <p:extLst>
      <p:ext uri="{BB962C8B-B14F-4D97-AF65-F5344CB8AC3E}">
        <p14:creationId xmlns:p14="http://schemas.microsoft.com/office/powerpoint/2010/main" val="22636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5638800"/>
          </a:xfrm>
        </p:spPr>
        <p:txBody>
          <a:bodyPr>
            <a:normAutofit fontScale="92500"/>
          </a:bodyPr>
          <a:lstStyle/>
          <a:p>
            <a:pPr lvl="1">
              <a:lnSpc>
                <a:spcPct val="170000"/>
              </a:lnSpc>
            </a:pPr>
            <a:r>
              <a:rPr lang="en-US" b="1" dirty="0">
                <a:solidFill>
                  <a:srgbClr val="FF0000"/>
                </a:solidFill>
              </a:rPr>
              <a:t>Production: </a:t>
            </a:r>
            <a:r>
              <a:rPr lang="en-US" b="1" dirty="0"/>
              <a:t>23% of the failures were caused by improper planning, poor procedures and operator errors </a:t>
            </a:r>
          </a:p>
          <a:p>
            <a:pPr lvl="1">
              <a:lnSpc>
                <a:spcPct val="170000"/>
              </a:lnSpc>
            </a:pPr>
            <a:r>
              <a:rPr lang="en-US" b="1" dirty="0">
                <a:solidFill>
                  <a:srgbClr val="FF0000"/>
                </a:solidFill>
              </a:rPr>
              <a:t>Maintenance: </a:t>
            </a:r>
            <a:r>
              <a:rPr lang="en-US" b="1" dirty="0"/>
              <a:t>17% of the failures were caused by improper maintenance, poor planning and errors Another way of illustrating this point is the Reliability Model, shown below, introduced by Ron Moore in his book, “Making Common Sense Common Practice.”</a:t>
            </a:r>
          </a:p>
          <a:p>
            <a:endParaRPr lang="en-US" dirty="0"/>
          </a:p>
        </p:txBody>
      </p:sp>
      <p:sp>
        <p:nvSpPr>
          <p:cNvPr id="2" name="Slide Number Placeholder 1"/>
          <p:cNvSpPr>
            <a:spLocks noGrp="1"/>
          </p:cNvSpPr>
          <p:nvPr>
            <p:ph type="sldNum" sz="quarter" idx="12"/>
          </p:nvPr>
        </p:nvSpPr>
        <p:spPr/>
        <p:txBody>
          <a:bodyPr/>
          <a:lstStyle/>
          <a:p>
            <a:fld id="{B5E9EF74-4465-4D03-9D9E-1BAE36536ABC}" type="slidenum">
              <a:rPr lang="en-US" smtClean="0"/>
              <a:t>4</a:t>
            </a:fld>
            <a:endParaRPr lang="en-US"/>
          </a:p>
        </p:txBody>
      </p:sp>
    </p:spTree>
    <p:extLst>
      <p:ext uri="{BB962C8B-B14F-4D97-AF65-F5344CB8AC3E}">
        <p14:creationId xmlns:p14="http://schemas.microsoft.com/office/powerpoint/2010/main" val="1012743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3562"/>
          </a:xfrm>
        </p:spPr>
        <p:txBody>
          <a:bodyPr>
            <a:normAutofit fontScale="90000"/>
          </a:bodyPr>
          <a:lstStyle/>
          <a:p>
            <a:r>
              <a:rPr lang="en-US" dirty="0"/>
              <a:t>C</a:t>
            </a:r>
            <a:r>
              <a:rPr lang="en-US" dirty="0" smtClean="0"/>
              <a:t>umulative </a:t>
            </a:r>
            <a:r>
              <a:rPr lang="en-US" dirty="0"/>
              <a:t>H</a:t>
            </a:r>
            <a:r>
              <a:rPr lang="en-US" dirty="0" smtClean="0"/>
              <a:t>azard Function</a:t>
            </a:r>
            <a:endParaRPr lang="en-US" dirty="0"/>
          </a:p>
        </p:txBody>
      </p:sp>
      <p:sp>
        <p:nvSpPr>
          <p:cNvPr id="5" name="Content Placeholder 2"/>
          <p:cNvSpPr>
            <a:spLocks noGrp="1"/>
          </p:cNvSpPr>
          <p:nvPr>
            <p:ph idx="1"/>
          </p:nvPr>
        </p:nvSpPr>
        <p:spPr>
          <a:xfrm>
            <a:off x="457200" y="991716"/>
            <a:ext cx="8229600" cy="4525963"/>
          </a:xfrm>
        </p:spPr>
        <p:txBody>
          <a:bodyPr/>
          <a:lstStyle/>
          <a:p>
            <a:pPr>
              <a:lnSpc>
                <a:spcPct val="150000"/>
              </a:lnSpc>
            </a:pPr>
            <a:r>
              <a:rPr lang="en-US" sz="2600" b="1" dirty="0" smtClean="0"/>
              <a:t>The </a:t>
            </a:r>
            <a:r>
              <a:rPr lang="en-US" sz="2600" b="1" dirty="0"/>
              <a:t>cumulative hazard function is the integral of the hazard function</a:t>
            </a:r>
            <a:r>
              <a:rPr lang="en-US" sz="2600" b="1" dirty="0" smtClean="0"/>
              <a:t>.</a:t>
            </a:r>
          </a:p>
          <a:p>
            <a:endParaRPr lang="en-US" b="1" dirty="0"/>
          </a:p>
          <a:p>
            <a:pPr>
              <a:lnSpc>
                <a:spcPct val="150000"/>
              </a:lnSpc>
            </a:pPr>
            <a:r>
              <a:rPr lang="en-US" sz="2600" b="1" dirty="0" smtClean="0"/>
              <a:t>Which can be alternatively expressed as H(x) = -ln(1-F(x))</a:t>
            </a:r>
            <a:endParaRPr lang="en-US" sz="2600" b="1" dirty="0"/>
          </a:p>
        </p:txBody>
      </p:sp>
      <mc:AlternateContent xmlns:mc="http://schemas.openxmlformats.org/markup-compatibility/2006" xmlns:a14="http://schemas.microsoft.com/office/drawing/2010/main">
        <mc:Choice Requires="a14">
          <p:sp>
            <p:nvSpPr>
              <p:cNvPr id="6" name="TextBox 5"/>
              <p:cNvSpPr txBox="1"/>
              <p:nvPr/>
            </p:nvSpPr>
            <p:spPr>
              <a:xfrm>
                <a:off x="4057650" y="1981200"/>
                <a:ext cx="4191000" cy="565796"/>
              </a:xfrm>
              <a:prstGeom prst="rect">
                <a:avLst/>
              </a:prstGeom>
              <a:noFill/>
            </p:spPr>
            <p:txBody>
              <a:bodyPr wrap="square" rtlCol="0">
                <a:spAutoFit/>
              </a:bodyPr>
              <a:lstStyle/>
              <a:p>
                <a:r>
                  <a:rPr lang="en-US" sz="2400" dirty="0" smtClean="0"/>
                  <a:t>H(x) = </a:t>
                </a:r>
                <a14:m>
                  <m:oMath xmlns:m="http://schemas.openxmlformats.org/officeDocument/2006/math">
                    <m:nary>
                      <m:naryPr>
                        <m:ctrlPr>
                          <a:rPr lang="en-US" sz="2400" i="1" smtClean="0">
                            <a:latin typeface="Cambria Math" panose="02040503050406030204" pitchFamily="18" charset="0"/>
                          </a:rPr>
                        </m:ctrlPr>
                      </m:naryPr>
                      <m:sub>
                        <m:r>
                          <m:rPr>
                            <m:brk m:alnAt="23"/>
                          </m:rPr>
                          <a:rPr lang="en-US" sz="2400" b="0" i="1" smtClean="0">
                            <a:latin typeface="Cambria Math"/>
                          </a:rPr>
                          <m:t>−</m:t>
                        </m:r>
                        <m:r>
                          <m:rPr>
                            <m:brk m:alnAt="23"/>
                          </m:rPr>
                          <a:rPr lang="en-US" sz="2400" b="0" i="1" smtClean="0">
                            <a:latin typeface="Cambria Math"/>
                          </a:rPr>
                          <m:t>ꝏ</m:t>
                        </m:r>
                      </m:sub>
                      <m:sup>
                        <m:r>
                          <a:rPr lang="en-US" sz="2400" b="0" i="1" smtClean="0">
                            <a:latin typeface="Cambria Math"/>
                          </a:rPr>
                          <m:t>𝑥</m:t>
                        </m:r>
                      </m:sup>
                      <m:e>
                        <m:r>
                          <a:rPr lang="en-US" sz="2400" b="0" i="1" smtClean="0">
                            <a:latin typeface="Cambria Math"/>
                          </a:rPr>
                          <m:t>h</m:t>
                        </m:r>
                        <m:d>
                          <m:dPr>
                            <m:ctrlPr>
                              <a:rPr lang="en-US" sz="2400" b="0" i="1" smtClean="0">
                                <a:latin typeface="Cambria Math" panose="02040503050406030204" pitchFamily="18" charset="0"/>
                              </a:rPr>
                            </m:ctrlPr>
                          </m:dPr>
                          <m:e>
                            <m:r>
                              <m:rPr>
                                <m:sty m:val="p"/>
                              </m:rPr>
                              <a:rPr lang="el-GR" sz="2400" b="0" i="1" smtClean="0">
                                <a:latin typeface="Cambria Math"/>
                              </a:rPr>
                              <m:t>μ</m:t>
                            </m:r>
                          </m:e>
                        </m:d>
                        <m:r>
                          <a:rPr lang="en-US" sz="2400" b="0" i="1" smtClean="0">
                            <a:latin typeface="Cambria Math"/>
                          </a:rPr>
                          <m:t>𝑑</m:t>
                        </m:r>
                        <m:r>
                          <m:rPr>
                            <m:sty m:val="p"/>
                          </m:rPr>
                          <a:rPr lang="el-GR" sz="2400" b="0" i="1" smtClean="0">
                            <a:latin typeface="Cambria Math"/>
                          </a:rPr>
                          <m:t>μ</m:t>
                        </m:r>
                        <m:r>
                          <a:rPr lang="en-US" sz="2400" b="0" i="1" smtClean="0">
                            <a:latin typeface="Cambria Math"/>
                          </a:rPr>
                          <m:t>= </m:t>
                        </m:r>
                      </m:e>
                    </m:nary>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057650" y="1981200"/>
                <a:ext cx="4191000" cy="565796"/>
              </a:xfrm>
              <a:prstGeom prst="rect">
                <a:avLst/>
              </a:prstGeom>
              <a:blipFill>
                <a:blip r:embed="rId2"/>
                <a:stretch>
                  <a:fillRect l="-2329" b="-15054"/>
                </a:stretch>
              </a:blipFill>
            </p:spPr>
            <p:txBody>
              <a:bodyPr/>
              <a:lstStyle/>
              <a:p>
                <a:r>
                  <a:rPr lang="en-US">
                    <a:noFill/>
                  </a:rPr>
                  <a:t> </a:t>
                </a:r>
              </a:p>
            </p:txBody>
          </p:sp>
        </mc:Fallback>
      </mc:AlternateContent>
      <p:pic>
        <p:nvPicPr>
          <p:cNvPr id="7" name="Picture 2" descr="plot of the normal cumulative hazard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497" y="3536479"/>
            <a:ext cx="4256314" cy="3169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3886200"/>
            <a:ext cx="4572000" cy="1230593"/>
          </a:xfrm>
          <a:prstGeom prst="rect">
            <a:avLst/>
          </a:prstGeom>
        </p:spPr>
        <p:txBody>
          <a:bodyPr>
            <a:spAutoFit/>
          </a:bodyPr>
          <a:lstStyle/>
          <a:p>
            <a:pPr marL="285750" indent="-285750">
              <a:lnSpc>
                <a:spcPct val="150000"/>
              </a:lnSpc>
              <a:buFont typeface="Arial" pitchFamily="34" charset="0"/>
              <a:buChar char="•"/>
            </a:pPr>
            <a:r>
              <a:rPr lang="en-US" sz="2600" b="1" dirty="0" smtClean="0"/>
              <a:t>The plot of the normal cumulative hazard function</a:t>
            </a:r>
            <a:endParaRPr lang="en-US" sz="2600" b="1" dirty="0"/>
          </a:p>
        </p:txBody>
      </p:sp>
      <p:sp>
        <p:nvSpPr>
          <p:cNvPr id="2" name="Slide Number Placeholder 1"/>
          <p:cNvSpPr>
            <a:spLocks noGrp="1"/>
          </p:cNvSpPr>
          <p:nvPr>
            <p:ph type="sldNum" sz="quarter" idx="12"/>
          </p:nvPr>
        </p:nvSpPr>
        <p:spPr/>
        <p:txBody>
          <a:bodyPr/>
          <a:lstStyle/>
          <a:p>
            <a:fld id="{B5E9EF74-4465-4D03-9D9E-1BAE36536ABC}" type="slidenum">
              <a:rPr lang="en-US" smtClean="0"/>
              <a:t>40</a:t>
            </a:fld>
            <a:endParaRPr lang="en-US"/>
          </a:p>
        </p:txBody>
      </p:sp>
    </p:spTree>
    <p:extLst>
      <p:ext uri="{BB962C8B-B14F-4D97-AF65-F5344CB8AC3E}">
        <p14:creationId xmlns:p14="http://schemas.microsoft.com/office/powerpoint/2010/main" val="616447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152400"/>
            <a:ext cx="8128000" cy="533400"/>
          </a:xfrm>
        </p:spPr>
        <p:txBody>
          <a:bodyPr>
            <a:normAutofit fontScale="90000"/>
          </a:bodyPr>
          <a:lstStyle/>
          <a:p>
            <a:r>
              <a:rPr lang="en-US" dirty="0" smtClean="0"/>
              <a:t>FMEA and FME</a:t>
            </a:r>
            <a:r>
              <a:rPr lang="en-US" dirty="0" smtClean="0">
                <a:solidFill>
                  <a:srgbClr val="FF3300"/>
                </a:solidFill>
              </a:rPr>
              <a:t>C</a:t>
            </a:r>
            <a:r>
              <a:rPr lang="en-US" dirty="0" smtClean="0"/>
              <a:t>A</a:t>
            </a:r>
          </a:p>
        </p:txBody>
      </p:sp>
      <p:sp>
        <p:nvSpPr>
          <p:cNvPr id="6" name="Rectangle 3"/>
          <p:cNvSpPr txBox="1">
            <a:spLocks noChangeArrowheads="1"/>
          </p:cNvSpPr>
          <p:nvPr/>
        </p:nvSpPr>
        <p:spPr>
          <a:xfrm>
            <a:off x="228600" y="1219200"/>
            <a:ext cx="86868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pPr>
            <a:r>
              <a:rPr lang="en-US" b="1" dirty="0" smtClean="0"/>
              <a:t>Failure Modes and Effects </a:t>
            </a:r>
            <a:r>
              <a:rPr lang="en-US" b="1" dirty="0" smtClean="0">
                <a:solidFill>
                  <a:srgbClr val="FF3300"/>
                </a:solidFill>
              </a:rPr>
              <a:t>Criticality</a:t>
            </a:r>
            <a:r>
              <a:rPr lang="en-US" b="1" dirty="0" smtClean="0"/>
              <a:t> Analysis</a:t>
            </a:r>
          </a:p>
          <a:p>
            <a:pPr lvl="1">
              <a:lnSpc>
                <a:spcPct val="160000"/>
              </a:lnSpc>
            </a:pPr>
            <a:r>
              <a:rPr lang="en-US" b="1" dirty="0" smtClean="0"/>
              <a:t>Work from the component level and identify all possible fault modes at the component level (a team effort and bottom-up approach)</a:t>
            </a:r>
          </a:p>
          <a:p>
            <a:pPr lvl="1">
              <a:lnSpc>
                <a:spcPct val="160000"/>
              </a:lnSpc>
            </a:pPr>
            <a:r>
              <a:rPr lang="en-US" b="1" dirty="0" smtClean="0"/>
              <a:t>Assess criticality of each component fault and its effects on overall system performance</a:t>
            </a:r>
          </a:p>
        </p:txBody>
      </p:sp>
      <p:sp>
        <p:nvSpPr>
          <p:cNvPr id="2" name="Slide Number Placeholder 1"/>
          <p:cNvSpPr>
            <a:spLocks noGrp="1"/>
          </p:cNvSpPr>
          <p:nvPr>
            <p:ph type="sldNum" sz="quarter" idx="12"/>
          </p:nvPr>
        </p:nvSpPr>
        <p:spPr/>
        <p:txBody>
          <a:bodyPr/>
          <a:lstStyle/>
          <a:p>
            <a:fld id="{B5E9EF74-4465-4D03-9D9E-1BAE36536ABC}" type="slidenum">
              <a:rPr lang="en-US" smtClean="0"/>
              <a:t>41</a:t>
            </a:fld>
            <a:endParaRPr lang="en-US"/>
          </a:p>
        </p:txBody>
      </p:sp>
    </p:spTree>
    <p:extLst>
      <p:ext uri="{BB962C8B-B14F-4D97-AF65-F5344CB8AC3E}">
        <p14:creationId xmlns:p14="http://schemas.microsoft.com/office/powerpoint/2010/main" val="273792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85000" lnSpcReduction="10000"/>
          </a:bodyPr>
          <a:lstStyle/>
          <a:p>
            <a:pPr lvl="1">
              <a:lnSpc>
                <a:spcPct val="160000"/>
              </a:lnSpc>
            </a:pPr>
            <a:r>
              <a:rPr lang="en-US" b="1" dirty="0"/>
              <a:t>Build a ‘</a:t>
            </a:r>
            <a:r>
              <a:rPr lang="en-US" b="1" dirty="0">
                <a:hlinkClick r:id="rId2" action="ppaction://hlinksldjump"/>
              </a:rPr>
              <a:t>table</a:t>
            </a:r>
            <a:r>
              <a:rPr lang="en-US" b="1" dirty="0"/>
              <a:t>’ with all fault modes, assign probabilities, severity, determine interactions, possible actions, etc.</a:t>
            </a:r>
          </a:p>
          <a:p>
            <a:pPr lvl="2">
              <a:lnSpc>
                <a:spcPct val="160000"/>
              </a:lnSpc>
            </a:pPr>
            <a:r>
              <a:rPr lang="en-US" sz="2800" b="1" dirty="0"/>
              <a:t>Three factors for failure analysis: The severity of a failure (</a:t>
            </a:r>
            <a:r>
              <a:rPr lang="en-US" sz="2800" b="1" dirty="0" err="1"/>
              <a:t>Sev</a:t>
            </a:r>
            <a:r>
              <a:rPr lang="en-US" sz="2800" b="1" dirty="0"/>
              <a:t>), The probability of occurrence of the failure (</a:t>
            </a:r>
            <a:r>
              <a:rPr lang="en-US" sz="2800" b="1" dirty="0" err="1"/>
              <a:t>Occ</a:t>
            </a:r>
            <a:r>
              <a:rPr lang="en-US" sz="2800" b="1" dirty="0"/>
              <a:t>), The likelihood of detecting the failure (</a:t>
            </a:r>
            <a:r>
              <a:rPr lang="en-US" sz="2800" b="1" dirty="0" err="1"/>
              <a:t>Det</a:t>
            </a:r>
            <a:r>
              <a:rPr lang="en-US" sz="2800" b="1" dirty="0"/>
              <a:t>)</a:t>
            </a:r>
          </a:p>
          <a:p>
            <a:pPr lvl="2">
              <a:lnSpc>
                <a:spcPct val="160000"/>
              </a:lnSpc>
            </a:pPr>
            <a:r>
              <a:rPr lang="en-US" sz="2800" b="1" dirty="0"/>
              <a:t>RPN (risk priority number)=(</a:t>
            </a:r>
            <a:r>
              <a:rPr lang="en-US" sz="2800" b="1" dirty="0" err="1"/>
              <a:t>Sev</a:t>
            </a:r>
            <a:r>
              <a:rPr lang="en-US" sz="2800" b="1" dirty="0"/>
              <a:t>)(</a:t>
            </a:r>
            <a:r>
              <a:rPr lang="en-US" sz="2800" b="1" dirty="0" err="1"/>
              <a:t>Occ</a:t>
            </a:r>
            <a:r>
              <a:rPr lang="en-US" sz="2800" b="1" dirty="0"/>
              <a:t>)(</a:t>
            </a:r>
            <a:r>
              <a:rPr lang="en-US" sz="2800" b="1" dirty="0" err="1"/>
              <a:t>Det</a:t>
            </a:r>
            <a:r>
              <a:rPr lang="en-US" sz="2800" b="1" dirty="0"/>
              <a:t>): quantify overall risk for a specific failure</a:t>
            </a:r>
          </a:p>
          <a:p>
            <a:pPr lvl="1">
              <a:lnSpc>
                <a:spcPct val="160000"/>
              </a:lnSpc>
            </a:pPr>
            <a:r>
              <a:rPr lang="en-US" b="1" dirty="0"/>
              <a:t>Use the table to asses overall reliability (see </a:t>
            </a:r>
            <a:r>
              <a:rPr lang="en-US" b="1" dirty="0">
                <a:hlinkClick r:id="rId3"/>
              </a:rPr>
              <a:t>an example</a:t>
            </a:r>
            <a:r>
              <a:rPr lang="en-US" b="1" dirty="0"/>
              <a:t>)</a:t>
            </a:r>
          </a:p>
          <a:p>
            <a:endParaRPr lang="en-US" dirty="0"/>
          </a:p>
        </p:txBody>
      </p:sp>
      <p:sp>
        <p:nvSpPr>
          <p:cNvPr id="2" name="Slide Number Placeholder 1"/>
          <p:cNvSpPr>
            <a:spLocks noGrp="1"/>
          </p:cNvSpPr>
          <p:nvPr>
            <p:ph type="sldNum" sz="quarter" idx="12"/>
          </p:nvPr>
        </p:nvSpPr>
        <p:spPr/>
        <p:txBody>
          <a:bodyPr/>
          <a:lstStyle/>
          <a:p>
            <a:fld id="{B5E9EF74-4465-4D03-9D9E-1BAE36536ABC}" type="slidenum">
              <a:rPr lang="en-US" smtClean="0"/>
              <a:t>42</a:t>
            </a:fld>
            <a:endParaRPr lang="en-US"/>
          </a:p>
        </p:txBody>
      </p:sp>
    </p:spTree>
    <p:extLst>
      <p:ext uri="{BB962C8B-B14F-4D97-AF65-F5344CB8AC3E}">
        <p14:creationId xmlns:p14="http://schemas.microsoft.com/office/powerpoint/2010/main" val="2289759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Indexes</a:t>
            </a:r>
            <a:endParaRPr lang="en-US" dirty="0"/>
          </a:p>
        </p:txBody>
      </p:sp>
      <p:sp>
        <p:nvSpPr>
          <p:cNvPr id="3" name="Content Placeholder 2"/>
          <p:cNvSpPr>
            <a:spLocks noGrp="1"/>
          </p:cNvSpPr>
          <p:nvPr>
            <p:ph idx="1"/>
          </p:nvPr>
        </p:nvSpPr>
        <p:spPr/>
        <p:txBody>
          <a:bodyPr/>
          <a:lstStyle/>
          <a:p>
            <a:r>
              <a:rPr lang="en-US" dirty="0"/>
              <a:t>reliability, </a:t>
            </a:r>
            <a:endParaRPr lang="en-US" dirty="0" smtClean="0"/>
          </a:p>
          <a:p>
            <a:r>
              <a:rPr lang="en-US" dirty="0" smtClean="0"/>
              <a:t>operational </a:t>
            </a:r>
            <a:r>
              <a:rPr lang="en-US" dirty="0"/>
              <a:t>availability, </a:t>
            </a:r>
            <a:endParaRPr lang="en-US" dirty="0" smtClean="0"/>
          </a:p>
          <a:p>
            <a:r>
              <a:rPr lang="en-US" dirty="0" smtClean="0"/>
              <a:t>failure </a:t>
            </a:r>
            <a:r>
              <a:rPr lang="en-US" dirty="0"/>
              <a:t>rate, and </a:t>
            </a:r>
            <a:endParaRPr lang="en-US" dirty="0" smtClean="0"/>
          </a:p>
          <a:p>
            <a:r>
              <a:rPr lang="en-US" smtClean="0"/>
              <a:t>Expected </a:t>
            </a:r>
            <a:r>
              <a:rPr lang="en-US" dirty="0"/>
              <a:t>time between failure (MTBF).</a:t>
            </a:r>
          </a:p>
        </p:txBody>
      </p:sp>
      <p:sp>
        <p:nvSpPr>
          <p:cNvPr id="4" name="Slide Number Placeholder 3"/>
          <p:cNvSpPr>
            <a:spLocks noGrp="1"/>
          </p:cNvSpPr>
          <p:nvPr>
            <p:ph type="sldNum" sz="quarter" idx="12"/>
          </p:nvPr>
        </p:nvSpPr>
        <p:spPr/>
        <p:txBody>
          <a:bodyPr/>
          <a:lstStyle/>
          <a:p>
            <a:fld id="{B5E9EF74-4465-4D03-9D9E-1BAE36536ABC}" type="slidenum">
              <a:rPr lang="en-US" smtClean="0"/>
              <a:t>43</a:t>
            </a:fld>
            <a:endParaRPr lang="en-US"/>
          </a:p>
        </p:txBody>
      </p:sp>
    </p:spTree>
    <p:extLst>
      <p:ext uri="{BB962C8B-B14F-4D97-AF65-F5344CB8AC3E}">
        <p14:creationId xmlns:p14="http://schemas.microsoft.com/office/powerpoint/2010/main" val="27277405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63550"/>
            <a:ext cx="84105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5E9EF74-4465-4D03-9D9E-1BAE36536ABC}" type="slidenum">
              <a:rPr lang="en-US" smtClean="0"/>
              <a:t>44</a:t>
            </a:fld>
            <a:endParaRPr lang="en-US"/>
          </a:p>
        </p:txBody>
      </p:sp>
    </p:spTree>
    <p:extLst>
      <p:ext uri="{BB962C8B-B14F-4D97-AF65-F5344CB8AC3E}">
        <p14:creationId xmlns:p14="http://schemas.microsoft.com/office/powerpoint/2010/main" val="356236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066800"/>
            <a:ext cx="8810929" cy="4800600"/>
          </a:xfrm>
          <a:prstGeom prst="rect">
            <a:avLst/>
          </a:prstGeom>
        </p:spPr>
      </p:pic>
      <p:sp>
        <p:nvSpPr>
          <p:cNvPr id="3" name="Slide Number Placeholder 2"/>
          <p:cNvSpPr>
            <a:spLocks noGrp="1"/>
          </p:cNvSpPr>
          <p:nvPr>
            <p:ph type="sldNum" sz="quarter" idx="12"/>
          </p:nvPr>
        </p:nvSpPr>
        <p:spPr/>
        <p:txBody>
          <a:bodyPr/>
          <a:lstStyle/>
          <a:p>
            <a:fld id="{B5E9EF74-4465-4D03-9D9E-1BAE36536ABC}" type="slidenum">
              <a:rPr lang="en-US" smtClean="0"/>
              <a:t>5</a:t>
            </a:fld>
            <a:endParaRPr lang="en-US"/>
          </a:p>
        </p:txBody>
      </p:sp>
    </p:spTree>
    <p:extLst>
      <p:ext uri="{BB962C8B-B14F-4D97-AF65-F5344CB8AC3E}">
        <p14:creationId xmlns:p14="http://schemas.microsoft.com/office/powerpoint/2010/main" val="178693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6248400"/>
          </a:xfrm>
        </p:spPr>
        <p:txBody>
          <a:bodyPr>
            <a:normAutofit/>
          </a:bodyPr>
          <a:lstStyle/>
          <a:p>
            <a:pPr>
              <a:lnSpc>
                <a:spcPct val="170000"/>
              </a:lnSpc>
            </a:pPr>
            <a:r>
              <a:rPr lang="en-US" b="1" dirty="0"/>
              <a:t>This model illustrates that defects can be produced at any point in the life cycle of a physical asset. </a:t>
            </a:r>
            <a:endParaRPr lang="en-US" b="1" dirty="0" smtClean="0"/>
          </a:p>
          <a:p>
            <a:pPr>
              <a:lnSpc>
                <a:spcPct val="170000"/>
              </a:lnSpc>
            </a:pPr>
            <a:endParaRPr lang="en-US" b="1" dirty="0"/>
          </a:p>
        </p:txBody>
      </p:sp>
      <p:sp>
        <p:nvSpPr>
          <p:cNvPr id="2" name="Slide Number Placeholder 1"/>
          <p:cNvSpPr>
            <a:spLocks noGrp="1"/>
          </p:cNvSpPr>
          <p:nvPr>
            <p:ph type="sldNum" sz="quarter" idx="12"/>
          </p:nvPr>
        </p:nvSpPr>
        <p:spPr/>
        <p:txBody>
          <a:bodyPr/>
          <a:lstStyle/>
          <a:p>
            <a:fld id="{B5E9EF74-4465-4D03-9D9E-1BAE36536ABC}" type="slidenum">
              <a:rPr lang="en-US" smtClean="0"/>
              <a:t>6</a:t>
            </a:fld>
            <a:endParaRPr lang="en-US"/>
          </a:p>
        </p:txBody>
      </p:sp>
    </p:spTree>
    <p:extLst>
      <p:ext uri="{BB962C8B-B14F-4D97-AF65-F5344CB8AC3E}">
        <p14:creationId xmlns:p14="http://schemas.microsoft.com/office/powerpoint/2010/main" val="4225769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endParaRPr lang="en-US" dirty="0"/>
          </a:p>
        </p:txBody>
      </p:sp>
      <p:sp>
        <p:nvSpPr>
          <p:cNvPr id="3" name="Content Placeholder 2"/>
          <p:cNvSpPr>
            <a:spLocks noGrp="1"/>
          </p:cNvSpPr>
          <p:nvPr>
            <p:ph idx="1"/>
          </p:nvPr>
        </p:nvSpPr>
        <p:spPr>
          <a:xfrm>
            <a:off x="437534" y="274638"/>
            <a:ext cx="8401665" cy="6354762"/>
          </a:xfrm>
        </p:spPr>
        <p:txBody>
          <a:bodyPr>
            <a:normAutofit fontScale="85000" lnSpcReduction="10000"/>
          </a:bodyPr>
          <a:lstStyle/>
          <a:p>
            <a:pPr>
              <a:lnSpc>
                <a:spcPct val="170000"/>
              </a:lnSpc>
            </a:pPr>
            <a:r>
              <a:rPr lang="en-US" b="1" dirty="0"/>
              <a:t>A potential defect is produced </a:t>
            </a:r>
            <a:r>
              <a:rPr lang="en-US" b="1" dirty="0" smtClean="0"/>
              <a:t>if:</a:t>
            </a:r>
          </a:p>
          <a:p>
            <a:pPr lvl="1">
              <a:lnSpc>
                <a:spcPct val="170000"/>
              </a:lnSpc>
            </a:pPr>
            <a:r>
              <a:rPr lang="en-US" b="1" dirty="0" smtClean="0"/>
              <a:t>the </a:t>
            </a:r>
            <a:r>
              <a:rPr lang="en-US" b="1" dirty="0"/>
              <a:t>engineer designing the system selects equipment that is minimally adequate, </a:t>
            </a:r>
          </a:p>
          <a:p>
            <a:pPr lvl="1">
              <a:lnSpc>
                <a:spcPct val="170000"/>
              </a:lnSpc>
            </a:pPr>
            <a:r>
              <a:rPr lang="en-US" b="1" dirty="0" smtClean="0"/>
              <a:t>the </a:t>
            </a:r>
            <a:r>
              <a:rPr lang="en-US" b="1" dirty="0"/>
              <a:t>purchasing agent selects a poor quality component because it’s cheaper, </a:t>
            </a:r>
            <a:endParaRPr lang="en-US" b="1" dirty="0" smtClean="0"/>
          </a:p>
          <a:p>
            <a:pPr lvl="1">
              <a:lnSpc>
                <a:spcPct val="170000"/>
              </a:lnSpc>
            </a:pPr>
            <a:r>
              <a:rPr lang="en-US" b="1" dirty="0" smtClean="0"/>
              <a:t>the </a:t>
            </a:r>
            <a:r>
              <a:rPr lang="en-US" b="1" dirty="0"/>
              <a:t>storeroom attendant does not store the component in a way that protects its physical integrity, </a:t>
            </a:r>
            <a:endParaRPr lang="en-US" b="1" dirty="0" smtClean="0"/>
          </a:p>
          <a:p>
            <a:pPr lvl="1">
              <a:lnSpc>
                <a:spcPct val="170000"/>
              </a:lnSpc>
            </a:pPr>
            <a:r>
              <a:rPr lang="en-US" b="1" dirty="0" smtClean="0"/>
              <a:t>the </a:t>
            </a:r>
            <a:r>
              <a:rPr lang="en-US" b="1" dirty="0"/>
              <a:t>person installing the asset does not use precision methods for alignment or </a:t>
            </a:r>
            <a:r>
              <a:rPr lang="en-US" b="1" dirty="0" smtClean="0"/>
              <a:t>balancing</a:t>
            </a:r>
            <a:endParaRPr lang="en-US" dirty="0"/>
          </a:p>
        </p:txBody>
      </p:sp>
      <p:sp>
        <p:nvSpPr>
          <p:cNvPr id="4" name="Slide Number Placeholder 3"/>
          <p:cNvSpPr>
            <a:spLocks noGrp="1"/>
          </p:cNvSpPr>
          <p:nvPr>
            <p:ph type="sldNum" sz="quarter" idx="12"/>
          </p:nvPr>
        </p:nvSpPr>
        <p:spPr/>
        <p:txBody>
          <a:bodyPr/>
          <a:lstStyle/>
          <a:p>
            <a:fld id="{B5E9EF74-4465-4D03-9D9E-1BAE36536ABC}" type="slidenum">
              <a:rPr lang="en-US" smtClean="0"/>
              <a:t>7</a:t>
            </a:fld>
            <a:endParaRPr lang="en-US"/>
          </a:p>
        </p:txBody>
      </p:sp>
    </p:spTree>
    <p:extLst>
      <p:ext uri="{BB962C8B-B14F-4D97-AF65-F5344CB8AC3E}">
        <p14:creationId xmlns:p14="http://schemas.microsoft.com/office/powerpoint/2010/main" val="111705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934200"/>
          </a:xfrm>
        </p:spPr>
        <p:txBody>
          <a:bodyPr>
            <a:noAutofit/>
          </a:bodyPr>
          <a:lstStyle/>
          <a:p>
            <a:pPr lvl="1" algn="just">
              <a:lnSpc>
                <a:spcPct val="170000"/>
              </a:lnSpc>
            </a:pPr>
            <a:r>
              <a:rPr lang="en-US" sz="2400" b="1" dirty="0" smtClean="0"/>
              <a:t>the operator starting up and running the equipment does not use the proper procedures,</a:t>
            </a:r>
          </a:p>
          <a:p>
            <a:pPr lvl="1" algn="just">
              <a:lnSpc>
                <a:spcPct val="170000"/>
              </a:lnSpc>
            </a:pPr>
            <a:r>
              <a:rPr lang="en-US" sz="2400" b="1" dirty="0" smtClean="0"/>
              <a:t>the craftsman performing routine maintenance does not do so with the appropriate degree of precision and care, </a:t>
            </a:r>
          </a:p>
          <a:p>
            <a:pPr algn="just">
              <a:lnSpc>
                <a:spcPct val="170000"/>
              </a:lnSpc>
            </a:pPr>
            <a:r>
              <a:rPr lang="en-US" sz="2800" b="1" dirty="0" smtClean="0"/>
              <a:t>All </a:t>
            </a:r>
            <a:r>
              <a:rPr lang="en-US" sz="2800" b="1" dirty="0"/>
              <a:t>of these defects have the opportunity to result in throughput losses, quality losses or downtime. </a:t>
            </a:r>
            <a:endParaRPr lang="en-US" sz="2800" b="1" dirty="0" smtClean="0"/>
          </a:p>
          <a:p>
            <a:pPr>
              <a:lnSpc>
                <a:spcPct val="170000"/>
              </a:lnSpc>
            </a:pPr>
            <a:r>
              <a:rPr lang="en-US" sz="2800" b="1" dirty="0" smtClean="0"/>
              <a:t>The </a:t>
            </a:r>
            <a:r>
              <a:rPr lang="en-US" sz="2800" b="1" dirty="0"/>
              <a:t>end result is that we pay a penalty in manufacturing performance and spend labor and material resources unnecessarily.</a:t>
            </a:r>
          </a:p>
        </p:txBody>
      </p:sp>
      <p:sp>
        <p:nvSpPr>
          <p:cNvPr id="2" name="Slide Number Placeholder 1"/>
          <p:cNvSpPr>
            <a:spLocks noGrp="1"/>
          </p:cNvSpPr>
          <p:nvPr>
            <p:ph type="sldNum" sz="quarter" idx="12"/>
          </p:nvPr>
        </p:nvSpPr>
        <p:spPr/>
        <p:txBody>
          <a:bodyPr/>
          <a:lstStyle/>
          <a:p>
            <a:fld id="{B5E9EF74-4465-4D03-9D9E-1BAE36536ABC}" type="slidenum">
              <a:rPr lang="en-US" smtClean="0"/>
              <a:t>8</a:t>
            </a:fld>
            <a:endParaRPr lang="en-US"/>
          </a:p>
        </p:txBody>
      </p:sp>
    </p:spTree>
    <p:extLst>
      <p:ext uri="{BB962C8B-B14F-4D97-AF65-F5344CB8AC3E}">
        <p14:creationId xmlns:p14="http://schemas.microsoft.com/office/powerpoint/2010/main" val="260622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84" y="425245"/>
            <a:ext cx="8229600" cy="838200"/>
          </a:xfrm>
        </p:spPr>
        <p:txBody>
          <a:bodyPr>
            <a:normAutofit/>
          </a:bodyPr>
          <a:lstStyle/>
          <a:p>
            <a:r>
              <a:rPr lang="en-US" sz="3600" b="1" dirty="0"/>
              <a:t>Fault Tree Analysis</a:t>
            </a:r>
          </a:p>
        </p:txBody>
      </p:sp>
      <p:sp>
        <p:nvSpPr>
          <p:cNvPr id="3" name="Content Placeholder 2"/>
          <p:cNvSpPr>
            <a:spLocks noGrp="1"/>
          </p:cNvSpPr>
          <p:nvPr>
            <p:ph idx="1"/>
          </p:nvPr>
        </p:nvSpPr>
        <p:spPr>
          <a:xfrm>
            <a:off x="452284" y="1295400"/>
            <a:ext cx="8386916" cy="6019800"/>
          </a:xfrm>
        </p:spPr>
        <p:txBody>
          <a:bodyPr>
            <a:noAutofit/>
          </a:bodyPr>
          <a:lstStyle/>
          <a:p>
            <a:pPr algn="just">
              <a:lnSpc>
                <a:spcPct val="170000"/>
              </a:lnSpc>
            </a:pPr>
            <a:r>
              <a:rPr lang="en-US" sz="2800" b="1" dirty="0"/>
              <a:t>Fault Tree Analysis (FTA) is one of the most important </a:t>
            </a:r>
            <a:r>
              <a:rPr lang="en-US" sz="2800" b="1" dirty="0">
                <a:solidFill>
                  <a:srgbClr val="FF0000"/>
                </a:solidFill>
              </a:rPr>
              <a:t>logic and probabilistic </a:t>
            </a:r>
            <a:r>
              <a:rPr lang="en-US" sz="2800" b="1" dirty="0" smtClean="0">
                <a:solidFill>
                  <a:srgbClr val="FF0000"/>
                </a:solidFill>
              </a:rPr>
              <a:t>techniques </a:t>
            </a:r>
            <a:r>
              <a:rPr lang="en-US" sz="2800" b="1" dirty="0" smtClean="0"/>
              <a:t>used </a:t>
            </a:r>
            <a:r>
              <a:rPr lang="en-US" sz="2800" b="1" dirty="0"/>
              <a:t>in </a:t>
            </a:r>
            <a:r>
              <a:rPr lang="en-US" sz="2800" b="1" dirty="0" smtClean="0"/>
              <a:t>system </a:t>
            </a:r>
            <a:r>
              <a:rPr lang="en-US" sz="2800" b="1" dirty="0"/>
              <a:t>reliability </a:t>
            </a:r>
            <a:r>
              <a:rPr lang="en-US" sz="2800" b="1" dirty="0" smtClean="0"/>
              <a:t>assessment.</a:t>
            </a:r>
          </a:p>
          <a:p>
            <a:pPr>
              <a:lnSpc>
                <a:spcPct val="170000"/>
              </a:lnSpc>
            </a:pPr>
            <a:r>
              <a:rPr lang="en-US" sz="2800" b="1" dirty="0"/>
              <a:t>A fault tree (FT) is a top-down logical diagram that displays the </a:t>
            </a:r>
            <a:r>
              <a:rPr lang="en-US" sz="2800" b="1" dirty="0" smtClean="0"/>
              <a:t>interrelationships </a:t>
            </a:r>
            <a:r>
              <a:rPr lang="en-US" sz="2800" b="1" dirty="0"/>
              <a:t>between a critical system event and its causes. </a:t>
            </a:r>
            <a:endParaRPr lang="en-US" sz="2800" b="1" dirty="0" smtClean="0"/>
          </a:p>
        </p:txBody>
      </p:sp>
      <p:sp>
        <p:nvSpPr>
          <p:cNvPr id="4" name="Slide Number Placeholder 3"/>
          <p:cNvSpPr>
            <a:spLocks noGrp="1"/>
          </p:cNvSpPr>
          <p:nvPr>
            <p:ph type="sldNum" sz="quarter" idx="12"/>
          </p:nvPr>
        </p:nvSpPr>
        <p:spPr/>
        <p:txBody>
          <a:bodyPr/>
          <a:lstStyle/>
          <a:p>
            <a:fld id="{B5E9EF74-4465-4D03-9D9E-1BAE36536ABC}" type="slidenum">
              <a:rPr lang="en-US" smtClean="0"/>
              <a:t>9</a:t>
            </a:fld>
            <a:endParaRPr lang="en-US"/>
          </a:p>
        </p:txBody>
      </p:sp>
    </p:spTree>
    <p:extLst>
      <p:ext uri="{BB962C8B-B14F-4D97-AF65-F5344CB8AC3E}">
        <p14:creationId xmlns:p14="http://schemas.microsoft.com/office/powerpoint/2010/main" val="1207586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4414</TotalTime>
  <Words>1497</Words>
  <Application>Microsoft Office PowerPoint</Application>
  <PresentationFormat>On-screen Show (4:3)</PresentationFormat>
  <Paragraphs>174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Cambria Math</vt:lpstr>
      <vt:lpstr>CIDFont+F1</vt:lpstr>
      <vt:lpstr>CIDFont+F8</vt:lpstr>
      <vt:lpstr>Times New Roman</vt:lpstr>
      <vt:lpstr>Wingdings</vt:lpstr>
      <vt:lpstr>Office Theme</vt:lpstr>
      <vt:lpstr>Chapter Three Part II System Safety Analysis and Link to Reliability    </vt:lpstr>
      <vt:lpstr>PowerPoint Presentation</vt:lpstr>
      <vt:lpstr>PowerPoint Presentation</vt:lpstr>
      <vt:lpstr>PowerPoint Presentation</vt:lpstr>
      <vt:lpstr>PowerPoint Presentation</vt:lpstr>
      <vt:lpstr>PowerPoint Presentation</vt:lpstr>
      <vt:lpstr> </vt:lpstr>
      <vt:lpstr>PowerPoint Presentation</vt:lpstr>
      <vt:lpstr>Fault Tree Analysis</vt:lpstr>
      <vt:lpstr>PowerPoint Presentation</vt:lpstr>
      <vt:lpstr>PowerPoint Presentation</vt:lpstr>
      <vt:lpstr>PowerPoint Presentation</vt:lpstr>
      <vt:lpstr>PowerPoint Presentation</vt:lpstr>
      <vt:lpstr>Why Do A FTA?</vt:lpstr>
      <vt:lpstr>PowerPoint Presentation</vt:lpstr>
      <vt:lpstr>PowerPoint Presentation</vt:lpstr>
      <vt:lpstr>PowerPoint Presentation</vt:lpstr>
      <vt:lpstr>PowerPoint Presentation</vt:lpstr>
      <vt:lpstr>Minimal Cut Sets</vt:lpstr>
      <vt:lpstr>PowerPoint Presentation</vt:lpstr>
      <vt:lpstr>Fault tree modeling (Example)</vt:lpstr>
      <vt:lpstr>PowerPoint Presentation</vt:lpstr>
      <vt:lpstr>PowerPoint Presentation</vt:lpstr>
      <vt:lpstr>PowerPoint Presentation</vt:lpstr>
      <vt:lpstr>PowerPoint Presentation</vt:lpstr>
      <vt:lpstr>PowerPoint Presentation</vt:lpstr>
      <vt:lpstr>Comparison with Reliability Block Diagram </vt:lpstr>
      <vt:lpstr>Fault Tree Symbols for koon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 Function</vt:lpstr>
      <vt:lpstr>PowerPoint Presentation</vt:lpstr>
      <vt:lpstr>PowerPoint Presentation</vt:lpstr>
      <vt:lpstr>Cumulative Hazard Function</vt:lpstr>
      <vt:lpstr>FMEA and FMECA</vt:lpstr>
      <vt:lpstr>PowerPoint Presentation</vt:lpstr>
      <vt:lpstr>Performance Indexes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Introduction to Reliability Engineering</dc:title>
  <dc:creator>Windows User</dc:creator>
  <cp:lastModifiedBy>Ermias</cp:lastModifiedBy>
  <cp:revision>145</cp:revision>
  <dcterms:created xsi:type="dcterms:W3CDTF">2020-02-12T07:22:44Z</dcterms:created>
  <dcterms:modified xsi:type="dcterms:W3CDTF">2020-04-25T14:58:01Z</dcterms:modified>
</cp:coreProperties>
</file>