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7" r:id="rId4"/>
    <p:sldId id="286" r:id="rId5"/>
    <p:sldId id="275" r:id="rId6"/>
    <p:sldId id="270" r:id="rId7"/>
    <p:sldId id="271" r:id="rId8"/>
    <p:sldId id="263" r:id="rId9"/>
    <p:sldId id="264" r:id="rId10"/>
    <p:sldId id="268" r:id="rId11"/>
    <p:sldId id="265" r:id="rId12"/>
    <p:sldId id="276" r:id="rId13"/>
    <p:sldId id="269" r:id="rId14"/>
    <p:sldId id="266" r:id="rId15"/>
    <p:sldId id="261" r:id="rId16"/>
    <p:sldId id="262" r:id="rId17"/>
    <p:sldId id="274" r:id="rId18"/>
    <p:sldId id="260" r:id="rId19"/>
    <p:sldId id="259" r:id="rId20"/>
    <p:sldId id="273" r:id="rId21"/>
    <p:sldId id="277" r:id="rId22"/>
    <p:sldId id="278" r:id="rId23"/>
    <p:sldId id="279" r:id="rId24"/>
    <p:sldId id="280" r:id="rId25"/>
    <p:sldId id="281" r:id="rId26"/>
    <p:sldId id="285"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3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ts.com/services/testing/environmenta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8458200" cy="1295400"/>
          </a:xfrm>
        </p:spPr>
        <p:txBody>
          <a:bodyPr>
            <a:noAutofit/>
          </a:bodyPr>
          <a:lstStyle/>
          <a:p>
            <a:pPr>
              <a:lnSpc>
                <a:spcPct val="150000"/>
              </a:lnSpc>
            </a:pPr>
            <a:r>
              <a:rPr lang="en-US" sz="2800" b="1" dirty="0" smtClean="0"/>
              <a:t>Chapter Five</a:t>
            </a:r>
            <a:br>
              <a:rPr lang="en-US" sz="2800" b="1" dirty="0" smtClean="0"/>
            </a:br>
            <a:r>
              <a:rPr lang="en-US" sz="2800" b="1" dirty="0" smtClean="0"/>
              <a:t>System Development Life Cycle and Reliability Testing</a:t>
            </a:r>
            <a:endParaRPr lang="en-US" sz="2800" b="1" dirty="0"/>
          </a:p>
        </p:txBody>
      </p:sp>
      <p:sp>
        <p:nvSpPr>
          <p:cNvPr id="3" name="TextBox 2"/>
          <p:cNvSpPr txBox="1"/>
          <p:nvPr/>
        </p:nvSpPr>
        <p:spPr>
          <a:xfrm>
            <a:off x="304800" y="1524000"/>
            <a:ext cx="8686800" cy="5668218"/>
          </a:xfrm>
          <a:prstGeom prst="rect">
            <a:avLst/>
          </a:prstGeom>
          <a:noFill/>
        </p:spPr>
        <p:txBody>
          <a:bodyPr wrap="square" rtlCol="0">
            <a:spAutoFit/>
          </a:bodyPr>
          <a:lstStyle/>
          <a:p>
            <a:pPr>
              <a:lnSpc>
                <a:spcPct val="150000"/>
              </a:lnSpc>
            </a:pPr>
            <a:r>
              <a:rPr lang="en-US" sz="2800" b="1" dirty="0" smtClean="0"/>
              <a:t>Topics</a:t>
            </a:r>
          </a:p>
          <a:p>
            <a:pPr marL="285750" indent="-285750">
              <a:lnSpc>
                <a:spcPct val="150000"/>
              </a:lnSpc>
              <a:buFont typeface="Arial" panose="020B0604020202020204" pitchFamily="34" charset="0"/>
              <a:buChar char="•"/>
            </a:pPr>
            <a:r>
              <a:rPr lang="en-US" sz="2400" b="1" dirty="0" smtClean="0"/>
              <a:t>Introduction</a:t>
            </a:r>
          </a:p>
          <a:p>
            <a:pPr marL="285750" indent="-285750">
              <a:lnSpc>
                <a:spcPct val="150000"/>
              </a:lnSpc>
              <a:buFont typeface="Arial" panose="020B0604020202020204" pitchFamily="34" charset="0"/>
              <a:buChar char="•"/>
            </a:pPr>
            <a:r>
              <a:rPr lang="en-US" sz="2400" b="1" dirty="0"/>
              <a:t>Quality, Reliability and </a:t>
            </a:r>
            <a:r>
              <a:rPr lang="en-US" sz="2400" b="1" dirty="0" smtClean="0"/>
              <a:t>Safety</a:t>
            </a:r>
          </a:p>
          <a:p>
            <a:pPr marL="342900" marR="0" lvl="0" indent="-342900" algn="just">
              <a:lnSpc>
                <a:spcPct val="150000"/>
              </a:lnSpc>
              <a:spcBef>
                <a:spcPts val="0"/>
              </a:spcBef>
              <a:spcAft>
                <a:spcPts val="0"/>
              </a:spcAft>
              <a:buFont typeface="Symbol" panose="05050102010706020507" pitchFamily="18" charset="2"/>
              <a:buChar char=""/>
            </a:pPr>
            <a:r>
              <a:rPr lang="en-US" sz="2400" b="1" dirty="0"/>
              <a:t>Understanding systems life-cycle</a:t>
            </a:r>
          </a:p>
          <a:p>
            <a:pPr marL="342900" marR="0" lvl="0" indent="-342900" algn="just">
              <a:lnSpc>
                <a:spcPct val="150000"/>
              </a:lnSpc>
              <a:spcBef>
                <a:spcPts val="0"/>
              </a:spcBef>
              <a:spcAft>
                <a:spcPts val="0"/>
              </a:spcAft>
              <a:buFont typeface="Symbol" panose="05050102010706020507" pitchFamily="18" charset="2"/>
              <a:buChar char=""/>
            </a:pPr>
            <a:r>
              <a:rPr lang="en-US" sz="2400" b="1" dirty="0" smtClean="0"/>
              <a:t>Phases in reliability testing</a:t>
            </a:r>
          </a:p>
          <a:p>
            <a:pPr marL="342900" marR="0" lvl="0" indent="-342900" algn="just">
              <a:lnSpc>
                <a:spcPct val="150000"/>
              </a:lnSpc>
              <a:spcBef>
                <a:spcPts val="0"/>
              </a:spcBef>
              <a:spcAft>
                <a:spcPts val="0"/>
              </a:spcAft>
              <a:buFont typeface="Symbol" panose="05050102010706020507" pitchFamily="18" charset="2"/>
              <a:buChar char=""/>
            </a:pPr>
            <a:r>
              <a:rPr lang="en-US" sz="2400" b="1" dirty="0"/>
              <a:t>SDLC Models/Methodologies </a:t>
            </a:r>
          </a:p>
          <a:p>
            <a:pPr marL="342900" marR="0" lvl="0" indent="-342900" algn="just">
              <a:lnSpc>
                <a:spcPct val="150000"/>
              </a:lnSpc>
              <a:spcBef>
                <a:spcPts val="0"/>
              </a:spcBef>
              <a:spcAft>
                <a:spcPts val="0"/>
              </a:spcAft>
              <a:buFont typeface="Symbol" panose="05050102010706020507" pitchFamily="18" charset="2"/>
              <a:buChar char=""/>
            </a:pPr>
            <a:r>
              <a:rPr lang="en-US" sz="2400" b="1" dirty="0" smtClean="0"/>
              <a:t>Reliability sequential testing</a:t>
            </a:r>
          </a:p>
          <a:p>
            <a:pPr marL="342900" marR="0" lvl="0" indent="-342900" algn="just">
              <a:lnSpc>
                <a:spcPct val="150000"/>
              </a:lnSpc>
              <a:spcBef>
                <a:spcPts val="0"/>
              </a:spcBef>
              <a:spcAft>
                <a:spcPts val="1000"/>
              </a:spcAft>
              <a:buFont typeface="Symbol" panose="05050102010706020507" pitchFamily="18" charset="2"/>
              <a:buChar char=""/>
            </a:pPr>
            <a:r>
              <a:rPr lang="en-US" sz="2400" b="1" dirty="0" smtClean="0">
                <a:solidFill>
                  <a:srgbClr val="FF0000"/>
                </a:solidFill>
              </a:rPr>
              <a:t>Reliability </a:t>
            </a:r>
            <a:r>
              <a:rPr lang="en-US" sz="2400" b="1" dirty="0">
                <a:solidFill>
                  <a:srgbClr val="FF0000"/>
                </a:solidFill>
              </a:rPr>
              <a:t>testing at component, subsystem and system levels</a:t>
            </a:r>
            <a:endParaRPr lang="en-US"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buFont typeface="Arial" panose="020B0604020202020204" pitchFamily="34" charset="0"/>
              <a:buChar char="•"/>
            </a:pPr>
            <a:endParaRPr lang="en-US" sz="2800" b="1" dirty="0"/>
          </a:p>
          <a:p>
            <a:pPr marL="285750" indent="-285750">
              <a:buFont typeface="Arial" panose="020B0604020202020204" pitchFamily="34" charset="0"/>
              <a:buChar char="•"/>
            </a:pPr>
            <a:endParaRPr lang="en-US" b="1" dirty="0"/>
          </a:p>
        </p:txBody>
      </p:sp>
    </p:spTree>
    <p:extLst>
      <p:ext uri="{BB962C8B-B14F-4D97-AF65-F5344CB8AC3E}">
        <p14:creationId xmlns:p14="http://schemas.microsoft.com/office/powerpoint/2010/main" val="1701022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458200" cy="5486400"/>
          </a:xfrm>
        </p:spPr>
        <p:txBody>
          <a:bodyPr>
            <a:noAutofit/>
          </a:bodyPr>
          <a:lstStyle/>
          <a:p>
            <a:pPr>
              <a:lnSpc>
                <a:spcPct val="170000"/>
              </a:lnSpc>
            </a:pPr>
            <a:r>
              <a:rPr lang="en-US" sz="2100" b="1" dirty="0" smtClean="0"/>
              <a:t>Some examples of how </a:t>
            </a:r>
            <a:r>
              <a:rPr lang="en-US" sz="2100" b="1" dirty="0" err="1" smtClean="0"/>
              <a:t>unreliabily</a:t>
            </a:r>
            <a:r>
              <a:rPr lang="en-US" sz="2100" b="1" dirty="0" smtClean="0"/>
              <a:t> can affect safety:</a:t>
            </a:r>
          </a:p>
          <a:p>
            <a:pPr lvl="1">
              <a:lnSpc>
                <a:spcPct val="170000"/>
              </a:lnSpc>
            </a:pPr>
            <a:r>
              <a:rPr lang="en-US" sz="2100" b="1" dirty="0" smtClean="0"/>
              <a:t>Failure of automobile steering system, brake system, axles </a:t>
            </a:r>
            <a:r>
              <a:rPr lang="en-US" sz="2100" b="1" dirty="0" err="1" smtClean="0"/>
              <a:t>etc</a:t>
            </a:r>
            <a:r>
              <a:rPr lang="en-US" sz="2100" b="1" dirty="0" smtClean="0"/>
              <a:t>, can result in serious accidents.</a:t>
            </a:r>
          </a:p>
          <a:p>
            <a:pPr lvl="1">
              <a:lnSpc>
                <a:spcPct val="170000"/>
              </a:lnSpc>
            </a:pPr>
            <a:r>
              <a:rPr lang="en-US" sz="2100" b="1" dirty="0" smtClean="0"/>
              <a:t>Short circuit in electrical equipment can result in a shock or death.</a:t>
            </a:r>
          </a:p>
          <a:p>
            <a:pPr lvl="1">
              <a:lnSpc>
                <a:spcPct val="170000"/>
              </a:lnSpc>
            </a:pPr>
            <a:r>
              <a:rPr lang="en-US" sz="2100" b="1" dirty="0" smtClean="0"/>
              <a:t>Failure of safety valve in a pressure cooker, leakage of regulator of an LPG cylinder can result in an explosion.</a:t>
            </a:r>
          </a:p>
          <a:p>
            <a:pPr lvl="1">
              <a:lnSpc>
                <a:spcPct val="170000"/>
              </a:lnSpc>
            </a:pPr>
            <a:r>
              <a:rPr lang="en-US" sz="2100" b="1" dirty="0" smtClean="0"/>
              <a:t>Poor reliability of a bridge can result in an accident and disaster</a:t>
            </a:r>
          </a:p>
          <a:p>
            <a:pPr>
              <a:lnSpc>
                <a:spcPct val="170000"/>
              </a:lnSpc>
            </a:pPr>
            <a:r>
              <a:rPr lang="en-US" sz="2100" b="1" dirty="0" smtClean="0"/>
              <a:t>However, all failures are not safety issues and all safety issues are not due to failures.</a:t>
            </a:r>
            <a:endParaRPr lang="en-US" sz="2100" b="1" dirty="0"/>
          </a:p>
        </p:txBody>
      </p:sp>
    </p:spTree>
    <p:extLst>
      <p:ext uri="{BB962C8B-B14F-4D97-AF65-F5344CB8AC3E}">
        <p14:creationId xmlns:p14="http://schemas.microsoft.com/office/powerpoint/2010/main" val="3690843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116" y="0"/>
            <a:ext cx="8229600" cy="665747"/>
          </a:xfrm>
        </p:spPr>
        <p:txBody>
          <a:bodyPr>
            <a:normAutofit/>
          </a:bodyPr>
          <a:lstStyle/>
          <a:p>
            <a:r>
              <a:rPr lang="en-US" sz="3200" b="1" dirty="0" smtClean="0"/>
              <a:t>Type of Defects</a:t>
            </a:r>
            <a:endParaRPr lang="en-US" sz="3200" b="1" dirty="0"/>
          </a:p>
        </p:txBody>
      </p:sp>
      <p:sp>
        <p:nvSpPr>
          <p:cNvPr id="3" name="Content Placeholder 2"/>
          <p:cNvSpPr>
            <a:spLocks noGrp="1"/>
          </p:cNvSpPr>
          <p:nvPr>
            <p:ph idx="1"/>
          </p:nvPr>
        </p:nvSpPr>
        <p:spPr>
          <a:xfrm>
            <a:off x="196516" y="356937"/>
            <a:ext cx="8686800" cy="5410200"/>
          </a:xfrm>
        </p:spPr>
        <p:txBody>
          <a:bodyPr>
            <a:normAutofit fontScale="25000" lnSpcReduction="20000"/>
          </a:bodyPr>
          <a:lstStyle/>
          <a:p>
            <a:endParaRPr lang="en-US" dirty="0"/>
          </a:p>
          <a:p>
            <a:pPr algn="just">
              <a:lnSpc>
                <a:spcPct val="170000"/>
              </a:lnSpc>
            </a:pPr>
            <a:r>
              <a:rPr lang="en-US" sz="9600" b="1" dirty="0"/>
              <a:t>As Reliability Engineering is concerned with analyzing failures and providing feedback to design and production to prevent future failures, it is only natural that a rigorous classification of failure types must be agreed upon. </a:t>
            </a:r>
          </a:p>
          <a:p>
            <a:pPr algn="just">
              <a:lnSpc>
                <a:spcPct val="170000"/>
              </a:lnSpc>
            </a:pPr>
            <a:r>
              <a:rPr lang="en-US" sz="9600" b="1" dirty="0" smtClean="0"/>
              <a:t>Reliability </a:t>
            </a:r>
            <a:r>
              <a:rPr lang="en-US" sz="9600" b="1" dirty="0"/>
              <a:t>engineers usually speaks of </a:t>
            </a:r>
            <a:endParaRPr lang="en-US" sz="9600" b="1" dirty="0" smtClean="0"/>
          </a:p>
          <a:p>
            <a:pPr lvl="1" algn="just">
              <a:lnSpc>
                <a:spcPct val="170000"/>
              </a:lnSpc>
            </a:pPr>
            <a:r>
              <a:rPr lang="en-US" sz="9600" b="1" i="1" dirty="0" smtClean="0"/>
              <a:t>Failures </a:t>
            </a:r>
            <a:r>
              <a:rPr lang="en-US" sz="9600" b="1" i="1" dirty="0"/>
              <a:t>Causes </a:t>
            </a:r>
            <a:endParaRPr lang="en-US" sz="9600" b="1" dirty="0"/>
          </a:p>
          <a:p>
            <a:pPr lvl="1" algn="just">
              <a:lnSpc>
                <a:spcPct val="170000"/>
              </a:lnSpc>
            </a:pPr>
            <a:r>
              <a:rPr lang="en-US" sz="9600" b="1" i="1" dirty="0" smtClean="0"/>
              <a:t>Failure </a:t>
            </a:r>
            <a:r>
              <a:rPr lang="en-US" sz="9600" b="1" i="1" dirty="0"/>
              <a:t>Modes </a:t>
            </a:r>
            <a:endParaRPr lang="en-US" sz="9600" b="1" dirty="0"/>
          </a:p>
          <a:p>
            <a:pPr lvl="1" algn="just">
              <a:lnSpc>
                <a:spcPct val="170000"/>
              </a:lnSpc>
            </a:pPr>
            <a:r>
              <a:rPr lang="en-US" sz="9600" b="1" i="1" dirty="0" smtClean="0"/>
              <a:t>Failure </a:t>
            </a:r>
            <a:r>
              <a:rPr lang="en-US" sz="9600" b="1" i="1" dirty="0"/>
              <a:t>Mechanisms </a:t>
            </a:r>
            <a:endParaRPr lang="en-US" sz="9600" b="1" dirty="0"/>
          </a:p>
          <a:p>
            <a:endParaRPr lang="en-US" dirty="0"/>
          </a:p>
        </p:txBody>
      </p:sp>
    </p:spTree>
    <p:extLst>
      <p:ext uri="{BB962C8B-B14F-4D97-AF65-F5344CB8AC3E}">
        <p14:creationId xmlns:p14="http://schemas.microsoft.com/office/powerpoint/2010/main" val="41758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95400" y="228600"/>
            <a:ext cx="3810000" cy="523220"/>
          </a:xfrm>
          <a:prstGeom prst="rect">
            <a:avLst/>
          </a:prstGeom>
          <a:noFill/>
        </p:spPr>
        <p:txBody>
          <a:bodyPr wrap="square" rtlCol="0">
            <a:spAutoFit/>
          </a:bodyPr>
          <a:lstStyle/>
          <a:p>
            <a:r>
              <a:rPr lang="en-US" sz="2800" b="1" dirty="0" smtClean="0"/>
              <a:t>Main Causes of Failure</a:t>
            </a:r>
            <a:endParaRPr lang="en-US" sz="2800" b="1" dirty="0"/>
          </a:p>
        </p:txBody>
      </p:sp>
      <p:graphicFrame>
        <p:nvGraphicFramePr>
          <p:cNvPr id="6" name="Table 5"/>
          <p:cNvGraphicFramePr>
            <a:graphicFrameLocks noGrp="1"/>
          </p:cNvGraphicFramePr>
          <p:nvPr>
            <p:extLst>
              <p:ext uri="{D42A27DB-BD31-4B8C-83A1-F6EECF244321}">
                <p14:modId xmlns:p14="http://schemas.microsoft.com/office/powerpoint/2010/main" val="3478898944"/>
              </p:ext>
            </p:extLst>
          </p:nvPr>
        </p:nvGraphicFramePr>
        <p:xfrm>
          <a:off x="228600" y="914399"/>
          <a:ext cx="8305799" cy="5466908"/>
        </p:xfrm>
        <a:graphic>
          <a:graphicData uri="http://schemas.openxmlformats.org/drawingml/2006/table">
            <a:tbl>
              <a:tblPr firstRow="1" firstCol="1" bandRow="1">
                <a:tableStyleId>{5C22544A-7EE6-4342-B048-85BDC9FD1C3A}</a:tableStyleId>
              </a:tblPr>
              <a:tblGrid>
                <a:gridCol w="1385038">
                  <a:extLst>
                    <a:ext uri="{9D8B030D-6E8A-4147-A177-3AD203B41FA5}">
                      <a16:colId xmlns:a16="http://schemas.microsoft.com/office/drawing/2014/main" val="295364834"/>
                    </a:ext>
                  </a:extLst>
                </a:gridCol>
                <a:gridCol w="6920761">
                  <a:extLst>
                    <a:ext uri="{9D8B030D-6E8A-4147-A177-3AD203B41FA5}">
                      <a16:colId xmlns:a16="http://schemas.microsoft.com/office/drawing/2014/main" val="1737620450"/>
                    </a:ext>
                  </a:extLst>
                </a:gridCol>
              </a:tblGrid>
              <a:tr h="483809">
                <a:tc>
                  <a:txBody>
                    <a:bodyPr/>
                    <a:lstStyle/>
                    <a:p>
                      <a:pPr marL="5715" marR="0" indent="0" algn="l">
                        <a:lnSpc>
                          <a:spcPct val="107000"/>
                        </a:lnSpc>
                        <a:spcBef>
                          <a:spcPts val="0"/>
                        </a:spcBef>
                        <a:spcAft>
                          <a:spcPts val="0"/>
                        </a:spcAft>
                      </a:pPr>
                      <a:r>
                        <a:rPr lang="en-US" sz="1800">
                          <a:effectLst/>
                        </a:rPr>
                        <a:t>Failure cause</a:t>
                      </a:r>
                      <a:endParaRPr lang="en-US" sz="180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tc>
                  <a:txBody>
                    <a:bodyPr/>
                    <a:lstStyle/>
                    <a:p>
                      <a:pPr marL="0" marR="0" indent="0" algn="ctr">
                        <a:lnSpc>
                          <a:spcPct val="107000"/>
                        </a:lnSpc>
                        <a:spcBef>
                          <a:spcPts val="0"/>
                        </a:spcBef>
                        <a:spcAft>
                          <a:spcPts val="0"/>
                        </a:spcAft>
                      </a:pPr>
                      <a:r>
                        <a:rPr lang="en-US" sz="1800" dirty="0">
                          <a:effectLst/>
                        </a:rPr>
                        <a:t>Description</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extLst>
                  <a:ext uri="{0D108BD9-81ED-4DB2-BD59-A6C34878D82A}">
                    <a16:rowId xmlns:a16="http://schemas.microsoft.com/office/drawing/2014/main" val="2868091183"/>
                  </a:ext>
                </a:extLst>
              </a:tr>
              <a:tr h="1584476">
                <a:tc>
                  <a:txBody>
                    <a:bodyPr/>
                    <a:lstStyle/>
                    <a:p>
                      <a:pPr marL="5715" marR="0" indent="0" algn="ctr">
                        <a:lnSpc>
                          <a:spcPct val="107000"/>
                        </a:lnSpc>
                        <a:spcBef>
                          <a:spcPts val="0"/>
                        </a:spcBef>
                        <a:spcAft>
                          <a:spcPts val="0"/>
                        </a:spcAft>
                      </a:pPr>
                      <a:r>
                        <a:rPr lang="en-US" sz="1800" dirty="0">
                          <a:effectLst/>
                        </a:rPr>
                        <a:t>Stress, shock, fatigue</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tc>
                  <a:txBody>
                    <a:bodyPr/>
                    <a:lstStyle/>
                    <a:p>
                      <a:pPr marL="0" marR="0" indent="0" algn="l">
                        <a:lnSpc>
                          <a:spcPct val="107000"/>
                        </a:lnSpc>
                        <a:spcBef>
                          <a:spcPts val="0"/>
                        </a:spcBef>
                        <a:spcAft>
                          <a:spcPts val="0"/>
                        </a:spcAft>
                      </a:pPr>
                      <a:r>
                        <a:rPr lang="en-US" sz="1800">
                          <a:effectLst/>
                        </a:rPr>
                        <a:t>Function of the temporal and spatial distribution of the load conditions and of the response of the material. The structural characteristics of the component play an important role, and should be assessed in the broadest form as possible, incorporating also possible design errors, embodiments, material defects, etc..</a:t>
                      </a:r>
                      <a:endParaRPr lang="en-US" sz="180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extLst>
                  <a:ext uri="{0D108BD9-81ED-4DB2-BD59-A6C34878D82A}">
                    <a16:rowId xmlns:a16="http://schemas.microsoft.com/office/drawing/2014/main" val="2843631328"/>
                  </a:ext>
                </a:extLst>
              </a:tr>
              <a:tr h="840619">
                <a:tc>
                  <a:txBody>
                    <a:bodyPr/>
                    <a:lstStyle/>
                    <a:p>
                      <a:pPr marL="5715" marR="0" indent="0" algn="ctr">
                        <a:lnSpc>
                          <a:spcPct val="107000"/>
                        </a:lnSpc>
                        <a:spcBef>
                          <a:spcPts val="0"/>
                        </a:spcBef>
                        <a:spcAft>
                          <a:spcPts val="0"/>
                        </a:spcAft>
                      </a:pPr>
                      <a:r>
                        <a:rPr lang="en-US" sz="1800" dirty="0">
                          <a:effectLst/>
                        </a:rPr>
                        <a:t>Temperature</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tc>
                  <a:txBody>
                    <a:bodyPr/>
                    <a:lstStyle/>
                    <a:p>
                      <a:pPr marL="0" marR="0" indent="0" algn="l">
                        <a:lnSpc>
                          <a:spcPct val="107000"/>
                        </a:lnSpc>
                        <a:spcBef>
                          <a:spcPts val="0"/>
                        </a:spcBef>
                        <a:spcAft>
                          <a:spcPts val="0"/>
                        </a:spcAft>
                      </a:pPr>
                      <a:r>
                        <a:rPr lang="en-US" sz="1800">
                          <a:effectLst/>
                        </a:rPr>
                        <a:t>Operational variable that depends mainly on the specific characteristics of the material (thermal inertia), as well as the spatial and temporal distribution of heat sources.</a:t>
                      </a:r>
                      <a:endParaRPr lang="en-US" sz="180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extLst>
                  <a:ext uri="{0D108BD9-81ED-4DB2-BD59-A6C34878D82A}">
                    <a16:rowId xmlns:a16="http://schemas.microsoft.com/office/drawing/2014/main" val="2449567681"/>
                  </a:ext>
                </a:extLst>
              </a:tr>
              <a:tr h="1209524">
                <a:tc>
                  <a:txBody>
                    <a:bodyPr/>
                    <a:lstStyle/>
                    <a:p>
                      <a:pPr marL="5715" marR="0" indent="0" algn="ctr">
                        <a:lnSpc>
                          <a:spcPct val="107000"/>
                        </a:lnSpc>
                        <a:spcBef>
                          <a:spcPts val="0"/>
                        </a:spcBef>
                        <a:spcAft>
                          <a:spcPts val="0"/>
                        </a:spcAft>
                      </a:pPr>
                      <a:r>
                        <a:rPr lang="en-US" sz="1800" dirty="0">
                          <a:effectLst/>
                        </a:rPr>
                        <a:t>Wear</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tc>
                  <a:txBody>
                    <a:bodyPr/>
                    <a:lstStyle/>
                    <a:p>
                      <a:pPr marL="0" marR="0" indent="0" algn="l">
                        <a:lnSpc>
                          <a:spcPct val="107000"/>
                        </a:lnSpc>
                        <a:spcBef>
                          <a:spcPts val="0"/>
                        </a:spcBef>
                        <a:spcAft>
                          <a:spcPts val="0"/>
                        </a:spcAft>
                      </a:pPr>
                      <a:r>
                        <a:rPr lang="en-US" sz="1800">
                          <a:effectLst/>
                        </a:rPr>
                        <a:t>State of physical degradation of the component; it manifests itself as a result of aging phenomena that accompany the normal activities (friction between the materials, exposure to harmful agents, etc..)</a:t>
                      </a:r>
                      <a:endParaRPr lang="en-US" sz="180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extLst>
                  <a:ext uri="{0D108BD9-81ED-4DB2-BD59-A6C34878D82A}">
                    <a16:rowId xmlns:a16="http://schemas.microsoft.com/office/drawing/2014/main" val="2675982620"/>
                  </a:ext>
                </a:extLst>
              </a:tr>
              <a:tr h="1215572">
                <a:tc>
                  <a:txBody>
                    <a:bodyPr/>
                    <a:lstStyle/>
                    <a:p>
                      <a:pPr marL="5715" marR="0" indent="0" algn="ctr">
                        <a:lnSpc>
                          <a:spcPct val="107000"/>
                        </a:lnSpc>
                        <a:spcBef>
                          <a:spcPts val="0"/>
                        </a:spcBef>
                        <a:spcAft>
                          <a:spcPts val="0"/>
                        </a:spcAft>
                      </a:pPr>
                      <a:r>
                        <a:rPr lang="en-US" sz="1800" dirty="0">
                          <a:effectLst/>
                        </a:rPr>
                        <a:t>Corrosion</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tc>
                  <a:txBody>
                    <a:bodyPr/>
                    <a:lstStyle/>
                    <a:p>
                      <a:pPr marL="0" marR="0" indent="0" algn="l">
                        <a:lnSpc>
                          <a:spcPct val="107000"/>
                        </a:lnSpc>
                        <a:spcBef>
                          <a:spcPts val="0"/>
                        </a:spcBef>
                        <a:spcAft>
                          <a:spcPts val="0"/>
                        </a:spcAft>
                      </a:pPr>
                      <a:r>
                        <a:rPr lang="en-US" sz="1800" dirty="0">
                          <a:effectLst/>
                        </a:rPr>
                        <a:t>Phenomenon that depends on the characteristics of the environment in which the component is operating. These conditions can lead to material degradation or chemical and physical processes that make the component no longer suitable.</a:t>
                      </a:r>
                      <a:endParaRPr lang="en-US" sz="1800" dirty="0">
                        <a:solidFill>
                          <a:srgbClr val="181717"/>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txBody>
                  <a:tcPr marL="0" marR="29845" marT="67310" marB="0" anchor="ctr"/>
                </a:tc>
                <a:extLst>
                  <a:ext uri="{0D108BD9-81ED-4DB2-BD59-A6C34878D82A}">
                    <a16:rowId xmlns:a16="http://schemas.microsoft.com/office/drawing/2014/main" val="1266310799"/>
                  </a:ext>
                </a:extLst>
              </a:tr>
            </a:tbl>
          </a:graphicData>
        </a:graphic>
      </p:graphicFrame>
    </p:spTree>
    <p:extLst>
      <p:ext uri="{BB962C8B-B14F-4D97-AF65-F5344CB8AC3E}">
        <p14:creationId xmlns:p14="http://schemas.microsoft.com/office/powerpoint/2010/main" val="1989406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170000"/>
              </a:lnSpc>
            </a:pPr>
            <a:r>
              <a:rPr lang="en-US" sz="2600" b="1" i="1" dirty="0"/>
              <a:t>Reliability measurement </a:t>
            </a:r>
            <a:r>
              <a:rPr lang="en-US" sz="2600" b="1" dirty="0"/>
              <a:t>is based on the failure </a:t>
            </a:r>
            <a:r>
              <a:rPr lang="en-US" sz="2600" b="1" dirty="0" smtClean="0"/>
              <a:t>rate.</a:t>
            </a:r>
            <a:endParaRPr lang="en-US" sz="2600" b="1" dirty="0"/>
          </a:p>
          <a:p>
            <a:pPr algn="just">
              <a:lnSpc>
                <a:spcPct val="170000"/>
              </a:lnSpc>
            </a:pPr>
            <a:r>
              <a:rPr lang="en-US" sz="2600" b="1" dirty="0"/>
              <a:t>Some products (Non-repairable) are scrapped when they fail e.g. bulb </a:t>
            </a:r>
          </a:p>
          <a:p>
            <a:pPr algn="just">
              <a:lnSpc>
                <a:spcPct val="170000"/>
              </a:lnSpc>
            </a:pPr>
            <a:r>
              <a:rPr lang="en-US" sz="2600" b="1" dirty="0"/>
              <a:t>Other products (Repairable) are repaired e.g. washing machine. </a:t>
            </a:r>
          </a:p>
          <a:p>
            <a:endParaRPr lang="en-US" dirty="0"/>
          </a:p>
        </p:txBody>
      </p:sp>
    </p:spTree>
    <p:extLst>
      <p:ext uri="{BB962C8B-B14F-4D97-AF65-F5344CB8AC3E}">
        <p14:creationId xmlns:p14="http://schemas.microsoft.com/office/powerpoint/2010/main" val="659491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179" y="304800"/>
            <a:ext cx="8229600" cy="533400"/>
          </a:xfrm>
        </p:spPr>
        <p:txBody>
          <a:bodyPr>
            <a:noAutofit/>
          </a:bodyPr>
          <a:lstStyle/>
          <a:p>
            <a:r>
              <a:rPr lang="en-US" sz="3200" b="1" dirty="0" smtClean="0"/>
              <a:t>How </a:t>
            </a:r>
            <a:r>
              <a:rPr lang="en-US" sz="3200" b="1" dirty="0"/>
              <a:t>Do Products Really </a:t>
            </a:r>
            <a:r>
              <a:rPr lang="en-US" sz="3200" b="1" dirty="0" smtClean="0"/>
              <a:t>Fail?</a:t>
            </a:r>
            <a:endParaRPr lang="en-US" sz="3200" b="1" dirty="0"/>
          </a:p>
        </p:txBody>
      </p:sp>
      <p:sp>
        <p:nvSpPr>
          <p:cNvPr id="3" name="Content Placeholder 2"/>
          <p:cNvSpPr>
            <a:spLocks noGrp="1"/>
          </p:cNvSpPr>
          <p:nvPr>
            <p:ph idx="1"/>
          </p:nvPr>
        </p:nvSpPr>
        <p:spPr>
          <a:xfrm>
            <a:off x="304800" y="838200"/>
            <a:ext cx="8229600" cy="5867400"/>
          </a:xfrm>
        </p:spPr>
        <p:txBody>
          <a:bodyPr>
            <a:normAutofit lnSpcReduction="10000"/>
          </a:bodyPr>
          <a:lstStyle/>
          <a:p>
            <a:pPr>
              <a:lnSpc>
                <a:spcPct val="160000"/>
              </a:lnSpc>
            </a:pPr>
            <a:r>
              <a:rPr lang="en-US" b="1" dirty="0" smtClean="0"/>
              <a:t>Designed to fail</a:t>
            </a:r>
          </a:p>
          <a:p>
            <a:pPr>
              <a:lnSpc>
                <a:spcPct val="160000"/>
              </a:lnSpc>
            </a:pPr>
            <a:r>
              <a:rPr lang="en-US" b="1" dirty="0" smtClean="0"/>
              <a:t>Manufactured to fail</a:t>
            </a:r>
          </a:p>
          <a:p>
            <a:pPr>
              <a:lnSpc>
                <a:spcPct val="160000"/>
              </a:lnSpc>
            </a:pPr>
            <a:r>
              <a:rPr lang="en-US" b="1" dirty="0" smtClean="0"/>
              <a:t>Assembled to fail</a:t>
            </a:r>
          </a:p>
          <a:p>
            <a:pPr>
              <a:lnSpc>
                <a:spcPct val="160000"/>
              </a:lnSpc>
            </a:pPr>
            <a:r>
              <a:rPr lang="en-US" b="1" dirty="0" smtClean="0"/>
              <a:t>Screened to fail</a:t>
            </a:r>
          </a:p>
          <a:p>
            <a:pPr>
              <a:lnSpc>
                <a:spcPct val="160000"/>
              </a:lnSpc>
            </a:pPr>
            <a:r>
              <a:rPr lang="en-US" b="1" dirty="0" smtClean="0"/>
              <a:t>Stored to fail</a:t>
            </a:r>
          </a:p>
          <a:p>
            <a:pPr>
              <a:lnSpc>
                <a:spcPct val="160000"/>
              </a:lnSpc>
            </a:pPr>
            <a:r>
              <a:rPr lang="en-US" b="1" dirty="0" smtClean="0"/>
              <a:t>Transported to fail</a:t>
            </a:r>
          </a:p>
          <a:p>
            <a:pPr>
              <a:lnSpc>
                <a:spcPct val="160000"/>
              </a:lnSpc>
            </a:pPr>
            <a:r>
              <a:rPr lang="en-US" b="1" dirty="0" smtClean="0"/>
              <a:t>Operated to fail</a:t>
            </a:r>
            <a:endParaRPr lang="en-US" b="1" dirty="0"/>
          </a:p>
        </p:txBody>
      </p:sp>
    </p:spTree>
    <p:extLst>
      <p:ext uri="{BB962C8B-B14F-4D97-AF65-F5344CB8AC3E}">
        <p14:creationId xmlns:p14="http://schemas.microsoft.com/office/powerpoint/2010/main" val="4280006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Autofit/>
          </a:bodyPr>
          <a:lstStyle/>
          <a:p>
            <a:pPr>
              <a:lnSpc>
                <a:spcPct val="150000"/>
              </a:lnSpc>
            </a:pPr>
            <a:r>
              <a:rPr lang="en-US" sz="2000" b="1" i="1" dirty="0"/>
              <a:t>“How many hours, days or years will my product last in this type of environment? What’s the life expectancy if it were exposed to these specific types of conditions</a:t>
            </a:r>
            <a:r>
              <a:rPr lang="en-US" sz="2000" b="1" i="1" dirty="0" smtClean="0"/>
              <a:t>?”</a:t>
            </a:r>
          </a:p>
          <a:p>
            <a:pPr>
              <a:lnSpc>
                <a:spcPct val="150000"/>
              </a:lnSpc>
            </a:pPr>
            <a:r>
              <a:rPr lang="en-US" sz="2000" b="1" dirty="0"/>
              <a:t>When it comes to answering these questions, the concept of time-based quality becomes relevant with regard to Reliability Testing. </a:t>
            </a:r>
            <a:endParaRPr lang="en-US" sz="2000" b="1" dirty="0" smtClean="0"/>
          </a:p>
          <a:p>
            <a:pPr>
              <a:lnSpc>
                <a:spcPct val="150000"/>
              </a:lnSpc>
            </a:pPr>
            <a:r>
              <a:rPr lang="en-US" sz="2000" b="1" dirty="0" smtClean="0"/>
              <a:t>Incorporating </a:t>
            </a:r>
            <a:r>
              <a:rPr lang="en-US" sz="2000" b="1" dirty="0"/>
              <a:t>the two facilitates the process of identifying and estimating a product’s overall lifespan by exposing it to </a:t>
            </a:r>
            <a:r>
              <a:rPr lang="en-US" sz="2000" b="1" dirty="0">
                <a:hlinkClick r:id="rId2"/>
              </a:rPr>
              <a:t>various environmental conditions</a:t>
            </a:r>
            <a:r>
              <a:rPr lang="en-US" sz="2000" b="1" dirty="0"/>
              <a:t>. </a:t>
            </a:r>
            <a:endParaRPr lang="en-US" sz="2000" b="1" dirty="0" smtClean="0"/>
          </a:p>
          <a:p>
            <a:pPr>
              <a:lnSpc>
                <a:spcPct val="150000"/>
              </a:lnSpc>
            </a:pPr>
            <a:r>
              <a:rPr lang="en-US" sz="2000" b="1" dirty="0" smtClean="0"/>
              <a:t>There </a:t>
            </a:r>
            <a:r>
              <a:rPr lang="en-US" sz="2000" b="1" dirty="0"/>
              <a:t>are a number of tools and methods (statistical and non-statistical) available to estimate a product’s lifespan, </a:t>
            </a:r>
            <a:r>
              <a:rPr lang="en-US" sz="2000" b="1" i="1" dirty="0"/>
              <a:t>but which one should you use?</a:t>
            </a:r>
            <a:endParaRPr lang="en-US" sz="2000" b="1" dirty="0"/>
          </a:p>
        </p:txBody>
      </p:sp>
    </p:spTree>
    <p:extLst>
      <p:ext uri="{BB962C8B-B14F-4D97-AF65-F5344CB8AC3E}">
        <p14:creationId xmlns:p14="http://schemas.microsoft.com/office/powerpoint/2010/main" val="2050204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5105400"/>
          </a:xfrm>
        </p:spPr>
        <p:txBody>
          <a:bodyPr>
            <a:noAutofit/>
          </a:bodyPr>
          <a:lstStyle/>
          <a:p>
            <a:pPr>
              <a:lnSpc>
                <a:spcPct val="150000"/>
              </a:lnSpc>
            </a:pPr>
            <a:r>
              <a:rPr lang="en-US" sz="2800" b="1" dirty="0"/>
              <a:t>We are familiar with </a:t>
            </a:r>
            <a:r>
              <a:rPr lang="en-US" sz="2800" b="1" dirty="0">
                <a:solidFill>
                  <a:srgbClr val="FF0000"/>
                </a:solidFill>
              </a:rPr>
              <a:t>quality control testing</a:t>
            </a:r>
            <a:r>
              <a:rPr lang="en-US" sz="2800" b="1" dirty="0"/>
              <a:t>, where a product is subjected to quality test checks to uncover defects. </a:t>
            </a:r>
            <a:endParaRPr lang="en-US" sz="2800" b="1" dirty="0" smtClean="0"/>
          </a:p>
          <a:p>
            <a:pPr>
              <a:lnSpc>
                <a:spcPct val="150000"/>
              </a:lnSpc>
            </a:pPr>
            <a:r>
              <a:rPr lang="en-US" sz="2800" b="1" dirty="0" smtClean="0"/>
              <a:t>However</a:t>
            </a:r>
            <a:r>
              <a:rPr lang="en-US" sz="2800" b="1" dirty="0"/>
              <a:t>, with Reliability Testing the objective is to </a:t>
            </a:r>
            <a:r>
              <a:rPr lang="en-US" sz="2800" b="1" dirty="0" smtClean="0"/>
              <a:t>	</a:t>
            </a:r>
            <a:endParaRPr lang="en-US" sz="2800" b="1" dirty="0"/>
          </a:p>
          <a:p>
            <a:pPr lvl="1">
              <a:lnSpc>
                <a:spcPct val="150000"/>
              </a:lnSpc>
            </a:pPr>
            <a:r>
              <a:rPr lang="en-US" b="1" dirty="0" smtClean="0"/>
              <a:t>test </a:t>
            </a:r>
            <a:r>
              <a:rPr lang="en-US" b="1" dirty="0"/>
              <a:t>the endurance of a product under certain conditions, </a:t>
            </a:r>
          </a:p>
          <a:p>
            <a:pPr lvl="1">
              <a:lnSpc>
                <a:spcPct val="150000"/>
              </a:lnSpc>
            </a:pPr>
            <a:r>
              <a:rPr lang="en-US" b="1" dirty="0" smtClean="0"/>
              <a:t>identify </a:t>
            </a:r>
            <a:r>
              <a:rPr lang="en-US" b="1" dirty="0"/>
              <a:t>the failure rates and </a:t>
            </a:r>
          </a:p>
          <a:p>
            <a:pPr lvl="1">
              <a:lnSpc>
                <a:spcPct val="150000"/>
              </a:lnSpc>
            </a:pPr>
            <a:r>
              <a:rPr lang="en-US" b="1" dirty="0" smtClean="0"/>
              <a:t>if </a:t>
            </a:r>
            <a:r>
              <a:rPr lang="en-US" b="1" dirty="0"/>
              <a:t>applicable, propose preventative measures that can increase the product’s reliability and lifespan.</a:t>
            </a:r>
          </a:p>
        </p:txBody>
      </p:sp>
    </p:spTree>
    <p:extLst>
      <p:ext uri="{BB962C8B-B14F-4D97-AF65-F5344CB8AC3E}">
        <p14:creationId xmlns:p14="http://schemas.microsoft.com/office/powerpoint/2010/main" val="600321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79655"/>
            <a:ext cx="8229600" cy="5272213"/>
          </a:xfrm>
          <a:prstGeom prst="rect">
            <a:avLst/>
          </a:prstGeom>
        </p:spPr>
        <p:txBody>
          <a:bodyPr wrap="square">
            <a:spAutoFit/>
          </a:bodyPr>
          <a:lstStyle/>
          <a:p>
            <a:pPr marL="342900" indent="-342900" algn="just">
              <a:lnSpc>
                <a:spcPct val="170000"/>
              </a:lnSpc>
              <a:spcBef>
                <a:spcPct val="0"/>
              </a:spcBef>
              <a:buFont typeface="Arial" panose="020B0604020202020204" pitchFamily="34" charset="0"/>
              <a:buChar char="•"/>
            </a:pPr>
            <a:r>
              <a:rPr lang="en-US" sz="2200" b="1" dirty="0" smtClean="0"/>
              <a:t>Systems under development are engineered to satisfy the user's requirements, within determined cost, schedule and quality guidelines. </a:t>
            </a:r>
          </a:p>
          <a:p>
            <a:pPr marL="342900" indent="-342900" algn="just">
              <a:lnSpc>
                <a:spcPct val="170000"/>
              </a:lnSpc>
              <a:spcBef>
                <a:spcPct val="0"/>
              </a:spcBef>
              <a:buFont typeface="Arial" panose="020B0604020202020204" pitchFamily="34" charset="0"/>
              <a:buChar char="•"/>
            </a:pPr>
            <a:r>
              <a:rPr lang="en-US" sz="2200" b="1" dirty="0" smtClean="0"/>
              <a:t>It provides a structured approach to managing projects beginning with establishing the need for a systems development or maintenance effort, through development and deployment, and concluding with decommissioning of the system. </a:t>
            </a:r>
          </a:p>
          <a:p>
            <a:pPr marL="342900" indent="-342900" algn="just">
              <a:lnSpc>
                <a:spcPct val="170000"/>
              </a:lnSpc>
              <a:spcBef>
                <a:spcPct val="0"/>
              </a:spcBef>
              <a:buFont typeface="Arial" panose="020B0604020202020204" pitchFamily="34" charset="0"/>
              <a:buChar char="•"/>
            </a:pPr>
            <a:r>
              <a:rPr lang="en-US" sz="2200" b="1" dirty="0" smtClean="0"/>
              <a:t>It is crucial that system developers, customers, and all levels of management across functional areas adhere to the SDLC</a:t>
            </a:r>
            <a:endParaRPr lang="en-US" sz="2200" dirty="0"/>
          </a:p>
        </p:txBody>
      </p:sp>
      <p:sp>
        <p:nvSpPr>
          <p:cNvPr id="5" name="Title 1"/>
          <p:cNvSpPr>
            <a:spLocks noGrp="1"/>
          </p:cNvSpPr>
          <p:nvPr>
            <p:ph type="title"/>
          </p:nvPr>
        </p:nvSpPr>
        <p:spPr>
          <a:xfrm>
            <a:off x="457200" y="304800"/>
            <a:ext cx="8229600" cy="685800"/>
          </a:xfrm>
        </p:spPr>
        <p:txBody>
          <a:bodyPr>
            <a:noAutofit/>
          </a:bodyPr>
          <a:lstStyle/>
          <a:p>
            <a:pPr>
              <a:lnSpc>
                <a:spcPct val="150000"/>
              </a:lnSpc>
            </a:pPr>
            <a:r>
              <a:rPr lang="en-US" sz="2800" b="1" dirty="0">
                <a:latin typeface="+mn-lt"/>
                <a:ea typeface="+mn-ea"/>
                <a:cs typeface="+mn-cs"/>
              </a:rPr>
              <a:t>The System Development Life Cycle </a:t>
            </a:r>
            <a:r>
              <a:rPr lang="en-US" sz="2800" dirty="0">
                <a:latin typeface="+mn-lt"/>
                <a:ea typeface="+mn-ea"/>
                <a:cs typeface="+mn-cs"/>
              </a:rPr>
              <a:t/>
            </a:r>
            <a:br>
              <a:rPr lang="en-US" sz="2800" dirty="0">
                <a:latin typeface="+mn-lt"/>
                <a:ea typeface="+mn-ea"/>
                <a:cs typeface="+mn-cs"/>
              </a:rPr>
            </a:br>
            <a:endParaRPr lang="en-US" sz="2800" dirty="0">
              <a:latin typeface="+mn-lt"/>
              <a:ea typeface="+mn-ea"/>
              <a:cs typeface="+mn-cs"/>
            </a:endParaRPr>
          </a:p>
        </p:txBody>
      </p:sp>
    </p:spTree>
    <p:extLst>
      <p:ext uri="{BB962C8B-B14F-4D97-AF65-F5344CB8AC3E}">
        <p14:creationId xmlns:p14="http://schemas.microsoft.com/office/powerpoint/2010/main" val="1894007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830763"/>
          </a:xfrm>
        </p:spPr>
        <p:txBody>
          <a:bodyPr>
            <a:normAutofit fontScale="85000" lnSpcReduction="10000"/>
          </a:bodyPr>
          <a:lstStyle/>
          <a:p>
            <a:pPr algn="just">
              <a:lnSpc>
                <a:spcPct val="170000"/>
              </a:lnSpc>
              <a:spcBef>
                <a:spcPct val="0"/>
              </a:spcBef>
            </a:pPr>
            <a:r>
              <a:rPr lang="en-US" b="1" dirty="0"/>
              <a:t>The Systems development life cycle is a methodology that also forms the framework for planning and controlling the creation, testing, and delivery of an information system. </a:t>
            </a:r>
            <a:endParaRPr lang="en-US" b="1" dirty="0" smtClean="0"/>
          </a:p>
          <a:p>
            <a:pPr algn="just">
              <a:lnSpc>
                <a:spcPct val="170000"/>
              </a:lnSpc>
              <a:spcBef>
                <a:spcPct val="0"/>
              </a:spcBef>
            </a:pPr>
            <a:r>
              <a:rPr lang="en-US" b="1" dirty="0" smtClean="0"/>
              <a:t>The </a:t>
            </a:r>
            <a:r>
              <a:rPr lang="en-US" b="1" dirty="0"/>
              <a:t>Systems development life-cycle concept acts as the foundation for multiple different development and delivery methodologies</a:t>
            </a:r>
            <a:endParaRPr lang="en-US" sz="2800" b="1" dirty="0">
              <a:latin typeface="+mj-lt"/>
              <a:ea typeface="+mj-ea"/>
              <a:cs typeface="+mj-cs"/>
            </a:endParaRPr>
          </a:p>
        </p:txBody>
      </p:sp>
      <p:sp>
        <p:nvSpPr>
          <p:cNvPr id="4" name="Content Placeholder 2"/>
          <p:cNvSpPr txBox="1">
            <a:spLocks/>
          </p:cNvSpPr>
          <p:nvPr/>
        </p:nvSpPr>
        <p:spPr>
          <a:xfrm>
            <a:off x="457200" y="12954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0"/>
              </a:spcBef>
            </a:pPr>
            <a:endParaRPr lang="en-US" sz="2400" b="1" dirty="0">
              <a:latin typeface="+mj-lt"/>
              <a:ea typeface="+mj-ea"/>
              <a:cs typeface="+mj-cs"/>
            </a:endParaRPr>
          </a:p>
        </p:txBody>
      </p:sp>
      <p:sp>
        <p:nvSpPr>
          <p:cNvPr id="5" name="Title 4"/>
          <p:cNvSpPr>
            <a:spLocks noGrp="1"/>
          </p:cNvSpPr>
          <p:nvPr>
            <p:ph type="title"/>
          </p:nvPr>
        </p:nvSpPr>
        <p:spPr/>
        <p:txBody>
          <a:bodyPr/>
          <a:lstStyle/>
          <a:p>
            <a:endParaRPr lang="en-US"/>
          </a:p>
        </p:txBody>
      </p:sp>
    </p:spTree>
    <p:extLst>
      <p:ext uri="{BB962C8B-B14F-4D97-AF65-F5344CB8AC3E}">
        <p14:creationId xmlns:p14="http://schemas.microsoft.com/office/powerpoint/2010/main" val="1503606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SDLC Phase and Phase Activities</a:t>
            </a:r>
            <a:endParaRPr lang="en-US" sz="3200" b="1" dirty="0"/>
          </a:p>
        </p:txBody>
      </p:sp>
      <p:sp>
        <p:nvSpPr>
          <p:cNvPr id="5" name="TextBox 4"/>
          <p:cNvSpPr txBox="1"/>
          <p:nvPr/>
        </p:nvSpPr>
        <p:spPr>
          <a:xfrm>
            <a:off x="685800" y="1295400"/>
            <a:ext cx="7047507" cy="4247317"/>
          </a:xfrm>
          <a:prstGeom prst="rect">
            <a:avLst/>
          </a:prstGeom>
          <a:noFill/>
        </p:spPr>
        <p:txBody>
          <a:bodyPr wrap="none" rtlCol="0">
            <a:spAutoFit/>
          </a:bodyPr>
          <a:lstStyle/>
          <a:p>
            <a:pPr marL="342900" indent="-342900">
              <a:lnSpc>
                <a:spcPct val="150000"/>
              </a:lnSpc>
              <a:buAutoNum type="arabicPeriod"/>
            </a:pPr>
            <a:r>
              <a:rPr lang="en-US" sz="2400" dirty="0" smtClean="0">
                <a:solidFill>
                  <a:srgbClr val="FF0000"/>
                </a:solidFill>
              </a:rPr>
              <a:t>Determine System Needs </a:t>
            </a:r>
            <a:r>
              <a:rPr lang="en-US" sz="2400" dirty="0" smtClean="0"/>
              <a:t>Phase and its Activities</a:t>
            </a:r>
          </a:p>
          <a:p>
            <a:pPr marL="342900" indent="-342900">
              <a:lnSpc>
                <a:spcPct val="150000"/>
              </a:lnSpc>
              <a:buAutoNum type="arabicPeriod"/>
            </a:pPr>
            <a:r>
              <a:rPr lang="en-US" sz="2400" dirty="0" smtClean="0">
                <a:solidFill>
                  <a:srgbClr val="FF0000"/>
                </a:solidFill>
              </a:rPr>
              <a:t>Define System Requirements </a:t>
            </a:r>
            <a:r>
              <a:rPr lang="en-US" sz="2400" dirty="0" smtClean="0"/>
              <a:t>Phase </a:t>
            </a:r>
            <a:r>
              <a:rPr lang="en-US" sz="2400" dirty="0"/>
              <a:t>and its </a:t>
            </a:r>
            <a:r>
              <a:rPr lang="en-US" sz="2400" dirty="0" smtClean="0"/>
              <a:t>Activities</a:t>
            </a:r>
          </a:p>
          <a:p>
            <a:pPr marL="342900" indent="-342900">
              <a:lnSpc>
                <a:spcPct val="150000"/>
              </a:lnSpc>
              <a:buAutoNum type="arabicPeriod"/>
            </a:pPr>
            <a:r>
              <a:rPr lang="en-US" sz="2400" dirty="0" smtClean="0">
                <a:solidFill>
                  <a:srgbClr val="FF0000"/>
                </a:solidFill>
              </a:rPr>
              <a:t>Design System Components </a:t>
            </a:r>
            <a:r>
              <a:rPr lang="en-US" sz="2400" dirty="0"/>
              <a:t>Phase and its </a:t>
            </a:r>
            <a:r>
              <a:rPr lang="en-US" sz="2400" dirty="0" smtClean="0"/>
              <a:t>Activities</a:t>
            </a:r>
            <a:endParaRPr lang="en-US" sz="2400" dirty="0"/>
          </a:p>
          <a:p>
            <a:pPr marL="342900" indent="-342900">
              <a:lnSpc>
                <a:spcPct val="150000"/>
              </a:lnSpc>
              <a:buAutoNum type="arabicPeriod"/>
            </a:pPr>
            <a:r>
              <a:rPr lang="en-US" sz="2400" dirty="0" smtClean="0">
                <a:solidFill>
                  <a:srgbClr val="FF0000"/>
                </a:solidFill>
              </a:rPr>
              <a:t>Build System Components </a:t>
            </a:r>
            <a:r>
              <a:rPr lang="en-US" sz="2400" dirty="0"/>
              <a:t>Phase and its </a:t>
            </a:r>
            <a:r>
              <a:rPr lang="en-US" sz="2400" dirty="0" smtClean="0"/>
              <a:t>Activities</a:t>
            </a:r>
            <a:endParaRPr lang="en-US" sz="2400" dirty="0"/>
          </a:p>
          <a:p>
            <a:pPr marL="342900" indent="-342900">
              <a:lnSpc>
                <a:spcPct val="150000"/>
              </a:lnSpc>
              <a:buAutoNum type="arabicPeriod"/>
            </a:pPr>
            <a:r>
              <a:rPr lang="en-US" sz="2400" dirty="0" smtClean="0">
                <a:solidFill>
                  <a:srgbClr val="FF0000"/>
                </a:solidFill>
              </a:rPr>
              <a:t>Evaluate System Readiness </a:t>
            </a:r>
            <a:r>
              <a:rPr lang="en-US" sz="2400" dirty="0"/>
              <a:t>Phase and its </a:t>
            </a:r>
            <a:r>
              <a:rPr lang="en-US" sz="2400" dirty="0" smtClean="0"/>
              <a:t>Activities</a:t>
            </a:r>
            <a:endParaRPr lang="en-US" sz="2400" dirty="0"/>
          </a:p>
          <a:p>
            <a:pPr marL="342900" indent="-342900">
              <a:lnSpc>
                <a:spcPct val="150000"/>
              </a:lnSpc>
              <a:buAutoNum type="arabicPeriod"/>
            </a:pPr>
            <a:r>
              <a:rPr lang="en-US" sz="2400" dirty="0" smtClean="0">
                <a:solidFill>
                  <a:srgbClr val="FF0000"/>
                </a:solidFill>
              </a:rPr>
              <a:t>Deploy The System </a:t>
            </a:r>
            <a:r>
              <a:rPr lang="en-US" sz="2400" dirty="0" smtClean="0"/>
              <a:t>Phase </a:t>
            </a:r>
            <a:r>
              <a:rPr lang="en-US" sz="2400" dirty="0"/>
              <a:t>and its </a:t>
            </a:r>
            <a:r>
              <a:rPr lang="en-US" sz="2400" dirty="0" smtClean="0"/>
              <a:t>Activities</a:t>
            </a:r>
            <a:endParaRPr lang="en-US" sz="2400" dirty="0"/>
          </a:p>
          <a:p>
            <a:pPr marL="342900" indent="-342900">
              <a:lnSpc>
                <a:spcPct val="150000"/>
              </a:lnSpc>
              <a:buAutoNum type="arabicPeriod"/>
            </a:pPr>
            <a:r>
              <a:rPr lang="en-US" sz="2400" dirty="0" smtClean="0">
                <a:solidFill>
                  <a:srgbClr val="FF0000"/>
                </a:solidFill>
              </a:rPr>
              <a:t>Decommission the System </a:t>
            </a:r>
            <a:r>
              <a:rPr lang="en-US" sz="2400" dirty="0" smtClean="0"/>
              <a:t>Phase </a:t>
            </a:r>
            <a:r>
              <a:rPr lang="en-US" sz="2400" dirty="0"/>
              <a:t>and its </a:t>
            </a:r>
            <a:r>
              <a:rPr lang="en-US" sz="2400" dirty="0" smtClean="0"/>
              <a:t>Activities</a:t>
            </a:r>
          </a:p>
          <a:p>
            <a:pPr marL="342900" indent="-342900">
              <a:buAutoNum type="arabicPeriod"/>
            </a:pPr>
            <a:endParaRPr lang="en-US" altLang="en-US" u="sng" dirty="0" smtClean="0">
              <a:solidFill>
                <a:srgbClr val="00000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781766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a:xfrm>
            <a:off x="304800" y="1295400"/>
            <a:ext cx="8610600" cy="4525963"/>
          </a:xfrm>
        </p:spPr>
        <p:txBody>
          <a:bodyPr>
            <a:noAutofit/>
          </a:bodyPr>
          <a:lstStyle/>
          <a:p>
            <a:pPr>
              <a:lnSpc>
                <a:spcPct val="150000"/>
              </a:lnSpc>
            </a:pPr>
            <a:r>
              <a:rPr lang="en-US" sz="2400" b="1" dirty="0"/>
              <a:t>A system is a set of components that interact to achieve a common goal </a:t>
            </a:r>
          </a:p>
          <a:p>
            <a:pPr marL="285750" indent="-285750" algn="just">
              <a:lnSpc>
                <a:spcPct val="150000"/>
              </a:lnSpc>
            </a:pPr>
            <a:r>
              <a:rPr lang="en-US" sz="2800" b="1" dirty="0">
                <a:solidFill>
                  <a:srgbClr val="FF0000"/>
                </a:solidFill>
              </a:rPr>
              <a:t>System: </a:t>
            </a:r>
            <a:r>
              <a:rPr lang="en-US" sz="2800" b="1" dirty="0"/>
              <a:t>a set of things working together as an interconnecting network; a complex whole.</a:t>
            </a:r>
          </a:p>
          <a:p>
            <a:pPr marL="292100" lvl="1" indent="-292100" algn="just">
              <a:lnSpc>
                <a:spcPct val="150000"/>
              </a:lnSpc>
              <a:buFont typeface="Arial" pitchFamily="34" charset="0"/>
              <a:buChar char="•"/>
            </a:pPr>
            <a:r>
              <a:rPr lang="en-US" b="1" dirty="0" smtClean="0">
                <a:solidFill>
                  <a:srgbClr val="FF0000"/>
                </a:solidFill>
              </a:rPr>
              <a:t>A </a:t>
            </a:r>
            <a:r>
              <a:rPr lang="en-US" b="1" dirty="0" smtClean="0"/>
              <a:t>system</a:t>
            </a:r>
            <a:r>
              <a:rPr lang="en-US" b="1" dirty="0"/>
              <a:t> </a:t>
            </a:r>
            <a:r>
              <a:rPr lang="en-US" b="1" dirty="0" smtClean="0"/>
              <a:t>features </a:t>
            </a:r>
            <a:r>
              <a:rPr lang="en-US" b="1" dirty="0"/>
              <a:t>a large number of </a:t>
            </a:r>
            <a:r>
              <a:rPr lang="en-US" b="1" dirty="0">
                <a:solidFill>
                  <a:srgbClr val="FF0000"/>
                </a:solidFill>
              </a:rPr>
              <a:t>interacting components </a:t>
            </a:r>
            <a:r>
              <a:rPr lang="en-US" b="1" dirty="0"/>
              <a:t>whose aggregate activity is nonlinear</a:t>
            </a:r>
          </a:p>
          <a:p>
            <a:pPr>
              <a:lnSpc>
                <a:spcPct val="150000"/>
              </a:lnSpc>
            </a:pPr>
            <a:endParaRPr lang="en-US" sz="2400" b="1" dirty="0"/>
          </a:p>
        </p:txBody>
      </p:sp>
    </p:spTree>
    <p:extLst>
      <p:ext uri="{BB962C8B-B14F-4D97-AF65-F5344CB8AC3E}">
        <p14:creationId xmlns:p14="http://schemas.microsoft.com/office/powerpoint/2010/main" val="3500847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SDLC Models/Methodologies </a:t>
            </a:r>
            <a:endParaRPr lang="en-US" dirty="0"/>
          </a:p>
        </p:txBody>
      </p:sp>
      <p:sp>
        <p:nvSpPr>
          <p:cNvPr id="3" name="Content Placeholder 2"/>
          <p:cNvSpPr>
            <a:spLocks noGrp="1"/>
          </p:cNvSpPr>
          <p:nvPr>
            <p:ph idx="1"/>
          </p:nvPr>
        </p:nvSpPr>
        <p:spPr/>
        <p:txBody>
          <a:bodyPr/>
          <a:lstStyle/>
          <a:p>
            <a:pPr>
              <a:lnSpc>
                <a:spcPct val="150000"/>
              </a:lnSpc>
            </a:pPr>
            <a:r>
              <a:rPr lang="en-US" b="1" dirty="0"/>
              <a:t>A number of system development life cycle (SDLC) models have been </a:t>
            </a:r>
            <a:r>
              <a:rPr lang="en-US" b="1" dirty="0" smtClean="0"/>
              <a:t>created:</a:t>
            </a:r>
          </a:p>
          <a:p>
            <a:pPr lvl="1">
              <a:lnSpc>
                <a:spcPct val="150000"/>
              </a:lnSpc>
            </a:pPr>
            <a:r>
              <a:rPr lang="en-US" b="1" dirty="0" smtClean="0"/>
              <a:t>Waterfall</a:t>
            </a:r>
          </a:p>
          <a:p>
            <a:pPr lvl="1">
              <a:lnSpc>
                <a:spcPct val="150000"/>
              </a:lnSpc>
            </a:pPr>
            <a:r>
              <a:rPr lang="en-US" b="1" dirty="0" smtClean="0"/>
              <a:t>Incremental</a:t>
            </a:r>
          </a:p>
          <a:p>
            <a:pPr lvl="1">
              <a:lnSpc>
                <a:spcPct val="150000"/>
              </a:lnSpc>
            </a:pPr>
            <a:r>
              <a:rPr lang="en-US" b="1" dirty="0" smtClean="0"/>
              <a:t>Agile</a:t>
            </a:r>
            <a:endParaRPr lang="en-US" b="1" dirty="0"/>
          </a:p>
        </p:txBody>
      </p:sp>
    </p:spTree>
    <p:extLst>
      <p:ext uri="{BB962C8B-B14F-4D97-AF65-F5344CB8AC3E}">
        <p14:creationId xmlns:p14="http://schemas.microsoft.com/office/powerpoint/2010/main" val="208152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Reliability Test Program</a:t>
            </a:r>
          </a:p>
        </p:txBody>
      </p:sp>
      <p:sp>
        <p:nvSpPr>
          <p:cNvPr id="3" name="Content Placeholder 2"/>
          <p:cNvSpPr>
            <a:spLocks noGrp="1"/>
          </p:cNvSpPr>
          <p:nvPr>
            <p:ph idx="1"/>
          </p:nvPr>
        </p:nvSpPr>
        <p:spPr>
          <a:xfrm>
            <a:off x="457200" y="1600200"/>
            <a:ext cx="8382000" cy="4525963"/>
          </a:xfrm>
        </p:spPr>
        <p:txBody>
          <a:bodyPr/>
          <a:lstStyle/>
          <a:p>
            <a:pPr algn="just">
              <a:lnSpc>
                <a:spcPct val="150000"/>
              </a:lnSpc>
              <a:spcBef>
                <a:spcPct val="0"/>
              </a:spcBef>
            </a:pPr>
            <a:r>
              <a:rPr lang="en-US" sz="2800" b="1" dirty="0">
                <a:latin typeface="+mj-lt"/>
                <a:ea typeface="+mj-ea"/>
                <a:cs typeface="+mj-cs"/>
              </a:rPr>
              <a:t>Reliability Testing–like quality control testing–is performed to provide confidence that the product meets its reliability requirements.</a:t>
            </a:r>
          </a:p>
          <a:p>
            <a:pPr algn="just">
              <a:lnSpc>
                <a:spcPct val="150000"/>
              </a:lnSpc>
            </a:pPr>
            <a:endParaRPr lang="en-US" b="1" dirty="0"/>
          </a:p>
        </p:txBody>
      </p:sp>
    </p:spTree>
    <p:extLst>
      <p:ext uri="{BB962C8B-B14F-4D97-AF65-F5344CB8AC3E}">
        <p14:creationId xmlns:p14="http://schemas.microsoft.com/office/powerpoint/2010/main" val="306529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382000" cy="5791200"/>
          </a:xfrm>
        </p:spPr>
        <p:txBody>
          <a:bodyPr>
            <a:normAutofit fontScale="92500" lnSpcReduction="10000"/>
          </a:bodyPr>
          <a:lstStyle/>
          <a:p>
            <a:pPr algn="just">
              <a:lnSpc>
                <a:spcPct val="160000"/>
              </a:lnSpc>
            </a:pPr>
            <a:r>
              <a:rPr lang="en-US" b="1" dirty="0" smtClean="0"/>
              <a:t>For </a:t>
            </a:r>
            <a:r>
              <a:rPr lang="en-US" b="1" dirty="0"/>
              <a:t>a product to meet its reliability requirements is to go through a Reliability Test Program which consists of a series of integrated tests</a:t>
            </a:r>
          </a:p>
          <a:p>
            <a:pPr algn="just">
              <a:lnSpc>
                <a:spcPct val="160000"/>
              </a:lnSpc>
            </a:pPr>
            <a:r>
              <a:rPr lang="en-US" b="1" dirty="0"/>
              <a:t>The Reliability Test Program integrates three types of tests: </a:t>
            </a:r>
          </a:p>
          <a:p>
            <a:pPr lvl="1" algn="just">
              <a:lnSpc>
                <a:spcPct val="160000"/>
              </a:lnSpc>
            </a:pPr>
            <a:r>
              <a:rPr lang="en-US" b="1" dirty="0"/>
              <a:t>Reliability Development/Growth (RD/GD), </a:t>
            </a:r>
          </a:p>
          <a:p>
            <a:pPr lvl="1" algn="just">
              <a:lnSpc>
                <a:spcPct val="160000"/>
              </a:lnSpc>
            </a:pPr>
            <a:r>
              <a:rPr lang="en-US" b="1" dirty="0"/>
              <a:t>Reliability Qualification (RQ) and Product </a:t>
            </a:r>
          </a:p>
          <a:p>
            <a:pPr lvl="1" algn="just">
              <a:lnSpc>
                <a:spcPct val="160000"/>
              </a:lnSpc>
            </a:pPr>
            <a:r>
              <a:rPr lang="en-US" b="1" dirty="0"/>
              <a:t>Reliability Acceptance Test (PRAT).</a:t>
            </a:r>
          </a:p>
          <a:p>
            <a:pPr algn="just">
              <a:lnSpc>
                <a:spcPct val="160000"/>
              </a:lnSpc>
            </a:pPr>
            <a:endParaRPr lang="en-US" b="1" dirty="0"/>
          </a:p>
        </p:txBody>
      </p:sp>
    </p:spTree>
    <p:extLst>
      <p:ext uri="{BB962C8B-B14F-4D97-AF65-F5344CB8AC3E}">
        <p14:creationId xmlns:p14="http://schemas.microsoft.com/office/powerpoint/2010/main" val="1318291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lgn="just">
              <a:buNone/>
            </a:pPr>
            <a:r>
              <a:rPr lang="en-US" b="1" dirty="0"/>
              <a:t>Reliability Development/Growth Test</a:t>
            </a:r>
          </a:p>
          <a:p>
            <a:pPr algn="just">
              <a:lnSpc>
                <a:spcPct val="150000"/>
              </a:lnSpc>
            </a:pPr>
            <a:r>
              <a:rPr lang="en-US" sz="2800" b="1" dirty="0"/>
              <a:t>The Reliability Development/Growth (RD/GD) test attempts to achieve certain reliability goals by identifying deficiencies and systematically eliminating them through a series of tests. (This type of testing is also known as the Test, Analyze and Fix test, or TAAF test.)</a:t>
            </a:r>
          </a:p>
          <a:p>
            <a:endParaRPr lang="en-US" b="1" dirty="0"/>
          </a:p>
        </p:txBody>
      </p:sp>
    </p:spTree>
    <p:extLst>
      <p:ext uri="{BB962C8B-B14F-4D97-AF65-F5344CB8AC3E}">
        <p14:creationId xmlns:p14="http://schemas.microsoft.com/office/powerpoint/2010/main" val="1920980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52400" y="152400"/>
            <a:ext cx="8763000" cy="6477000"/>
          </a:xfrm>
        </p:spPr>
        <p:txBody>
          <a:bodyPr>
            <a:noAutofit/>
          </a:bodyPr>
          <a:lstStyle/>
          <a:p>
            <a:pPr marL="0" indent="0">
              <a:lnSpc>
                <a:spcPct val="220000"/>
              </a:lnSpc>
              <a:buNone/>
            </a:pPr>
            <a:r>
              <a:rPr lang="en-US" sz="2400" b="1" dirty="0" smtClean="0"/>
              <a:t>The two </a:t>
            </a:r>
            <a:r>
              <a:rPr lang="en-US" sz="2400" b="1" dirty="0"/>
              <a:t>evaluation </a:t>
            </a:r>
            <a:r>
              <a:rPr lang="en-US" sz="2400" b="1" dirty="0" smtClean="0"/>
              <a:t>when </a:t>
            </a:r>
            <a:r>
              <a:rPr lang="en-US" sz="2400" b="1" dirty="0"/>
              <a:t>conducting the RD/GD test. </a:t>
            </a:r>
            <a:endParaRPr lang="en-US" sz="2400" b="1" dirty="0" smtClean="0"/>
          </a:p>
          <a:p>
            <a:pPr marL="0" indent="0">
              <a:lnSpc>
                <a:spcPct val="220000"/>
              </a:lnSpc>
              <a:buNone/>
            </a:pPr>
            <a:r>
              <a:rPr lang="en-US" sz="2400" b="1" dirty="0" smtClean="0"/>
              <a:t>1. Duane </a:t>
            </a:r>
            <a:r>
              <a:rPr lang="en-US" sz="2400" b="1" dirty="0"/>
              <a:t>Method</a:t>
            </a:r>
            <a:br>
              <a:rPr lang="en-US" sz="2400" b="1" dirty="0"/>
            </a:br>
            <a:r>
              <a:rPr lang="en-US" sz="2400" b="1" dirty="0"/>
              <a:t>The Duane Method is a non-statistical method that uses graphical techniques. At each failure, the accumulated test time is calculated and the cumulative failure rate (total failures/total test time) is plotted against accumulated time. The growth rate is determined from the graph.</a:t>
            </a:r>
          </a:p>
          <a:p>
            <a:pPr>
              <a:lnSpc>
                <a:spcPct val="170000"/>
              </a:lnSpc>
            </a:pPr>
            <a:endParaRPr lang="en-US" sz="2000" b="1" dirty="0"/>
          </a:p>
        </p:txBody>
      </p:sp>
    </p:spTree>
    <p:extLst>
      <p:ext uri="{BB962C8B-B14F-4D97-AF65-F5344CB8AC3E}">
        <p14:creationId xmlns:p14="http://schemas.microsoft.com/office/powerpoint/2010/main" val="2813206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5257800"/>
          </a:xfrm>
        </p:spPr>
        <p:txBody>
          <a:bodyPr>
            <a:normAutofit fontScale="92500" lnSpcReduction="10000"/>
          </a:bodyPr>
          <a:lstStyle/>
          <a:p>
            <a:pPr marL="0" indent="0" algn="just">
              <a:lnSpc>
                <a:spcPct val="150000"/>
              </a:lnSpc>
              <a:buNone/>
            </a:pPr>
            <a:r>
              <a:rPr lang="en-US" b="1" dirty="0" smtClean="0"/>
              <a:t>2. Army </a:t>
            </a:r>
            <a:r>
              <a:rPr lang="en-US" b="1" dirty="0"/>
              <a:t>Material System Analysis Agency (AMSAA) Method</a:t>
            </a:r>
            <a:br>
              <a:rPr lang="en-US" b="1" dirty="0"/>
            </a:br>
            <a:r>
              <a:rPr lang="en-US" b="1" dirty="0"/>
              <a:t>The AMSAA uses statistical method assuming that reliability growth is a non-homogeneous Poisson process, where number of failures in an interval of time (or cycles, miles, etc., as appropriate) is a random variable distributed in accordance with the Poisson distribution.</a:t>
            </a:r>
          </a:p>
          <a:p>
            <a:pPr algn="just"/>
            <a:endParaRPr lang="en-US" dirty="0"/>
          </a:p>
        </p:txBody>
      </p:sp>
    </p:spTree>
    <p:extLst>
      <p:ext uri="{BB962C8B-B14F-4D97-AF65-F5344CB8AC3E}">
        <p14:creationId xmlns:p14="http://schemas.microsoft.com/office/powerpoint/2010/main" val="2054278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15000"/>
          </a:xfrm>
        </p:spPr>
        <p:txBody>
          <a:bodyPr>
            <a:normAutofit fontScale="77500" lnSpcReduction="20000"/>
          </a:bodyPr>
          <a:lstStyle/>
          <a:p>
            <a:pPr marL="0" indent="0">
              <a:lnSpc>
                <a:spcPct val="160000"/>
              </a:lnSpc>
              <a:buNone/>
            </a:pPr>
            <a:r>
              <a:rPr lang="en-US" sz="3400" b="1" dirty="0"/>
              <a:t>Reliability Qualification Test</a:t>
            </a:r>
          </a:p>
          <a:p>
            <a:pPr>
              <a:lnSpc>
                <a:spcPct val="160000"/>
              </a:lnSpc>
            </a:pPr>
            <a:r>
              <a:rPr lang="en-US" sz="3400" b="1" dirty="0"/>
              <a:t>During the Reliability Qualification Test phase, a product is tested under certain conditions to determine if it complies with its specified reliability requirements.</a:t>
            </a:r>
          </a:p>
          <a:p>
            <a:pPr>
              <a:lnSpc>
                <a:spcPct val="160000"/>
              </a:lnSpc>
            </a:pPr>
            <a:r>
              <a:rPr lang="en-US" sz="3400" b="1" dirty="0"/>
              <a:t>If a product is in compliance then it’s approved for production.</a:t>
            </a:r>
          </a:p>
          <a:p>
            <a:pPr>
              <a:lnSpc>
                <a:spcPct val="160000"/>
              </a:lnSpc>
            </a:pPr>
            <a:r>
              <a:rPr lang="en-US" sz="3400" b="1" i="1" dirty="0"/>
              <a:t>Note: When planning a Reliability Qualification Test, it is best to ensure that the configuration is representative of the production units.</a:t>
            </a:r>
            <a:endParaRPr lang="en-US" sz="3400" b="1" dirty="0"/>
          </a:p>
          <a:p>
            <a:endParaRPr lang="en-US" dirty="0"/>
          </a:p>
        </p:txBody>
      </p:sp>
    </p:spTree>
    <p:extLst>
      <p:ext uri="{BB962C8B-B14F-4D97-AF65-F5344CB8AC3E}">
        <p14:creationId xmlns:p14="http://schemas.microsoft.com/office/powerpoint/2010/main" val="1844696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4525963"/>
          </a:xfrm>
        </p:spPr>
        <p:txBody>
          <a:bodyPr>
            <a:normAutofit fontScale="70000" lnSpcReduction="20000"/>
          </a:bodyPr>
          <a:lstStyle/>
          <a:p>
            <a:pPr marL="0" indent="0">
              <a:buNone/>
            </a:pPr>
            <a:r>
              <a:rPr lang="en-US" sz="4000" b="1" dirty="0"/>
              <a:t>Product Reliability Acceptance Test</a:t>
            </a:r>
          </a:p>
          <a:p>
            <a:pPr>
              <a:lnSpc>
                <a:spcPct val="160000"/>
              </a:lnSpc>
            </a:pPr>
            <a:r>
              <a:rPr lang="en-US" sz="3400" b="1" dirty="0"/>
              <a:t>Once a product is approved for production the next step is to perform the Product Reliability Acceptance Test (PRAT). The objective of a PRAT is to detect any inherent degradation in a product’s reliability over the course of production.</a:t>
            </a:r>
          </a:p>
          <a:p>
            <a:pPr>
              <a:lnSpc>
                <a:spcPct val="160000"/>
              </a:lnSpc>
            </a:pPr>
            <a:r>
              <a:rPr lang="en-US" sz="3400" b="1" i="1" dirty="0"/>
              <a:t>Note: During the PRAT, cumulative product operating time and product failures should be recorded and plotted on the chart for acceptance and rejection of the product.</a:t>
            </a:r>
            <a:endParaRPr lang="en-US" sz="3400" b="1" dirty="0"/>
          </a:p>
          <a:p>
            <a:endParaRPr lang="en-US" dirty="0"/>
          </a:p>
        </p:txBody>
      </p:sp>
    </p:spTree>
    <p:extLst>
      <p:ext uri="{BB962C8B-B14F-4D97-AF65-F5344CB8AC3E}">
        <p14:creationId xmlns:p14="http://schemas.microsoft.com/office/powerpoint/2010/main" val="209090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5791200"/>
          </a:xfrm>
        </p:spPr>
        <p:txBody>
          <a:bodyPr>
            <a:normAutofit/>
          </a:bodyPr>
          <a:lstStyle/>
          <a:p>
            <a:pPr marL="285750" indent="-285750" algn="just">
              <a:lnSpc>
                <a:spcPct val="150000"/>
              </a:lnSpc>
            </a:pPr>
            <a:r>
              <a:rPr lang="en-US" sz="3000" b="1" dirty="0"/>
              <a:t>Industrial systems:</a:t>
            </a:r>
          </a:p>
          <a:p>
            <a:pPr marL="914400" lvl="1" indent="-457200" algn="just">
              <a:lnSpc>
                <a:spcPct val="150000"/>
              </a:lnSpc>
              <a:buFont typeface="Wingdings" panose="05000000000000000000" pitchFamily="2" charset="2"/>
              <a:buChar char="ü"/>
            </a:pPr>
            <a:r>
              <a:rPr lang="en-US" sz="3000" b="1" dirty="0"/>
              <a:t>Production process </a:t>
            </a:r>
          </a:p>
          <a:p>
            <a:pPr marL="914400" lvl="1" indent="-457200" algn="just">
              <a:lnSpc>
                <a:spcPct val="150000"/>
              </a:lnSpc>
              <a:buFont typeface="Wingdings" panose="05000000000000000000" pitchFamily="2" charset="2"/>
              <a:buChar char="ü"/>
            </a:pPr>
            <a:r>
              <a:rPr lang="en-US" sz="3000" b="1" dirty="0"/>
              <a:t>Supply chain and logistic operations</a:t>
            </a:r>
          </a:p>
          <a:p>
            <a:pPr marL="914400" lvl="1" indent="-457200" algn="just">
              <a:lnSpc>
                <a:spcPct val="150000"/>
              </a:lnSpc>
              <a:buFont typeface="Wingdings" panose="05000000000000000000" pitchFamily="2" charset="2"/>
              <a:buChar char="ü"/>
            </a:pPr>
            <a:r>
              <a:rPr lang="en-US" sz="3000" b="1" dirty="0"/>
              <a:t>QM (QMS)</a:t>
            </a:r>
          </a:p>
          <a:p>
            <a:pPr marL="914400" lvl="1" indent="-457200" algn="just">
              <a:lnSpc>
                <a:spcPct val="150000"/>
              </a:lnSpc>
              <a:buFont typeface="Wingdings" panose="05000000000000000000" pitchFamily="2" charset="2"/>
              <a:buChar char="ü"/>
            </a:pPr>
            <a:r>
              <a:rPr lang="en-US" sz="3000" b="1" dirty="0"/>
              <a:t>Maintenance management system</a:t>
            </a:r>
          </a:p>
          <a:p>
            <a:pPr marL="914400" lvl="1" indent="-457200" algn="just">
              <a:lnSpc>
                <a:spcPct val="150000"/>
              </a:lnSpc>
              <a:buFont typeface="Wingdings" panose="05000000000000000000" pitchFamily="2" charset="2"/>
              <a:buChar char="ü"/>
            </a:pPr>
            <a:r>
              <a:rPr lang="en-US" sz="3000" b="1" dirty="0"/>
              <a:t>Ergonomics, safety and health system</a:t>
            </a:r>
          </a:p>
          <a:p>
            <a:pPr marL="914400" lvl="1" indent="-457200" algn="just">
              <a:lnSpc>
                <a:spcPct val="150000"/>
              </a:lnSpc>
              <a:buFont typeface="Wingdings" panose="05000000000000000000" pitchFamily="2" charset="2"/>
              <a:buChar char="ü"/>
            </a:pPr>
            <a:r>
              <a:rPr lang="en-US" sz="3000" b="1" dirty="0"/>
              <a:t>innovation system, etc…</a:t>
            </a:r>
          </a:p>
          <a:p>
            <a:endParaRPr lang="en-US" dirty="0"/>
          </a:p>
        </p:txBody>
      </p:sp>
    </p:spTree>
    <p:extLst>
      <p:ext uri="{BB962C8B-B14F-4D97-AF65-F5344CB8AC3E}">
        <p14:creationId xmlns:p14="http://schemas.microsoft.com/office/powerpoint/2010/main" val="1861185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5557684"/>
          </a:xfrm>
        </p:spPr>
        <p:txBody>
          <a:bodyPr>
            <a:normAutofit fontScale="92500" lnSpcReduction="10000"/>
          </a:bodyPr>
          <a:lstStyle/>
          <a:p>
            <a:pPr>
              <a:lnSpc>
                <a:spcPct val="150000"/>
              </a:lnSpc>
            </a:pPr>
            <a:endParaRPr lang="en-US" b="1" dirty="0"/>
          </a:p>
          <a:p>
            <a:pPr algn="just">
              <a:lnSpc>
                <a:spcPct val="150000"/>
              </a:lnSpc>
            </a:pPr>
            <a:r>
              <a:rPr lang="en-US" sz="3300" b="1" dirty="0"/>
              <a:t>In a system wide perspective, reliability involves almost all aspects related to the possession of a property: cost management, customer satisfaction, the proper management of resources, passing through the ability to sell products or services, safety and quality of the product.</a:t>
            </a:r>
            <a:endParaRPr lang="en-US" sz="3300" dirty="0"/>
          </a:p>
        </p:txBody>
      </p:sp>
    </p:spTree>
    <p:extLst>
      <p:ext uri="{BB962C8B-B14F-4D97-AF65-F5344CB8AC3E}">
        <p14:creationId xmlns:p14="http://schemas.microsoft.com/office/powerpoint/2010/main" val="37894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nSpc>
                <a:spcPct val="150000"/>
              </a:lnSpc>
            </a:pPr>
            <a:r>
              <a:rPr lang="en-US" b="1" dirty="0"/>
              <a:t>Reliability testing assures that the product is fault free and is reliable for its intended purpose.</a:t>
            </a:r>
          </a:p>
          <a:p>
            <a:pPr algn="just">
              <a:lnSpc>
                <a:spcPct val="150000"/>
              </a:lnSpc>
            </a:pPr>
            <a:r>
              <a:rPr lang="en-US" b="1" dirty="0"/>
              <a:t>It also ensures that the quality and durability of a given product is consistent with its specifications throughout the product’s intended lifecycle. </a:t>
            </a:r>
          </a:p>
          <a:p>
            <a:pPr algn="just">
              <a:lnSpc>
                <a:spcPct val="150000"/>
              </a:lnSpc>
            </a:pPr>
            <a:r>
              <a:rPr lang="en-US" b="1" dirty="0"/>
              <a:t>This testing can be done at both the design and production levels.</a:t>
            </a:r>
          </a:p>
          <a:p>
            <a:endParaRPr lang="en-US" dirty="0"/>
          </a:p>
        </p:txBody>
      </p:sp>
    </p:spTree>
    <p:extLst>
      <p:ext uri="{BB962C8B-B14F-4D97-AF65-F5344CB8AC3E}">
        <p14:creationId xmlns:p14="http://schemas.microsoft.com/office/powerpoint/2010/main" val="2465155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5420309"/>
          </a:xfrm>
        </p:spPr>
        <p:txBody>
          <a:bodyPr>
            <a:normAutofit fontScale="85000" lnSpcReduction="20000"/>
          </a:bodyPr>
          <a:lstStyle/>
          <a:p>
            <a:pPr>
              <a:lnSpc>
                <a:spcPct val="160000"/>
              </a:lnSpc>
            </a:pPr>
            <a:r>
              <a:rPr lang="en-US" b="1" dirty="0" smtClean="0"/>
              <a:t>At a system level </a:t>
            </a:r>
            <a:r>
              <a:rPr lang="en-US" b="1" dirty="0"/>
              <a:t>reliability </a:t>
            </a:r>
            <a:r>
              <a:rPr lang="en-US" b="1" dirty="0" smtClean="0"/>
              <a:t>testing answers, </a:t>
            </a:r>
            <a:r>
              <a:rPr lang="en-US" b="1" dirty="0"/>
              <a:t>how reliable is the system over time</a:t>
            </a:r>
            <a:r>
              <a:rPr lang="en-US" b="1" dirty="0" smtClean="0"/>
              <a:t>?“ In includes, but not limited to:</a:t>
            </a:r>
          </a:p>
          <a:p>
            <a:pPr lvl="1">
              <a:lnSpc>
                <a:spcPct val="160000"/>
              </a:lnSpc>
            </a:pPr>
            <a:r>
              <a:rPr lang="en-US" b="1" dirty="0" smtClean="0"/>
              <a:t>facility </a:t>
            </a:r>
            <a:r>
              <a:rPr lang="en-US" b="1" dirty="0"/>
              <a:t>testing - does the system provide all the functions required?" </a:t>
            </a:r>
            <a:endParaRPr lang="en-US" b="1" dirty="0" smtClean="0"/>
          </a:p>
          <a:p>
            <a:pPr lvl="1">
              <a:lnSpc>
                <a:spcPct val="160000"/>
              </a:lnSpc>
            </a:pPr>
            <a:r>
              <a:rPr lang="en-US" b="1" dirty="0" smtClean="0"/>
              <a:t>stress </a:t>
            </a:r>
            <a:r>
              <a:rPr lang="en-US" b="1" dirty="0"/>
              <a:t>testing - can the system cope with heavy loads?" </a:t>
            </a:r>
            <a:endParaRPr lang="en-US" b="1" dirty="0" smtClean="0"/>
          </a:p>
          <a:p>
            <a:pPr lvl="1">
              <a:lnSpc>
                <a:spcPct val="160000"/>
              </a:lnSpc>
            </a:pPr>
            <a:r>
              <a:rPr lang="en-US" b="1" dirty="0" smtClean="0"/>
              <a:t>endurance </a:t>
            </a:r>
            <a:r>
              <a:rPr lang="en-US" b="1" dirty="0"/>
              <a:t>testing - will the system continue to work for long periods?" </a:t>
            </a:r>
            <a:endParaRPr lang="en-US" b="1" dirty="0" smtClean="0"/>
          </a:p>
          <a:p>
            <a:pPr lvl="1">
              <a:lnSpc>
                <a:spcPct val="160000"/>
              </a:lnSpc>
            </a:pPr>
            <a:r>
              <a:rPr lang="en-US" b="1" dirty="0" smtClean="0"/>
              <a:t>performance </a:t>
            </a:r>
            <a:r>
              <a:rPr lang="en-US" b="1" dirty="0"/>
              <a:t>testing - how good is the response time?" </a:t>
            </a:r>
            <a:endParaRPr lang="en-US" b="1" dirty="0" smtClean="0"/>
          </a:p>
          <a:p>
            <a:endParaRPr lang="en-US" dirty="0"/>
          </a:p>
        </p:txBody>
      </p:sp>
    </p:spTree>
    <p:extLst>
      <p:ext uri="{BB962C8B-B14F-4D97-AF65-F5344CB8AC3E}">
        <p14:creationId xmlns:p14="http://schemas.microsoft.com/office/powerpoint/2010/main" val="1102609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4953000"/>
          </a:xfrm>
        </p:spPr>
        <p:txBody>
          <a:bodyPr>
            <a:normAutofit fontScale="85000" lnSpcReduction="10000"/>
          </a:bodyPr>
          <a:lstStyle/>
          <a:p>
            <a:pPr lvl="1">
              <a:lnSpc>
                <a:spcPct val="160000"/>
              </a:lnSpc>
            </a:pPr>
            <a:r>
              <a:rPr lang="en-US" b="1" dirty="0"/>
              <a:t>recovery testing - how well does the system recover from failure?" </a:t>
            </a:r>
          </a:p>
          <a:p>
            <a:pPr lvl="1">
              <a:lnSpc>
                <a:spcPct val="160000"/>
              </a:lnSpc>
            </a:pPr>
            <a:r>
              <a:rPr lang="en-US" b="1" dirty="0"/>
              <a:t>serviceability testing - how maintainable is the system?“</a:t>
            </a:r>
          </a:p>
          <a:p>
            <a:pPr lvl="1">
              <a:lnSpc>
                <a:spcPct val="160000"/>
              </a:lnSpc>
            </a:pPr>
            <a:r>
              <a:rPr lang="en-US" b="1" dirty="0"/>
              <a:t>documentation testing - is the documentation accurate, usable, etc." </a:t>
            </a:r>
          </a:p>
          <a:p>
            <a:pPr lvl="1">
              <a:lnSpc>
                <a:spcPct val="160000"/>
              </a:lnSpc>
            </a:pPr>
            <a:r>
              <a:rPr lang="en-US" b="1" dirty="0"/>
              <a:t>operations testing - are the operators</a:t>
            </a:r>
            <a:r>
              <a:rPr lang="en-US" dirty="0"/>
              <a:t>’</a:t>
            </a:r>
            <a:r>
              <a:rPr lang="en-US" b="1" dirty="0"/>
              <a:t> instructions right?" </a:t>
            </a:r>
          </a:p>
          <a:p>
            <a:pPr lvl="1">
              <a:lnSpc>
                <a:spcPct val="160000"/>
              </a:lnSpc>
            </a:pPr>
            <a:r>
              <a:rPr lang="en-US" b="1" dirty="0"/>
              <a:t>regression testing - repeat all testing every time we modify the system!"</a:t>
            </a:r>
            <a:endParaRPr lang="en-US" dirty="0"/>
          </a:p>
          <a:p>
            <a:endParaRPr lang="en-US" dirty="0"/>
          </a:p>
        </p:txBody>
      </p:sp>
    </p:spTree>
    <p:extLst>
      <p:ext uri="{BB962C8B-B14F-4D97-AF65-F5344CB8AC3E}">
        <p14:creationId xmlns:p14="http://schemas.microsoft.com/office/powerpoint/2010/main" val="280369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9658"/>
            <a:ext cx="8229600" cy="1143000"/>
          </a:xfrm>
        </p:spPr>
        <p:txBody>
          <a:bodyPr>
            <a:normAutofit fontScale="90000"/>
          </a:bodyPr>
          <a:lstStyle/>
          <a:p>
            <a:r>
              <a:rPr lang="en-US" b="1" dirty="0"/>
              <a:t>Quality, Reliability and Safety</a:t>
            </a:r>
            <a:r>
              <a:rPr lang="en-US" dirty="0"/>
              <a:t/>
            </a:r>
            <a:br>
              <a:rPr lang="en-US" dirty="0"/>
            </a:br>
            <a:endParaRPr lang="en-US" dirty="0"/>
          </a:p>
        </p:txBody>
      </p:sp>
      <p:sp>
        <p:nvSpPr>
          <p:cNvPr id="3" name="Content Placeholder 2"/>
          <p:cNvSpPr>
            <a:spLocks noGrp="1"/>
          </p:cNvSpPr>
          <p:nvPr>
            <p:ph idx="1"/>
          </p:nvPr>
        </p:nvSpPr>
        <p:spPr>
          <a:xfrm>
            <a:off x="457200" y="1031158"/>
            <a:ext cx="8382000" cy="5674442"/>
          </a:xfrm>
        </p:spPr>
        <p:txBody>
          <a:bodyPr>
            <a:noAutofit/>
          </a:bodyPr>
          <a:lstStyle/>
          <a:p>
            <a:endParaRPr lang="en-US" sz="2000" b="1" dirty="0"/>
          </a:p>
          <a:p>
            <a:pPr algn="just">
              <a:lnSpc>
                <a:spcPct val="170000"/>
              </a:lnSpc>
            </a:pPr>
            <a:r>
              <a:rPr lang="en-US" sz="2400" b="1" dirty="0"/>
              <a:t>Reliability can be considered as ”Quality over time”. Customers frequently use the terms ”quality” and ”reliability”. We need to understand what they expect.</a:t>
            </a:r>
          </a:p>
          <a:p>
            <a:pPr algn="just">
              <a:lnSpc>
                <a:spcPct val="170000"/>
              </a:lnSpc>
            </a:pPr>
            <a:r>
              <a:rPr lang="en-US" sz="2400" b="1" dirty="0" smtClean="0"/>
              <a:t>Measurement </a:t>
            </a:r>
            <a:r>
              <a:rPr lang="en-US" sz="2400" b="1" dirty="0"/>
              <a:t>of reliability is related to failure rates, number of failures, warranty cost etc. </a:t>
            </a:r>
            <a:endParaRPr lang="en-US" sz="2400" b="1" dirty="0" smtClean="0"/>
          </a:p>
          <a:p>
            <a:pPr algn="just">
              <a:lnSpc>
                <a:spcPct val="170000"/>
              </a:lnSpc>
            </a:pPr>
            <a:r>
              <a:rPr lang="en-US" sz="2400" b="1" dirty="0" smtClean="0"/>
              <a:t>Thus</a:t>
            </a:r>
            <a:r>
              <a:rPr lang="en-US" sz="2400" b="1" dirty="0"/>
              <a:t>, reliability is experienced by the customers when they use the product</a:t>
            </a:r>
            <a:r>
              <a:rPr lang="en-US" sz="2400" b="1" dirty="0" smtClean="0"/>
              <a:t>.</a:t>
            </a:r>
            <a:endParaRPr lang="en-US" sz="2400" b="1" dirty="0"/>
          </a:p>
        </p:txBody>
      </p:sp>
    </p:spTree>
    <p:extLst>
      <p:ext uri="{BB962C8B-B14F-4D97-AF65-F5344CB8AC3E}">
        <p14:creationId xmlns:p14="http://schemas.microsoft.com/office/powerpoint/2010/main" val="2326438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endParaRPr lang="en-US" dirty="0"/>
          </a:p>
          <a:p>
            <a:pPr algn="just">
              <a:lnSpc>
                <a:spcPct val="170000"/>
              </a:lnSpc>
            </a:pPr>
            <a:r>
              <a:rPr lang="en-US" sz="3800" b="1" dirty="0"/>
              <a:t>Quality Level is measured in terms of defect levels (such as ppm) when the product is received as new.</a:t>
            </a:r>
          </a:p>
          <a:p>
            <a:pPr algn="just">
              <a:lnSpc>
                <a:spcPct val="170000"/>
              </a:lnSpc>
            </a:pPr>
            <a:r>
              <a:rPr lang="en-US" sz="3800" b="1" dirty="0"/>
              <a:t>Quality and reliability both can have significant impact on Safety. </a:t>
            </a:r>
          </a:p>
          <a:p>
            <a:pPr>
              <a:lnSpc>
                <a:spcPct val="170000"/>
              </a:lnSpc>
            </a:pPr>
            <a:endParaRPr lang="en-US" sz="3800" b="1" dirty="0"/>
          </a:p>
          <a:p>
            <a:pPr>
              <a:lnSpc>
                <a:spcPct val="170000"/>
              </a:lnSpc>
            </a:pPr>
            <a:r>
              <a:rPr lang="en-US" sz="3800" b="1" dirty="0" smtClean="0"/>
              <a:t>Quality </a:t>
            </a:r>
            <a:r>
              <a:rPr lang="en-US" sz="3800" b="1" dirty="0"/>
              <a:t>defects and failures both can adversely affect safety of user, bystanders and equipment.</a:t>
            </a:r>
          </a:p>
          <a:p>
            <a:pPr>
              <a:lnSpc>
                <a:spcPct val="170000"/>
              </a:lnSpc>
            </a:pPr>
            <a:r>
              <a:rPr lang="en-US" sz="3800" b="1" dirty="0" smtClean="0"/>
              <a:t>Some </a:t>
            </a:r>
            <a:r>
              <a:rPr lang="en-US" sz="3800" b="1" dirty="0"/>
              <a:t>quality defects can lead to unreliable and/or unsafe product.</a:t>
            </a:r>
          </a:p>
          <a:p>
            <a:pPr>
              <a:lnSpc>
                <a:spcPct val="170000"/>
              </a:lnSpc>
            </a:pPr>
            <a:endParaRPr lang="en-US" sz="3800" b="1" dirty="0"/>
          </a:p>
          <a:p>
            <a:endParaRPr lang="en-US" dirty="0" smtClean="0"/>
          </a:p>
          <a:p>
            <a:endParaRPr lang="en-US" dirty="0"/>
          </a:p>
        </p:txBody>
      </p:sp>
    </p:spTree>
    <p:extLst>
      <p:ext uri="{BB962C8B-B14F-4D97-AF65-F5344CB8AC3E}">
        <p14:creationId xmlns:p14="http://schemas.microsoft.com/office/powerpoint/2010/main" val="1050485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2876</TotalTime>
  <Words>1402</Words>
  <Application>Microsoft Office PowerPoint</Application>
  <PresentationFormat>On-screen Show (4:3)</PresentationFormat>
  <Paragraphs>129</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Palatino Linotype</vt:lpstr>
      <vt:lpstr>Symbol</vt:lpstr>
      <vt:lpstr>Times New Roman</vt:lpstr>
      <vt:lpstr>Wingdings</vt:lpstr>
      <vt:lpstr>Office Theme</vt:lpstr>
      <vt:lpstr>Chapter Five System Development Life Cycle and Reliability Testing</vt:lpstr>
      <vt:lpstr>Introduction </vt:lpstr>
      <vt:lpstr>PowerPoint Presentation</vt:lpstr>
      <vt:lpstr>PowerPoint Presentation</vt:lpstr>
      <vt:lpstr>PowerPoint Presentation</vt:lpstr>
      <vt:lpstr>PowerPoint Presentation</vt:lpstr>
      <vt:lpstr>PowerPoint Presentation</vt:lpstr>
      <vt:lpstr>Quality, Reliability and Safety </vt:lpstr>
      <vt:lpstr>PowerPoint Presentation</vt:lpstr>
      <vt:lpstr>PowerPoint Presentation</vt:lpstr>
      <vt:lpstr>Type of Defects</vt:lpstr>
      <vt:lpstr>PowerPoint Presentation</vt:lpstr>
      <vt:lpstr>PowerPoint Presentation</vt:lpstr>
      <vt:lpstr>How Do Products Really Fail?</vt:lpstr>
      <vt:lpstr>PowerPoint Presentation</vt:lpstr>
      <vt:lpstr>PowerPoint Presentation</vt:lpstr>
      <vt:lpstr>The System Development Life Cycle  </vt:lpstr>
      <vt:lpstr>PowerPoint Presentation</vt:lpstr>
      <vt:lpstr>SDLC Phase and Phase Activities</vt:lpstr>
      <vt:lpstr>SDLC Models/Methodologies </vt:lpstr>
      <vt:lpstr>Reliability Test Program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Reliability Testing</dc:title>
  <dc:creator>Gezahegn</dc:creator>
  <cp:lastModifiedBy>Ermias</cp:lastModifiedBy>
  <cp:revision>46</cp:revision>
  <dcterms:created xsi:type="dcterms:W3CDTF">2006-08-16T00:00:00Z</dcterms:created>
  <dcterms:modified xsi:type="dcterms:W3CDTF">2020-04-25T06:59:51Z</dcterms:modified>
</cp:coreProperties>
</file>