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7" r:id="rId5"/>
    <p:sldId id="260" r:id="rId6"/>
    <p:sldId id="261" r:id="rId7"/>
    <p:sldId id="262" r:id="rId8"/>
    <p:sldId id="278" r:id="rId9"/>
    <p:sldId id="274" r:id="rId10"/>
    <p:sldId id="279" r:id="rId11"/>
    <p:sldId id="264" r:id="rId12"/>
    <p:sldId id="269" r:id="rId13"/>
    <p:sldId id="265" r:id="rId14"/>
    <p:sldId id="266" r:id="rId15"/>
    <p:sldId id="273" r:id="rId16"/>
    <p:sldId id="275" r:id="rId17"/>
    <p:sldId id="271" r:id="rId18"/>
    <p:sldId id="272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6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8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1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2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3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6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2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3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0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6C672-DB0B-4D78-8544-9367C7AD631A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C75AB-534A-483C-9C72-132B092C1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2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reliawiki.org/index.php/Life_Data_Analysis_Reference_Boo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Chapter Two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Reliability Function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514600"/>
            <a:ext cx="7620000" cy="41549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/>
              <a:t>Topic</a:t>
            </a:r>
            <a:r>
              <a:rPr lang="en-US" sz="3200" b="1" dirty="0" smtClean="0">
                <a:cs typeface="Calibri" panose="020F0502020204030204" pitchFamily="34" charset="0"/>
              </a:rPr>
              <a:t>s: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Unreliability Function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Reliability </a:t>
            </a: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Function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Reliability </a:t>
            </a: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Function Derivation </a:t>
            </a:r>
            <a:r>
              <a:rPr lang="en-US" sz="2400" b="1" dirty="0" smtClean="0">
                <a:latin typeface="+mj-lt"/>
                <a:cs typeface="Calibri" panose="020F0502020204030204" pitchFamily="34" charset="0"/>
              </a:rPr>
              <a:t>Process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b="1" dirty="0" smtClean="0">
                <a:latin typeface="+mj-lt"/>
              </a:rPr>
              <a:t>Exponential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Distribution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b="1" dirty="0" smtClean="0">
                <a:latin typeface="+mj-lt"/>
              </a:rPr>
              <a:t>Weibull Distribution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b="1" dirty="0" smtClean="0">
                <a:latin typeface="+mj-lt"/>
              </a:rPr>
              <a:t>Normal Distribution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45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dirty="0"/>
              <a:t>The distribution starts at  t = 0 at the level of  f(t = 0) = </a:t>
            </a:r>
            <a:r>
              <a:rPr lang="el-GR" b="1" dirty="0"/>
              <a:t>λ </a:t>
            </a:r>
            <a:r>
              <a:rPr lang="en-US" b="1" dirty="0"/>
              <a:t>and decreases thereafter exponentially and monotonically as  t increases, and is convex.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As , t approaches infinity, f(t) approaches zero. </a:t>
            </a:r>
          </a:p>
          <a:p>
            <a:pPr>
              <a:lnSpc>
                <a:spcPct val="170000"/>
              </a:lnSpc>
            </a:pPr>
            <a:r>
              <a:rPr lang="en-US" b="1" dirty="0"/>
              <a:t>The </a:t>
            </a:r>
            <a:r>
              <a:rPr lang="en-US" b="1" i="1" dirty="0"/>
              <a:t>pdf</a:t>
            </a:r>
            <a:r>
              <a:rPr lang="en-US" b="1" dirty="0"/>
              <a:t> can be thought of as a special case of the Weibull </a:t>
            </a:r>
            <a:r>
              <a:rPr lang="en-US" b="1" i="1" dirty="0"/>
              <a:t>pdf</a:t>
            </a:r>
            <a:r>
              <a:rPr lang="en-US" b="1" dirty="0"/>
              <a:t> with</a:t>
            </a:r>
            <a:r>
              <a:rPr lang="el-GR" b="1" dirty="0"/>
              <a:t>ϒ</a:t>
            </a:r>
            <a:r>
              <a:rPr lang="en-US" b="1" dirty="0"/>
              <a:t> = 0 and </a:t>
            </a:r>
            <a:r>
              <a:rPr lang="el-GR" b="1" dirty="0"/>
              <a:t>β</a:t>
            </a:r>
            <a:r>
              <a:rPr lang="en-US" b="1" dirty="0"/>
              <a:t> = 1  and 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22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62000"/>
                <a:ext cx="8534400" cy="6096000"/>
              </a:xfrm>
            </p:spPr>
            <p:txBody>
              <a:bodyPr>
                <a:normAutofit fontScale="25000" lnSpcReduction="20000"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US" sz="11200" b="1" dirty="0" smtClean="0"/>
                  <a:t>Following </a:t>
                </a:r>
                <a:r>
                  <a:rPr lang="en-US" sz="11200" b="1" dirty="0" smtClean="0">
                    <a:solidFill>
                      <a:srgbClr val="00B050"/>
                    </a:solidFill>
                  </a:rPr>
                  <a:t>time to failures </a:t>
                </a:r>
                <a:r>
                  <a:rPr lang="en-US" sz="11200" b="1" dirty="0" smtClean="0"/>
                  <a:t>of an item are exponentially distributed: 75, 100, 70, 130, and 125 (in hours)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sz="11200" b="1" dirty="0" smtClean="0"/>
                  <a:t>Calculate the reliability of the item for an operating period of 100 hours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1200" b="1" dirty="0" smtClean="0">
                    <a:solidFill>
                      <a:srgbClr val="00B050"/>
                    </a:solidFill>
                  </a:rPr>
                  <a:t>Solution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1200" b="1" dirty="0" smtClean="0">
                    <a:solidFill>
                      <a:srgbClr val="00B050"/>
                    </a:solidFill>
                  </a:rPr>
                  <a:t>R(t)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2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112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112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λ</m:t>
                        </m:r>
                        <m:r>
                          <a:rPr lang="en-US" sz="112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sz="11200" b="1" dirty="0" smtClean="0">
                  <a:solidFill>
                    <a:srgbClr val="00B050"/>
                  </a:solidFill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1200" b="1" dirty="0" smtClean="0">
                    <a:solidFill>
                      <a:srgbClr val="00B050"/>
                    </a:solidFill>
                  </a:rPr>
                  <a:t>t = period of operation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 xmlns:m="http://schemas.openxmlformats.org/officeDocument/2006/math">
                    <m:r>
                      <a:rPr lang="el-GR" sz="11200" b="1" i="1">
                        <a:solidFill>
                          <a:srgbClr val="00B050"/>
                        </a:solidFill>
                        <a:latin typeface="Cambria Math"/>
                      </a:rPr>
                      <m:t>𝝀</m:t>
                    </m:r>
                  </m:oMath>
                </a14:m>
                <a:r>
                  <a:rPr lang="en-US" sz="11200" b="1" dirty="0" smtClean="0">
                    <a:solidFill>
                      <a:srgbClr val="00B050"/>
                    </a:solidFill>
                  </a:rPr>
                  <a:t> = failure rate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9600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26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62000"/>
                <a:ext cx="8534400" cy="6096000"/>
              </a:xfrm>
              <a:blipFill>
                <a:blip r:embed="rId2"/>
                <a:stretch>
                  <a:fillRect l="-1429" r="-2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257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38200" y="762000"/>
                <a:ext cx="6248400" cy="4206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l-GR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𝝀</m:t>
                    </m:r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𝑴𝑻𝑩𝑭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>
                    <a:solidFill>
                      <a:srgbClr val="00B050"/>
                    </a:solidFill>
                  </a:rPr>
                  <a:t>MTBF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𝟕𝟓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𝟏𝟎𝟎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𝟕𝟎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𝟏𝟑𝟎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𝟏𝟐𝟓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 = 100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l-GR" sz="2800" b="1" i="1">
                        <a:solidFill>
                          <a:srgbClr val="00B050"/>
                        </a:solidFill>
                        <a:latin typeface="Cambria Math"/>
                      </a:rPr>
                      <m:t>𝝀</m:t>
                    </m:r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B050"/>
                    </a:solidFill>
                  </a:rPr>
                  <a:t> = 0.01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>
                    <a:solidFill>
                      <a:srgbClr val="00B050"/>
                    </a:solidFill>
                  </a:rPr>
                  <a:t>R(100)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𝟎𝟏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𝟏𝟎𝟎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 = 0.37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>
                    <a:solidFill>
                      <a:srgbClr val="00B050"/>
                    </a:solidFill>
                  </a:rPr>
                  <a:t>F(t) = 1- R(t)  =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0.37 = 0.67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762000"/>
                <a:ext cx="6248400" cy="4206664"/>
              </a:xfrm>
              <a:prstGeom prst="rect">
                <a:avLst/>
              </a:prstGeom>
              <a:blipFill>
                <a:blip r:embed="rId2"/>
                <a:stretch>
                  <a:fillRect l="-2049" b="-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8718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610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Operating optimum time </a:t>
            </a:r>
            <a:r>
              <a:rPr lang="en-US" sz="2800" b="1" dirty="0" smtClean="0"/>
              <a:t>when reliability target is 50%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19200" y="1524000"/>
                <a:ext cx="4953000" cy="36858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b="1" dirty="0" smtClean="0"/>
                  <a:t>R(t)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latin typeface="Cambria Math"/>
                          </a:rPr>
                          <m:t>−</m:t>
                        </m:r>
                        <m:r>
                          <a:rPr lang="el-GR" sz="2800" b="1" i="1">
                            <a:latin typeface="Cambria Math"/>
                          </a:rPr>
                          <m:t>𝝀</m:t>
                        </m:r>
                        <m:r>
                          <a:rPr lang="en-US" sz="2800" b="1" i="1"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sz="28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/>
                  <a:t>0.5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𝟎𝟏</m:t>
                        </m:r>
                        <m:r>
                          <a:rPr lang="en-US" sz="2800" b="1" i="1"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sz="28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/>
                  <a:t>ln0.5 </a:t>
                </a:r>
                <a:r>
                  <a:rPr lang="en-US" sz="2800" b="1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/>
                          </a:rPr>
                          <m:t>𝒍𝒏</m:t>
                        </m:r>
                        <m:r>
                          <a:rPr lang="en-US" sz="2800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latin typeface="Cambria Math"/>
                          </a:rPr>
                          <m:t>𝟎</m:t>
                        </m:r>
                        <m:r>
                          <a:rPr lang="en-US" sz="2800" b="1" i="1">
                            <a:latin typeface="Cambria Math"/>
                          </a:rPr>
                          <m:t>.</m:t>
                        </m:r>
                        <m:r>
                          <a:rPr lang="en-US" sz="2800" b="1" i="1">
                            <a:latin typeface="Cambria Math"/>
                          </a:rPr>
                          <m:t>𝟎𝟏</m:t>
                        </m:r>
                        <m:r>
                          <a:rPr lang="en-US" sz="2800" b="1" i="1"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r>
                  <a:rPr lang="en-US" sz="2800" b="1" dirty="0" smtClean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/>
                  <a:t>ln0.5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/>
                      </a:rPr>
                      <m:t>= </m:t>
                    </m:r>
                    <m:r>
                      <a:rPr lang="en-US" sz="2800" b="1" i="1">
                        <a:latin typeface="Cambria Math"/>
                      </a:rPr>
                      <m:t>−</m:t>
                    </m:r>
                    <m:r>
                      <a:rPr lang="en-US" sz="2800" b="1" i="1">
                        <a:latin typeface="Cambria Math"/>
                      </a:rPr>
                      <m:t>𝟎</m:t>
                    </m:r>
                    <m:r>
                      <a:rPr lang="en-US" sz="2800" b="1" i="1">
                        <a:latin typeface="Cambria Math"/>
                      </a:rPr>
                      <m:t>.</m:t>
                    </m:r>
                    <m:r>
                      <a:rPr lang="en-US" sz="2800" b="1" i="1">
                        <a:latin typeface="Cambria Math"/>
                      </a:rPr>
                      <m:t>𝟎𝟏</m:t>
                    </m:r>
                    <m:r>
                      <a:rPr lang="en-US" sz="2800" b="1" i="1">
                        <a:latin typeface="Cambria Math"/>
                      </a:rPr>
                      <m:t>𝒕</m:t>
                    </m:r>
                  </m:oMath>
                </a14:m>
                <a:endParaRPr lang="en-US" sz="28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/>
                  <a:t>t 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/>
                              </a:rPr>
                              <m:t>𝐥𝐧</m:t>
                            </m:r>
                          </m:fName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func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𝟎𝟏</m:t>
                        </m:r>
                      </m:den>
                    </m:f>
                  </m:oMath>
                </a14:m>
                <a:r>
                  <a:rPr lang="en-US" sz="28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𝟔𝟗𝟑</m:t>
                        </m:r>
                      </m:num>
                      <m:den>
                        <m:r>
                          <a:rPr lang="en-US" sz="2800" b="1" i="1">
                            <a:latin typeface="Cambria Math"/>
                          </a:rPr>
                          <m:t>𝟎</m:t>
                        </m:r>
                        <m:r>
                          <a:rPr lang="en-US" sz="2800" b="1" i="1">
                            <a:latin typeface="Cambria Math"/>
                          </a:rPr>
                          <m:t>.</m:t>
                        </m:r>
                        <m:r>
                          <a:rPr lang="en-US" sz="2800" b="1" i="1">
                            <a:latin typeface="Cambria Math"/>
                          </a:rPr>
                          <m:t>𝟎𝟏</m:t>
                        </m:r>
                      </m:den>
                    </m:f>
                  </m:oMath>
                </a14:m>
                <a:r>
                  <a:rPr lang="en-US" sz="2800" b="1" dirty="0"/>
                  <a:t> </a:t>
                </a:r>
                <a:r>
                  <a:rPr lang="en-US" sz="2800" b="1" dirty="0" smtClean="0"/>
                  <a:t>= 69.3 hours 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24000"/>
                <a:ext cx="4953000" cy="3685881"/>
              </a:xfrm>
              <a:prstGeom prst="rect">
                <a:avLst/>
              </a:prstGeom>
              <a:blipFill>
                <a:blip r:embed="rId2"/>
                <a:stretch>
                  <a:fillRect l="-2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948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57200"/>
                <a:ext cx="8229600" cy="5410200"/>
              </a:xfrm>
            </p:spPr>
            <p:txBody>
              <a:bodyPr>
                <a:normAutofit fontScale="85000" lnSpcReduction="10000"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en-US" b="1" dirty="0" smtClean="0"/>
                  <a:t>Required MTBF when reliability target is fixed at 50% for an operating time of 100 hours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en-US" b="1" dirty="0" smtClean="0"/>
                  <a:t>Solution 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en-US" b="1" dirty="0"/>
                  <a:t>R(t)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l-GR" b="1" i="1">
                            <a:latin typeface="Cambria Math"/>
                          </a:rPr>
                          <m:t>𝝀</m:t>
                        </m:r>
                        <m:r>
                          <a:rPr lang="en-US" b="1" i="1"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en-US" b="1" dirty="0" smtClean="0"/>
                  <a:t>0.5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𝟏𝟎𝟎</m:t>
                        </m:r>
                        <m:r>
                          <a:rPr lang="el-GR" b="1" i="1" smtClean="0">
                            <a:latin typeface="Cambria Math"/>
                          </a:rPr>
                          <m:t>𝝀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 xmlns:m="http://schemas.openxmlformats.org/officeDocument/2006/math">
                    <m:r>
                      <a:rPr lang="el-GR" b="1" i="1" smtClean="0">
                        <a:latin typeface="Cambria Math"/>
                      </a:rPr>
                      <m:t>𝝀</m:t>
                    </m:r>
                  </m:oMath>
                </a14:m>
                <a:r>
                  <a:rPr lang="en-US" b="1" dirty="0" smtClean="0"/>
                  <a:t> = 0.00693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𝑴𝑻𝑩𝑭</m:t>
                    </m:r>
                  </m:oMath>
                </a14:m>
                <a:r>
                  <a:rPr lang="en-US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l-GR" b="1" i="1">
                            <a:latin typeface="Cambria Math"/>
                          </a:rPr>
                          <m:t>𝝀</m:t>
                        </m:r>
                      </m:den>
                    </m:f>
                  </m:oMath>
                </a14:m>
                <a:r>
                  <a:rPr lang="en-US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𝟎</m:t>
                        </m:r>
                        <m:r>
                          <a:rPr lang="en-US" b="1" i="1" smtClean="0">
                            <a:latin typeface="Cambria Math"/>
                          </a:rPr>
                          <m:t>.</m:t>
                        </m:r>
                        <m:r>
                          <a:rPr lang="en-US" b="1" i="1" smtClean="0">
                            <a:latin typeface="Cambria Math"/>
                          </a:rPr>
                          <m:t>𝟎𝟎𝟔𝟗𝟑</m:t>
                        </m:r>
                      </m:den>
                    </m:f>
                  </m:oMath>
                </a14:m>
                <a:r>
                  <a:rPr lang="en-US" b="1" dirty="0"/>
                  <a:t> </a:t>
                </a:r>
                <a:r>
                  <a:rPr lang="en-US" b="1" dirty="0" smtClean="0"/>
                  <a:t> = 144.3 hours</a:t>
                </a:r>
                <a:endParaRPr lang="en-US" b="1" dirty="0"/>
              </a:p>
              <a:p>
                <a:pPr marL="0" indent="0">
                  <a:buNone/>
                </a:pPr>
                <a:endParaRPr lang="en-US" b="1" dirty="0" smtClean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57200"/>
                <a:ext cx="8229600" cy="5410200"/>
              </a:xfrm>
              <a:blipFill rotWithShape="1">
                <a:blip r:embed="rId2"/>
                <a:stretch>
                  <a:fillRect l="-1333" r="-148" b="-1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46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329" y="1139193"/>
            <a:ext cx="8229600" cy="4525963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The 2-parameter exponential pdf is given by: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2454"/>
            <a:ext cx="8229600" cy="7867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17400" tIns="3174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The 2-Parameter Exponential Distribution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5" descr="http://reliawiki.org/images/math/6/2/a/62a9673e912eecb86cc90030d85548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46083"/>
            <a:ext cx="4087691" cy="512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3457" y="2438400"/>
            <a:ext cx="8266471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Where </a:t>
            </a:r>
            <a:r>
              <a:rPr lang="el-GR" b="1" dirty="0"/>
              <a:t>ϒ</a:t>
            </a:r>
            <a:r>
              <a:rPr lang="en-US" b="1" dirty="0"/>
              <a:t>  is the location parameter.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The location parameter, </a:t>
            </a:r>
            <a:r>
              <a:rPr lang="el-GR" b="1" dirty="0"/>
              <a:t>ϒ</a:t>
            </a:r>
            <a:r>
              <a:rPr lang="en-US" b="1" dirty="0"/>
              <a:t> , if positive, shifts the beginning of the distribution by a distance of  to the right of the origin, signifying that the chance failures start to occur only after  hours of operation, and cannot occur before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The scale parameter is 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The exponential </a:t>
            </a:r>
            <a:r>
              <a:rPr lang="en-US" b="1" i="1" dirty="0"/>
              <a:t>pdf</a:t>
            </a:r>
            <a:r>
              <a:rPr lang="en-US" b="1" dirty="0"/>
              <a:t> has no shape parameter, as it has only one shape.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The distribution starts at t=</a:t>
            </a:r>
            <a:r>
              <a:rPr lang="el-GR" b="1" dirty="0"/>
              <a:t>ϒ</a:t>
            </a:r>
            <a:r>
              <a:rPr lang="en-US" b="1" dirty="0"/>
              <a:t> at the level of f(t=</a:t>
            </a:r>
            <a:r>
              <a:rPr lang="el-GR" b="1" dirty="0"/>
              <a:t>ϒ </a:t>
            </a:r>
            <a:r>
              <a:rPr lang="en-US" b="1" dirty="0"/>
              <a:t>) = </a:t>
            </a:r>
            <a:r>
              <a:rPr lang="el-GR" b="1" dirty="0"/>
              <a:t>λ</a:t>
            </a:r>
            <a:r>
              <a:rPr lang="en-US" b="1" dirty="0"/>
              <a:t>  and decreases thereafter exponentially and monotonically as t increases beyond </a:t>
            </a:r>
            <a:r>
              <a:rPr lang="el-GR" b="1" dirty="0"/>
              <a:t>ϒ </a:t>
            </a:r>
            <a:r>
              <a:rPr lang="en-US" b="1" dirty="0"/>
              <a:t>  and is convex.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/>
              <a:t>As , t approaches infinity, f(t) approaches zero. </a:t>
            </a:r>
          </a:p>
        </p:txBody>
      </p:sp>
    </p:spTree>
    <p:extLst>
      <p:ext uri="{BB962C8B-B14F-4D97-AF65-F5344CB8AC3E}">
        <p14:creationId xmlns:p14="http://schemas.microsoft.com/office/powerpoint/2010/main" val="1165715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eliawiki.org/images/math/3/5/7/357cc486903576e52fec1661d81f79a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836" y="1384671"/>
            <a:ext cx="3028950" cy="2292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34695" y="228600"/>
            <a:ext cx="8153400" cy="1156071"/>
            <a:chOff x="114509" y="152400"/>
            <a:chExt cx="8153400" cy="1156071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4509" y="152400"/>
              <a:ext cx="8153400" cy="11560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4761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The Mean or MTTF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The mean,        or mean time to failure (MTTF) is given by:</a:t>
              </a:r>
            </a:p>
          </p:txBody>
        </p:sp>
        <p:pic>
          <p:nvPicPr>
            <p:cNvPr id="7" name="Picture 4" descr="http://reliawiki.org/images/math/2/b/6/2b68eab52e9a91907a59d3e7edc0d538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2625" y="873634"/>
              <a:ext cx="400050" cy="4348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tangle 5"/>
          <p:cNvSpPr>
            <a:spLocks noChangeArrowheads="1"/>
          </p:cNvSpPr>
          <p:nvPr/>
        </p:nvSpPr>
        <p:spPr bwMode="auto">
          <a:xfrm rot="10800000" flipV="1">
            <a:off x="634696" y="3677023"/>
            <a:ext cx="8492098" cy="280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Note that when 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el-GR" sz="2000" dirty="0" smtClean="0"/>
              <a:t>ϒ</a:t>
            </a:r>
            <a:r>
              <a:rPr lang="en-US" sz="2000" dirty="0" smtClean="0"/>
              <a:t> = 0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the MTTF is the inverse of the exponential distribution's constant failure rate. 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This is only true for the exponential distribution. 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Most other distributions do not have a constant failure rate. 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Consequently, the inverse relationship between failure rate and MTTF does not hold for these other distributions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6376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400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2800" b="1" dirty="0"/>
              <a:t>Different </a:t>
            </a:r>
            <a:r>
              <a:rPr lang="en-US" sz="2800" b="1" dirty="0" smtClean="0"/>
              <a:t>other distributions </a:t>
            </a:r>
            <a:r>
              <a:rPr lang="en-US" sz="2800" b="1" dirty="0"/>
              <a:t>exist, such as </a:t>
            </a:r>
            <a:r>
              <a:rPr lang="en-US" sz="2800" b="1" dirty="0" smtClean="0"/>
              <a:t>the Weibull, </a:t>
            </a:r>
            <a:r>
              <a:rPr lang="en-US" sz="2800" b="1" dirty="0"/>
              <a:t>normal, </a:t>
            </a:r>
            <a:r>
              <a:rPr lang="en-US" sz="2800" b="1" dirty="0" smtClean="0"/>
              <a:t>etc</a:t>
            </a:r>
            <a:r>
              <a:rPr lang="en-US" sz="2800" b="1" dirty="0"/>
              <a:t>., and each one of them has a predefined</a:t>
            </a:r>
            <a:r>
              <a:rPr lang="en-US" sz="2800" b="1" i="1" dirty="0"/>
              <a:t> f(t)</a:t>
            </a:r>
            <a:r>
              <a:rPr lang="en-US" sz="2800" b="1" dirty="0"/>
              <a:t>. </a:t>
            </a:r>
          </a:p>
          <a:p>
            <a:pPr>
              <a:lnSpc>
                <a:spcPct val="170000"/>
              </a:lnSpc>
            </a:pPr>
            <a:r>
              <a:rPr lang="en-US" b="1" dirty="0"/>
              <a:t>These distributions were formulated by statisticians, mathematicians and/or engineers to mathematically model or represent certain behavior.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For example, the Weibull distribution was formulated by </a:t>
            </a:r>
            <a:r>
              <a:rPr lang="en-US" b="1" dirty="0" err="1"/>
              <a:t>Walloddi</a:t>
            </a:r>
            <a:r>
              <a:rPr lang="en-US" b="1" dirty="0"/>
              <a:t> Weibull and thus it bears his name. </a:t>
            </a:r>
          </a:p>
          <a:p>
            <a:pPr>
              <a:lnSpc>
                <a:spcPct val="170000"/>
              </a:lnSpc>
            </a:pPr>
            <a:r>
              <a:rPr lang="en-US" b="1" dirty="0"/>
              <a:t>Some distributions tend to better represent life data and are most commonly referred to as lifetime distributions.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0855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However, the exponential distribution and the Weibull distribution are the two most widely applied distributions to reliability engineering.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9429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38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smtClean="0"/>
              <a:t>For </a:t>
            </a:r>
            <a:r>
              <a:rPr lang="en-US" sz="2800" b="1" dirty="0" smtClean="0"/>
              <a:t>the derivation of the reliability functions for other distributions, including the Weibull, normal and lognormal, see </a:t>
            </a:r>
            <a:r>
              <a:rPr lang="en-US" sz="2800" b="1" i="1" dirty="0" err="1" smtClean="0"/>
              <a:t>ReliaSoft's</a:t>
            </a:r>
            <a:r>
              <a:rPr lang="en-US" sz="2800" b="1" i="1" dirty="0" smtClean="0"/>
              <a:t> Life Data Analysis Online </a:t>
            </a:r>
            <a:r>
              <a:rPr lang="en-US" sz="2800" b="1" dirty="0" smtClean="0"/>
              <a:t>at </a:t>
            </a:r>
            <a:r>
              <a:rPr lang="en-US" sz="2800" b="1" dirty="0" smtClean="0">
                <a:hlinkClick r:id="rId2"/>
              </a:rPr>
              <a:t>http://reliawiki.org/index.php/Life_Data_Analysis_Reference_Book</a:t>
            </a:r>
            <a:r>
              <a:rPr lang="en-US" sz="2800" b="1" dirty="0" smtClean="0"/>
              <a:t>.</a:t>
            </a:r>
          </a:p>
          <a:p>
            <a:r>
              <a:rPr lang="en-US" dirty="0" smtClean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54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9326" y="762000"/>
            <a:ext cx="8686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The reliability function can be derived using </a:t>
            </a:r>
            <a:r>
              <a:rPr lang="en-US" sz="2600" b="1" dirty="0" smtClean="0"/>
              <a:t>the definition </a:t>
            </a:r>
            <a:r>
              <a:rPr lang="en-US" sz="2600" b="1" dirty="0"/>
              <a:t>of the </a:t>
            </a:r>
            <a:r>
              <a:rPr lang="en-US" sz="2600" b="1" dirty="0">
                <a:solidFill>
                  <a:srgbClr val="FF0000"/>
                </a:solidFill>
              </a:rPr>
              <a:t>cumulative density function. </a:t>
            </a:r>
            <a:endParaRPr lang="en-US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/>
              <a:t>Note </a:t>
            </a:r>
            <a:r>
              <a:rPr lang="en-US" sz="2600" b="1" dirty="0"/>
              <a:t>that the </a:t>
            </a:r>
            <a:r>
              <a:rPr lang="en-US" sz="2600" b="1" dirty="0">
                <a:solidFill>
                  <a:srgbClr val="FF0000"/>
                </a:solidFill>
              </a:rPr>
              <a:t>probability of an event happening by time </a:t>
            </a:r>
            <a:r>
              <a:rPr lang="en-US" sz="2600" b="1" i="1" dirty="0">
                <a:solidFill>
                  <a:srgbClr val="FF0000"/>
                </a:solidFill>
              </a:rPr>
              <a:t>t</a:t>
            </a:r>
            <a:r>
              <a:rPr lang="en-US" sz="2600" b="1" dirty="0">
                <a:solidFill>
                  <a:srgbClr val="FF0000"/>
                </a:solidFill>
              </a:rPr>
              <a:t> </a:t>
            </a:r>
            <a:r>
              <a:rPr lang="en-US" sz="2600" b="1" dirty="0" smtClean="0"/>
              <a:t>based </a:t>
            </a:r>
            <a:r>
              <a:rPr lang="en-US" sz="2600" b="1" dirty="0"/>
              <a:t>on a continuous distribution given </a:t>
            </a:r>
            <a:r>
              <a:rPr lang="en-US" sz="2600" b="1" dirty="0" smtClean="0"/>
              <a:t>by </a:t>
            </a:r>
            <a:r>
              <a:rPr lang="en-US" sz="2600" b="1" i="1" dirty="0" smtClean="0"/>
              <a:t>f(x)</a:t>
            </a:r>
            <a:r>
              <a:rPr lang="en-US" sz="2600" b="1" dirty="0" smtClean="0"/>
              <a:t>, (or</a:t>
            </a:r>
            <a:r>
              <a:rPr lang="en-US" sz="2600" b="1" dirty="0"/>
              <a:t> </a:t>
            </a:r>
            <a:r>
              <a:rPr lang="en-US" sz="2600" b="1" i="1" dirty="0"/>
              <a:t>f(t)</a:t>
            </a:r>
            <a:r>
              <a:rPr lang="en-US" sz="2600" b="1" dirty="0"/>
              <a:t> since our random variable of interest in </a:t>
            </a:r>
            <a:r>
              <a:rPr lang="en-US" sz="2600" b="1" dirty="0">
                <a:solidFill>
                  <a:srgbClr val="FF0000"/>
                </a:solidFill>
              </a:rPr>
              <a:t>life data analysis</a:t>
            </a:r>
            <a:r>
              <a:rPr lang="en-US" sz="2600" b="1" dirty="0"/>
              <a:t> is </a:t>
            </a:r>
            <a:r>
              <a:rPr lang="en-US" sz="2600" b="1" dirty="0" smtClean="0"/>
              <a:t>time) </a:t>
            </a:r>
            <a:r>
              <a:rPr lang="en-US" sz="2600" b="1" dirty="0" smtClean="0">
                <a:solidFill>
                  <a:srgbClr val="FF0000"/>
                </a:solidFill>
              </a:rPr>
              <a:t>is </a:t>
            </a:r>
            <a:r>
              <a:rPr lang="en-US" sz="2600" b="1" dirty="0">
                <a:solidFill>
                  <a:srgbClr val="FF0000"/>
                </a:solidFill>
              </a:rPr>
              <a:t>given by</a:t>
            </a:r>
            <a:r>
              <a:rPr lang="en-US" sz="2600" b="1" dirty="0"/>
              <a:t>: </a:t>
            </a:r>
          </a:p>
        </p:txBody>
      </p:sp>
      <p:pic>
        <p:nvPicPr>
          <p:cNvPr id="5" name="Picture 2" descr="https://weibull.com/hotwire/issue7/rb7_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61159"/>
            <a:ext cx="246697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9326" y="4683332"/>
            <a:ext cx="861060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/>
              <a:t>One could also equate this event to </a:t>
            </a:r>
            <a:r>
              <a:rPr lang="en-US" sz="2400" b="1" dirty="0">
                <a:solidFill>
                  <a:srgbClr val="FF0000"/>
                </a:solidFill>
              </a:rPr>
              <a:t>the probability of a unit failing by time t</a:t>
            </a:r>
            <a:r>
              <a:rPr lang="en-US" sz="2400" b="1" dirty="0"/>
              <a:t>, since the event of interest in life data analysis is the failure of an item.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1200" y="152400"/>
            <a:ext cx="386054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cs typeface="Calibri" panose="020F0502020204030204" pitchFamily="34" charset="0"/>
              </a:rPr>
              <a:t>Unreliability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3200" b="1" dirty="0">
                <a:cs typeface="Calibri" panose="020F0502020204030204" pitchFamily="34" charset="0"/>
              </a:rPr>
              <a:t>unction</a:t>
            </a:r>
          </a:p>
        </p:txBody>
      </p:sp>
    </p:spTree>
    <p:extLst>
      <p:ext uri="{BB962C8B-B14F-4D97-AF65-F5344CB8AC3E}">
        <p14:creationId xmlns:p14="http://schemas.microsoft.com/office/powerpoint/2010/main" val="209872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3048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b="1" dirty="0" smtClean="0"/>
              <a:t>Thi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 defines </a:t>
            </a:r>
            <a:r>
              <a:rPr lang="en-US" b="1" dirty="0" smtClean="0"/>
              <a:t>the </a:t>
            </a:r>
            <a:r>
              <a:rPr lang="en-US" b="1" dirty="0">
                <a:solidFill>
                  <a:srgbClr val="FF0000"/>
                </a:solidFill>
              </a:rPr>
              <a:t>unreliability function, </a:t>
            </a:r>
            <a:r>
              <a:rPr lang="en-US" b="1" i="1" dirty="0">
                <a:solidFill>
                  <a:srgbClr val="FF0000"/>
                </a:solidFill>
              </a:rPr>
              <a:t>Q(t)</a:t>
            </a:r>
            <a:r>
              <a:rPr lang="en-US" b="1" dirty="0">
                <a:solidFill>
                  <a:srgbClr val="FF0000"/>
                </a:solidFill>
              </a:rPr>
              <a:t>, which is the probability of failure</a:t>
            </a:r>
            <a:r>
              <a:rPr lang="en-US" b="1" dirty="0"/>
              <a:t>, or the probability that </a:t>
            </a: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time-to-failure </a:t>
            </a:r>
            <a:r>
              <a:rPr lang="en-US" b="1" dirty="0"/>
              <a:t>is in the region of 0 (or γ) and </a:t>
            </a:r>
            <a:r>
              <a:rPr lang="en-US" b="1" i="1" dirty="0"/>
              <a:t>t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lnSpc>
                <a:spcPct val="170000"/>
              </a:lnSpc>
            </a:pPr>
            <a:r>
              <a:rPr lang="en-US" b="1" dirty="0" smtClean="0"/>
              <a:t>So</a:t>
            </a:r>
            <a:r>
              <a:rPr lang="en-US" b="1" dirty="0"/>
              <a:t>, from the previous equation, we have: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012" y="3810000"/>
            <a:ext cx="4520317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6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504" y="685800"/>
            <a:ext cx="8763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/>
              <a:t>In </a:t>
            </a:r>
            <a:r>
              <a:rPr lang="en-US" sz="2600" b="1" dirty="0"/>
              <a:t>this situation, there are only two mutually </a:t>
            </a:r>
            <a:r>
              <a:rPr lang="en-US" sz="2600" b="1" dirty="0" smtClean="0"/>
              <a:t>exclusive situations </a:t>
            </a:r>
            <a:r>
              <a:rPr lang="en-US" sz="2600" b="1" dirty="0"/>
              <a:t>that can occur: success or failure. </a:t>
            </a:r>
            <a:endParaRPr lang="en-US" sz="2600" b="1" dirty="0" smtClean="0"/>
          </a:p>
          <a:p>
            <a:pPr>
              <a:lnSpc>
                <a:spcPct val="150000"/>
              </a:lnSpc>
            </a:pPr>
            <a:r>
              <a:rPr lang="en-US" sz="2600" b="1" dirty="0" smtClean="0"/>
              <a:t>Since </a:t>
            </a:r>
            <a:r>
              <a:rPr lang="en-US" sz="2600" b="1" dirty="0"/>
              <a:t>reliability and unreliability are the probabilities of </a:t>
            </a:r>
            <a:r>
              <a:rPr lang="en-US" sz="2600" b="1" dirty="0" smtClean="0"/>
              <a:t>two </a:t>
            </a:r>
            <a:r>
              <a:rPr lang="en-US" sz="2600" b="1" dirty="0"/>
              <a:t>mutually exclusive states, the sum of these probabilities is always equal to unity. So then:</a:t>
            </a:r>
          </a:p>
        </p:txBody>
      </p:sp>
      <p:pic>
        <p:nvPicPr>
          <p:cNvPr id="3074" name="Picture 2" descr="https://weibull.com/hotwire/issue7/rb7_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09" y="3962400"/>
            <a:ext cx="4494847" cy="268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879657" y="5355716"/>
            <a:ext cx="40709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Where </a:t>
            </a:r>
            <a:r>
              <a:rPr lang="en-US" sz="2000" b="1" i="1" dirty="0"/>
              <a:t>R(t)</a:t>
            </a:r>
            <a:r>
              <a:rPr lang="en-US" sz="2000" b="1" dirty="0"/>
              <a:t> is the reliability </a:t>
            </a:r>
            <a:r>
              <a:rPr lang="en-US" sz="2000" b="1" dirty="0" smtClean="0"/>
              <a:t>function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2209800" y="79853"/>
            <a:ext cx="3456780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cs typeface="Calibri" panose="020F0502020204030204" pitchFamily="34" charset="0"/>
              </a:rPr>
              <a:t>Reliability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3200" b="1" dirty="0">
                <a:cs typeface="Calibri" panose="020F0502020204030204" pitchFamily="34" charset="0"/>
              </a:rPr>
              <a:t>unction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101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32619"/>
            <a:ext cx="8458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Conversely</a:t>
            </a:r>
            <a:r>
              <a:rPr lang="en-US" sz="2800" b="1" dirty="0"/>
              <a:t>, the </a:t>
            </a:r>
            <a:r>
              <a:rPr lang="en-US" sz="2800" b="1" i="1" dirty="0" err="1"/>
              <a:t>pdf</a:t>
            </a:r>
            <a:r>
              <a:rPr lang="en-US" sz="2800" b="1" i="1" dirty="0"/>
              <a:t> </a:t>
            </a:r>
            <a:r>
              <a:rPr lang="en-US" sz="2800" b="1" dirty="0"/>
              <a:t>can be defined in terms of the reliability function as:</a:t>
            </a:r>
          </a:p>
        </p:txBody>
      </p:sp>
      <p:pic>
        <p:nvPicPr>
          <p:cNvPr id="4098" name="Picture 2" descr="https://weibull.com/hotwire/issue7/rb7_1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0"/>
            <a:ext cx="38862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12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" y="762000"/>
            <a:ext cx="8991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The following figure illustrates the relationship between the reliability function and </a:t>
            </a:r>
            <a:r>
              <a:rPr lang="en-US" sz="2800" b="1" dirty="0">
                <a:solidFill>
                  <a:srgbClr val="FF0000"/>
                </a:solidFill>
              </a:rPr>
              <a:t>the </a:t>
            </a:r>
            <a:r>
              <a:rPr lang="en-US" sz="2800" b="1" i="1" dirty="0" err="1">
                <a:solidFill>
                  <a:srgbClr val="FF0000"/>
                </a:solidFill>
              </a:rPr>
              <a:t>cdf</a:t>
            </a:r>
            <a:r>
              <a:rPr lang="en-US" sz="2800" b="1" dirty="0">
                <a:solidFill>
                  <a:srgbClr val="FF0000"/>
                </a:solidFill>
              </a:rPr>
              <a:t>, or the unreliability function.</a:t>
            </a:r>
          </a:p>
        </p:txBody>
      </p:sp>
      <p:pic>
        <p:nvPicPr>
          <p:cNvPr id="5122" name="Picture 2" descr="The relationship between the reliability function (pdf) and unreliability function (cdf)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09800"/>
            <a:ext cx="71628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8658" y="207388"/>
            <a:ext cx="990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Relationship </a:t>
            </a:r>
            <a:r>
              <a:rPr lang="en-US" sz="3200" b="1" dirty="0"/>
              <a:t>between the </a:t>
            </a:r>
            <a:r>
              <a:rPr lang="en-US" sz="3200" b="1" dirty="0" smtClean="0"/>
              <a:t>Reliability </a:t>
            </a: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Fu</a:t>
            </a:r>
            <a:r>
              <a:rPr lang="en-US" sz="3200" b="1" dirty="0" smtClean="0"/>
              <a:t>nction &amp;</a:t>
            </a:r>
            <a:r>
              <a:rPr lang="en-US" sz="3200" b="1" dirty="0"/>
              <a:t> </a:t>
            </a:r>
            <a:r>
              <a:rPr lang="en-US" sz="3200" b="1" i="1" dirty="0" smtClean="0"/>
              <a:t>CD</a:t>
            </a:r>
            <a:r>
              <a:rPr lang="en-US" sz="3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669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6040" cy="606387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/>
              <a:t>We will illustrate the reliability function derivation process with the exponential </a:t>
            </a:r>
            <a:r>
              <a:rPr lang="en-US" sz="2800" b="1" dirty="0" smtClean="0"/>
              <a:t>distribution. </a:t>
            </a:r>
          </a:p>
          <a:p>
            <a:pPr algn="just">
              <a:lnSpc>
                <a:spcPct val="150000"/>
              </a:lnSpc>
            </a:pPr>
            <a:r>
              <a:rPr lang="en-US" sz="2800" b="1" dirty="0"/>
              <a:t>The exponential distribution, the most basic and widely used reliability prediction formula, models machines with the constant failure rate, or the flat section of the bathtub curve. </a:t>
            </a:r>
            <a:endParaRPr lang="en-US" sz="2800" b="1" dirty="0" smtClean="0"/>
          </a:p>
          <a:p>
            <a:pPr algn="just">
              <a:lnSpc>
                <a:spcPct val="150000"/>
              </a:lnSpc>
            </a:pPr>
            <a:r>
              <a:rPr lang="en-US" sz="2800" b="1" dirty="0" smtClean="0"/>
              <a:t>Most </a:t>
            </a:r>
            <a:r>
              <a:rPr lang="en-US" sz="2800" b="1" dirty="0"/>
              <a:t>industrial machines spend most of their lives in the constant failure rate, so it is widely applicable. </a:t>
            </a:r>
            <a:endParaRPr lang="en-US" sz="2800" b="1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1295399" y="235803"/>
            <a:ext cx="68623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/>
              <a:t>Reliability </a:t>
            </a: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3200" b="1" dirty="0" smtClean="0"/>
              <a:t>unction Derivation Process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638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The</a:t>
            </a:r>
            <a:r>
              <a:rPr lang="en-US" sz="2400" b="1" dirty="0"/>
              <a:t> pdf of the exponential distribution is given by:</a:t>
            </a:r>
          </a:p>
        </p:txBody>
      </p:sp>
      <p:pic>
        <p:nvPicPr>
          <p:cNvPr id="5" name="Picture 2" descr="https://weibull.com/hotwire/issue7/rb7_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90540"/>
            <a:ext cx="2438402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39994" y="2362200"/>
            <a:ext cx="868680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λ = Failure rate (1/MTBF, or 1/MTTF)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</a:t>
            </a: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 = operating time, life, or age, in hours, cycles, miles, actuations, etc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i="1" dirty="0" smtClean="0"/>
              <a:t>e</a:t>
            </a:r>
            <a:r>
              <a:rPr lang="en-US" b="1" i="1" dirty="0"/>
              <a:t> </a:t>
            </a:r>
            <a:r>
              <a:rPr lang="en-US" b="1" dirty="0"/>
              <a:t>= </a:t>
            </a:r>
            <a:r>
              <a:rPr lang="en-US" b="1" dirty="0" smtClean="0"/>
              <a:t>base </a:t>
            </a:r>
            <a:r>
              <a:rPr lang="en-US" b="1" dirty="0"/>
              <a:t>of the natural logarithms (2.718281828)</a:t>
            </a:r>
            <a:endParaRPr lang="en-US" b="1" dirty="0" smtClean="0"/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>
                <a:latin typeface="+mj-lt"/>
              </a:rPr>
              <a:t>The exponential PDF represents 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random occurrence over time</a:t>
            </a:r>
            <a:endParaRPr lang="en-US" sz="2400" b="1" dirty="0"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>
                <a:latin typeface="+mj-lt"/>
              </a:rPr>
              <a:t>Hence,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reliability function for the exponential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distribution i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s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: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/>
          </a:p>
        </p:txBody>
      </p:sp>
      <p:pic>
        <p:nvPicPr>
          <p:cNvPr id="7" name="Picture 2" descr="https://weibull.com/hotwire/issue7/rb7_9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13" y="4906963"/>
            <a:ext cx="4213087" cy="150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30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534400" cy="57150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2800" b="1" dirty="0" smtClean="0"/>
              <a:t>As </a:t>
            </a:r>
            <a:r>
              <a:rPr lang="el-GR" sz="2800" b="1" dirty="0"/>
              <a:t>λ </a:t>
            </a:r>
            <a:r>
              <a:rPr lang="en-US" sz="2800" b="1" dirty="0"/>
              <a:t> is </a:t>
            </a:r>
            <a:r>
              <a:rPr lang="en-US" sz="2800" b="1" dirty="0" smtClean="0"/>
              <a:t>decreased, the </a:t>
            </a:r>
            <a:r>
              <a:rPr lang="en-US" sz="2800" b="1" dirty="0"/>
              <a:t>distribution is stretched out to the right, </a:t>
            </a:r>
            <a:endParaRPr lang="en-US" sz="2800" b="1" dirty="0" smtClean="0"/>
          </a:p>
          <a:p>
            <a:pPr>
              <a:lnSpc>
                <a:spcPct val="170000"/>
              </a:lnSpc>
            </a:pPr>
            <a:r>
              <a:rPr lang="en-US" sz="2800" b="1" dirty="0"/>
              <a:t>As </a:t>
            </a:r>
            <a:r>
              <a:rPr lang="el-GR" sz="2800" b="1" dirty="0"/>
              <a:t> λ </a:t>
            </a:r>
            <a:r>
              <a:rPr lang="en-US" sz="2800" b="1" dirty="0" smtClean="0"/>
              <a:t>is </a:t>
            </a:r>
            <a:r>
              <a:rPr lang="en-US" sz="2800" b="1" dirty="0"/>
              <a:t>increased, the distribution is pushed toward the origin.</a:t>
            </a:r>
          </a:p>
          <a:p>
            <a:pPr>
              <a:lnSpc>
                <a:spcPct val="170000"/>
              </a:lnSpc>
            </a:pPr>
            <a:r>
              <a:rPr lang="en-US" sz="2800" b="1" dirty="0"/>
              <a:t>This distribution has no shape parameter as it has only one shape, (i.e., the exponential, and the only parameter it has is the failure rate</a:t>
            </a:r>
            <a:r>
              <a:rPr lang="en-US" sz="2800" b="1" dirty="0" smtClean="0"/>
              <a:t>, </a:t>
            </a:r>
            <a:r>
              <a:rPr lang="el-GR" sz="2800" b="1" dirty="0"/>
              <a:t>λ </a:t>
            </a:r>
            <a:r>
              <a:rPr lang="en-US" sz="2800" b="1" dirty="0" smtClean="0"/>
              <a:t>).</a:t>
            </a:r>
          </a:p>
          <a:p>
            <a:pPr>
              <a:lnSpc>
                <a:spcPct val="170000"/>
              </a:lnSpc>
            </a:pPr>
            <a:r>
              <a:rPr lang="en-US" sz="2800" b="1" dirty="0"/>
              <a:t>The location parameter, </a:t>
            </a:r>
            <a:r>
              <a:rPr lang="el-GR" sz="2800" b="1" dirty="0"/>
              <a:t>ϒ</a:t>
            </a:r>
            <a:r>
              <a:rPr lang="en-US" sz="2800" b="1" dirty="0"/>
              <a:t>, is zero.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39051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381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Wingdings</vt:lpstr>
      <vt:lpstr>Office Theme</vt:lpstr>
      <vt:lpstr>Chapter Two  Reliability Function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The 2-Parameter Exponential Distribution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Reliability Function</dc:title>
  <dc:creator>Windows User</dc:creator>
  <cp:lastModifiedBy>Ermias</cp:lastModifiedBy>
  <cp:revision>61</cp:revision>
  <dcterms:created xsi:type="dcterms:W3CDTF">2020-02-18T14:05:44Z</dcterms:created>
  <dcterms:modified xsi:type="dcterms:W3CDTF">2020-04-25T07:19:49Z</dcterms:modified>
</cp:coreProperties>
</file>