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5" r:id="rId2"/>
    <p:sldId id="263" r:id="rId3"/>
    <p:sldId id="294" r:id="rId4"/>
    <p:sldId id="295" r:id="rId5"/>
    <p:sldId id="293" r:id="rId6"/>
    <p:sldId id="326" r:id="rId7"/>
    <p:sldId id="283" r:id="rId8"/>
    <p:sldId id="282" r:id="rId9"/>
    <p:sldId id="284" r:id="rId10"/>
    <p:sldId id="285" r:id="rId11"/>
    <p:sldId id="286" r:id="rId12"/>
    <p:sldId id="287" r:id="rId13"/>
    <p:sldId id="288" r:id="rId14"/>
    <p:sldId id="265" r:id="rId15"/>
    <p:sldId id="266" r:id="rId16"/>
    <p:sldId id="297" r:id="rId17"/>
    <p:sldId id="298" r:id="rId18"/>
    <p:sldId id="268" r:id="rId19"/>
    <p:sldId id="289" r:id="rId20"/>
    <p:sldId id="269" r:id="rId21"/>
    <p:sldId id="327" r:id="rId22"/>
    <p:sldId id="328" r:id="rId23"/>
    <p:sldId id="270" r:id="rId24"/>
    <p:sldId id="329" r:id="rId25"/>
    <p:sldId id="330" r:id="rId26"/>
    <p:sldId id="271" r:id="rId27"/>
    <p:sldId id="332" r:id="rId28"/>
    <p:sldId id="331" r:id="rId29"/>
    <p:sldId id="333" r:id="rId30"/>
    <p:sldId id="272" r:id="rId31"/>
    <p:sldId id="273" r:id="rId32"/>
    <p:sldId id="334" r:id="rId33"/>
    <p:sldId id="274" r:id="rId34"/>
    <p:sldId id="275" r:id="rId35"/>
    <p:sldId id="276" r:id="rId36"/>
    <p:sldId id="277" r:id="rId37"/>
    <p:sldId id="278" r:id="rId38"/>
    <p:sldId id="299" r:id="rId39"/>
    <p:sldId id="300" r:id="rId40"/>
    <p:sldId id="301" r:id="rId41"/>
    <p:sldId id="302" r:id="rId42"/>
    <p:sldId id="303" r:id="rId43"/>
    <p:sldId id="304" r:id="rId44"/>
    <p:sldId id="320" r:id="rId45"/>
    <p:sldId id="323" r:id="rId46"/>
    <p:sldId id="324" r:id="rId47"/>
    <p:sldId id="306"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B7387E-F2CA-4498-8B5B-0BAD06D48741}"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138332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B7387E-F2CA-4498-8B5B-0BAD06D48741}"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3293770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B7387E-F2CA-4498-8B5B-0BAD06D48741}"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688289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B7387E-F2CA-4498-8B5B-0BAD06D48741}"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1163398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B7387E-F2CA-4498-8B5B-0BAD06D48741}"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2237657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B7387E-F2CA-4498-8B5B-0BAD06D48741}"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1525014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B7387E-F2CA-4498-8B5B-0BAD06D48741}" type="datetimeFigureOut">
              <a:rPr lang="en-US" smtClean="0"/>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1554713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B7387E-F2CA-4498-8B5B-0BAD06D48741}" type="datetimeFigureOut">
              <a:rPr lang="en-US" smtClean="0"/>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310104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B7387E-F2CA-4498-8B5B-0BAD06D48741}" type="datetimeFigureOut">
              <a:rPr lang="en-US" smtClean="0"/>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3561028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B7387E-F2CA-4498-8B5B-0BAD06D48741}"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1338325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B7387E-F2CA-4498-8B5B-0BAD06D48741}"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9EF74-4465-4D03-9D9E-1BAE36536ABC}" type="slidenum">
              <a:rPr lang="en-US" smtClean="0"/>
              <a:t>‹#›</a:t>
            </a:fld>
            <a:endParaRPr lang="en-US"/>
          </a:p>
        </p:txBody>
      </p:sp>
    </p:spTree>
    <p:extLst>
      <p:ext uri="{BB962C8B-B14F-4D97-AF65-F5344CB8AC3E}">
        <p14:creationId xmlns:p14="http://schemas.microsoft.com/office/powerpoint/2010/main" val="2980022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B7387E-F2CA-4498-8B5B-0BAD06D48741}" type="datetimeFigureOut">
              <a:rPr lang="en-US" smtClean="0"/>
              <a:t>4/23/2020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E9EF74-4465-4D03-9D9E-1BAE36536ABC}" type="slidenum">
              <a:rPr lang="en-US" smtClean="0"/>
              <a:t>‹#›</a:t>
            </a:fld>
            <a:endParaRPr lang="en-US"/>
          </a:p>
        </p:txBody>
      </p:sp>
    </p:spTree>
    <p:extLst>
      <p:ext uri="{BB962C8B-B14F-4D97-AF65-F5344CB8AC3E}">
        <p14:creationId xmlns:p14="http://schemas.microsoft.com/office/powerpoint/2010/main" val="269276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8.wmf"/></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9.w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73431808"/>
              </p:ext>
            </p:extLst>
          </p:nvPr>
        </p:nvGraphicFramePr>
        <p:xfrm>
          <a:off x="435077" y="2057400"/>
          <a:ext cx="8229600" cy="3840480"/>
        </p:xfrm>
        <a:graphic>
          <a:graphicData uri="http://schemas.openxmlformats.org/drawingml/2006/table">
            <a:tbl>
              <a:tblPr>
                <a:tableStyleId>{5C22544A-7EE6-4342-B048-85BDC9FD1C3A}</a:tableStyleId>
              </a:tblPr>
              <a:tblGrid>
                <a:gridCol w="8229600">
                  <a:extLst>
                    <a:ext uri="{9D8B030D-6E8A-4147-A177-3AD203B41FA5}">
                      <a16:colId xmlns:a16="http://schemas.microsoft.com/office/drawing/2014/main" val="4245683164"/>
                    </a:ext>
                  </a:extLst>
                </a:gridCol>
              </a:tblGrid>
              <a:tr h="1208754">
                <a:tc>
                  <a:txBody>
                    <a:bodyPr/>
                    <a:lstStyle/>
                    <a:p>
                      <a:pPr marL="0" marR="0" lvl="0" indent="0" algn="just">
                        <a:lnSpc>
                          <a:spcPct val="150000"/>
                        </a:lnSpc>
                        <a:spcBef>
                          <a:spcPts val="0"/>
                        </a:spcBef>
                        <a:spcAft>
                          <a:spcPts val="0"/>
                        </a:spcAft>
                        <a:buFont typeface="+mj-lt"/>
                        <a:buNone/>
                      </a:pPr>
                      <a:r>
                        <a:rPr lang="en-US" sz="2800" b="1" dirty="0" smtClean="0">
                          <a:effectLst/>
                        </a:rPr>
                        <a:t>Topic</a:t>
                      </a:r>
                    </a:p>
                    <a:p>
                      <a:pPr marL="457200" marR="0" lvl="0" indent="-457200" algn="just">
                        <a:lnSpc>
                          <a:spcPct val="150000"/>
                        </a:lnSpc>
                        <a:spcBef>
                          <a:spcPts val="0"/>
                        </a:spcBef>
                        <a:spcAft>
                          <a:spcPts val="0"/>
                        </a:spcAft>
                        <a:buFont typeface="Wingdings" panose="05000000000000000000" pitchFamily="2" charset="2"/>
                        <a:buChar char="ü"/>
                      </a:pPr>
                      <a:r>
                        <a:rPr lang="en-US" sz="2800" b="1" dirty="0" smtClean="0">
                          <a:effectLst/>
                        </a:rPr>
                        <a:t>Introduction</a:t>
                      </a:r>
                    </a:p>
                    <a:p>
                      <a:pPr marL="457200" marR="0" lvl="0" indent="-457200" algn="just" defTabSz="914400" rtl="0" eaLnBrk="1" latinLnBrk="0" hangingPunct="1">
                        <a:lnSpc>
                          <a:spcPct val="150000"/>
                        </a:lnSpc>
                        <a:spcBef>
                          <a:spcPts val="0"/>
                        </a:spcBef>
                        <a:spcAft>
                          <a:spcPts val="0"/>
                        </a:spcAft>
                        <a:buFont typeface="Wingdings" panose="05000000000000000000" pitchFamily="2" charset="2"/>
                        <a:buChar char="ü"/>
                      </a:pPr>
                      <a:r>
                        <a:rPr lang="en-US" sz="2800" b="1" kern="1200" dirty="0" smtClean="0">
                          <a:solidFill>
                            <a:schemeClr val="dk1"/>
                          </a:solidFill>
                          <a:effectLst/>
                          <a:latin typeface="+mn-lt"/>
                          <a:ea typeface="+mn-ea"/>
                          <a:cs typeface="+mn-cs"/>
                        </a:rPr>
                        <a:t>System Configuration and System Availability Calculations using Reliability </a:t>
                      </a:r>
                      <a:r>
                        <a:rPr lang="en-US" sz="2800" b="1" kern="1200" dirty="0" smtClean="0">
                          <a:solidFill>
                            <a:schemeClr val="dk1"/>
                          </a:solidFill>
                          <a:effectLst/>
                          <a:latin typeface="+mn-lt"/>
                          <a:ea typeface="+mn-ea"/>
                          <a:cs typeface="+mn-cs"/>
                        </a:rPr>
                        <a:t>Block Diagram</a:t>
                      </a:r>
                      <a:endParaRPr lang="en-US" sz="2800" b="1" kern="1200" dirty="0" smtClean="0">
                        <a:solidFill>
                          <a:schemeClr val="dk1"/>
                        </a:solidFill>
                        <a:effectLst/>
                        <a:latin typeface="+mn-lt"/>
                        <a:ea typeface="+mn-ea"/>
                        <a:cs typeface="+mn-cs"/>
                      </a:endParaRPr>
                    </a:p>
                    <a:p>
                      <a:pPr marL="457200" marR="0" lvl="0" indent="-457200" algn="just">
                        <a:lnSpc>
                          <a:spcPct val="150000"/>
                        </a:lnSpc>
                        <a:spcBef>
                          <a:spcPts val="0"/>
                        </a:spcBef>
                        <a:spcAft>
                          <a:spcPts val="0"/>
                        </a:spcAft>
                        <a:buFont typeface="Wingdings" panose="05000000000000000000" pitchFamily="2" charset="2"/>
                        <a:buChar char="ü"/>
                      </a:pPr>
                      <a:r>
                        <a:rPr lang="en-US" sz="2800" b="1" dirty="0" smtClean="0">
                          <a:effectLst/>
                        </a:rPr>
                        <a:t>Reliability </a:t>
                      </a:r>
                      <a:r>
                        <a:rPr lang="en-US" sz="2800" b="1" dirty="0">
                          <a:effectLst/>
                        </a:rPr>
                        <a:t>evaluation of </a:t>
                      </a:r>
                      <a:r>
                        <a:rPr lang="en-US" sz="2800" b="1" dirty="0" smtClean="0">
                          <a:effectLst/>
                        </a:rPr>
                        <a:t>series</a:t>
                      </a:r>
                      <a:r>
                        <a:rPr lang="en-US" sz="2800" b="1" dirty="0">
                          <a:effectLst/>
                        </a:rPr>
                        <a:t>, parallel, series-parallel</a:t>
                      </a:r>
                      <a:r>
                        <a:rPr lang="en-US" sz="2800" b="1" dirty="0" smtClean="0">
                          <a:effectLst/>
                        </a:rPr>
                        <a:t>, and redundant systems</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2430262247"/>
                  </a:ext>
                </a:extLst>
              </a:tr>
            </a:tbl>
          </a:graphicData>
        </a:graphic>
      </p:graphicFrame>
      <p:sp>
        <p:nvSpPr>
          <p:cNvPr id="5" name="Title 1"/>
          <p:cNvSpPr>
            <a:spLocks noGrp="1"/>
          </p:cNvSpPr>
          <p:nvPr>
            <p:ph type="title"/>
          </p:nvPr>
        </p:nvSpPr>
        <p:spPr/>
        <p:txBody>
          <a:bodyPr>
            <a:noAutofit/>
          </a:bodyPr>
          <a:lstStyle/>
          <a:p>
            <a:pPr>
              <a:lnSpc>
                <a:spcPct val="150000"/>
              </a:lnSpc>
            </a:pPr>
            <a:r>
              <a:rPr lang="en-US" sz="3200" b="1" dirty="0" smtClean="0"/>
              <a:t>Chapter Three Part I</a:t>
            </a:r>
            <a:br>
              <a:rPr lang="en-US" sz="3200" b="1" dirty="0" smtClean="0"/>
            </a:br>
            <a:r>
              <a:rPr lang="en-US" sz="3200" b="1" dirty="0"/>
              <a:t>Reliability </a:t>
            </a:r>
            <a:r>
              <a:rPr lang="en-US" sz="3200" b="1" dirty="0" smtClean="0"/>
              <a:t>Models</a:t>
            </a:r>
            <a:endParaRPr lang="en-US" sz="3200" b="1" dirty="0"/>
          </a:p>
        </p:txBody>
      </p:sp>
    </p:spTree>
    <p:extLst>
      <p:ext uri="{BB962C8B-B14F-4D97-AF65-F5344CB8AC3E}">
        <p14:creationId xmlns:p14="http://schemas.microsoft.com/office/powerpoint/2010/main" val="3007647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10600" cy="4525963"/>
          </a:xfrm>
        </p:spPr>
        <p:txBody>
          <a:bodyPr>
            <a:normAutofit fontScale="92500" lnSpcReduction="20000"/>
          </a:bodyPr>
          <a:lstStyle/>
          <a:p>
            <a:pPr marL="0" indent="0">
              <a:buNone/>
            </a:pPr>
            <a:r>
              <a:rPr lang="en-US" b="1" dirty="0">
                <a:solidFill>
                  <a:srgbClr val="FF0000"/>
                </a:solidFill>
              </a:rPr>
              <a:t>Availability in Parallel</a:t>
            </a:r>
          </a:p>
          <a:p>
            <a:pPr marL="285750" indent="-285750">
              <a:lnSpc>
                <a:spcPct val="150000"/>
              </a:lnSpc>
            </a:pPr>
            <a:r>
              <a:rPr lang="en-US" b="1" dirty="0"/>
              <a:t>As stated above, two parts are considered to be operating in parallel if the combination is considered failed when both parts fail. </a:t>
            </a:r>
          </a:p>
          <a:p>
            <a:pPr marL="285750" indent="-285750">
              <a:lnSpc>
                <a:spcPct val="150000"/>
              </a:lnSpc>
            </a:pPr>
            <a:r>
              <a:rPr lang="en-US" b="1" dirty="0"/>
              <a:t>The combined system is operational if either is available. </a:t>
            </a:r>
          </a:p>
          <a:p>
            <a:pPr>
              <a:lnSpc>
                <a:spcPct val="160000"/>
              </a:lnSpc>
            </a:pPr>
            <a:r>
              <a:rPr lang="en-US" b="1" dirty="0" smtClean="0"/>
              <a:t>A </a:t>
            </a:r>
            <a:r>
              <a:rPr lang="en-US" b="1" dirty="0"/>
              <a:t>chain is as strong as the weakest link. </a:t>
            </a:r>
            <a:endParaRPr lang="en-US" b="1" dirty="0" smtClean="0"/>
          </a:p>
        </p:txBody>
      </p:sp>
      <p:pic>
        <p:nvPicPr>
          <p:cNvPr id="13314" name="Picture 2" descr="availbility in parall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4983163"/>
            <a:ext cx="50292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0164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81000"/>
            <a:ext cx="8839200" cy="2970685"/>
          </a:xfrm>
          <a:prstGeom prst="rect">
            <a:avLst/>
          </a:prstGeom>
        </p:spPr>
        <p:txBody>
          <a:bodyPr wrap="square">
            <a:spAutoFit/>
          </a:bodyPr>
          <a:lstStyle/>
          <a:p>
            <a:pPr marL="285750" indent="-285750">
              <a:lnSpc>
                <a:spcPct val="150000"/>
              </a:lnSpc>
              <a:buFont typeface="Arial" pitchFamily="34" charset="0"/>
              <a:buChar char="•"/>
            </a:pPr>
            <a:r>
              <a:rPr lang="en-US" sz="3200" b="1" dirty="0" smtClean="0"/>
              <a:t>From </a:t>
            </a:r>
            <a:r>
              <a:rPr lang="en-US" sz="3200" b="1" dirty="0"/>
              <a:t>this it follows that the combined availability is 1 - (both parts are unavailable). </a:t>
            </a:r>
            <a:endParaRPr lang="en-US" sz="3200" b="1" dirty="0" smtClean="0"/>
          </a:p>
          <a:p>
            <a:pPr marL="285750" indent="-285750">
              <a:lnSpc>
                <a:spcPct val="150000"/>
              </a:lnSpc>
              <a:buFont typeface="Arial" pitchFamily="34" charset="0"/>
              <a:buChar char="•"/>
            </a:pPr>
            <a:r>
              <a:rPr lang="en-US" sz="3200" b="1" dirty="0" smtClean="0"/>
              <a:t>The </a:t>
            </a:r>
            <a:r>
              <a:rPr lang="en-US" sz="3200" b="1" dirty="0"/>
              <a:t>combined availability is shown by the equation below:</a:t>
            </a:r>
          </a:p>
        </p:txBody>
      </p:sp>
      <p:sp>
        <p:nvSpPr>
          <p:cNvPr id="5" name="Rectangle 4"/>
          <p:cNvSpPr/>
          <p:nvPr/>
        </p:nvSpPr>
        <p:spPr>
          <a:xfrm>
            <a:off x="3352800" y="4191000"/>
            <a:ext cx="2362200" cy="461665"/>
          </a:xfrm>
          <a:prstGeom prst="rect">
            <a:avLst/>
          </a:prstGeom>
        </p:spPr>
        <p:txBody>
          <a:bodyPr wrap="square">
            <a:spAutoFit/>
          </a:bodyPr>
          <a:lstStyle/>
          <a:p>
            <a:r>
              <a:rPr lang="en-US" sz="2400" b="1" i="1" dirty="0"/>
              <a:t>A = 1-(1-A</a:t>
            </a:r>
            <a:r>
              <a:rPr lang="en-US" sz="2400" b="1" i="1" baseline="-25000" dirty="0"/>
              <a:t>x </a:t>
            </a:r>
            <a:r>
              <a:rPr lang="en-US" sz="2400" b="1" i="1" dirty="0"/>
              <a:t>)</a:t>
            </a:r>
            <a:r>
              <a:rPr lang="en-US" sz="2400" b="1" i="1" baseline="30000" dirty="0"/>
              <a:t>2</a:t>
            </a:r>
            <a:endParaRPr lang="en-US" sz="2400" b="1" dirty="0"/>
          </a:p>
        </p:txBody>
      </p:sp>
    </p:spTree>
    <p:extLst>
      <p:ext uri="{BB962C8B-B14F-4D97-AF65-F5344CB8AC3E}">
        <p14:creationId xmlns:p14="http://schemas.microsoft.com/office/powerpoint/2010/main" val="22378893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534400" cy="4525963"/>
          </a:xfrm>
        </p:spPr>
        <p:txBody>
          <a:bodyPr>
            <a:normAutofit/>
          </a:bodyPr>
          <a:lstStyle/>
          <a:p>
            <a:pPr>
              <a:lnSpc>
                <a:spcPct val="150000"/>
              </a:lnSpc>
            </a:pPr>
            <a:r>
              <a:rPr lang="en-US" sz="2400" b="1" dirty="0"/>
              <a:t>The implications of the above equation are that the combined availability of two components in parallel is always much higher than the availability of its individual components. </a:t>
            </a:r>
            <a:endParaRPr lang="en-US" sz="2400" b="1" dirty="0" smtClean="0"/>
          </a:p>
          <a:p>
            <a:pPr>
              <a:lnSpc>
                <a:spcPct val="150000"/>
              </a:lnSpc>
            </a:pPr>
            <a:r>
              <a:rPr lang="en-US" sz="2400" b="1" dirty="0" smtClean="0"/>
              <a:t>Consider </a:t>
            </a:r>
            <a:r>
              <a:rPr lang="en-US" sz="2400" b="1" dirty="0"/>
              <a:t>the system in the figure above. </a:t>
            </a:r>
            <a:endParaRPr lang="en-US" sz="2400" b="1" dirty="0" smtClean="0"/>
          </a:p>
          <a:p>
            <a:pPr>
              <a:lnSpc>
                <a:spcPct val="150000"/>
              </a:lnSpc>
            </a:pPr>
            <a:r>
              <a:rPr lang="en-US" sz="2400" b="1" dirty="0" smtClean="0"/>
              <a:t>Two </a:t>
            </a:r>
            <a:r>
              <a:rPr lang="en-US" sz="2400" b="1" dirty="0"/>
              <a:t>instances of Part X are connected in parallel. </a:t>
            </a:r>
            <a:endParaRPr lang="en-US" sz="2400" b="1" dirty="0" smtClean="0"/>
          </a:p>
          <a:p>
            <a:pPr>
              <a:lnSpc>
                <a:spcPct val="150000"/>
              </a:lnSpc>
            </a:pPr>
            <a:r>
              <a:rPr lang="en-US" sz="2400" b="1" dirty="0" smtClean="0"/>
              <a:t>The </a:t>
            </a:r>
            <a:r>
              <a:rPr lang="en-US" sz="2400" b="1" dirty="0"/>
              <a:t>table below shows the availability and downtime for individual components and the parallel combination.</a:t>
            </a:r>
          </a:p>
        </p:txBody>
      </p:sp>
      <p:graphicFrame>
        <p:nvGraphicFramePr>
          <p:cNvPr id="4" name="Table 3"/>
          <p:cNvGraphicFramePr>
            <a:graphicFrameLocks noGrp="1"/>
          </p:cNvGraphicFramePr>
          <p:nvPr>
            <p:extLst>
              <p:ext uri="{D42A27DB-BD31-4B8C-83A1-F6EECF244321}">
                <p14:modId xmlns:p14="http://schemas.microsoft.com/office/powerpoint/2010/main" val="3155942469"/>
              </p:ext>
            </p:extLst>
          </p:nvPr>
        </p:nvGraphicFramePr>
        <p:xfrm>
          <a:off x="457200" y="4495800"/>
          <a:ext cx="8229600" cy="2051336"/>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88091">
                <a:tc>
                  <a:txBody>
                    <a:bodyPr/>
                    <a:lstStyle/>
                    <a:p>
                      <a:pPr algn="l" fontAlgn="base"/>
                      <a:r>
                        <a:rPr lang="en-US" sz="1600" b="1" i="0" u="none" strike="noStrike">
                          <a:solidFill>
                            <a:srgbClr val="000000"/>
                          </a:solidFill>
                          <a:effectLst/>
                          <a:latin typeface="Arial"/>
                        </a:rPr>
                        <a:t>Component</a:t>
                      </a:r>
                      <a:endParaRPr lang="en-US" sz="1600" b="0" i="0" u="none" strike="noStrike">
                        <a:solidFill>
                          <a:srgbClr val="333399"/>
                        </a:solidFill>
                        <a:effectLst/>
                        <a:latin typeface="Arial"/>
                      </a:endParaRPr>
                    </a:p>
                  </a:txBody>
                  <a:tcPr marL="69302" marR="69302" marT="69302" marB="69302" anchor="ctr">
                    <a:lnL>
                      <a:noFill/>
                    </a:lnL>
                    <a:lnR>
                      <a:noFill/>
                    </a:lnR>
                    <a:lnT w="9525" cap="flat" cmpd="sng" algn="ctr">
                      <a:solidFill>
                        <a:srgbClr val="E07D5C"/>
                      </a:solidFill>
                      <a:prstDash val="solid"/>
                      <a:round/>
                      <a:headEnd type="none" w="med" len="med"/>
                      <a:tailEnd type="none" w="med" len="med"/>
                    </a:lnT>
                    <a:lnB w="9525" cap="flat" cmpd="sng" algn="ctr">
                      <a:solidFill>
                        <a:srgbClr val="C87D5C"/>
                      </a:solidFill>
                      <a:prstDash val="solid"/>
                      <a:round/>
                      <a:headEnd type="none" w="med" len="med"/>
                      <a:tailEnd type="none" w="med" len="med"/>
                    </a:lnB>
                    <a:solidFill>
                      <a:srgbClr val="D0DAFD"/>
                    </a:solidFill>
                  </a:tcPr>
                </a:tc>
                <a:tc>
                  <a:txBody>
                    <a:bodyPr/>
                    <a:lstStyle/>
                    <a:p>
                      <a:pPr algn="l" fontAlgn="base"/>
                      <a:r>
                        <a:rPr lang="en-US" sz="1600" b="1" i="0" u="none" strike="noStrike">
                          <a:solidFill>
                            <a:srgbClr val="000000"/>
                          </a:solidFill>
                          <a:effectLst/>
                          <a:latin typeface="Arial"/>
                        </a:rPr>
                        <a:t>Availability</a:t>
                      </a:r>
                      <a:endParaRPr lang="en-US" sz="1600" b="0" i="0" u="none" strike="noStrike">
                        <a:solidFill>
                          <a:srgbClr val="333399"/>
                        </a:solidFill>
                        <a:effectLst/>
                        <a:latin typeface="Arial"/>
                      </a:endParaRPr>
                    </a:p>
                  </a:txBody>
                  <a:tcPr marL="69302" marR="69302" marT="69302" marB="69302" anchor="ctr">
                    <a:lnL>
                      <a:noFill/>
                    </a:lnL>
                    <a:lnR>
                      <a:noFill/>
                    </a:lnR>
                    <a:lnT w="9525" cap="flat" cmpd="sng" algn="ctr">
                      <a:solidFill>
                        <a:srgbClr val="487A5C"/>
                      </a:solidFill>
                      <a:prstDash val="solid"/>
                      <a:round/>
                      <a:headEnd type="none" w="med" len="med"/>
                      <a:tailEnd type="none" w="med" len="med"/>
                    </a:lnT>
                    <a:lnB w="9525" cap="flat" cmpd="sng" algn="ctr">
                      <a:solidFill>
                        <a:srgbClr val="B0B55C"/>
                      </a:solidFill>
                      <a:prstDash val="solid"/>
                      <a:round/>
                      <a:headEnd type="none" w="med" len="med"/>
                      <a:tailEnd type="none" w="med" len="med"/>
                    </a:lnB>
                    <a:solidFill>
                      <a:srgbClr val="D0DAFD"/>
                    </a:solidFill>
                  </a:tcPr>
                </a:tc>
                <a:tc>
                  <a:txBody>
                    <a:bodyPr/>
                    <a:lstStyle/>
                    <a:p>
                      <a:pPr algn="l" fontAlgn="base"/>
                      <a:r>
                        <a:rPr lang="en-US" sz="1600" b="1" i="0" u="none" strike="noStrike">
                          <a:solidFill>
                            <a:srgbClr val="000000"/>
                          </a:solidFill>
                          <a:effectLst/>
                          <a:latin typeface="Arial"/>
                        </a:rPr>
                        <a:t>Downtime</a:t>
                      </a:r>
                      <a:endParaRPr lang="en-US" sz="1600" b="0" i="0" u="none" strike="noStrike">
                        <a:solidFill>
                          <a:srgbClr val="333399"/>
                        </a:solidFill>
                        <a:effectLst/>
                        <a:latin typeface="Arial"/>
                      </a:endParaRPr>
                    </a:p>
                  </a:txBody>
                  <a:tcPr marL="69302" marR="69302" marT="69302" marB="69302" anchor="ctr">
                    <a:lnL>
                      <a:noFill/>
                    </a:lnL>
                    <a:lnR>
                      <a:noFill/>
                    </a:lnR>
                    <a:lnT w="9525" cap="flat" cmpd="sng" algn="ctr">
                      <a:solidFill>
                        <a:srgbClr val="18CE5C"/>
                      </a:solidFill>
                      <a:prstDash val="solid"/>
                      <a:round/>
                      <a:headEnd type="none" w="med" len="med"/>
                      <a:tailEnd type="none" w="med" len="med"/>
                    </a:lnT>
                    <a:lnB w="9525" cap="flat" cmpd="sng" algn="ctr">
                      <a:solidFill>
                        <a:srgbClr val="30725C"/>
                      </a:solidFill>
                      <a:prstDash val="solid"/>
                      <a:round/>
                      <a:headEnd type="none" w="med" len="med"/>
                      <a:tailEnd type="none" w="med" len="med"/>
                    </a:lnB>
                    <a:solidFill>
                      <a:srgbClr val="D0DAFD"/>
                    </a:solidFill>
                  </a:tcPr>
                </a:tc>
                <a:extLst>
                  <a:ext uri="{0D108BD9-81ED-4DB2-BD59-A6C34878D82A}">
                    <a16:rowId xmlns:a16="http://schemas.microsoft.com/office/drawing/2014/main" val="10000"/>
                  </a:ext>
                </a:extLst>
              </a:tr>
              <a:tr h="388091">
                <a:tc>
                  <a:txBody>
                    <a:bodyPr/>
                    <a:lstStyle/>
                    <a:p>
                      <a:pPr algn="l" fontAlgn="base"/>
                      <a:r>
                        <a:rPr lang="en-US" sz="1600" b="0" i="0" u="none" strike="noStrike">
                          <a:solidFill>
                            <a:srgbClr val="666699"/>
                          </a:solidFill>
                          <a:effectLst/>
                          <a:latin typeface="Arial"/>
                        </a:rPr>
                        <a:t>X</a:t>
                      </a:r>
                    </a:p>
                  </a:txBody>
                  <a:tcPr marL="69302" marR="69302" marT="69302" marB="69302" anchor="ctr">
                    <a:lnL>
                      <a:noFill/>
                    </a:lnL>
                    <a:lnR>
                      <a:noFill/>
                    </a:lnR>
                    <a:lnT w="9525" cap="flat" cmpd="sng" algn="ctr">
                      <a:solidFill>
                        <a:srgbClr val="C87D5C"/>
                      </a:solidFill>
                      <a:prstDash val="solid"/>
                      <a:round/>
                      <a:headEnd type="none" w="med" len="med"/>
                      <a:tailEnd type="none" w="med" len="med"/>
                    </a:lnT>
                    <a:lnB w="9525" cap="flat" cmpd="sng" algn="ctr">
                      <a:solidFill>
                        <a:srgbClr val="B0D95C"/>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 (2-nines)</a:t>
                      </a:r>
                    </a:p>
                  </a:txBody>
                  <a:tcPr marL="69302" marR="69302" marT="69302" marB="69302" anchor="ctr">
                    <a:lnL>
                      <a:noFill/>
                    </a:lnL>
                    <a:lnR>
                      <a:noFill/>
                    </a:lnR>
                    <a:lnT w="9525" cap="flat" cmpd="sng" algn="ctr">
                      <a:solidFill>
                        <a:srgbClr val="B0B55C"/>
                      </a:solidFill>
                      <a:prstDash val="solid"/>
                      <a:round/>
                      <a:headEnd type="none" w="med" len="med"/>
                      <a:tailEnd type="none" w="med" len="med"/>
                    </a:lnT>
                    <a:lnB w="9525" cap="flat" cmpd="sng" algn="ctr">
                      <a:solidFill>
                        <a:srgbClr val="60DD5C"/>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3.65 days/year</a:t>
                      </a:r>
                    </a:p>
                  </a:txBody>
                  <a:tcPr marL="69302" marR="69302" marT="69302" marB="69302" anchor="ctr">
                    <a:lnL>
                      <a:noFill/>
                    </a:lnL>
                    <a:lnR>
                      <a:noFill/>
                    </a:lnR>
                    <a:lnT w="9525" cap="flat" cmpd="sng" algn="ctr">
                      <a:solidFill>
                        <a:srgbClr val="30725C"/>
                      </a:solidFill>
                      <a:prstDash val="solid"/>
                      <a:round/>
                      <a:headEnd type="none" w="med" len="med"/>
                      <a:tailEnd type="none" w="med" len="med"/>
                    </a:lnT>
                    <a:lnB w="9525" cap="flat" cmpd="sng" algn="ctr">
                      <a:solidFill>
                        <a:srgbClr val="B0275C"/>
                      </a:solidFill>
                      <a:prstDash val="solid"/>
                      <a:round/>
                      <a:headEnd type="none" w="med" len="med"/>
                      <a:tailEnd type="none" w="med" len="med"/>
                    </a:lnB>
                    <a:solidFill>
                      <a:srgbClr val="E8EDFF"/>
                    </a:solidFill>
                  </a:tcPr>
                </a:tc>
                <a:extLst>
                  <a:ext uri="{0D108BD9-81ED-4DB2-BD59-A6C34878D82A}">
                    <a16:rowId xmlns:a16="http://schemas.microsoft.com/office/drawing/2014/main" val="10001"/>
                  </a:ext>
                </a:extLst>
              </a:tr>
              <a:tr h="637577">
                <a:tc>
                  <a:txBody>
                    <a:bodyPr/>
                    <a:lstStyle/>
                    <a:p>
                      <a:pPr algn="l" fontAlgn="base"/>
                      <a:r>
                        <a:rPr lang="en-US" sz="1600" b="0" i="0" u="none" strike="noStrike">
                          <a:solidFill>
                            <a:srgbClr val="666699"/>
                          </a:solidFill>
                          <a:effectLst/>
                          <a:latin typeface="Arial"/>
                        </a:rPr>
                        <a:t>Two X components operating in parallel</a:t>
                      </a:r>
                    </a:p>
                  </a:txBody>
                  <a:tcPr marL="69302" marR="69302" marT="69302" marB="69302" anchor="ctr">
                    <a:lnL>
                      <a:noFill/>
                    </a:lnL>
                    <a:lnR>
                      <a:noFill/>
                    </a:lnR>
                    <a:lnT w="9525" cap="flat" cmpd="sng" algn="ctr">
                      <a:solidFill>
                        <a:srgbClr val="B0D95C"/>
                      </a:solidFill>
                      <a:prstDash val="solid"/>
                      <a:round/>
                      <a:headEnd type="none" w="med" len="med"/>
                      <a:tailEnd type="none" w="med" len="med"/>
                    </a:lnT>
                    <a:lnB w="9525" cap="flat" cmpd="sng" algn="ctr">
                      <a:solidFill>
                        <a:srgbClr val="E089DB"/>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99.99% (4-nines)</a:t>
                      </a:r>
                    </a:p>
                  </a:txBody>
                  <a:tcPr marL="69302" marR="69302" marT="69302" marB="69302" anchor="ctr">
                    <a:lnL>
                      <a:noFill/>
                    </a:lnL>
                    <a:lnR>
                      <a:noFill/>
                    </a:lnR>
                    <a:lnT w="9525" cap="flat" cmpd="sng" algn="ctr">
                      <a:solidFill>
                        <a:srgbClr val="60DD5C"/>
                      </a:solidFill>
                      <a:prstDash val="solid"/>
                      <a:round/>
                      <a:headEnd type="none" w="med" len="med"/>
                      <a:tailEnd type="none" w="med" len="med"/>
                    </a:lnT>
                    <a:lnB w="9525" cap="flat" cmpd="sng" algn="ctr">
                      <a:solidFill>
                        <a:srgbClr val="E0615D"/>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52 minutes/year</a:t>
                      </a:r>
                    </a:p>
                  </a:txBody>
                  <a:tcPr marL="69302" marR="69302" marT="69302" marB="69302" anchor="ctr">
                    <a:lnL>
                      <a:noFill/>
                    </a:lnL>
                    <a:lnR>
                      <a:noFill/>
                    </a:lnR>
                    <a:lnT w="9525" cap="flat" cmpd="sng" algn="ctr">
                      <a:solidFill>
                        <a:srgbClr val="B0275C"/>
                      </a:solidFill>
                      <a:prstDash val="solid"/>
                      <a:round/>
                      <a:headEnd type="none" w="med" len="med"/>
                      <a:tailEnd type="none" w="med" len="med"/>
                    </a:lnT>
                    <a:lnB w="9525" cap="flat" cmpd="sng" algn="ctr">
                      <a:solidFill>
                        <a:srgbClr val="18655D"/>
                      </a:solidFill>
                      <a:prstDash val="solid"/>
                      <a:round/>
                      <a:headEnd type="none" w="med" len="med"/>
                      <a:tailEnd type="none" w="med" len="med"/>
                    </a:lnB>
                    <a:solidFill>
                      <a:srgbClr val="E8EDFF"/>
                    </a:solidFill>
                  </a:tcPr>
                </a:tc>
                <a:extLst>
                  <a:ext uri="{0D108BD9-81ED-4DB2-BD59-A6C34878D82A}">
                    <a16:rowId xmlns:a16="http://schemas.microsoft.com/office/drawing/2014/main" val="10002"/>
                  </a:ext>
                </a:extLst>
              </a:tr>
              <a:tr h="637577">
                <a:tc>
                  <a:txBody>
                    <a:bodyPr/>
                    <a:lstStyle/>
                    <a:p>
                      <a:pPr algn="l" fontAlgn="base"/>
                      <a:r>
                        <a:rPr lang="en-US" sz="1600" b="0" i="0" u="none" strike="noStrike" dirty="0">
                          <a:solidFill>
                            <a:srgbClr val="666699"/>
                          </a:solidFill>
                          <a:effectLst/>
                          <a:latin typeface="Arial"/>
                        </a:rPr>
                        <a:t>Three X components operating in parallel</a:t>
                      </a:r>
                    </a:p>
                  </a:txBody>
                  <a:tcPr marL="69302" marR="69302" marT="69302" marB="69302" anchor="ctr">
                    <a:lnL>
                      <a:noFill/>
                    </a:lnL>
                    <a:lnR>
                      <a:noFill/>
                    </a:lnR>
                    <a:lnT w="9525" cap="flat" cmpd="sng" algn="ctr">
                      <a:solidFill>
                        <a:srgbClr val="E089DB"/>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99.9999% (6-nines)</a:t>
                      </a:r>
                    </a:p>
                  </a:txBody>
                  <a:tcPr marL="69302" marR="69302" marT="69302" marB="69302" anchor="ctr">
                    <a:lnL>
                      <a:noFill/>
                    </a:lnL>
                    <a:lnR>
                      <a:noFill/>
                    </a:lnR>
                    <a:lnT w="9525" cap="flat" cmpd="sng" algn="ctr">
                      <a:solidFill>
                        <a:srgbClr val="E0615D"/>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0" i="0" u="none" strike="noStrike" dirty="0">
                          <a:solidFill>
                            <a:srgbClr val="666699"/>
                          </a:solidFill>
                          <a:effectLst/>
                          <a:latin typeface="Arial"/>
                        </a:rPr>
                        <a:t>31 seconds /year !</a:t>
                      </a:r>
                    </a:p>
                  </a:txBody>
                  <a:tcPr marL="69302" marR="69302" marT="69302" marB="69302" anchor="ctr">
                    <a:lnL>
                      <a:noFill/>
                    </a:lnL>
                    <a:lnR>
                      <a:noFill/>
                    </a:lnR>
                    <a:lnT w="9525" cap="flat" cmpd="sng" algn="ctr">
                      <a:solidFill>
                        <a:srgbClr val="18655D"/>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905358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229600" cy="5791200"/>
          </a:xfrm>
        </p:spPr>
        <p:txBody>
          <a:bodyPr>
            <a:normAutofit fontScale="92500" lnSpcReduction="10000"/>
          </a:bodyPr>
          <a:lstStyle/>
          <a:p>
            <a:pPr algn="just">
              <a:lnSpc>
                <a:spcPct val="160000"/>
              </a:lnSpc>
            </a:pPr>
            <a:r>
              <a:rPr lang="en-US" b="1" dirty="0"/>
              <a:t>From the above table it is clear that even though a very low availability Part X was used, the overall availability of the system is much higher. </a:t>
            </a:r>
            <a:endParaRPr lang="en-US" b="1" dirty="0" smtClean="0"/>
          </a:p>
          <a:p>
            <a:pPr algn="just">
              <a:lnSpc>
                <a:spcPct val="160000"/>
              </a:lnSpc>
            </a:pPr>
            <a:r>
              <a:rPr lang="en-US" b="1" dirty="0" smtClean="0"/>
              <a:t>Thus </a:t>
            </a:r>
            <a:r>
              <a:rPr lang="en-US" b="1" dirty="0"/>
              <a:t>parallel operation provides a very powerful mechanism for making a highly reliable system from low reliability. </a:t>
            </a:r>
            <a:endParaRPr lang="en-US" b="1" dirty="0" smtClean="0"/>
          </a:p>
          <a:p>
            <a:pPr algn="just">
              <a:lnSpc>
                <a:spcPct val="160000"/>
              </a:lnSpc>
            </a:pPr>
            <a:r>
              <a:rPr lang="en-US" b="1" dirty="0" smtClean="0"/>
              <a:t>For </a:t>
            </a:r>
            <a:r>
              <a:rPr lang="en-US" b="1" dirty="0"/>
              <a:t>this reason, all mission critical systems are designed with redundant components. </a:t>
            </a:r>
          </a:p>
        </p:txBody>
      </p:sp>
    </p:spTree>
    <p:extLst>
      <p:ext uri="{BB962C8B-B14F-4D97-AF65-F5344CB8AC3E}">
        <p14:creationId xmlns:p14="http://schemas.microsoft.com/office/powerpoint/2010/main" val="42686999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150" y="1376363"/>
            <a:ext cx="8267700" cy="410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48225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0212"/>
            <a:ext cx="8229600" cy="671851"/>
          </a:xfrm>
        </p:spPr>
        <p:txBody>
          <a:bodyPr wrap="square">
            <a:spAutoFit/>
          </a:bodyPr>
          <a:lstStyle/>
          <a:p>
            <a:pPr algn="l">
              <a:lnSpc>
                <a:spcPct val="150000"/>
              </a:lnSpc>
            </a:pPr>
            <a:r>
              <a:rPr lang="en-US" sz="2800" b="1" dirty="0">
                <a:latin typeface="+mn-lt"/>
                <a:ea typeface="+mn-ea"/>
                <a:cs typeface="+mn-cs"/>
              </a:rPr>
              <a:t>Parallel-Series Reliability</a:t>
            </a:r>
          </a:p>
        </p:txBody>
      </p:sp>
      <p:sp>
        <p:nvSpPr>
          <p:cNvPr id="4" name="Rectangle 3"/>
          <p:cNvSpPr/>
          <p:nvPr/>
        </p:nvSpPr>
        <p:spPr>
          <a:xfrm>
            <a:off x="228600" y="1295400"/>
            <a:ext cx="8686800" cy="3693319"/>
          </a:xfrm>
          <a:prstGeom prst="rect">
            <a:avLst/>
          </a:prstGeom>
        </p:spPr>
        <p:txBody>
          <a:bodyPr wrap="square">
            <a:spAutoFit/>
          </a:bodyPr>
          <a:lstStyle/>
          <a:p>
            <a:pPr marL="285750" indent="-285750">
              <a:lnSpc>
                <a:spcPct val="150000"/>
              </a:lnSpc>
              <a:buFont typeface="Arial" pitchFamily="34" charset="0"/>
              <a:buChar char="•"/>
            </a:pPr>
            <a:r>
              <a:rPr lang="en-US" sz="2600" b="1" dirty="0"/>
              <a:t>State functions for series-parallel systems are obtained by decomposition of the </a:t>
            </a:r>
            <a:r>
              <a:rPr lang="en-US" sz="2600" b="1" dirty="0" smtClean="0"/>
              <a:t>system that </a:t>
            </a:r>
            <a:r>
              <a:rPr lang="en-US" sz="2600" b="1" dirty="0"/>
              <a:t>are in series or in parallel. </a:t>
            </a:r>
            <a:endParaRPr lang="en-US" sz="2600" b="1" dirty="0" smtClean="0"/>
          </a:p>
          <a:p>
            <a:pPr marL="285750" indent="-285750">
              <a:lnSpc>
                <a:spcPct val="150000"/>
              </a:lnSpc>
              <a:buFont typeface="Arial" pitchFamily="34" charset="0"/>
              <a:buChar char="•"/>
            </a:pPr>
            <a:r>
              <a:rPr lang="en-US" sz="2600" b="1" dirty="0" smtClean="0"/>
              <a:t>The </a:t>
            </a:r>
            <a:r>
              <a:rPr lang="en-US" sz="2600" b="1" dirty="0"/>
              <a:t>state functions of the subsystems are then combined appropriately, depending on how they are configured. </a:t>
            </a:r>
            <a:endParaRPr lang="en-US" sz="2600" b="1" dirty="0" smtClean="0"/>
          </a:p>
          <a:p>
            <a:pPr marL="285750" indent="-285750">
              <a:lnSpc>
                <a:spcPct val="150000"/>
              </a:lnSpc>
              <a:buFont typeface="Arial" pitchFamily="34" charset="0"/>
              <a:buChar char="•"/>
            </a:pPr>
            <a:r>
              <a:rPr lang="en-US" sz="2600" b="1" dirty="0" smtClean="0"/>
              <a:t>A </a:t>
            </a:r>
            <a:r>
              <a:rPr lang="en-US" sz="2600" b="1" dirty="0"/>
              <a:t>schematic example is shown in </a:t>
            </a:r>
            <a:r>
              <a:rPr lang="en-US" sz="2600" b="1" dirty="0" smtClean="0"/>
              <a:t>the figure.</a:t>
            </a:r>
            <a:endParaRPr lang="en-US" sz="2600" b="1" dirty="0"/>
          </a:p>
        </p:txBody>
      </p:sp>
    </p:spTree>
    <p:extLst>
      <p:ext uri="{BB962C8B-B14F-4D97-AF65-F5344CB8AC3E}">
        <p14:creationId xmlns:p14="http://schemas.microsoft.com/office/powerpoint/2010/main" val="4201425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ttps://www.intechopen.com/media/chapter/41421/media/image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81001"/>
            <a:ext cx="8016506" cy="556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688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09600"/>
            <a:ext cx="8382000" cy="5867400"/>
          </a:xfrm>
        </p:spPr>
        <p:txBody>
          <a:bodyPr>
            <a:normAutofit fontScale="92500" lnSpcReduction="10000"/>
          </a:bodyPr>
          <a:lstStyle/>
          <a:p>
            <a:pPr>
              <a:lnSpc>
                <a:spcPct val="160000"/>
              </a:lnSpc>
            </a:pPr>
            <a:r>
              <a:rPr lang="en-US" b="1" dirty="0"/>
              <a:t>Calculation of the state function of a series-parallel. </a:t>
            </a:r>
            <a:endParaRPr lang="en-US" b="1" dirty="0" smtClean="0"/>
          </a:p>
          <a:p>
            <a:pPr>
              <a:lnSpc>
                <a:spcPct val="160000"/>
              </a:lnSpc>
            </a:pPr>
            <a:r>
              <a:rPr lang="en-US" b="1" dirty="0" smtClean="0"/>
              <a:t>Referring </a:t>
            </a:r>
            <a:r>
              <a:rPr lang="en-US" b="1" dirty="0"/>
              <a:t>to the configuration of </a:t>
            </a:r>
            <a:r>
              <a:rPr lang="en-US" b="1" dirty="0" smtClean="0"/>
              <a:t>the figure, </a:t>
            </a:r>
            <a:r>
              <a:rPr lang="en-US" b="1" dirty="0"/>
              <a:t>the state function of the system is calculated by first making the state functions of the parallel of { </a:t>
            </a:r>
            <a:r>
              <a:rPr lang="en-US" b="1" dirty="0" smtClean="0"/>
              <a:t>1,2} </a:t>
            </a:r>
            <a:r>
              <a:rPr lang="en-US" b="1" dirty="0"/>
              <a:t>, of { </a:t>
            </a:r>
            <a:r>
              <a:rPr lang="en-US" b="1" dirty="0" smtClean="0"/>
              <a:t>3,4,5 </a:t>
            </a:r>
            <a:r>
              <a:rPr lang="en-US" b="1" dirty="0"/>
              <a:t>} and of { </a:t>
            </a:r>
            <a:r>
              <a:rPr lang="en-US" b="1" dirty="0" smtClean="0"/>
              <a:t>6,7,8,9 </a:t>
            </a:r>
            <a:r>
              <a:rPr lang="en-US" b="1" dirty="0"/>
              <a:t>} . </a:t>
            </a:r>
            <a:endParaRPr lang="en-US" b="1" dirty="0" smtClean="0"/>
          </a:p>
          <a:p>
            <a:pPr>
              <a:lnSpc>
                <a:spcPct val="160000"/>
              </a:lnSpc>
            </a:pPr>
            <a:r>
              <a:rPr lang="en-US" b="1" dirty="0" smtClean="0"/>
              <a:t>Then </a:t>
            </a:r>
            <a:r>
              <a:rPr lang="en-US" b="1" dirty="0"/>
              <a:t>we evaluate the state function of the series of the three groups just obtained.</a:t>
            </a:r>
          </a:p>
        </p:txBody>
      </p:sp>
    </p:spTree>
    <p:extLst>
      <p:ext uri="{BB962C8B-B14F-4D97-AF65-F5344CB8AC3E}">
        <p14:creationId xmlns:p14="http://schemas.microsoft.com/office/powerpoint/2010/main" val="30853540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640" y="381000"/>
            <a:ext cx="8229600" cy="533400"/>
          </a:xfrm>
        </p:spPr>
        <p:txBody>
          <a:bodyPr>
            <a:noAutofit/>
          </a:bodyPr>
          <a:lstStyle/>
          <a:p>
            <a:r>
              <a:rPr lang="en-US" sz="3200" b="1" dirty="0" smtClean="0"/>
              <a:t>N-Modular Redundant Systems</a:t>
            </a:r>
            <a:endParaRPr lang="en-US" sz="3200" b="1" dirty="0"/>
          </a:p>
        </p:txBody>
      </p:sp>
      <p:sp>
        <p:nvSpPr>
          <p:cNvPr id="5" name="TextBox 4"/>
          <p:cNvSpPr txBox="1"/>
          <p:nvPr/>
        </p:nvSpPr>
        <p:spPr>
          <a:xfrm>
            <a:off x="254140" y="838200"/>
            <a:ext cx="8610600" cy="4661276"/>
          </a:xfrm>
          <a:prstGeom prst="rect">
            <a:avLst/>
          </a:prstGeom>
          <a:noFill/>
        </p:spPr>
        <p:txBody>
          <a:bodyPr wrap="square" rtlCol="0">
            <a:spAutoFit/>
          </a:bodyPr>
          <a:lstStyle/>
          <a:p>
            <a:pPr marL="285750" indent="-285750">
              <a:lnSpc>
                <a:spcPct val="150000"/>
              </a:lnSpc>
              <a:buFont typeface="Arial" pitchFamily="34" charset="0"/>
              <a:buChar char="•"/>
            </a:pPr>
            <a:r>
              <a:rPr lang="en-US" sz="2000" b="1" dirty="0" smtClean="0"/>
              <a:t>Redundant system implementations typically use a voting method to determine which are correct.</a:t>
            </a:r>
          </a:p>
          <a:p>
            <a:pPr marL="285750" indent="-285750">
              <a:lnSpc>
                <a:spcPct val="150000"/>
              </a:lnSpc>
              <a:buFont typeface="Arial" pitchFamily="34" charset="0"/>
              <a:buChar char="•"/>
            </a:pPr>
            <a:r>
              <a:rPr lang="en-US" sz="2000" b="1" dirty="0" smtClean="0"/>
              <a:t>This voting overhead means that true parallel module reliability is typically only approached</a:t>
            </a:r>
          </a:p>
          <a:p>
            <a:pPr marL="285750" indent="-285750">
              <a:lnSpc>
                <a:spcPct val="150000"/>
              </a:lnSpc>
              <a:buFont typeface="Arial" pitchFamily="34" charset="0"/>
              <a:buChar char="•"/>
            </a:pPr>
            <a:r>
              <a:rPr lang="en-US" sz="2000" dirty="0" smtClean="0"/>
              <a:t>A system k out of n works if and only if at least k of the n components works. </a:t>
            </a:r>
            <a:endParaRPr lang="en-US" sz="2000" b="1" dirty="0" smtClean="0"/>
          </a:p>
          <a:p>
            <a:pPr marL="285750" indent="-285750">
              <a:lnSpc>
                <a:spcPct val="150000"/>
              </a:lnSpc>
              <a:buFont typeface="Arial" pitchFamily="34" charset="0"/>
              <a:buChar char="•"/>
            </a:pPr>
            <a:r>
              <a:rPr lang="en-US" sz="2000" dirty="0" smtClean="0"/>
              <a:t>That is, consider a system with N components where the system is considered to be available when at least N-M components are available (i.e. no more than M components can fail). The availability of such a system is denoted by A</a:t>
            </a:r>
            <a:r>
              <a:rPr lang="en-US" sz="2000" baseline="-25000" dirty="0" smtClean="0"/>
              <a:t>N,M</a:t>
            </a:r>
            <a:r>
              <a:rPr lang="en-US" sz="2000" dirty="0" smtClean="0"/>
              <a:t>  and is calculated below:</a:t>
            </a:r>
          </a:p>
          <a:p>
            <a:pPr marL="285750" indent="-285750">
              <a:lnSpc>
                <a:spcPct val="150000"/>
              </a:lnSpc>
              <a:buFont typeface="Arial" pitchFamily="34" charset="0"/>
              <a:buChar char="•"/>
            </a:pPr>
            <a:endParaRPr lang="en-US" sz="2000" b="1" dirty="0" smtClean="0"/>
          </a:p>
        </p:txBody>
      </p:sp>
      <p:pic>
        <p:nvPicPr>
          <p:cNvPr id="9221" name="Picture 5" descr="Calculate partial availa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9897" y="5105400"/>
            <a:ext cx="5505450" cy="109537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6"/>
          <p:cNvSpPr>
            <a:spLocks noChangeArrowheads="1"/>
          </p:cNvSpPr>
          <p:nvPr/>
        </p:nvSpPr>
        <p:spPr bwMode="auto">
          <a:xfrm>
            <a:off x="-12560" y="5946636"/>
            <a:ext cx="908036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500" b="0" i="0" u="none" strike="noStrike" cap="none" normalizeH="0" baseline="0" dirty="0" smtClean="0">
                <a:ln>
                  <a:noFill/>
                </a:ln>
                <a:solidFill>
                  <a:srgbClr val="000000"/>
                </a:solidFill>
                <a:effectLst/>
                <a:latin typeface="FSBrabo"/>
                <a:cs typeface="Arial" pitchFamily="34" charset="0"/>
              </a:rPr>
              <a:t>Note that a series system can be seen as a system </a:t>
            </a:r>
            <a:r>
              <a:rPr kumimoji="0" lang="en-US" sz="1500" b="0" i="0" u="none" strike="noStrike" cap="none" normalizeH="0" baseline="0" dirty="0" smtClean="0">
                <a:ln>
                  <a:noFill/>
                </a:ln>
                <a:solidFill>
                  <a:srgbClr val="000000"/>
                </a:solidFill>
                <a:effectLst/>
                <a:latin typeface="MathJax_Math-italic"/>
                <a:cs typeface="Arial" pitchFamily="34" charset="0"/>
              </a:rPr>
              <a:t>n </a:t>
            </a:r>
            <a:r>
              <a:rPr kumimoji="0" lang="en-US" sz="1500" b="0" i="0" u="none" strike="noStrike" cap="none" normalizeH="0" baseline="0" dirty="0" smtClean="0">
                <a:ln>
                  <a:noFill/>
                </a:ln>
                <a:solidFill>
                  <a:srgbClr val="000000"/>
                </a:solidFill>
                <a:effectLst/>
                <a:latin typeface="FSBrabo"/>
                <a:cs typeface="Arial" pitchFamily="34" charset="0"/>
              </a:rPr>
              <a:t>out of </a:t>
            </a:r>
            <a:r>
              <a:rPr kumimoji="0" lang="en-US" sz="1500" b="0" i="0" u="none" strike="noStrike" cap="none" normalizeH="0" baseline="0" dirty="0" smtClean="0">
                <a:ln>
                  <a:noFill/>
                </a:ln>
                <a:solidFill>
                  <a:srgbClr val="000000"/>
                </a:solidFill>
                <a:effectLst/>
                <a:latin typeface="MathJax_Math-italic"/>
                <a:cs typeface="Arial" pitchFamily="34" charset="0"/>
              </a:rPr>
              <a:t>n</a:t>
            </a:r>
            <a:r>
              <a:rPr lang="en-US" sz="1500" dirty="0">
                <a:solidFill>
                  <a:srgbClr val="000000"/>
                </a:solidFill>
                <a:latin typeface="FSBrabo"/>
                <a:cs typeface="Arial" pitchFamily="34" charset="0"/>
              </a:rPr>
              <a:t> </a:t>
            </a:r>
            <a:r>
              <a:rPr kumimoji="0" lang="en-US" sz="1500" b="0" i="0" u="none" strike="noStrike" cap="none" normalizeH="0" baseline="0" dirty="0" smtClean="0">
                <a:ln>
                  <a:noFill/>
                </a:ln>
                <a:solidFill>
                  <a:srgbClr val="000000"/>
                </a:solidFill>
                <a:effectLst/>
                <a:latin typeface="FSBrabo"/>
                <a:cs typeface="Arial" pitchFamily="34" charset="0"/>
              </a:rPr>
              <a:t>and a parallel system is a system 1 out of</a:t>
            </a:r>
            <a:r>
              <a:rPr lang="en-US" sz="1500" dirty="0">
                <a:solidFill>
                  <a:srgbClr val="000000"/>
                </a:solidFill>
                <a:latin typeface="MathJax_Math-italic"/>
                <a:cs typeface="Arial" pitchFamily="34" charset="0"/>
              </a:rPr>
              <a:t> </a:t>
            </a:r>
            <a:r>
              <a:rPr lang="en-US" sz="1500" dirty="0" smtClean="0">
                <a:solidFill>
                  <a:srgbClr val="000000"/>
                </a:solidFill>
                <a:latin typeface="MathJax_Math-italic"/>
                <a:cs typeface="Arial" pitchFamily="34" charset="0"/>
              </a:rPr>
              <a:t>n</a:t>
            </a:r>
            <a:r>
              <a:rPr kumimoji="0" lang="en-US" sz="1500" b="0" i="0" u="none" strike="noStrike" cap="none" normalizeH="0" baseline="0" dirty="0" smtClean="0">
                <a:ln>
                  <a:noFill/>
                </a:ln>
                <a:solidFill>
                  <a:srgbClr val="000000"/>
                </a:solidFill>
                <a:effectLst/>
                <a:latin typeface="FSBrabo"/>
                <a:cs typeface="Arial" pitchFamily="34" charset="0"/>
              </a:rPr>
              <a:t>. </a:t>
            </a:r>
            <a:r>
              <a:rPr kumimoji="0" lang="en-US" sz="7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37934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0212"/>
            <a:ext cx="8229600" cy="671851"/>
          </a:xfrm>
        </p:spPr>
        <p:txBody>
          <a:bodyPr wrap="square">
            <a:spAutoFit/>
          </a:bodyPr>
          <a:lstStyle/>
          <a:p>
            <a:pPr algn="l">
              <a:lnSpc>
                <a:spcPct val="150000"/>
              </a:lnSpc>
            </a:pPr>
            <a:r>
              <a:rPr lang="en-US" sz="2800" b="1" dirty="0">
                <a:latin typeface="+mn-lt"/>
                <a:ea typeface="+mn-ea"/>
                <a:cs typeface="+mn-cs"/>
              </a:rPr>
              <a:t>Example</a:t>
            </a:r>
          </a:p>
        </p:txBody>
      </p:sp>
      <p:sp>
        <p:nvSpPr>
          <p:cNvPr id="5" name="Rectangle 4"/>
          <p:cNvSpPr/>
          <p:nvPr/>
        </p:nvSpPr>
        <p:spPr>
          <a:xfrm>
            <a:off x="304800" y="1219200"/>
            <a:ext cx="8001000" cy="1143070"/>
          </a:xfrm>
          <a:prstGeom prst="rect">
            <a:avLst/>
          </a:prstGeom>
        </p:spPr>
        <p:txBody>
          <a:bodyPr wrap="square">
            <a:spAutoFit/>
          </a:bodyPr>
          <a:lstStyle/>
          <a:p>
            <a:pPr marL="285750" indent="-285750">
              <a:lnSpc>
                <a:spcPct val="150000"/>
              </a:lnSpc>
              <a:buFont typeface="Arial" pitchFamily="34" charset="0"/>
              <a:buChar char="•"/>
            </a:pPr>
            <a:r>
              <a:rPr lang="en-US" sz="2400" b="1" dirty="0" smtClean="0"/>
              <a:t>Consider a 5 module system requiring 3 correct modules, each with a reliability of 0.95. </a:t>
            </a:r>
            <a:endParaRPr lang="en-US" sz="2400" b="1" dirty="0"/>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819400"/>
            <a:ext cx="7452548"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20048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293914" y="1143000"/>
            <a:ext cx="8621486" cy="5632311"/>
          </a:xfrm>
          <a:prstGeom prst="rect">
            <a:avLst/>
          </a:prstGeom>
        </p:spPr>
        <p:txBody>
          <a:bodyPr wrap="square">
            <a:spAutoFit/>
          </a:bodyPr>
          <a:lstStyle/>
          <a:p>
            <a:pPr marL="285750" indent="-285750">
              <a:lnSpc>
                <a:spcPct val="150000"/>
              </a:lnSpc>
              <a:buFont typeface="Arial" pitchFamily="34" charset="0"/>
              <a:buChar char="•"/>
            </a:pPr>
            <a:r>
              <a:rPr lang="en-US" sz="2400" b="1" dirty="0"/>
              <a:t>To study </a:t>
            </a:r>
            <a:r>
              <a:rPr lang="en-US" sz="2400" b="1" dirty="0" smtClean="0"/>
              <a:t>reliability, it is necessary to transform </a:t>
            </a:r>
            <a:r>
              <a:rPr lang="en-US" sz="2400" b="1" dirty="0"/>
              <a:t>reality into a model, which allows the analysis by applying laws and analyzing its behavior </a:t>
            </a:r>
            <a:endParaRPr lang="en-US" sz="2400" b="1" dirty="0" smtClean="0"/>
          </a:p>
          <a:p>
            <a:pPr marL="285750" indent="-285750">
              <a:lnSpc>
                <a:spcPct val="150000"/>
              </a:lnSpc>
              <a:buFont typeface="Arial" pitchFamily="34" charset="0"/>
              <a:buChar char="•"/>
            </a:pPr>
            <a:r>
              <a:rPr lang="en-US" sz="2400" b="1" dirty="0" smtClean="0"/>
              <a:t>Reliability </a:t>
            </a:r>
            <a:r>
              <a:rPr lang="en-US" sz="2400" b="1" dirty="0"/>
              <a:t>models can be divided into static and dynamic ones. </a:t>
            </a:r>
            <a:endParaRPr lang="en-US" sz="2400" b="1" dirty="0" smtClean="0"/>
          </a:p>
          <a:p>
            <a:pPr marL="285750" indent="-285750">
              <a:lnSpc>
                <a:spcPct val="150000"/>
              </a:lnSpc>
              <a:buFont typeface="Arial" pitchFamily="34" charset="0"/>
              <a:buChar char="•"/>
            </a:pPr>
            <a:r>
              <a:rPr lang="en-US" sz="2400" b="1" dirty="0" smtClean="0"/>
              <a:t>Static </a:t>
            </a:r>
            <a:r>
              <a:rPr lang="en-US" sz="2400" b="1" dirty="0"/>
              <a:t>models assume that a failure does not result in the occurrence of other faults. </a:t>
            </a:r>
            <a:endParaRPr lang="en-US" sz="2400" b="1" dirty="0" smtClean="0"/>
          </a:p>
          <a:p>
            <a:pPr marL="285750" indent="-285750">
              <a:lnSpc>
                <a:spcPct val="150000"/>
              </a:lnSpc>
              <a:buFont typeface="Arial" pitchFamily="34" charset="0"/>
              <a:buChar char="•"/>
            </a:pPr>
            <a:r>
              <a:rPr lang="en-US" sz="2400" b="1" dirty="0" smtClean="0"/>
              <a:t>Dynamic </a:t>
            </a:r>
            <a:r>
              <a:rPr lang="en-US" sz="2400" b="1" dirty="0"/>
              <a:t>reliability, instead, assumes that some failures, so-called primary failures, promote the emergence of secondary and tertiary faults, with a cascading effect. </a:t>
            </a:r>
            <a:endParaRPr lang="en-US" sz="2400" b="1" dirty="0" smtClean="0"/>
          </a:p>
          <a:p>
            <a:pPr marL="285750" indent="-285750">
              <a:lnSpc>
                <a:spcPct val="150000"/>
              </a:lnSpc>
              <a:buFont typeface="Arial" pitchFamily="34" charset="0"/>
              <a:buChar char="•"/>
            </a:pPr>
            <a:r>
              <a:rPr lang="en-US" sz="2400" b="1" dirty="0" smtClean="0"/>
              <a:t>In </a:t>
            </a:r>
            <a:r>
              <a:rPr lang="en-US" sz="2400" b="1" dirty="0"/>
              <a:t>this text we will only deal with static models of reliability.</a:t>
            </a:r>
          </a:p>
        </p:txBody>
      </p:sp>
    </p:spTree>
    <p:extLst>
      <p:ext uri="{BB962C8B-B14F-4D97-AF65-F5344CB8AC3E}">
        <p14:creationId xmlns:p14="http://schemas.microsoft.com/office/powerpoint/2010/main" val="29885791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Availability Computation Example</a:t>
            </a:r>
            <a:br>
              <a:rPr lang="en-US" b="1" dirty="0"/>
            </a:br>
            <a:endParaRPr lang="en-US" dirty="0"/>
          </a:p>
        </p:txBody>
      </p:sp>
      <p:sp>
        <p:nvSpPr>
          <p:cNvPr id="3" name="Content Placeholder 2"/>
          <p:cNvSpPr>
            <a:spLocks noGrp="1"/>
          </p:cNvSpPr>
          <p:nvPr>
            <p:ph idx="1"/>
          </p:nvPr>
        </p:nvSpPr>
        <p:spPr>
          <a:xfrm>
            <a:off x="342900" y="884237"/>
            <a:ext cx="8458200" cy="4525963"/>
          </a:xfrm>
        </p:spPr>
        <p:txBody>
          <a:bodyPr>
            <a:normAutofit/>
          </a:bodyPr>
          <a:lstStyle/>
          <a:p>
            <a:pPr fontAlgn="base">
              <a:lnSpc>
                <a:spcPct val="150000"/>
              </a:lnSpc>
            </a:pPr>
            <a:r>
              <a:rPr lang="en-US" sz="2400" b="1" dirty="0"/>
              <a:t>Understanding the System</a:t>
            </a:r>
          </a:p>
          <a:p>
            <a:pPr fontAlgn="base">
              <a:lnSpc>
                <a:spcPct val="150000"/>
              </a:lnSpc>
            </a:pPr>
            <a:r>
              <a:rPr lang="en-US" sz="2400" b="1" dirty="0"/>
              <a:t>As a first step, we prepare a detailed block diagram of the system. This system consists of an input transducer which receives the signal and converts it to a data stream suitable for the signal processor. This output is fed to a redundant pair of signal processors. </a:t>
            </a:r>
            <a:endParaRPr lang="en-US" sz="2400" dirty="0"/>
          </a:p>
        </p:txBody>
      </p:sp>
      <p:pic>
        <p:nvPicPr>
          <p:cNvPr id="4" name="Picture 2" descr="system availability mod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495800"/>
            <a:ext cx="7162800" cy="2181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73435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248400"/>
          </a:xfrm>
        </p:spPr>
        <p:txBody>
          <a:bodyPr>
            <a:noAutofit/>
          </a:bodyPr>
          <a:lstStyle/>
          <a:p>
            <a:pPr>
              <a:lnSpc>
                <a:spcPct val="170000"/>
              </a:lnSpc>
            </a:pPr>
            <a:r>
              <a:rPr lang="en-US" sz="2300" b="1" dirty="0"/>
              <a:t>The active signal processor acts on the input, while the standby signal processor ignores the data from the input transducer. </a:t>
            </a:r>
            <a:endParaRPr lang="en-US" sz="2300" b="1" dirty="0" smtClean="0"/>
          </a:p>
          <a:p>
            <a:pPr>
              <a:lnSpc>
                <a:spcPct val="170000"/>
              </a:lnSpc>
            </a:pPr>
            <a:r>
              <a:rPr lang="en-US" sz="2300" b="1" dirty="0" smtClean="0"/>
              <a:t>Standby </a:t>
            </a:r>
            <a:r>
              <a:rPr lang="en-US" sz="2300" b="1" dirty="0"/>
              <a:t>just monitors the sanity of the active signal processor. </a:t>
            </a:r>
            <a:endParaRPr lang="en-US" sz="2300" b="1" dirty="0" smtClean="0"/>
          </a:p>
          <a:p>
            <a:pPr>
              <a:lnSpc>
                <a:spcPct val="170000"/>
              </a:lnSpc>
            </a:pPr>
            <a:r>
              <a:rPr lang="en-US" sz="2300" b="1" dirty="0" smtClean="0"/>
              <a:t>The </a:t>
            </a:r>
            <a:r>
              <a:rPr lang="en-US" sz="2300" b="1" dirty="0"/>
              <a:t>output from the two signal processor boards is combined and fed into the output transducer. </a:t>
            </a:r>
            <a:endParaRPr lang="en-US" sz="2300" b="1" dirty="0" smtClean="0"/>
          </a:p>
          <a:p>
            <a:pPr>
              <a:lnSpc>
                <a:spcPct val="170000"/>
              </a:lnSpc>
            </a:pPr>
            <a:r>
              <a:rPr lang="en-US" sz="2300" b="1" dirty="0" smtClean="0"/>
              <a:t>Again</a:t>
            </a:r>
            <a:r>
              <a:rPr lang="en-US" sz="2300" b="1" dirty="0"/>
              <a:t>, the active signal processor drives the data lines. The standby keeps the data lines </a:t>
            </a:r>
            <a:r>
              <a:rPr lang="en-US" sz="2300" b="1" dirty="0" err="1"/>
              <a:t>tristated</a:t>
            </a:r>
            <a:r>
              <a:rPr lang="en-US" sz="2300" b="1" dirty="0"/>
              <a:t>. </a:t>
            </a:r>
            <a:endParaRPr lang="en-US" sz="2300" b="1" dirty="0" smtClean="0"/>
          </a:p>
          <a:p>
            <a:pPr>
              <a:lnSpc>
                <a:spcPct val="170000"/>
              </a:lnSpc>
            </a:pPr>
            <a:r>
              <a:rPr lang="en-US" sz="2300" b="1" dirty="0" smtClean="0"/>
              <a:t>The </a:t>
            </a:r>
            <a:r>
              <a:rPr lang="en-US" sz="2300" b="1" dirty="0"/>
              <a:t>output transducer outputs the signal to the external world.</a:t>
            </a:r>
          </a:p>
          <a:p>
            <a:endParaRPr lang="en-US" sz="2300" dirty="0"/>
          </a:p>
        </p:txBody>
      </p:sp>
    </p:spTree>
    <p:extLst>
      <p:ext uri="{BB962C8B-B14F-4D97-AF65-F5344CB8AC3E}">
        <p14:creationId xmlns:p14="http://schemas.microsoft.com/office/powerpoint/2010/main" val="281247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382000" cy="5562600"/>
          </a:xfrm>
        </p:spPr>
        <p:txBody>
          <a:bodyPr>
            <a:normAutofit fontScale="92500" lnSpcReduction="20000"/>
          </a:bodyPr>
          <a:lstStyle/>
          <a:p>
            <a:pPr fontAlgn="base">
              <a:lnSpc>
                <a:spcPct val="150000"/>
              </a:lnSpc>
            </a:pPr>
            <a:r>
              <a:rPr lang="en-US" b="1" dirty="0" smtClean="0"/>
              <a:t>Input and output transducer are passive devices with no microprocessor control. The Signal processor cards run a real-time operating system and signal processing applications.</a:t>
            </a:r>
          </a:p>
          <a:p>
            <a:pPr fontAlgn="base">
              <a:lnSpc>
                <a:spcPct val="150000"/>
              </a:lnSpc>
            </a:pPr>
            <a:r>
              <a:rPr lang="en-US" b="1" dirty="0" smtClean="0"/>
              <a:t>Also note that the system stays completely operational as long as at least one signal processor is in operation. Failure of an input or output transducer leads to complete system failure.</a:t>
            </a:r>
          </a:p>
          <a:p>
            <a:endParaRPr lang="en-US" dirty="0"/>
          </a:p>
        </p:txBody>
      </p:sp>
    </p:spTree>
    <p:extLst>
      <p:ext uri="{BB962C8B-B14F-4D97-AF65-F5344CB8AC3E}">
        <p14:creationId xmlns:p14="http://schemas.microsoft.com/office/powerpoint/2010/main" val="2992915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381000"/>
            <a:ext cx="5283626" cy="523220"/>
          </a:xfrm>
          <a:prstGeom prst="rect">
            <a:avLst/>
          </a:prstGeom>
        </p:spPr>
        <p:txBody>
          <a:bodyPr wrap="none">
            <a:spAutoFit/>
          </a:bodyPr>
          <a:lstStyle/>
          <a:p>
            <a:pPr fontAlgn="base"/>
            <a:r>
              <a:rPr lang="en-US" sz="2800" b="1" dirty="0"/>
              <a:t>Reliability Modeling of the System</a:t>
            </a:r>
          </a:p>
        </p:txBody>
      </p:sp>
      <p:sp>
        <p:nvSpPr>
          <p:cNvPr id="6" name="Rectangle 5"/>
          <p:cNvSpPr/>
          <p:nvPr/>
        </p:nvSpPr>
        <p:spPr>
          <a:xfrm>
            <a:off x="533401" y="1066800"/>
            <a:ext cx="8252080" cy="2308324"/>
          </a:xfrm>
          <a:prstGeom prst="rect">
            <a:avLst/>
          </a:prstGeom>
        </p:spPr>
        <p:txBody>
          <a:bodyPr wrap="square">
            <a:spAutoFit/>
          </a:bodyPr>
          <a:lstStyle/>
          <a:p>
            <a:pPr>
              <a:lnSpc>
                <a:spcPct val="150000"/>
              </a:lnSpc>
            </a:pPr>
            <a:r>
              <a:rPr lang="en-US" sz="2400" b="1" dirty="0"/>
              <a:t>The second step is to prepare a reliability model of the system. At this stage we decide the parallel and serial connectivity of the system. The complete reliability model of our example system is shown below:</a:t>
            </a:r>
          </a:p>
        </p:txBody>
      </p:sp>
      <p:pic>
        <p:nvPicPr>
          <p:cNvPr id="16388" name="Picture 4" descr="reliability model of a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1" y="3886200"/>
            <a:ext cx="8023480"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75703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172200"/>
          </a:xfrm>
        </p:spPr>
        <p:txBody>
          <a:bodyPr>
            <a:normAutofit fontScale="77500" lnSpcReduction="20000"/>
          </a:bodyPr>
          <a:lstStyle/>
          <a:p>
            <a:pPr fontAlgn="base">
              <a:lnSpc>
                <a:spcPct val="170000"/>
              </a:lnSpc>
            </a:pPr>
            <a:r>
              <a:rPr lang="en-US" sz="3400" b="1" dirty="0"/>
              <a:t>A few important points to note here are:</a:t>
            </a:r>
          </a:p>
          <a:p>
            <a:pPr fontAlgn="base">
              <a:lnSpc>
                <a:spcPct val="170000"/>
              </a:lnSpc>
            </a:pPr>
            <a:r>
              <a:rPr lang="en-US" sz="3400" b="1" dirty="0"/>
              <a:t>The signal processor hardware and software have been modeled as two distinct entities. The software and the hardware are operating in series as the signal processor cannot function if the hardware or the software is not operational.</a:t>
            </a:r>
          </a:p>
          <a:p>
            <a:pPr fontAlgn="base">
              <a:lnSpc>
                <a:spcPct val="170000"/>
              </a:lnSpc>
            </a:pPr>
            <a:r>
              <a:rPr lang="en-US" sz="3400" b="1" dirty="0"/>
              <a:t>The two signal processors (software + hardware) combine together to form the signal processing complex. </a:t>
            </a:r>
            <a:endParaRPr lang="en-US" sz="3400" b="1" dirty="0" smtClean="0"/>
          </a:p>
          <a:p>
            <a:endParaRPr lang="en-US" b="1" dirty="0"/>
          </a:p>
        </p:txBody>
      </p:sp>
    </p:spTree>
    <p:extLst>
      <p:ext uri="{BB962C8B-B14F-4D97-AF65-F5344CB8AC3E}">
        <p14:creationId xmlns:p14="http://schemas.microsoft.com/office/powerpoint/2010/main" val="701626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20000"/>
          </a:bodyPr>
          <a:lstStyle/>
          <a:p>
            <a:pPr fontAlgn="base">
              <a:lnSpc>
                <a:spcPct val="170000"/>
              </a:lnSpc>
            </a:pPr>
            <a:r>
              <a:rPr lang="en-US" b="1" dirty="0"/>
              <a:t>Within the signal processing complex, the two signal processing complexes are placed in parallel as the system can function when one of the signal processors fails.</a:t>
            </a:r>
          </a:p>
          <a:p>
            <a:pPr fontAlgn="base">
              <a:lnSpc>
                <a:spcPct val="170000"/>
              </a:lnSpc>
            </a:pPr>
            <a:r>
              <a:rPr lang="en-US" b="1" dirty="0"/>
              <a:t>The input transducer, the signal processing complex and the output transducer have been placed in series as failure of any of the three parts will lead to complete failure of the system.</a:t>
            </a:r>
          </a:p>
          <a:p>
            <a:endParaRPr lang="en-US" dirty="0"/>
          </a:p>
        </p:txBody>
      </p:sp>
    </p:spTree>
    <p:extLst>
      <p:ext uri="{BB962C8B-B14F-4D97-AF65-F5344CB8AC3E}">
        <p14:creationId xmlns:p14="http://schemas.microsoft.com/office/powerpoint/2010/main" val="13895673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457200" y="304800"/>
            <a:ext cx="8686800" cy="553997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Segoe UI" pitchFamily="34" charset="0"/>
                <a:cs typeface="Segoe UI" pitchFamily="34" charset="0"/>
              </a:rPr>
              <a:t>Calculating Availability of Individual Components</a:t>
            </a:r>
          </a:p>
          <a:p>
            <a:pPr marL="342900" marR="0" lvl="0" indent="-34290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US" sz="2400" b="1" i="0" u="none" strike="noStrike" cap="none" normalizeH="0" baseline="0" dirty="0" smtClean="0">
                <a:ln>
                  <a:noFill/>
                </a:ln>
                <a:solidFill>
                  <a:srgbClr val="000000"/>
                </a:solidFill>
                <a:effectLst/>
                <a:latin typeface="Arial" pitchFamily="34" charset="0"/>
                <a:cs typeface="Arial" pitchFamily="34" charset="0"/>
              </a:rPr>
              <a:t>Third step involves computing the availability of individual components. </a:t>
            </a:r>
            <a:endParaRPr kumimoji="0" lang="en-US" sz="2400" b="1" i="0" u="none" strike="noStrike" cap="none" normalizeH="0" baseline="0" dirty="0" smtClean="0">
              <a:ln>
                <a:noFill/>
              </a:ln>
              <a:solidFill>
                <a:srgbClr val="000000"/>
              </a:solidFill>
              <a:effectLst/>
              <a:latin typeface="Arial" pitchFamily="34" charset="0"/>
              <a:cs typeface="Arial" pitchFamily="34" charset="0"/>
            </a:endParaRPr>
          </a:p>
          <a:p>
            <a:pPr marL="342900" marR="0" lvl="0" indent="-34290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US" sz="2400" b="1" i="0" u="none" strike="noStrike" cap="none" normalizeH="0" baseline="0" dirty="0" smtClean="0">
                <a:ln>
                  <a:noFill/>
                </a:ln>
                <a:solidFill>
                  <a:srgbClr val="000000"/>
                </a:solidFill>
                <a:effectLst/>
                <a:latin typeface="Arial" pitchFamily="34" charset="0"/>
                <a:cs typeface="Arial" pitchFamily="34" charset="0"/>
              </a:rPr>
              <a:t>MTBF </a:t>
            </a:r>
            <a:r>
              <a:rPr kumimoji="0" lang="en-US" sz="2400" b="1" i="0" u="none" strike="noStrike" cap="none" normalizeH="0" baseline="0" dirty="0" smtClean="0">
                <a:ln>
                  <a:noFill/>
                </a:ln>
                <a:solidFill>
                  <a:srgbClr val="000000"/>
                </a:solidFill>
                <a:effectLst/>
                <a:latin typeface="Arial" pitchFamily="34" charset="0"/>
                <a:cs typeface="Arial" pitchFamily="34" charset="0"/>
              </a:rPr>
              <a:t>(Mean time between failure) and MTTR (Mean time to repair) values are estimated for each component </a:t>
            </a:r>
            <a:endParaRPr kumimoji="0" lang="en-US" sz="2400" b="1" i="0" u="none" strike="noStrike" cap="none" normalizeH="0" baseline="0" dirty="0" smtClean="0">
              <a:ln>
                <a:noFill/>
              </a:ln>
              <a:solidFill>
                <a:srgbClr val="000000"/>
              </a:solidFill>
              <a:effectLst/>
              <a:latin typeface="Arial" pitchFamily="34" charset="0"/>
              <a:cs typeface="Arial" pitchFamily="34" charset="0"/>
            </a:endParaRPr>
          </a:p>
          <a:p>
            <a:pPr marL="342900" marR="0" lvl="0" indent="-34290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US" sz="2400" b="1" i="0" u="none" strike="noStrike" cap="none" normalizeH="0" baseline="0" dirty="0" smtClean="0">
                <a:ln>
                  <a:noFill/>
                </a:ln>
                <a:solidFill>
                  <a:srgbClr val="000000"/>
                </a:solidFill>
                <a:effectLst/>
                <a:latin typeface="Arial" pitchFamily="34" charset="0"/>
                <a:cs typeface="Arial" pitchFamily="34" charset="0"/>
              </a:rPr>
              <a:t>For </a:t>
            </a:r>
            <a:r>
              <a:rPr kumimoji="0" lang="en-US" sz="2400" b="1" i="0" u="none" strike="noStrike" cap="none" normalizeH="0" baseline="0" dirty="0" smtClean="0">
                <a:ln>
                  <a:noFill/>
                </a:ln>
                <a:solidFill>
                  <a:srgbClr val="000000"/>
                </a:solidFill>
                <a:effectLst/>
                <a:latin typeface="Arial" pitchFamily="34" charset="0"/>
                <a:cs typeface="Arial" pitchFamily="34" charset="0"/>
              </a:rPr>
              <a:t>hardware components, MTBF information can be obtained from hardware manufactures data sheets. </a:t>
            </a:r>
            <a:endParaRPr kumimoji="0" lang="en-US" sz="2400" b="1" i="0" u="none" strike="noStrike" cap="none" normalizeH="0" baseline="0" dirty="0" smtClean="0">
              <a:ln>
                <a:noFill/>
              </a:ln>
              <a:solidFill>
                <a:srgbClr val="000000"/>
              </a:solidFill>
              <a:effectLst/>
              <a:latin typeface="Arial" pitchFamily="34" charset="0"/>
              <a:cs typeface="Arial" pitchFamily="34" charset="0"/>
            </a:endParaRPr>
          </a:p>
          <a:p>
            <a:pPr marL="342900" marR="0" lvl="0" indent="-34290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US" sz="2400" b="1" i="0" u="none" strike="noStrike" cap="none" normalizeH="0" baseline="0" dirty="0" smtClean="0">
                <a:ln>
                  <a:noFill/>
                </a:ln>
                <a:solidFill>
                  <a:srgbClr val="000000"/>
                </a:solidFill>
                <a:effectLst/>
                <a:latin typeface="Arial" pitchFamily="34" charset="0"/>
                <a:cs typeface="Arial" pitchFamily="34" charset="0"/>
              </a:rPr>
              <a:t>If </a:t>
            </a:r>
            <a:r>
              <a:rPr kumimoji="0" lang="en-US" sz="2400" b="1" i="0" u="none" strike="noStrike" cap="none" normalizeH="0" baseline="0" dirty="0" smtClean="0">
                <a:ln>
                  <a:noFill/>
                </a:ln>
                <a:solidFill>
                  <a:srgbClr val="000000"/>
                </a:solidFill>
                <a:effectLst/>
                <a:latin typeface="Arial" pitchFamily="34" charset="0"/>
                <a:cs typeface="Arial" pitchFamily="34" charset="0"/>
              </a:rPr>
              <a:t>the hardware has been developed in house, the hardware group would provide MTBF information for the board. </a:t>
            </a:r>
            <a:r>
              <a:rPr kumimoji="0" lang="en-US" sz="2400" b="1" i="0" u="none" strike="noStrike" cap="none" normalizeH="0" baseline="0" dirty="0" smtClean="0">
                <a:ln>
                  <a:noFill/>
                </a:ln>
                <a:solidFill>
                  <a:srgbClr val="000000"/>
                </a:solidFill>
                <a:effectLst/>
                <a:latin typeface="Arial" pitchFamily="34" charset="0"/>
                <a:cs typeface="Arial" pitchFamily="34" charset="0"/>
              </a:rPr>
              <a:t>                                     </a:t>
            </a:r>
            <a:endParaRPr kumimoji="0" lang="en-US" sz="2400" b="1" i="0" u="none" strike="noStrike" cap="none" normalizeH="0" baseline="0" dirty="0" smtClean="0">
              <a:ln>
                <a:noFill/>
              </a:ln>
              <a:solidFill>
                <a:srgbClr val="000000"/>
              </a:solidFill>
              <a:effectLst/>
              <a:latin typeface="Arial" pitchFamily="34" charset="0"/>
              <a:cs typeface="Arial" pitchFamily="34" charset="0"/>
            </a:endParaRPr>
          </a:p>
        </p:txBody>
      </p:sp>
    </p:spTree>
    <p:extLst>
      <p:ext uri="{BB962C8B-B14F-4D97-AF65-F5344CB8AC3E}">
        <p14:creationId xmlns:p14="http://schemas.microsoft.com/office/powerpoint/2010/main" val="12365643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534400" cy="5105400"/>
          </a:xfrm>
        </p:spPr>
        <p:txBody>
          <a:bodyPr>
            <a:normAutofit fontScale="85000" lnSpcReduction="20000"/>
          </a:bodyPr>
          <a:lstStyle/>
          <a:p>
            <a:pPr eaLnBrk="0" fontAlgn="base" hangingPunct="0">
              <a:lnSpc>
                <a:spcPct val="170000"/>
              </a:lnSpc>
              <a:spcBef>
                <a:spcPct val="0"/>
              </a:spcBef>
              <a:spcAft>
                <a:spcPct val="0"/>
              </a:spcAft>
            </a:pPr>
            <a:r>
              <a:rPr lang="en-US" b="1" dirty="0">
                <a:solidFill>
                  <a:srgbClr val="000000"/>
                </a:solidFill>
                <a:latin typeface="Arial" pitchFamily="34" charset="0"/>
                <a:cs typeface="Arial" pitchFamily="34" charset="0"/>
              </a:rPr>
              <a:t>MTTR estimates for hardware are based on the degree to which the system will be monitored by operators. </a:t>
            </a:r>
            <a:endParaRPr lang="en-US" b="1" dirty="0" smtClean="0">
              <a:solidFill>
                <a:srgbClr val="000000"/>
              </a:solidFill>
              <a:latin typeface="Arial" pitchFamily="34" charset="0"/>
              <a:cs typeface="Arial" pitchFamily="34" charset="0"/>
            </a:endParaRPr>
          </a:p>
          <a:p>
            <a:pPr eaLnBrk="0" fontAlgn="base" hangingPunct="0">
              <a:lnSpc>
                <a:spcPct val="170000"/>
              </a:lnSpc>
              <a:spcBef>
                <a:spcPct val="0"/>
              </a:spcBef>
              <a:spcAft>
                <a:spcPct val="0"/>
              </a:spcAft>
            </a:pPr>
            <a:r>
              <a:rPr lang="en-US" b="1" dirty="0" smtClean="0">
                <a:solidFill>
                  <a:srgbClr val="000000"/>
                </a:solidFill>
                <a:latin typeface="Arial" pitchFamily="34" charset="0"/>
                <a:cs typeface="Arial" pitchFamily="34" charset="0"/>
              </a:rPr>
              <a:t>Here </a:t>
            </a:r>
            <a:r>
              <a:rPr lang="en-US" b="1" dirty="0">
                <a:solidFill>
                  <a:srgbClr val="000000"/>
                </a:solidFill>
                <a:latin typeface="Arial" pitchFamily="34" charset="0"/>
                <a:cs typeface="Arial" pitchFamily="34" charset="0"/>
              </a:rPr>
              <a:t>we estimate the hardware MTTR to be around 2 hours.</a:t>
            </a:r>
            <a:endParaRPr lang="en-US" b="1" dirty="0">
              <a:latin typeface="Arial" pitchFamily="34" charset="0"/>
              <a:cs typeface="Arial" pitchFamily="34" charset="0"/>
            </a:endParaRPr>
          </a:p>
          <a:p>
            <a:pPr eaLnBrk="0" fontAlgn="base" hangingPunct="0">
              <a:lnSpc>
                <a:spcPct val="170000"/>
              </a:lnSpc>
              <a:spcBef>
                <a:spcPct val="0"/>
              </a:spcBef>
              <a:spcAft>
                <a:spcPct val="0"/>
              </a:spcAft>
            </a:pPr>
            <a:r>
              <a:rPr lang="en-US" b="1" dirty="0">
                <a:solidFill>
                  <a:srgbClr val="000000"/>
                </a:solidFill>
                <a:latin typeface="Arial" pitchFamily="34" charset="0"/>
                <a:cs typeface="Arial" pitchFamily="34" charset="0"/>
              </a:rPr>
              <a:t>Once MTBF and MTTR are known, the availability of the component can be calculated using the following formula:</a:t>
            </a:r>
            <a:endParaRPr lang="en-US" b="1" dirty="0">
              <a:latin typeface="Arial" pitchFamily="34" charset="0"/>
              <a:cs typeface="Arial" pitchFamily="34" charset="0"/>
            </a:endParaRPr>
          </a:p>
          <a:p>
            <a:endParaRPr lang="en-US" dirty="0"/>
          </a:p>
        </p:txBody>
      </p:sp>
      <p:pic>
        <p:nvPicPr>
          <p:cNvPr id="4" name="Picture 2" descr="Availability calculation from MTBF and MTT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5257800"/>
            <a:ext cx="2819400" cy="1049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4594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458200" cy="4525963"/>
          </a:xfrm>
        </p:spPr>
        <p:txBody>
          <a:bodyPr>
            <a:normAutofit fontScale="47500" lnSpcReduction="20000"/>
          </a:bodyPr>
          <a:lstStyle/>
          <a:p>
            <a:pPr algn="just" fontAlgn="base">
              <a:lnSpc>
                <a:spcPct val="170000"/>
              </a:lnSpc>
            </a:pPr>
            <a:r>
              <a:rPr lang="en-US" sz="5100" b="1" dirty="0"/>
              <a:t>Estimating software MTBF is a tricky task. Software MTBF is really the time between subsequent reboots of the software. </a:t>
            </a:r>
            <a:endParaRPr lang="en-US" sz="5100" b="1" dirty="0" smtClean="0"/>
          </a:p>
          <a:p>
            <a:pPr algn="just" fontAlgn="base">
              <a:lnSpc>
                <a:spcPct val="170000"/>
              </a:lnSpc>
            </a:pPr>
            <a:r>
              <a:rPr lang="en-US" sz="5100" b="1" dirty="0" smtClean="0"/>
              <a:t>This </a:t>
            </a:r>
            <a:r>
              <a:rPr lang="en-US" sz="5100" b="1" dirty="0"/>
              <a:t>interval may be estimated from the defect rate of the system. The estimate can also be based on previous experience with similar systems. </a:t>
            </a:r>
            <a:endParaRPr lang="en-US" sz="5100" b="1" dirty="0" smtClean="0"/>
          </a:p>
          <a:p>
            <a:pPr algn="just" fontAlgn="base">
              <a:lnSpc>
                <a:spcPct val="170000"/>
              </a:lnSpc>
            </a:pPr>
            <a:r>
              <a:rPr lang="en-US" sz="5100" b="1" dirty="0" smtClean="0"/>
              <a:t>Here </a:t>
            </a:r>
            <a:r>
              <a:rPr lang="en-US" sz="5100" b="1" dirty="0"/>
              <a:t>we estimate the MTBF to be around 4000 hours. </a:t>
            </a:r>
            <a:endParaRPr lang="en-US" sz="5100" b="1" dirty="0" smtClean="0"/>
          </a:p>
          <a:p>
            <a:pPr algn="just" fontAlgn="base">
              <a:lnSpc>
                <a:spcPct val="170000"/>
              </a:lnSpc>
            </a:pPr>
            <a:r>
              <a:rPr lang="en-US" sz="5100" b="1" dirty="0" smtClean="0"/>
              <a:t>The </a:t>
            </a:r>
            <a:r>
              <a:rPr lang="en-US" sz="5100" b="1" dirty="0"/>
              <a:t>MTTR is the time taken to reboot the failed processor. </a:t>
            </a:r>
            <a:endParaRPr lang="en-US" sz="5100" b="1" dirty="0" smtClean="0"/>
          </a:p>
          <a:p>
            <a:endParaRPr lang="en-US" dirty="0" smtClean="0"/>
          </a:p>
          <a:p>
            <a:endParaRPr lang="en-US" dirty="0"/>
          </a:p>
        </p:txBody>
      </p:sp>
    </p:spTree>
    <p:extLst>
      <p:ext uri="{BB962C8B-B14F-4D97-AF65-F5344CB8AC3E}">
        <p14:creationId xmlns:p14="http://schemas.microsoft.com/office/powerpoint/2010/main" val="32488497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229600" cy="4525963"/>
          </a:xfrm>
        </p:spPr>
        <p:txBody>
          <a:bodyPr>
            <a:noAutofit/>
          </a:bodyPr>
          <a:lstStyle/>
          <a:p>
            <a:pPr algn="just" fontAlgn="base">
              <a:lnSpc>
                <a:spcPct val="170000"/>
              </a:lnSpc>
            </a:pPr>
            <a:r>
              <a:rPr lang="en-US" sz="2400" b="1" dirty="0"/>
              <a:t>Our processor supports automatic reboot, so we estimate the software MTTR to be around 5 minute. </a:t>
            </a:r>
          </a:p>
          <a:p>
            <a:pPr algn="just" fontAlgn="base">
              <a:lnSpc>
                <a:spcPct val="170000"/>
              </a:lnSpc>
            </a:pPr>
            <a:r>
              <a:rPr lang="en-US" sz="2400" b="1" dirty="0"/>
              <a:t>Note that 5 minutes might seem to be on the higher side. </a:t>
            </a:r>
          </a:p>
          <a:p>
            <a:pPr algn="just" fontAlgn="base">
              <a:lnSpc>
                <a:spcPct val="170000"/>
              </a:lnSpc>
            </a:pPr>
            <a:r>
              <a:rPr lang="en-US" sz="2400" b="1" dirty="0"/>
              <a:t>But MTTR should include the following:</a:t>
            </a:r>
          </a:p>
          <a:p>
            <a:pPr algn="just" fontAlgn="base">
              <a:lnSpc>
                <a:spcPct val="170000"/>
              </a:lnSpc>
            </a:pPr>
            <a:r>
              <a:rPr lang="en-US" sz="2400" b="1" dirty="0"/>
              <a:t>Time wasted in activities aborted due to signal processor software crash</a:t>
            </a:r>
          </a:p>
          <a:p>
            <a:pPr algn="just" fontAlgn="base">
              <a:lnSpc>
                <a:spcPct val="170000"/>
              </a:lnSpc>
            </a:pPr>
            <a:r>
              <a:rPr lang="en-US" sz="2400" b="1" dirty="0"/>
              <a:t>Time taken to detect signal processor failure</a:t>
            </a:r>
          </a:p>
          <a:p>
            <a:pPr algn="just" fontAlgn="base">
              <a:lnSpc>
                <a:spcPct val="170000"/>
              </a:lnSpc>
            </a:pPr>
            <a:r>
              <a:rPr lang="en-US" sz="2400" b="1" dirty="0"/>
              <a:t>Time taken by the failed processor to reboot and come back in service</a:t>
            </a:r>
          </a:p>
          <a:p>
            <a:endParaRPr lang="en-US" sz="2400" dirty="0"/>
          </a:p>
        </p:txBody>
      </p:sp>
    </p:spTree>
    <p:extLst>
      <p:ext uri="{BB962C8B-B14F-4D97-AF65-F5344CB8AC3E}">
        <p14:creationId xmlns:p14="http://schemas.microsoft.com/office/powerpoint/2010/main" val="2973372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05800" cy="6019800"/>
          </a:xfrm>
        </p:spPr>
        <p:txBody>
          <a:bodyPr>
            <a:normAutofit fontScale="85000" lnSpcReduction="10000"/>
          </a:bodyPr>
          <a:lstStyle/>
          <a:p>
            <a:pPr>
              <a:lnSpc>
                <a:spcPct val="160000"/>
              </a:lnSpc>
            </a:pPr>
            <a:r>
              <a:rPr lang="en-US" b="1" dirty="0"/>
              <a:t>In the traditional paradigm of static reliability, individual components have a binary status: either working or failed. </a:t>
            </a:r>
            <a:endParaRPr lang="en-US" b="1" dirty="0" smtClean="0"/>
          </a:p>
          <a:p>
            <a:pPr>
              <a:lnSpc>
                <a:spcPct val="160000"/>
              </a:lnSpc>
            </a:pPr>
            <a:r>
              <a:rPr lang="en-US" b="1" dirty="0" smtClean="0"/>
              <a:t>Systems</a:t>
            </a:r>
            <a:r>
              <a:rPr lang="en-US" b="1" dirty="0"/>
              <a:t>, in turn, are composed by an integer number n </a:t>
            </a:r>
            <a:r>
              <a:rPr lang="en-US" b="1" dirty="0" err="1"/>
              <a:t>n</a:t>
            </a:r>
            <a:r>
              <a:rPr lang="en-US" b="1" dirty="0"/>
              <a:t> of components, all mutually independent. </a:t>
            </a:r>
            <a:endParaRPr lang="en-US" b="1" dirty="0" smtClean="0"/>
          </a:p>
          <a:p>
            <a:pPr>
              <a:lnSpc>
                <a:spcPct val="160000"/>
              </a:lnSpc>
            </a:pPr>
            <a:r>
              <a:rPr lang="en-US" b="1" dirty="0" smtClean="0"/>
              <a:t>Depending </a:t>
            </a:r>
            <a:r>
              <a:rPr lang="en-US" b="1" dirty="0"/>
              <a:t>on how the components are configured in creating the system and according to the operation or failure of individual components, the system either works or does not work.</a:t>
            </a:r>
          </a:p>
        </p:txBody>
      </p:sp>
    </p:spTree>
    <p:extLst>
      <p:ext uri="{BB962C8B-B14F-4D97-AF65-F5344CB8AC3E}">
        <p14:creationId xmlns:p14="http://schemas.microsoft.com/office/powerpoint/2010/main" val="19140805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74410372"/>
              </p:ext>
            </p:extLst>
          </p:nvPr>
        </p:nvGraphicFramePr>
        <p:xfrm>
          <a:off x="381000" y="914397"/>
          <a:ext cx="8229600" cy="4648202"/>
        </p:xfrm>
        <a:graphic>
          <a:graphicData uri="http://schemas.openxmlformats.org/drawingml/2006/table">
            <a:tbl>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524798">
                <a:tc>
                  <a:txBody>
                    <a:bodyPr/>
                    <a:lstStyle/>
                    <a:p>
                      <a:pPr algn="l" fontAlgn="base"/>
                      <a:r>
                        <a:rPr lang="en-US" sz="1600" b="1" i="0" u="none" strike="noStrike">
                          <a:solidFill>
                            <a:srgbClr val="000000"/>
                          </a:solidFill>
                          <a:effectLst/>
                          <a:latin typeface="Arial"/>
                        </a:rPr>
                        <a:t>Component</a:t>
                      </a:r>
                      <a:endParaRPr lang="en-US" sz="1600" b="0" i="0" u="none" strike="noStrike">
                        <a:solidFill>
                          <a:srgbClr val="333399"/>
                        </a:solidFill>
                        <a:effectLst/>
                        <a:latin typeface="Arial"/>
                      </a:endParaRPr>
                    </a:p>
                  </a:txBody>
                  <a:tcPr marL="69302" marR="69302" marT="69302" marB="69302" anchor="ctr">
                    <a:lnL>
                      <a:noFill/>
                    </a:lnL>
                    <a:lnR>
                      <a:noFill/>
                    </a:lnR>
                    <a:lnT w="9525" cap="flat" cmpd="sng" algn="ctr">
                      <a:solidFill>
                        <a:srgbClr val="30ECA4"/>
                      </a:solidFill>
                      <a:prstDash val="solid"/>
                      <a:round/>
                      <a:headEnd type="none" w="med" len="med"/>
                      <a:tailEnd type="none" w="med" len="med"/>
                    </a:lnT>
                    <a:lnB w="9525" cap="flat" cmpd="sng" algn="ctr">
                      <a:solidFill>
                        <a:srgbClr val="E0371F"/>
                      </a:solidFill>
                      <a:prstDash val="solid"/>
                      <a:round/>
                      <a:headEnd type="none" w="med" len="med"/>
                      <a:tailEnd type="none" w="med" len="med"/>
                    </a:lnB>
                    <a:solidFill>
                      <a:srgbClr val="D0DAFD"/>
                    </a:solidFill>
                  </a:tcPr>
                </a:tc>
                <a:tc>
                  <a:txBody>
                    <a:bodyPr/>
                    <a:lstStyle/>
                    <a:p>
                      <a:pPr algn="l" fontAlgn="base"/>
                      <a:r>
                        <a:rPr lang="en-US" sz="1600" b="1" i="0" u="none" strike="noStrike">
                          <a:solidFill>
                            <a:srgbClr val="000000"/>
                          </a:solidFill>
                          <a:effectLst/>
                          <a:latin typeface="Arial"/>
                        </a:rPr>
                        <a:t>MTBF</a:t>
                      </a:r>
                      <a:endParaRPr lang="en-US" sz="1600" b="0" i="0" u="none" strike="noStrike">
                        <a:solidFill>
                          <a:srgbClr val="333399"/>
                        </a:solidFill>
                        <a:effectLst/>
                        <a:latin typeface="Arial"/>
                      </a:endParaRPr>
                    </a:p>
                  </a:txBody>
                  <a:tcPr marL="69302" marR="69302" marT="69302" marB="69302" anchor="ctr">
                    <a:lnL>
                      <a:noFill/>
                    </a:lnL>
                    <a:lnR>
                      <a:noFill/>
                    </a:lnR>
                    <a:lnT w="9525" cap="flat" cmpd="sng" algn="ctr">
                      <a:solidFill>
                        <a:srgbClr val="60331F"/>
                      </a:solidFill>
                      <a:prstDash val="solid"/>
                      <a:round/>
                      <a:headEnd type="none" w="med" len="med"/>
                      <a:tailEnd type="none" w="med" len="med"/>
                    </a:lnT>
                    <a:lnB w="9525" cap="flat" cmpd="sng" algn="ctr">
                      <a:solidFill>
                        <a:srgbClr val="80381F"/>
                      </a:solidFill>
                      <a:prstDash val="solid"/>
                      <a:round/>
                      <a:headEnd type="none" w="med" len="med"/>
                      <a:tailEnd type="none" w="med" len="med"/>
                    </a:lnB>
                    <a:solidFill>
                      <a:srgbClr val="D0DAFD"/>
                    </a:solidFill>
                  </a:tcPr>
                </a:tc>
                <a:tc>
                  <a:txBody>
                    <a:bodyPr/>
                    <a:lstStyle/>
                    <a:p>
                      <a:pPr algn="l" fontAlgn="base"/>
                      <a:r>
                        <a:rPr lang="en-US" sz="1600" b="1" i="0" u="none" strike="noStrike">
                          <a:solidFill>
                            <a:srgbClr val="000000"/>
                          </a:solidFill>
                          <a:effectLst/>
                          <a:latin typeface="Arial"/>
                        </a:rPr>
                        <a:t>MTTR</a:t>
                      </a:r>
                      <a:endParaRPr lang="en-US" sz="1600" b="0" i="0" u="none" strike="noStrike">
                        <a:solidFill>
                          <a:srgbClr val="333399"/>
                        </a:solidFill>
                        <a:effectLst/>
                        <a:latin typeface="Arial"/>
                      </a:endParaRPr>
                    </a:p>
                  </a:txBody>
                  <a:tcPr marL="69302" marR="69302" marT="69302" marB="69302" anchor="ctr">
                    <a:lnL>
                      <a:noFill/>
                    </a:lnL>
                    <a:lnR>
                      <a:noFill/>
                    </a:lnR>
                    <a:lnT w="9525" cap="flat" cmpd="sng" algn="ctr">
                      <a:solidFill>
                        <a:srgbClr val="606C7F"/>
                      </a:solidFill>
                      <a:prstDash val="solid"/>
                      <a:round/>
                      <a:headEnd type="none" w="med" len="med"/>
                      <a:tailEnd type="none" w="med" len="med"/>
                    </a:lnT>
                    <a:lnB w="9525" cap="flat" cmpd="sng" algn="ctr">
                      <a:solidFill>
                        <a:srgbClr val="00E6A4"/>
                      </a:solidFill>
                      <a:prstDash val="solid"/>
                      <a:round/>
                      <a:headEnd type="none" w="med" len="med"/>
                      <a:tailEnd type="none" w="med" len="med"/>
                    </a:lnB>
                    <a:solidFill>
                      <a:srgbClr val="D0DAFD"/>
                    </a:solidFill>
                  </a:tcPr>
                </a:tc>
                <a:tc>
                  <a:txBody>
                    <a:bodyPr/>
                    <a:lstStyle/>
                    <a:p>
                      <a:pPr algn="l" fontAlgn="base"/>
                      <a:r>
                        <a:rPr lang="en-US" sz="1600" b="1" i="0" u="none" strike="noStrike">
                          <a:solidFill>
                            <a:srgbClr val="000000"/>
                          </a:solidFill>
                          <a:effectLst/>
                          <a:latin typeface="Arial"/>
                        </a:rPr>
                        <a:t>Availability</a:t>
                      </a:r>
                      <a:endParaRPr lang="en-US" sz="1600" b="0" i="0" u="none" strike="noStrike">
                        <a:solidFill>
                          <a:srgbClr val="333399"/>
                        </a:solidFill>
                        <a:effectLst/>
                        <a:latin typeface="Arial"/>
                      </a:endParaRPr>
                    </a:p>
                  </a:txBody>
                  <a:tcPr marL="69302" marR="69302" marT="69302" marB="69302" anchor="ctr">
                    <a:lnL>
                      <a:noFill/>
                    </a:lnL>
                    <a:lnR>
                      <a:noFill/>
                    </a:lnR>
                    <a:lnT w="9525" cap="flat" cmpd="sng" algn="ctr">
                      <a:solidFill>
                        <a:srgbClr val="B02904"/>
                      </a:solidFill>
                      <a:prstDash val="solid"/>
                      <a:round/>
                      <a:headEnd type="none" w="med" len="med"/>
                      <a:tailEnd type="none" w="med" len="med"/>
                    </a:lnT>
                    <a:lnB w="9525" cap="flat" cmpd="sng" algn="ctr">
                      <a:solidFill>
                        <a:srgbClr val="E0E4A4"/>
                      </a:solidFill>
                      <a:prstDash val="solid"/>
                      <a:round/>
                      <a:headEnd type="none" w="med" len="med"/>
                      <a:tailEnd type="none" w="med" len="med"/>
                    </a:lnB>
                    <a:solidFill>
                      <a:srgbClr val="D0DAFD"/>
                    </a:solidFill>
                  </a:tcPr>
                </a:tc>
                <a:tc>
                  <a:txBody>
                    <a:bodyPr/>
                    <a:lstStyle/>
                    <a:p>
                      <a:pPr algn="l" fontAlgn="base"/>
                      <a:r>
                        <a:rPr lang="en-US" sz="1600" b="1" i="0" u="none" strike="noStrike">
                          <a:solidFill>
                            <a:srgbClr val="000000"/>
                          </a:solidFill>
                          <a:effectLst/>
                          <a:latin typeface="Arial"/>
                        </a:rPr>
                        <a:t>Downtime</a:t>
                      </a:r>
                      <a:endParaRPr lang="en-US" sz="1600" b="0" i="0" u="none" strike="noStrike">
                        <a:solidFill>
                          <a:srgbClr val="333399"/>
                        </a:solidFill>
                        <a:effectLst/>
                        <a:latin typeface="Arial"/>
                      </a:endParaRPr>
                    </a:p>
                  </a:txBody>
                  <a:tcPr marL="69302" marR="69302" marT="69302" marB="69302" anchor="ctr">
                    <a:lnL>
                      <a:noFill/>
                    </a:lnL>
                    <a:lnR>
                      <a:noFill/>
                    </a:lnR>
                    <a:lnT w="9525" cap="flat" cmpd="sng" algn="ctr">
                      <a:solidFill>
                        <a:srgbClr val="60C3E1"/>
                      </a:solidFill>
                      <a:prstDash val="solid"/>
                      <a:round/>
                      <a:headEnd type="none" w="med" len="med"/>
                      <a:tailEnd type="none" w="med" len="med"/>
                    </a:lnT>
                    <a:lnB w="9525" cap="flat" cmpd="sng" algn="ctr">
                      <a:solidFill>
                        <a:srgbClr val="30CCE1"/>
                      </a:solidFill>
                      <a:prstDash val="solid"/>
                      <a:round/>
                      <a:headEnd type="none" w="med" len="med"/>
                      <a:tailEnd type="none" w="med" len="med"/>
                    </a:lnB>
                    <a:solidFill>
                      <a:srgbClr val="D0DAFD"/>
                    </a:solidFill>
                  </a:tcPr>
                </a:tc>
                <a:extLst>
                  <a:ext uri="{0D108BD9-81ED-4DB2-BD59-A6C34878D82A}">
                    <a16:rowId xmlns:a16="http://schemas.microsoft.com/office/drawing/2014/main" val="10000"/>
                  </a:ext>
                </a:extLst>
              </a:tr>
              <a:tr h="862166">
                <a:tc>
                  <a:txBody>
                    <a:bodyPr/>
                    <a:lstStyle/>
                    <a:p>
                      <a:pPr algn="l" fontAlgn="base"/>
                      <a:r>
                        <a:rPr lang="en-US" sz="1600" b="0" i="0" u="none" strike="noStrike">
                          <a:solidFill>
                            <a:srgbClr val="666699"/>
                          </a:solidFill>
                          <a:effectLst/>
                          <a:latin typeface="Arial"/>
                        </a:rPr>
                        <a:t>Input Transducer</a:t>
                      </a:r>
                    </a:p>
                  </a:txBody>
                  <a:tcPr marL="69302" marR="69302" marT="69302" marB="69302" anchor="ctr">
                    <a:lnL>
                      <a:noFill/>
                    </a:lnL>
                    <a:lnR>
                      <a:noFill/>
                    </a:lnR>
                    <a:lnT w="9525" cap="flat" cmpd="sng" algn="ctr">
                      <a:solidFill>
                        <a:srgbClr val="E0371F"/>
                      </a:solidFill>
                      <a:prstDash val="solid"/>
                      <a:round/>
                      <a:headEnd type="none" w="med" len="med"/>
                      <a:tailEnd type="none" w="med" len="med"/>
                    </a:lnT>
                    <a:lnB w="9525" cap="flat" cmpd="sng" algn="ctr">
                      <a:solidFill>
                        <a:srgbClr val="30C9E1"/>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100,000 hours</a:t>
                      </a:r>
                    </a:p>
                  </a:txBody>
                  <a:tcPr marL="69302" marR="69302" marT="69302" marB="69302" anchor="ctr">
                    <a:lnL>
                      <a:noFill/>
                    </a:lnL>
                    <a:lnR>
                      <a:noFill/>
                    </a:lnR>
                    <a:lnT w="9525" cap="flat" cmpd="sng" algn="ctr">
                      <a:solidFill>
                        <a:srgbClr val="80381F"/>
                      </a:solidFill>
                      <a:prstDash val="solid"/>
                      <a:round/>
                      <a:headEnd type="none" w="med" len="med"/>
                      <a:tailEnd type="none" w="med" len="med"/>
                    </a:lnT>
                    <a:lnB w="9525" cap="flat" cmpd="sng" algn="ctr">
                      <a:solidFill>
                        <a:srgbClr val="00C0CC"/>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2 hours</a:t>
                      </a:r>
                    </a:p>
                  </a:txBody>
                  <a:tcPr marL="69302" marR="69302" marT="69302" marB="69302" anchor="ctr">
                    <a:lnL>
                      <a:noFill/>
                    </a:lnL>
                    <a:lnR>
                      <a:noFill/>
                    </a:lnR>
                    <a:lnT w="9525" cap="flat" cmpd="sng" algn="ctr">
                      <a:solidFill>
                        <a:srgbClr val="00E6A4"/>
                      </a:solidFill>
                      <a:prstDash val="solid"/>
                      <a:round/>
                      <a:headEnd type="none" w="med" len="med"/>
                      <a:tailEnd type="none" w="med" len="med"/>
                    </a:lnT>
                    <a:lnB w="9525" cap="flat" cmpd="sng" algn="ctr">
                      <a:solidFill>
                        <a:srgbClr val="E0CDE1"/>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99.998%</a:t>
                      </a:r>
                    </a:p>
                  </a:txBody>
                  <a:tcPr marL="69302" marR="69302" marT="69302" marB="69302" anchor="ctr">
                    <a:lnL>
                      <a:noFill/>
                    </a:lnL>
                    <a:lnR>
                      <a:noFill/>
                    </a:lnR>
                    <a:lnT w="9525" cap="flat" cmpd="sng" algn="ctr">
                      <a:solidFill>
                        <a:srgbClr val="E0E4A4"/>
                      </a:solidFill>
                      <a:prstDash val="solid"/>
                      <a:round/>
                      <a:headEnd type="none" w="med" len="med"/>
                      <a:tailEnd type="none" w="med" len="med"/>
                    </a:lnT>
                    <a:lnB w="9525" cap="flat" cmpd="sng" algn="ctr">
                      <a:solidFill>
                        <a:srgbClr val="60CEE1"/>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10.51 minutes/year</a:t>
                      </a:r>
                    </a:p>
                  </a:txBody>
                  <a:tcPr marL="69302" marR="69302" marT="69302" marB="69302" anchor="ctr">
                    <a:lnL>
                      <a:noFill/>
                    </a:lnL>
                    <a:lnR>
                      <a:noFill/>
                    </a:lnR>
                    <a:lnT w="9525" cap="flat" cmpd="sng" algn="ctr">
                      <a:solidFill>
                        <a:srgbClr val="30CCE1"/>
                      </a:solidFill>
                      <a:prstDash val="solid"/>
                      <a:round/>
                      <a:headEnd type="none" w="med" len="med"/>
                      <a:tailEnd type="none" w="med" len="med"/>
                    </a:lnT>
                    <a:lnB w="9525" cap="flat" cmpd="sng" algn="ctr">
                      <a:solidFill>
                        <a:srgbClr val="E0CEE1"/>
                      </a:solidFill>
                      <a:prstDash val="solid"/>
                      <a:round/>
                      <a:headEnd type="none" w="med" len="med"/>
                      <a:tailEnd type="none" w="med" len="med"/>
                    </a:lnB>
                    <a:solidFill>
                      <a:srgbClr val="E8EDFF"/>
                    </a:solidFill>
                  </a:tcPr>
                </a:tc>
                <a:extLst>
                  <a:ext uri="{0D108BD9-81ED-4DB2-BD59-A6C34878D82A}">
                    <a16:rowId xmlns:a16="http://schemas.microsoft.com/office/drawing/2014/main" val="10001"/>
                  </a:ext>
                </a:extLst>
              </a:tr>
              <a:tr h="1199536">
                <a:tc>
                  <a:txBody>
                    <a:bodyPr/>
                    <a:lstStyle/>
                    <a:p>
                      <a:pPr algn="l" fontAlgn="base"/>
                      <a:r>
                        <a:rPr lang="en-US" sz="1600" b="0" i="0" u="none" strike="noStrike">
                          <a:solidFill>
                            <a:srgbClr val="666699"/>
                          </a:solidFill>
                          <a:effectLst/>
                          <a:latin typeface="Arial"/>
                        </a:rPr>
                        <a:t>Signal Processor Hardware</a:t>
                      </a:r>
                    </a:p>
                  </a:txBody>
                  <a:tcPr marL="69302" marR="69302" marT="69302" marB="69302" anchor="ctr">
                    <a:lnL>
                      <a:noFill/>
                    </a:lnL>
                    <a:lnR>
                      <a:noFill/>
                    </a:lnR>
                    <a:lnT w="9525" cap="flat" cmpd="sng" algn="ctr">
                      <a:solidFill>
                        <a:srgbClr val="30C9E1"/>
                      </a:solidFill>
                      <a:prstDash val="solid"/>
                      <a:round/>
                      <a:headEnd type="none" w="med" len="med"/>
                      <a:tailEnd type="none" w="med" len="med"/>
                    </a:lnT>
                    <a:lnB w="9525" cap="flat" cmpd="sng" algn="ctr">
                      <a:solidFill>
                        <a:srgbClr val="C8CCE1"/>
                      </a:solidFill>
                      <a:prstDash val="solid"/>
                      <a:round/>
                      <a:headEnd type="none" w="med" len="med"/>
                      <a:tailEnd type="none" w="med" len="med"/>
                    </a:lnB>
                    <a:solidFill>
                      <a:srgbClr val="E8EDFF"/>
                    </a:solidFill>
                  </a:tcPr>
                </a:tc>
                <a:tc>
                  <a:txBody>
                    <a:bodyPr/>
                    <a:lstStyle/>
                    <a:p>
                      <a:pPr algn="l" fontAlgn="base"/>
                      <a:r>
                        <a:rPr lang="en-US" sz="1600" b="0" i="0" u="none" strike="noStrike" dirty="0">
                          <a:solidFill>
                            <a:srgbClr val="666699"/>
                          </a:solidFill>
                          <a:effectLst/>
                          <a:latin typeface="Arial"/>
                        </a:rPr>
                        <a:t>10,000 hours</a:t>
                      </a:r>
                    </a:p>
                  </a:txBody>
                  <a:tcPr marL="69302" marR="69302" marT="69302" marB="69302" anchor="ctr">
                    <a:lnL>
                      <a:noFill/>
                    </a:lnL>
                    <a:lnR>
                      <a:noFill/>
                    </a:lnR>
                    <a:lnT w="9525" cap="flat" cmpd="sng" algn="ctr">
                      <a:solidFill>
                        <a:srgbClr val="00C0CC"/>
                      </a:solidFill>
                      <a:prstDash val="solid"/>
                      <a:round/>
                      <a:headEnd type="none" w="med" len="med"/>
                      <a:tailEnd type="none" w="med" len="med"/>
                    </a:lnT>
                    <a:lnB w="9525" cap="flat" cmpd="sng" algn="ctr">
                      <a:solidFill>
                        <a:srgbClr val="60CDE1"/>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2 hours</a:t>
                      </a:r>
                    </a:p>
                  </a:txBody>
                  <a:tcPr marL="69302" marR="69302" marT="69302" marB="69302" anchor="ctr">
                    <a:lnL>
                      <a:noFill/>
                    </a:lnL>
                    <a:lnR>
                      <a:noFill/>
                    </a:lnR>
                    <a:lnT w="9525" cap="flat" cmpd="sng" algn="ctr">
                      <a:solidFill>
                        <a:srgbClr val="E0CDE1"/>
                      </a:solidFill>
                      <a:prstDash val="solid"/>
                      <a:round/>
                      <a:headEnd type="none" w="med" len="med"/>
                      <a:tailEnd type="none" w="med" len="med"/>
                    </a:lnT>
                    <a:lnB w="9525" cap="flat" cmpd="sng" algn="ctr">
                      <a:solidFill>
                        <a:srgbClr val="B060EE"/>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99.98%</a:t>
                      </a:r>
                    </a:p>
                  </a:txBody>
                  <a:tcPr marL="69302" marR="69302" marT="69302" marB="69302" anchor="ctr">
                    <a:lnL>
                      <a:noFill/>
                    </a:lnL>
                    <a:lnR>
                      <a:noFill/>
                    </a:lnR>
                    <a:lnT w="9525" cap="flat" cmpd="sng" algn="ctr">
                      <a:solidFill>
                        <a:srgbClr val="60CEE1"/>
                      </a:solidFill>
                      <a:prstDash val="solid"/>
                      <a:round/>
                      <a:headEnd type="none" w="med" len="med"/>
                      <a:tailEnd type="none" w="med" len="med"/>
                    </a:lnT>
                    <a:lnB w="9525" cap="flat" cmpd="sng" algn="ctr">
                      <a:solidFill>
                        <a:srgbClr val="3061EE"/>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1.75 hours/year</a:t>
                      </a:r>
                    </a:p>
                  </a:txBody>
                  <a:tcPr marL="69302" marR="69302" marT="69302" marB="69302" anchor="ctr">
                    <a:lnL>
                      <a:noFill/>
                    </a:lnL>
                    <a:lnR>
                      <a:noFill/>
                    </a:lnR>
                    <a:lnT w="9525" cap="flat" cmpd="sng" algn="ctr">
                      <a:solidFill>
                        <a:srgbClr val="E0CEE1"/>
                      </a:solidFill>
                      <a:prstDash val="solid"/>
                      <a:round/>
                      <a:headEnd type="none" w="med" len="med"/>
                      <a:tailEnd type="none" w="med" len="med"/>
                    </a:lnT>
                    <a:lnB w="9525" cap="flat" cmpd="sng" algn="ctr">
                      <a:solidFill>
                        <a:srgbClr val="E061EE"/>
                      </a:solidFill>
                      <a:prstDash val="solid"/>
                      <a:round/>
                      <a:headEnd type="none" w="med" len="med"/>
                      <a:tailEnd type="none" w="med" len="med"/>
                    </a:lnB>
                    <a:solidFill>
                      <a:srgbClr val="E8EDFF"/>
                    </a:solidFill>
                  </a:tcPr>
                </a:tc>
                <a:extLst>
                  <a:ext uri="{0D108BD9-81ED-4DB2-BD59-A6C34878D82A}">
                    <a16:rowId xmlns:a16="http://schemas.microsoft.com/office/drawing/2014/main" val="10002"/>
                  </a:ext>
                </a:extLst>
              </a:tr>
              <a:tr h="1199536">
                <a:tc>
                  <a:txBody>
                    <a:bodyPr/>
                    <a:lstStyle/>
                    <a:p>
                      <a:pPr algn="l" fontAlgn="base"/>
                      <a:r>
                        <a:rPr lang="en-US" sz="1600" b="0" i="0" u="none" strike="noStrike">
                          <a:solidFill>
                            <a:srgbClr val="666699"/>
                          </a:solidFill>
                          <a:effectLst/>
                          <a:latin typeface="Arial"/>
                        </a:rPr>
                        <a:t>Signal Processor Software</a:t>
                      </a:r>
                    </a:p>
                  </a:txBody>
                  <a:tcPr marL="69302" marR="69302" marT="69302" marB="69302" anchor="ctr">
                    <a:lnL>
                      <a:noFill/>
                    </a:lnL>
                    <a:lnR>
                      <a:noFill/>
                    </a:lnR>
                    <a:lnT w="9525" cap="flat" cmpd="sng" algn="ctr">
                      <a:solidFill>
                        <a:srgbClr val="C8CCE1"/>
                      </a:solidFill>
                      <a:prstDash val="solid"/>
                      <a:round/>
                      <a:headEnd type="none" w="med" len="med"/>
                      <a:tailEnd type="none" w="med" len="med"/>
                    </a:lnT>
                    <a:lnB w="9525" cap="flat" cmpd="sng" algn="ctr">
                      <a:solidFill>
                        <a:srgbClr val="C8E3A4"/>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2190 hours</a:t>
                      </a:r>
                    </a:p>
                  </a:txBody>
                  <a:tcPr marL="69302" marR="69302" marT="69302" marB="69302" anchor="ctr">
                    <a:lnL>
                      <a:noFill/>
                    </a:lnL>
                    <a:lnR>
                      <a:noFill/>
                    </a:lnR>
                    <a:lnT w="9525" cap="flat" cmpd="sng" algn="ctr">
                      <a:solidFill>
                        <a:srgbClr val="60CDE1"/>
                      </a:solidFill>
                      <a:prstDash val="solid"/>
                      <a:round/>
                      <a:headEnd type="none" w="med" len="med"/>
                      <a:tailEnd type="none" w="med" len="med"/>
                    </a:lnT>
                    <a:lnB w="9525" cap="flat" cmpd="sng" algn="ctr">
                      <a:solidFill>
                        <a:srgbClr val="E063EE"/>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5 minute</a:t>
                      </a:r>
                    </a:p>
                  </a:txBody>
                  <a:tcPr marL="69302" marR="69302" marT="69302" marB="69302" anchor="ctr">
                    <a:lnL>
                      <a:noFill/>
                    </a:lnL>
                    <a:lnR>
                      <a:noFill/>
                    </a:lnR>
                    <a:lnT w="9525" cap="flat" cmpd="sng" algn="ctr">
                      <a:solidFill>
                        <a:srgbClr val="B060EE"/>
                      </a:solidFill>
                      <a:prstDash val="solid"/>
                      <a:round/>
                      <a:headEnd type="none" w="med" len="med"/>
                      <a:tailEnd type="none" w="med" len="med"/>
                    </a:lnT>
                    <a:lnB w="9525" cap="flat" cmpd="sng" algn="ctr">
                      <a:solidFill>
                        <a:srgbClr val="0065EE"/>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99.9962%</a:t>
                      </a:r>
                    </a:p>
                  </a:txBody>
                  <a:tcPr marL="69302" marR="69302" marT="69302" marB="69302" anchor="ctr">
                    <a:lnL>
                      <a:noFill/>
                    </a:lnL>
                    <a:lnR>
                      <a:noFill/>
                    </a:lnR>
                    <a:lnT w="9525" cap="flat" cmpd="sng" algn="ctr">
                      <a:solidFill>
                        <a:srgbClr val="3061EE"/>
                      </a:solidFill>
                      <a:prstDash val="solid"/>
                      <a:round/>
                      <a:headEnd type="none" w="med" len="med"/>
                      <a:tailEnd type="none" w="med" len="med"/>
                    </a:lnT>
                    <a:lnB w="9525" cap="flat" cmpd="sng" algn="ctr">
                      <a:solidFill>
                        <a:srgbClr val="E034F5"/>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20 minutes/year</a:t>
                      </a:r>
                    </a:p>
                  </a:txBody>
                  <a:tcPr marL="69302" marR="69302" marT="69302" marB="69302" anchor="ctr">
                    <a:lnL>
                      <a:noFill/>
                    </a:lnL>
                    <a:lnR>
                      <a:noFill/>
                    </a:lnR>
                    <a:lnT w="9525" cap="flat" cmpd="sng" algn="ctr">
                      <a:solidFill>
                        <a:srgbClr val="E061EE"/>
                      </a:solidFill>
                      <a:prstDash val="solid"/>
                      <a:round/>
                      <a:headEnd type="none" w="med" len="med"/>
                      <a:tailEnd type="none" w="med" len="med"/>
                    </a:lnT>
                    <a:lnB w="9525" cap="flat" cmpd="sng" algn="ctr">
                      <a:solidFill>
                        <a:srgbClr val="0039F5"/>
                      </a:solidFill>
                      <a:prstDash val="solid"/>
                      <a:round/>
                      <a:headEnd type="none" w="med" len="med"/>
                      <a:tailEnd type="none" w="med" len="med"/>
                    </a:lnB>
                    <a:solidFill>
                      <a:srgbClr val="E8EDFF"/>
                    </a:solidFill>
                  </a:tcPr>
                </a:tc>
                <a:extLst>
                  <a:ext uri="{0D108BD9-81ED-4DB2-BD59-A6C34878D82A}">
                    <a16:rowId xmlns:a16="http://schemas.microsoft.com/office/drawing/2014/main" val="10003"/>
                  </a:ext>
                </a:extLst>
              </a:tr>
              <a:tr h="862166">
                <a:tc>
                  <a:txBody>
                    <a:bodyPr/>
                    <a:lstStyle/>
                    <a:p>
                      <a:pPr algn="l" fontAlgn="base"/>
                      <a:r>
                        <a:rPr lang="en-US" sz="1600" b="0" i="0" u="none" strike="noStrike">
                          <a:solidFill>
                            <a:srgbClr val="666699"/>
                          </a:solidFill>
                          <a:effectLst/>
                          <a:latin typeface="Arial"/>
                        </a:rPr>
                        <a:t>Output Transducer</a:t>
                      </a:r>
                    </a:p>
                  </a:txBody>
                  <a:tcPr marL="69302" marR="69302" marT="69302" marB="69302" anchor="ctr">
                    <a:lnL>
                      <a:noFill/>
                    </a:lnL>
                    <a:lnR>
                      <a:noFill/>
                    </a:lnR>
                    <a:lnT w="9525" cap="flat" cmpd="sng" algn="ctr">
                      <a:solidFill>
                        <a:srgbClr val="C8E3A4"/>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100,000 hours</a:t>
                      </a:r>
                    </a:p>
                  </a:txBody>
                  <a:tcPr marL="69302" marR="69302" marT="69302" marB="69302" anchor="ctr">
                    <a:lnL>
                      <a:noFill/>
                    </a:lnL>
                    <a:lnR>
                      <a:noFill/>
                    </a:lnR>
                    <a:lnT w="9525" cap="flat" cmpd="sng" algn="ctr">
                      <a:solidFill>
                        <a:srgbClr val="E063EE"/>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2 hours</a:t>
                      </a:r>
                    </a:p>
                  </a:txBody>
                  <a:tcPr marL="69302" marR="69302" marT="69302" marB="69302" anchor="ctr">
                    <a:lnL>
                      <a:noFill/>
                    </a:lnL>
                    <a:lnR>
                      <a:noFill/>
                    </a:lnR>
                    <a:lnT w="9525" cap="flat" cmpd="sng" algn="ctr">
                      <a:solidFill>
                        <a:srgbClr val="0065EE"/>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99.998%</a:t>
                      </a:r>
                    </a:p>
                  </a:txBody>
                  <a:tcPr marL="69302" marR="69302" marT="69302" marB="69302" anchor="ctr">
                    <a:lnL>
                      <a:noFill/>
                    </a:lnL>
                    <a:lnR>
                      <a:noFill/>
                    </a:lnR>
                    <a:lnT w="9525" cap="flat" cmpd="sng" algn="ctr">
                      <a:solidFill>
                        <a:srgbClr val="E034F5"/>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0" i="0" u="none" strike="noStrike" dirty="0">
                          <a:solidFill>
                            <a:srgbClr val="666699"/>
                          </a:solidFill>
                          <a:effectLst/>
                          <a:latin typeface="Arial"/>
                        </a:rPr>
                        <a:t>10.51 minutes/year</a:t>
                      </a:r>
                    </a:p>
                  </a:txBody>
                  <a:tcPr marL="69302" marR="69302" marT="69302" marB="69302" anchor="ctr">
                    <a:lnL>
                      <a:noFill/>
                    </a:lnL>
                    <a:lnR>
                      <a:noFill/>
                    </a:lnR>
                    <a:lnT w="9525" cap="flat" cmpd="sng" algn="ctr">
                      <a:solidFill>
                        <a:srgbClr val="0039F5"/>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948449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52400" y="-562928"/>
            <a:ext cx="8839200" cy="414277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8566" tIns="79350" rIns="0" bIns="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200" b="0" i="0" u="none" strike="noStrike" cap="none" normalizeH="0" baseline="0" dirty="0" smtClean="0">
                <a:ln>
                  <a:noFill/>
                </a:ln>
                <a:solidFill>
                  <a:srgbClr val="000000"/>
                </a:solidFill>
                <a:effectLst/>
                <a:latin typeface="Arial" pitchFamily="34" charset="0"/>
                <a:cs typeface="Arial" pitchFamily="34" charset="0"/>
              </a:rPr>
              <a:t>Things to note from the above table are:</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sz="2200" b="0" i="0" u="none" strike="noStrike" cap="none" normalizeH="0" baseline="0" dirty="0" smtClean="0">
                <a:ln>
                  <a:noFill/>
                </a:ln>
                <a:solidFill>
                  <a:srgbClr val="000000"/>
                </a:solidFill>
                <a:effectLst/>
                <a:latin typeface="Arial" pitchFamily="34" charset="0"/>
                <a:cs typeface="Arial" pitchFamily="34" charset="0"/>
              </a:rPr>
              <a:t>Availability of software is higher, even though hardware MTBF is higher. The main reason is that software has a much lower MTTR. In other words, the software does fail often but it recovers quickly, thereby having less impact on system availability.</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sz="2200" b="0" i="0" u="none" strike="noStrike" cap="none" normalizeH="0" baseline="0" dirty="0" smtClean="0">
                <a:ln>
                  <a:noFill/>
                </a:ln>
                <a:solidFill>
                  <a:srgbClr val="000000"/>
                </a:solidFill>
                <a:effectLst/>
                <a:latin typeface="Arial" pitchFamily="34" charset="0"/>
                <a:cs typeface="Arial" pitchFamily="34" charset="0"/>
              </a:rPr>
              <a:t>The input and output transducers have fairly high availability, thus fairly high availability can be achieved even without redundant components</a:t>
            </a:r>
            <a:r>
              <a:rPr kumimoji="0" lang="en-US" sz="2200" b="0" i="0" u="none" strike="noStrike" cap="none" normalizeH="0" baseline="0" dirty="0" smtClean="0">
                <a:ln>
                  <a:noFill/>
                </a:ln>
                <a:solidFill>
                  <a:srgbClr val="000000"/>
                </a:solidFill>
                <a:effectLst/>
                <a:latin typeface="Arial" pitchFamily="34" charset="0"/>
                <a:cs typeface="Arial" pitchFamily="34" charset="0"/>
              </a:rPr>
              <a:t>.</a:t>
            </a:r>
            <a:endParaRPr kumimoji="0" lang="en-US" sz="2200" b="0" i="0" u="none" strike="noStrike" cap="none" normalizeH="0" baseline="0" dirty="0" smtClean="0">
              <a:ln>
                <a:noFill/>
              </a:ln>
              <a:solidFill>
                <a:srgbClr val="00000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4038354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8437"/>
            <a:ext cx="8229600" cy="4525963"/>
          </a:xfrm>
        </p:spPr>
        <p:txBody>
          <a:bodyPr>
            <a:normAutofit/>
          </a:bodyPr>
          <a:lstStyle/>
          <a:p>
            <a:pPr marL="0" lvl="0" indent="0" eaLnBrk="0" fontAlgn="base" hangingPunct="0">
              <a:lnSpc>
                <a:spcPct val="150000"/>
              </a:lnSpc>
              <a:spcBef>
                <a:spcPct val="0"/>
              </a:spcBef>
              <a:spcAft>
                <a:spcPct val="0"/>
              </a:spcAft>
              <a:buNone/>
            </a:pPr>
            <a:r>
              <a:rPr lang="en-US" sz="2400" b="1" dirty="0">
                <a:solidFill>
                  <a:srgbClr val="000000"/>
                </a:solidFill>
                <a:latin typeface="Segoe UI" pitchFamily="34" charset="0"/>
                <a:cs typeface="Segoe UI" pitchFamily="34" charset="0"/>
              </a:rPr>
              <a:t>Calculating System Availability</a:t>
            </a:r>
          </a:p>
          <a:p>
            <a:pPr marL="0" lvl="0" indent="0" algn="just" eaLnBrk="0" fontAlgn="base" hangingPunct="0">
              <a:lnSpc>
                <a:spcPct val="150000"/>
              </a:lnSpc>
              <a:spcBef>
                <a:spcPct val="0"/>
              </a:spcBef>
              <a:spcAft>
                <a:spcPct val="0"/>
              </a:spcAft>
              <a:buNone/>
            </a:pPr>
            <a:r>
              <a:rPr lang="en-US" sz="2400" b="1" dirty="0">
                <a:solidFill>
                  <a:srgbClr val="000000"/>
                </a:solidFill>
                <a:latin typeface="Arial" pitchFamily="34" charset="0"/>
                <a:cs typeface="Arial" pitchFamily="34" charset="0"/>
              </a:rPr>
              <a:t>The last step involves computing the availability of the entire system. These calculations have been based on serial and parallel availability calculation formulas.</a:t>
            </a:r>
            <a:endParaRPr lang="en-US" sz="2400" b="1" dirty="0">
              <a:latin typeface="Arial" pitchFamily="34" charset="0"/>
              <a:cs typeface="Arial" pitchFamily="34" charset="0"/>
            </a:endParaRPr>
          </a:p>
          <a:p>
            <a:endParaRPr lang="en-US" sz="2400" dirty="0"/>
          </a:p>
        </p:txBody>
      </p:sp>
      <p:graphicFrame>
        <p:nvGraphicFramePr>
          <p:cNvPr id="4" name="Table 3"/>
          <p:cNvGraphicFramePr>
            <a:graphicFrameLocks noGrp="1"/>
          </p:cNvGraphicFramePr>
          <p:nvPr>
            <p:extLst>
              <p:ext uri="{D42A27DB-BD31-4B8C-83A1-F6EECF244321}">
                <p14:modId xmlns:p14="http://schemas.microsoft.com/office/powerpoint/2010/main" val="1214130367"/>
              </p:ext>
            </p:extLst>
          </p:nvPr>
        </p:nvGraphicFramePr>
        <p:xfrm>
          <a:off x="457200" y="2712770"/>
          <a:ext cx="8229600" cy="3154630"/>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532107">
                <a:tc>
                  <a:txBody>
                    <a:bodyPr/>
                    <a:lstStyle/>
                    <a:p>
                      <a:pPr algn="l" fontAlgn="base"/>
                      <a:r>
                        <a:rPr lang="en-US" sz="1600" b="1" i="0" u="none" strike="noStrike">
                          <a:solidFill>
                            <a:srgbClr val="000000"/>
                          </a:solidFill>
                          <a:effectLst/>
                          <a:latin typeface="Arial"/>
                        </a:rPr>
                        <a:t>Component</a:t>
                      </a:r>
                      <a:endParaRPr lang="en-US" sz="1600" b="0" i="0" u="none" strike="noStrike">
                        <a:solidFill>
                          <a:srgbClr val="666699"/>
                        </a:solidFill>
                        <a:effectLst/>
                        <a:latin typeface="Arial"/>
                      </a:endParaRPr>
                    </a:p>
                  </a:txBody>
                  <a:tcPr marL="69302" marR="69302" marT="69302" marB="69302" anchor="ctr">
                    <a:lnL>
                      <a:noFill/>
                    </a:lnL>
                    <a:lnR>
                      <a:noFill/>
                    </a:lnR>
                    <a:lnT w="9525" cap="flat" cmpd="sng" algn="ctr">
                      <a:solidFill>
                        <a:srgbClr val="8022A5"/>
                      </a:solidFill>
                      <a:prstDash val="solid"/>
                      <a:round/>
                      <a:headEnd type="none" w="med" len="med"/>
                      <a:tailEnd type="none" w="med" len="med"/>
                    </a:lnT>
                    <a:lnB w="9525" cap="flat" cmpd="sng" algn="ctr">
                      <a:solidFill>
                        <a:srgbClr val="E023A5"/>
                      </a:solidFill>
                      <a:prstDash val="solid"/>
                      <a:round/>
                      <a:headEnd type="none" w="med" len="med"/>
                      <a:tailEnd type="none" w="med" len="med"/>
                    </a:lnB>
                    <a:solidFill>
                      <a:srgbClr val="E8EDFF"/>
                    </a:solidFill>
                  </a:tcPr>
                </a:tc>
                <a:tc>
                  <a:txBody>
                    <a:bodyPr/>
                    <a:lstStyle/>
                    <a:p>
                      <a:pPr algn="l" fontAlgn="base"/>
                      <a:r>
                        <a:rPr lang="en-US" sz="1600" b="1" i="0" u="none" strike="noStrike">
                          <a:solidFill>
                            <a:srgbClr val="000000"/>
                          </a:solidFill>
                          <a:effectLst/>
                          <a:latin typeface="Arial"/>
                        </a:rPr>
                        <a:t>Availability</a:t>
                      </a:r>
                      <a:endParaRPr lang="en-US" sz="1600" b="0" i="0" u="none" strike="noStrike">
                        <a:solidFill>
                          <a:srgbClr val="666699"/>
                        </a:solidFill>
                        <a:effectLst/>
                        <a:latin typeface="Arial"/>
                      </a:endParaRPr>
                    </a:p>
                  </a:txBody>
                  <a:tcPr marL="69302" marR="69302" marT="69302" marB="69302" anchor="ctr">
                    <a:lnL>
                      <a:noFill/>
                    </a:lnL>
                    <a:lnR>
                      <a:noFill/>
                    </a:lnR>
                    <a:lnT w="9525" cap="flat" cmpd="sng" algn="ctr">
                      <a:solidFill>
                        <a:srgbClr val="C821A5"/>
                      </a:solidFill>
                      <a:prstDash val="solid"/>
                      <a:round/>
                      <a:headEnd type="none" w="med" len="med"/>
                      <a:tailEnd type="none" w="med" len="med"/>
                    </a:lnT>
                    <a:lnB w="9525" cap="flat" cmpd="sng" algn="ctr">
                      <a:solidFill>
                        <a:srgbClr val="30E1A4"/>
                      </a:solidFill>
                      <a:prstDash val="solid"/>
                      <a:round/>
                      <a:headEnd type="none" w="med" len="med"/>
                      <a:tailEnd type="none" w="med" len="med"/>
                    </a:lnB>
                    <a:solidFill>
                      <a:srgbClr val="E8EDFF"/>
                    </a:solidFill>
                  </a:tcPr>
                </a:tc>
                <a:tc>
                  <a:txBody>
                    <a:bodyPr/>
                    <a:lstStyle/>
                    <a:p>
                      <a:pPr algn="l" fontAlgn="base"/>
                      <a:r>
                        <a:rPr lang="en-US" sz="1600" b="1" i="0" u="none" strike="noStrike">
                          <a:solidFill>
                            <a:srgbClr val="000000"/>
                          </a:solidFill>
                          <a:effectLst/>
                          <a:latin typeface="Arial"/>
                        </a:rPr>
                        <a:t>Downtime</a:t>
                      </a:r>
                      <a:endParaRPr lang="en-US" sz="1600" b="0" i="0" u="none" strike="noStrike">
                        <a:solidFill>
                          <a:srgbClr val="666699"/>
                        </a:solidFill>
                        <a:effectLst/>
                        <a:latin typeface="Arial"/>
                      </a:endParaRPr>
                    </a:p>
                  </a:txBody>
                  <a:tcPr marL="69302" marR="69302" marT="69302" marB="69302" anchor="ctr">
                    <a:lnL>
                      <a:noFill/>
                    </a:lnL>
                    <a:lnR>
                      <a:noFill/>
                    </a:lnR>
                    <a:lnT w="9525" cap="flat" cmpd="sng" algn="ctr">
                      <a:solidFill>
                        <a:srgbClr val="C826A5"/>
                      </a:solidFill>
                      <a:prstDash val="solid"/>
                      <a:round/>
                      <a:headEnd type="none" w="med" len="med"/>
                      <a:tailEnd type="none" w="med" len="med"/>
                    </a:lnT>
                    <a:lnB w="9525" cap="flat" cmpd="sng" algn="ctr">
                      <a:solidFill>
                        <a:srgbClr val="60EFA4"/>
                      </a:solidFill>
                      <a:prstDash val="solid"/>
                      <a:round/>
                      <a:headEnd type="none" w="med" len="med"/>
                      <a:tailEnd type="none" w="med" len="med"/>
                    </a:lnB>
                    <a:solidFill>
                      <a:srgbClr val="E8EDFF"/>
                    </a:solidFill>
                  </a:tcPr>
                </a:tc>
                <a:extLst>
                  <a:ext uri="{0D108BD9-81ED-4DB2-BD59-A6C34878D82A}">
                    <a16:rowId xmlns:a16="http://schemas.microsoft.com/office/drawing/2014/main" val="10000"/>
                  </a:ext>
                </a:extLst>
              </a:tr>
              <a:tr h="874174">
                <a:tc>
                  <a:txBody>
                    <a:bodyPr/>
                    <a:lstStyle/>
                    <a:p>
                      <a:pPr algn="l" fontAlgn="base"/>
                      <a:r>
                        <a:rPr lang="en-US" sz="1600" b="0" i="0" u="none" strike="noStrike">
                          <a:solidFill>
                            <a:srgbClr val="666699"/>
                          </a:solidFill>
                          <a:effectLst/>
                          <a:latin typeface="Arial"/>
                        </a:rPr>
                        <a:t>Signal Processing Complex (software + hardware)</a:t>
                      </a:r>
                    </a:p>
                  </a:txBody>
                  <a:tcPr marL="69302" marR="69302" marT="69302" marB="69302" anchor="ctr">
                    <a:lnL>
                      <a:noFill/>
                    </a:lnL>
                    <a:lnR>
                      <a:noFill/>
                    </a:lnR>
                    <a:lnT w="9525" cap="flat" cmpd="sng" algn="ctr">
                      <a:solidFill>
                        <a:srgbClr val="E023A5"/>
                      </a:solidFill>
                      <a:prstDash val="solid"/>
                      <a:round/>
                      <a:headEnd type="none" w="med" len="med"/>
                      <a:tailEnd type="none" w="med" len="med"/>
                    </a:lnT>
                    <a:lnB w="9525" cap="flat" cmpd="sng" algn="ctr">
                      <a:solidFill>
                        <a:srgbClr val="182BA5"/>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99.9762%</a:t>
                      </a:r>
                    </a:p>
                  </a:txBody>
                  <a:tcPr marL="69302" marR="69302" marT="69302" marB="69302" anchor="ctr">
                    <a:lnL>
                      <a:noFill/>
                    </a:lnL>
                    <a:lnR>
                      <a:noFill/>
                    </a:lnR>
                    <a:lnT w="9525" cap="flat" cmpd="sng" algn="ctr">
                      <a:solidFill>
                        <a:srgbClr val="30E1A4"/>
                      </a:solidFill>
                      <a:prstDash val="solid"/>
                      <a:round/>
                      <a:headEnd type="none" w="med" len="med"/>
                      <a:tailEnd type="none" w="med" len="med"/>
                    </a:lnT>
                    <a:lnB w="9525" cap="flat" cmpd="sng" algn="ctr">
                      <a:solidFill>
                        <a:srgbClr val="C82BA5"/>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2.08 hours/year</a:t>
                      </a:r>
                    </a:p>
                  </a:txBody>
                  <a:tcPr marL="69302" marR="69302" marT="69302" marB="69302" anchor="ctr">
                    <a:lnL>
                      <a:noFill/>
                    </a:lnL>
                    <a:lnR>
                      <a:noFill/>
                    </a:lnR>
                    <a:lnT w="9525" cap="flat" cmpd="sng" algn="ctr">
                      <a:solidFill>
                        <a:srgbClr val="60EFA4"/>
                      </a:solidFill>
                      <a:prstDash val="solid"/>
                      <a:round/>
                      <a:headEnd type="none" w="med" len="med"/>
                      <a:tailEnd type="none" w="med" len="med"/>
                    </a:lnT>
                    <a:lnB w="9525" cap="flat" cmpd="sng" algn="ctr">
                      <a:solidFill>
                        <a:srgbClr val="C8EEA4"/>
                      </a:solidFill>
                      <a:prstDash val="solid"/>
                      <a:round/>
                      <a:headEnd type="none" w="med" len="med"/>
                      <a:tailEnd type="none" w="med" len="med"/>
                    </a:lnB>
                    <a:solidFill>
                      <a:srgbClr val="E8EDFF"/>
                    </a:solidFill>
                  </a:tcPr>
                </a:tc>
                <a:extLst>
                  <a:ext uri="{0D108BD9-81ED-4DB2-BD59-A6C34878D82A}">
                    <a16:rowId xmlns:a16="http://schemas.microsoft.com/office/drawing/2014/main" val="10001"/>
                  </a:ext>
                </a:extLst>
              </a:tr>
              <a:tr h="1216242">
                <a:tc>
                  <a:txBody>
                    <a:bodyPr/>
                    <a:lstStyle/>
                    <a:p>
                      <a:pPr algn="l" fontAlgn="base"/>
                      <a:r>
                        <a:rPr lang="en-US" sz="1600" b="0" i="0" u="none" strike="noStrike" dirty="0">
                          <a:solidFill>
                            <a:srgbClr val="666699"/>
                          </a:solidFill>
                          <a:effectLst/>
                          <a:latin typeface="Arial"/>
                        </a:rPr>
                        <a:t>Combined availability of Signal Processing Complex 0 and 1 operating in parallel</a:t>
                      </a:r>
                    </a:p>
                  </a:txBody>
                  <a:tcPr marL="69302" marR="69302" marT="69302" marB="69302" anchor="ctr">
                    <a:lnL>
                      <a:noFill/>
                    </a:lnL>
                    <a:lnR>
                      <a:noFill/>
                    </a:lnR>
                    <a:lnT w="9525" cap="flat" cmpd="sng" algn="ctr">
                      <a:solidFill>
                        <a:srgbClr val="182BA5"/>
                      </a:solidFill>
                      <a:prstDash val="solid"/>
                      <a:round/>
                      <a:headEnd type="none" w="med" len="med"/>
                      <a:tailEnd type="none" w="med" len="med"/>
                    </a:lnT>
                    <a:lnB w="9525" cap="flat" cmpd="sng" algn="ctr">
                      <a:solidFill>
                        <a:srgbClr val="80A95E"/>
                      </a:solidFill>
                      <a:prstDash val="solid"/>
                      <a:round/>
                      <a:headEnd type="none" w="med" len="med"/>
                      <a:tailEnd type="none" w="med" len="med"/>
                    </a:lnB>
                    <a:solidFill>
                      <a:srgbClr val="E8EDFF"/>
                    </a:solidFill>
                  </a:tcPr>
                </a:tc>
                <a:tc>
                  <a:txBody>
                    <a:bodyPr/>
                    <a:lstStyle/>
                    <a:p>
                      <a:pPr algn="l" fontAlgn="base"/>
                      <a:r>
                        <a:rPr lang="en-US" sz="1600" b="0" i="0" u="none" strike="noStrike" dirty="0">
                          <a:solidFill>
                            <a:srgbClr val="666699"/>
                          </a:solidFill>
                          <a:effectLst/>
                          <a:latin typeface="Arial"/>
                        </a:rPr>
                        <a:t>99.99999%</a:t>
                      </a:r>
                    </a:p>
                  </a:txBody>
                  <a:tcPr marL="69302" marR="69302" marT="69302" marB="69302" anchor="ctr">
                    <a:lnL>
                      <a:noFill/>
                    </a:lnL>
                    <a:lnR>
                      <a:noFill/>
                    </a:lnR>
                    <a:lnT w="9525" cap="flat" cmpd="sng" algn="ctr">
                      <a:solidFill>
                        <a:srgbClr val="C82BA5"/>
                      </a:solidFill>
                      <a:prstDash val="solid"/>
                      <a:round/>
                      <a:headEnd type="none" w="med" len="med"/>
                      <a:tailEnd type="none" w="med" len="med"/>
                    </a:lnT>
                    <a:lnB w="9525" cap="flat" cmpd="sng" algn="ctr">
                      <a:solidFill>
                        <a:srgbClr val="80C1CC"/>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3.15 seconds/year</a:t>
                      </a:r>
                    </a:p>
                  </a:txBody>
                  <a:tcPr marL="69302" marR="69302" marT="69302" marB="69302" anchor="ctr">
                    <a:lnL>
                      <a:noFill/>
                    </a:lnL>
                    <a:lnR>
                      <a:noFill/>
                    </a:lnR>
                    <a:lnT w="9525" cap="flat" cmpd="sng" algn="ctr">
                      <a:solidFill>
                        <a:srgbClr val="C8EEA4"/>
                      </a:solidFill>
                      <a:prstDash val="solid"/>
                      <a:round/>
                      <a:headEnd type="none" w="med" len="med"/>
                      <a:tailEnd type="none" w="med" len="med"/>
                    </a:lnT>
                    <a:lnB w="9525" cap="flat" cmpd="sng" algn="ctr">
                      <a:solidFill>
                        <a:srgbClr val="806502"/>
                      </a:solidFill>
                      <a:prstDash val="solid"/>
                      <a:round/>
                      <a:headEnd type="none" w="med" len="med"/>
                      <a:tailEnd type="none" w="med" len="med"/>
                    </a:lnB>
                    <a:solidFill>
                      <a:srgbClr val="E8EDFF"/>
                    </a:solidFill>
                  </a:tcPr>
                </a:tc>
                <a:extLst>
                  <a:ext uri="{0D108BD9-81ED-4DB2-BD59-A6C34878D82A}">
                    <a16:rowId xmlns:a16="http://schemas.microsoft.com/office/drawing/2014/main" val="10002"/>
                  </a:ext>
                </a:extLst>
              </a:tr>
              <a:tr h="532107">
                <a:tc>
                  <a:txBody>
                    <a:bodyPr/>
                    <a:lstStyle/>
                    <a:p>
                      <a:pPr algn="l" fontAlgn="base"/>
                      <a:r>
                        <a:rPr lang="en-US" sz="1600" b="0" i="0" u="none" strike="noStrike">
                          <a:solidFill>
                            <a:srgbClr val="666699"/>
                          </a:solidFill>
                          <a:effectLst/>
                          <a:latin typeface="Arial"/>
                        </a:rPr>
                        <a:t>Complete System</a:t>
                      </a:r>
                    </a:p>
                  </a:txBody>
                  <a:tcPr marL="69302" marR="69302" marT="69302" marB="69302" anchor="ctr">
                    <a:lnL>
                      <a:noFill/>
                    </a:lnL>
                    <a:lnR>
                      <a:noFill/>
                    </a:lnR>
                    <a:lnT w="9525" cap="flat" cmpd="sng" algn="ctr">
                      <a:solidFill>
                        <a:srgbClr val="80A95E"/>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0" i="0" u="none" strike="noStrike">
                          <a:solidFill>
                            <a:srgbClr val="666699"/>
                          </a:solidFill>
                          <a:effectLst/>
                          <a:latin typeface="Arial"/>
                        </a:rPr>
                        <a:t>99.9960%</a:t>
                      </a:r>
                    </a:p>
                  </a:txBody>
                  <a:tcPr marL="69302" marR="69302" marT="69302" marB="69302" anchor="ctr">
                    <a:lnL>
                      <a:noFill/>
                    </a:lnL>
                    <a:lnR>
                      <a:noFill/>
                    </a:lnR>
                    <a:lnT w="9525" cap="flat" cmpd="sng" algn="ctr">
                      <a:solidFill>
                        <a:srgbClr val="80C1CC"/>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0" i="0" u="none" strike="noStrike" dirty="0">
                          <a:solidFill>
                            <a:srgbClr val="666699"/>
                          </a:solidFill>
                          <a:effectLst/>
                          <a:latin typeface="Arial"/>
                        </a:rPr>
                        <a:t>21.08 minutes/year</a:t>
                      </a:r>
                    </a:p>
                  </a:txBody>
                  <a:tcPr marL="69302" marR="69302" marT="69302" marB="69302" anchor="ctr">
                    <a:lnL>
                      <a:noFill/>
                    </a:lnL>
                    <a:lnR>
                      <a:noFill/>
                    </a:lnR>
                    <a:lnT w="9525" cap="flat" cmpd="sng" algn="ctr">
                      <a:solidFill>
                        <a:srgbClr val="806502"/>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12885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200" b="1" dirty="0"/>
              <a:t>M</a:t>
            </a:r>
            <a:r>
              <a:rPr lang="en-US" sz="3200" b="1" dirty="0" smtClean="0"/>
              <a:t>inimal Path Set and the Minimal Cut Set</a:t>
            </a:r>
            <a:endParaRPr lang="en-US" sz="3200" b="1" dirty="0"/>
          </a:p>
        </p:txBody>
      </p:sp>
      <p:sp>
        <p:nvSpPr>
          <p:cNvPr id="3" name="Content Placeholder 2"/>
          <p:cNvSpPr>
            <a:spLocks noGrp="1"/>
          </p:cNvSpPr>
          <p:nvPr>
            <p:ph idx="1"/>
          </p:nvPr>
        </p:nvSpPr>
        <p:spPr>
          <a:xfrm>
            <a:off x="457200" y="990600"/>
            <a:ext cx="8229600" cy="4525963"/>
          </a:xfrm>
        </p:spPr>
        <p:txBody>
          <a:bodyPr/>
          <a:lstStyle/>
          <a:p>
            <a:pPr>
              <a:lnSpc>
                <a:spcPct val="150000"/>
              </a:lnSpc>
            </a:pPr>
            <a:r>
              <a:rPr lang="en-US" dirty="0"/>
              <a:t>we may use more intricate techniques such as the minimal path set and the minimal cut set, to construct the system state function</a:t>
            </a:r>
          </a:p>
        </p:txBody>
      </p:sp>
    </p:spTree>
    <p:extLst>
      <p:ext uri="{BB962C8B-B14F-4D97-AF65-F5344CB8AC3E}">
        <p14:creationId xmlns:p14="http://schemas.microsoft.com/office/powerpoint/2010/main" val="19294697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a:bodyPr>
          <a:lstStyle/>
          <a:p>
            <a:pPr algn="just">
              <a:lnSpc>
                <a:spcPct val="150000"/>
              </a:lnSpc>
            </a:pPr>
            <a:r>
              <a:rPr lang="en-US" sz="2400" b="1" dirty="0"/>
              <a:t>A Minimal Path Set - MPS is a subset of the components of the system such that the operation of all the components in the subset implies the operation of the system. </a:t>
            </a:r>
            <a:endParaRPr lang="en-US" sz="2400" b="1" dirty="0" smtClean="0"/>
          </a:p>
          <a:p>
            <a:pPr algn="just">
              <a:lnSpc>
                <a:spcPct val="150000"/>
              </a:lnSpc>
            </a:pPr>
            <a:r>
              <a:rPr lang="en-US" sz="2400" b="1" dirty="0" smtClean="0"/>
              <a:t>The </a:t>
            </a:r>
            <a:r>
              <a:rPr lang="en-US" sz="2400" b="1" dirty="0"/>
              <a:t>set is minimal because the removal of any element from the subset eliminates this property.</a:t>
            </a:r>
            <a:r>
              <a:rPr lang="en-US" sz="2400" dirty="0"/>
              <a:t> </a:t>
            </a:r>
          </a:p>
        </p:txBody>
      </p:sp>
      <p:sp>
        <p:nvSpPr>
          <p:cNvPr id="4" name="Rectangle 3"/>
          <p:cNvSpPr/>
          <p:nvPr/>
        </p:nvSpPr>
        <p:spPr>
          <a:xfrm>
            <a:off x="609600" y="457200"/>
            <a:ext cx="3001847" cy="553998"/>
          </a:xfrm>
          <a:prstGeom prst="rect">
            <a:avLst/>
          </a:prstGeom>
        </p:spPr>
        <p:txBody>
          <a:bodyPr wrap="none">
            <a:spAutoFit/>
          </a:bodyPr>
          <a:lstStyle/>
          <a:p>
            <a:r>
              <a:rPr lang="en-US" sz="3000" b="1" dirty="0" smtClean="0"/>
              <a:t>Minimal Path Set </a:t>
            </a:r>
            <a:endParaRPr lang="en-US" sz="3000" b="1" dirty="0"/>
          </a:p>
        </p:txBody>
      </p:sp>
      <p:pic>
        <p:nvPicPr>
          <p:cNvPr id="23554" name="Picture 2" descr="https://www.intechopen.com/media/chapter/41421/media/image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657600"/>
            <a:ext cx="7162800" cy="299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80086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458200" cy="4525963"/>
          </a:xfrm>
        </p:spPr>
        <p:txBody>
          <a:bodyPr>
            <a:normAutofit/>
          </a:bodyPr>
          <a:lstStyle/>
          <a:p>
            <a:pPr>
              <a:lnSpc>
                <a:spcPct val="150000"/>
              </a:lnSpc>
            </a:pPr>
            <a:r>
              <a:rPr lang="en-US" sz="2400" b="1" dirty="0" smtClean="0"/>
              <a:t>The </a:t>
            </a:r>
            <a:r>
              <a:rPr lang="en-US" sz="2400" b="1" dirty="0"/>
              <a:t>system on the left contains the minimal path set indicated by the arrows and shown in the right part. Each of them represents a minimal subset of the components of the system such that the operation of all the components in the subset implies the operation of the system.</a:t>
            </a:r>
          </a:p>
        </p:txBody>
      </p:sp>
    </p:spTree>
    <p:extLst>
      <p:ext uri="{BB962C8B-B14F-4D97-AF65-F5344CB8AC3E}">
        <p14:creationId xmlns:p14="http://schemas.microsoft.com/office/powerpoint/2010/main" val="31660106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792162"/>
          </a:xfrm>
        </p:spPr>
        <p:txBody>
          <a:bodyPr>
            <a:normAutofit/>
          </a:bodyPr>
          <a:lstStyle/>
          <a:p>
            <a:r>
              <a:rPr lang="en-US" sz="3000" b="1" dirty="0" smtClean="0"/>
              <a:t>Minimal Cut Set</a:t>
            </a:r>
            <a:endParaRPr lang="en-US" sz="3000" b="1" dirty="0"/>
          </a:p>
        </p:txBody>
      </p:sp>
      <p:sp>
        <p:nvSpPr>
          <p:cNvPr id="3" name="Content Placeholder 2"/>
          <p:cNvSpPr>
            <a:spLocks noGrp="1"/>
          </p:cNvSpPr>
          <p:nvPr>
            <p:ph idx="1"/>
          </p:nvPr>
        </p:nvSpPr>
        <p:spPr>
          <a:xfrm>
            <a:off x="228600" y="990600"/>
            <a:ext cx="8458200" cy="4525963"/>
          </a:xfrm>
        </p:spPr>
        <p:txBody>
          <a:bodyPr>
            <a:normAutofit/>
          </a:bodyPr>
          <a:lstStyle/>
          <a:p>
            <a:pPr algn="just">
              <a:lnSpc>
                <a:spcPct val="150000"/>
              </a:lnSpc>
            </a:pPr>
            <a:r>
              <a:rPr lang="en-US" sz="3000" b="1" dirty="0">
                <a:latin typeface="+mj-lt"/>
                <a:ea typeface="+mj-ea"/>
                <a:cs typeface="+mj-cs"/>
              </a:rPr>
              <a:t>A Minimal Cut Set - MCS is a subset of the components of the system such that the failure of all components in the subset does not imply the operation of the system. Still, the set is called minimal because the removal of any component from the subset clears this property</a:t>
            </a:r>
          </a:p>
        </p:txBody>
      </p:sp>
    </p:spTree>
    <p:extLst>
      <p:ext uri="{BB962C8B-B14F-4D97-AF65-F5344CB8AC3E}">
        <p14:creationId xmlns:p14="http://schemas.microsoft.com/office/powerpoint/2010/main" val="27858420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s://www.intechopen.com/media/chapter/41421/media/image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1"/>
            <a:ext cx="8382000" cy="304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81000" y="3581400"/>
            <a:ext cx="8458200" cy="2862322"/>
          </a:xfrm>
          <a:prstGeom prst="rect">
            <a:avLst/>
          </a:prstGeom>
        </p:spPr>
        <p:txBody>
          <a:bodyPr wrap="square">
            <a:spAutoFit/>
          </a:bodyPr>
          <a:lstStyle/>
          <a:p>
            <a:pPr marL="285750" indent="-285750">
              <a:lnSpc>
                <a:spcPct val="150000"/>
              </a:lnSpc>
              <a:buFont typeface="Arial" pitchFamily="34" charset="0"/>
              <a:buChar char="•"/>
            </a:pPr>
            <a:r>
              <a:rPr lang="en-US" sz="2400" b="1" dirty="0"/>
              <a:t>Minimal Cut Set. The system of the left contains the minimal cut set, indicated by the dashed lines, shown in the right part. Each of them represents a minimum subset of the components of the system such that the failure of all components in the subset does not imply the operation of the system.</a:t>
            </a:r>
          </a:p>
        </p:txBody>
      </p:sp>
    </p:spTree>
    <p:extLst>
      <p:ext uri="{BB962C8B-B14F-4D97-AF65-F5344CB8AC3E}">
        <p14:creationId xmlns:p14="http://schemas.microsoft.com/office/powerpoint/2010/main" val="19277465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382000" cy="4525963"/>
          </a:xfrm>
        </p:spPr>
        <p:txBody>
          <a:bodyPr>
            <a:noAutofit/>
          </a:bodyPr>
          <a:lstStyle/>
          <a:p>
            <a:pPr>
              <a:lnSpc>
                <a:spcPct val="170000"/>
              </a:lnSpc>
            </a:pPr>
            <a:r>
              <a:rPr lang="en-US" sz="2400" b="1" dirty="0"/>
              <a:t>MCS and MPS can be used to build equivalent configurations of more complex systems, not referable to the simple series-parallel model. </a:t>
            </a:r>
            <a:endParaRPr lang="en-US" sz="2400" b="1" dirty="0" smtClean="0"/>
          </a:p>
          <a:p>
            <a:pPr>
              <a:lnSpc>
                <a:spcPct val="170000"/>
              </a:lnSpc>
            </a:pPr>
            <a:r>
              <a:rPr lang="en-US" sz="2400" b="1" dirty="0" smtClean="0"/>
              <a:t>The </a:t>
            </a:r>
            <a:r>
              <a:rPr lang="en-US" sz="2400" b="1" dirty="0"/>
              <a:t>first equivalent configuration is based on the consideration that the operation of all the components, in at least a MPS, entails the operation of the system. </a:t>
            </a:r>
            <a:endParaRPr lang="en-US" sz="2400" b="1" dirty="0" smtClean="0"/>
          </a:p>
          <a:p>
            <a:pPr>
              <a:lnSpc>
                <a:spcPct val="170000"/>
              </a:lnSpc>
            </a:pPr>
            <a:r>
              <a:rPr lang="en-US" sz="2400" b="1" dirty="0" smtClean="0"/>
              <a:t>This </a:t>
            </a:r>
            <a:r>
              <a:rPr lang="en-US" sz="2400" b="1" dirty="0"/>
              <a:t>configuration is, therefore, constructed with the creation of a series subsystem for each path using only the minimum components of that set. </a:t>
            </a:r>
            <a:endParaRPr lang="en-US" sz="2400" b="1" dirty="0" smtClean="0"/>
          </a:p>
          <a:p>
            <a:pPr>
              <a:lnSpc>
                <a:spcPct val="170000"/>
              </a:lnSpc>
            </a:pPr>
            <a:r>
              <a:rPr lang="en-US" sz="2400" b="1" dirty="0" smtClean="0"/>
              <a:t>Then</a:t>
            </a:r>
            <a:r>
              <a:rPr lang="en-US" sz="2400" b="1" dirty="0"/>
              <a:t>, these subsystems are connected in parallel.</a:t>
            </a:r>
          </a:p>
        </p:txBody>
      </p:sp>
    </p:spTree>
    <p:extLst>
      <p:ext uri="{BB962C8B-B14F-4D97-AF65-F5344CB8AC3E}">
        <p14:creationId xmlns:p14="http://schemas.microsoft.com/office/powerpoint/2010/main" val="12640460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229600" cy="1143000"/>
          </a:xfrm>
        </p:spPr>
        <p:txBody>
          <a:bodyPr>
            <a:noAutofit/>
          </a:bodyPr>
          <a:lstStyle/>
          <a:p>
            <a:pPr algn="just"/>
            <a:r>
              <a:rPr lang="en-US" sz="2600" b="1" dirty="0"/>
              <a:t>Equivalent configurations with MPS. You build a series subsystem for each MPS. Then such subsystems are connected in parallel.</a:t>
            </a:r>
          </a:p>
        </p:txBody>
      </p:sp>
      <p:pic>
        <p:nvPicPr>
          <p:cNvPr id="4" name="Picture 2" descr="https://www.intechopen.com/media/chapter/41421/media/fig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1905000"/>
            <a:ext cx="8083045" cy="358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6671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32618"/>
            <a:ext cx="8229600" cy="5844382"/>
          </a:xfrm>
        </p:spPr>
        <p:txBody>
          <a:bodyPr>
            <a:normAutofit fontScale="77500" lnSpcReduction="20000"/>
          </a:bodyPr>
          <a:lstStyle/>
          <a:p>
            <a:pPr>
              <a:lnSpc>
                <a:spcPct val="170000"/>
              </a:lnSpc>
            </a:pPr>
            <a:r>
              <a:rPr lang="en-US" b="1" dirty="0"/>
              <a:t>Let’s consider a generic </a:t>
            </a:r>
            <a:r>
              <a:rPr lang="en-US" b="1" dirty="0" smtClean="0"/>
              <a:t>X system </a:t>
            </a:r>
            <a:r>
              <a:rPr lang="en-US" b="1" dirty="0"/>
              <a:t>consisting of </a:t>
            </a:r>
            <a:r>
              <a:rPr lang="en-US" b="1" dirty="0" smtClean="0"/>
              <a:t>n elements</a:t>
            </a:r>
            <a:r>
              <a:rPr lang="en-US" b="1" dirty="0"/>
              <a:t>. </a:t>
            </a:r>
            <a:endParaRPr lang="en-US" b="1" dirty="0" smtClean="0"/>
          </a:p>
          <a:p>
            <a:pPr>
              <a:lnSpc>
                <a:spcPct val="170000"/>
              </a:lnSpc>
            </a:pPr>
            <a:r>
              <a:rPr lang="en-US" b="1" dirty="0" smtClean="0"/>
              <a:t>The </a:t>
            </a:r>
            <a:r>
              <a:rPr lang="en-US" b="1" dirty="0"/>
              <a:t>static reliability modeling implies that the operating status of the </a:t>
            </a:r>
            <a:r>
              <a:rPr lang="en-US" b="1" dirty="0" err="1" smtClean="0"/>
              <a:t>ith</a:t>
            </a:r>
            <a:r>
              <a:rPr lang="en-US" b="1" dirty="0" smtClean="0"/>
              <a:t> component </a:t>
            </a:r>
            <a:r>
              <a:rPr lang="en-US" b="1" dirty="0"/>
              <a:t>is represented by the state function </a:t>
            </a:r>
            <a:r>
              <a:rPr lang="en-US" b="1" dirty="0" smtClean="0"/>
              <a:t>Xi</a:t>
            </a:r>
            <a:r>
              <a:rPr lang="en-US" b="1" dirty="0"/>
              <a:t> defined as</a:t>
            </a:r>
            <a:r>
              <a:rPr lang="en-US" b="1" dirty="0" smtClean="0"/>
              <a:t>:</a:t>
            </a:r>
          </a:p>
          <a:p>
            <a:endParaRPr lang="en-US" b="1" dirty="0"/>
          </a:p>
          <a:p>
            <a:pPr marL="0" indent="0">
              <a:buNone/>
            </a:pPr>
            <a:r>
              <a:rPr lang="en-US" b="1" dirty="0" smtClean="0"/>
              <a:t>      Xi=   1</a:t>
            </a:r>
            <a:r>
              <a:rPr lang="en-US" b="1" dirty="0"/>
              <a:t>     if the  </a:t>
            </a:r>
            <a:r>
              <a:rPr lang="en-US" b="1" dirty="0" err="1" smtClean="0"/>
              <a:t>ith</a:t>
            </a:r>
            <a:r>
              <a:rPr lang="en-US" b="1" dirty="0"/>
              <a:t> component works </a:t>
            </a:r>
            <a:endParaRPr lang="en-US" b="1" dirty="0" smtClean="0"/>
          </a:p>
          <a:p>
            <a:pPr marL="0" indent="0">
              <a:buNone/>
            </a:pPr>
            <a:r>
              <a:rPr lang="en-US" b="1" dirty="0" smtClean="0"/>
              <a:t>               0</a:t>
            </a:r>
            <a:r>
              <a:rPr lang="en-US" b="1" dirty="0"/>
              <a:t>     if the  </a:t>
            </a:r>
            <a:r>
              <a:rPr lang="en-US" b="1" dirty="0" err="1" smtClean="0"/>
              <a:t>ith</a:t>
            </a:r>
            <a:r>
              <a:rPr lang="en-US" b="1" dirty="0"/>
              <a:t> component fails  </a:t>
            </a:r>
            <a:endParaRPr lang="en-US" b="1" dirty="0" smtClean="0"/>
          </a:p>
          <a:p>
            <a:pPr marL="0" indent="0">
              <a:buNone/>
            </a:pPr>
            <a:endParaRPr lang="en-US" b="1" dirty="0" smtClean="0"/>
          </a:p>
          <a:p>
            <a:r>
              <a:rPr lang="en-US" b="1" dirty="0" smtClean="0"/>
              <a:t>The </a:t>
            </a:r>
            <a:r>
              <a:rPr lang="en-US" b="1" dirty="0"/>
              <a:t>state of operation of the system is modeled by the state function </a:t>
            </a:r>
            <a:endParaRPr lang="en-US" b="1" dirty="0" smtClean="0"/>
          </a:p>
          <a:p>
            <a:pPr marL="0" indent="0">
              <a:buNone/>
            </a:pPr>
            <a:endParaRPr lang="en-US" b="1" dirty="0" smtClean="0"/>
          </a:p>
          <a:p>
            <a:pPr marL="0" indent="0">
              <a:buNone/>
            </a:pPr>
            <a:r>
              <a:rPr lang="en-US" b="1" dirty="0" smtClean="0"/>
              <a:t>        Φ(X)=   1</a:t>
            </a:r>
            <a:r>
              <a:rPr lang="en-US" b="1" dirty="0"/>
              <a:t>      if the system </a:t>
            </a:r>
            <a:r>
              <a:rPr lang="en-US" b="1" dirty="0" smtClean="0"/>
              <a:t>works</a:t>
            </a:r>
          </a:p>
          <a:p>
            <a:pPr marL="0" indent="0">
              <a:buNone/>
            </a:pPr>
            <a:r>
              <a:rPr lang="en-US" b="1" dirty="0"/>
              <a:t>	</a:t>
            </a:r>
            <a:r>
              <a:rPr lang="en-US" b="1" dirty="0" smtClean="0"/>
              <a:t>    </a:t>
            </a:r>
            <a:r>
              <a:rPr lang="en-US" b="1" dirty="0" smtClean="0"/>
              <a:t>     </a:t>
            </a:r>
            <a:r>
              <a:rPr lang="en-US" b="1" dirty="0" smtClean="0"/>
              <a:t>0</a:t>
            </a:r>
            <a:r>
              <a:rPr lang="en-US" b="1" dirty="0"/>
              <a:t>   if the system fails    </a:t>
            </a:r>
          </a:p>
        </p:txBody>
      </p:sp>
      <p:sp>
        <p:nvSpPr>
          <p:cNvPr id="4" name="Left Brace 3"/>
          <p:cNvSpPr/>
          <p:nvPr/>
        </p:nvSpPr>
        <p:spPr>
          <a:xfrm>
            <a:off x="1905000" y="5715000"/>
            <a:ext cx="114300" cy="60960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b="1" dirty="0"/>
          </a:p>
        </p:txBody>
      </p:sp>
      <p:sp>
        <p:nvSpPr>
          <p:cNvPr id="5" name="Left Brace 4"/>
          <p:cNvSpPr/>
          <p:nvPr/>
        </p:nvSpPr>
        <p:spPr>
          <a:xfrm>
            <a:off x="1447800" y="3554809"/>
            <a:ext cx="114300" cy="60960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b="1" dirty="0"/>
          </a:p>
        </p:txBody>
      </p:sp>
    </p:spTree>
    <p:extLst>
      <p:ext uri="{BB962C8B-B14F-4D97-AF65-F5344CB8AC3E}">
        <p14:creationId xmlns:p14="http://schemas.microsoft.com/office/powerpoint/2010/main" val="79297675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685800"/>
            <a:ext cx="8153400" cy="2895600"/>
          </a:xfrm>
        </p:spPr>
        <p:txBody>
          <a:bodyPr>
            <a:noAutofit/>
          </a:bodyPr>
          <a:lstStyle/>
          <a:p>
            <a:pPr marL="457200" indent="-457200" algn="just">
              <a:lnSpc>
                <a:spcPct val="150000"/>
              </a:lnSpc>
              <a:buFont typeface="Wingdings" panose="05000000000000000000" pitchFamily="2" charset="2"/>
              <a:buChar char="§"/>
            </a:pPr>
            <a:r>
              <a:rPr lang="en-US" sz="2800" b="1" dirty="0"/>
              <a:t>Equivalent configurations with MCS. You build a subsystem in parallel for each </a:t>
            </a:r>
            <a:r>
              <a:rPr lang="en-US" sz="2800" b="1" dirty="0" smtClean="0"/>
              <a:t>MCS.</a:t>
            </a:r>
            <a:br>
              <a:rPr lang="en-US" sz="2800" b="1" dirty="0" smtClean="0"/>
            </a:br>
            <a:r>
              <a:rPr lang="en-US" sz="2800" b="1" dirty="0" smtClean="0"/>
              <a:t>Then </a:t>
            </a:r>
            <a:r>
              <a:rPr lang="en-US" sz="2800" b="1" dirty="0"/>
              <a:t>the subsystems are connected in series.</a:t>
            </a:r>
            <a:endParaRPr lang="en-US" sz="2600" b="1" dirty="0"/>
          </a:p>
        </p:txBody>
      </p:sp>
    </p:spTree>
    <p:extLst>
      <p:ext uri="{BB962C8B-B14F-4D97-AF65-F5344CB8AC3E}">
        <p14:creationId xmlns:p14="http://schemas.microsoft.com/office/powerpoint/2010/main" val="29333876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268" y="3557339"/>
            <a:ext cx="5286375"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33400" y="1213008"/>
            <a:ext cx="8001000" cy="2308324"/>
          </a:xfrm>
          <a:prstGeom prst="rect">
            <a:avLst/>
          </a:prstGeom>
        </p:spPr>
        <p:txBody>
          <a:bodyPr wrap="square">
            <a:spAutoFit/>
          </a:bodyPr>
          <a:lstStyle/>
          <a:p>
            <a:pPr algn="just">
              <a:lnSpc>
                <a:spcPct val="150000"/>
              </a:lnSpc>
            </a:pPr>
            <a:r>
              <a:rPr lang="en-US" sz="2400" b="1" dirty="0" smtClean="0"/>
              <a:t>1. A serial </a:t>
            </a:r>
            <a:r>
              <a:rPr lang="en-US" sz="2400" b="1" dirty="0"/>
              <a:t>system consisting of 4 elements with reliability equal to 0.98, 0.99, 0.995 and 0.975. The reliability </a:t>
            </a:r>
            <a:r>
              <a:rPr lang="en-US" sz="2400" b="1" dirty="0" smtClean="0"/>
              <a:t>of the </a:t>
            </a:r>
            <a:r>
              <a:rPr lang="en-US" sz="2400" b="1" dirty="0"/>
              <a:t>whole system is given by their product: R = 0.98 · 0.99 · 0.995 · 0.975 = 0.941</a:t>
            </a:r>
          </a:p>
        </p:txBody>
      </p:sp>
    </p:spTree>
    <p:extLst>
      <p:ext uri="{BB962C8B-B14F-4D97-AF65-F5344CB8AC3E}">
        <p14:creationId xmlns:p14="http://schemas.microsoft.com/office/powerpoint/2010/main" val="3682444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229600" cy="4525963"/>
          </a:xfrm>
        </p:spPr>
        <p:txBody>
          <a:bodyPr>
            <a:normAutofit/>
          </a:bodyPr>
          <a:lstStyle/>
          <a:p>
            <a:pPr marL="0" indent="0" algn="just">
              <a:buNone/>
            </a:pPr>
            <a:r>
              <a:rPr lang="en-US" sz="2800" b="1" dirty="0" smtClean="0"/>
              <a:t>2. </a:t>
            </a:r>
            <a:r>
              <a:rPr lang="en-US" sz="2800" b="1" dirty="0"/>
              <a:t>A parallel system consisting of 4 elements with the same reliability of 0.85. </a:t>
            </a:r>
            <a:r>
              <a:rPr lang="en-US" sz="2800" b="1" dirty="0" smtClean="0"/>
              <a:t>The </a:t>
            </a:r>
            <a:r>
              <a:rPr lang="en-US" sz="2800" b="1" dirty="0"/>
              <a:t>system reliability </a:t>
            </a:r>
            <a:r>
              <a:rPr lang="en-US" sz="2800" b="1" dirty="0" smtClean="0"/>
              <a:t>given by their </a:t>
            </a:r>
            <a:r>
              <a:rPr lang="en-US" sz="2800" b="1" dirty="0"/>
              <a:t>co-product: 1 - (1 - 0.85)</a:t>
            </a:r>
            <a:r>
              <a:rPr lang="en-US" sz="2800" b="1" baseline="30000" dirty="0">
                <a:solidFill>
                  <a:schemeClr val="dk1"/>
                </a:solidFill>
              </a:rPr>
              <a:t>4</a:t>
            </a:r>
            <a:r>
              <a:rPr lang="en-US" sz="2800" b="1" dirty="0"/>
              <a:t> = 0.9995.</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2390" y="1981200"/>
            <a:ext cx="5410201" cy="3913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94047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4525963"/>
          </a:xfrm>
        </p:spPr>
        <p:txBody>
          <a:bodyPr>
            <a:normAutofit/>
          </a:bodyPr>
          <a:lstStyle/>
          <a:p>
            <a:pPr marL="0" indent="0">
              <a:lnSpc>
                <a:spcPct val="150000"/>
              </a:lnSpc>
              <a:buNone/>
            </a:pPr>
            <a:r>
              <a:rPr lang="en-US" sz="2800" dirty="0" smtClean="0"/>
              <a:t>3</a:t>
            </a:r>
            <a:r>
              <a:rPr lang="en-US" sz="2800" b="1" dirty="0" smtClean="0"/>
              <a:t>. A series-parallel </a:t>
            </a:r>
            <a:r>
              <a:rPr lang="en-US" sz="2800" b="1" dirty="0"/>
              <a:t>system, </a:t>
            </a:r>
            <a:r>
              <a:rPr lang="en-US" sz="2800" b="1" dirty="0" smtClean="0"/>
              <a:t>drawn below consisting </a:t>
            </a:r>
            <a:r>
              <a:rPr lang="en-US" sz="2800" b="1" dirty="0"/>
              <a:t>of 9 elements with </a:t>
            </a:r>
            <a:r>
              <a:rPr lang="en-US" sz="2800" b="1" dirty="0" smtClean="0"/>
              <a:t>reliability </a:t>
            </a:r>
            <a:r>
              <a:rPr lang="pt-BR" sz="2800" b="1" i="1" dirty="0" smtClean="0"/>
              <a:t>R</a:t>
            </a:r>
            <a:r>
              <a:rPr lang="pt-BR" sz="2800" b="1" dirty="0" smtClean="0"/>
              <a:t>1 </a:t>
            </a:r>
            <a:r>
              <a:rPr lang="pt-BR" sz="2800" b="1" dirty="0"/>
              <a:t>= </a:t>
            </a:r>
            <a:r>
              <a:rPr lang="pt-BR" sz="2800" b="1" i="1" dirty="0"/>
              <a:t>R</a:t>
            </a:r>
            <a:r>
              <a:rPr lang="pt-BR" sz="2800" b="1" dirty="0"/>
              <a:t>2 = 0.9; </a:t>
            </a:r>
            <a:r>
              <a:rPr lang="pt-BR" sz="2800" b="1" i="1" dirty="0"/>
              <a:t>R</a:t>
            </a:r>
            <a:r>
              <a:rPr lang="pt-BR" sz="2800" b="1" dirty="0"/>
              <a:t>3 = </a:t>
            </a:r>
            <a:r>
              <a:rPr lang="pt-BR" sz="2800" b="1" i="1" dirty="0"/>
              <a:t>R</a:t>
            </a:r>
            <a:r>
              <a:rPr lang="pt-BR" sz="2800" b="1" dirty="0"/>
              <a:t>4 = </a:t>
            </a:r>
            <a:r>
              <a:rPr lang="pt-BR" sz="2800" b="1" i="1" dirty="0"/>
              <a:t>R</a:t>
            </a:r>
            <a:r>
              <a:rPr lang="pt-BR" sz="2800" b="1" dirty="0"/>
              <a:t>5 = 0.8 and </a:t>
            </a:r>
            <a:r>
              <a:rPr lang="pt-BR" sz="2800" b="1" i="1" dirty="0"/>
              <a:t>R</a:t>
            </a:r>
            <a:r>
              <a:rPr lang="pt-BR" sz="2800" b="1" dirty="0"/>
              <a:t>6 = </a:t>
            </a:r>
            <a:r>
              <a:rPr lang="pt-BR" sz="2800" b="1" i="1" dirty="0"/>
              <a:t>R</a:t>
            </a:r>
            <a:r>
              <a:rPr lang="pt-BR" sz="2800" b="1" dirty="0"/>
              <a:t>7 = </a:t>
            </a:r>
            <a:r>
              <a:rPr lang="pt-BR" sz="2800" b="1" i="1" dirty="0"/>
              <a:t>R</a:t>
            </a:r>
            <a:r>
              <a:rPr lang="pt-BR" sz="2800" b="1" dirty="0"/>
              <a:t>8 = </a:t>
            </a:r>
            <a:r>
              <a:rPr lang="pt-BR" sz="2800" b="1" i="1" dirty="0"/>
              <a:t>R</a:t>
            </a:r>
            <a:r>
              <a:rPr lang="pt-BR" sz="2800" b="1" dirty="0"/>
              <a:t>9 = 0.7. </a:t>
            </a:r>
            <a:r>
              <a:rPr lang="pt-BR" sz="2800" b="1" dirty="0" smtClean="0"/>
              <a:t>Calculate </a:t>
            </a:r>
            <a:r>
              <a:rPr lang="pt-BR" sz="2800" b="1" dirty="0"/>
              <a:t>the overall reliability of </a:t>
            </a:r>
            <a:r>
              <a:rPr lang="pt-BR" sz="2800" b="1" dirty="0" smtClean="0"/>
              <a:t>the </a:t>
            </a:r>
            <a:r>
              <a:rPr lang="en-US" sz="2800" b="1" dirty="0" smtClean="0"/>
              <a:t>system</a:t>
            </a:r>
            <a:r>
              <a:rPr lang="en-US" sz="2800" b="1" dirty="0"/>
              <a:t>.</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743200"/>
            <a:ext cx="8610600" cy="3843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71837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0"/>
          </p:nvPr>
        </p:nvSpPr>
        <p:spPr>
          <a:xfrm>
            <a:off x="431800" y="6400800"/>
            <a:ext cx="2616200" cy="285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000" smtClean="0">
                <a:solidFill>
                  <a:schemeClr val="bg2"/>
                </a:solidFill>
                <a:latin typeface="Arial Black" pitchFamily="34" charset="0"/>
              </a:rPr>
              <a:t>EML4550 -- 2007</a:t>
            </a:r>
          </a:p>
        </p:txBody>
      </p:sp>
      <p:sp>
        <p:nvSpPr>
          <p:cNvPr id="5" name="Rectangle 2"/>
          <p:cNvSpPr>
            <a:spLocks noGrp="1" noChangeArrowheads="1"/>
          </p:cNvSpPr>
          <p:nvPr>
            <p:ph type="title"/>
          </p:nvPr>
        </p:nvSpPr>
        <p:spPr>
          <a:xfrm>
            <a:off x="381000" y="152400"/>
            <a:ext cx="8128000" cy="533400"/>
          </a:xfrm>
        </p:spPr>
        <p:txBody>
          <a:bodyPr>
            <a:normAutofit fontScale="90000"/>
          </a:bodyPr>
          <a:lstStyle/>
          <a:p>
            <a:r>
              <a:rPr lang="en-US" smtClean="0"/>
              <a:t>For constant per-unit failure rates</a:t>
            </a:r>
          </a:p>
        </p:txBody>
      </p:sp>
      <p:graphicFrame>
        <p:nvGraphicFramePr>
          <p:cNvPr id="6" name="Object 4"/>
          <p:cNvGraphicFramePr>
            <a:graphicFrameLocks noGrp="1" noChangeAspect="1"/>
          </p:cNvGraphicFramePr>
          <p:nvPr>
            <p:ph sz="half" idx="1"/>
            <p:extLst>
              <p:ext uri="{D42A27DB-BD31-4B8C-83A1-F6EECF244321}">
                <p14:modId xmlns:p14="http://schemas.microsoft.com/office/powerpoint/2010/main" val="175421102"/>
              </p:ext>
            </p:extLst>
          </p:nvPr>
        </p:nvGraphicFramePr>
        <p:xfrm>
          <a:off x="2971800" y="1295400"/>
          <a:ext cx="3206750" cy="3276600"/>
        </p:xfrm>
        <a:graphic>
          <a:graphicData uri="http://schemas.openxmlformats.org/presentationml/2006/ole">
            <mc:AlternateContent xmlns:mc="http://schemas.openxmlformats.org/markup-compatibility/2006">
              <mc:Choice xmlns:v="urn:schemas-microsoft-com:vml" Requires="v">
                <p:oleObj spid="_x0000_s7245" name="Equation" r:id="rId3" imgW="1180800" imgH="1206360" progId="Equation.3">
                  <p:embed/>
                </p:oleObj>
              </mc:Choice>
              <mc:Fallback>
                <p:oleObj name="Equation" r:id="rId3" imgW="1180800" imgH="12063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1295400"/>
                        <a:ext cx="3206750" cy="3276600"/>
                      </a:xfrm>
                      <a:prstGeom prst="rect">
                        <a:avLst/>
                      </a:prstGeom>
                    </p:spPr>
                  </p:pic>
                </p:oleObj>
              </mc:Fallback>
            </mc:AlternateContent>
          </a:graphicData>
        </a:graphic>
      </p:graphicFrame>
      <p:sp>
        <p:nvSpPr>
          <p:cNvPr id="7" name="Rectangle 5"/>
          <p:cNvSpPr txBox="1">
            <a:spLocks noChangeArrowheads="1"/>
          </p:cNvSpPr>
          <p:nvPr/>
        </p:nvSpPr>
        <p:spPr>
          <a:xfrm>
            <a:off x="228600" y="5280025"/>
            <a:ext cx="8686800" cy="8921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pPr>
            <a:r>
              <a:rPr lang="en-US" sz="2000" b="1" dirty="0" smtClean="0"/>
              <a:t>Per-unit failure rate of series system is constant and equal to the sum of the component failure rates</a:t>
            </a:r>
          </a:p>
        </p:txBody>
      </p:sp>
    </p:spTree>
    <p:extLst>
      <p:ext uri="{BB962C8B-B14F-4D97-AF65-F5344CB8AC3E}">
        <p14:creationId xmlns:p14="http://schemas.microsoft.com/office/powerpoint/2010/main" val="323742139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quarter" idx="10"/>
          </p:nvPr>
        </p:nvSpPr>
        <p:spPr>
          <a:xfrm>
            <a:off x="431800" y="6400800"/>
            <a:ext cx="2616200" cy="285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150000"/>
              </a:lnSpc>
            </a:pPr>
            <a:r>
              <a:rPr lang="en-US" b="1" smtClean="0">
                <a:solidFill>
                  <a:schemeClr val="bg2"/>
                </a:solidFill>
                <a:latin typeface="Arial Black" pitchFamily="34" charset="0"/>
              </a:rPr>
              <a:t>EML4550 -- 2007</a:t>
            </a:r>
          </a:p>
        </p:txBody>
      </p:sp>
      <p:sp>
        <p:nvSpPr>
          <p:cNvPr id="5" name="Rectangle 2"/>
          <p:cNvSpPr>
            <a:spLocks noGrp="1" noChangeArrowheads="1"/>
          </p:cNvSpPr>
          <p:nvPr>
            <p:ph type="title"/>
          </p:nvPr>
        </p:nvSpPr>
        <p:spPr>
          <a:xfrm>
            <a:off x="381000" y="304800"/>
            <a:ext cx="8128000" cy="533400"/>
          </a:xfrm>
        </p:spPr>
        <p:txBody>
          <a:bodyPr>
            <a:normAutofit fontScale="90000"/>
          </a:bodyPr>
          <a:lstStyle/>
          <a:p>
            <a:pPr>
              <a:lnSpc>
                <a:spcPct val="150000"/>
              </a:lnSpc>
            </a:pPr>
            <a:r>
              <a:rPr lang="en-US" sz="2400" b="1" smtClean="0"/>
              <a:t>For constant per-unit failure rates</a:t>
            </a:r>
            <a:br>
              <a:rPr lang="en-US" sz="2400" b="1" smtClean="0"/>
            </a:br>
            <a:r>
              <a:rPr lang="en-US" sz="2400" b="1" smtClean="0"/>
              <a:t>(example: two systems in parallel)</a:t>
            </a:r>
          </a:p>
        </p:txBody>
      </p:sp>
      <p:graphicFrame>
        <p:nvGraphicFramePr>
          <p:cNvPr id="6" name="Object 3"/>
          <p:cNvGraphicFramePr>
            <a:graphicFrameLocks noGrp="1" noChangeAspect="1"/>
          </p:cNvGraphicFramePr>
          <p:nvPr>
            <p:ph sz="half" idx="1"/>
            <p:extLst>
              <p:ext uri="{D42A27DB-BD31-4B8C-83A1-F6EECF244321}">
                <p14:modId xmlns:p14="http://schemas.microsoft.com/office/powerpoint/2010/main" val="1400501695"/>
              </p:ext>
            </p:extLst>
          </p:nvPr>
        </p:nvGraphicFramePr>
        <p:xfrm>
          <a:off x="1362075" y="1370013"/>
          <a:ext cx="4124325" cy="1163637"/>
        </p:xfrm>
        <a:graphic>
          <a:graphicData uri="http://schemas.openxmlformats.org/presentationml/2006/ole">
            <mc:AlternateContent xmlns:mc="http://schemas.openxmlformats.org/markup-compatibility/2006">
              <mc:Choice xmlns:v="urn:schemas-microsoft-com:vml" Requires="v">
                <p:oleObj spid="_x0000_s8268" name="Equation" r:id="rId3" imgW="2209680" imgH="622080" progId="Equation.3">
                  <p:embed/>
                </p:oleObj>
              </mc:Choice>
              <mc:Fallback>
                <p:oleObj name="Equation" r:id="rId3" imgW="2209680" imgH="6220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2075" y="1370013"/>
                        <a:ext cx="4124325" cy="1163637"/>
                      </a:xfrm>
                      <a:prstGeom prst="rect">
                        <a:avLst/>
                      </a:prstGeom>
                    </p:spPr>
                  </p:pic>
                </p:oleObj>
              </mc:Fallback>
            </mc:AlternateContent>
          </a:graphicData>
        </a:graphic>
      </p:graphicFrame>
      <p:sp>
        <p:nvSpPr>
          <p:cNvPr id="7" name="Rectangle 4"/>
          <p:cNvSpPr txBox="1">
            <a:spLocks noChangeArrowheads="1"/>
          </p:cNvSpPr>
          <p:nvPr/>
        </p:nvSpPr>
        <p:spPr>
          <a:xfrm>
            <a:off x="228600" y="2667000"/>
            <a:ext cx="8686800" cy="38862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pPr>
            <a:r>
              <a:rPr lang="en-US" sz="2800" b="1" dirty="0" smtClean="0"/>
              <a:t>System does not have constant per-unit failure rate even if components do</a:t>
            </a:r>
          </a:p>
          <a:p>
            <a:pPr>
              <a:lnSpc>
                <a:spcPct val="150000"/>
              </a:lnSpc>
            </a:pPr>
            <a:r>
              <a:rPr lang="en-US" sz="2800" b="1" dirty="0" smtClean="0"/>
              <a:t>System reliability for parallel systems is always greater than the most reliable component</a:t>
            </a:r>
          </a:p>
          <a:p>
            <a:pPr>
              <a:lnSpc>
                <a:spcPct val="150000"/>
              </a:lnSpc>
            </a:pPr>
            <a:endParaRPr lang="en-US" sz="2400" b="1" dirty="0" smtClean="0"/>
          </a:p>
        </p:txBody>
      </p:sp>
    </p:spTree>
    <p:extLst>
      <p:ext uri="{BB962C8B-B14F-4D97-AF65-F5344CB8AC3E}">
        <p14:creationId xmlns:p14="http://schemas.microsoft.com/office/powerpoint/2010/main" val="41633937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229600" cy="4525963"/>
          </a:xfrm>
        </p:spPr>
        <p:txBody>
          <a:bodyPr>
            <a:noAutofit/>
          </a:bodyPr>
          <a:lstStyle/>
          <a:p>
            <a:pPr>
              <a:lnSpc>
                <a:spcPct val="150000"/>
              </a:lnSpc>
            </a:pPr>
            <a:r>
              <a:rPr lang="en-US" sz="2800" b="1" dirty="0"/>
              <a:t>Most systems are not designed in parallel (redundancy) due to cost considerations (unless needed due to safety and life-protection considerations)</a:t>
            </a:r>
          </a:p>
          <a:p>
            <a:pPr lvl="1">
              <a:lnSpc>
                <a:spcPct val="150000"/>
              </a:lnSpc>
            </a:pPr>
            <a:r>
              <a:rPr lang="en-US" b="1" dirty="0"/>
              <a:t>Series</a:t>
            </a:r>
          </a:p>
          <a:p>
            <a:pPr lvl="2">
              <a:lnSpc>
                <a:spcPct val="150000"/>
              </a:lnSpc>
            </a:pPr>
            <a:r>
              <a:rPr lang="en-US" sz="2800" b="1" dirty="0"/>
              <a:t>Transmission line, Power train</a:t>
            </a:r>
          </a:p>
          <a:p>
            <a:pPr lvl="1">
              <a:lnSpc>
                <a:spcPct val="150000"/>
              </a:lnSpc>
            </a:pPr>
            <a:r>
              <a:rPr lang="en-US" b="1" dirty="0"/>
              <a:t>Parallel</a:t>
            </a:r>
          </a:p>
          <a:p>
            <a:pPr lvl="2">
              <a:lnSpc>
                <a:spcPct val="150000"/>
              </a:lnSpc>
            </a:pPr>
            <a:r>
              <a:rPr lang="en-US" sz="2800" b="1" dirty="0"/>
              <a:t>Multiple airplane engines, Two headlights</a:t>
            </a:r>
          </a:p>
          <a:p>
            <a:endParaRPr lang="en-US" sz="2800" dirty="0"/>
          </a:p>
        </p:txBody>
      </p:sp>
    </p:spTree>
    <p:extLst>
      <p:ext uri="{BB962C8B-B14F-4D97-AF65-F5344CB8AC3E}">
        <p14:creationId xmlns:p14="http://schemas.microsoft.com/office/powerpoint/2010/main" val="255218811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Marginal Gain</a:t>
            </a:r>
            <a:endParaRPr lang="en-US" dirty="0"/>
          </a:p>
        </p:txBody>
      </p:sp>
      <p:sp>
        <p:nvSpPr>
          <p:cNvPr id="3" name="Content Placeholder 2"/>
          <p:cNvSpPr>
            <a:spLocks noGrp="1"/>
          </p:cNvSpPr>
          <p:nvPr>
            <p:ph idx="1"/>
          </p:nvPr>
        </p:nvSpPr>
        <p:spPr>
          <a:xfrm>
            <a:off x="457200" y="1239697"/>
            <a:ext cx="8229600" cy="4525963"/>
          </a:xfrm>
        </p:spPr>
        <p:txBody>
          <a:bodyPr>
            <a:normAutofit fontScale="92500" lnSpcReduction="10000"/>
          </a:bodyPr>
          <a:lstStyle/>
          <a:p>
            <a:pPr>
              <a:lnSpc>
                <a:spcPct val="150000"/>
              </a:lnSpc>
            </a:pPr>
            <a:r>
              <a:rPr lang="en-US" sz="2400" b="1" dirty="0"/>
              <a:t>Reliability functions of the system can also be used to calculate measures of </a:t>
            </a:r>
            <a:r>
              <a:rPr lang="en-US" sz="2400" b="1" dirty="0" smtClean="0"/>
              <a:t>reliability importance.</a:t>
            </a:r>
          </a:p>
          <a:p>
            <a:pPr>
              <a:lnSpc>
                <a:spcPct val="150000"/>
              </a:lnSpc>
            </a:pPr>
            <a:r>
              <a:rPr lang="en-US" sz="2400" b="1" dirty="0"/>
              <a:t>These measurements are used to assess which components of a system offer the </a:t>
            </a:r>
            <a:r>
              <a:rPr lang="en-US" sz="2400" b="1" dirty="0" smtClean="0"/>
              <a:t>greatest opportunity </a:t>
            </a:r>
            <a:r>
              <a:rPr lang="en-US" sz="2400" b="1" dirty="0"/>
              <a:t>to improve the overall reliability. </a:t>
            </a:r>
            <a:endParaRPr lang="en-US" sz="2400" b="1" dirty="0" smtClean="0"/>
          </a:p>
          <a:p>
            <a:pPr>
              <a:lnSpc>
                <a:spcPct val="150000"/>
              </a:lnSpc>
            </a:pPr>
            <a:r>
              <a:rPr lang="en-US" sz="2400" b="1" dirty="0" smtClean="0"/>
              <a:t>The </a:t>
            </a:r>
            <a:r>
              <a:rPr lang="en-US" sz="2400" b="1" dirty="0"/>
              <a:t>most widely recognized definition </a:t>
            </a:r>
            <a:r>
              <a:rPr lang="en-US" sz="2400" b="1" dirty="0" smtClean="0"/>
              <a:t>of reliability </a:t>
            </a:r>
            <a:r>
              <a:rPr lang="en-US" sz="2400" b="1" dirty="0"/>
              <a:t>importance </a:t>
            </a:r>
            <a:r>
              <a:rPr lang="en-US" sz="2400" b="1" dirty="0" err="1" smtClean="0"/>
              <a:t>I'</a:t>
            </a:r>
            <a:r>
              <a:rPr lang="en-US" sz="2100" b="1" baseline="-25000" dirty="0" err="1" smtClean="0"/>
              <a:t>i</a:t>
            </a:r>
            <a:r>
              <a:rPr lang="en-US" sz="2100" b="1" baseline="-25000" dirty="0" smtClean="0"/>
              <a:t>  </a:t>
            </a:r>
            <a:r>
              <a:rPr lang="en-US" sz="2400" b="1" dirty="0" smtClean="0"/>
              <a:t>of </a:t>
            </a:r>
            <a:r>
              <a:rPr lang="en-US" sz="2400" b="1" dirty="0"/>
              <a:t>the components is the reliability marginal gain, in terms of </a:t>
            </a:r>
            <a:r>
              <a:rPr lang="en-US" sz="2400" b="1" dirty="0" smtClean="0"/>
              <a:t>overall </a:t>
            </a:r>
            <a:r>
              <a:rPr lang="en-US" sz="2400" b="1" dirty="0" smtClean="0">
                <a:solidFill>
                  <a:srgbClr val="FF0000"/>
                </a:solidFill>
              </a:rPr>
              <a:t>system </a:t>
            </a:r>
            <a:r>
              <a:rPr lang="en-US" sz="2400" b="1" dirty="0">
                <a:solidFill>
                  <a:srgbClr val="FF0000"/>
                </a:solidFill>
              </a:rPr>
              <a:t>rise of functionality, </a:t>
            </a:r>
            <a:r>
              <a:rPr lang="en-US" sz="2400" b="1" dirty="0"/>
              <a:t>obtained by a marginal increase of the component reliability:</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8993" y="5334000"/>
            <a:ext cx="2415048"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8526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kumimoji="0" lang="en-US" sz="2800" b="1" i="0" u="none" strike="noStrike" cap="none" normalizeH="0" baseline="0" dirty="0" smtClean="0">
                <a:ln>
                  <a:noFill/>
                </a:ln>
                <a:solidFill>
                  <a:srgbClr val="000000"/>
                </a:solidFill>
                <a:effectLst/>
                <a:latin typeface="Arial" pitchFamily="34" charset="0"/>
                <a:cs typeface="Arial" pitchFamily="34" charset="0"/>
              </a:rPr>
              <a:t>System Configuration and System Availability Calculations</a:t>
            </a:r>
            <a:endParaRPr lang="en-US" sz="2800" dirty="0"/>
          </a:p>
        </p:txBody>
      </p:sp>
      <p:sp>
        <p:nvSpPr>
          <p:cNvPr id="3" name="Content Placeholder 2"/>
          <p:cNvSpPr>
            <a:spLocks noGrp="1"/>
          </p:cNvSpPr>
          <p:nvPr>
            <p:ph idx="1"/>
          </p:nvPr>
        </p:nvSpPr>
        <p:spPr>
          <a:xfrm>
            <a:off x="342900" y="1417638"/>
            <a:ext cx="8458200" cy="4525963"/>
          </a:xfrm>
        </p:spPr>
        <p:txBody>
          <a:bodyPr>
            <a:noAutofit/>
          </a:bodyPr>
          <a:lstStyle/>
          <a:p>
            <a:pPr marL="285750" lvl="0" indent="-285750" algn="just" fontAlgn="base">
              <a:lnSpc>
                <a:spcPct val="170000"/>
              </a:lnSpc>
              <a:spcBef>
                <a:spcPct val="0"/>
              </a:spcBef>
              <a:spcAft>
                <a:spcPct val="0"/>
              </a:spcAft>
            </a:pPr>
            <a:r>
              <a:rPr lang="en-US" sz="2400" b="1" dirty="0">
                <a:solidFill>
                  <a:srgbClr val="000000"/>
                </a:solidFill>
                <a:latin typeface="Arial" pitchFamily="34" charset="0"/>
                <a:cs typeface="Arial" pitchFamily="34" charset="0"/>
              </a:rPr>
              <a:t>System configurations are often represented graphically with </a:t>
            </a:r>
            <a:r>
              <a:rPr lang="en-US" sz="2400" b="1" dirty="0">
                <a:solidFill>
                  <a:srgbClr val="FF0000"/>
                </a:solidFill>
                <a:latin typeface="Arial" pitchFamily="34" charset="0"/>
                <a:cs typeface="Arial" pitchFamily="34" charset="0"/>
              </a:rPr>
              <a:t>Reliability Block Diagrams </a:t>
            </a:r>
            <a:r>
              <a:rPr lang="en-US" sz="2400" b="1" dirty="0">
                <a:solidFill>
                  <a:srgbClr val="000000"/>
                </a:solidFill>
                <a:latin typeface="Arial" pitchFamily="34" charset="0"/>
                <a:cs typeface="Arial" pitchFamily="34" charset="0"/>
              </a:rPr>
              <a:t>(RBDs) where each component is represented by a block and the connections between them express the configuration of the system. </a:t>
            </a:r>
          </a:p>
          <a:p>
            <a:pPr marL="285750" lvl="0" indent="-285750" fontAlgn="base">
              <a:lnSpc>
                <a:spcPct val="170000"/>
              </a:lnSpc>
              <a:spcBef>
                <a:spcPct val="0"/>
              </a:spcBef>
              <a:spcAft>
                <a:spcPct val="0"/>
              </a:spcAft>
            </a:pPr>
            <a:r>
              <a:rPr kumimoji="0" lang="en-US" sz="2400" b="1" i="0" u="none" strike="noStrike" cap="none" normalizeH="0" baseline="0" dirty="0" smtClean="0">
                <a:ln>
                  <a:noFill/>
                </a:ln>
                <a:solidFill>
                  <a:srgbClr val="000000"/>
                </a:solidFill>
                <a:effectLst/>
                <a:latin typeface="Arial" pitchFamily="34" charset="0"/>
                <a:cs typeface="Arial" pitchFamily="34" charset="0"/>
              </a:rPr>
              <a:t>System Availability is calculated by modeling the system as an interconnection of parts </a:t>
            </a:r>
            <a:r>
              <a:rPr kumimoji="0" lang="en-US" sz="2400" b="1" i="0" u="none" strike="noStrike" cap="none" normalizeH="0" baseline="0" dirty="0" smtClean="0">
                <a:ln>
                  <a:noFill/>
                </a:ln>
                <a:solidFill>
                  <a:srgbClr val="FF0000"/>
                </a:solidFill>
                <a:effectLst/>
                <a:latin typeface="Arial" pitchFamily="34" charset="0"/>
                <a:cs typeface="Arial" pitchFamily="34" charset="0"/>
              </a:rPr>
              <a:t>in series and parallel</a:t>
            </a:r>
            <a:r>
              <a:rPr kumimoji="0" lang="en-US" sz="2400" b="1" i="0" u="none" strike="noStrike" cap="none" normalizeH="0" baseline="0" dirty="0" smtClean="0">
                <a:ln>
                  <a:noFill/>
                </a:ln>
                <a:solidFill>
                  <a:srgbClr val="000000"/>
                </a:solidFill>
                <a:effectLst/>
                <a:latin typeface="Arial" pitchFamily="34" charset="0"/>
                <a:cs typeface="Arial" pitchFamily="34" charset="0"/>
              </a:rPr>
              <a:t>. </a:t>
            </a:r>
          </a:p>
          <a:p>
            <a:pPr>
              <a:lnSpc>
                <a:spcPct val="170000"/>
              </a:lnSpc>
            </a:pPr>
            <a:endParaRPr lang="en-US" sz="1800" b="1" dirty="0"/>
          </a:p>
        </p:txBody>
      </p:sp>
    </p:spTree>
    <p:extLst>
      <p:ext uri="{BB962C8B-B14F-4D97-AF65-F5344CB8AC3E}">
        <p14:creationId xmlns:p14="http://schemas.microsoft.com/office/powerpoint/2010/main" val="1239112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382000" cy="5486400"/>
          </a:xfrm>
        </p:spPr>
        <p:txBody>
          <a:bodyPr>
            <a:normAutofit lnSpcReduction="10000"/>
          </a:bodyPr>
          <a:lstStyle/>
          <a:p>
            <a:pPr marL="0" lvl="0" indent="0" fontAlgn="base">
              <a:lnSpc>
                <a:spcPct val="170000"/>
              </a:lnSpc>
              <a:spcBef>
                <a:spcPct val="0"/>
              </a:spcBef>
              <a:spcAft>
                <a:spcPct val="0"/>
              </a:spcAft>
              <a:buNone/>
            </a:pPr>
            <a:r>
              <a:rPr lang="en-US" sz="2400" b="1" dirty="0" smtClean="0">
                <a:solidFill>
                  <a:srgbClr val="FF0000"/>
                </a:solidFill>
                <a:latin typeface="Arial" pitchFamily="34" charset="0"/>
                <a:cs typeface="Arial" pitchFamily="34" charset="0"/>
              </a:rPr>
              <a:t>Rules to Decide System Configuration</a:t>
            </a:r>
          </a:p>
          <a:p>
            <a:pPr marL="285750" lvl="0" indent="-285750" fontAlgn="base">
              <a:lnSpc>
                <a:spcPct val="170000"/>
              </a:lnSpc>
              <a:spcBef>
                <a:spcPct val="0"/>
              </a:spcBef>
              <a:spcAft>
                <a:spcPct val="0"/>
              </a:spcAft>
            </a:pPr>
            <a:r>
              <a:rPr lang="en-US" sz="2400" b="1" dirty="0" smtClean="0">
                <a:solidFill>
                  <a:srgbClr val="000000"/>
                </a:solidFill>
                <a:latin typeface="Arial" pitchFamily="34" charset="0"/>
                <a:cs typeface="Arial" pitchFamily="34" charset="0"/>
              </a:rPr>
              <a:t>The </a:t>
            </a:r>
            <a:r>
              <a:rPr lang="en-US" sz="2400" b="1" dirty="0">
                <a:solidFill>
                  <a:srgbClr val="000000"/>
                </a:solidFill>
                <a:latin typeface="Arial" pitchFamily="34" charset="0"/>
                <a:cs typeface="Arial" pitchFamily="34" charset="0"/>
              </a:rPr>
              <a:t>following r</a:t>
            </a:r>
            <a:r>
              <a:rPr lang="en-US" sz="2400" b="1" dirty="0" smtClean="0">
                <a:solidFill>
                  <a:srgbClr val="000000"/>
                </a:solidFill>
                <a:latin typeface="Arial" pitchFamily="34" charset="0"/>
                <a:cs typeface="Arial" pitchFamily="34" charset="0"/>
              </a:rPr>
              <a:t>ules </a:t>
            </a:r>
            <a:r>
              <a:rPr lang="en-US" sz="2400" b="1" dirty="0">
                <a:solidFill>
                  <a:srgbClr val="000000"/>
                </a:solidFill>
                <a:latin typeface="Arial" pitchFamily="34" charset="0"/>
                <a:cs typeface="Arial" pitchFamily="34" charset="0"/>
              </a:rPr>
              <a:t>are used to decide if components should be placed in series or parallel:</a:t>
            </a:r>
            <a:endParaRPr lang="en-US" sz="2400" b="1" dirty="0">
              <a:latin typeface="Arial" pitchFamily="34" charset="0"/>
              <a:cs typeface="Arial" pitchFamily="34" charset="0"/>
            </a:endParaRPr>
          </a:p>
          <a:p>
            <a:pPr lvl="1" eaLnBrk="0" fontAlgn="base" hangingPunct="0">
              <a:lnSpc>
                <a:spcPct val="170000"/>
              </a:lnSpc>
              <a:spcBef>
                <a:spcPct val="0"/>
              </a:spcBef>
              <a:spcAft>
                <a:spcPct val="0"/>
              </a:spcAft>
              <a:buFont typeface="Wingdings" pitchFamily="2" charset="2"/>
              <a:buChar char="ü"/>
            </a:pPr>
            <a:r>
              <a:rPr lang="en-US" sz="2400" b="1" dirty="0">
                <a:solidFill>
                  <a:srgbClr val="000000"/>
                </a:solidFill>
                <a:cs typeface="Arial" pitchFamily="34" charset="0"/>
              </a:rPr>
              <a:t>If failure of a part leads to the combination becoming inoperable, the two parts are considered to be operating in series</a:t>
            </a:r>
          </a:p>
          <a:p>
            <a:pPr lvl="1" eaLnBrk="0" fontAlgn="base" hangingPunct="0">
              <a:lnSpc>
                <a:spcPct val="170000"/>
              </a:lnSpc>
              <a:spcBef>
                <a:spcPct val="0"/>
              </a:spcBef>
              <a:spcAft>
                <a:spcPct val="0"/>
              </a:spcAft>
              <a:buFont typeface="Wingdings" pitchFamily="2" charset="2"/>
              <a:buChar char="ü"/>
            </a:pPr>
            <a:r>
              <a:rPr lang="en-US" sz="2400" b="1" dirty="0">
                <a:solidFill>
                  <a:srgbClr val="000000"/>
                </a:solidFill>
                <a:cs typeface="Arial" pitchFamily="34" charset="0"/>
              </a:rPr>
              <a:t>If failure of a part leads to the other part taking over the operations of the failed part, the two parts are considered to be operating in parallel.</a:t>
            </a:r>
            <a:endParaRPr lang="en-US" sz="2400" b="1" dirty="0">
              <a:solidFill>
                <a:srgbClr val="000000"/>
              </a:solidFill>
              <a:cs typeface="Times New Roman" pitchFamily="18" charset="0"/>
            </a:endParaRPr>
          </a:p>
          <a:p>
            <a:endParaRPr lang="en-US" dirty="0"/>
          </a:p>
        </p:txBody>
      </p:sp>
    </p:spTree>
    <p:extLst>
      <p:ext uri="{BB962C8B-B14F-4D97-AF65-F5344CB8AC3E}">
        <p14:creationId xmlns:p14="http://schemas.microsoft.com/office/powerpoint/2010/main" val="657409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509942" cy="5786199"/>
          </a:xfrm>
          <a:prstGeom prst="rect">
            <a:avLst/>
          </a:prstGeom>
        </p:spPr>
        <p:txBody>
          <a:bodyPr wrap="square">
            <a:spAutoFit/>
          </a:bodyPr>
          <a:lstStyle/>
          <a:p>
            <a:pPr lvl="0" eaLnBrk="0" fontAlgn="base" hangingPunct="0">
              <a:spcBef>
                <a:spcPct val="0"/>
              </a:spcBef>
              <a:spcAft>
                <a:spcPct val="0"/>
              </a:spcAft>
            </a:pPr>
            <a:r>
              <a:rPr kumimoji="0" lang="en-US" sz="2800" b="1" i="0" u="none" strike="noStrike" cap="none" normalizeH="0" baseline="0" dirty="0" smtClean="0">
                <a:ln>
                  <a:noFill/>
                </a:ln>
                <a:solidFill>
                  <a:srgbClr val="000000"/>
                </a:solidFill>
                <a:effectLst/>
                <a:latin typeface="Segoe UI" pitchFamily="34" charset="0"/>
                <a:cs typeface="Segoe UI" pitchFamily="34" charset="0"/>
              </a:rPr>
              <a:t>Availability in Series</a:t>
            </a:r>
          </a:p>
          <a:p>
            <a:pPr lvl="0" eaLnBrk="0" fontAlgn="base" hangingPunct="0">
              <a:spcBef>
                <a:spcPct val="0"/>
              </a:spcBef>
              <a:spcAft>
                <a:spcPct val="0"/>
              </a:spcAft>
            </a:pPr>
            <a:endParaRPr lang="en-US" b="1" dirty="0" smtClean="0">
              <a:solidFill>
                <a:srgbClr val="000000"/>
              </a:solidFill>
              <a:latin typeface="Segoe UI" pitchFamily="34" charset="0"/>
              <a:cs typeface="Segoe UI" pitchFamily="34" charset="0"/>
            </a:endParaRPr>
          </a:p>
          <a:p>
            <a:pPr marL="285750" lvl="0" indent="-285750" eaLnBrk="0" fontAlgn="base" hangingPunct="0">
              <a:lnSpc>
                <a:spcPct val="150000"/>
              </a:lnSpc>
              <a:spcBef>
                <a:spcPct val="0"/>
              </a:spcBef>
              <a:spcAft>
                <a:spcPct val="0"/>
              </a:spcAft>
              <a:buFont typeface="Arial" pitchFamily="34" charset="0"/>
              <a:buChar char="•"/>
            </a:pPr>
            <a:r>
              <a:rPr kumimoji="0" lang="en-US" sz="2400" b="1" i="0" u="none" strike="noStrike" cap="none" normalizeH="0" baseline="0" dirty="0" smtClean="0">
                <a:ln>
                  <a:noFill/>
                </a:ln>
                <a:solidFill>
                  <a:srgbClr val="000000"/>
                </a:solidFill>
                <a:effectLst/>
                <a:latin typeface="Arial" pitchFamily="34" charset="0"/>
                <a:cs typeface="Arial" pitchFamily="34" charset="0"/>
              </a:rPr>
              <a:t>Two parts X and Y are considered to be operating in series if failure of either of the parts results in failure of the combination. </a:t>
            </a:r>
          </a:p>
          <a:p>
            <a:pPr marL="285750" lvl="0" indent="-285750" eaLnBrk="0" fontAlgn="base" hangingPunct="0">
              <a:lnSpc>
                <a:spcPct val="150000"/>
              </a:lnSpc>
              <a:spcBef>
                <a:spcPct val="0"/>
              </a:spcBef>
              <a:spcAft>
                <a:spcPct val="0"/>
              </a:spcAft>
              <a:buFont typeface="Arial" pitchFamily="34" charset="0"/>
              <a:buChar char="•"/>
            </a:pPr>
            <a:r>
              <a:rPr kumimoji="0" lang="en-US" sz="2400" b="1" i="0" u="none" strike="noStrike" cap="none" normalizeH="0" baseline="0" dirty="0" smtClean="0">
                <a:ln>
                  <a:noFill/>
                </a:ln>
                <a:solidFill>
                  <a:srgbClr val="000000"/>
                </a:solidFill>
                <a:effectLst/>
                <a:latin typeface="Arial" pitchFamily="34" charset="0"/>
                <a:cs typeface="Arial" pitchFamily="34" charset="0"/>
              </a:rPr>
              <a:t>The combined system is operational only if both Part X and Part Y are available. </a:t>
            </a:r>
          </a:p>
          <a:p>
            <a:pPr marL="285750" lvl="0" indent="-285750" eaLnBrk="0" fontAlgn="base" hangingPunct="0">
              <a:lnSpc>
                <a:spcPct val="150000"/>
              </a:lnSpc>
              <a:spcBef>
                <a:spcPct val="0"/>
              </a:spcBef>
              <a:spcAft>
                <a:spcPct val="0"/>
              </a:spcAft>
              <a:buFont typeface="Arial" pitchFamily="34" charset="0"/>
              <a:buChar char="•"/>
            </a:pPr>
            <a:r>
              <a:rPr kumimoji="0" lang="en-US" sz="2400" b="1" i="0" u="none" strike="noStrike" cap="none" normalizeH="0" baseline="0" dirty="0" smtClean="0">
                <a:ln>
                  <a:noFill/>
                </a:ln>
                <a:solidFill>
                  <a:srgbClr val="000000"/>
                </a:solidFill>
                <a:effectLst/>
                <a:latin typeface="Arial" pitchFamily="34" charset="0"/>
                <a:cs typeface="Arial" pitchFamily="34" charset="0"/>
              </a:rPr>
              <a:t>From this it follows that the combined availability is a product of the availability of the two parts. </a:t>
            </a:r>
          </a:p>
          <a:p>
            <a:pPr marL="285750" lvl="0" indent="-285750" eaLnBrk="0" fontAlgn="base" hangingPunct="0">
              <a:lnSpc>
                <a:spcPct val="150000"/>
              </a:lnSpc>
              <a:spcBef>
                <a:spcPct val="0"/>
              </a:spcBef>
              <a:spcAft>
                <a:spcPct val="0"/>
              </a:spcAft>
              <a:buFont typeface="Arial" pitchFamily="34" charset="0"/>
              <a:buChar char="•"/>
            </a:pPr>
            <a:r>
              <a:rPr kumimoji="0" lang="en-US" sz="2400" b="1" i="0" u="none" strike="noStrike" cap="none" normalizeH="0" baseline="0" dirty="0" smtClean="0">
                <a:ln>
                  <a:noFill/>
                </a:ln>
                <a:solidFill>
                  <a:srgbClr val="000000"/>
                </a:solidFill>
                <a:effectLst/>
                <a:latin typeface="Arial" pitchFamily="34" charset="0"/>
                <a:cs typeface="Arial" pitchFamily="34" charset="0"/>
              </a:rPr>
              <a:t>The combined availability is shown by the equation on the next slide</a:t>
            </a:r>
          </a:p>
        </p:txBody>
      </p:sp>
      <p:pic>
        <p:nvPicPr>
          <p:cNvPr id="5" name="Picture 4" descr="availability in seri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6014799"/>
            <a:ext cx="6934200" cy="542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2951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65305" y="201045"/>
            <a:ext cx="8229600" cy="4525963"/>
          </a:xfrm>
        </p:spPr>
        <p:txBody>
          <a:bodyPr/>
          <a:lstStyle/>
          <a:p>
            <a:pPr marL="0" indent="0">
              <a:buNone/>
            </a:pPr>
            <a:r>
              <a:rPr lang="en-US" b="1" dirty="0" smtClean="0">
                <a:solidFill>
                  <a:srgbClr val="FF0000"/>
                </a:solidFill>
              </a:rPr>
              <a:t>Serial reliability</a:t>
            </a:r>
          </a:p>
          <a:p>
            <a:endParaRPr lang="en-US" dirty="0" smtClean="0"/>
          </a:p>
          <a:p>
            <a:endParaRPr lang="en-US" dirty="0"/>
          </a:p>
        </p:txBody>
      </p:sp>
      <p:pic>
        <p:nvPicPr>
          <p:cNvPr id="2" name="Picture 1"/>
          <p:cNvPicPr>
            <a:picLocks noChangeAspect="1"/>
          </p:cNvPicPr>
          <p:nvPr/>
        </p:nvPicPr>
        <p:blipFill>
          <a:blip r:embed="rId2"/>
          <a:stretch>
            <a:fillRect/>
          </a:stretch>
        </p:blipFill>
        <p:spPr>
          <a:xfrm>
            <a:off x="1828800" y="1295400"/>
            <a:ext cx="2333625" cy="885825"/>
          </a:xfrm>
          <a:prstGeom prst="rect">
            <a:avLst/>
          </a:prstGeom>
        </p:spPr>
      </p:pic>
      <p:pic>
        <p:nvPicPr>
          <p:cNvPr id="3" name="Picture 2"/>
          <p:cNvPicPr>
            <a:picLocks noChangeAspect="1"/>
          </p:cNvPicPr>
          <p:nvPr/>
        </p:nvPicPr>
        <p:blipFill>
          <a:blip r:embed="rId3"/>
          <a:stretch>
            <a:fillRect/>
          </a:stretch>
        </p:blipFill>
        <p:spPr>
          <a:xfrm>
            <a:off x="457200" y="2636483"/>
            <a:ext cx="8426118" cy="1472633"/>
          </a:xfrm>
          <a:prstGeom prst="rect">
            <a:avLst/>
          </a:prstGeom>
        </p:spPr>
      </p:pic>
    </p:spTree>
    <p:extLst>
      <p:ext uri="{BB962C8B-B14F-4D97-AF65-F5344CB8AC3E}">
        <p14:creationId xmlns:p14="http://schemas.microsoft.com/office/powerpoint/2010/main" val="785941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6700" y="228600"/>
            <a:ext cx="8610600" cy="2308324"/>
          </a:xfrm>
          <a:prstGeom prst="rect">
            <a:avLst/>
          </a:prstGeom>
        </p:spPr>
        <p:txBody>
          <a:bodyPr wrap="square">
            <a:spAutoFit/>
          </a:bodyPr>
          <a:lstStyle/>
          <a:p>
            <a:pPr marL="285750" indent="-285750" algn="just">
              <a:lnSpc>
                <a:spcPct val="150000"/>
              </a:lnSpc>
              <a:buFont typeface="Arial" pitchFamily="34" charset="0"/>
              <a:buChar char="•"/>
            </a:pPr>
            <a:r>
              <a:rPr lang="en-US" sz="2400" b="1" dirty="0" smtClean="0"/>
              <a:t>Consider the system in the figure above. Part X and Y are connected in series. The table below shows the availability and downtime for individual components and the series combination.</a:t>
            </a:r>
            <a:endParaRPr lang="en-US" sz="2400" b="1" dirty="0"/>
          </a:p>
        </p:txBody>
      </p:sp>
      <p:graphicFrame>
        <p:nvGraphicFramePr>
          <p:cNvPr id="5" name="Table 4"/>
          <p:cNvGraphicFramePr>
            <a:graphicFrameLocks noGrp="1"/>
          </p:cNvGraphicFramePr>
          <p:nvPr>
            <p:extLst>
              <p:ext uri="{D42A27DB-BD31-4B8C-83A1-F6EECF244321}">
                <p14:modId xmlns:p14="http://schemas.microsoft.com/office/powerpoint/2010/main" val="2747358721"/>
              </p:ext>
            </p:extLst>
          </p:nvPr>
        </p:nvGraphicFramePr>
        <p:xfrm>
          <a:off x="457200" y="2536924"/>
          <a:ext cx="8229600" cy="2590800"/>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47700">
                <a:tc>
                  <a:txBody>
                    <a:bodyPr/>
                    <a:lstStyle/>
                    <a:p>
                      <a:pPr algn="l" fontAlgn="base"/>
                      <a:r>
                        <a:rPr lang="en-US" sz="1600" b="1" i="0" u="none" strike="noStrike" dirty="0" err="1" smtClean="0">
                          <a:solidFill>
                            <a:srgbClr val="000000"/>
                          </a:solidFill>
                          <a:effectLst/>
                          <a:latin typeface="Arial"/>
                        </a:rPr>
                        <a:t>Componentv</a:t>
                      </a:r>
                      <a:endParaRPr lang="en-US" sz="1600" b="1" i="0" u="none" strike="noStrike" dirty="0">
                        <a:solidFill>
                          <a:srgbClr val="333399"/>
                        </a:solidFill>
                        <a:effectLst/>
                        <a:latin typeface="Arial"/>
                      </a:endParaRPr>
                    </a:p>
                  </a:txBody>
                  <a:tcPr marL="69302" marR="69302" marT="69302" marB="69302" anchor="ctr">
                    <a:lnL>
                      <a:noFill/>
                    </a:lnL>
                    <a:lnR>
                      <a:noFill/>
                    </a:lnR>
                    <a:lnT w="9525" cap="flat" cmpd="sng" algn="ctr">
                      <a:solidFill>
                        <a:srgbClr val="E07D53"/>
                      </a:solidFill>
                      <a:prstDash val="solid"/>
                      <a:round/>
                      <a:headEnd type="none" w="med" len="med"/>
                      <a:tailEnd type="none" w="med" len="med"/>
                    </a:lnT>
                    <a:lnB w="9525" cap="flat" cmpd="sng" algn="ctr">
                      <a:solidFill>
                        <a:srgbClr val="987E53"/>
                      </a:solidFill>
                      <a:prstDash val="solid"/>
                      <a:round/>
                      <a:headEnd type="none" w="med" len="med"/>
                      <a:tailEnd type="none" w="med" len="med"/>
                    </a:lnB>
                    <a:solidFill>
                      <a:srgbClr val="D0DAFD"/>
                    </a:solidFill>
                  </a:tcPr>
                </a:tc>
                <a:tc>
                  <a:txBody>
                    <a:bodyPr/>
                    <a:lstStyle/>
                    <a:p>
                      <a:pPr algn="l" fontAlgn="base"/>
                      <a:r>
                        <a:rPr lang="en-US" sz="1600" b="1" i="0" u="none" strike="noStrike">
                          <a:solidFill>
                            <a:srgbClr val="000000"/>
                          </a:solidFill>
                          <a:effectLst/>
                          <a:latin typeface="Arial"/>
                        </a:rPr>
                        <a:t>Availability</a:t>
                      </a:r>
                      <a:endParaRPr lang="en-US" sz="1600" b="1" i="0" u="none" strike="noStrike">
                        <a:solidFill>
                          <a:srgbClr val="333399"/>
                        </a:solidFill>
                        <a:effectLst/>
                        <a:latin typeface="Arial"/>
                      </a:endParaRPr>
                    </a:p>
                  </a:txBody>
                  <a:tcPr marL="69302" marR="69302" marT="69302" marB="69302" anchor="ctr">
                    <a:lnL>
                      <a:noFill/>
                    </a:lnL>
                    <a:lnR>
                      <a:noFill/>
                    </a:lnR>
                    <a:lnT w="9525" cap="flat" cmpd="sng" algn="ctr">
                      <a:solidFill>
                        <a:srgbClr val="60705C"/>
                      </a:solidFill>
                      <a:prstDash val="solid"/>
                      <a:round/>
                      <a:headEnd type="none" w="med" len="med"/>
                      <a:tailEnd type="none" w="med" len="med"/>
                    </a:lnT>
                    <a:lnB w="9525" cap="flat" cmpd="sng" algn="ctr">
                      <a:solidFill>
                        <a:srgbClr val="30715C"/>
                      </a:solidFill>
                      <a:prstDash val="solid"/>
                      <a:round/>
                      <a:headEnd type="none" w="med" len="med"/>
                      <a:tailEnd type="none" w="med" len="med"/>
                    </a:lnB>
                    <a:solidFill>
                      <a:srgbClr val="D0DAFD"/>
                    </a:solidFill>
                  </a:tcPr>
                </a:tc>
                <a:tc>
                  <a:txBody>
                    <a:bodyPr/>
                    <a:lstStyle/>
                    <a:p>
                      <a:pPr algn="l" fontAlgn="base"/>
                      <a:r>
                        <a:rPr lang="en-US" sz="1600" b="1" i="0" u="none" strike="noStrike">
                          <a:solidFill>
                            <a:srgbClr val="000000"/>
                          </a:solidFill>
                          <a:effectLst/>
                          <a:latin typeface="Arial"/>
                        </a:rPr>
                        <a:t>Downtime</a:t>
                      </a:r>
                      <a:endParaRPr lang="en-US" sz="1600" b="1" i="0" u="none" strike="noStrike">
                        <a:solidFill>
                          <a:srgbClr val="333399"/>
                        </a:solidFill>
                        <a:effectLst/>
                        <a:latin typeface="Arial"/>
                      </a:endParaRPr>
                    </a:p>
                  </a:txBody>
                  <a:tcPr marL="69302" marR="69302" marT="69302" marB="69302" anchor="ctr">
                    <a:lnL>
                      <a:noFill/>
                    </a:lnL>
                    <a:lnR>
                      <a:noFill/>
                    </a:lnR>
                    <a:lnT w="9525" cap="flat" cmpd="sng" algn="ctr">
                      <a:solidFill>
                        <a:srgbClr val="98705C"/>
                      </a:solidFill>
                      <a:prstDash val="solid"/>
                      <a:round/>
                      <a:headEnd type="none" w="med" len="med"/>
                      <a:tailEnd type="none" w="med" len="med"/>
                    </a:lnT>
                    <a:lnB w="9525" cap="flat" cmpd="sng" algn="ctr">
                      <a:solidFill>
                        <a:srgbClr val="30735C"/>
                      </a:solidFill>
                      <a:prstDash val="solid"/>
                      <a:round/>
                      <a:headEnd type="none" w="med" len="med"/>
                      <a:tailEnd type="none" w="med" len="med"/>
                    </a:lnB>
                    <a:solidFill>
                      <a:srgbClr val="D0DAFD"/>
                    </a:solidFill>
                  </a:tcPr>
                </a:tc>
                <a:extLst>
                  <a:ext uri="{0D108BD9-81ED-4DB2-BD59-A6C34878D82A}">
                    <a16:rowId xmlns:a16="http://schemas.microsoft.com/office/drawing/2014/main" val="10000"/>
                  </a:ext>
                </a:extLst>
              </a:tr>
              <a:tr h="647700">
                <a:tc>
                  <a:txBody>
                    <a:bodyPr/>
                    <a:lstStyle/>
                    <a:p>
                      <a:pPr algn="l" fontAlgn="base"/>
                      <a:r>
                        <a:rPr lang="en-US" sz="1600" b="1" i="0" u="none" strike="noStrike" dirty="0">
                          <a:solidFill>
                            <a:srgbClr val="666699"/>
                          </a:solidFill>
                          <a:effectLst/>
                          <a:latin typeface="Arial"/>
                        </a:rPr>
                        <a:t>X</a:t>
                      </a:r>
                    </a:p>
                  </a:txBody>
                  <a:tcPr marL="69302" marR="69302" marT="69302" marB="69302" anchor="ctr">
                    <a:lnL>
                      <a:noFill/>
                    </a:lnL>
                    <a:lnR>
                      <a:noFill/>
                    </a:lnR>
                    <a:lnT w="9525" cap="flat" cmpd="sng" algn="ctr">
                      <a:solidFill>
                        <a:srgbClr val="987E53"/>
                      </a:solidFill>
                      <a:prstDash val="solid"/>
                      <a:round/>
                      <a:headEnd type="none" w="med" len="med"/>
                      <a:tailEnd type="none" w="med" len="med"/>
                    </a:lnT>
                    <a:lnB w="9525" cap="flat" cmpd="sng" algn="ctr">
                      <a:solidFill>
                        <a:srgbClr val="18705C"/>
                      </a:solidFill>
                      <a:prstDash val="solid"/>
                      <a:round/>
                      <a:headEnd type="none" w="med" len="med"/>
                      <a:tailEnd type="none" w="med" len="med"/>
                    </a:lnB>
                    <a:solidFill>
                      <a:srgbClr val="E8EDFF"/>
                    </a:solidFill>
                  </a:tcPr>
                </a:tc>
                <a:tc>
                  <a:txBody>
                    <a:bodyPr/>
                    <a:lstStyle/>
                    <a:p>
                      <a:pPr algn="l" fontAlgn="base"/>
                      <a:r>
                        <a:rPr lang="en-US" sz="1600" b="1" i="0" u="none" strike="noStrike">
                          <a:solidFill>
                            <a:srgbClr val="666699"/>
                          </a:solidFill>
                          <a:effectLst/>
                          <a:latin typeface="Arial"/>
                        </a:rPr>
                        <a:t>99% (2-nines)</a:t>
                      </a:r>
                    </a:p>
                  </a:txBody>
                  <a:tcPr marL="69302" marR="69302" marT="69302" marB="69302" anchor="ctr">
                    <a:lnL>
                      <a:noFill/>
                    </a:lnL>
                    <a:lnR>
                      <a:noFill/>
                    </a:lnR>
                    <a:lnT w="9525" cap="flat" cmpd="sng" algn="ctr">
                      <a:solidFill>
                        <a:srgbClr val="30715C"/>
                      </a:solidFill>
                      <a:prstDash val="solid"/>
                      <a:round/>
                      <a:headEnd type="none" w="med" len="med"/>
                      <a:tailEnd type="none" w="med" len="med"/>
                    </a:lnT>
                    <a:lnB w="9525" cap="flat" cmpd="sng" algn="ctr">
                      <a:solidFill>
                        <a:srgbClr val="48705C"/>
                      </a:solidFill>
                      <a:prstDash val="solid"/>
                      <a:round/>
                      <a:headEnd type="none" w="med" len="med"/>
                      <a:tailEnd type="none" w="med" len="med"/>
                    </a:lnB>
                    <a:solidFill>
                      <a:srgbClr val="E8EDFF"/>
                    </a:solidFill>
                  </a:tcPr>
                </a:tc>
                <a:tc>
                  <a:txBody>
                    <a:bodyPr/>
                    <a:lstStyle/>
                    <a:p>
                      <a:pPr algn="l" fontAlgn="base"/>
                      <a:r>
                        <a:rPr lang="en-US" sz="1600" b="1" i="0" u="none" strike="noStrike">
                          <a:solidFill>
                            <a:srgbClr val="666699"/>
                          </a:solidFill>
                          <a:effectLst/>
                          <a:latin typeface="Arial"/>
                        </a:rPr>
                        <a:t>3.65 days/year</a:t>
                      </a:r>
                    </a:p>
                  </a:txBody>
                  <a:tcPr marL="69302" marR="69302" marT="69302" marB="69302" anchor="ctr">
                    <a:lnL>
                      <a:noFill/>
                    </a:lnL>
                    <a:lnR>
                      <a:noFill/>
                    </a:lnR>
                    <a:lnT w="9525" cap="flat" cmpd="sng" algn="ctr">
                      <a:solidFill>
                        <a:srgbClr val="30735C"/>
                      </a:solidFill>
                      <a:prstDash val="solid"/>
                      <a:round/>
                      <a:headEnd type="none" w="med" len="med"/>
                      <a:tailEnd type="none" w="med" len="med"/>
                    </a:lnT>
                    <a:lnB w="9525" cap="flat" cmpd="sng" algn="ctr">
                      <a:solidFill>
                        <a:srgbClr val="B0745C"/>
                      </a:solidFill>
                      <a:prstDash val="solid"/>
                      <a:round/>
                      <a:headEnd type="none" w="med" len="med"/>
                      <a:tailEnd type="none" w="med" len="med"/>
                    </a:lnB>
                    <a:solidFill>
                      <a:srgbClr val="E8EDFF"/>
                    </a:solidFill>
                  </a:tcPr>
                </a:tc>
                <a:extLst>
                  <a:ext uri="{0D108BD9-81ED-4DB2-BD59-A6C34878D82A}">
                    <a16:rowId xmlns:a16="http://schemas.microsoft.com/office/drawing/2014/main" val="10001"/>
                  </a:ext>
                </a:extLst>
              </a:tr>
              <a:tr h="647700">
                <a:tc>
                  <a:txBody>
                    <a:bodyPr/>
                    <a:lstStyle/>
                    <a:p>
                      <a:pPr algn="l" fontAlgn="base"/>
                      <a:r>
                        <a:rPr lang="en-US" sz="1600" b="1" i="0" u="none" strike="noStrike">
                          <a:solidFill>
                            <a:srgbClr val="666699"/>
                          </a:solidFill>
                          <a:effectLst/>
                          <a:latin typeface="Arial"/>
                        </a:rPr>
                        <a:t>Y</a:t>
                      </a:r>
                    </a:p>
                  </a:txBody>
                  <a:tcPr marL="69302" marR="69302" marT="69302" marB="69302" anchor="ctr">
                    <a:lnL>
                      <a:noFill/>
                    </a:lnL>
                    <a:lnR>
                      <a:noFill/>
                    </a:lnR>
                    <a:lnT w="9525" cap="flat" cmpd="sng" algn="ctr">
                      <a:solidFill>
                        <a:srgbClr val="18705C"/>
                      </a:solidFill>
                      <a:prstDash val="solid"/>
                      <a:round/>
                      <a:headEnd type="none" w="med" len="med"/>
                      <a:tailEnd type="none" w="med" len="med"/>
                    </a:lnT>
                    <a:lnB w="9525" cap="flat" cmpd="sng" algn="ctr">
                      <a:solidFill>
                        <a:srgbClr val="B0735C"/>
                      </a:solidFill>
                      <a:prstDash val="solid"/>
                      <a:round/>
                      <a:headEnd type="none" w="med" len="med"/>
                      <a:tailEnd type="none" w="med" len="med"/>
                    </a:lnB>
                    <a:solidFill>
                      <a:srgbClr val="E8EDFF"/>
                    </a:solidFill>
                  </a:tcPr>
                </a:tc>
                <a:tc>
                  <a:txBody>
                    <a:bodyPr/>
                    <a:lstStyle/>
                    <a:p>
                      <a:pPr algn="l" fontAlgn="base"/>
                      <a:r>
                        <a:rPr lang="en-US" sz="1600" b="1" i="0" u="none" strike="noStrike">
                          <a:solidFill>
                            <a:srgbClr val="666699"/>
                          </a:solidFill>
                          <a:effectLst/>
                          <a:latin typeface="Arial"/>
                        </a:rPr>
                        <a:t>99.99% (4-nines)</a:t>
                      </a:r>
                    </a:p>
                  </a:txBody>
                  <a:tcPr marL="69302" marR="69302" marT="69302" marB="69302" anchor="ctr">
                    <a:lnL>
                      <a:noFill/>
                    </a:lnL>
                    <a:lnR>
                      <a:noFill/>
                    </a:lnR>
                    <a:lnT w="9525" cap="flat" cmpd="sng" algn="ctr">
                      <a:solidFill>
                        <a:srgbClr val="48705C"/>
                      </a:solidFill>
                      <a:prstDash val="solid"/>
                      <a:round/>
                      <a:headEnd type="none" w="med" len="med"/>
                      <a:tailEnd type="none" w="med" len="med"/>
                    </a:lnT>
                    <a:lnB w="9525" cap="flat" cmpd="sng" algn="ctr">
                      <a:solidFill>
                        <a:srgbClr val="30745C"/>
                      </a:solidFill>
                      <a:prstDash val="solid"/>
                      <a:round/>
                      <a:headEnd type="none" w="med" len="med"/>
                      <a:tailEnd type="none" w="med" len="med"/>
                    </a:lnB>
                    <a:solidFill>
                      <a:srgbClr val="E8EDFF"/>
                    </a:solidFill>
                  </a:tcPr>
                </a:tc>
                <a:tc>
                  <a:txBody>
                    <a:bodyPr/>
                    <a:lstStyle/>
                    <a:p>
                      <a:pPr algn="l" fontAlgn="base"/>
                      <a:r>
                        <a:rPr lang="en-US" sz="1600" b="1" i="0" u="none" strike="noStrike">
                          <a:solidFill>
                            <a:srgbClr val="666699"/>
                          </a:solidFill>
                          <a:effectLst/>
                          <a:latin typeface="Arial"/>
                        </a:rPr>
                        <a:t>52 minutes/year</a:t>
                      </a:r>
                    </a:p>
                  </a:txBody>
                  <a:tcPr marL="69302" marR="69302" marT="69302" marB="69302" anchor="ctr">
                    <a:lnL>
                      <a:noFill/>
                    </a:lnL>
                    <a:lnR>
                      <a:noFill/>
                    </a:lnR>
                    <a:lnT w="9525" cap="flat" cmpd="sng" algn="ctr">
                      <a:solidFill>
                        <a:srgbClr val="B0745C"/>
                      </a:solidFill>
                      <a:prstDash val="solid"/>
                      <a:round/>
                      <a:headEnd type="none" w="med" len="med"/>
                      <a:tailEnd type="none" w="med" len="med"/>
                    </a:lnT>
                    <a:lnB w="9525" cap="flat" cmpd="sng" algn="ctr">
                      <a:solidFill>
                        <a:srgbClr val="30765C"/>
                      </a:solidFill>
                      <a:prstDash val="solid"/>
                      <a:round/>
                      <a:headEnd type="none" w="med" len="med"/>
                      <a:tailEnd type="none" w="med" len="med"/>
                    </a:lnB>
                    <a:solidFill>
                      <a:srgbClr val="E8EDFF"/>
                    </a:solidFill>
                  </a:tcPr>
                </a:tc>
                <a:extLst>
                  <a:ext uri="{0D108BD9-81ED-4DB2-BD59-A6C34878D82A}">
                    <a16:rowId xmlns:a16="http://schemas.microsoft.com/office/drawing/2014/main" val="10002"/>
                  </a:ext>
                </a:extLst>
              </a:tr>
              <a:tr h="647700">
                <a:tc>
                  <a:txBody>
                    <a:bodyPr/>
                    <a:lstStyle/>
                    <a:p>
                      <a:pPr algn="l" fontAlgn="base"/>
                      <a:r>
                        <a:rPr lang="en-US" sz="1600" b="1" i="0" u="none" strike="noStrike">
                          <a:solidFill>
                            <a:srgbClr val="666699"/>
                          </a:solidFill>
                          <a:effectLst/>
                          <a:latin typeface="Arial"/>
                        </a:rPr>
                        <a:t>X and Y Combined</a:t>
                      </a:r>
                    </a:p>
                  </a:txBody>
                  <a:tcPr marL="69302" marR="69302" marT="69302" marB="69302" anchor="ctr">
                    <a:lnL>
                      <a:noFill/>
                    </a:lnL>
                    <a:lnR>
                      <a:noFill/>
                    </a:lnR>
                    <a:lnT w="9525" cap="flat" cmpd="sng" algn="ctr">
                      <a:solidFill>
                        <a:srgbClr val="B0735C"/>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1" i="0" u="none" strike="noStrike">
                          <a:solidFill>
                            <a:srgbClr val="666699"/>
                          </a:solidFill>
                          <a:effectLst/>
                          <a:latin typeface="Arial"/>
                        </a:rPr>
                        <a:t>98.99%</a:t>
                      </a:r>
                    </a:p>
                  </a:txBody>
                  <a:tcPr marL="69302" marR="69302" marT="69302" marB="69302" anchor="ctr">
                    <a:lnL>
                      <a:noFill/>
                    </a:lnL>
                    <a:lnR>
                      <a:noFill/>
                    </a:lnR>
                    <a:lnT w="9525" cap="flat" cmpd="sng" algn="ctr">
                      <a:solidFill>
                        <a:srgbClr val="30745C"/>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tc>
                  <a:txBody>
                    <a:bodyPr/>
                    <a:lstStyle/>
                    <a:p>
                      <a:pPr algn="l" fontAlgn="base"/>
                      <a:r>
                        <a:rPr lang="en-US" sz="1600" b="1" i="0" u="none" strike="noStrike" dirty="0">
                          <a:solidFill>
                            <a:srgbClr val="666699"/>
                          </a:solidFill>
                          <a:effectLst/>
                          <a:latin typeface="Arial"/>
                        </a:rPr>
                        <a:t>3.69 days/year</a:t>
                      </a:r>
                    </a:p>
                  </a:txBody>
                  <a:tcPr marL="69302" marR="69302" marT="69302" marB="69302" anchor="ctr">
                    <a:lnL>
                      <a:noFill/>
                    </a:lnL>
                    <a:lnR>
                      <a:noFill/>
                    </a:lnR>
                    <a:lnT w="9525" cap="flat" cmpd="sng" algn="ctr">
                      <a:solidFill>
                        <a:srgbClr val="30765C"/>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8EDFF"/>
                    </a:solidFill>
                  </a:tcPr>
                </a:tc>
                <a:extLst>
                  <a:ext uri="{0D108BD9-81ED-4DB2-BD59-A6C34878D82A}">
                    <a16:rowId xmlns:a16="http://schemas.microsoft.com/office/drawing/2014/main" val="10003"/>
                  </a:ext>
                </a:extLst>
              </a:tr>
            </a:tbl>
          </a:graphicData>
        </a:graphic>
      </p:graphicFrame>
      <p:sp>
        <p:nvSpPr>
          <p:cNvPr id="6" name="Rectangle 5"/>
          <p:cNvSpPr/>
          <p:nvPr/>
        </p:nvSpPr>
        <p:spPr>
          <a:xfrm>
            <a:off x="427703" y="5257800"/>
            <a:ext cx="8610600" cy="923330"/>
          </a:xfrm>
          <a:prstGeom prst="rect">
            <a:avLst/>
          </a:prstGeom>
        </p:spPr>
        <p:txBody>
          <a:bodyPr wrap="square">
            <a:spAutoFit/>
          </a:bodyPr>
          <a:lstStyle/>
          <a:p>
            <a:r>
              <a:rPr lang="en-US" b="1" dirty="0"/>
              <a:t>From the above table it is clear that even though a very high availability Part Y was used, the overall availability of the system was pulled down by the low availability of Part X. </a:t>
            </a:r>
            <a:r>
              <a:rPr lang="en-US" b="1" dirty="0" smtClean="0"/>
              <a:t>A </a:t>
            </a:r>
            <a:r>
              <a:rPr lang="en-US" b="1" dirty="0"/>
              <a:t>chain is weaker than the weakest link.</a:t>
            </a:r>
          </a:p>
        </p:txBody>
      </p:sp>
    </p:spTree>
    <p:extLst>
      <p:ext uri="{BB962C8B-B14F-4D97-AF65-F5344CB8AC3E}">
        <p14:creationId xmlns:p14="http://schemas.microsoft.com/office/powerpoint/2010/main" val="39967304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1813</TotalTime>
  <Words>2291</Words>
  <Application>Microsoft Office PowerPoint</Application>
  <PresentationFormat>On-screen Show (4:3)</PresentationFormat>
  <Paragraphs>204</Paragraphs>
  <Slides>47</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7" baseType="lpstr">
      <vt:lpstr>Arial</vt:lpstr>
      <vt:lpstr>Arial Black</vt:lpstr>
      <vt:lpstr>Calibri</vt:lpstr>
      <vt:lpstr>FSBrabo</vt:lpstr>
      <vt:lpstr>MathJax_Math-italic</vt:lpstr>
      <vt:lpstr>Segoe UI</vt:lpstr>
      <vt:lpstr>Times New Roman</vt:lpstr>
      <vt:lpstr>Wingdings</vt:lpstr>
      <vt:lpstr>Office Theme</vt:lpstr>
      <vt:lpstr>Equation</vt:lpstr>
      <vt:lpstr>Chapter Three Part I Reliability Models</vt:lpstr>
      <vt:lpstr>PowerPoint Presentation</vt:lpstr>
      <vt:lpstr>PowerPoint Presentation</vt:lpstr>
      <vt:lpstr>PowerPoint Presentation</vt:lpstr>
      <vt:lpstr>System Configuration and System Availability Calculations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Parallel-Series Reliability</vt:lpstr>
      <vt:lpstr>PowerPoint Presentation</vt:lpstr>
      <vt:lpstr>PowerPoint Presentation</vt:lpstr>
      <vt:lpstr>N-Modular Redundant Systems</vt:lpstr>
      <vt:lpstr>Example</vt:lpstr>
      <vt:lpstr>Availability Computation Example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Minimal Path Set and the Minimal Cut Set</vt:lpstr>
      <vt:lpstr>PowerPoint Presentation</vt:lpstr>
      <vt:lpstr>PowerPoint Presentation</vt:lpstr>
      <vt:lpstr>Minimal Cut Set</vt:lpstr>
      <vt:lpstr>PowerPoint Presentation</vt:lpstr>
      <vt:lpstr>PowerPoint Presentation</vt:lpstr>
      <vt:lpstr>Equivalent configurations with MPS. You build a series subsystem for each MPS. Then such subsystems are connected in parallel.</vt:lpstr>
      <vt:lpstr>Equivalent configurations with MCS. You build a subsystem in parallel for each MCS. Then the subsystems are connected in series.</vt:lpstr>
      <vt:lpstr>Examples</vt:lpstr>
      <vt:lpstr>PowerPoint Presentation</vt:lpstr>
      <vt:lpstr>PowerPoint Presentation</vt:lpstr>
      <vt:lpstr>For constant per-unit failure rates</vt:lpstr>
      <vt:lpstr>For constant per-unit failure rates (example: two systems in parallel)</vt:lpstr>
      <vt:lpstr>PowerPoint Presentation</vt:lpstr>
      <vt:lpstr>Reliability Marginal Gain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 Introduction to Reliability Engineering</dc:title>
  <dc:creator>Windows User</dc:creator>
  <cp:lastModifiedBy>Ermias</cp:lastModifiedBy>
  <cp:revision>136</cp:revision>
  <dcterms:created xsi:type="dcterms:W3CDTF">2020-02-12T07:22:44Z</dcterms:created>
  <dcterms:modified xsi:type="dcterms:W3CDTF">2020-04-23T19:12:13Z</dcterms:modified>
</cp:coreProperties>
</file>