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0" r:id="rId3"/>
    <p:sldId id="281" r:id="rId4"/>
    <p:sldId id="282" r:id="rId5"/>
    <p:sldId id="283" r:id="rId6"/>
    <p:sldId id="284" r:id="rId7"/>
    <p:sldId id="258" r:id="rId8"/>
    <p:sldId id="260" r:id="rId9"/>
    <p:sldId id="261" r:id="rId10"/>
    <p:sldId id="273" r:id="rId11"/>
    <p:sldId id="300" r:id="rId12"/>
    <p:sldId id="301" r:id="rId13"/>
    <p:sldId id="268" r:id="rId14"/>
    <p:sldId id="276" r:id="rId15"/>
    <p:sldId id="277" r:id="rId16"/>
    <p:sldId id="278" r:id="rId17"/>
    <p:sldId id="279" r:id="rId18"/>
    <p:sldId id="285" r:id="rId19"/>
    <p:sldId id="305" r:id="rId20"/>
    <p:sldId id="306" r:id="rId21"/>
    <p:sldId id="302" r:id="rId22"/>
    <p:sldId id="303" r:id="rId23"/>
    <p:sldId id="304"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7E2C5-19D2-457E-91F7-BE198B9756CB}" type="datetimeFigureOut">
              <a:rPr lang="en-US" smtClean="0"/>
              <a:t>1/27/2013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E18B5-9F64-47EC-A99D-9C8E9DB6333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DE18B5-9F64-47EC-A99D-9C8E9DB6333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FDE331-FA59-44ED-A769-A4CEAF8DCF9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3-</a:t>
            </a:r>
            <a:fld id="{B949F68C-602D-4033-9FAD-5698FFCABE98}" type="slidenum">
              <a:rPr lang="en-US"/>
              <a:pPr>
                <a:defRPr/>
              </a:pPr>
              <a:t>11</a:t>
            </a:fld>
            <a:endParaRPr lang="en-US"/>
          </a:p>
        </p:txBody>
      </p:sp>
      <p:sp>
        <p:nvSpPr>
          <p:cNvPr id="7" name="Rectangle 7"/>
          <p:cNvSpPr>
            <a:spLocks noGrp="1" noChangeArrowheads="1"/>
          </p:cNvSpPr>
          <p:nvPr>
            <p:ph type="sldNum" sz="quarter" idx="5"/>
          </p:nvPr>
        </p:nvSpPr>
        <p:spPr/>
        <p:txBody>
          <a:bodyPr/>
          <a:lstStyle/>
          <a:p>
            <a:pPr>
              <a:defRPr/>
            </a:pPr>
            <a:fld id="{7EE60D5C-DE4D-4346-A3CD-94210D40C8C9}" type="slidenum">
              <a:rPr lang="en-US"/>
              <a:pPr>
                <a:defRPr/>
              </a:pPr>
              <a:t>11</a:t>
            </a:fld>
            <a:endParaRPr lang="en-US"/>
          </a:p>
        </p:txBody>
      </p:sp>
      <p:sp>
        <p:nvSpPr>
          <p:cNvPr id="115716" name="Rectangle 2"/>
          <p:cNvSpPr>
            <a:spLocks noChangeArrowheads="1" noTextEdit="1"/>
          </p:cNvSpPr>
          <p:nvPr>
            <p:ph type="sldImg"/>
          </p:nvPr>
        </p:nvSpPr>
        <p:spPr bwMode="auto">
          <a:xfrm>
            <a:off x="1144588" y="685800"/>
            <a:ext cx="4570412" cy="3427413"/>
          </a:xfrm>
          <a:solidFill>
            <a:srgbClr val="FFFFFF"/>
          </a:solidFill>
          <a:ln>
            <a:solidFill>
              <a:srgbClr val="000000"/>
            </a:solidFill>
            <a:miter lim="800000"/>
            <a:headEnd/>
            <a:tailEnd/>
          </a:ln>
        </p:spPr>
      </p:sp>
      <p:sp>
        <p:nvSpPr>
          <p:cNvPr id="11571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0416" tIns="45208" rIns="90416" bIns="45208" numCol="1" anchor="t" anchorCtr="0" compatLnSpc="1">
            <a:prstTxWarp prst="textNoShape">
              <a:avLst/>
            </a:prstTxWarp>
          </a:bodyPr>
          <a:lstStyle/>
          <a:p>
            <a:pPr marL="0" lvl="2"/>
            <a:r>
              <a:rPr lang="en-US" smtClean="0"/>
              <a:t>Manufacturing overhead includes all manufacturing costs except direct materials and direct labor. These costs cannot be easily traced to specific units produced (also called indirect manufacturing cost, factory overhead, and factory burden).</a:t>
            </a:r>
          </a:p>
          <a:p>
            <a:pPr marL="0" lvl="2"/>
            <a:endParaRPr lang="en-US" smtClean="0"/>
          </a:p>
          <a:p>
            <a:pPr marL="0" lvl="2"/>
            <a:r>
              <a:rPr lang="en-US" smtClean="0"/>
              <a:t>Manufacturing overhead includes indirect materials that are part of the finished product, but that cannot be easily traced to it. It includes indirect labor costs that cannot be conveniently traced to the creation of products.</a:t>
            </a:r>
            <a:endParaRPr lang="en-US" sz="1000" smtClean="0"/>
          </a:p>
          <a:p>
            <a:pPr marL="0" lvl="2"/>
            <a:endParaRPr lang="en-US" sz="1000" smtClean="0"/>
          </a:p>
          <a:p>
            <a:pPr marL="0" lvl="2"/>
            <a:r>
              <a:rPr lang="en-US" smtClean="0"/>
              <a:t>Other examples of manufacturing overhead include: maintenance and repairs on production equipment, heat and light, property taxes, depreciation and insurance on manufacturing facilities, etc.</a:t>
            </a:r>
            <a:endParaRPr lang="en-US" sz="1000" smtClean="0"/>
          </a:p>
          <a:p>
            <a:pPr marL="0" lvl="2"/>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3-</a:t>
            </a:r>
            <a:fld id="{26A928A7-5998-4D79-A78F-3B344BA3171D}" type="slidenum">
              <a:rPr lang="en-US"/>
              <a:pPr>
                <a:defRPr/>
              </a:pPr>
              <a:t>12</a:t>
            </a:fld>
            <a:endParaRPr lang="en-US"/>
          </a:p>
        </p:txBody>
      </p:sp>
      <p:sp>
        <p:nvSpPr>
          <p:cNvPr id="7" name="Rectangle 7"/>
          <p:cNvSpPr>
            <a:spLocks noGrp="1" noChangeArrowheads="1"/>
          </p:cNvSpPr>
          <p:nvPr>
            <p:ph type="sldNum" sz="quarter" idx="5"/>
          </p:nvPr>
        </p:nvSpPr>
        <p:spPr/>
        <p:txBody>
          <a:bodyPr/>
          <a:lstStyle/>
          <a:p>
            <a:pPr>
              <a:defRPr/>
            </a:pPr>
            <a:fld id="{3A324C9E-B10E-4895-97C0-7A30B2F2EDF3}" type="slidenum">
              <a:rPr lang="en-US"/>
              <a:pPr>
                <a:defRPr/>
              </a:pPr>
              <a:t>12</a:t>
            </a:fld>
            <a:endParaRPr lang="en-US"/>
          </a:p>
        </p:txBody>
      </p:sp>
      <p:sp>
        <p:nvSpPr>
          <p:cNvPr id="116740" name="Rectangle 2"/>
          <p:cNvSpPr>
            <a:spLocks noChangeArrowheads="1" noTextEdit="1"/>
          </p:cNvSpPr>
          <p:nvPr>
            <p:ph type="sldImg"/>
          </p:nvPr>
        </p:nvSpPr>
        <p:spPr bwMode="auto">
          <a:xfrm>
            <a:off x="1144588" y="685800"/>
            <a:ext cx="4570412" cy="3427413"/>
          </a:xfrm>
          <a:solidFill>
            <a:srgbClr val="FFFFFF"/>
          </a:solidFill>
          <a:ln>
            <a:solidFill>
              <a:srgbClr val="000000"/>
            </a:solidFill>
            <a:miter lim="800000"/>
            <a:headEnd/>
            <a:tailEnd/>
          </a:ln>
        </p:spPr>
      </p:sp>
      <p:sp>
        <p:nvSpPr>
          <p:cNvPr id="116741"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0416" tIns="45208" rIns="90416" bIns="45208" numCol="1" anchor="t" anchorCtr="0" compatLnSpc="1">
            <a:prstTxWarp prst="textNoShape">
              <a:avLst/>
            </a:prstTxWarp>
          </a:bodyPr>
          <a:lstStyle/>
          <a:p>
            <a:pPr algn="just"/>
            <a:r>
              <a:rPr lang="en-US" smtClean="0">
                <a:cs typeface="Times New Roman" pitchFamily="18" charset="0"/>
              </a:rPr>
              <a:t>A manufacturing company incurs many other costs in addition to manufacturing costs. For financial reporting purposes, most of these other costs are typically classified as selling costs and administrative costs. These costs are also called selling, general and administrative costs, or SG&amp;A. Selling and administrative costs are incurred in both manufacturing and merchandising firms.  </a:t>
            </a:r>
          </a:p>
          <a:p>
            <a:pPr algn="just"/>
            <a:endParaRPr lang="en-US" smtClean="0">
              <a:cs typeface="Times New Roman" pitchFamily="18" charset="0"/>
            </a:endParaRPr>
          </a:p>
          <a:p>
            <a:pPr algn="just"/>
            <a:r>
              <a:rPr lang="en-US" smtClean="0">
                <a:cs typeface="Times New Roman" pitchFamily="18" charset="0"/>
              </a:rPr>
              <a:t>Selling costs include all costs necessary to secure customer orders and get the finished product into the hands of the customer. These costs are also referred to as order-getting and order-filling costs. Examples of selling costs include advertising, shipping, sales travel, sales commissions, sales salaries, and costs of finished goods warehouses. </a:t>
            </a:r>
          </a:p>
          <a:p>
            <a:pPr algn="just"/>
            <a:endParaRPr lang="en-US" smtClean="0">
              <a:cs typeface="Times New Roman" pitchFamily="18" charset="0"/>
            </a:endParaRPr>
          </a:p>
          <a:p>
            <a:pPr algn="just"/>
            <a:r>
              <a:rPr lang="en-US" smtClean="0">
                <a:cs typeface="Times New Roman" pitchFamily="18" charset="0"/>
              </a:rPr>
              <a:t>Administrative costs include all executive, organizational, and clerical costs associated with the general management of an organization. Examples of administrative costs include executive compensation, general accounting, secretarial, public relations, and similar costs involved in the overall general administration of the organization as a whole. </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6D53D7-F572-4BBF-8660-F2C55996479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FDE331-FA59-44ED-A769-A4CEAF8DCF9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FDE331-FA59-44ED-A769-A4CEAF8DCF9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FDE331-FA59-44ED-A769-A4CEAF8DCF99}"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FDE331-FA59-44ED-A769-A4CEAF8DCF99}"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C2DE-02C4-4983-B83E-80FA1D602BC3}"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688D7A-2F4F-441D-823F-BEA281BA07A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C2DE-02C4-4983-B83E-80FA1D602BC3}"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C2DE-02C4-4983-B83E-80FA1D602BC3}"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C2DE-02C4-4983-B83E-80FA1D602BC3}"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AED776-E964-4795-90CD-CC035745A88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3-</a:t>
            </a:r>
            <a:fld id="{35401EE0-8D37-4811-AE31-507B6EBEF880}" type="slidenum">
              <a:rPr lang="en-US"/>
              <a:pPr>
                <a:defRPr/>
              </a:pPr>
              <a:t>7</a:t>
            </a:fld>
            <a:endParaRPr lang="en-US"/>
          </a:p>
        </p:txBody>
      </p:sp>
      <p:sp>
        <p:nvSpPr>
          <p:cNvPr id="7" name="Rectangle 7"/>
          <p:cNvSpPr>
            <a:spLocks noGrp="1" noChangeArrowheads="1"/>
          </p:cNvSpPr>
          <p:nvPr>
            <p:ph type="sldNum" sz="quarter" idx="5"/>
          </p:nvPr>
        </p:nvSpPr>
        <p:spPr/>
        <p:txBody>
          <a:bodyPr/>
          <a:lstStyle/>
          <a:p>
            <a:pPr>
              <a:defRPr/>
            </a:pPr>
            <a:fld id="{41AC53B8-F606-4C0A-8431-41EEB8397AD3}" type="slidenum">
              <a:rPr lang="en-US"/>
              <a:pPr>
                <a:defRPr/>
              </a:pPr>
              <a:t>7</a:t>
            </a:fld>
            <a:endParaRPr lang="en-US"/>
          </a:p>
        </p:txBody>
      </p:sp>
      <p:sp>
        <p:nvSpPr>
          <p:cNvPr id="112644" name="Rectangle 2"/>
          <p:cNvSpPr>
            <a:spLocks noChangeArrowheads="1" noTextEdit="1"/>
          </p:cNvSpPr>
          <p:nvPr>
            <p:ph type="sldImg"/>
          </p:nvPr>
        </p:nvSpPr>
        <p:spPr bwMode="auto">
          <a:xfrm>
            <a:off x="1144588" y="685800"/>
            <a:ext cx="4570412" cy="3427413"/>
          </a:xfrm>
          <a:solidFill>
            <a:srgbClr val="FFFFFF"/>
          </a:solidFill>
          <a:ln>
            <a:solidFill>
              <a:srgbClr val="000000"/>
            </a:solidFill>
            <a:miter lim="800000"/>
            <a:headEnd/>
            <a:tailEnd/>
          </a:ln>
        </p:spPr>
      </p:sp>
      <p:sp>
        <p:nvSpPr>
          <p:cNvPr id="112645"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0416" tIns="45208" rIns="90416" bIns="45208" numCol="1" anchor="t" anchorCtr="0" compatLnSpc="1">
            <a:prstTxWarp prst="textNoShape">
              <a:avLst/>
            </a:prstTxWarp>
          </a:bodyPr>
          <a:lstStyle/>
          <a:p>
            <a:pPr algn="just"/>
            <a:r>
              <a:rPr lang="en-US" smtClean="0">
                <a:cs typeface="Times New Roman" pitchFamily="18" charset="0"/>
              </a:rPr>
              <a:t>Manufacturing costs are usually grouped into three main categories: direct materials, direct labor, and manufacturing overhead. These costs are incurred to make a product. </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3-</a:t>
            </a:r>
            <a:fld id="{3080082D-BCB0-48B4-AAE3-D821C23BC875}" type="slidenum">
              <a:rPr lang="en-US"/>
              <a:pPr>
                <a:defRPr/>
              </a:pPr>
              <a:t>8</a:t>
            </a:fld>
            <a:endParaRPr lang="en-US"/>
          </a:p>
        </p:txBody>
      </p:sp>
      <p:sp>
        <p:nvSpPr>
          <p:cNvPr id="7" name="Rectangle 7"/>
          <p:cNvSpPr>
            <a:spLocks noGrp="1" noChangeArrowheads="1"/>
          </p:cNvSpPr>
          <p:nvPr>
            <p:ph type="sldNum" sz="quarter" idx="5"/>
          </p:nvPr>
        </p:nvSpPr>
        <p:spPr/>
        <p:txBody>
          <a:bodyPr/>
          <a:lstStyle/>
          <a:p>
            <a:pPr>
              <a:defRPr/>
            </a:pPr>
            <a:fld id="{9D134BFF-7B27-4F04-8715-41A26C00055F}" type="slidenum">
              <a:rPr lang="en-US"/>
              <a:pPr>
                <a:defRPr/>
              </a:pPr>
              <a:t>8</a:t>
            </a:fld>
            <a:endParaRPr lang="en-US"/>
          </a:p>
        </p:txBody>
      </p:sp>
      <p:sp>
        <p:nvSpPr>
          <p:cNvPr id="113668" name="Rectangle 2"/>
          <p:cNvSpPr>
            <a:spLocks noChangeArrowheads="1" noTextEdit="1"/>
          </p:cNvSpPr>
          <p:nvPr>
            <p:ph type="sldImg"/>
          </p:nvPr>
        </p:nvSpPr>
        <p:spPr bwMode="auto">
          <a:xfrm>
            <a:off x="1144588" y="685800"/>
            <a:ext cx="4570412" cy="3427413"/>
          </a:xfrm>
          <a:solidFill>
            <a:srgbClr val="FFFFFF"/>
          </a:solidFill>
          <a:ln>
            <a:solidFill>
              <a:srgbClr val="000000"/>
            </a:solidFill>
            <a:miter lim="800000"/>
            <a:headEnd/>
            <a:tailEnd/>
          </a:ln>
        </p:spPr>
      </p:sp>
      <p:sp>
        <p:nvSpPr>
          <p:cNvPr id="113669"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0416" tIns="45208" rIns="90416" bIns="45208" numCol="1" anchor="t" anchorCtr="0" compatLnSpc="1">
            <a:prstTxWarp prst="textNoShape">
              <a:avLst/>
            </a:prstTxWarp>
          </a:bodyPr>
          <a:lstStyle/>
          <a:p>
            <a:r>
              <a:rPr lang="en-US" smtClean="0">
                <a:cs typeface="Times New Roman" pitchFamily="18" charset="0"/>
              </a:rPr>
              <a:t>Direct </a:t>
            </a:r>
            <a:r>
              <a:rPr lang="en-US" smtClean="0"/>
              <a:t>materials are raw materials that become an integral part of the finished product and whose costs can be conveniently traced to it. </a:t>
            </a:r>
            <a:r>
              <a:rPr lang="en-US" smtClean="0">
                <a:cs typeface="Times New Roman" pitchFamily="18" charset="0"/>
              </a:rPr>
              <a:t>Examples include the aircraft engines on a Boeing 777, the Intel processing chip in a personal computer, the blank video cassette in a pre-recorded video, and a radio in an automobile.</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3-</a:t>
            </a:r>
            <a:fld id="{2FADD6C3-4BBA-4C91-A76C-2BAA26CC9E79}" type="slidenum">
              <a:rPr lang="en-US"/>
              <a:pPr>
                <a:defRPr/>
              </a:pPr>
              <a:t>9</a:t>
            </a:fld>
            <a:endParaRPr lang="en-US"/>
          </a:p>
        </p:txBody>
      </p:sp>
      <p:sp>
        <p:nvSpPr>
          <p:cNvPr id="7" name="Rectangle 7"/>
          <p:cNvSpPr>
            <a:spLocks noGrp="1" noChangeArrowheads="1"/>
          </p:cNvSpPr>
          <p:nvPr>
            <p:ph type="sldNum" sz="quarter" idx="5"/>
          </p:nvPr>
        </p:nvSpPr>
        <p:spPr/>
        <p:txBody>
          <a:bodyPr/>
          <a:lstStyle/>
          <a:p>
            <a:pPr>
              <a:defRPr/>
            </a:pPr>
            <a:fld id="{61520263-21DD-49A9-99BA-1EB60D47294C}" type="slidenum">
              <a:rPr lang="en-US"/>
              <a:pPr>
                <a:defRPr/>
              </a:pPr>
              <a:t>9</a:t>
            </a:fld>
            <a:endParaRPr lang="en-US"/>
          </a:p>
        </p:txBody>
      </p:sp>
      <p:sp>
        <p:nvSpPr>
          <p:cNvPr id="114692" name="Rectangle 2"/>
          <p:cNvSpPr>
            <a:spLocks noChangeArrowheads="1" noTextEdit="1"/>
          </p:cNvSpPr>
          <p:nvPr>
            <p:ph type="sldImg"/>
          </p:nvPr>
        </p:nvSpPr>
        <p:spPr bwMode="auto">
          <a:xfrm>
            <a:off x="1144588" y="685800"/>
            <a:ext cx="4570412" cy="3427413"/>
          </a:xfrm>
          <a:solidFill>
            <a:srgbClr val="FFFFFF"/>
          </a:solidFill>
          <a:ln>
            <a:solidFill>
              <a:srgbClr val="000000"/>
            </a:solidFill>
            <a:miter lim="800000"/>
            <a:headEnd/>
            <a:tailEnd/>
          </a:ln>
        </p:spPr>
      </p:sp>
      <p:sp>
        <p:nvSpPr>
          <p:cNvPr id="114693"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0416" tIns="45208" rIns="90416" bIns="45208" numCol="1" anchor="t" anchorCtr="0" compatLnSpc="1">
            <a:prstTxWarp prst="textNoShape">
              <a:avLst/>
            </a:prstTxWarp>
          </a:bodyPr>
          <a:lstStyle/>
          <a:p>
            <a:pPr algn="just"/>
            <a:r>
              <a:rPr lang="en-US" smtClean="0">
                <a:cs typeface="Times New Roman" pitchFamily="18" charset="0"/>
              </a:rPr>
              <a:t>Direct labor consists of that portion of labor cost that can be easily traced to a product. Direct labor is sometimes referred to as “touch labor,” since it consists of the costs of workers who “touch” the product as it is being made.</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3C94F-24F5-46B2-85A5-3879C7DB9E53}"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3C94F-24F5-46B2-85A5-3879C7DB9E53}"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3C94F-24F5-46B2-85A5-3879C7DB9E53}"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0000B8"/>
            </a:solidFill>
            <a:prstDash val="sysDot"/>
          </a:ln>
        </p:spPr>
        <p:txBody>
          <a:bodyPr/>
          <a:lstStyle>
            <a:lvl1pPr algn="ctr">
              <a:buNone/>
              <a:defRPr sz="2800">
                <a:solidFill>
                  <a:srgbClr val="0000B8"/>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0CB3912A-F297-48CF-99B8-92851FB0F8AC}" type="slidenum">
              <a:rPr lang="en-US"/>
              <a:pPr>
                <a:defRPr/>
              </a:pPr>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FA3087-4BF0-4F26-A51F-1A1C0557CA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F22D4A5-443C-4DB8-AD1D-81C1DCD836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3C94F-24F5-46B2-85A5-3879C7DB9E53}"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3C94F-24F5-46B2-85A5-3879C7DB9E53}"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3C94F-24F5-46B2-85A5-3879C7DB9E53}"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3C94F-24F5-46B2-85A5-3879C7DB9E53}" type="datetimeFigureOut">
              <a:rPr lang="en-US" smtClean="0"/>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3C94F-24F5-46B2-85A5-3879C7DB9E53}" type="datetimeFigureOut">
              <a:rPr lang="en-US" smtClean="0"/>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3C94F-24F5-46B2-85A5-3879C7DB9E53}" type="datetimeFigureOut">
              <a:rPr lang="en-US" smtClean="0"/>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3C94F-24F5-46B2-85A5-3879C7DB9E53}"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3C94F-24F5-46B2-85A5-3879C7DB9E53}"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7C0A1-79FB-4F5D-A6EC-6E095A6A3B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3C94F-24F5-46B2-85A5-3879C7DB9E53}" type="datetimeFigureOut">
              <a:rPr lang="en-US" smtClean="0"/>
              <a:t>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7C0A1-79FB-4F5D-A6EC-6E095A6A3B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mic Sans MS" pitchFamily="66" charset="0"/>
              </a:rPr>
              <a:t>Chapter 2 </a:t>
            </a:r>
            <a:endParaRPr lang="en-US" dirty="0">
              <a:latin typeface="Comic Sans MS" pitchFamily="66" charset="0"/>
            </a:endParaRPr>
          </a:p>
        </p:txBody>
      </p:sp>
      <p:sp>
        <p:nvSpPr>
          <p:cNvPr id="3" name="Subtitle 2"/>
          <p:cNvSpPr>
            <a:spLocks noGrp="1"/>
          </p:cNvSpPr>
          <p:nvPr>
            <p:ph type="subTitle" idx="1"/>
          </p:nvPr>
        </p:nvSpPr>
        <p:spPr/>
        <p:txBody>
          <a:bodyPr/>
          <a:lstStyle/>
          <a:p>
            <a:r>
              <a:rPr lang="en-US" dirty="0" smtClean="0">
                <a:solidFill>
                  <a:schemeClr val="tx1"/>
                </a:solidFill>
                <a:latin typeface="Comic Sans MS" pitchFamily="66" charset="0"/>
              </a:rPr>
              <a:t>Production Economics </a:t>
            </a:r>
            <a:endParaRPr lang="en-US" dirty="0">
              <a:solidFill>
                <a:schemeClr val="tx1"/>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3200" b="1" dirty="0" smtClean="0">
                <a:solidFill>
                  <a:schemeClr val="accent2"/>
                </a:solidFill>
              </a:rPr>
              <a:t>Direct </a:t>
            </a:r>
            <a:r>
              <a:rPr lang="en-US" sz="3200" b="1" dirty="0">
                <a:solidFill>
                  <a:schemeClr val="accent2"/>
                </a:solidFill>
              </a:rPr>
              <a:t>Costs</a:t>
            </a:r>
            <a:r>
              <a:rPr lang="en-US" sz="3200" b="1" dirty="0"/>
              <a:t> </a:t>
            </a:r>
          </a:p>
        </p:txBody>
      </p:sp>
      <p:sp>
        <p:nvSpPr>
          <p:cNvPr id="4100" name="Rectangle 4"/>
          <p:cNvSpPr>
            <a:spLocks noGrp="1" noChangeArrowheads="1"/>
          </p:cNvSpPr>
          <p:nvPr>
            <p:ph type="body" sz="half" idx="1"/>
          </p:nvPr>
        </p:nvSpPr>
        <p:spPr/>
        <p:txBody>
          <a:bodyPr>
            <a:normAutofit/>
          </a:bodyPr>
          <a:lstStyle/>
          <a:p>
            <a:pPr>
              <a:lnSpc>
                <a:spcPct val="150000"/>
              </a:lnSpc>
            </a:pPr>
            <a:r>
              <a:rPr lang="en-US" sz="2400" dirty="0">
                <a:latin typeface="Comic Sans MS" pitchFamily="66" charset="0"/>
              </a:rPr>
              <a:t>Raw Materials </a:t>
            </a:r>
            <a:endParaRPr lang="en-US" sz="2400" dirty="0">
              <a:effectLst>
                <a:outerShdw blurRad="38100" dist="38100" dir="2700000" algn="tl">
                  <a:srgbClr val="C0C0C0"/>
                </a:outerShdw>
              </a:effectLst>
              <a:latin typeface="Comic Sans MS" pitchFamily="66" charset="0"/>
            </a:endParaRPr>
          </a:p>
          <a:p>
            <a:pPr>
              <a:lnSpc>
                <a:spcPct val="150000"/>
              </a:lnSpc>
            </a:pPr>
            <a:r>
              <a:rPr lang="en-US" sz="2400" dirty="0">
                <a:latin typeface="Comic Sans MS" pitchFamily="66" charset="0"/>
              </a:rPr>
              <a:t>Waste Treatment </a:t>
            </a:r>
            <a:endParaRPr lang="en-US" sz="2400" dirty="0">
              <a:effectLst>
                <a:outerShdw blurRad="38100" dist="38100" dir="2700000" algn="tl">
                  <a:srgbClr val="C0C0C0"/>
                </a:outerShdw>
              </a:effectLst>
              <a:latin typeface="Comic Sans MS" pitchFamily="66" charset="0"/>
            </a:endParaRPr>
          </a:p>
          <a:p>
            <a:pPr>
              <a:lnSpc>
                <a:spcPct val="150000"/>
              </a:lnSpc>
            </a:pPr>
            <a:r>
              <a:rPr lang="en-US" sz="2400" dirty="0">
                <a:latin typeface="Comic Sans MS" pitchFamily="66" charset="0"/>
              </a:rPr>
              <a:t>Utilities </a:t>
            </a:r>
            <a:endParaRPr lang="en-US" sz="2400" dirty="0">
              <a:effectLst>
                <a:outerShdw blurRad="38100" dist="38100" dir="2700000" algn="tl">
                  <a:srgbClr val="C0C0C0"/>
                </a:outerShdw>
              </a:effectLst>
              <a:latin typeface="Comic Sans MS" pitchFamily="66" charset="0"/>
            </a:endParaRPr>
          </a:p>
          <a:p>
            <a:pPr>
              <a:lnSpc>
                <a:spcPct val="150000"/>
              </a:lnSpc>
            </a:pPr>
            <a:r>
              <a:rPr lang="en-US" sz="2400" dirty="0">
                <a:latin typeface="Comic Sans MS" pitchFamily="66" charset="0"/>
              </a:rPr>
              <a:t>Operating Labor </a:t>
            </a:r>
            <a:endParaRPr lang="en-US" sz="2400" dirty="0">
              <a:effectLst>
                <a:outerShdw blurRad="38100" dist="38100" dir="2700000" algn="tl">
                  <a:srgbClr val="C0C0C0"/>
                </a:outerShdw>
              </a:effectLst>
              <a:latin typeface="Comic Sans MS" pitchFamily="66" charset="0"/>
            </a:endParaRPr>
          </a:p>
          <a:p>
            <a:pPr>
              <a:lnSpc>
                <a:spcPct val="150000"/>
              </a:lnSpc>
            </a:pPr>
            <a:r>
              <a:rPr lang="en-US" sz="2400" dirty="0">
                <a:latin typeface="Comic Sans MS" pitchFamily="66" charset="0"/>
              </a:rPr>
              <a:t>Supervisory and Clerical Labor </a:t>
            </a:r>
          </a:p>
        </p:txBody>
      </p:sp>
      <p:sp>
        <p:nvSpPr>
          <p:cNvPr id="4101" name="Rectangle 5"/>
          <p:cNvSpPr>
            <a:spLocks noGrp="1" noChangeArrowheads="1"/>
          </p:cNvSpPr>
          <p:nvPr>
            <p:ph type="body" sz="half" idx="2"/>
          </p:nvPr>
        </p:nvSpPr>
        <p:spPr/>
        <p:txBody>
          <a:bodyPr>
            <a:normAutofit/>
          </a:bodyPr>
          <a:lstStyle/>
          <a:p>
            <a:pPr>
              <a:lnSpc>
                <a:spcPct val="150000"/>
              </a:lnSpc>
            </a:pPr>
            <a:r>
              <a:rPr lang="en-US" sz="2400" dirty="0">
                <a:latin typeface="Comic Sans MS" pitchFamily="66" charset="0"/>
              </a:rPr>
              <a:t>Maintenance and Repairs </a:t>
            </a:r>
          </a:p>
          <a:p>
            <a:pPr>
              <a:lnSpc>
                <a:spcPct val="150000"/>
              </a:lnSpc>
            </a:pPr>
            <a:r>
              <a:rPr lang="en-US" sz="2400" dirty="0">
                <a:latin typeface="Comic Sans MS" pitchFamily="66" charset="0"/>
              </a:rPr>
              <a:t>Operating Supplies </a:t>
            </a:r>
            <a:endParaRPr lang="en-US" sz="2400" dirty="0">
              <a:effectLst>
                <a:outerShdw blurRad="38100" dist="38100" dir="2700000" algn="tl">
                  <a:srgbClr val="C0C0C0"/>
                </a:outerShdw>
              </a:effectLst>
              <a:latin typeface="Comic Sans MS" pitchFamily="66" charset="0"/>
            </a:endParaRPr>
          </a:p>
          <a:p>
            <a:pPr>
              <a:lnSpc>
                <a:spcPct val="150000"/>
              </a:lnSpc>
            </a:pPr>
            <a:r>
              <a:rPr lang="en-US" sz="2400" dirty="0">
                <a:latin typeface="Comic Sans MS" pitchFamily="66" charset="0"/>
              </a:rPr>
              <a:t>Laboratory Charges </a:t>
            </a:r>
            <a:endParaRPr lang="en-US" sz="2400" dirty="0">
              <a:effectLst>
                <a:outerShdw blurRad="38100" dist="38100" dir="2700000" algn="tl">
                  <a:srgbClr val="C0C0C0"/>
                </a:outerShdw>
              </a:effectLst>
              <a:latin typeface="Comic Sans MS" pitchFamily="66" charset="0"/>
            </a:endParaRPr>
          </a:p>
          <a:p>
            <a:pPr>
              <a:lnSpc>
                <a:spcPct val="150000"/>
              </a:lnSpc>
            </a:pPr>
            <a:r>
              <a:rPr lang="en-US" sz="2400" dirty="0">
                <a:latin typeface="Comic Sans MS" pitchFamily="66" charset="0"/>
              </a:rPr>
              <a:t>Patents and Royalties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990600" y="1447800"/>
            <a:ext cx="7239000" cy="990600"/>
          </a:xfrm>
          <a:noFill/>
        </p:spPr>
        <p:txBody>
          <a:bodyPr lIns="90488" tIns="44450" rIns="90488" bIns="44450">
            <a:normAutofit fontScale="92500"/>
          </a:bodyPr>
          <a:lstStyle/>
          <a:p>
            <a:pPr>
              <a:lnSpc>
                <a:spcPct val="90000"/>
              </a:lnSpc>
              <a:buFont typeface="Times" pitchFamily="18" charset="0"/>
              <a:buNone/>
            </a:pPr>
            <a:r>
              <a:rPr lang="en-US" sz="2800" dirty="0" smtClean="0">
                <a:latin typeface="Comic Sans MS" pitchFamily="66" charset="0"/>
                <a:cs typeface="Arial" charset="0"/>
              </a:rPr>
              <a:t>Manufacturing costs that </a:t>
            </a:r>
            <a:r>
              <a:rPr lang="en-US" sz="2800" dirty="0" smtClean="0">
                <a:solidFill>
                  <a:srgbClr val="FF0000"/>
                </a:solidFill>
                <a:latin typeface="Comic Sans MS" pitchFamily="66" charset="0"/>
                <a:cs typeface="Arial" charset="0"/>
              </a:rPr>
              <a:t>cannot</a:t>
            </a:r>
            <a:r>
              <a:rPr lang="en-US" sz="2800" dirty="0" smtClean="0">
                <a:latin typeface="Comic Sans MS" pitchFamily="66" charset="0"/>
                <a:cs typeface="Arial" charset="0"/>
              </a:rPr>
              <a:t> be traced directly to specific units produced.</a:t>
            </a:r>
          </a:p>
        </p:txBody>
      </p:sp>
      <p:sp>
        <p:nvSpPr>
          <p:cNvPr id="39939" name="Rectangle 3"/>
          <p:cNvSpPr>
            <a:spLocks noGrp="1" noChangeArrowheads="1"/>
          </p:cNvSpPr>
          <p:nvPr>
            <p:ph type="title"/>
          </p:nvPr>
        </p:nvSpPr>
        <p:spPr>
          <a:noFill/>
        </p:spPr>
        <p:txBody>
          <a:bodyPr lIns="90488" tIns="44450" rIns="90488" bIns="44450">
            <a:normAutofit/>
          </a:bodyPr>
          <a:lstStyle/>
          <a:p>
            <a:r>
              <a:rPr lang="en-US" sz="3000" b="1" dirty="0" smtClean="0">
                <a:latin typeface="Comic Sans MS" pitchFamily="66" charset="0"/>
                <a:cs typeface="Arial" charset="0"/>
              </a:rPr>
              <a:t>Manufacturing Overhead</a:t>
            </a:r>
          </a:p>
        </p:txBody>
      </p:sp>
      <p:sp>
        <p:nvSpPr>
          <p:cNvPr id="311300" name="Rectangle 4"/>
          <p:cNvSpPr>
            <a:spLocks noChangeArrowheads="1"/>
          </p:cNvSpPr>
          <p:nvPr/>
        </p:nvSpPr>
        <p:spPr bwMode="auto">
          <a:xfrm>
            <a:off x="550863" y="2732088"/>
            <a:ext cx="8347075" cy="458787"/>
          </a:xfrm>
          <a:prstGeom prst="rect">
            <a:avLst/>
          </a:prstGeom>
          <a:solidFill>
            <a:srgbClr val="FFE6CB"/>
          </a:solidFill>
          <a:ln w="25399">
            <a:solidFill>
              <a:schemeClr val="accent2"/>
            </a:solidFill>
            <a:miter lim="800000"/>
            <a:headEnd/>
            <a:tailEnd/>
          </a:ln>
          <a:effectLst>
            <a:outerShdw dist="53882" dir="2700000" algn="ctr" rotWithShape="0">
              <a:schemeClr val="tx1"/>
            </a:outerShdw>
          </a:effectLst>
        </p:spPr>
        <p:txBody>
          <a:bodyPr lIns="90488" tIns="44450" rIns="90488" bIns="44450">
            <a:spAutoFit/>
          </a:bodyPr>
          <a:lstStyle/>
          <a:p>
            <a:pPr algn="ctr">
              <a:spcBef>
                <a:spcPct val="50000"/>
              </a:spcBef>
              <a:defRPr/>
            </a:pPr>
            <a:r>
              <a:rPr lang="en-US" sz="2400" b="1" dirty="0"/>
              <a:t>Examples:</a:t>
            </a:r>
            <a:r>
              <a:rPr lang="en-US" sz="2400" b="1" dirty="0">
                <a:solidFill>
                  <a:schemeClr val="bg1"/>
                </a:solidFill>
              </a:rPr>
              <a:t>  </a:t>
            </a:r>
            <a:r>
              <a:rPr lang="en-US" sz="2400" b="1" dirty="0">
                <a:solidFill>
                  <a:srgbClr val="0000CC"/>
                </a:solidFill>
              </a:rPr>
              <a:t>Indirect materials and indirect labor</a:t>
            </a:r>
          </a:p>
        </p:txBody>
      </p:sp>
      <p:grpSp>
        <p:nvGrpSpPr>
          <p:cNvPr id="2" name="Group 5"/>
          <p:cNvGrpSpPr>
            <a:grpSpLocks/>
          </p:cNvGrpSpPr>
          <p:nvPr/>
        </p:nvGrpSpPr>
        <p:grpSpPr bwMode="auto">
          <a:xfrm>
            <a:off x="4953000" y="3089275"/>
            <a:ext cx="4108450" cy="3043238"/>
            <a:chOff x="240" y="1946"/>
            <a:chExt cx="2588" cy="1917"/>
          </a:xfrm>
          <a:solidFill>
            <a:schemeClr val="accent3">
              <a:lumMod val="40000"/>
              <a:lumOff val="60000"/>
            </a:schemeClr>
          </a:solidFill>
        </p:grpSpPr>
        <p:sp>
          <p:nvSpPr>
            <p:cNvPr id="311302" name="AutoShape 6"/>
            <p:cNvSpPr>
              <a:spLocks noChangeArrowheads="1"/>
            </p:cNvSpPr>
            <p:nvPr/>
          </p:nvSpPr>
          <p:spPr bwMode="auto">
            <a:xfrm rot="16200000">
              <a:off x="1464" y="2018"/>
              <a:ext cx="472" cy="328"/>
            </a:xfrm>
            <a:prstGeom prst="rightArrow">
              <a:avLst>
                <a:gd name="adj1" fmla="val 50000"/>
                <a:gd name="adj2" fmla="val 71958"/>
              </a:avLst>
            </a:prstGeom>
            <a:grpFill/>
            <a:ln w="12699">
              <a:solidFill>
                <a:schemeClr val="accent3">
                  <a:lumMod val="50000"/>
                </a:schemeClr>
              </a:solidFill>
              <a:miter lim="800000"/>
              <a:headEnd/>
              <a:tailEnd/>
            </a:ln>
            <a:effectLst/>
          </p:spPr>
          <p:txBody>
            <a:bodyPr wrap="none" anchor="ctr"/>
            <a:lstStyle/>
            <a:p>
              <a:pPr>
                <a:defRPr/>
              </a:pPr>
              <a:endParaRPr lang="en-US"/>
            </a:p>
          </p:txBody>
        </p:sp>
        <p:sp>
          <p:nvSpPr>
            <p:cNvPr id="311303" name="Rectangle 7"/>
            <p:cNvSpPr>
              <a:spLocks noChangeArrowheads="1"/>
            </p:cNvSpPr>
            <p:nvPr/>
          </p:nvSpPr>
          <p:spPr bwMode="auto">
            <a:xfrm>
              <a:off x="240" y="2393"/>
              <a:ext cx="2588" cy="1470"/>
            </a:xfrm>
            <a:prstGeom prst="rect">
              <a:avLst/>
            </a:prstGeom>
            <a:grpFill/>
            <a:ln w="25399">
              <a:solidFill>
                <a:schemeClr val="accent3">
                  <a:lumMod val="50000"/>
                </a:schemeClr>
              </a:solidFill>
              <a:miter lim="800000"/>
              <a:headEnd/>
              <a:tailEnd/>
            </a:ln>
            <a:effectLst/>
          </p:spPr>
          <p:txBody>
            <a:bodyPr lIns="90488" tIns="44450" rIns="90488" bIns="44450">
              <a:spAutoFit/>
            </a:bodyPr>
            <a:lstStyle/>
            <a:p>
              <a:pPr>
                <a:lnSpc>
                  <a:spcPct val="90000"/>
                </a:lnSpc>
                <a:spcBef>
                  <a:spcPct val="40000"/>
                </a:spcBef>
                <a:defRPr/>
              </a:pPr>
              <a:r>
                <a:rPr lang="en-US" sz="2400" b="1" dirty="0">
                  <a:solidFill>
                    <a:schemeClr val="tx2"/>
                  </a:solidFill>
                  <a:latin typeface="Comic Sans MS" pitchFamily="66" charset="0"/>
                </a:rPr>
                <a:t>Wages paid to employees who are not directly involved in production work.  </a:t>
              </a:r>
              <a:br>
                <a:rPr lang="en-US" sz="2400" b="1" dirty="0">
                  <a:solidFill>
                    <a:schemeClr val="tx2"/>
                  </a:solidFill>
                  <a:latin typeface="Comic Sans MS" pitchFamily="66" charset="0"/>
                </a:rPr>
              </a:br>
              <a:r>
                <a:rPr lang="en-US" sz="2200" b="1" dirty="0">
                  <a:solidFill>
                    <a:schemeClr val="accent3">
                      <a:lumMod val="50000"/>
                    </a:schemeClr>
                  </a:solidFill>
                  <a:latin typeface="Comic Sans MS" pitchFamily="66" charset="0"/>
                </a:rPr>
                <a:t>Examples:  </a:t>
              </a:r>
              <a:r>
                <a:rPr lang="en-US" sz="2200" b="1" dirty="0">
                  <a:solidFill>
                    <a:schemeClr val="tx2"/>
                  </a:solidFill>
                  <a:latin typeface="Comic Sans MS" pitchFamily="66" charset="0"/>
                </a:rPr>
                <a:t>maintenance workers, janitors and security guards.</a:t>
              </a:r>
            </a:p>
          </p:txBody>
        </p:sp>
      </p:grpSp>
      <p:grpSp>
        <p:nvGrpSpPr>
          <p:cNvPr id="3" name="Group 8"/>
          <p:cNvGrpSpPr>
            <a:grpSpLocks/>
          </p:cNvGrpSpPr>
          <p:nvPr/>
        </p:nvGrpSpPr>
        <p:grpSpPr bwMode="auto">
          <a:xfrm>
            <a:off x="762000" y="3089275"/>
            <a:ext cx="4108450" cy="2378075"/>
            <a:chOff x="3467" y="1946"/>
            <a:chExt cx="2588" cy="1498"/>
          </a:xfrm>
          <a:solidFill>
            <a:schemeClr val="accent3">
              <a:lumMod val="40000"/>
              <a:lumOff val="60000"/>
            </a:schemeClr>
          </a:solidFill>
        </p:grpSpPr>
        <p:sp>
          <p:nvSpPr>
            <p:cNvPr id="311305" name="AutoShape 9"/>
            <p:cNvSpPr>
              <a:spLocks noChangeArrowheads="1"/>
            </p:cNvSpPr>
            <p:nvPr/>
          </p:nvSpPr>
          <p:spPr bwMode="auto">
            <a:xfrm rot="16200000">
              <a:off x="5419" y="2018"/>
              <a:ext cx="472" cy="328"/>
            </a:xfrm>
            <a:prstGeom prst="rightArrow">
              <a:avLst>
                <a:gd name="adj1" fmla="val 50000"/>
                <a:gd name="adj2" fmla="val 71958"/>
              </a:avLst>
            </a:prstGeom>
            <a:grpFill/>
            <a:ln w="12699">
              <a:solidFill>
                <a:schemeClr val="accent3">
                  <a:lumMod val="50000"/>
                </a:schemeClr>
              </a:solidFill>
              <a:miter lim="800000"/>
              <a:headEnd/>
              <a:tailEnd/>
            </a:ln>
            <a:effectLst/>
          </p:spPr>
          <p:txBody>
            <a:bodyPr wrap="none" anchor="ctr"/>
            <a:lstStyle/>
            <a:p>
              <a:pPr>
                <a:defRPr/>
              </a:pPr>
              <a:endParaRPr lang="en-US"/>
            </a:p>
          </p:txBody>
        </p:sp>
        <p:sp>
          <p:nvSpPr>
            <p:cNvPr id="311306" name="Rectangle 10"/>
            <p:cNvSpPr>
              <a:spLocks noChangeArrowheads="1"/>
            </p:cNvSpPr>
            <p:nvPr/>
          </p:nvSpPr>
          <p:spPr bwMode="auto">
            <a:xfrm>
              <a:off x="3467" y="2393"/>
              <a:ext cx="2588" cy="1051"/>
            </a:xfrm>
            <a:prstGeom prst="rect">
              <a:avLst/>
            </a:prstGeom>
            <a:grpFill/>
            <a:ln w="25399">
              <a:solidFill>
                <a:schemeClr val="accent3">
                  <a:lumMod val="50000"/>
                </a:schemeClr>
              </a:solidFill>
              <a:miter lim="800000"/>
              <a:headEnd/>
              <a:tailEnd/>
            </a:ln>
            <a:effectLst/>
          </p:spPr>
          <p:txBody>
            <a:bodyPr lIns="90488" tIns="44450" rIns="90488" bIns="44450">
              <a:spAutoFit/>
            </a:bodyPr>
            <a:lstStyle/>
            <a:p>
              <a:pPr algn="ctr">
                <a:lnSpc>
                  <a:spcPct val="90000"/>
                </a:lnSpc>
                <a:spcBef>
                  <a:spcPct val="50000"/>
                </a:spcBef>
                <a:defRPr/>
              </a:pPr>
              <a:r>
                <a:rPr lang="en-US" sz="2400" b="1" dirty="0">
                  <a:solidFill>
                    <a:schemeClr val="tx2"/>
                  </a:solidFill>
                  <a:latin typeface="Comic Sans MS" pitchFamily="66" charset="0"/>
                </a:rPr>
                <a:t>Materials used to support the production process.  </a:t>
              </a:r>
              <a:br>
                <a:rPr lang="en-US" sz="2400" b="1" dirty="0">
                  <a:solidFill>
                    <a:schemeClr val="tx2"/>
                  </a:solidFill>
                  <a:latin typeface="Comic Sans MS" pitchFamily="66" charset="0"/>
                </a:rPr>
              </a:br>
              <a:r>
                <a:rPr lang="en-US" sz="2200" b="1" dirty="0" smtClean="0">
                  <a:solidFill>
                    <a:schemeClr val="accent3">
                      <a:lumMod val="50000"/>
                    </a:schemeClr>
                  </a:solidFill>
                  <a:latin typeface="Comic Sans MS" pitchFamily="66" charset="0"/>
                </a:rPr>
                <a:t>Examples</a:t>
              </a:r>
              <a:r>
                <a:rPr lang="en-US" sz="2200" b="1" dirty="0">
                  <a:solidFill>
                    <a:schemeClr val="accent3">
                      <a:lumMod val="50000"/>
                    </a:schemeClr>
                  </a:solidFill>
                  <a:latin typeface="Comic Sans MS" pitchFamily="66" charset="0"/>
                </a:rPr>
                <a:t>: </a:t>
              </a:r>
              <a:r>
                <a:rPr lang="en-US" sz="2200" b="1" dirty="0">
                  <a:solidFill>
                    <a:schemeClr val="tx2"/>
                  </a:solidFill>
                  <a:latin typeface="Comic Sans MS" pitchFamily="66" charset="0"/>
                </a:rPr>
                <a:t>lubricants and cleaning supplies used in the automobile assembly plant.</a:t>
              </a:r>
              <a:endParaRPr lang="en-US" sz="2200" b="1" dirty="0">
                <a:solidFill>
                  <a:schemeClr val="tx2"/>
                </a:solidFill>
                <a:latin typeface="Comic Sans MS" pitchFamily="66" charset="0"/>
              </a:endParaRP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sz="3000" b="1" dirty="0" smtClean="0">
                <a:latin typeface="Comic Sans MS" pitchFamily="66" charset="0"/>
                <a:cs typeface="Arial" charset="0"/>
              </a:rPr>
              <a:t>Nonmanufacturing Costs</a:t>
            </a:r>
          </a:p>
        </p:txBody>
      </p:sp>
      <p:grpSp>
        <p:nvGrpSpPr>
          <p:cNvPr id="2" name="Group 3"/>
          <p:cNvGrpSpPr>
            <a:grpSpLocks/>
          </p:cNvGrpSpPr>
          <p:nvPr/>
        </p:nvGrpSpPr>
        <p:grpSpPr bwMode="auto">
          <a:xfrm>
            <a:off x="533400" y="1676400"/>
            <a:ext cx="3657600" cy="3657600"/>
            <a:chOff x="336" y="1056"/>
            <a:chExt cx="2304" cy="2304"/>
          </a:xfrm>
          <a:solidFill>
            <a:schemeClr val="accent4">
              <a:lumMod val="40000"/>
              <a:lumOff val="60000"/>
            </a:schemeClr>
          </a:solidFill>
        </p:grpSpPr>
        <p:sp>
          <p:nvSpPr>
            <p:cNvPr id="315396" name="Oval 4"/>
            <p:cNvSpPr>
              <a:spLocks noChangeArrowheads="1"/>
            </p:cNvSpPr>
            <p:nvPr/>
          </p:nvSpPr>
          <p:spPr bwMode="auto">
            <a:xfrm>
              <a:off x="384" y="1056"/>
              <a:ext cx="2208" cy="960"/>
            </a:xfrm>
            <a:prstGeom prst="ellipse">
              <a:avLst/>
            </a:prstGeom>
            <a:grpFill/>
            <a:ln w="9525">
              <a:solidFill>
                <a:schemeClr val="tx1"/>
              </a:solidFill>
              <a:round/>
              <a:headEnd/>
              <a:tailEnd/>
            </a:ln>
            <a:effectLst/>
          </p:spPr>
          <p:txBody>
            <a:bodyPr anchor="ctr"/>
            <a:lstStyle/>
            <a:p>
              <a:pPr algn="ctr">
                <a:defRPr/>
              </a:pPr>
              <a:r>
                <a:rPr lang="en-US" sz="2400" b="1">
                  <a:solidFill>
                    <a:schemeClr val="folHlink"/>
                  </a:solidFill>
                </a:rPr>
                <a:t>Selling </a:t>
              </a:r>
              <a:br>
                <a:rPr lang="en-US" sz="2400" b="1">
                  <a:solidFill>
                    <a:schemeClr val="folHlink"/>
                  </a:solidFill>
                </a:rPr>
              </a:br>
              <a:r>
                <a:rPr lang="en-US" sz="2400" b="1">
                  <a:solidFill>
                    <a:schemeClr val="folHlink"/>
                  </a:solidFill>
                </a:rPr>
                <a:t>Costs</a:t>
              </a:r>
            </a:p>
          </p:txBody>
        </p:sp>
        <p:sp>
          <p:nvSpPr>
            <p:cNvPr id="315397" name="Rectangle 5"/>
            <p:cNvSpPr>
              <a:spLocks noChangeArrowheads="1"/>
            </p:cNvSpPr>
            <p:nvPr/>
          </p:nvSpPr>
          <p:spPr bwMode="auto">
            <a:xfrm>
              <a:off x="336" y="2544"/>
              <a:ext cx="2304" cy="816"/>
            </a:xfrm>
            <a:prstGeom prst="rect">
              <a:avLst/>
            </a:prstGeom>
            <a:grpFill/>
            <a:ln w="9525">
              <a:solidFill>
                <a:schemeClr val="tx1"/>
              </a:solidFill>
              <a:miter lim="800000"/>
              <a:headEnd/>
              <a:tailEnd/>
            </a:ln>
            <a:effectLst/>
          </p:spPr>
          <p:txBody>
            <a:bodyPr anchor="ctr"/>
            <a:lstStyle/>
            <a:p>
              <a:pPr algn="ctr">
                <a:defRPr/>
              </a:pPr>
              <a:r>
                <a:rPr lang="en-US" sz="2400" b="1" dirty="0">
                  <a:solidFill>
                    <a:schemeClr val="folHlink"/>
                  </a:solidFill>
                </a:rPr>
                <a:t>Costs necessary to secure the order and deliver the product.</a:t>
              </a:r>
            </a:p>
          </p:txBody>
        </p:sp>
        <p:cxnSp>
          <p:nvCxnSpPr>
            <p:cNvPr id="315398" name="AutoShape 6"/>
            <p:cNvCxnSpPr>
              <a:cxnSpLocks noChangeShapeType="1"/>
              <a:stCxn id="315396" idx="4"/>
              <a:endCxn id="315397" idx="0"/>
            </p:cNvCxnSpPr>
            <p:nvPr/>
          </p:nvCxnSpPr>
          <p:spPr bwMode="auto">
            <a:xfrm>
              <a:off x="1488" y="2016"/>
              <a:ext cx="0" cy="528"/>
            </a:xfrm>
            <a:prstGeom prst="straightConnector1">
              <a:avLst/>
            </a:prstGeom>
            <a:grpFill/>
            <a:ln w="38100">
              <a:solidFill>
                <a:schemeClr val="tx1"/>
              </a:solidFill>
              <a:round/>
              <a:headEnd/>
              <a:tailEnd type="triangle" w="med" len="med"/>
            </a:ln>
            <a:effectLst/>
          </p:spPr>
        </p:cxnSp>
      </p:grpSp>
      <p:grpSp>
        <p:nvGrpSpPr>
          <p:cNvPr id="3" name="Group 7"/>
          <p:cNvGrpSpPr>
            <a:grpSpLocks/>
          </p:cNvGrpSpPr>
          <p:nvPr/>
        </p:nvGrpSpPr>
        <p:grpSpPr bwMode="auto">
          <a:xfrm>
            <a:off x="5410200" y="1676400"/>
            <a:ext cx="3657600" cy="3657600"/>
            <a:chOff x="3408" y="1056"/>
            <a:chExt cx="2304" cy="2304"/>
          </a:xfrm>
        </p:grpSpPr>
        <p:sp>
          <p:nvSpPr>
            <p:cNvPr id="40966" name="Oval 8"/>
            <p:cNvSpPr>
              <a:spLocks noChangeArrowheads="1"/>
            </p:cNvSpPr>
            <p:nvPr/>
          </p:nvSpPr>
          <p:spPr bwMode="auto">
            <a:xfrm>
              <a:off x="3456" y="1056"/>
              <a:ext cx="2208" cy="960"/>
            </a:xfrm>
            <a:prstGeom prst="ellipse">
              <a:avLst/>
            </a:prstGeom>
            <a:solidFill>
              <a:srgbClr val="EDEDD3"/>
            </a:solidFill>
            <a:ln w="9525">
              <a:solidFill>
                <a:schemeClr val="tx1"/>
              </a:solidFill>
              <a:round/>
              <a:headEnd/>
              <a:tailEnd/>
            </a:ln>
          </p:spPr>
          <p:txBody>
            <a:bodyPr anchor="ctr"/>
            <a:lstStyle/>
            <a:p>
              <a:pPr algn="ctr"/>
              <a:r>
                <a:rPr lang="en-US" sz="2400" b="1"/>
                <a:t>Administrative Costs</a:t>
              </a:r>
            </a:p>
          </p:txBody>
        </p:sp>
        <p:sp>
          <p:nvSpPr>
            <p:cNvPr id="40967" name="Rectangle 9"/>
            <p:cNvSpPr>
              <a:spLocks noChangeArrowheads="1"/>
            </p:cNvSpPr>
            <p:nvPr/>
          </p:nvSpPr>
          <p:spPr bwMode="auto">
            <a:xfrm>
              <a:off x="3408" y="2544"/>
              <a:ext cx="2304" cy="816"/>
            </a:xfrm>
            <a:prstGeom prst="rect">
              <a:avLst/>
            </a:prstGeom>
            <a:solidFill>
              <a:srgbClr val="EDEDD3"/>
            </a:solidFill>
            <a:ln w="9525">
              <a:solidFill>
                <a:schemeClr val="tx1"/>
              </a:solidFill>
              <a:miter lim="800000"/>
              <a:headEnd/>
              <a:tailEnd/>
            </a:ln>
          </p:spPr>
          <p:txBody>
            <a:bodyPr anchor="ctr"/>
            <a:lstStyle/>
            <a:p>
              <a:pPr algn="ctr"/>
              <a:r>
                <a:rPr lang="en-US" sz="2400" b="1"/>
                <a:t>All executive, organizational, and clerical costs.</a:t>
              </a:r>
            </a:p>
          </p:txBody>
        </p:sp>
        <p:cxnSp>
          <p:nvCxnSpPr>
            <p:cNvPr id="40968" name="AutoShape 10"/>
            <p:cNvCxnSpPr>
              <a:cxnSpLocks noChangeShapeType="1"/>
              <a:stCxn id="40966" idx="4"/>
              <a:endCxn id="40967" idx="0"/>
            </p:cNvCxnSpPr>
            <p:nvPr/>
          </p:nvCxnSpPr>
          <p:spPr bwMode="auto">
            <a:xfrm>
              <a:off x="4560" y="2016"/>
              <a:ext cx="0" cy="528"/>
            </a:xfrm>
            <a:prstGeom prst="straightConnector1">
              <a:avLst/>
            </a:prstGeom>
            <a:noFill/>
            <a:ln w="38100">
              <a:solidFill>
                <a:schemeClr val="tx1"/>
              </a:solidFill>
              <a:round/>
              <a:headEnd/>
              <a:tailEnd type="triangle" w="med" len="med"/>
            </a:ln>
          </p:spPr>
        </p:cxnSp>
      </p:grpSp>
      <p:pic>
        <p:nvPicPr>
          <p:cNvPr id="40965" name="Picture 11" descr="bs00508_"/>
          <p:cNvPicPr>
            <a:picLocks noChangeAspect="1" noChangeArrowheads="1"/>
          </p:cNvPicPr>
          <p:nvPr/>
        </p:nvPicPr>
        <p:blipFill>
          <a:blip r:embed="rId3"/>
          <a:srcRect/>
          <a:stretch>
            <a:fillRect/>
          </a:stretch>
        </p:blipFill>
        <p:spPr bwMode="auto">
          <a:xfrm>
            <a:off x="3810000" y="4953000"/>
            <a:ext cx="1574800" cy="1662113"/>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Comic Sans MS" pitchFamily="66" charset="0"/>
              </a:rPr>
              <a:t>The many types of cost: A summary</a:t>
            </a:r>
          </a:p>
        </p:txBody>
      </p:sp>
      <p:sp>
        <p:nvSpPr>
          <p:cNvPr id="4" name="Slide Number Placeholder 3"/>
          <p:cNvSpPr>
            <a:spLocks noGrp="1"/>
          </p:cNvSpPr>
          <p:nvPr>
            <p:ph type="sldNum" sz="quarter" idx="14"/>
          </p:nvPr>
        </p:nvSpPr>
        <p:spPr/>
        <p:txBody>
          <a:bodyPr/>
          <a:lstStyle/>
          <a:p>
            <a:pPr>
              <a:defRPr/>
            </a:pPr>
            <a:fld id="{B011ABAC-349B-46DC-98C1-3F843B025F4C}" type="slidenum">
              <a:rPr lang="en-US" smtClean="0"/>
              <a:pPr>
                <a:defRPr/>
              </a:pPr>
              <a:t>13</a:t>
            </a:fld>
            <a:endParaRPr lang="en-US"/>
          </a:p>
        </p:txBody>
      </p:sp>
      <p:graphicFrame>
        <p:nvGraphicFramePr>
          <p:cNvPr id="5" name="Table 4"/>
          <p:cNvGraphicFramePr>
            <a:graphicFrameLocks noGrp="1"/>
          </p:cNvGraphicFramePr>
          <p:nvPr/>
        </p:nvGraphicFramePr>
        <p:xfrm>
          <a:off x="146050" y="1301750"/>
          <a:ext cx="8749328" cy="4663440"/>
        </p:xfrm>
        <a:graphic>
          <a:graphicData uri="http://schemas.openxmlformats.org/drawingml/2006/table">
            <a:tbl>
              <a:tblPr>
                <a:tableStyleId>{5C22544A-7EE6-4342-B048-85BDC9FD1C3A}</a:tableStyleId>
              </a:tblPr>
              <a:tblGrid>
                <a:gridCol w="1977200"/>
                <a:gridCol w="5334043"/>
                <a:gridCol w="1438085"/>
              </a:tblGrid>
              <a:tr h="370840">
                <a:tc>
                  <a:txBody>
                    <a:bodyPr/>
                    <a:lstStyle/>
                    <a:p>
                      <a:endParaRPr lang="en-US" sz="1400" dirty="0" smtClean="0">
                        <a:solidFill>
                          <a:srgbClr val="000099"/>
                        </a:solidFill>
                        <a:latin typeface="Comic Sans MS" pitchFamily="66" charset="0"/>
                      </a:endParaRPr>
                    </a:p>
                    <a:p>
                      <a:r>
                        <a:rPr lang="en-US" sz="1400" dirty="0" smtClean="0">
                          <a:solidFill>
                            <a:srgbClr val="000099"/>
                          </a:solidFill>
                          <a:latin typeface="Comic Sans MS" pitchFamily="66" charset="0"/>
                        </a:rPr>
                        <a:t>Term </a:t>
                      </a:r>
                      <a:endParaRPr lang="en-US" sz="1400" dirty="0">
                        <a:solidFill>
                          <a:srgbClr val="000099"/>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smtClean="0">
                        <a:solidFill>
                          <a:srgbClr val="000099"/>
                        </a:solidFill>
                        <a:latin typeface="Comic Sans MS" pitchFamily="66" charset="0"/>
                      </a:endParaRPr>
                    </a:p>
                    <a:p>
                      <a:r>
                        <a:rPr lang="en-US" sz="1400" dirty="0" smtClean="0">
                          <a:solidFill>
                            <a:srgbClr val="000099"/>
                          </a:solidFill>
                          <a:latin typeface="Comic Sans MS" pitchFamily="66" charset="0"/>
                        </a:rPr>
                        <a:t>Definition </a:t>
                      </a:r>
                      <a:endParaRPr lang="en-US" sz="1400" dirty="0">
                        <a:solidFill>
                          <a:srgbClr val="000099"/>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000099"/>
                          </a:solidFill>
                          <a:latin typeface="Comic Sans MS" pitchFamily="66" charset="0"/>
                        </a:rPr>
                        <a:t>Mathematical</a:t>
                      </a:r>
                    </a:p>
                    <a:p>
                      <a:r>
                        <a:rPr lang="en-US" sz="1400" dirty="0" smtClean="0">
                          <a:solidFill>
                            <a:srgbClr val="000099"/>
                          </a:solidFill>
                          <a:latin typeface="Comic Sans MS" pitchFamily="66" charset="0"/>
                        </a:rPr>
                        <a:t>Description</a:t>
                      </a:r>
                      <a:r>
                        <a:rPr lang="en-US" sz="1400" baseline="0" dirty="0" smtClean="0">
                          <a:solidFill>
                            <a:srgbClr val="000099"/>
                          </a:solidFill>
                          <a:latin typeface="Comic Sans MS" pitchFamily="66" charset="0"/>
                        </a:rPr>
                        <a:t> </a:t>
                      </a:r>
                      <a:endParaRPr lang="en-US" sz="1400" dirty="0">
                        <a:solidFill>
                          <a:srgbClr val="000099"/>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kern="1200" baseline="0" dirty="0" smtClean="0">
                          <a:solidFill>
                            <a:schemeClr val="dk1"/>
                          </a:solidFill>
                          <a:latin typeface="Comic Sans MS" pitchFamily="66" charset="0"/>
                          <a:ea typeface="+mn-ea"/>
                          <a:cs typeface="+mn-cs"/>
                        </a:rPr>
                        <a:t>Explicit costs </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Implicit costs </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Fixed costs </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Variable costs </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Total cost </a:t>
                      </a:r>
                    </a:p>
                    <a:p>
                      <a:endParaRPr lang="en-US" sz="1400" kern="1200" baseline="0" dirty="0" smtClean="0">
                        <a:solidFill>
                          <a:schemeClr val="dk1"/>
                        </a:solidFill>
                        <a:latin typeface="Comic Sans MS" pitchFamily="66" charset="0"/>
                        <a:ea typeface="+mn-ea"/>
                        <a:cs typeface="+mn-cs"/>
                      </a:endParaRP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Average fixed cost </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Average variable cost</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Average total cost  </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Marginal cost </a:t>
                      </a:r>
                      <a:endParaRPr lang="en-US" sz="1400" dirty="0">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baseline="0" dirty="0" smtClean="0">
                          <a:solidFill>
                            <a:schemeClr val="dk1"/>
                          </a:solidFill>
                          <a:latin typeface="Comic Sans MS" pitchFamily="66" charset="0"/>
                          <a:ea typeface="+mn-ea"/>
                          <a:cs typeface="+mn-cs"/>
                        </a:rPr>
                        <a:t>Costs that require an outlay of money by the firm</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Costs that do not require an outlay of money by the firm</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Costs that do not vary with the quantity of output produced</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Costs that vary with the quantity of output produced</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The market value of all the inputs that a firm uses in production</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Fixed cost divided by the quantity of output</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Variable cost divided by the quantity of output</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Total cost divided by the quantity of output</a:t>
                      </a:r>
                    </a:p>
                    <a:p>
                      <a:endParaRPr lang="en-US" sz="1400" kern="1200" baseline="0" dirty="0" smtClean="0">
                        <a:solidFill>
                          <a:schemeClr val="dk1"/>
                        </a:solidFill>
                        <a:latin typeface="Comic Sans MS" pitchFamily="66" charset="0"/>
                        <a:ea typeface="+mn-ea"/>
                        <a:cs typeface="+mn-cs"/>
                      </a:endParaRPr>
                    </a:p>
                    <a:p>
                      <a:r>
                        <a:rPr lang="en-US" sz="1400" kern="1200" baseline="0" dirty="0" smtClean="0">
                          <a:solidFill>
                            <a:schemeClr val="dk1"/>
                          </a:solidFill>
                          <a:latin typeface="Comic Sans MS" pitchFamily="66" charset="0"/>
                          <a:ea typeface="+mn-ea"/>
                          <a:cs typeface="+mn-cs"/>
                        </a:rPr>
                        <a:t>The increase in total cost that arises from an extra unit of production</a:t>
                      </a:r>
                      <a:endParaRPr lang="en-US" sz="1400" dirty="0">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i="1" kern="1200" baseline="0" dirty="0" smtClean="0">
                        <a:solidFill>
                          <a:schemeClr val="dk1"/>
                        </a:solidFill>
                        <a:latin typeface="Comic Sans MS" pitchFamily="66" charset="0"/>
                        <a:ea typeface="+mn-ea"/>
                        <a:cs typeface="+mn-cs"/>
                      </a:endParaRPr>
                    </a:p>
                    <a:p>
                      <a:endParaRPr lang="en-US" sz="1400" i="1" kern="1200" baseline="0" dirty="0" smtClean="0">
                        <a:solidFill>
                          <a:schemeClr val="dk1"/>
                        </a:solidFill>
                        <a:latin typeface="Comic Sans MS" pitchFamily="66" charset="0"/>
                        <a:ea typeface="+mn-ea"/>
                        <a:cs typeface="+mn-cs"/>
                      </a:endParaRPr>
                    </a:p>
                    <a:p>
                      <a:endParaRPr lang="en-US" sz="1400" i="1" kern="1200" baseline="0" dirty="0" smtClean="0">
                        <a:solidFill>
                          <a:schemeClr val="dk1"/>
                        </a:solidFill>
                        <a:latin typeface="Comic Sans MS" pitchFamily="66" charset="0"/>
                        <a:ea typeface="+mn-ea"/>
                        <a:cs typeface="+mn-cs"/>
                      </a:endParaRPr>
                    </a:p>
                    <a:p>
                      <a:endParaRPr lang="en-US" sz="1400" i="1" kern="1200" baseline="0" dirty="0" smtClean="0">
                        <a:solidFill>
                          <a:schemeClr val="dk1"/>
                        </a:solidFill>
                        <a:latin typeface="Comic Sans MS" pitchFamily="66" charset="0"/>
                        <a:ea typeface="+mn-ea"/>
                        <a:cs typeface="+mn-cs"/>
                      </a:endParaRPr>
                    </a:p>
                    <a:p>
                      <a:r>
                        <a:rPr lang="en-US" sz="1400" i="1" kern="1200" baseline="0" dirty="0" smtClean="0">
                          <a:solidFill>
                            <a:schemeClr val="dk1"/>
                          </a:solidFill>
                          <a:latin typeface="Comic Sans MS" pitchFamily="66" charset="0"/>
                          <a:ea typeface="+mn-ea"/>
                          <a:cs typeface="+mn-cs"/>
                        </a:rPr>
                        <a:t>FC</a:t>
                      </a:r>
                    </a:p>
                    <a:p>
                      <a:endParaRPr lang="en-US" sz="1400" i="1" kern="1200" baseline="0" dirty="0" smtClean="0">
                        <a:solidFill>
                          <a:schemeClr val="dk1"/>
                        </a:solidFill>
                        <a:latin typeface="Comic Sans MS" pitchFamily="66" charset="0"/>
                        <a:ea typeface="+mn-ea"/>
                        <a:cs typeface="+mn-cs"/>
                      </a:endParaRPr>
                    </a:p>
                    <a:p>
                      <a:r>
                        <a:rPr lang="en-US" sz="1400" i="1" kern="1200" baseline="0" dirty="0" smtClean="0">
                          <a:solidFill>
                            <a:schemeClr val="dk1"/>
                          </a:solidFill>
                          <a:latin typeface="Comic Sans MS" pitchFamily="66" charset="0"/>
                          <a:ea typeface="+mn-ea"/>
                          <a:cs typeface="+mn-cs"/>
                        </a:rPr>
                        <a:t>VC</a:t>
                      </a:r>
                    </a:p>
                    <a:p>
                      <a:endParaRPr lang="en-US" sz="1400" i="1" kern="1200" baseline="0" dirty="0" smtClean="0">
                        <a:solidFill>
                          <a:schemeClr val="dk1"/>
                        </a:solidFill>
                        <a:latin typeface="Comic Sans MS" pitchFamily="66" charset="0"/>
                        <a:ea typeface="+mn-ea"/>
                        <a:cs typeface="+mn-cs"/>
                      </a:endParaRPr>
                    </a:p>
                    <a:p>
                      <a:r>
                        <a:rPr lang="en-US" sz="1400" i="1" kern="1200" baseline="0" dirty="0" smtClean="0">
                          <a:solidFill>
                            <a:schemeClr val="dk1"/>
                          </a:solidFill>
                          <a:latin typeface="Comic Sans MS" pitchFamily="66" charset="0"/>
                          <a:ea typeface="+mn-ea"/>
                          <a:cs typeface="+mn-cs"/>
                        </a:rPr>
                        <a:t>TC = FC + VC</a:t>
                      </a:r>
                    </a:p>
                    <a:p>
                      <a:endParaRPr lang="en-US" sz="1400" i="1" kern="1200" baseline="0" dirty="0" smtClean="0">
                        <a:solidFill>
                          <a:schemeClr val="dk1"/>
                        </a:solidFill>
                        <a:latin typeface="Comic Sans MS" pitchFamily="66" charset="0"/>
                        <a:ea typeface="+mn-ea"/>
                        <a:cs typeface="+mn-cs"/>
                      </a:endParaRPr>
                    </a:p>
                    <a:p>
                      <a:endParaRPr lang="en-US" sz="1400" dirty="0" smtClean="0">
                        <a:latin typeface="Comic Sans MS" pitchFamily="66" charset="0"/>
                      </a:endParaRPr>
                    </a:p>
                    <a:p>
                      <a:r>
                        <a:rPr lang="en-US" sz="1400" i="1" kern="1200" baseline="0" dirty="0" smtClean="0">
                          <a:solidFill>
                            <a:schemeClr val="dk1"/>
                          </a:solidFill>
                          <a:latin typeface="Comic Sans MS" pitchFamily="66" charset="0"/>
                          <a:ea typeface="+mn-ea"/>
                          <a:cs typeface="+mn-cs"/>
                        </a:rPr>
                        <a:t>AFC = FC / Q</a:t>
                      </a:r>
                    </a:p>
                    <a:p>
                      <a:endParaRPr lang="en-US" sz="1400" i="1" kern="1200" baseline="0" dirty="0" smtClean="0">
                        <a:solidFill>
                          <a:schemeClr val="dk1"/>
                        </a:solidFill>
                        <a:latin typeface="Comic Sans MS" pitchFamily="66" charset="0"/>
                        <a:ea typeface="+mn-ea"/>
                        <a:cs typeface="+mn-cs"/>
                      </a:endParaRPr>
                    </a:p>
                    <a:p>
                      <a:r>
                        <a:rPr lang="en-US" sz="1400" i="1" kern="1200" baseline="0" dirty="0" smtClean="0">
                          <a:solidFill>
                            <a:schemeClr val="dk1"/>
                          </a:solidFill>
                          <a:latin typeface="Comic Sans MS" pitchFamily="66" charset="0"/>
                          <a:ea typeface="+mn-ea"/>
                          <a:cs typeface="+mn-cs"/>
                        </a:rPr>
                        <a:t>AVC = VC / Q</a:t>
                      </a:r>
                    </a:p>
                    <a:p>
                      <a:endParaRPr lang="en-US" sz="1400" i="1" kern="1200" baseline="0" dirty="0" smtClean="0">
                        <a:solidFill>
                          <a:schemeClr val="dk1"/>
                        </a:solidFill>
                        <a:latin typeface="Comic Sans MS" pitchFamily="66" charset="0"/>
                        <a:ea typeface="+mn-ea"/>
                        <a:cs typeface="+mn-cs"/>
                      </a:endParaRPr>
                    </a:p>
                    <a:p>
                      <a:r>
                        <a:rPr lang="en-US" sz="1400" i="1" kern="1200" baseline="0" dirty="0" smtClean="0">
                          <a:solidFill>
                            <a:schemeClr val="dk1"/>
                          </a:solidFill>
                          <a:latin typeface="Comic Sans MS" pitchFamily="66" charset="0"/>
                          <a:ea typeface="+mn-ea"/>
                          <a:cs typeface="+mn-cs"/>
                        </a:rPr>
                        <a:t>ATC = TC / Q</a:t>
                      </a:r>
                    </a:p>
                    <a:p>
                      <a:endParaRPr lang="en-US" sz="1400" i="1" kern="1200" baseline="0" dirty="0" smtClean="0">
                        <a:solidFill>
                          <a:schemeClr val="dk1"/>
                        </a:solidFill>
                        <a:latin typeface="Comic Sans MS" pitchFamily="66" charset="0"/>
                        <a:ea typeface="+mn-ea"/>
                        <a:cs typeface="+mn-cs"/>
                      </a:endParaRPr>
                    </a:p>
                    <a:p>
                      <a:r>
                        <a:rPr lang="en-US" sz="1400" i="1" kern="1200" baseline="0" dirty="0" smtClean="0">
                          <a:solidFill>
                            <a:schemeClr val="dk1"/>
                          </a:solidFill>
                          <a:latin typeface="Comic Sans MS" pitchFamily="66" charset="0"/>
                          <a:ea typeface="+mn-ea"/>
                          <a:cs typeface="+mn-cs"/>
                        </a:rPr>
                        <a:t>MC = ΔTC / ΔQ</a:t>
                      </a:r>
                      <a:endParaRPr lang="en-US" sz="1400" dirty="0">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AUT0001"/>
          <p:cNvPicPr>
            <a:picLocks noChangeAspect="1" noChangeArrowheads="1"/>
          </p:cNvPicPr>
          <p:nvPr/>
        </p:nvPicPr>
        <p:blipFill>
          <a:blip r:embed="rId3"/>
          <a:srcRect/>
          <a:stretch>
            <a:fillRect/>
          </a:stretch>
        </p:blipFill>
        <p:spPr bwMode="auto">
          <a:xfrm>
            <a:off x="2536825" y="152400"/>
            <a:ext cx="4689475"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AUT0002"/>
          <p:cNvPicPr>
            <a:picLocks noChangeAspect="1" noChangeArrowheads="1"/>
          </p:cNvPicPr>
          <p:nvPr/>
        </p:nvPicPr>
        <p:blipFill>
          <a:blip r:embed="rId3"/>
          <a:srcRect/>
          <a:stretch>
            <a:fillRect/>
          </a:stretch>
        </p:blipFill>
        <p:spPr bwMode="auto">
          <a:xfrm rot="21540000">
            <a:off x="1752600" y="1600200"/>
            <a:ext cx="5268913" cy="4113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AUT0003"/>
          <p:cNvPicPr>
            <a:picLocks noChangeAspect="1" noChangeArrowheads="1"/>
          </p:cNvPicPr>
          <p:nvPr/>
        </p:nvPicPr>
        <p:blipFill>
          <a:blip r:embed="rId3"/>
          <a:srcRect/>
          <a:stretch>
            <a:fillRect/>
          </a:stretch>
        </p:blipFill>
        <p:spPr bwMode="auto">
          <a:xfrm rot="21540000">
            <a:off x="1790700" y="304800"/>
            <a:ext cx="5494338" cy="6253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AUT0008"/>
          <p:cNvPicPr>
            <a:picLocks noChangeAspect="1" noChangeArrowheads="1"/>
          </p:cNvPicPr>
          <p:nvPr/>
        </p:nvPicPr>
        <p:blipFill>
          <a:blip r:embed="rId3"/>
          <a:srcRect/>
          <a:stretch>
            <a:fillRect/>
          </a:stretch>
        </p:blipFill>
        <p:spPr bwMode="auto">
          <a:xfrm rot="21540000">
            <a:off x="1965325" y="304800"/>
            <a:ext cx="5095875" cy="6327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381000"/>
            <a:ext cx="8229600" cy="6019800"/>
          </a:xfrm>
        </p:spPr>
        <p:txBody>
          <a:bodyPr>
            <a:normAutofit/>
          </a:bodyPr>
          <a:lstStyle/>
          <a:p>
            <a:pPr marL="457200" indent="-457200" algn="just" eaLnBrk="1" hangingPunct="1">
              <a:lnSpc>
                <a:spcPct val="150000"/>
              </a:lnSpc>
              <a:buFontTx/>
              <a:buNone/>
            </a:pPr>
            <a:r>
              <a:rPr lang="en-US" sz="2400" b="1" i="1" dirty="0" smtClean="0">
                <a:latin typeface="Comic Sans MS" pitchFamily="66" charset="0"/>
              </a:rPr>
              <a:t>    Break-even analysis</a:t>
            </a:r>
            <a:r>
              <a:rPr lang="en-US" sz="2400" dirty="0" smtClean="0">
                <a:latin typeface="Comic Sans MS" pitchFamily="66" charset="0"/>
              </a:rPr>
              <a:t> is a method of assessing the effect of changes in production output on costs, revenues and profits. It is most commonly conceptualized in the form of a break-even chart. To construct the break-even chart, the manufacturing cost is plotted as a function of production output. Revenues can also be plotted on a break-even chart as a function of production output. </a:t>
            </a:r>
            <a:endParaRPr lang="en-US" sz="2400" b="1" i="1" dirty="0" smtClean="0">
              <a:latin typeface="Comic Sans MS" pitchFamily="66" charset="0"/>
            </a:endParaRPr>
          </a:p>
        </p:txBody>
      </p:sp>
      <p:sp>
        <p:nvSpPr>
          <p:cNvPr id="31747" name="Slide Number Placeholder 4"/>
          <p:cNvSpPr>
            <a:spLocks noGrp="1"/>
          </p:cNvSpPr>
          <p:nvPr>
            <p:ph type="sldNum" sz="quarter" idx="12"/>
          </p:nvPr>
        </p:nvSpPr>
        <p:spPr>
          <a:noFill/>
        </p:spPr>
        <p:txBody>
          <a:bodyPr/>
          <a:lstStyle/>
          <a:p>
            <a:fld id="{4BB007A2-1BFC-4CFF-BB8B-3116D370B8DE}"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229600" cy="4906963"/>
          </a:xfrm>
        </p:spPr>
        <p:txBody>
          <a:bodyPr>
            <a:normAutofit/>
          </a:bodyPr>
          <a:lstStyle/>
          <a:p>
            <a:pPr eaLnBrk="1" hangingPunct="1">
              <a:lnSpc>
                <a:spcPct val="150000"/>
              </a:lnSpc>
            </a:pPr>
            <a:r>
              <a:rPr lang="en-US" sz="2400" b="1" dirty="0" smtClean="0">
                <a:latin typeface="Comic Sans MS" pitchFamily="66" charset="0"/>
              </a:rPr>
              <a:t>Breakeven analysis </a:t>
            </a:r>
            <a:r>
              <a:rPr lang="en-US" sz="2400" dirty="0" smtClean="0">
                <a:latin typeface="Comic Sans MS" pitchFamily="66" charset="0"/>
              </a:rPr>
              <a:t>(cost-volume-profit analysis): approach to </a:t>
            </a:r>
            <a:r>
              <a:rPr lang="en-US" sz="2400" b="1" dirty="0" smtClean="0">
                <a:latin typeface="Comic Sans MS" pitchFamily="66" charset="0"/>
              </a:rPr>
              <a:t>profit planning </a:t>
            </a:r>
            <a:r>
              <a:rPr lang="en-US" sz="2400" dirty="0" smtClean="0">
                <a:latin typeface="Comic Sans MS" pitchFamily="66" charset="0"/>
              </a:rPr>
              <a:t>that requires derivation of various relationships among </a:t>
            </a:r>
            <a:r>
              <a:rPr lang="en-US" sz="2400" b="1" dirty="0" smtClean="0">
                <a:latin typeface="Comic Sans MS" pitchFamily="66" charset="0"/>
              </a:rPr>
              <a:t>revenue, fixed costs, and variable costs </a:t>
            </a:r>
            <a:r>
              <a:rPr lang="en-US" sz="2400" dirty="0" smtClean="0">
                <a:latin typeface="Comic Sans MS" pitchFamily="66" charset="0"/>
              </a:rPr>
              <a:t>in order to determine units of production or volume of sales dollars at which firm “breaks even” (where </a:t>
            </a:r>
            <a:r>
              <a:rPr lang="en-US" sz="2400" b="1" dirty="0" smtClean="0">
                <a:latin typeface="Comic Sans MS" pitchFamily="66" charset="0"/>
              </a:rPr>
              <a:t>total revenues equal total of fixed and variable costs</a:t>
            </a:r>
            <a:r>
              <a:rPr lang="en-US" sz="2400" dirty="0" smtClean="0">
                <a:latin typeface="Comic Sans MS" pitchFamily="66"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04800" y="1371600"/>
            <a:ext cx="8458200" cy="5181600"/>
          </a:xfrm>
        </p:spPr>
        <p:txBody>
          <a:bodyPr>
            <a:normAutofit/>
          </a:bodyPr>
          <a:lstStyle/>
          <a:p>
            <a:pPr marL="609600" indent="-609600" algn="just" eaLnBrk="1" hangingPunct="1">
              <a:lnSpc>
                <a:spcPct val="150000"/>
              </a:lnSpc>
              <a:buFontTx/>
              <a:buNone/>
            </a:pPr>
            <a:r>
              <a:rPr lang="en-US" sz="2400" b="1" i="1" dirty="0" smtClean="0">
                <a:latin typeface="Comic Sans MS" pitchFamily="66" charset="0"/>
              </a:rPr>
              <a:t>     Production economics</a:t>
            </a:r>
            <a:r>
              <a:rPr lang="en-US" sz="2400" b="1" dirty="0" smtClean="0">
                <a:latin typeface="Comic Sans MS" pitchFamily="66" charset="0"/>
              </a:rPr>
              <a:t> </a:t>
            </a:r>
            <a:r>
              <a:rPr lang="en-US" sz="2400" dirty="0" smtClean="0">
                <a:latin typeface="Comic Sans MS" pitchFamily="66" charset="0"/>
              </a:rPr>
              <a:t>is concerned with issues and problems in engineering economy and investment analysis that are specifically relevant to the production function. The subject includes methods of evaluating investment proposals for manufacturing, production costs and break-even analysis.</a:t>
            </a:r>
            <a:endParaRPr lang="en-US" sz="2400" b="1" dirty="0" smtClean="0">
              <a:latin typeface="Comic Sans MS" pitchFamily="66" charset="0"/>
            </a:endParaRPr>
          </a:p>
        </p:txBody>
      </p:sp>
      <p:sp>
        <p:nvSpPr>
          <p:cNvPr id="20483" name="Rectangle 3"/>
          <p:cNvSpPr>
            <a:spLocks noChangeArrowheads="1"/>
          </p:cNvSpPr>
          <p:nvPr/>
        </p:nvSpPr>
        <p:spPr bwMode="auto">
          <a:xfrm>
            <a:off x="1447800" y="304800"/>
            <a:ext cx="5867400" cy="533400"/>
          </a:xfrm>
          <a:prstGeom prst="rect">
            <a:avLst/>
          </a:prstGeom>
          <a:noFill/>
          <a:ln w="9525">
            <a:noFill/>
            <a:miter lim="800000"/>
            <a:headEnd/>
            <a:tailEnd/>
          </a:ln>
        </p:spPr>
        <p:txBody>
          <a:bodyPr wrap="none" anchor="ctr"/>
          <a:lstStyle/>
          <a:p>
            <a:pPr algn="ctr"/>
            <a:r>
              <a:rPr lang="en-US" sz="3600" b="1" i="1" dirty="0">
                <a:latin typeface="Comic Sans MS" pitchFamily="66" charset="0"/>
              </a:rPr>
              <a:t>Production economics</a:t>
            </a:r>
          </a:p>
        </p:txBody>
      </p:sp>
      <p:sp>
        <p:nvSpPr>
          <p:cNvPr id="20484" name="Slide Number Placeholder 5"/>
          <p:cNvSpPr>
            <a:spLocks noGrp="1"/>
          </p:cNvSpPr>
          <p:nvPr>
            <p:ph type="sldNum" sz="quarter" idx="12"/>
          </p:nvPr>
        </p:nvSpPr>
        <p:spPr>
          <a:noFill/>
        </p:spPr>
        <p:txBody>
          <a:bodyPr/>
          <a:lstStyle/>
          <a:p>
            <a:fld id="{CCE339E5-A3F5-4F2B-8AD3-218842110103}"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04800"/>
            <a:ext cx="8229600" cy="563563"/>
          </a:xfrm>
        </p:spPr>
        <p:txBody>
          <a:bodyPr/>
          <a:lstStyle/>
          <a:p>
            <a:pPr algn="r" eaLnBrk="1" hangingPunct="1"/>
            <a:r>
              <a:rPr lang="en-US" sz="2800" i="1" smtClean="0"/>
              <a:t>Cont’d</a:t>
            </a:r>
          </a:p>
        </p:txBody>
      </p:sp>
      <p:sp>
        <p:nvSpPr>
          <p:cNvPr id="32771" name="Rectangle 3"/>
          <p:cNvSpPr>
            <a:spLocks noGrp="1" noChangeArrowheads="1"/>
          </p:cNvSpPr>
          <p:nvPr>
            <p:ph type="body" idx="1"/>
          </p:nvPr>
        </p:nvSpPr>
        <p:spPr>
          <a:xfrm>
            <a:off x="457200" y="1371600"/>
            <a:ext cx="8305800" cy="4876800"/>
          </a:xfrm>
        </p:spPr>
        <p:txBody>
          <a:bodyPr>
            <a:normAutofit/>
          </a:bodyPr>
          <a:lstStyle/>
          <a:p>
            <a:pPr marL="609600" indent="-609600" algn="just" eaLnBrk="1" hangingPunct="1">
              <a:lnSpc>
                <a:spcPct val="150000"/>
              </a:lnSpc>
              <a:buFontTx/>
              <a:buAutoNum type="arabicPeriod"/>
            </a:pPr>
            <a:r>
              <a:rPr lang="en-US" sz="2400" b="1" i="1" dirty="0" smtClean="0">
                <a:latin typeface="Comic Sans MS" pitchFamily="66" charset="0"/>
              </a:rPr>
              <a:t>Profit Analysis.</a:t>
            </a:r>
            <a:r>
              <a:rPr lang="en-US" sz="2400" dirty="0" smtClean="0">
                <a:latin typeface="Comic Sans MS" pitchFamily="66" charset="0"/>
              </a:rPr>
              <a:t> The break-even chart shows the effect of changes in output on costs and revenues. This gives a picture of how profits (or losses) will vary for different output levels. </a:t>
            </a:r>
          </a:p>
          <a:p>
            <a:pPr marL="609600" indent="-609600" algn="just" eaLnBrk="1" hangingPunct="1">
              <a:lnSpc>
                <a:spcPct val="150000"/>
              </a:lnSpc>
              <a:buFontTx/>
              <a:buNone/>
            </a:pPr>
            <a:r>
              <a:rPr lang="en-US" sz="2400" b="1" i="1" dirty="0" smtClean="0">
                <a:latin typeface="Comic Sans MS" pitchFamily="66" charset="0"/>
              </a:rPr>
              <a:t>2</a:t>
            </a:r>
            <a:r>
              <a:rPr lang="en-US" sz="2400" b="1" i="1" dirty="0" smtClean="0">
                <a:latin typeface="Comic Sans MS" pitchFamily="66" charset="0"/>
              </a:rPr>
              <a:t>. Production method cost comparison.</a:t>
            </a:r>
            <a:r>
              <a:rPr lang="en-US" sz="2400" dirty="0" smtClean="0">
                <a:latin typeface="Comic Sans MS" pitchFamily="66" charset="0"/>
              </a:rPr>
              <a:t> The break-even chart shows the effect of changes in output level on the costs of two (or more) different methods of production. </a:t>
            </a:r>
          </a:p>
          <a:p>
            <a:pPr marL="609600" indent="-609600" eaLnBrk="1" hangingPunct="1">
              <a:lnSpc>
                <a:spcPct val="150000"/>
              </a:lnSpc>
            </a:pPr>
            <a:endParaRPr lang="en-US" sz="2400" dirty="0" smtClean="0"/>
          </a:p>
        </p:txBody>
      </p:sp>
      <p:sp>
        <p:nvSpPr>
          <p:cNvPr id="32772" name="Slide Number Placeholder 5"/>
          <p:cNvSpPr>
            <a:spLocks noGrp="1"/>
          </p:cNvSpPr>
          <p:nvPr>
            <p:ph type="sldNum" sz="quarter" idx="12"/>
          </p:nvPr>
        </p:nvSpPr>
        <p:spPr>
          <a:noFill/>
        </p:spPr>
        <p:txBody>
          <a:bodyPr/>
          <a:lstStyle/>
          <a:p>
            <a:fld id="{B7BDA926-8982-4D7C-A7DF-1301B19D4522}"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sz="2800" b="1" dirty="0" smtClean="0">
                <a:latin typeface="Comic Sans MS" pitchFamily="66" charset="0"/>
              </a:rPr>
              <a:t>Breakeven Applications</a:t>
            </a:r>
          </a:p>
        </p:txBody>
      </p:sp>
      <p:sp>
        <p:nvSpPr>
          <p:cNvPr id="8195" name="Content Placeholder 2"/>
          <p:cNvSpPr>
            <a:spLocks noGrp="1"/>
          </p:cNvSpPr>
          <p:nvPr>
            <p:ph idx="1"/>
          </p:nvPr>
        </p:nvSpPr>
        <p:spPr/>
        <p:txBody>
          <a:bodyPr>
            <a:normAutofit/>
          </a:bodyPr>
          <a:lstStyle/>
          <a:p>
            <a:pPr eaLnBrk="1" hangingPunct="1">
              <a:lnSpc>
                <a:spcPct val="150000"/>
              </a:lnSpc>
            </a:pPr>
            <a:r>
              <a:rPr lang="en-US" sz="2400" dirty="0" smtClean="0">
                <a:latin typeface="Comic Sans MS" pitchFamily="66" charset="0"/>
              </a:rPr>
              <a:t>Four major applications:</a:t>
            </a:r>
          </a:p>
          <a:p>
            <a:pPr marL="971550" lvl="1" indent="-514350" eaLnBrk="1" hangingPunct="1">
              <a:lnSpc>
                <a:spcPct val="150000"/>
              </a:lnSpc>
              <a:buFont typeface="Calibri" pitchFamily="34" charset="0"/>
              <a:buAutoNum type="arabicPeriod"/>
            </a:pPr>
            <a:r>
              <a:rPr lang="en-US" sz="2400" dirty="0" smtClean="0">
                <a:latin typeface="Comic Sans MS" pitchFamily="66" charset="0"/>
              </a:rPr>
              <a:t>New product decisions</a:t>
            </a:r>
          </a:p>
          <a:p>
            <a:pPr marL="971550" lvl="1" indent="-514350" eaLnBrk="1" hangingPunct="1">
              <a:lnSpc>
                <a:spcPct val="150000"/>
              </a:lnSpc>
              <a:buFont typeface="Calibri" pitchFamily="34" charset="0"/>
              <a:buAutoNum type="arabicPeriod"/>
            </a:pPr>
            <a:r>
              <a:rPr lang="en-US" sz="2400" dirty="0" smtClean="0">
                <a:latin typeface="Comic Sans MS" pitchFamily="66" charset="0"/>
              </a:rPr>
              <a:t>Pricing decisions</a:t>
            </a:r>
          </a:p>
          <a:p>
            <a:pPr marL="971550" lvl="1" indent="-514350" eaLnBrk="1" hangingPunct="1">
              <a:lnSpc>
                <a:spcPct val="150000"/>
              </a:lnSpc>
              <a:buFont typeface="Calibri" pitchFamily="34" charset="0"/>
              <a:buAutoNum type="arabicPeriod"/>
            </a:pPr>
            <a:r>
              <a:rPr lang="en-US" sz="2400" dirty="0" smtClean="0">
                <a:latin typeface="Comic Sans MS" pitchFamily="66" charset="0"/>
              </a:rPr>
              <a:t>Modernization or automation decisions.</a:t>
            </a:r>
          </a:p>
          <a:p>
            <a:pPr marL="971550" lvl="1" indent="-514350" eaLnBrk="1" hangingPunct="1">
              <a:lnSpc>
                <a:spcPct val="150000"/>
              </a:lnSpc>
              <a:buFont typeface="Calibri" pitchFamily="34" charset="0"/>
              <a:buAutoNum type="arabicPeriod"/>
            </a:pPr>
            <a:r>
              <a:rPr lang="en-US" sz="2400" dirty="0" smtClean="0">
                <a:latin typeface="Comic Sans MS" pitchFamily="66" charset="0"/>
              </a:rPr>
              <a:t>Expansion decisions.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en-US" sz="2800" b="1" dirty="0" smtClean="0">
                <a:latin typeface="Comic Sans MS" pitchFamily="66" charset="0"/>
              </a:rPr>
              <a:t>Breakeven Applications</a:t>
            </a:r>
          </a:p>
        </p:txBody>
      </p:sp>
      <p:sp>
        <p:nvSpPr>
          <p:cNvPr id="9219" name="Content Placeholder 2"/>
          <p:cNvSpPr>
            <a:spLocks noGrp="1"/>
          </p:cNvSpPr>
          <p:nvPr>
            <p:ph idx="1"/>
          </p:nvPr>
        </p:nvSpPr>
        <p:spPr/>
        <p:txBody>
          <a:bodyPr>
            <a:normAutofit/>
          </a:bodyPr>
          <a:lstStyle/>
          <a:p>
            <a:pPr marL="514350" indent="-514350" eaLnBrk="1" hangingPunct="1">
              <a:lnSpc>
                <a:spcPct val="150000"/>
              </a:lnSpc>
              <a:buFont typeface="Calibri" pitchFamily="34" charset="0"/>
              <a:buAutoNum type="arabicPeriod"/>
            </a:pPr>
            <a:r>
              <a:rPr lang="en-US" sz="2400" b="1" dirty="0" smtClean="0">
                <a:latin typeface="Comic Sans MS" pitchFamily="66" charset="0"/>
              </a:rPr>
              <a:t>New product decisions</a:t>
            </a:r>
          </a:p>
          <a:p>
            <a:pPr marL="914400" lvl="1" indent="-514350" eaLnBrk="1" hangingPunct="1">
              <a:lnSpc>
                <a:spcPct val="150000"/>
              </a:lnSpc>
            </a:pPr>
            <a:r>
              <a:rPr lang="en-US" sz="2400" dirty="0" smtClean="0">
                <a:latin typeface="Comic Sans MS" pitchFamily="66" charset="0"/>
              </a:rPr>
              <a:t>Determine sales volume required for firm (or individual product) to break even, given expected sales and expected costs</a:t>
            </a:r>
            <a:endParaRPr lang="en-US" sz="2400" b="1" dirty="0" smtClean="0">
              <a:latin typeface="Comic Sans MS" pitchFamily="66" charset="0"/>
            </a:endParaRPr>
          </a:p>
          <a:p>
            <a:pPr marL="514350" indent="-514350" eaLnBrk="1" hangingPunct="1">
              <a:lnSpc>
                <a:spcPct val="150000"/>
              </a:lnSpc>
              <a:buFont typeface="Calibri" pitchFamily="34" charset="0"/>
              <a:buAutoNum type="arabicPeriod"/>
            </a:pPr>
            <a:r>
              <a:rPr lang="en-US" sz="2400" b="1" dirty="0" smtClean="0">
                <a:latin typeface="Comic Sans MS" pitchFamily="66" charset="0"/>
              </a:rPr>
              <a:t>Pricing decisions</a:t>
            </a:r>
          </a:p>
          <a:p>
            <a:pPr marL="914400" lvl="1" indent="-514350" eaLnBrk="1" hangingPunct="1">
              <a:lnSpc>
                <a:spcPct val="150000"/>
              </a:lnSpc>
            </a:pPr>
            <a:r>
              <a:rPr lang="en-US" sz="2400" dirty="0" smtClean="0">
                <a:latin typeface="Comic Sans MS" pitchFamily="66" charset="0"/>
              </a:rPr>
              <a:t>Study the effect of changing price and volume relationships on total profits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838200"/>
            <a:ext cx="8382000" cy="6629400"/>
          </a:xfrm>
        </p:spPr>
        <p:txBody>
          <a:bodyPr>
            <a:noAutofit/>
          </a:bodyPr>
          <a:lstStyle/>
          <a:p>
            <a:pPr marL="514350" indent="-514350" eaLnBrk="1" hangingPunct="1">
              <a:buFont typeface="Arial" charset="0"/>
              <a:buAutoNum type="arabicPeriod" startAt="3"/>
            </a:pPr>
            <a:r>
              <a:rPr lang="en-US" sz="2400" b="1" dirty="0" smtClean="0">
                <a:latin typeface="Comic Sans MS" pitchFamily="66" charset="0"/>
              </a:rPr>
              <a:t>Modernization or automation decisions</a:t>
            </a:r>
          </a:p>
          <a:p>
            <a:pPr marL="914400" lvl="1" indent="-514350" eaLnBrk="1" hangingPunct="1"/>
            <a:r>
              <a:rPr lang="en-US" sz="2400" dirty="0" smtClean="0">
                <a:latin typeface="Comic Sans MS" pitchFamily="66" charset="0"/>
              </a:rPr>
              <a:t>Analyze profit implications of a modernization or automation program</a:t>
            </a:r>
          </a:p>
          <a:p>
            <a:pPr marL="914400" lvl="1" indent="-514350" eaLnBrk="1" hangingPunct="1"/>
            <a:r>
              <a:rPr lang="en-US" sz="2400" dirty="0" smtClean="0">
                <a:latin typeface="Comic Sans MS" pitchFamily="66" charset="0"/>
              </a:rPr>
              <a:t>In this case, firm substitutes fixed costs (i.e. capital equipment costs) for variable costs (i.e. direct labor)</a:t>
            </a:r>
          </a:p>
          <a:p>
            <a:pPr marL="514350" indent="-514350" eaLnBrk="1" hangingPunct="1">
              <a:buFont typeface="Arial" charset="0"/>
              <a:buAutoNum type="arabicPeriod" startAt="3"/>
            </a:pPr>
            <a:r>
              <a:rPr lang="en-US" sz="2400" b="1" dirty="0" smtClean="0">
                <a:latin typeface="Comic Sans MS" pitchFamily="66" charset="0"/>
              </a:rPr>
              <a:t>Expansion decisions</a:t>
            </a:r>
          </a:p>
          <a:p>
            <a:pPr marL="914400" lvl="1" indent="-514350" eaLnBrk="1" hangingPunct="1"/>
            <a:r>
              <a:rPr lang="en-US" sz="2400" dirty="0" smtClean="0">
                <a:latin typeface="Comic Sans MS" pitchFamily="66" charset="0"/>
              </a:rPr>
              <a:t>Study aggregate effect of general expansion in production and sales</a:t>
            </a:r>
          </a:p>
          <a:p>
            <a:pPr marL="914400" lvl="1" indent="-514350" eaLnBrk="1" hangingPunct="1"/>
            <a:r>
              <a:rPr lang="en-US" sz="2400" dirty="0" smtClean="0">
                <a:latin typeface="Comic Sans MS" pitchFamily="66" charset="0"/>
              </a:rPr>
              <a:t>In this case, relationships between total dollar dales for all products and total dollar costs for all products are examined in order to indentify potential changes in these relationships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228600" y="762000"/>
            <a:ext cx="8534400" cy="5943600"/>
          </a:xfrm>
        </p:spPr>
        <p:txBody>
          <a:bodyPr>
            <a:normAutofit lnSpcReduction="10000"/>
          </a:bodyPr>
          <a:lstStyle/>
          <a:p>
            <a:pPr algn="just" eaLnBrk="1" hangingPunct="1">
              <a:lnSpc>
                <a:spcPct val="150000"/>
              </a:lnSpc>
              <a:buNone/>
            </a:pPr>
            <a:r>
              <a:rPr lang="en-US" sz="2400" b="1" dirty="0" smtClean="0">
                <a:latin typeface="Comic Sans MS" pitchFamily="66" charset="0"/>
              </a:rPr>
              <a:t>Example: </a:t>
            </a:r>
            <a:r>
              <a:rPr lang="en-US" sz="2400" dirty="0" smtClean="0">
                <a:latin typeface="Comic Sans MS" pitchFamily="66" charset="0"/>
              </a:rPr>
              <a:t>A </a:t>
            </a:r>
            <a:r>
              <a:rPr lang="en-US" sz="2400" dirty="0" smtClean="0">
                <a:latin typeface="Comic Sans MS" pitchFamily="66" charset="0"/>
              </a:rPr>
              <a:t>manually operated production machine costs $66,063. It will have a service life of 7 years with an anticipated salvage value of $5000 at the end or its life. The machine will be used to produce one type of part at a rate of 20 units/h the annual cost to maintain the machine is $2000. A machine overhead rate of 15% is applicable overhead rate is 30%. Determine the profit break-even point if the value added is $1.00/unit and the rate of-of-return criterion is 20%. </a:t>
            </a:r>
            <a:r>
              <a:rPr lang="en-US" sz="2400" dirty="0" smtClean="0">
                <a:latin typeface="Comic Sans MS" pitchFamily="66" charset="0"/>
              </a:rPr>
              <a:t>Cost of </a:t>
            </a:r>
            <a:r>
              <a:rPr lang="en-US" sz="2400" dirty="0" err="1" smtClean="0">
                <a:latin typeface="Comic Sans MS" pitchFamily="66" charset="0"/>
              </a:rPr>
              <a:t>labour</a:t>
            </a:r>
            <a:r>
              <a:rPr lang="en-US" sz="2400" dirty="0" smtClean="0">
                <a:latin typeface="Comic Sans MS" pitchFamily="66" charset="0"/>
              </a:rPr>
              <a:t> is $10/hr. The </a:t>
            </a:r>
            <a:r>
              <a:rPr lang="en-US" sz="2400" dirty="0" smtClean="0">
                <a:latin typeface="Comic Sans MS" pitchFamily="66" charset="0"/>
              </a:rPr>
              <a:t>machine operates 8 hrs a day 40 hrs a week and 250 days a year. </a:t>
            </a:r>
            <a:endParaRPr lang="en-US" sz="2400" b="1" i="1" dirty="0" smtClean="0">
              <a:latin typeface="Comic Sans MS" pitchFamily="66" charset="0"/>
            </a:endParaRPr>
          </a:p>
          <a:p>
            <a:pPr eaLnBrk="1" hangingPunct="1">
              <a:lnSpc>
                <a:spcPct val="150000"/>
              </a:lnSpc>
            </a:pPr>
            <a:endParaRPr lang="en-US" sz="2400" dirty="0" smtClean="0">
              <a:latin typeface="Comic Sans MS" pitchFamily="66" charset="0"/>
            </a:endParaRPr>
          </a:p>
          <a:p>
            <a:pPr eaLnBrk="1" hangingPunct="1">
              <a:lnSpc>
                <a:spcPct val="150000"/>
              </a:lnSpc>
            </a:pPr>
            <a:endParaRPr lang="en-US" sz="2400" dirty="0" smtClean="0">
              <a:latin typeface="Comic Sans MS" pitchFamily="66" charset="0"/>
            </a:endParaRPr>
          </a:p>
          <a:p>
            <a:pPr eaLnBrk="1" hangingPunct="1">
              <a:lnSpc>
                <a:spcPct val="150000"/>
              </a:lnSpc>
            </a:pPr>
            <a:endParaRPr lang="en-US" sz="2400" dirty="0" smtClean="0">
              <a:latin typeface="Comic Sans MS" pitchFamily="66" charset="0"/>
            </a:endParaRPr>
          </a:p>
        </p:txBody>
      </p:sp>
      <p:sp>
        <p:nvSpPr>
          <p:cNvPr id="3379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796" name="Slide Number Placeholder 5"/>
          <p:cNvSpPr>
            <a:spLocks noGrp="1"/>
          </p:cNvSpPr>
          <p:nvPr>
            <p:ph type="sldNum" sz="quarter" idx="12"/>
          </p:nvPr>
        </p:nvSpPr>
        <p:spPr>
          <a:noFill/>
        </p:spPr>
        <p:txBody>
          <a:bodyPr/>
          <a:lstStyle/>
          <a:p>
            <a:fld id="{B89168A0-E936-493E-A6EE-D390CB335A41}"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lgn="r" eaLnBrk="1" hangingPunct="1"/>
            <a:r>
              <a:rPr lang="en-US" sz="2800" i="1" smtClean="0"/>
              <a:t>Cont’d</a:t>
            </a:r>
          </a:p>
        </p:txBody>
      </p:sp>
      <p:sp>
        <p:nvSpPr>
          <p:cNvPr id="10244" name="Rectangle 3"/>
          <p:cNvSpPr>
            <a:spLocks noGrp="1" noChangeArrowheads="1"/>
          </p:cNvSpPr>
          <p:nvPr>
            <p:ph type="body" sz="half" idx="1"/>
          </p:nvPr>
        </p:nvSpPr>
        <p:spPr>
          <a:xfrm>
            <a:off x="457200" y="1600200"/>
            <a:ext cx="8077200" cy="2209800"/>
          </a:xfrm>
        </p:spPr>
        <p:txBody>
          <a:bodyPr>
            <a:normAutofit/>
          </a:bodyPr>
          <a:lstStyle/>
          <a:p>
            <a:pPr algn="just" eaLnBrk="1" hangingPunct="1">
              <a:lnSpc>
                <a:spcPct val="150000"/>
              </a:lnSpc>
            </a:pPr>
            <a:r>
              <a:rPr lang="en-US" sz="2400" dirty="0" smtClean="0">
                <a:latin typeface="Comic Sans MS" pitchFamily="66" charset="0"/>
              </a:rPr>
              <a:t>Let Q be the annual level. Variable cost is labor cost($10.00/hr), including applicable overhead, divided by production rate. </a:t>
            </a:r>
          </a:p>
          <a:p>
            <a:pPr eaLnBrk="1" hangingPunct="1">
              <a:lnSpc>
                <a:spcPct val="150000"/>
              </a:lnSpc>
            </a:pPr>
            <a:endParaRPr lang="en-US" sz="2400" dirty="0" smtClean="0">
              <a:latin typeface="Comic Sans MS" pitchFamily="66" charset="0"/>
            </a:endParaRPr>
          </a:p>
          <a:p>
            <a:pPr eaLnBrk="1" hangingPunct="1">
              <a:lnSpc>
                <a:spcPct val="150000"/>
              </a:lnSpc>
            </a:pPr>
            <a:endParaRPr lang="en-US" sz="2400" dirty="0" smtClean="0"/>
          </a:p>
        </p:txBody>
      </p:sp>
      <p:graphicFrame>
        <p:nvGraphicFramePr>
          <p:cNvPr id="10242" name="Object 4"/>
          <p:cNvGraphicFramePr>
            <a:graphicFrameLocks noChangeAspect="1"/>
          </p:cNvGraphicFramePr>
          <p:nvPr>
            <p:ph sz="half" idx="2"/>
          </p:nvPr>
        </p:nvGraphicFramePr>
        <p:xfrm>
          <a:off x="1371600" y="3962400"/>
          <a:ext cx="6781800" cy="1208088"/>
        </p:xfrm>
        <a:graphic>
          <a:graphicData uri="http://schemas.openxmlformats.org/presentationml/2006/ole">
            <p:oleObj spid="_x0000_s1026" name="Equation" r:id="rId4" imgW="5207000" imgH="927100" progId="Equation.3">
              <p:embed/>
            </p:oleObj>
          </a:graphicData>
        </a:graphic>
      </p:graphicFrame>
      <p:sp>
        <p:nvSpPr>
          <p:cNvPr id="10245" name="Slide Number Placeholder 6"/>
          <p:cNvSpPr>
            <a:spLocks noGrp="1"/>
          </p:cNvSpPr>
          <p:nvPr>
            <p:ph type="sldNum" sz="quarter" idx="12"/>
          </p:nvPr>
        </p:nvSpPr>
        <p:spPr>
          <a:noFill/>
        </p:spPr>
        <p:txBody>
          <a:bodyPr/>
          <a:lstStyle/>
          <a:p>
            <a:fld id="{3D533244-00C8-48BD-A866-5E188EECF037}"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228600" y="609600"/>
            <a:ext cx="8610600" cy="5867400"/>
          </a:xfrm>
        </p:spPr>
        <p:txBody>
          <a:bodyPr>
            <a:normAutofit fontScale="92500" lnSpcReduction="10000"/>
          </a:bodyPr>
          <a:lstStyle/>
          <a:p>
            <a:pPr algn="just" eaLnBrk="1" hangingPunct="1">
              <a:lnSpc>
                <a:spcPct val="150000"/>
              </a:lnSpc>
              <a:buFontTx/>
              <a:buNone/>
            </a:pPr>
            <a:r>
              <a:rPr lang="en-US" sz="2400" dirty="0" smtClean="0">
                <a:latin typeface="Comic Sans MS" pitchFamily="66" charset="0"/>
              </a:rPr>
              <a:t>The variable cost as a function of Q is 0.65Q.</a:t>
            </a:r>
          </a:p>
          <a:p>
            <a:pPr algn="just" eaLnBrk="1" hangingPunct="1">
              <a:lnSpc>
                <a:spcPct val="150000"/>
              </a:lnSpc>
              <a:buFontTx/>
              <a:buNone/>
            </a:pPr>
            <a:r>
              <a:rPr lang="en-US" sz="2400" dirty="0" smtClean="0">
                <a:latin typeface="Comic Sans MS" pitchFamily="66" charset="0"/>
              </a:rPr>
              <a:t>   The annual fixed cost is figured on the machine investment plus the maintenance. First, ignoring overhead, we have </a:t>
            </a:r>
          </a:p>
          <a:p>
            <a:pPr algn="just" eaLnBrk="1" hangingPunct="1">
              <a:lnSpc>
                <a:spcPct val="150000"/>
              </a:lnSpc>
              <a:buFontTx/>
              <a:buNone/>
            </a:pPr>
            <a:r>
              <a:rPr lang="en-US" sz="2400" dirty="0" smtClean="0">
                <a:latin typeface="Comic Sans MS" pitchFamily="66" charset="0"/>
              </a:rPr>
              <a:t>UAC  = 66,063(A/P, 20%, 7) + 2000 – 5000 (A/F, 20%,7)</a:t>
            </a:r>
          </a:p>
          <a:p>
            <a:pPr algn="just" eaLnBrk="1" hangingPunct="1">
              <a:lnSpc>
                <a:spcPct val="150000"/>
              </a:lnSpc>
              <a:buFontTx/>
              <a:buNone/>
            </a:pPr>
            <a:r>
              <a:rPr lang="en-US" sz="2400" dirty="0" smtClean="0">
                <a:latin typeface="Comic Sans MS" pitchFamily="66" charset="0"/>
              </a:rPr>
              <a:t>        		    = $19,939</a:t>
            </a:r>
          </a:p>
          <a:p>
            <a:pPr algn="just" eaLnBrk="1" hangingPunct="1">
              <a:lnSpc>
                <a:spcPct val="150000"/>
              </a:lnSpc>
              <a:buFontTx/>
              <a:buNone/>
            </a:pPr>
            <a:r>
              <a:rPr lang="en-US" sz="2400" dirty="0" smtClean="0">
                <a:latin typeface="Comic Sans MS" pitchFamily="66" charset="0"/>
              </a:rPr>
              <a:t>   Adding the 15% overhead, the fixed cost = $22.930.</a:t>
            </a:r>
          </a:p>
          <a:p>
            <a:pPr algn="just" eaLnBrk="1" hangingPunct="1">
              <a:lnSpc>
                <a:spcPct val="150000"/>
              </a:lnSpc>
              <a:buFontTx/>
              <a:buNone/>
            </a:pPr>
            <a:r>
              <a:rPr lang="en-US" sz="2400" dirty="0" smtClean="0">
                <a:latin typeface="Comic Sans MS" pitchFamily="66" charset="0"/>
              </a:rPr>
              <a:t>   The sum of the fixed and variable costs provides the total cost equation as a function of Q:</a:t>
            </a:r>
          </a:p>
          <a:p>
            <a:pPr algn="just" eaLnBrk="1" hangingPunct="1">
              <a:lnSpc>
                <a:spcPct val="150000"/>
              </a:lnSpc>
              <a:buFontTx/>
              <a:buNone/>
            </a:pPr>
            <a:r>
              <a:rPr lang="en-US" sz="2400" dirty="0" smtClean="0">
                <a:latin typeface="Comic Sans MS" pitchFamily="66" charset="0"/>
              </a:rPr>
              <a:t>           Total cost = $22,930 + 0.65Q</a:t>
            </a:r>
          </a:p>
          <a:p>
            <a:pPr algn="just" eaLnBrk="1" hangingPunct="1">
              <a:lnSpc>
                <a:spcPct val="150000"/>
              </a:lnSpc>
              <a:buFontTx/>
              <a:buNone/>
            </a:pPr>
            <a:endParaRPr lang="en-US" sz="2400" dirty="0" smtClean="0">
              <a:latin typeface="Comic Sans MS" pitchFamily="66" charset="0"/>
            </a:endParaRPr>
          </a:p>
          <a:p>
            <a:pPr algn="just" eaLnBrk="1" hangingPunct="1">
              <a:lnSpc>
                <a:spcPct val="150000"/>
              </a:lnSpc>
              <a:buFontTx/>
              <a:buNone/>
            </a:pPr>
            <a:r>
              <a:rPr lang="en-US" sz="2400" dirty="0" smtClean="0">
                <a:latin typeface="Comic Sans MS" pitchFamily="66" charset="0"/>
              </a:rPr>
              <a:t>   </a:t>
            </a:r>
          </a:p>
        </p:txBody>
      </p:sp>
      <p:sp>
        <p:nvSpPr>
          <p:cNvPr id="34819" name="Slide Number Placeholder 4"/>
          <p:cNvSpPr>
            <a:spLocks noGrp="1"/>
          </p:cNvSpPr>
          <p:nvPr>
            <p:ph type="sldNum" sz="quarter" idx="12"/>
          </p:nvPr>
        </p:nvSpPr>
        <p:spPr>
          <a:noFill/>
        </p:spPr>
        <p:txBody>
          <a:bodyPr/>
          <a:lstStyle/>
          <a:p>
            <a:fld id="{75393794-32EC-453E-8000-7F2916EA398D}"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229600" cy="792163"/>
          </a:xfrm>
        </p:spPr>
        <p:txBody>
          <a:bodyPr/>
          <a:lstStyle/>
          <a:p>
            <a:pPr algn="r" eaLnBrk="1" hangingPunct="1"/>
            <a:r>
              <a:rPr lang="en-US" sz="2800" i="1" smtClean="0"/>
              <a:t>Cont’d</a:t>
            </a:r>
          </a:p>
        </p:txBody>
      </p:sp>
      <p:sp>
        <p:nvSpPr>
          <p:cNvPr id="35843" name="Rectangle 3"/>
          <p:cNvSpPr>
            <a:spLocks noGrp="1" noChangeArrowheads="1"/>
          </p:cNvSpPr>
          <p:nvPr>
            <p:ph type="body" idx="1"/>
          </p:nvPr>
        </p:nvSpPr>
        <p:spPr/>
        <p:txBody>
          <a:bodyPr>
            <a:normAutofit/>
          </a:bodyPr>
          <a:lstStyle/>
          <a:p>
            <a:pPr algn="just" eaLnBrk="1" hangingPunct="1">
              <a:lnSpc>
                <a:spcPct val="150000"/>
              </a:lnSpc>
              <a:buFontTx/>
              <a:buNone/>
            </a:pPr>
            <a:r>
              <a:rPr lang="en-US" sz="2400" dirty="0" smtClean="0">
                <a:latin typeface="Comic Sans MS" pitchFamily="66" charset="0"/>
              </a:rPr>
              <a:t>Revenues as a function of Q are the product of value added per unit multiplied by Q. Revenues = $1.00Q. The break-even point occurs where the revenue line intersects the total cost line. To calculate the break-even point: </a:t>
            </a:r>
          </a:p>
          <a:p>
            <a:pPr algn="just" eaLnBrk="1" hangingPunct="1">
              <a:lnSpc>
                <a:spcPct val="150000"/>
              </a:lnSpc>
              <a:buFontTx/>
              <a:buNone/>
            </a:pPr>
            <a:r>
              <a:rPr lang="en-US" sz="2400" dirty="0" smtClean="0">
                <a:latin typeface="Comic Sans MS" pitchFamily="66" charset="0"/>
              </a:rPr>
              <a:t>       Profit = 1.00Q –22,930 – 0.65Q = 0</a:t>
            </a:r>
          </a:p>
          <a:p>
            <a:pPr algn="just" eaLnBrk="1" hangingPunct="1">
              <a:lnSpc>
                <a:spcPct val="150000"/>
              </a:lnSpc>
              <a:buFontTx/>
              <a:buNone/>
            </a:pPr>
            <a:r>
              <a:rPr lang="en-US" sz="2400" dirty="0" smtClean="0">
                <a:latin typeface="Comic Sans MS" pitchFamily="66" charset="0"/>
              </a:rPr>
              <a:t>       Q = 65,514 units/year</a:t>
            </a:r>
          </a:p>
          <a:p>
            <a:pPr eaLnBrk="1" hangingPunct="1">
              <a:lnSpc>
                <a:spcPct val="150000"/>
              </a:lnSpc>
            </a:pPr>
            <a:endParaRPr lang="en-US" sz="2400" dirty="0" smtClean="0"/>
          </a:p>
        </p:txBody>
      </p:sp>
      <p:sp>
        <p:nvSpPr>
          <p:cNvPr id="35844" name="Slide Number Placeholder 5"/>
          <p:cNvSpPr>
            <a:spLocks noGrp="1"/>
          </p:cNvSpPr>
          <p:nvPr>
            <p:ph type="sldNum" sz="quarter" idx="12"/>
          </p:nvPr>
        </p:nvSpPr>
        <p:spPr>
          <a:noFill/>
        </p:spPr>
        <p:txBody>
          <a:bodyPr/>
          <a:lstStyle/>
          <a:p>
            <a:fld id="{A3E63CA2-76AA-4D5D-A72F-CA093664A993}"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487363"/>
          </a:xfrm>
        </p:spPr>
        <p:txBody>
          <a:bodyPr/>
          <a:lstStyle/>
          <a:p>
            <a:pPr algn="r" eaLnBrk="1" hangingPunct="1"/>
            <a:r>
              <a:rPr lang="en-US" sz="2400" smtClean="0">
                <a:latin typeface="Comic Sans MS" pitchFamily="66" charset="0"/>
              </a:rPr>
              <a:t>Cont’d</a:t>
            </a:r>
          </a:p>
        </p:txBody>
      </p:sp>
      <p:sp>
        <p:nvSpPr>
          <p:cNvPr id="36867" name="Rectangle 3"/>
          <p:cNvSpPr>
            <a:spLocks noGrp="1" noChangeArrowheads="1"/>
          </p:cNvSpPr>
          <p:nvPr>
            <p:ph type="body" idx="1"/>
          </p:nvPr>
        </p:nvSpPr>
        <p:spPr>
          <a:xfrm>
            <a:off x="381000" y="1066800"/>
            <a:ext cx="8305800" cy="5516563"/>
          </a:xfrm>
        </p:spPr>
        <p:txBody>
          <a:bodyPr>
            <a:normAutofit fontScale="92500"/>
          </a:bodyPr>
          <a:lstStyle/>
          <a:p>
            <a:pPr algn="just" eaLnBrk="1" hangingPunct="1">
              <a:lnSpc>
                <a:spcPct val="150000"/>
              </a:lnSpc>
            </a:pPr>
            <a:r>
              <a:rPr lang="en-US" sz="2400" dirty="0" smtClean="0">
                <a:latin typeface="Comic Sans MS" pitchFamily="66" charset="0"/>
              </a:rPr>
              <a:t>Suppose that an alterative to the manually operated production machine of the example is available. The alternative is an automated machine, costing $125,000, but capable of a production rate of 50 units/h. Its service life is 5 years with no salvage value at the end of that time. Annual maintenance will cost $5000. One-third of one operator costing $12.00/h will be required to run the machine. The overhead rates and rate of return used in the example are applicable. Determine the break-even point for the automated and manual methods of production. </a:t>
            </a:r>
            <a:endParaRPr lang="en-US" sz="2400" b="1" i="1" dirty="0" smtClean="0">
              <a:latin typeface="Comic Sans MS" pitchFamily="66" charset="0"/>
            </a:endParaRPr>
          </a:p>
          <a:p>
            <a:pPr algn="just" eaLnBrk="1" hangingPunct="1">
              <a:lnSpc>
                <a:spcPct val="150000"/>
              </a:lnSpc>
              <a:buFontTx/>
              <a:buNone/>
            </a:pPr>
            <a:endParaRPr lang="en-US" sz="2400" dirty="0" smtClean="0">
              <a:latin typeface="Comic Sans MS" pitchFamily="66" charset="0"/>
            </a:endParaRP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6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0" name="Slide Number Placeholder 7"/>
          <p:cNvSpPr>
            <a:spLocks noGrp="1"/>
          </p:cNvSpPr>
          <p:nvPr>
            <p:ph type="sldNum" sz="quarter" idx="12"/>
          </p:nvPr>
        </p:nvSpPr>
        <p:spPr>
          <a:noFill/>
        </p:spPr>
        <p:txBody>
          <a:bodyPr/>
          <a:lstStyle/>
          <a:p>
            <a:fld id="{47FCB345-99FC-44D2-9B06-02E2E5CAB1B8}"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8"/>
          <p:cNvSpPr>
            <a:spLocks noGrp="1" noChangeArrowheads="1"/>
          </p:cNvSpPr>
          <p:nvPr>
            <p:ph type="title"/>
          </p:nvPr>
        </p:nvSpPr>
        <p:spPr>
          <a:xfrm>
            <a:off x="457200" y="152400"/>
            <a:ext cx="8229600" cy="639763"/>
          </a:xfrm>
        </p:spPr>
        <p:txBody>
          <a:bodyPr/>
          <a:lstStyle/>
          <a:p>
            <a:pPr algn="r" eaLnBrk="1" hangingPunct="1"/>
            <a:r>
              <a:rPr lang="en-US" sz="2800" i="1" smtClean="0"/>
              <a:t>Cont’d</a:t>
            </a:r>
          </a:p>
        </p:txBody>
      </p:sp>
      <p:sp>
        <p:nvSpPr>
          <p:cNvPr id="11269" name="Rectangle 3"/>
          <p:cNvSpPr>
            <a:spLocks noGrp="1" noChangeArrowheads="1"/>
          </p:cNvSpPr>
          <p:nvPr>
            <p:ph type="body" sz="half" idx="1"/>
          </p:nvPr>
        </p:nvSpPr>
        <p:spPr>
          <a:xfrm>
            <a:off x="457200" y="762000"/>
            <a:ext cx="8534400" cy="6096000"/>
          </a:xfrm>
        </p:spPr>
        <p:txBody>
          <a:bodyPr>
            <a:normAutofit/>
          </a:bodyPr>
          <a:lstStyle/>
          <a:p>
            <a:pPr algn="just" eaLnBrk="1" hangingPunct="1">
              <a:lnSpc>
                <a:spcPct val="80000"/>
              </a:lnSpc>
              <a:buFontTx/>
              <a:buNone/>
            </a:pPr>
            <a:r>
              <a:rPr lang="en-US" sz="2400" b="1" i="1" dirty="0" smtClean="0">
                <a:latin typeface="Comic Sans MS" pitchFamily="66" charset="0"/>
              </a:rPr>
              <a:t>Solution  </a:t>
            </a:r>
            <a:r>
              <a:rPr lang="en-US" sz="2400" dirty="0" smtClean="0">
                <a:latin typeface="Comic Sans MS" pitchFamily="66" charset="0"/>
              </a:rPr>
              <a:t>Variable cost for the automated machine is </a:t>
            </a:r>
          </a:p>
          <a:p>
            <a:pPr algn="just" eaLnBrk="1" hangingPunct="1">
              <a:lnSpc>
                <a:spcPct val="80000"/>
              </a:lnSpc>
            </a:pPr>
            <a:endParaRPr lang="en-US" sz="2400" dirty="0" smtClean="0">
              <a:latin typeface="Comic Sans MS" pitchFamily="66" charset="0"/>
            </a:endParaRPr>
          </a:p>
          <a:p>
            <a:pPr algn="just" eaLnBrk="1" hangingPunct="1">
              <a:lnSpc>
                <a:spcPct val="80000"/>
              </a:lnSpc>
            </a:pPr>
            <a:endParaRPr lang="en-US" sz="2400" dirty="0" smtClean="0">
              <a:latin typeface="Comic Sans MS" pitchFamily="66" charset="0"/>
            </a:endParaRPr>
          </a:p>
          <a:p>
            <a:pPr algn="just" eaLnBrk="1" hangingPunct="1">
              <a:lnSpc>
                <a:spcPct val="80000"/>
              </a:lnSpc>
            </a:pPr>
            <a:endParaRPr lang="en-US" sz="2400" dirty="0" smtClean="0">
              <a:latin typeface="Comic Sans MS" pitchFamily="66" charset="0"/>
            </a:endParaRPr>
          </a:p>
          <a:p>
            <a:pPr algn="just" eaLnBrk="1" hangingPunct="1">
              <a:lnSpc>
                <a:spcPct val="80000"/>
              </a:lnSpc>
            </a:pPr>
            <a:endParaRPr lang="en-US" sz="2400" dirty="0" smtClean="0">
              <a:latin typeface="Comic Sans MS" pitchFamily="66" charset="0"/>
            </a:endParaRPr>
          </a:p>
          <a:p>
            <a:pPr algn="just" eaLnBrk="1" hangingPunct="1">
              <a:lnSpc>
                <a:spcPct val="80000"/>
              </a:lnSpc>
            </a:pPr>
            <a:r>
              <a:rPr lang="en-US" sz="2400" dirty="0" smtClean="0">
                <a:latin typeface="Comic Sans MS" pitchFamily="66" charset="0"/>
              </a:rPr>
              <a:t>Fixed cost is the capital cost plus maintenance, with machine overhead added.</a:t>
            </a:r>
          </a:p>
          <a:p>
            <a:pPr algn="just" eaLnBrk="1" hangingPunct="1">
              <a:lnSpc>
                <a:spcPct val="80000"/>
              </a:lnSpc>
              <a:buNone/>
            </a:pPr>
            <a:endParaRPr lang="en-US" sz="2400" dirty="0" smtClean="0">
              <a:latin typeface="Comic Sans MS" pitchFamily="66" charset="0"/>
            </a:endParaRPr>
          </a:p>
          <a:p>
            <a:pPr algn="just" eaLnBrk="1" hangingPunct="1">
              <a:lnSpc>
                <a:spcPct val="80000"/>
              </a:lnSpc>
            </a:pPr>
            <a:endParaRPr lang="en-US" sz="2400" dirty="0" smtClean="0">
              <a:latin typeface="Comic Sans MS" pitchFamily="66" charset="0"/>
            </a:endParaRPr>
          </a:p>
          <a:p>
            <a:pPr algn="just" eaLnBrk="1" hangingPunct="1">
              <a:lnSpc>
                <a:spcPct val="80000"/>
              </a:lnSpc>
            </a:pPr>
            <a:r>
              <a:rPr lang="en-US" sz="2400" dirty="0" smtClean="0">
                <a:latin typeface="Comic Sans MS" pitchFamily="66" charset="0"/>
              </a:rPr>
              <a:t>Total cost is variable cost plus fixed cost:</a:t>
            </a:r>
          </a:p>
        </p:txBody>
      </p:sp>
      <p:graphicFrame>
        <p:nvGraphicFramePr>
          <p:cNvPr id="11266" name="Object 4"/>
          <p:cNvGraphicFramePr>
            <a:graphicFrameLocks noChangeAspect="1"/>
          </p:cNvGraphicFramePr>
          <p:nvPr>
            <p:ph sz="quarter" idx="2"/>
          </p:nvPr>
        </p:nvGraphicFramePr>
        <p:xfrm>
          <a:off x="1371600" y="1524000"/>
          <a:ext cx="5334000" cy="871538"/>
        </p:xfrm>
        <a:graphic>
          <a:graphicData uri="http://schemas.openxmlformats.org/presentationml/2006/ole">
            <p:oleObj spid="_x0000_s2050" name="Equation" r:id="rId4" imgW="2641600" imgH="431800" progId="Equation.3">
              <p:embed/>
            </p:oleObj>
          </a:graphicData>
        </a:graphic>
      </p:graphicFrame>
      <p:graphicFrame>
        <p:nvGraphicFramePr>
          <p:cNvPr id="11267" name="Object 7"/>
          <p:cNvGraphicFramePr>
            <a:graphicFrameLocks noChangeAspect="1"/>
          </p:cNvGraphicFramePr>
          <p:nvPr>
            <p:ph sz="quarter" idx="3"/>
          </p:nvPr>
        </p:nvGraphicFramePr>
        <p:xfrm>
          <a:off x="914400" y="4884738"/>
          <a:ext cx="7696200" cy="525462"/>
        </p:xfrm>
        <a:graphic>
          <a:graphicData uri="http://schemas.openxmlformats.org/presentationml/2006/ole">
            <p:oleObj spid="_x0000_s2051" name="Equation" r:id="rId5" imgW="3251200" imgH="215900" progId="Equation.3">
              <p:embed/>
            </p:oleObj>
          </a:graphicData>
        </a:graphic>
      </p:graphicFrame>
      <p:sp>
        <p:nvSpPr>
          <p:cNvPr id="11270" name="Slide Number Placeholder 7"/>
          <p:cNvSpPr>
            <a:spLocks noGrp="1"/>
          </p:cNvSpPr>
          <p:nvPr>
            <p:ph type="sldNum" sz="quarter" idx="12"/>
          </p:nvPr>
        </p:nvSpPr>
        <p:spPr>
          <a:noFill/>
        </p:spPr>
        <p:txBody>
          <a:bodyPr/>
          <a:lstStyle/>
          <a:p>
            <a:fld id="{CC4B5380-EB86-4CC5-A8F1-DB6742D8684E}"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38200"/>
            <a:ext cx="8229600" cy="1143000"/>
          </a:xfrm>
        </p:spPr>
        <p:txBody>
          <a:bodyPr>
            <a:normAutofit/>
          </a:bodyPr>
          <a:lstStyle/>
          <a:p>
            <a:pPr eaLnBrk="1" hangingPunct="1"/>
            <a:r>
              <a:rPr lang="en-US" sz="2800" b="1" dirty="0" smtClean="0">
                <a:latin typeface="Comic Sans MS" pitchFamily="66" charset="0"/>
              </a:rPr>
              <a:t>Methods of evaluation investment proposals</a:t>
            </a:r>
          </a:p>
        </p:txBody>
      </p:sp>
      <p:sp>
        <p:nvSpPr>
          <p:cNvPr id="21507" name="Rectangle 3"/>
          <p:cNvSpPr>
            <a:spLocks noGrp="1" noChangeArrowheads="1"/>
          </p:cNvSpPr>
          <p:nvPr>
            <p:ph type="body" idx="1"/>
          </p:nvPr>
        </p:nvSpPr>
        <p:spPr>
          <a:xfrm>
            <a:off x="457200" y="2286000"/>
            <a:ext cx="8229600" cy="3048000"/>
          </a:xfrm>
        </p:spPr>
        <p:txBody>
          <a:bodyPr>
            <a:normAutofit fontScale="85000" lnSpcReduction="10000"/>
          </a:bodyPr>
          <a:lstStyle/>
          <a:p>
            <a:pPr marL="990600" lvl="1" indent="-533400" algn="just" eaLnBrk="1" hangingPunct="1">
              <a:lnSpc>
                <a:spcPct val="150000"/>
              </a:lnSpc>
              <a:buFontTx/>
              <a:buAutoNum type="arabicPeriod"/>
            </a:pPr>
            <a:r>
              <a:rPr lang="en-US" sz="2400" dirty="0" smtClean="0">
                <a:latin typeface="Comic Sans MS" pitchFamily="66" charset="0"/>
              </a:rPr>
              <a:t>Payback period method</a:t>
            </a:r>
          </a:p>
          <a:p>
            <a:pPr marL="990600" lvl="1" indent="-533400" algn="just" eaLnBrk="1" hangingPunct="1">
              <a:lnSpc>
                <a:spcPct val="150000"/>
              </a:lnSpc>
              <a:buFontTx/>
              <a:buAutoNum type="arabicPeriod"/>
            </a:pPr>
            <a:r>
              <a:rPr lang="en-US" sz="2400" dirty="0" smtClean="0">
                <a:latin typeface="Comic Sans MS" pitchFamily="66" charset="0"/>
              </a:rPr>
              <a:t>Present worth (</a:t>
            </a:r>
            <a:r>
              <a:rPr lang="en-US" sz="2400" b="1" dirty="0" smtClean="0">
                <a:latin typeface="Comic Sans MS" pitchFamily="66" charset="0"/>
              </a:rPr>
              <a:t>PW</a:t>
            </a:r>
            <a:r>
              <a:rPr lang="en-US" sz="2400" dirty="0" smtClean="0">
                <a:latin typeface="Comic Sans MS" pitchFamily="66" charset="0"/>
              </a:rPr>
              <a:t>) method </a:t>
            </a:r>
          </a:p>
          <a:p>
            <a:pPr marL="990600" lvl="1" indent="-533400" algn="just" eaLnBrk="1" hangingPunct="1">
              <a:lnSpc>
                <a:spcPct val="150000"/>
              </a:lnSpc>
              <a:buFontTx/>
              <a:buAutoNum type="arabicPeriod"/>
            </a:pPr>
            <a:r>
              <a:rPr lang="en-US" sz="2400" dirty="0" smtClean="0">
                <a:latin typeface="Comic Sans MS" pitchFamily="66" charset="0"/>
              </a:rPr>
              <a:t>Uniform annual cost (UAC) method</a:t>
            </a:r>
          </a:p>
          <a:p>
            <a:pPr marL="990600" lvl="1" indent="-533400" algn="just" eaLnBrk="1" hangingPunct="1">
              <a:lnSpc>
                <a:spcPct val="150000"/>
              </a:lnSpc>
              <a:buFontTx/>
              <a:buAutoNum type="arabicPeriod"/>
            </a:pPr>
            <a:r>
              <a:rPr lang="en-US" sz="2400" dirty="0" smtClean="0">
                <a:latin typeface="Comic Sans MS" pitchFamily="66" charset="0"/>
              </a:rPr>
              <a:t>Rate-of-return </a:t>
            </a:r>
            <a:r>
              <a:rPr lang="en-US" sz="2400" dirty="0" smtClean="0">
                <a:latin typeface="Comic Sans MS" pitchFamily="66" charset="0"/>
              </a:rPr>
              <a:t>method</a:t>
            </a:r>
          </a:p>
          <a:p>
            <a:pPr marL="990600" lvl="1" indent="-533400" algn="just" eaLnBrk="1" hangingPunct="1">
              <a:lnSpc>
                <a:spcPct val="150000"/>
              </a:lnSpc>
              <a:buFontTx/>
              <a:buAutoNum type="arabicPeriod"/>
            </a:pPr>
            <a:endParaRPr lang="en-US" sz="2400" dirty="0">
              <a:latin typeface="Comic Sans MS" pitchFamily="66" charset="0"/>
            </a:endParaRPr>
          </a:p>
          <a:p>
            <a:pPr marL="990600" lvl="1" indent="-533400" algn="just" eaLnBrk="1" hangingPunct="1">
              <a:lnSpc>
                <a:spcPct val="150000"/>
              </a:lnSpc>
              <a:buNone/>
            </a:pPr>
            <a:r>
              <a:rPr lang="en-US" sz="2400" dirty="0" smtClean="0">
                <a:latin typeface="Comic Sans MS" pitchFamily="66" charset="0"/>
              </a:rPr>
              <a:t>Note : </a:t>
            </a:r>
            <a:r>
              <a:rPr lang="en-US" sz="2400" b="1" dirty="0" smtClean="0">
                <a:latin typeface="Comic Sans MS" pitchFamily="66" charset="0"/>
              </a:rPr>
              <a:t>It is discussed in the Industrial Project </a:t>
            </a:r>
            <a:r>
              <a:rPr lang="en-US" sz="2400" b="1" dirty="0">
                <a:latin typeface="Comic Sans MS" pitchFamily="66" charset="0"/>
              </a:rPr>
              <a:t>M</a:t>
            </a:r>
            <a:r>
              <a:rPr lang="en-US" sz="2400" b="1" dirty="0" smtClean="0">
                <a:latin typeface="Comic Sans MS" pitchFamily="66" charset="0"/>
              </a:rPr>
              <a:t>anagement </a:t>
            </a:r>
            <a:endParaRPr lang="en-US" sz="2400" b="1" dirty="0" smtClean="0">
              <a:latin typeface="Comic Sans MS" pitchFamily="66" charset="0"/>
            </a:endParaRPr>
          </a:p>
        </p:txBody>
      </p:sp>
      <p:sp>
        <p:nvSpPr>
          <p:cNvPr id="21508" name="Slide Number Placeholder 5"/>
          <p:cNvSpPr>
            <a:spLocks noGrp="1"/>
          </p:cNvSpPr>
          <p:nvPr>
            <p:ph type="sldNum" sz="quarter" idx="12"/>
          </p:nvPr>
        </p:nvSpPr>
        <p:spPr>
          <a:noFill/>
        </p:spPr>
        <p:txBody>
          <a:bodyPr/>
          <a:lstStyle/>
          <a:p>
            <a:fld id="{6B239BB9-3D45-478F-8817-9F8B82D99C5E}"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28600"/>
            <a:ext cx="8305800" cy="457200"/>
          </a:xfrm>
        </p:spPr>
        <p:txBody>
          <a:bodyPr/>
          <a:lstStyle/>
          <a:p>
            <a:pPr algn="r" eaLnBrk="1" hangingPunct="1"/>
            <a:r>
              <a:rPr lang="en-US" sz="2400" smtClean="0">
                <a:latin typeface="Comic Sans MS" pitchFamily="66" charset="0"/>
              </a:rPr>
              <a:t>Cont’d</a:t>
            </a:r>
          </a:p>
        </p:txBody>
      </p:sp>
      <p:sp>
        <p:nvSpPr>
          <p:cNvPr id="12292" name="Rectangle 3"/>
          <p:cNvSpPr>
            <a:spLocks noGrp="1" noChangeArrowheads="1"/>
          </p:cNvSpPr>
          <p:nvPr>
            <p:ph type="body" idx="1"/>
          </p:nvPr>
        </p:nvSpPr>
        <p:spPr>
          <a:xfrm>
            <a:off x="457200" y="960438"/>
            <a:ext cx="8458200" cy="5440362"/>
          </a:xfrm>
        </p:spPr>
        <p:txBody>
          <a:bodyPr>
            <a:normAutofit fontScale="92500"/>
          </a:bodyPr>
          <a:lstStyle/>
          <a:p>
            <a:pPr eaLnBrk="1" hangingPunct="1">
              <a:lnSpc>
                <a:spcPct val="150000"/>
              </a:lnSpc>
            </a:pPr>
            <a:endParaRPr lang="en-US" sz="2400" dirty="0" smtClean="0">
              <a:latin typeface="Comic Sans MS" pitchFamily="66" charset="0"/>
            </a:endParaRPr>
          </a:p>
          <a:p>
            <a:pPr algn="just" eaLnBrk="1" hangingPunct="1">
              <a:lnSpc>
                <a:spcPct val="150000"/>
              </a:lnSpc>
            </a:pPr>
            <a:r>
              <a:rPr lang="en-US" sz="2400" dirty="0" smtClean="0">
                <a:latin typeface="Comic Sans MS" pitchFamily="66" charset="0"/>
              </a:rPr>
              <a:t>The intersection point for the two methods represents the break-even point. Setting the two total cost equations equal yields </a:t>
            </a:r>
          </a:p>
          <a:p>
            <a:pPr algn="just" eaLnBrk="1" hangingPunct="1">
              <a:lnSpc>
                <a:spcPct val="150000"/>
              </a:lnSpc>
              <a:buFontTx/>
              <a:buNone/>
            </a:pPr>
            <a:r>
              <a:rPr lang="en-US" sz="2400" dirty="0" smtClean="0">
                <a:latin typeface="Comic Sans MS" pitchFamily="66" charset="0"/>
              </a:rPr>
              <a:t>    53,820 + 0.104Q = 22,930 + 0.65Q</a:t>
            </a:r>
          </a:p>
          <a:p>
            <a:pPr algn="just" eaLnBrk="1" hangingPunct="1">
              <a:lnSpc>
                <a:spcPct val="150000"/>
              </a:lnSpc>
              <a:buFontTx/>
              <a:buNone/>
            </a:pPr>
            <a:r>
              <a:rPr lang="en-US" sz="2400" dirty="0" smtClean="0">
                <a:latin typeface="Comic Sans MS" pitchFamily="66" charset="0"/>
              </a:rPr>
              <a:t>                            Q = 56,575 units/yr</a:t>
            </a:r>
          </a:p>
          <a:p>
            <a:pPr algn="just" eaLnBrk="1" hangingPunct="1">
              <a:lnSpc>
                <a:spcPct val="150000"/>
              </a:lnSpc>
              <a:buFontTx/>
              <a:buNone/>
            </a:pPr>
            <a:r>
              <a:rPr lang="en-US" sz="2400" dirty="0" smtClean="0">
                <a:latin typeface="Comic Sans MS" pitchFamily="66" charset="0"/>
              </a:rPr>
              <a:t>    For the manual method, this corresponds to 2829 h of production per year, and for the automated method this quantity would require 1131.5 h of operation per year. </a:t>
            </a:r>
          </a:p>
        </p:txBody>
      </p:sp>
      <p:sp>
        <p:nvSpPr>
          <p:cNvPr id="1229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5"/>
          <p:cNvGraphicFramePr>
            <a:graphicFrameLocks noChangeAspect="1"/>
          </p:cNvGraphicFramePr>
          <p:nvPr/>
        </p:nvGraphicFramePr>
        <p:xfrm>
          <a:off x="1600200" y="730250"/>
          <a:ext cx="6172200" cy="603250"/>
        </p:xfrm>
        <a:graphic>
          <a:graphicData uri="http://schemas.openxmlformats.org/presentationml/2006/ole">
            <p:oleObj spid="_x0000_s3074" name="Equation" r:id="rId4" imgW="1854000" imgH="203040" progId="Equation.3">
              <p:embed/>
            </p:oleObj>
          </a:graphicData>
        </a:graphic>
      </p:graphicFrame>
      <p:sp>
        <p:nvSpPr>
          <p:cNvPr id="1229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95" name="Slide Number Placeholder 8"/>
          <p:cNvSpPr>
            <a:spLocks noGrp="1"/>
          </p:cNvSpPr>
          <p:nvPr>
            <p:ph type="sldNum" sz="quarter" idx="12"/>
          </p:nvPr>
        </p:nvSpPr>
        <p:spPr>
          <a:noFill/>
        </p:spPr>
        <p:txBody>
          <a:bodyPr/>
          <a:lstStyle/>
          <a:p>
            <a:fld id="{6218B40B-2E22-48B8-AED3-D10BD8C47BD0}"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a:xfrm>
            <a:off x="457200" y="609600"/>
            <a:ext cx="8229600" cy="639763"/>
          </a:xfrm>
        </p:spPr>
        <p:txBody>
          <a:bodyPr/>
          <a:lstStyle/>
          <a:p>
            <a:pPr algn="r" eaLnBrk="1" hangingPunct="1"/>
            <a:r>
              <a:rPr lang="en-US" sz="2800" i="1" dirty="0" smtClean="0"/>
              <a:t>Cont’d</a:t>
            </a:r>
          </a:p>
        </p:txBody>
      </p:sp>
      <p:sp>
        <p:nvSpPr>
          <p:cNvPr id="13316" name="Rectangle 3"/>
          <p:cNvSpPr>
            <a:spLocks noGrp="1" noChangeArrowheads="1"/>
          </p:cNvSpPr>
          <p:nvPr>
            <p:ph type="body" sz="half" idx="1"/>
          </p:nvPr>
        </p:nvSpPr>
        <p:spPr>
          <a:xfrm>
            <a:off x="457200" y="1600200"/>
            <a:ext cx="8305800" cy="4572000"/>
          </a:xfrm>
        </p:spPr>
        <p:txBody>
          <a:bodyPr>
            <a:normAutofit/>
          </a:bodyPr>
          <a:lstStyle/>
          <a:p>
            <a:pPr algn="just" eaLnBrk="1" hangingPunct="1">
              <a:buFontTx/>
              <a:buNone/>
            </a:pPr>
            <a:r>
              <a:rPr lang="en-US" sz="2400" dirty="0" smtClean="0">
                <a:latin typeface="Comic Sans MS" pitchFamily="66" charset="0"/>
              </a:rPr>
              <a:t>The profit break-even point given that the value added $1.00/unit. </a:t>
            </a:r>
          </a:p>
          <a:p>
            <a:pPr algn="just" eaLnBrk="1" hangingPunct="1"/>
            <a:endParaRPr lang="en-US" sz="2400" dirty="0" smtClean="0">
              <a:latin typeface="Comic Sans MS" pitchFamily="66" charset="0"/>
            </a:endParaRPr>
          </a:p>
          <a:p>
            <a:pPr algn="just" eaLnBrk="1" hangingPunct="1"/>
            <a:endParaRPr lang="en-US" sz="2400" dirty="0" smtClean="0">
              <a:latin typeface="Comic Sans MS" pitchFamily="66" charset="0"/>
            </a:endParaRPr>
          </a:p>
          <a:p>
            <a:pPr algn="just" eaLnBrk="1" hangingPunct="1"/>
            <a:endParaRPr lang="en-US" sz="2400" dirty="0" smtClean="0">
              <a:latin typeface="Comic Sans MS" pitchFamily="66" charset="0"/>
            </a:endParaRPr>
          </a:p>
          <a:p>
            <a:pPr algn="just" eaLnBrk="1" hangingPunct="1"/>
            <a:endParaRPr lang="en-US" sz="2400" dirty="0" smtClean="0">
              <a:latin typeface="Comic Sans MS" pitchFamily="66" charset="0"/>
            </a:endParaRPr>
          </a:p>
          <a:p>
            <a:pPr algn="just" eaLnBrk="1" hangingPunct="1">
              <a:buFontTx/>
              <a:buNone/>
            </a:pPr>
            <a:endParaRPr lang="en-US" sz="2400" dirty="0" smtClean="0">
              <a:latin typeface="Comic Sans MS" pitchFamily="66" charset="0"/>
            </a:endParaRPr>
          </a:p>
          <a:p>
            <a:pPr algn="just" eaLnBrk="1" hangingPunct="1">
              <a:buFontTx/>
              <a:buNone/>
            </a:pPr>
            <a:endParaRPr lang="en-US" sz="2400" dirty="0">
              <a:latin typeface="Comic Sans MS" pitchFamily="66" charset="0"/>
            </a:endParaRPr>
          </a:p>
          <a:p>
            <a:pPr algn="just" eaLnBrk="1" hangingPunct="1">
              <a:buFontTx/>
              <a:buNone/>
            </a:pPr>
            <a:r>
              <a:rPr lang="en-US" sz="2400" dirty="0" smtClean="0">
                <a:latin typeface="Comic Sans MS" pitchFamily="66" charset="0"/>
              </a:rPr>
              <a:t>This </a:t>
            </a:r>
            <a:r>
              <a:rPr lang="en-US" sz="2400" dirty="0" smtClean="0">
                <a:latin typeface="Comic Sans MS" pitchFamily="66" charset="0"/>
              </a:rPr>
              <a:t>would require 1201.3 h of operation per year. </a:t>
            </a:r>
          </a:p>
          <a:p>
            <a:pPr eaLnBrk="1" hangingPunct="1"/>
            <a:endParaRPr lang="en-US" sz="2400" dirty="0" smtClean="0"/>
          </a:p>
        </p:txBody>
      </p:sp>
      <p:graphicFrame>
        <p:nvGraphicFramePr>
          <p:cNvPr id="13314" name="Object 4"/>
          <p:cNvGraphicFramePr>
            <a:graphicFrameLocks noChangeAspect="1"/>
          </p:cNvGraphicFramePr>
          <p:nvPr>
            <p:ph sz="half" idx="2"/>
          </p:nvPr>
        </p:nvGraphicFramePr>
        <p:xfrm>
          <a:off x="1676400" y="2743200"/>
          <a:ext cx="5638800" cy="2044700"/>
        </p:xfrm>
        <a:graphic>
          <a:graphicData uri="http://schemas.openxmlformats.org/presentationml/2006/ole">
            <p:oleObj spid="_x0000_s4098" name="Equation" r:id="rId4" imgW="2451100" imgH="889000" progId="Equation.3">
              <p:embed/>
            </p:oleObj>
          </a:graphicData>
        </a:graphic>
      </p:graphicFrame>
      <p:sp>
        <p:nvSpPr>
          <p:cNvPr id="13317" name="Slide Number Placeholder 6"/>
          <p:cNvSpPr>
            <a:spLocks noGrp="1"/>
          </p:cNvSpPr>
          <p:nvPr>
            <p:ph type="sldNum" sz="quarter" idx="12"/>
          </p:nvPr>
        </p:nvSpPr>
        <p:spPr>
          <a:noFill/>
        </p:spPr>
        <p:txBody>
          <a:bodyPr/>
          <a:lstStyle/>
          <a:p>
            <a:fld id="{EEFED942-3C2F-4E5C-A38D-6022DC22773A}"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4800" y="533400"/>
            <a:ext cx="8153400" cy="5486400"/>
            <a:chOff x="192" y="144"/>
            <a:chExt cx="5136" cy="3456"/>
          </a:xfrm>
        </p:grpSpPr>
        <p:sp>
          <p:nvSpPr>
            <p:cNvPr id="37892" name="Rectangle 5"/>
            <p:cNvSpPr>
              <a:spLocks noChangeArrowheads="1"/>
            </p:cNvSpPr>
            <p:nvPr/>
          </p:nvSpPr>
          <p:spPr bwMode="auto">
            <a:xfrm>
              <a:off x="192" y="144"/>
              <a:ext cx="768" cy="240"/>
            </a:xfrm>
            <a:prstGeom prst="rect">
              <a:avLst/>
            </a:prstGeom>
            <a:noFill/>
            <a:ln w="9525">
              <a:noFill/>
              <a:miter lim="800000"/>
              <a:headEnd/>
              <a:tailEnd/>
            </a:ln>
          </p:spPr>
          <p:txBody>
            <a:bodyPr wrap="none" anchor="ctr"/>
            <a:lstStyle/>
            <a:p>
              <a:pPr algn="ctr"/>
              <a:r>
                <a:rPr lang="en-US"/>
                <a:t>Cost per </a:t>
              </a:r>
            </a:p>
            <a:p>
              <a:pPr algn="ctr"/>
              <a:r>
                <a:rPr lang="en-US"/>
                <a:t>Revenue</a:t>
              </a:r>
            </a:p>
          </p:txBody>
        </p:sp>
        <p:grpSp>
          <p:nvGrpSpPr>
            <p:cNvPr id="3" name="Group 6"/>
            <p:cNvGrpSpPr>
              <a:grpSpLocks/>
            </p:cNvGrpSpPr>
            <p:nvPr/>
          </p:nvGrpSpPr>
          <p:grpSpPr bwMode="auto">
            <a:xfrm>
              <a:off x="618" y="288"/>
              <a:ext cx="4710" cy="3312"/>
              <a:chOff x="618" y="288"/>
              <a:chExt cx="4710" cy="3312"/>
            </a:xfrm>
          </p:grpSpPr>
          <p:sp>
            <p:nvSpPr>
              <p:cNvPr id="37894" name="Line 7"/>
              <p:cNvSpPr>
                <a:spLocks noChangeShapeType="1"/>
              </p:cNvSpPr>
              <p:nvPr/>
            </p:nvSpPr>
            <p:spPr bwMode="auto">
              <a:xfrm flipV="1">
                <a:off x="1152" y="288"/>
                <a:ext cx="0" cy="2544"/>
              </a:xfrm>
              <a:prstGeom prst="line">
                <a:avLst/>
              </a:prstGeom>
              <a:noFill/>
              <a:ln w="9525">
                <a:solidFill>
                  <a:schemeClr val="tx1"/>
                </a:solidFill>
                <a:round/>
                <a:headEnd/>
                <a:tailEnd type="triangle" w="med" len="med"/>
              </a:ln>
            </p:spPr>
            <p:txBody>
              <a:bodyPr/>
              <a:lstStyle/>
              <a:p>
                <a:endParaRPr lang="en-US"/>
              </a:p>
            </p:txBody>
          </p:sp>
          <p:sp>
            <p:nvSpPr>
              <p:cNvPr id="37895" name="Line 8"/>
              <p:cNvSpPr>
                <a:spLocks noChangeShapeType="1"/>
              </p:cNvSpPr>
              <p:nvPr/>
            </p:nvSpPr>
            <p:spPr bwMode="auto">
              <a:xfrm>
                <a:off x="1152" y="2832"/>
                <a:ext cx="3216" cy="0"/>
              </a:xfrm>
              <a:prstGeom prst="line">
                <a:avLst/>
              </a:prstGeom>
              <a:noFill/>
              <a:ln w="9525">
                <a:solidFill>
                  <a:schemeClr val="tx1"/>
                </a:solidFill>
                <a:round/>
                <a:headEnd/>
                <a:tailEnd type="triangle" w="med" len="med"/>
              </a:ln>
            </p:spPr>
            <p:txBody>
              <a:bodyPr/>
              <a:lstStyle/>
              <a:p>
                <a:endParaRPr lang="en-US"/>
              </a:p>
            </p:txBody>
          </p:sp>
          <p:sp>
            <p:nvSpPr>
              <p:cNvPr id="37896" name="Line 9"/>
              <p:cNvSpPr>
                <a:spLocks noChangeShapeType="1"/>
              </p:cNvSpPr>
              <p:nvPr/>
            </p:nvSpPr>
            <p:spPr bwMode="auto">
              <a:xfrm flipV="1">
                <a:off x="1152" y="672"/>
                <a:ext cx="2640" cy="2160"/>
              </a:xfrm>
              <a:prstGeom prst="line">
                <a:avLst/>
              </a:prstGeom>
              <a:noFill/>
              <a:ln w="38100">
                <a:solidFill>
                  <a:schemeClr val="tx1"/>
                </a:solidFill>
                <a:round/>
                <a:headEnd/>
                <a:tailEnd/>
              </a:ln>
            </p:spPr>
            <p:txBody>
              <a:bodyPr/>
              <a:lstStyle/>
              <a:p>
                <a:endParaRPr lang="en-US"/>
              </a:p>
            </p:txBody>
          </p:sp>
          <p:sp>
            <p:nvSpPr>
              <p:cNvPr id="37897" name="Rectangle 10"/>
              <p:cNvSpPr>
                <a:spLocks noChangeArrowheads="1"/>
              </p:cNvSpPr>
              <p:nvPr/>
            </p:nvSpPr>
            <p:spPr bwMode="auto">
              <a:xfrm>
                <a:off x="618" y="2487"/>
                <a:ext cx="528" cy="144"/>
              </a:xfrm>
              <a:prstGeom prst="rect">
                <a:avLst/>
              </a:prstGeom>
              <a:noFill/>
              <a:ln w="9525">
                <a:noFill/>
                <a:miter lim="800000"/>
                <a:headEnd/>
                <a:tailEnd/>
              </a:ln>
            </p:spPr>
            <p:txBody>
              <a:bodyPr wrap="none" anchor="ctr"/>
              <a:lstStyle/>
              <a:p>
                <a:pPr algn="ctr"/>
                <a:r>
                  <a:rPr lang="en-US"/>
                  <a:t>10,000</a:t>
                </a:r>
              </a:p>
            </p:txBody>
          </p:sp>
          <p:sp>
            <p:nvSpPr>
              <p:cNvPr id="37898" name="Line 11"/>
              <p:cNvSpPr>
                <a:spLocks noChangeShapeType="1"/>
              </p:cNvSpPr>
              <p:nvPr/>
            </p:nvSpPr>
            <p:spPr bwMode="auto">
              <a:xfrm>
                <a:off x="1158" y="2544"/>
                <a:ext cx="48" cy="0"/>
              </a:xfrm>
              <a:prstGeom prst="line">
                <a:avLst/>
              </a:prstGeom>
              <a:noFill/>
              <a:ln w="9525">
                <a:solidFill>
                  <a:schemeClr val="tx1"/>
                </a:solidFill>
                <a:round/>
                <a:headEnd/>
                <a:tailEnd/>
              </a:ln>
            </p:spPr>
            <p:txBody>
              <a:bodyPr/>
              <a:lstStyle/>
              <a:p>
                <a:endParaRPr lang="en-US"/>
              </a:p>
            </p:txBody>
          </p:sp>
          <p:sp>
            <p:nvSpPr>
              <p:cNvPr id="37899" name="Line 12"/>
              <p:cNvSpPr>
                <a:spLocks noChangeShapeType="1"/>
              </p:cNvSpPr>
              <p:nvPr/>
            </p:nvSpPr>
            <p:spPr bwMode="auto">
              <a:xfrm>
                <a:off x="1161" y="2256"/>
                <a:ext cx="48" cy="0"/>
              </a:xfrm>
              <a:prstGeom prst="line">
                <a:avLst/>
              </a:prstGeom>
              <a:noFill/>
              <a:ln w="9525">
                <a:solidFill>
                  <a:schemeClr val="tx1"/>
                </a:solidFill>
                <a:round/>
                <a:headEnd/>
                <a:tailEnd/>
              </a:ln>
            </p:spPr>
            <p:txBody>
              <a:bodyPr/>
              <a:lstStyle/>
              <a:p>
                <a:endParaRPr lang="en-US"/>
              </a:p>
            </p:txBody>
          </p:sp>
          <p:sp>
            <p:nvSpPr>
              <p:cNvPr id="37900" name="Line 13"/>
              <p:cNvSpPr>
                <a:spLocks noChangeShapeType="1"/>
              </p:cNvSpPr>
              <p:nvPr/>
            </p:nvSpPr>
            <p:spPr bwMode="auto">
              <a:xfrm>
                <a:off x="1170" y="1962"/>
                <a:ext cx="48" cy="0"/>
              </a:xfrm>
              <a:prstGeom prst="line">
                <a:avLst/>
              </a:prstGeom>
              <a:noFill/>
              <a:ln w="9525">
                <a:solidFill>
                  <a:schemeClr val="tx1"/>
                </a:solidFill>
                <a:round/>
                <a:headEnd/>
                <a:tailEnd/>
              </a:ln>
            </p:spPr>
            <p:txBody>
              <a:bodyPr/>
              <a:lstStyle/>
              <a:p>
                <a:endParaRPr lang="en-US"/>
              </a:p>
            </p:txBody>
          </p:sp>
          <p:sp>
            <p:nvSpPr>
              <p:cNvPr id="37901" name="Line 14"/>
              <p:cNvSpPr>
                <a:spLocks noChangeShapeType="1"/>
              </p:cNvSpPr>
              <p:nvPr/>
            </p:nvSpPr>
            <p:spPr bwMode="auto">
              <a:xfrm>
                <a:off x="1392" y="2832"/>
                <a:ext cx="48" cy="0"/>
              </a:xfrm>
              <a:prstGeom prst="line">
                <a:avLst/>
              </a:prstGeom>
              <a:noFill/>
              <a:ln w="9525">
                <a:solidFill>
                  <a:schemeClr val="tx1"/>
                </a:solidFill>
                <a:round/>
                <a:headEnd/>
                <a:tailEnd/>
              </a:ln>
            </p:spPr>
            <p:txBody>
              <a:bodyPr/>
              <a:lstStyle/>
              <a:p>
                <a:endParaRPr lang="en-US"/>
              </a:p>
            </p:txBody>
          </p:sp>
          <p:sp>
            <p:nvSpPr>
              <p:cNvPr id="37902" name="Line 15"/>
              <p:cNvSpPr>
                <a:spLocks noChangeShapeType="1"/>
              </p:cNvSpPr>
              <p:nvPr/>
            </p:nvSpPr>
            <p:spPr bwMode="auto">
              <a:xfrm>
                <a:off x="1164" y="1680"/>
                <a:ext cx="48" cy="0"/>
              </a:xfrm>
              <a:prstGeom prst="line">
                <a:avLst/>
              </a:prstGeom>
              <a:noFill/>
              <a:ln w="9525">
                <a:solidFill>
                  <a:schemeClr val="tx1"/>
                </a:solidFill>
                <a:round/>
                <a:headEnd/>
                <a:tailEnd/>
              </a:ln>
            </p:spPr>
            <p:txBody>
              <a:bodyPr/>
              <a:lstStyle/>
              <a:p>
                <a:endParaRPr lang="en-US"/>
              </a:p>
            </p:txBody>
          </p:sp>
          <p:sp>
            <p:nvSpPr>
              <p:cNvPr id="37903" name="Line 16"/>
              <p:cNvSpPr>
                <a:spLocks noChangeShapeType="1"/>
              </p:cNvSpPr>
              <p:nvPr/>
            </p:nvSpPr>
            <p:spPr bwMode="auto">
              <a:xfrm>
                <a:off x="1179" y="1386"/>
                <a:ext cx="48" cy="0"/>
              </a:xfrm>
              <a:prstGeom prst="line">
                <a:avLst/>
              </a:prstGeom>
              <a:noFill/>
              <a:ln w="9525">
                <a:solidFill>
                  <a:schemeClr val="tx1"/>
                </a:solidFill>
                <a:round/>
                <a:headEnd/>
                <a:tailEnd/>
              </a:ln>
            </p:spPr>
            <p:txBody>
              <a:bodyPr/>
              <a:lstStyle/>
              <a:p>
                <a:endParaRPr lang="en-US"/>
              </a:p>
            </p:txBody>
          </p:sp>
          <p:sp>
            <p:nvSpPr>
              <p:cNvPr id="37904" name="Line 17"/>
              <p:cNvSpPr>
                <a:spLocks noChangeShapeType="1"/>
              </p:cNvSpPr>
              <p:nvPr/>
            </p:nvSpPr>
            <p:spPr bwMode="auto">
              <a:xfrm>
                <a:off x="1161" y="1098"/>
                <a:ext cx="48" cy="0"/>
              </a:xfrm>
              <a:prstGeom prst="line">
                <a:avLst/>
              </a:prstGeom>
              <a:noFill/>
              <a:ln w="9525">
                <a:solidFill>
                  <a:schemeClr val="tx1"/>
                </a:solidFill>
                <a:round/>
                <a:headEnd/>
                <a:tailEnd/>
              </a:ln>
            </p:spPr>
            <p:txBody>
              <a:bodyPr/>
              <a:lstStyle/>
              <a:p>
                <a:endParaRPr lang="en-US"/>
              </a:p>
            </p:txBody>
          </p:sp>
          <p:sp>
            <p:nvSpPr>
              <p:cNvPr id="37905" name="Line 18"/>
              <p:cNvSpPr>
                <a:spLocks noChangeShapeType="1"/>
              </p:cNvSpPr>
              <p:nvPr/>
            </p:nvSpPr>
            <p:spPr bwMode="auto">
              <a:xfrm>
                <a:off x="1167" y="807"/>
                <a:ext cx="48" cy="0"/>
              </a:xfrm>
              <a:prstGeom prst="line">
                <a:avLst/>
              </a:prstGeom>
              <a:noFill/>
              <a:ln w="9525">
                <a:solidFill>
                  <a:schemeClr val="tx1"/>
                </a:solidFill>
                <a:round/>
                <a:headEnd/>
                <a:tailEnd/>
              </a:ln>
            </p:spPr>
            <p:txBody>
              <a:bodyPr/>
              <a:lstStyle/>
              <a:p>
                <a:endParaRPr lang="en-US"/>
              </a:p>
            </p:txBody>
          </p:sp>
          <p:sp>
            <p:nvSpPr>
              <p:cNvPr id="37906" name="Line 19"/>
              <p:cNvSpPr>
                <a:spLocks noChangeShapeType="1"/>
              </p:cNvSpPr>
              <p:nvPr/>
            </p:nvSpPr>
            <p:spPr bwMode="auto">
              <a:xfrm>
                <a:off x="1164" y="519"/>
                <a:ext cx="48" cy="0"/>
              </a:xfrm>
              <a:prstGeom prst="line">
                <a:avLst/>
              </a:prstGeom>
              <a:noFill/>
              <a:ln w="9525">
                <a:solidFill>
                  <a:schemeClr val="tx1"/>
                </a:solidFill>
                <a:round/>
                <a:headEnd/>
                <a:tailEnd/>
              </a:ln>
            </p:spPr>
            <p:txBody>
              <a:bodyPr/>
              <a:lstStyle/>
              <a:p>
                <a:endParaRPr lang="en-US"/>
              </a:p>
            </p:txBody>
          </p:sp>
          <p:sp>
            <p:nvSpPr>
              <p:cNvPr id="37907" name="Line 20"/>
              <p:cNvSpPr>
                <a:spLocks noChangeShapeType="1"/>
              </p:cNvSpPr>
              <p:nvPr/>
            </p:nvSpPr>
            <p:spPr bwMode="auto">
              <a:xfrm>
                <a:off x="1776" y="2733"/>
                <a:ext cx="0" cy="96"/>
              </a:xfrm>
              <a:prstGeom prst="line">
                <a:avLst/>
              </a:prstGeom>
              <a:noFill/>
              <a:ln w="9525">
                <a:solidFill>
                  <a:schemeClr val="tx1"/>
                </a:solidFill>
                <a:round/>
                <a:headEnd/>
                <a:tailEnd/>
              </a:ln>
            </p:spPr>
            <p:txBody>
              <a:bodyPr/>
              <a:lstStyle/>
              <a:p>
                <a:endParaRPr lang="en-US"/>
              </a:p>
            </p:txBody>
          </p:sp>
          <p:sp>
            <p:nvSpPr>
              <p:cNvPr id="37908" name="Line 21"/>
              <p:cNvSpPr>
                <a:spLocks noChangeShapeType="1"/>
              </p:cNvSpPr>
              <p:nvPr/>
            </p:nvSpPr>
            <p:spPr bwMode="auto">
              <a:xfrm>
                <a:off x="2400" y="2727"/>
                <a:ext cx="0" cy="96"/>
              </a:xfrm>
              <a:prstGeom prst="line">
                <a:avLst/>
              </a:prstGeom>
              <a:noFill/>
              <a:ln w="9525">
                <a:solidFill>
                  <a:schemeClr val="tx1"/>
                </a:solidFill>
                <a:round/>
                <a:headEnd/>
                <a:tailEnd/>
              </a:ln>
            </p:spPr>
            <p:txBody>
              <a:bodyPr/>
              <a:lstStyle/>
              <a:p>
                <a:endParaRPr lang="en-US"/>
              </a:p>
            </p:txBody>
          </p:sp>
          <p:sp>
            <p:nvSpPr>
              <p:cNvPr id="37909" name="Line 22"/>
              <p:cNvSpPr>
                <a:spLocks noChangeShapeType="1"/>
              </p:cNvSpPr>
              <p:nvPr/>
            </p:nvSpPr>
            <p:spPr bwMode="auto">
              <a:xfrm>
                <a:off x="3024" y="2727"/>
                <a:ext cx="0" cy="96"/>
              </a:xfrm>
              <a:prstGeom prst="line">
                <a:avLst/>
              </a:prstGeom>
              <a:noFill/>
              <a:ln w="9525">
                <a:solidFill>
                  <a:schemeClr val="tx1"/>
                </a:solidFill>
                <a:round/>
                <a:headEnd/>
                <a:tailEnd/>
              </a:ln>
            </p:spPr>
            <p:txBody>
              <a:bodyPr/>
              <a:lstStyle/>
              <a:p>
                <a:endParaRPr lang="en-US"/>
              </a:p>
            </p:txBody>
          </p:sp>
          <p:sp>
            <p:nvSpPr>
              <p:cNvPr id="37910" name="Line 23"/>
              <p:cNvSpPr>
                <a:spLocks noChangeShapeType="1"/>
              </p:cNvSpPr>
              <p:nvPr/>
            </p:nvSpPr>
            <p:spPr bwMode="auto">
              <a:xfrm>
                <a:off x="3660" y="2733"/>
                <a:ext cx="0" cy="96"/>
              </a:xfrm>
              <a:prstGeom prst="line">
                <a:avLst/>
              </a:prstGeom>
              <a:noFill/>
              <a:ln w="9525">
                <a:solidFill>
                  <a:schemeClr val="tx1"/>
                </a:solidFill>
                <a:round/>
                <a:headEnd/>
                <a:tailEnd/>
              </a:ln>
            </p:spPr>
            <p:txBody>
              <a:bodyPr/>
              <a:lstStyle/>
              <a:p>
                <a:endParaRPr lang="en-US"/>
              </a:p>
            </p:txBody>
          </p:sp>
          <p:sp>
            <p:nvSpPr>
              <p:cNvPr id="37911" name="Rectangle 24"/>
              <p:cNvSpPr>
                <a:spLocks noChangeArrowheads="1"/>
              </p:cNvSpPr>
              <p:nvPr/>
            </p:nvSpPr>
            <p:spPr bwMode="auto">
              <a:xfrm>
                <a:off x="1509" y="2880"/>
                <a:ext cx="528" cy="144"/>
              </a:xfrm>
              <a:prstGeom prst="rect">
                <a:avLst/>
              </a:prstGeom>
              <a:noFill/>
              <a:ln w="9525">
                <a:noFill/>
                <a:miter lim="800000"/>
                <a:headEnd/>
                <a:tailEnd/>
              </a:ln>
            </p:spPr>
            <p:txBody>
              <a:bodyPr wrap="none" anchor="ctr"/>
              <a:lstStyle/>
              <a:p>
                <a:pPr algn="ctr"/>
                <a:r>
                  <a:rPr lang="en-US"/>
                  <a:t>20,000</a:t>
                </a:r>
              </a:p>
            </p:txBody>
          </p:sp>
          <p:sp>
            <p:nvSpPr>
              <p:cNvPr id="37912" name="Rectangle 25"/>
              <p:cNvSpPr>
                <a:spLocks noChangeArrowheads="1"/>
              </p:cNvSpPr>
              <p:nvPr/>
            </p:nvSpPr>
            <p:spPr bwMode="auto">
              <a:xfrm>
                <a:off x="624" y="2169"/>
                <a:ext cx="528" cy="144"/>
              </a:xfrm>
              <a:prstGeom prst="rect">
                <a:avLst/>
              </a:prstGeom>
              <a:noFill/>
              <a:ln w="9525">
                <a:noFill/>
                <a:miter lim="800000"/>
                <a:headEnd/>
                <a:tailEnd/>
              </a:ln>
            </p:spPr>
            <p:txBody>
              <a:bodyPr wrap="none" anchor="ctr"/>
              <a:lstStyle/>
              <a:p>
                <a:pPr algn="ctr"/>
                <a:r>
                  <a:rPr lang="en-US"/>
                  <a:t>20,000</a:t>
                </a:r>
              </a:p>
            </p:txBody>
          </p:sp>
          <p:sp>
            <p:nvSpPr>
              <p:cNvPr id="37913" name="Rectangle 26"/>
              <p:cNvSpPr>
                <a:spLocks noChangeArrowheads="1"/>
              </p:cNvSpPr>
              <p:nvPr/>
            </p:nvSpPr>
            <p:spPr bwMode="auto">
              <a:xfrm>
                <a:off x="624" y="1872"/>
                <a:ext cx="528" cy="144"/>
              </a:xfrm>
              <a:prstGeom prst="rect">
                <a:avLst/>
              </a:prstGeom>
              <a:noFill/>
              <a:ln w="9525">
                <a:noFill/>
                <a:miter lim="800000"/>
                <a:headEnd/>
                <a:tailEnd/>
              </a:ln>
            </p:spPr>
            <p:txBody>
              <a:bodyPr wrap="none" anchor="ctr"/>
              <a:lstStyle/>
              <a:p>
                <a:pPr algn="ctr"/>
                <a:r>
                  <a:rPr lang="en-US"/>
                  <a:t>30,000</a:t>
                </a:r>
              </a:p>
            </p:txBody>
          </p:sp>
          <p:sp>
            <p:nvSpPr>
              <p:cNvPr id="37914" name="Rectangle 27"/>
              <p:cNvSpPr>
                <a:spLocks noChangeArrowheads="1"/>
              </p:cNvSpPr>
              <p:nvPr/>
            </p:nvSpPr>
            <p:spPr bwMode="auto">
              <a:xfrm>
                <a:off x="621" y="1605"/>
                <a:ext cx="519" cy="123"/>
              </a:xfrm>
              <a:prstGeom prst="rect">
                <a:avLst/>
              </a:prstGeom>
              <a:noFill/>
              <a:ln w="9525">
                <a:noFill/>
                <a:miter lim="800000"/>
                <a:headEnd/>
                <a:tailEnd/>
              </a:ln>
            </p:spPr>
            <p:txBody>
              <a:bodyPr wrap="none" anchor="ctr"/>
              <a:lstStyle/>
              <a:p>
                <a:pPr algn="ctr"/>
                <a:r>
                  <a:rPr lang="en-US"/>
                  <a:t>40,000</a:t>
                </a:r>
              </a:p>
            </p:txBody>
          </p:sp>
          <p:sp>
            <p:nvSpPr>
              <p:cNvPr id="37915" name="Rectangle 28"/>
              <p:cNvSpPr>
                <a:spLocks noChangeArrowheads="1"/>
              </p:cNvSpPr>
              <p:nvPr/>
            </p:nvSpPr>
            <p:spPr bwMode="auto">
              <a:xfrm>
                <a:off x="624" y="1296"/>
                <a:ext cx="528" cy="144"/>
              </a:xfrm>
              <a:prstGeom prst="rect">
                <a:avLst/>
              </a:prstGeom>
              <a:noFill/>
              <a:ln w="9525">
                <a:noFill/>
                <a:miter lim="800000"/>
                <a:headEnd/>
                <a:tailEnd/>
              </a:ln>
            </p:spPr>
            <p:txBody>
              <a:bodyPr wrap="none" anchor="ctr"/>
              <a:lstStyle/>
              <a:p>
                <a:pPr algn="ctr"/>
                <a:r>
                  <a:rPr lang="en-US"/>
                  <a:t>50,000</a:t>
                </a:r>
              </a:p>
            </p:txBody>
          </p:sp>
          <p:sp>
            <p:nvSpPr>
              <p:cNvPr id="37916" name="Rectangle 29"/>
              <p:cNvSpPr>
                <a:spLocks noChangeArrowheads="1"/>
              </p:cNvSpPr>
              <p:nvPr/>
            </p:nvSpPr>
            <p:spPr bwMode="auto">
              <a:xfrm>
                <a:off x="624" y="1008"/>
                <a:ext cx="528" cy="144"/>
              </a:xfrm>
              <a:prstGeom prst="rect">
                <a:avLst/>
              </a:prstGeom>
              <a:noFill/>
              <a:ln w="9525">
                <a:noFill/>
                <a:miter lim="800000"/>
                <a:headEnd/>
                <a:tailEnd/>
              </a:ln>
            </p:spPr>
            <p:txBody>
              <a:bodyPr wrap="none" anchor="ctr"/>
              <a:lstStyle/>
              <a:p>
                <a:pPr algn="ctr"/>
                <a:r>
                  <a:rPr lang="en-US"/>
                  <a:t>60,000</a:t>
                </a:r>
              </a:p>
            </p:txBody>
          </p:sp>
          <p:sp>
            <p:nvSpPr>
              <p:cNvPr id="37917" name="Rectangle 30"/>
              <p:cNvSpPr>
                <a:spLocks noChangeArrowheads="1"/>
              </p:cNvSpPr>
              <p:nvPr/>
            </p:nvSpPr>
            <p:spPr bwMode="auto">
              <a:xfrm>
                <a:off x="624" y="720"/>
                <a:ext cx="528" cy="144"/>
              </a:xfrm>
              <a:prstGeom prst="rect">
                <a:avLst/>
              </a:prstGeom>
              <a:noFill/>
              <a:ln w="9525">
                <a:noFill/>
                <a:miter lim="800000"/>
                <a:headEnd/>
                <a:tailEnd/>
              </a:ln>
            </p:spPr>
            <p:txBody>
              <a:bodyPr wrap="none" anchor="ctr"/>
              <a:lstStyle/>
              <a:p>
                <a:pPr algn="ctr"/>
                <a:r>
                  <a:rPr lang="en-US"/>
                  <a:t>60,000</a:t>
                </a:r>
              </a:p>
            </p:txBody>
          </p:sp>
          <p:sp>
            <p:nvSpPr>
              <p:cNvPr id="37918" name="Rectangle 31"/>
              <p:cNvSpPr>
                <a:spLocks noChangeArrowheads="1"/>
              </p:cNvSpPr>
              <p:nvPr/>
            </p:nvSpPr>
            <p:spPr bwMode="auto">
              <a:xfrm>
                <a:off x="624" y="432"/>
                <a:ext cx="528" cy="144"/>
              </a:xfrm>
              <a:prstGeom prst="rect">
                <a:avLst/>
              </a:prstGeom>
              <a:noFill/>
              <a:ln w="9525">
                <a:noFill/>
                <a:miter lim="800000"/>
                <a:headEnd/>
                <a:tailEnd/>
              </a:ln>
            </p:spPr>
            <p:txBody>
              <a:bodyPr wrap="none" anchor="ctr"/>
              <a:lstStyle/>
              <a:p>
                <a:pPr algn="ctr"/>
                <a:r>
                  <a:rPr lang="en-US"/>
                  <a:t>80,000</a:t>
                </a:r>
              </a:p>
            </p:txBody>
          </p:sp>
          <p:sp>
            <p:nvSpPr>
              <p:cNvPr id="37919" name="Rectangle 32"/>
              <p:cNvSpPr>
                <a:spLocks noChangeArrowheads="1"/>
              </p:cNvSpPr>
              <p:nvPr/>
            </p:nvSpPr>
            <p:spPr bwMode="auto">
              <a:xfrm>
                <a:off x="3396" y="2874"/>
                <a:ext cx="528" cy="144"/>
              </a:xfrm>
              <a:prstGeom prst="rect">
                <a:avLst/>
              </a:prstGeom>
              <a:noFill/>
              <a:ln w="9525">
                <a:noFill/>
                <a:miter lim="800000"/>
                <a:headEnd/>
                <a:tailEnd/>
              </a:ln>
            </p:spPr>
            <p:txBody>
              <a:bodyPr wrap="none" anchor="ctr"/>
              <a:lstStyle/>
              <a:p>
                <a:pPr algn="ctr"/>
                <a:r>
                  <a:rPr lang="en-US"/>
                  <a:t>80,000</a:t>
                </a:r>
              </a:p>
            </p:txBody>
          </p:sp>
          <p:sp>
            <p:nvSpPr>
              <p:cNvPr id="37920" name="Rectangle 33"/>
              <p:cNvSpPr>
                <a:spLocks noChangeArrowheads="1"/>
              </p:cNvSpPr>
              <p:nvPr/>
            </p:nvSpPr>
            <p:spPr bwMode="auto">
              <a:xfrm>
                <a:off x="2751" y="2874"/>
                <a:ext cx="528" cy="144"/>
              </a:xfrm>
              <a:prstGeom prst="rect">
                <a:avLst/>
              </a:prstGeom>
              <a:noFill/>
              <a:ln w="9525">
                <a:noFill/>
                <a:miter lim="800000"/>
                <a:headEnd/>
                <a:tailEnd/>
              </a:ln>
            </p:spPr>
            <p:txBody>
              <a:bodyPr wrap="none" anchor="ctr"/>
              <a:lstStyle/>
              <a:p>
                <a:pPr algn="ctr"/>
                <a:r>
                  <a:rPr lang="en-US"/>
                  <a:t>60,000</a:t>
                </a:r>
              </a:p>
            </p:txBody>
          </p:sp>
          <p:sp>
            <p:nvSpPr>
              <p:cNvPr id="37921" name="Rectangle 34"/>
              <p:cNvSpPr>
                <a:spLocks noChangeArrowheads="1"/>
              </p:cNvSpPr>
              <p:nvPr/>
            </p:nvSpPr>
            <p:spPr bwMode="auto">
              <a:xfrm>
                <a:off x="2130" y="2880"/>
                <a:ext cx="528" cy="144"/>
              </a:xfrm>
              <a:prstGeom prst="rect">
                <a:avLst/>
              </a:prstGeom>
              <a:noFill/>
              <a:ln w="9525">
                <a:noFill/>
                <a:miter lim="800000"/>
                <a:headEnd/>
                <a:tailEnd/>
              </a:ln>
            </p:spPr>
            <p:txBody>
              <a:bodyPr wrap="none" anchor="ctr"/>
              <a:lstStyle/>
              <a:p>
                <a:pPr algn="ctr"/>
                <a:r>
                  <a:rPr lang="en-US"/>
                  <a:t>40,000</a:t>
                </a:r>
              </a:p>
            </p:txBody>
          </p:sp>
          <p:sp>
            <p:nvSpPr>
              <p:cNvPr id="37922" name="Line 35"/>
              <p:cNvSpPr>
                <a:spLocks noChangeShapeType="1"/>
              </p:cNvSpPr>
              <p:nvPr/>
            </p:nvSpPr>
            <p:spPr bwMode="auto">
              <a:xfrm flipV="1">
                <a:off x="1152" y="720"/>
                <a:ext cx="3024" cy="1440"/>
              </a:xfrm>
              <a:prstGeom prst="line">
                <a:avLst/>
              </a:prstGeom>
              <a:noFill/>
              <a:ln w="9525">
                <a:solidFill>
                  <a:schemeClr val="tx1"/>
                </a:solidFill>
                <a:round/>
                <a:headEnd/>
                <a:tailEnd/>
              </a:ln>
            </p:spPr>
            <p:txBody>
              <a:bodyPr/>
              <a:lstStyle/>
              <a:p>
                <a:endParaRPr lang="en-US"/>
              </a:p>
            </p:txBody>
          </p:sp>
          <p:sp>
            <p:nvSpPr>
              <p:cNvPr id="37923" name="Rectangle 36"/>
              <p:cNvSpPr>
                <a:spLocks noChangeArrowheads="1"/>
              </p:cNvSpPr>
              <p:nvPr/>
            </p:nvSpPr>
            <p:spPr bwMode="auto">
              <a:xfrm>
                <a:off x="2304" y="1872"/>
                <a:ext cx="960" cy="192"/>
              </a:xfrm>
              <a:prstGeom prst="rect">
                <a:avLst/>
              </a:prstGeom>
              <a:noFill/>
              <a:ln w="9525">
                <a:noFill/>
                <a:miter lim="800000"/>
                <a:headEnd/>
                <a:tailEnd/>
              </a:ln>
            </p:spPr>
            <p:txBody>
              <a:bodyPr wrap="none" anchor="ctr"/>
              <a:lstStyle/>
              <a:p>
                <a:pPr algn="ctr"/>
                <a:r>
                  <a:rPr lang="en-US"/>
                  <a:t>Revenue line</a:t>
                </a:r>
              </a:p>
            </p:txBody>
          </p:sp>
          <p:sp>
            <p:nvSpPr>
              <p:cNvPr id="37924" name="Rectangle 37"/>
              <p:cNvSpPr>
                <a:spLocks noChangeArrowheads="1"/>
              </p:cNvSpPr>
              <p:nvPr/>
            </p:nvSpPr>
            <p:spPr bwMode="auto">
              <a:xfrm>
                <a:off x="1872" y="3408"/>
                <a:ext cx="1776" cy="192"/>
              </a:xfrm>
              <a:prstGeom prst="rect">
                <a:avLst/>
              </a:prstGeom>
              <a:noFill/>
              <a:ln w="9525">
                <a:noFill/>
                <a:miter lim="800000"/>
                <a:headEnd/>
                <a:tailEnd/>
              </a:ln>
            </p:spPr>
            <p:txBody>
              <a:bodyPr wrap="none" anchor="ctr"/>
              <a:lstStyle/>
              <a:p>
                <a:pPr algn="ctr"/>
                <a:r>
                  <a:rPr lang="en-US"/>
                  <a:t>Profit  Break-even Chart</a:t>
                </a:r>
              </a:p>
            </p:txBody>
          </p:sp>
          <p:sp>
            <p:nvSpPr>
              <p:cNvPr id="37925" name="Rectangle 38"/>
              <p:cNvSpPr>
                <a:spLocks noChangeArrowheads="1"/>
              </p:cNvSpPr>
              <p:nvPr/>
            </p:nvSpPr>
            <p:spPr bwMode="auto">
              <a:xfrm>
                <a:off x="4464" y="2928"/>
                <a:ext cx="864" cy="240"/>
              </a:xfrm>
              <a:prstGeom prst="rect">
                <a:avLst/>
              </a:prstGeom>
              <a:noFill/>
              <a:ln w="9525">
                <a:noFill/>
                <a:miter lim="800000"/>
                <a:headEnd/>
                <a:tailEnd/>
              </a:ln>
            </p:spPr>
            <p:txBody>
              <a:bodyPr wrap="none" anchor="ctr"/>
              <a:lstStyle/>
              <a:p>
                <a:pPr algn="ctr"/>
                <a:r>
                  <a:rPr lang="en-US"/>
                  <a:t>Annual Output</a:t>
                </a:r>
              </a:p>
            </p:txBody>
          </p:sp>
          <p:sp>
            <p:nvSpPr>
              <p:cNvPr id="37926" name="Rectangle 39"/>
              <p:cNvSpPr>
                <a:spLocks noChangeArrowheads="1"/>
              </p:cNvSpPr>
              <p:nvPr/>
            </p:nvSpPr>
            <p:spPr bwMode="auto">
              <a:xfrm>
                <a:off x="1248" y="2112"/>
                <a:ext cx="528" cy="144"/>
              </a:xfrm>
              <a:prstGeom prst="rect">
                <a:avLst/>
              </a:prstGeom>
              <a:noFill/>
              <a:ln w="9525">
                <a:noFill/>
                <a:miter lim="800000"/>
                <a:headEnd/>
                <a:tailEnd/>
              </a:ln>
            </p:spPr>
            <p:txBody>
              <a:bodyPr wrap="none" anchor="ctr"/>
              <a:lstStyle/>
              <a:p>
                <a:pPr algn="ctr"/>
                <a:r>
                  <a:rPr lang="en-US"/>
                  <a:t>Loss</a:t>
                </a:r>
              </a:p>
            </p:txBody>
          </p:sp>
          <p:sp>
            <p:nvSpPr>
              <p:cNvPr id="37927" name="Rectangle 40"/>
              <p:cNvSpPr>
                <a:spLocks noChangeArrowheads="1"/>
              </p:cNvSpPr>
              <p:nvPr/>
            </p:nvSpPr>
            <p:spPr bwMode="auto">
              <a:xfrm>
                <a:off x="3024" y="384"/>
                <a:ext cx="528" cy="144"/>
              </a:xfrm>
              <a:prstGeom prst="rect">
                <a:avLst/>
              </a:prstGeom>
              <a:noFill/>
              <a:ln w="9525">
                <a:noFill/>
                <a:miter lim="800000"/>
                <a:headEnd/>
                <a:tailEnd/>
              </a:ln>
            </p:spPr>
            <p:txBody>
              <a:bodyPr wrap="none" anchor="ctr"/>
              <a:lstStyle/>
              <a:p>
                <a:pPr algn="ctr"/>
                <a:r>
                  <a:rPr lang="en-US"/>
                  <a:t>Profit line</a:t>
                </a:r>
              </a:p>
            </p:txBody>
          </p:sp>
          <p:sp>
            <p:nvSpPr>
              <p:cNvPr id="37928" name="Rectangle 41"/>
              <p:cNvSpPr>
                <a:spLocks noChangeArrowheads="1"/>
              </p:cNvSpPr>
              <p:nvPr/>
            </p:nvSpPr>
            <p:spPr bwMode="auto">
              <a:xfrm>
                <a:off x="3264" y="1200"/>
                <a:ext cx="720" cy="240"/>
              </a:xfrm>
              <a:prstGeom prst="rect">
                <a:avLst/>
              </a:prstGeom>
              <a:noFill/>
              <a:ln w="9525">
                <a:noFill/>
                <a:miter lim="800000"/>
                <a:headEnd/>
                <a:tailEnd/>
              </a:ln>
            </p:spPr>
            <p:txBody>
              <a:bodyPr wrap="none" anchor="ctr"/>
              <a:lstStyle/>
              <a:p>
                <a:pPr algn="ctr"/>
                <a:r>
                  <a:rPr lang="en-US" sz="1200"/>
                  <a:t>Profit break </a:t>
                </a:r>
              </a:p>
              <a:p>
                <a:pPr algn="ctr"/>
                <a:r>
                  <a:rPr lang="en-US" sz="1200"/>
                  <a:t>even Point</a:t>
                </a:r>
              </a:p>
            </p:txBody>
          </p:sp>
          <p:sp>
            <p:nvSpPr>
              <p:cNvPr id="37929" name="Rectangle 42"/>
              <p:cNvSpPr>
                <a:spLocks noChangeArrowheads="1"/>
              </p:cNvSpPr>
              <p:nvPr/>
            </p:nvSpPr>
            <p:spPr bwMode="auto">
              <a:xfrm>
                <a:off x="1584" y="1392"/>
                <a:ext cx="528" cy="144"/>
              </a:xfrm>
              <a:prstGeom prst="rect">
                <a:avLst/>
              </a:prstGeom>
              <a:noFill/>
              <a:ln w="9525">
                <a:noFill/>
                <a:miter lim="800000"/>
                <a:headEnd/>
                <a:tailEnd/>
              </a:ln>
            </p:spPr>
            <p:txBody>
              <a:bodyPr wrap="none" anchor="ctr"/>
              <a:lstStyle/>
              <a:p>
                <a:pPr algn="ctr"/>
                <a:r>
                  <a:rPr lang="en-US"/>
                  <a:t>Total Cost </a:t>
                </a:r>
              </a:p>
              <a:p>
                <a:pPr algn="ctr"/>
                <a:r>
                  <a:rPr lang="en-US"/>
                  <a:t>Function</a:t>
                </a:r>
              </a:p>
            </p:txBody>
          </p:sp>
          <p:sp>
            <p:nvSpPr>
              <p:cNvPr id="37930" name="Line 43"/>
              <p:cNvSpPr>
                <a:spLocks noChangeShapeType="1"/>
              </p:cNvSpPr>
              <p:nvPr/>
            </p:nvSpPr>
            <p:spPr bwMode="auto">
              <a:xfrm flipH="1" flipV="1">
                <a:off x="2592" y="1680"/>
                <a:ext cx="96" cy="144"/>
              </a:xfrm>
              <a:prstGeom prst="line">
                <a:avLst/>
              </a:prstGeom>
              <a:noFill/>
              <a:ln w="9525">
                <a:solidFill>
                  <a:schemeClr val="tx1"/>
                </a:solidFill>
                <a:round/>
                <a:headEnd/>
                <a:tailEnd type="triangle" w="med" len="med"/>
              </a:ln>
            </p:spPr>
            <p:txBody>
              <a:bodyPr/>
              <a:lstStyle/>
              <a:p>
                <a:endParaRPr lang="en-US"/>
              </a:p>
            </p:txBody>
          </p:sp>
          <p:sp>
            <p:nvSpPr>
              <p:cNvPr id="37931" name="Line 44"/>
              <p:cNvSpPr>
                <a:spLocks noChangeShapeType="1"/>
              </p:cNvSpPr>
              <p:nvPr/>
            </p:nvSpPr>
            <p:spPr bwMode="auto">
              <a:xfrm flipH="1" flipV="1">
                <a:off x="3141" y="1248"/>
                <a:ext cx="192" cy="48"/>
              </a:xfrm>
              <a:prstGeom prst="line">
                <a:avLst/>
              </a:prstGeom>
              <a:noFill/>
              <a:ln w="9525">
                <a:solidFill>
                  <a:schemeClr val="tx1"/>
                </a:solidFill>
                <a:round/>
                <a:headEnd/>
                <a:tailEnd type="triangle" w="med" len="med"/>
              </a:ln>
            </p:spPr>
            <p:txBody>
              <a:bodyPr/>
              <a:lstStyle/>
              <a:p>
                <a:endParaRPr lang="en-US"/>
              </a:p>
            </p:txBody>
          </p:sp>
          <p:sp>
            <p:nvSpPr>
              <p:cNvPr id="37932" name="Line 45"/>
              <p:cNvSpPr>
                <a:spLocks noChangeShapeType="1"/>
              </p:cNvSpPr>
              <p:nvPr/>
            </p:nvSpPr>
            <p:spPr bwMode="auto">
              <a:xfrm>
                <a:off x="2160" y="1488"/>
                <a:ext cx="48" cy="144"/>
              </a:xfrm>
              <a:prstGeom prst="line">
                <a:avLst/>
              </a:prstGeom>
              <a:noFill/>
              <a:ln w="9525">
                <a:solidFill>
                  <a:schemeClr val="tx1"/>
                </a:solidFill>
                <a:round/>
                <a:headEnd/>
                <a:tailEnd type="triangle" w="med" len="med"/>
              </a:ln>
            </p:spPr>
            <p:txBody>
              <a:bodyPr/>
              <a:lstStyle/>
              <a:p>
                <a:endParaRPr lang="en-US"/>
              </a:p>
            </p:txBody>
          </p:sp>
          <p:sp>
            <p:nvSpPr>
              <p:cNvPr id="37933" name="Line 46"/>
              <p:cNvSpPr>
                <a:spLocks noChangeShapeType="1"/>
              </p:cNvSpPr>
              <p:nvPr/>
            </p:nvSpPr>
            <p:spPr bwMode="auto">
              <a:xfrm>
                <a:off x="3408" y="528"/>
                <a:ext cx="144" cy="336"/>
              </a:xfrm>
              <a:prstGeom prst="line">
                <a:avLst/>
              </a:prstGeom>
              <a:noFill/>
              <a:ln w="9525">
                <a:solidFill>
                  <a:schemeClr val="tx1"/>
                </a:solidFill>
                <a:round/>
                <a:headEnd/>
                <a:tailEnd type="triangle" w="med" len="med"/>
              </a:ln>
            </p:spPr>
            <p:txBody>
              <a:bodyPr/>
              <a:lstStyle/>
              <a:p>
                <a:endParaRPr lang="en-US"/>
              </a:p>
            </p:txBody>
          </p:sp>
          <p:sp>
            <p:nvSpPr>
              <p:cNvPr id="37934" name="Line 47"/>
              <p:cNvSpPr>
                <a:spLocks noChangeShapeType="1"/>
              </p:cNvSpPr>
              <p:nvPr/>
            </p:nvSpPr>
            <p:spPr bwMode="auto">
              <a:xfrm>
                <a:off x="3120" y="1200"/>
                <a:ext cx="0" cy="1632"/>
              </a:xfrm>
              <a:prstGeom prst="line">
                <a:avLst/>
              </a:prstGeom>
              <a:noFill/>
              <a:ln w="9525">
                <a:solidFill>
                  <a:schemeClr val="tx1"/>
                </a:solidFill>
                <a:prstDash val="dashDot"/>
                <a:round/>
                <a:headEnd/>
                <a:tailEnd/>
              </a:ln>
            </p:spPr>
            <p:txBody>
              <a:bodyPr/>
              <a:lstStyle/>
              <a:p>
                <a:endParaRPr lang="en-US"/>
              </a:p>
            </p:txBody>
          </p:sp>
        </p:grpSp>
      </p:grpSp>
      <p:sp>
        <p:nvSpPr>
          <p:cNvPr id="37891" name="Slide Number Placeholder 47"/>
          <p:cNvSpPr>
            <a:spLocks noGrp="1"/>
          </p:cNvSpPr>
          <p:nvPr>
            <p:ph type="sldNum" sz="quarter" idx="12"/>
          </p:nvPr>
        </p:nvSpPr>
        <p:spPr>
          <a:noFill/>
        </p:spPr>
        <p:txBody>
          <a:bodyPr/>
          <a:lstStyle/>
          <a:p>
            <a:fld id="{13EF6041-29AD-4B38-8D84-1030E4606710}"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81000" y="457200"/>
            <a:ext cx="7848600" cy="5638800"/>
            <a:chOff x="240" y="288"/>
            <a:chExt cx="4944" cy="3552"/>
          </a:xfrm>
        </p:grpSpPr>
        <p:sp>
          <p:nvSpPr>
            <p:cNvPr id="38916" name="Rectangle 5"/>
            <p:cNvSpPr>
              <a:spLocks noChangeArrowheads="1"/>
            </p:cNvSpPr>
            <p:nvPr/>
          </p:nvSpPr>
          <p:spPr bwMode="auto">
            <a:xfrm>
              <a:off x="240" y="288"/>
              <a:ext cx="576" cy="192"/>
            </a:xfrm>
            <a:prstGeom prst="rect">
              <a:avLst/>
            </a:prstGeom>
            <a:noFill/>
            <a:ln w="9525">
              <a:noFill/>
              <a:miter lim="800000"/>
              <a:headEnd/>
              <a:tailEnd/>
            </a:ln>
          </p:spPr>
          <p:txBody>
            <a:bodyPr wrap="none" anchor="ctr"/>
            <a:lstStyle/>
            <a:p>
              <a:pPr algn="ctr"/>
              <a:r>
                <a:rPr lang="en-US"/>
                <a:t>Unit Cost</a:t>
              </a:r>
            </a:p>
          </p:txBody>
        </p:sp>
        <p:grpSp>
          <p:nvGrpSpPr>
            <p:cNvPr id="3" name="Group 6"/>
            <p:cNvGrpSpPr>
              <a:grpSpLocks/>
            </p:cNvGrpSpPr>
            <p:nvPr/>
          </p:nvGrpSpPr>
          <p:grpSpPr bwMode="auto">
            <a:xfrm>
              <a:off x="624" y="384"/>
              <a:ext cx="4560" cy="3456"/>
              <a:chOff x="624" y="384"/>
              <a:chExt cx="4560" cy="3456"/>
            </a:xfrm>
          </p:grpSpPr>
          <p:sp>
            <p:nvSpPr>
              <p:cNvPr id="38918" name="Line 7"/>
              <p:cNvSpPr>
                <a:spLocks noChangeShapeType="1"/>
              </p:cNvSpPr>
              <p:nvPr/>
            </p:nvSpPr>
            <p:spPr bwMode="auto">
              <a:xfrm flipV="1">
                <a:off x="1056" y="384"/>
                <a:ext cx="0" cy="2640"/>
              </a:xfrm>
              <a:prstGeom prst="line">
                <a:avLst/>
              </a:prstGeom>
              <a:noFill/>
              <a:ln w="9525">
                <a:solidFill>
                  <a:schemeClr val="tx1"/>
                </a:solidFill>
                <a:round/>
                <a:headEnd/>
                <a:tailEnd type="triangle" w="med" len="med"/>
              </a:ln>
            </p:spPr>
            <p:txBody>
              <a:bodyPr/>
              <a:lstStyle/>
              <a:p>
                <a:endParaRPr lang="en-US"/>
              </a:p>
            </p:txBody>
          </p:sp>
          <p:sp>
            <p:nvSpPr>
              <p:cNvPr id="38919" name="Line 8"/>
              <p:cNvSpPr>
                <a:spLocks noChangeShapeType="1"/>
              </p:cNvSpPr>
              <p:nvPr/>
            </p:nvSpPr>
            <p:spPr bwMode="auto">
              <a:xfrm>
                <a:off x="1056" y="3024"/>
                <a:ext cx="3072" cy="0"/>
              </a:xfrm>
              <a:prstGeom prst="line">
                <a:avLst/>
              </a:prstGeom>
              <a:noFill/>
              <a:ln w="9525">
                <a:solidFill>
                  <a:schemeClr val="tx1"/>
                </a:solidFill>
                <a:round/>
                <a:headEnd/>
                <a:tailEnd type="triangle" w="med" len="med"/>
              </a:ln>
            </p:spPr>
            <p:txBody>
              <a:bodyPr/>
              <a:lstStyle/>
              <a:p>
                <a:endParaRPr lang="en-US"/>
              </a:p>
            </p:txBody>
          </p:sp>
          <p:sp>
            <p:nvSpPr>
              <p:cNvPr id="38920" name="Line 9"/>
              <p:cNvSpPr>
                <a:spLocks noChangeShapeType="1"/>
              </p:cNvSpPr>
              <p:nvPr/>
            </p:nvSpPr>
            <p:spPr bwMode="auto">
              <a:xfrm>
                <a:off x="1056" y="2400"/>
                <a:ext cx="96" cy="0"/>
              </a:xfrm>
              <a:prstGeom prst="line">
                <a:avLst/>
              </a:prstGeom>
              <a:noFill/>
              <a:ln w="9525">
                <a:solidFill>
                  <a:schemeClr val="tx1"/>
                </a:solidFill>
                <a:round/>
                <a:headEnd/>
                <a:tailEnd/>
              </a:ln>
            </p:spPr>
            <p:txBody>
              <a:bodyPr/>
              <a:lstStyle/>
              <a:p>
                <a:endParaRPr lang="en-US"/>
              </a:p>
            </p:txBody>
          </p:sp>
          <p:sp>
            <p:nvSpPr>
              <p:cNvPr id="38921" name="Line 10"/>
              <p:cNvSpPr>
                <a:spLocks noChangeShapeType="1"/>
              </p:cNvSpPr>
              <p:nvPr/>
            </p:nvSpPr>
            <p:spPr bwMode="auto">
              <a:xfrm>
                <a:off x="1056" y="3024"/>
                <a:ext cx="0" cy="0"/>
              </a:xfrm>
              <a:prstGeom prst="line">
                <a:avLst/>
              </a:prstGeom>
              <a:noFill/>
              <a:ln w="9525">
                <a:solidFill>
                  <a:schemeClr val="tx1"/>
                </a:solidFill>
                <a:round/>
                <a:headEnd/>
                <a:tailEnd/>
              </a:ln>
            </p:spPr>
            <p:txBody>
              <a:bodyPr/>
              <a:lstStyle/>
              <a:p>
                <a:endParaRPr lang="en-US"/>
              </a:p>
            </p:txBody>
          </p:sp>
          <p:sp>
            <p:nvSpPr>
              <p:cNvPr id="38922" name="Line 11"/>
              <p:cNvSpPr>
                <a:spLocks noChangeShapeType="1"/>
              </p:cNvSpPr>
              <p:nvPr/>
            </p:nvSpPr>
            <p:spPr bwMode="auto">
              <a:xfrm>
                <a:off x="1056" y="1776"/>
                <a:ext cx="96" cy="0"/>
              </a:xfrm>
              <a:prstGeom prst="line">
                <a:avLst/>
              </a:prstGeom>
              <a:noFill/>
              <a:ln w="9525">
                <a:solidFill>
                  <a:schemeClr val="tx1"/>
                </a:solidFill>
                <a:round/>
                <a:headEnd/>
                <a:tailEnd/>
              </a:ln>
            </p:spPr>
            <p:txBody>
              <a:bodyPr/>
              <a:lstStyle/>
              <a:p>
                <a:endParaRPr lang="en-US"/>
              </a:p>
            </p:txBody>
          </p:sp>
          <p:sp>
            <p:nvSpPr>
              <p:cNvPr id="38923" name="Line 12"/>
              <p:cNvSpPr>
                <a:spLocks noChangeShapeType="1"/>
              </p:cNvSpPr>
              <p:nvPr/>
            </p:nvSpPr>
            <p:spPr bwMode="auto">
              <a:xfrm>
                <a:off x="1056" y="1152"/>
                <a:ext cx="96" cy="0"/>
              </a:xfrm>
              <a:prstGeom prst="line">
                <a:avLst/>
              </a:prstGeom>
              <a:noFill/>
              <a:ln w="9525">
                <a:solidFill>
                  <a:schemeClr val="tx1"/>
                </a:solidFill>
                <a:round/>
                <a:headEnd/>
                <a:tailEnd/>
              </a:ln>
            </p:spPr>
            <p:txBody>
              <a:bodyPr/>
              <a:lstStyle/>
              <a:p>
                <a:endParaRPr lang="en-US"/>
              </a:p>
            </p:txBody>
          </p:sp>
          <p:sp>
            <p:nvSpPr>
              <p:cNvPr id="38924" name="Line 13"/>
              <p:cNvSpPr>
                <a:spLocks noChangeShapeType="1"/>
              </p:cNvSpPr>
              <p:nvPr/>
            </p:nvSpPr>
            <p:spPr bwMode="auto">
              <a:xfrm>
                <a:off x="1056" y="528"/>
                <a:ext cx="96" cy="0"/>
              </a:xfrm>
              <a:prstGeom prst="line">
                <a:avLst/>
              </a:prstGeom>
              <a:noFill/>
              <a:ln w="9525">
                <a:solidFill>
                  <a:schemeClr val="tx1"/>
                </a:solidFill>
                <a:round/>
                <a:headEnd/>
                <a:tailEnd/>
              </a:ln>
            </p:spPr>
            <p:txBody>
              <a:bodyPr/>
              <a:lstStyle/>
              <a:p>
                <a:endParaRPr lang="en-US"/>
              </a:p>
            </p:txBody>
          </p:sp>
          <p:sp>
            <p:nvSpPr>
              <p:cNvPr id="38925" name="Rectangle 14"/>
              <p:cNvSpPr>
                <a:spLocks noChangeArrowheads="1"/>
              </p:cNvSpPr>
              <p:nvPr/>
            </p:nvSpPr>
            <p:spPr bwMode="auto">
              <a:xfrm>
                <a:off x="624" y="480"/>
                <a:ext cx="432" cy="144"/>
              </a:xfrm>
              <a:prstGeom prst="rect">
                <a:avLst/>
              </a:prstGeom>
              <a:noFill/>
              <a:ln w="9525">
                <a:noFill/>
                <a:miter lim="800000"/>
                <a:headEnd/>
                <a:tailEnd/>
              </a:ln>
            </p:spPr>
            <p:txBody>
              <a:bodyPr wrap="none" anchor="ctr"/>
              <a:lstStyle/>
              <a:p>
                <a:pPr algn="ctr"/>
                <a:r>
                  <a:rPr lang="en-US"/>
                  <a:t>4.00</a:t>
                </a:r>
              </a:p>
            </p:txBody>
          </p:sp>
          <p:sp>
            <p:nvSpPr>
              <p:cNvPr id="38926" name="Rectangle 15"/>
              <p:cNvSpPr>
                <a:spLocks noChangeArrowheads="1"/>
              </p:cNvSpPr>
              <p:nvPr/>
            </p:nvSpPr>
            <p:spPr bwMode="auto">
              <a:xfrm>
                <a:off x="642" y="1056"/>
                <a:ext cx="336" cy="144"/>
              </a:xfrm>
              <a:prstGeom prst="rect">
                <a:avLst/>
              </a:prstGeom>
              <a:noFill/>
              <a:ln w="9525">
                <a:noFill/>
                <a:miter lim="800000"/>
                <a:headEnd/>
                <a:tailEnd/>
              </a:ln>
            </p:spPr>
            <p:txBody>
              <a:bodyPr wrap="none" anchor="ctr"/>
              <a:lstStyle/>
              <a:p>
                <a:pPr algn="ctr"/>
                <a:r>
                  <a:rPr lang="en-US"/>
                  <a:t>3.00</a:t>
                </a:r>
              </a:p>
            </p:txBody>
          </p:sp>
          <p:sp>
            <p:nvSpPr>
              <p:cNvPr id="38927" name="Rectangle 16"/>
              <p:cNvSpPr>
                <a:spLocks noChangeArrowheads="1"/>
              </p:cNvSpPr>
              <p:nvPr/>
            </p:nvSpPr>
            <p:spPr bwMode="auto">
              <a:xfrm>
                <a:off x="624" y="1680"/>
                <a:ext cx="384" cy="144"/>
              </a:xfrm>
              <a:prstGeom prst="rect">
                <a:avLst/>
              </a:prstGeom>
              <a:noFill/>
              <a:ln w="9525">
                <a:noFill/>
                <a:miter lim="800000"/>
                <a:headEnd/>
                <a:tailEnd/>
              </a:ln>
            </p:spPr>
            <p:txBody>
              <a:bodyPr wrap="none" anchor="ctr"/>
              <a:lstStyle/>
              <a:p>
                <a:pPr algn="ctr"/>
                <a:r>
                  <a:rPr lang="en-US"/>
                  <a:t>2.00</a:t>
                </a:r>
              </a:p>
            </p:txBody>
          </p:sp>
          <p:sp>
            <p:nvSpPr>
              <p:cNvPr id="38928" name="Rectangle 17"/>
              <p:cNvSpPr>
                <a:spLocks noChangeArrowheads="1"/>
              </p:cNvSpPr>
              <p:nvPr/>
            </p:nvSpPr>
            <p:spPr bwMode="auto">
              <a:xfrm>
                <a:off x="672" y="2352"/>
                <a:ext cx="288" cy="144"/>
              </a:xfrm>
              <a:prstGeom prst="rect">
                <a:avLst/>
              </a:prstGeom>
              <a:noFill/>
              <a:ln w="9525">
                <a:noFill/>
                <a:miter lim="800000"/>
                <a:headEnd/>
                <a:tailEnd/>
              </a:ln>
            </p:spPr>
            <p:txBody>
              <a:bodyPr wrap="none" anchor="ctr"/>
              <a:lstStyle/>
              <a:p>
                <a:pPr algn="ctr"/>
                <a:r>
                  <a:rPr lang="en-US"/>
                  <a:t>1.00</a:t>
                </a:r>
              </a:p>
            </p:txBody>
          </p:sp>
          <p:sp>
            <p:nvSpPr>
              <p:cNvPr id="38929" name="Rectangle 18"/>
              <p:cNvSpPr>
                <a:spLocks noChangeArrowheads="1"/>
              </p:cNvSpPr>
              <p:nvPr/>
            </p:nvSpPr>
            <p:spPr bwMode="auto">
              <a:xfrm>
                <a:off x="2160" y="3648"/>
                <a:ext cx="576" cy="192"/>
              </a:xfrm>
              <a:prstGeom prst="rect">
                <a:avLst/>
              </a:prstGeom>
              <a:noFill/>
              <a:ln w="9525">
                <a:noFill/>
                <a:miter lim="800000"/>
                <a:headEnd/>
                <a:tailEnd/>
              </a:ln>
            </p:spPr>
            <p:txBody>
              <a:bodyPr wrap="none" anchor="ctr"/>
              <a:lstStyle/>
              <a:p>
                <a:pPr algn="ctr"/>
                <a:r>
                  <a:rPr lang="en-US"/>
                  <a:t>Cost</a:t>
                </a:r>
              </a:p>
            </p:txBody>
          </p:sp>
          <p:sp>
            <p:nvSpPr>
              <p:cNvPr id="38930" name="Rectangle 19"/>
              <p:cNvSpPr>
                <a:spLocks noChangeArrowheads="1"/>
              </p:cNvSpPr>
              <p:nvPr/>
            </p:nvSpPr>
            <p:spPr bwMode="auto">
              <a:xfrm>
                <a:off x="2688" y="3072"/>
                <a:ext cx="576" cy="192"/>
              </a:xfrm>
              <a:prstGeom prst="rect">
                <a:avLst/>
              </a:prstGeom>
              <a:noFill/>
              <a:ln w="9525">
                <a:noFill/>
                <a:miter lim="800000"/>
                <a:headEnd/>
                <a:tailEnd/>
              </a:ln>
            </p:spPr>
            <p:txBody>
              <a:bodyPr wrap="none" anchor="ctr"/>
              <a:lstStyle/>
              <a:p>
                <a:pPr algn="ctr"/>
                <a:r>
                  <a:rPr lang="en-US"/>
                  <a:t>60,000</a:t>
                </a:r>
              </a:p>
            </p:txBody>
          </p:sp>
          <p:sp>
            <p:nvSpPr>
              <p:cNvPr id="38931" name="Rectangle 20"/>
              <p:cNvSpPr>
                <a:spLocks noChangeArrowheads="1"/>
              </p:cNvSpPr>
              <p:nvPr/>
            </p:nvSpPr>
            <p:spPr bwMode="auto">
              <a:xfrm>
                <a:off x="2064" y="3090"/>
                <a:ext cx="528" cy="144"/>
              </a:xfrm>
              <a:prstGeom prst="rect">
                <a:avLst/>
              </a:prstGeom>
              <a:noFill/>
              <a:ln w="9525">
                <a:noFill/>
                <a:miter lim="800000"/>
                <a:headEnd/>
                <a:tailEnd/>
              </a:ln>
            </p:spPr>
            <p:txBody>
              <a:bodyPr wrap="none" anchor="ctr"/>
              <a:lstStyle/>
              <a:p>
                <a:pPr algn="ctr"/>
                <a:r>
                  <a:rPr lang="en-US"/>
                  <a:t>40,000</a:t>
                </a:r>
              </a:p>
            </p:txBody>
          </p:sp>
          <p:sp>
            <p:nvSpPr>
              <p:cNvPr id="38932" name="Rectangle 21"/>
              <p:cNvSpPr>
                <a:spLocks noChangeArrowheads="1"/>
              </p:cNvSpPr>
              <p:nvPr/>
            </p:nvSpPr>
            <p:spPr bwMode="auto">
              <a:xfrm>
                <a:off x="1344" y="3072"/>
                <a:ext cx="576" cy="192"/>
              </a:xfrm>
              <a:prstGeom prst="rect">
                <a:avLst/>
              </a:prstGeom>
              <a:noFill/>
              <a:ln w="9525">
                <a:noFill/>
                <a:miter lim="800000"/>
                <a:headEnd/>
                <a:tailEnd/>
              </a:ln>
            </p:spPr>
            <p:txBody>
              <a:bodyPr wrap="none" anchor="ctr"/>
              <a:lstStyle/>
              <a:p>
                <a:pPr algn="ctr"/>
                <a:r>
                  <a:rPr lang="en-US"/>
                  <a:t>20,000</a:t>
                </a:r>
              </a:p>
            </p:txBody>
          </p:sp>
          <p:sp>
            <p:nvSpPr>
              <p:cNvPr id="38933" name="Rectangle 22"/>
              <p:cNvSpPr>
                <a:spLocks noChangeArrowheads="1"/>
              </p:cNvSpPr>
              <p:nvPr/>
            </p:nvSpPr>
            <p:spPr bwMode="auto">
              <a:xfrm>
                <a:off x="3360" y="3072"/>
                <a:ext cx="576" cy="192"/>
              </a:xfrm>
              <a:prstGeom prst="rect">
                <a:avLst/>
              </a:prstGeom>
              <a:noFill/>
              <a:ln w="9525">
                <a:noFill/>
                <a:miter lim="800000"/>
                <a:headEnd/>
                <a:tailEnd/>
              </a:ln>
            </p:spPr>
            <p:txBody>
              <a:bodyPr wrap="none" anchor="ctr"/>
              <a:lstStyle/>
              <a:p>
                <a:pPr algn="ctr"/>
                <a:r>
                  <a:rPr lang="en-US"/>
                  <a:t>80,000</a:t>
                </a:r>
              </a:p>
            </p:txBody>
          </p:sp>
          <p:sp>
            <p:nvSpPr>
              <p:cNvPr id="38934" name="Rectangle 23"/>
              <p:cNvSpPr>
                <a:spLocks noChangeArrowheads="1"/>
              </p:cNvSpPr>
              <p:nvPr/>
            </p:nvSpPr>
            <p:spPr bwMode="auto">
              <a:xfrm>
                <a:off x="4224" y="3072"/>
                <a:ext cx="960" cy="192"/>
              </a:xfrm>
              <a:prstGeom prst="rect">
                <a:avLst/>
              </a:prstGeom>
              <a:noFill/>
              <a:ln w="9525">
                <a:noFill/>
                <a:miter lim="800000"/>
                <a:headEnd/>
                <a:tailEnd/>
              </a:ln>
            </p:spPr>
            <p:txBody>
              <a:bodyPr wrap="none" anchor="ctr"/>
              <a:lstStyle/>
              <a:p>
                <a:pPr algn="ctr"/>
                <a:r>
                  <a:rPr lang="en-US"/>
                  <a:t>Annual Output</a:t>
                </a:r>
              </a:p>
            </p:txBody>
          </p:sp>
          <p:sp>
            <p:nvSpPr>
              <p:cNvPr id="38935" name="Line 24"/>
              <p:cNvSpPr>
                <a:spLocks noChangeShapeType="1"/>
              </p:cNvSpPr>
              <p:nvPr/>
            </p:nvSpPr>
            <p:spPr bwMode="auto">
              <a:xfrm>
                <a:off x="1680" y="2928"/>
                <a:ext cx="0" cy="96"/>
              </a:xfrm>
              <a:prstGeom prst="line">
                <a:avLst/>
              </a:prstGeom>
              <a:noFill/>
              <a:ln w="9525">
                <a:solidFill>
                  <a:schemeClr val="tx1"/>
                </a:solidFill>
                <a:round/>
                <a:headEnd/>
                <a:tailEnd/>
              </a:ln>
            </p:spPr>
            <p:txBody>
              <a:bodyPr/>
              <a:lstStyle/>
              <a:p>
                <a:endParaRPr lang="en-US"/>
              </a:p>
            </p:txBody>
          </p:sp>
          <p:sp>
            <p:nvSpPr>
              <p:cNvPr id="38936" name="Line 25"/>
              <p:cNvSpPr>
                <a:spLocks noChangeShapeType="1"/>
              </p:cNvSpPr>
              <p:nvPr/>
            </p:nvSpPr>
            <p:spPr bwMode="auto">
              <a:xfrm>
                <a:off x="2304" y="2928"/>
                <a:ext cx="0" cy="96"/>
              </a:xfrm>
              <a:prstGeom prst="line">
                <a:avLst/>
              </a:prstGeom>
              <a:noFill/>
              <a:ln w="9525">
                <a:solidFill>
                  <a:schemeClr val="tx1"/>
                </a:solidFill>
                <a:round/>
                <a:headEnd/>
                <a:tailEnd/>
              </a:ln>
            </p:spPr>
            <p:txBody>
              <a:bodyPr/>
              <a:lstStyle/>
              <a:p>
                <a:endParaRPr lang="en-US"/>
              </a:p>
            </p:txBody>
          </p:sp>
          <p:sp>
            <p:nvSpPr>
              <p:cNvPr id="38937" name="Line 26"/>
              <p:cNvSpPr>
                <a:spLocks noChangeShapeType="1"/>
              </p:cNvSpPr>
              <p:nvPr/>
            </p:nvSpPr>
            <p:spPr bwMode="auto">
              <a:xfrm>
                <a:off x="2928" y="2928"/>
                <a:ext cx="0" cy="96"/>
              </a:xfrm>
              <a:prstGeom prst="line">
                <a:avLst/>
              </a:prstGeom>
              <a:noFill/>
              <a:ln w="9525">
                <a:solidFill>
                  <a:schemeClr val="tx1"/>
                </a:solidFill>
                <a:round/>
                <a:headEnd/>
                <a:tailEnd/>
              </a:ln>
            </p:spPr>
            <p:txBody>
              <a:bodyPr/>
              <a:lstStyle/>
              <a:p>
                <a:endParaRPr lang="en-US"/>
              </a:p>
            </p:txBody>
          </p:sp>
          <p:sp>
            <p:nvSpPr>
              <p:cNvPr id="38938" name="Line 27"/>
              <p:cNvSpPr>
                <a:spLocks noChangeShapeType="1"/>
              </p:cNvSpPr>
              <p:nvPr/>
            </p:nvSpPr>
            <p:spPr bwMode="auto">
              <a:xfrm>
                <a:off x="3564" y="2910"/>
                <a:ext cx="0" cy="96"/>
              </a:xfrm>
              <a:prstGeom prst="line">
                <a:avLst/>
              </a:prstGeom>
              <a:noFill/>
              <a:ln w="9525">
                <a:solidFill>
                  <a:schemeClr val="tx1"/>
                </a:solidFill>
                <a:round/>
                <a:headEnd/>
                <a:tailEnd/>
              </a:ln>
            </p:spPr>
            <p:txBody>
              <a:bodyPr/>
              <a:lstStyle/>
              <a:p>
                <a:endParaRPr lang="en-US"/>
              </a:p>
            </p:txBody>
          </p:sp>
          <p:sp>
            <p:nvSpPr>
              <p:cNvPr id="38939" name="Freeform 28"/>
              <p:cNvSpPr>
                <a:spLocks/>
              </p:cNvSpPr>
              <p:nvPr/>
            </p:nvSpPr>
            <p:spPr bwMode="auto">
              <a:xfrm>
                <a:off x="1344" y="1131"/>
                <a:ext cx="3120" cy="1488"/>
              </a:xfrm>
              <a:custGeom>
                <a:avLst/>
                <a:gdLst>
                  <a:gd name="T0" fmla="*/ 0 w 2992"/>
                  <a:gd name="T1" fmla="*/ 0 h 1488"/>
                  <a:gd name="T2" fmla="*/ 851 w 2992"/>
                  <a:gd name="T3" fmla="*/ 960 h 1488"/>
                  <a:gd name="T4" fmla="*/ 2753 w 2992"/>
                  <a:gd name="T5" fmla="*/ 1392 h 1488"/>
                  <a:gd name="T6" fmla="*/ 3053 w 2992"/>
                  <a:gd name="T7" fmla="*/ 1488 h 1488"/>
                  <a:gd name="T8" fmla="*/ 0 60000 65536"/>
                  <a:gd name="T9" fmla="*/ 0 60000 65536"/>
                  <a:gd name="T10" fmla="*/ 0 60000 65536"/>
                  <a:gd name="T11" fmla="*/ 0 60000 65536"/>
                  <a:gd name="T12" fmla="*/ 0 w 2992"/>
                  <a:gd name="T13" fmla="*/ 0 h 1488"/>
                  <a:gd name="T14" fmla="*/ 2992 w 2992"/>
                  <a:gd name="T15" fmla="*/ 1488 h 1488"/>
                </a:gdLst>
                <a:ahLst/>
                <a:cxnLst>
                  <a:cxn ang="T8">
                    <a:pos x="T0" y="T1"/>
                  </a:cxn>
                  <a:cxn ang="T9">
                    <a:pos x="T2" y="T3"/>
                  </a:cxn>
                  <a:cxn ang="T10">
                    <a:pos x="T4" y="T5"/>
                  </a:cxn>
                  <a:cxn ang="T11">
                    <a:pos x="T6" y="T7"/>
                  </a:cxn>
                </a:cxnLst>
                <a:rect l="T12" t="T13" r="T14" b="T15"/>
                <a:pathLst>
                  <a:path w="2992" h="1488">
                    <a:moveTo>
                      <a:pt x="0" y="0"/>
                    </a:moveTo>
                    <a:cubicBezTo>
                      <a:pt x="188" y="364"/>
                      <a:pt x="376" y="728"/>
                      <a:pt x="816" y="960"/>
                    </a:cubicBezTo>
                    <a:cubicBezTo>
                      <a:pt x="1256" y="1192"/>
                      <a:pt x="2288" y="1304"/>
                      <a:pt x="2640" y="1392"/>
                    </a:cubicBezTo>
                    <a:cubicBezTo>
                      <a:pt x="2992" y="1480"/>
                      <a:pt x="2888" y="1472"/>
                      <a:pt x="2928" y="1488"/>
                    </a:cubicBezTo>
                  </a:path>
                </a:pathLst>
              </a:custGeom>
              <a:noFill/>
              <a:ln w="38100">
                <a:solidFill>
                  <a:schemeClr val="tx1"/>
                </a:solidFill>
                <a:round/>
                <a:headEnd/>
                <a:tailEnd/>
              </a:ln>
            </p:spPr>
            <p:txBody>
              <a:bodyPr/>
              <a:lstStyle/>
              <a:p>
                <a:endParaRPr lang="en-US"/>
              </a:p>
            </p:txBody>
          </p:sp>
          <p:sp>
            <p:nvSpPr>
              <p:cNvPr id="38940" name="Freeform 29"/>
              <p:cNvSpPr>
                <a:spLocks/>
              </p:cNvSpPr>
              <p:nvPr/>
            </p:nvSpPr>
            <p:spPr bwMode="auto">
              <a:xfrm>
                <a:off x="1440" y="480"/>
                <a:ext cx="2880" cy="2208"/>
              </a:xfrm>
              <a:custGeom>
                <a:avLst/>
                <a:gdLst>
                  <a:gd name="T0" fmla="*/ 0 w 2928"/>
                  <a:gd name="T1" fmla="*/ 0 h 1920"/>
                  <a:gd name="T2" fmla="*/ 944 w 2928"/>
                  <a:gd name="T3" fmla="*/ 1546 h 1920"/>
                  <a:gd name="T4" fmla="*/ 2880 w 2928"/>
                  <a:gd name="T5" fmla="*/ 2208 h 1920"/>
                  <a:gd name="T6" fmla="*/ 0 60000 65536"/>
                  <a:gd name="T7" fmla="*/ 0 60000 65536"/>
                  <a:gd name="T8" fmla="*/ 0 60000 65536"/>
                  <a:gd name="T9" fmla="*/ 0 w 2928"/>
                  <a:gd name="T10" fmla="*/ 0 h 1920"/>
                  <a:gd name="T11" fmla="*/ 2928 w 2928"/>
                  <a:gd name="T12" fmla="*/ 1920 h 1920"/>
                </a:gdLst>
                <a:ahLst/>
                <a:cxnLst>
                  <a:cxn ang="T6">
                    <a:pos x="T0" y="T1"/>
                  </a:cxn>
                  <a:cxn ang="T7">
                    <a:pos x="T2" y="T3"/>
                  </a:cxn>
                  <a:cxn ang="T8">
                    <a:pos x="T4" y="T5"/>
                  </a:cxn>
                </a:cxnLst>
                <a:rect l="T9" t="T10" r="T11" b="T12"/>
                <a:pathLst>
                  <a:path w="2928" h="1920">
                    <a:moveTo>
                      <a:pt x="0" y="0"/>
                    </a:moveTo>
                    <a:cubicBezTo>
                      <a:pt x="236" y="512"/>
                      <a:pt x="472" y="1024"/>
                      <a:pt x="960" y="1344"/>
                    </a:cubicBezTo>
                    <a:cubicBezTo>
                      <a:pt x="1448" y="1664"/>
                      <a:pt x="2600" y="1824"/>
                      <a:pt x="2928" y="1920"/>
                    </a:cubicBezTo>
                  </a:path>
                </a:pathLst>
              </a:custGeom>
              <a:noFill/>
              <a:ln w="9525">
                <a:solidFill>
                  <a:schemeClr val="tx1"/>
                </a:solidFill>
                <a:round/>
                <a:headEnd/>
                <a:tailEnd/>
              </a:ln>
            </p:spPr>
            <p:txBody>
              <a:bodyPr/>
              <a:lstStyle/>
              <a:p>
                <a:endParaRPr lang="en-US"/>
              </a:p>
            </p:txBody>
          </p:sp>
          <p:sp>
            <p:nvSpPr>
              <p:cNvPr id="38941" name="Rectangle 30"/>
              <p:cNvSpPr>
                <a:spLocks noChangeArrowheads="1"/>
              </p:cNvSpPr>
              <p:nvPr/>
            </p:nvSpPr>
            <p:spPr bwMode="auto">
              <a:xfrm>
                <a:off x="1536" y="2304"/>
                <a:ext cx="960" cy="192"/>
              </a:xfrm>
              <a:prstGeom prst="rect">
                <a:avLst/>
              </a:prstGeom>
              <a:noFill/>
              <a:ln w="9525">
                <a:noFill/>
                <a:miter lim="800000"/>
                <a:headEnd/>
                <a:tailEnd/>
              </a:ln>
            </p:spPr>
            <p:txBody>
              <a:bodyPr wrap="none" anchor="ctr"/>
              <a:lstStyle/>
              <a:p>
                <a:pPr algn="ctr"/>
                <a:r>
                  <a:rPr lang="en-US"/>
                  <a:t>Unit Cost Function </a:t>
                </a:r>
              </a:p>
              <a:p>
                <a:pPr algn="ctr"/>
                <a:r>
                  <a:rPr lang="en-US"/>
                  <a:t>for Manual method</a:t>
                </a:r>
              </a:p>
            </p:txBody>
          </p:sp>
          <p:sp>
            <p:nvSpPr>
              <p:cNvPr id="38942" name="Rectangle 31"/>
              <p:cNvSpPr>
                <a:spLocks noChangeArrowheads="1"/>
              </p:cNvSpPr>
              <p:nvPr/>
            </p:nvSpPr>
            <p:spPr bwMode="auto">
              <a:xfrm>
                <a:off x="2256" y="1248"/>
                <a:ext cx="960" cy="192"/>
              </a:xfrm>
              <a:prstGeom prst="rect">
                <a:avLst/>
              </a:prstGeom>
              <a:noFill/>
              <a:ln w="9525">
                <a:noFill/>
                <a:miter lim="800000"/>
                <a:headEnd/>
                <a:tailEnd/>
              </a:ln>
            </p:spPr>
            <p:txBody>
              <a:bodyPr wrap="none" anchor="ctr"/>
              <a:lstStyle/>
              <a:p>
                <a:pPr algn="ctr"/>
                <a:r>
                  <a:rPr lang="en-US"/>
                  <a:t>Unit Cost Function</a:t>
                </a:r>
              </a:p>
              <a:p>
                <a:pPr algn="ctr"/>
                <a:r>
                  <a:rPr lang="en-US"/>
                  <a:t>For Automated Method</a:t>
                </a:r>
              </a:p>
            </p:txBody>
          </p:sp>
          <p:sp>
            <p:nvSpPr>
              <p:cNvPr id="38943" name="Line 32"/>
              <p:cNvSpPr>
                <a:spLocks noChangeShapeType="1"/>
              </p:cNvSpPr>
              <p:nvPr/>
            </p:nvSpPr>
            <p:spPr bwMode="auto">
              <a:xfrm flipV="1">
                <a:off x="1677" y="1968"/>
                <a:ext cx="288" cy="240"/>
              </a:xfrm>
              <a:prstGeom prst="line">
                <a:avLst/>
              </a:prstGeom>
              <a:noFill/>
              <a:ln w="9525">
                <a:solidFill>
                  <a:schemeClr val="tx1"/>
                </a:solidFill>
                <a:round/>
                <a:headEnd/>
                <a:tailEnd type="triangle" w="med" len="med"/>
              </a:ln>
            </p:spPr>
            <p:txBody>
              <a:bodyPr/>
              <a:lstStyle/>
              <a:p>
                <a:endParaRPr lang="en-US"/>
              </a:p>
            </p:txBody>
          </p:sp>
          <p:sp>
            <p:nvSpPr>
              <p:cNvPr id="38944" name="Line 33"/>
              <p:cNvSpPr>
                <a:spLocks noChangeShapeType="1"/>
              </p:cNvSpPr>
              <p:nvPr/>
            </p:nvSpPr>
            <p:spPr bwMode="auto">
              <a:xfrm flipH="1">
                <a:off x="2064" y="1533"/>
                <a:ext cx="192" cy="192"/>
              </a:xfrm>
              <a:prstGeom prst="line">
                <a:avLst/>
              </a:prstGeom>
              <a:noFill/>
              <a:ln w="9525">
                <a:solidFill>
                  <a:schemeClr val="tx1"/>
                </a:solidFill>
                <a:round/>
                <a:headEnd/>
                <a:tailEnd type="triangle" w="med" len="med"/>
              </a:ln>
            </p:spPr>
            <p:txBody>
              <a:bodyPr/>
              <a:lstStyle/>
              <a:p>
                <a:endParaRPr lang="en-US"/>
              </a:p>
            </p:txBody>
          </p:sp>
        </p:grpSp>
      </p:grpSp>
      <p:sp>
        <p:nvSpPr>
          <p:cNvPr id="38915" name="Slide Number Placeholder 33"/>
          <p:cNvSpPr>
            <a:spLocks noGrp="1"/>
          </p:cNvSpPr>
          <p:nvPr>
            <p:ph type="sldNum" sz="quarter" idx="12"/>
          </p:nvPr>
        </p:nvSpPr>
        <p:spPr>
          <a:noFill/>
        </p:spPr>
        <p:txBody>
          <a:bodyPr/>
          <a:lstStyle/>
          <a:p>
            <a:fld id="{33774834-684C-4121-A19B-EDFF4CF2016B}"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4800" y="681038"/>
            <a:ext cx="8153400" cy="5715000"/>
            <a:chOff x="192" y="144"/>
            <a:chExt cx="5136" cy="3600"/>
          </a:xfrm>
        </p:grpSpPr>
        <p:sp>
          <p:nvSpPr>
            <p:cNvPr id="39940" name="Rectangle 5"/>
            <p:cNvSpPr>
              <a:spLocks noChangeArrowheads="1"/>
            </p:cNvSpPr>
            <p:nvPr/>
          </p:nvSpPr>
          <p:spPr bwMode="auto">
            <a:xfrm>
              <a:off x="192" y="144"/>
              <a:ext cx="768" cy="240"/>
            </a:xfrm>
            <a:prstGeom prst="rect">
              <a:avLst/>
            </a:prstGeom>
            <a:noFill/>
            <a:ln w="9525">
              <a:noFill/>
              <a:miter lim="800000"/>
              <a:headEnd/>
              <a:tailEnd/>
            </a:ln>
          </p:spPr>
          <p:txBody>
            <a:bodyPr wrap="none" anchor="ctr"/>
            <a:lstStyle/>
            <a:p>
              <a:pPr algn="ctr"/>
              <a:r>
                <a:rPr lang="en-US"/>
                <a:t>Cost</a:t>
              </a:r>
            </a:p>
          </p:txBody>
        </p:sp>
        <p:grpSp>
          <p:nvGrpSpPr>
            <p:cNvPr id="3" name="Group 6"/>
            <p:cNvGrpSpPr>
              <a:grpSpLocks/>
            </p:cNvGrpSpPr>
            <p:nvPr/>
          </p:nvGrpSpPr>
          <p:grpSpPr bwMode="auto">
            <a:xfrm>
              <a:off x="618" y="192"/>
              <a:ext cx="4710" cy="3552"/>
              <a:chOff x="618" y="192"/>
              <a:chExt cx="4710" cy="3552"/>
            </a:xfrm>
          </p:grpSpPr>
          <p:sp>
            <p:nvSpPr>
              <p:cNvPr id="39942" name="Line 7"/>
              <p:cNvSpPr>
                <a:spLocks noChangeShapeType="1"/>
              </p:cNvSpPr>
              <p:nvPr/>
            </p:nvSpPr>
            <p:spPr bwMode="auto">
              <a:xfrm>
                <a:off x="1152" y="2832"/>
                <a:ext cx="3216" cy="0"/>
              </a:xfrm>
              <a:prstGeom prst="line">
                <a:avLst/>
              </a:prstGeom>
              <a:noFill/>
              <a:ln w="9525">
                <a:solidFill>
                  <a:schemeClr val="tx1"/>
                </a:solidFill>
                <a:round/>
                <a:headEnd/>
                <a:tailEnd type="triangle" w="med" len="med"/>
              </a:ln>
            </p:spPr>
            <p:txBody>
              <a:bodyPr/>
              <a:lstStyle/>
              <a:p>
                <a:endParaRPr lang="en-US"/>
              </a:p>
            </p:txBody>
          </p:sp>
          <p:sp>
            <p:nvSpPr>
              <p:cNvPr id="39943" name="Rectangle 8"/>
              <p:cNvSpPr>
                <a:spLocks noChangeArrowheads="1"/>
              </p:cNvSpPr>
              <p:nvPr/>
            </p:nvSpPr>
            <p:spPr bwMode="auto">
              <a:xfrm>
                <a:off x="618" y="2487"/>
                <a:ext cx="528" cy="144"/>
              </a:xfrm>
              <a:prstGeom prst="rect">
                <a:avLst/>
              </a:prstGeom>
              <a:noFill/>
              <a:ln w="9525">
                <a:noFill/>
                <a:miter lim="800000"/>
                <a:headEnd/>
                <a:tailEnd/>
              </a:ln>
            </p:spPr>
            <p:txBody>
              <a:bodyPr wrap="none" anchor="ctr"/>
              <a:lstStyle/>
              <a:p>
                <a:pPr algn="ctr"/>
                <a:r>
                  <a:rPr lang="en-US"/>
                  <a:t>10,000</a:t>
                </a:r>
              </a:p>
            </p:txBody>
          </p:sp>
          <p:sp>
            <p:nvSpPr>
              <p:cNvPr id="39944" name="Line 9"/>
              <p:cNvSpPr>
                <a:spLocks noChangeShapeType="1"/>
              </p:cNvSpPr>
              <p:nvPr/>
            </p:nvSpPr>
            <p:spPr bwMode="auto">
              <a:xfrm>
                <a:off x="1158" y="2544"/>
                <a:ext cx="48" cy="0"/>
              </a:xfrm>
              <a:prstGeom prst="line">
                <a:avLst/>
              </a:prstGeom>
              <a:noFill/>
              <a:ln w="9525">
                <a:solidFill>
                  <a:schemeClr val="tx1"/>
                </a:solidFill>
                <a:round/>
                <a:headEnd/>
                <a:tailEnd/>
              </a:ln>
            </p:spPr>
            <p:txBody>
              <a:bodyPr/>
              <a:lstStyle/>
              <a:p>
                <a:endParaRPr lang="en-US"/>
              </a:p>
            </p:txBody>
          </p:sp>
          <p:sp>
            <p:nvSpPr>
              <p:cNvPr id="39945" name="Line 10"/>
              <p:cNvSpPr>
                <a:spLocks noChangeShapeType="1"/>
              </p:cNvSpPr>
              <p:nvPr/>
            </p:nvSpPr>
            <p:spPr bwMode="auto">
              <a:xfrm>
                <a:off x="1161" y="2256"/>
                <a:ext cx="48" cy="0"/>
              </a:xfrm>
              <a:prstGeom prst="line">
                <a:avLst/>
              </a:prstGeom>
              <a:noFill/>
              <a:ln w="9525">
                <a:solidFill>
                  <a:schemeClr val="tx1"/>
                </a:solidFill>
                <a:round/>
                <a:headEnd/>
                <a:tailEnd/>
              </a:ln>
            </p:spPr>
            <p:txBody>
              <a:bodyPr/>
              <a:lstStyle/>
              <a:p>
                <a:endParaRPr lang="en-US"/>
              </a:p>
            </p:txBody>
          </p:sp>
          <p:sp>
            <p:nvSpPr>
              <p:cNvPr id="39946" name="Line 11"/>
              <p:cNvSpPr>
                <a:spLocks noChangeShapeType="1"/>
              </p:cNvSpPr>
              <p:nvPr/>
            </p:nvSpPr>
            <p:spPr bwMode="auto">
              <a:xfrm>
                <a:off x="1170" y="1962"/>
                <a:ext cx="48" cy="0"/>
              </a:xfrm>
              <a:prstGeom prst="line">
                <a:avLst/>
              </a:prstGeom>
              <a:noFill/>
              <a:ln w="9525">
                <a:solidFill>
                  <a:schemeClr val="tx1"/>
                </a:solidFill>
                <a:round/>
                <a:headEnd/>
                <a:tailEnd/>
              </a:ln>
            </p:spPr>
            <p:txBody>
              <a:bodyPr/>
              <a:lstStyle/>
              <a:p>
                <a:endParaRPr lang="en-US"/>
              </a:p>
            </p:txBody>
          </p:sp>
          <p:sp>
            <p:nvSpPr>
              <p:cNvPr id="39947" name="Line 12"/>
              <p:cNvSpPr>
                <a:spLocks noChangeShapeType="1"/>
              </p:cNvSpPr>
              <p:nvPr/>
            </p:nvSpPr>
            <p:spPr bwMode="auto">
              <a:xfrm>
                <a:off x="1392" y="2832"/>
                <a:ext cx="48" cy="0"/>
              </a:xfrm>
              <a:prstGeom prst="line">
                <a:avLst/>
              </a:prstGeom>
              <a:noFill/>
              <a:ln w="9525">
                <a:solidFill>
                  <a:schemeClr val="tx1"/>
                </a:solidFill>
                <a:round/>
                <a:headEnd/>
                <a:tailEnd/>
              </a:ln>
            </p:spPr>
            <p:txBody>
              <a:bodyPr/>
              <a:lstStyle/>
              <a:p>
                <a:endParaRPr lang="en-US"/>
              </a:p>
            </p:txBody>
          </p:sp>
          <p:sp>
            <p:nvSpPr>
              <p:cNvPr id="39948" name="Line 13"/>
              <p:cNvSpPr>
                <a:spLocks noChangeShapeType="1"/>
              </p:cNvSpPr>
              <p:nvPr/>
            </p:nvSpPr>
            <p:spPr bwMode="auto">
              <a:xfrm>
                <a:off x="1164" y="1680"/>
                <a:ext cx="48" cy="0"/>
              </a:xfrm>
              <a:prstGeom prst="line">
                <a:avLst/>
              </a:prstGeom>
              <a:noFill/>
              <a:ln w="9525">
                <a:solidFill>
                  <a:schemeClr val="tx1"/>
                </a:solidFill>
                <a:round/>
                <a:headEnd/>
                <a:tailEnd/>
              </a:ln>
            </p:spPr>
            <p:txBody>
              <a:bodyPr/>
              <a:lstStyle/>
              <a:p>
                <a:endParaRPr lang="en-US"/>
              </a:p>
            </p:txBody>
          </p:sp>
          <p:sp>
            <p:nvSpPr>
              <p:cNvPr id="39949" name="Line 14"/>
              <p:cNvSpPr>
                <a:spLocks noChangeShapeType="1"/>
              </p:cNvSpPr>
              <p:nvPr/>
            </p:nvSpPr>
            <p:spPr bwMode="auto">
              <a:xfrm>
                <a:off x="1179" y="1386"/>
                <a:ext cx="48" cy="0"/>
              </a:xfrm>
              <a:prstGeom prst="line">
                <a:avLst/>
              </a:prstGeom>
              <a:noFill/>
              <a:ln w="9525">
                <a:solidFill>
                  <a:schemeClr val="tx1"/>
                </a:solidFill>
                <a:round/>
                <a:headEnd/>
                <a:tailEnd/>
              </a:ln>
            </p:spPr>
            <p:txBody>
              <a:bodyPr/>
              <a:lstStyle/>
              <a:p>
                <a:endParaRPr lang="en-US"/>
              </a:p>
            </p:txBody>
          </p:sp>
          <p:sp>
            <p:nvSpPr>
              <p:cNvPr id="39950" name="Line 15"/>
              <p:cNvSpPr>
                <a:spLocks noChangeShapeType="1"/>
              </p:cNvSpPr>
              <p:nvPr/>
            </p:nvSpPr>
            <p:spPr bwMode="auto">
              <a:xfrm>
                <a:off x="1161" y="1098"/>
                <a:ext cx="48" cy="0"/>
              </a:xfrm>
              <a:prstGeom prst="line">
                <a:avLst/>
              </a:prstGeom>
              <a:noFill/>
              <a:ln w="9525">
                <a:solidFill>
                  <a:schemeClr val="tx1"/>
                </a:solidFill>
                <a:round/>
                <a:headEnd/>
                <a:tailEnd/>
              </a:ln>
            </p:spPr>
            <p:txBody>
              <a:bodyPr/>
              <a:lstStyle/>
              <a:p>
                <a:endParaRPr lang="en-US"/>
              </a:p>
            </p:txBody>
          </p:sp>
          <p:sp>
            <p:nvSpPr>
              <p:cNvPr id="39951" name="Line 16"/>
              <p:cNvSpPr>
                <a:spLocks noChangeShapeType="1"/>
              </p:cNvSpPr>
              <p:nvPr/>
            </p:nvSpPr>
            <p:spPr bwMode="auto">
              <a:xfrm>
                <a:off x="1167" y="807"/>
                <a:ext cx="48" cy="0"/>
              </a:xfrm>
              <a:prstGeom prst="line">
                <a:avLst/>
              </a:prstGeom>
              <a:noFill/>
              <a:ln w="9525">
                <a:solidFill>
                  <a:schemeClr val="tx1"/>
                </a:solidFill>
                <a:round/>
                <a:headEnd/>
                <a:tailEnd/>
              </a:ln>
            </p:spPr>
            <p:txBody>
              <a:bodyPr/>
              <a:lstStyle/>
              <a:p>
                <a:endParaRPr lang="en-US"/>
              </a:p>
            </p:txBody>
          </p:sp>
          <p:sp>
            <p:nvSpPr>
              <p:cNvPr id="39952" name="Line 17"/>
              <p:cNvSpPr>
                <a:spLocks noChangeShapeType="1"/>
              </p:cNvSpPr>
              <p:nvPr/>
            </p:nvSpPr>
            <p:spPr bwMode="auto">
              <a:xfrm>
                <a:off x="1164" y="519"/>
                <a:ext cx="48" cy="0"/>
              </a:xfrm>
              <a:prstGeom prst="line">
                <a:avLst/>
              </a:prstGeom>
              <a:noFill/>
              <a:ln w="9525">
                <a:solidFill>
                  <a:schemeClr val="tx1"/>
                </a:solidFill>
                <a:round/>
                <a:headEnd/>
                <a:tailEnd/>
              </a:ln>
            </p:spPr>
            <p:txBody>
              <a:bodyPr/>
              <a:lstStyle/>
              <a:p>
                <a:endParaRPr lang="en-US"/>
              </a:p>
            </p:txBody>
          </p:sp>
          <p:sp>
            <p:nvSpPr>
              <p:cNvPr id="39953" name="Line 18"/>
              <p:cNvSpPr>
                <a:spLocks noChangeShapeType="1"/>
              </p:cNvSpPr>
              <p:nvPr/>
            </p:nvSpPr>
            <p:spPr bwMode="auto">
              <a:xfrm>
                <a:off x="1776" y="2733"/>
                <a:ext cx="0" cy="96"/>
              </a:xfrm>
              <a:prstGeom prst="line">
                <a:avLst/>
              </a:prstGeom>
              <a:noFill/>
              <a:ln w="9525">
                <a:solidFill>
                  <a:schemeClr val="tx1"/>
                </a:solidFill>
                <a:round/>
                <a:headEnd/>
                <a:tailEnd/>
              </a:ln>
            </p:spPr>
            <p:txBody>
              <a:bodyPr/>
              <a:lstStyle/>
              <a:p>
                <a:endParaRPr lang="en-US"/>
              </a:p>
            </p:txBody>
          </p:sp>
          <p:sp>
            <p:nvSpPr>
              <p:cNvPr id="39954" name="Line 19"/>
              <p:cNvSpPr>
                <a:spLocks noChangeShapeType="1"/>
              </p:cNvSpPr>
              <p:nvPr/>
            </p:nvSpPr>
            <p:spPr bwMode="auto">
              <a:xfrm>
                <a:off x="2400" y="2727"/>
                <a:ext cx="0" cy="96"/>
              </a:xfrm>
              <a:prstGeom prst="line">
                <a:avLst/>
              </a:prstGeom>
              <a:noFill/>
              <a:ln w="9525">
                <a:solidFill>
                  <a:schemeClr val="tx1"/>
                </a:solidFill>
                <a:round/>
                <a:headEnd/>
                <a:tailEnd/>
              </a:ln>
            </p:spPr>
            <p:txBody>
              <a:bodyPr/>
              <a:lstStyle/>
              <a:p>
                <a:endParaRPr lang="en-US"/>
              </a:p>
            </p:txBody>
          </p:sp>
          <p:sp>
            <p:nvSpPr>
              <p:cNvPr id="39955" name="Line 20"/>
              <p:cNvSpPr>
                <a:spLocks noChangeShapeType="1"/>
              </p:cNvSpPr>
              <p:nvPr/>
            </p:nvSpPr>
            <p:spPr bwMode="auto">
              <a:xfrm>
                <a:off x="3024" y="2727"/>
                <a:ext cx="0" cy="96"/>
              </a:xfrm>
              <a:prstGeom prst="line">
                <a:avLst/>
              </a:prstGeom>
              <a:noFill/>
              <a:ln w="9525">
                <a:solidFill>
                  <a:schemeClr val="tx1"/>
                </a:solidFill>
                <a:round/>
                <a:headEnd/>
                <a:tailEnd/>
              </a:ln>
            </p:spPr>
            <p:txBody>
              <a:bodyPr/>
              <a:lstStyle/>
              <a:p>
                <a:endParaRPr lang="en-US"/>
              </a:p>
            </p:txBody>
          </p:sp>
          <p:sp>
            <p:nvSpPr>
              <p:cNvPr id="39956" name="Line 21"/>
              <p:cNvSpPr>
                <a:spLocks noChangeShapeType="1"/>
              </p:cNvSpPr>
              <p:nvPr/>
            </p:nvSpPr>
            <p:spPr bwMode="auto">
              <a:xfrm>
                <a:off x="3660" y="2733"/>
                <a:ext cx="0" cy="96"/>
              </a:xfrm>
              <a:prstGeom prst="line">
                <a:avLst/>
              </a:prstGeom>
              <a:noFill/>
              <a:ln w="9525">
                <a:solidFill>
                  <a:schemeClr val="tx1"/>
                </a:solidFill>
                <a:round/>
                <a:headEnd/>
                <a:tailEnd/>
              </a:ln>
            </p:spPr>
            <p:txBody>
              <a:bodyPr/>
              <a:lstStyle/>
              <a:p>
                <a:endParaRPr lang="en-US"/>
              </a:p>
            </p:txBody>
          </p:sp>
          <p:sp>
            <p:nvSpPr>
              <p:cNvPr id="39957" name="Rectangle 22"/>
              <p:cNvSpPr>
                <a:spLocks noChangeArrowheads="1"/>
              </p:cNvSpPr>
              <p:nvPr/>
            </p:nvSpPr>
            <p:spPr bwMode="auto">
              <a:xfrm>
                <a:off x="1509" y="2880"/>
                <a:ext cx="528" cy="144"/>
              </a:xfrm>
              <a:prstGeom prst="rect">
                <a:avLst/>
              </a:prstGeom>
              <a:noFill/>
              <a:ln w="9525">
                <a:noFill/>
                <a:miter lim="800000"/>
                <a:headEnd/>
                <a:tailEnd/>
              </a:ln>
            </p:spPr>
            <p:txBody>
              <a:bodyPr wrap="none" anchor="ctr"/>
              <a:lstStyle/>
              <a:p>
                <a:pPr algn="ctr"/>
                <a:r>
                  <a:rPr lang="en-US"/>
                  <a:t>20,000</a:t>
                </a:r>
              </a:p>
            </p:txBody>
          </p:sp>
          <p:sp>
            <p:nvSpPr>
              <p:cNvPr id="39958" name="Rectangle 23"/>
              <p:cNvSpPr>
                <a:spLocks noChangeArrowheads="1"/>
              </p:cNvSpPr>
              <p:nvPr/>
            </p:nvSpPr>
            <p:spPr bwMode="auto">
              <a:xfrm>
                <a:off x="624" y="2169"/>
                <a:ext cx="528" cy="144"/>
              </a:xfrm>
              <a:prstGeom prst="rect">
                <a:avLst/>
              </a:prstGeom>
              <a:noFill/>
              <a:ln w="9525">
                <a:noFill/>
                <a:miter lim="800000"/>
                <a:headEnd/>
                <a:tailEnd/>
              </a:ln>
            </p:spPr>
            <p:txBody>
              <a:bodyPr wrap="none" anchor="ctr"/>
              <a:lstStyle/>
              <a:p>
                <a:pPr algn="ctr"/>
                <a:r>
                  <a:rPr lang="en-US"/>
                  <a:t>20,000</a:t>
                </a:r>
              </a:p>
            </p:txBody>
          </p:sp>
          <p:sp>
            <p:nvSpPr>
              <p:cNvPr id="39959" name="Rectangle 24"/>
              <p:cNvSpPr>
                <a:spLocks noChangeArrowheads="1"/>
              </p:cNvSpPr>
              <p:nvPr/>
            </p:nvSpPr>
            <p:spPr bwMode="auto">
              <a:xfrm>
                <a:off x="624" y="1872"/>
                <a:ext cx="528" cy="144"/>
              </a:xfrm>
              <a:prstGeom prst="rect">
                <a:avLst/>
              </a:prstGeom>
              <a:noFill/>
              <a:ln w="9525">
                <a:noFill/>
                <a:miter lim="800000"/>
                <a:headEnd/>
                <a:tailEnd/>
              </a:ln>
            </p:spPr>
            <p:txBody>
              <a:bodyPr wrap="none" anchor="ctr"/>
              <a:lstStyle/>
              <a:p>
                <a:pPr algn="ctr"/>
                <a:r>
                  <a:rPr lang="en-US"/>
                  <a:t>30,000</a:t>
                </a:r>
              </a:p>
            </p:txBody>
          </p:sp>
          <p:sp>
            <p:nvSpPr>
              <p:cNvPr id="39960" name="Rectangle 25"/>
              <p:cNvSpPr>
                <a:spLocks noChangeArrowheads="1"/>
              </p:cNvSpPr>
              <p:nvPr/>
            </p:nvSpPr>
            <p:spPr bwMode="auto">
              <a:xfrm>
                <a:off x="621" y="1605"/>
                <a:ext cx="519" cy="123"/>
              </a:xfrm>
              <a:prstGeom prst="rect">
                <a:avLst/>
              </a:prstGeom>
              <a:noFill/>
              <a:ln w="9525">
                <a:noFill/>
                <a:miter lim="800000"/>
                <a:headEnd/>
                <a:tailEnd/>
              </a:ln>
            </p:spPr>
            <p:txBody>
              <a:bodyPr wrap="none" anchor="ctr"/>
              <a:lstStyle/>
              <a:p>
                <a:pPr algn="ctr"/>
                <a:r>
                  <a:rPr lang="en-US"/>
                  <a:t>40,000</a:t>
                </a:r>
              </a:p>
            </p:txBody>
          </p:sp>
          <p:sp>
            <p:nvSpPr>
              <p:cNvPr id="39961" name="Rectangle 26"/>
              <p:cNvSpPr>
                <a:spLocks noChangeArrowheads="1"/>
              </p:cNvSpPr>
              <p:nvPr/>
            </p:nvSpPr>
            <p:spPr bwMode="auto">
              <a:xfrm>
                <a:off x="624" y="1296"/>
                <a:ext cx="528" cy="144"/>
              </a:xfrm>
              <a:prstGeom prst="rect">
                <a:avLst/>
              </a:prstGeom>
              <a:noFill/>
              <a:ln w="9525">
                <a:noFill/>
                <a:miter lim="800000"/>
                <a:headEnd/>
                <a:tailEnd/>
              </a:ln>
            </p:spPr>
            <p:txBody>
              <a:bodyPr wrap="none" anchor="ctr"/>
              <a:lstStyle/>
              <a:p>
                <a:pPr algn="ctr"/>
                <a:r>
                  <a:rPr lang="en-US"/>
                  <a:t>50,000</a:t>
                </a:r>
              </a:p>
            </p:txBody>
          </p:sp>
          <p:sp>
            <p:nvSpPr>
              <p:cNvPr id="39962" name="Rectangle 27"/>
              <p:cNvSpPr>
                <a:spLocks noChangeArrowheads="1"/>
              </p:cNvSpPr>
              <p:nvPr/>
            </p:nvSpPr>
            <p:spPr bwMode="auto">
              <a:xfrm>
                <a:off x="624" y="1008"/>
                <a:ext cx="528" cy="144"/>
              </a:xfrm>
              <a:prstGeom prst="rect">
                <a:avLst/>
              </a:prstGeom>
              <a:noFill/>
              <a:ln w="9525">
                <a:noFill/>
                <a:miter lim="800000"/>
                <a:headEnd/>
                <a:tailEnd/>
              </a:ln>
            </p:spPr>
            <p:txBody>
              <a:bodyPr wrap="none" anchor="ctr"/>
              <a:lstStyle/>
              <a:p>
                <a:pPr algn="ctr"/>
                <a:r>
                  <a:rPr lang="en-US"/>
                  <a:t>60,000</a:t>
                </a:r>
              </a:p>
            </p:txBody>
          </p:sp>
          <p:sp>
            <p:nvSpPr>
              <p:cNvPr id="39963" name="Rectangle 28"/>
              <p:cNvSpPr>
                <a:spLocks noChangeArrowheads="1"/>
              </p:cNvSpPr>
              <p:nvPr/>
            </p:nvSpPr>
            <p:spPr bwMode="auto">
              <a:xfrm>
                <a:off x="624" y="720"/>
                <a:ext cx="528" cy="144"/>
              </a:xfrm>
              <a:prstGeom prst="rect">
                <a:avLst/>
              </a:prstGeom>
              <a:noFill/>
              <a:ln w="9525">
                <a:noFill/>
                <a:miter lim="800000"/>
                <a:headEnd/>
                <a:tailEnd/>
              </a:ln>
            </p:spPr>
            <p:txBody>
              <a:bodyPr wrap="none" anchor="ctr"/>
              <a:lstStyle/>
              <a:p>
                <a:pPr algn="ctr"/>
                <a:r>
                  <a:rPr lang="en-US"/>
                  <a:t>60,000</a:t>
                </a:r>
              </a:p>
            </p:txBody>
          </p:sp>
          <p:sp>
            <p:nvSpPr>
              <p:cNvPr id="39964" name="Rectangle 29"/>
              <p:cNvSpPr>
                <a:spLocks noChangeArrowheads="1"/>
              </p:cNvSpPr>
              <p:nvPr/>
            </p:nvSpPr>
            <p:spPr bwMode="auto">
              <a:xfrm>
                <a:off x="624" y="432"/>
                <a:ext cx="528" cy="144"/>
              </a:xfrm>
              <a:prstGeom prst="rect">
                <a:avLst/>
              </a:prstGeom>
              <a:noFill/>
              <a:ln w="9525">
                <a:noFill/>
                <a:miter lim="800000"/>
                <a:headEnd/>
                <a:tailEnd/>
              </a:ln>
            </p:spPr>
            <p:txBody>
              <a:bodyPr wrap="none" anchor="ctr"/>
              <a:lstStyle/>
              <a:p>
                <a:pPr algn="ctr"/>
                <a:r>
                  <a:rPr lang="en-US"/>
                  <a:t>80,000</a:t>
                </a:r>
              </a:p>
            </p:txBody>
          </p:sp>
          <p:sp>
            <p:nvSpPr>
              <p:cNvPr id="39965" name="Rectangle 30"/>
              <p:cNvSpPr>
                <a:spLocks noChangeArrowheads="1"/>
              </p:cNvSpPr>
              <p:nvPr/>
            </p:nvSpPr>
            <p:spPr bwMode="auto">
              <a:xfrm>
                <a:off x="3396" y="2874"/>
                <a:ext cx="528" cy="144"/>
              </a:xfrm>
              <a:prstGeom prst="rect">
                <a:avLst/>
              </a:prstGeom>
              <a:noFill/>
              <a:ln w="9525">
                <a:noFill/>
                <a:miter lim="800000"/>
                <a:headEnd/>
                <a:tailEnd/>
              </a:ln>
            </p:spPr>
            <p:txBody>
              <a:bodyPr wrap="none" anchor="ctr"/>
              <a:lstStyle/>
              <a:p>
                <a:pPr algn="ctr"/>
                <a:r>
                  <a:rPr lang="en-US"/>
                  <a:t>80,000</a:t>
                </a:r>
              </a:p>
            </p:txBody>
          </p:sp>
          <p:sp>
            <p:nvSpPr>
              <p:cNvPr id="39966" name="Rectangle 31"/>
              <p:cNvSpPr>
                <a:spLocks noChangeArrowheads="1"/>
              </p:cNvSpPr>
              <p:nvPr/>
            </p:nvSpPr>
            <p:spPr bwMode="auto">
              <a:xfrm>
                <a:off x="2751" y="2874"/>
                <a:ext cx="528" cy="144"/>
              </a:xfrm>
              <a:prstGeom prst="rect">
                <a:avLst/>
              </a:prstGeom>
              <a:noFill/>
              <a:ln w="9525">
                <a:noFill/>
                <a:miter lim="800000"/>
                <a:headEnd/>
                <a:tailEnd/>
              </a:ln>
            </p:spPr>
            <p:txBody>
              <a:bodyPr wrap="none" anchor="ctr"/>
              <a:lstStyle/>
              <a:p>
                <a:pPr algn="ctr"/>
                <a:r>
                  <a:rPr lang="en-US"/>
                  <a:t>60,000</a:t>
                </a:r>
              </a:p>
            </p:txBody>
          </p:sp>
          <p:sp>
            <p:nvSpPr>
              <p:cNvPr id="39967" name="Rectangle 32"/>
              <p:cNvSpPr>
                <a:spLocks noChangeArrowheads="1"/>
              </p:cNvSpPr>
              <p:nvPr/>
            </p:nvSpPr>
            <p:spPr bwMode="auto">
              <a:xfrm>
                <a:off x="2130" y="2880"/>
                <a:ext cx="528" cy="144"/>
              </a:xfrm>
              <a:prstGeom prst="rect">
                <a:avLst/>
              </a:prstGeom>
              <a:noFill/>
              <a:ln w="9525">
                <a:noFill/>
                <a:miter lim="800000"/>
                <a:headEnd/>
                <a:tailEnd/>
              </a:ln>
            </p:spPr>
            <p:txBody>
              <a:bodyPr wrap="none" anchor="ctr"/>
              <a:lstStyle/>
              <a:p>
                <a:pPr algn="ctr"/>
                <a:r>
                  <a:rPr lang="en-US"/>
                  <a:t>40,000</a:t>
                </a:r>
              </a:p>
            </p:txBody>
          </p:sp>
          <p:sp>
            <p:nvSpPr>
              <p:cNvPr id="39968" name="Rectangle 33"/>
              <p:cNvSpPr>
                <a:spLocks noChangeArrowheads="1"/>
              </p:cNvSpPr>
              <p:nvPr/>
            </p:nvSpPr>
            <p:spPr bwMode="auto">
              <a:xfrm>
                <a:off x="1824" y="1776"/>
                <a:ext cx="1152" cy="336"/>
              </a:xfrm>
              <a:prstGeom prst="rect">
                <a:avLst/>
              </a:prstGeom>
              <a:noFill/>
              <a:ln w="9525">
                <a:noFill/>
                <a:miter lim="800000"/>
                <a:headEnd/>
                <a:tailEnd/>
              </a:ln>
            </p:spPr>
            <p:txBody>
              <a:bodyPr wrap="none" anchor="ctr"/>
              <a:lstStyle/>
              <a:p>
                <a:pPr algn="ctr"/>
                <a:r>
                  <a:rPr lang="en-US" sz="1600"/>
                  <a:t>Cost Function for</a:t>
                </a:r>
              </a:p>
              <a:p>
                <a:pPr algn="ctr"/>
                <a:r>
                  <a:rPr lang="en-US" sz="1600"/>
                  <a:t>Manual methods</a:t>
                </a:r>
              </a:p>
            </p:txBody>
          </p:sp>
          <p:sp>
            <p:nvSpPr>
              <p:cNvPr id="39969" name="Rectangle 34"/>
              <p:cNvSpPr>
                <a:spLocks noChangeArrowheads="1"/>
              </p:cNvSpPr>
              <p:nvPr/>
            </p:nvSpPr>
            <p:spPr bwMode="auto">
              <a:xfrm>
                <a:off x="1584" y="3408"/>
                <a:ext cx="2784" cy="336"/>
              </a:xfrm>
              <a:prstGeom prst="rect">
                <a:avLst/>
              </a:prstGeom>
              <a:noFill/>
              <a:ln w="9525">
                <a:noFill/>
                <a:miter lim="800000"/>
                <a:headEnd/>
                <a:tailEnd/>
              </a:ln>
            </p:spPr>
            <p:txBody>
              <a:bodyPr wrap="none" anchor="ctr"/>
              <a:lstStyle/>
              <a:p>
                <a:pPr algn="ctr"/>
                <a:r>
                  <a:rPr lang="en-US"/>
                  <a:t>Production Method Cost Break-even Chart</a:t>
                </a:r>
              </a:p>
            </p:txBody>
          </p:sp>
          <p:sp>
            <p:nvSpPr>
              <p:cNvPr id="39970" name="Rectangle 35"/>
              <p:cNvSpPr>
                <a:spLocks noChangeArrowheads="1"/>
              </p:cNvSpPr>
              <p:nvPr/>
            </p:nvSpPr>
            <p:spPr bwMode="auto">
              <a:xfrm>
                <a:off x="4464" y="2928"/>
                <a:ext cx="864" cy="240"/>
              </a:xfrm>
              <a:prstGeom prst="rect">
                <a:avLst/>
              </a:prstGeom>
              <a:noFill/>
              <a:ln w="9525">
                <a:noFill/>
                <a:miter lim="800000"/>
                <a:headEnd/>
                <a:tailEnd/>
              </a:ln>
            </p:spPr>
            <p:txBody>
              <a:bodyPr wrap="none" anchor="ctr"/>
              <a:lstStyle/>
              <a:p>
                <a:pPr algn="ctr"/>
                <a:r>
                  <a:rPr lang="en-US"/>
                  <a:t>Annual Output</a:t>
                </a:r>
              </a:p>
            </p:txBody>
          </p:sp>
          <p:sp>
            <p:nvSpPr>
              <p:cNvPr id="39971" name="Rectangle 36"/>
              <p:cNvSpPr>
                <a:spLocks noChangeArrowheads="1"/>
              </p:cNvSpPr>
              <p:nvPr/>
            </p:nvSpPr>
            <p:spPr bwMode="auto">
              <a:xfrm>
                <a:off x="3147" y="1152"/>
                <a:ext cx="720" cy="240"/>
              </a:xfrm>
              <a:prstGeom prst="rect">
                <a:avLst/>
              </a:prstGeom>
              <a:noFill/>
              <a:ln w="9525">
                <a:noFill/>
                <a:miter lim="800000"/>
                <a:headEnd/>
                <a:tailEnd/>
              </a:ln>
            </p:spPr>
            <p:txBody>
              <a:bodyPr wrap="none" anchor="ctr"/>
              <a:lstStyle/>
              <a:p>
                <a:pPr algn="ctr"/>
                <a:r>
                  <a:rPr lang="en-US" sz="1200"/>
                  <a:t>Profit break </a:t>
                </a:r>
              </a:p>
              <a:p>
                <a:pPr algn="ctr"/>
                <a:r>
                  <a:rPr lang="en-US" sz="1200"/>
                  <a:t>even Point</a:t>
                </a:r>
              </a:p>
            </p:txBody>
          </p:sp>
          <p:sp>
            <p:nvSpPr>
              <p:cNvPr id="39972" name="Rectangle 37"/>
              <p:cNvSpPr>
                <a:spLocks noChangeArrowheads="1"/>
              </p:cNvSpPr>
              <p:nvPr/>
            </p:nvSpPr>
            <p:spPr bwMode="auto">
              <a:xfrm>
                <a:off x="1392" y="705"/>
                <a:ext cx="960" cy="255"/>
              </a:xfrm>
              <a:prstGeom prst="rect">
                <a:avLst/>
              </a:prstGeom>
              <a:noFill/>
              <a:ln w="9525">
                <a:noFill/>
                <a:miter lim="800000"/>
                <a:headEnd/>
                <a:tailEnd/>
              </a:ln>
            </p:spPr>
            <p:txBody>
              <a:bodyPr wrap="none" anchor="ctr"/>
              <a:lstStyle/>
              <a:p>
                <a:pPr algn="ctr"/>
                <a:r>
                  <a:rPr lang="en-US" sz="1400"/>
                  <a:t>Cost Function for </a:t>
                </a:r>
              </a:p>
              <a:p>
                <a:pPr algn="ctr"/>
                <a:r>
                  <a:rPr lang="en-US" sz="1400"/>
                  <a:t>Automated Method</a:t>
                </a:r>
              </a:p>
            </p:txBody>
          </p:sp>
          <p:sp>
            <p:nvSpPr>
              <p:cNvPr id="39973" name="Line 38"/>
              <p:cNvSpPr>
                <a:spLocks noChangeShapeType="1"/>
              </p:cNvSpPr>
              <p:nvPr/>
            </p:nvSpPr>
            <p:spPr bwMode="auto">
              <a:xfrm flipH="1" flipV="1">
                <a:off x="1968" y="1641"/>
                <a:ext cx="96" cy="144"/>
              </a:xfrm>
              <a:prstGeom prst="line">
                <a:avLst/>
              </a:prstGeom>
              <a:noFill/>
              <a:ln w="9525">
                <a:solidFill>
                  <a:schemeClr val="tx1"/>
                </a:solidFill>
                <a:round/>
                <a:headEnd/>
                <a:tailEnd type="triangle" w="med" len="med"/>
              </a:ln>
            </p:spPr>
            <p:txBody>
              <a:bodyPr/>
              <a:lstStyle/>
              <a:p>
                <a:endParaRPr lang="en-US"/>
              </a:p>
            </p:txBody>
          </p:sp>
          <p:sp>
            <p:nvSpPr>
              <p:cNvPr id="39974" name="Line 39"/>
              <p:cNvSpPr>
                <a:spLocks noChangeShapeType="1"/>
              </p:cNvSpPr>
              <p:nvPr/>
            </p:nvSpPr>
            <p:spPr bwMode="auto">
              <a:xfrm flipH="1" flipV="1">
                <a:off x="3015" y="1122"/>
                <a:ext cx="192" cy="48"/>
              </a:xfrm>
              <a:prstGeom prst="line">
                <a:avLst/>
              </a:prstGeom>
              <a:noFill/>
              <a:ln w="9525">
                <a:solidFill>
                  <a:schemeClr val="tx1"/>
                </a:solidFill>
                <a:round/>
                <a:headEnd/>
                <a:tailEnd type="triangle" w="med" len="med"/>
              </a:ln>
            </p:spPr>
            <p:txBody>
              <a:bodyPr/>
              <a:lstStyle/>
              <a:p>
                <a:endParaRPr lang="en-US"/>
              </a:p>
            </p:txBody>
          </p:sp>
          <p:sp>
            <p:nvSpPr>
              <p:cNvPr id="39975" name="Line 40"/>
              <p:cNvSpPr>
                <a:spLocks noChangeShapeType="1"/>
              </p:cNvSpPr>
              <p:nvPr/>
            </p:nvSpPr>
            <p:spPr bwMode="auto">
              <a:xfrm>
                <a:off x="2160" y="1008"/>
                <a:ext cx="48" cy="144"/>
              </a:xfrm>
              <a:prstGeom prst="line">
                <a:avLst/>
              </a:prstGeom>
              <a:noFill/>
              <a:ln w="9525">
                <a:solidFill>
                  <a:schemeClr val="tx1"/>
                </a:solidFill>
                <a:round/>
                <a:headEnd/>
                <a:tailEnd type="triangle" w="med" len="med"/>
              </a:ln>
            </p:spPr>
            <p:txBody>
              <a:bodyPr/>
              <a:lstStyle/>
              <a:p>
                <a:endParaRPr lang="en-US"/>
              </a:p>
            </p:txBody>
          </p:sp>
          <p:sp>
            <p:nvSpPr>
              <p:cNvPr id="39976" name="Line 41"/>
              <p:cNvSpPr>
                <a:spLocks noChangeShapeType="1"/>
              </p:cNvSpPr>
              <p:nvPr/>
            </p:nvSpPr>
            <p:spPr bwMode="auto">
              <a:xfrm flipV="1">
                <a:off x="1152" y="192"/>
                <a:ext cx="0" cy="2640"/>
              </a:xfrm>
              <a:prstGeom prst="line">
                <a:avLst/>
              </a:prstGeom>
              <a:noFill/>
              <a:ln w="9525">
                <a:solidFill>
                  <a:schemeClr val="tx1"/>
                </a:solidFill>
                <a:round/>
                <a:headEnd/>
                <a:tailEnd type="triangle" w="med" len="med"/>
              </a:ln>
            </p:spPr>
            <p:txBody>
              <a:bodyPr/>
              <a:lstStyle/>
              <a:p>
                <a:endParaRPr lang="en-US"/>
              </a:p>
            </p:txBody>
          </p:sp>
          <p:sp>
            <p:nvSpPr>
              <p:cNvPr id="39977" name="Line 42"/>
              <p:cNvSpPr>
                <a:spLocks noChangeShapeType="1"/>
              </p:cNvSpPr>
              <p:nvPr/>
            </p:nvSpPr>
            <p:spPr bwMode="auto">
              <a:xfrm flipV="1">
                <a:off x="1152" y="576"/>
                <a:ext cx="2784" cy="1536"/>
              </a:xfrm>
              <a:prstGeom prst="line">
                <a:avLst/>
              </a:prstGeom>
              <a:noFill/>
              <a:ln w="9525">
                <a:solidFill>
                  <a:schemeClr val="tx1"/>
                </a:solidFill>
                <a:round/>
                <a:headEnd/>
                <a:tailEnd/>
              </a:ln>
            </p:spPr>
            <p:txBody>
              <a:bodyPr/>
              <a:lstStyle/>
              <a:p>
                <a:endParaRPr lang="en-US"/>
              </a:p>
            </p:txBody>
          </p:sp>
          <p:sp>
            <p:nvSpPr>
              <p:cNvPr id="39978" name="Line 43"/>
              <p:cNvSpPr>
                <a:spLocks noChangeShapeType="1"/>
              </p:cNvSpPr>
              <p:nvPr/>
            </p:nvSpPr>
            <p:spPr bwMode="auto">
              <a:xfrm flipV="1">
                <a:off x="1152" y="1008"/>
                <a:ext cx="2976" cy="240"/>
              </a:xfrm>
              <a:prstGeom prst="line">
                <a:avLst/>
              </a:prstGeom>
              <a:noFill/>
              <a:ln w="9525">
                <a:solidFill>
                  <a:schemeClr val="tx1"/>
                </a:solidFill>
                <a:round/>
                <a:headEnd/>
                <a:tailEnd/>
              </a:ln>
            </p:spPr>
            <p:txBody>
              <a:bodyPr/>
              <a:lstStyle/>
              <a:p>
                <a:endParaRPr lang="en-US"/>
              </a:p>
            </p:txBody>
          </p:sp>
          <p:sp>
            <p:nvSpPr>
              <p:cNvPr id="39979" name="Line 44"/>
              <p:cNvSpPr>
                <a:spLocks noChangeShapeType="1"/>
              </p:cNvSpPr>
              <p:nvPr/>
            </p:nvSpPr>
            <p:spPr bwMode="auto">
              <a:xfrm>
                <a:off x="2976" y="1104"/>
                <a:ext cx="0" cy="1728"/>
              </a:xfrm>
              <a:prstGeom prst="line">
                <a:avLst/>
              </a:prstGeom>
              <a:noFill/>
              <a:ln w="9525">
                <a:solidFill>
                  <a:schemeClr val="tx1"/>
                </a:solidFill>
                <a:prstDash val="dash"/>
                <a:round/>
                <a:headEnd/>
                <a:tailEnd/>
              </a:ln>
            </p:spPr>
            <p:txBody>
              <a:bodyPr/>
              <a:lstStyle/>
              <a:p>
                <a:endParaRPr lang="en-US"/>
              </a:p>
            </p:txBody>
          </p:sp>
        </p:grpSp>
      </p:grpSp>
      <p:sp>
        <p:nvSpPr>
          <p:cNvPr id="39939" name="Slide Number Placeholder 44"/>
          <p:cNvSpPr>
            <a:spLocks noGrp="1"/>
          </p:cNvSpPr>
          <p:nvPr>
            <p:ph type="sldNum" sz="quarter" idx="12"/>
          </p:nvPr>
        </p:nvSpPr>
        <p:spPr>
          <a:noFill/>
        </p:spPr>
        <p:txBody>
          <a:bodyPr/>
          <a:lstStyle/>
          <a:p>
            <a:fld id="{10B26C28-38E3-47A5-8354-0D605BFBD26B}"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457200" y="274638"/>
            <a:ext cx="8229600" cy="792162"/>
          </a:xfrm>
        </p:spPr>
        <p:txBody>
          <a:bodyPr>
            <a:normAutofit/>
          </a:bodyPr>
          <a:lstStyle/>
          <a:p>
            <a:pPr eaLnBrk="1" hangingPunct="1"/>
            <a:r>
              <a:rPr lang="en-US" sz="3200" b="1" dirty="0" smtClean="0">
                <a:latin typeface="Comic Sans MS" pitchFamily="66" charset="0"/>
              </a:rPr>
              <a:t>Unit Cost of Production</a:t>
            </a:r>
          </a:p>
        </p:txBody>
      </p:sp>
      <p:sp>
        <p:nvSpPr>
          <p:cNvPr id="14341" name="Rectangle 3"/>
          <p:cNvSpPr>
            <a:spLocks noGrp="1" noChangeArrowheads="1"/>
          </p:cNvSpPr>
          <p:nvPr>
            <p:ph type="body" idx="1"/>
          </p:nvPr>
        </p:nvSpPr>
        <p:spPr>
          <a:xfrm>
            <a:off x="457200" y="838200"/>
            <a:ext cx="8229600" cy="5791200"/>
          </a:xfrm>
        </p:spPr>
        <p:txBody>
          <a:bodyPr>
            <a:normAutofit/>
          </a:bodyPr>
          <a:lstStyle/>
          <a:p>
            <a:pPr algn="just" eaLnBrk="1" hangingPunct="1">
              <a:lnSpc>
                <a:spcPct val="80000"/>
              </a:lnSpc>
              <a:buFontTx/>
              <a:buNone/>
            </a:pPr>
            <a:r>
              <a:rPr lang="en-US" sz="2400" dirty="0" smtClean="0">
                <a:latin typeface="Comic Sans MS" pitchFamily="66" charset="0"/>
              </a:rPr>
              <a:t>   </a:t>
            </a:r>
          </a:p>
          <a:p>
            <a:pPr algn="just" eaLnBrk="1" hangingPunct="1">
              <a:lnSpc>
                <a:spcPct val="80000"/>
              </a:lnSpc>
              <a:buFontTx/>
              <a:buNone/>
            </a:pPr>
            <a:r>
              <a:rPr lang="en-US" sz="2400" dirty="0" smtClean="0">
                <a:latin typeface="Comic Sans MS" pitchFamily="66" charset="0"/>
              </a:rPr>
              <a:t>  The unit cost equation </a:t>
            </a:r>
            <a:r>
              <a:rPr lang="en-US" sz="2400" dirty="0" err="1" smtClean="0">
                <a:latin typeface="Comic Sans MS" pitchFamily="66" charset="0"/>
              </a:rPr>
              <a:t>Cpc</a:t>
            </a:r>
            <a:r>
              <a:rPr lang="en-US" sz="2400" dirty="0" smtClean="0">
                <a:latin typeface="Comic Sans MS" pitchFamily="66" charset="0"/>
              </a:rPr>
              <a:t> (cost per piece) is obtained by dividing the total cost equation by the quantity Q.</a:t>
            </a:r>
          </a:p>
          <a:p>
            <a:pPr algn="just" eaLnBrk="1" hangingPunct="1">
              <a:lnSpc>
                <a:spcPct val="80000"/>
              </a:lnSpc>
              <a:buFontTx/>
              <a:buNone/>
            </a:pPr>
            <a:r>
              <a:rPr lang="en-US" sz="2400" dirty="0" err="1" smtClean="0">
                <a:latin typeface="Comic Sans MS" pitchFamily="66" charset="0"/>
              </a:rPr>
              <a:t>Cpc</a:t>
            </a:r>
            <a:r>
              <a:rPr lang="en-US" sz="2400" dirty="0" smtClean="0">
                <a:latin typeface="Comic Sans MS" pitchFamily="66" charset="0"/>
              </a:rPr>
              <a:t> for the manual machine is</a:t>
            </a:r>
          </a:p>
          <a:p>
            <a:pPr algn="just" eaLnBrk="1" hangingPunct="1">
              <a:lnSpc>
                <a:spcPct val="80000"/>
              </a:lnSpc>
            </a:pPr>
            <a:endParaRPr lang="en-US" sz="2400" dirty="0" smtClean="0">
              <a:latin typeface="Comic Sans MS" pitchFamily="66" charset="0"/>
            </a:endParaRPr>
          </a:p>
          <a:p>
            <a:pPr algn="just" eaLnBrk="1" hangingPunct="1">
              <a:lnSpc>
                <a:spcPct val="80000"/>
              </a:lnSpc>
              <a:buFontTx/>
              <a:buNone/>
            </a:pPr>
            <a:endParaRPr lang="en-US" sz="2400" dirty="0" smtClean="0">
              <a:latin typeface="Comic Sans MS" pitchFamily="66" charset="0"/>
            </a:endParaRPr>
          </a:p>
          <a:p>
            <a:pPr algn="just" eaLnBrk="1" hangingPunct="1">
              <a:lnSpc>
                <a:spcPct val="80000"/>
              </a:lnSpc>
              <a:buFontTx/>
              <a:buNone/>
            </a:pPr>
            <a:endParaRPr lang="en-US" sz="2400" dirty="0" smtClean="0">
              <a:latin typeface="Comic Sans MS" pitchFamily="66" charset="0"/>
            </a:endParaRPr>
          </a:p>
          <a:p>
            <a:pPr algn="just" eaLnBrk="1" hangingPunct="1">
              <a:lnSpc>
                <a:spcPct val="80000"/>
              </a:lnSpc>
              <a:buFontTx/>
              <a:buNone/>
            </a:pPr>
            <a:endParaRPr lang="en-US" sz="2400" dirty="0" smtClean="0">
              <a:latin typeface="Comic Sans MS" pitchFamily="66" charset="0"/>
            </a:endParaRPr>
          </a:p>
          <a:p>
            <a:pPr algn="just" eaLnBrk="1" hangingPunct="1">
              <a:lnSpc>
                <a:spcPct val="80000"/>
              </a:lnSpc>
              <a:buFontTx/>
              <a:buNone/>
            </a:pPr>
            <a:r>
              <a:rPr lang="en-US" sz="2400" dirty="0" smtClean="0">
                <a:latin typeface="Comic Sans MS" pitchFamily="66" charset="0"/>
              </a:rPr>
              <a:t>Similarly, </a:t>
            </a:r>
            <a:r>
              <a:rPr lang="en-US" sz="2400" dirty="0" err="1" smtClean="0">
                <a:latin typeface="Comic Sans MS" pitchFamily="66" charset="0"/>
              </a:rPr>
              <a:t>Cpc</a:t>
            </a:r>
            <a:r>
              <a:rPr lang="en-US" sz="2400" dirty="0" smtClean="0">
                <a:latin typeface="Comic Sans MS" pitchFamily="66" charset="0"/>
              </a:rPr>
              <a:t> for the automated is</a:t>
            </a:r>
          </a:p>
          <a:p>
            <a:pPr algn="just" eaLnBrk="1" hangingPunct="1">
              <a:lnSpc>
                <a:spcPct val="80000"/>
              </a:lnSpc>
              <a:buFontTx/>
              <a:buNone/>
            </a:pPr>
            <a:endParaRPr lang="en-US" sz="2400" dirty="0" smtClean="0">
              <a:latin typeface="Comic Sans MS" pitchFamily="66" charset="0"/>
            </a:endParaRPr>
          </a:p>
          <a:p>
            <a:pPr algn="just" eaLnBrk="1" hangingPunct="1">
              <a:lnSpc>
                <a:spcPct val="80000"/>
              </a:lnSpc>
              <a:buFontTx/>
              <a:buNone/>
            </a:pPr>
            <a:r>
              <a:rPr lang="en-US" sz="2400" dirty="0" smtClean="0">
                <a:latin typeface="Comic Sans MS" pitchFamily="66" charset="0"/>
              </a:rPr>
              <a:t>   </a:t>
            </a:r>
          </a:p>
        </p:txBody>
      </p:sp>
      <p:sp>
        <p:nvSpPr>
          <p:cNvPr id="1434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8" name="Object 5"/>
          <p:cNvGraphicFramePr>
            <a:graphicFrameLocks noChangeAspect="1"/>
          </p:cNvGraphicFramePr>
          <p:nvPr/>
        </p:nvGraphicFramePr>
        <p:xfrm>
          <a:off x="1727200" y="2590800"/>
          <a:ext cx="5232400" cy="838200"/>
        </p:xfrm>
        <a:graphic>
          <a:graphicData uri="http://schemas.openxmlformats.org/presentationml/2006/ole">
            <p:oleObj spid="_x0000_s5122" name="Equation" r:id="rId4" imgW="2603160" imgH="419040" progId="Equation.3">
              <p:embed/>
            </p:oleObj>
          </a:graphicData>
        </a:graphic>
      </p:graphicFrame>
      <p:sp>
        <p:nvSpPr>
          <p:cNvPr id="1434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9" name="Object 7"/>
          <p:cNvGraphicFramePr>
            <a:graphicFrameLocks noChangeAspect="1"/>
          </p:cNvGraphicFramePr>
          <p:nvPr/>
        </p:nvGraphicFramePr>
        <p:xfrm>
          <a:off x="2286000" y="4552950"/>
          <a:ext cx="4114800" cy="933450"/>
        </p:xfrm>
        <a:graphic>
          <a:graphicData uri="http://schemas.openxmlformats.org/presentationml/2006/ole">
            <p:oleObj spid="_x0000_s5123" name="Equation" r:id="rId5" imgW="1574800" imgH="419100" progId="Equation.3">
              <p:embed/>
            </p:oleObj>
          </a:graphicData>
        </a:graphic>
      </p:graphicFrame>
      <p:sp>
        <p:nvSpPr>
          <p:cNvPr id="14344" name="Slide Number Placeholder 9"/>
          <p:cNvSpPr>
            <a:spLocks noGrp="1"/>
          </p:cNvSpPr>
          <p:nvPr>
            <p:ph type="sldNum" sz="quarter" idx="12"/>
          </p:nvPr>
        </p:nvSpPr>
        <p:spPr>
          <a:noFill/>
        </p:spPr>
        <p:txBody>
          <a:bodyPr/>
          <a:lstStyle/>
          <a:p>
            <a:fld id="{14FD4B54-DB4D-40E9-B784-5739E7D938A4}"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639762"/>
          </a:xfrm>
        </p:spPr>
        <p:txBody>
          <a:bodyPr/>
          <a:lstStyle/>
          <a:p>
            <a:pPr algn="r" eaLnBrk="1" hangingPunct="1"/>
            <a:r>
              <a:rPr lang="en-US" sz="2800" i="1" smtClean="0"/>
              <a:t>Cont’d</a:t>
            </a:r>
          </a:p>
        </p:txBody>
      </p:sp>
      <p:sp>
        <p:nvSpPr>
          <p:cNvPr id="40963" name="Rectangle 3"/>
          <p:cNvSpPr>
            <a:spLocks noGrp="1" noChangeArrowheads="1"/>
          </p:cNvSpPr>
          <p:nvPr>
            <p:ph type="body" idx="1"/>
          </p:nvPr>
        </p:nvSpPr>
        <p:spPr>
          <a:xfrm>
            <a:off x="457200" y="1066800"/>
            <a:ext cx="8229600" cy="5059363"/>
          </a:xfrm>
        </p:spPr>
        <p:txBody>
          <a:bodyPr>
            <a:normAutofit/>
          </a:bodyPr>
          <a:lstStyle/>
          <a:p>
            <a:pPr algn="just" eaLnBrk="1" hangingPunct="1">
              <a:lnSpc>
                <a:spcPct val="150000"/>
              </a:lnSpc>
              <a:buFontTx/>
              <a:buNone/>
            </a:pPr>
            <a:r>
              <a:rPr lang="en-US" sz="2400" dirty="0" smtClean="0">
                <a:latin typeface="Comic Sans MS" pitchFamily="66" charset="0"/>
              </a:rPr>
              <a:t>Will the extra hours be achieved by using two machines? the capital cost (fixed cost) is doubled; or by using two shifts on one machine? the worker on the second shift will probably be paid at a higher rate, or by working overtime by one production worker? The overtime rate is higher than the regular shift rate. In each instance, there are additional costs, which are not included in the total cost equation. </a:t>
            </a:r>
          </a:p>
          <a:p>
            <a:pPr eaLnBrk="1" hangingPunct="1">
              <a:lnSpc>
                <a:spcPct val="150000"/>
              </a:lnSpc>
            </a:pPr>
            <a:endParaRPr lang="en-US" sz="2400" dirty="0" smtClean="0"/>
          </a:p>
        </p:txBody>
      </p:sp>
      <p:sp>
        <p:nvSpPr>
          <p:cNvPr id="40964" name="Slide Number Placeholder 5"/>
          <p:cNvSpPr>
            <a:spLocks noGrp="1"/>
          </p:cNvSpPr>
          <p:nvPr>
            <p:ph type="sldNum" sz="quarter" idx="12"/>
          </p:nvPr>
        </p:nvSpPr>
        <p:spPr>
          <a:noFill/>
        </p:spPr>
        <p:txBody>
          <a:bodyPr/>
          <a:lstStyle/>
          <a:p>
            <a:fld id="{B88AA21B-3C1F-4BF4-B038-CE375B78B626}" type="slidenum">
              <a:rPr lang="en-US" smtClean="0"/>
              <a:pPr/>
              <a:t>36</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15962"/>
          </a:xfrm>
        </p:spPr>
        <p:txBody>
          <a:bodyPr>
            <a:normAutofit/>
          </a:bodyPr>
          <a:lstStyle/>
          <a:p>
            <a:pPr eaLnBrk="1" hangingPunct="1"/>
            <a:r>
              <a:rPr lang="en-US" sz="3200" b="1" dirty="0" smtClean="0">
                <a:latin typeface="Comic Sans MS" pitchFamily="66" charset="0"/>
              </a:rPr>
              <a:t>Costs in manufacturing</a:t>
            </a:r>
          </a:p>
        </p:txBody>
      </p:sp>
      <p:sp>
        <p:nvSpPr>
          <p:cNvPr id="28675" name="Rectangle 3"/>
          <p:cNvSpPr>
            <a:spLocks noGrp="1" noChangeArrowheads="1"/>
          </p:cNvSpPr>
          <p:nvPr>
            <p:ph type="body" idx="1"/>
          </p:nvPr>
        </p:nvSpPr>
        <p:spPr>
          <a:xfrm>
            <a:off x="457200" y="1219200"/>
            <a:ext cx="8229600" cy="5410200"/>
          </a:xfrm>
        </p:spPr>
        <p:txBody>
          <a:bodyPr>
            <a:normAutofit lnSpcReduction="10000"/>
          </a:bodyPr>
          <a:lstStyle/>
          <a:p>
            <a:pPr algn="just" eaLnBrk="1" hangingPunct="1">
              <a:lnSpc>
                <a:spcPct val="150000"/>
              </a:lnSpc>
            </a:pPr>
            <a:r>
              <a:rPr lang="en-US" sz="2400" dirty="0" smtClean="0">
                <a:latin typeface="Comic Sans MS" pitchFamily="66" charset="0"/>
              </a:rPr>
              <a:t>A </a:t>
            </a:r>
            <a:r>
              <a:rPr lang="en-US" sz="2400" b="1" i="1" dirty="0" smtClean="0">
                <a:latin typeface="Comic Sans MS" pitchFamily="66" charset="0"/>
              </a:rPr>
              <a:t>fixed cost</a:t>
            </a:r>
            <a:r>
              <a:rPr lang="en-US" sz="2400" dirty="0" smtClean="0">
                <a:latin typeface="Comic Sans MS" pitchFamily="66" charset="0"/>
              </a:rPr>
              <a:t> is one that is constant for any level of production output like cost of the factory building insurance, property taxes, and the cost of production equipment. </a:t>
            </a:r>
          </a:p>
          <a:p>
            <a:pPr algn="just" eaLnBrk="1" hangingPunct="1">
              <a:lnSpc>
                <a:spcPct val="150000"/>
              </a:lnSpc>
            </a:pPr>
            <a:r>
              <a:rPr lang="en-US" sz="2400" dirty="0" smtClean="0">
                <a:latin typeface="Comic Sans MS" pitchFamily="66" charset="0"/>
              </a:rPr>
              <a:t>A </a:t>
            </a:r>
            <a:r>
              <a:rPr lang="en-US" sz="2400" b="1" i="1" dirty="0" smtClean="0">
                <a:latin typeface="Comic Sans MS" pitchFamily="66" charset="0"/>
              </a:rPr>
              <a:t>variable cost</a:t>
            </a:r>
            <a:r>
              <a:rPr lang="en-US" sz="2400" dirty="0" smtClean="0">
                <a:latin typeface="Comic Sans MS" pitchFamily="66" charset="0"/>
              </a:rPr>
              <a:t> is one that increases as the level of production increases like direct labor cost raw materials, and electrical power to operate the invention machines. </a:t>
            </a:r>
            <a:endParaRPr lang="en-US" sz="2400" b="1" i="1" dirty="0" smtClean="0">
              <a:latin typeface="Comic Sans MS" pitchFamily="66" charset="0"/>
            </a:endParaRPr>
          </a:p>
          <a:p>
            <a:pPr algn="just" eaLnBrk="1" hangingPunct="1">
              <a:lnSpc>
                <a:spcPct val="150000"/>
              </a:lnSpc>
            </a:pPr>
            <a:r>
              <a:rPr lang="en-US" sz="2400" b="1" i="1" dirty="0" smtClean="0">
                <a:latin typeface="Comic Sans MS" pitchFamily="66" charset="0"/>
              </a:rPr>
              <a:t>Overhead costs</a:t>
            </a:r>
            <a:r>
              <a:rPr lang="en-US" sz="2400" dirty="0" smtClean="0">
                <a:latin typeface="Comic Sans MS" pitchFamily="66" charset="0"/>
              </a:rPr>
              <a:t> are all the other costs associated with running a manufacturing firm. </a:t>
            </a:r>
            <a:endParaRPr lang="en-US" sz="2400" i="1" dirty="0" smtClean="0">
              <a:latin typeface="Comic Sans MS" pitchFamily="66" charset="0"/>
            </a:endParaRPr>
          </a:p>
        </p:txBody>
      </p:sp>
      <p:sp>
        <p:nvSpPr>
          <p:cNvPr id="28676" name="Slide Number Placeholder 5"/>
          <p:cNvSpPr>
            <a:spLocks noGrp="1"/>
          </p:cNvSpPr>
          <p:nvPr>
            <p:ph type="sldNum" sz="quarter" idx="12"/>
          </p:nvPr>
        </p:nvSpPr>
        <p:spPr>
          <a:noFill/>
        </p:spPr>
        <p:txBody>
          <a:bodyPr/>
          <a:lstStyle/>
          <a:p>
            <a:fld id="{E48D21E5-6FEC-42DE-B0D8-859F687B420C}" type="slidenum">
              <a:rPr lang="en-US" smtClean="0"/>
              <a:pPr/>
              <a:t>4</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62000"/>
            <a:ext cx="8229600" cy="563563"/>
          </a:xfrm>
        </p:spPr>
        <p:txBody>
          <a:bodyPr/>
          <a:lstStyle/>
          <a:p>
            <a:pPr algn="r" eaLnBrk="1" hangingPunct="1"/>
            <a:r>
              <a:rPr lang="en-US" sz="2800" i="1" smtClean="0"/>
              <a:t>Cont’d</a:t>
            </a:r>
          </a:p>
        </p:txBody>
      </p:sp>
      <p:sp>
        <p:nvSpPr>
          <p:cNvPr id="29699" name="Rectangle 3"/>
          <p:cNvSpPr>
            <a:spLocks noGrp="1" noChangeArrowheads="1"/>
          </p:cNvSpPr>
          <p:nvPr>
            <p:ph type="body" idx="1"/>
          </p:nvPr>
        </p:nvSpPr>
        <p:spPr>
          <a:xfrm>
            <a:off x="457200" y="1828800"/>
            <a:ext cx="8305800" cy="3276600"/>
          </a:xfrm>
        </p:spPr>
        <p:txBody>
          <a:bodyPr>
            <a:normAutofit/>
          </a:bodyPr>
          <a:lstStyle/>
          <a:p>
            <a:pPr algn="just" eaLnBrk="1" hangingPunct="1">
              <a:lnSpc>
                <a:spcPct val="150000"/>
              </a:lnSpc>
            </a:pPr>
            <a:r>
              <a:rPr lang="en-US" sz="2400" b="1" i="1" dirty="0" smtClean="0">
                <a:latin typeface="Comic Sans MS" pitchFamily="66" charset="0"/>
              </a:rPr>
              <a:t>Factory overhead</a:t>
            </a:r>
            <a:r>
              <a:rPr lang="en-US" sz="2400" dirty="0" smtClean="0">
                <a:latin typeface="Comic Sans MS" pitchFamily="66" charset="0"/>
              </a:rPr>
              <a:t> includes the costs of operating the factory other than direct labor and materials. </a:t>
            </a:r>
            <a:r>
              <a:rPr lang="en-US" sz="2400" b="1" i="1" dirty="0" smtClean="0">
                <a:latin typeface="Comic Sans MS" pitchFamily="66" charset="0"/>
              </a:rPr>
              <a:t>Corporate overhead</a:t>
            </a:r>
            <a:r>
              <a:rPr lang="en-US" sz="2400" i="1" dirty="0" smtClean="0">
                <a:latin typeface="Comic Sans MS" pitchFamily="66" charset="0"/>
              </a:rPr>
              <a:t> cost</a:t>
            </a:r>
            <a:r>
              <a:rPr lang="en-US" sz="2400" dirty="0" smtClean="0">
                <a:latin typeface="Comic Sans MS" pitchFamily="66" charset="0"/>
              </a:rPr>
              <a:t> is the cost of running the company other than its manufacturing activities</a:t>
            </a:r>
            <a:r>
              <a:rPr lang="en-US" sz="2400" i="1" dirty="0" smtClean="0">
                <a:latin typeface="Comic Sans MS" pitchFamily="66" charset="0"/>
              </a:rPr>
              <a:t>.</a:t>
            </a:r>
          </a:p>
          <a:p>
            <a:pPr eaLnBrk="1" hangingPunct="1">
              <a:lnSpc>
                <a:spcPct val="150000"/>
              </a:lnSpc>
            </a:pPr>
            <a:endParaRPr lang="en-US" sz="2400" dirty="0" smtClean="0"/>
          </a:p>
        </p:txBody>
      </p:sp>
      <p:sp>
        <p:nvSpPr>
          <p:cNvPr id="29700" name="Slide Number Placeholder 5"/>
          <p:cNvSpPr>
            <a:spLocks noGrp="1"/>
          </p:cNvSpPr>
          <p:nvPr>
            <p:ph type="sldNum" sz="quarter" idx="12"/>
          </p:nvPr>
        </p:nvSpPr>
        <p:spPr>
          <a:noFill/>
        </p:spPr>
        <p:txBody>
          <a:bodyPr/>
          <a:lstStyle/>
          <a:p>
            <a:fld id="{9F8CFC1F-45E2-4700-982B-E3D188884655}"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990600"/>
            <a:ext cx="7543800" cy="4572000"/>
            <a:chOff x="480" y="624"/>
            <a:chExt cx="4752" cy="2880"/>
          </a:xfrm>
        </p:grpSpPr>
        <p:sp>
          <p:nvSpPr>
            <p:cNvPr id="30724" name="Rectangle 3"/>
            <p:cNvSpPr>
              <a:spLocks noChangeArrowheads="1"/>
            </p:cNvSpPr>
            <p:nvPr/>
          </p:nvSpPr>
          <p:spPr bwMode="auto">
            <a:xfrm>
              <a:off x="480" y="624"/>
              <a:ext cx="576" cy="192"/>
            </a:xfrm>
            <a:prstGeom prst="rect">
              <a:avLst/>
            </a:prstGeom>
            <a:noFill/>
            <a:ln w="9525">
              <a:noFill/>
              <a:miter lim="800000"/>
              <a:headEnd/>
              <a:tailEnd/>
            </a:ln>
          </p:spPr>
          <p:txBody>
            <a:bodyPr wrap="none" anchor="ctr"/>
            <a:lstStyle/>
            <a:p>
              <a:pPr algn="ctr"/>
              <a:r>
                <a:rPr lang="en-US"/>
                <a:t>Cost</a:t>
              </a:r>
            </a:p>
          </p:txBody>
        </p:sp>
        <p:grpSp>
          <p:nvGrpSpPr>
            <p:cNvPr id="3" name="Group 4"/>
            <p:cNvGrpSpPr>
              <a:grpSpLocks/>
            </p:cNvGrpSpPr>
            <p:nvPr/>
          </p:nvGrpSpPr>
          <p:grpSpPr bwMode="auto">
            <a:xfrm>
              <a:off x="960" y="624"/>
              <a:ext cx="4272" cy="2880"/>
              <a:chOff x="960" y="576"/>
              <a:chExt cx="4272" cy="2880"/>
            </a:xfrm>
          </p:grpSpPr>
          <p:sp>
            <p:nvSpPr>
              <p:cNvPr id="30726" name="Line 5"/>
              <p:cNvSpPr>
                <a:spLocks noChangeShapeType="1"/>
              </p:cNvSpPr>
              <p:nvPr/>
            </p:nvSpPr>
            <p:spPr bwMode="auto">
              <a:xfrm flipV="1">
                <a:off x="1248" y="576"/>
                <a:ext cx="0" cy="2256"/>
              </a:xfrm>
              <a:prstGeom prst="line">
                <a:avLst/>
              </a:prstGeom>
              <a:noFill/>
              <a:ln w="9525">
                <a:solidFill>
                  <a:schemeClr val="tx1"/>
                </a:solidFill>
                <a:round/>
                <a:headEnd/>
                <a:tailEnd type="triangle" w="med" len="med"/>
              </a:ln>
            </p:spPr>
            <p:txBody>
              <a:bodyPr/>
              <a:lstStyle/>
              <a:p>
                <a:endParaRPr lang="en-US"/>
              </a:p>
            </p:txBody>
          </p:sp>
          <p:sp>
            <p:nvSpPr>
              <p:cNvPr id="30727" name="Line 6"/>
              <p:cNvSpPr>
                <a:spLocks noChangeShapeType="1"/>
              </p:cNvSpPr>
              <p:nvPr/>
            </p:nvSpPr>
            <p:spPr bwMode="auto">
              <a:xfrm>
                <a:off x="1248" y="2832"/>
                <a:ext cx="2976" cy="0"/>
              </a:xfrm>
              <a:prstGeom prst="line">
                <a:avLst/>
              </a:prstGeom>
              <a:noFill/>
              <a:ln w="9525">
                <a:solidFill>
                  <a:schemeClr val="tx1"/>
                </a:solidFill>
                <a:round/>
                <a:headEnd/>
                <a:tailEnd type="triangle" w="med" len="med"/>
              </a:ln>
            </p:spPr>
            <p:txBody>
              <a:bodyPr/>
              <a:lstStyle/>
              <a:p>
                <a:endParaRPr lang="en-US"/>
              </a:p>
            </p:txBody>
          </p:sp>
          <p:sp>
            <p:nvSpPr>
              <p:cNvPr id="30728" name="Line 7"/>
              <p:cNvSpPr>
                <a:spLocks noChangeShapeType="1"/>
              </p:cNvSpPr>
              <p:nvPr/>
            </p:nvSpPr>
            <p:spPr bwMode="auto">
              <a:xfrm flipV="1">
                <a:off x="1248" y="1152"/>
                <a:ext cx="2400" cy="960"/>
              </a:xfrm>
              <a:prstGeom prst="line">
                <a:avLst/>
              </a:prstGeom>
              <a:noFill/>
              <a:ln w="9525">
                <a:solidFill>
                  <a:schemeClr val="tx1"/>
                </a:solidFill>
                <a:round/>
                <a:headEnd/>
                <a:tailEnd/>
              </a:ln>
            </p:spPr>
            <p:txBody>
              <a:bodyPr/>
              <a:lstStyle/>
              <a:p>
                <a:endParaRPr lang="en-US"/>
              </a:p>
            </p:txBody>
          </p:sp>
          <p:sp>
            <p:nvSpPr>
              <p:cNvPr id="30729" name="AutoShape 8"/>
              <p:cNvSpPr>
                <a:spLocks/>
              </p:cNvSpPr>
              <p:nvPr/>
            </p:nvSpPr>
            <p:spPr bwMode="auto">
              <a:xfrm>
                <a:off x="1239" y="2112"/>
                <a:ext cx="192" cy="720"/>
              </a:xfrm>
              <a:prstGeom prst="righ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0730" name="Rectangle 9"/>
              <p:cNvSpPr>
                <a:spLocks noChangeArrowheads="1"/>
              </p:cNvSpPr>
              <p:nvPr/>
            </p:nvSpPr>
            <p:spPr bwMode="auto">
              <a:xfrm>
                <a:off x="2304" y="1776"/>
                <a:ext cx="864" cy="192"/>
              </a:xfrm>
              <a:prstGeom prst="rect">
                <a:avLst/>
              </a:prstGeom>
              <a:noFill/>
              <a:ln w="9525">
                <a:noFill/>
                <a:miter lim="800000"/>
                <a:headEnd/>
                <a:tailEnd/>
              </a:ln>
            </p:spPr>
            <p:txBody>
              <a:bodyPr wrap="none" anchor="ctr"/>
              <a:lstStyle/>
              <a:p>
                <a:pPr algn="ctr"/>
                <a:r>
                  <a:rPr lang="en-US"/>
                  <a:t>Variable Cost</a:t>
                </a:r>
              </a:p>
            </p:txBody>
          </p:sp>
          <p:sp>
            <p:nvSpPr>
              <p:cNvPr id="30731" name="Rectangle 10"/>
              <p:cNvSpPr>
                <a:spLocks noChangeArrowheads="1"/>
              </p:cNvSpPr>
              <p:nvPr/>
            </p:nvSpPr>
            <p:spPr bwMode="auto">
              <a:xfrm>
                <a:off x="2400" y="3024"/>
                <a:ext cx="1152" cy="144"/>
              </a:xfrm>
              <a:prstGeom prst="rect">
                <a:avLst/>
              </a:prstGeom>
              <a:noFill/>
              <a:ln w="9525">
                <a:noFill/>
                <a:miter lim="800000"/>
                <a:headEnd/>
                <a:tailEnd/>
              </a:ln>
            </p:spPr>
            <p:txBody>
              <a:bodyPr wrap="none" anchor="ctr"/>
              <a:lstStyle/>
              <a:p>
                <a:pPr algn="ctr"/>
                <a:r>
                  <a:rPr lang="en-US"/>
                  <a:t>Output Annual</a:t>
                </a:r>
              </a:p>
            </p:txBody>
          </p:sp>
          <p:sp>
            <p:nvSpPr>
              <p:cNvPr id="30732" name="Rectangle 11"/>
              <p:cNvSpPr>
                <a:spLocks noChangeArrowheads="1"/>
              </p:cNvSpPr>
              <p:nvPr/>
            </p:nvSpPr>
            <p:spPr bwMode="auto">
              <a:xfrm>
                <a:off x="960" y="3264"/>
                <a:ext cx="4272" cy="192"/>
              </a:xfrm>
              <a:prstGeom prst="rect">
                <a:avLst/>
              </a:prstGeom>
              <a:noFill/>
              <a:ln w="9525">
                <a:noFill/>
                <a:miter lim="800000"/>
                <a:headEnd/>
                <a:tailEnd/>
              </a:ln>
            </p:spPr>
            <p:txBody>
              <a:bodyPr wrap="none" anchor="ctr"/>
              <a:lstStyle/>
              <a:p>
                <a:pPr algn="ctr"/>
                <a:r>
                  <a:rPr lang="en-US" b="1"/>
                  <a:t>Plot of Fixed and Variable Cost as a function of Production Output</a:t>
                </a:r>
              </a:p>
            </p:txBody>
          </p:sp>
          <p:sp>
            <p:nvSpPr>
              <p:cNvPr id="30733" name="Line 12"/>
              <p:cNvSpPr>
                <a:spLocks noChangeShapeType="1"/>
              </p:cNvSpPr>
              <p:nvPr/>
            </p:nvSpPr>
            <p:spPr bwMode="auto">
              <a:xfrm>
                <a:off x="2208" y="1728"/>
                <a:ext cx="816" cy="0"/>
              </a:xfrm>
              <a:prstGeom prst="line">
                <a:avLst/>
              </a:prstGeom>
              <a:noFill/>
              <a:ln w="9525">
                <a:solidFill>
                  <a:schemeClr val="tx1"/>
                </a:solidFill>
                <a:round/>
                <a:headEnd/>
                <a:tailEnd/>
              </a:ln>
            </p:spPr>
            <p:txBody>
              <a:bodyPr/>
              <a:lstStyle/>
              <a:p>
                <a:endParaRPr lang="en-US"/>
              </a:p>
            </p:txBody>
          </p:sp>
          <p:sp>
            <p:nvSpPr>
              <p:cNvPr id="30734" name="Line 13"/>
              <p:cNvSpPr>
                <a:spLocks noChangeShapeType="1"/>
              </p:cNvSpPr>
              <p:nvPr/>
            </p:nvSpPr>
            <p:spPr bwMode="auto">
              <a:xfrm flipV="1">
                <a:off x="3024" y="1392"/>
                <a:ext cx="0" cy="336"/>
              </a:xfrm>
              <a:prstGeom prst="line">
                <a:avLst/>
              </a:prstGeom>
              <a:noFill/>
              <a:ln w="9525">
                <a:solidFill>
                  <a:schemeClr val="tx1"/>
                </a:solidFill>
                <a:round/>
                <a:headEnd/>
                <a:tailEnd/>
              </a:ln>
            </p:spPr>
            <p:txBody>
              <a:bodyPr/>
              <a:lstStyle/>
              <a:p>
                <a:endParaRPr lang="en-US"/>
              </a:p>
            </p:txBody>
          </p:sp>
          <p:sp>
            <p:nvSpPr>
              <p:cNvPr id="30735" name="Rectangle 14"/>
              <p:cNvSpPr>
                <a:spLocks noChangeArrowheads="1"/>
              </p:cNvSpPr>
              <p:nvPr/>
            </p:nvSpPr>
            <p:spPr bwMode="auto">
              <a:xfrm>
                <a:off x="1488" y="2352"/>
                <a:ext cx="864" cy="192"/>
              </a:xfrm>
              <a:prstGeom prst="rect">
                <a:avLst/>
              </a:prstGeom>
              <a:noFill/>
              <a:ln w="9525">
                <a:noFill/>
                <a:miter lim="800000"/>
                <a:headEnd/>
                <a:tailEnd/>
              </a:ln>
            </p:spPr>
            <p:txBody>
              <a:bodyPr wrap="none" anchor="ctr"/>
              <a:lstStyle/>
              <a:p>
                <a:pPr algn="ctr"/>
                <a:r>
                  <a:rPr lang="en-US"/>
                  <a:t>Fixed Cost</a:t>
                </a:r>
              </a:p>
            </p:txBody>
          </p:sp>
        </p:grpSp>
      </p:grpSp>
      <p:sp>
        <p:nvSpPr>
          <p:cNvPr id="30723" name="Slide Number Placeholder 16"/>
          <p:cNvSpPr>
            <a:spLocks noGrp="1"/>
          </p:cNvSpPr>
          <p:nvPr>
            <p:ph type="sldNum" sz="quarter" idx="12"/>
          </p:nvPr>
        </p:nvSpPr>
        <p:spPr>
          <a:noFill/>
        </p:spPr>
        <p:txBody>
          <a:bodyPr/>
          <a:lstStyle/>
          <a:p>
            <a:fld id="{2BA9D942-77B8-4B68-9955-4CDF0C099CB7}"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97088" y="3760788"/>
            <a:ext cx="5062537" cy="1301750"/>
            <a:chOff x="1321" y="2369"/>
            <a:chExt cx="3189" cy="820"/>
          </a:xfrm>
        </p:grpSpPr>
        <p:grpSp>
          <p:nvGrpSpPr>
            <p:cNvPr id="3" name="Group 3"/>
            <p:cNvGrpSpPr>
              <a:grpSpLocks/>
            </p:cNvGrpSpPr>
            <p:nvPr/>
          </p:nvGrpSpPr>
          <p:grpSpPr bwMode="auto">
            <a:xfrm>
              <a:off x="1321" y="2369"/>
              <a:ext cx="3189" cy="739"/>
              <a:chOff x="1321" y="2369"/>
              <a:chExt cx="3189" cy="739"/>
            </a:xfrm>
          </p:grpSpPr>
          <p:grpSp>
            <p:nvGrpSpPr>
              <p:cNvPr id="4" name="Group 4"/>
              <p:cNvGrpSpPr>
                <a:grpSpLocks/>
              </p:cNvGrpSpPr>
              <p:nvPr/>
            </p:nvGrpSpPr>
            <p:grpSpPr bwMode="auto">
              <a:xfrm>
                <a:off x="1488" y="2369"/>
                <a:ext cx="2187" cy="289"/>
                <a:chOff x="1488" y="2369"/>
                <a:chExt cx="2187" cy="289"/>
              </a:xfrm>
            </p:grpSpPr>
            <p:grpSp>
              <p:nvGrpSpPr>
                <p:cNvPr id="5" name="Group 5"/>
                <p:cNvGrpSpPr>
                  <a:grpSpLocks/>
                </p:cNvGrpSpPr>
                <p:nvPr/>
              </p:nvGrpSpPr>
              <p:grpSpPr bwMode="auto">
                <a:xfrm>
                  <a:off x="2256" y="2400"/>
                  <a:ext cx="1168" cy="255"/>
                  <a:chOff x="2256" y="2400"/>
                  <a:chExt cx="1168" cy="255"/>
                </a:xfrm>
              </p:grpSpPr>
              <p:grpSp>
                <p:nvGrpSpPr>
                  <p:cNvPr id="6" name="Group 6"/>
                  <p:cNvGrpSpPr>
                    <a:grpSpLocks/>
                  </p:cNvGrpSpPr>
                  <p:nvPr/>
                </p:nvGrpSpPr>
                <p:grpSpPr bwMode="auto">
                  <a:xfrm>
                    <a:off x="2515" y="2409"/>
                    <a:ext cx="744" cy="220"/>
                    <a:chOff x="2515" y="2409"/>
                    <a:chExt cx="744" cy="220"/>
                  </a:xfrm>
                </p:grpSpPr>
                <p:sp>
                  <p:nvSpPr>
                    <p:cNvPr id="36932" name="Freeform 7"/>
                    <p:cNvSpPr>
                      <a:spLocks/>
                    </p:cNvSpPr>
                    <p:nvPr/>
                  </p:nvSpPr>
                  <p:spPr bwMode="auto">
                    <a:xfrm>
                      <a:off x="2515" y="2409"/>
                      <a:ext cx="127" cy="180"/>
                    </a:xfrm>
                    <a:custGeom>
                      <a:avLst/>
                      <a:gdLst>
                        <a:gd name="T0" fmla="*/ 0 w 255"/>
                        <a:gd name="T1" fmla="*/ 1 h 359"/>
                        <a:gd name="T2" fmla="*/ 0 w 255"/>
                        <a:gd name="T3" fmla="*/ 0 h 359"/>
                        <a:gd name="T4" fmla="*/ 1 w 255"/>
                        <a:gd name="T5" fmla="*/ 3 h 359"/>
                        <a:gd name="T6" fmla="*/ 1 w 255"/>
                        <a:gd name="T7" fmla="*/ 3 h 359"/>
                        <a:gd name="T8" fmla="*/ 0 w 255"/>
                        <a:gd name="T9" fmla="*/ 0 h 359"/>
                        <a:gd name="T10" fmla="*/ 0 w 255"/>
                        <a:gd name="T11" fmla="*/ 1 h 359"/>
                        <a:gd name="T12" fmla="*/ 0 60000 65536"/>
                        <a:gd name="T13" fmla="*/ 0 60000 65536"/>
                        <a:gd name="T14" fmla="*/ 0 60000 65536"/>
                        <a:gd name="T15" fmla="*/ 0 60000 65536"/>
                        <a:gd name="T16" fmla="*/ 0 60000 65536"/>
                        <a:gd name="T17" fmla="*/ 0 60000 65536"/>
                        <a:gd name="T18" fmla="*/ 0 w 255"/>
                        <a:gd name="T19" fmla="*/ 0 h 359"/>
                        <a:gd name="T20" fmla="*/ 255 w 255"/>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255" h="359">
                          <a:moveTo>
                            <a:pt x="6" y="5"/>
                          </a:moveTo>
                          <a:lnTo>
                            <a:pt x="0" y="0"/>
                          </a:lnTo>
                          <a:lnTo>
                            <a:pt x="168" y="359"/>
                          </a:lnTo>
                          <a:lnTo>
                            <a:pt x="255" y="359"/>
                          </a:lnTo>
                          <a:lnTo>
                            <a:pt x="70" y="0"/>
                          </a:lnTo>
                          <a:lnTo>
                            <a:pt x="6" y="5"/>
                          </a:lnTo>
                          <a:close/>
                        </a:path>
                      </a:pathLst>
                    </a:custGeom>
                    <a:solidFill>
                      <a:srgbClr val="800000"/>
                    </a:solidFill>
                    <a:ln w="9525">
                      <a:solidFill>
                        <a:srgbClr val="000000"/>
                      </a:solidFill>
                      <a:round/>
                      <a:headEnd/>
                      <a:tailEnd/>
                    </a:ln>
                  </p:spPr>
                  <p:txBody>
                    <a:bodyPr/>
                    <a:lstStyle/>
                    <a:p>
                      <a:endParaRPr lang="en-US"/>
                    </a:p>
                  </p:txBody>
                </p:sp>
                <p:sp>
                  <p:nvSpPr>
                    <p:cNvPr id="36933" name="Freeform 8"/>
                    <p:cNvSpPr>
                      <a:spLocks/>
                    </p:cNvSpPr>
                    <p:nvPr/>
                  </p:nvSpPr>
                  <p:spPr bwMode="auto">
                    <a:xfrm>
                      <a:off x="3142" y="2509"/>
                      <a:ext cx="117" cy="120"/>
                    </a:xfrm>
                    <a:custGeom>
                      <a:avLst/>
                      <a:gdLst>
                        <a:gd name="T0" fmla="*/ 1 w 234"/>
                        <a:gd name="T1" fmla="*/ 1 h 239"/>
                        <a:gd name="T2" fmla="*/ 1 w 234"/>
                        <a:gd name="T3" fmla="*/ 1 h 239"/>
                        <a:gd name="T4" fmla="*/ 2 w 234"/>
                        <a:gd name="T5" fmla="*/ 2 h 239"/>
                        <a:gd name="T6" fmla="*/ 2 w 234"/>
                        <a:gd name="T7" fmla="*/ 2 h 239"/>
                        <a:gd name="T8" fmla="*/ 0 w 234"/>
                        <a:gd name="T9" fmla="*/ 0 h 239"/>
                        <a:gd name="T10" fmla="*/ 1 w 234"/>
                        <a:gd name="T11" fmla="*/ 1 h 239"/>
                        <a:gd name="T12" fmla="*/ 0 60000 65536"/>
                        <a:gd name="T13" fmla="*/ 0 60000 65536"/>
                        <a:gd name="T14" fmla="*/ 0 60000 65536"/>
                        <a:gd name="T15" fmla="*/ 0 60000 65536"/>
                        <a:gd name="T16" fmla="*/ 0 60000 65536"/>
                        <a:gd name="T17" fmla="*/ 0 60000 65536"/>
                        <a:gd name="T18" fmla="*/ 0 w 234"/>
                        <a:gd name="T19" fmla="*/ 0 h 239"/>
                        <a:gd name="T20" fmla="*/ 234 w 234"/>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234" h="239">
                          <a:moveTo>
                            <a:pt x="62" y="27"/>
                          </a:moveTo>
                          <a:lnTo>
                            <a:pt x="68" y="23"/>
                          </a:lnTo>
                          <a:lnTo>
                            <a:pt x="234" y="239"/>
                          </a:lnTo>
                          <a:lnTo>
                            <a:pt x="154" y="227"/>
                          </a:lnTo>
                          <a:lnTo>
                            <a:pt x="0" y="0"/>
                          </a:lnTo>
                          <a:lnTo>
                            <a:pt x="62" y="27"/>
                          </a:lnTo>
                          <a:close/>
                        </a:path>
                      </a:pathLst>
                    </a:custGeom>
                    <a:solidFill>
                      <a:srgbClr val="800000"/>
                    </a:solidFill>
                    <a:ln w="9525">
                      <a:solidFill>
                        <a:srgbClr val="000000"/>
                      </a:solidFill>
                      <a:round/>
                      <a:headEnd/>
                      <a:tailEnd/>
                    </a:ln>
                  </p:spPr>
                  <p:txBody>
                    <a:bodyPr/>
                    <a:lstStyle/>
                    <a:p>
                      <a:endParaRPr lang="en-US"/>
                    </a:p>
                  </p:txBody>
                </p:sp>
              </p:grpSp>
              <p:sp>
                <p:nvSpPr>
                  <p:cNvPr id="36931" name="Freeform 9"/>
                  <p:cNvSpPr>
                    <a:spLocks/>
                  </p:cNvSpPr>
                  <p:nvPr/>
                </p:nvSpPr>
                <p:spPr bwMode="auto">
                  <a:xfrm>
                    <a:off x="2256" y="2400"/>
                    <a:ext cx="1168" cy="255"/>
                  </a:xfrm>
                  <a:custGeom>
                    <a:avLst/>
                    <a:gdLst>
                      <a:gd name="T0" fmla="*/ 1 w 2336"/>
                      <a:gd name="T1" fmla="*/ 1 h 510"/>
                      <a:gd name="T2" fmla="*/ 1 w 2336"/>
                      <a:gd name="T3" fmla="*/ 1 h 510"/>
                      <a:gd name="T4" fmla="*/ 3 w 2336"/>
                      <a:gd name="T5" fmla="*/ 1 h 510"/>
                      <a:gd name="T6" fmla="*/ 5 w 2336"/>
                      <a:gd name="T7" fmla="*/ 1 h 510"/>
                      <a:gd name="T8" fmla="*/ 6 w 2336"/>
                      <a:gd name="T9" fmla="*/ 1 h 510"/>
                      <a:gd name="T10" fmla="*/ 9 w 2336"/>
                      <a:gd name="T11" fmla="*/ 1 h 510"/>
                      <a:gd name="T12" fmla="*/ 10 w 2336"/>
                      <a:gd name="T13" fmla="*/ 1 h 510"/>
                      <a:gd name="T14" fmla="*/ 10 w 2336"/>
                      <a:gd name="T15" fmla="*/ 1 h 510"/>
                      <a:gd name="T16" fmla="*/ 11 w 2336"/>
                      <a:gd name="T17" fmla="*/ 1 h 510"/>
                      <a:gd name="T18" fmla="*/ 12 w 2336"/>
                      <a:gd name="T19" fmla="*/ 1 h 510"/>
                      <a:gd name="T20" fmla="*/ 12 w 2336"/>
                      <a:gd name="T21" fmla="*/ 2 h 510"/>
                      <a:gd name="T22" fmla="*/ 15 w 2336"/>
                      <a:gd name="T23" fmla="*/ 3 h 510"/>
                      <a:gd name="T24" fmla="*/ 17 w 2336"/>
                      <a:gd name="T25" fmla="*/ 4 h 510"/>
                      <a:gd name="T26" fmla="*/ 18 w 2336"/>
                      <a:gd name="T27" fmla="*/ 4 h 510"/>
                      <a:gd name="T28" fmla="*/ 17 w 2336"/>
                      <a:gd name="T29" fmla="*/ 4 h 510"/>
                      <a:gd name="T30" fmla="*/ 0 w 2336"/>
                      <a:gd name="T31" fmla="*/ 3 h 510"/>
                      <a:gd name="T32" fmla="*/ 1 w 2336"/>
                      <a:gd name="T33" fmla="*/ 3 h 510"/>
                      <a:gd name="T34" fmla="*/ 18 w 2336"/>
                      <a:gd name="T35" fmla="*/ 4 h 510"/>
                      <a:gd name="T36" fmla="*/ 18 w 2336"/>
                      <a:gd name="T37" fmla="*/ 4 h 510"/>
                      <a:gd name="T38" fmla="*/ 18 w 2336"/>
                      <a:gd name="T39" fmla="*/ 4 h 510"/>
                      <a:gd name="T40" fmla="*/ 18 w 2336"/>
                      <a:gd name="T41" fmla="*/ 4 h 510"/>
                      <a:gd name="T42" fmla="*/ 17 w 2336"/>
                      <a:gd name="T43" fmla="*/ 3 h 510"/>
                      <a:gd name="T44" fmla="*/ 15 w 2336"/>
                      <a:gd name="T45" fmla="*/ 3 h 510"/>
                      <a:gd name="T46" fmla="*/ 13 w 2336"/>
                      <a:gd name="T47" fmla="*/ 1 h 510"/>
                      <a:gd name="T48" fmla="*/ 11 w 2336"/>
                      <a:gd name="T49" fmla="*/ 1 h 510"/>
                      <a:gd name="T50" fmla="*/ 10 w 2336"/>
                      <a:gd name="T51" fmla="*/ 1 h 510"/>
                      <a:gd name="T52" fmla="*/ 9 w 2336"/>
                      <a:gd name="T53" fmla="*/ 0 h 510"/>
                      <a:gd name="T54" fmla="*/ 5 w 2336"/>
                      <a:gd name="T55" fmla="*/ 0 h 510"/>
                      <a:gd name="T56" fmla="*/ 1 w 2336"/>
                      <a:gd name="T57" fmla="*/ 1 h 510"/>
                      <a:gd name="T58" fmla="*/ 1 w 2336"/>
                      <a:gd name="T59" fmla="*/ 1 h 5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36"/>
                      <a:gd name="T91" fmla="*/ 0 h 510"/>
                      <a:gd name="T92" fmla="*/ 2336 w 2336"/>
                      <a:gd name="T93" fmla="*/ 510 h 5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36" h="510">
                        <a:moveTo>
                          <a:pt x="17" y="68"/>
                        </a:moveTo>
                        <a:lnTo>
                          <a:pt x="236" y="59"/>
                        </a:lnTo>
                        <a:lnTo>
                          <a:pt x="404" y="59"/>
                        </a:lnTo>
                        <a:lnTo>
                          <a:pt x="630" y="47"/>
                        </a:lnTo>
                        <a:lnTo>
                          <a:pt x="838" y="47"/>
                        </a:lnTo>
                        <a:lnTo>
                          <a:pt x="1073" y="47"/>
                        </a:lnTo>
                        <a:lnTo>
                          <a:pt x="1283" y="53"/>
                        </a:lnTo>
                        <a:lnTo>
                          <a:pt x="1383" y="67"/>
                        </a:lnTo>
                        <a:lnTo>
                          <a:pt x="1468" y="85"/>
                        </a:lnTo>
                        <a:lnTo>
                          <a:pt x="1563" y="119"/>
                        </a:lnTo>
                        <a:lnTo>
                          <a:pt x="1653" y="157"/>
                        </a:lnTo>
                        <a:lnTo>
                          <a:pt x="1983" y="327"/>
                        </a:lnTo>
                        <a:lnTo>
                          <a:pt x="2159" y="406"/>
                        </a:lnTo>
                        <a:lnTo>
                          <a:pt x="2260" y="471"/>
                        </a:lnTo>
                        <a:lnTo>
                          <a:pt x="2168" y="469"/>
                        </a:lnTo>
                        <a:lnTo>
                          <a:pt x="0" y="304"/>
                        </a:lnTo>
                        <a:lnTo>
                          <a:pt x="3" y="355"/>
                        </a:lnTo>
                        <a:lnTo>
                          <a:pt x="2266" y="510"/>
                        </a:lnTo>
                        <a:lnTo>
                          <a:pt x="2336" y="497"/>
                        </a:lnTo>
                        <a:lnTo>
                          <a:pt x="2301" y="452"/>
                        </a:lnTo>
                        <a:lnTo>
                          <a:pt x="2238" y="406"/>
                        </a:lnTo>
                        <a:lnTo>
                          <a:pt x="2086" y="327"/>
                        </a:lnTo>
                        <a:lnTo>
                          <a:pt x="1968" y="263"/>
                        </a:lnTo>
                        <a:lnTo>
                          <a:pt x="1667" y="116"/>
                        </a:lnTo>
                        <a:lnTo>
                          <a:pt x="1532" y="64"/>
                        </a:lnTo>
                        <a:lnTo>
                          <a:pt x="1398" y="30"/>
                        </a:lnTo>
                        <a:lnTo>
                          <a:pt x="1098" y="0"/>
                        </a:lnTo>
                        <a:lnTo>
                          <a:pt x="687" y="0"/>
                        </a:lnTo>
                        <a:lnTo>
                          <a:pt x="17" y="36"/>
                        </a:lnTo>
                        <a:lnTo>
                          <a:pt x="17" y="68"/>
                        </a:lnTo>
                        <a:close/>
                      </a:path>
                    </a:pathLst>
                  </a:custGeom>
                  <a:solidFill>
                    <a:srgbClr val="800000"/>
                  </a:solidFill>
                  <a:ln w="9525">
                    <a:solidFill>
                      <a:srgbClr val="000000"/>
                    </a:solidFill>
                    <a:round/>
                    <a:headEnd/>
                    <a:tailEnd/>
                  </a:ln>
                </p:spPr>
                <p:txBody>
                  <a:bodyPr/>
                  <a:lstStyle/>
                  <a:p>
                    <a:endParaRPr lang="en-US"/>
                  </a:p>
                </p:txBody>
              </p:sp>
            </p:grpSp>
            <p:sp>
              <p:nvSpPr>
                <p:cNvPr id="36929" name="Freeform 10"/>
                <p:cNvSpPr>
                  <a:spLocks/>
                </p:cNvSpPr>
                <p:nvPr/>
              </p:nvSpPr>
              <p:spPr bwMode="auto">
                <a:xfrm>
                  <a:off x="1488" y="2369"/>
                  <a:ext cx="2187" cy="289"/>
                </a:xfrm>
                <a:custGeom>
                  <a:avLst/>
                  <a:gdLst>
                    <a:gd name="T0" fmla="*/ 1 w 4375"/>
                    <a:gd name="T1" fmla="*/ 2 h 578"/>
                    <a:gd name="T2" fmla="*/ 3 w 4375"/>
                    <a:gd name="T3" fmla="*/ 2 h 578"/>
                    <a:gd name="T4" fmla="*/ 4 w 4375"/>
                    <a:gd name="T5" fmla="*/ 2 h 578"/>
                    <a:gd name="T6" fmla="*/ 5 w 4375"/>
                    <a:gd name="T7" fmla="*/ 1 h 578"/>
                    <a:gd name="T8" fmla="*/ 6 w 4375"/>
                    <a:gd name="T9" fmla="*/ 1 h 578"/>
                    <a:gd name="T10" fmla="*/ 8 w 4375"/>
                    <a:gd name="T11" fmla="*/ 1 h 578"/>
                    <a:gd name="T12" fmla="*/ 9 w 4375"/>
                    <a:gd name="T13" fmla="*/ 1 h 578"/>
                    <a:gd name="T14" fmla="*/ 10 w 4375"/>
                    <a:gd name="T15" fmla="*/ 1 h 578"/>
                    <a:gd name="T16" fmla="*/ 11 w 4375"/>
                    <a:gd name="T17" fmla="*/ 1 h 578"/>
                    <a:gd name="T18" fmla="*/ 13 w 4375"/>
                    <a:gd name="T19" fmla="*/ 1 h 578"/>
                    <a:gd name="T20" fmla="*/ 15 w 4375"/>
                    <a:gd name="T21" fmla="*/ 1 h 578"/>
                    <a:gd name="T22" fmla="*/ 18 w 4375"/>
                    <a:gd name="T23" fmla="*/ 1 h 578"/>
                    <a:gd name="T24" fmla="*/ 20 w 4375"/>
                    <a:gd name="T25" fmla="*/ 0 h 578"/>
                    <a:gd name="T26" fmla="*/ 22 w 4375"/>
                    <a:gd name="T27" fmla="*/ 1 h 578"/>
                    <a:gd name="T28" fmla="*/ 24 w 4375"/>
                    <a:gd name="T29" fmla="*/ 1 h 578"/>
                    <a:gd name="T30" fmla="*/ 25 w 4375"/>
                    <a:gd name="T31" fmla="*/ 1 h 578"/>
                    <a:gd name="T32" fmla="*/ 27 w 4375"/>
                    <a:gd name="T33" fmla="*/ 1 h 578"/>
                    <a:gd name="T34" fmla="*/ 29 w 4375"/>
                    <a:gd name="T35" fmla="*/ 2 h 578"/>
                    <a:gd name="T36" fmla="*/ 30 w 4375"/>
                    <a:gd name="T37" fmla="*/ 2 h 578"/>
                    <a:gd name="T38" fmla="*/ 32 w 4375"/>
                    <a:gd name="T39" fmla="*/ 3 h 578"/>
                    <a:gd name="T40" fmla="*/ 34 w 4375"/>
                    <a:gd name="T41" fmla="*/ 3 h 578"/>
                    <a:gd name="T42" fmla="*/ 33 w 4375"/>
                    <a:gd name="T43" fmla="*/ 5 h 578"/>
                    <a:gd name="T44" fmla="*/ 32 w 4375"/>
                    <a:gd name="T45" fmla="*/ 5 h 578"/>
                    <a:gd name="T46" fmla="*/ 30 w 4375"/>
                    <a:gd name="T47" fmla="*/ 5 h 578"/>
                    <a:gd name="T48" fmla="*/ 29 w 4375"/>
                    <a:gd name="T49" fmla="*/ 3 h 578"/>
                    <a:gd name="T50" fmla="*/ 28 w 4375"/>
                    <a:gd name="T51" fmla="*/ 3 h 578"/>
                    <a:gd name="T52" fmla="*/ 26 w 4375"/>
                    <a:gd name="T53" fmla="*/ 2 h 578"/>
                    <a:gd name="T54" fmla="*/ 24 w 4375"/>
                    <a:gd name="T55" fmla="*/ 1 h 578"/>
                    <a:gd name="T56" fmla="*/ 22 w 4375"/>
                    <a:gd name="T57" fmla="*/ 1 h 578"/>
                    <a:gd name="T58" fmla="*/ 18 w 4375"/>
                    <a:gd name="T59" fmla="*/ 1 h 578"/>
                    <a:gd name="T60" fmla="*/ 14 w 4375"/>
                    <a:gd name="T61" fmla="*/ 1 h 578"/>
                    <a:gd name="T62" fmla="*/ 11 w 4375"/>
                    <a:gd name="T63" fmla="*/ 3 h 5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75"/>
                    <a:gd name="T97" fmla="*/ 0 h 578"/>
                    <a:gd name="T98" fmla="*/ 4375 w 4375"/>
                    <a:gd name="T99" fmla="*/ 578 h 5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75" h="578">
                      <a:moveTo>
                        <a:pt x="0" y="386"/>
                      </a:moveTo>
                      <a:lnTo>
                        <a:pt x="168" y="363"/>
                      </a:lnTo>
                      <a:lnTo>
                        <a:pt x="297" y="333"/>
                      </a:lnTo>
                      <a:lnTo>
                        <a:pt x="384" y="308"/>
                      </a:lnTo>
                      <a:lnTo>
                        <a:pt x="456" y="288"/>
                      </a:lnTo>
                      <a:lnTo>
                        <a:pt x="549" y="265"/>
                      </a:lnTo>
                      <a:lnTo>
                        <a:pt x="629" y="242"/>
                      </a:lnTo>
                      <a:lnTo>
                        <a:pt x="719" y="219"/>
                      </a:lnTo>
                      <a:lnTo>
                        <a:pt x="800" y="202"/>
                      </a:lnTo>
                      <a:lnTo>
                        <a:pt x="892" y="188"/>
                      </a:lnTo>
                      <a:lnTo>
                        <a:pt x="966" y="175"/>
                      </a:lnTo>
                      <a:lnTo>
                        <a:pt x="1030" y="164"/>
                      </a:lnTo>
                      <a:lnTo>
                        <a:pt x="1125" y="149"/>
                      </a:lnTo>
                      <a:lnTo>
                        <a:pt x="1206" y="137"/>
                      </a:lnTo>
                      <a:lnTo>
                        <a:pt x="1282" y="124"/>
                      </a:lnTo>
                      <a:lnTo>
                        <a:pt x="1361" y="103"/>
                      </a:lnTo>
                      <a:lnTo>
                        <a:pt x="1427" y="70"/>
                      </a:lnTo>
                      <a:lnTo>
                        <a:pt x="1473" y="33"/>
                      </a:lnTo>
                      <a:lnTo>
                        <a:pt x="1568" y="28"/>
                      </a:lnTo>
                      <a:lnTo>
                        <a:pt x="1705" y="25"/>
                      </a:lnTo>
                      <a:lnTo>
                        <a:pt x="1861" y="13"/>
                      </a:lnTo>
                      <a:lnTo>
                        <a:pt x="1982" y="7"/>
                      </a:lnTo>
                      <a:lnTo>
                        <a:pt x="2161" y="3"/>
                      </a:lnTo>
                      <a:lnTo>
                        <a:pt x="2334" y="2"/>
                      </a:lnTo>
                      <a:lnTo>
                        <a:pt x="2499" y="0"/>
                      </a:lnTo>
                      <a:lnTo>
                        <a:pt x="2625" y="0"/>
                      </a:lnTo>
                      <a:lnTo>
                        <a:pt x="2762" y="11"/>
                      </a:lnTo>
                      <a:lnTo>
                        <a:pt x="2902" y="33"/>
                      </a:lnTo>
                      <a:lnTo>
                        <a:pt x="3006" y="59"/>
                      </a:lnTo>
                      <a:lnTo>
                        <a:pt x="3099" y="84"/>
                      </a:lnTo>
                      <a:lnTo>
                        <a:pt x="3200" y="115"/>
                      </a:lnTo>
                      <a:lnTo>
                        <a:pt x="3311" y="149"/>
                      </a:lnTo>
                      <a:lnTo>
                        <a:pt x="3423" y="188"/>
                      </a:lnTo>
                      <a:lnTo>
                        <a:pt x="3542" y="228"/>
                      </a:lnTo>
                      <a:lnTo>
                        <a:pt x="3659" y="268"/>
                      </a:lnTo>
                      <a:lnTo>
                        <a:pt x="3782" y="307"/>
                      </a:lnTo>
                      <a:lnTo>
                        <a:pt x="3874" y="338"/>
                      </a:lnTo>
                      <a:lnTo>
                        <a:pt x="3959" y="361"/>
                      </a:lnTo>
                      <a:lnTo>
                        <a:pt x="4053" y="395"/>
                      </a:lnTo>
                      <a:lnTo>
                        <a:pt x="4149" y="425"/>
                      </a:lnTo>
                      <a:lnTo>
                        <a:pt x="4267" y="463"/>
                      </a:lnTo>
                      <a:lnTo>
                        <a:pt x="4375" y="503"/>
                      </a:lnTo>
                      <a:lnTo>
                        <a:pt x="4331" y="531"/>
                      </a:lnTo>
                      <a:lnTo>
                        <a:pt x="4267" y="548"/>
                      </a:lnTo>
                      <a:lnTo>
                        <a:pt x="4197" y="567"/>
                      </a:lnTo>
                      <a:lnTo>
                        <a:pt x="4110" y="576"/>
                      </a:lnTo>
                      <a:lnTo>
                        <a:pt x="3995" y="578"/>
                      </a:lnTo>
                      <a:lnTo>
                        <a:pt x="3880" y="575"/>
                      </a:lnTo>
                      <a:lnTo>
                        <a:pt x="3851" y="531"/>
                      </a:lnTo>
                      <a:lnTo>
                        <a:pt x="3823" y="503"/>
                      </a:lnTo>
                      <a:lnTo>
                        <a:pt x="3768" y="465"/>
                      </a:lnTo>
                      <a:lnTo>
                        <a:pt x="3650" y="401"/>
                      </a:lnTo>
                      <a:lnTo>
                        <a:pt x="3504" y="325"/>
                      </a:lnTo>
                      <a:lnTo>
                        <a:pt x="3373" y="260"/>
                      </a:lnTo>
                      <a:lnTo>
                        <a:pt x="3214" y="181"/>
                      </a:lnTo>
                      <a:lnTo>
                        <a:pt x="3082" y="130"/>
                      </a:lnTo>
                      <a:lnTo>
                        <a:pt x="2956" y="95"/>
                      </a:lnTo>
                      <a:lnTo>
                        <a:pt x="2853" y="81"/>
                      </a:lnTo>
                      <a:lnTo>
                        <a:pt x="2664" y="62"/>
                      </a:lnTo>
                      <a:lnTo>
                        <a:pt x="2416" y="61"/>
                      </a:lnTo>
                      <a:lnTo>
                        <a:pt x="2127" y="68"/>
                      </a:lnTo>
                      <a:lnTo>
                        <a:pt x="1906" y="76"/>
                      </a:lnTo>
                      <a:lnTo>
                        <a:pt x="1553" y="95"/>
                      </a:lnTo>
                      <a:lnTo>
                        <a:pt x="1533" y="438"/>
                      </a:lnTo>
                      <a:lnTo>
                        <a:pt x="0" y="386"/>
                      </a:lnTo>
                      <a:close/>
                    </a:path>
                  </a:pathLst>
                </a:custGeom>
                <a:solidFill>
                  <a:srgbClr val="FF0000"/>
                </a:solidFill>
                <a:ln w="9525">
                  <a:solidFill>
                    <a:srgbClr val="000000"/>
                  </a:solidFill>
                  <a:round/>
                  <a:headEnd/>
                  <a:tailEnd/>
                </a:ln>
              </p:spPr>
              <p:txBody>
                <a:bodyPr/>
                <a:lstStyle/>
                <a:p>
                  <a:endParaRPr lang="en-US"/>
                </a:p>
              </p:txBody>
            </p:sp>
          </p:grpSp>
          <p:sp>
            <p:nvSpPr>
              <p:cNvPr id="36901" name="Freeform 11"/>
              <p:cNvSpPr>
                <a:spLocks/>
              </p:cNvSpPr>
              <p:nvPr/>
            </p:nvSpPr>
            <p:spPr bwMode="auto">
              <a:xfrm>
                <a:off x="1550" y="2652"/>
                <a:ext cx="2958" cy="456"/>
              </a:xfrm>
              <a:custGeom>
                <a:avLst/>
                <a:gdLst>
                  <a:gd name="T0" fmla="*/ 39 w 5916"/>
                  <a:gd name="T1" fmla="*/ 4 h 912"/>
                  <a:gd name="T2" fmla="*/ 40 w 5916"/>
                  <a:gd name="T3" fmla="*/ 5 h 912"/>
                  <a:gd name="T4" fmla="*/ 40 w 5916"/>
                  <a:gd name="T5" fmla="*/ 6 h 912"/>
                  <a:gd name="T6" fmla="*/ 46 w 5916"/>
                  <a:gd name="T7" fmla="*/ 6 h 912"/>
                  <a:gd name="T8" fmla="*/ 46 w 5916"/>
                  <a:gd name="T9" fmla="*/ 6 h 912"/>
                  <a:gd name="T10" fmla="*/ 46 w 5916"/>
                  <a:gd name="T11" fmla="*/ 7 h 912"/>
                  <a:gd name="T12" fmla="*/ 46 w 5916"/>
                  <a:gd name="T13" fmla="*/ 7 h 912"/>
                  <a:gd name="T14" fmla="*/ 46 w 5916"/>
                  <a:gd name="T15" fmla="*/ 7 h 912"/>
                  <a:gd name="T16" fmla="*/ 42 w 5916"/>
                  <a:gd name="T17" fmla="*/ 7 h 912"/>
                  <a:gd name="T18" fmla="*/ 42 w 5916"/>
                  <a:gd name="T19" fmla="*/ 7 h 912"/>
                  <a:gd name="T20" fmla="*/ 40 w 5916"/>
                  <a:gd name="T21" fmla="*/ 7 h 912"/>
                  <a:gd name="T22" fmla="*/ 40 w 5916"/>
                  <a:gd name="T23" fmla="*/ 7 h 912"/>
                  <a:gd name="T24" fmla="*/ 3 w 5916"/>
                  <a:gd name="T25" fmla="*/ 7 h 912"/>
                  <a:gd name="T26" fmla="*/ 1 w 5916"/>
                  <a:gd name="T27" fmla="*/ 6 h 912"/>
                  <a:gd name="T28" fmla="*/ 1 w 5916"/>
                  <a:gd name="T29" fmla="*/ 7 h 912"/>
                  <a:gd name="T30" fmla="*/ 0 w 5916"/>
                  <a:gd name="T31" fmla="*/ 3 h 912"/>
                  <a:gd name="T32" fmla="*/ 3 w 5916"/>
                  <a:gd name="T33" fmla="*/ 0 h 912"/>
                  <a:gd name="T34" fmla="*/ 7 w 5916"/>
                  <a:gd name="T35" fmla="*/ 1 h 912"/>
                  <a:gd name="T36" fmla="*/ 29 w 5916"/>
                  <a:gd name="T37" fmla="*/ 6 h 912"/>
                  <a:gd name="T38" fmla="*/ 30 w 5916"/>
                  <a:gd name="T39" fmla="*/ 6 h 912"/>
                  <a:gd name="T40" fmla="*/ 31 w 5916"/>
                  <a:gd name="T41" fmla="*/ 4 h 912"/>
                  <a:gd name="T42" fmla="*/ 31 w 5916"/>
                  <a:gd name="T43" fmla="*/ 2 h 912"/>
                  <a:gd name="T44" fmla="*/ 35 w 5916"/>
                  <a:gd name="T45" fmla="*/ 1 h 912"/>
                  <a:gd name="T46" fmla="*/ 37 w 5916"/>
                  <a:gd name="T47" fmla="*/ 1 h 912"/>
                  <a:gd name="T48" fmla="*/ 39 w 5916"/>
                  <a:gd name="T49" fmla="*/ 2 h 912"/>
                  <a:gd name="T50" fmla="*/ 39 w 5916"/>
                  <a:gd name="T51" fmla="*/ 4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16"/>
                  <a:gd name="T79" fmla="*/ 0 h 912"/>
                  <a:gd name="T80" fmla="*/ 5916 w 5916"/>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16" h="912">
                    <a:moveTo>
                      <a:pt x="4992" y="432"/>
                    </a:moveTo>
                    <a:lnTo>
                      <a:pt x="5037" y="570"/>
                    </a:lnTo>
                    <a:lnTo>
                      <a:pt x="5037" y="675"/>
                    </a:lnTo>
                    <a:lnTo>
                      <a:pt x="5916" y="675"/>
                    </a:lnTo>
                    <a:lnTo>
                      <a:pt x="5856" y="746"/>
                    </a:lnTo>
                    <a:lnTo>
                      <a:pt x="5896" y="826"/>
                    </a:lnTo>
                    <a:lnTo>
                      <a:pt x="5896" y="864"/>
                    </a:lnTo>
                    <a:lnTo>
                      <a:pt x="5870" y="890"/>
                    </a:lnTo>
                    <a:lnTo>
                      <a:pt x="5364" y="890"/>
                    </a:lnTo>
                    <a:lnTo>
                      <a:pt x="5324" y="912"/>
                    </a:lnTo>
                    <a:lnTo>
                      <a:pt x="5065" y="912"/>
                    </a:lnTo>
                    <a:lnTo>
                      <a:pt x="5031" y="887"/>
                    </a:lnTo>
                    <a:lnTo>
                      <a:pt x="350" y="887"/>
                    </a:lnTo>
                    <a:lnTo>
                      <a:pt x="165" y="720"/>
                    </a:lnTo>
                    <a:lnTo>
                      <a:pt x="19" y="775"/>
                    </a:lnTo>
                    <a:lnTo>
                      <a:pt x="0" y="333"/>
                    </a:lnTo>
                    <a:lnTo>
                      <a:pt x="356" y="0"/>
                    </a:lnTo>
                    <a:lnTo>
                      <a:pt x="913" y="12"/>
                    </a:lnTo>
                    <a:lnTo>
                      <a:pt x="3815" y="746"/>
                    </a:lnTo>
                    <a:lnTo>
                      <a:pt x="3897" y="658"/>
                    </a:lnTo>
                    <a:lnTo>
                      <a:pt x="3969" y="430"/>
                    </a:lnTo>
                    <a:lnTo>
                      <a:pt x="4071" y="243"/>
                    </a:lnTo>
                    <a:lnTo>
                      <a:pt x="4376" y="93"/>
                    </a:lnTo>
                    <a:lnTo>
                      <a:pt x="4659" y="101"/>
                    </a:lnTo>
                    <a:lnTo>
                      <a:pt x="4871" y="210"/>
                    </a:lnTo>
                    <a:lnTo>
                      <a:pt x="4992" y="432"/>
                    </a:lnTo>
                    <a:close/>
                  </a:path>
                </a:pathLst>
              </a:custGeom>
              <a:solidFill>
                <a:srgbClr val="000000"/>
              </a:solidFill>
              <a:ln w="9525">
                <a:solidFill>
                  <a:srgbClr val="000000"/>
                </a:solidFill>
                <a:round/>
                <a:headEnd/>
                <a:tailEnd/>
              </a:ln>
            </p:spPr>
            <p:txBody>
              <a:bodyPr/>
              <a:lstStyle/>
              <a:p>
                <a:endParaRPr lang="en-US"/>
              </a:p>
            </p:txBody>
          </p:sp>
          <p:grpSp>
            <p:nvGrpSpPr>
              <p:cNvPr id="7" name="Group 12"/>
              <p:cNvGrpSpPr>
                <a:grpSpLocks/>
              </p:cNvGrpSpPr>
              <p:nvPr/>
            </p:nvGrpSpPr>
            <p:grpSpPr bwMode="auto">
              <a:xfrm>
                <a:off x="1321" y="2463"/>
                <a:ext cx="3189" cy="579"/>
                <a:chOff x="1321" y="2463"/>
                <a:chExt cx="3189" cy="579"/>
              </a:xfrm>
            </p:grpSpPr>
            <p:grpSp>
              <p:nvGrpSpPr>
                <p:cNvPr id="8" name="Group 13"/>
                <p:cNvGrpSpPr>
                  <a:grpSpLocks/>
                </p:cNvGrpSpPr>
                <p:nvPr/>
              </p:nvGrpSpPr>
              <p:grpSpPr bwMode="auto">
                <a:xfrm>
                  <a:off x="1321" y="2650"/>
                  <a:ext cx="193" cy="333"/>
                  <a:chOff x="1321" y="2650"/>
                  <a:chExt cx="193" cy="333"/>
                </a:xfrm>
              </p:grpSpPr>
              <p:sp>
                <p:nvSpPr>
                  <p:cNvPr id="36915" name="Rectangle 14"/>
                  <p:cNvSpPr>
                    <a:spLocks noChangeArrowheads="1"/>
                  </p:cNvSpPr>
                  <p:nvPr/>
                </p:nvSpPr>
                <p:spPr bwMode="auto">
                  <a:xfrm>
                    <a:off x="1337" y="2720"/>
                    <a:ext cx="74" cy="12"/>
                  </a:xfrm>
                  <a:prstGeom prst="rect">
                    <a:avLst/>
                  </a:prstGeom>
                  <a:solidFill>
                    <a:srgbClr val="808080"/>
                  </a:solidFill>
                  <a:ln w="9525">
                    <a:solidFill>
                      <a:srgbClr val="C0C0C0"/>
                    </a:solidFill>
                    <a:miter lim="800000"/>
                    <a:headEnd/>
                    <a:tailEnd/>
                  </a:ln>
                </p:spPr>
                <p:txBody>
                  <a:bodyPr/>
                  <a:lstStyle/>
                  <a:p>
                    <a:endParaRPr lang="en-US"/>
                  </a:p>
                </p:txBody>
              </p:sp>
              <p:sp>
                <p:nvSpPr>
                  <p:cNvPr id="36916" name="Rectangle 15"/>
                  <p:cNvSpPr>
                    <a:spLocks noChangeArrowheads="1"/>
                  </p:cNvSpPr>
                  <p:nvPr/>
                </p:nvSpPr>
                <p:spPr bwMode="auto">
                  <a:xfrm>
                    <a:off x="1337" y="2650"/>
                    <a:ext cx="74" cy="30"/>
                  </a:xfrm>
                  <a:prstGeom prst="rect">
                    <a:avLst/>
                  </a:prstGeom>
                  <a:solidFill>
                    <a:srgbClr val="808080"/>
                  </a:solidFill>
                  <a:ln w="9525">
                    <a:solidFill>
                      <a:srgbClr val="C0C0C0"/>
                    </a:solidFill>
                    <a:miter lim="800000"/>
                    <a:headEnd/>
                    <a:tailEnd/>
                  </a:ln>
                </p:spPr>
                <p:txBody>
                  <a:bodyPr/>
                  <a:lstStyle/>
                  <a:p>
                    <a:endParaRPr lang="en-US"/>
                  </a:p>
                </p:txBody>
              </p:sp>
              <p:sp>
                <p:nvSpPr>
                  <p:cNvPr id="36917" name="Rectangle 16"/>
                  <p:cNvSpPr>
                    <a:spLocks noChangeArrowheads="1"/>
                  </p:cNvSpPr>
                  <p:nvPr/>
                </p:nvSpPr>
                <p:spPr bwMode="auto">
                  <a:xfrm>
                    <a:off x="1337" y="2693"/>
                    <a:ext cx="74" cy="13"/>
                  </a:xfrm>
                  <a:prstGeom prst="rect">
                    <a:avLst/>
                  </a:prstGeom>
                  <a:solidFill>
                    <a:srgbClr val="808080"/>
                  </a:solidFill>
                  <a:ln w="9525">
                    <a:solidFill>
                      <a:srgbClr val="C0C0C0"/>
                    </a:solidFill>
                    <a:miter lim="800000"/>
                    <a:headEnd/>
                    <a:tailEnd/>
                  </a:ln>
                </p:spPr>
                <p:txBody>
                  <a:bodyPr/>
                  <a:lstStyle/>
                  <a:p>
                    <a:endParaRPr lang="en-US"/>
                  </a:p>
                </p:txBody>
              </p:sp>
              <p:sp>
                <p:nvSpPr>
                  <p:cNvPr id="36918" name="Arc 17"/>
                  <p:cNvSpPr>
                    <a:spLocks/>
                  </p:cNvSpPr>
                  <p:nvPr/>
                </p:nvSpPr>
                <p:spPr bwMode="auto">
                  <a:xfrm>
                    <a:off x="1337" y="2749"/>
                    <a:ext cx="72" cy="75"/>
                  </a:xfrm>
                  <a:custGeom>
                    <a:avLst/>
                    <a:gdLst>
                      <a:gd name="T0" fmla="*/ 0 w 21600"/>
                      <a:gd name="T1" fmla="*/ 0 h 21868"/>
                      <a:gd name="T2" fmla="*/ 0 w 21600"/>
                      <a:gd name="T3" fmla="*/ 0 h 21868"/>
                      <a:gd name="T4" fmla="*/ 0 w 21600"/>
                      <a:gd name="T5" fmla="*/ 0 h 21868"/>
                      <a:gd name="T6" fmla="*/ 0 60000 65536"/>
                      <a:gd name="T7" fmla="*/ 0 60000 65536"/>
                      <a:gd name="T8" fmla="*/ 0 60000 65536"/>
                      <a:gd name="T9" fmla="*/ 0 w 21600"/>
                      <a:gd name="T10" fmla="*/ 0 h 21868"/>
                      <a:gd name="T11" fmla="*/ 21600 w 21600"/>
                      <a:gd name="T12" fmla="*/ 21868 h 21868"/>
                    </a:gdLst>
                    <a:ahLst/>
                    <a:cxnLst>
                      <a:cxn ang="T6">
                        <a:pos x="T0" y="T1"/>
                      </a:cxn>
                      <a:cxn ang="T7">
                        <a:pos x="T2" y="T3"/>
                      </a:cxn>
                      <a:cxn ang="T8">
                        <a:pos x="T4" y="T5"/>
                      </a:cxn>
                    </a:cxnLst>
                    <a:rect l="T9" t="T10" r="T11" b="T12"/>
                    <a:pathLst>
                      <a:path w="21600" h="21868" fill="none" extrusionOk="0">
                        <a:moveTo>
                          <a:pt x="21015" y="21868"/>
                        </a:moveTo>
                        <a:cubicBezTo>
                          <a:pt x="9318" y="21551"/>
                          <a:pt x="0" y="11977"/>
                          <a:pt x="0" y="276"/>
                        </a:cubicBezTo>
                        <a:cubicBezTo>
                          <a:pt x="-1" y="183"/>
                          <a:pt x="0" y="91"/>
                          <a:pt x="1" y="-1"/>
                        </a:cubicBezTo>
                      </a:path>
                      <a:path w="21600" h="21868" stroke="0" extrusionOk="0">
                        <a:moveTo>
                          <a:pt x="21015" y="21868"/>
                        </a:moveTo>
                        <a:cubicBezTo>
                          <a:pt x="9318" y="21551"/>
                          <a:pt x="0" y="11977"/>
                          <a:pt x="0" y="276"/>
                        </a:cubicBezTo>
                        <a:cubicBezTo>
                          <a:pt x="-1" y="183"/>
                          <a:pt x="0" y="91"/>
                          <a:pt x="1" y="-1"/>
                        </a:cubicBezTo>
                        <a:lnTo>
                          <a:pt x="21600" y="276"/>
                        </a:lnTo>
                        <a:close/>
                      </a:path>
                    </a:pathLst>
                  </a:custGeom>
                  <a:solidFill>
                    <a:srgbClr val="808080"/>
                  </a:solidFill>
                  <a:ln w="9525">
                    <a:solidFill>
                      <a:srgbClr val="C0C0C0"/>
                    </a:solidFill>
                    <a:round/>
                    <a:headEnd/>
                    <a:tailEnd/>
                  </a:ln>
                </p:spPr>
                <p:txBody>
                  <a:bodyPr/>
                  <a:lstStyle/>
                  <a:p>
                    <a:endParaRPr lang="en-US"/>
                  </a:p>
                </p:txBody>
              </p:sp>
              <p:grpSp>
                <p:nvGrpSpPr>
                  <p:cNvPr id="9" name="Group 18"/>
                  <p:cNvGrpSpPr>
                    <a:grpSpLocks/>
                  </p:cNvGrpSpPr>
                  <p:nvPr/>
                </p:nvGrpSpPr>
                <p:grpSpPr bwMode="auto">
                  <a:xfrm>
                    <a:off x="1321" y="2945"/>
                    <a:ext cx="193" cy="12"/>
                    <a:chOff x="1321" y="2945"/>
                    <a:chExt cx="193" cy="12"/>
                  </a:xfrm>
                </p:grpSpPr>
                <p:sp>
                  <p:nvSpPr>
                    <p:cNvPr id="36926" name="Rectangle 19"/>
                    <p:cNvSpPr>
                      <a:spLocks noChangeArrowheads="1"/>
                    </p:cNvSpPr>
                    <p:nvPr/>
                  </p:nvSpPr>
                  <p:spPr bwMode="auto">
                    <a:xfrm>
                      <a:off x="1329" y="2945"/>
                      <a:ext cx="185" cy="12"/>
                    </a:xfrm>
                    <a:prstGeom prst="rect">
                      <a:avLst/>
                    </a:prstGeom>
                    <a:solidFill>
                      <a:srgbClr val="808080"/>
                    </a:solidFill>
                    <a:ln w="9525">
                      <a:solidFill>
                        <a:srgbClr val="C0C0C0"/>
                      </a:solidFill>
                      <a:miter lim="800000"/>
                      <a:headEnd/>
                      <a:tailEnd/>
                    </a:ln>
                  </p:spPr>
                  <p:txBody>
                    <a:bodyPr/>
                    <a:lstStyle/>
                    <a:p>
                      <a:endParaRPr lang="en-US"/>
                    </a:p>
                  </p:txBody>
                </p:sp>
                <p:sp>
                  <p:nvSpPr>
                    <p:cNvPr id="36927" name="Oval 20"/>
                    <p:cNvSpPr>
                      <a:spLocks noChangeArrowheads="1"/>
                    </p:cNvSpPr>
                    <p:nvPr/>
                  </p:nvSpPr>
                  <p:spPr bwMode="auto">
                    <a:xfrm>
                      <a:off x="1321" y="2945"/>
                      <a:ext cx="22" cy="12"/>
                    </a:xfrm>
                    <a:prstGeom prst="ellipse">
                      <a:avLst/>
                    </a:prstGeom>
                    <a:solidFill>
                      <a:srgbClr val="808080"/>
                    </a:solidFill>
                    <a:ln w="9525">
                      <a:solidFill>
                        <a:srgbClr val="C0C0C0"/>
                      </a:solidFill>
                      <a:round/>
                      <a:headEnd/>
                      <a:tailEnd/>
                    </a:ln>
                  </p:spPr>
                  <p:txBody>
                    <a:bodyPr/>
                    <a:lstStyle/>
                    <a:p>
                      <a:endParaRPr lang="en-US"/>
                    </a:p>
                  </p:txBody>
                </p:sp>
              </p:grpSp>
              <p:grpSp>
                <p:nvGrpSpPr>
                  <p:cNvPr id="10" name="Group 21"/>
                  <p:cNvGrpSpPr>
                    <a:grpSpLocks/>
                  </p:cNvGrpSpPr>
                  <p:nvPr/>
                </p:nvGrpSpPr>
                <p:grpSpPr bwMode="auto">
                  <a:xfrm>
                    <a:off x="1321" y="2970"/>
                    <a:ext cx="193" cy="13"/>
                    <a:chOff x="1321" y="2970"/>
                    <a:chExt cx="193" cy="13"/>
                  </a:xfrm>
                </p:grpSpPr>
                <p:sp>
                  <p:nvSpPr>
                    <p:cNvPr id="36924" name="Rectangle 22"/>
                    <p:cNvSpPr>
                      <a:spLocks noChangeArrowheads="1"/>
                    </p:cNvSpPr>
                    <p:nvPr/>
                  </p:nvSpPr>
                  <p:spPr bwMode="auto">
                    <a:xfrm>
                      <a:off x="1329" y="2970"/>
                      <a:ext cx="185" cy="13"/>
                    </a:xfrm>
                    <a:prstGeom prst="rect">
                      <a:avLst/>
                    </a:prstGeom>
                    <a:solidFill>
                      <a:srgbClr val="808080"/>
                    </a:solidFill>
                    <a:ln w="9525">
                      <a:solidFill>
                        <a:srgbClr val="C0C0C0"/>
                      </a:solidFill>
                      <a:miter lim="800000"/>
                      <a:headEnd/>
                      <a:tailEnd/>
                    </a:ln>
                  </p:spPr>
                  <p:txBody>
                    <a:bodyPr/>
                    <a:lstStyle/>
                    <a:p>
                      <a:endParaRPr lang="en-US"/>
                    </a:p>
                  </p:txBody>
                </p:sp>
                <p:sp>
                  <p:nvSpPr>
                    <p:cNvPr id="36925" name="Oval 23"/>
                    <p:cNvSpPr>
                      <a:spLocks noChangeArrowheads="1"/>
                    </p:cNvSpPr>
                    <p:nvPr/>
                  </p:nvSpPr>
                  <p:spPr bwMode="auto">
                    <a:xfrm>
                      <a:off x="1321" y="2970"/>
                      <a:ext cx="22" cy="13"/>
                    </a:xfrm>
                    <a:prstGeom prst="ellipse">
                      <a:avLst/>
                    </a:prstGeom>
                    <a:solidFill>
                      <a:srgbClr val="808080"/>
                    </a:solidFill>
                    <a:ln w="9525">
                      <a:solidFill>
                        <a:srgbClr val="C0C0C0"/>
                      </a:solidFill>
                      <a:round/>
                      <a:headEnd/>
                      <a:tailEnd/>
                    </a:ln>
                  </p:spPr>
                  <p:txBody>
                    <a:bodyPr/>
                    <a:lstStyle/>
                    <a:p>
                      <a:endParaRPr lang="en-US"/>
                    </a:p>
                  </p:txBody>
                </p:sp>
              </p:grpSp>
              <p:grpSp>
                <p:nvGrpSpPr>
                  <p:cNvPr id="11" name="Group 24"/>
                  <p:cNvGrpSpPr>
                    <a:grpSpLocks/>
                  </p:cNvGrpSpPr>
                  <p:nvPr/>
                </p:nvGrpSpPr>
                <p:grpSpPr bwMode="auto">
                  <a:xfrm>
                    <a:off x="1321" y="2918"/>
                    <a:ext cx="193" cy="12"/>
                    <a:chOff x="1321" y="2918"/>
                    <a:chExt cx="193" cy="12"/>
                  </a:xfrm>
                </p:grpSpPr>
                <p:sp>
                  <p:nvSpPr>
                    <p:cNvPr id="36922" name="Rectangle 25"/>
                    <p:cNvSpPr>
                      <a:spLocks noChangeArrowheads="1"/>
                    </p:cNvSpPr>
                    <p:nvPr/>
                  </p:nvSpPr>
                  <p:spPr bwMode="auto">
                    <a:xfrm>
                      <a:off x="1329" y="2918"/>
                      <a:ext cx="185" cy="12"/>
                    </a:xfrm>
                    <a:prstGeom prst="rect">
                      <a:avLst/>
                    </a:prstGeom>
                    <a:solidFill>
                      <a:srgbClr val="808080"/>
                    </a:solidFill>
                    <a:ln w="9525">
                      <a:solidFill>
                        <a:srgbClr val="C0C0C0"/>
                      </a:solidFill>
                      <a:miter lim="800000"/>
                      <a:headEnd/>
                      <a:tailEnd/>
                    </a:ln>
                  </p:spPr>
                  <p:txBody>
                    <a:bodyPr/>
                    <a:lstStyle/>
                    <a:p>
                      <a:endParaRPr lang="en-US"/>
                    </a:p>
                  </p:txBody>
                </p:sp>
                <p:sp>
                  <p:nvSpPr>
                    <p:cNvPr id="36923" name="Oval 26"/>
                    <p:cNvSpPr>
                      <a:spLocks noChangeArrowheads="1"/>
                    </p:cNvSpPr>
                    <p:nvPr/>
                  </p:nvSpPr>
                  <p:spPr bwMode="auto">
                    <a:xfrm>
                      <a:off x="1321" y="2918"/>
                      <a:ext cx="22" cy="12"/>
                    </a:xfrm>
                    <a:prstGeom prst="ellipse">
                      <a:avLst/>
                    </a:prstGeom>
                    <a:solidFill>
                      <a:srgbClr val="808080"/>
                    </a:solidFill>
                    <a:ln w="9525">
                      <a:solidFill>
                        <a:srgbClr val="C0C0C0"/>
                      </a:solidFill>
                      <a:round/>
                      <a:headEnd/>
                      <a:tailEnd/>
                    </a:ln>
                  </p:spPr>
                  <p:txBody>
                    <a:bodyPr/>
                    <a:lstStyle/>
                    <a:p>
                      <a:endParaRPr lang="en-US"/>
                    </a:p>
                  </p:txBody>
                </p:sp>
              </p:grpSp>
            </p:grpSp>
            <p:sp>
              <p:nvSpPr>
                <p:cNvPr id="36904" name="Freeform 27"/>
                <p:cNvSpPr>
                  <a:spLocks/>
                </p:cNvSpPr>
                <p:nvPr/>
              </p:nvSpPr>
              <p:spPr bwMode="auto">
                <a:xfrm>
                  <a:off x="1337" y="2561"/>
                  <a:ext cx="3173" cy="481"/>
                </a:xfrm>
                <a:custGeom>
                  <a:avLst/>
                  <a:gdLst>
                    <a:gd name="T0" fmla="*/ 3 w 6346"/>
                    <a:gd name="T1" fmla="*/ 0 h 962"/>
                    <a:gd name="T2" fmla="*/ 1 w 6346"/>
                    <a:gd name="T3" fmla="*/ 0 h 962"/>
                    <a:gd name="T4" fmla="*/ 0 w 6346"/>
                    <a:gd name="T5" fmla="*/ 2 h 962"/>
                    <a:gd name="T6" fmla="*/ 1 w 6346"/>
                    <a:gd name="T7" fmla="*/ 2 h 962"/>
                    <a:gd name="T8" fmla="*/ 1 w 6346"/>
                    <a:gd name="T9" fmla="*/ 6 h 962"/>
                    <a:gd name="T10" fmla="*/ 3 w 6346"/>
                    <a:gd name="T11" fmla="*/ 8 h 962"/>
                    <a:gd name="T12" fmla="*/ 3 w 6346"/>
                    <a:gd name="T13" fmla="*/ 8 h 962"/>
                    <a:gd name="T14" fmla="*/ 3 w 6346"/>
                    <a:gd name="T15" fmla="*/ 8 h 962"/>
                    <a:gd name="T16" fmla="*/ 3 w 6346"/>
                    <a:gd name="T17" fmla="*/ 7 h 962"/>
                    <a:gd name="T18" fmla="*/ 3 w 6346"/>
                    <a:gd name="T19" fmla="*/ 6 h 962"/>
                    <a:gd name="T20" fmla="*/ 3 w 6346"/>
                    <a:gd name="T21" fmla="*/ 5 h 962"/>
                    <a:gd name="T22" fmla="*/ 5 w 6346"/>
                    <a:gd name="T23" fmla="*/ 4 h 962"/>
                    <a:gd name="T24" fmla="*/ 5 w 6346"/>
                    <a:gd name="T25" fmla="*/ 4 h 962"/>
                    <a:gd name="T26" fmla="*/ 6 w 6346"/>
                    <a:gd name="T27" fmla="*/ 3 h 962"/>
                    <a:gd name="T28" fmla="*/ 6 w 6346"/>
                    <a:gd name="T29" fmla="*/ 3 h 962"/>
                    <a:gd name="T30" fmla="*/ 7 w 6346"/>
                    <a:gd name="T31" fmla="*/ 2 h 962"/>
                    <a:gd name="T32" fmla="*/ 9 w 6346"/>
                    <a:gd name="T33" fmla="*/ 2 h 962"/>
                    <a:gd name="T34" fmla="*/ 10 w 6346"/>
                    <a:gd name="T35" fmla="*/ 2 h 962"/>
                    <a:gd name="T36" fmla="*/ 11 w 6346"/>
                    <a:gd name="T37" fmla="*/ 3 h 962"/>
                    <a:gd name="T38" fmla="*/ 11 w 6346"/>
                    <a:gd name="T39" fmla="*/ 3 h 962"/>
                    <a:gd name="T40" fmla="*/ 12 w 6346"/>
                    <a:gd name="T41" fmla="*/ 4 h 962"/>
                    <a:gd name="T42" fmla="*/ 12 w 6346"/>
                    <a:gd name="T43" fmla="*/ 5 h 962"/>
                    <a:gd name="T44" fmla="*/ 12 w 6346"/>
                    <a:gd name="T45" fmla="*/ 5 h 962"/>
                    <a:gd name="T46" fmla="*/ 12 w 6346"/>
                    <a:gd name="T47" fmla="*/ 6 h 962"/>
                    <a:gd name="T48" fmla="*/ 12 w 6346"/>
                    <a:gd name="T49" fmla="*/ 8 h 962"/>
                    <a:gd name="T50" fmla="*/ 35 w 6346"/>
                    <a:gd name="T51" fmla="*/ 8 h 962"/>
                    <a:gd name="T52" fmla="*/ 35 w 6346"/>
                    <a:gd name="T53" fmla="*/ 7 h 962"/>
                    <a:gd name="T54" fmla="*/ 35 w 6346"/>
                    <a:gd name="T55" fmla="*/ 6 h 962"/>
                    <a:gd name="T56" fmla="*/ 35 w 6346"/>
                    <a:gd name="T57" fmla="*/ 5 h 962"/>
                    <a:gd name="T58" fmla="*/ 36 w 6346"/>
                    <a:gd name="T59" fmla="*/ 4 h 962"/>
                    <a:gd name="T60" fmla="*/ 37 w 6346"/>
                    <a:gd name="T61" fmla="*/ 3 h 962"/>
                    <a:gd name="T62" fmla="*/ 37 w 6346"/>
                    <a:gd name="T63" fmla="*/ 3 h 962"/>
                    <a:gd name="T64" fmla="*/ 38 w 6346"/>
                    <a:gd name="T65" fmla="*/ 3 h 962"/>
                    <a:gd name="T66" fmla="*/ 40 w 6346"/>
                    <a:gd name="T67" fmla="*/ 3 h 962"/>
                    <a:gd name="T68" fmla="*/ 40 w 6346"/>
                    <a:gd name="T69" fmla="*/ 3 h 962"/>
                    <a:gd name="T70" fmla="*/ 41 w 6346"/>
                    <a:gd name="T71" fmla="*/ 3 h 962"/>
                    <a:gd name="T72" fmla="*/ 42 w 6346"/>
                    <a:gd name="T73" fmla="*/ 4 h 962"/>
                    <a:gd name="T74" fmla="*/ 42 w 6346"/>
                    <a:gd name="T75" fmla="*/ 5 h 962"/>
                    <a:gd name="T76" fmla="*/ 43 w 6346"/>
                    <a:gd name="T77" fmla="*/ 5 h 962"/>
                    <a:gd name="T78" fmla="*/ 43 w 6346"/>
                    <a:gd name="T79" fmla="*/ 6 h 962"/>
                    <a:gd name="T80" fmla="*/ 43 w 6346"/>
                    <a:gd name="T81" fmla="*/ 7 h 962"/>
                    <a:gd name="T82" fmla="*/ 50 w 6346"/>
                    <a:gd name="T83" fmla="*/ 7 h 962"/>
                    <a:gd name="T84" fmla="*/ 50 w 6346"/>
                    <a:gd name="T85" fmla="*/ 7 h 962"/>
                    <a:gd name="T86" fmla="*/ 50 w 6346"/>
                    <a:gd name="T87" fmla="*/ 7 h 962"/>
                    <a:gd name="T88" fmla="*/ 50 w 6346"/>
                    <a:gd name="T89" fmla="*/ 7 h 962"/>
                    <a:gd name="T90" fmla="*/ 50 w 6346"/>
                    <a:gd name="T91" fmla="*/ 7 h 962"/>
                    <a:gd name="T92" fmla="*/ 50 w 6346"/>
                    <a:gd name="T93" fmla="*/ 5 h 962"/>
                    <a:gd name="T94" fmla="*/ 50 w 6346"/>
                    <a:gd name="T95" fmla="*/ 5 h 962"/>
                    <a:gd name="T96" fmla="*/ 48 w 6346"/>
                    <a:gd name="T97" fmla="*/ 4 h 962"/>
                    <a:gd name="T98" fmla="*/ 46 w 6346"/>
                    <a:gd name="T99" fmla="*/ 3 h 962"/>
                    <a:gd name="T100" fmla="*/ 44 w 6346"/>
                    <a:gd name="T101" fmla="*/ 3 h 962"/>
                    <a:gd name="T102" fmla="*/ 42 w 6346"/>
                    <a:gd name="T103" fmla="*/ 2 h 962"/>
                    <a:gd name="T104" fmla="*/ 40 w 6346"/>
                    <a:gd name="T105" fmla="*/ 2 h 962"/>
                    <a:gd name="T106" fmla="*/ 38 w 6346"/>
                    <a:gd name="T107" fmla="*/ 1 h 962"/>
                    <a:gd name="T108" fmla="*/ 37 w 6346"/>
                    <a:gd name="T109" fmla="*/ 1 h 962"/>
                    <a:gd name="T110" fmla="*/ 36 w 6346"/>
                    <a:gd name="T111" fmla="*/ 1 h 962"/>
                    <a:gd name="T112" fmla="*/ 34 w 6346"/>
                    <a:gd name="T113" fmla="*/ 2 h 962"/>
                    <a:gd name="T114" fmla="*/ 31 w 6346"/>
                    <a:gd name="T115" fmla="*/ 2 h 962"/>
                    <a:gd name="T116" fmla="*/ 23 w 6346"/>
                    <a:gd name="T117" fmla="*/ 1 h 962"/>
                    <a:gd name="T118" fmla="*/ 19 w 6346"/>
                    <a:gd name="T119" fmla="*/ 1 h 962"/>
                    <a:gd name="T120" fmla="*/ 13 w 6346"/>
                    <a:gd name="T121" fmla="*/ 1 h 962"/>
                    <a:gd name="T122" fmla="*/ 12 w 6346"/>
                    <a:gd name="T123" fmla="*/ 1 h 962"/>
                    <a:gd name="T124" fmla="*/ 3 w 6346"/>
                    <a:gd name="T125" fmla="*/ 0 h 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46"/>
                    <a:gd name="T190" fmla="*/ 0 h 962"/>
                    <a:gd name="T191" fmla="*/ 6346 w 6346"/>
                    <a:gd name="T192" fmla="*/ 962 h 9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46" h="962">
                      <a:moveTo>
                        <a:pt x="318" y="0"/>
                      </a:moveTo>
                      <a:lnTo>
                        <a:pt x="38" y="0"/>
                      </a:lnTo>
                      <a:lnTo>
                        <a:pt x="0" y="149"/>
                      </a:lnTo>
                      <a:lnTo>
                        <a:pt x="125" y="149"/>
                      </a:lnTo>
                      <a:lnTo>
                        <a:pt x="125" y="686"/>
                      </a:lnTo>
                      <a:lnTo>
                        <a:pt x="369" y="929"/>
                      </a:lnTo>
                      <a:lnTo>
                        <a:pt x="424" y="954"/>
                      </a:lnTo>
                      <a:lnTo>
                        <a:pt x="470" y="962"/>
                      </a:lnTo>
                      <a:lnTo>
                        <a:pt x="462" y="839"/>
                      </a:lnTo>
                      <a:lnTo>
                        <a:pt x="456" y="694"/>
                      </a:lnTo>
                      <a:lnTo>
                        <a:pt x="489" y="570"/>
                      </a:lnTo>
                      <a:lnTo>
                        <a:pt x="534" y="479"/>
                      </a:lnTo>
                      <a:lnTo>
                        <a:pt x="593" y="398"/>
                      </a:lnTo>
                      <a:lnTo>
                        <a:pt x="679" y="319"/>
                      </a:lnTo>
                      <a:lnTo>
                        <a:pt x="778" y="260"/>
                      </a:lnTo>
                      <a:lnTo>
                        <a:pt x="918" y="223"/>
                      </a:lnTo>
                      <a:lnTo>
                        <a:pt x="1102" y="209"/>
                      </a:lnTo>
                      <a:lnTo>
                        <a:pt x="1229" y="242"/>
                      </a:lnTo>
                      <a:lnTo>
                        <a:pt x="1323" y="293"/>
                      </a:lnTo>
                      <a:lnTo>
                        <a:pt x="1401" y="352"/>
                      </a:lnTo>
                      <a:lnTo>
                        <a:pt x="1494" y="443"/>
                      </a:lnTo>
                      <a:lnTo>
                        <a:pt x="1553" y="544"/>
                      </a:lnTo>
                      <a:lnTo>
                        <a:pt x="1592" y="633"/>
                      </a:lnTo>
                      <a:lnTo>
                        <a:pt x="1604" y="720"/>
                      </a:lnTo>
                      <a:lnTo>
                        <a:pt x="1604" y="909"/>
                      </a:lnTo>
                      <a:lnTo>
                        <a:pt x="4377" y="962"/>
                      </a:lnTo>
                      <a:lnTo>
                        <a:pt x="4377" y="779"/>
                      </a:lnTo>
                      <a:lnTo>
                        <a:pt x="4415" y="653"/>
                      </a:lnTo>
                      <a:lnTo>
                        <a:pt x="4461" y="556"/>
                      </a:lnTo>
                      <a:lnTo>
                        <a:pt x="4529" y="465"/>
                      </a:lnTo>
                      <a:lnTo>
                        <a:pt x="4627" y="384"/>
                      </a:lnTo>
                      <a:lnTo>
                        <a:pt x="4727" y="332"/>
                      </a:lnTo>
                      <a:lnTo>
                        <a:pt x="4825" y="301"/>
                      </a:lnTo>
                      <a:lnTo>
                        <a:pt x="4997" y="301"/>
                      </a:lnTo>
                      <a:lnTo>
                        <a:pt x="5089" y="319"/>
                      </a:lnTo>
                      <a:lnTo>
                        <a:pt x="5182" y="359"/>
                      </a:lnTo>
                      <a:lnTo>
                        <a:pt x="5266" y="431"/>
                      </a:lnTo>
                      <a:lnTo>
                        <a:pt x="5347" y="523"/>
                      </a:lnTo>
                      <a:lnTo>
                        <a:pt x="5400" y="633"/>
                      </a:lnTo>
                      <a:lnTo>
                        <a:pt x="5433" y="753"/>
                      </a:lnTo>
                      <a:lnTo>
                        <a:pt x="5433" y="876"/>
                      </a:lnTo>
                      <a:lnTo>
                        <a:pt x="6346" y="873"/>
                      </a:lnTo>
                      <a:lnTo>
                        <a:pt x="6346" y="833"/>
                      </a:lnTo>
                      <a:lnTo>
                        <a:pt x="6316" y="833"/>
                      </a:lnTo>
                      <a:lnTo>
                        <a:pt x="6316" y="774"/>
                      </a:lnTo>
                      <a:lnTo>
                        <a:pt x="6344" y="771"/>
                      </a:lnTo>
                      <a:lnTo>
                        <a:pt x="6344" y="593"/>
                      </a:lnTo>
                      <a:lnTo>
                        <a:pt x="6320" y="556"/>
                      </a:lnTo>
                      <a:lnTo>
                        <a:pt x="6108" y="451"/>
                      </a:lnTo>
                      <a:lnTo>
                        <a:pt x="5875" y="359"/>
                      </a:lnTo>
                      <a:lnTo>
                        <a:pt x="5593" y="274"/>
                      </a:lnTo>
                      <a:lnTo>
                        <a:pt x="5288" y="201"/>
                      </a:lnTo>
                      <a:lnTo>
                        <a:pt x="5008" y="143"/>
                      </a:lnTo>
                      <a:lnTo>
                        <a:pt x="4741" y="96"/>
                      </a:lnTo>
                      <a:lnTo>
                        <a:pt x="4649" y="96"/>
                      </a:lnTo>
                      <a:lnTo>
                        <a:pt x="4588" y="123"/>
                      </a:lnTo>
                      <a:lnTo>
                        <a:pt x="4303" y="163"/>
                      </a:lnTo>
                      <a:lnTo>
                        <a:pt x="4078" y="183"/>
                      </a:lnTo>
                      <a:lnTo>
                        <a:pt x="2894" y="109"/>
                      </a:lnTo>
                      <a:lnTo>
                        <a:pt x="2326" y="64"/>
                      </a:lnTo>
                      <a:lnTo>
                        <a:pt x="1791" y="23"/>
                      </a:lnTo>
                      <a:lnTo>
                        <a:pt x="1520" y="5"/>
                      </a:lnTo>
                      <a:lnTo>
                        <a:pt x="318" y="0"/>
                      </a:lnTo>
                      <a:close/>
                    </a:path>
                  </a:pathLst>
                </a:custGeom>
                <a:solidFill>
                  <a:srgbClr val="FF0000"/>
                </a:solidFill>
                <a:ln w="9525">
                  <a:solidFill>
                    <a:srgbClr val="000000"/>
                  </a:solidFill>
                  <a:round/>
                  <a:headEnd/>
                  <a:tailEnd/>
                </a:ln>
              </p:spPr>
              <p:txBody>
                <a:bodyPr/>
                <a:lstStyle/>
                <a:p>
                  <a:endParaRPr lang="en-US"/>
                </a:p>
              </p:txBody>
            </p:sp>
            <p:sp>
              <p:nvSpPr>
                <p:cNvPr id="36905" name="Freeform 28"/>
                <p:cNvSpPr>
                  <a:spLocks/>
                </p:cNvSpPr>
                <p:nvPr/>
              </p:nvSpPr>
              <p:spPr bwMode="auto">
                <a:xfrm>
                  <a:off x="2613" y="2601"/>
                  <a:ext cx="640" cy="432"/>
                </a:xfrm>
                <a:custGeom>
                  <a:avLst/>
                  <a:gdLst>
                    <a:gd name="T0" fmla="*/ 0 w 1280"/>
                    <a:gd name="T1" fmla="*/ 0 h 865"/>
                    <a:gd name="T2" fmla="*/ 0 w 1280"/>
                    <a:gd name="T3" fmla="*/ 6 h 865"/>
                    <a:gd name="T4" fmla="*/ 10 w 1280"/>
                    <a:gd name="T5" fmla="*/ 6 h 865"/>
                    <a:gd name="T6" fmla="*/ 10 w 1280"/>
                    <a:gd name="T7" fmla="*/ 0 h 865"/>
                    <a:gd name="T8" fmla="*/ 9 w 1280"/>
                    <a:gd name="T9" fmla="*/ 0 h 865"/>
                    <a:gd name="T10" fmla="*/ 6 w 1280"/>
                    <a:gd name="T11" fmla="*/ 0 h 865"/>
                    <a:gd name="T12" fmla="*/ 5 w 1280"/>
                    <a:gd name="T13" fmla="*/ 0 h 865"/>
                    <a:gd name="T14" fmla="*/ 3 w 1280"/>
                    <a:gd name="T15" fmla="*/ 0 h 865"/>
                    <a:gd name="T16" fmla="*/ 3 w 1280"/>
                    <a:gd name="T17" fmla="*/ 0 h 865"/>
                    <a:gd name="T18" fmla="*/ 1 w 1280"/>
                    <a:gd name="T19" fmla="*/ 0 h 865"/>
                    <a:gd name="T20" fmla="*/ 0 w 1280"/>
                    <a:gd name="T21" fmla="*/ 0 h 8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0"/>
                    <a:gd name="T34" fmla="*/ 0 h 865"/>
                    <a:gd name="T35" fmla="*/ 1280 w 1280"/>
                    <a:gd name="T36" fmla="*/ 865 h 8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0" h="865">
                      <a:moveTo>
                        <a:pt x="0" y="0"/>
                      </a:moveTo>
                      <a:lnTo>
                        <a:pt x="0" y="845"/>
                      </a:lnTo>
                      <a:lnTo>
                        <a:pt x="1280" y="865"/>
                      </a:lnTo>
                      <a:lnTo>
                        <a:pt x="1280" y="92"/>
                      </a:lnTo>
                      <a:lnTo>
                        <a:pt x="1110" y="75"/>
                      </a:lnTo>
                      <a:lnTo>
                        <a:pt x="877" y="59"/>
                      </a:lnTo>
                      <a:lnTo>
                        <a:pt x="642" y="48"/>
                      </a:lnTo>
                      <a:lnTo>
                        <a:pt x="490" y="34"/>
                      </a:lnTo>
                      <a:lnTo>
                        <a:pt x="340" y="25"/>
                      </a:lnTo>
                      <a:lnTo>
                        <a:pt x="138" y="8"/>
                      </a:lnTo>
                      <a:lnTo>
                        <a:pt x="0" y="0"/>
                      </a:lnTo>
                      <a:close/>
                    </a:path>
                  </a:pathLst>
                </a:custGeom>
                <a:solidFill>
                  <a:srgbClr val="FF0000"/>
                </a:solidFill>
                <a:ln w="9525">
                  <a:solidFill>
                    <a:srgbClr val="000000"/>
                  </a:solidFill>
                  <a:round/>
                  <a:headEnd/>
                  <a:tailEnd/>
                </a:ln>
              </p:spPr>
              <p:txBody>
                <a:bodyPr/>
                <a:lstStyle/>
                <a:p>
                  <a:endParaRPr lang="en-US"/>
                </a:p>
              </p:txBody>
            </p:sp>
            <p:grpSp>
              <p:nvGrpSpPr>
                <p:cNvPr id="12" name="Group 29"/>
                <p:cNvGrpSpPr>
                  <a:grpSpLocks/>
                </p:cNvGrpSpPr>
                <p:nvPr/>
              </p:nvGrpSpPr>
              <p:grpSpPr bwMode="auto">
                <a:xfrm>
                  <a:off x="2096" y="2463"/>
                  <a:ext cx="1075" cy="491"/>
                  <a:chOff x="2096" y="2463"/>
                  <a:chExt cx="1075" cy="491"/>
                </a:xfrm>
              </p:grpSpPr>
              <p:sp>
                <p:nvSpPr>
                  <p:cNvPr id="36907" name="Oval 30"/>
                  <p:cNvSpPr>
                    <a:spLocks noChangeArrowheads="1"/>
                  </p:cNvSpPr>
                  <p:nvPr/>
                </p:nvSpPr>
                <p:spPr bwMode="auto">
                  <a:xfrm>
                    <a:off x="2096" y="2463"/>
                    <a:ext cx="123" cy="67"/>
                  </a:xfrm>
                  <a:prstGeom prst="ellipse">
                    <a:avLst/>
                  </a:prstGeom>
                  <a:solidFill>
                    <a:srgbClr val="800000"/>
                  </a:solidFill>
                  <a:ln w="9525">
                    <a:solidFill>
                      <a:srgbClr val="800000"/>
                    </a:solidFill>
                    <a:round/>
                    <a:headEnd/>
                    <a:tailEnd/>
                  </a:ln>
                </p:spPr>
                <p:txBody>
                  <a:bodyPr/>
                  <a:lstStyle/>
                  <a:p>
                    <a:endParaRPr lang="en-US"/>
                  </a:p>
                </p:txBody>
              </p:sp>
              <p:sp>
                <p:nvSpPr>
                  <p:cNvPr id="36908" name="Oval 31"/>
                  <p:cNvSpPr>
                    <a:spLocks noChangeArrowheads="1"/>
                  </p:cNvSpPr>
                  <p:nvPr/>
                </p:nvSpPr>
                <p:spPr bwMode="auto">
                  <a:xfrm>
                    <a:off x="2119" y="2486"/>
                    <a:ext cx="18" cy="18"/>
                  </a:xfrm>
                  <a:prstGeom prst="ellipse">
                    <a:avLst/>
                  </a:prstGeom>
                  <a:solidFill>
                    <a:srgbClr val="000000"/>
                  </a:solidFill>
                  <a:ln w="9525">
                    <a:solidFill>
                      <a:srgbClr val="000000"/>
                    </a:solidFill>
                    <a:round/>
                    <a:headEnd/>
                    <a:tailEnd/>
                  </a:ln>
                </p:spPr>
                <p:txBody>
                  <a:bodyPr/>
                  <a:lstStyle/>
                  <a:p>
                    <a:endParaRPr lang="en-US"/>
                  </a:p>
                </p:txBody>
              </p:sp>
              <p:grpSp>
                <p:nvGrpSpPr>
                  <p:cNvPr id="13" name="Group 32"/>
                  <p:cNvGrpSpPr>
                    <a:grpSpLocks/>
                  </p:cNvGrpSpPr>
                  <p:nvPr/>
                </p:nvGrpSpPr>
                <p:grpSpPr bwMode="auto">
                  <a:xfrm>
                    <a:off x="2494" y="2659"/>
                    <a:ext cx="677" cy="295"/>
                    <a:chOff x="2494" y="2659"/>
                    <a:chExt cx="677" cy="295"/>
                  </a:xfrm>
                </p:grpSpPr>
                <p:sp>
                  <p:nvSpPr>
                    <p:cNvPr id="36910" name="Freeform 33"/>
                    <p:cNvSpPr>
                      <a:spLocks/>
                    </p:cNvSpPr>
                    <p:nvPr/>
                  </p:nvSpPr>
                  <p:spPr bwMode="auto">
                    <a:xfrm>
                      <a:off x="2494" y="2860"/>
                      <a:ext cx="677" cy="94"/>
                    </a:xfrm>
                    <a:custGeom>
                      <a:avLst/>
                      <a:gdLst>
                        <a:gd name="T0" fmla="*/ 0 w 1355"/>
                        <a:gd name="T1" fmla="*/ 0 h 189"/>
                        <a:gd name="T2" fmla="*/ 0 w 1355"/>
                        <a:gd name="T3" fmla="*/ 1 h 189"/>
                        <a:gd name="T4" fmla="*/ 10 w 1355"/>
                        <a:gd name="T5" fmla="*/ 0 h 189"/>
                        <a:gd name="T6" fmla="*/ 0 w 1355"/>
                        <a:gd name="T7" fmla="*/ 0 h 189"/>
                        <a:gd name="T8" fmla="*/ 0 60000 65536"/>
                        <a:gd name="T9" fmla="*/ 0 60000 65536"/>
                        <a:gd name="T10" fmla="*/ 0 60000 65536"/>
                        <a:gd name="T11" fmla="*/ 0 60000 65536"/>
                        <a:gd name="T12" fmla="*/ 0 w 1355"/>
                        <a:gd name="T13" fmla="*/ 0 h 189"/>
                        <a:gd name="T14" fmla="*/ 1355 w 1355"/>
                        <a:gd name="T15" fmla="*/ 189 h 189"/>
                      </a:gdLst>
                      <a:ahLst/>
                      <a:cxnLst>
                        <a:cxn ang="T8">
                          <a:pos x="T0" y="T1"/>
                        </a:cxn>
                        <a:cxn ang="T9">
                          <a:pos x="T2" y="T3"/>
                        </a:cxn>
                        <a:cxn ang="T10">
                          <a:pos x="T4" y="T5"/>
                        </a:cxn>
                        <a:cxn ang="T11">
                          <a:pos x="T6" y="T7"/>
                        </a:cxn>
                      </a:cxnLst>
                      <a:rect l="T12" t="T13" r="T14" b="T15"/>
                      <a:pathLst>
                        <a:path w="1355" h="189">
                          <a:moveTo>
                            <a:pt x="0" y="105"/>
                          </a:moveTo>
                          <a:lnTo>
                            <a:pt x="0" y="189"/>
                          </a:lnTo>
                          <a:lnTo>
                            <a:pt x="1355" y="0"/>
                          </a:lnTo>
                          <a:lnTo>
                            <a:pt x="0" y="105"/>
                          </a:lnTo>
                          <a:close/>
                        </a:path>
                      </a:pathLst>
                    </a:custGeom>
                    <a:solidFill>
                      <a:srgbClr val="800000"/>
                    </a:solidFill>
                    <a:ln w="9525">
                      <a:solidFill>
                        <a:srgbClr val="800000"/>
                      </a:solidFill>
                      <a:round/>
                      <a:headEnd/>
                      <a:tailEnd/>
                    </a:ln>
                  </p:spPr>
                  <p:txBody>
                    <a:bodyPr/>
                    <a:lstStyle/>
                    <a:p>
                      <a:endParaRPr lang="en-US"/>
                    </a:p>
                  </p:txBody>
                </p:sp>
                <p:sp>
                  <p:nvSpPr>
                    <p:cNvPr id="36911" name="Freeform 34"/>
                    <p:cNvSpPr>
                      <a:spLocks/>
                    </p:cNvSpPr>
                    <p:nvPr/>
                  </p:nvSpPr>
                  <p:spPr bwMode="auto">
                    <a:xfrm>
                      <a:off x="2494" y="2659"/>
                      <a:ext cx="670" cy="112"/>
                    </a:xfrm>
                    <a:custGeom>
                      <a:avLst/>
                      <a:gdLst>
                        <a:gd name="T0" fmla="*/ 0 w 1341"/>
                        <a:gd name="T1" fmla="*/ 0 h 223"/>
                        <a:gd name="T2" fmla="*/ 0 w 1341"/>
                        <a:gd name="T3" fmla="*/ 1 h 223"/>
                        <a:gd name="T4" fmla="*/ 10 w 1341"/>
                        <a:gd name="T5" fmla="*/ 2 h 223"/>
                        <a:gd name="T6" fmla="*/ 0 w 1341"/>
                        <a:gd name="T7" fmla="*/ 0 h 223"/>
                        <a:gd name="T8" fmla="*/ 0 60000 65536"/>
                        <a:gd name="T9" fmla="*/ 0 60000 65536"/>
                        <a:gd name="T10" fmla="*/ 0 60000 65536"/>
                        <a:gd name="T11" fmla="*/ 0 60000 65536"/>
                        <a:gd name="T12" fmla="*/ 0 w 1341"/>
                        <a:gd name="T13" fmla="*/ 0 h 223"/>
                        <a:gd name="T14" fmla="*/ 1341 w 1341"/>
                        <a:gd name="T15" fmla="*/ 223 h 223"/>
                      </a:gdLst>
                      <a:ahLst/>
                      <a:cxnLst>
                        <a:cxn ang="T8">
                          <a:pos x="T0" y="T1"/>
                        </a:cxn>
                        <a:cxn ang="T9">
                          <a:pos x="T2" y="T3"/>
                        </a:cxn>
                        <a:cxn ang="T10">
                          <a:pos x="T4" y="T5"/>
                        </a:cxn>
                        <a:cxn ang="T11">
                          <a:pos x="T6" y="T7"/>
                        </a:cxn>
                      </a:cxnLst>
                      <a:rect l="T12" t="T13" r="T14" b="T15"/>
                      <a:pathLst>
                        <a:path w="1341" h="223">
                          <a:moveTo>
                            <a:pt x="0" y="0"/>
                          </a:moveTo>
                          <a:lnTo>
                            <a:pt x="0" y="87"/>
                          </a:lnTo>
                          <a:lnTo>
                            <a:pt x="1341" y="223"/>
                          </a:lnTo>
                          <a:lnTo>
                            <a:pt x="0" y="0"/>
                          </a:lnTo>
                          <a:close/>
                        </a:path>
                      </a:pathLst>
                    </a:custGeom>
                    <a:solidFill>
                      <a:srgbClr val="800000"/>
                    </a:solidFill>
                    <a:ln w="9525">
                      <a:solidFill>
                        <a:srgbClr val="800000"/>
                      </a:solidFill>
                      <a:round/>
                      <a:headEnd/>
                      <a:tailEnd/>
                    </a:ln>
                  </p:spPr>
                  <p:txBody>
                    <a:bodyPr/>
                    <a:lstStyle/>
                    <a:p>
                      <a:endParaRPr lang="en-US"/>
                    </a:p>
                  </p:txBody>
                </p:sp>
                <p:sp>
                  <p:nvSpPr>
                    <p:cNvPr id="36912" name="Freeform 35"/>
                    <p:cNvSpPr>
                      <a:spLocks/>
                    </p:cNvSpPr>
                    <p:nvPr/>
                  </p:nvSpPr>
                  <p:spPr bwMode="auto">
                    <a:xfrm>
                      <a:off x="2494" y="2725"/>
                      <a:ext cx="670" cy="69"/>
                    </a:xfrm>
                    <a:custGeom>
                      <a:avLst/>
                      <a:gdLst>
                        <a:gd name="T0" fmla="*/ 0 w 1341"/>
                        <a:gd name="T1" fmla="*/ 0 h 138"/>
                        <a:gd name="T2" fmla="*/ 0 w 1341"/>
                        <a:gd name="T3" fmla="*/ 1 h 138"/>
                        <a:gd name="T4" fmla="*/ 10 w 1341"/>
                        <a:gd name="T5" fmla="*/ 1 h 138"/>
                        <a:gd name="T6" fmla="*/ 0 w 1341"/>
                        <a:gd name="T7" fmla="*/ 0 h 138"/>
                        <a:gd name="T8" fmla="*/ 0 60000 65536"/>
                        <a:gd name="T9" fmla="*/ 0 60000 65536"/>
                        <a:gd name="T10" fmla="*/ 0 60000 65536"/>
                        <a:gd name="T11" fmla="*/ 0 60000 65536"/>
                        <a:gd name="T12" fmla="*/ 0 w 1341"/>
                        <a:gd name="T13" fmla="*/ 0 h 138"/>
                        <a:gd name="T14" fmla="*/ 1341 w 1341"/>
                        <a:gd name="T15" fmla="*/ 138 h 138"/>
                      </a:gdLst>
                      <a:ahLst/>
                      <a:cxnLst>
                        <a:cxn ang="T8">
                          <a:pos x="T0" y="T1"/>
                        </a:cxn>
                        <a:cxn ang="T9">
                          <a:pos x="T2" y="T3"/>
                        </a:cxn>
                        <a:cxn ang="T10">
                          <a:pos x="T4" y="T5"/>
                        </a:cxn>
                        <a:cxn ang="T11">
                          <a:pos x="T6" y="T7"/>
                        </a:cxn>
                      </a:cxnLst>
                      <a:rect l="T12" t="T13" r="T14" b="T15"/>
                      <a:pathLst>
                        <a:path w="1341" h="138">
                          <a:moveTo>
                            <a:pt x="0" y="0"/>
                          </a:moveTo>
                          <a:lnTo>
                            <a:pt x="0" y="86"/>
                          </a:lnTo>
                          <a:lnTo>
                            <a:pt x="1341" y="138"/>
                          </a:lnTo>
                          <a:lnTo>
                            <a:pt x="0" y="0"/>
                          </a:lnTo>
                          <a:close/>
                        </a:path>
                      </a:pathLst>
                    </a:custGeom>
                    <a:solidFill>
                      <a:srgbClr val="800000"/>
                    </a:solidFill>
                    <a:ln w="9525">
                      <a:solidFill>
                        <a:srgbClr val="800000"/>
                      </a:solidFill>
                      <a:round/>
                      <a:headEnd/>
                      <a:tailEnd/>
                    </a:ln>
                  </p:spPr>
                  <p:txBody>
                    <a:bodyPr/>
                    <a:lstStyle/>
                    <a:p>
                      <a:endParaRPr lang="en-US"/>
                    </a:p>
                  </p:txBody>
                </p:sp>
                <p:sp>
                  <p:nvSpPr>
                    <p:cNvPr id="36913" name="Freeform 36"/>
                    <p:cNvSpPr>
                      <a:spLocks/>
                    </p:cNvSpPr>
                    <p:nvPr/>
                  </p:nvSpPr>
                  <p:spPr bwMode="auto">
                    <a:xfrm>
                      <a:off x="2494" y="2788"/>
                      <a:ext cx="677" cy="42"/>
                    </a:xfrm>
                    <a:custGeom>
                      <a:avLst/>
                      <a:gdLst>
                        <a:gd name="T0" fmla="*/ 0 w 1355"/>
                        <a:gd name="T1" fmla="*/ 0 h 85"/>
                        <a:gd name="T2" fmla="*/ 0 w 1355"/>
                        <a:gd name="T3" fmla="*/ 0 h 85"/>
                        <a:gd name="T4" fmla="*/ 10 w 1355"/>
                        <a:gd name="T5" fmla="*/ 0 h 85"/>
                        <a:gd name="T6" fmla="*/ 0 w 1355"/>
                        <a:gd name="T7" fmla="*/ 0 h 85"/>
                        <a:gd name="T8" fmla="*/ 0 60000 65536"/>
                        <a:gd name="T9" fmla="*/ 0 60000 65536"/>
                        <a:gd name="T10" fmla="*/ 0 60000 65536"/>
                        <a:gd name="T11" fmla="*/ 0 60000 65536"/>
                        <a:gd name="T12" fmla="*/ 0 w 1355"/>
                        <a:gd name="T13" fmla="*/ 0 h 85"/>
                        <a:gd name="T14" fmla="*/ 1355 w 1355"/>
                        <a:gd name="T15" fmla="*/ 85 h 85"/>
                      </a:gdLst>
                      <a:ahLst/>
                      <a:cxnLst>
                        <a:cxn ang="T8">
                          <a:pos x="T0" y="T1"/>
                        </a:cxn>
                        <a:cxn ang="T9">
                          <a:pos x="T2" y="T3"/>
                        </a:cxn>
                        <a:cxn ang="T10">
                          <a:pos x="T4" y="T5"/>
                        </a:cxn>
                        <a:cxn ang="T11">
                          <a:pos x="T6" y="T7"/>
                        </a:cxn>
                      </a:cxnLst>
                      <a:rect l="T12" t="T13" r="T14" b="T15"/>
                      <a:pathLst>
                        <a:path w="1355" h="85">
                          <a:moveTo>
                            <a:pt x="0" y="0"/>
                          </a:moveTo>
                          <a:lnTo>
                            <a:pt x="0" y="85"/>
                          </a:lnTo>
                          <a:lnTo>
                            <a:pt x="1355" y="51"/>
                          </a:lnTo>
                          <a:lnTo>
                            <a:pt x="0" y="0"/>
                          </a:lnTo>
                          <a:close/>
                        </a:path>
                      </a:pathLst>
                    </a:custGeom>
                    <a:solidFill>
                      <a:srgbClr val="800000"/>
                    </a:solidFill>
                    <a:ln w="9525">
                      <a:solidFill>
                        <a:srgbClr val="800000"/>
                      </a:solidFill>
                      <a:round/>
                      <a:headEnd/>
                      <a:tailEnd/>
                    </a:ln>
                  </p:spPr>
                  <p:txBody>
                    <a:bodyPr/>
                    <a:lstStyle/>
                    <a:p>
                      <a:endParaRPr lang="en-US"/>
                    </a:p>
                  </p:txBody>
                </p:sp>
                <p:sp>
                  <p:nvSpPr>
                    <p:cNvPr id="36914" name="Freeform 37"/>
                    <p:cNvSpPr>
                      <a:spLocks/>
                    </p:cNvSpPr>
                    <p:nvPr/>
                  </p:nvSpPr>
                  <p:spPr bwMode="auto">
                    <a:xfrm>
                      <a:off x="2494" y="2837"/>
                      <a:ext cx="677" cy="55"/>
                    </a:xfrm>
                    <a:custGeom>
                      <a:avLst/>
                      <a:gdLst>
                        <a:gd name="T0" fmla="*/ 0 w 1355"/>
                        <a:gd name="T1" fmla="*/ 0 h 112"/>
                        <a:gd name="T2" fmla="*/ 0 w 1355"/>
                        <a:gd name="T3" fmla="*/ 0 h 112"/>
                        <a:gd name="T4" fmla="*/ 10 w 1355"/>
                        <a:gd name="T5" fmla="*/ 0 h 112"/>
                        <a:gd name="T6" fmla="*/ 0 w 1355"/>
                        <a:gd name="T7" fmla="*/ 0 h 112"/>
                        <a:gd name="T8" fmla="*/ 0 60000 65536"/>
                        <a:gd name="T9" fmla="*/ 0 60000 65536"/>
                        <a:gd name="T10" fmla="*/ 0 60000 65536"/>
                        <a:gd name="T11" fmla="*/ 0 60000 65536"/>
                        <a:gd name="T12" fmla="*/ 0 w 1355"/>
                        <a:gd name="T13" fmla="*/ 0 h 112"/>
                        <a:gd name="T14" fmla="*/ 1355 w 1355"/>
                        <a:gd name="T15" fmla="*/ 112 h 112"/>
                      </a:gdLst>
                      <a:ahLst/>
                      <a:cxnLst>
                        <a:cxn ang="T8">
                          <a:pos x="T0" y="T1"/>
                        </a:cxn>
                        <a:cxn ang="T9">
                          <a:pos x="T2" y="T3"/>
                        </a:cxn>
                        <a:cxn ang="T10">
                          <a:pos x="T4" y="T5"/>
                        </a:cxn>
                        <a:cxn ang="T11">
                          <a:pos x="T6" y="T7"/>
                        </a:cxn>
                      </a:cxnLst>
                      <a:rect l="T12" t="T13" r="T14" b="T15"/>
                      <a:pathLst>
                        <a:path w="1355" h="112">
                          <a:moveTo>
                            <a:pt x="0" y="27"/>
                          </a:moveTo>
                          <a:lnTo>
                            <a:pt x="0" y="112"/>
                          </a:lnTo>
                          <a:lnTo>
                            <a:pt x="1355" y="0"/>
                          </a:lnTo>
                          <a:lnTo>
                            <a:pt x="0" y="27"/>
                          </a:lnTo>
                          <a:close/>
                        </a:path>
                      </a:pathLst>
                    </a:custGeom>
                    <a:solidFill>
                      <a:srgbClr val="800000"/>
                    </a:solidFill>
                    <a:ln w="9525">
                      <a:solidFill>
                        <a:srgbClr val="800000"/>
                      </a:solidFill>
                      <a:round/>
                      <a:headEnd/>
                      <a:tailEnd/>
                    </a:ln>
                  </p:spPr>
                  <p:txBody>
                    <a:bodyPr/>
                    <a:lstStyle/>
                    <a:p>
                      <a:endParaRPr lang="en-US"/>
                    </a:p>
                  </p:txBody>
                </p:sp>
              </p:grpSp>
            </p:grpSp>
          </p:grpSp>
        </p:grpSp>
        <p:grpSp>
          <p:nvGrpSpPr>
            <p:cNvPr id="14" name="Group 38"/>
            <p:cNvGrpSpPr>
              <a:grpSpLocks/>
            </p:cNvGrpSpPr>
            <p:nvPr/>
          </p:nvGrpSpPr>
          <p:grpSpPr bwMode="auto">
            <a:xfrm>
              <a:off x="1597" y="2685"/>
              <a:ext cx="2446" cy="504"/>
              <a:chOff x="1597" y="2685"/>
              <a:chExt cx="2446" cy="504"/>
            </a:xfrm>
          </p:grpSpPr>
          <p:grpSp>
            <p:nvGrpSpPr>
              <p:cNvPr id="15" name="Group 39"/>
              <p:cNvGrpSpPr>
                <a:grpSpLocks/>
              </p:cNvGrpSpPr>
              <p:nvPr/>
            </p:nvGrpSpPr>
            <p:grpSpPr bwMode="auto">
              <a:xfrm>
                <a:off x="3541" y="2685"/>
                <a:ext cx="502" cy="504"/>
                <a:chOff x="3541" y="2685"/>
                <a:chExt cx="502" cy="504"/>
              </a:xfrm>
            </p:grpSpPr>
            <p:sp>
              <p:nvSpPr>
                <p:cNvPr id="36891" name="Oval 40"/>
                <p:cNvSpPr>
                  <a:spLocks noChangeArrowheads="1"/>
                </p:cNvSpPr>
                <p:nvPr/>
              </p:nvSpPr>
              <p:spPr bwMode="auto">
                <a:xfrm>
                  <a:off x="3541" y="2685"/>
                  <a:ext cx="502" cy="504"/>
                </a:xfrm>
                <a:prstGeom prst="ellipse">
                  <a:avLst/>
                </a:prstGeom>
                <a:solidFill>
                  <a:srgbClr val="000000"/>
                </a:solidFill>
                <a:ln w="9525">
                  <a:solidFill>
                    <a:srgbClr val="000000"/>
                  </a:solidFill>
                  <a:round/>
                  <a:headEnd/>
                  <a:tailEnd/>
                </a:ln>
              </p:spPr>
              <p:txBody>
                <a:bodyPr/>
                <a:lstStyle/>
                <a:p>
                  <a:endParaRPr lang="en-US"/>
                </a:p>
              </p:txBody>
            </p:sp>
            <p:sp>
              <p:nvSpPr>
                <p:cNvPr id="36892" name="Freeform 41"/>
                <p:cNvSpPr>
                  <a:spLocks/>
                </p:cNvSpPr>
                <p:nvPr/>
              </p:nvSpPr>
              <p:spPr bwMode="auto">
                <a:xfrm>
                  <a:off x="3752" y="3012"/>
                  <a:ext cx="88" cy="108"/>
                </a:xfrm>
                <a:custGeom>
                  <a:avLst/>
                  <a:gdLst>
                    <a:gd name="T0" fmla="*/ 0 w 176"/>
                    <a:gd name="T1" fmla="*/ 2 h 215"/>
                    <a:gd name="T2" fmla="*/ 1 w 176"/>
                    <a:gd name="T3" fmla="*/ 0 h 215"/>
                    <a:gd name="T4" fmla="*/ 1 w 176"/>
                    <a:gd name="T5" fmla="*/ 0 h 215"/>
                    <a:gd name="T6" fmla="*/ 1 w 176"/>
                    <a:gd name="T7" fmla="*/ 2 h 215"/>
                    <a:gd name="T8" fmla="*/ 1 w 176"/>
                    <a:gd name="T9" fmla="*/ 2 h 215"/>
                    <a:gd name="T10" fmla="*/ 0 w 176"/>
                    <a:gd name="T11" fmla="*/ 2 h 215"/>
                    <a:gd name="T12" fmla="*/ 0 60000 65536"/>
                    <a:gd name="T13" fmla="*/ 0 60000 65536"/>
                    <a:gd name="T14" fmla="*/ 0 60000 65536"/>
                    <a:gd name="T15" fmla="*/ 0 60000 65536"/>
                    <a:gd name="T16" fmla="*/ 0 60000 65536"/>
                    <a:gd name="T17" fmla="*/ 0 60000 65536"/>
                    <a:gd name="T18" fmla="*/ 0 w 176"/>
                    <a:gd name="T19" fmla="*/ 0 h 215"/>
                    <a:gd name="T20" fmla="*/ 176 w 176"/>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76" h="215">
                      <a:moveTo>
                        <a:pt x="0" y="199"/>
                      </a:moveTo>
                      <a:lnTo>
                        <a:pt x="69" y="0"/>
                      </a:lnTo>
                      <a:lnTo>
                        <a:pt x="111" y="0"/>
                      </a:lnTo>
                      <a:lnTo>
                        <a:pt x="176" y="207"/>
                      </a:lnTo>
                      <a:lnTo>
                        <a:pt x="90" y="215"/>
                      </a:lnTo>
                      <a:lnTo>
                        <a:pt x="0" y="199"/>
                      </a:lnTo>
                      <a:close/>
                    </a:path>
                  </a:pathLst>
                </a:custGeom>
                <a:solidFill>
                  <a:srgbClr val="FF0000"/>
                </a:solidFill>
                <a:ln w="9525">
                  <a:solidFill>
                    <a:srgbClr val="000000"/>
                  </a:solidFill>
                  <a:round/>
                  <a:headEnd/>
                  <a:tailEnd/>
                </a:ln>
              </p:spPr>
              <p:txBody>
                <a:bodyPr/>
                <a:lstStyle/>
                <a:p>
                  <a:endParaRPr lang="en-US"/>
                </a:p>
              </p:txBody>
            </p:sp>
            <p:sp>
              <p:nvSpPr>
                <p:cNvPr id="36893" name="Freeform 42"/>
                <p:cNvSpPr>
                  <a:spLocks/>
                </p:cNvSpPr>
                <p:nvPr/>
              </p:nvSpPr>
              <p:spPr bwMode="auto">
                <a:xfrm>
                  <a:off x="3747" y="2752"/>
                  <a:ext cx="89" cy="108"/>
                </a:xfrm>
                <a:custGeom>
                  <a:avLst/>
                  <a:gdLst>
                    <a:gd name="T0" fmla="*/ 0 w 179"/>
                    <a:gd name="T1" fmla="*/ 1 h 215"/>
                    <a:gd name="T2" fmla="*/ 0 w 179"/>
                    <a:gd name="T3" fmla="*/ 2 h 215"/>
                    <a:gd name="T4" fmla="*/ 0 w 179"/>
                    <a:gd name="T5" fmla="*/ 2 h 215"/>
                    <a:gd name="T6" fmla="*/ 1 w 179"/>
                    <a:gd name="T7" fmla="*/ 1 h 215"/>
                    <a:gd name="T8" fmla="*/ 0 w 179"/>
                    <a:gd name="T9" fmla="*/ 0 h 215"/>
                    <a:gd name="T10" fmla="*/ 0 w 179"/>
                    <a:gd name="T11" fmla="*/ 1 h 215"/>
                    <a:gd name="T12" fmla="*/ 0 60000 65536"/>
                    <a:gd name="T13" fmla="*/ 0 60000 65536"/>
                    <a:gd name="T14" fmla="*/ 0 60000 65536"/>
                    <a:gd name="T15" fmla="*/ 0 60000 65536"/>
                    <a:gd name="T16" fmla="*/ 0 60000 65536"/>
                    <a:gd name="T17" fmla="*/ 0 60000 65536"/>
                    <a:gd name="T18" fmla="*/ 0 w 179"/>
                    <a:gd name="T19" fmla="*/ 0 h 215"/>
                    <a:gd name="T20" fmla="*/ 179 w 179"/>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79" h="215">
                      <a:moveTo>
                        <a:pt x="0" y="15"/>
                      </a:moveTo>
                      <a:lnTo>
                        <a:pt x="71" y="215"/>
                      </a:lnTo>
                      <a:lnTo>
                        <a:pt x="112" y="215"/>
                      </a:lnTo>
                      <a:lnTo>
                        <a:pt x="179" y="9"/>
                      </a:lnTo>
                      <a:lnTo>
                        <a:pt x="92" y="0"/>
                      </a:lnTo>
                      <a:lnTo>
                        <a:pt x="0" y="15"/>
                      </a:lnTo>
                      <a:close/>
                    </a:path>
                  </a:pathLst>
                </a:custGeom>
                <a:solidFill>
                  <a:srgbClr val="FF0000"/>
                </a:solidFill>
                <a:ln w="9525">
                  <a:solidFill>
                    <a:srgbClr val="000000"/>
                  </a:solidFill>
                  <a:round/>
                  <a:headEnd/>
                  <a:tailEnd/>
                </a:ln>
              </p:spPr>
              <p:txBody>
                <a:bodyPr/>
                <a:lstStyle/>
                <a:p>
                  <a:endParaRPr lang="en-US"/>
                </a:p>
              </p:txBody>
            </p:sp>
            <p:sp>
              <p:nvSpPr>
                <p:cNvPr id="36894" name="Freeform 43"/>
                <p:cNvSpPr>
                  <a:spLocks/>
                </p:cNvSpPr>
                <p:nvPr/>
              </p:nvSpPr>
              <p:spPr bwMode="auto">
                <a:xfrm>
                  <a:off x="3867" y="2890"/>
                  <a:ext cx="107" cy="88"/>
                </a:xfrm>
                <a:custGeom>
                  <a:avLst/>
                  <a:gdLst>
                    <a:gd name="T0" fmla="*/ 1 w 215"/>
                    <a:gd name="T1" fmla="*/ 0 h 175"/>
                    <a:gd name="T2" fmla="*/ 0 w 215"/>
                    <a:gd name="T3" fmla="*/ 1 h 175"/>
                    <a:gd name="T4" fmla="*/ 0 w 215"/>
                    <a:gd name="T5" fmla="*/ 1 h 175"/>
                    <a:gd name="T6" fmla="*/ 1 w 215"/>
                    <a:gd name="T7" fmla="*/ 2 h 175"/>
                    <a:gd name="T8" fmla="*/ 1 w 215"/>
                    <a:gd name="T9" fmla="*/ 1 h 175"/>
                    <a:gd name="T10" fmla="*/ 1 w 215"/>
                    <a:gd name="T11" fmla="*/ 0 h 175"/>
                    <a:gd name="T12" fmla="*/ 0 60000 65536"/>
                    <a:gd name="T13" fmla="*/ 0 60000 65536"/>
                    <a:gd name="T14" fmla="*/ 0 60000 65536"/>
                    <a:gd name="T15" fmla="*/ 0 60000 65536"/>
                    <a:gd name="T16" fmla="*/ 0 60000 65536"/>
                    <a:gd name="T17" fmla="*/ 0 60000 65536"/>
                    <a:gd name="T18" fmla="*/ 0 w 215"/>
                    <a:gd name="T19" fmla="*/ 0 h 175"/>
                    <a:gd name="T20" fmla="*/ 215 w 215"/>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5" h="175">
                      <a:moveTo>
                        <a:pt x="200" y="0"/>
                      </a:moveTo>
                      <a:lnTo>
                        <a:pt x="0" y="70"/>
                      </a:lnTo>
                      <a:lnTo>
                        <a:pt x="0" y="112"/>
                      </a:lnTo>
                      <a:lnTo>
                        <a:pt x="206" y="175"/>
                      </a:lnTo>
                      <a:lnTo>
                        <a:pt x="215" y="91"/>
                      </a:lnTo>
                      <a:lnTo>
                        <a:pt x="200" y="0"/>
                      </a:lnTo>
                      <a:close/>
                    </a:path>
                  </a:pathLst>
                </a:custGeom>
                <a:solidFill>
                  <a:srgbClr val="FF0000"/>
                </a:solidFill>
                <a:ln w="9525">
                  <a:solidFill>
                    <a:srgbClr val="000000"/>
                  </a:solidFill>
                  <a:round/>
                  <a:headEnd/>
                  <a:tailEnd/>
                </a:ln>
              </p:spPr>
              <p:txBody>
                <a:bodyPr/>
                <a:lstStyle/>
                <a:p>
                  <a:endParaRPr lang="en-US"/>
                </a:p>
              </p:txBody>
            </p:sp>
            <p:sp>
              <p:nvSpPr>
                <p:cNvPr id="36895" name="Freeform 44"/>
                <p:cNvSpPr>
                  <a:spLocks/>
                </p:cNvSpPr>
                <p:nvPr/>
              </p:nvSpPr>
              <p:spPr bwMode="auto">
                <a:xfrm>
                  <a:off x="3610" y="2890"/>
                  <a:ext cx="107" cy="88"/>
                </a:xfrm>
                <a:custGeom>
                  <a:avLst/>
                  <a:gdLst>
                    <a:gd name="T0" fmla="*/ 0 w 215"/>
                    <a:gd name="T1" fmla="*/ 0 h 175"/>
                    <a:gd name="T2" fmla="*/ 1 w 215"/>
                    <a:gd name="T3" fmla="*/ 1 h 175"/>
                    <a:gd name="T4" fmla="*/ 1 w 215"/>
                    <a:gd name="T5" fmla="*/ 1 h 175"/>
                    <a:gd name="T6" fmla="*/ 0 w 215"/>
                    <a:gd name="T7" fmla="*/ 2 h 175"/>
                    <a:gd name="T8" fmla="*/ 0 w 215"/>
                    <a:gd name="T9" fmla="*/ 1 h 175"/>
                    <a:gd name="T10" fmla="*/ 0 w 215"/>
                    <a:gd name="T11" fmla="*/ 0 h 175"/>
                    <a:gd name="T12" fmla="*/ 0 60000 65536"/>
                    <a:gd name="T13" fmla="*/ 0 60000 65536"/>
                    <a:gd name="T14" fmla="*/ 0 60000 65536"/>
                    <a:gd name="T15" fmla="*/ 0 60000 65536"/>
                    <a:gd name="T16" fmla="*/ 0 60000 65536"/>
                    <a:gd name="T17" fmla="*/ 0 60000 65536"/>
                    <a:gd name="T18" fmla="*/ 0 w 215"/>
                    <a:gd name="T19" fmla="*/ 0 h 175"/>
                    <a:gd name="T20" fmla="*/ 215 w 215"/>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5" h="175">
                      <a:moveTo>
                        <a:pt x="16" y="0"/>
                      </a:moveTo>
                      <a:lnTo>
                        <a:pt x="215" y="70"/>
                      </a:lnTo>
                      <a:lnTo>
                        <a:pt x="215" y="112"/>
                      </a:lnTo>
                      <a:lnTo>
                        <a:pt x="8" y="175"/>
                      </a:lnTo>
                      <a:lnTo>
                        <a:pt x="0" y="91"/>
                      </a:lnTo>
                      <a:lnTo>
                        <a:pt x="16" y="0"/>
                      </a:lnTo>
                      <a:close/>
                    </a:path>
                  </a:pathLst>
                </a:custGeom>
                <a:solidFill>
                  <a:srgbClr val="FF0000"/>
                </a:solidFill>
                <a:ln w="9525">
                  <a:solidFill>
                    <a:srgbClr val="000000"/>
                  </a:solidFill>
                  <a:round/>
                  <a:headEnd/>
                  <a:tailEnd/>
                </a:ln>
              </p:spPr>
              <p:txBody>
                <a:bodyPr/>
                <a:lstStyle/>
                <a:p>
                  <a:endParaRPr lang="en-US"/>
                </a:p>
              </p:txBody>
            </p:sp>
            <p:sp>
              <p:nvSpPr>
                <p:cNvPr id="36896" name="Oval 45"/>
                <p:cNvSpPr>
                  <a:spLocks noChangeArrowheads="1"/>
                </p:cNvSpPr>
                <p:nvPr/>
              </p:nvSpPr>
              <p:spPr bwMode="auto">
                <a:xfrm>
                  <a:off x="3609" y="2751"/>
                  <a:ext cx="362" cy="365"/>
                </a:xfrm>
                <a:prstGeom prst="ellipse">
                  <a:avLst/>
                </a:prstGeom>
                <a:noFill/>
                <a:ln w="19050">
                  <a:solidFill>
                    <a:srgbClr val="FFFFFF"/>
                  </a:solidFill>
                  <a:round/>
                  <a:headEnd/>
                  <a:tailEnd/>
                </a:ln>
              </p:spPr>
              <p:txBody>
                <a:bodyPr/>
                <a:lstStyle/>
                <a:p>
                  <a:endParaRPr lang="en-US"/>
                </a:p>
              </p:txBody>
            </p:sp>
            <p:grpSp>
              <p:nvGrpSpPr>
                <p:cNvPr id="16" name="Group 46"/>
                <p:cNvGrpSpPr>
                  <a:grpSpLocks/>
                </p:cNvGrpSpPr>
                <p:nvPr/>
              </p:nvGrpSpPr>
              <p:grpSpPr bwMode="auto">
                <a:xfrm>
                  <a:off x="3723" y="2864"/>
                  <a:ext cx="136" cy="139"/>
                  <a:chOff x="3723" y="2864"/>
                  <a:chExt cx="136" cy="139"/>
                </a:xfrm>
              </p:grpSpPr>
              <p:sp>
                <p:nvSpPr>
                  <p:cNvPr id="36898" name="Oval 47"/>
                  <p:cNvSpPr>
                    <a:spLocks noChangeArrowheads="1"/>
                  </p:cNvSpPr>
                  <p:nvPr/>
                </p:nvSpPr>
                <p:spPr bwMode="auto">
                  <a:xfrm>
                    <a:off x="3723" y="2864"/>
                    <a:ext cx="136" cy="139"/>
                  </a:xfrm>
                  <a:prstGeom prst="ellipse">
                    <a:avLst/>
                  </a:prstGeom>
                  <a:solidFill>
                    <a:srgbClr val="000000"/>
                  </a:solidFill>
                  <a:ln w="19050">
                    <a:solidFill>
                      <a:srgbClr val="FFFFFF"/>
                    </a:solidFill>
                    <a:round/>
                    <a:headEnd/>
                    <a:tailEnd/>
                  </a:ln>
                </p:spPr>
                <p:txBody>
                  <a:bodyPr/>
                  <a:lstStyle/>
                  <a:p>
                    <a:endParaRPr lang="en-US"/>
                  </a:p>
                </p:txBody>
              </p:sp>
              <p:sp>
                <p:nvSpPr>
                  <p:cNvPr id="36899" name="Oval 48"/>
                  <p:cNvSpPr>
                    <a:spLocks noChangeArrowheads="1"/>
                  </p:cNvSpPr>
                  <p:nvPr/>
                </p:nvSpPr>
                <p:spPr bwMode="auto">
                  <a:xfrm>
                    <a:off x="3750" y="2893"/>
                    <a:ext cx="79" cy="82"/>
                  </a:xfrm>
                  <a:prstGeom prst="ellipse">
                    <a:avLst/>
                  </a:prstGeom>
                  <a:solidFill>
                    <a:srgbClr val="000000"/>
                  </a:solidFill>
                  <a:ln w="19050">
                    <a:solidFill>
                      <a:srgbClr val="FFFFFF"/>
                    </a:solidFill>
                    <a:round/>
                    <a:headEnd/>
                    <a:tailEnd/>
                  </a:ln>
                </p:spPr>
                <p:txBody>
                  <a:bodyPr/>
                  <a:lstStyle/>
                  <a:p>
                    <a:endParaRPr lang="en-US"/>
                  </a:p>
                </p:txBody>
              </p:sp>
            </p:grpSp>
          </p:grpSp>
          <p:grpSp>
            <p:nvGrpSpPr>
              <p:cNvPr id="17" name="Group 49"/>
              <p:cNvGrpSpPr>
                <a:grpSpLocks/>
              </p:cNvGrpSpPr>
              <p:nvPr/>
            </p:nvGrpSpPr>
            <p:grpSpPr bwMode="auto">
              <a:xfrm>
                <a:off x="1597" y="2685"/>
                <a:ext cx="502" cy="504"/>
                <a:chOff x="1597" y="2685"/>
                <a:chExt cx="502" cy="504"/>
              </a:xfrm>
            </p:grpSpPr>
            <p:sp>
              <p:nvSpPr>
                <p:cNvPr id="36882" name="Oval 50"/>
                <p:cNvSpPr>
                  <a:spLocks noChangeArrowheads="1"/>
                </p:cNvSpPr>
                <p:nvPr/>
              </p:nvSpPr>
              <p:spPr bwMode="auto">
                <a:xfrm>
                  <a:off x="1597" y="2685"/>
                  <a:ext cx="502" cy="504"/>
                </a:xfrm>
                <a:prstGeom prst="ellipse">
                  <a:avLst/>
                </a:prstGeom>
                <a:solidFill>
                  <a:srgbClr val="000000"/>
                </a:solidFill>
                <a:ln w="9525">
                  <a:solidFill>
                    <a:srgbClr val="000000"/>
                  </a:solidFill>
                  <a:round/>
                  <a:headEnd/>
                  <a:tailEnd/>
                </a:ln>
              </p:spPr>
              <p:txBody>
                <a:bodyPr/>
                <a:lstStyle/>
                <a:p>
                  <a:endParaRPr lang="en-US"/>
                </a:p>
              </p:txBody>
            </p:sp>
            <p:sp>
              <p:nvSpPr>
                <p:cNvPr id="36883" name="Freeform 51"/>
                <p:cNvSpPr>
                  <a:spLocks/>
                </p:cNvSpPr>
                <p:nvPr/>
              </p:nvSpPr>
              <p:spPr bwMode="auto">
                <a:xfrm>
                  <a:off x="1809" y="3012"/>
                  <a:ext cx="87" cy="108"/>
                </a:xfrm>
                <a:custGeom>
                  <a:avLst/>
                  <a:gdLst>
                    <a:gd name="T0" fmla="*/ 0 w 174"/>
                    <a:gd name="T1" fmla="*/ 2 h 215"/>
                    <a:gd name="T2" fmla="*/ 1 w 174"/>
                    <a:gd name="T3" fmla="*/ 0 h 215"/>
                    <a:gd name="T4" fmla="*/ 1 w 174"/>
                    <a:gd name="T5" fmla="*/ 0 h 215"/>
                    <a:gd name="T6" fmla="*/ 1 w 174"/>
                    <a:gd name="T7" fmla="*/ 2 h 215"/>
                    <a:gd name="T8" fmla="*/ 1 w 174"/>
                    <a:gd name="T9" fmla="*/ 2 h 215"/>
                    <a:gd name="T10" fmla="*/ 0 w 174"/>
                    <a:gd name="T11" fmla="*/ 2 h 215"/>
                    <a:gd name="T12" fmla="*/ 0 60000 65536"/>
                    <a:gd name="T13" fmla="*/ 0 60000 65536"/>
                    <a:gd name="T14" fmla="*/ 0 60000 65536"/>
                    <a:gd name="T15" fmla="*/ 0 60000 65536"/>
                    <a:gd name="T16" fmla="*/ 0 60000 65536"/>
                    <a:gd name="T17" fmla="*/ 0 60000 65536"/>
                    <a:gd name="T18" fmla="*/ 0 w 174"/>
                    <a:gd name="T19" fmla="*/ 0 h 215"/>
                    <a:gd name="T20" fmla="*/ 174 w 174"/>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74" h="215">
                      <a:moveTo>
                        <a:pt x="0" y="199"/>
                      </a:moveTo>
                      <a:lnTo>
                        <a:pt x="67" y="0"/>
                      </a:lnTo>
                      <a:lnTo>
                        <a:pt x="109" y="0"/>
                      </a:lnTo>
                      <a:lnTo>
                        <a:pt x="174" y="207"/>
                      </a:lnTo>
                      <a:lnTo>
                        <a:pt x="90" y="215"/>
                      </a:lnTo>
                      <a:lnTo>
                        <a:pt x="0" y="199"/>
                      </a:lnTo>
                      <a:close/>
                    </a:path>
                  </a:pathLst>
                </a:custGeom>
                <a:solidFill>
                  <a:srgbClr val="FF0000"/>
                </a:solidFill>
                <a:ln w="9525">
                  <a:solidFill>
                    <a:srgbClr val="000000"/>
                  </a:solidFill>
                  <a:round/>
                  <a:headEnd/>
                  <a:tailEnd/>
                </a:ln>
              </p:spPr>
              <p:txBody>
                <a:bodyPr/>
                <a:lstStyle/>
                <a:p>
                  <a:endParaRPr lang="en-US"/>
                </a:p>
              </p:txBody>
            </p:sp>
            <p:sp>
              <p:nvSpPr>
                <p:cNvPr id="36884" name="Freeform 52"/>
                <p:cNvSpPr>
                  <a:spLocks/>
                </p:cNvSpPr>
                <p:nvPr/>
              </p:nvSpPr>
              <p:spPr bwMode="auto">
                <a:xfrm>
                  <a:off x="1803" y="2752"/>
                  <a:ext cx="90" cy="108"/>
                </a:xfrm>
                <a:custGeom>
                  <a:avLst/>
                  <a:gdLst>
                    <a:gd name="T0" fmla="*/ 0 w 181"/>
                    <a:gd name="T1" fmla="*/ 1 h 215"/>
                    <a:gd name="T2" fmla="*/ 0 w 181"/>
                    <a:gd name="T3" fmla="*/ 2 h 215"/>
                    <a:gd name="T4" fmla="*/ 0 w 181"/>
                    <a:gd name="T5" fmla="*/ 2 h 215"/>
                    <a:gd name="T6" fmla="*/ 1 w 181"/>
                    <a:gd name="T7" fmla="*/ 1 h 215"/>
                    <a:gd name="T8" fmla="*/ 0 w 181"/>
                    <a:gd name="T9" fmla="*/ 0 h 215"/>
                    <a:gd name="T10" fmla="*/ 0 w 181"/>
                    <a:gd name="T11" fmla="*/ 1 h 215"/>
                    <a:gd name="T12" fmla="*/ 0 60000 65536"/>
                    <a:gd name="T13" fmla="*/ 0 60000 65536"/>
                    <a:gd name="T14" fmla="*/ 0 60000 65536"/>
                    <a:gd name="T15" fmla="*/ 0 60000 65536"/>
                    <a:gd name="T16" fmla="*/ 0 60000 65536"/>
                    <a:gd name="T17" fmla="*/ 0 60000 65536"/>
                    <a:gd name="T18" fmla="*/ 0 w 181"/>
                    <a:gd name="T19" fmla="*/ 0 h 215"/>
                    <a:gd name="T20" fmla="*/ 181 w 181"/>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81" h="215">
                      <a:moveTo>
                        <a:pt x="0" y="15"/>
                      </a:moveTo>
                      <a:lnTo>
                        <a:pt x="72" y="215"/>
                      </a:lnTo>
                      <a:lnTo>
                        <a:pt x="115" y="215"/>
                      </a:lnTo>
                      <a:lnTo>
                        <a:pt x="181" y="9"/>
                      </a:lnTo>
                      <a:lnTo>
                        <a:pt x="94" y="0"/>
                      </a:lnTo>
                      <a:lnTo>
                        <a:pt x="0" y="15"/>
                      </a:lnTo>
                      <a:close/>
                    </a:path>
                  </a:pathLst>
                </a:custGeom>
                <a:solidFill>
                  <a:srgbClr val="FF0000"/>
                </a:solidFill>
                <a:ln w="9525">
                  <a:solidFill>
                    <a:srgbClr val="000000"/>
                  </a:solidFill>
                  <a:round/>
                  <a:headEnd/>
                  <a:tailEnd/>
                </a:ln>
              </p:spPr>
              <p:txBody>
                <a:bodyPr/>
                <a:lstStyle/>
                <a:p>
                  <a:endParaRPr lang="en-US"/>
                </a:p>
              </p:txBody>
            </p:sp>
            <p:sp>
              <p:nvSpPr>
                <p:cNvPr id="36885" name="Freeform 53"/>
                <p:cNvSpPr>
                  <a:spLocks/>
                </p:cNvSpPr>
                <p:nvPr/>
              </p:nvSpPr>
              <p:spPr bwMode="auto">
                <a:xfrm>
                  <a:off x="1923" y="2890"/>
                  <a:ext cx="108" cy="88"/>
                </a:xfrm>
                <a:custGeom>
                  <a:avLst/>
                  <a:gdLst>
                    <a:gd name="T0" fmla="*/ 2 w 216"/>
                    <a:gd name="T1" fmla="*/ 0 h 175"/>
                    <a:gd name="T2" fmla="*/ 0 w 216"/>
                    <a:gd name="T3" fmla="*/ 1 h 175"/>
                    <a:gd name="T4" fmla="*/ 0 w 216"/>
                    <a:gd name="T5" fmla="*/ 1 h 175"/>
                    <a:gd name="T6" fmla="*/ 2 w 216"/>
                    <a:gd name="T7" fmla="*/ 2 h 175"/>
                    <a:gd name="T8" fmla="*/ 2 w 216"/>
                    <a:gd name="T9" fmla="*/ 1 h 175"/>
                    <a:gd name="T10" fmla="*/ 2 w 216"/>
                    <a:gd name="T11" fmla="*/ 0 h 175"/>
                    <a:gd name="T12" fmla="*/ 0 60000 65536"/>
                    <a:gd name="T13" fmla="*/ 0 60000 65536"/>
                    <a:gd name="T14" fmla="*/ 0 60000 65536"/>
                    <a:gd name="T15" fmla="*/ 0 60000 65536"/>
                    <a:gd name="T16" fmla="*/ 0 60000 65536"/>
                    <a:gd name="T17" fmla="*/ 0 60000 65536"/>
                    <a:gd name="T18" fmla="*/ 0 w 216"/>
                    <a:gd name="T19" fmla="*/ 0 h 175"/>
                    <a:gd name="T20" fmla="*/ 216 w 216"/>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6" h="175">
                      <a:moveTo>
                        <a:pt x="201" y="0"/>
                      </a:moveTo>
                      <a:lnTo>
                        <a:pt x="0" y="70"/>
                      </a:lnTo>
                      <a:lnTo>
                        <a:pt x="0" y="112"/>
                      </a:lnTo>
                      <a:lnTo>
                        <a:pt x="207" y="175"/>
                      </a:lnTo>
                      <a:lnTo>
                        <a:pt x="216" y="91"/>
                      </a:lnTo>
                      <a:lnTo>
                        <a:pt x="201" y="0"/>
                      </a:lnTo>
                      <a:close/>
                    </a:path>
                  </a:pathLst>
                </a:custGeom>
                <a:solidFill>
                  <a:srgbClr val="FF0000"/>
                </a:solidFill>
                <a:ln w="9525">
                  <a:solidFill>
                    <a:srgbClr val="000000"/>
                  </a:solidFill>
                  <a:round/>
                  <a:headEnd/>
                  <a:tailEnd/>
                </a:ln>
              </p:spPr>
              <p:txBody>
                <a:bodyPr/>
                <a:lstStyle/>
                <a:p>
                  <a:endParaRPr lang="en-US"/>
                </a:p>
              </p:txBody>
            </p:sp>
            <p:sp>
              <p:nvSpPr>
                <p:cNvPr id="36886" name="Freeform 54"/>
                <p:cNvSpPr>
                  <a:spLocks/>
                </p:cNvSpPr>
                <p:nvPr/>
              </p:nvSpPr>
              <p:spPr bwMode="auto">
                <a:xfrm>
                  <a:off x="1665" y="2890"/>
                  <a:ext cx="109" cy="88"/>
                </a:xfrm>
                <a:custGeom>
                  <a:avLst/>
                  <a:gdLst>
                    <a:gd name="T0" fmla="*/ 1 w 216"/>
                    <a:gd name="T1" fmla="*/ 0 h 175"/>
                    <a:gd name="T2" fmla="*/ 2 w 216"/>
                    <a:gd name="T3" fmla="*/ 1 h 175"/>
                    <a:gd name="T4" fmla="*/ 2 w 216"/>
                    <a:gd name="T5" fmla="*/ 1 h 175"/>
                    <a:gd name="T6" fmla="*/ 1 w 216"/>
                    <a:gd name="T7" fmla="*/ 2 h 175"/>
                    <a:gd name="T8" fmla="*/ 0 w 216"/>
                    <a:gd name="T9" fmla="*/ 1 h 175"/>
                    <a:gd name="T10" fmla="*/ 1 w 216"/>
                    <a:gd name="T11" fmla="*/ 0 h 175"/>
                    <a:gd name="T12" fmla="*/ 0 60000 65536"/>
                    <a:gd name="T13" fmla="*/ 0 60000 65536"/>
                    <a:gd name="T14" fmla="*/ 0 60000 65536"/>
                    <a:gd name="T15" fmla="*/ 0 60000 65536"/>
                    <a:gd name="T16" fmla="*/ 0 60000 65536"/>
                    <a:gd name="T17" fmla="*/ 0 60000 65536"/>
                    <a:gd name="T18" fmla="*/ 0 w 216"/>
                    <a:gd name="T19" fmla="*/ 0 h 175"/>
                    <a:gd name="T20" fmla="*/ 216 w 216"/>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6" h="175">
                      <a:moveTo>
                        <a:pt x="15" y="0"/>
                      </a:moveTo>
                      <a:lnTo>
                        <a:pt x="216" y="70"/>
                      </a:lnTo>
                      <a:lnTo>
                        <a:pt x="216" y="112"/>
                      </a:lnTo>
                      <a:lnTo>
                        <a:pt x="9" y="175"/>
                      </a:lnTo>
                      <a:lnTo>
                        <a:pt x="0" y="91"/>
                      </a:lnTo>
                      <a:lnTo>
                        <a:pt x="15" y="0"/>
                      </a:lnTo>
                      <a:close/>
                    </a:path>
                  </a:pathLst>
                </a:custGeom>
                <a:solidFill>
                  <a:srgbClr val="FF0000"/>
                </a:solidFill>
                <a:ln w="9525">
                  <a:solidFill>
                    <a:srgbClr val="000000"/>
                  </a:solidFill>
                  <a:round/>
                  <a:headEnd/>
                  <a:tailEnd/>
                </a:ln>
              </p:spPr>
              <p:txBody>
                <a:bodyPr/>
                <a:lstStyle/>
                <a:p>
                  <a:endParaRPr lang="en-US"/>
                </a:p>
              </p:txBody>
            </p:sp>
            <p:sp>
              <p:nvSpPr>
                <p:cNvPr id="36887" name="Oval 55"/>
                <p:cNvSpPr>
                  <a:spLocks noChangeArrowheads="1"/>
                </p:cNvSpPr>
                <p:nvPr/>
              </p:nvSpPr>
              <p:spPr bwMode="auto">
                <a:xfrm>
                  <a:off x="1664" y="2751"/>
                  <a:ext cx="363" cy="365"/>
                </a:xfrm>
                <a:prstGeom prst="ellipse">
                  <a:avLst/>
                </a:prstGeom>
                <a:noFill/>
                <a:ln w="19050">
                  <a:solidFill>
                    <a:srgbClr val="FFFFFF"/>
                  </a:solidFill>
                  <a:round/>
                  <a:headEnd/>
                  <a:tailEnd/>
                </a:ln>
              </p:spPr>
              <p:txBody>
                <a:bodyPr/>
                <a:lstStyle/>
                <a:p>
                  <a:endParaRPr lang="en-US"/>
                </a:p>
              </p:txBody>
            </p:sp>
            <p:grpSp>
              <p:nvGrpSpPr>
                <p:cNvPr id="18" name="Group 56"/>
                <p:cNvGrpSpPr>
                  <a:grpSpLocks/>
                </p:cNvGrpSpPr>
                <p:nvPr/>
              </p:nvGrpSpPr>
              <p:grpSpPr bwMode="auto">
                <a:xfrm>
                  <a:off x="1778" y="2864"/>
                  <a:ext cx="138" cy="139"/>
                  <a:chOff x="1778" y="2864"/>
                  <a:chExt cx="138" cy="139"/>
                </a:xfrm>
              </p:grpSpPr>
              <p:sp>
                <p:nvSpPr>
                  <p:cNvPr id="36889" name="Oval 57"/>
                  <p:cNvSpPr>
                    <a:spLocks noChangeArrowheads="1"/>
                  </p:cNvSpPr>
                  <p:nvPr/>
                </p:nvSpPr>
                <p:spPr bwMode="auto">
                  <a:xfrm>
                    <a:off x="1778" y="2864"/>
                    <a:ext cx="138" cy="139"/>
                  </a:xfrm>
                  <a:prstGeom prst="ellipse">
                    <a:avLst/>
                  </a:prstGeom>
                  <a:solidFill>
                    <a:srgbClr val="000000"/>
                  </a:solidFill>
                  <a:ln w="19050">
                    <a:solidFill>
                      <a:srgbClr val="FFFFFF"/>
                    </a:solidFill>
                    <a:round/>
                    <a:headEnd/>
                    <a:tailEnd/>
                  </a:ln>
                </p:spPr>
                <p:txBody>
                  <a:bodyPr/>
                  <a:lstStyle/>
                  <a:p>
                    <a:endParaRPr lang="en-US"/>
                  </a:p>
                </p:txBody>
              </p:sp>
              <p:sp>
                <p:nvSpPr>
                  <p:cNvPr id="36890" name="Oval 58"/>
                  <p:cNvSpPr>
                    <a:spLocks noChangeArrowheads="1"/>
                  </p:cNvSpPr>
                  <p:nvPr/>
                </p:nvSpPr>
                <p:spPr bwMode="auto">
                  <a:xfrm>
                    <a:off x="1807" y="2893"/>
                    <a:ext cx="78" cy="82"/>
                  </a:xfrm>
                  <a:prstGeom prst="ellipse">
                    <a:avLst/>
                  </a:prstGeom>
                  <a:solidFill>
                    <a:srgbClr val="000000"/>
                  </a:solidFill>
                  <a:ln w="19050">
                    <a:solidFill>
                      <a:srgbClr val="FFFFFF"/>
                    </a:solidFill>
                    <a:round/>
                    <a:headEnd/>
                    <a:tailEnd/>
                  </a:ln>
                </p:spPr>
                <p:txBody>
                  <a:bodyPr/>
                  <a:lstStyle/>
                  <a:p>
                    <a:endParaRPr lang="en-US"/>
                  </a:p>
                </p:txBody>
              </p:sp>
            </p:grpSp>
          </p:grpSp>
        </p:grpSp>
      </p:grpSp>
      <p:sp>
        <p:nvSpPr>
          <p:cNvPr id="305211" name="Text Box 59"/>
          <p:cNvSpPr txBox="1">
            <a:spLocks noChangeArrowheads="1"/>
          </p:cNvSpPr>
          <p:nvPr/>
        </p:nvSpPr>
        <p:spPr bwMode="auto">
          <a:xfrm>
            <a:off x="3429000" y="4953000"/>
            <a:ext cx="2260600" cy="519113"/>
          </a:xfrm>
          <a:prstGeom prst="rect">
            <a:avLst/>
          </a:prstGeom>
          <a:noFill/>
          <a:ln w="9525">
            <a:noFill/>
            <a:miter lim="800000"/>
            <a:headEnd/>
            <a:tailEnd/>
          </a:ln>
          <a:effectLst/>
        </p:spPr>
        <p:txBody>
          <a:bodyPr wrap="none">
            <a:spAutoFit/>
          </a:bodyPr>
          <a:lstStyle/>
          <a:p>
            <a:pPr>
              <a:defRPr/>
            </a:pPr>
            <a:r>
              <a:rPr lang="en-US" sz="2800" b="1">
                <a:effectLst>
                  <a:outerShdw blurRad="38100" dist="38100" dir="2700000" algn="tl">
                    <a:srgbClr val="FFFFFF"/>
                  </a:outerShdw>
                </a:effectLst>
              </a:rPr>
              <a:t>The Product</a:t>
            </a:r>
          </a:p>
        </p:txBody>
      </p:sp>
      <p:grpSp>
        <p:nvGrpSpPr>
          <p:cNvPr id="19" name="Group 60"/>
          <p:cNvGrpSpPr>
            <a:grpSpLocks/>
          </p:cNvGrpSpPr>
          <p:nvPr/>
        </p:nvGrpSpPr>
        <p:grpSpPr bwMode="auto">
          <a:xfrm>
            <a:off x="558800" y="1752600"/>
            <a:ext cx="2362200" cy="2159000"/>
            <a:chOff x="352" y="1104"/>
            <a:chExt cx="1488" cy="1360"/>
          </a:xfrm>
        </p:grpSpPr>
        <p:sp>
          <p:nvSpPr>
            <p:cNvPr id="36876" name="Line 61"/>
            <p:cNvSpPr>
              <a:spLocks noChangeShapeType="1"/>
            </p:cNvSpPr>
            <p:nvPr/>
          </p:nvSpPr>
          <p:spPr bwMode="auto">
            <a:xfrm>
              <a:off x="1040" y="1856"/>
              <a:ext cx="800" cy="608"/>
            </a:xfrm>
            <a:prstGeom prst="line">
              <a:avLst/>
            </a:prstGeom>
            <a:noFill/>
            <a:ln w="38100">
              <a:solidFill>
                <a:srgbClr val="FF0000"/>
              </a:solidFill>
              <a:round/>
              <a:headEnd/>
              <a:tailEnd type="triangle" w="med" len="med"/>
            </a:ln>
          </p:spPr>
          <p:txBody>
            <a:bodyPr wrap="none" anchor="ctr"/>
            <a:lstStyle/>
            <a:p>
              <a:endParaRPr lang="en-US"/>
            </a:p>
          </p:txBody>
        </p:sp>
        <p:sp>
          <p:nvSpPr>
            <p:cNvPr id="305214" name="Oval 62"/>
            <p:cNvSpPr>
              <a:spLocks noChangeArrowheads="1"/>
            </p:cNvSpPr>
            <p:nvPr/>
          </p:nvSpPr>
          <p:spPr bwMode="auto">
            <a:xfrm>
              <a:off x="352" y="1104"/>
              <a:ext cx="1424" cy="752"/>
            </a:xfrm>
            <a:prstGeom prst="ellipse">
              <a:avLst/>
            </a:prstGeom>
            <a:solidFill>
              <a:srgbClr val="CCECFF"/>
            </a:solidFill>
            <a:ln w="25399">
              <a:solidFill>
                <a:schemeClr val="tx1"/>
              </a:solidFill>
              <a:round/>
              <a:headEnd/>
              <a:tailEnd/>
            </a:ln>
            <a:effectLst>
              <a:outerShdw dist="63500" dir="3187806" algn="ctr" rotWithShape="0">
                <a:schemeClr val="tx1"/>
              </a:outerShdw>
            </a:effectLst>
          </p:spPr>
          <p:txBody>
            <a:bodyPr wrap="none" anchor="ctr"/>
            <a:lstStyle/>
            <a:p>
              <a:pPr algn="ctr">
                <a:defRPr/>
              </a:pPr>
              <a:r>
                <a:rPr lang="en-US" sz="2400" dirty="0">
                  <a:solidFill>
                    <a:srgbClr val="0000CC"/>
                  </a:solidFill>
                  <a:latin typeface="Comic Sans MS" pitchFamily="66" charset="0"/>
                </a:rPr>
                <a:t>Direct</a:t>
              </a:r>
              <a:br>
                <a:rPr lang="en-US" sz="2400" dirty="0">
                  <a:solidFill>
                    <a:srgbClr val="0000CC"/>
                  </a:solidFill>
                  <a:latin typeface="Comic Sans MS" pitchFamily="66" charset="0"/>
                </a:rPr>
              </a:br>
              <a:r>
                <a:rPr lang="en-US" sz="2400" dirty="0">
                  <a:solidFill>
                    <a:srgbClr val="0000CC"/>
                  </a:solidFill>
                  <a:latin typeface="Comic Sans MS" pitchFamily="66" charset="0"/>
                </a:rPr>
                <a:t>Materials</a:t>
              </a:r>
              <a:endParaRPr lang="en-US" sz="2800" dirty="0">
                <a:solidFill>
                  <a:srgbClr val="0000CC"/>
                </a:solidFill>
                <a:latin typeface="Comic Sans MS" pitchFamily="66" charset="0"/>
              </a:endParaRPr>
            </a:p>
          </p:txBody>
        </p:sp>
      </p:grpSp>
      <p:grpSp>
        <p:nvGrpSpPr>
          <p:cNvPr id="20" name="Group 63"/>
          <p:cNvGrpSpPr>
            <a:grpSpLocks/>
          </p:cNvGrpSpPr>
          <p:nvPr/>
        </p:nvGrpSpPr>
        <p:grpSpPr bwMode="auto">
          <a:xfrm>
            <a:off x="3517900" y="1752600"/>
            <a:ext cx="2260600" cy="2022475"/>
            <a:chOff x="2216" y="1104"/>
            <a:chExt cx="1424" cy="1274"/>
          </a:xfrm>
        </p:grpSpPr>
        <p:sp>
          <p:nvSpPr>
            <p:cNvPr id="36874" name="Line 64"/>
            <p:cNvSpPr>
              <a:spLocks noChangeShapeType="1"/>
            </p:cNvSpPr>
            <p:nvPr/>
          </p:nvSpPr>
          <p:spPr bwMode="auto">
            <a:xfrm>
              <a:off x="2976" y="1850"/>
              <a:ext cx="0" cy="528"/>
            </a:xfrm>
            <a:prstGeom prst="line">
              <a:avLst/>
            </a:prstGeom>
            <a:noFill/>
            <a:ln w="38100">
              <a:solidFill>
                <a:srgbClr val="FF0000"/>
              </a:solidFill>
              <a:round/>
              <a:headEnd/>
              <a:tailEnd type="triangle" w="med" len="med"/>
            </a:ln>
          </p:spPr>
          <p:txBody>
            <a:bodyPr wrap="none" anchor="ctr"/>
            <a:lstStyle/>
            <a:p>
              <a:endParaRPr lang="en-US"/>
            </a:p>
          </p:txBody>
        </p:sp>
        <p:sp>
          <p:nvSpPr>
            <p:cNvPr id="305217" name="Oval 65"/>
            <p:cNvSpPr>
              <a:spLocks noChangeArrowheads="1"/>
            </p:cNvSpPr>
            <p:nvPr/>
          </p:nvSpPr>
          <p:spPr bwMode="auto">
            <a:xfrm>
              <a:off x="2216" y="1104"/>
              <a:ext cx="1424" cy="752"/>
            </a:xfrm>
            <a:prstGeom prst="ellipse">
              <a:avLst/>
            </a:prstGeom>
            <a:solidFill>
              <a:srgbClr val="CCECFF"/>
            </a:solidFill>
            <a:ln w="25399">
              <a:solidFill>
                <a:schemeClr val="tx1"/>
              </a:solidFill>
              <a:round/>
              <a:headEnd/>
              <a:tailEnd/>
            </a:ln>
            <a:effectLst>
              <a:outerShdw dist="53882" dir="2700000" algn="ctr" rotWithShape="0">
                <a:schemeClr val="tx1"/>
              </a:outerShdw>
            </a:effectLst>
          </p:spPr>
          <p:txBody>
            <a:bodyPr wrap="none" anchor="ctr"/>
            <a:lstStyle/>
            <a:p>
              <a:pPr algn="ctr">
                <a:defRPr/>
              </a:pPr>
              <a:r>
                <a:rPr lang="en-US" sz="2400">
                  <a:solidFill>
                    <a:srgbClr val="0000CC"/>
                  </a:solidFill>
                  <a:latin typeface="Comic Sans MS" pitchFamily="66" charset="0"/>
                </a:rPr>
                <a:t>Direct</a:t>
              </a:r>
              <a:br>
                <a:rPr lang="en-US" sz="2400">
                  <a:solidFill>
                    <a:srgbClr val="0000CC"/>
                  </a:solidFill>
                  <a:latin typeface="Comic Sans MS" pitchFamily="66" charset="0"/>
                </a:rPr>
              </a:br>
              <a:r>
                <a:rPr lang="en-US" sz="2400">
                  <a:solidFill>
                    <a:srgbClr val="0000CC"/>
                  </a:solidFill>
                  <a:latin typeface="Comic Sans MS" pitchFamily="66" charset="0"/>
                </a:rPr>
                <a:t>Labor</a:t>
              </a:r>
              <a:endParaRPr lang="en-US" sz="2800">
                <a:solidFill>
                  <a:srgbClr val="0000CC"/>
                </a:solidFill>
                <a:latin typeface="Comic Sans MS" pitchFamily="66" charset="0"/>
              </a:endParaRPr>
            </a:p>
          </p:txBody>
        </p:sp>
      </p:grpSp>
      <p:grpSp>
        <p:nvGrpSpPr>
          <p:cNvPr id="21" name="Group 66"/>
          <p:cNvGrpSpPr>
            <a:grpSpLocks/>
          </p:cNvGrpSpPr>
          <p:nvPr/>
        </p:nvGrpSpPr>
        <p:grpSpPr bwMode="auto">
          <a:xfrm>
            <a:off x="6400800" y="1752600"/>
            <a:ext cx="2349500" cy="2360613"/>
            <a:chOff x="4032" y="1104"/>
            <a:chExt cx="1480" cy="1487"/>
          </a:xfrm>
        </p:grpSpPr>
        <p:sp>
          <p:nvSpPr>
            <p:cNvPr id="36872" name="Line 67"/>
            <p:cNvSpPr>
              <a:spLocks noChangeShapeType="1"/>
            </p:cNvSpPr>
            <p:nvPr/>
          </p:nvSpPr>
          <p:spPr bwMode="auto">
            <a:xfrm flipV="1">
              <a:off x="4032" y="1856"/>
              <a:ext cx="808" cy="735"/>
            </a:xfrm>
            <a:prstGeom prst="line">
              <a:avLst/>
            </a:prstGeom>
            <a:noFill/>
            <a:ln w="38100">
              <a:solidFill>
                <a:srgbClr val="FF0000"/>
              </a:solidFill>
              <a:round/>
              <a:headEnd type="triangle" w="med" len="med"/>
              <a:tailEnd/>
            </a:ln>
          </p:spPr>
          <p:txBody>
            <a:bodyPr wrap="none" anchor="ctr"/>
            <a:lstStyle/>
            <a:p>
              <a:endParaRPr lang="en-US"/>
            </a:p>
          </p:txBody>
        </p:sp>
        <p:sp>
          <p:nvSpPr>
            <p:cNvPr id="305220" name="Oval 68"/>
            <p:cNvSpPr>
              <a:spLocks noChangeArrowheads="1"/>
            </p:cNvSpPr>
            <p:nvPr/>
          </p:nvSpPr>
          <p:spPr bwMode="auto">
            <a:xfrm>
              <a:off x="4088" y="1104"/>
              <a:ext cx="1424" cy="752"/>
            </a:xfrm>
            <a:prstGeom prst="ellipse">
              <a:avLst/>
            </a:prstGeom>
            <a:solidFill>
              <a:srgbClr val="CCECFF"/>
            </a:solidFill>
            <a:ln w="25399">
              <a:solidFill>
                <a:schemeClr val="tx1"/>
              </a:solidFill>
              <a:round/>
              <a:headEnd/>
              <a:tailEnd/>
            </a:ln>
            <a:effectLst>
              <a:outerShdw dist="53882" dir="2700000" algn="ctr" rotWithShape="0">
                <a:schemeClr val="tx1"/>
              </a:outerShdw>
            </a:effectLst>
          </p:spPr>
          <p:txBody>
            <a:bodyPr wrap="none" anchor="ctr"/>
            <a:lstStyle/>
            <a:p>
              <a:pPr algn="ctr">
                <a:defRPr/>
              </a:pPr>
              <a:r>
                <a:rPr lang="en-US" sz="2400" dirty="0">
                  <a:solidFill>
                    <a:srgbClr val="0000CC"/>
                  </a:solidFill>
                  <a:latin typeface="Comic Sans MS" pitchFamily="66" charset="0"/>
                </a:rPr>
                <a:t>Manufacturing</a:t>
              </a:r>
              <a:br>
                <a:rPr lang="en-US" sz="2400" dirty="0">
                  <a:solidFill>
                    <a:srgbClr val="0000CC"/>
                  </a:solidFill>
                  <a:latin typeface="Comic Sans MS" pitchFamily="66" charset="0"/>
                </a:rPr>
              </a:br>
              <a:r>
                <a:rPr lang="en-US" sz="2400" dirty="0">
                  <a:solidFill>
                    <a:srgbClr val="0000CC"/>
                  </a:solidFill>
                  <a:latin typeface="Comic Sans MS" pitchFamily="66" charset="0"/>
                </a:rPr>
                <a:t>Overhead</a:t>
              </a:r>
              <a:endParaRPr lang="en-US" sz="2800" dirty="0">
                <a:solidFill>
                  <a:srgbClr val="0000CC"/>
                </a:solidFill>
                <a:latin typeface="Comic Sans MS" pitchFamily="66"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Left)">
                                      <p:cBhvr>
                                        <p:cTn id="12" dur="500"/>
                                        <p:tgtEl>
                                          <p:spTgt spid="19"/>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lide(fromTop)">
                                      <p:cBhvr>
                                        <p:cTn id="16" dur="500"/>
                                        <p:tgtEl>
                                          <p:spTgt spid="20"/>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lide(fromRigh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lIns="90488" tIns="44450" rIns="90488" bIns="44450">
            <a:normAutofit/>
          </a:bodyPr>
          <a:lstStyle/>
          <a:p>
            <a:r>
              <a:rPr lang="en-US" sz="3200" b="1" dirty="0" smtClean="0">
                <a:latin typeface="Comic Sans MS" pitchFamily="66" charset="0"/>
                <a:cs typeface="Arial" charset="0"/>
              </a:rPr>
              <a:t>Direct Materials</a:t>
            </a:r>
          </a:p>
        </p:txBody>
      </p:sp>
      <p:sp>
        <p:nvSpPr>
          <p:cNvPr id="307203" name="Rectangle 3"/>
          <p:cNvSpPr>
            <a:spLocks noGrp="1" noChangeArrowheads="1"/>
          </p:cNvSpPr>
          <p:nvPr>
            <p:ph type="body" idx="1"/>
          </p:nvPr>
        </p:nvSpPr>
        <p:spPr>
          <a:xfrm>
            <a:off x="838200" y="1371600"/>
            <a:ext cx="6934200" cy="1600200"/>
          </a:xfrm>
          <a:solidFill>
            <a:schemeClr val="accent4">
              <a:lumMod val="40000"/>
              <a:lumOff val="60000"/>
            </a:schemeClr>
          </a:solidFill>
          <a:ln>
            <a:solidFill>
              <a:schemeClr val="tx1"/>
            </a:solidFill>
          </a:ln>
        </p:spPr>
        <p:txBody>
          <a:bodyPr lIns="90488" tIns="44450" rIns="90488" bIns="44450">
            <a:normAutofit fontScale="92500"/>
          </a:bodyPr>
          <a:lstStyle/>
          <a:p>
            <a:pPr>
              <a:lnSpc>
                <a:spcPct val="150000"/>
              </a:lnSpc>
              <a:spcBef>
                <a:spcPct val="30000"/>
              </a:spcBef>
              <a:buFont typeface="Times" pitchFamily="34" charset="0"/>
              <a:buNone/>
              <a:defRPr/>
            </a:pPr>
            <a:r>
              <a:rPr lang="en-US" sz="2400" dirty="0">
                <a:latin typeface="Comic Sans MS" pitchFamily="66" charset="0"/>
              </a:rPr>
              <a:t>  Raw materials that become an integral part of the product and that can be conveniently traced directly to it.</a:t>
            </a:r>
          </a:p>
        </p:txBody>
      </p:sp>
      <p:sp>
        <p:nvSpPr>
          <p:cNvPr id="307204" name="Rectangle 4"/>
          <p:cNvSpPr>
            <a:spLocks noChangeArrowheads="1"/>
          </p:cNvSpPr>
          <p:nvPr/>
        </p:nvSpPr>
        <p:spPr bwMode="auto">
          <a:xfrm>
            <a:off x="1066800" y="5094288"/>
            <a:ext cx="7010400" cy="479425"/>
          </a:xfrm>
          <a:prstGeom prst="rect">
            <a:avLst/>
          </a:prstGeom>
          <a:solidFill>
            <a:srgbClr val="FFE6CB"/>
          </a:solidFill>
          <a:ln w="25399">
            <a:solidFill>
              <a:schemeClr val="accent2"/>
            </a:solidFill>
            <a:miter lim="800000"/>
            <a:headEnd/>
            <a:tailEnd/>
          </a:ln>
          <a:effectLst>
            <a:outerShdw dist="53882" dir="2700000" algn="ctr" rotWithShape="0">
              <a:schemeClr val="tx1"/>
            </a:outerShdw>
          </a:effectLst>
        </p:spPr>
        <p:txBody>
          <a:bodyPr lIns="90488" tIns="44450" rIns="90488" bIns="44450">
            <a:spAutoFit/>
          </a:bodyPr>
          <a:lstStyle/>
          <a:p>
            <a:pPr algn="ctr">
              <a:spcBef>
                <a:spcPct val="50000"/>
              </a:spcBef>
              <a:defRPr/>
            </a:pPr>
            <a:r>
              <a:rPr lang="en-US" sz="2400" b="1"/>
              <a:t>Example:</a:t>
            </a:r>
            <a:r>
              <a:rPr lang="en-US" sz="2400" b="1">
                <a:solidFill>
                  <a:schemeClr val="accent2"/>
                </a:solidFill>
              </a:rPr>
              <a:t>  </a:t>
            </a:r>
            <a:r>
              <a:rPr lang="en-US" sz="2400" b="1">
                <a:solidFill>
                  <a:srgbClr val="0000CC"/>
                </a:solidFill>
              </a:rPr>
              <a:t>A radio installed in an automobile</a:t>
            </a:r>
            <a:endParaRPr lang="en-US" sz="2400" b="1">
              <a:solidFill>
                <a:schemeClr val="bg1"/>
              </a:solidFill>
            </a:endParaRPr>
          </a:p>
        </p:txBody>
      </p:sp>
      <p:grpSp>
        <p:nvGrpSpPr>
          <p:cNvPr id="2" name="Group 5"/>
          <p:cNvGrpSpPr>
            <a:grpSpLocks/>
          </p:cNvGrpSpPr>
          <p:nvPr/>
        </p:nvGrpSpPr>
        <p:grpSpPr bwMode="auto">
          <a:xfrm>
            <a:off x="2097088" y="3760788"/>
            <a:ext cx="5062537" cy="1301750"/>
            <a:chOff x="1321" y="2369"/>
            <a:chExt cx="3189" cy="820"/>
          </a:xfrm>
        </p:grpSpPr>
        <p:grpSp>
          <p:nvGrpSpPr>
            <p:cNvPr id="3" name="Group 6"/>
            <p:cNvGrpSpPr>
              <a:grpSpLocks/>
            </p:cNvGrpSpPr>
            <p:nvPr/>
          </p:nvGrpSpPr>
          <p:grpSpPr bwMode="auto">
            <a:xfrm>
              <a:off x="1321" y="2369"/>
              <a:ext cx="3189" cy="739"/>
              <a:chOff x="1321" y="2369"/>
              <a:chExt cx="3189" cy="739"/>
            </a:xfrm>
          </p:grpSpPr>
          <p:grpSp>
            <p:nvGrpSpPr>
              <p:cNvPr id="4" name="Group 7"/>
              <p:cNvGrpSpPr>
                <a:grpSpLocks/>
              </p:cNvGrpSpPr>
              <p:nvPr/>
            </p:nvGrpSpPr>
            <p:grpSpPr bwMode="auto">
              <a:xfrm>
                <a:off x="1488" y="2369"/>
                <a:ext cx="2187" cy="289"/>
                <a:chOff x="1488" y="2369"/>
                <a:chExt cx="2187" cy="289"/>
              </a:xfrm>
            </p:grpSpPr>
            <p:grpSp>
              <p:nvGrpSpPr>
                <p:cNvPr id="5" name="Group 8"/>
                <p:cNvGrpSpPr>
                  <a:grpSpLocks/>
                </p:cNvGrpSpPr>
                <p:nvPr/>
              </p:nvGrpSpPr>
              <p:grpSpPr bwMode="auto">
                <a:xfrm>
                  <a:off x="2256" y="2400"/>
                  <a:ext cx="1168" cy="255"/>
                  <a:chOff x="2256" y="2400"/>
                  <a:chExt cx="1168" cy="255"/>
                </a:xfrm>
              </p:grpSpPr>
              <p:grpSp>
                <p:nvGrpSpPr>
                  <p:cNvPr id="6" name="Group 9"/>
                  <p:cNvGrpSpPr>
                    <a:grpSpLocks/>
                  </p:cNvGrpSpPr>
                  <p:nvPr/>
                </p:nvGrpSpPr>
                <p:grpSpPr bwMode="auto">
                  <a:xfrm>
                    <a:off x="2515" y="2409"/>
                    <a:ext cx="744" cy="220"/>
                    <a:chOff x="2515" y="2409"/>
                    <a:chExt cx="744" cy="220"/>
                  </a:xfrm>
                </p:grpSpPr>
                <p:sp>
                  <p:nvSpPr>
                    <p:cNvPr id="37948" name="Freeform 10"/>
                    <p:cNvSpPr>
                      <a:spLocks/>
                    </p:cNvSpPr>
                    <p:nvPr/>
                  </p:nvSpPr>
                  <p:spPr bwMode="auto">
                    <a:xfrm>
                      <a:off x="2515" y="2409"/>
                      <a:ext cx="127" cy="180"/>
                    </a:xfrm>
                    <a:custGeom>
                      <a:avLst/>
                      <a:gdLst>
                        <a:gd name="T0" fmla="*/ 0 w 255"/>
                        <a:gd name="T1" fmla="*/ 1 h 359"/>
                        <a:gd name="T2" fmla="*/ 0 w 255"/>
                        <a:gd name="T3" fmla="*/ 0 h 359"/>
                        <a:gd name="T4" fmla="*/ 1 w 255"/>
                        <a:gd name="T5" fmla="*/ 3 h 359"/>
                        <a:gd name="T6" fmla="*/ 1 w 255"/>
                        <a:gd name="T7" fmla="*/ 3 h 359"/>
                        <a:gd name="T8" fmla="*/ 0 w 255"/>
                        <a:gd name="T9" fmla="*/ 0 h 359"/>
                        <a:gd name="T10" fmla="*/ 0 w 255"/>
                        <a:gd name="T11" fmla="*/ 1 h 359"/>
                        <a:gd name="T12" fmla="*/ 0 60000 65536"/>
                        <a:gd name="T13" fmla="*/ 0 60000 65536"/>
                        <a:gd name="T14" fmla="*/ 0 60000 65536"/>
                        <a:gd name="T15" fmla="*/ 0 60000 65536"/>
                        <a:gd name="T16" fmla="*/ 0 60000 65536"/>
                        <a:gd name="T17" fmla="*/ 0 60000 65536"/>
                        <a:gd name="T18" fmla="*/ 0 w 255"/>
                        <a:gd name="T19" fmla="*/ 0 h 359"/>
                        <a:gd name="T20" fmla="*/ 255 w 255"/>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255" h="359">
                          <a:moveTo>
                            <a:pt x="6" y="5"/>
                          </a:moveTo>
                          <a:lnTo>
                            <a:pt x="0" y="0"/>
                          </a:lnTo>
                          <a:lnTo>
                            <a:pt x="168" y="359"/>
                          </a:lnTo>
                          <a:lnTo>
                            <a:pt x="255" y="359"/>
                          </a:lnTo>
                          <a:lnTo>
                            <a:pt x="70" y="0"/>
                          </a:lnTo>
                          <a:lnTo>
                            <a:pt x="6" y="5"/>
                          </a:lnTo>
                          <a:close/>
                        </a:path>
                      </a:pathLst>
                    </a:custGeom>
                    <a:solidFill>
                      <a:srgbClr val="800000"/>
                    </a:solidFill>
                    <a:ln w="9525">
                      <a:solidFill>
                        <a:srgbClr val="000000"/>
                      </a:solidFill>
                      <a:round/>
                      <a:headEnd/>
                      <a:tailEnd/>
                    </a:ln>
                  </p:spPr>
                  <p:txBody>
                    <a:bodyPr/>
                    <a:lstStyle/>
                    <a:p>
                      <a:endParaRPr lang="en-US"/>
                    </a:p>
                  </p:txBody>
                </p:sp>
                <p:sp>
                  <p:nvSpPr>
                    <p:cNvPr id="37949" name="Freeform 11"/>
                    <p:cNvSpPr>
                      <a:spLocks/>
                    </p:cNvSpPr>
                    <p:nvPr/>
                  </p:nvSpPr>
                  <p:spPr bwMode="auto">
                    <a:xfrm>
                      <a:off x="3142" y="2509"/>
                      <a:ext cx="117" cy="120"/>
                    </a:xfrm>
                    <a:custGeom>
                      <a:avLst/>
                      <a:gdLst>
                        <a:gd name="T0" fmla="*/ 1 w 234"/>
                        <a:gd name="T1" fmla="*/ 1 h 239"/>
                        <a:gd name="T2" fmla="*/ 1 w 234"/>
                        <a:gd name="T3" fmla="*/ 1 h 239"/>
                        <a:gd name="T4" fmla="*/ 2 w 234"/>
                        <a:gd name="T5" fmla="*/ 2 h 239"/>
                        <a:gd name="T6" fmla="*/ 2 w 234"/>
                        <a:gd name="T7" fmla="*/ 2 h 239"/>
                        <a:gd name="T8" fmla="*/ 0 w 234"/>
                        <a:gd name="T9" fmla="*/ 0 h 239"/>
                        <a:gd name="T10" fmla="*/ 1 w 234"/>
                        <a:gd name="T11" fmla="*/ 1 h 239"/>
                        <a:gd name="T12" fmla="*/ 0 60000 65536"/>
                        <a:gd name="T13" fmla="*/ 0 60000 65536"/>
                        <a:gd name="T14" fmla="*/ 0 60000 65536"/>
                        <a:gd name="T15" fmla="*/ 0 60000 65536"/>
                        <a:gd name="T16" fmla="*/ 0 60000 65536"/>
                        <a:gd name="T17" fmla="*/ 0 60000 65536"/>
                        <a:gd name="T18" fmla="*/ 0 w 234"/>
                        <a:gd name="T19" fmla="*/ 0 h 239"/>
                        <a:gd name="T20" fmla="*/ 234 w 234"/>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234" h="239">
                          <a:moveTo>
                            <a:pt x="62" y="27"/>
                          </a:moveTo>
                          <a:lnTo>
                            <a:pt x="68" y="23"/>
                          </a:lnTo>
                          <a:lnTo>
                            <a:pt x="234" y="239"/>
                          </a:lnTo>
                          <a:lnTo>
                            <a:pt x="154" y="227"/>
                          </a:lnTo>
                          <a:lnTo>
                            <a:pt x="0" y="0"/>
                          </a:lnTo>
                          <a:lnTo>
                            <a:pt x="62" y="27"/>
                          </a:lnTo>
                          <a:close/>
                        </a:path>
                      </a:pathLst>
                    </a:custGeom>
                    <a:solidFill>
                      <a:srgbClr val="800000"/>
                    </a:solidFill>
                    <a:ln w="9525">
                      <a:solidFill>
                        <a:srgbClr val="000000"/>
                      </a:solidFill>
                      <a:round/>
                      <a:headEnd/>
                      <a:tailEnd/>
                    </a:ln>
                  </p:spPr>
                  <p:txBody>
                    <a:bodyPr/>
                    <a:lstStyle/>
                    <a:p>
                      <a:endParaRPr lang="en-US"/>
                    </a:p>
                  </p:txBody>
                </p:sp>
              </p:grpSp>
              <p:sp>
                <p:nvSpPr>
                  <p:cNvPr id="37947" name="Freeform 12"/>
                  <p:cNvSpPr>
                    <a:spLocks/>
                  </p:cNvSpPr>
                  <p:nvPr/>
                </p:nvSpPr>
                <p:spPr bwMode="auto">
                  <a:xfrm>
                    <a:off x="2256" y="2400"/>
                    <a:ext cx="1168" cy="255"/>
                  </a:xfrm>
                  <a:custGeom>
                    <a:avLst/>
                    <a:gdLst>
                      <a:gd name="T0" fmla="*/ 1 w 2336"/>
                      <a:gd name="T1" fmla="*/ 1 h 510"/>
                      <a:gd name="T2" fmla="*/ 1 w 2336"/>
                      <a:gd name="T3" fmla="*/ 1 h 510"/>
                      <a:gd name="T4" fmla="*/ 3 w 2336"/>
                      <a:gd name="T5" fmla="*/ 1 h 510"/>
                      <a:gd name="T6" fmla="*/ 5 w 2336"/>
                      <a:gd name="T7" fmla="*/ 1 h 510"/>
                      <a:gd name="T8" fmla="*/ 6 w 2336"/>
                      <a:gd name="T9" fmla="*/ 1 h 510"/>
                      <a:gd name="T10" fmla="*/ 9 w 2336"/>
                      <a:gd name="T11" fmla="*/ 1 h 510"/>
                      <a:gd name="T12" fmla="*/ 10 w 2336"/>
                      <a:gd name="T13" fmla="*/ 1 h 510"/>
                      <a:gd name="T14" fmla="*/ 10 w 2336"/>
                      <a:gd name="T15" fmla="*/ 1 h 510"/>
                      <a:gd name="T16" fmla="*/ 11 w 2336"/>
                      <a:gd name="T17" fmla="*/ 1 h 510"/>
                      <a:gd name="T18" fmla="*/ 12 w 2336"/>
                      <a:gd name="T19" fmla="*/ 1 h 510"/>
                      <a:gd name="T20" fmla="*/ 12 w 2336"/>
                      <a:gd name="T21" fmla="*/ 2 h 510"/>
                      <a:gd name="T22" fmla="*/ 15 w 2336"/>
                      <a:gd name="T23" fmla="*/ 3 h 510"/>
                      <a:gd name="T24" fmla="*/ 17 w 2336"/>
                      <a:gd name="T25" fmla="*/ 4 h 510"/>
                      <a:gd name="T26" fmla="*/ 18 w 2336"/>
                      <a:gd name="T27" fmla="*/ 4 h 510"/>
                      <a:gd name="T28" fmla="*/ 17 w 2336"/>
                      <a:gd name="T29" fmla="*/ 4 h 510"/>
                      <a:gd name="T30" fmla="*/ 0 w 2336"/>
                      <a:gd name="T31" fmla="*/ 3 h 510"/>
                      <a:gd name="T32" fmla="*/ 1 w 2336"/>
                      <a:gd name="T33" fmla="*/ 3 h 510"/>
                      <a:gd name="T34" fmla="*/ 18 w 2336"/>
                      <a:gd name="T35" fmla="*/ 4 h 510"/>
                      <a:gd name="T36" fmla="*/ 18 w 2336"/>
                      <a:gd name="T37" fmla="*/ 4 h 510"/>
                      <a:gd name="T38" fmla="*/ 18 w 2336"/>
                      <a:gd name="T39" fmla="*/ 4 h 510"/>
                      <a:gd name="T40" fmla="*/ 18 w 2336"/>
                      <a:gd name="T41" fmla="*/ 4 h 510"/>
                      <a:gd name="T42" fmla="*/ 17 w 2336"/>
                      <a:gd name="T43" fmla="*/ 3 h 510"/>
                      <a:gd name="T44" fmla="*/ 15 w 2336"/>
                      <a:gd name="T45" fmla="*/ 3 h 510"/>
                      <a:gd name="T46" fmla="*/ 13 w 2336"/>
                      <a:gd name="T47" fmla="*/ 1 h 510"/>
                      <a:gd name="T48" fmla="*/ 11 w 2336"/>
                      <a:gd name="T49" fmla="*/ 1 h 510"/>
                      <a:gd name="T50" fmla="*/ 10 w 2336"/>
                      <a:gd name="T51" fmla="*/ 1 h 510"/>
                      <a:gd name="T52" fmla="*/ 9 w 2336"/>
                      <a:gd name="T53" fmla="*/ 0 h 510"/>
                      <a:gd name="T54" fmla="*/ 5 w 2336"/>
                      <a:gd name="T55" fmla="*/ 0 h 510"/>
                      <a:gd name="T56" fmla="*/ 1 w 2336"/>
                      <a:gd name="T57" fmla="*/ 1 h 510"/>
                      <a:gd name="T58" fmla="*/ 1 w 2336"/>
                      <a:gd name="T59" fmla="*/ 1 h 5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36"/>
                      <a:gd name="T91" fmla="*/ 0 h 510"/>
                      <a:gd name="T92" fmla="*/ 2336 w 2336"/>
                      <a:gd name="T93" fmla="*/ 510 h 5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36" h="510">
                        <a:moveTo>
                          <a:pt x="17" y="68"/>
                        </a:moveTo>
                        <a:lnTo>
                          <a:pt x="236" y="59"/>
                        </a:lnTo>
                        <a:lnTo>
                          <a:pt x="404" y="59"/>
                        </a:lnTo>
                        <a:lnTo>
                          <a:pt x="630" y="47"/>
                        </a:lnTo>
                        <a:lnTo>
                          <a:pt x="838" y="47"/>
                        </a:lnTo>
                        <a:lnTo>
                          <a:pt x="1073" y="47"/>
                        </a:lnTo>
                        <a:lnTo>
                          <a:pt x="1283" y="53"/>
                        </a:lnTo>
                        <a:lnTo>
                          <a:pt x="1383" y="67"/>
                        </a:lnTo>
                        <a:lnTo>
                          <a:pt x="1468" y="85"/>
                        </a:lnTo>
                        <a:lnTo>
                          <a:pt x="1563" y="119"/>
                        </a:lnTo>
                        <a:lnTo>
                          <a:pt x="1653" y="157"/>
                        </a:lnTo>
                        <a:lnTo>
                          <a:pt x="1983" y="327"/>
                        </a:lnTo>
                        <a:lnTo>
                          <a:pt x="2159" y="406"/>
                        </a:lnTo>
                        <a:lnTo>
                          <a:pt x="2260" y="471"/>
                        </a:lnTo>
                        <a:lnTo>
                          <a:pt x="2168" y="469"/>
                        </a:lnTo>
                        <a:lnTo>
                          <a:pt x="0" y="304"/>
                        </a:lnTo>
                        <a:lnTo>
                          <a:pt x="3" y="355"/>
                        </a:lnTo>
                        <a:lnTo>
                          <a:pt x="2266" y="510"/>
                        </a:lnTo>
                        <a:lnTo>
                          <a:pt x="2336" y="497"/>
                        </a:lnTo>
                        <a:lnTo>
                          <a:pt x="2301" y="452"/>
                        </a:lnTo>
                        <a:lnTo>
                          <a:pt x="2238" y="406"/>
                        </a:lnTo>
                        <a:lnTo>
                          <a:pt x="2086" y="327"/>
                        </a:lnTo>
                        <a:lnTo>
                          <a:pt x="1968" y="263"/>
                        </a:lnTo>
                        <a:lnTo>
                          <a:pt x="1667" y="116"/>
                        </a:lnTo>
                        <a:lnTo>
                          <a:pt x="1532" y="64"/>
                        </a:lnTo>
                        <a:lnTo>
                          <a:pt x="1398" y="30"/>
                        </a:lnTo>
                        <a:lnTo>
                          <a:pt x="1098" y="0"/>
                        </a:lnTo>
                        <a:lnTo>
                          <a:pt x="687" y="0"/>
                        </a:lnTo>
                        <a:lnTo>
                          <a:pt x="17" y="36"/>
                        </a:lnTo>
                        <a:lnTo>
                          <a:pt x="17" y="68"/>
                        </a:lnTo>
                        <a:close/>
                      </a:path>
                    </a:pathLst>
                  </a:custGeom>
                  <a:solidFill>
                    <a:srgbClr val="800000"/>
                  </a:solidFill>
                  <a:ln w="9525">
                    <a:solidFill>
                      <a:srgbClr val="000000"/>
                    </a:solidFill>
                    <a:round/>
                    <a:headEnd/>
                    <a:tailEnd/>
                  </a:ln>
                </p:spPr>
                <p:txBody>
                  <a:bodyPr/>
                  <a:lstStyle/>
                  <a:p>
                    <a:endParaRPr lang="en-US"/>
                  </a:p>
                </p:txBody>
              </p:sp>
            </p:grpSp>
            <p:sp>
              <p:nvSpPr>
                <p:cNvPr id="37945" name="Freeform 13"/>
                <p:cNvSpPr>
                  <a:spLocks/>
                </p:cNvSpPr>
                <p:nvPr/>
              </p:nvSpPr>
              <p:spPr bwMode="auto">
                <a:xfrm>
                  <a:off x="1488" y="2369"/>
                  <a:ext cx="2187" cy="289"/>
                </a:xfrm>
                <a:custGeom>
                  <a:avLst/>
                  <a:gdLst>
                    <a:gd name="T0" fmla="*/ 1 w 4375"/>
                    <a:gd name="T1" fmla="*/ 2 h 578"/>
                    <a:gd name="T2" fmla="*/ 3 w 4375"/>
                    <a:gd name="T3" fmla="*/ 2 h 578"/>
                    <a:gd name="T4" fmla="*/ 4 w 4375"/>
                    <a:gd name="T5" fmla="*/ 2 h 578"/>
                    <a:gd name="T6" fmla="*/ 5 w 4375"/>
                    <a:gd name="T7" fmla="*/ 1 h 578"/>
                    <a:gd name="T8" fmla="*/ 6 w 4375"/>
                    <a:gd name="T9" fmla="*/ 1 h 578"/>
                    <a:gd name="T10" fmla="*/ 8 w 4375"/>
                    <a:gd name="T11" fmla="*/ 1 h 578"/>
                    <a:gd name="T12" fmla="*/ 9 w 4375"/>
                    <a:gd name="T13" fmla="*/ 1 h 578"/>
                    <a:gd name="T14" fmla="*/ 10 w 4375"/>
                    <a:gd name="T15" fmla="*/ 1 h 578"/>
                    <a:gd name="T16" fmla="*/ 11 w 4375"/>
                    <a:gd name="T17" fmla="*/ 1 h 578"/>
                    <a:gd name="T18" fmla="*/ 13 w 4375"/>
                    <a:gd name="T19" fmla="*/ 1 h 578"/>
                    <a:gd name="T20" fmla="*/ 15 w 4375"/>
                    <a:gd name="T21" fmla="*/ 1 h 578"/>
                    <a:gd name="T22" fmla="*/ 18 w 4375"/>
                    <a:gd name="T23" fmla="*/ 1 h 578"/>
                    <a:gd name="T24" fmla="*/ 20 w 4375"/>
                    <a:gd name="T25" fmla="*/ 0 h 578"/>
                    <a:gd name="T26" fmla="*/ 22 w 4375"/>
                    <a:gd name="T27" fmla="*/ 1 h 578"/>
                    <a:gd name="T28" fmla="*/ 24 w 4375"/>
                    <a:gd name="T29" fmla="*/ 1 h 578"/>
                    <a:gd name="T30" fmla="*/ 25 w 4375"/>
                    <a:gd name="T31" fmla="*/ 1 h 578"/>
                    <a:gd name="T32" fmla="*/ 27 w 4375"/>
                    <a:gd name="T33" fmla="*/ 1 h 578"/>
                    <a:gd name="T34" fmla="*/ 29 w 4375"/>
                    <a:gd name="T35" fmla="*/ 2 h 578"/>
                    <a:gd name="T36" fmla="*/ 30 w 4375"/>
                    <a:gd name="T37" fmla="*/ 2 h 578"/>
                    <a:gd name="T38" fmla="*/ 32 w 4375"/>
                    <a:gd name="T39" fmla="*/ 3 h 578"/>
                    <a:gd name="T40" fmla="*/ 34 w 4375"/>
                    <a:gd name="T41" fmla="*/ 3 h 578"/>
                    <a:gd name="T42" fmla="*/ 33 w 4375"/>
                    <a:gd name="T43" fmla="*/ 5 h 578"/>
                    <a:gd name="T44" fmla="*/ 32 w 4375"/>
                    <a:gd name="T45" fmla="*/ 5 h 578"/>
                    <a:gd name="T46" fmla="*/ 30 w 4375"/>
                    <a:gd name="T47" fmla="*/ 5 h 578"/>
                    <a:gd name="T48" fmla="*/ 29 w 4375"/>
                    <a:gd name="T49" fmla="*/ 3 h 578"/>
                    <a:gd name="T50" fmla="*/ 28 w 4375"/>
                    <a:gd name="T51" fmla="*/ 3 h 578"/>
                    <a:gd name="T52" fmla="*/ 26 w 4375"/>
                    <a:gd name="T53" fmla="*/ 2 h 578"/>
                    <a:gd name="T54" fmla="*/ 24 w 4375"/>
                    <a:gd name="T55" fmla="*/ 1 h 578"/>
                    <a:gd name="T56" fmla="*/ 22 w 4375"/>
                    <a:gd name="T57" fmla="*/ 1 h 578"/>
                    <a:gd name="T58" fmla="*/ 18 w 4375"/>
                    <a:gd name="T59" fmla="*/ 1 h 578"/>
                    <a:gd name="T60" fmla="*/ 14 w 4375"/>
                    <a:gd name="T61" fmla="*/ 1 h 578"/>
                    <a:gd name="T62" fmla="*/ 11 w 4375"/>
                    <a:gd name="T63" fmla="*/ 3 h 5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75"/>
                    <a:gd name="T97" fmla="*/ 0 h 578"/>
                    <a:gd name="T98" fmla="*/ 4375 w 4375"/>
                    <a:gd name="T99" fmla="*/ 578 h 5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75" h="578">
                      <a:moveTo>
                        <a:pt x="0" y="386"/>
                      </a:moveTo>
                      <a:lnTo>
                        <a:pt x="168" y="363"/>
                      </a:lnTo>
                      <a:lnTo>
                        <a:pt x="297" y="333"/>
                      </a:lnTo>
                      <a:lnTo>
                        <a:pt x="384" y="308"/>
                      </a:lnTo>
                      <a:lnTo>
                        <a:pt x="456" y="288"/>
                      </a:lnTo>
                      <a:lnTo>
                        <a:pt x="549" y="265"/>
                      </a:lnTo>
                      <a:lnTo>
                        <a:pt x="629" y="242"/>
                      </a:lnTo>
                      <a:lnTo>
                        <a:pt x="719" y="219"/>
                      </a:lnTo>
                      <a:lnTo>
                        <a:pt x="800" y="202"/>
                      </a:lnTo>
                      <a:lnTo>
                        <a:pt x="892" y="188"/>
                      </a:lnTo>
                      <a:lnTo>
                        <a:pt x="966" y="175"/>
                      </a:lnTo>
                      <a:lnTo>
                        <a:pt x="1030" y="164"/>
                      </a:lnTo>
                      <a:lnTo>
                        <a:pt x="1125" y="149"/>
                      </a:lnTo>
                      <a:lnTo>
                        <a:pt x="1206" y="137"/>
                      </a:lnTo>
                      <a:lnTo>
                        <a:pt x="1282" y="124"/>
                      </a:lnTo>
                      <a:lnTo>
                        <a:pt x="1361" y="103"/>
                      </a:lnTo>
                      <a:lnTo>
                        <a:pt x="1427" y="70"/>
                      </a:lnTo>
                      <a:lnTo>
                        <a:pt x="1473" y="33"/>
                      </a:lnTo>
                      <a:lnTo>
                        <a:pt x="1568" y="28"/>
                      </a:lnTo>
                      <a:lnTo>
                        <a:pt x="1705" y="25"/>
                      </a:lnTo>
                      <a:lnTo>
                        <a:pt x="1861" y="13"/>
                      </a:lnTo>
                      <a:lnTo>
                        <a:pt x="1982" y="7"/>
                      </a:lnTo>
                      <a:lnTo>
                        <a:pt x="2161" y="3"/>
                      </a:lnTo>
                      <a:lnTo>
                        <a:pt x="2334" y="2"/>
                      </a:lnTo>
                      <a:lnTo>
                        <a:pt x="2499" y="0"/>
                      </a:lnTo>
                      <a:lnTo>
                        <a:pt x="2625" y="0"/>
                      </a:lnTo>
                      <a:lnTo>
                        <a:pt x="2762" y="11"/>
                      </a:lnTo>
                      <a:lnTo>
                        <a:pt x="2902" y="33"/>
                      </a:lnTo>
                      <a:lnTo>
                        <a:pt x="3006" y="59"/>
                      </a:lnTo>
                      <a:lnTo>
                        <a:pt x="3099" y="84"/>
                      </a:lnTo>
                      <a:lnTo>
                        <a:pt x="3200" y="115"/>
                      </a:lnTo>
                      <a:lnTo>
                        <a:pt x="3311" y="149"/>
                      </a:lnTo>
                      <a:lnTo>
                        <a:pt x="3423" y="188"/>
                      </a:lnTo>
                      <a:lnTo>
                        <a:pt x="3542" y="228"/>
                      </a:lnTo>
                      <a:lnTo>
                        <a:pt x="3659" y="268"/>
                      </a:lnTo>
                      <a:lnTo>
                        <a:pt x="3782" y="307"/>
                      </a:lnTo>
                      <a:lnTo>
                        <a:pt x="3874" y="338"/>
                      </a:lnTo>
                      <a:lnTo>
                        <a:pt x="3959" y="361"/>
                      </a:lnTo>
                      <a:lnTo>
                        <a:pt x="4053" y="395"/>
                      </a:lnTo>
                      <a:lnTo>
                        <a:pt x="4149" y="425"/>
                      </a:lnTo>
                      <a:lnTo>
                        <a:pt x="4267" y="463"/>
                      </a:lnTo>
                      <a:lnTo>
                        <a:pt x="4375" y="503"/>
                      </a:lnTo>
                      <a:lnTo>
                        <a:pt x="4331" y="531"/>
                      </a:lnTo>
                      <a:lnTo>
                        <a:pt x="4267" y="548"/>
                      </a:lnTo>
                      <a:lnTo>
                        <a:pt x="4197" y="567"/>
                      </a:lnTo>
                      <a:lnTo>
                        <a:pt x="4110" y="576"/>
                      </a:lnTo>
                      <a:lnTo>
                        <a:pt x="3995" y="578"/>
                      </a:lnTo>
                      <a:lnTo>
                        <a:pt x="3880" y="575"/>
                      </a:lnTo>
                      <a:lnTo>
                        <a:pt x="3851" y="531"/>
                      </a:lnTo>
                      <a:lnTo>
                        <a:pt x="3823" y="503"/>
                      </a:lnTo>
                      <a:lnTo>
                        <a:pt x="3768" y="465"/>
                      </a:lnTo>
                      <a:lnTo>
                        <a:pt x="3650" y="401"/>
                      </a:lnTo>
                      <a:lnTo>
                        <a:pt x="3504" y="325"/>
                      </a:lnTo>
                      <a:lnTo>
                        <a:pt x="3373" y="260"/>
                      </a:lnTo>
                      <a:lnTo>
                        <a:pt x="3214" y="181"/>
                      </a:lnTo>
                      <a:lnTo>
                        <a:pt x="3082" y="130"/>
                      </a:lnTo>
                      <a:lnTo>
                        <a:pt x="2956" y="95"/>
                      </a:lnTo>
                      <a:lnTo>
                        <a:pt x="2853" y="81"/>
                      </a:lnTo>
                      <a:lnTo>
                        <a:pt x="2664" y="62"/>
                      </a:lnTo>
                      <a:lnTo>
                        <a:pt x="2416" y="61"/>
                      </a:lnTo>
                      <a:lnTo>
                        <a:pt x="2127" y="68"/>
                      </a:lnTo>
                      <a:lnTo>
                        <a:pt x="1906" y="76"/>
                      </a:lnTo>
                      <a:lnTo>
                        <a:pt x="1553" y="95"/>
                      </a:lnTo>
                      <a:lnTo>
                        <a:pt x="1533" y="438"/>
                      </a:lnTo>
                      <a:lnTo>
                        <a:pt x="0" y="386"/>
                      </a:lnTo>
                      <a:close/>
                    </a:path>
                  </a:pathLst>
                </a:custGeom>
                <a:solidFill>
                  <a:srgbClr val="FF0000"/>
                </a:solidFill>
                <a:ln w="9525">
                  <a:solidFill>
                    <a:srgbClr val="000000"/>
                  </a:solidFill>
                  <a:round/>
                  <a:headEnd/>
                  <a:tailEnd/>
                </a:ln>
              </p:spPr>
              <p:txBody>
                <a:bodyPr/>
                <a:lstStyle/>
                <a:p>
                  <a:endParaRPr lang="en-US"/>
                </a:p>
              </p:txBody>
            </p:sp>
          </p:grpSp>
          <p:sp>
            <p:nvSpPr>
              <p:cNvPr id="37917" name="Freeform 14"/>
              <p:cNvSpPr>
                <a:spLocks/>
              </p:cNvSpPr>
              <p:nvPr/>
            </p:nvSpPr>
            <p:spPr bwMode="auto">
              <a:xfrm>
                <a:off x="1550" y="2652"/>
                <a:ext cx="2958" cy="456"/>
              </a:xfrm>
              <a:custGeom>
                <a:avLst/>
                <a:gdLst>
                  <a:gd name="T0" fmla="*/ 39 w 5916"/>
                  <a:gd name="T1" fmla="*/ 4 h 912"/>
                  <a:gd name="T2" fmla="*/ 40 w 5916"/>
                  <a:gd name="T3" fmla="*/ 5 h 912"/>
                  <a:gd name="T4" fmla="*/ 40 w 5916"/>
                  <a:gd name="T5" fmla="*/ 6 h 912"/>
                  <a:gd name="T6" fmla="*/ 46 w 5916"/>
                  <a:gd name="T7" fmla="*/ 6 h 912"/>
                  <a:gd name="T8" fmla="*/ 46 w 5916"/>
                  <a:gd name="T9" fmla="*/ 6 h 912"/>
                  <a:gd name="T10" fmla="*/ 46 w 5916"/>
                  <a:gd name="T11" fmla="*/ 7 h 912"/>
                  <a:gd name="T12" fmla="*/ 46 w 5916"/>
                  <a:gd name="T13" fmla="*/ 7 h 912"/>
                  <a:gd name="T14" fmla="*/ 46 w 5916"/>
                  <a:gd name="T15" fmla="*/ 7 h 912"/>
                  <a:gd name="T16" fmla="*/ 42 w 5916"/>
                  <a:gd name="T17" fmla="*/ 7 h 912"/>
                  <a:gd name="T18" fmla="*/ 42 w 5916"/>
                  <a:gd name="T19" fmla="*/ 7 h 912"/>
                  <a:gd name="T20" fmla="*/ 40 w 5916"/>
                  <a:gd name="T21" fmla="*/ 7 h 912"/>
                  <a:gd name="T22" fmla="*/ 40 w 5916"/>
                  <a:gd name="T23" fmla="*/ 7 h 912"/>
                  <a:gd name="T24" fmla="*/ 3 w 5916"/>
                  <a:gd name="T25" fmla="*/ 7 h 912"/>
                  <a:gd name="T26" fmla="*/ 1 w 5916"/>
                  <a:gd name="T27" fmla="*/ 6 h 912"/>
                  <a:gd name="T28" fmla="*/ 1 w 5916"/>
                  <a:gd name="T29" fmla="*/ 7 h 912"/>
                  <a:gd name="T30" fmla="*/ 0 w 5916"/>
                  <a:gd name="T31" fmla="*/ 3 h 912"/>
                  <a:gd name="T32" fmla="*/ 3 w 5916"/>
                  <a:gd name="T33" fmla="*/ 0 h 912"/>
                  <a:gd name="T34" fmla="*/ 7 w 5916"/>
                  <a:gd name="T35" fmla="*/ 1 h 912"/>
                  <a:gd name="T36" fmla="*/ 29 w 5916"/>
                  <a:gd name="T37" fmla="*/ 6 h 912"/>
                  <a:gd name="T38" fmla="*/ 30 w 5916"/>
                  <a:gd name="T39" fmla="*/ 6 h 912"/>
                  <a:gd name="T40" fmla="*/ 31 w 5916"/>
                  <a:gd name="T41" fmla="*/ 4 h 912"/>
                  <a:gd name="T42" fmla="*/ 31 w 5916"/>
                  <a:gd name="T43" fmla="*/ 2 h 912"/>
                  <a:gd name="T44" fmla="*/ 35 w 5916"/>
                  <a:gd name="T45" fmla="*/ 1 h 912"/>
                  <a:gd name="T46" fmla="*/ 37 w 5916"/>
                  <a:gd name="T47" fmla="*/ 1 h 912"/>
                  <a:gd name="T48" fmla="*/ 39 w 5916"/>
                  <a:gd name="T49" fmla="*/ 2 h 912"/>
                  <a:gd name="T50" fmla="*/ 39 w 5916"/>
                  <a:gd name="T51" fmla="*/ 4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16"/>
                  <a:gd name="T79" fmla="*/ 0 h 912"/>
                  <a:gd name="T80" fmla="*/ 5916 w 5916"/>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16" h="912">
                    <a:moveTo>
                      <a:pt x="4992" y="432"/>
                    </a:moveTo>
                    <a:lnTo>
                      <a:pt x="5037" y="570"/>
                    </a:lnTo>
                    <a:lnTo>
                      <a:pt x="5037" y="675"/>
                    </a:lnTo>
                    <a:lnTo>
                      <a:pt x="5916" y="675"/>
                    </a:lnTo>
                    <a:lnTo>
                      <a:pt x="5856" y="746"/>
                    </a:lnTo>
                    <a:lnTo>
                      <a:pt x="5896" y="826"/>
                    </a:lnTo>
                    <a:lnTo>
                      <a:pt x="5896" y="864"/>
                    </a:lnTo>
                    <a:lnTo>
                      <a:pt x="5870" y="890"/>
                    </a:lnTo>
                    <a:lnTo>
                      <a:pt x="5364" y="890"/>
                    </a:lnTo>
                    <a:lnTo>
                      <a:pt x="5324" y="912"/>
                    </a:lnTo>
                    <a:lnTo>
                      <a:pt x="5065" y="912"/>
                    </a:lnTo>
                    <a:lnTo>
                      <a:pt x="5031" y="887"/>
                    </a:lnTo>
                    <a:lnTo>
                      <a:pt x="350" y="887"/>
                    </a:lnTo>
                    <a:lnTo>
                      <a:pt x="165" y="720"/>
                    </a:lnTo>
                    <a:lnTo>
                      <a:pt x="19" y="775"/>
                    </a:lnTo>
                    <a:lnTo>
                      <a:pt x="0" y="333"/>
                    </a:lnTo>
                    <a:lnTo>
                      <a:pt x="356" y="0"/>
                    </a:lnTo>
                    <a:lnTo>
                      <a:pt x="913" y="12"/>
                    </a:lnTo>
                    <a:lnTo>
                      <a:pt x="3815" y="746"/>
                    </a:lnTo>
                    <a:lnTo>
                      <a:pt x="3897" y="658"/>
                    </a:lnTo>
                    <a:lnTo>
                      <a:pt x="3969" y="430"/>
                    </a:lnTo>
                    <a:lnTo>
                      <a:pt x="4071" y="243"/>
                    </a:lnTo>
                    <a:lnTo>
                      <a:pt x="4376" y="93"/>
                    </a:lnTo>
                    <a:lnTo>
                      <a:pt x="4659" y="101"/>
                    </a:lnTo>
                    <a:lnTo>
                      <a:pt x="4871" y="210"/>
                    </a:lnTo>
                    <a:lnTo>
                      <a:pt x="4992" y="432"/>
                    </a:lnTo>
                    <a:close/>
                  </a:path>
                </a:pathLst>
              </a:custGeom>
              <a:solidFill>
                <a:srgbClr val="000000"/>
              </a:solidFill>
              <a:ln w="9525">
                <a:solidFill>
                  <a:srgbClr val="000000"/>
                </a:solidFill>
                <a:round/>
                <a:headEnd/>
                <a:tailEnd/>
              </a:ln>
            </p:spPr>
            <p:txBody>
              <a:bodyPr/>
              <a:lstStyle/>
              <a:p>
                <a:endParaRPr lang="en-US"/>
              </a:p>
            </p:txBody>
          </p:sp>
          <p:grpSp>
            <p:nvGrpSpPr>
              <p:cNvPr id="7" name="Group 15"/>
              <p:cNvGrpSpPr>
                <a:grpSpLocks/>
              </p:cNvGrpSpPr>
              <p:nvPr/>
            </p:nvGrpSpPr>
            <p:grpSpPr bwMode="auto">
              <a:xfrm>
                <a:off x="1321" y="2463"/>
                <a:ext cx="3189" cy="579"/>
                <a:chOff x="1321" y="2463"/>
                <a:chExt cx="3189" cy="579"/>
              </a:xfrm>
            </p:grpSpPr>
            <p:grpSp>
              <p:nvGrpSpPr>
                <p:cNvPr id="8" name="Group 16"/>
                <p:cNvGrpSpPr>
                  <a:grpSpLocks/>
                </p:cNvGrpSpPr>
                <p:nvPr/>
              </p:nvGrpSpPr>
              <p:grpSpPr bwMode="auto">
                <a:xfrm>
                  <a:off x="1321" y="2650"/>
                  <a:ext cx="193" cy="333"/>
                  <a:chOff x="1321" y="2650"/>
                  <a:chExt cx="193" cy="333"/>
                </a:xfrm>
              </p:grpSpPr>
              <p:sp>
                <p:nvSpPr>
                  <p:cNvPr id="37931" name="Rectangle 17"/>
                  <p:cNvSpPr>
                    <a:spLocks noChangeArrowheads="1"/>
                  </p:cNvSpPr>
                  <p:nvPr/>
                </p:nvSpPr>
                <p:spPr bwMode="auto">
                  <a:xfrm>
                    <a:off x="1337" y="2720"/>
                    <a:ext cx="74" cy="12"/>
                  </a:xfrm>
                  <a:prstGeom prst="rect">
                    <a:avLst/>
                  </a:prstGeom>
                  <a:solidFill>
                    <a:srgbClr val="808080"/>
                  </a:solidFill>
                  <a:ln w="9525">
                    <a:solidFill>
                      <a:srgbClr val="C0C0C0"/>
                    </a:solidFill>
                    <a:miter lim="800000"/>
                    <a:headEnd/>
                    <a:tailEnd/>
                  </a:ln>
                </p:spPr>
                <p:txBody>
                  <a:bodyPr/>
                  <a:lstStyle/>
                  <a:p>
                    <a:endParaRPr lang="en-US"/>
                  </a:p>
                </p:txBody>
              </p:sp>
              <p:sp>
                <p:nvSpPr>
                  <p:cNvPr id="37932" name="Rectangle 18"/>
                  <p:cNvSpPr>
                    <a:spLocks noChangeArrowheads="1"/>
                  </p:cNvSpPr>
                  <p:nvPr/>
                </p:nvSpPr>
                <p:spPr bwMode="auto">
                  <a:xfrm>
                    <a:off x="1337" y="2650"/>
                    <a:ext cx="74" cy="30"/>
                  </a:xfrm>
                  <a:prstGeom prst="rect">
                    <a:avLst/>
                  </a:prstGeom>
                  <a:solidFill>
                    <a:srgbClr val="808080"/>
                  </a:solidFill>
                  <a:ln w="9525">
                    <a:solidFill>
                      <a:srgbClr val="C0C0C0"/>
                    </a:solidFill>
                    <a:miter lim="800000"/>
                    <a:headEnd/>
                    <a:tailEnd/>
                  </a:ln>
                </p:spPr>
                <p:txBody>
                  <a:bodyPr/>
                  <a:lstStyle/>
                  <a:p>
                    <a:endParaRPr lang="en-US"/>
                  </a:p>
                </p:txBody>
              </p:sp>
              <p:sp>
                <p:nvSpPr>
                  <p:cNvPr id="37933" name="Rectangle 19"/>
                  <p:cNvSpPr>
                    <a:spLocks noChangeArrowheads="1"/>
                  </p:cNvSpPr>
                  <p:nvPr/>
                </p:nvSpPr>
                <p:spPr bwMode="auto">
                  <a:xfrm>
                    <a:off x="1337" y="2693"/>
                    <a:ext cx="74" cy="13"/>
                  </a:xfrm>
                  <a:prstGeom prst="rect">
                    <a:avLst/>
                  </a:prstGeom>
                  <a:solidFill>
                    <a:srgbClr val="808080"/>
                  </a:solidFill>
                  <a:ln w="9525">
                    <a:solidFill>
                      <a:srgbClr val="C0C0C0"/>
                    </a:solidFill>
                    <a:miter lim="800000"/>
                    <a:headEnd/>
                    <a:tailEnd/>
                  </a:ln>
                </p:spPr>
                <p:txBody>
                  <a:bodyPr/>
                  <a:lstStyle/>
                  <a:p>
                    <a:endParaRPr lang="en-US"/>
                  </a:p>
                </p:txBody>
              </p:sp>
              <p:sp>
                <p:nvSpPr>
                  <p:cNvPr id="37934" name="Arc 20"/>
                  <p:cNvSpPr>
                    <a:spLocks/>
                  </p:cNvSpPr>
                  <p:nvPr/>
                </p:nvSpPr>
                <p:spPr bwMode="auto">
                  <a:xfrm>
                    <a:off x="1337" y="2749"/>
                    <a:ext cx="72" cy="75"/>
                  </a:xfrm>
                  <a:custGeom>
                    <a:avLst/>
                    <a:gdLst>
                      <a:gd name="T0" fmla="*/ 0 w 21600"/>
                      <a:gd name="T1" fmla="*/ 0 h 21868"/>
                      <a:gd name="T2" fmla="*/ 0 w 21600"/>
                      <a:gd name="T3" fmla="*/ 0 h 21868"/>
                      <a:gd name="T4" fmla="*/ 0 w 21600"/>
                      <a:gd name="T5" fmla="*/ 0 h 21868"/>
                      <a:gd name="T6" fmla="*/ 0 60000 65536"/>
                      <a:gd name="T7" fmla="*/ 0 60000 65536"/>
                      <a:gd name="T8" fmla="*/ 0 60000 65536"/>
                      <a:gd name="T9" fmla="*/ 0 w 21600"/>
                      <a:gd name="T10" fmla="*/ 0 h 21868"/>
                      <a:gd name="T11" fmla="*/ 21600 w 21600"/>
                      <a:gd name="T12" fmla="*/ 21868 h 21868"/>
                    </a:gdLst>
                    <a:ahLst/>
                    <a:cxnLst>
                      <a:cxn ang="T6">
                        <a:pos x="T0" y="T1"/>
                      </a:cxn>
                      <a:cxn ang="T7">
                        <a:pos x="T2" y="T3"/>
                      </a:cxn>
                      <a:cxn ang="T8">
                        <a:pos x="T4" y="T5"/>
                      </a:cxn>
                    </a:cxnLst>
                    <a:rect l="T9" t="T10" r="T11" b="T12"/>
                    <a:pathLst>
                      <a:path w="21600" h="21868" fill="none" extrusionOk="0">
                        <a:moveTo>
                          <a:pt x="21015" y="21868"/>
                        </a:moveTo>
                        <a:cubicBezTo>
                          <a:pt x="9318" y="21551"/>
                          <a:pt x="0" y="11977"/>
                          <a:pt x="0" y="276"/>
                        </a:cubicBezTo>
                        <a:cubicBezTo>
                          <a:pt x="-1" y="183"/>
                          <a:pt x="0" y="91"/>
                          <a:pt x="1" y="-1"/>
                        </a:cubicBezTo>
                      </a:path>
                      <a:path w="21600" h="21868" stroke="0" extrusionOk="0">
                        <a:moveTo>
                          <a:pt x="21015" y="21868"/>
                        </a:moveTo>
                        <a:cubicBezTo>
                          <a:pt x="9318" y="21551"/>
                          <a:pt x="0" y="11977"/>
                          <a:pt x="0" y="276"/>
                        </a:cubicBezTo>
                        <a:cubicBezTo>
                          <a:pt x="-1" y="183"/>
                          <a:pt x="0" y="91"/>
                          <a:pt x="1" y="-1"/>
                        </a:cubicBezTo>
                        <a:lnTo>
                          <a:pt x="21600" y="276"/>
                        </a:lnTo>
                        <a:close/>
                      </a:path>
                    </a:pathLst>
                  </a:custGeom>
                  <a:solidFill>
                    <a:srgbClr val="808080"/>
                  </a:solidFill>
                  <a:ln w="9525">
                    <a:solidFill>
                      <a:srgbClr val="C0C0C0"/>
                    </a:solidFill>
                    <a:round/>
                    <a:headEnd/>
                    <a:tailEnd/>
                  </a:ln>
                </p:spPr>
                <p:txBody>
                  <a:bodyPr/>
                  <a:lstStyle/>
                  <a:p>
                    <a:endParaRPr lang="en-US"/>
                  </a:p>
                </p:txBody>
              </p:sp>
              <p:grpSp>
                <p:nvGrpSpPr>
                  <p:cNvPr id="9" name="Group 21"/>
                  <p:cNvGrpSpPr>
                    <a:grpSpLocks/>
                  </p:cNvGrpSpPr>
                  <p:nvPr/>
                </p:nvGrpSpPr>
                <p:grpSpPr bwMode="auto">
                  <a:xfrm>
                    <a:off x="1321" y="2945"/>
                    <a:ext cx="193" cy="12"/>
                    <a:chOff x="1321" y="2945"/>
                    <a:chExt cx="193" cy="12"/>
                  </a:xfrm>
                </p:grpSpPr>
                <p:sp>
                  <p:nvSpPr>
                    <p:cNvPr id="37942" name="Rectangle 22"/>
                    <p:cNvSpPr>
                      <a:spLocks noChangeArrowheads="1"/>
                    </p:cNvSpPr>
                    <p:nvPr/>
                  </p:nvSpPr>
                  <p:spPr bwMode="auto">
                    <a:xfrm>
                      <a:off x="1329" y="2945"/>
                      <a:ext cx="185" cy="12"/>
                    </a:xfrm>
                    <a:prstGeom prst="rect">
                      <a:avLst/>
                    </a:prstGeom>
                    <a:solidFill>
                      <a:srgbClr val="808080"/>
                    </a:solidFill>
                    <a:ln w="9525">
                      <a:solidFill>
                        <a:srgbClr val="C0C0C0"/>
                      </a:solidFill>
                      <a:miter lim="800000"/>
                      <a:headEnd/>
                      <a:tailEnd/>
                    </a:ln>
                  </p:spPr>
                  <p:txBody>
                    <a:bodyPr/>
                    <a:lstStyle/>
                    <a:p>
                      <a:endParaRPr lang="en-US"/>
                    </a:p>
                  </p:txBody>
                </p:sp>
                <p:sp>
                  <p:nvSpPr>
                    <p:cNvPr id="37943" name="Oval 23"/>
                    <p:cNvSpPr>
                      <a:spLocks noChangeArrowheads="1"/>
                    </p:cNvSpPr>
                    <p:nvPr/>
                  </p:nvSpPr>
                  <p:spPr bwMode="auto">
                    <a:xfrm>
                      <a:off x="1321" y="2945"/>
                      <a:ext cx="22" cy="12"/>
                    </a:xfrm>
                    <a:prstGeom prst="ellipse">
                      <a:avLst/>
                    </a:prstGeom>
                    <a:solidFill>
                      <a:srgbClr val="808080"/>
                    </a:solidFill>
                    <a:ln w="9525">
                      <a:solidFill>
                        <a:srgbClr val="C0C0C0"/>
                      </a:solidFill>
                      <a:round/>
                      <a:headEnd/>
                      <a:tailEnd/>
                    </a:ln>
                  </p:spPr>
                  <p:txBody>
                    <a:bodyPr/>
                    <a:lstStyle/>
                    <a:p>
                      <a:endParaRPr lang="en-US"/>
                    </a:p>
                  </p:txBody>
                </p:sp>
              </p:grpSp>
              <p:grpSp>
                <p:nvGrpSpPr>
                  <p:cNvPr id="10" name="Group 24"/>
                  <p:cNvGrpSpPr>
                    <a:grpSpLocks/>
                  </p:cNvGrpSpPr>
                  <p:nvPr/>
                </p:nvGrpSpPr>
                <p:grpSpPr bwMode="auto">
                  <a:xfrm>
                    <a:off x="1321" y="2970"/>
                    <a:ext cx="193" cy="13"/>
                    <a:chOff x="1321" y="2970"/>
                    <a:chExt cx="193" cy="13"/>
                  </a:xfrm>
                </p:grpSpPr>
                <p:sp>
                  <p:nvSpPr>
                    <p:cNvPr id="37940" name="Rectangle 25"/>
                    <p:cNvSpPr>
                      <a:spLocks noChangeArrowheads="1"/>
                    </p:cNvSpPr>
                    <p:nvPr/>
                  </p:nvSpPr>
                  <p:spPr bwMode="auto">
                    <a:xfrm>
                      <a:off x="1329" y="2970"/>
                      <a:ext cx="185" cy="13"/>
                    </a:xfrm>
                    <a:prstGeom prst="rect">
                      <a:avLst/>
                    </a:prstGeom>
                    <a:solidFill>
                      <a:srgbClr val="808080"/>
                    </a:solidFill>
                    <a:ln w="9525">
                      <a:solidFill>
                        <a:srgbClr val="C0C0C0"/>
                      </a:solidFill>
                      <a:miter lim="800000"/>
                      <a:headEnd/>
                      <a:tailEnd/>
                    </a:ln>
                  </p:spPr>
                  <p:txBody>
                    <a:bodyPr/>
                    <a:lstStyle/>
                    <a:p>
                      <a:endParaRPr lang="en-US"/>
                    </a:p>
                  </p:txBody>
                </p:sp>
                <p:sp>
                  <p:nvSpPr>
                    <p:cNvPr id="37941" name="Oval 26"/>
                    <p:cNvSpPr>
                      <a:spLocks noChangeArrowheads="1"/>
                    </p:cNvSpPr>
                    <p:nvPr/>
                  </p:nvSpPr>
                  <p:spPr bwMode="auto">
                    <a:xfrm>
                      <a:off x="1321" y="2970"/>
                      <a:ext cx="22" cy="13"/>
                    </a:xfrm>
                    <a:prstGeom prst="ellipse">
                      <a:avLst/>
                    </a:prstGeom>
                    <a:solidFill>
                      <a:srgbClr val="808080"/>
                    </a:solidFill>
                    <a:ln w="9525">
                      <a:solidFill>
                        <a:srgbClr val="C0C0C0"/>
                      </a:solidFill>
                      <a:round/>
                      <a:headEnd/>
                      <a:tailEnd/>
                    </a:ln>
                  </p:spPr>
                  <p:txBody>
                    <a:bodyPr/>
                    <a:lstStyle/>
                    <a:p>
                      <a:endParaRPr lang="en-US"/>
                    </a:p>
                  </p:txBody>
                </p:sp>
              </p:grpSp>
              <p:grpSp>
                <p:nvGrpSpPr>
                  <p:cNvPr id="11" name="Group 27"/>
                  <p:cNvGrpSpPr>
                    <a:grpSpLocks/>
                  </p:cNvGrpSpPr>
                  <p:nvPr/>
                </p:nvGrpSpPr>
                <p:grpSpPr bwMode="auto">
                  <a:xfrm>
                    <a:off x="1321" y="2918"/>
                    <a:ext cx="193" cy="12"/>
                    <a:chOff x="1321" y="2918"/>
                    <a:chExt cx="193" cy="12"/>
                  </a:xfrm>
                </p:grpSpPr>
                <p:sp>
                  <p:nvSpPr>
                    <p:cNvPr id="37938" name="Rectangle 28"/>
                    <p:cNvSpPr>
                      <a:spLocks noChangeArrowheads="1"/>
                    </p:cNvSpPr>
                    <p:nvPr/>
                  </p:nvSpPr>
                  <p:spPr bwMode="auto">
                    <a:xfrm>
                      <a:off x="1329" y="2918"/>
                      <a:ext cx="185" cy="12"/>
                    </a:xfrm>
                    <a:prstGeom prst="rect">
                      <a:avLst/>
                    </a:prstGeom>
                    <a:solidFill>
                      <a:srgbClr val="808080"/>
                    </a:solidFill>
                    <a:ln w="9525">
                      <a:solidFill>
                        <a:srgbClr val="C0C0C0"/>
                      </a:solidFill>
                      <a:miter lim="800000"/>
                      <a:headEnd/>
                      <a:tailEnd/>
                    </a:ln>
                  </p:spPr>
                  <p:txBody>
                    <a:bodyPr/>
                    <a:lstStyle/>
                    <a:p>
                      <a:endParaRPr lang="en-US"/>
                    </a:p>
                  </p:txBody>
                </p:sp>
                <p:sp>
                  <p:nvSpPr>
                    <p:cNvPr id="37939" name="Oval 29"/>
                    <p:cNvSpPr>
                      <a:spLocks noChangeArrowheads="1"/>
                    </p:cNvSpPr>
                    <p:nvPr/>
                  </p:nvSpPr>
                  <p:spPr bwMode="auto">
                    <a:xfrm>
                      <a:off x="1321" y="2918"/>
                      <a:ext cx="22" cy="12"/>
                    </a:xfrm>
                    <a:prstGeom prst="ellipse">
                      <a:avLst/>
                    </a:prstGeom>
                    <a:solidFill>
                      <a:srgbClr val="808080"/>
                    </a:solidFill>
                    <a:ln w="9525">
                      <a:solidFill>
                        <a:srgbClr val="C0C0C0"/>
                      </a:solidFill>
                      <a:round/>
                      <a:headEnd/>
                      <a:tailEnd/>
                    </a:ln>
                  </p:spPr>
                  <p:txBody>
                    <a:bodyPr/>
                    <a:lstStyle/>
                    <a:p>
                      <a:endParaRPr lang="en-US"/>
                    </a:p>
                  </p:txBody>
                </p:sp>
              </p:grpSp>
            </p:grpSp>
            <p:sp>
              <p:nvSpPr>
                <p:cNvPr id="37920" name="Freeform 30"/>
                <p:cNvSpPr>
                  <a:spLocks/>
                </p:cNvSpPr>
                <p:nvPr/>
              </p:nvSpPr>
              <p:spPr bwMode="auto">
                <a:xfrm>
                  <a:off x="1337" y="2561"/>
                  <a:ext cx="3173" cy="481"/>
                </a:xfrm>
                <a:custGeom>
                  <a:avLst/>
                  <a:gdLst>
                    <a:gd name="T0" fmla="*/ 3 w 6346"/>
                    <a:gd name="T1" fmla="*/ 0 h 962"/>
                    <a:gd name="T2" fmla="*/ 1 w 6346"/>
                    <a:gd name="T3" fmla="*/ 0 h 962"/>
                    <a:gd name="T4" fmla="*/ 0 w 6346"/>
                    <a:gd name="T5" fmla="*/ 2 h 962"/>
                    <a:gd name="T6" fmla="*/ 1 w 6346"/>
                    <a:gd name="T7" fmla="*/ 2 h 962"/>
                    <a:gd name="T8" fmla="*/ 1 w 6346"/>
                    <a:gd name="T9" fmla="*/ 6 h 962"/>
                    <a:gd name="T10" fmla="*/ 3 w 6346"/>
                    <a:gd name="T11" fmla="*/ 8 h 962"/>
                    <a:gd name="T12" fmla="*/ 3 w 6346"/>
                    <a:gd name="T13" fmla="*/ 8 h 962"/>
                    <a:gd name="T14" fmla="*/ 3 w 6346"/>
                    <a:gd name="T15" fmla="*/ 8 h 962"/>
                    <a:gd name="T16" fmla="*/ 3 w 6346"/>
                    <a:gd name="T17" fmla="*/ 7 h 962"/>
                    <a:gd name="T18" fmla="*/ 3 w 6346"/>
                    <a:gd name="T19" fmla="*/ 6 h 962"/>
                    <a:gd name="T20" fmla="*/ 3 w 6346"/>
                    <a:gd name="T21" fmla="*/ 5 h 962"/>
                    <a:gd name="T22" fmla="*/ 5 w 6346"/>
                    <a:gd name="T23" fmla="*/ 4 h 962"/>
                    <a:gd name="T24" fmla="*/ 5 w 6346"/>
                    <a:gd name="T25" fmla="*/ 4 h 962"/>
                    <a:gd name="T26" fmla="*/ 6 w 6346"/>
                    <a:gd name="T27" fmla="*/ 3 h 962"/>
                    <a:gd name="T28" fmla="*/ 6 w 6346"/>
                    <a:gd name="T29" fmla="*/ 3 h 962"/>
                    <a:gd name="T30" fmla="*/ 7 w 6346"/>
                    <a:gd name="T31" fmla="*/ 2 h 962"/>
                    <a:gd name="T32" fmla="*/ 9 w 6346"/>
                    <a:gd name="T33" fmla="*/ 2 h 962"/>
                    <a:gd name="T34" fmla="*/ 10 w 6346"/>
                    <a:gd name="T35" fmla="*/ 2 h 962"/>
                    <a:gd name="T36" fmla="*/ 11 w 6346"/>
                    <a:gd name="T37" fmla="*/ 3 h 962"/>
                    <a:gd name="T38" fmla="*/ 11 w 6346"/>
                    <a:gd name="T39" fmla="*/ 3 h 962"/>
                    <a:gd name="T40" fmla="*/ 12 w 6346"/>
                    <a:gd name="T41" fmla="*/ 4 h 962"/>
                    <a:gd name="T42" fmla="*/ 12 w 6346"/>
                    <a:gd name="T43" fmla="*/ 5 h 962"/>
                    <a:gd name="T44" fmla="*/ 12 w 6346"/>
                    <a:gd name="T45" fmla="*/ 5 h 962"/>
                    <a:gd name="T46" fmla="*/ 12 w 6346"/>
                    <a:gd name="T47" fmla="*/ 6 h 962"/>
                    <a:gd name="T48" fmla="*/ 12 w 6346"/>
                    <a:gd name="T49" fmla="*/ 8 h 962"/>
                    <a:gd name="T50" fmla="*/ 35 w 6346"/>
                    <a:gd name="T51" fmla="*/ 8 h 962"/>
                    <a:gd name="T52" fmla="*/ 35 w 6346"/>
                    <a:gd name="T53" fmla="*/ 7 h 962"/>
                    <a:gd name="T54" fmla="*/ 35 w 6346"/>
                    <a:gd name="T55" fmla="*/ 6 h 962"/>
                    <a:gd name="T56" fmla="*/ 35 w 6346"/>
                    <a:gd name="T57" fmla="*/ 5 h 962"/>
                    <a:gd name="T58" fmla="*/ 36 w 6346"/>
                    <a:gd name="T59" fmla="*/ 4 h 962"/>
                    <a:gd name="T60" fmla="*/ 37 w 6346"/>
                    <a:gd name="T61" fmla="*/ 3 h 962"/>
                    <a:gd name="T62" fmla="*/ 37 w 6346"/>
                    <a:gd name="T63" fmla="*/ 3 h 962"/>
                    <a:gd name="T64" fmla="*/ 38 w 6346"/>
                    <a:gd name="T65" fmla="*/ 3 h 962"/>
                    <a:gd name="T66" fmla="*/ 40 w 6346"/>
                    <a:gd name="T67" fmla="*/ 3 h 962"/>
                    <a:gd name="T68" fmla="*/ 40 w 6346"/>
                    <a:gd name="T69" fmla="*/ 3 h 962"/>
                    <a:gd name="T70" fmla="*/ 41 w 6346"/>
                    <a:gd name="T71" fmla="*/ 3 h 962"/>
                    <a:gd name="T72" fmla="*/ 42 w 6346"/>
                    <a:gd name="T73" fmla="*/ 4 h 962"/>
                    <a:gd name="T74" fmla="*/ 42 w 6346"/>
                    <a:gd name="T75" fmla="*/ 5 h 962"/>
                    <a:gd name="T76" fmla="*/ 43 w 6346"/>
                    <a:gd name="T77" fmla="*/ 5 h 962"/>
                    <a:gd name="T78" fmla="*/ 43 w 6346"/>
                    <a:gd name="T79" fmla="*/ 6 h 962"/>
                    <a:gd name="T80" fmla="*/ 43 w 6346"/>
                    <a:gd name="T81" fmla="*/ 7 h 962"/>
                    <a:gd name="T82" fmla="*/ 50 w 6346"/>
                    <a:gd name="T83" fmla="*/ 7 h 962"/>
                    <a:gd name="T84" fmla="*/ 50 w 6346"/>
                    <a:gd name="T85" fmla="*/ 7 h 962"/>
                    <a:gd name="T86" fmla="*/ 50 w 6346"/>
                    <a:gd name="T87" fmla="*/ 7 h 962"/>
                    <a:gd name="T88" fmla="*/ 50 w 6346"/>
                    <a:gd name="T89" fmla="*/ 7 h 962"/>
                    <a:gd name="T90" fmla="*/ 50 w 6346"/>
                    <a:gd name="T91" fmla="*/ 7 h 962"/>
                    <a:gd name="T92" fmla="*/ 50 w 6346"/>
                    <a:gd name="T93" fmla="*/ 5 h 962"/>
                    <a:gd name="T94" fmla="*/ 50 w 6346"/>
                    <a:gd name="T95" fmla="*/ 5 h 962"/>
                    <a:gd name="T96" fmla="*/ 48 w 6346"/>
                    <a:gd name="T97" fmla="*/ 4 h 962"/>
                    <a:gd name="T98" fmla="*/ 46 w 6346"/>
                    <a:gd name="T99" fmla="*/ 3 h 962"/>
                    <a:gd name="T100" fmla="*/ 44 w 6346"/>
                    <a:gd name="T101" fmla="*/ 3 h 962"/>
                    <a:gd name="T102" fmla="*/ 42 w 6346"/>
                    <a:gd name="T103" fmla="*/ 2 h 962"/>
                    <a:gd name="T104" fmla="*/ 40 w 6346"/>
                    <a:gd name="T105" fmla="*/ 2 h 962"/>
                    <a:gd name="T106" fmla="*/ 38 w 6346"/>
                    <a:gd name="T107" fmla="*/ 1 h 962"/>
                    <a:gd name="T108" fmla="*/ 37 w 6346"/>
                    <a:gd name="T109" fmla="*/ 1 h 962"/>
                    <a:gd name="T110" fmla="*/ 36 w 6346"/>
                    <a:gd name="T111" fmla="*/ 1 h 962"/>
                    <a:gd name="T112" fmla="*/ 34 w 6346"/>
                    <a:gd name="T113" fmla="*/ 2 h 962"/>
                    <a:gd name="T114" fmla="*/ 31 w 6346"/>
                    <a:gd name="T115" fmla="*/ 2 h 962"/>
                    <a:gd name="T116" fmla="*/ 23 w 6346"/>
                    <a:gd name="T117" fmla="*/ 1 h 962"/>
                    <a:gd name="T118" fmla="*/ 19 w 6346"/>
                    <a:gd name="T119" fmla="*/ 1 h 962"/>
                    <a:gd name="T120" fmla="*/ 13 w 6346"/>
                    <a:gd name="T121" fmla="*/ 1 h 962"/>
                    <a:gd name="T122" fmla="*/ 12 w 6346"/>
                    <a:gd name="T123" fmla="*/ 1 h 962"/>
                    <a:gd name="T124" fmla="*/ 3 w 6346"/>
                    <a:gd name="T125" fmla="*/ 0 h 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46"/>
                    <a:gd name="T190" fmla="*/ 0 h 962"/>
                    <a:gd name="T191" fmla="*/ 6346 w 6346"/>
                    <a:gd name="T192" fmla="*/ 962 h 9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46" h="962">
                      <a:moveTo>
                        <a:pt x="318" y="0"/>
                      </a:moveTo>
                      <a:lnTo>
                        <a:pt x="38" y="0"/>
                      </a:lnTo>
                      <a:lnTo>
                        <a:pt x="0" y="149"/>
                      </a:lnTo>
                      <a:lnTo>
                        <a:pt x="125" y="149"/>
                      </a:lnTo>
                      <a:lnTo>
                        <a:pt x="125" y="686"/>
                      </a:lnTo>
                      <a:lnTo>
                        <a:pt x="369" y="929"/>
                      </a:lnTo>
                      <a:lnTo>
                        <a:pt x="424" y="954"/>
                      </a:lnTo>
                      <a:lnTo>
                        <a:pt x="470" y="962"/>
                      </a:lnTo>
                      <a:lnTo>
                        <a:pt x="462" y="839"/>
                      </a:lnTo>
                      <a:lnTo>
                        <a:pt x="456" y="694"/>
                      </a:lnTo>
                      <a:lnTo>
                        <a:pt x="489" y="570"/>
                      </a:lnTo>
                      <a:lnTo>
                        <a:pt x="534" y="479"/>
                      </a:lnTo>
                      <a:lnTo>
                        <a:pt x="593" y="398"/>
                      </a:lnTo>
                      <a:lnTo>
                        <a:pt x="679" y="319"/>
                      </a:lnTo>
                      <a:lnTo>
                        <a:pt x="778" y="260"/>
                      </a:lnTo>
                      <a:lnTo>
                        <a:pt x="918" y="223"/>
                      </a:lnTo>
                      <a:lnTo>
                        <a:pt x="1102" y="209"/>
                      </a:lnTo>
                      <a:lnTo>
                        <a:pt x="1229" y="242"/>
                      </a:lnTo>
                      <a:lnTo>
                        <a:pt x="1323" y="293"/>
                      </a:lnTo>
                      <a:lnTo>
                        <a:pt x="1401" y="352"/>
                      </a:lnTo>
                      <a:lnTo>
                        <a:pt x="1494" y="443"/>
                      </a:lnTo>
                      <a:lnTo>
                        <a:pt x="1553" y="544"/>
                      </a:lnTo>
                      <a:lnTo>
                        <a:pt x="1592" y="633"/>
                      </a:lnTo>
                      <a:lnTo>
                        <a:pt x="1604" y="720"/>
                      </a:lnTo>
                      <a:lnTo>
                        <a:pt x="1604" y="909"/>
                      </a:lnTo>
                      <a:lnTo>
                        <a:pt x="4377" y="962"/>
                      </a:lnTo>
                      <a:lnTo>
                        <a:pt x="4377" y="779"/>
                      </a:lnTo>
                      <a:lnTo>
                        <a:pt x="4415" y="653"/>
                      </a:lnTo>
                      <a:lnTo>
                        <a:pt x="4461" y="556"/>
                      </a:lnTo>
                      <a:lnTo>
                        <a:pt x="4529" y="465"/>
                      </a:lnTo>
                      <a:lnTo>
                        <a:pt x="4627" y="384"/>
                      </a:lnTo>
                      <a:lnTo>
                        <a:pt x="4727" y="332"/>
                      </a:lnTo>
                      <a:lnTo>
                        <a:pt x="4825" y="301"/>
                      </a:lnTo>
                      <a:lnTo>
                        <a:pt x="4997" y="301"/>
                      </a:lnTo>
                      <a:lnTo>
                        <a:pt x="5089" y="319"/>
                      </a:lnTo>
                      <a:lnTo>
                        <a:pt x="5182" y="359"/>
                      </a:lnTo>
                      <a:lnTo>
                        <a:pt x="5266" y="431"/>
                      </a:lnTo>
                      <a:lnTo>
                        <a:pt x="5347" y="523"/>
                      </a:lnTo>
                      <a:lnTo>
                        <a:pt x="5400" y="633"/>
                      </a:lnTo>
                      <a:lnTo>
                        <a:pt x="5433" y="753"/>
                      </a:lnTo>
                      <a:lnTo>
                        <a:pt x="5433" y="876"/>
                      </a:lnTo>
                      <a:lnTo>
                        <a:pt x="6346" y="873"/>
                      </a:lnTo>
                      <a:lnTo>
                        <a:pt x="6346" y="833"/>
                      </a:lnTo>
                      <a:lnTo>
                        <a:pt x="6316" y="833"/>
                      </a:lnTo>
                      <a:lnTo>
                        <a:pt x="6316" y="774"/>
                      </a:lnTo>
                      <a:lnTo>
                        <a:pt x="6344" y="771"/>
                      </a:lnTo>
                      <a:lnTo>
                        <a:pt x="6344" y="593"/>
                      </a:lnTo>
                      <a:lnTo>
                        <a:pt x="6320" y="556"/>
                      </a:lnTo>
                      <a:lnTo>
                        <a:pt x="6108" y="451"/>
                      </a:lnTo>
                      <a:lnTo>
                        <a:pt x="5875" y="359"/>
                      </a:lnTo>
                      <a:lnTo>
                        <a:pt x="5593" y="274"/>
                      </a:lnTo>
                      <a:lnTo>
                        <a:pt x="5288" y="201"/>
                      </a:lnTo>
                      <a:lnTo>
                        <a:pt x="5008" y="143"/>
                      </a:lnTo>
                      <a:lnTo>
                        <a:pt x="4741" y="96"/>
                      </a:lnTo>
                      <a:lnTo>
                        <a:pt x="4649" y="96"/>
                      </a:lnTo>
                      <a:lnTo>
                        <a:pt x="4588" y="123"/>
                      </a:lnTo>
                      <a:lnTo>
                        <a:pt x="4303" y="163"/>
                      </a:lnTo>
                      <a:lnTo>
                        <a:pt x="4078" y="183"/>
                      </a:lnTo>
                      <a:lnTo>
                        <a:pt x="2894" y="109"/>
                      </a:lnTo>
                      <a:lnTo>
                        <a:pt x="2326" y="64"/>
                      </a:lnTo>
                      <a:lnTo>
                        <a:pt x="1791" y="23"/>
                      </a:lnTo>
                      <a:lnTo>
                        <a:pt x="1520" y="5"/>
                      </a:lnTo>
                      <a:lnTo>
                        <a:pt x="318" y="0"/>
                      </a:lnTo>
                      <a:close/>
                    </a:path>
                  </a:pathLst>
                </a:custGeom>
                <a:solidFill>
                  <a:srgbClr val="FF0000"/>
                </a:solidFill>
                <a:ln w="9525">
                  <a:solidFill>
                    <a:srgbClr val="000000"/>
                  </a:solidFill>
                  <a:round/>
                  <a:headEnd/>
                  <a:tailEnd/>
                </a:ln>
              </p:spPr>
              <p:txBody>
                <a:bodyPr/>
                <a:lstStyle/>
                <a:p>
                  <a:endParaRPr lang="en-US"/>
                </a:p>
              </p:txBody>
            </p:sp>
            <p:sp>
              <p:nvSpPr>
                <p:cNvPr id="37921" name="Freeform 31"/>
                <p:cNvSpPr>
                  <a:spLocks/>
                </p:cNvSpPr>
                <p:nvPr/>
              </p:nvSpPr>
              <p:spPr bwMode="auto">
                <a:xfrm>
                  <a:off x="2613" y="2601"/>
                  <a:ext cx="640" cy="432"/>
                </a:xfrm>
                <a:custGeom>
                  <a:avLst/>
                  <a:gdLst>
                    <a:gd name="T0" fmla="*/ 0 w 1280"/>
                    <a:gd name="T1" fmla="*/ 0 h 865"/>
                    <a:gd name="T2" fmla="*/ 0 w 1280"/>
                    <a:gd name="T3" fmla="*/ 6 h 865"/>
                    <a:gd name="T4" fmla="*/ 10 w 1280"/>
                    <a:gd name="T5" fmla="*/ 6 h 865"/>
                    <a:gd name="T6" fmla="*/ 10 w 1280"/>
                    <a:gd name="T7" fmla="*/ 0 h 865"/>
                    <a:gd name="T8" fmla="*/ 9 w 1280"/>
                    <a:gd name="T9" fmla="*/ 0 h 865"/>
                    <a:gd name="T10" fmla="*/ 6 w 1280"/>
                    <a:gd name="T11" fmla="*/ 0 h 865"/>
                    <a:gd name="T12" fmla="*/ 5 w 1280"/>
                    <a:gd name="T13" fmla="*/ 0 h 865"/>
                    <a:gd name="T14" fmla="*/ 3 w 1280"/>
                    <a:gd name="T15" fmla="*/ 0 h 865"/>
                    <a:gd name="T16" fmla="*/ 3 w 1280"/>
                    <a:gd name="T17" fmla="*/ 0 h 865"/>
                    <a:gd name="T18" fmla="*/ 1 w 1280"/>
                    <a:gd name="T19" fmla="*/ 0 h 865"/>
                    <a:gd name="T20" fmla="*/ 0 w 1280"/>
                    <a:gd name="T21" fmla="*/ 0 h 8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0"/>
                    <a:gd name="T34" fmla="*/ 0 h 865"/>
                    <a:gd name="T35" fmla="*/ 1280 w 1280"/>
                    <a:gd name="T36" fmla="*/ 865 h 8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0" h="865">
                      <a:moveTo>
                        <a:pt x="0" y="0"/>
                      </a:moveTo>
                      <a:lnTo>
                        <a:pt x="0" y="845"/>
                      </a:lnTo>
                      <a:lnTo>
                        <a:pt x="1280" y="865"/>
                      </a:lnTo>
                      <a:lnTo>
                        <a:pt x="1280" y="92"/>
                      </a:lnTo>
                      <a:lnTo>
                        <a:pt x="1110" y="75"/>
                      </a:lnTo>
                      <a:lnTo>
                        <a:pt x="877" y="59"/>
                      </a:lnTo>
                      <a:lnTo>
                        <a:pt x="642" y="48"/>
                      </a:lnTo>
                      <a:lnTo>
                        <a:pt x="490" y="34"/>
                      </a:lnTo>
                      <a:lnTo>
                        <a:pt x="340" y="25"/>
                      </a:lnTo>
                      <a:lnTo>
                        <a:pt x="138" y="8"/>
                      </a:lnTo>
                      <a:lnTo>
                        <a:pt x="0" y="0"/>
                      </a:lnTo>
                      <a:close/>
                    </a:path>
                  </a:pathLst>
                </a:custGeom>
                <a:solidFill>
                  <a:srgbClr val="FF0000"/>
                </a:solidFill>
                <a:ln w="9525">
                  <a:solidFill>
                    <a:srgbClr val="000000"/>
                  </a:solidFill>
                  <a:round/>
                  <a:headEnd/>
                  <a:tailEnd/>
                </a:ln>
              </p:spPr>
              <p:txBody>
                <a:bodyPr/>
                <a:lstStyle/>
                <a:p>
                  <a:endParaRPr lang="en-US"/>
                </a:p>
              </p:txBody>
            </p:sp>
            <p:grpSp>
              <p:nvGrpSpPr>
                <p:cNvPr id="12" name="Group 32"/>
                <p:cNvGrpSpPr>
                  <a:grpSpLocks/>
                </p:cNvGrpSpPr>
                <p:nvPr/>
              </p:nvGrpSpPr>
              <p:grpSpPr bwMode="auto">
                <a:xfrm>
                  <a:off x="2096" y="2463"/>
                  <a:ext cx="1075" cy="491"/>
                  <a:chOff x="2096" y="2463"/>
                  <a:chExt cx="1075" cy="491"/>
                </a:xfrm>
              </p:grpSpPr>
              <p:sp>
                <p:nvSpPr>
                  <p:cNvPr id="37923" name="Oval 33"/>
                  <p:cNvSpPr>
                    <a:spLocks noChangeArrowheads="1"/>
                  </p:cNvSpPr>
                  <p:nvPr/>
                </p:nvSpPr>
                <p:spPr bwMode="auto">
                  <a:xfrm>
                    <a:off x="2096" y="2463"/>
                    <a:ext cx="123" cy="67"/>
                  </a:xfrm>
                  <a:prstGeom prst="ellipse">
                    <a:avLst/>
                  </a:prstGeom>
                  <a:solidFill>
                    <a:srgbClr val="800000"/>
                  </a:solidFill>
                  <a:ln w="9525">
                    <a:solidFill>
                      <a:srgbClr val="800000"/>
                    </a:solidFill>
                    <a:round/>
                    <a:headEnd/>
                    <a:tailEnd/>
                  </a:ln>
                </p:spPr>
                <p:txBody>
                  <a:bodyPr/>
                  <a:lstStyle/>
                  <a:p>
                    <a:endParaRPr lang="en-US"/>
                  </a:p>
                </p:txBody>
              </p:sp>
              <p:sp>
                <p:nvSpPr>
                  <p:cNvPr id="37924" name="Oval 34"/>
                  <p:cNvSpPr>
                    <a:spLocks noChangeArrowheads="1"/>
                  </p:cNvSpPr>
                  <p:nvPr/>
                </p:nvSpPr>
                <p:spPr bwMode="auto">
                  <a:xfrm>
                    <a:off x="2119" y="2486"/>
                    <a:ext cx="18" cy="18"/>
                  </a:xfrm>
                  <a:prstGeom prst="ellipse">
                    <a:avLst/>
                  </a:prstGeom>
                  <a:solidFill>
                    <a:srgbClr val="000000"/>
                  </a:solidFill>
                  <a:ln w="9525">
                    <a:solidFill>
                      <a:srgbClr val="000000"/>
                    </a:solidFill>
                    <a:round/>
                    <a:headEnd/>
                    <a:tailEnd/>
                  </a:ln>
                </p:spPr>
                <p:txBody>
                  <a:bodyPr/>
                  <a:lstStyle/>
                  <a:p>
                    <a:endParaRPr lang="en-US"/>
                  </a:p>
                </p:txBody>
              </p:sp>
              <p:grpSp>
                <p:nvGrpSpPr>
                  <p:cNvPr id="13" name="Group 35"/>
                  <p:cNvGrpSpPr>
                    <a:grpSpLocks/>
                  </p:cNvGrpSpPr>
                  <p:nvPr/>
                </p:nvGrpSpPr>
                <p:grpSpPr bwMode="auto">
                  <a:xfrm>
                    <a:off x="2494" y="2659"/>
                    <a:ext cx="677" cy="295"/>
                    <a:chOff x="2494" y="2659"/>
                    <a:chExt cx="677" cy="295"/>
                  </a:xfrm>
                </p:grpSpPr>
                <p:sp>
                  <p:nvSpPr>
                    <p:cNvPr id="37926" name="Freeform 36"/>
                    <p:cNvSpPr>
                      <a:spLocks/>
                    </p:cNvSpPr>
                    <p:nvPr/>
                  </p:nvSpPr>
                  <p:spPr bwMode="auto">
                    <a:xfrm>
                      <a:off x="2494" y="2860"/>
                      <a:ext cx="677" cy="94"/>
                    </a:xfrm>
                    <a:custGeom>
                      <a:avLst/>
                      <a:gdLst>
                        <a:gd name="T0" fmla="*/ 0 w 1355"/>
                        <a:gd name="T1" fmla="*/ 0 h 189"/>
                        <a:gd name="T2" fmla="*/ 0 w 1355"/>
                        <a:gd name="T3" fmla="*/ 1 h 189"/>
                        <a:gd name="T4" fmla="*/ 10 w 1355"/>
                        <a:gd name="T5" fmla="*/ 0 h 189"/>
                        <a:gd name="T6" fmla="*/ 0 w 1355"/>
                        <a:gd name="T7" fmla="*/ 0 h 189"/>
                        <a:gd name="T8" fmla="*/ 0 60000 65536"/>
                        <a:gd name="T9" fmla="*/ 0 60000 65536"/>
                        <a:gd name="T10" fmla="*/ 0 60000 65536"/>
                        <a:gd name="T11" fmla="*/ 0 60000 65536"/>
                        <a:gd name="T12" fmla="*/ 0 w 1355"/>
                        <a:gd name="T13" fmla="*/ 0 h 189"/>
                        <a:gd name="T14" fmla="*/ 1355 w 1355"/>
                        <a:gd name="T15" fmla="*/ 189 h 189"/>
                      </a:gdLst>
                      <a:ahLst/>
                      <a:cxnLst>
                        <a:cxn ang="T8">
                          <a:pos x="T0" y="T1"/>
                        </a:cxn>
                        <a:cxn ang="T9">
                          <a:pos x="T2" y="T3"/>
                        </a:cxn>
                        <a:cxn ang="T10">
                          <a:pos x="T4" y="T5"/>
                        </a:cxn>
                        <a:cxn ang="T11">
                          <a:pos x="T6" y="T7"/>
                        </a:cxn>
                      </a:cxnLst>
                      <a:rect l="T12" t="T13" r="T14" b="T15"/>
                      <a:pathLst>
                        <a:path w="1355" h="189">
                          <a:moveTo>
                            <a:pt x="0" y="105"/>
                          </a:moveTo>
                          <a:lnTo>
                            <a:pt x="0" y="189"/>
                          </a:lnTo>
                          <a:lnTo>
                            <a:pt x="1355" y="0"/>
                          </a:lnTo>
                          <a:lnTo>
                            <a:pt x="0" y="105"/>
                          </a:lnTo>
                          <a:close/>
                        </a:path>
                      </a:pathLst>
                    </a:custGeom>
                    <a:solidFill>
                      <a:srgbClr val="800000"/>
                    </a:solidFill>
                    <a:ln w="9525">
                      <a:solidFill>
                        <a:srgbClr val="800000"/>
                      </a:solidFill>
                      <a:round/>
                      <a:headEnd/>
                      <a:tailEnd/>
                    </a:ln>
                  </p:spPr>
                  <p:txBody>
                    <a:bodyPr/>
                    <a:lstStyle/>
                    <a:p>
                      <a:endParaRPr lang="en-US"/>
                    </a:p>
                  </p:txBody>
                </p:sp>
                <p:sp>
                  <p:nvSpPr>
                    <p:cNvPr id="37927" name="Freeform 37"/>
                    <p:cNvSpPr>
                      <a:spLocks/>
                    </p:cNvSpPr>
                    <p:nvPr/>
                  </p:nvSpPr>
                  <p:spPr bwMode="auto">
                    <a:xfrm>
                      <a:off x="2494" y="2659"/>
                      <a:ext cx="670" cy="112"/>
                    </a:xfrm>
                    <a:custGeom>
                      <a:avLst/>
                      <a:gdLst>
                        <a:gd name="T0" fmla="*/ 0 w 1341"/>
                        <a:gd name="T1" fmla="*/ 0 h 223"/>
                        <a:gd name="T2" fmla="*/ 0 w 1341"/>
                        <a:gd name="T3" fmla="*/ 1 h 223"/>
                        <a:gd name="T4" fmla="*/ 10 w 1341"/>
                        <a:gd name="T5" fmla="*/ 2 h 223"/>
                        <a:gd name="T6" fmla="*/ 0 w 1341"/>
                        <a:gd name="T7" fmla="*/ 0 h 223"/>
                        <a:gd name="T8" fmla="*/ 0 60000 65536"/>
                        <a:gd name="T9" fmla="*/ 0 60000 65536"/>
                        <a:gd name="T10" fmla="*/ 0 60000 65536"/>
                        <a:gd name="T11" fmla="*/ 0 60000 65536"/>
                        <a:gd name="T12" fmla="*/ 0 w 1341"/>
                        <a:gd name="T13" fmla="*/ 0 h 223"/>
                        <a:gd name="T14" fmla="*/ 1341 w 1341"/>
                        <a:gd name="T15" fmla="*/ 223 h 223"/>
                      </a:gdLst>
                      <a:ahLst/>
                      <a:cxnLst>
                        <a:cxn ang="T8">
                          <a:pos x="T0" y="T1"/>
                        </a:cxn>
                        <a:cxn ang="T9">
                          <a:pos x="T2" y="T3"/>
                        </a:cxn>
                        <a:cxn ang="T10">
                          <a:pos x="T4" y="T5"/>
                        </a:cxn>
                        <a:cxn ang="T11">
                          <a:pos x="T6" y="T7"/>
                        </a:cxn>
                      </a:cxnLst>
                      <a:rect l="T12" t="T13" r="T14" b="T15"/>
                      <a:pathLst>
                        <a:path w="1341" h="223">
                          <a:moveTo>
                            <a:pt x="0" y="0"/>
                          </a:moveTo>
                          <a:lnTo>
                            <a:pt x="0" y="87"/>
                          </a:lnTo>
                          <a:lnTo>
                            <a:pt x="1341" y="223"/>
                          </a:lnTo>
                          <a:lnTo>
                            <a:pt x="0" y="0"/>
                          </a:lnTo>
                          <a:close/>
                        </a:path>
                      </a:pathLst>
                    </a:custGeom>
                    <a:solidFill>
                      <a:srgbClr val="800000"/>
                    </a:solidFill>
                    <a:ln w="9525">
                      <a:solidFill>
                        <a:srgbClr val="800000"/>
                      </a:solidFill>
                      <a:round/>
                      <a:headEnd/>
                      <a:tailEnd/>
                    </a:ln>
                  </p:spPr>
                  <p:txBody>
                    <a:bodyPr/>
                    <a:lstStyle/>
                    <a:p>
                      <a:endParaRPr lang="en-US"/>
                    </a:p>
                  </p:txBody>
                </p:sp>
                <p:sp>
                  <p:nvSpPr>
                    <p:cNvPr id="37928" name="Freeform 38"/>
                    <p:cNvSpPr>
                      <a:spLocks/>
                    </p:cNvSpPr>
                    <p:nvPr/>
                  </p:nvSpPr>
                  <p:spPr bwMode="auto">
                    <a:xfrm>
                      <a:off x="2494" y="2725"/>
                      <a:ext cx="670" cy="69"/>
                    </a:xfrm>
                    <a:custGeom>
                      <a:avLst/>
                      <a:gdLst>
                        <a:gd name="T0" fmla="*/ 0 w 1341"/>
                        <a:gd name="T1" fmla="*/ 0 h 138"/>
                        <a:gd name="T2" fmla="*/ 0 w 1341"/>
                        <a:gd name="T3" fmla="*/ 1 h 138"/>
                        <a:gd name="T4" fmla="*/ 10 w 1341"/>
                        <a:gd name="T5" fmla="*/ 1 h 138"/>
                        <a:gd name="T6" fmla="*/ 0 w 1341"/>
                        <a:gd name="T7" fmla="*/ 0 h 138"/>
                        <a:gd name="T8" fmla="*/ 0 60000 65536"/>
                        <a:gd name="T9" fmla="*/ 0 60000 65536"/>
                        <a:gd name="T10" fmla="*/ 0 60000 65536"/>
                        <a:gd name="T11" fmla="*/ 0 60000 65536"/>
                        <a:gd name="T12" fmla="*/ 0 w 1341"/>
                        <a:gd name="T13" fmla="*/ 0 h 138"/>
                        <a:gd name="T14" fmla="*/ 1341 w 1341"/>
                        <a:gd name="T15" fmla="*/ 138 h 138"/>
                      </a:gdLst>
                      <a:ahLst/>
                      <a:cxnLst>
                        <a:cxn ang="T8">
                          <a:pos x="T0" y="T1"/>
                        </a:cxn>
                        <a:cxn ang="T9">
                          <a:pos x="T2" y="T3"/>
                        </a:cxn>
                        <a:cxn ang="T10">
                          <a:pos x="T4" y="T5"/>
                        </a:cxn>
                        <a:cxn ang="T11">
                          <a:pos x="T6" y="T7"/>
                        </a:cxn>
                      </a:cxnLst>
                      <a:rect l="T12" t="T13" r="T14" b="T15"/>
                      <a:pathLst>
                        <a:path w="1341" h="138">
                          <a:moveTo>
                            <a:pt x="0" y="0"/>
                          </a:moveTo>
                          <a:lnTo>
                            <a:pt x="0" y="86"/>
                          </a:lnTo>
                          <a:lnTo>
                            <a:pt x="1341" y="138"/>
                          </a:lnTo>
                          <a:lnTo>
                            <a:pt x="0" y="0"/>
                          </a:lnTo>
                          <a:close/>
                        </a:path>
                      </a:pathLst>
                    </a:custGeom>
                    <a:solidFill>
                      <a:srgbClr val="800000"/>
                    </a:solidFill>
                    <a:ln w="9525">
                      <a:solidFill>
                        <a:srgbClr val="800000"/>
                      </a:solidFill>
                      <a:round/>
                      <a:headEnd/>
                      <a:tailEnd/>
                    </a:ln>
                  </p:spPr>
                  <p:txBody>
                    <a:bodyPr/>
                    <a:lstStyle/>
                    <a:p>
                      <a:endParaRPr lang="en-US"/>
                    </a:p>
                  </p:txBody>
                </p:sp>
                <p:sp>
                  <p:nvSpPr>
                    <p:cNvPr id="37929" name="Freeform 39"/>
                    <p:cNvSpPr>
                      <a:spLocks/>
                    </p:cNvSpPr>
                    <p:nvPr/>
                  </p:nvSpPr>
                  <p:spPr bwMode="auto">
                    <a:xfrm>
                      <a:off x="2494" y="2788"/>
                      <a:ext cx="677" cy="42"/>
                    </a:xfrm>
                    <a:custGeom>
                      <a:avLst/>
                      <a:gdLst>
                        <a:gd name="T0" fmla="*/ 0 w 1355"/>
                        <a:gd name="T1" fmla="*/ 0 h 85"/>
                        <a:gd name="T2" fmla="*/ 0 w 1355"/>
                        <a:gd name="T3" fmla="*/ 0 h 85"/>
                        <a:gd name="T4" fmla="*/ 10 w 1355"/>
                        <a:gd name="T5" fmla="*/ 0 h 85"/>
                        <a:gd name="T6" fmla="*/ 0 w 1355"/>
                        <a:gd name="T7" fmla="*/ 0 h 85"/>
                        <a:gd name="T8" fmla="*/ 0 60000 65536"/>
                        <a:gd name="T9" fmla="*/ 0 60000 65536"/>
                        <a:gd name="T10" fmla="*/ 0 60000 65536"/>
                        <a:gd name="T11" fmla="*/ 0 60000 65536"/>
                        <a:gd name="T12" fmla="*/ 0 w 1355"/>
                        <a:gd name="T13" fmla="*/ 0 h 85"/>
                        <a:gd name="T14" fmla="*/ 1355 w 1355"/>
                        <a:gd name="T15" fmla="*/ 85 h 85"/>
                      </a:gdLst>
                      <a:ahLst/>
                      <a:cxnLst>
                        <a:cxn ang="T8">
                          <a:pos x="T0" y="T1"/>
                        </a:cxn>
                        <a:cxn ang="T9">
                          <a:pos x="T2" y="T3"/>
                        </a:cxn>
                        <a:cxn ang="T10">
                          <a:pos x="T4" y="T5"/>
                        </a:cxn>
                        <a:cxn ang="T11">
                          <a:pos x="T6" y="T7"/>
                        </a:cxn>
                      </a:cxnLst>
                      <a:rect l="T12" t="T13" r="T14" b="T15"/>
                      <a:pathLst>
                        <a:path w="1355" h="85">
                          <a:moveTo>
                            <a:pt x="0" y="0"/>
                          </a:moveTo>
                          <a:lnTo>
                            <a:pt x="0" y="85"/>
                          </a:lnTo>
                          <a:lnTo>
                            <a:pt x="1355" y="51"/>
                          </a:lnTo>
                          <a:lnTo>
                            <a:pt x="0" y="0"/>
                          </a:lnTo>
                          <a:close/>
                        </a:path>
                      </a:pathLst>
                    </a:custGeom>
                    <a:solidFill>
                      <a:srgbClr val="800000"/>
                    </a:solidFill>
                    <a:ln w="9525">
                      <a:solidFill>
                        <a:srgbClr val="800000"/>
                      </a:solidFill>
                      <a:round/>
                      <a:headEnd/>
                      <a:tailEnd/>
                    </a:ln>
                  </p:spPr>
                  <p:txBody>
                    <a:bodyPr/>
                    <a:lstStyle/>
                    <a:p>
                      <a:endParaRPr lang="en-US"/>
                    </a:p>
                  </p:txBody>
                </p:sp>
                <p:sp>
                  <p:nvSpPr>
                    <p:cNvPr id="37930" name="Freeform 40"/>
                    <p:cNvSpPr>
                      <a:spLocks/>
                    </p:cNvSpPr>
                    <p:nvPr/>
                  </p:nvSpPr>
                  <p:spPr bwMode="auto">
                    <a:xfrm>
                      <a:off x="2494" y="2837"/>
                      <a:ext cx="677" cy="55"/>
                    </a:xfrm>
                    <a:custGeom>
                      <a:avLst/>
                      <a:gdLst>
                        <a:gd name="T0" fmla="*/ 0 w 1355"/>
                        <a:gd name="T1" fmla="*/ 0 h 112"/>
                        <a:gd name="T2" fmla="*/ 0 w 1355"/>
                        <a:gd name="T3" fmla="*/ 0 h 112"/>
                        <a:gd name="T4" fmla="*/ 10 w 1355"/>
                        <a:gd name="T5" fmla="*/ 0 h 112"/>
                        <a:gd name="T6" fmla="*/ 0 w 1355"/>
                        <a:gd name="T7" fmla="*/ 0 h 112"/>
                        <a:gd name="T8" fmla="*/ 0 60000 65536"/>
                        <a:gd name="T9" fmla="*/ 0 60000 65536"/>
                        <a:gd name="T10" fmla="*/ 0 60000 65536"/>
                        <a:gd name="T11" fmla="*/ 0 60000 65536"/>
                        <a:gd name="T12" fmla="*/ 0 w 1355"/>
                        <a:gd name="T13" fmla="*/ 0 h 112"/>
                        <a:gd name="T14" fmla="*/ 1355 w 1355"/>
                        <a:gd name="T15" fmla="*/ 112 h 112"/>
                      </a:gdLst>
                      <a:ahLst/>
                      <a:cxnLst>
                        <a:cxn ang="T8">
                          <a:pos x="T0" y="T1"/>
                        </a:cxn>
                        <a:cxn ang="T9">
                          <a:pos x="T2" y="T3"/>
                        </a:cxn>
                        <a:cxn ang="T10">
                          <a:pos x="T4" y="T5"/>
                        </a:cxn>
                        <a:cxn ang="T11">
                          <a:pos x="T6" y="T7"/>
                        </a:cxn>
                      </a:cxnLst>
                      <a:rect l="T12" t="T13" r="T14" b="T15"/>
                      <a:pathLst>
                        <a:path w="1355" h="112">
                          <a:moveTo>
                            <a:pt x="0" y="27"/>
                          </a:moveTo>
                          <a:lnTo>
                            <a:pt x="0" y="112"/>
                          </a:lnTo>
                          <a:lnTo>
                            <a:pt x="1355" y="0"/>
                          </a:lnTo>
                          <a:lnTo>
                            <a:pt x="0" y="27"/>
                          </a:lnTo>
                          <a:close/>
                        </a:path>
                      </a:pathLst>
                    </a:custGeom>
                    <a:solidFill>
                      <a:srgbClr val="800000"/>
                    </a:solidFill>
                    <a:ln w="9525">
                      <a:solidFill>
                        <a:srgbClr val="800000"/>
                      </a:solidFill>
                      <a:round/>
                      <a:headEnd/>
                      <a:tailEnd/>
                    </a:ln>
                  </p:spPr>
                  <p:txBody>
                    <a:bodyPr/>
                    <a:lstStyle/>
                    <a:p>
                      <a:endParaRPr lang="en-US"/>
                    </a:p>
                  </p:txBody>
                </p:sp>
              </p:grpSp>
            </p:grpSp>
          </p:grpSp>
        </p:grpSp>
        <p:grpSp>
          <p:nvGrpSpPr>
            <p:cNvPr id="14" name="Group 41"/>
            <p:cNvGrpSpPr>
              <a:grpSpLocks/>
            </p:cNvGrpSpPr>
            <p:nvPr/>
          </p:nvGrpSpPr>
          <p:grpSpPr bwMode="auto">
            <a:xfrm>
              <a:off x="1597" y="2685"/>
              <a:ext cx="2446" cy="504"/>
              <a:chOff x="1597" y="2685"/>
              <a:chExt cx="2446" cy="504"/>
            </a:xfrm>
          </p:grpSpPr>
          <p:grpSp>
            <p:nvGrpSpPr>
              <p:cNvPr id="15" name="Group 42"/>
              <p:cNvGrpSpPr>
                <a:grpSpLocks/>
              </p:cNvGrpSpPr>
              <p:nvPr/>
            </p:nvGrpSpPr>
            <p:grpSpPr bwMode="auto">
              <a:xfrm>
                <a:off x="3541" y="2685"/>
                <a:ext cx="502" cy="504"/>
                <a:chOff x="3541" y="2685"/>
                <a:chExt cx="502" cy="504"/>
              </a:xfrm>
            </p:grpSpPr>
            <p:sp>
              <p:nvSpPr>
                <p:cNvPr id="37907" name="Oval 43"/>
                <p:cNvSpPr>
                  <a:spLocks noChangeArrowheads="1"/>
                </p:cNvSpPr>
                <p:nvPr/>
              </p:nvSpPr>
              <p:spPr bwMode="auto">
                <a:xfrm>
                  <a:off x="3541" y="2685"/>
                  <a:ext cx="502" cy="504"/>
                </a:xfrm>
                <a:prstGeom prst="ellipse">
                  <a:avLst/>
                </a:prstGeom>
                <a:solidFill>
                  <a:srgbClr val="000000"/>
                </a:solidFill>
                <a:ln w="9525">
                  <a:solidFill>
                    <a:srgbClr val="000000"/>
                  </a:solidFill>
                  <a:round/>
                  <a:headEnd/>
                  <a:tailEnd/>
                </a:ln>
              </p:spPr>
              <p:txBody>
                <a:bodyPr/>
                <a:lstStyle/>
                <a:p>
                  <a:endParaRPr lang="en-US"/>
                </a:p>
              </p:txBody>
            </p:sp>
            <p:sp>
              <p:nvSpPr>
                <p:cNvPr id="37908" name="Freeform 44"/>
                <p:cNvSpPr>
                  <a:spLocks/>
                </p:cNvSpPr>
                <p:nvPr/>
              </p:nvSpPr>
              <p:spPr bwMode="auto">
                <a:xfrm>
                  <a:off x="3752" y="3012"/>
                  <a:ext cx="88" cy="108"/>
                </a:xfrm>
                <a:custGeom>
                  <a:avLst/>
                  <a:gdLst>
                    <a:gd name="T0" fmla="*/ 0 w 176"/>
                    <a:gd name="T1" fmla="*/ 2 h 215"/>
                    <a:gd name="T2" fmla="*/ 1 w 176"/>
                    <a:gd name="T3" fmla="*/ 0 h 215"/>
                    <a:gd name="T4" fmla="*/ 1 w 176"/>
                    <a:gd name="T5" fmla="*/ 0 h 215"/>
                    <a:gd name="T6" fmla="*/ 1 w 176"/>
                    <a:gd name="T7" fmla="*/ 2 h 215"/>
                    <a:gd name="T8" fmla="*/ 1 w 176"/>
                    <a:gd name="T9" fmla="*/ 2 h 215"/>
                    <a:gd name="T10" fmla="*/ 0 w 176"/>
                    <a:gd name="T11" fmla="*/ 2 h 215"/>
                    <a:gd name="T12" fmla="*/ 0 60000 65536"/>
                    <a:gd name="T13" fmla="*/ 0 60000 65536"/>
                    <a:gd name="T14" fmla="*/ 0 60000 65536"/>
                    <a:gd name="T15" fmla="*/ 0 60000 65536"/>
                    <a:gd name="T16" fmla="*/ 0 60000 65536"/>
                    <a:gd name="T17" fmla="*/ 0 60000 65536"/>
                    <a:gd name="T18" fmla="*/ 0 w 176"/>
                    <a:gd name="T19" fmla="*/ 0 h 215"/>
                    <a:gd name="T20" fmla="*/ 176 w 176"/>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76" h="215">
                      <a:moveTo>
                        <a:pt x="0" y="199"/>
                      </a:moveTo>
                      <a:lnTo>
                        <a:pt x="69" y="0"/>
                      </a:lnTo>
                      <a:lnTo>
                        <a:pt x="111" y="0"/>
                      </a:lnTo>
                      <a:lnTo>
                        <a:pt x="176" y="207"/>
                      </a:lnTo>
                      <a:lnTo>
                        <a:pt x="90" y="215"/>
                      </a:lnTo>
                      <a:lnTo>
                        <a:pt x="0" y="199"/>
                      </a:lnTo>
                      <a:close/>
                    </a:path>
                  </a:pathLst>
                </a:custGeom>
                <a:solidFill>
                  <a:srgbClr val="FF0000"/>
                </a:solidFill>
                <a:ln w="9525">
                  <a:solidFill>
                    <a:srgbClr val="000000"/>
                  </a:solidFill>
                  <a:round/>
                  <a:headEnd/>
                  <a:tailEnd/>
                </a:ln>
              </p:spPr>
              <p:txBody>
                <a:bodyPr/>
                <a:lstStyle/>
                <a:p>
                  <a:endParaRPr lang="en-US"/>
                </a:p>
              </p:txBody>
            </p:sp>
            <p:sp>
              <p:nvSpPr>
                <p:cNvPr id="37909" name="Freeform 45"/>
                <p:cNvSpPr>
                  <a:spLocks/>
                </p:cNvSpPr>
                <p:nvPr/>
              </p:nvSpPr>
              <p:spPr bwMode="auto">
                <a:xfrm>
                  <a:off x="3747" y="2752"/>
                  <a:ext cx="89" cy="108"/>
                </a:xfrm>
                <a:custGeom>
                  <a:avLst/>
                  <a:gdLst>
                    <a:gd name="T0" fmla="*/ 0 w 179"/>
                    <a:gd name="T1" fmla="*/ 1 h 215"/>
                    <a:gd name="T2" fmla="*/ 0 w 179"/>
                    <a:gd name="T3" fmla="*/ 2 h 215"/>
                    <a:gd name="T4" fmla="*/ 0 w 179"/>
                    <a:gd name="T5" fmla="*/ 2 h 215"/>
                    <a:gd name="T6" fmla="*/ 1 w 179"/>
                    <a:gd name="T7" fmla="*/ 1 h 215"/>
                    <a:gd name="T8" fmla="*/ 0 w 179"/>
                    <a:gd name="T9" fmla="*/ 0 h 215"/>
                    <a:gd name="T10" fmla="*/ 0 w 179"/>
                    <a:gd name="T11" fmla="*/ 1 h 215"/>
                    <a:gd name="T12" fmla="*/ 0 60000 65536"/>
                    <a:gd name="T13" fmla="*/ 0 60000 65536"/>
                    <a:gd name="T14" fmla="*/ 0 60000 65536"/>
                    <a:gd name="T15" fmla="*/ 0 60000 65536"/>
                    <a:gd name="T16" fmla="*/ 0 60000 65536"/>
                    <a:gd name="T17" fmla="*/ 0 60000 65536"/>
                    <a:gd name="T18" fmla="*/ 0 w 179"/>
                    <a:gd name="T19" fmla="*/ 0 h 215"/>
                    <a:gd name="T20" fmla="*/ 179 w 179"/>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79" h="215">
                      <a:moveTo>
                        <a:pt x="0" y="15"/>
                      </a:moveTo>
                      <a:lnTo>
                        <a:pt x="71" y="215"/>
                      </a:lnTo>
                      <a:lnTo>
                        <a:pt x="112" y="215"/>
                      </a:lnTo>
                      <a:lnTo>
                        <a:pt x="179" y="9"/>
                      </a:lnTo>
                      <a:lnTo>
                        <a:pt x="92" y="0"/>
                      </a:lnTo>
                      <a:lnTo>
                        <a:pt x="0" y="15"/>
                      </a:lnTo>
                      <a:close/>
                    </a:path>
                  </a:pathLst>
                </a:custGeom>
                <a:solidFill>
                  <a:srgbClr val="FF0000"/>
                </a:solidFill>
                <a:ln w="9525">
                  <a:solidFill>
                    <a:srgbClr val="000000"/>
                  </a:solidFill>
                  <a:round/>
                  <a:headEnd/>
                  <a:tailEnd/>
                </a:ln>
              </p:spPr>
              <p:txBody>
                <a:bodyPr/>
                <a:lstStyle/>
                <a:p>
                  <a:endParaRPr lang="en-US"/>
                </a:p>
              </p:txBody>
            </p:sp>
            <p:sp>
              <p:nvSpPr>
                <p:cNvPr id="37910" name="Freeform 46"/>
                <p:cNvSpPr>
                  <a:spLocks/>
                </p:cNvSpPr>
                <p:nvPr/>
              </p:nvSpPr>
              <p:spPr bwMode="auto">
                <a:xfrm>
                  <a:off x="3867" y="2890"/>
                  <a:ext cx="107" cy="88"/>
                </a:xfrm>
                <a:custGeom>
                  <a:avLst/>
                  <a:gdLst>
                    <a:gd name="T0" fmla="*/ 1 w 215"/>
                    <a:gd name="T1" fmla="*/ 0 h 175"/>
                    <a:gd name="T2" fmla="*/ 0 w 215"/>
                    <a:gd name="T3" fmla="*/ 1 h 175"/>
                    <a:gd name="T4" fmla="*/ 0 w 215"/>
                    <a:gd name="T5" fmla="*/ 1 h 175"/>
                    <a:gd name="T6" fmla="*/ 1 w 215"/>
                    <a:gd name="T7" fmla="*/ 2 h 175"/>
                    <a:gd name="T8" fmla="*/ 1 w 215"/>
                    <a:gd name="T9" fmla="*/ 1 h 175"/>
                    <a:gd name="T10" fmla="*/ 1 w 215"/>
                    <a:gd name="T11" fmla="*/ 0 h 175"/>
                    <a:gd name="T12" fmla="*/ 0 60000 65536"/>
                    <a:gd name="T13" fmla="*/ 0 60000 65536"/>
                    <a:gd name="T14" fmla="*/ 0 60000 65536"/>
                    <a:gd name="T15" fmla="*/ 0 60000 65536"/>
                    <a:gd name="T16" fmla="*/ 0 60000 65536"/>
                    <a:gd name="T17" fmla="*/ 0 60000 65536"/>
                    <a:gd name="T18" fmla="*/ 0 w 215"/>
                    <a:gd name="T19" fmla="*/ 0 h 175"/>
                    <a:gd name="T20" fmla="*/ 215 w 215"/>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5" h="175">
                      <a:moveTo>
                        <a:pt x="200" y="0"/>
                      </a:moveTo>
                      <a:lnTo>
                        <a:pt x="0" y="70"/>
                      </a:lnTo>
                      <a:lnTo>
                        <a:pt x="0" y="112"/>
                      </a:lnTo>
                      <a:lnTo>
                        <a:pt x="206" y="175"/>
                      </a:lnTo>
                      <a:lnTo>
                        <a:pt x="215" y="91"/>
                      </a:lnTo>
                      <a:lnTo>
                        <a:pt x="200" y="0"/>
                      </a:lnTo>
                      <a:close/>
                    </a:path>
                  </a:pathLst>
                </a:custGeom>
                <a:solidFill>
                  <a:srgbClr val="FF0000"/>
                </a:solidFill>
                <a:ln w="9525">
                  <a:solidFill>
                    <a:srgbClr val="000000"/>
                  </a:solidFill>
                  <a:round/>
                  <a:headEnd/>
                  <a:tailEnd/>
                </a:ln>
              </p:spPr>
              <p:txBody>
                <a:bodyPr/>
                <a:lstStyle/>
                <a:p>
                  <a:endParaRPr lang="en-US"/>
                </a:p>
              </p:txBody>
            </p:sp>
            <p:sp>
              <p:nvSpPr>
                <p:cNvPr id="37911" name="Freeform 47"/>
                <p:cNvSpPr>
                  <a:spLocks/>
                </p:cNvSpPr>
                <p:nvPr/>
              </p:nvSpPr>
              <p:spPr bwMode="auto">
                <a:xfrm>
                  <a:off x="3610" y="2890"/>
                  <a:ext cx="107" cy="88"/>
                </a:xfrm>
                <a:custGeom>
                  <a:avLst/>
                  <a:gdLst>
                    <a:gd name="T0" fmla="*/ 0 w 215"/>
                    <a:gd name="T1" fmla="*/ 0 h 175"/>
                    <a:gd name="T2" fmla="*/ 1 w 215"/>
                    <a:gd name="T3" fmla="*/ 1 h 175"/>
                    <a:gd name="T4" fmla="*/ 1 w 215"/>
                    <a:gd name="T5" fmla="*/ 1 h 175"/>
                    <a:gd name="T6" fmla="*/ 0 w 215"/>
                    <a:gd name="T7" fmla="*/ 2 h 175"/>
                    <a:gd name="T8" fmla="*/ 0 w 215"/>
                    <a:gd name="T9" fmla="*/ 1 h 175"/>
                    <a:gd name="T10" fmla="*/ 0 w 215"/>
                    <a:gd name="T11" fmla="*/ 0 h 175"/>
                    <a:gd name="T12" fmla="*/ 0 60000 65536"/>
                    <a:gd name="T13" fmla="*/ 0 60000 65536"/>
                    <a:gd name="T14" fmla="*/ 0 60000 65536"/>
                    <a:gd name="T15" fmla="*/ 0 60000 65536"/>
                    <a:gd name="T16" fmla="*/ 0 60000 65536"/>
                    <a:gd name="T17" fmla="*/ 0 60000 65536"/>
                    <a:gd name="T18" fmla="*/ 0 w 215"/>
                    <a:gd name="T19" fmla="*/ 0 h 175"/>
                    <a:gd name="T20" fmla="*/ 215 w 215"/>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5" h="175">
                      <a:moveTo>
                        <a:pt x="16" y="0"/>
                      </a:moveTo>
                      <a:lnTo>
                        <a:pt x="215" y="70"/>
                      </a:lnTo>
                      <a:lnTo>
                        <a:pt x="215" y="112"/>
                      </a:lnTo>
                      <a:lnTo>
                        <a:pt x="8" y="175"/>
                      </a:lnTo>
                      <a:lnTo>
                        <a:pt x="0" y="91"/>
                      </a:lnTo>
                      <a:lnTo>
                        <a:pt x="16" y="0"/>
                      </a:lnTo>
                      <a:close/>
                    </a:path>
                  </a:pathLst>
                </a:custGeom>
                <a:solidFill>
                  <a:srgbClr val="FF0000"/>
                </a:solidFill>
                <a:ln w="9525">
                  <a:solidFill>
                    <a:srgbClr val="000000"/>
                  </a:solidFill>
                  <a:round/>
                  <a:headEnd/>
                  <a:tailEnd/>
                </a:ln>
              </p:spPr>
              <p:txBody>
                <a:bodyPr/>
                <a:lstStyle/>
                <a:p>
                  <a:endParaRPr lang="en-US"/>
                </a:p>
              </p:txBody>
            </p:sp>
            <p:sp>
              <p:nvSpPr>
                <p:cNvPr id="37912" name="Oval 48"/>
                <p:cNvSpPr>
                  <a:spLocks noChangeArrowheads="1"/>
                </p:cNvSpPr>
                <p:nvPr/>
              </p:nvSpPr>
              <p:spPr bwMode="auto">
                <a:xfrm>
                  <a:off x="3609" y="2751"/>
                  <a:ext cx="362" cy="365"/>
                </a:xfrm>
                <a:prstGeom prst="ellipse">
                  <a:avLst/>
                </a:prstGeom>
                <a:noFill/>
                <a:ln w="19050">
                  <a:solidFill>
                    <a:srgbClr val="FFFFFF"/>
                  </a:solidFill>
                  <a:round/>
                  <a:headEnd/>
                  <a:tailEnd/>
                </a:ln>
              </p:spPr>
              <p:txBody>
                <a:bodyPr/>
                <a:lstStyle/>
                <a:p>
                  <a:endParaRPr lang="en-US"/>
                </a:p>
              </p:txBody>
            </p:sp>
            <p:grpSp>
              <p:nvGrpSpPr>
                <p:cNvPr id="16" name="Group 49"/>
                <p:cNvGrpSpPr>
                  <a:grpSpLocks/>
                </p:cNvGrpSpPr>
                <p:nvPr/>
              </p:nvGrpSpPr>
              <p:grpSpPr bwMode="auto">
                <a:xfrm>
                  <a:off x="3723" y="2864"/>
                  <a:ext cx="136" cy="139"/>
                  <a:chOff x="3723" y="2864"/>
                  <a:chExt cx="136" cy="139"/>
                </a:xfrm>
              </p:grpSpPr>
              <p:sp>
                <p:nvSpPr>
                  <p:cNvPr id="37914" name="Oval 50"/>
                  <p:cNvSpPr>
                    <a:spLocks noChangeArrowheads="1"/>
                  </p:cNvSpPr>
                  <p:nvPr/>
                </p:nvSpPr>
                <p:spPr bwMode="auto">
                  <a:xfrm>
                    <a:off x="3723" y="2864"/>
                    <a:ext cx="136" cy="139"/>
                  </a:xfrm>
                  <a:prstGeom prst="ellipse">
                    <a:avLst/>
                  </a:prstGeom>
                  <a:solidFill>
                    <a:srgbClr val="000000"/>
                  </a:solidFill>
                  <a:ln w="19050">
                    <a:solidFill>
                      <a:srgbClr val="FFFFFF"/>
                    </a:solidFill>
                    <a:round/>
                    <a:headEnd/>
                    <a:tailEnd/>
                  </a:ln>
                </p:spPr>
                <p:txBody>
                  <a:bodyPr/>
                  <a:lstStyle/>
                  <a:p>
                    <a:endParaRPr lang="en-US"/>
                  </a:p>
                </p:txBody>
              </p:sp>
              <p:sp>
                <p:nvSpPr>
                  <p:cNvPr id="37915" name="Oval 51"/>
                  <p:cNvSpPr>
                    <a:spLocks noChangeArrowheads="1"/>
                  </p:cNvSpPr>
                  <p:nvPr/>
                </p:nvSpPr>
                <p:spPr bwMode="auto">
                  <a:xfrm>
                    <a:off x="3750" y="2893"/>
                    <a:ext cx="79" cy="82"/>
                  </a:xfrm>
                  <a:prstGeom prst="ellipse">
                    <a:avLst/>
                  </a:prstGeom>
                  <a:solidFill>
                    <a:srgbClr val="000000"/>
                  </a:solidFill>
                  <a:ln w="19050">
                    <a:solidFill>
                      <a:srgbClr val="FFFFFF"/>
                    </a:solidFill>
                    <a:round/>
                    <a:headEnd/>
                    <a:tailEnd/>
                  </a:ln>
                </p:spPr>
                <p:txBody>
                  <a:bodyPr/>
                  <a:lstStyle/>
                  <a:p>
                    <a:endParaRPr lang="en-US"/>
                  </a:p>
                </p:txBody>
              </p:sp>
            </p:grpSp>
          </p:grpSp>
          <p:grpSp>
            <p:nvGrpSpPr>
              <p:cNvPr id="17" name="Group 52"/>
              <p:cNvGrpSpPr>
                <a:grpSpLocks/>
              </p:cNvGrpSpPr>
              <p:nvPr/>
            </p:nvGrpSpPr>
            <p:grpSpPr bwMode="auto">
              <a:xfrm>
                <a:off x="1597" y="2685"/>
                <a:ext cx="502" cy="504"/>
                <a:chOff x="1597" y="2685"/>
                <a:chExt cx="502" cy="504"/>
              </a:xfrm>
            </p:grpSpPr>
            <p:sp>
              <p:nvSpPr>
                <p:cNvPr id="37898" name="Oval 53"/>
                <p:cNvSpPr>
                  <a:spLocks noChangeArrowheads="1"/>
                </p:cNvSpPr>
                <p:nvPr/>
              </p:nvSpPr>
              <p:spPr bwMode="auto">
                <a:xfrm>
                  <a:off x="1597" y="2685"/>
                  <a:ext cx="502" cy="504"/>
                </a:xfrm>
                <a:prstGeom prst="ellipse">
                  <a:avLst/>
                </a:prstGeom>
                <a:solidFill>
                  <a:srgbClr val="000000"/>
                </a:solidFill>
                <a:ln w="9525">
                  <a:solidFill>
                    <a:srgbClr val="000000"/>
                  </a:solidFill>
                  <a:round/>
                  <a:headEnd/>
                  <a:tailEnd/>
                </a:ln>
              </p:spPr>
              <p:txBody>
                <a:bodyPr/>
                <a:lstStyle/>
                <a:p>
                  <a:endParaRPr lang="en-US"/>
                </a:p>
              </p:txBody>
            </p:sp>
            <p:sp>
              <p:nvSpPr>
                <p:cNvPr id="37899" name="Freeform 54"/>
                <p:cNvSpPr>
                  <a:spLocks/>
                </p:cNvSpPr>
                <p:nvPr/>
              </p:nvSpPr>
              <p:spPr bwMode="auto">
                <a:xfrm>
                  <a:off x="1809" y="3012"/>
                  <a:ext cx="87" cy="108"/>
                </a:xfrm>
                <a:custGeom>
                  <a:avLst/>
                  <a:gdLst>
                    <a:gd name="T0" fmla="*/ 0 w 174"/>
                    <a:gd name="T1" fmla="*/ 2 h 215"/>
                    <a:gd name="T2" fmla="*/ 1 w 174"/>
                    <a:gd name="T3" fmla="*/ 0 h 215"/>
                    <a:gd name="T4" fmla="*/ 1 w 174"/>
                    <a:gd name="T5" fmla="*/ 0 h 215"/>
                    <a:gd name="T6" fmla="*/ 1 w 174"/>
                    <a:gd name="T7" fmla="*/ 2 h 215"/>
                    <a:gd name="T8" fmla="*/ 1 w 174"/>
                    <a:gd name="T9" fmla="*/ 2 h 215"/>
                    <a:gd name="T10" fmla="*/ 0 w 174"/>
                    <a:gd name="T11" fmla="*/ 2 h 215"/>
                    <a:gd name="T12" fmla="*/ 0 60000 65536"/>
                    <a:gd name="T13" fmla="*/ 0 60000 65536"/>
                    <a:gd name="T14" fmla="*/ 0 60000 65536"/>
                    <a:gd name="T15" fmla="*/ 0 60000 65536"/>
                    <a:gd name="T16" fmla="*/ 0 60000 65536"/>
                    <a:gd name="T17" fmla="*/ 0 60000 65536"/>
                    <a:gd name="T18" fmla="*/ 0 w 174"/>
                    <a:gd name="T19" fmla="*/ 0 h 215"/>
                    <a:gd name="T20" fmla="*/ 174 w 174"/>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74" h="215">
                      <a:moveTo>
                        <a:pt x="0" y="199"/>
                      </a:moveTo>
                      <a:lnTo>
                        <a:pt x="67" y="0"/>
                      </a:lnTo>
                      <a:lnTo>
                        <a:pt x="109" y="0"/>
                      </a:lnTo>
                      <a:lnTo>
                        <a:pt x="174" y="207"/>
                      </a:lnTo>
                      <a:lnTo>
                        <a:pt x="90" y="215"/>
                      </a:lnTo>
                      <a:lnTo>
                        <a:pt x="0" y="199"/>
                      </a:lnTo>
                      <a:close/>
                    </a:path>
                  </a:pathLst>
                </a:custGeom>
                <a:solidFill>
                  <a:srgbClr val="FF0000"/>
                </a:solidFill>
                <a:ln w="9525">
                  <a:solidFill>
                    <a:srgbClr val="000000"/>
                  </a:solidFill>
                  <a:round/>
                  <a:headEnd/>
                  <a:tailEnd/>
                </a:ln>
              </p:spPr>
              <p:txBody>
                <a:bodyPr/>
                <a:lstStyle/>
                <a:p>
                  <a:endParaRPr lang="en-US"/>
                </a:p>
              </p:txBody>
            </p:sp>
            <p:sp>
              <p:nvSpPr>
                <p:cNvPr id="37900" name="Freeform 55"/>
                <p:cNvSpPr>
                  <a:spLocks/>
                </p:cNvSpPr>
                <p:nvPr/>
              </p:nvSpPr>
              <p:spPr bwMode="auto">
                <a:xfrm>
                  <a:off x="1803" y="2752"/>
                  <a:ext cx="90" cy="108"/>
                </a:xfrm>
                <a:custGeom>
                  <a:avLst/>
                  <a:gdLst>
                    <a:gd name="T0" fmla="*/ 0 w 181"/>
                    <a:gd name="T1" fmla="*/ 1 h 215"/>
                    <a:gd name="T2" fmla="*/ 0 w 181"/>
                    <a:gd name="T3" fmla="*/ 2 h 215"/>
                    <a:gd name="T4" fmla="*/ 0 w 181"/>
                    <a:gd name="T5" fmla="*/ 2 h 215"/>
                    <a:gd name="T6" fmla="*/ 1 w 181"/>
                    <a:gd name="T7" fmla="*/ 1 h 215"/>
                    <a:gd name="T8" fmla="*/ 0 w 181"/>
                    <a:gd name="T9" fmla="*/ 0 h 215"/>
                    <a:gd name="T10" fmla="*/ 0 w 181"/>
                    <a:gd name="T11" fmla="*/ 1 h 215"/>
                    <a:gd name="T12" fmla="*/ 0 60000 65536"/>
                    <a:gd name="T13" fmla="*/ 0 60000 65536"/>
                    <a:gd name="T14" fmla="*/ 0 60000 65536"/>
                    <a:gd name="T15" fmla="*/ 0 60000 65536"/>
                    <a:gd name="T16" fmla="*/ 0 60000 65536"/>
                    <a:gd name="T17" fmla="*/ 0 60000 65536"/>
                    <a:gd name="T18" fmla="*/ 0 w 181"/>
                    <a:gd name="T19" fmla="*/ 0 h 215"/>
                    <a:gd name="T20" fmla="*/ 181 w 181"/>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81" h="215">
                      <a:moveTo>
                        <a:pt x="0" y="15"/>
                      </a:moveTo>
                      <a:lnTo>
                        <a:pt x="72" y="215"/>
                      </a:lnTo>
                      <a:lnTo>
                        <a:pt x="115" y="215"/>
                      </a:lnTo>
                      <a:lnTo>
                        <a:pt x="181" y="9"/>
                      </a:lnTo>
                      <a:lnTo>
                        <a:pt x="94" y="0"/>
                      </a:lnTo>
                      <a:lnTo>
                        <a:pt x="0" y="15"/>
                      </a:lnTo>
                      <a:close/>
                    </a:path>
                  </a:pathLst>
                </a:custGeom>
                <a:solidFill>
                  <a:srgbClr val="FF0000"/>
                </a:solidFill>
                <a:ln w="9525">
                  <a:solidFill>
                    <a:srgbClr val="000000"/>
                  </a:solidFill>
                  <a:round/>
                  <a:headEnd/>
                  <a:tailEnd/>
                </a:ln>
              </p:spPr>
              <p:txBody>
                <a:bodyPr/>
                <a:lstStyle/>
                <a:p>
                  <a:endParaRPr lang="en-US"/>
                </a:p>
              </p:txBody>
            </p:sp>
            <p:sp>
              <p:nvSpPr>
                <p:cNvPr id="37901" name="Freeform 56"/>
                <p:cNvSpPr>
                  <a:spLocks/>
                </p:cNvSpPr>
                <p:nvPr/>
              </p:nvSpPr>
              <p:spPr bwMode="auto">
                <a:xfrm>
                  <a:off x="1923" y="2890"/>
                  <a:ext cx="108" cy="88"/>
                </a:xfrm>
                <a:custGeom>
                  <a:avLst/>
                  <a:gdLst>
                    <a:gd name="T0" fmla="*/ 2 w 216"/>
                    <a:gd name="T1" fmla="*/ 0 h 175"/>
                    <a:gd name="T2" fmla="*/ 0 w 216"/>
                    <a:gd name="T3" fmla="*/ 1 h 175"/>
                    <a:gd name="T4" fmla="*/ 0 w 216"/>
                    <a:gd name="T5" fmla="*/ 1 h 175"/>
                    <a:gd name="T6" fmla="*/ 2 w 216"/>
                    <a:gd name="T7" fmla="*/ 2 h 175"/>
                    <a:gd name="T8" fmla="*/ 2 w 216"/>
                    <a:gd name="T9" fmla="*/ 1 h 175"/>
                    <a:gd name="T10" fmla="*/ 2 w 216"/>
                    <a:gd name="T11" fmla="*/ 0 h 175"/>
                    <a:gd name="T12" fmla="*/ 0 60000 65536"/>
                    <a:gd name="T13" fmla="*/ 0 60000 65536"/>
                    <a:gd name="T14" fmla="*/ 0 60000 65536"/>
                    <a:gd name="T15" fmla="*/ 0 60000 65536"/>
                    <a:gd name="T16" fmla="*/ 0 60000 65536"/>
                    <a:gd name="T17" fmla="*/ 0 60000 65536"/>
                    <a:gd name="T18" fmla="*/ 0 w 216"/>
                    <a:gd name="T19" fmla="*/ 0 h 175"/>
                    <a:gd name="T20" fmla="*/ 216 w 216"/>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6" h="175">
                      <a:moveTo>
                        <a:pt x="201" y="0"/>
                      </a:moveTo>
                      <a:lnTo>
                        <a:pt x="0" y="70"/>
                      </a:lnTo>
                      <a:lnTo>
                        <a:pt x="0" y="112"/>
                      </a:lnTo>
                      <a:lnTo>
                        <a:pt x="207" y="175"/>
                      </a:lnTo>
                      <a:lnTo>
                        <a:pt x="216" y="91"/>
                      </a:lnTo>
                      <a:lnTo>
                        <a:pt x="201" y="0"/>
                      </a:lnTo>
                      <a:close/>
                    </a:path>
                  </a:pathLst>
                </a:custGeom>
                <a:solidFill>
                  <a:srgbClr val="FF0000"/>
                </a:solidFill>
                <a:ln w="9525">
                  <a:solidFill>
                    <a:srgbClr val="000000"/>
                  </a:solidFill>
                  <a:round/>
                  <a:headEnd/>
                  <a:tailEnd/>
                </a:ln>
              </p:spPr>
              <p:txBody>
                <a:bodyPr/>
                <a:lstStyle/>
                <a:p>
                  <a:endParaRPr lang="en-US"/>
                </a:p>
              </p:txBody>
            </p:sp>
            <p:sp>
              <p:nvSpPr>
                <p:cNvPr id="37902" name="Freeform 57"/>
                <p:cNvSpPr>
                  <a:spLocks/>
                </p:cNvSpPr>
                <p:nvPr/>
              </p:nvSpPr>
              <p:spPr bwMode="auto">
                <a:xfrm>
                  <a:off x="1665" y="2890"/>
                  <a:ext cx="109" cy="88"/>
                </a:xfrm>
                <a:custGeom>
                  <a:avLst/>
                  <a:gdLst>
                    <a:gd name="T0" fmla="*/ 1 w 216"/>
                    <a:gd name="T1" fmla="*/ 0 h 175"/>
                    <a:gd name="T2" fmla="*/ 2 w 216"/>
                    <a:gd name="T3" fmla="*/ 1 h 175"/>
                    <a:gd name="T4" fmla="*/ 2 w 216"/>
                    <a:gd name="T5" fmla="*/ 1 h 175"/>
                    <a:gd name="T6" fmla="*/ 1 w 216"/>
                    <a:gd name="T7" fmla="*/ 2 h 175"/>
                    <a:gd name="T8" fmla="*/ 0 w 216"/>
                    <a:gd name="T9" fmla="*/ 1 h 175"/>
                    <a:gd name="T10" fmla="*/ 1 w 216"/>
                    <a:gd name="T11" fmla="*/ 0 h 175"/>
                    <a:gd name="T12" fmla="*/ 0 60000 65536"/>
                    <a:gd name="T13" fmla="*/ 0 60000 65536"/>
                    <a:gd name="T14" fmla="*/ 0 60000 65536"/>
                    <a:gd name="T15" fmla="*/ 0 60000 65536"/>
                    <a:gd name="T16" fmla="*/ 0 60000 65536"/>
                    <a:gd name="T17" fmla="*/ 0 60000 65536"/>
                    <a:gd name="T18" fmla="*/ 0 w 216"/>
                    <a:gd name="T19" fmla="*/ 0 h 175"/>
                    <a:gd name="T20" fmla="*/ 216 w 216"/>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6" h="175">
                      <a:moveTo>
                        <a:pt x="15" y="0"/>
                      </a:moveTo>
                      <a:lnTo>
                        <a:pt x="216" y="70"/>
                      </a:lnTo>
                      <a:lnTo>
                        <a:pt x="216" y="112"/>
                      </a:lnTo>
                      <a:lnTo>
                        <a:pt x="9" y="175"/>
                      </a:lnTo>
                      <a:lnTo>
                        <a:pt x="0" y="91"/>
                      </a:lnTo>
                      <a:lnTo>
                        <a:pt x="15" y="0"/>
                      </a:lnTo>
                      <a:close/>
                    </a:path>
                  </a:pathLst>
                </a:custGeom>
                <a:solidFill>
                  <a:srgbClr val="FF0000"/>
                </a:solidFill>
                <a:ln w="9525">
                  <a:solidFill>
                    <a:srgbClr val="000000"/>
                  </a:solidFill>
                  <a:round/>
                  <a:headEnd/>
                  <a:tailEnd/>
                </a:ln>
              </p:spPr>
              <p:txBody>
                <a:bodyPr/>
                <a:lstStyle/>
                <a:p>
                  <a:endParaRPr lang="en-US"/>
                </a:p>
              </p:txBody>
            </p:sp>
            <p:sp>
              <p:nvSpPr>
                <p:cNvPr id="37903" name="Oval 58"/>
                <p:cNvSpPr>
                  <a:spLocks noChangeArrowheads="1"/>
                </p:cNvSpPr>
                <p:nvPr/>
              </p:nvSpPr>
              <p:spPr bwMode="auto">
                <a:xfrm>
                  <a:off x="1664" y="2751"/>
                  <a:ext cx="363" cy="365"/>
                </a:xfrm>
                <a:prstGeom prst="ellipse">
                  <a:avLst/>
                </a:prstGeom>
                <a:noFill/>
                <a:ln w="19050">
                  <a:solidFill>
                    <a:srgbClr val="FFFFFF"/>
                  </a:solidFill>
                  <a:round/>
                  <a:headEnd/>
                  <a:tailEnd/>
                </a:ln>
              </p:spPr>
              <p:txBody>
                <a:bodyPr/>
                <a:lstStyle/>
                <a:p>
                  <a:endParaRPr lang="en-US"/>
                </a:p>
              </p:txBody>
            </p:sp>
            <p:grpSp>
              <p:nvGrpSpPr>
                <p:cNvPr id="18" name="Group 59"/>
                <p:cNvGrpSpPr>
                  <a:grpSpLocks/>
                </p:cNvGrpSpPr>
                <p:nvPr/>
              </p:nvGrpSpPr>
              <p:grpSpPr bwMode="auto">
                <a:xfrm>
                  <a:off x="1778" y="2864"/>
                  <a:ext cx="138" cy="139"/>
                  <a:chOff x="1778" y="2864"/>
                  <a:chExt cx="138" cy="139"/>
                </a:xfrm>
              </p:grpSpPr>
              <p:sp>
                <p:nvSpPr>
                  <p:cNvPr id="37905" name="Oval 60"/>
                  <p:cNvSpPr>
                    <a:spLocks noChangeArrowheads="1"/>
                  </p:cNvSpPr>
                  <p:nvPr/>
                </p:nvSpPr>
                <p:spPr bwMode="auto">
                  <a:xfrm>
                    <a:off x="1778" y="2864"/>
                    <a:ext cx="138" cy="139"/>
                  </a:xfrm>
                  <a:prstGeom prst="ellipse">
                    <a:avLst/>
                  </a:prstGeom>
                  <a:solidFill>
                    <a:srgbClr val="000000"/>
                  </a:solidFill>
                  <a:ln w="19050">
                    <a:solidFill>
                      <a:srgbClr val="FFFFFF"/>
                    </a:solidFill>
                    <a:round/>
                    <a:headEnd/>
                    <a:tailEnd/>
                  </a:ln>
                </p:spPr>
                <p:txBody>
                  <a:bodyPr/>
                  <a:lstStyle/>
                  <a:p>
                    <a:endParaRPr lang="en-US"/>
                  </a:p>
                </p:txBody>
              </p:sp>
              <p:sp>
                <p:nvSpPr>
                  <p:cNvPr id="37906" name="Oval 61"/>
                  <p:cNvSpPr>
                    <a:spLocks noChangeArrowheads="1"/>
                  </p:cNvSpPr>
                  <p:nvPr/>
                </p:nvSpPr>
                <p:spPr bwMode="auto">
                  <a:xfrm>
                    <a:off x="1807" y="2893"/>
                    <a:ext cx="78" cy="82"/>
                  </a:xfrm>
                  <a:prstGeom prst="ellipse">
                    <a:avLst/>
                  </a:prstGeom>
                  <a:solidFill>
                    <a:srgbClr val="000000"/>
                  </a:solidFill>
                  <a:ln w="19050">
                    <a:solidFill>
                      <a:srgbClr val="FFFFFF"/>
                    </a:solidFill>
                    <a:round/>
                    <a:headEnd/>
                    <a:tailEnd/>
                  </a:ln>
                </p:spPr>
                <p:txBody>
                  <a:bodyPr/>
                  <a:lstStyle/>
                  <a:p>
                    <a:endParaRPr lang="en-US"/>
                  </a:p>
                </p:txBody>
              </p:sp>
            </p:grpSp>
          </p:gr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07204"/>
                                        </p:tgtEl>
                                        <p:attrNameLst>
                                          <p:attrName>style.visibility</p:attrName>
                                        </p:attrNameLst>
                                      </p:cBhvr>
                                      <p:to>
                                        <p:strVal val="visible"/>
                                      </p:to>
                                    </p:set>
                                    <p:anim calcmode="lin" valueType="num">
                                      <p:cBhvr>
                                        <p:cTn id="12" dur="500" fill="hold"/>
                                        <p:tgtEl>
                                          <p:spTgt spid="307204"/>
                                        </p:tgtEl>
                                        <p:attrNameLst>
                                          <p:attrName>ppt_w</p:attrName>
                                        </p:attrNameLst>
                                      </p:cBhvr>
                                      <p:tavLst>
                                        <p:tav tm="0">
                                          <p:val>
                                            <p:fltVal val="0"/>
                                          </p:val>
                                        </p:tav>
                                        <p:tav tm="100000">
                                          <p:val>
                                            <p:strVal val="#ppt_w"/>
                                          </p:val>
                                        </p:tav>
                                      </p:tavLst>
                                    </p:anim>
                                    <p:anim calcmode="lin" valueType="num">
                                      <p:cBhvr>
                                        <p:cTn id="13" dur="500" fill="hold"/>
                                        <p:tgtEl>
                                          <p:spTgt spid="3072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lIns="90488" tIns="44450" rIns="90488" bIns="44450">
            <a:normAutofit/>
          </a:bodyPr>
          <a:lstStyle/>
          <a:p>
            <a:r>
              <a:rPr lang="en-US" sz="3000" b="1" dirty="0" smtClean="0">
                <a:latin typeface="Comic Sans MS" pitchFamily="66" charset="0"/>
                <a:cs typeface="Arial" charset="0"/>
              </a:rPr>
              <a:t>Direct Labor</a:t>
            </a:r>
          </a:p>
        </p:txBody>
      </p:sp>
      <p:sp>
        <p:nvSpPr>
          <p:cNvPr id="309251" name="Rectangle 3"/>
          <p:cNvSpPr>
            <a:spLocks noGrp="1" noChangeArrowheads="1"/>
          </p:cNvSpPr>
          <p:nvPr>
            <p:ph type="body" idx="1"/>
          </p:nvPr>
        </p:nvSpPr>
        <p:spPr>
          <a:xfrm>
            <a:off x="1295400" y="1828800"/>
            <a:ext cx="6553200" cy="1066800"/>
          </a:xfrm>
          <a:solidFill>
            <a:schemeClr val="accent4">
              <a:lumMod val="40000"/>
              <a:lumOff val="60000"/>
            </a:schemeClr>
          </a:solidFill>
          <a:ln>
            <a:solidFill>
              <a:schemeClr val="tx1"/>
            </a:solidFill>
          </a:ln>
        </p:spPr>
        <p:txBody>
          <a:bodyPr lIns="90488" tIns="44450" rIns="90488" bIns="44450"/>
          <a:lstStyle/>
          <a:p>
            <a:pPr algn="ctr">
              <a:lnSpc>
                <a:spcPct val="90000"/>
              </a:lnSpc>
              <a:spcBef>
                <a:spcPct val="40000"/>
              </a:spcBef>
              <a:buFont typeface="Times" pitchFamily="34" charset="0"/>
              <a:buNone/>
              <a:defRPr/>
            </a:pPr>
            <a:r>
              <a:rPr lang="en-US" sz="2800" dirty="0"/>
              <a:t>Those labor costs that can be easily traced to individual units of product.</a:t>
            </a:r>
          </a:p>
        </p:txBody>
      </p:sp>
      <p:sp>
        <p:nvSpPr>
          <p:cNvPr id="309291" name="Rectangle 43"/>
          <p:cNvSpPr>
            <a:spLocks noChangeArrowheads="1"/>
          </p:cNvSpPr>
          <p:nvPr/>
        </p:nvSpPr>
        <p:spPr bwMode="auto">
          <a:xfrm>
            <a:off x="568325" y="5257800"/>
            <a:ext cx="8347075" cy="479425"/>
          </a:xfrm>
          <a:prstGeom prst="rect">
            <a:avLst/>
          </a:prstGeom>
          <a:solidFill>
            <a:srgbClr val="FFE6CB"/>
          </a:solidFill>
          <a:ln w="25399">
            <a:solidFill>
              <a:schemeClr val="accent2"/>
            </a:solidFill>
            <a:miter lim="800000"/>
            <a:headEnd/>
            <a:tailEnd/>
          </a:ln>
          <a:effectLst>
            <a:outerShdw dist="53882" dir="2700000" algn="ctr" rotWithShape="0">
              <a:schemeClr val="tx1"/>
            </a:outerShdw>
          </a:effectLst>
        </p:spPr>
        <p:txBody>
          <a:bodyPr lIns="90488" tIns="44450" rIns="90488" bIns="44450">
            <a:spAutoFit/>
          </a:bodyPr>
          <a:lstStyle/>
          <a:p>
            <a:pPr algn="ctr">
              <a:spcBef>
                <a:spcPct val="50000"/>
              </a:spcBef>
              <a:defRPr/>
            </a:pPr>
            <a:r>
              <a:rPr lang="en-US" sz="2400" b="1"/>
              <a:t>Example:</a:t>
            </a:r>
            <a:r>
              <a:rPr lang="en-US" sz="2400" b="1">
                <a:solidFill>
                  <a:schemeClr val="accent2"/>
                </a:solidFill>
              </a:rPr>
              <a:t>  </a:t>
            </a:r>
            <a:r>
              <a:rPr lang="en-US" sz="2400" b="1">
                <a:solidFill>
                  <a:srgbClr val="0000CC"/>
                </a:solidFill>
              </a:rPr>
              <a:t>Wages paid to automobile assembly workers</a:t>
            </a:r>
          </a:p>
        </p:txBody>
      </p:sp>
      <p:grpSp>
        <p:nvGrpSpPr>
          <p:cNvPr id="2" name="Group 44"/>
          <p:cNvGrpSpPr>
            <a:grpSpLocks/>
          </p:cNvGrpSpPr>
          <p:nvPr/>
        </p:nvGrpSpPr>
        <p:grpSpPr bwMode="auto">
          <a:xfrm>
            <a:off x="2097088" y="3760788"/>
            <a:ext cx="5062537" cy="1301750"/>
            <a:chOff x="1321" y="2369"/>
            <a:chExt cx="3189" cy="820"/>
          </a:xfrm>
        </p:grpSpPr>
        <p:grpSp>
          <p:nvGrpSpPr>
            <p:cNvPr id="3" name="Group 45"/>
            <p:cNvGrpSpPr>
              <a:grpSpLocks/>
            </p:cNvGrpSpPr>
            <p:nvPr/>
          </p:nvGrpSpPr>
          <p:grpSpPr bwMode="auto">
            <a:xfrm>
              <a:off x="1321" y="2369"/>
              <a:ext cx="3189" cy="739"/>
              <a:chOff x="1321" y="2369"/>
              <a:chExt cx="3189" cy="739"/>
            </a:xfrm>
          </p:grpSpPr>
          <p:grpSp>
            <p:nvGrpSpPr>
              <p:cNvPr id="4" name="Group 46"/>
              <p:cNvGrpSpPr>
                <a:grpSpLocks/>
              </p:cNvGrpSpPr>
              <p:nvPr/>
            </p:nvGrpSpPr>
            <p:grpSpPr bwMode="auto">
              <a:xfrm>
                <a:off x="1488" y="2369"/>
                <a:ext cx="2187" cy="289"/>
                <a:chOff x="1488" y="2369"/>
                <a:chExt cx="2187" cy="289"/>
              </a:xfrm>
            </p:grpSpPr>
            <p:grpSp>
              <p:nvGrpSpPr>
                <p:cNvPr id="5" name="Group 47"/>
                <p:cNvGrpSpPr>
                  <a:grpSpLocks/>
                </p:cNvGrpSpPr>
                <p:nvPr/>
              </p:nvGrpSpPr>
              <p:grpSpPr bwMode="auto">
                <a:xfrm>
                  <a:off x="2256" y="2400"/>
                  <a:ext cx="1168" cy="255"/>
                  <a:chOff x="2256" y="2400"/>
                  <a:chExt cx="1168" cy="255"/>
                </a:xfrm>
              </p:grpSpPr>
              <p:grpSp>
                <p:nvGrpSpPr>
                  <p:cNvPr id="6" name="Group 48"/>
                  <p:cNvGrpSpPr>
                    <a:grpSpLocks/>
                  </p:cNvGrpSpPr>
                  <p:nvPr/>
                </p:nvGrpSpPr>
                <p:grpSpPr bwMode="auto">
                  <a:xfrm>
                    <a:off x="2515" y="2409"/>
                    <a:ext cx="744" cy="220"/>
                    <a:chOff x="2515" y="2409"/>
                    <a:chExt cx="744" cy="220"/>
                  </a:xfrm>
                </p:grpSpPr>
                <p:sp>
                  <p:nvSpPr>
                    <p:cNvPr id="38973" name="Freeform 49"/>
                    <p:cNvSpPr>
                      <a:spLocks/>
                    </p:cNvSpPr>
                    <p:nvPr/>
                  </p:nvSpPr>
                  <p:spPr bwMode="auto">
                    <a:xfrm>
                      <a:off x="2515" y="2409"/>
                      <a:ext cx="127" cy="180"/>
                    </a:xfrm>
                    <a:custGeom>
                      <a:avLst/>
                      <a:gdLst>
                        <a:gd name="T0" fmla="*/ 0 w 255"/>
                        <a:gd name="T1" fmla="*/ 1 h 359"/>
                        <a:gd name="T2" fmla="*/ 0 w 255"/>
                        <a:gd name="T3" fmla="*/ 0 h 359"/>
                        <a:gd name="T4" fmla="*/ 1 w 255"/>
                        <a:gd name="T5" fmla="*/ 3 h 359"/>
                        <a:gd name="T6" fmla="*/ 1 w 255"/>
                        <a:gd name="T7" fmla="*/ 3 h 359"/>
                        <a:gd name="T8" fmla="*/ 0 w 255"/>
                        <a:gd name="T9" fmla="*/ 0 h 359"/>
                        <a:gd name="T10" fmla="*/ 0 w 255"/>
                        <a:gd name="T11" fmla="*/ 1 h 359"/>
                        <a:gd name="T12" fmla="*/ 0 60000 65536"/>
                        <a:gd name="T13" fmla="*/ 0 60000 65536"/>
                        <a:gd name="T14" fmla="*/ 0 60000 65536"/>
                        <a:gd name="T15" fmla="*/ 0 60000 65536"/>
                        <a:gd name="T16" fmla="*/ 0 60000 65536"/>
                        <a:gd name="T17" fmla="*/ 0 60000 65536"/>
                        <a:gd name="T18" fmla="*/ 0 w 255"/>
                        <a:gd name="T19" fmla="*/ 0 h 359"/>
                        <a:gd name="T20" fmla="*/ 255 w 255"/>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255" h="359">
                          <a:moveTo>
                            <a:pt x="6" y="5"/>
                          </a:moveTo>
                          <a:lnTo>
                            <a:pt x="0" y="0"/>
                          </a:lnTo>
                          <a:lnTo>
                            <a:pt x="168" y="359"/>
                          </a:lnTo>
                          <a:lnTo>
                            <a:pt x="255" y="359"/>
                          </a:lnTo>
                          <a:lnTo>
                            <a:pt x="70" y="0"/>
                          </a:lnTo>
                          <a:lnTo>
                            <a:pt x="6" y="5"/>
                          </a:lnTo>
                          <a:close/>
                        </a:path>
                      </a:pathLst>
                    </a:custGeom>
                    <a:solidFill>
                      <a:srgbClr val="800000"/>
                    </a:solidFill>
                    <a:ln w="9525">
                      <a:solidFill>
                        <a:srgbClr val="000000"/>
                      </a:solidFill>
                      <a:round/>
                      <a:headEnd/>
                      <a:tailEnd/>
                    </a:ln>
                  </p:spPr>
                  <p:txBody>
                    <a:bodyPr/>
                    <a:lstStyle/>
                    <a:p>
                      <a:endParaRPr lang="en-US"/>
                    </a:p>
                  </p:txBody>
                </p:sp>
                <p:sp>
                  <p:nvSpPr>
                    <p:cNvPr id="38974" name="Freeform 50"/>
                    <p:cNvSpPr>
                      <a:spLocks/>
                    </p:cNvSpPr>
                    <p:nvPr/>
                  </p:nvSpPr>
                  <p:spPr bwMode="auto">
                    <a:xfrm>
                      <a:off x="3142" y="2509"/>
                      <a:ext cx="117" cy="120"/>
                    </a:xfrm>
                    <a:custGeom>
                      <a:avLst/>
                      <a:gdLst>
                        <a:gd name="T0" fmla="*/ 1 w 234"/>
                        <a:gd name="T1" fmla="*/ 1 h 239"/>
                        <a:gd name="T2" fmla="*/ 1 w 234"/>
                        <a:gd name="T3" fmla="*/ 1 h 239"/>
                        <a:gd name="T4" fmla="*/ 2 w 234"/>
                        <a:gd name="T5" fmla="*/ 2 h 239"/>
                        <a:gd name="T6" fmla="*/ 2 w 234"/>
                        <a:gd name="T7" fmla="*/ 2 h 239"/>
                        <a:gd name="T8" fmla="*/ 0 w 234"/>
                        <a:gd name="T9" fmla="*/ 0 h 239"/>
                        <a:gd name="T10" fmla="*/ 1 w 234"/>
                        <a:gd name="T11" fmla="*/ 1 h 239"/>
                        <a:gd name="T12" fmla="*/ 0 60000 65536"/>
                        <a:gd name="T13" fmla="*/ 0 60000 65536"/>
                        <a:gd name="T14" fmla="*/ 0 60000 65536"/>
                        <a:gd name="T15" fmla="*/ 0 60000 65536"/>
                        <a:gd name="T16" fmla="*/ 0 60000 65536"/>
                        <a:gd name="T17" fmla="*/ 0 60000 65536"/>
                        <a:gd name="T18" fmla="*/ 0 w 234"/>
                        <a:gd name="T19" fmla="*/ 0 h 239"/>
                        <a:gd name="T20" fmla="*/ 234 w 234"/>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234" h="239">
                          <a:moveTo>
                            <a:pt x="62" y="27"/>
                          </a:moveTo>
                          <a:lnTo>
                            <a:pt x="68" y="23"/>
                          </a:lnTo>
                          <a:lnTo>
                            <a:pt x="234" y="239"/>
                          </a:lnTo>
                          <a:lnTo>
                            <a:pt x="154" y="227"/>
                          </a:lnTo>
                          <a:lnTo>
                            <a:pt x="0" y="0"/>
                          </a:lnTo>
                          <a:lnTo>
                            <a:pt x="62" y="27"/>
                          </a:lnTo>
                          <a:close/>
                        </a:path>
                      </a:pathLst>
                    </a:custGeom>
                    <a:solidFill>
                      <a:srgbClr val="800000"/>
                    </a:solidFill>
                    <a:ln w="9525">
                      <a:solidFill>
                        <a:srgbClr val="000000"/>
                      </a:solidFill>
                      <a:round/>
                      <a:headEnd/>
                      <a:tailEnd/>
                    </a:ln>
                  </p:spPr>
                  <p:txBody>
                    <a:bodyPr/>
                    <a:lstStyle/>
                    <a:p>
                      <a:endParaRPr lang="en-US"/>
                    </a:p>
                  </p:txBody>
                </p:sp>
              </p:grpSp>
              <p:sp>
                <p:nvSpPr>
                  <p:cNvPr id="38972" name="Freeform 51"/>
                  <p:cNvSpPr>
                    <a:spLocks/>
                  </p:cNvSpPr>
                  <p:nvPr/>
                </p:nvSpPr>
                <p:spPr bwMode="auto">
                  <a:xfrm>
                    <a:off x="2256" y="2400"/>
                    <a:ext cx="1168" cy="255"/>
                  </a:xfrm>
                  <a:custGeom>
                    <a:avLst/>
                    <a:gdLst>
                      <a:gd name="T0" fmla="*/ 1 w 2336"/>
                      <a:gd name="T1" fmla="*/ 1 h 510"/>
                      <a:gd name="T2" fmla="*/ 1 w 2336"/>
                      <a:gd name="T3" fmla="*/ 1 h 510"/>
                      <a:gd name="T4" fmla="*/ 3 w 2336"/>
                      <a:gd name="T5" fmla="*/ 1 h 510"/>
                      <a:gd name="T6" fmla="*/ 5 w 2336"/>
                      <a:gd name="T7" fmla="*/ 1 h 510"/>
                      <a:gd name="T8" fmla="*/ 6 w 2336"/>
                      <a:gd name="T9" fmla="*/ 1 h 510"/>
                      <a:gd name="T10" fmla="*/ 9 w 2336"/>
                      <a:gd name="T11" fmla="*/ 1 h 510"/>
                      <a:gd name="T12" fmla="*/ 10 w 2336"/>
                      <a:gd name="T13" fmla="*/ 1 h 510"/>
                      <a:gd name="T14" fmla="*/ 10 w 2336"/>
                      <a:gd name="T15" fmla="*/ 1 h 510"/>
                      <a:gd name="T16" fmla="*/ 11 w 2336"/>
                      <a:gd name="T17" fmla="*/ 1 h 510"/>
                      <a:gd name="T18" fmla="*/ 12 w 2336"/>
                      <a:gd name="T19" fmla="*/ 1 h 510"/>
                      <a:gd name="T20" fmla="*/ 12 w 2336"/>
                      <a:gd name="T21" fmla="*/ 2 h 510"/>
                      <a:gd name="T22" fmla="*/ 15 w 2336"/>
                      <a:gd name="T23" fmla="*/ 3 h 510"/>
                      <a:gd name="T24" fmla="*/ 17 w 2336"/>
                      <a:gd name="T25" fmla="*/ 4 h 510"/>
                      <a:gd name="T26" fmla="*/ 18 w 2336"/>
                      <a:gd name="T27" fmla="*/ 4 h 510"/>
                      <a:gd name="T28" fmla="*/ 17 w 2336"/>
                      <a:gd name="T29" fmla="*/ 4 h 510"/>
                      <a:gd name="T30" fmla="*/ 0 w 2336"/>
                      <a:gd name="T31" fmla="*/ 3 h 510"/>
                      <a:gd name="T32" fmla="*/ 1 w 2336"/>
                      <a:gd name="T33" fmla="*/ 3 h 510"/>
                      <a:gd name="T34" fmla="*/ 18 w 2336"/>
                      <a:gd name="T35" fmla="*/ 4 h 510"/>
                      <a:gd name="T36" fmla="*/ 18 w 2336"/>
                      <a:gd name="T37" fmla="*/ 4 h 510"/>
                      <a:gd name="T38" fmla="*/ 18 w 2336"/>
                      <a:gd name="T39" fmla="*/ 4 h 510"/>
                      <a:gd name="T40" fmla="*/ 18 w 2336"/>
                      <a:gd name="T41" fmla="*/ 4 h 510"/>
                      <a:gd name="T42" fmla="*/ 17 w 2336"/>
                      <a:gd name="T43" fmla="*/ 3 h 510"/>
                      <a:gd name="T44" fmla="*/ 15 w 2336"/>
                      <a:gd name="T45" fmla="*/ 3 h 510"/>
                      <a:gd name="T46" fmla="*/ 13 w 2336"/>
                      <a:gd name="T47" fmla="*/ 1 h 510"/>
                      <a:gd name="T48" fmla="*/ 11 w 2336"/>
                      <a:gd name="T49" fmla="*/ 1 h 510"/>
                      <a:gd name="T50" fmla="*/ 10 w 2336"/>
                      <a:gd name="T51" fmla="*/ 1 h 510"/>
                      <a:gd name="T52" fmla="*/ 9 w 2336"/>
                      <a:gd name="T53" fmla="*/ 0 h 510"/>
                      <a:gd name="T54" fmla="*/ 5 w 2336"/>
                      <a:gd name="T55" fmla="*/ 0 h 510"/>
                      <a:gd name="T56" fmla="*/ 1 w 2336"/>
                      <a:gd name="T57" fmla="*/ 1 h 510"/>
                      <a:gd name="T58" fmla="*/ 1 w 2336"/>
                      <a:gd name="T59" fmla="*/ 1 h 5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36"/>
                      <a:gd name="T91" fmla="*/ 0 h 510"/>
                      <a:gd name="T92" fmla="*/ 2336 w 2336"/>
                      <a:gd name="T93" fmla="*/ 510 h 5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36" h="510">
                        <a:moveTo>
                          <a:pt x="17" y="68"/>
                        </a:moveTo>
                        <a:lnTo>
                          <a:pt x="236" y="59"/>
                        </a:lnTo>
                        <a:lnTo>
                          <a:pt x="404" y="59"/>
                        </a:lnTo>
                        <a:lnTo>
                          <a:pt x="630" y="47"/>
                        </a:lnTo>
                        <a:lnTo>
                          <a:pt x="838" y="47"/>
                        </a:lnTo>
                        <a:lnTo>
                          <a:pt x="1073" y="47"/>
                        </a:lnTo>
                        <a:lnTo>
                          <a:pt x="1283" y="53"/>
                        </a:lnTo>
                        <a:lnTo>
                          <a:pt x="1383" y="67"/>
                        </a:lnTo>
                        <a:lnTo>
                          <a:pt x="1468" y="85"/>
                        </a:lnTo>
                        <a:lnTo>
                          <a:pt x="1563" y="119"/>
                        </a:lnTo>
                        <a:lnTo>
                          <a:pt x="1653" y="157"/>
                        </a:lnTo>
                        <a:lnTo>
                          <a:pt x="1983" y="327"/>
                        </a:lnTo>
                        <a:lnTo>
                          <a:pt x="2159" y="406"/>
                        </a:lnTo>
                        <a:lnTo>
                          <a:pt x="2260" y="471"/>
                        </a:lnTo>
                        <a:lnTo>
                          <a:pt x="2168" y="469"/>
                        </a:lnTo>
                        <a:lnTo>
                          <a:pt x="0" y="304"/>
                        </a:lnTo>
                        <a:lnTo>
                          <a:pt x="3" y="355"/>
                        </a:lnTo>
                        <a:lnTo>
                          <a:pt x="2266" y="510"/>
                        </a:lnTo>
                        <a:lnTo>
                          <a:pt x="2336" y="497"/>
                        </a:lnTo>
                        <a:lnTo>
                          <a:pt x="2301" y="452"/>
                        </a:lnTo>
                        <a:lnTo>
                          <a:pt x="2238" y="406"/>
                        </a:lnTo>
                        <a:lnTo>
                          <a:pt x="2086" y="327"/>
                        </a:lnTo>
                        <a:lnTo>
                          <a:pt x="1968" y="263"/>
                        </a:lnTo>
                        <a:lnTo>
                          <a:pt x="1667" y="116"/>
                        </a:lnTo>
                        <a:lnTo>
                          <a:pt x="1532" y="64"/>
                        </a:lnTo>
                        <a:lnTo>
                          <a:pt x="1398" y="30"/>
                        </a:lnTo>
                        <a:lnTo>
                          <a:pt x="1098" y="0"/>
                        </a:lnTo>
                        <a:lnTo>
                          <a:pt x="687" y="0"/>
                        </a:lnTo>
                        <a:lnTo>
                          <a:pt x="17" y="36"/>
                        </a:lnTo>
                        <a:lnTo>
                          <a:pt x="17" y="68"/>
                        </a:lnTo>
                        <a:close/>
                      </a:path>
                    </a:pathLst>
                  </a:custGeom>
                  <a:solidFill>
                    <a:srgbClr val="800000"/>
                  </a:solidFill>
                  <a:ln w="9525">
                    <a:solidFill>
                      <a:srgbClr val="000000"/>
                    </a:solidFill>
                    <a:round/>
                    <a:headEnd/>
                    <a:tailEnd/>
                  </a:ln>
                </p:spPr>
                <p:txBody>
                  <a:bodyPr/>
                  <a:lstStyle/>
                  <a:p>
                    <a:endParaRPr lang="en-US"/>
                  </a:p>
                </p:txBody>
              </p:sp>
            </p:grpSp>
            <p:sp>
              <p:nvSpPr>
                <p:cNvPr id="38970" name="Freeform 52"/>
                <p:cNvSpPr>
                  <a:spLocks/>
                </p:cNvSpPr>
                <p:nvPr/>
              </p:nvSpPr>
              <p:spPr bwMode="auto">
                <a:xfrm>
                  <a:off x="1488" y="2369"/>
                  <a:ext cx="2187" cy="289"/>
                </a:xfrm>
                <a:custGeom>
                  <a:avLst/>
                  <a:gdLst>
                    <a:gd name="T0" fmla="*/ 1 w 4375"/>
                    <a:gd name="T1" fmla="*/ 2 h 578"/>
                    <a:gd name="T2" fmla="*/ 3 w 4375"/>
                    <a:gd name="T3" fmla="*/ 2 h 578"/>
                    <a:gd name="T4" fmla="*/ 4 w 4375"/>
                    <a:gd name="T5" fmla="*/ 2 h 578"/>
                    <a:gd name="T6" fmla="*/ 5 w 4375"/>
                    <a:gd name="T7" fmla="*/ 1 h 578"/>
                    <a:gd name="T8" fmla="*/ 6 w 4375"/>
                    <a:gd name="T9" fmla="*/ 1 h 578"/>
                    <a:gd name="T10" fmla="*/ 8 w 4375"/>
                    <a:gd name="T11" fmla="*/ 1 h 578"/>
                    <a:gd name="T12" fmla="*/ 9 w 4375"/>
                    <a:gd name="T13" fmla="*/ 1 h 578"/>
                    <a:gd name="T14" fmla="*/ 10 w 4375"/>
                    <a:gd name="T15" fmla="*/ 1 h 578"/>
                    <a:gd name="T16" fmla="*/ 11 w 4375"/>
                    <a:gd name="T17" fmla="*/ 1 h 578"/>
                    <a:gd name="T18" fmla="*/ 13 w 4375"/>
                    <a:gd name="T19" fmla="*/ 1 h 578"/>
                    <a:gd name="T20" fmla="*/ 15 w 4375"/>
                    <a:gd name="T21" fmla="*/ 1 h 578"/>
                    <a:gd name="T22" fmla="*/ 18 w 4375"/>
                    <a:gd name="T23" fmla="*/ 1 h 578"/>
                    <a:gd name="T24" fmla="*/ 20 w 4375"/>
                    <a:gd name="T25" fmla="*/ 0 h 578"/>
                    <a:gd name="T26" fmla="*/ 22 w 4375"/>
                    <a:gd name="T27" fmla="*/ 1 h 578"/>
                    <a:gd name="T28" fmla="*/ 24 w 4375"/>
                    <a:gd name="T29" fmla="*/ 1 h 578"/>
                    <a:gd name="T30" fmla="*/ 25 w 4375"/>
                    <a:gd name="T31" fmla="*/ 1 h 578"/>
                    <a:gd name="T32" fmla="*/ 27 w 4375"/>
                    <a:gd name="T33" fmla="*/ 1 h 578"/>
                    <a:gd name="T34" fmla="*/ 29 w 4375"/>
                    <a:gd name="T35" fmla="*/ 2 h 578"/>
                    <a:gd name="T36" fmla="*/ 30 w 4375"/>
                    <a:gd name="T37" fmla="*/ 2 h 578"/>
                    <a:gd name="T38" fmla="*/ 32 w 4375"/>
                    <a:gd name="T39" fmla="*/ 3 h 578"/>
                    <a:gd name="T40" fmla="*/ 34 w 4375"/>
                    <a:gd name="T41" fmla="*/ 3 h 578"/>
                    <a:gd name="T42" fmla="*/ 33 w 4375"/>
                    <a:gd name="T43" fmla="*/ 5 h 578"/>
                    <a:gd name="T44" fmla="*/ 32 w 4375"/>
                    <a:gd name="T45" fmla="*/ 5 h 578"/>
                    <a:gd name="T46" fmla="*/ 30 w 4375"/>
                    <a:gd name="T47" fmla="*/ 5 h 578"/>
                    <a:gd name="T48" fmla="*/ 29 w 4375"/>
                    <a:gd name="T49" fmla="*/ 3 h 578"/>
                    <a:gd name="T50" fmla="*/ 28 w 4375"/>
                    <a:gd name="T51" fmla="*/ 3 h 578"/>
                    <a:gd name="T52" fmla="*/ 26 w 4375"/>
                    <a:gd name="T53" fmla="*/ 2 h 578"/>
                    <a:gd name="T54" fmla="*/ 24 w 4375"/>
                    <a:gd name="T55" fmla="*/ 1 h 578"/>
                    <a:gd name="T56" fmla="*/ 22 w 4375"/>
                    <a:gd name="T57" fmla="*/ 1 h 578"/>
                    <a:gd name="T58" fmla="*/ 18 w 4375"/>
                    <a:gd name="T59" fmla="*/ 1 h 578"/>
                    <a:gd name="T60" fmla="*/ 14 w 4375"/>
                    <a:gd name="T61" fmla="*/ 1 h 578"/>
                    <a:gd name="T62" fmla="*/ 11 w 4375"/>
                    <a:gd name="T63" fmla="*/ 3 h 5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75"/>
                    <a:gd name="T97" fmla="*/ 0 h 578"/>
                    <a:gd name="T98" fmla="*/ 4375 w 4375"/>
                    <a:gd name="T99" fmla="*/ 578 h 5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75" h="578">
                      <a:moveTo>
                        <a:pt x="0" y="386"/>
                      </a:moveTo>
                      <a:lnTo>
                        <a:pt x="168" y="363"/>
                      </a:lnTo>
                      <a:lnTo>
                        <a:pt x="297" y="333"/>
                      </a:lnTo>
                      <a:lnTo>
                        <a:pt x="384" y="308"/>
                      </a:lnTo>
                      <a:lnTo>
                        <a:pt x="456" y="288"/>
                      </a:lnTo>
                      <a:lnTo>
                        <a:pt x="549" y="265"/>
                      </a:lnTo>
                      <a:lnTo>
                        <a:pt x="629" y="242"/>
                      </a:lnTo>
                      <a:lnTo>
                        <a:pt x="719" y="219"/>
                      </a:lnTo>
                      <a:lnTo>
                        <a:pt x="800" y="202"/>
                      </a:lnTo>
                      <a:lnTo>
                        <a:pt x="892" y="188"/>
                      </a:lnTo>
                      <a:lnTo>
                        <a:pt x="966" y="175"/>
                      </a:lnTo>
                      <a:lnTo>
                        <a:pt x="1030" y="164"/>
                      </a:lnTo>
                      <a:lnTo>
                        <a:pt x="1125" y="149"/>
                      </a:lnTo>
                      <a:lnTo>
                        <a:pt x="1206" y="137"/>
                      </a:lnTo>
                      <a:lnTo>
                        <a:pt x="1282" y="124"/>
                      </a:lnTo>
                      <a:lnTo>
                        <a:pt x="1361" y="103"/>
                      </a:lnTo>
                      <a:lnTo>
                        <a:pt x="1427" y="70"/>
                      </a:lnTo>
                      <a:lnTo>
                        <a:pt x="1473" y="33"/>
                      </a:lnTo>
                      <a:lnTo>
                        <a:pt x="1568" y="28"/>
                      </a:lnTo>
                      <a:lnTo>
                        <a:pt x="1705" y="25"/>
                      </a:lnTo>
                      <a:lnTo>
                        <a:pt x="1861" y="13"/>
                      </a:lnTo>
                      <a:lnTo>
                        <a:pt x="1982" y="7"/>
                      </a:lnTo>
                      <a:lnTo>
                        <a:pt x="2161" y="3"/>
                      </a:lnTo>
                      <a:lnTo>
                        <a:pt x="2334" y="2"/>
                      </a:lnTo>
                      <a:lnTo>
                        <a:pt x="2499" y="0"/>
                      </a:lnTo>
                      <a:lnTo>
                        <a:pt x="2625" y="0"/>
                      </a:lnTo>
                      <a:lnTo>
                        <a:pt x="2762" y="11"/>
                      </a:lnTo>
                      <a:lnTo>
                        <a:pt x="2902" y="33"/>
                      </a:lnTo>
                      <a:lnTo>
                        <a:pt x="3006" y="59"/>
                      </a:lnTo>
                      <a:lnTo>
                        <a:pt x="3099" y="84"/>
                      </a:lnTo>
                      <a:lnTo>
                        <a:pt x="3200" y="115"/>
                      </a:lnTo>
                      <a:lnTo>
                        <a:pt x="3311" y="149"/>
                      </a:lnTo>
                      <a:lnTo>
                        <a:pt x="3423" y="188"/>
                      </a:lnTo>
                      <a:lnTo>
                        <a:pt x="3542" y="228"/>
                      </a:lnTo>
                      <a:lnTo>
                        <a:pt x="3659" y="268"/>
                      </a:lnTo>
                      <a:lnTo>
                        <a:pt x="3782" y="307"/>
                      </a:lnTo>
                      <a:lnTo>
                        <a:pt x="3874" y="338"/>
                      </a:lnTo>
                      <a:lnTo>
                        <a:pt x="3959" y="361"/>
                      </a:lnTo>
                      <a:lnTo>
                        <a:pt x="4053" y="395"/>
                      </a:lnTo>
                      <a:lnTo>
                        <a:pt x="4149" y="425"/>
                      </a:lnTo>
                      <a:lnTo>
                        <a:pt x="4267" y="463"/>
                      </a:lnTo>
                      <a:lnTo>
                        <a:pt x="4375" y="503"/>
                      </a:lnTo>
                      <a:lnTo>
                        <a:pt x="4331" y="531"/>
                      </a:lnTo>
                      <a:lnTo>
                        <a:pt x="4267" y="548"/>
                      </a:lnTo>
                      <a:lnTo>
                        <a:pt x="4197" y="567"/>
                      </a:lnTo>
                      <a:lnTo>
                        <a:pt x="4110" y="576"/>
                      </a:lnTo>
                      <a:lnTo>
                        <a:pt x="3995" y="578"/>
                      </a:lnTo>
                      <a:lnTo>
                        <a:pt x="3880" y="575"/>
                      </a:lnTo>
                      <a:lnTo>
                        <a:pt x="3851" y="531"/>
                      </a:lnTo>
                      <a:lnTo>
                        <a:pt x="3823" y="503"/>
                      </a:lnTo>
                      <a:lnTo>
                        <a:pt x="3768" y="465"/>
                      </a:lnTo>
                      <a:lnTo>
                        <a:pt x="3650" y="401"/>
                      </a:lnTo>
                      <a:lnTo>
                        <a:pt x="3504" y="325"/>
                      </a:lnTo>
                      <a:lnTo>
                        <a:pt x="3373" y="260"/>
                      </a:lnTo>
                      <a:lnTo>
                        <a:pt x="3214" y="181"/>
                      </a:lnTo>
                      <a:lnTo>
                        <a:pt x="3082" y="130"/>
                      </a:lnTo>
                      <a:lnTo>
                        <a:pt x="2956" y="95"/>
                      </a:lnTo>
                      <a:lnTo>
                        <a:pt x="2853" y="81"/>
                      </a:lnTo>
                      <a:lnTo>
                        <a:pt x="2664" y="62"/>
                      </a:lnTo>
                      <a:lnTo>
                        <a:pt x="2416" y="61"/>
                      </a:lnTo>
                      <a:lnTo>
                        <a:pt x="2127" y="68"/>
                      </a:lnTo>
                      <a:lnTo>
                        <a:pt x="1906" y="76"/>
                      </a:lnTo>
                      <a:lnTo>
                        <a:pt x="1553" y="95"/>
                      </a:lnTo>
                      <a:lnTo>
                        <a:pt x="1533" y="438"/>
                      </a:lnTo>
                      <a:lnTo>
                        <a:pt x="0" y="386"/>
                      </a:lnTo>
                      <a:close/>
                    </a:path>
                  </a:pathLst>
                </a:custGeom>
                <a:solidFill>
                  <a:srgbClr val="FF0000"/>
                </a:solidFill>
                <a:ln w="9525">
                  <a:solidFill>
                    <a:srgbClr val="000000"/>
                  </a:solidFill>
                  <a:round/>
                  <a:headEnd/>
                  <a:tailEnd/>
                </a:ln>
              </p:spPr>
              <p:txBody>
                <a:bodyPr/>
                <a:lstStyle/>
                <a:p>
                  <a:endParaRPr lang="en-US"/>
                </a:p>
              </p:txBody>
            </p:sp>
          </p:grpSp>
          <p:sp>
            <p:nvSpPr>
              <p:cNvPr id="38942" name="Freeform 53"/>
              <p:cNvSpPr>
                <a:spLocks/>
              </p:cNvSpPr>
              <p:nvPr/>
            </p:nvSpPr>
            <p:spPr bwMode="auto">
              <a:xfrm>
                <a:off x="1550" y="2652"/>
                <a:ext cx="2958" cy="456"/>
              </a:xfrm>
              <a:custGeom>
                <a:avLst/>
                <a:gdLst>
                  <a:gd name="T0" fmla="*/ 39 w 5916"/>
                  <a:gd name="T1" fmla="*/ 4 h 912"/>
                  <a:gd name="T2" fmla="*/ 40 w 5916"/>
                  <a:gd name="T3" fmla="*/ 5 h 912"/>
                  <a:gd name="T4" fmla="*/ 40 w 5916"/>
                  <a:gd name="T5" fmla="*/ 6 h 912"/>
                  <a:gd name="T6" fmla="*/ 46 w 5916"/>
                  <a:gd name="T7" fmla="*/ 6 h 912"/>
                  <a:gd name="T8" fmla="*/ 46 w 5916"/>
                  <a:gd name="T9" fmla="*/ 6 h 912"/>
                  <a:gd name="T10" fmla="*/ 46 w 5916"/>
                  <a:gd name="T11" fmla="*/ 7 h 912"/>
                  <a:gd name="T12" fmla="*/ 46 w 5916"/>
                  <a:gd name="T13" fmla="*/ 7 h 912"/>
                  <a:gd name="T14" fmla="*/ 46 w 5916"/>
                  <a:gd name="T15" fmla="*/ 7 h 912"/>
                  <a:gd name="T16" fmla="*/ 42 w 5916"/>
                  <a:gd name="T17" fmla="*/ 7 h 912"/>
                  <a:gd name="T18" fmla="*/ 42 w 5916"/>
                  <a:gd name="T19" fmla="*/ 7 h 912"/>
                  <a:gd name="T20" fmla="*/ 40 w 5916"/>
                  <a:gd name="T21" fmla="*/ 7 h 912"/>
                  <a:gd name="T22" fmla="*/ 40 w 5916"/>
                  <a:gd name="T23" fmla="*/ 7 h 912"/>
                  <a:gd name="T24" fmla="*/ 3 w 5916"/>
                  <a:gd name="T25" fmla="*/ 7 h 912"/>
                  <a:gd name="T26" fmla="*/ 1 w 5916"/>
                  <a:gd name="T27" fmla="*/ 6 h 912"/>
                  <a:gd name="T28" fmla="*/ 1 w 5916"/>
                  <a:gd name="T29" fmla="*/ 7 h 912"/>
                  <a:gd name="T30" fmla="*/ 0 w 5916"/>
                  <a:gd name="T31" fmla="*/ 3 h 912"/>
                  <a:gd name="T32" fmla="*/ 3 w 5916"/>
                  <a:gd name="T33" fmla="*/ 0 h 912"/>
                  <a:gd name="T34" fmla="*/ 7 w 5916"/>
                  <a:gd name="T35" fmla="*/ 1 h 912"/>
                  <a:gd name="T36" fmla="*/ 29 w 5916"/>
                  <a:gd name="T37" fmla="*/ 6 h 912"/>
                  <a:gd name="T38" fmla="*/ 30 w 5916"/>
                  <a:gd name="T39" fmla="*/ 6 h 912"/>
                  <a:gd name="T40" fmla="*/ 31 w 5916"/>
                  <a:gd name="T41" fmla="*/ 4 h 912"/>
                  <a:gd name="T42" fmla="*/ 31 w 5916"/>
                  <a:gd name="T43" fmla="*/ 2 h 912"/>
                  <a:gd name="T44" fmla="*/ 35 w 5916"/>
                  <a:gd name="T45" fmla="*/ 1 h 912"/>
                  <a:gd name="T46" fmla="*/ 37 w 5916"/>
                  <a:gd name="T47" fmla="*/ 1 h 912"/>
                  <a:gd name="T48" fmla="*/ 39 w 5916"/>
                  <a:gd name="T49" fmla="*/ 2 h 912"/>
                  <a:gd name="T50" fmla="*/ 39 w 5916"/>
                  <a:gd name="T51" fmla="*/ 4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16"/>
                  <a:gd name="T79" fmla="*/ 0 h 912"/>
                  <a:gd name="T80" fmla="*/ 5916 w 5916"/>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16" h="912">
                    <a:moveTo>
                      <a:pt x="4992" y="432"/>
                    </a:moveTo>
                    <a:lnTo>
                      <a:pt x="5037" y="570"/>
                    </a:lnTo>
                    <a:lnTo>
                      <a:pt x="5037" y="675"/>
                    </a:lnTo>
                    <a:lnTo>
                      <a:pt x="5916" y="675"/>
                    </a:lnTo>
                    <a:lnTo>
                      <a:pt x="5856" y="746"/>
                    </a:lnTo>
                    <a:lnTo>
                      <a:pt x="5896" y="826"/>
                    </a:lnTo>
                    <a:lnTo>
                      <a:pt x="5896" y="864"/>
                    </a:lnTo>
                    <a:lnTo>
                      <a:pt x="5870" y="890"/>
                    </a:lnTo>
                    <a:lnTo>
                      <a:pt x="5364" y="890"/>
                    </a:lnTo>
                    <a:lnTo>
                      <a:pt x="5324" y="912"/>
                    </a:lnTo>
                    <a:lnTo>
                      <a:pt x="5065" y="912"/>
                    </a:lnTo>
                    <a:lnTo>
                      <a:pt x="5031" y="887"/>
                    </a:lnTo>
                    <a:lnTo>
                      <a:pt x="350" y="887"/>
                    </a:lnTo>
                    <a:lnTo>
                      <a:pt x="165" y="720"/>
                    </a:lnTo>
                    <a:lnTo>
                      <a:pt x="19" y="775"/>
                    </a:lnTo>
                    <a:lnTo>
                      <a:pt x="0" y="333"/>
                    </a:lnTo>
                    <a:lnTo>
                      <a:pt x="356" y="0"/>
                    </a:lnTo>
                    <a:lnTo>
                      <a:pt x="913" y="12"/>
                    </a:lnTo>
                    <a:lnTo>
                      <a:pt x="3815" y="746"/>
                    </a:lnTo>
                    <a:lnTo>
                      <a:pt x="3897" y="658"/>
                    </a:lnTo>
                    <a:lnTo>
                      <a:pt x="3969" y="430"/>
                    </a:lnTo>
                    <a:lnTo>
                      <a:pt x="4071" y="243"/>
                    </a:lnTo>
                    <a:lnTo>
                      <a:pt x="4376" y="93"/>
                    </a:lnTo>
                    <a:lnTo>
                      <a:pt x="4659" y="101"/>
                    </a:lnTo>
                    <a:lnTo>
                      <a:pt x="4871" y="210"/>
                    </a:lnTo>
                    <a:lnTo>
                      <a:pt x="4992" y="432"/>
                    </a:lnTo>
                    <a:close/>
                  </a:path>
                </a:pathLst>
              </a:custGeom>
              <a:solidFill>
                <a:srgbClr val="000000"/>
              </a:solidFill>
              <a:ln w="9525">
                <a:solidFill>
                  <a:srgbClr val="000000"/>
                </a:solidFill>
                <a:round/>
                <a:headEnd/>
                <a:tailEnd/>
              </a:ln>
            </p:spPr>
            <p:txBody>
              <a:bodyPr/>
              <a:lstStyle/>
              <a:p>
                <a:endParaRPr lang="en-US"/>
              </a:p>
            </p:txBody>
          </p:sp>
          <p:grpSp>
            <p:nvGrpSpPr>
              <p:cNvPr id="7" name="Group 54"/>
              <p:cNvGrpSpPr>
                <a:grpSpLocks/>
              </p:cNvGrpSpPr>
              <p:nvPr/>
            </p:nvGrpSpPr>
            <p:grpSpPr bwMode="auto">
              <a:xfrm>
                <a:off x="1321" y="2463"/>
                <a:ext cx="3189" cy="579"/>
                <a:chOff x="1321" y="2463"/>
                <a:chExt cx="3189" cy="579"/>
              </a:xfrm>
            </p:grpSpPr>
            <p:grpSp>
              <p:nvGrpSpPr>
                <p:cNvPr id="8" name="Group 55"/>
                <p:cNvGrpSpPr>
                  <a:grpSpLocks/>
                </p:cNvGrpSpPr>
                <p:nvPr/>
              </p:nvGrpSpPr>
              <p:grpSpPr bwMode="auto">
                <a:xfrm>
                  <a:off x="1321" y="2650"/>
                  <a:ext cx="193" cy="333"/>
                  <a:chOff x="1321" y="2650"/>
                  <a:chExt cx="193" cy="333"/>
                </a:xfrm>
              </p:grpSpPr>
              <p:sp>
                <p:nvSpPr>
                  <p:cNvPr id="38956" name="Rectangle 56"/>
                  <p:cNvSpPr>
                    <a:spLocks noChangeArrowheads="1"/>
                  </p:cNvSpPr>
                  <p:nvPr/>
                </p:nvSpPr>
                <p:spPr bwMode="auto">
                  <a:xfrm>
                    <a:off x="1337" y="2720"/>
                    <a:ext cx="74" cy="12"/>
                  </a:xfrm>
                  <a:prstGeom prst="rect">
                    <a:avLst/>
                  </a:prstGeom>
                  <a:solidFill>
                    <a:srgbClr val="808080"/>
                  </a:solidFill>
                  <a:ln w="9525">
                    <a:solidFill>
                      <a:srgbClr val="C0C0C0"/>
                    </a:solidFill>
                    <a:miter lim="800000"/>
                    <a:headEnd/>
                    <a:tailEnd/>
                  </a:ln>
                </p:spPr>
                <p:txBody>
                  <a:bodyPr/>
                  <a:lstStyle/>
                  <a:p>
                    <a:endParaRPr lang="en-US"/>
                  </a:p>
                </p:txBody>
              </p:sp>
              <p:sp>
                <p:nvSpPr>
                  <p:cNvPr id="38957" name="Rectangle 57"/>
                  <p:cNvSpPr>
                    <a:spLocks noChangeArrowheads="1"/>
                  </p:cNvSpPr>
                  <p:nvPr/>
                </p:nvSpPr>
                <p:spPr bwMode="auto">
                  <a:xfrm>
                    <a:off x="1337" y="2650"/>
                    <a:ext cx="74" cy="30"/>
                  </a:xfrm>
                  <a:prstGeom prst="rect">
                    <a:avLst/>
                  </a:prstGeom>
                  <a:solidFill>
                    <a:srgbClr val="808080"/>
                  </a:solidFill>
                  <a:ln w="9525">
                    <a:solidFill>
                      <a:srgbClr val="C0C0C0"/>
                    </a:solidFill>
                    <a:miter lim="800000"/>
                    <a:headEnd/>
                    <a:tailEnd/>
                  </a:ln>
                </p:spPr>
                <p:txBody>
                  <a:bodyPr/>
                  <a:lstStyle/>
                  <a:p>
                    <a:endParaRPr lang="en-US"/>
                  </a:p>
                </p:txBody>
              </p:sp>
              <p:sp>
                <p:nvSpPr>
                  <p:cNvPr id="38958" name="Rectangle 58"/>
                  <p:cNvSpPr>
                    <a:spLocks noChangeArrowheads="1"/>
                  </p:cNvSpPr>
                  <p:nvPr/>
                </p:nvSpPr>
                <p:spPr bwMode="auto">
                  <a:xfrm>
                    <a:off x="1337" y="2693"/>
                    <a:ext cx="74" cy="13"/>
                  </a:xfrm>
                  <a:prstGeom prst="rect">
                    <a:avLst/>
                  </a:prstGeom>
                  <a:solidFill>
                    <a:srgbClr val="808080"/>
                  </a:solidFill>
                  <a:ln w="9525">
                    <a:solidFill>
                      <a:srgbClr val="C0C0C0"/>
                    </a:solidFill>
                    <a:miter lim="800000"/>
                    <a:headEnd/>
                    <a:tailEnd/>
                  </a:ln>
                </p:spPr>
                <p:txBody>
                  <a:bodyPr/>
                  <a:lstStyle/>
                  <a:p>
                    <a:endParaRPr lang="en-US"/>
                  </a:p>
                </p:txBody>
              </p:sp>
              <p:sp>
                <p:nvSpPr>
                  <p:cNvPr id="38959" name="Arc 59"/>
                  <p:cNvSpPr>
                    <a:spLocks/>
                  </p:cNvSpPr>
                  <p:nvPr/>
                </p:nvSpPr>
                <p:spPr bwMode="auto">
                  <a:xfrm>
                    <a:off x="1337" y="2749"/>
                    <a:ext cx="72" cy="75"/>
                  </a:xfrm>
                  <a:custGeom>
                    <a:avLst/>
                    <a:gdLst>
                      <a:gd name="T0" fmla="*/ 0 w 21600"/>
                      <a:gd name="T1" fmla="*/ 0 h 21868"/>
                      <a:gd name="T2" fmla="*/ 0 w 21600"/>
                      <a:gd name="T3" fmla="*/ 0 h 21868"/>
                      <a:gd name="T4" fmla="*/ 0 w 21600"/>
                      <a:gd name="T5" fmla="*/ 0 h 21868"/>
                      <a:gd name="T6" fmla="*/ 0 60000 65536"/>
                      <a:gd name="T7" fmla="*/ 0 60000 65536"/>
                      <a:gd name="T8" fmla="*/ 0 60000 65536"/>
                      <a:gd name="T9" fmla="*/ 0 w 21600"/>
                      <a:gd name="T10" fmla="*/ 0 h 21868"/>
                      <a:gd name="T11" fmla="*/ 21600 w 21600"/>
                      <a:gd name="T12" fmla="*/ 21868 h 21868"/>
                    </a:gdLst>
                    <a:ahLst/>
                    <a:cxnLst>
                      <a:cxn ang="T6">
                        <a:pos x="T0" y="T1"/>
                      </a:cxn>
                      <a:cxn ang="T7">
                        <a:pos x="T2" y="T3"/>
                      </a:cxn>
                      <a:cxn ang="T8">
                        <a:pos x="T4" y="T5"/>
                      </a:cxn>
                    </a:cxnLst>
                    <a:rect l="T9" t="T10" r="T11" b="T12"/>
                    <a:pathLst>
                      <a:path w="21600" h="21868" fill="none" extrusionOk="0">
                        <a:moveTo>
                          <a:pt x="21015" y="21868"/>
                        </a:moveTo>
                        <a:cubicBezTo>
                          <a:pt x="9318" y="21551"/>
                          <a:pt x="0" y="11977"/>
                          <a:pt x="0" y="276"/>
                        </a:cubicBezTo>
                        <a:cubicBezTo>
                          <a:pt x="-1" y="183"/>
                          <a:pt x="0" y="91"/>
                          <a:pt x="1" y="-1"/>
                        </a:cubicBezTo>
                      </a:path>
                      <a:path w="21600" h="21868" stroke="0" extrusionOk="0">
                        <a:moveTo>
                          <a:pt x="21015" y="21868"/>
                        </a:moveTo>
                        <a:cubicBezTo>
                          <a:pt x="9318" y="21551"/>
                          <a:pt x="0" y="11977"/>
                          <a:pt x="0" y="276"/>
                        </a:cubicBezTo>
                        <a:cubicBezTo>
                          <a:pt x="-1" y="183"/>
                          <a:pt x="0" y="91"/>
                          <a:pt x="1" y="-1"/>
                        </a:cubicBezTo>
                        <a:lnTo>
                          <a:pt x="21600" y="276"/>
                        </a:lnTo>
                        <a:close/>
                      </a:path>
                    </a:pathLst>
                  </a:custGeom>
                  <a:solidFill>
                    <a:srgbClr val="808080"/>
                  </a:solidFill>
                  <a:ln w="9525">
                    <a:solidFill>
                      <a:srgbClr val="C0C0C0"/>
                    </a:solidFill>
                    <a:round/>
                    <a:headEnd/>
                    <a:tailEnd/>
                  </a:ln>
                </p:spPr>
                <p:txBody>
                  <a:bodyPr/>
                  <a:lstStyle/>
                  <a:p>
                    <a:endParaRPr lang="en-US"/>
                  </a:p>
                </p:txBody>
              </p:sp>
              <p:grpSp>
                <p:nvGrpSpPr>
                  <p:cNvPr id="9" name="Group 60"/>
                  <p:cNvGrpSpPr>
                    <a:grpSpLocks/>
                  </p:cNvGrpSpPr>
                  <p:nvPr/>
                </p:nvGrpSpPr>
                <p:grpSpPr bwMode="auto">
                  <a:xfrm>
                    <a:off x="1321" y="2945"/>
                    <a:ext cx="193" cy="12"/>
                    <a:chOff x="1321" y="2945"/>
                    <a:chExt cx="193" cy="12"/>
                  </a:xfrm>
                </p:grpSpPr>
                <p:sp>
                  <p:nvSpPr>
                    <p:cNvPr id="38967" name="Rectangle 61"/>
                    <p:cNvSpPr>
                      <a:spLocks noChangeArrowheads="1"/>
                    </p:cNvSpPr>
                    <p:nvPr/>
                  </p:nvSpPr>
                  <p:spPr bwMode="auto">
                    <a:xfrm>
                      <a:off x="1329" y="2945"/>
                      <a:ext cx="185" cy="12"/>
                    </a:xfrm>
                    <a:prstGeom prst="rect">
                      <a:avLst/>
                    </a:prstGeom>
                    <a:solidFill>
                      <a:srgbClr val="808080"/>
                    </a:solidFill>
                    <a:ln w="9525">
                      <a:solidFill>
                        <a:srgbClr val="C0C0C0"/>
                      </a:solidFill>
                      <a:miter lim="800000"/>
                      <a:headEnd/>
                      <a:tailEnd/>
                    </a:ln>
                  </p:spPr>
                  <p:txBody>
                    <a:bodyPr/>
                    <a:lstStyle/>
                    <a:p>
                      <a:endParaRPr lang="en-US"/>
                    </a:p>
                  </p:txBody>
                </p:sp>
                <p:sp>
                  <p:nvSpPr>
                    <p:cNvPr id="38968" name="Oval 62"/>
                    <p:cNvSpPr>
                      <a:spLocks noChangeArrowheads="1"/>
                    </p:cNvSpPr>
                    <p:nvPr/>
                  </p:nvSpPr>
                  <p:spPr bwMode="auto">
                    <a:xfrm>
                      <a:off x="1321" y="2945"/>
                      <a:ext cx="22" cy="12"/>
                    </a:xfrm>
                    <a:prstGeom prst="ellipse">
                      <a:avLst/>
                    </a:prstGeom>
                    <a:solidFill>
                      <a:srgbClr val="808080"/>
                    </a:solidFill>
                    <a:ln w="9525">
                      <a:solidFill>
                        <a:srgbClr val="C0C0C0"/>
                      </a:solidFill>
                      <a:round/>
                      <a:headEnd/>
                      <a:tailEnd/>
                    </a:ln>
                  </p:spPr>
                  <p:txBody>
                    <a:bodyPr/>
                    <a:lstStyle/>
                    <a:p>
                      <a:endParaRPr lang="en-US"/>
                    </a:p>
                  </p:txBody>
                </p:sp>
              </p:grpSp>
              <p:grpSp>
                <p:nvGrpSpPr>
                  <p:cNvPr id="10" name="Group 63"/>
                  <p:cNvGrpSpPr>
                    <a:grpSpLocks/>
                  </p:cNvGrpSpPr>
                  <p:nvPr/>
                </p:nvGrpSpPr>
                <p:grpSpPr bwMode="auto">
                  <a:xfrm>
                    <a:off x="1321" y="2970"/>
                    <a:ext cx="193" cy="13"/>
                    <a:chOff x="1321" y="2970"/>
                    <a:chExt cx="193" cy="13"/>
                  </a:xfrm>
                </p:grpSpPr>
                <p:sp>
                  <p:nvSpPr>
                    <p:cNvPr id="38965" name="Rectangle 64"/>
                    <p:cNvSpPr>
                      <a:spLocks noChangeArrowheads="1"/>
                    </p:cNvSpPr>
                    <p:nvPr/>
                  </p:nvSpPr>
                  <p:spPr bwMode="auto">
                    <a:xfrm>
                      <a:off x="1329" y="2970"/>
                      <a:ext cx="185" cy="13"/>
                    </a:xfrm>
                    <a:prstGeom prst="rect">
                      <a:avLst/>
                    </a:prstGeom>
                    <a:solidFill>
                      <a:srgbClr val="808080"/>
                    </a:solidFill>
                    <a:ln w="9525">
                      <a:solidFill>
                        <a:srgbClr val="C0C0C0"/>
                      </a:solidFill>
                      <a:miter lim="800000"/>
                      <a:headEnd/>
                      <a:tailEnd/>
                    </a:ln>
                  </p:spPr>
                  <p:txBody>
                    <a:bodyPr/>
                    <a:lstStyle/>
                    <a:p>
                      <a:endParaRPr lang="en-US"/>
                    </a:p>
                  </p:txBody>
                </p:sp>
                <p:sp>
                  <p:nvSpPr>
                    <p:cNvPr id="38966" name="Oval 65"/>
                    <p:cNvSpPr>
                      <a:spLocks noChangeArrowheads="1"/>
                    </p:cNvSpPr>
                    <p:nvPr/>
                  </p:nvSpPr>
                  <p:spPr bwMode="auto">
                    <a:xfrm>
                      <a:off x="1321" y="2970"/>
                      <a:ext cx="22" cy="13"/>
                    </a:xfrm>
                    <a:prstGeom prst="ellipse">
                      <a:avLst/>
                    </a:prstGeom>
                    <a:solidFill>
                      <a:srgbClr val="808080"/>
                    </a:solidFill>
                    <a:ln w="9525">
                      <a:solidFill>
                        <a:srgbClr val="C0C0C0"/>
                      </a:solidFill>
                      <a:round/>
                      <a:headEnd/>
                      <a:tailEnd/>
                    </a:ln>
                  </p:spPr>
                  <p:txBody>
                    <a:bodyPr/>
                    <a:lstStyle/>
                    <a:p>
                      <a:endParaRPr lang="en-US"/>
                    </a:p>
                  </p:txBody>
                </p:sp>
              </p:grpSp>
              <p:grpSp>
                <p:nvGrpSpPr>
                  <p:cNvPr id="11" name="Group 66"/>
                  <p:cNvGrpSpPr>
                    <a:grpSpLocks/>
                  </p:cNvGrpSpPr>
                  <p:nvPr/>
                </p:nvGrpSpPr>
                <p:grpSpPr bwMode="auto">
                  <a:xfrm>
                    <a:off x="1321" y="2918"/>
                    <a:ext cx="193" cy="12"/>
                    <a:chOff x="1321" y="2918"/>
                    <a:chExt cx="193" cy="12"/>
                  </a:xfrm>
                </p:grpSpPr>
                <p:sp>
                  <p:nvSpPr>
                    <p:cNvPr id="38963" name="Rectangle 67"/>
                    <p:cNvSpPr>
                      <a:spLocks noChangeArrowheads="1"/>
                    </p:cNvSpPr>
                    <p:nvPr/>
                  </p:nvSpPr>
                  <p:spPr bwMode="auto">
                    <a:xfrm>
                      <a:off x="1329" y="2918"/>
                      <a:ext cx="185" cy="12"/>
                    </a:xfrm>
                    <a:prstGeom prst="rect">
                      <a:avLst/>
                    </a:prstGeom>
                    <a:solidFill>
                      <a:srgbClr val="808080"/>
                    </a:solidFill>
                    <a:ln w="9525">
                      <a:solidFill>
                        <a:srgbClr val="C0C0C0"/>
                      </a:solidFill>
                      <a:miter lim="800000"/>
                      <a:headEnd/>
                      <a:tailEnd/>
                    </a:ln>
                  </p:spPr>
                  <p:txBody>
                    <a:bodyPr/>
                    <a:lstStyle/>
                    <a:p>
                      <a:endParaRPr lang="en-US"/>
                    </a:p>
                  </p:txBody>
                </p:sp>
                <p:sp>
                  <p:nvSpPr>
                    <p:cNvPr id="38964" name="Oval 68"/>
                    <p:cNvSpPr>
                      <a:spLocks noChangeArrowheads="1"/>
                    </p:cNvSpPr>
                    <p:nvPr/>
                  </p:nvSpPr>
                  <p:spPr bwMode="auto">
                    <a:xfrm>
                      <a:off x="1321" y="2918"/>
                      <a:ext cx="22" cy="12"/>
                    </a:xfrm>
                    <a:prstGeom prst="ellipse">
                      <a:avLst/>
                    </a:prstGeom>
                    <a:solidFill>
                      <a:srgbClr val="808080"/>
                    </a:solidFill>
                    <a:ln w="9525">
                      <a:solidFill>
                        <a:srgbClr val="C0C0C0"/>
                      </a:solidFill>
                      <a:round/>
                      <a:headEnd/>
                      <a:tailEnd/>
                    </a:ln>
                  </p:spPr>
                  <p:txBody>
                    <a:bodyPr/>
                    <a:lstStyle/>
                    <a:p>
                      <a:endParaRPr lang="en-US"/>
                    </a:p>
                  </p:txBody>
                </p:sp>
              </p:grpSp>
            </p:grpSp>
            <p:sp>
              <p:nvSpPr>
                <p:cNvPr id="38945" name="Freeform 69"/>
                <p:cNvSpPr>
                  <a:spLocks/>
                </p:cNvSpPr>
                <p:nvPr/>
              </p:nvSpPr>
              <p:spPr bwMode="auto">
                <a:xfrm>
                  <a:off x="1337" y="2561"/>
                  <a:ext cx="3173" cy="481"/>
                </a:xfrm>
                <a:custGeom>
                  <a:avLst/>
                  <a:gdLst>
                    <a:gd name="T0" fmla="*/ 3 w 6346"/>
                    <a:gd name="T1" fmla="*/ 0 h 962"/>
                    <a:gd name="T2" fmla="*/ 1 w 6346"/>
                    <a:gd name="T3" fmla="*/ 0 h 962"/>
                    <a:gd name="T4" fmla="*/ 0 w 6346"/>
                    <a:gd name="T5" fmla="*/ 2 h 962"/>
                    <a:gd name="T6" fmla="*/ 1 w 6346"/>
                    <a:gd name="T7" fmla="*/ 2 h 962"/>
                    <a:gd name="T8" fmla="*/ 1 w 6346"/>
                    <a:gd name="T9" fmla="*/ 6 h 962"/>
                    <a:gd name="T10" fmla="*/ 3 w 6346"/>
                    <a:gd name="T11" fmla="*/ 8 h 962"/>
                    <a:gd name="T12" fmla="*/ 3 w 6346"/>
                    <a:gd name="T13" fmla="*/ 8 h 962"/>
                    <a:gd name="T14" fmla="*/ 3 w 6346"/>
                    <a:gd name="T15" fmla="*/ 8 h 962"/>
                    <a:gd name="T16" fmla="*/ 3 w 6346"/>
                    <a:gd name="T17" fmla="*/ 7 h 962"/>
                    <a:gd name="T18" fmla="*/ 3 w 6346"/>
                    <a:gd name="T19" fmla="*/ 6 h 962"/>
                    <a:gd name="T20" fmla="*/ 3 w 6346"/>
                    <a:gd name="T21" fmla="*/ 5 h 962"/>
                    <a:gd name="T22" fmla="*/ 5 w 6346"/>
                    <a:gd name="T23" fmla="*/ 4 h 962"/>
                    <a:gd name="T24" fmla="*/ 5 w 6346"/>
                    <a:gd name="T25" fmla="*/ 4 h 962"/>
                    <a:gd name="T26" fmla="*/ 6 w 6346"/>
                    <a:gd name="T27" fmla="*/ 3 h 962"/>
                    <a:gd name="T28" fmla="*/ 6 w 6346"/>
                    <a:gd name="T29" fmla="*/ 3 h 962"/>
                    <a:gd name="T30" fmla="*/ 7 w 6346"/>
                    <a:gd name="T31" fmla="*/ 2 h 962"/>
                    <a:gd name="T32" fmla="*/ 9 w 6346"/>
                    <a:gd name="T33" fmla="*/ 2 h 962"/>
                    <a:gd name="T34" fmla="*/ 10 w 6346"/>
                    <a:gd name="T35" fmla="*/ 2 h 962"/>
                    <a:gd name="T36" fmla="*/ 11 w 6346"/>
                    <a:gd name="T37" fmla="*/ 3 h 962"/>
                    <a:gd name="T38" fmla="*/ 11 w 6346"/>
                    <a:gd name="T39" fmla="*/ 3 h 962"/>
                    <a:gd name="T40" fmla="*/ 12 w 6346"/>
                    <a:gd name="T41" fmla="*/ 4 h 962"/>
                    <a:gd name="T42" fmla="*/ 12 w 6346"/>
                    <a:gd name="T43" fmla="*/ 5 h 962"/>
                    <a:gd name="T44" fmla="*/ 12 w 6346"/>
                    <a:gd name="T45" fmla="*/ 5 h 962"/>
                    <a:gd name="T46" fmla="*/ 12 w 6346"/>
                    <a:gd name="T47" fmla="*/ 6 h 962"/>
                    <a:gd name="T48" fmla="*/ 12 w 6346"/>
                    <a:gd name="T49" fmla="*/ 8 h 962"/>
                    <a:gd name="T50" fmla="*/ 35 w 6346"/>
                    <a:gd name="T51" fmla="*/ 8 h 962"/>
                    <a:gd name="T52" fmla="*/ 35 w 6346"/>
                    <a:gd name="T53" fmla="*/ 7 h 962"/>
                    <a:gd name="T54" fmla="*/ 35 w 6346"/>
                    <a:gd name="T55" fmla="*/ 6 h 962"/>
                    <a:gd name="T56" fmla="*/ 35 w 6346"/>
                    <a:gd name="T57" fmla="*/ 5 h 962"/>
                    <a:gd name="T58" fmla="*/ 36 w 6346"/>
                    <a:gd name="T59" fmla="*/ 4 h 962"/>
                    <a:gd name="T60" fmla="*/ 37 w 6346"/>
                    <a:gd name="T61" fmla="*/ 3 h 962"/>
                    <a:gd name="T62" fmla="*/ 37 w 6346"/>
                    <a:gd name="T63" fmla="*/ 3 h 962"/>
                    <a:gd name="T64" fmla="*/ 38 w 6346"/>
                    <a:gd name="T65" fmla="*/ 3 h 962"/>
                    <a:gd name="T66" fmla="*/ 40 w 6346"/>
                    <a:gd name="T67" fmla="*/ 3 h 962"/>
                    <a:gd name="T68" fmla="*/ 40 w 6346"/>
                    <a:gd name="T69" fmla="*/ 3 h 962"/>
                    <a:gd name="T70" fmla="*/ 41 w 6346"/>
                    <a:gd name="T71" fmla="*/ 3 h 962"/>
                    <a:gd name="T72" fmla="*/ 42 w 6346"/>
                    <a:gd name="T73" fmla="*/ 4 h 962"/>
                    <a:gd name="T74" fmla="*/ 42 w 6346"/>
                    <a:gd name="T75" fmla="*/ 5 h 962"/>
                    <a:gd name="T76" fmla="*/ 43 w 6346"/>
                    <a:gd name="T77" fmla="*/ 5 h 962"/>
                    <a:gd name="T78" fmla="*/ 43 w 6346"/>
                    <a:gd name="T79" fmla="*/ 6 h 962"/>
                    <a:gd name="T80" fmla="*/ 43 w 6346"/>
                    <a:gd name="T81" fmla="*/ 7 h 962"/>
                    <a:gd name="T82" fmla="*/ 50 w 6346"/>
                    <a:gd name="T83" fmla="*/ 7 h 962"/>
                    <a:gd name="T84" fmla="*/ 50 w 6346"/>
                    <a:gd name="T85" fmla="*/ 7 h 962"/>
                    <a:gd name="T86" fmla="*/ 50 w 6346"/>
                    <a:gd name="T87" fmla="*/ 7 h 962"/>
                    <a:gd name="T88" fmla="*/ 50 w 6346"/>
                    <a:gd name="T89" fmla="*/ 7 h 962"/>
                    <a:gd name="T90" fmla="*/ 50 w 6346"/>
                    <a:gd name="T91" fmla="*/ 7 h 962"/>
                    <a:gd name="T92" fmla="*/ 50 w 6346"/>
                    <a:gd name="T93" fmla="*/ 5 h 962"/>
                    <a:gd name="T94" fmla="*/ 50 w 6346"/>
                    <a:gd name="T95" fmla="*/ 5 h 962"/>
                    <a:gd name="T96" fmla="*/ 48 w 6346"/>
                    <a:gd name="T97" fmla="*/ 4 h 962"/>
                    <a:gd name="T98" fmla="*/ 46 w 6346"/>
                    <a:gd name="T99" fmla="*/ 3 h 962"/>
                    <a:gd name="T100" fmla="*/ 44 w 6346"/>
                    <a:gd name="T101" fmla="*/ 3 h 962"/>
                    <a:gd name="T102" fmla="*/ 42 w 6346"/>
                    <a:gd name="T103" fmla="*/ 2 h 962"/>
                    <a:gd name="T104" fmla="*/ 40 w 6346"/>
                    <a:gd name="T105" fmla="*/ 2 h 962"/>
                    <a:gd name="T106" fmla="*/ 38 w 6346"/>
                    <a:gd name="T107" fmla="*/ 1 h 962"/>
                    <a:gd name="T108" fmla="*/ 37 w 6346"/>
                    <a:gd name="T109" fmla="*/ 1 h 962"/>
                    <a:gd name="T110" fmla="*/ 36 w 6346"/>
                    <a:gd name="T111" fmla="*/ 1 h 962"/>
                    <a:gd name="T112" fmla="*/ 34 w 6346"/>
                    <a:gd name="T113" fmla="*/ 2 h 962"/>
                    <a:gd name="T114" fmla="*/ 31 w 6346"/>
                    <a:gd name="T115" fmla="*/ 2 h 962"/>
                    <a:gd name="T116" fmla="*/ 23 w 6346"/>
                    <a:gd name="T117" fmla="*/ 1 h 962"/>
                    <a:gd name="T118" fmla="*/ 19 w 6346"/>
                    <a:gd name="T119" fmla="*/ 1 h 962"/>
                    <a:gd name="T120" fmla="*/ 13 w 6346"/>
                    <a:gd name="T121" fmla="*/ 1 h 962"/>
                    <a:gd name="T122" fmla="*/ 12 w 6346"/>
                    <a:gd name="T123" fmla="*/ 1 h 962"/>
                    <a:gd name="T124" fmla="*/ 3 w 6346"/>
                    <a:gd name="T125" fmla="*/ 0 h 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46"/>
                    <a:gd name="T190" fmla="*/ 0 h 962"/>
                    <a:gd name="T191" fmla="*/ 6346 w 6346"/>
                    <a:gd name="T192" fmla="*/ 962 h 9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46" h="962">
                      <a:moveTo>
                        <a:pt x="318" y="0"/>
                      </a:moveTo>
                      <a:lnTo>
                        <a:pt x="38" y="0"/>
                      </a:lnTo>
                      <a:lnTo>
                        <a:pt x="0" y="149"/>
                      </a:lnTo>
                      <a:lnTo>
                        <a:pt x="125" y="149"/>
                      </a:lnTo>
                      <a:lnTo>
                        <a:pt x="125" y="686"/>
                      </a:lnTo>
                      <a:lnTo>
                        <a:pt x="369" y="929"/>
                      </a:lnTo>
                      <a:lnTo>
                        <a:pt x="424" y="954"/>
                      </a:lnTo>
                      <a:lnTo>
                        <a:pt x="470" y="962"/>
                      </a:lnTo>
                      <a:lnTo>
                        <a:pt x="462" y="839"/>
                      </a:lnTo>
                      <a:lnTo>
                        <a:pt x="456" y="694"/>
                      </a:lnTo>
                      <a:lnTo>
                        <a:pt x="489" y="570"/>
                      </a:lnTo>
                      <a:lnTo>
                        <a:pt x="534" y="479"/>
                      </a:lnTo>
                      <a:lnTo>
                        <a:pt x="593" y="398"/>
                      </a:lnTo>
                      <a:lnTo>
                        <a:pt x="679" y="319"/>
                      </a:lnTo>
                      <a:lnTo>
                        <a:pt x="778" y="260"/>
                      </a:lnTo>
                      <a:lnTo>
                        <a:pt x="918" y="223"/>
                      </a:lnTo>
                      <a:lnTo>
                        <a:pt x="1102" y="209"/>
                      </a:lnTo>
                      <a:lnTo>
                        <a:pt x="1229" y="242"/>
                      </a:lnTo>
                      <a:lnTo>
                        <a:pt x="1323" y="293"/>
                      </a:lnTo>
                      <a:lnTo>
                        <a:pt x="1401" y="352"/>
                      </a:lnTo>
                      <a:lnTo>
                        <a:pt x="1494" y="443"/>
                      </a:lnTo>
                      <a:lnTo>
                        <a:pt x="1553" y="544"/>
                      </a:lnTo>
                      <a:lnTo>
                        <a:pt x="1592" y="633"/>
                      </a:lnTo>
                      <a:lnTo>
                        <a:pt x="1604" y="720"/>
                      </a:lnTo>
                      <a:lnTo>
                        <a:pt x="1604" y="909"/>
                      </a:lnTo>
                      <a:lnTo>
                        <a:pt x="4377" y="962"/>
                      </a:lnTo>
                      <a:lnTo>
                        <a:pt x="4377" y="779"/>
                      </a:lnTo>
                      <a:lnTo>
                        <a:pt x="4415" y="653"/>
                      </a:lnTo>
                      <a:lnTo>
                        <a:pt x="4461" y="556"/>
                      </a:lnTo>
                      <a:lnTo>
                        <a:pt x="4529" y="465"/>
                      </a:lnTo>
                      <a:lnTo>
                        <a:pt x="4627" y="384"/>
                      </a:lnTo>
                      <a:lnTo>
                        <a:pt x="4727" y="332"/>
                      </a:lnTo>
                      <a:lnTo>
                        <a:pt x="4825" y="301"/>
                      </a:lnTo>
                      <a:lnTo>
                        <a:pt x="4997" y="301"/>
                      </a:lnTo>
                      <a:lnTo>
                        <a:pt x="5089" y="319"/>
                      </a:lnTo>
                      <a:lnTo>
                        <a:pt x="5182" y="359"/>
                      </a:lnTo>
                      <a:lnTo>
                        <a:pt x="5266" y="431"/>
                      </a:lnTo>
                      <a:lnTo>
                        <a:pt x="5347" y="523"/>
                      </a:lnTo>
                      <a:lnTo>
                        <a:pt x="5400" y="633"/>
                      </a:lnTo>
                      <a:lnTo>
                        <a:pt x="5433" y="753"/>
                      </a:lnTo>
                      <a:lnTo>
                        <a:pt x="5433" y="876"/>
                      </a:lnTo>
                      <a:lnTo>
                        <a:pt x="6346" y="873"/>
                      </a:lnTo>
                      <a:lnTo>
                        <a:pt x="6346" y="833"/>
                      </a:lnTo>
                      <a:lnTo>
                        <a:pt x="6316" y="833"/>
                      </a:lnTo>
                      <a:lnTo>
                        <a:pt x="6316" y="774"/>
                      </a:lnTo>
                      <a:lnTo>
                        <a:pt x="6344" y="771"/>
                      </a:lnTo>
                      <a:lnTo>
                        <a:pt x="6344" y="593"/>
                      </a:lnTo>
                      <a:lnTo>
                        <a:pt x="6320" y="556"/>
                      </a:lnTo>
                      <a:lnTo>
                        <a:pt x="6108" y="451"/>
                      </a:lnTo>
                      <a:lnTo>
                        <a:pt x="5875" y="359"/>
                      </a:lnTo>
                      <a:lnTo>
                        <a:pt x="5593" y="274"/>
                      </a:lnTo>
                      <a:lnTo>
                        <a:pt x="5288" y="201"/>
                      </a:lnTo>
                      <a:lnTo>
                        <a:pt x="5008" y="143"/>
                      </a:lnTo>
                      <a:lnTo>
                        <a:pt x="4741" y="96"/>
                      </a:lnTo>
                      <a:lnTo>
                        <a:pt x="4649" y="96"/>
                      </a:lnTo>
                      <a:lnTo>
                        <a:pt x="4588" y="123"/>
                      </a:lnTo>
                      <a:lnTo>
                        <a:pt x="4303" y="163"/>
                      </a:lnTo>
                      <a:lnTo>
                        <a:pt x="4078" y="183"/>
                      </a:lnTo>
                      <a:lnTo>
                        <a:pt x="2894" y="109"/>
                      </a:lnTo>
                      <a:lnTo>
                        <a:pt x="2326" y="64"/>
                      </a:lnTo>
                      <a:lnTo>
                        <a:pt x="1791" y="23"/>
                      </a:lnTo>
                      <a:lnTo>
                        <a:pt x="1520" y="5"/>
                      </a:lnTo>
                      <a:lnTo>
                        <a:pt x="318" y="0"/>
                      </a:lnTo>
                      <a:close/>
                    </a:path>
                  </a:pathLst>
                </a:custGeom>
                <a:solidFill>
                  <a:srgbClr val="FF0000"/>
                </a:solidFill>
                <a:ln w="9525">
                  <a:solidFill>
                    <a:srgbClr val="000000"/>
                  </a:solidFill>
                  <a:round/>
                  <a:headEnd/>
                  <a:tailEnd/>
                </a:ln>
              </p:spPr>
              <p:txBody>
                <a:bodyPr/>
                <a:lstStyle/>
                <a:p>
                  <a:endParaRPr lang="en-US"/>
                </a:p>
              </p:txBody>
            </p:sp>
            <p:sp>
              <p:nvSpPr>
                <p:cNvPr id="38946" name="Freeform 70"/>
                <p:cNvSpPr>
                  <a:spLocks/>
                </p:cNvSpPr>
                <p:nvPr/>
              </p:nvSpPr>
              <p:spPr bwMode="auto">
                <a:xfrm>
                  <a:off x="2613" y="2601"/>
                  <a:ext cx="640" cy="432"/>
                </a:xfrm>
                <a:custGeom>
                  <a:avLst/>
                  <a:gdLst>
                    <a:gd name="T0" fmla="*/ 0 w 1280"/>
                    <a:gd name="T1" fmla="*/ 0 h 865"/>
                    <a:gd name="T2" fmla="*/ 0 w 1280"/>
                    <a:gd name="T3" fmla="*/ 6 h 865"/>
                    <a:gd name="T4" fmla="*/ 10 w 1280"/>
                    <a:gd name="T5" fmla="*/ 6 h 865"/>
                    <a:gd name="T6" fmla="*/ 10 w 1280"/>
                    <a:gd name="T7" fmla="*/ 0 h 865"/>
                    <a:gd name="T8" fmla="*/ 9 w 1280"/>
                    <a:gd name="T9" fmla="*/ 0 h 865"/>
                    <a:gd name="T10" fmla="*/ 6 w 1280"/>
                    <a:gd name="T11" fmla="*/ 0 h 865"/>
                    <a:gd name="T12" fmla="*/ 5 w 1280"/>
                    <a:gd name="T13" fmla="*/ 0 h 865"/>
                    <a:gd name="T14" fmla="*/ 3 w 1280"/>
                    <a:gd name="T15" fmla="*/ 0 h 865"/>
                    <a:gd name="T16" fmla="*/ 3 w 1280"/>
                    <a:gd name="T17" fmla="*/ 0 h 865"/>
                    <a:gd name="T18" fmla="*/ 1 w 1280"/>
                    <a:gd name="T19" fmla="*/ 0 h 865"/>
                    <a:gd name="T20" fmla="*/ 0 w 1280"/>
                    <a:gd name="T21" fmla="*/ 0 h 8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0"/>
                    <a:gd name="T34" fmla="*/ 0 h 865"/>
                    <a:gd name="T35" fmla="*/ 1280 w 1280"/>
                    <a:gd name="T36" fmla="*/ 865 h 8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0" h="865">
                      <a:moveTo>
                        <a:pt x="0" y="0"/>
                      </a:moveTo>
                      <a:lnTo>
                        <a:pt x="0" y="845"/>
                      </a:lnTo>
                      <a:lnTo>
                        <a:pt x="1280" y="865"/>
                      </a:lnTo>
                      <a:lnTo>
                        <a:pt x="1280" y="92"/>
                      </a:lnTo>
                      <a:lnTo>
                        <a:pt x="1110" y="75"/>
                      </a:lnTo>
                      <a:lnTo>
                        <a:pt x="877" y="59"/>
                      </a:lnTo>
                      <a:lnTo>
                        <a:pt x="642" y="48"/>
                      </a:lnTo>
                      <a:lnTo>
                        <a:pt x="490" y="34"/>
                      </a:lnTo>
                      <a:lnTo>
                        <a:pt x="340" y="25"/>
                      </a:lnTo>
                      <a:lnTo>
                        <a:pt x="138" y="8"/>
                      </a:lnTo>
                      <a:lnTo>
                        <a:pt x="0" y="0"/>
                      </a:lnTo>
                      <a:close/>
                    </a:path>
                  </a:pathLst>
                </a:custGeom>
                <a:solidFill>
                  <a:srgbClr val="FF0000"/>
                </a:solidFill>
                <a:ln w="9525">
                  <a:solidFill>
                    <a:srgbClr val="000000"/>
                  </a:solidFill>
                  <a:round/>
                  <a:headEnd/>
                  <a:tailEnd/>
                </a:ln>
              </p:spPr>
              <p:txBody>
                <a:bodyPr/>
                <a:lstStyle/>
                <a:p>
                  <a:endParaRPr lang="en-US"/>
                </a:p>
              </p:txBody>
            </p:sp>
            <p:grpSp>
              <p:nvGrpSpPr>
                <p:cNvPr id="12" name="Group 71"/>
                <p:cNvGrpSpPr>
                  <a:grpSpLocks/>
                </p:cNvGrpSpPr>
                <p:nvPr/>
              </p:nvGrpSpPr>
              <p:grpSpPr bwMode="auto">
                <a:xfrm>
                  <a:off x="2096" y="2463"/>
                  <a:ext cx="1075" cy="491"/>
                  <a:chOff x="2096" y="2463"/>
                  <a:chExt cx="1075" cy="491"/>
                </a:xfrm>
              </p:grpSpPr>
              <p:sp>
                <p:nvSpPr>
                  <p:cNvPr id="38948" name="Oval 72"/>
                  <p:cNvSpPr>
                    <a:spLocks noChangeArrowheads="1"/>
                  </p:cNvSpPr>
                  <p:nvPr/>
                </p:nvSpPr>
                <p:spPr bwMode="auto">
                  <a:xfrm>
                    <a:off x="2096" y="2463"/>
                    <a:ext cx="123" cy="67"/>
                  </a:xfrm>
                  <a:prstGeom prst="ellipse">
                    <a:avLst/>
                  </a:prstGeom>
                  <a:solidFill>
                    <a:srgbClr val="800000"/>
                  </a:solidFill>
                  <a:ln w="9525">
                    <a:solidFill>
                      <a:srgbClr val="800000"/>
                    </a:solidFill>
                    <a:round/>
                    <a:headEnd/>
                    <a:tailEnd/>
                  </a:ln>
                </p:spPr>
                <p:txBody>
                  <a:bodyPr/>
                  <a:lstStyle/>
                  <a:p>
                    <a:endParaRPr lang="en-US"/>
                  </a:p>
                </p:txBody>
              </p:sp>
              <p:sp>
                <p:nvSpPr>
                  <p:cNvPr id="38949" name="Oval 73"/>
                  <p:cNvSpPr>
                    <a:spLocks noChangeArrowheads="1"/>
                  </p:cNvSpPr>
                  <p:nvPr/>
                </p:nvSpPr>
                <p:spPr bwMode="auto">
                  <a:xfrm>
                    <a:off x="2119" y="2486"/>
                    <a:ext cx="18" cy="18"/>
                  </a:xfrm>
                  <a:prstGeom prst="ellipse">
                    <a:avLst/>
                  </a:prstGeom>
                  <a:solidFill>
                    <a:srgbClr val="000000"/>
                  </a:solidFill>
                  <a:ln w="9525">
                    <a:solidFill>
                      <a:srgbClr val="000000"/>
                    </a:solidFill>
                    <a:round/>
                    <a:headEnd/>
                    <a:tailEnd/>
                  </a:ln>
                </p:spPr>
                <p:txBody>
                  <a:bodyPr/>
                  <a:lstStyle/>
                  <a:p>
                    <a:endParaRPr lang="en-US"/>
                  </a:p>
                </p:txBody>
              </p:sp>
              <p:grpSp>
                <p:nvGrpSpPr>
                  <p:cNvPr id="13" name="Group 74"/>
                  <p:cNvGrpSpPr>
                    <a:grpSpLocks/>
                  </p:cNvGrpSpPr>
                  <p:nvPr/>
                </p:nvGrpSpPr>
                <p:grpSpPr bwMode="auto">
                  <a:xfrm>
                    <a:off x="2494" y="2659"/>
                    <a:ext cx="677" cy="295"/>
                    <a:chOff x="2494" y="2659"/>
                    <a:chExt cx="677" cy="295"/>
                  </a:xfrm>
                </p:grpSpPr>
                <p:sp>
                  <p:nvSpPr>
                    <p:cNvPr id="38951" name="Freeform 75"/>
                    <p:cNvSpPr>
                      <a:spLocks/>
                    </p:cNvSpPr>
                    <p:nvPr/>
                  </p:nvSpPr>
                  <p:spPr bwMode="auto">
                    <a:xfrm>
                      <a:off x="2494" y="2860"/>
                      <a:ext cx="677" cy="94"/>
                    </a:xfrm>
                    <a:custGeom>
                      <a:avLst/>
                      <a:gdLst>
                        <a:gd name="T0" fmla="*/ 0 w 1355"/>
                        <a:gd name="T1" fmla="*/ 0 h 189"/>
                        <a:gd name="T2" fmla="*/ 0 w 1355"/>
                        <a:gd name="T3" fmla="*/ 1 h 189"/>
                        <a:gd name="T4" fmla="*/ 10 w 1355"/>
                        <a:gd name="T5" fmla="*/ 0 h 189"/>
                        <a:gd name="T6" fmla="*/ 0 w 1355"/>
                        <a:gd name="T7" fmla="*/ 0 h 189"/>
                        <a:gd name="T8" fmla="*/ 0 60000 65536"/>
                        <a:gd name="T9" fmla="*/ 0 60000 65536"/>
                        <a:gd name="T10" fmla="*/ 0 60000 65536"/>
                        <a:gd name="T11" fmla="*/ 0 60000 65536"/>
                        <a:gd name="T12" fmla="*/ 0 w 1355"/>
                        <a:gd name="T13" fmla="*/ 0 h 189"/>
                        <a:gd name="T14" fmla="*/ 1355 w 1355"/>
                        <a:gd name="T15" fmla="*/ 189 h 189"/>
                      </a:gdLst>
                      <a:ahLst/>
                      <a:cxnLst>
                        <a:cxn ang="T8">
                          <a:pos x="T0" y="T1"/>
                        </a:cxn>
                        <a:cxn ang="T9">
                          <a:pos x="T2" y="T3"/>
                        </a:cxn>
                        <a:cxn ang="T10">
                          <a:pos x="T4" y="T5"/>
                        </a:cxn>
                        <a:cxn ang="T11">
                          <a:pos x="T6" y="T7"/>
                        </a:cxn>
                      </a:cxnLst>
                      <a:rect l="T12" t="T13" r="T14" b="T15"/>
                      <a:pathLst>
                        <a:path w="1355" h="189">
                          <a:moveTo>
                            <a:pt x="0" y="105"/>
                          </a:moveTo>
                          <a:lnTo>
                            <a:pt x="0" y="189"/>
                          </a:lnTo>
                          <a:lnTo>
                            <a:pt x="1355" y="0"/>
                          </a:lnTo>
                          <a:lnTo>
                            <a:pt x="0" y="105"/>
                          </a:lnTo>
                          <a:close/>
                        </a:path>
                      </a:pathLst>
                    </a:custGeom>
                    <a:solidFill>
                      <a:srgbClr val="800000"/>
                    </a:solidFill>
                    <a:ln w="9525">
                      <a:solidFill>
                        <a:srgbClr val="800000"/>
                      </a:solidFill>
                      <a:round/>
                      <a:headEnd/>
                      <a:tailEnd/>
                    </a:ln>
                  </p:spPr>
                  <p:txBody>
                    <a:bodyPr/>
                    <a:lstStyle/>
                    <a:p>
                      <a:endParaRPr lang="en-US"/>
                    </a:p>
                  </p:txBody>
                </p:sp>
                <p:sp>
                  <p:nvSpPr>
                    <p:cNvPr id="38952" name="Freeform 76"/>
                    <p:cNvSpPr>
                      <a:spLocks/>
                    </p:cNvSpPr>
                    <p:nvPr/>
                  </p:nvSpPr>
                  <p:spPr bwMode="auto">
                    <a:xfrm>
                      <a:off x="2494" y="2659"/>
                      <a:ext cx="670" cy="112"/>
                    </a:xfrm>
                    <a:custGeom>
                      <a:avLst/>
                      <a:gdLst>
                        <a:gd name="T0" fmla="*/ 0 w 1341"/>
                        <a:gd name="T1" fmla="*/ 0 h 223"/>
                        <a:gd name="T2" fmla="*/ 0 w 1341"/>
                        <a:gd name="T3" fmla="*/ 1 h 223"/>
                        <a:gd name="T4" fmla="*/ 10 w 1341"/>
                        <a:gd name="T5" fmla="*/ 2 h 223"/>
                        <a:gd name="T6" fmla="*/ 0 w 1341"/>
                        <a:gd name="T7" fmla="*/ 0 h 223"/>
                        <a:gd name="T8" fmla="*/ 0 60000 65536"/>
                        <a:gd name="T9" fmla="*/ 0 60000 65536"/>
                        <a:gd name="T10" fmla="*/ 0 60000 65536"/>
                        <a:gd name="T11" fmla="*/ 0 60000 65536"/>
                        <a:gd name="T12" fmla="*/ 0 w 1341"/>
                        <a:gd name="T13" fmla="*/ 0 h 223"/>
                        <a:gd name="T14" fmla="*/ 1341 w 1341"/>
                        <a:gd name="T15" fmla="*/ 223 h 223"/>
                      </a:gdLst>
                      <a:ahLst/>
                      <a:cxnLst>
                        <a:cxn ang="T8">
                          <a:pos x="T0" y="T1"/>
                        </a:cxn>
                        <a:cxn ang="T9">
                          <a:pos x="T2" y="T3"/>
                        </a:cxn>
                        <a:cxn ang="T10">
                          <a:pos x="T4" y="T5"/>
                        </a:cxn>
                        <a:cxn ang="T11">
                          <a:pos x="T6" y="T7"/>
                        </a:cxn>
                      </a:cxnLst>
                      <a:rect l="T12" t="T13" r="T14" b="T15"/>
                      <a:pathLst>
                        <a:path w="1341" h="223">
                          <a:moveTo>
                            <a:pt x="0" y="0"/>
                          </a:moveTo>
                          <a:lnTo>
                            <a:pt x="0" y="87"/>
                          </a:lnTo>
                          <a:lnTo>
                            <a:pt x="1341" y="223"/>
                          </a:lnTo>
                          <a:lnTo>
                            <a:pt x="0" y="0"/>
                          </a:lnTo>
                          <a:close/>
                        </a:path>
                      </a:pathLst>
                    </a:custGeom>
                    <a:solidFill>
                      <a:srgbClr val="800000"/>
                    </a:solidFill>
                    <a:ln w="9525">
                      <a:solidFill>
                        <a:srgbClr val="800000"/>
                      </a:solidFill>
                      <a:round/>
                      <a:headEnd/>
                      <a:tailEnd/>
                    </a:ln>
                  </p:spPr>
                  <p:txBody>
                    <a:bodyPr/>
                    <a:lstStyle/>
                    <a:p>
                      <a:endParaRPr lang="en-US"/>
                    </a:p>
                  </p:txBody>
                </p:sp>
                <p:sp>
                  <p:nvSpPr>
                    <p:cNvPr id="38953" name="Freeform 77"/>
                    <p:cNvSpPr>
                      <a:spLocks/>
                    </p:cNvSpPr>
                    <p:nvPr/>
                  </p:nvSpPr>
                  <p:spPr bwMode="auto">
                    <a:xfrm>
                      <a:off x="2494" y="2725"/>
                      <a:ext cx="670" cy="69"/>
                    </a:xfrm>
                    <a:custGeom>
                      <a:avLst/>
                      <a:gdLst>
                        <a:gd name="T0" fmla="*/ 0 w 1341"/>
                        <a:gd name="T1" fmla="*/ 0 h 138"/>
                        <a:gd name="T2" fmla="*/ 0 w 1341"/>
                        <a:gd name="T3" fmla="*/ 1 h 138"/>
                        <a:gd name="T4" fmla="*/ 10 w 1341"/>
                        <a:gd name="T5" fmla="*/ 1 h 138"/>
                        <a:gd name="T6" fmla="*/ 0 w 1341"/>
                        <a:gd name="T7" fmla="*/ 0 h 138"/>
                        <a:gd name="T8" fmla="*/ 0 60000 65536"/>
                        <a:gd name="T9" fmla="*/ 0 60000 65536"/>
                        <a:gd name="T10" fmla="*/ 0 60000 65536"/>
                        <a:gd name="T11" fmla="*/ 0 60000 65536"/>
                        <a:gd name="T12" fmla="*/ 0 w 1341"/>
                        <a:gd name="T13" fmla="*/ 0 h 138"/>
                        <a:gd name="T14" fmla="*/ 1341 w 1341"/>
                        <a:gd name="T15" fmla="*/ 138 h 138"/>
                      </a:gdLst>
                      <a:ahLst/>
                      <a:cxnLst>
                        <a:cxn ang="T8">
                          <a:pos x="T0" y="T1"/>
                        </a:cxn>
                        <a:cxn ang="T9">
                          <a:pos x="T2" y="T3"/>
                        </a:cxn>
                        <a:cxn ang="T10">
                          <a:pos x="T4" y="T5"/>
                        </a:cxn>
                        <a:cxn ang="T11">
                          <a:pos x="T6" y="T7"/>
                        </a:cxn>
                      </a:cxnLst>
                      <a:rect l="T12" t="T13" r="T14" b="T15"/>
                      <a:pathLst>
                        <a:path w="1341" h="138">
                          <a:moveTo>
                            <a:pt x="0" y="0"/>
                          </a:moveTo>
                          <a:lnTo>
                            <a:pt x="0" y="86"/>
                          </a:lnTo>
                          <a:lnTo>
                            <a:pt x="1341" y="138"/>
                          </a:lnTo>
                          <a:lnTo>
                            <a:pt x="0" y="0"/>
                          </a:lnTo>
                          <a:close/>
                        </a:path>
                      </a:pathLst>
                    </a:custGeom>
                    <a:solidFill>
                      <a:srgbClr val="800000"/>
                    </a:solidFill>
                    <a:ln w="9525">
                      <a:solidFill>
                        <a:srgbClr val="800000"/>
                      </a:solidFill>
                      <a:round/>
                      <a:headEnd/>
                      <a:tailEnd/>
                    </a:ln>
                  </p:spPr>
                  <p:txBody>
                    <a:bodyPr/>
                    <a:lstStyle/>
                    <a:p>
                      <a:endParaRPr lang="en-US"/>
                    </a:p>
                  </p:txBody>
                </p:sp>
                <p:sp>
                  <p:nvSpPr>
                    <p:cNvPr id="38954" name="Freeform 78"/>
                    <p:cNvSpPr>
                      <a:spLocks/>
                    </p:cNvSpPr>
                    <p:nvPr/>
                  </p:nvSpPr>
                  <p:spPr bwMode="auto">
                    <a:xfrm>
                      <a:off x="2494" y="2788"/>
                      <a:ext cx="677" cy="42"/>
                    </a:xfrm>
                    <a:custGeom>
                      <a:avLst/>
                      <a:gdLst>
                        <a:gd name="T0" fmla="*/ 0 w 1355"/>
                        <a:gd name="T1" fmla="*/ 0 h 85"/>
                        <a:gd name="T2" fmla="*/ 0 w 1355"/>
                        <a:gd name="T3" fmla="*/ 0 h 85"/>
                        <a:gd name="T4" fmla="*/ 10 w 1355"/>
                        <a:gd name="T5" fmla="*/ 0 h 85"/>
                        <a:gd name="T6" fmla="*/ 0 w 1355"/>
                        <a:gd name="T7" fmla="*/ 0 h 85"/>
                        <a:gd name="T8" fmla="*/ 0 60000 65536"/>
                        <a:gd name="T9" fmla="*/ 0 60000 65536"/>
                        <a:gd name="T10" fmla="*/ 0 60000 65536"/>
                        <a:gd name="T11" fmla="*/ 0 60000 65536"/>
                        <a:gd name="T12" fmla="*/ 0 w 1355"/>
                        <a:gd name="T13" fmla="*/ 0 h 85"/>
                        <a:gd name="T14" fmla="*/ 1355 w 1355"/>
                        <a:gd name="T15" fmla="*/ 85 h 85"/>
                      </a:gdLst>
                      <a:ahLst/>
                      <a:cxnLst>
                        <a:cxn ang="T8">
                          <a:pos x="T0" y="T1"/>
                        </a:cxn>
                        <a:cxn ang="T9">
                          <a:pos x="T2" y="T3"/>
                        </a:cxn>
                        <a:cxn ang="T10">
                          <a:pos x="T4" y="T5"/>
                        </a:cxn>
                        <a:cxn ang="T11">
                          <a:pos x="T6" y="T7"/>
                        </a:cxn>
                      </a:cxnLst>
                      <a:rect l="T12" t="T13" r="T14" b="T15"/>
                      <a:pathLst>
                        <a:path w="1355" h="85">
                          <a:moveTo>
                            <a:pt x="0" y="0"/>
                          </a:moveTo>
                          <a:lnTo>
                            <a:pt x="0" y="85"/>
                          </a:lnTo>
                          <a:lnTo>
                            <a:pt x="1355" y="51"/>
                          </a:lnTo>
                          <a:lnTo>
                            <a:pt x="0" y="0"/>
                          </a:lnTo>
                          <a:close/>
                        </a:path>
                      </a:pathLst>
                    </a:custGeom>
                    <a:solidFill>
                      <a:srgbClr val="800000"/>
                    </a:solidFill>
                    <a:ln w="9525">
                      <a:solidFill>
                        <a:srgbClr val="800000"/>
                      </a:solidFill>
                      <a:round/>
                      <a:headEnd/>
                      <a:tailEnd/>
                    </a:ln>
                  </p:spPr>
                  <p:txBody>
                    <a:bodyPr/>
                    <a:lstStyle/>
                    <a:p>
                      <a:endParaRPr lang="en-US"/>
                    </a:p>
                  </p:txBody>
                </p:sp>
                <p:sp>
                  <p:nvSpPr>
                    <p:cNvPr id="38955" name="Freeform 79"/>
                    <p:cNvSpPr>
                      <a:spLocks/>
                    </p:cNvSpPr>
                    <p:nvPr/>
                  </p:nvSpPr>
                  <p:spPr bwMode="auto">
                    <a:xfrm>
                      <a:off x="2494" y="2837"/>
                      <a:ext cx="677" cy="55"/>
                    </a:xfrm>
                    <a:custGeom>
                      <a:avLst/>
                      <a:gdLst>
                        <a:gd name="T0" fmla="*/ 0 w 1355"/>
                        <a:gd name="T1" fmla="*/ 0 h 112"/>
                        <a:gd name="T2" fmla="*/ 0 w 1355"/>
                        <a:gd name="T3" fmla="*/ 0 h 112"/>
                        <a:gd name="T4" fmla="*/ 10 w 1355"/>
                        <a:gd name="T5" fmla="*/ 0 h 112"/>
                        <a:gd name="T6" fmla="*/ 0 w 1355"/>
                        <a:gd name="T7" fmla="*/ 0 h 112"/>
                        <a:gd name="T8" fmla="*/ 0 60000 65536"/>
                        <a:gd name="T9" fmla="*/ 0 60000 65536"/>
                        <a:gd name="T10" fmla="*/ 0 60000 65536"/>
                        <a:gd name="T11" fmla="*/ 0 60000 65536"/>
                        <a:gd name="T12" fmla="*/ 0 w 1355"/>
                        <a:gd name="T13" fmla="*/ 0 h 112"/>
                        <a:gd name="T14" fmla="*/ 1355 w 1355"/>
                        <a:gd name="T15" fmla="*/ 112 h 112"/>
                      </a:gdLst>
                      <a:ahLst/>
                      <a:cxnLst>
                        <a:cxn ang="T8">
                          <a:pos x="T0" y="T1"/>
                        </a:cxn>
                        <a:cxn ang="T9">
                          <a:pos x="T2" y="T3"/>
                        </a:cxn>
                        <a:cxn ang="T10">
                          <a:pos x="T4" y="T5"/>
                        </a:cxn>
                        <a:cxn ang="T11">
                          <a:pos x="T6" y="T7"/>
                        </a:cxn>
                      </a:cxnLst>
                      <a:rect l="T12" t="T13" r="T14" b="T15"/>
                      <a:pathLst>
                        <a:path w="1355" h="112">
                          <a:moveTo>
                            <a:pt x="0" y="27"/>
                          </a:moveTo>
                          <a:lnTo>
                            <a:pt x="0" y="112"/>
                          </a:lnTo>
                          <a:lnTo>
                            <a:pt x="1355" y="0"/>
                          </a:lnTo>
                          <a:lnTo>
                            <a:pt x="0" y="27"/>
                          </a:lnTo>
                          <a:close/>
                        </a:path>
                      </a:pathLst>
                    </a:custGeom>
                    <a:solidFill>
                      <a:srgbClr val="800000"/>
                    </a:solidFill>
                    <a:ln w="9525">
                      <a:solidFill>
                        <a:srgbClr val="800000"/>
                      </a:solidFill>
                      <a:round/>
                      <a:headEnd/>
                      <a:tailEnd/>
                    </a:ln>
                  </p:spPr>
                  <p:txBody>
                    <a:bodyPr/>
                    <a:lstStyle/>
                    <a:p>
                      <a:endParaRPr lang="en-US"/>
                    </a:p>
                  </p:txBody>
                </p:sp>
              </p:grpSp>
            </p:grpSp>
          </p:grpSp>
        </p:grpSp>
        <p:grpSp>
          <p:nvGrpSpPr>
            <p:cNvPr id="14" name="Group 80"/>
            <p:cNvGrpSpPr>
              <a:grpSpLocks/>
            </p:cNvGrpSpPr>
            <p:nvPr/>
          </p:nvGrpSpPr>
          <p:grpSpPr bwMode="auto">
            <a:xfrm>
              <a:off x="1597" y="2685"/>
              <a:ext cx="2446" cy="504"/>
              <a:chOff x="1597" y="2685"/>
              <a:chExt cx="2446" cy="504"/>
            </a:xfrm>
          </p:grpSpPr>
          <p:grpSp>
            <p:nvGrpSpPr>
              <p:cNvPr id="15" name="Group 81"/>
              <p:cNvGrpSpPr>
                <a:grpSpLocks/>
              </p:cNvGrpSpPr>
              <p:nvPr/>
            </p:nvGrpSpPr>
            <p:grpSpPr bwMode="auto">
              <a:xfrm>
                <a:off x="3541" y="2685"/>
                <a:ext cx="502" cy="504"/>
                <a:chOff x="3541" y="2685"/>
                <a:chExt cx="502" cy="504"/>
              </a:xfrm>
            </p:grpSpPr>
            <p:sp>
              <p:nvSpPr>
                <p:cNvPr id="38932" name="Oval 82"/>
                <p:cNvSpPr>
                  <a:spLocks noChangeArrowheads="1"/>
                </p:cNvSpPr>
                <p:nvPr/>
              </p:nvSpPr>
              <p:spPr bwMode="auto">
                <a:xfrm>
                  <a:off x="3541" y="2685"/>
                  <a:ext cx="502" cy="504"/>
                </a:xfrm>
                <a:prstGeom prst="ellipse">
                  <a:avLst/>
                </a:prstGeom>
                <a:solidFill>
                  <a:srgbClr val="000000"/>
                </a:solidFill>
                <a:ln w="9525">
                  <a:solidFill>
                    <a:srgbClr val="000000"/>
                  </a:solidFill>
                  <a:round/>
                  <a:headEnd/>
                  <a:tailEnd/>
                </a:ln>
              </p:spPr>
              <p:txBody>
                <a:bodyPr/>
                <a:lstStyle/>
                <a:p>
                  <a:endParaRPr lang="en-US"/>
                </a:p>
              </p:txBody>
            </p:sp>
            <p:sp>
              <p:nvSpPr>
                <p:cNvPr id="38933" name="Freeform 83"/>
                <p:cNvSpPr>
                  <a:spLocks/>
                </p:cNvSpPr>
                <p:nvPr/>
              </p:nvSpPr>
              <p:spPr bwMode="auto">
                <a:xfrm>
                  <a:off x="3752" y="3012"/>
                  <a:ext cx="88" cy="108"/>
                </a:xfrm>
                <a:custGeom>
                  <a:avLst/>
                  <a:gdLst>
                    <a:gd name="T0" fmla="*/ 0 w 176"/>
                    <a:gd name="T1" fmla="*/ 2 h 215"/>
                    <a:gd name="T2" fmla="*/ 1 w 176"/>
                    <a:gd name="T3" fmla="*/ 0 h 215"/>
                    <a:gd name="T4" fmla="*/ 1 w 176"/>
                    <a:gd name="T5" fmla="*/ 0 h 215"/>
                    <a:gd name="T6" fmla="*/ 1 w 176"/>
                    <a:gd name="T7" fmla="*/ 2 h 215"/>
                    <a:gd name="T8" fmla="*/ 1 w 176"/>
                    <a:gd name="T9" fmla="*/ 2 h 215"/>
                    <a:gd name="T10" fmla="*/ 0 w 176"/>
                    <a:gd name="T11" fmla="*/ 2 h 215"/>
                    <a:gd name="T12" fmla="*/ 0 60000 65536"/>
                    <a:gd name="T13" fmla="*/ 0 60000 65536"/>
                    <a:gd name="T14" fmla="*/ 0 60000 65536"/>
                    <a:gd name="T15" fmla="*/ 0 60000 65536"/>
                    <a:gd name="T16" fmla="*/ 0 60000 65536"/>
                    <a:gd name="T17" fmla="*/ 0 60000 65536"/>
                    <a:gd name="T18" fmla="*/ 0 w 176"/>
                    <a:gd name="T19" fmla="*/ 0 h 215"/>
                    <a:gd name="T20" fmla="*/ 176 w 176"/>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76" h="215">
                      <a:moveTo>
                        <a:pt x="0" y="199"/>
                      </a:moveTo>
                      <a:lnTo>
                        <a:pt x="69" y="0"/>
                      </a:lnTo>
                      <a:lnTo>
                        <a:pt x="111" y="0"/>
                      </a:lnTo>
                      <a:lnTo>
                        <a:pt x="176" y="207"/>
                      </a:lnTo>
                      <a:lnTo>
                        <a:pt x="90" y="215"/>
                      </a:lnTo>
                      <a:lnTo>
                        <a:pt x="0" y="199"/>
                      </a:lnTo>
                      <a:close/>
                    </a:path>
                  </a:pathLst>
                </a:custGeom>
                <a:solidFill>
                  <a:srgbClr val="FF0000"/>
                </a:solidFill>
                <a:ln w="9525">
                  <a:solidFill>
                    <a:srgbClr val="000000"/>
                  </a:solidFill>
                  <a:round/>
                  <a:headEnd/>
                  <a:tailEnd/>
                </a:ln>
              </p:spPr>
              <p:txBody>
                <a:bodyPr/>
                <a:lstStyle/>
                <a:p>
                  <a:endParaRPr lang="en-US"/>
                </a:p>
              </p:txBody>
            </p:sp>
            <p:sp>
              <p:nvSpPr>
                <p:cNvPr id="38934" name="Freeform 84"/>
                <p:cNvSpPr>
                  <a:spLocks/>
                </p:cNvSpPr>
                <p:nvPr/>
              </p:nvSpPr>
              <p:spPr bwMode="auto">
                <a:xfrm>
                  <a:off x="3747" y="2752"/>
                  <a:ext cx="89" cy="108"/>
                </a:xfrm>
                <a:custGeom>
                  <a:avLst/>
                  <a:gdLst>
                    <a:gd name="T0" fmla="*/ 0 w 179"/>
                    <a:gd name="T1" fmla="*/ 1 h 215"/>
                    <a:gd name="T2" fmla="*/ 0 w 179"/>
                    <a:gd name="T3" fmla="*/ 2 h 215"/>
                    <a:gd name="T4" fmla="*/ 0 w 179"/>
                    <a:gd name="T5" fmla="*/ 2 h 215"/>
                    <a:gd name="T6" fmla="*/ 1 w 179"/>
                    <a:gd name="T7" fmla="*/ 1 h 215"/>
                    <a:gd name="T8" fmla="*/ 0 w 179"/>
                    <a:gd name="T9" fmla="*/ 0 h 215"/>
                    <a:gd name="T10" fmla="*/ 0 w 179"/>
                    <a:gd name="T11" fmla="*/ 1 h 215"/>
                    <a:gd name="T12" fmla="*/ 0 60000 65536"/>
                    <a:gd name="T13" fmla="*/ 0 60000 65536"/>
                    <a:gd name="T14" fmla="*/ 0 60000 65536"/>
                    <a:gd name="T15" fmla="*/ 0 60000 65536"/>
                    <a:gd name="T16" fmla="*/ 0 60000 65536"/>
                    <a:gd name="T17" fmla="*/ 0 60000 65536"/>
                    <a:gd name="T18" fmla="*/ 0 w 179"/>
                    <a:gd name="T19" fmla="*/ 0 h 215"/>
                    <a:gd name="T20" fmla="*/ 179 w 179"/>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79" h="215">
                      <a:moveTo>
                        <a:pt x="0" y="15"/>
                      </a:moveTo>
                      <a:lnTo>
                        <a:pt x="71" y="215"/>
                      </a:lnTo>
                      <a:lnTo>
                        <a:pt x="112" y="215"/>
                      </a:lnTo>
                      <a:lnTo>
                        <a:pt x="179" y="9"/>
                      </a:lnTo>
                      <a:lnTo>
                        <a:pt x="92" y="0"/>
                      </a:lnTo>
                      <a:lnTo>
                        <a:pt x="0" y="15"/>
                      </a:lnTo>
                      <a:close/>
                    </a:path>
                  </a:pathLst>
                </a:custGeom>
                <a:solidFill>
                  <a:srgbClr val="FF0000"/>
                </a:solidFill>
                <a:ln w="9525">
                  <a:solidFill>
                    <a:srgbClr val="000000"/>
                  </a:solidFill>
                  <a:round/>
                  <a:headEnd/>
                  <a:tailEnd/>
                </a:ln>
              </p:spPr>
              <p:txBody>
                <a:bodyPr/>
                <a:lstStyle/>
                <a:p>
                  <a:endParaRPr lang="en-US"/>
                </a:p>
              </p:txBody>
            </p:sp>
            <p:sp>
              <p:nvSpPr>
                <p:cNvPr id="38935" name="Freeform 85"/>
                <p:cNvSpPr>
                  <a:spLocks/>
                </p:cNvSpPr>
                <p:nvPr/>
              </p:nvSpPr>
              <p:spPr bwMode="auto">
                <a:xfrm>
                  <a:off x="3867" y="2890"/>
                  <a:ext cx="107" cy="88"/>
                </a:xfrm>
                <a:custGeom>
                  <a:avLst/>
                  <a:gdLst>
                    <a:gd name="T0" fmla="*/ 1 w 215"/>
                    <a:gd name="T1" fmla="*/ 0 h 175"/>
                    <a:gd name="T2" fmla="*/ 0 w 215"/>
                    <a:gd name="T3" fmla="*/ 1 h 175"/>
                    <a:gd name="T4" fmla="*/ 0 w 215"/>
                    <a:gd name="T5" fmla="*/ 1 h 175"/>
                    <a:gd name="T6" fmla="*/ 1 w 215"/>
                    <a:gd name="T7" fmla="*/ 2 h 175"/>
                    <a:gd name="T8" fmla="*/ 1 w 215"/>
                    <a:gd name="T9" fmla="*/ 1 h 175"/>
                    <a:gd name="T10" fmla="*/ 1 w 215"/>
                    <a:gd name="T11" fmla="*/ 0 h 175"/>
                    <a:gd name="T12" fmla="*/ 0 60000 65536"/>
                    <a:gd name="T13" fmla="*/ 0 60000 65536"/>
                    <a:gd name="T14" fmla="*/ 0 60000 65536"/>
                    <a:gd name="T15" fmla="*/ 0 60000 65536"/>
                    <a:gd name="T16" fmla="*/ 0 60000 65536"/>
                    <a:gd name="T17" fmla="*/ 0 60000 65536"/>
                    <a:gd name="T18" fmla="*/ 0 w 215"/>
                    <a:gd name="T19" fmla="*/ 0 h 175"/>
                    <a:gd name="T20" fmla="*/ 215 w 215"/>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5" h="175">
                      <a:moveTo>
                        <a:pt x="200" y="0"/>
                      </a:moveTo>
                      <a:lnTo>
                        <a:pt x="0" y="70"/>
                      </a:lnTo>
                      <a:lnTo>
                        <a:pt x="0" y="112"/>
                      </a:lnTo>
                      <a:lnTo>
                        <a:pt x="206" y="175"/>
                      </a:lnTo>
                      <a:lnTo>
                        <a:pt x="215" y="91"/>
                      </a:lnTo>
                      <a:lnTo>
                        <a:pt x="200" y="0"/>
                      </a:lnTo>
                      <a:close/>
                    </a:path>
                  </a:pathLst>
                </a:custGeom>
                <a:solidFill>
                  <a:srgbClr val="FF0000"/>
                </a:solidFill>
                <a:ln w="9525">
                  <a:solidFill>
                    <a:srgbClr val="000000"/>
                  </a:solidFill>
                  <a:round/>
                  <a:headEnd/>
                  <a:tailEnd/>
                </a:ln>
              </p:spPr>
              <p:txBody>
                <a:bodyPr/>
                <a:lstStyle/>
                <a:p>
                  <a:endParaRPr lang="en-US"/>
                </a:p>
              </p:txBody>
            </p:sp>
            <p:sp>
              <p:nvSpPr>
                <p:cNvPr id="38936" name="Freeform 86"/>
                <p:cNvSpPr>
                  <a:spLocks/>
                </p:cNvSpPr>
                <p:nvPr/>
              </p:nvSpPr>
              <p:spPr bwMode="auto">
                <a:xfrm>
                  <a:off x="3610" y="2890"/>
                  <a:ext cx="107" cy="88"/>
                </a:xfrm>
                <a:custGeom>
                  <a:avLst/>
                  <a:gdLst>
                    <a:gd name="T0" fmla="*/ 0 w 215"/>
                    <a:gd name="T1" fmla="*/ 0 h 175"/>
                    <a:gd name="T2" fmla="*/ 1 w 215"/>
                    <a:gd name="T3" fmla="*/ 1 h 175"/>
                    <a:gd name="T4" fmla="*/ 1 w 215"/>
                    <a:gd name="T5" fmla="*/ 1 h 175"/>
                    <a:gd name="T6" fmla="*/ 0 w 215"/>
                    <a:gd name="T7" fmla="*/ 2 h 175"/>
                    <a:gd name="T8" fmla="*/ 0 w 215"/>
                    <a:gd name="T9" fmla="*/ 1 h 175"/>
                    <a:gd name="T10" fmla="*/ 0 w 215"/>
                    <a:gd name="T11" fmla="*/ 0 h 175"/>
                    <a:gd name="T12" fmla="*/ 0 60000 65536"/>
                    <a:gd name="T13" fmla="*/ 0 60000 65536"/>
                    <a:gd name="T14" fmla="*/ 0 60000 65536"/>
                    <a:gd name="T15" fmla="*/ 0 60000 65536"/>
                    <a:gd name="T16" fmla="*/ 0 60000 65536"/>
                    <a:gd name="T17" fmla="*/ 0 60000 65536"/>
                    <a:gd name="T18" fmla="*/ 0 w 215"/>
                    <a:gd name="T19" fmla="*/ 0 h 175"/>
                    <a:gd name="T20" fmla="*/ 215 w 215"/>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5" h="175">
                      <a:moveTo>
                        <a:pt x="16" y="0"/>
                      </a:moveTo>
                      <a:lnTo>
                        <a:pt x="215" y="70"/>
                      </a:lnTo>
                      <a:lnTo>
                        <a:pt x="215" y="112"/>
                      </a:lnTo>
                      <a:lnTo>
                        <a:pt x="8" y="175"/>
                      </a:lnTo>
                      <a:lnTo>
                        <a:pt x="0" y="91"/>
                      </a:lnTo>
                      <a:lnTo>
                        <a:pt x="16" y="0"/>
                      </a:lnTo>
                      <a:close/>
                    </a:path>
                  </a:pathLst>
                </a:custGeom>
                <a:solidFill>
                  <a:srgbClr val="FF0000"/>
                </a:solidFill>
                <a:ln w="9525">
                  <a:solidFill>
                    <a:srgbClr val="000000"/>
                  </a:solidFill>
                  <a:round/>
                  <a:headEnd/>
                  <a:tailEnd/>
                </a:ln>
              </p:spPr>
              <p:txBody>
                <a:bodyPr/>
                <a:lstStyle/>
                <a:p>
                  <a:endParaRPr lang="en-US"/>
                </a:p>
              </p:txBody>
            </p:sp>
            <p:sp>
              <p:nvSpPr>
                <p:cNvPr id="38937" name="Oval 87"/>
                <p:cNvSpPr>
                  <a:spLocks noChangeArrowheads="1"/>
                </p:cNvSpPr>
                <p:nvPr/>
              </p:nvSpPr>
              <p:spPr bwMode="auto">
                <a:xfrm>
                  <a:off x="3609" y="2751"/>
                  <a:ext cx="362" cy="365"/>
                </a:xfrm>
                <a:prstGeom prst="ellipse">
                  <a:avLst/>
                </a:prstGeom>
                <a:noFill/>
                <a:ln w="19050">
                  <a:solidFill>
                    <a:srgbClr val="FFFFFF"/>
                  </a:solidFill>
                  <a:round/>
                  <a:headEnd/>
                  <a:tailEnd/>
                </a:ln>
              </p:spPr>
              <p:txBody>
                <a:bodyPr/>
                <a:lstStyle/>
                <a:p>
                  <a:endParaRPr lang="en-US"/>
                </a:p>
              </p:txBody>
            </p:sp>
            <p:grpSp>
              <p:nvGrpSpPr>
                <p:cNvPr id="16" name="Group 88"/>
                <p:cNvGrpSpPr>
                  <a:grpSpLocks/>
                </p:cNvGrpSpPr>
                <p:nvPr/>
              </p:nvGrpSpPr>
              <p:grpSpPr bwMode="auto">
                <a:xfrm>
                  <a:off x="3723" y="2864"/>
                  <a:ext cx="136" cy="139"/>
                  <a:chOff x="3723" y="2864"/>
                  <a:chExt cx="136" cy="139"/>
                </a:xfrm>
              </p:grpSpPr>
              <p:sp>
                <p:nvSpPr>
                  <p:cNvPr id="38939" name="Oval 89"/>
                  <p:cNvSpPr>
                    <a:spLocks noChangeArrowheads="1"/>
                  </p:cNvSpPr>
                  <p:nvPr/>
                </p:nvSpPr>
                <p:spPr bwMode="auto">
                  <a:xfrm>
                    <a:off x="3723" y="2864"/>
                    <a:ext cx="136" cy="139"/>
                  </a:xfrm>
                  <a:prstGeom prst="ellipse">
                    <a:avLst/>
                  </a:prstGeom>
                  <a:solidFill>
                    <a:srgbClr val="000000"/>
                  </a:solidFill>
                  <a:ln w="19050">
                    <a:solidFill>
                      <a:srgbClr val="FFFFFF"/>
                    </a:solidFill>
                    <a:round/>
                    <a:headEnd/>
                    <a:tailEnd/>
                  </a:ln>
                </p:spPr>
                <p:txBody>
                  <a:bodyPr/>
                  <a:lstStyle/>
                  <a:p>
                    <a:endParaRPr lang="en-US"/>
                  </a:p>
                </p:txBody>
              </p:sp>
              <p:sp>
                <p:nvSpPr>
                  <p:cNvPr id="38940" name="Oval 90"/>
                  <p:cNvSpPr>
                    <a:spLocks noChangeArrowheads="1"/>
                  </p:cNvSpPr>
                  <p:nvPr/>
                </p:nvSpPr>
                <p:spPr bwMode="auto">
                  <a:xfrm>
                    <a:off x="3750" y="2893"/>
                    <a:ext cx="79" cy="82"/>
                  </a:xfrm>
                  <a:prstGeom prst="ellipse">
                    <a:avLst/>
                  </a:prstGeom>
                  <a:solidFill>
                    <a:srgbClr val="000000"/>
                  </a:solidFill>
                  <a:ln w="19050">
                    <a:solidFill>
                      <a:srgbClr val="FFFFFF"/>
                    </a:solidFill>
                    <a:round/>
                    <a:headEnd/>
                    <a:tailEnd/>
                  </a:ln>
                </p:spPr>
                <p:txBody>
                  <a:bodyPr/>
                  <a:lstStyle/>
                  <a:p>
                    <a:endParaRPr lang="en-US"/>
                  </a:p>
                </p:txBody>
              </p:sp>
            </p:grpSp>
          </p:grpSp>
          <p:grpSp>
            <p:nvGrpSpPr>
              <p:cNvPr id="17" name="Group 91"/>
              <p:cNvGrpSpPr>
                <a:grpSpLocks/>
              </p:cNvGrpSpPr>
              <p:nvPr/>
            </p:nvGrpSpPr>
            <p:grpSpPr bwMode="auto">
              <a:xfrm>
                <a:off x="1597" y="2685"/>
                <a:ext cx="502" cy="504"/>
                <a:chOff x="1597" y="2685"/>
                <a:chExt cx="502" cy="504"/>
              </a:xfrm>
            </p:grpSpPr>
            <p:sp>
              <p:nvSpPr>
                <p:cNvPr id="38923" name="Oval 92"/>
                <p:cNvSpPr>
                  <a:spLocks noChangeArrowheads="1"/>
                </p:cNvSpPr>
                <p:nvPr/>
              </p:nvSpPr>
              <p:spPr bwMode="auto">
                <a:xfrm>
                  <a:off x="1597" y="2685"/>
                  <a:ext cx="502" cy="504"/>
                </a:xfrm>
                <a:prstGeom prst="ellipse">
                  <a:avLst/>
                </a:prstGeom>
                <a:solidFill>
                  <a:srgbClr val="000000"/>
                </a:solidFill>
                <a:ln w="9525">
                  <a:solidFill>
                    <a:srgbClr val="000000"/>
                  </a:solidFill>
                  <a:round/>
                  <a:headEnd/>
                  <a:tailEnd/>
                </a:ln>
              </p:spPr>
              <p:txBody>
                <a:bodyPr/>
                <a:lstStyle/>
                <a:p>
                  <a:endParaRPr lang="en-US"/>
                </a:p>
              </p:txBody>
            </p:sp>
            <p:sp>
              <p:nvSpPr>
                <p:cNvPr id="38924" name="Freeform 93"/>
                <p:cNvSpPr>
                  <a:spLocks/>
                </p:cNvSpPr>
                <p:nvPr/>
              </p:nvSpPr>
              <p:spPr bwMode="auto">
                <a:xfrm>
                  <a:off x="1809" y="3012"/>
                  <a:ext cx="87" cy="108"/>
                </a:xfrm>
                <a:custGeom>
                  <a:avLst/>
                  <a:gdLst>
                    <a:gd name="T0" fmla="*/ 0 w 174"/>
                    <a:gd name="T1" fmla="*/ 2 h 215"/>
                    <a:gd name="T2" fmla="*/ 1 w 174"/>
                    <a:gd name="T3" fmla="*/ 0 h 215"/>
                    <a:gd name="T4" fmla="*/ 1 w 174"/>
                    <a:gd name="T5" fmla="*/ 0 h 215"/>
                    <a:gd name="T6" fmla="*/ 1 w 174"/>
                    <a:gd name="T7" fmla="*/ 2 h 215"/>
                    <a:gd name="T8" fmla="*/ 1 w 174"/>
                    <a:gd name="T9" fmla="*/ 2 h 215"/>
                    <a:gd name="T10" fmla="*/ 0 w 174"/>
                    <a:gd name="T11" fmla="*/ 2 h 215"/>
                    <a:gd name="T12" fmla="*/ 0 60000 65536"/>
                    <a:gd name="T13" fmla="*/ 0 60000 65536"/>
                    <a:gd name="T14" fmla="*/ 0 60000 65536"/>
                    <a:gd name="T15" fmla="*/ 0 60000 65536"/>
                    <a:gd name="T16" fmla="*/ 0 60000 65536"/>
                    <a:gd name="T17" fmla="*/ 0 60000 65536"/>
                    <a:gd name="T18" fmla="*/ 0 w 174"/>
                    <a:gd name="T19" fmla="*/ 0 h 215"/>
                    <a:gd name="T20" fmla="*/ 174 w 174"/>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74" h="215">
                      <a:moveTo>
                        <a:pt x="0" y="199"/>
                      </a:moveTo>
                      <a:lnTo>
                        <a:pt x="67" y="0"/>
                      </a:lnTo>
                      <a:lnTo>
                        <a:pt x="109" y="0"/>
                      </a:lnTo>
                      <a:lnTo>
                        <a:pt x="174" y="207"/>
                      </a:lnTo>
                      <a:lnTo>
                        <a:pt x="90" y="215"/>
                      </a:lnTo>
                      <a:lnTo>
                        <a:pt x="0" y="199"/>
                      </a:lnTo>
                      <a:close/>
                    </a:path>
                  </a:pathLst>
                </a:custGeom>
                <a:solidFill>
                  <a:srgbClr val="FF0000"/>
                </a:solidFill>
                <a:ln w="9525">
                  <a:solidFill>
                    <a:srgbClr val="000000"/>
                  </a:solidFill>
                  <a:round/>
                  <a:headEnd/>
                  <a:tailEnd/>
                </a:ln>
              </p:spPr>
              <p:txBody>
                <a:bodyPr/>
                <a:lstStyle/>
                <a:p>
                  <a:endParaRPr lang="en-US"/>
                </a:p>
              </p:txBody>
            </p:sp>
            <p:sp>
              <p:nvSpPr>
                <p:cNvPr id="38925" name="Freeform 94"/>
                <p:cNvSpPr>
                  <a:spLocks/>
                </p:cNvSpPr>
                <p:nvPr/>
              </p:nvSpPr>
              <p:spPr bwMode="auto">
                <a:xfrm>
                  <a:off x="1803" y="2752"/>
                  <a:ext cx="90" cy="108"/>
                </a:xfrm>
                <a:custGeom>
                  <a:avLst/>
                  <a:gdLst>
                    <a:gd name="T0" fmla="*/ 0 w 181"/>
                    <a:gd name="T1" fmla="*/ 1 h 215"/>
                    <a:gd name="T2" fmla="*/ 0 w 181"/>
                    <a:gd name="T3" fmla="*/ 2 h 215"/>
                    <a:gd name="T4" fmla="*/ 0 w 181"/>
                    <a:gd name="T5" fmla="*/ 2 h 215"/>
                    <a:gd name="T6" fmla="*/ 1 w 181"/>
                    <a:gd name="T7" fmla="*/ 1 h 215"/>
                    <a:gd name="T8" fmla="*/ 0 w 181"/>
                    <a:gd name="T9" fmla="*/ 0 h 215"/>
                    <a:gd name="T10" fmla="*/ 0 w 181"/>
                    <a:gd name="T11" fmla="*/ 1 h 215"/>
                    <a:gd name="T12" fmla="*/ 0 60000 65536"/>
                    <a:gd name="T13" fmla="*/ 0 60000 65536"/>
                    <a:gd name="T14" fmla="*/ 0 60000 65536"/>
                    <a:gd name="T15" fmla="*/ 0 60000 65536"/>
                    <a:gd name="T16" fmla="*/ 0 60000 65536"/>
                    <a:gd name="T17" fmla="*/ 0 60000 65536"/>
                    <a:gd name="T18" fmla="*/ 0 w 181"/>
                    <a:gd name="T19" fmla="*/ 0 h 215"/>
                    <a:gd name="T20" fmla="*/ 181 w 181"/>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181" h="215">
                      <a:moveTo>
                        <a:pt x="0" y="15"/>
                      </a:moveTo>
                      <a:lnTo>
                        <a:pt x="72" y="215"/>
                      </a:lnTo>
                      <a:lnTo>
                        <a:pt x="115" y="215"/>
                      </a:lnTo>
                      <a:lnTo>
                        <a:pt x="181" y="9"/>
                      </a:lnTo>
                      <a:lnTo>
                        <a:pt x="94" y="0"/>
                      </a:lnTo>
                      <a:lnTo>
                        <a:pt x="0" y="15"/>
                      </a:lnTo>
                      <a:close/>
                    </a:path>
                  </a:pathLst>
                </a:custGeom>
                <a:solidFill>
                  <a:srgbClr val="FF0000"/>
                </a:solidFill>
                <a:ln w="9525">
                  <a:solidFill>
                    <a:srgbClr val="000000"/>
                  </a:solidFill>
                  <a:round/>
                  <a:headEnd/>
                  <a:tailEnd/>
                </a:ln>
              </p:spPr>
              <p:txBody>
                <a:bodyPr/>
                <a:lstStyle/>
                <a:p>
                  <a:endParaRPr lang="en-US"/>
                </a:p>
              </p:txBody>
            </p:sp>
            <p:sp>
              <p:nvSpPr>
                <p:cNvPr id="38926" name="Freeform 95"/>
                <p:cNvSpPr>
                  <a:spLocks/>
                </p:cNvSpPr>
                <p:nvPr/>
              </p:nvSpPr>
              <p:spPr bwMode="auto">
                <a:xfrm>
                  <a:off x="1923" y="2890"/>
                  <a:ext cx="108" cy="88"/>
                </a:xfrm>
                <a:custGeom>
                  <a:avLst/>
                  <a:gdLst>
                    <a:gd name="T0" fmla="*/ 2 w 216"/>
                    <a:gd name="T1" fmla="*/ 0 h 175"/>
                    <a:gd name="T2" fmla="*/ 0 w 216"/>
                    <a:gd name="T3" fmla="*/ 1 h 175"/>
                    <a:gd name="T4" fmla="*/ 0 w 216"/>
                    <a:gd name="T5" fmla="*/ 1 h 175"/>
                    <a:gd name="T6" fmla="*/ 2 w 216"/>
                    <a:gd name="T7" fmla="*/ 2 h 175"/>
                    <a:gd name="T8" fmla="*/ 2 w 216"/>
                    <a:gd name="T9" fmla="*/ 1 h 175"/>
                    <a:gd name="T10" fmla="*/ 2 w 216"/>
                    <a:gd name="T11" fmla="*/ 0 h 175"/>
                    <a:gd name="T12" fmla="*/ 0 60000 65536"/>
                    <a:gd name="T13" fmla="*/ 0 60000 65536"/>
                    <a:gd name="T14" fmla="*/ 0 60000 65536"/>
                    <a:gd name="T15" fmla="*/ 0 60000 65536"/>
                    <a:gd name="T16" fmla="*/ 0 60000 65536"/>
                    <a:gd name="T17" fmla="*/ 0 60000 65536"/>
                    <a:gd name="T18" fmla="*/ 0 w 216"/>
                    <a:gd name="T19" fmla="*/ 0 h 175"/>
                    <a:gd name="T20" fmla="*/ 216 w 216"/>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6" h="175">
                      <a:moveTo>
                        <a:pt x="201" y="0"/>
                      </a:moveTo>
                      <a:lnTo>
                        <a:pt x="0" y="70"/>
                      </a:lnTo>
                      <a:lnTo>
                        <a:pt x="0" y="112"/>
                      </a:lnTo>
                      <a:lnTo>
                        <a:pt x="207" y="175"/>
                      </a:lnTo>
                      <a:lnTo>
                        <a:pt x="216" y="91"/>
                      </a:lnTo>
                      <a:lnTo>
                        <a:pt x="201" y="0"/>
                      </a:lnTo>
                      <a:close/>
                    </a:path>
                  </a:pathLst>
                </a:custGeom>
                <a:solidFill>
                  <a:srgbClr val="FF0000"/>
                </a:solidFill>
                <a:ln w="9525">
                  <a:solidFill>
                    <a:srgbClr val="000000"/>
                  </a:solidFill>
                  <a:round/>
                  <a:headEnd/>
                  <a:tailEnd/>
                </a:ln>
              </p:spPr>
              <p:txBody>
                <a:bodyPr/>
                <a:lstStyle/>
                <a:p>
                  <a:endParaRPr lang="en-US"/>
                </a:p>
              </p:txBody>
            </p:sp>
            <p:sp>
              <p:nvSpPr>
                <p:cNvPr id="38927" name="Freeform 96"/>
                <p:cNvSpPr>
                  <a:spLocks/>
                </p:cNvSpPr>
                <p:nvPr/>
              </p:nvSpPr>
              <p:spPr bwMode="auto">
                <a:xfrm>
                  <a:off x="1665" y="2890"/>
                  <a:ext cx="109" cy="88"/>
                </a:xfrm>
                <a:custGeom>
                  <a:avLst/>
                  <a:gdLst>
                    <a:gd name="T0" fmla="*/ 1 w 216"/>
                    <a:gd name="T1" fmla="*/ 0 h 175"/>
                    <a:gd name="T2" fmla="*/ 2 w 216"/>
                    <a:gd name="T3" fmla="*/ 1 h 175"/>
                    <a:gd name="T4" fmla="*/ 2 w 216"/>
                    <a:gd name="T5" fmla="*/ 1 h 175"/>
                    <a:gd name="T6" fmla="*/ 1 w 216"/>
                    <a:gd name="T7" fmla="*/ 2 h 175"/>
                    <a:gd name="T8" fmla="*/ 0 w 216"/>
                    <a:gd name="T9" fmla="*/ 1 h 175"/>
                    <a:gd name="T10" fmla="*/ 1 w 216"/>
                    <a:gd name="T11" fmla="*/ 0 h 175"/>
                    <a:gd name="T12" fmla="*/ 0 60000 65536"/>
                    <a:gd name="T13" fmla="*/ 0 60000 65536"/>
                    <a:gd name="T14" fmla="*/ 0 60000 65536"/>
                    <a:gd name="T15" fmla="*/ 0 60000 65536"/>
                    <a:gd name="T16" fmla="*/ 0 60000 65536"/>
                    <a:gd name="T17" fmla="*/ 0 60000 65536"/>
                    <a:gd name="T18" fmla="*/ 0 w 216"/>
                    <a:gd name="T19" fmla="*/ 0 h 175"/>
                    <a:gd name="T20" fmla="*/ 216 w 216"/>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16" h="175">
                      <a:moveTo>
                        <a:pt x="15" y="0"/>
                      </a:moveTo>
                      <a:lnTo>
                        <a:pt x="216" y="70"/>
                      </a:lnTo>
                      <a:lnTo>
                        <a:pt x="216" y="112"/>
                      </a:lnTo>
                      <a:lnTo>
                        <a:pt x="9" y="175"/>
                      </a:lnTo>
                      <a:lnTo>
                        <a:pt x="0" y="91"/>
                      </a:lnTo>
                      <a:lnTo>
                        <a:pt x="15" y="0"/>
                      </a:lnTo>
                      <a:close/>
                    </a:path>
                  </a:pathLst>
                </a:custGeom>
                <a:solidFill>
                  <a:srgbClr val="FF0000"/>
                </a:solidFill>
                <a:ln w="9525">
                  <a:solidFill>
                    <a:srgbClr val="000000"/>
                  </a:solidFill>
                  <a:round/>
                  <a:headEnd/>
                  <a:tailEnd/>
                </a:ln>
              </p:spPr>
              <p:txBody>
                <a:bodyPr/>
                <a:lstStyle/>
                <a:p>
                  <a:endParaRPr lang="en-US"/>
                </a:p>
              </p:txBody>
            </p:sp>
            <p:sp>
              <p:nvSpPr>
                <p:cNvPr id="38928" name="Oval 97"/>
                <p:cNvSpPr>
                  <a:spLocks noChangeArrowheads="1"/>
                </p:cNvSpPr>
                <p:nvPr/>
              </p:nvSpPr>
              <p:spPr bwMode="auto">
                <a:xfrm>
                  <a:off x="1664" y="2751"/>
                  <a:ext cx="363" cy="365"/>
                </a:xfrm>
                <a:prstGeom prst="ellipse">
                  <a:avLst/>
                </a:prstGeom>
                <a:noFill/>
                <a:ln w="19050">
                  <a:solidFill>
                    <a:srgbClr val="FFFFFF"/>
                  </a:solidFill>
                  <a:round/>
                  <a:headEnd/>
                  <a:tailEnd/>
                </a:ln>
              </p:spPr>
              <p:txBody>
                <a:bodyPr/>
                <a:lstStyle/>
                <a:p>
                  <a:endParaRPr lang="en-US"/>
                </a:p>
              </p:txBody>
            </p:sp>
            <p:grpSp>
              <p:nvGrpSpPr>
                <p:cNvPr id="18" name="Group 98"/>
                <p:cNvGrpSpPr>
                  <a:grpSpLocks/>
                </p:cNvGrpSpPr>
                <p:nvPr/>
              </p:nvGrpSpPr>
              <p:grpSpPr bwMode="auto">
                <a:xfrm>
                  <a:off x="1778" y="2864"/>
                  <a:ext cx="138" cy="139"/>
                  <a:chOff x="1778" y="2864"/>
                  <a:chExt cx="138" cy="139"/>
                </a:xfrm>
              </p:grpSpPr>
              <p:sp>
                <p:nvSpPr>
                  <p:cNvPr id="38930" name="Oval 99"/>
                  <p:cNvSpPr>
                    <a:spLocks noChangeArrowheads="1"/>
                  </p:cNvSpPr>
                  <p:nvPr/>
                </p:nvSpPr>
                <p:spPr bwMode="auto">
                  <a:xfrm>
                    <a:off x="1778" y="2864"/>
                    <a:ext cx="138" cy="139"/>
                  </a:xfrm>
                  <a:prstGeom prst="ellipse">
                    <a:avLst/>
                  </a:prstGeom>
                  <a:solidFill>
                    <a:srgbClr val="000000"/>
                  </a:solidFill>
                  <a:ln w="19050">
                    <a:solidFill>
                      <a:srgbClr val="FFFFFF"/>
                    </a:solidFill>
                    <a:round/>
                    <a:headEnd/>
                    <a:tailEnd/>
                  </a:ln>
                </p:spPr>
                <p:txBody>
                  <a:bodyPr/>
                  <a:lstStyle/>
                  <a:p>
                    <a:endParaRPr lang="en-US"/>
                  </a:p>
                </p:txBody>
              </p:sp>
              <p:sp>
                <p:nvSpPr>
                  <p:cNvPr id="38931" name="Oval 100"/>
                  <p:cNvSpPr>
                    <a:spLocks noChangeArrowheads="1"/>
                  </p:cNvSpPr>
                  <p:nvPr/>
                </p:nvSpPr>
                <p:spPr bwMode="auto">
                  <a:xfrm>
                    <a:off x="1807" y="2893"/>
                    <a:ext cx="78" cy="82"/>
                  </a:xfrm>
                  <a:prstGeom prst="ellipse">
                    <a:avLst/>
                  </a:prstGeom>
                  <a:solidFill>
                    <a:srgbClr val="000000"/>
                  </a:solidFill>
                  <a:ln w="19050">
                    <a:solidFill>
                      <a:srgbClr val="FFFFFF"/>
                    </a:solidFill>
                    <a:round/>
                    <a:headEnd/>
                    <a:tailEnd/>
                  </a:ln>
                </p:spPr>
                <p:txBody>
                  <a:bodyPr/>
                  <a:lstStyle/>
                  <a:p>
                    <a:endParaRPr lang="en-US"/>
                  </a:p>
                </p:txBody>
              </p:sp>
            </p:grpSp>
          </p:grpSp>
        </p:grpSp>
      </p:grpSp>
      <p:pic>
        <p:nvPicPr>
          <p:cNvPr id="38918" name="Picture 101" descr="j0240513"/>
          <p:cNvPicPr>
            <a:picLocks noChangeAspect="1" noChangeArrowheads="1"/>
          </p:cNvPicPr>
          <p:nvPr/>
        </p:nvPicPr>
        <p:blipFill>
          <a:blip r:embed="rId3"/>
          <a:srcRect/>
          <a:stretch>
            <a:fillRect/>
          </a:stretch>
        </p:blipFill>
        <p:spPr bwMode="auto">
          <a:xfrm>
            <a:off x="1208088" y="3810000"/>
            <a:ext cx="1001712" cy="1444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9291"/>
                                        </p:tgtEl>
                                        <p:attrNameLst>
                                          <p:attrName>style.visibility</p:attrName>
                                        </p:attrNameLst>
                                      </p:cBhvr>
                                      <p:to>
                                        <p:strVal val="visible"/>
                                      </p:to>
                                    </p:set>
                                    <p:anim calcmode="lin" valueType="num">
                                      <p:cBhvr>
                                        <p:cTn id="7" dur="500" fill="hold"/>
                                        <p:tgtEl>
                                          <p:spTgt spid="309291"/>
                                        </p:tgtEl>
                                        <p:attrNameLst>
                                          <p:attrName>ppt_w</p:attrName>
                                        </p:attrNameLst>
                                      </p:cBhvr>
                                      <p:tavLst>
                                        <p:tav tm="0">
                                          <p:val>
                                            <p:fltVal val="0"/>
                                          </p:val>
                                        </p:tav>
                                        <p:tav tm="100000">
                                          <p:val>
                                            <p:strVal val="#ppt_w"/>
                                          </p:val>
                                        </p:tav>
                                      </p:tavLst>
                                    </p:anim>
                                    <p:anim calcmode="lin" valueType="num">
                                      <p:cBhvr>
                                        <p:cTn id="8" dur="500" fill="hold"/>
                                        <p:tgtEl>
                                          <p:spTgt spid="3092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91"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2022</Words>
  <Application>Microsoft Office PowerPoint</Application>
  <PresentationFormat>On-screen Show (4:3)</PresentationFormat>
  <Paragraphs>325</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Microsoft Equation 3.0</vt:lpstr>
      <vt:lpstr>Chapter 2 </vt:lpstr>
      <vt:lpstr>Slide 2</vt:lpstr>
      <vt:lpstr>Methods of evaluation investment proposals</vt:lpstr>
      <vt:lpstr>Costs in manufacturing</vt:lpstr>
      <vt:lpstr>Cont’d</vt:lpstr>
      <vt:lpstr>Slide 6</vt:lpstr>
      <vt:lpstr>Slide 7</vt:lpstr>
      <vt:lpstr>Direct Materials</vt:lpstr>
      <vt:lpstr>Direct Labor</vt:lpstr>
      <vt:lpstr>Direct Costs </vt:lpstr>
      <vt:lpstr>Manufacturing Overhead</vt:lpstr>
      <vt:lpstr>Nonmanufacturing Costs</vt:lpstr>
      <vt:lpstr>The many types of cost: A summary</vt:lpstr>
      <vt:lpstr>Slide 14</vt:lpstr>
      <vt:lpstr>Slide 15</vt:lpstr>
      <vt:lpstr>Slide 16</vt:lpstr>
      <vt:lpstr>Slide 17</vt:lpstr>
      <vt:lpstr>Slide 18</vt:lpstr>
      <vt:lpstr>Slide 19</vt:lpstr>
      <vt:lpstr>Cont’d</vt:lpstr>
      <vt:lpstr>Breakeven Applications</vt:lpstr>
      <vt:lpstr>Breakeven Applications</vt:lpstr>
      <vt:lpstr>Slide 23</vt:lpstr>
      <vt:lpstr>Slide 24</vt:lpstr>
      <vt:lpstr>Cont’d</vt:lpstr>
      <vt:lpstr>Slide 26</vt:lpstr>
      <vt:lpstr>Cont’d</vt:lpstr>
      <vt:lpstr>Cont’d</vt:lpstr>
      <vt:lpstr>Cont’d</vt:lpstr>
      <vt:lpstr>Cont’d</vt:lpstr>
      <vt:lpstr>Cont’d</vt:lpstr>
      <vt:lpstr>Slide 32</vt:lpstr>
      <vt:lpstr>Slide 33</vt:lpstr>
      <vt:lpstr>Slide 34</vt:lpstr>
      <vt:lpstr>Unit Cost of Production</vt:lpstr>
      <vt:lpstr>Cont’d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hp</dc:creator>
  <cp:lastModifiedBy> hp</cp:lastModifiedBy>
  <cp:revision>19</cp:revision>
  <dcterms:created xsi:type="dcterms:W3CDTF">2013-01-27T13:06:21Z</dcterms:created>
  <dcterms:modified xsi:type="dcterms:W3CDTF">2013-01-27T16:15:52Z</dcterms:modified>
</cp:coreProperties>
</file>