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4" r:id="rId18"/>
    <p:sldId id="257" r:id="rId19"/>
    <p:sldId id="264" r:id="rId20"/>
    <p:sldId id="265" r:id="rId21"/>
    <p:sldId id="263" r:id="rId22"/>
    <p:sldId id="260" r:id="rId23"/>
    <p:sldId id="261" r:id="rId24"/>
    <p:sldId id="262" r:id="rId25"/>
    <p:sldId id="266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3CCD9-4821-467B-9D8D-DCC871EA699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ADFC-0F3A-4ECC-ABFC-B7FF57542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54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3CCD9-4821-467B-9D8D-DCC871EA699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ADFC-0F3A-4ECC-ABFC-B7FF57542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524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3CCD9-4821-467B-9D8D-DCC871EA699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ADFC-0F3A-4ECC-ABFC-B7FF57542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663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3CCD9-4821-467B-9D8D-DCC871EA699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ADFC-0F3A-4ECC-ABFC-B7FF57542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33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3CCD9-4821-467B-9D8D-DCC871EA699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ADFC-0F3A-4ECC-ABFC-B7FF57542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855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3CCD9-4821-467B-9D8D-DCC871EA699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ADFC-0F3A-4ECC-ABFC-B7FF57542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53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3CCD9-4821-467B-9D8D-DCC871EA699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ADFC-0F3A-4ECC-ABFC-B7FF57542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89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3CCD9-4821-467B-9D8D-DCC871EA699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ADFC-0F3A-4ECC-ABFC-B7FF57542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713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3CCD9-4821-467B-9D8D-DCC871EA699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ADFC-0F3A-4ECC-ABFC-B7FF57542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183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3CCD9-4821-467B-9D8D-DCC871EA699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ADFC-0F3A-4ECC-ABFC-B7FF57542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606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3CCD9-4821-467B-9D8D-DCC871EA699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ADFC-0F3A-4ECC-ABFC-B7FF57542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787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3CCD9-4821-467B-9D8D-DCC871EA6995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9ADFC-0F3A-4ECC-ABFC-B7FF57542C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261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Industrial Technology selection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1655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01426"/>
            <a:ext cx="8932069" cy="6127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8739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3. Materials </a:t>
            </a:r>
            <a:r>
              <a:rPr lang="en-US" b="1" dirty="0"/>
              <a:t>of Construction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The materials that will be used for the fabrication of the equipment need to be specified clearly so </a:t>
            </a:r>
            <a:r>
              <a:rPr lang="en-US" dirty="0" smtClean="0"/>
              <a:t>that the </a:t>
            </a:r>
            <a:r>
              <a:rPr lang="en-US" dirty="0"/>
              <a:t>equipment performs properly from a mechanical and corrosion point of view</a:t>
            </a:r>
          </a:p>
        </p:txBody>
      </p:sp>
    </p:spTree>
    <p:extLst>
      <p:ext uri="{BB962C8B-B14F-4D97-AF65-F5344CB8AC3E}">
        <p14:creationId xmlns:p14="http://schemas.microsoft.com/office/powerpoint/2010/main" val="2424559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74" y="457200"/>
            <a:ext cx="8976049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33096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458200" cy="6400800"/>
          </a:xfrm>
        </p:spPr>
        <p:txBody>
          <a:bodyPr>
            <a:no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sz="2200" b="1" dirty="0" smtClean="0"/>
              <a:t>4. Design </a:t>
            </a:r>
            <a:r>
              <a:rPr lang="en-US" sz="2200" b="1" dirty="0"/>
              <a:t>Basis</a:t>
            </a:r>
          </a:p>
          <a:p>
            <a:pPr>
              <a:lnSpc>
                <a:spcPct val="170000"/>
              </a:lnSpc>
            </a:pPr>
            <a:r>
              <a:rPr lang="en-US" sz="2200" b="1" dirty="0"/>
              <a:t> </a:t>
            </a:r>
            <a:r>
              <a:rPr lang="en-US" sz="2200" b="1" dirty="0" smtClean="0"/>
              <a:t>T</a:t>
            </a:r>
            <a:r>
              <a:rPr lang="en-US" sz="2200" dirty="0" smtClean="0"/>
              <a:t>he </a:t>
            </a:r>
            <a:r>
              <a:rPr lang="en-US" sz="2200" dirty="0"/>
              <a:t>design basis for a piece of equipment needs to be specified in detail so the vendor has </a:t>
            </a:r>
            <a:r>
              <a:rPr lang="en-US" sz="2200" dirty="0" smtClean="0"/>
              <a:t>sufficient information </a:t>
            </a:r>
            <a:r>
              <a:rPr lang="en-US" sz="2200" dirty="0"/>
              <a:t>to design or size the equipment.  </a:t>
            </a:r>
          </a:p>
          <a:p>
            <a:pPr>
              <a:lnSpc>
                <a:spcPct val="170000"/>
              </a:lnSpc>
            </a:pPr>
            <a:r>
              <a:rPr lang="fr-FR" sz="2200" dirty="0" err="1" smtClean="0"/>
              <a:t>Process</a:t>
            </a:r>
            <a:r>
              <a:rPr lang="fr-FR" sz="2200" dirty="0" smtClean="0"/>
              <a:t> </a:t>
            </a:r>
            <a:r>
              <a:rPr lang="fr-FR" sz="2200" dirty="0"/>
              <a:t>conditions (i.e. </a:t>
            </a:r>
            <a:r>
              <a:rPr lang="fr-FR" sz="2200" dirty="0" err="1"/>
              <a:t>flows</a:t>
            </a:r>
            <a:r>
              <a:rPr lang="fr-FR" sz="2200" dirty="0"/>
              <a:t>, </a:t>
            </a:r>
            <a:r>
              <a:rPr lang="fr-FR" sz="2200" dirty="0" err="1"/>
              <a:t>temperature</a:t>
            </a:r>
            <a:r>
              <a:rPr lang="fr-FR" sz="2200" dirty="0"/>
              <a:t>, concentrations, pressures, etc.)</a:t>
            </a:r>
          </a:p>
          <a:p>
            <a:pPr>
              <a:lnSpc>
                <a:spcPct val="170000"/>
              </a:lnSpc>
            </a:pPr>
            <a:r>
              <a:rPr lang="fr-FR" sz="2200" dirty="0" smtClean="0"/>
              <a:t>Site </a:t>
            </a:r>
            <a:r>
              <a:rPr lang="fr-FR" sz="2200" dirty="0"/>
              <a:t>conditions (i.e. </a:t>
            </a:r>
            <a:r>
              <a:rPr lang="fr-FR" sz="2200" dirty="0" err="1"/>
              <a:t>ambient</a:t>
            </a:r>
            <a:r>
              <a:rPr lang="fr-FR" sz="2200" dirty="0"/>
              <a:t> </a:t>
            </a:r>
            <a:r>
              <a:rPr lang="fr-FR" sz="2200" dirty="0" err="1"/>
              <a:t>temperatures</a:t>
            </a:r>
            <a:r>
              <a:rPr lang="fr-FR" sz="2200" dirty="0"/>
              <a:t>, </a:t>
            </a:r>
            <a:r>
              <a:rPr lang="fr-FR" sz="2200" dirty="0" err="1"/>
              <a:t>barometric</a:t>
            </a:r>
            <a:r>
              <a:rPr lang="fr-FR" sz="2200" dirty="0"/>
              <a:t> pressure, </a:t>
            </a:r>
            <a:r>
              <a:rPr lang="fr-FR" sz="2200" dirty="0" err="1"/>
              <a:t>seismic</a:t>
            </a:r>
            <a:r>
              <a:rPr lang="fr-FR" sz="2200" dirty="0"/>
              <a:t> zone, </a:t>
            </a:r>
            <a:r>
              <a:rPr lang="fr-FR" sz="2200" dirty="0" err="1"/>
              <a:t>precipitation</a:t>
            </a:r>
            <a:r>
              <a:rPr lang="fr-FR" sz="2200" dirty="0"/>
              <a:t>, etc.)</a:t>
            </a:r>
          </a:p>
          <a:p>
            <a:pPr>
              <a:lnSpc>
                <a:spcPct val="170000"/>
              </a:lnSpc>
            </a:pPr>
            <a:r>
              <a:rPr lang="en-US" sz="2200" dirty="0" smtClean="0"/>
              <a:t>Noise </a:t>
            </a:r>
            <a:r>
              <a:rPr lang="en-US" sz="2200" dirty="0"/>
              <a:t>limitations</a:t>
            </a:r>
          </a:p>
          <a:p>
            <a:pPr>
              <a:lnSpc>
                <a:spcPct val="170000"/>
              </a:lnSpc>
            </a:pPr>
            <a:r>
              <a:rPr lang="en-US" sz="2200" dirty="0" smtClean="0"/>
              <a:t>Utilities </a:t>
            </a:r>
            <a:r>
              <a:rPr lang="en-US" sz="2200" dirty="0"/>
              <a:t>(i.e. steam, compressed air, water, cooling water, fuel, etc.)</a:t>
            </a:r>
          </a:p>
          <a:p>
            <a:pPr>
              <a:lnSpc>
                <a:spcPct val="170000"/>
              </a:lnSpc>
            </a:pPr>
            <a:r>
              <a:rPr lang="en-US" sz="2200" dirty="0" smtClean="0"/>
              <a:t>Dimensions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146582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 smtClean="0"/>
              <a:t>5. </a:t>
            </a:r>
            <a:r>
              <a:rPr lang="en-US" sz="2400" b="1" dirty="0" smtClean="0"/>
              <a:t>Guarantees</a:t>
            </a:r>
            <a:endParaRPr lang="en-US" sz="2400" b="1" dirty="0"/>
          </a:p>
          <a:p>
            <a:pPr>
              <a:lnSpc>
                <a:spcPct val="150000"/>
              </a:lnSpc>
            </a:pPr>
            <a:r>
              <a:rPr lang="en-US" sz="2400" dirty="0" smtClean="0"/>
              <a:t> </a:t>
            </a:r>
            <a:r>
              <a:rPr lang="en-US" sz="2400" dirty="0"/>
              <a:t>The specification and purchase of equipment generally includes for some form of guarantee of </a:t>
            </a:r>
            <a:r>
              <a:rPr lang="en-US" sz="2400" dirty="0" smtClean="0"/>
              <a:t>quality or </a:t>
            </a:r>
            <a:r>
              <a:rPr lang="en-US" sz="2400" dirty="0"/>
              <a:t>performance.  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Any </a:t>
            </a:r>
            <a:r>
              <a:rPr lang="en-US" sz="2400" dirty="0"/>
              <a:t>mechanical equipment should be guaranteed against defective design, material</a:t>
            </a:r>
            <a:r>
              <a:rPr lang="en-US" sz="2400" dirty="0" smtClean="0"/>
              <a:t>, workmanship</a:t>
            </a:r>
            <a:r>
              <a:rPr lang="en-US" sz="2400" dirty="0"/>
              <a:t>, etc. for the period of time specified in the purchase order agreement.  </a:t>
            </a:r>
          </a:p>
          <a:p>
            <a:pPr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00337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 smtClean="0"/>
              <a:t>6. Testing </a:t>
            </a:r>
            <a:r>
              <a:rPr lang="en-US" sz="2200" b="1" dirty="0"/>
              <a:t>and Inspection</a:t>
            </a:r>
          </a:p>
          <a:p>
            <a:r>
              <a:rPr lang="en-US" sz="2200" dirty="0" smtClean="0"/>
              <a:t> </a:t>
            </a:r>
            <a:r>
              <a:rPr lang="en-US" sz="2200" dirty="0"/>
              <a:t>Testing and inspection of the equipment is required to ensure that the equipment will meet its </a:t>
            </a:r>
            <a:r>
              <a:rPr lang="en-US" sz="2200" dirty="0" smtClean="0"/>
              <a:t>design intent.</a:t>
            </a:r>
          </a:p>
          <a:p>
            <a:r>
              <a:rPr lang="en-US" sz="2200" dirty="0" smtClean="0"/>
              <a:t>FAT and SAT</a:t>
            </a:r>
          </a:p>
          <a:p>
            <a:pPr lvl="1"/>
            <a:r>
              <a:rPr lang="en-US" sz="2200" dirty="0"/>
              <a:t>Radiography is generally used to examine the quality of the welds used to fabricate the equipment</a:t>
            </a:r>
            <a:r>
              <a:rPr lang="en-US" sz="2200" dirty="0" smtClean="0"/>
              <a:t>.</a:t>
            </a:r>
          </a:p>
          <a:p>
            <a:pPr lvl="1"/>
            <a:r>
              <a:rPr lang="en-US" sz="2200" dirty="0"/>
              <a:t>A hydrostatic test is required for all pressure vessels in accordance with the applicable codes (i.e</a:t>
            </a:r>
            <a:r>
              <a:rPr lang="en-US" sz="2200" dirty="0" smtClean="0"/>
              <a:t>. ASME).</a:t>
            </a:r>
          </a:p>
          <a:p>
            <a:pPr lvl="1"/>
            <a:r>
              <a:rPr lang="en-US" sz="2200" dirty="0"/>
              <a:t>The test requirements for rotating equipment like pumps, fans and blowers will be different </a:t>
            </a:r>
            <a:r>
              <a:rPr lang="en-US" sz="2200" dirty="0" smtClean="0"/>
              <a:t>than fabricated equipment</a:t>
            </a:r>
          </a:p>
          <a:p>
            <a:pPr lvl="2"/>
            <a:r>
              <a:rPr lang="en-US" sz="2200" dirty="0"/>
              <a:t>Mechanical running test</a:t>
            </a:r>
          </a:p>
          <a:p>
            <a:pPr lvl="2"/>
            <a:r>
              <a:rPr lang="en-US" sz="2200" dirty="0" err="1" smtClean="0"/>
              <a:t>Overspeed</a:t>
            </a:r>
            <a:r>
              <a:rPr lang="en-US" sz="2200" dirty="0" smtClean="0"/>
              <a:t> </a:t>
            </a:r>
            <a:r>
              <a:rPr lang="en-US" sz="2200" dirty="0"/>
              <a:t>test </a:t>
            </a:r>
          </a:p>
          <a:p>
            <a:pPr lvl="2"/>
            <a:r>
              <a:rPr lang="en-US" sz="2200" dirty="0" smtClean="0"/>
              <a:t>Noise </a:t>
            </a:r>
            <a:r>
              <a:rPr lang="en-US" sz="2200" dirty="0"/>
              <a:t>level test</a:t>
            </a:r>
          </a:p>
          <a:p>
            <a:pPr lvl="2"/>
            <a:r>
              <a:rPr lang="en-US" sz="2200" dirty="0" smtClean="0"/>
              <a:t>Performance </a:t>
            </a:r>
            <a:r>
              <a:rPr lang="en-US" sz="2200" dirty="0"/>
              <a:t>test</a:t>
            </a:r>
          </a:p>
        </p:txBody>
      </p:sp>
    </p:spTree>
    <p:extLst>
      <p:ext uri="{BB962C8B-B14F-4D97-AF65-F5344CB8AC3E}">
        <p14:creationId xmlns:p14="http://schemas.microsoft.com/office/powerpoint/2010/main" val="14232667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200" b="1" dirty="0" smtClean="0"/>
              <a:t>7</a:t>
            </a:r>
            <a:r>
              <a:rPr lang="en-US" sz="2400" b="1" dirty="0" smtClean="0"/>
              <a:t>. Documentation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Process </a:t>
            </a:r>
            <a:r>
              <a:rPr lang="en-US" sz="2200" dirty="0"/>
              <a:t>and Instrument Drawing (P&amp;ID) 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General </a:t>
            </a:r>
            <a:r>
              <a:rPr lang="en-US" sz="2200" dirty="0"/>
              <a:t>Arrangement Drawings 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 </a:t>
            </a:r>
            <a:r>
              <a:rPr lang="en-US" sz="2200" dirty="0"/>
              <a:t>Electrical Drawings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High-pressure </a:t>
            </a:r>
            <a:r>
              <a:rPr lang="en-US" sz="2200" dirty="0"/>
              <a:t>pump curves </a:t>
            </a:r>
            <a:endParaRPr lang="en-US" sz="2200" dirty="0" smtClean="0"/>
          </a:p>
          <a:p>
            <a:pPr>
              <a:lnSpc>
                <a:spcPct val="150000"/>
              </a:lnSpc>
            </a:pPr>
            <a:r>
              <a:rPr lang="en-US" sz="2200" dirty="0" smtClean="0"/>
              <a:t>Operation </a:t>
            </a:r>
            <a:r>
              <a:rPr lang="en-US" sz="2200" dirty="0"/>
              <a:t>and maintenance </a:t>
            </a:r>
            <a:r>
              <a:rPr lang="en-US" sz="2200" dirty="0" smtClean="0"/>
              <a:t>manuals</a:t>
            </a:r>
            <a:endParaRPr lang="en-US" sz="2200" dirty="0"/>
          </a:p>
          <a:p>
            <a:pPr>
              <a:lnSpc>
                <a:spcPct val="150000"/>
              </a:lnSpc>
            </a:pPr>
            <a:r>
              <a:rPr lang="en-US" sz="2200" dirty="0" smtClean="0"/>
              <a:t>Equipment drawings</a:t>
            </a:r>
          </a:p>
          <a:p>
            <a:pPr>
              <a:lnSpc>
                <a:spcPct val="150000"/>
              </a:lnSpc>
            </a:pPr>
            <a:r>
              <a:rPr lang="en-US" sz="2200" dirty="0"/>
              <a:t>Material certificates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360683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Plant </a:t>
            </a:r>
            <a:r>
              <a:rPr lang="en-US" dirty="0" smtClean="0"/>
              <a:t>Erection </a:t>
            </a:r>
            <a:r>
              <a:rPr lang="en-US" dirty="0" smtClean="0"/>
              <a:t>and commissioning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84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Plant erection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Signing the contract with potential supplier</a:t>
            </a:r>
          </a:p>
          <a:p>
            <a:r>
              <a:rPr lang="en-US" dirty="0" smtClean="0"/>
              <a:t>Opening of L/C</a:t>
            </a:r>
          </a:p>
          <a:p>
            <a:r>
              <a:rPr lang="en-US" dirty="0" smtClean="0"/>
              <a:t>Perform Factory Acceptance Testing (FAT)</a:t>
            </a:r>
          </a:p>
          <a:p>
            <a:r>
              <a:rPr lang="en-US" dirty="0" smtClean="0"/>
              <a:t>Perform Logistics related booking  document</a:t>
            </a:r>
          </a:p>
          <a:p>
            <a:pPr lvl="1"/>
            <a:r>
              <a:rPr lang="en-US" dirty="0" smtClean="0"/>
              <a:t>Packing list</a:t>
            </a:r>
          </a:p>
          <a:p>
            <a:pPr lvl="1"/>
            <a:r>
              <a:rPr lang="en-US" dirty="0" smtClean="0"/>
              <a:t>Bill of lading</a:t>
            </a:r>
          </a:p>
          <a:p>
            <a:pPr lvl="1"/>
            <a:r>
              <a:rPr lang="en-US" dirty="0" smtClean="0"/>
              <a:t>Certificate of origin </a:t>
            </a:r>
          </a:p>
          <a:p>
            <a:pPr lvl="1"/>
            <a:r>
              <a:rPr lang="en-US" dirty="0" smtClean="0"/>
              <a:t> China </a:t>
            </a:r>
            <a:r>
              <a:rPr lang="en-US" dirty="0"/>
              <a:t>I</a:t>
            </a:r>
            <a:r>
              <a:rPr lang="en-US" dirty="0" smtClean="0"/>
              <a:t>nspection Quarantine (CIQ)</a:t>
            </a:r>
          </a:p>
          <a:p>
            <a:pPr lvl="1"/>
            <a:r>
              <a:rPr lang="en-US" dirty="0" smtClean="0"/>
              <a:t>Commercial invoice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8060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229600" cy="4525963"/>
          </a:xfrm>
        </p:spPr>
        <p:txBody>
          <a:bodyPr/>
          <a:lstStyle/>
          <a:p>
            <a:pPr lvl="1"/>
            <a:r>
              <a:rPr lang="en-US" dirty="0" smtClean="0"/>
              <a:t>Supplier  </a:t>
            </a:r>
            <a:r>
              <a:rPr lang="en-US" dirty="0"/>
              <a:t>Name </a:t>
            </a:r>
            <a:r>
              <a:rPr lang="en-US" dirty="0" smtClean="0"/>
              <a:t> and detail Address </a:t>
            </a:r>
            <a:endParaRPr lang="en-US" dirty="0"/>
          </a:p>
          <a:p>
            <a:pPr lvl="1"/>
            <a:r>
              <a:rPr lang="en-US" dirty="0"/>
              <a:t> </a:t>
            </a:r>
            <a:r>
              <a:rPr lang="en-US" dirty="0" smtClean="0"/>
              <a:t>Buyer  </a:t>
            </a:r>
            <a:r>
              <a:rPr lang="en-US" dirty="0"/>
              <a:t>company name </a:t>
            </a:r>
            <a:r>
              <a:rPr lang="en-US" dirty="0" smtClean="0"/>
              <a:t> and </a:t>
            </a:r>
            <a:r>
              <a:rPr lang="en-US" dirty="0"/>
              <a:t>d</a:t>
            </a:r>
            <a:r>
              <a:rPr lang="en-US" dirty="0" smtClean="0"/>
              <a:t>etail address </a:t>
            </a:r>
            <a:endParaRPr lang="en-US" dirty="0"/>
          </a:p>
          <a:p>
            <a:pPr lvl="1"/>
            <a:r>
              <a:rPr lang="en-US" dirty="0"/>
              <a:t>Commercial Invoice Number   </a:t>
            </a:r>
          </a:p>
          <a:p>
            <a:pPr lvl="1"/>
            <a:r>
              <a:rPr lang="en-US" sz="2400" dirty="0"/>
              <a:t>LC number </a:t>
            </a:r>
            <a:r>
              <a:rPr lang="en-US" b="1" dirty="0"/>
              <a:t>( ZBLC02108/2012)</a:t>
            </a:r>
            <a:endParaRPr lang="en-US" sz="2400" dirty="0"/>
          </a:p>
          <a:p>
            <a:pPr lvl="1"/>
            <a:r>
              <a:rPr lang="en-US" dirty="0"/>
              <a:t>Exchange control permit number </a:t>
            </a:r>
            <a:r>
              <a:rPr lang="en-US" sz="3600" b="1" dirty="0"/>
              <a:t>( ZEB/ZBH/01-03218/2012)</a:t>
            </a:r>
            <a:endParaRPr lang="en-US" dirty="0"/>
          </a:p>
          <a:p>
            <a:pPr lvl="1"/>
            <a:r>
              <a:rPr lang="en-US" dirty="0" smtClean="0"/>
              <a:t>TIN </a:t>
            </a:r>
            <a:r>
              <a:rPr lang="en-US" dirty="0"/>
              <a:t>Number  </a:t>
            </a:r>
            <a:r>
              <a:rPr lang="en-US" sz="3600" b="1" dirty="0"/>
              <a:t>(0026439437)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71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/>
              <a:t>Technology </a:t>
            </a:r>
            <a:r>
              <a:rPr lang="en-US" sz="2800" dirty="0" smtClean="0"/>
              <a:t>is the body of scientific knowledge used in the production of goods or services.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/>
              <a:t>Industrial </a:t>
            </a:r>
            <a:r>
              <a:rPr lang="en-US" sz="2800" b="1" dirty="0"/>
              <a:t>technology</a:t>
            </a:r>
            <a:r>
              <a:rPr lang="en-US" sz="2800" dirty="0"/>
              <a:t> is the use of engineering and manufacturing technology to make production faster, simpler and more efficient</a:t>
            </a:r>
            <a:r>
              <a:rPr lang="en-US" sz="28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The </a:t>
            </a:r>
            <a:r>
              <a:rPr lang="en-US" sz="2800" dirty="0"/>
              <a:t>industrial technology </a:t>
            </a:r>
            <a:r>
              <a:rPr lang="en-US" sz="2800" dirty="0" smtClean="0"/>
              <a:t>help </a:t>
            </a:r>
            <a:r>
              <a:rPr lang="en-US" sz="2800" dirty="0"/>
              <a:t>a </a:t>
            </a:r>
            <a:r>
              <a:rPr lang="en-US" sz="2800" dirty="0" smtClean="0"/>
              <a:t>company to </a:t>
            </a:r>
            <a:r>
              <a:rPr lang="en-US" sz="2800" b="1" dirty="0"/>
              <a:t>achieve </a:t>
            </a:r>
            <a:r>
              <a:rPr lang="en-US" sz="2800" b="1" dirty="0" smtClean="0"/>
              <a:t>efficiency, productivity and </a:t>
            </a:r>
            <a:r>
              <a:rPr lang="en-US" sz="2800" b="1" dirty="0" err="1" smtClean="0"/>
              <a:t>profitablity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827570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Prepare foundation of the machinery as per the foundation drawing and specification  </a:t>
            </a:r>
          </a:p>
          <a:p>
            <a:pPr lvl="1"/>
            <a:r>
              <a:rPr lang="en-US" dirty="0"/>
              <a:t>Foundation requirement </a:t>
            </a:r>
          </a:p>
          <a:p>
            <a:pPr lvl="1"/>
            <a:r>
              <a:rPr lang="en-US" dirty="0"/>
              <a:t>Foundation </a:t>
            </a:r>
            <a:r>
              <a:rPr lang="en-US" dirty="0" err="1"/>
              <a:t>ancourage</a:t>
            </a:r>
            <a:r>
              <a:rPr lang="en-US" dirty="0"/>
              <a:t> procedures </a:t>
            </a:r>
          </a:p>
          <a:p>
            <a:r>
              <a:rPr lang="en-US" dirty="0"/>
              <a:t>Perform Site Acceptance Testing (SAT)</a:t>
            </a:r>
          </a:p>
          <a:p>
            <a:r>
              <a:rPr lang="en-US" dirty="0"/>
              <a:t>Install the machinery </a:t>
            </a:r>
          </a:p>
          <a:p>
            <a:pPr lvl="1"/>
            <a:r>
              <a:rPr lang="en-US" dirty="0"/>
              <a:t>Follow the installation drawing and manuals</a:t>
            </a:r>
          </a:p>
          <a:p>
            <a:pPr lvl="1"/>
            <a:r>
              <a:rPr lang="en-US"/>
              <a:t>P&amp;ID diagram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2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Commissioning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Commissioning is a systematic process of ensuring that all </a:t>
            </a:r>
            <a:r>
              <a:rPr lang="en-US" dirty="0" smtClean="0"/>
              <a:t>the </a:t>
            </a:r>
            <a:r>
              <a:rPr lang="en-US" dirty="0"/>
              <a:t>systems </a:t>
            </a:r>
            <a:r>
              <a:rPr lang="en-US" dirty="0" smtClean="0"/>
              <a:t>perform interactively </a:t>
            </a:r>
            <a:r>
              <a:rPr lang="en-US" dirty="0"/>
              <a:t>according to the contract documents, the design intent and the </a:t>
            </a:r>
            <a:r>
              <a:rPr lang="en-US" dirty="0" smtClean="0"/>
              <a:t>owner’s operational </a:t>
            </a:r>
            <a:r>
              <a:rPr lang="en-US" dirty="0"/>
              <a:t>needs. </a:t>
            </a:r>
            <a:endParaRPr lang="en-US" dirty="0" smtClean="0"/>
          </a:p>
          <a:p>
            <a:pPr algn="just"/>
            <a:r>
              <a:rPr lang="en-US" dirty="0" smtClean="0"/>
              <a:t>This </a:t>
            </a:r>
            <a:r>
              <a:rPr lang="en-US" dirty="0"/>
              <a:t>is achieved ideally by beginning in the pre-design phase with </a:t>
            </a:r>
            <a:r>
              <a:rPr lang="en-US" dirty="0" smtClean="0"/>
              <a:t>design intent </a:t>
            </a:r>
            <a:r>
              <a:rPr lang="en-US" dirty="0"/>
              <a:t>development and documentation, and continuing through design, construction </a:t>
            </a:r>
            <a:r>
              <a:rPr lang="en-US" dirty="0" smtClean="0"/>
              <a:t>and the </a:t>
            </a:r>
            <a:r>
              <a:rPr lang="en-US" dirty="0"/>
              <a:t>warranty period with actual verification through review, testing and documentation </a:t>
            </a:r>
            <a:r>
              <a:rPr lang="en-US" dirty="0" smtClean="0"/>
              <a:t>of performance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8964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 </a:t>
            </a:r>
            <a:r>
              <a:rPr lang="en-US" b="1" dirty="0"/>
              <a:t>Pre-Commissioning (or “Unit test”): </a:t>
            </a:r>
            <a:r>
              <a:rPr lang="en-US" dirty="0"/>
              <a:t>the checking and testing of equipment prior </a:t>
            </a:r>
            <a:r>
              <a:rPr lang="en-US" dirty="0" smtClean="0"/>
              <a:t>to their </a:t>
            </a:r>
            <a:r>
              <a:rPr lang="en-US" dirty="0"/>
              <a:t>cold commissioning with power and air. </a:t>
            </a:r>
            <a:endParaRPr lang="en-US" dirty="0" smtClean="0"/>
          </a:p>
          <a:p>
            <a:r>
              <a:rPr lang="en-US" dirty="0" smtClean="0"/>
              <a:t>Such </a:t>
            </a:r>
            <a:r>
              <a:rPr lang="en-US" dirty="0"/>
              <a:t>works shall consist of testing </a:t>
            </a:r>
            <a:r>
              <a:rPr lang="en-US" dirty="0" smtClean="0"/>
              <a:t>the alignment </a:t>
            </a:r>
            <a:r>
              <a:rPr lang="en-US" dirty="0"/>
              <a:t>and direction of rotating parts, the verification of the wiring and cabling, </a:t>
            </a:r>
            <a:r>
              <a:rPr lang="en-US" dirty="0" smtClean="0"/>
              <a:t>the verification </a:t>
            </a:r>
            <a:r>
              <a:rPr lang="en-US" dirty="0"/>
              <a:t>of the PLC system, verification of correct mounting of piping, verification </a:t>
            </a:r>
            <a:r>
              <a:rPr lang="en-US" dirty="0" smtClean="0"/>
              <a:t>of correct </a:t>
            </a:r>
            <a:r>
              <a:rPr lang="en-US" dirty="0"/>
              <a:t>mounting of valves and actuators, cold pressure testing of piping and vessels, etc. </a:t>
            </a:r>
          </a:p>
          <a:p>
            <a:r>
              <a:rPr lang="en-US" dirty="0"/>
              <a:t>Pre-commissioning checks, when completed, will release individual items of equipment </a:t>
            </a:r>
            <a:r>
              <a:rPr lang="en-US" dirty="0" smtClean="0"/>
              <a:t>to be </a:t>
            </a:r>
            <a:r>
              <a:rPr lang="en-US" dirty="0"/>
              <a:t>powered up and made available for inclusion in the cold commissioning phase. </a:t>
            </a:r>
          </a:p>
        </p:txBody>
      </p:sp>
    </p:spTree>
    <p:extLst>
      <p:ext uri="{BB962C8B-B14F-4D97-AF65-F5344CB8AC3E}">
        <p14:creationId xmlns:p14="http://schemas.microsoft.com/office/powerpoint/2010/main" val="139347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Cold-Commissioning: </a:t>
            </a:r>
            <a:r>
              <a:rPr lang="en-US" dirty="0"/>
              <a:t>the no-load, dynamic testing (including the starting-up of </a:t>
            </a:r>
            <a:r>
              <a:rPr lang="en-US" dirty="0" smtClean="0"/>
              <a:t>motors  and </a:t>
            </a:r>
            <a:r>
              <a:rPr lang="en-US" dirty="0"/>
              <a:t>other electrical equipment, flushing and cleaning of tanks and piping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applicable</a:t>
            </a:r>
            <a:r>
              <a:rPr lang="en-US" dirty="0" smtClean="0"/>
              <a:t>, adjustment </a:t>
            </a:r>
            <a:r>
              <a:rPr lang="en-US" dirty="0"/>
              <a:t>and regulation of protective devices, functional tests, leakage and </a:t>
            </a:r>
            <a:r>
              <a:rPr lang="en-US" dirty="0" smtClean="0"/>
              <a:t>pressure tests</a:t>
            </a:r>
            <a:r>
              <a:rPr lang="en-US" dirty="0"/>
              <a:t>, inspection of bearings, etc.) and operation of equipment for a period of time. </a:t>
            </a:r>
            <a:endParaRPr lang="en-US" dirty="0" smtClean="0"/>
          </a:p>
          <a:p>
            <a:r>
              <a:rPr lang="en-US" dirty="0" smtClean="0"/>
              <a:t> This will </a:t>
            </a:r>
            <a:r>
              <a:rPr lang="en-US" dirty="0"/>
              <a:t>be mainly as individual items, but may involve running some of the equipment </a:t>
            </a:r>
            <a:r>
              <a:rPr lang="en-US" dirty="0" smtClean="0"/>
              <a:t>in sequence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4372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Hot Commissioning: </a:t>
            </a:r>
            <a:r>
              <a:rPr lang="en-US" dirty="0"/>
              <a:t>this will include the introduction of fuel (waste), process gas </a:t>
            </a:r>
            <a:r>
              <a:rPr lang="en-US" dirty="0" smtClean="0"/>
              <a:t>and reagent </a:t>
            </a:r>
            <a:r>
              <a:rPr lang="en-US" dirty="0"/>
              <a:t>(including the boiling out of pressure parts, curing of the refractory, blowing </a:t>
            </a:r>
            <a:r>
              <a:rPr lang="en-US" dirty="0" smtClean="0"/>
              <a:t>of steam </a:t>
            </a:r>
            <a:r>
              <a:rPr lang="en-US" dirty="0"/>
              <a:t>pipe to turbine, </a:t>
            </a:r>
            <a:r>
              <a:rPr lang="en-US" dirty="0" err="1"/>
              <a:t>etc</a:t>
            </a:r>
            <a:r>
              <a:rPr lang="en-US" dirty="0"/>
              <a:t>). 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whole plant will be tested, operating in sequence </a:t>
            </a:r>
            <a:r>
              <a:rPr lang="en-US" dirty="0" smtClean="0"/>
              <a:t>under full </a:t>
            </a:r>
            <a:r>
              <a:rPr lang="en-US" dirty="0"/>
              <a:t>load conditions. </a:t>
            </a:r>
          </a:p>
        </p:txBody>
      </p:sp>
    </p:spTree>
    <p:extLst>
      <p:ext uri="{BB962C8B-B14F-4D97-AF65-F5344CB8AC3E}">
        <p14:creationId xmlns:p14="http://schemas.microsoft.com/office/powerpoint/2010/main" val="331824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366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Selection criteria of technology   </a:t>
            </a:r>
            <a:r>
              <a:rPr lang="en-US" sz="3200" b="1" dirty="0"/>
              <a:t/>
            </a:r>
            <a:br>
              <a:rPr lang="en-US" sz="3200" b="1" dirty="0"/>
            </a:b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400" b="1" dirty="0" smtClean="0"/>
              <a:t>Appropriate to setting </a:t>
            </a:r>
          </a:p>
          <a:p>
            <a:pPr marL="0" indent="0">
              <a:buNone/>
            </a:pPr>
            <a:r>
              <a:rPr lang="en-US" sz="2400" dirty="0" smtClean="0"/>
              <a:t>Machine /Equipment </a:t>
            </a:r>
            <a:r>
              <a:rPr lang="en-US" sz="2400" dirty="0"/>
              <a:t>should be: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suitable for the level of facility and service provided</a:t>
            </a:r>
          </a:p>
          <a:p>
            <a:r>
              <a:rPr lang="en-US" sz="2400" dirty="0" smtClean="0"/>
              <a:t>acceptable </a:t>
            </a:r>
            <a:r>
              <a:rPr lang="en-US" sz="2400" dirty="0"/>
              <a:t>to staff and patients</a:t>
            </a:r>
          </a:p>
          <a:p>
            <a:r>
              <a:rPr lang="en-US" sz="2400" dirty="0" smtClean="0"/>
              <a:t>suitable </a:t>
            </a:r>
            <a:r>
              <a:rPr lang="en-US" sz="2400" dirty="0"/>
              <a:t>for operator skills available</a:t>
            </a:r>
          </a:p>
          <a:p>
            <a:r>
              <a:rPr lang="en-US" sz="2400" dirty="0" smtClean="0"/>
              <a:t>suitable </a:t>
            </a:r>
            <a:r>
              <a:rPr lang="en-US" sz="2400" dirty="0"/>
              <a:t>for the local maintenance support capabilities</a:t>
            </a:r>
          </a:p>
          <a:p>
            <a:r>
              <a:rPr lang="en-US" sz="2400" dirty="0" smtClean="0"/>
              <a:t>compatible </a:t>
            </a:r>
            <a:r>
              <a:rPr lang="en-US" sz="2400" dirty="0"/>
              <a:t>with existing equipment and consumable supplies</a:t>
            </a:r>
          </a:p>
          <a:p>
            <a:r>
              <a:rPr lang="en-US" sz="2400" dirty="0" smtClean="0"/>
              <a:t>compatible </a:t>
            </a:r>
            <a:r>
              <a:rPr lang="en-US" sz="2400" dirty="0"/>
              <a:t>with existing utilities and energy supplies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suited to the local climate, geography and conditions</a:t>
            </a:r>
          </a:p>
          <a:p>
            <a:r>
              <a:rPr lang="en-US" sz="2400" dirty="0" smtClean="0"/>
              <a:t>able </a:t>
            </a:r>
            <a:r>
              <a:rPr lang="en-US" sz="2400" dirty="0"/>
              <a:t>to be run economically with local resources. </a:t>
            </a:r>
          </a:p>
        </p:txBody>
      </p:sp>
    </p:spTree>
    <p:extLst>
      <p:ext uri="{BB962C8B-B14F-4D97-AF65-F5344CB8AC3E}">
        <p14:creationId xmlns:p14="http://schemas.microsoft.com/office/powerpoint/2010/main" val="1641512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229600" cy="5791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300" b="1" dirty="0" smtClean="0"/>
              <a:t>2.  Affordable and cost-effective</a:t>
            </a:r>
          </a:p>
          <a:p>
            <a:pPr marL="0" indent="0">
              <a:buNone/>
            </a:pPr>
            <a:r>
              <a:rPr lang="en-US" sz="2300" dirty="0" smtClean="0"/>
              <a:t>Machine /Equipment </a:t>
            </a:r>
            <a:r>
              <a:rPr lang="en-US" sz="2300" dirty="0"/>
              <a:t>should be:</a:t>
            </a:r>
          </a:p>
          <a:p>
            <a:r>
              <a:rPr lang="en-US" sz="2300" dirty="0" smtClean="0"/>
              <a:t>available </a:t>
            </a:r>
            <a:r>
              <a:rPr lang="en-US" sz="2300" dirty="0"/>
              <a:t>at a price that is </a:t>
            </a:r>
            <a:r>
              <a:rPr lang="en-US" sz="2300" dirty="0" smtClean="0"/>
              <a:t>cost-effective</a:t>
            </a:r>
          </a:p>
          <a:p>
            <a:r>
              <a:rPr lang="en-US" sz="2300" dirty="0" smtClean="0"/>
              <a:t>affordable </a:t>
            </a:r>
            <a:r>
              <a:rPr lang="en-US" sz="2300" dirty="0"/>
              <a:t>in terms of costs for freight, insurance, import tax</a:t>
            </a:r>
            <a:r>
              <a:rPr lang="en-US" sz="2300" dirty="0" smtClean="0"/>
              <a:t>,..</a:t>
            </a:r>
            <a:endParaRPr lang="en-US" sz="2300" dirty="0"/>
          </a:p>
          <a:p>
            <a:r>
              <a:rPr lang="en-US" sz="2300" dirty="0" smtClean="0"/>
              <a:t>affordable </a:t>
            </a:r>
            <a:r>
              <a:rPr lang="en-US" sz="2300" dirty="0"/>
              <a:t>in terms of installation, commissioning, and training </a:t>
            </a:r>
            <a:r>
              <a:rPr lang="en-US" sz="2300" dirty="0" smtClean="0"/>
              <a:t>of staff </a:t>
            </a:r>
            <a:r>
              <a:rPr lang="en-US" sz="2300" dirty="0"/>
              <a:t>to use and maintain them</a:t>
            </a:r>
          </a:p>
          <a:p>
            <a:r>
              <a:rPr lang="en-US" sz="2300" dirty="0" smtClean="0"/>
              <a:t>affordable </a:t>
            </a:r>
            <a:r>
              <a:rPr lang="en-US" sz="2300" dirty="0"/>
              <a:t>to run (for example, cover the costs of consumables</a:t>
            </a:r>
            <a:r>
              <a:rPr lang="en-US" sz="2300" dirty="0" smtClean="0"/>
              <a:t>, accessories</a:t>
            </a:r>
            <a:r>
              <a:rPr lang="en-US" sz="2300" dirty="0"/>
              <a:t>,  spare parts and fuel over its life-time)</a:t>
            </a:r>
          </a:p>
          <a:p>
            <a:r>
              <a:rPr lang="en-US" sz="2300" dirty="0" smtClean="0"/>
              <a:t>affordable </a:t>
            </a:r>
            <a:r>
              <a:rPr lang="en-US" sz="2300" dirty="0"/>
              <a:t>to maintain and service</a:t>
            </a:r>
          </a:p>
          <a:p>
            <a:r>
              <a:rPr lang="en-US" sz="2300" dirty="0" smtClean="0"/>
              <a:t>affordable </a:t>
            </a:r>
            <a:r>
              <a:rPr lang="en-US" sz="2300" dirty="0"/>
              <a:t>in terms of the procurement process (for example </a:t>
            </a:r>
            <a:r>
              <a:rPr lang="en-US" sz="2300" dirty="0" smtClean="0"/>
              <a:t>the cost </a:t>
            </a:r>
            <a:r>
              <a:rPr lang="en-US" sz="2300" dirty="0"/>
              <a:t>of a procurement agent or foreign exchange)</a:t>
            </a:r>
          </a:p>
          <a:p>
            <a:r>
              <a:rPr lang="en-US" sz="2300" dirty="0" smtClean="0"/>
              <a:t>affordable </a:t>
            </a:r>
            <a:r>
              <a:rPr lang="en-US" sz="2300" dirty="0"/>
              <a:t>in terms of  staffing costs (for example, costs of </a:t>
            </a:r>
            <a:r>
              <a:rPr lang="en-US" sz="2300" dirty="0" smtClean="0"/>
              <a:t>any additional </a:t>
            </a:r>
            <a:r>
              <a:rPr lang="en-US" sz="2300" dirty="0"/>
              <a:t>staff or specialization training required).</a:t>
            </a:r>
          </a:p>
        </p:txBody>
      </p:sp>
    </p:spTree>
    <p:extLst>
      <p:ext uri="{BB962C8B-B14F-4D97-AF65-F5344CB8AC3E}">
        <p14:creationId xmlns:p14="http://schemas.microsoft.com/office/powerpoint/2010/main" val="3423614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3.Ease of use and maintenance</a:t>
            </a:r>
          </a:p>
          <a:p>
            <a:pPr marL="0" indent="0">
              <a:buNone/>
            </a:pPr>
            <a:r>
              <a:rPr lang="en-US" dirty="0" smtClean="0"/>
              <a:t>You </a:t>
            </a:r>
            <a:r>
              <a:rPr lang="en-US" dirty="0"/>
              <a:t>should choose </a:t>
            </a:r>
            <a:r>
              <a:rPr lang="en-US" dirty="0" smtClean="0"/>
              <a:t>Machine / equipment</a:t>
            </a:r>
            <a:r>
              <a:rPr lang="en-US" dirty="0"/>
              <a:t>:</a:t>
            </a:r>
          </a:p>
          <a:p>
            <a:r>
              <a:rPr lang="en-US" dirty="0" smtClean="0"/>
              <a:t>for </a:t>
            </a:r>
            <a:r>
              <a:rPr lang="en-US" dirty="0"/>
              <a:t>which you have the necessary skills in terms of operating</a:t>
            </a:r>
            <a:r>
              <a:rPr lang="en-US" dirty="0" smtClean="0"/>
              <a:t>, cleaning</a:t>
            </a:r>
            <a:r>
              <a:rPr lang="en-US" dirty="0"/>
              <a:t>, and maintenance</a:t>
            </a:r>
          </a:p>
          <a:p>
            <a:r>
              <a:rPr lang="en-US" dirty="0" smtClean="0"/>
              <a:t>for </a:t>
            </a:r>
            <a:r>
              <a:rPr lang="en-US" dirty="0"/>
              <a:t>which  instructions and manuals are available to you in </a:t>
            </a:r>
            <a:r>
              <a:rPr lang="en-US" dirty="0" smtClean="0"/>
              <a:t>a suitable </a:t>
            </a:r>
            <a:r>
              <a:rPr lang="en-US" dirty="0"/>
              <a:t>language</a:t>
            </a:r>
          </a:p>
          <a:p>
            <a:r>
              <a:rPr lang="en-US" dirty="0" smtClean="0"/>
              <a:t>for </a:t>
            </a:r>
            <a:r>
              <a:rPr lang="en-US" dirty="0"/>
              <a:t>which staff training is offered by the supplier</a:t>
            </a:r>
          </a:p>
          <a:p>
            <a:r>
              <a:rPr lang="en-US" dirty="0" smtClean="0"/>
              <a:t>for </a:t>
            </a:r>
            <a:r>
              <a:rPr lang="en-US" dirty="0"/>
              <a:t>which local after-sales support is available with real </a:t>
            </a:r>
            <a:r>
              <a:rPr lang="en-US" dirty="0" smtClean="0"/>
              <a:t>technical skills</a:t>
            </a:r>
            <a:endParaRPr lang="en-US" dirty="0"/>
          </a:p>
          <a:p>
            <a:r>
              <a:rPr lang="en-US" dirty="0" smtClean="0"/>
              <a:t>which </a:t>
            </a:r>
            <a:r>
              <a:rPr lang="en-US" dirty="0"/>
              <a:t>offers the possibility of additional technical </a:t>
            </a:r>
            <a:r>
              <a:rPr lang="en-US" dirty="0" smtClean="0"/>
              <a:t>assistance through </a:t>
            </a:r>
            <a:r>
              <a:rPr lang="en-US" dirty="0"/>
              <a:t>service contracts</a:t>
            </a:r>
          </a:p>
          <a:p>
            <a:r>
              <a:rPr lang="en-US" dirty="0" smtClean="0"/>
              <a:t>which </a:t>
            </a:r>
            <a:r>
              <a:rPr lang="en-US" dirty="0"/>
              <a:t>comes with a warranty/guarantee, covering a </a:t>
            </a:r>
            <a:r>
              <a:rPr lang="en-US" dirty="0" smtClean="0"/>
              <a:t>reasonable length </a:t>
            </a:r>
            <a:r>
              <a:rPr lang="en-US" dirty="0"/>
              <a:t>of time, for which you understand the terms. </a:t>
            </a:r>
            <a:endParaRPr lang="en-US" dirty="0" smtClean="0"/>
          </a:p>
          <a:p>
            <a:r>
              <a:rPr lang="en-US" dirty="0" smtClean="0"/>
              <a:t>which </a:t>
            </a:r>
            <a:r>
              <a:rPr lang="en-US" dirty="0"/>
              <a:t>offers a supply route for equipment-related supplies (</a:t>
            </a:r>
            <a:r>
              <a:rPr lang="en-US" dirty="0" smtClean="0"/>
              <a:t>for example</a:t>
            </a:r>
            <a:r>
              <a:rPr lang="en-US" dirty="0"/>
              <a:t>, consumables, accessories, spare parts)</a:t>
            </a:r>
          </a:p>
          <a:p>
            <a:r>
              <a:rPr lang="en-US" dirty="0" smtClean="0"/>
              <a:t>which </a:t>
            </a:r>
            <a:r>
              <a:rPr lang="en-US" dirty="0"/>
              <a:t>offers assured availability of these supplies for a </a:t>
            </a:r>
            <a:r>
              <a:rPr lang="en-US" dirty="0" smtClean="0"/>
              <a:t>reasonable period </a:t>
            </a:r>
            <a:r>
              <a:rPr lang="en-US" dirty="0"/>
              <a:t>(up to 10 years).</a:t>
            </a:r>
          </a:p>
        </p:txBody>
      </p:sp>
    </p:spTree>
    <p:extLst>
      <p:ext uri="{BB962C8B-B14F-4D97-AF65-F5344CB8AC3E}">
        <p14:creationId xmlns:p14="http://schemas.microsoft.com/office/powerpoint/2010/main" val="2115760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4. Conforms to existing policies, plans and guidelines</a:t>
            </a:r>
          </a:p>
          <a:p>
            <a:pPr marL="0" indent="0">
              <a:buNone/>
            </a:pPr>
            <a:r>
              <a:rPr lang="en-US" sz="2400" dirty="0" smtClean="0"/>
              <a:t>You </a:t>
            </a:r>
            <a:r>
              <a:rPr lang="en-US" sz="2400" dirty="0"/>
              <a:t>should choose </a:t>
            </a:r>
            <a:r>
              <a:rPr lang="en-US" sz="2400" dirty="0" smtClean="0"/>
              <a:t>Machine / equipment</a:t>
            </a:r>
            <a:r>
              <a:rPr lang="en-US" sz="2400" dirty="0"/>
              <a:t>: </a:t>
            </a:r>
          </a:p>
          <a:p>
            <a:r>
              <a:rPr lang="en-US" sz="2400" dirty="0" smtClean="0"/>
              <a:t>according </a:t>
            </a:r>
            <a:r>
              <a:rPr lang="en-US" sz="2400" dirty="0"/>
              <a:t>to your purchasing and donations policy </a:t>
            </a:r>
          </a:p>
          <a:p>
            <a:r>
              <a:rPr lang="en-US" sz="2400" dirty="0" smtClean="0"/>
              <a:t>according </a:t>
            </a:r>
            <a:r>
              <a:rPr lang="en-US" sz="2400" dirty="0"/>
              <a:t>to your standardization policy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according to the technology level described in the Model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which is deemed to be suitable, having studied available </a:t>
            </a:r>
            <a:r>
              <a:rPr lang="en-US" sz="2400" dirty="0" smtClean="0"/>
              <a:t>literature and </a:t>
            </a:r>
            <a:r>
              <a:rPr lang="en-US" sz="2400" dirty="0"/>
              <a:t>compared products </a:t>
            </a:r>
            <a:endParaRPr lang="en-US" sz="2400" i="1" dirty="0"/>
          </a:p>
          <a:p>
            <a:r>
              <a:rPr lang="en-US" sz="2400" dirty="0" smtClean="0"/>
              <a:t>which </a:t>
            </a:r>
            <a:r>
              <a:rPr lang="en-US" sz="2400" dirty="0"/>
              <a:t>is deemed to be suitable, having received </a:t>
            </a:r>
            <a:r>
              <a:rPr lang="en-US" sz="2400" dirty="0" smtClean="0"/>
              <a:t>feedback regarding </a:t>
            </a:r>
            <a:r>
              <a:rPr lang="en-US" sz="2400" dirty="0"/>
              <a:t>previous purchases 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47904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 smtClean="0"/>
              <a:t>Preparing specification of equipment 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Equipment purchased without a detail specification relies on the vendor to supply </a:t>
            </a:r>
            <a:r>
              <a:rPr lang="en-US" sz="2400" dirty="0" smtClean="0"/>
              <a:t>their standard </a:t>
            </a:r>
            <a:r>
              <a:rPr lang="en-US" sz="2400" dirty="0"/>
              <a:t>equipment or to fabricate </a:t>
            </a:r>
            <a:r>
              <a:rPr lang="en-US" sz="2400" dirty="0" smtClean="0"/>
              <a:t>according to their own procedures.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A properly prepared equipment specification will define the performance requirements of </a:t>
            </a:r>
            <a:r>
              <a:rPr lang="en-US" sz="2400" dirty="0" smtClean="0"/>
              <a:t>the equipment</a:t>
            </a:r>
            <a:r>
              <a:rPr lang="en-US" sz="2400" dirty="0"/>
              <a:t>, materials of construction, fabrication methods and procedures, test and </a:t>
            </a:r>
            <a:r>
              <a:rPr lang="en-US" sz="2400" dirty="0" smtClean="0"/>
              <a:t>inspection requirements</a:t>
            </a:r>
            <a:r>
              <a:rPr lang="en-US" sz="2400" dirty="0"/>
              <a:t>, etc.</a:t>
            </a:r>
          </a:p>
        </p:txBody>
      </p:sp>
    </p:spTree>
    <p:extLst>
      <p:ext uri="{BB962C8B-B14F-4D97-AF65-F5344CB8AC3E}">
        <p14:creationId xmlns:p14="http://schemas.microsoft.com/office/powerpoint/2010/main" val="1686483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Component of specification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Scope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Standards, Codes and Specifications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Materials </a:t>
            </a:r>
            <a:r>
              <a:rPr lang="en-US" dirty="0"/>
              <a:t>of Construction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Design </a:t>
            </a:r>
            <a:r>
              <a:rPr lang="en-US" dirty="0"/>
              <a:t>Basis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Guarantees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Testing and Inspection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Documentation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159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1.Scope </a:t>
            </a:r>
          </a:p>
          <a:p>
            <a:r>
              <a:rPr lang="en-US" dirty="0" smtClean="0"/>
              <a:t>The </a:t>
            </a:r>
            <a:r>
              <a:rPr lang="en-US" dirty="0"/>
              <a:t>scope defines the requirements of the specification and gives a brief description of the project. </a:t>
            </a:r>
          </a:p>
          <a:p>
            <a:r>
              <a:rPr lang="en-US" dirty="0"/>
              <a:t>The scope </a:t>
            </a:r>
            <a:r>
              <a:rPr lang="en-US" dirty="0" smtClean="0"/>
              <a:t>may also </a:t>
            </a:r>
            <a:r>
              <a:rPr lang="en-US" dirty="0"/>
              <a:t>include a </a:t>
            </a:r>
            <a:r>
              <a:rPr lang="en-US" dirty="0" smtClean="0"/>
              <a:t>general </a:t>
            </a:r>
            <a:r>
              <a:rPr lang="en-US" dirty="0"/>
              <a:t>description of the application or service in which the equipment will be </a:t>
            </a:r>
            <a:r>
              <a:rPr lang="en-US" dirty="0" smtClean="0"/>
              <a:t>placed</a:t>
            </a:r>
          </a:p>
          <a:p>
            <a:pPr marL="0" indent="0">
              <a:buNone/>
            </a:pPr>
            <a:r>
              <a:rPr lang="en-US" b="1" dirty="0" smtClean="0"/>
              <a:t>2. Standards, Codes and Specifications</a:t>
            </a:r>
          </a:p>
          <a:p>
            <a:r>
              <a:rPr lang="en-US" dirty="0" smtClean="0"/>
              <a:t> This section of the specification defines the codes and standards to be used for the design, fabrication,</a:t>
            </a:r>
          </a:p>
          <a:p>
            <a:r>
              <a:rPr lang="en-US" dirty="0" smtClean="0"/>
              <a:t>erection, etc. of the equipment.  The applicable codes and standards to be used will depend on the location</a:t>
            </a:r>
          </a:p>
          <a:p>
            <a:r>
              <a:rPr lang="en-US" dirty="0" smtClean="0"/>
              <a:t>of the plant which will define the laws, rules and regulations to be used.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909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1334</Words>
  <Application>Microsoft Office PowerPoint</Application>
  <PresentationFormat>On-screen Show (4:3)</PresentationFormat>
  <Paragraphs>124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Industrial Technology selection </vt:lpstr>
      <vt:lpstr>PowerPoint Presentation</vt:lpstr>
      <vt:lpstr>Selection criteria of technology    </vt:lpstr>
      <vt:lpstr>PowerPoint Presentation</vt:lpstr>
      <vt:lpstr>PowerPoint Presentation</vt:lpstr>
      <vt:lpstr>PowerPoint Presentation</vt:lpstr>
      <vt:lpstr>Preparing specification of equipment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Plant Erection and commissioning </vt:lpstr>
      <vt:lpstr>Plant erection </vt:lpstr>
      <vt:lpstr>PowerPoint Presentation</vt:lpstr>
      <vt:lpstr>PowerPoint Presentation</vt:lpstr>
      <vt:lpstr>Commissioning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 erection and commesioning</dc:title>
  <dc:creator>AB</dc:creator>
  <cp:lastModifiedBy>Gulelat</cp:lastModifiedBy>
  <cp:revision>12</cp:revision>
  <dcterms:created xsi:type="dcterms:W3CDTF">2013-02-08T17:37:23Z</dcterms:created>
  <dcterms:modified xsi:type="dcterms:W3CDTF">2020-04-21T18:30:00Z</dcterms:modified>
</cp:coreProperties>
</file>