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7" r:id="rId2"/>
    <p:sldId id="471" r:id="rId3"/>
    <p:sldId id="353" r:id="rId4"/>
    <p:sldId id="293" r:id="rId5"/>
    <p:sldId id="288" r:id="rId6"/>
    <p:sldId id="354" r:id="rId7"/>
    <p:sldId id="355" r:id="rId8"/>
    <p:sldId id="398" r:id="rId9"/>
    <p:sldId id="399" r:id="rId10"/>
    <p:sldId id="304" r:id="rId11"/>
    <p:sldId id="473" r:id="rId12"/>
    <p:sldId id="474" r:id="rId13"/>
    <p:sldId id="301" r:id="rId14"/>
    <p:sldId id="302" r:id="rId15"/>
    <p:sldId id="303" r:id="rId16"/>
    <p:sldId id="357" r:id="rId17"/>
    <p:sldId id="310" r:id="rId18"/>
    <p:sldId id="311" r:id="rId19"/>
    <p:sldId id="313" r:id="rId20"/>
    <p:sldId id="314" r:id="rId21"/>
    <p:sldId id="315" r:id="rId22"/>
    <p:sldId id="316" r:id="rId23"/>
    <p:sldId id="317" r:id="rId24"/>
    <p:sldId id="318" r:id="rId25"/>
    <p:sldId id="319" r:id="rId26"/>
    <p:sldId id="366" r:id="rId27"/>
    <p:sldId id="370" r:id="rId28"/>
    <p:sldId id="383" r:id="rId29"/>
    <p:sldId id="373" r:id="rId30"/>
    <p:sldId id="374" r:id="rId31"/>
    <p:sldId id="375" r:id="rId32"/>
    <p:sldId id="376" r:id="rId33"/>
    <p:sldId id="401" r:id="rId34"/>
    <p:sldId id="402" r:id="rId35"/>
    <p:sldId id="403" r:id="rId36"/>
    <p:sldId id="377" r:id="rId37"/>
    <p:sldId id="378" r:id="rId38"/>
    <p:sldId id="472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3738" autoAdjust="0"/>
  </p:normalViewPr>
  <p:slideViewPr>
    <p:cSldViewPr>
      <p:cViewPr varScale="1">
        <p:scale>
          <a:sx n="58" d="100"/>
          <a:sy n="58" d="100"/>
        </p:scale>
        <p:origin x="-171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70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F4B6A3-959C-497A-AE5E-E78FF741BA45}" type="datetimeFigureOut">
              <a:rPr lang="en-US" smtClean="0"/>
              <a:pPr/>
              <a:t>08-Mar-20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8B7D86-DF98-4586-96FA-D808E14D9D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B7D86-DF98-4586-96FA-D808E14D9D7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B7D86-DF98-4586-96FA-D808E14D9D75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B7D86-DF98-4586-96FA-D808E14D9D75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B7D86-DF98-4586-96FA-D808E14D9D75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8B7D86-DF98-4586-96FA-D808E14D9D75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08-Mar-20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08-Mar-20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08-Mar-20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08-Mar-20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08-Mar-20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08-Mar-20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08-Mar-20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08-Mar-20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08-Mar-20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08-Mar-20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18EE-4656-4D07-B91C-30666B7114A0}" type="datetimeFigureOut">
              <a:rPr lang="en-US" smtClean="0"/>
              <a:pPr/>
              <a:t>08-Mar-20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318EE-4656-4D07-B91C-30666B7114A0}" type="datetimeFigureOut">
              <a:rPr lang="en-US" smtClean="0"/>
              <a:pPr/>
              <a:t>08-Mar-20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4722E-81CE-4317-88FE-6533AE03FE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685800"/>
            <a:ext cx="7772400" cy="13716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Book Antiqua" pitchFamily="18" charset="0"/>
              </a:rPr>
              <a:t>Part - #1</a:t>
            </a:r>
            <a:br>
              <a:rPr lang="en-US" sz="3200" b="1" dirty="0" smtClean="0">
                <a:solidFill>
                  <a:srgbClr val="C00000"/>
                </a:solidFill>
                <a:latin typeface="Book Antiqua" pitchFamily="18" charset="0"/>
              </a:rPr>
            </a:br>
            <a:r>
              <a:rPr lang="en-US" sz="3200" b="1" dirty="0" smtClean="0">
                <a:solidFill>
                  <a:srgbClr val="C00000"/>
                </a:solidFill>
                <a:latin typeface="Book Antiqua" pitchFamily="18" charset="0"/>
              </a:rPr>
              <a:t>Introduction  to </a:t>
            </a:r>
            <a:br>
              <a:rPr lang="en-US" sz="3200" b="1" dirty="0" smtClean="0">
                <a:solidFill>
                  <a:srgbClr val="C00000"/>
                </a:solidFill>
                <a:latin typeface="Book Antiqua" pitchFamily="18" charset="0"/>
              </a:rPr>
            </a:br>
            <a:r>
              <a:rPr lang="en-US" sz="3200" b="1" dirty="0" smtClean="0">
                <a:solidFill>
                  <a:srgbClr val="C00000"/>
                </a:solidFill>
                <a:latin typeface="Book Antiqua" pitchFamily="18" charset="0"/>
              </a:rPr>
              <a:t>CAD/CAM/CAE</a:t>
            </a:r>
            <a:endParaRPr lang="en-US" sz="3200" b="1" i="1" dirty="0" smtClean="0">
              <a:solidFill>
                <a:schemeClr val="accent6">
                  <a:lumMod val="50000"/>
                </a:schemeClr>
              </a:solidFill>
              <a:latin typeface="Book Antiqua" pitchFamily="18" charset="0"/>
            </a:endParaRPr>
          </a:p>
        </p:txBody>
      </p:sp>
      <p:sp>
        <p:nvSpPr>
          <p:cNvPr id="1028" name="AutoShape 7"/>
          <p:cNvSpPr>
            <a:spLocks noChangeArrowheads="1"/>
          </p:cNvSpPr>
          <p:nvPr/>
        </p:nvSpPr>
        <p:spPr bwMode="auto">
          <a:xfrm rot="667734">
            <a:off x="3048000" y="3733800"/>
            <a:ext cx="2320925" cy="365125"/>
          </a:xfrm>
          <a:prstGeom prst="curvedDownArrow">
            <a:avLst>
              <a:gd name="adj1" fmla="val 127484"/>
              <a:gd name="adj2" fmla="val 254261"/>
              <a:gd name="adj3" fmla="val 54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29" name="Picture 10" descr="Rough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2438400"/>
            <a:ext cx="3124200" cy="316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11"/>
          <p:cNvGraphicFramePr>
            <a:graphicFrameLocks noChangeAspect="1"/>
          </p:cNvGraphicFramePr>
          <p:nvPr/>
        </p:nvGraphicFramePr>
        <p:xfrm>
          <a:off x="533400" y="3200400"/>
          <a:ext cx="2443163" cy="2362200"/>
        </p:xfrm>
        <a:graphic>
          <a:graphicData uri="http://schemas.openxmlformats.org/presentationml/2006/ole">
            <p:oleObj spid="_x0000_s1026" name="Bitmap Image" r:id="rId4" imgW="2886478" imgH="2048161" progId="PBrush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>
            <a:noAutofit/>
          </a:bodyPr>
          <a:lstStyle/>
          <a:p>
            <a:pPr algn="l"/>
            <a:r>
              <a:rPr lang="en-US" sz="3200" b="1" u="sng" dirty="0" smtClean="0">
                <a:solidFill>
                  <a:srgbClr val="002060"/>
                </a:solidFill>
                <a:latin typeface="Perpetua" pitchFamily="18" charset="0"/>
              </a:rPr>
              <a:t>2. Introduction to CAD</a:t>
            </a:r>
            <a:endParaRPr lang="en-US" sz="3200" b="1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915400" cy="59436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  <a:buFont typeface="Bookman" pitchFamily="18" charset="0"/>
              <a:buChar char="ø"/>
            </a:pPr>
            <a:r>
              <a:rPr lang="en-US" sz="2600" b="1" dirty="0" smtClean="0">
                <a:solidFill>
                  <a:srgbClr val="C00000"/>
                </a:solidFill>
                <a:latin typeface="Perpetua" pitchFamily="18" charset="0"/>
              </a:rPr>
              <a:t>CAD Technology </a:t>
            </a:r>
            <a:r>
              <a:rPr lang="en-US" sz="2600" dirty="0" smtClean="0">
                <a:latin typeface="Perpetua" pitchFamily="18" charset="0"/>
              </a:rPr>
              <a:t>= </a:t>
            </a:r>
            <a:r>
              <a:rPr lang="en-US" sz="2600" b="1" dirty="0" smtClean="0">
                <a:solidFill>
                  <a:srgbClr val="002060"/>
                </a:solidFill>
                <a:latin typeface="Perpetua" pitchFamily="18" charset="0"/>
              </a:rPr>
              <a:t>Design Techniques + Computers (HW+SW).</a:t>
            </a:r>
          </a:p>
          <a:p>
            <a:pPr>
              <a:lnSpc>
                <a:spcPct val="170000"/>
              </a:lnSpc>
              <a:buFont typeface="Bookman" pitchFamily="18" charset="0"/>
              <a:buChar char="ø"/>
            </a:pPr>
            <a:r>
              <a:rPr lang="en-US" sz="2600" b="1" dirty="0" smtClean="0">
                <a:solidFill>
                  <a:srgbClr val="C00000"/>
                </a:solidFill>
                <a:latin typeface="Perpetua" pitchFamily="18" charset="0"/>
              </a:rPr>
              <a:t>CAD</a:t>
            </a:r>
            <a:r>
              <a:rPr lang="en-US" sz="2600" dirty="0" smtClean="0">
                <a:latin typeface="Perpetua" pitchFamily="18" charset="0"/>
              </a:rPr>
              <a:t> involves the </a:t>
            </a:r>
            <a:r>
              <a:rPr lang="en-US" sz="2600" b="1" dirty="0" smtClean="0">
                <a:solidFill>
                  <a:srgbClr val="002060"/>
                </a:solidFill>
                <a:latin typeface="Perpetua" pitchFamily="18" charset="0"/>
              </a:rPr>
              <a:t>effective use </a:t>
            </a:r>
            <a:r>
              <a:rPr lang="en-US" sz="2600" dirty="0" smtClean="0">
                <a:latin typeface="Perpetua" pitchFamily="18" charset="0"/>
              </a:rPr>
              <a:t>of the </a:t>
            </a:r>
            <a:r>
              <a:rPr lang="en-US" sz="2600" b="1" dirty="0" smtClean="0">
                <a:latin typeface="Perpetua" pitchFamily="18" charset="0"/>
              </a:rPr>
              <a:t>compute</a:t>
            </a:r>
            <a:r>
              <a:rPr lang="en-US" sz="2600" dirty="0" smtClean="0">
                <a:latin typeface="Perpetua" pitchFamily="18" charset="0"/>
              </a:rPr>
              <a:t>r to </a:t>
            </a:r>
            <a:r>
              <a:rPr lang="en-US" sz="2600" b="1" dirty="0" smtClean="0">
                <a:solidFill>
                  <a:srgbClr val="0070C0"/>
                </a:solidFill>
                <a:latin typeface="Perpetua" pitchFamily="18" charset="0"/>
              </a:rPr>
              <a:t>create, modify, analyze, or document an engineering design. </a:t>
            </a:r>
          </a:p>
          <a:p>
            <a:pPr>
              <a:lnSpc>
                <a:spcPct val="170000"/>
              </a:lnSpc>
              <a:buFont typeface="Bookman" pitchFamily="18" charset="0"/>
              <a:buChar char="ø"/>
            </a:pPr>
            <a:r>
              <a:rPr lang="en-US" sz="2600" b="1" dirty="0" smtClean="0">
                <a:solidFill>
                  <a:srgbClr val="C00000"/>
                </a:solidFill>
                <a:latin typeface="Perpetua" pitchFamily="18" charset="0"/>
              </a:rPr>
              <a:t>CAD</a:t>
            </a:r>
            <a:r>
              <a:rPr lang="en-US" sz="2600" dirty="0" smtClean="0">
                <a:latin typeface="Perpetua" pitchFamily="18" charset="0"/>
              </a:rPr>
              <a:t> is most commonly associated with the use of an </a:t>
            </a:r>
            <a:r>
              <a:rPr lang="en-US" sz="2600" b="1" dirty="0" smtClean="0">
                <a:solidFill>
                  <a:srgbClr val="002060"/>
                </a:solidFill>
                <a:latin typeface="Perpetua" pitchFamily="18" charset="0"/>
              </a:rPr>
              <a:t>interactive computer graphics system</a:t>
            </a:r>
            <a:r>
              <a:rPr lang="en-US" sz="2600" dirty="0" smtClean="0">
                <a:solidFill>
                  <a:srgbClr val="002060"/>
                </a:solidFill>
                <a:latin typeface="Perpetua" pitchFamily="18" charset="0"/>
              </a:rPr>
              <a:t>,</a:t>
            </a:r>
            <a:r>
              <a:rPr lang="en-US" sz="2600" dirty="0" smtClean="0">
                <a:latin typeface="Perpetua" pitchFamily="18" charset="0"/>
              </a:rPr>
              <a:t> referred to as a </a:t>
            </a:r>
            <a:r>
              <a:rPr lang="en-US" sz="2600" b="1" dirty="0" smtClean="0">
                <a:latin typeface="Perpetua" pitchFamily="18" charset="0"/>
              </a:rPr>
              <a:t>CAD system</a:t>
            </a:r>
            <a:r>
              <a:rPr lang="en-US" sz="2600" dirty="0" smtClean="0">
                <a:latin typeface="Perpetua" pitchFamily="18" charset="0"/>
              </a:rPr>
              <a:t>. </a:t>
            </a:r>
          </a:p>
          <a:p>
            <a:pPr>
              <a:lnSpc>
                <a:spcPct val="170000"/>
              </a:lnSpc>
              <a:buFont typeface="Bookman" pitchFamily="18" charset="0"/>
              <a:buChar char="ø"/>
            </a:pPr>
            <a:r>
              <a:rPr lang="en-US" sz="2800" dirty="0" smtClean="0">
                <a:latin typeface="Perpetua" pitchFamily="18" charset="0"/>
              </a:rPr>
              <a:t>The </a:t>
            </a:r>
            <a:r>
              <a:rPr lang="en-US" sz="2800" b="1" dirty="0" smtClean="0">
                <a:solidFill>
                  <a:srgbClr val="002060"/>
                </a:solidFill>
                <a:latin typeface="Perpetua" pitchFamily="18" charset="0"/>
              </a:rPr>
              <a:t>computer systems </a:t>
            </a:r>
            <a:r>
              <a:rPr lang="en-US" sz="2800" dirty="0" smtClean="0">
                <a:latin typeface="Perpetua" pitchFamily="18" charset="0"/>
              </a:rPr>
              <a:t>consist of the </a:t>
            </a:r>
            <a:r>
              <a:rPr lang="en-US" sz="2800" b="1" dirty="0" smtClean="0">
                <a:solidFill>
                  <a:srgbClr val="002060"/>
                </a:solidFill>
                <a:latin typeface="Perpetua" pitchFamily="18" charset="0"/>
              </a:rPr>
              <a:t>hardware and software </a:t>
            </a:r>
            <a:r>
              <a:rPr lang="en-US" sz="2800" dirty="0" smtClean="0">
                <a:latin typeface="Perpetua" pitchFamily="18" charset="0"/>
              </a:rPr>
              <a:t>to perform the specialized design functions required by the particular user firm. </a:t>
            </a:r>
          </a:p>
          <a:p>
            <a:pPr>
              <a:lnSpc>
                <a:spcPct val="170000"/>
              </a:lnSpc>
              <a:buFont typeface="Bookman" pitchFamily="18" charset="0"/>
              <a:buChar char="ø"/>
            </a:pPr>
            <a:r>
              <a:rPr lang="en-US" sz="2800" dirty="0" smtClean="0">
                <a:latin typeface="Perpetua" pitchFamily="18" charset="0"/>
              </a:rPr>
              <a:t>The </a:t>
            </a:r>
            <a:r>
              <a:rPr lang="en-US" sz="2800" b="1" dirty="0" smtClean="0">
                <a:solidFill>
                  <a:srgbClr val="0070C0"/>
                </a:solidFill>
                <a:latin typeface="Perpetua" pitchFamily="18" charset="0"/>
              </a:rPr>
              <a:t>CAD hardware </a:t>
            </a:r>
            <a:r>
              <a:rPr lang="en-US" sz="2800" dirty="0" smtClean="0">
                <a:latin typeface="Perpetua" pitchFamily="18" charset="0"/>
              </a:rPr>
              <a:t>typically includes the </a:t>
            </a:r>
            <a:r>
              <a:rPr lang="en-US" sz="2800" b="1" dirty="0" smtClean="0">
                <a:solidFill>
                  <a:srgbClr val="002060"/>
                </a:solidFill>
                <a:latin typeface="Perpetua" pitchFamily="18" charset="0"/>
              </a:rPr>
              <a:t>computer, one or more graphics display terminals, keyboards, and other peripheral equipment</a:t>
            </a:r>
            <a:r>
              <a:rPr lang="en-US" sz="2800" dirty="0" smtClean="0">
                <a:latin typeface="Perpetua" pitchFamily="18" charset="0"/>
              </a:rPr>
              <a:t>. </a:t>
            </a:r>
          </a:p>
          <a:p>
            <a:pPr>
              <a:lnSpc>
                <a:spcPct val="170000"/>
              </a:lnSpc>
              <a:buFont typeface="Bookman" pitchFamily="18" charset="0"/>
              <a:buChar char="ø"/>
            </a:pPr>
            <a:r>
              <a:rPr lang="en-US" sz="2800" dirty="0" smtClean="0">
                <a:latin typeface="Perpetua" pitchFamily="18" charset="0"/>
              </a:rPr>
              <a:t>The </a:t>
            </a:r>
            <a:r>
              <a:rPr lang="en-US" sz="2800" b="1" dirty="0" smtClean="0">
                <a:solidFill>
                  <a:srgbClr val="0070C0"/>
                </a:solidFill>
                <a:latin typeface="Perpetua" pitchFamily="18" charset="0"/>
              </a:rPr>
              <a:t>CAD software </a:t>
            </a:r>
            <a:r>
              <a:rPr lang="en-US" sz="2800" dirty="0" smtClean="0">
                <a:latin typeface="Perpetua" pitchFamily="18" charset="0"/>
              </a:rPr>
              <a:t>consists of the </a:t>
            </a:r>
            <a:r>
              <a:rPr lang="en-US" sz="2800" b="1" dirty="0" smtClean="0">
                <a:solidFill>
                  <a:srgbClr val="002060"/>
                </a:solidFill>
                <a:latin typeface="Perpetua" pitchFamily="18" charset="0"/>
              </a:rPr>
              <a:t>computer programs </a:t>
            </a:r>
            <a:r>
              <a:rPr lang="en-US" sz="2800" dirty="0" smtClean="0">
                <a:latin typeface="Perpetua" pitchFamily="18" charset="0"/>
              </a:rPr>
              <a:t>to implement computer graphics on the system plus </a:t>
            </a:r>
            <a:r>
              <a:rPr lang="en-US" sz="2800" b="1" dirty="0" smtClean="0">
                <a:solidFill>
                  <a:srgbClr val="002060"/>
                </a:solidFill>
                <a:latin typeface="Perpetua" pitchFamily="18" charset="0"/>
              </a:rPr>
              <a:t>application programs </a:t>
            </a:r>
            <a:r>
              <a:rPr lang="en-US" sz="2800" dirty="0" smtClean="0">
                <a:latin typeface="Perpetua" pitchFamily="18" charset="0"/>
              </a:rPr>
              <a:t>to facilitate the engineering functions of the user company</a:t>
            </a:r>
            <a:endParaRPr lang="en-US" sz="2600" dirty="0"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Perpetua" pitchFamily="18" charset="0"/>
              </a:rPr>
              <a:t>Product Cycle in </a:t>
            </a:r>
            <a:r>
              <a:rPr lang="en-US" sz="2800" b="1" u="sng" dirty="0" smtClean="0">
                <a:solidFill>
                  <a:srgbClr val="0070C0"/>
                </a:solidFill>
                <a:latin typeface="Perpetua" pitchFamily="18" charset="0"/>
              </a:rPr>
              <a:t>Conventional </a:t>
            </a:r>
            <a:r>
              <a:rPr lang="en-US" sz="2800" b="1" dirty="0" smtClean="0">
                <a:solidFill>
                  <a:srgbClr val="C00000"/>
                </a:solidFill>
                <a:latin typeface="Perpetua" pitchFamily="18" charset="0"/>
              </a:rPr>
              <a:t>Manufacturing               Environment</a:t>
            </a:r>
            <a:endParaRPr lang="en-US" sz="2000" b="1" dirty="0">
              <a:solidFill>
                <a:srgbClr val="C00000"/>
              </a:solidFill>
              <a:latin typeface="Perpetua" pitchFamily="18" charset="0"/>
            </a:endParaRPr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524000"/>
            <a:ext cx="84582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Autofit/>
          </a:bodyPr>
          <a:lstStyle/>
          <a:p>
            <a:r>
              <a:rPr lang="en-US" sz="2400" b="1" u="sng" dirty="0" smtClean="0">
                <a:solidFill>
                  <a:schemeClr val="accent6">
                    <a:lumMod val="50000"/>
                  </a:schemeClr>
                </a:solidFill>
                <a:latin typeface="Perpetua" pitchFamily="18" charset="0"/>
              </a:rPr>
              <a:t>Product Cycle in an </a:t>
            </a:r>
            <a:r>
              <a:rPr lang="en-US" sz="2400" b="1" u="sng" dirty="0" smtClean="0">
                <a:solidFill>
                  <a:srgbClr val="0070C0"/>
                </a:solidFill>
                <a:latin typeface="Perpetua" pitchFamily="18" charset="0"/>
              </a:rPr>
              <a:t>Computerized</a:t>
            </a:r>
            <a:r>
              <a:rPr lang="en-US" sz="2400" b="1" u="sng" dirty="0" smtClean="0">
                <a:solidFill>
                  <a:schemeClr val="accent6">
                    <a:lumMod val="50000"/>
                  </a:schemeClr>
                </a:solidFill>
                <a:latin typeface="Perpetua" pitchFamily="18" charset="0"/>
              </a:rPr>
              <a:t> Manufacturing </a:t>
            </a:r>
            <a:br>
              <a:rPr lang="en-US" sz="2400" b="1" u="sng" dirty="0" smtClean="0">
                <a:solidFill>
                  <a:schemeClr val="accent6">
                    <a:lumMod val="50000"/>
                  </a:schemeClr>
                </a:solidFill>
                <a:latin typeface="Perpetua" pitchFamily="18" charset="0"/>
              </a:rPr>
            </a:br>
            <a:r>
              <a:rPr lang="en-US" sz="2400" b="1" u="sng" dirty="0" smtClean="0">
                <a:solidFill>
                  <a:schemeClr val="accent6">
                    <a:lumMod val="50000"/>
                  </a:schemeClr>
                </a:solidFill>
                <a:latin typeface="Perpetua" pitchFamily="18" charset="0"/>
              </a:rPr>
              <a:t>Environment</a:t>
            </a:r>
            <a:endParaRPr lang="en-US" sz="2400" u="sng" dirty="0">
              <a:solidFill>
                <a:schemeClr val="accent6">
                  <a:lumMod val="50000"/>
                </a:schemeClr>
              </a:solidFill>
              <a:latin typeface="Perpetua" pitchFamily="18" charset="0"/>
            </a:endParaRPr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914400"/>
            <a:ext cx="84582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>
                <a:solidFill>
                  <a:srgbClr val="C00000"/>
                </a:solidFill>
                <a:latin typeface="Perpetua" pitchFamily="18" charset="0"/>
              </a:rPr>
              <a:t>3. </a:t>
            </a:r>
            <a:r>
              <a:rPr lang="en-US" sz="2800" b="1" u="sng" dirty="0" smtClean="0">
                <a:solidFill>
                  <a:srgbClr val="C00000"/>
                </a:solidFill>
                <a:latin typeface="Perpetua" pitchFamily="18" charset="0"/>
              </a:rPr>
              <a:t>Benefits of use of computers in design process</a:t>
            </a:r>
            <a:endParaRPr lang="en-US" sz="3600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915400" cy="6172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Fundamental reasons for implementing computers in design (CAD/CAD system):</a:t>
            </a:r>
          </a:p>
          <a:p>
            <a:pPr>
              <a:lnSpc>
                <a:spcPct val="150000"/>
              </a:lnSpc>
              <a:buNone/>
            </a:pPr>
            <a:r>
              <a:rPr lang="en-US" sz="2200" b="1" dirty="0" smtClean="0">
                <a:solidFill>
                  <a:srgbClr val="C00000"/>
                </a:solidFill>
                <a:latin typeface="Perpetua" pitchFamily="18" charset="0"/>
              </a:rPr>
              <a:t>1. </a:t>
            </a:r>
            <a:r>
              <a:rPr lang="en-US" sz="2200" b="1" u="sng" dirty="0" smtClean="0">
                <a:solidFill>
                  <a:srgbClr val="C00000"/>
                </a:solidFill>
                <a:latin typeface="Perpetua" pitchFamily="18" charset="0"/>
              </a:rPr>
              <a:t>To increase the productivity of the designer. 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200" dirty="0" smtClean="0">
                <a:latin typeface="Perpetua" pitchFamily="18" charset="0"/>
              </a:rPr>
              <a:t>This is accomplished by helping the designer to </a:t>
            </a:r>
            <a:r>
              <a:rPr lang="en-US" sz="2200" b="1" dirty="0" smtClean="0">
                <a:solidFill>
                  <a:srgbClr val="002060"/>
                </a:solidFill>
                <a:latin typeface="Perpetua" pitchFamily="18" charset="0"/>
              </a:rPr>
              <a:t>conceptualize</a:t>
            </a:r>
            <a:r>
              <a:rPr lang="en-US" sz="2200" b="1" dirty="0" smtClean="0">
                <a:solidFill>
                  <a:srgbClr val="0070C0"/>
                </a:solidFill>
                <a:latin typeface="Perpetua" pitchFamily="18" charset="0"/>
              </a:rPr>
              <a:t> </a:t>
            </a:r>
            <a:r>
              <a:rPr lang="en-US" sz="2200" dirty="0" smtClean="0">
                <a:latin typeface="Perpetua" pitchFamily="18" charset="0"/>
              </a:rPr>
              <a:t>the </a:t>
            </a:r>
            <a:r>
              <a:rPr lang="en-US" sz="2200" b="1" dirty="0" smtClean="0">
                <a:latin typeface="Perpetua" pitchFamily="18" charset="0"/>
              </a:rPr>
              <a:t>product </a:t>
            </a:r>
            <a:r>
              <a:rPr lang="en-US" sz="2200" dirty="0" smtClean="0">
                <a:latin typeface="Perpetua" pitchFamily="18" charset="0"/>
              </a:rPr>
              <a:t>and its </a:t>
            </a:r>
            <a:r>
              <a:rPr lang="en-US" sz="2200" b="1" dirty="0" smtClean="0">
                <a:latin typeface="Perpetua" pitchFamily="18" charset="0"/>
              </a:rPr>
              <a:t>components</a:t>
            </a:r>
            <a:r>
              <a:rPr lang="en-US" sz="2200" dirty="0" smtClean="0">
                <a:latin typeface="Perpetua" pitchFamily="18" charset="0"/>
              </a:rPr>
              <a:t>. In turn, this helps to reduce </a:t>
            </a:r>
            <a:r>
              <a:rPr lang="en-US" sz="2200" b="1" dirty="0" smtClean="0">
                <a:solidFill>
                  <a:srgbClr val="002060"/>
                </a:solidFill>
                <a:latin typeface="Perpetua" pitchFamily="18" charset="0"/>
              </a:rPr>
              <a:t>the time required</a:t>
            </a:r>
            <a:r>
              <a:rPr lang="en-US" sz="2200" dirty="0" smtClean="0">
                <a:solidFill>
                  <a:srgbClr val="002060"/>
                </a:solidFill>
                <a:latin typeface="Perpetua" pitchFamily="18" charset="0"/>
              </a:rPr>
              <a:t> </a:t>
            </a:r>
            <a:r>
              <a:rPr lang="en-US" sz="2200" dirty="0" smtClean="0">
                <a:latin typeface="Perpetua" pitchFamily="18" charset="0"/>
              </a:rPr>
              <a:t>by the designer to </a:t>
            </a:r>
            <a:r>
              <a:rPr lang="en-US" sz="2200" b="1" dirty="0" smtClean="0">
                <a:solidFill>
                  <a:srgbClr val="002060"/>
                </a:solidFill>
                <a:latin typeface="Perpetua" pitchFamily="18" charset="0"/>
              </a:rPr>
              <a:t>synthesize, analyze</a:t>
            </a:r>
            <a:r>
              <a:rPr lang="en-US" sz="2200" dirty="0" smtClean="0">
                <a:latin typeface="Perpetua" pitchFamily="18" charset="0"/>
              </a:rPr>
              <a:t>, and </a:t>
            </a:r>
            <a:r>
              <a:rPr lang="en-US" sz="2200" b="1" dirty="0" smtClean="0">
                <a:solidFill>
                  <a:srgbClr val="002060"/>
                </a:solidFill>
                <a:latin typeface="Perpetua" pitchFamily="18" charset="0"/>
              </a:rPr>
              <a:t>document the design</a:t>
            </a:r>
            <a:r>
              <a:rPr lang="en-US" sz="2200" dirty="0" smtClean="0">
                <a:latin typeface="Perpetua" pitchFamily="18" charset="0"/>
              </a:rPr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n-US" sz="2200" b="1" dirty="0" smtClean="0">
                <a:solidFill>
                  <a:srgbClr val="C00000"/>
                </a:solidFill>
                <a:latin typeface="Perpetua" pitchFamily="18" charset="0"/>
              </a:rPr>
              <a:t>2. </a:t>
            </a:r>
            <a:r>
              <a:rPr lang="en-US" sz="2200" b="1" u="sng" dirty="0" smtClean="0">
                <a:solidFill>
                  <a:srgbClr val="C00000"/>
                </a:solidFill>
                <a:latin typeface="Perpetua" pitchFamily="18" charset="0"/>
              </a:rPr>
              <a:t>To improve the quality of design. 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200" dirty="0" smtClean="0">
                <a:latin typeface="Perpetua" pitchFamily="18" charset="0"/>
              </a:rPr>
              <a:t>The </a:t>
            </a:r>
            <a:r>
              <a:rPr lang="en-US" sz="2200" b="1" dirty="0" smtClean="0">
                <a:solidFill>
                  <a:srgbClr val="002060"/>
                </a:solidFill>
                <a:latin typeface="Perpetua" pitchFamily="18" charset="0"/>
              </a:rPr>
              <a:t>use of a CAD system </a:t>
            </a:r>
            <a:r>
              <a:rPr lang="en-US" sz="2200" dirty="0" smtClean="0">
                <a:latin typeface="Perpetua" pitchFamily="18" charset="0"/>
              </a:rPr>
              <a:t>with appropriate </a:t>
            </a:r>
            <a:r>
              <a:rPr lang="en-US" sz="2200" b="1" dirty="0" smtClean="0">
                <a:solidFill>
                  <a:srgbClr val="002060"/>
                </a:solidFill>
                <a:latin typeface="Perpetua" pitchFamily="18" charset="0"/>
              </a:rPr>
              <a:t>hardware and software capabilities</a:t>
            </a:r>
            <a:r>
              <a:rPr lang="en-US" sz="2200" dirty="0" smtClean="0">
                <a:latin typeface="Perpetua" pitchFamily="18" charset="0"/>
              </a:rPr>
              <a:t> permits the designer to do a more </a:t>
            </a:r>
            <a:r>
              <a:rPr lang="en-US" sz="2200" b="1" dirty="0" smtClean="0">
                <a:solidFill>
                  <a:srgbClr val="0070C0"/>
                </a:solidFill>
                <a:latin typeface="Perpetua" pitchFamily="18" charset="0"/>
              </a:rPr>
              <a:t>complete engineering analysis </a:t>
            </a:r>
            <a:r>
              <a:rPr lang="en-US" sz="2200" dirty="0" smtClean="0">
                <a:latin typeface="Perpetua" pitchFamily="18" charset="0"/>
              </a:rPr>
              <a:t>and to consider a </a:t>
            </a:r>
            <a:r>
              <a:rPr lang="en-US" sz="2200" b="1" dirty="0" smtClean="0">
                <a:solidFill>
                  <a:srgbClr val="0070C0"/>
                </a:solidFill>
                <a:latin typeface="Perpetua" pitchFamily="18" charset="0"/>
              </a:rPr>
              <a:t>larger number </a:t>
            </a:r>
            <a:r>
              <a:rPr lang="en-US" sz="2200" dirty="0" smtClean="0">
                <a:latin typeface="Perpetua" pitchFamily="18" charset="0"/>
              </a:rPr>
              <a:t>and v</a:t>
            </a:r>
            <a:r>
              <a:rPr lang="en-US" sz="2200" b="1" dirty="0" smtClean="0">
                <a:solidFill>
                  <a:srgbClr val="0070C0"/>
                </a:solidFill>
                <a:latin typeface="Perpetua" pitchFamily="18" charset="0"/>
              </a:rPr>
              <a:t>ariety </a:t>
            </a:r>
            <a:r>
              <a:rPr lang="en-US" sz="2200" dirty="0" smtClean="0">
                <a:latin typeface="Perpetua" pitchFamily="18" charset="0"/>
              </a:rPr>
              <a:t>of </a:t>
            </a:r>
            <a:r>
              <a:rPr lang="en-US" sz="2200" b="1" dirty="0" smtClean="0">
                <a:latin typeface="Perpetua" pitchFamily="18" charset="0"/>
              </a:rPr>
              <a:t>design alternatives. </a:t>
            </a:r>
            <a:r>
              <a:rPr lang="en-US" sz="2200" dirty="0" smtClean="0">
                <a:latin typeface="Perpetua" pitchFamily="18" charset="0"/>
              </a:rPr>
              <a:t>The quality of the resulting design is </a:t>
            </a:r>
            <a:r>
              <a:rPr lang="en-US" sz="2200" b="1" dirty="0" smtClean="0">
                <a:latin typeface="Perpetua" pitchFamily="18" charset="0"/>
              </a:rPr>
              <a:t>thereby improved.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endParaRPr lang="en-US" sz="2200" dirty="0"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Autofit/>
          </a:bodyPr>
          <a:lstStyle/>
          <a:p>
            <a:pPr algn="r"/>
            <a:r>
              <a:rPr lang="en-US" sz="2400" b="1" dirty="0" smtClean="0">
                <a:solidFill>
                  <a:srgbClr val="C00000"/>
                </a:solidFill>
                <a:latin typeface="Bookman" pitchFamily="18" charset="0"/>
              </a:rPr>
              <a:t>Cont’d</a:t>
            </a:r>
            <a:r>
              <a:rPr lang="en-US" sz="2400" b="1" i="1" dirty="0" smtClean="0">
                <a:solidFill>
                  <a:srgbClr val="C00000"/>
                </a:solidFill>
                <a:latin typeface="Bookman" pitchFamily="18" charset="0"/>
              </a:rPr>
              <a:t>…</a:t>
            </a:r>
            <a:endParaRPr lang="en-US" sz="2400" b="1" i="1" dirty="0">
              <a:solidFill>
                <a:srgbClr val="C00000"/>
              </a:solidFill>
              <a:latin typeface="Book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C00000"/>
                </a:solidFill>
                <a:latin typeface="Perpetua" pitchFamily="18" charset="0"/>
              </a:rPr>
              <a:t>3. </a:t>
            </a:r>
            <a:r>
              <a:rPr lang="en-US" sz="2400" b="1" u="sng" dirty="0" smtClean="0">
                <a:solidFill>
                  <a:srgbClr val="C00000"/>
                </a:solidFill>
                <a:latin typeface="Perpetua" pitchFamily="18" charset="0"/>
              </a:rPr>
              <a:t>To improve documentation 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400" dirty="0" smtClean="0">
                <a:latin typeface="Perpetua" pitchFamily="18" charset="0"/>
              </a:rPr>
              <a:t>The</a:t>
            </a:r>
            <a:r>
              <a:rPr lang="en-US" sz="2400" b="1" dirty="0" smtClean="0">
                <a:latin typeface="Perpetua" pitchFamily="18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graphical output </a:t>
            </a:r>
            <a:r>
              <a:rPr lang="en-US" sz="2400" dirty="0" smtClean="0">
                <a:latin typeface="Perpetua" pitchFamily="18" charset="0"/>
              </a:rPr>
              <a:t>of a CAD system results in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better documentation </a:t>
            </a:r>
            <a:r>
              <a:rPr lang="en-US" sz="2400" dirty="0" smtClean="0">
                <a:latin typeface="Perpetua" pitchFamily="18" charset="0"/>
              </a:rPr>
              <a:t>of the design than what is </a:t>
            </a:r>
            <a:r>
              <a:rPr lang="en-US" sz="2400" b="1" dirty="0" smtClean="0">
                <a:latin typeface="Perpetua" pitchFamily="18" charset="0"/>
              </a:rPr>
              <a:t>practical </a:t>
            </a:r>
            <a:r>
              <a:rPr lang="en-US" sz="2400" dirty="0" smtClean="0">
                <a:latin typeface="Perpetua" pitchFamily="18" charset="0"/>
              </a:rPr>
              <a:t>with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manual drafting</a:t>
            </a:r>
            <a:r>
              <a:rPr lang="en-US" sz="2400" dirty="0" smtClean="0">
                <a:latin typeface="Perpetua" pitchFamily="18" charset="0"/>
              </a:rPr>
              <a:t>. The </a:t>
            </a:r>
            <a:r>
              <a:rPr lang="en-US" sz="2400" b="1" dirty="0" smtClean="0">
                <a:latin typeface="Perpetua" pitchFamily="18" charset="0"/>
              </a:rPr>
              <a:t>engineering drawings </a:t>
            </a:r>
            <a:r>
              <a:rPr lang="en-US" sz="2400" dirty="0" smtClean="0">
                <a:latin typeface="Perpetua" pitchFamily="18" charset="0"/>
              </a:rPr>
              <a:t>are superior, and there is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more standardization </a:t>
            </a:r>
            <a:r>
              <a:rPr lang="en-US" sz="2400" dirty="0" smtClean="0">
                <a:latin typeface="Perpetua" pitchFamily="18" charset="0"/>
              </a:rPr>
              <a:t>among the drawings,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fewer drafting errors</a:t>
            </a:r>
            <a:r>
              <a:rPr lang="en-US" sz="2400" dirty="0" smtClean="0">
                <a:solidFill>
                  <a:srgbClr val="0070C0"/>
                </a:solidFill>
                <a:latin typeface="Perpetua" pitchFamily="18" charset="0"/>
              </a:rPr>
              <a:t>, </a:t>
            </a:r>
            <a:r>
              <a:rPr lang="en-US" sz="2400" dirty="0" smtClean="0">
                <a:latin typeface="Perpetua" pitchFamily="18" charset="0"/>
              </a:rPr>
              <a:t>and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greater legibility</a:t>
            </a:r>
            <a:r>
              <a:rPr lang="en-US" sz="2400" dirty="0" smtClean="0">
                <a:latin typeface="Perpetua" pitchFamily="18" charset="0"/>
              </a:rPr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C00000"/>
                </a:solidFill>
                <a:latin typeface="Perpetua" pitchFamily="18" charset="0"/>
              </a:rPr>
              <a:t>4. </a:t>
            </a:r>
            <a:r>
              <a:rPr lang="en-US" sz="2400" b="1" u="sng" dirty="0" smtClean="0">
                <a:solidFill>
                  <a:srgbClr val="C00000"/>
                </a:solidFill>
                <a:latin typeface="Perpetua" pitchFamily="18" charset="0"/>
              </a:rPr>
              <a:t>To create a data base for manufacturing. 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400" dirty="0" smtClean="0">
                <a:latin typeface="Perpetua" pitchFamily="18" charset="0"/>
              </a:rPr>
              <a:t>In the process of </a:t>
            </a:r>
            <a:r>
              <a:rPr lang="en-US" sz="2400" b="1" dirty="0" smtClean="0">
                <a:latin typeface="Perpetua" pitchFamily="18" charset="0"/>
              </a:rPr>
              <a:t>creating the documentation </a:t>
            </a:r>
            <a:r>
              <a:rPr lang="en-US" sz="2400" dirty="0" smtClean="0">
                <a:latin typeface="Perpetua" pitchFamily="18" charset="0"/>
              </a:rPr>
              <a:t>for the product design </a:t>
            </a:r>
            <a:r>
              <a:rPr lang="en-US" sz="2400" b="1" dirty="0" smtClean="0">
                <a:latin typeface="Perpetua" pitchFamily="18" charset="0"/>
              </a:rPr>
              <a:t>(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geometric specification of the product, dimensions of the components, materials specifications, bill of materials, etc</a:t>
            </a:r>
            <a:r>
              <a:rPr lang="en-US" sz="2400" b="1" dirty="0" smtClean="0">
                <a:latin typeface="Perpetua" pitchFamily="18" charset="0"/>
              </a:rPr>
              <a:t>.), </a:t>
            </a:r>
            <a:r>
              <a:rPr lang="en-US" sz="2400" dirty="0" smtClean="0">
                <a:latin typeface="Perpetua" pitchFamily="18" charset="0"/>
              </a:rPr>
              <a:t>much of the required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data base to manufacture </a:t>
            </a:r>
            <a:r>
              <a:rPr lang="en-US" sz="2400" dirty="0" smtClean="0">
                <a:latin typeface="Perpetua" pitchFamily="18" charset="0"/>
              </a:rPr>
              <a:t>the product is also created.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endParaRPr lang="en-US" sz="2400" dirty="0"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28600" y="914400"/>
            <a:ext cx="9601200" cy="5211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C00000"/>
                </a:solidFill>
                <a:latin typeface="Perpetua" pitchFamily="18" charset="0"/>
              </a:rPr>
              <a:t>               4. </a:t>
            </a:r>
            <a:r>
              <a:rPr lang="en-US" sz="2800" b="1" u="sng" dirty="0" smtClean="0">
                <a:solidFill>
                  <a:srgbClr val="C00000"/>
                </a:solidFill>
                <a:latin typeface="Perpetua" pitchFamily="18" charset="0"/>
              </a:rPr>
              <a:t>Role of computers in Design Process</a:t>
            </a:r>
            <a:r>
              <a:rPr lang="en-US" sz="2800" b="1" dirty="0" smtClean="0">
                <a:solidFill>
                  <a:srgbClr val="C00000"/>
                </a:solidFill>
                <a:latin typeface="Perpetua" pitchFamily="18" charset="0"/>
              </a:rPr>
              <a:t>:</a:t>
            </a:r>
          </a:p>
          <a:p>
            <a:pPr lvl="1" algn="ctr">
              <a:lnSpc>
                <a:spcPct val="150000"/>
              </a:lnSpc>
              <a:buNone/>
            </a:pPr>
            <a:endParaRPr lang="en-US" sz="2400" b="1" dirty="0" smtClean="0">
              <a:solidFill>
                <a:srgbClr val="002060"/>
              </a:solidFill>
              <a:latin typeface="Perpetua" pitchFamily="18" charset="0"/>
            </a:endParaRPr>
          </a:p>
          <a:p>
            <a:pPr lvl="1" algn="ctr"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The design related tasks performed by </a:t>
            </a:r>
          </a:p>
          <a:p>
            <a:pPr algn="ctr"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Computers (CAD system) are: </a:t>
            </a:r>
          </a:p>
          <a:p>
            <a:pPr marL="3086100" lvl="6" indent="-457200">
              <a:lnSpc>
                <a:spcPct val="150000"/>
              </a:lnSpc>
              <a:buFont typeface="+mj-lt"/>
              <a:buAutoNum type="arabicParenR"/>
            </a:pP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Geometric modeling </a:t>
            </a:r>
          </a:p>
          <a:p>
            <a:pPr marL="3086100" lvl="6" indent="-457200">
              <a:lnSpc>
                <a:spcPct val="150000"/>
              </a:lnSpc>
              <a:buFont typeface="+mj-lt"/>
              <a:buAutoNum type="arabicParenR"/>
            </a:pP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Engineering analysis </a:t>
            </a:r>
          </a:p>
          <a:p>
            <a:pPr marL="3086100" lvl="6" indent="-457200">
              <a:lnSpc>
                <a:spcPct val="150000"/>
              </a:lnSpc>
              <a:buFont typeface="+mj-lt"/>
              <a:buAutoNum type="arabicParenR"/>
            </a:pP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Design review and evaluation and,</a:t>
            </a:r>
          </a:p>
          <a:p>
            <a:pPr marL="3086100" lvl="6" indent="-457200">
              <a:lnSpc>
                <a:spcPct val="150000"/>
              </a:lnSpc>
              <a:buFont typeface="+mj-lt"/>
              <a:buAutoNum type="arabicParenR"/>
            </a:pP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Automated drafting </a:t>
            </a:r>
          </a:p>
          <a:p>
            <a:pPr>
              <a:lnSpc>
                <a:spcPct val="150000"/>
              </a:lnSpc>
            </a:pPr>
            <a:endParaRPr lang="en-US" sz="2400" b="1" dirty="0"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274638"/>
            <a:ext cx="2590800" cy="258762"/>
          </a:xfrm>
        </p:spPr>
        <p:txBody>
          <a:bodyPr>
            <a:noAutofit/>
          </a:bodyPr>
          <a:lstStyle/>
          <a:p>
            <a:pPr algn="r"/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Perpetua" pitchFamily="18" charset="0"/>
              </a:rPr>
              <a:t>Cont’d…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latin typeface="Perpetua" pitchFamily="18" charset="0"/>
            </a:endParaRPr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62000" y="762000"/>
            <a:ext cx="7467600" cy="574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pPr algn="l"/>
            <a:r>
              <a:rPr lang="en-US" sz="3200" b="1" dirty="0" smtClean="0">
                <a:solidFill>
                  <a:srgbClr val="0070C0"/>
                </a:solidFill>
                <a:latin typeface="Perpetua" pitchFamily="18" charset="0"/>
              </a:rPr>
              <a:t>i. </a:t>
            </a:r>
            <a:r>
              <a:rPr lang="en-US" sz="3200" b="1" u="sng" dirty="0" smtClean="0">
                <a:solidFill>
                  <a:srgbClr val="0070C0"/>
                </a:solidFill>
                <a:latin typeface="Perpetua" pitchFamily="18" charset="0"/>
              </a:rPr>
              <a:t>Geometric Modeling</a:t>
            </a:r>
            <a:endParaRPr lang="en-US" sz="3200" b="1" u="sng" dirty="0">
              <a:solidFill>
                <a:srgbClr val="0070C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839200" cy="58674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400" b="1" dirty="0" smtClean="0">
                <a:solidFill>
                  <a:srgbClr val="C00000"/>
                </a:solidFill>
                <a:latin typeface="Perpetua" pitchFamily="18" charset="0"/>
              </a:rPr>
              <a:t>Geometric modeling </a:t>
            </a:r>
            <a:r>
              <a:rPr lang="en-US" sz="2400" dirty="0" smtClean="0">
                <a:latin typeface="Perpetua" pitchFamily="18" charset="0"/>
              </a:rPr>
              <a:t>involves the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use of CAD system </a:t>
            </a:r>
            <a:r>
              <a:rPr lang="en-US" sz="2400" dirty="0" smtClean="0">
                <a:latin typeface="Perpetua" pitchFamily="18" charset="0"/>
              </a:rPr>
              <a:t>to develop a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mathematical description </a:t>
            </a:r>
            <a:r>
              <a:rPr lang="en-US" sz="2400" dirty="0" smtClean="0">
                <a:latin typeface="Perpetua" pitchFamily="18" charset="0"/>
              </a:rPr>
              <a:t>of the geometry of an object. 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400" dirty="0" smtClean="0">
                <a:latin typeface="Perpetua" pitchFamily="18" charset="0"/>
              </a:rPr>
              <a:t>The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mathematical description</a:t>
            </a:r>
            <a:r>
              <a:rPr lang="en-US" sz="2400" dirty="0" smtClean="0">
                <a:solidFill>
                  <a:srgbClr val="002060"/>
                </a:solidFill>
                <a:latin typeface="Perpetua" pitchFamily="18" charset="0"/>
              </a:rPr>
              <a:t>, </a:t>
            </a:r>
            <a:r>
              <a:rPr lang="en-US" sz="2400" dirty="0" smtClean="0">
                <a:latin typeface="Perpetua" pitchFamily="18" charset="0"/>
              </a:rPr>
              <a:t>called a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geometric model</a:t>
            </a:r>
            <a:r>
              <a:rPr lang="en-US" sz="2400" dirty="0" smtClean="0">
                <a:latin typeface="Perpetua" pitchFamily="18" charset="0"/>
              </a:rPr>
              <a:t>, is contained in </a:t>
            </a:r>
            <a:r>
              <a:rPr lang="en-US" sz="2400" b="1" dirty="0" smtClean="0">
                <a:latin typeface="Perpetua" pitchFamily="18" charset="0"/>
              </a:rPr>
              <a:t>computer memory</a:t>
            </a:r>
            <a:r>
              <a:rPr lang="en-US" sz="2400" dirty="0" smtClean="0">
                <a:latin typeface="Perpetua" pitchFamily="18" charset="0"/>
              </a:rPr>
              <a:t>. This permits the user an image of the model on a display CAD system to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graphics terminal </a:t>
            </a:r>
            <a:r>
              <a:rPr lang="en-US" sz="2400" dirty="0" smtClean="0">
                <a:latin typeface="Perpetua" pitchFamily="18" charset="0"/>
              </a:rPr>
              <a:t>and to perform certain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operations</a:t>
            </a:r>
            <a:r>
              <a:rPr lang="en-US" sz="2400" dirty="0" smtClean="0">
                <a:latin typeface="Perpetua" pitchFamily="18" charset="0"/>
              </a:rPr>
              <a:t> creating on the model. 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400" dirty="0" smtClean="0">
                <a:latin typeface="Perpetua" pitchFamily="18" charset="0"/>
              </a:rPr>
              <a:t>These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operations</a:t>
            </a:r>
            <a:r>
              <a:rPr lang="en-US" sz="2400" dirty="0" smtClean="0">
                <a:solidFill>
                  <a:srgbClr val="002060"/>
                </a:solidFill>
                <a:latin typeface="Perpetua" pitchFamily="18" charset="0"/>
              </a:rPr>
              <a:t> </a:t>
            </a:r>
            <a:r>
              <a:rPr lang="en-US" sz="2400" dirty="0" smtClean="0">
                <a:latin typeface="Perpetua" pitchFamily="18" charset="0"/>
              </a:rPr>
              <a:t>include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new geometric models </a:t>
            </a:r>
            <a:r>
              <a:rPr lang="en-US" sz="2400" dirty="0" smtClean="0">
                <a:latin typeface="Perpetua" pitchFamily="18" charset="0"/>
              </a:rPr>
              <a:t>from </a:t>
            </a:r>
            <a:r>
              <a:rPr lang="en-US" sz="2400" b="1" dirty="0" smtClean="0">
                <a:latin typeface="Perpetua" pitchFamily="18" charset="0"/>
              </a:rPr>
              <a:t>basic building blocks </a:t>
            </a:r>
            <a:r>
              <a:rPr lang="en-US" sz="2400" dirty="0" smtClean="0">
                <a:latin typeface="Perpetua" pitchFamily="18" charset="0"/>
              </a:rPr>
              <a:t>available in the </a:t>
            </a:r>
            <a:r>
              <a:rPr lang="en-US" sz="2400" b="1" dirty="0" smtClean="0">
                <a:latin typeface="Perpetua" pitchFamily="18" charset="0"/>
              </a:rPr>
              <a:t>system</a:t>
            </a:r>
            <a:r>
              <a:rPr lang="en-US" sz="2400" dirty="0" smtClean="0">
                <a:latin typeface="Perpetua" pitchFamily="18" charset="0"/>
              </a:rPr>
              <a:t>,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moving the images </a:t>
            </a:r>
            <a:r>
              <a:rPr lang="en-US" sz="2400" b="1" dirty="0" smtClean="0">
                <a:latin typeface="Perpetua" pitchFamily="18" charset="0"/>
              </a:rPr>
              <a:t>around on the screen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, zooming </a:t>
            </a:r>
            <a:r>
              <a:rPr lang="en-US" sz="2400" dirty="0" smtClean="0">
                <a:latin typeface="Perpetua" pitchFamily="18" charset="0"/>
              </a:rPr>
              <a:t>in on certain features.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pPr algn="r"/>
            <a:r>
              <a:rPr lang="en-US" sz="2700" b="1" i="1" dirty="0" smtClean="0">
                <a:solidFill>
                  <a:srgbClr val="C00000"/>
                </a:solidFill>
                <a:latin typeface="Bookman" pitchFamily="18" charset="0"/>
              </a:rPr>
              <a:t>Cont’d</a:t>
            </a:r>
            <a:r>
              <a:rPr lang="en-US" sz="3600" b="1" i="1" dirty="0" smtClean="0">
                <a:solidFill>
                  <a:srgbClr val="C00000"/>
                </a:solidFill>
                <a:latin typeface="Bookman" pitchFamily="18" charset="0"/>
              </a:rPr>
              <a:t>…</a:t>
            </a:r>
            <a:endParaRPr lang="en-US" sz="3600" b="1" i="1" dirty="0">
              <a:solidFill>
                <a:srgbClr val="C00000"/>
              </a:solidFill>
              <a:latin typeface="Book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8915400" cy="6324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Bookman" pitchFamily="18" charset="0"/>
              <a:buChar char="ø"/>
            </a:pPr>
            <a:r>
              <a:rPr lang="en-US" sz="2200" dirty="0" smtClean="0">
                <a:latin typeface="Perpetua" pitchFamily="18" charset="0"/>
              </a:rPr>
              <a:t>There are </a:t>
            </a:r>
            <a:r>
              <a:rPr lang="en-US" sz="2200" b="1" dirty="0" smtClean="0">
                <a:solidFill>
                  <a:srgbClr val="C00000"/>
                </a:solidFill>
                <a:latin typeface="Perpetua" pitchFamily="18" charset="0"/>
              </a:rPr>
              <a:t>various types </a:t>
            </a:r>
            <a:r>
              <a:rPr lang="en-US" sz="2200" dirty="0" smtClean="0">
                <a:latin typeface="Perpetua" pitchFamily="18" charset="0"/>
              </a:rPr>
              <a:t>of </a:t>
            </a:r>
            <a:r>
              <a:rPr lang="en-US" sz="2200" b="1" dirty="0" smtClean="0">
                <a:latin typeface="Perpetua" pitchFamily="18" charset="0"/>
              </a:rPr>
              <a:t>geometric models </a:t>
            </a:r>
            <a:r>
              <a:rPr lang="en-US" sz="2200" dirty="0" smtClean="0">
                <a:latin typeface="Perpetua" pitchFamily="18" charset="0"/>
              </a:rPr>
              <a:t>used in CAD. </a:t>
            </a:r>
          </a:p>
          <a:p>
            <a:pPr>
              <a:lnSpc>
                <a:spcPct val="150000"/>
              </a:lnSpc>
              <a:buFont typeface="Bookman" pitchFamily="18" charset="0"/>
              <a:buChar char="ø"/>
            </a:pPr>
            <a:r>
              <a:rPr lang="en-US" sz="2200" b="1" dirty="0" smtClean="0">
                <a:solidFill>
                  <a:srgbClr val="002060"/>
                </a:solidFill>
                <a:latin typeface="Perpetua" pitchFamily="18" charset="0"/>
              </a:rPr>
              <a:t>One classification </a:t>
            </a:r>
            <a:r>
              <a:rPr lang="en-US" sz="2200" dirty="0" smtClean="0">
                <a:latin typeface="Perpetua" pitchFamily="18" charset="0"/>
              </a:rPr>
              <a:t>distinguishes between </a:t>
            </a:r>
            <a:r>
              <a:rPr lang="en-US" sz="2200" b="1" dirty="0" smtClean="0">
                <a:solidFill>
                  <a:srgbClr val="0070C0"/>
                </a:solidFill>
                <a:latin typeface="Perpetua" pitchFamily="18" charset="0"/>
              </a:rPr>
              <a:t>2D &amp; 3D.</a:t>
            </a:r>
          </a:p>
          <a:p>
            <a:pPr>
              <a:lnSpc>
                <a:spcPct val="150000"/>
              </a:lnSpc>
              <a:buNone/>
            </a:pPr>
            <a:r>
              <a:rPr lang="en-US" sz="2200" b="1" dirty="0" smtClean="0">
                <a:solidFill>
                  <a:srgbClr val="C00000"/>
                </a:solidFill>
                <a:latin typeface="Perpetua" pitchFamily="18" charset="0"/>
              </a:rPr>
              <a:t>1. </a:t>
            </a:r>
            <a:r>
              <a:rPr lang="en-US" sz="2200" b="1" u="sng" dirty="0" smtClean="0">
                <a:solidFill>
                  <a:srgbClr val="C00000"/>
                </a:solidFill>
                <a:latin typeface="Perpetua" pitchFamily="18" charset="0"/>
              </a:rPr>
              <a:t>2-D models</a:t>
            </a:r>
            <a:r>
              <a:rPr lang="en-US" sz="2200" u="sng" dirty="0" smtClean="0">
                <a:latin typeface="Perpetua" pitchFamily="18" charset="0"/>
              </a:rPr>
              <a:t> </a:t>
            </a:r>
            <a:r>
              <a:rPr lang="en-US" sz="2200" dirty="0" smtClean="0">
                <a:latin typeface="Perpetua" pitchFamily="18" charset="0"/>
              </a:rPr>
              <a:t>are best utilized for </a:t>
            </a:r>
            <a:r>
              <a:rPr lang="en-US" sz="2200" b="1" dirty="0" smtClean="0">
                <a:latin typeface="Perpetua" pitchFamily="18" charset="0"/>
              </a:rPr>
              <a:t>design problems </a:t>
            </a:r>
            <a:r>
              <a:rPr lang="en-US" sz="2200" dirty="0" smtClean="0">
                <a:latin typeface="Perpetua" pitchFamily="18" charset="0"/>
              </a:rPr>
              <a:t>involving </a:t>
            </a:r>
            <a:r>
              <a:rPr lang="en-US" sz="2200" b="1" dirty="0" smtClean="0">
                <a:solidFill>
                  <a:srgbClr val="0070C0"/>
                </a:solidFill>
                <a:latin typeface="Perpetua" pitchFamily="18" charset="0"/>
              </a:rPr>
              <a:t>two dimensions</a:t>
            </a:r>
            <a:r>
              <a:rPr lang="en-US" sz="2200" dirty="0" smtClean="0">
                <a:latin typeface="Perpetua" pitchFamily="18" charset="0"/>
              </a:rPr>
              <a:t>, such as </a:t>
            </a:r>
            <a:r>
              <a:rPr lang="en-US" sz="2200" b="1" dirty="0" smtClean="0">
                <a:solidFill>
                  <a:srgbClr val="002060"/>
                </a:solidFill>
                <a:latin typeface="Perpetua" pitchFamily="18" charset="0"/>
              </a:rPr>
              <a:t>flat objects </a:t>
            </a:r>
            <a:r>
              <a:rPr lang="en-US" sz="2200" dirty="0" smtClean="0">
                <a:latin typeface="Perpetua" pitchFamily="18" charset="0"/>
              </a:rPr>
              <a:t>and </a:t>
            </a:r>
            <a:r>
              <a:rPr lang="en-US" sz="2200" b="1" dirty="0" smtClean="0">
                <a:solidFill>
                  <a:srgbClr val="002060"/>
                </a:solidFill>
                <a:latin typeface="Perpetua" pitchFamily="18" charset="0"/>
              </a:rPr>
              <a:t>layouts of buildings. </a:t>
            </a:r>
          </a:p>
          <a:p>
            <a:pPr>
              <a:lnSpc>
                <a:spcPct val="150000"/>
              </a:lnSpc>
              <a:buFont typeface="Bookman" pitchFamily="18" charset="0"/>
              <a:buChar char="ø"/>
            </a:pPr>
            <a:r>
              <a:rPr lang="en-US" sz="2200" dirty="0" smtClean="0">
                <a:latin typeface="Perpetua" pitchFamily="18" charset="0"/>
              </a:rPr>
              <a:t>It is the </a:t>
            </a:r>
            <a:r>
              <a:rPr lang="en-US" sz="2200" b="1" dirty="0" smtClean="0">
                <a:solidFill>
                  <a:srgbClr val="0070C0"/>
                </a:solidFill>
                <a:latin typeface="Perpetua" pitchFamily="18" charset="0"/>
              </a:rPr>
              <a:t>first CAD systems </a:t>
            </a:r>
            <a:r>
              <a:rPr lang="en-US" sz="2200" dirty="0" smtClean="0">
                <a:latin typeface="Perpetua" pitchFamily="18" charset="0"/>
              </a:rPr>
              <a:t>developed in the </a:t>
            </a:r>
            <a:r>
              <a:rPr lang="en-US" sz="2200" b="1" dirty="0" smtClean="0">
                <a:solidFill>
                  <a:srgbClr val="002060"/>
                </a:solidFill>
                <a:latin typeface="Perpetua" pitchFamily="18" charset="0"/>
              </a:rPr>
              <a:t>early 1970s</a:t>
            </a:r>
            <a:r>
              <a:rPr lang="en-US" sz="2200" dirty="0" smtClean="0">
                <a:latin typeface="Perpetua" pitchFamily="18" charset="0"/>
              </a:rPr>
              <a:t>, which was used principally as </a:t>
            </a:r>
            <a:r>
              <a:rPr lang="en-US" sz="2200" b="1" dirty="0" smtClean="0">
                <a:solidFill>
                  <a:srgbClr val="002060"/>
                </a:solidFill>
                <a:latin typeface="Perpetua" pitchFamily="18" charset="0"/>
              </a:rPr>
              <a:t>automated drafting </a:t>
            </a:r>
            <a:r>
              <a:rPr lang="en-US" sz="2200" dirty="0" smtClean="0">
                <a:latin typeface="Perpetua" pitchFamily="18" charset="0"/>
              </a:rPr>
              <a:t>systems. </a:t>
            </a:r>
          </a:p>
          <a:p>
            <a:pPr>
              <a:lnSpc>
                <a:spcPct val="150000"/>
              </a:lnSpc>
              <a:buFont typeface="Bookman" pitchFamily="18" charset="0"/>
              <a:buChar char="ø"/>
            </a:pPr>
            <a:endParaRPr lang="en-US" sz="2200" dirty="0" smtClean="0">
              <a:latin typeface="Perpetua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US" sz="2200" b="1" dirty="0" smtClean="0">
                <a:solidFill>
                  <a:srgbClr val="C00000"/>
                </a:solidFill>
                <a:latin typeface="Perpetua" pitchFamily="18" charset="0"/>
              </a:rPr>
              <a:t>2. </a:t>
            </a:r>
            <a:r>
              <a:rPr lang="en-US" sz="2200" b="1" u="sng" dirty="0" smtClean="0">
                <a:solidFill>
                  <a:srgbClr val="C00000"/>
                </a:solidFill>
                <a:latin typeface="Perpetua" pitchFamily="18" charset="0"/>
              </a:rPr>
              <a:t>3-D Models- </a:t>
            </a:r>
            <a:r>
              <a:rPr lang="en-US" sz="2200" dirty="0" smtClean="0">
                <a:latin typeface="Perpetua" pitchFamily="18" charset="0"/>
              </a:rPr>
              <a:t>they were often used for </a:t>
            </a:r>
            <a:r>
              <a:rPr lang="en-US" sz="2200" b="1" dirty="0" smtClean="0">
                <a:solidFill>
                  <a:srgbClr val="0070C0"/>
                </a:solidFill>
                <a:latin typeface="Perpetua" pitchFamily="18" charset="0"/>
              </a:rPr>
              <a:t>3-D objects</a:t>
            </a:r>
            <a:r>
              <a:rPr lang="en-US" sz="2200" dirty="0" smtClean="0">
                <a:latin typeface="Perpetua" pitchFamily="18" charset="0"/>
              </a:rPr>
              <a:t>, and it was left to the designer or draftsman to properly construct the</a:t>
            </a:r>
            <a:r>
              <a:rPr lang="en-US" sz="2200" b="1" dirty="0" smtClean="0">
                <a:latin typeface="Perpetua" pitchFamily="18" charset="0"/>
              </a:rPr>
              <a:t> various views of the object</a:t>
            </a:r>
            <a:r>
              <a:rPr lang="en-US" sz="2200" dirty="0" smtClean="0">
                <a:latin typeface="Perpetua" pitchFamily="18" charset="0"/>
              </a:rPr>
              <a:t>.</a:t>
            </a:r>
          </a:p>
          <a:p>
            <a:pPr>
              <a:lnSpc>
                <a:spcPct val="150000"/>
              </a:lnSpc>
              <a:buFont typeface="Bookman" pitchFamily="18" charset="0"/>
              <a:buChar char="ø"/>
            </a:pPr>
            <a:r>
              <a:rPr lang="en-US" sz="2200" dirty="0" smtClean="0">
                <a:latin typeface="Perpetua" pitchFamily="18" charset="0"/>
              </a:rPr>
              <a:t>This is helpful in </a:t>
            </a:r>
            <a:r>
              <a:rPr lang="en-US" sz="2200" b="1" dirty="0" smtClean="0">
                <a:solidFill>
                  <a:srgbClr val="0070C0"/>
                </a:solidFill>
                <a:latin typeface="Perpetua" pitchFamily="18" charset="0"/>
              </a:rPr>
              <a:t>conceptualizing the object </a:t>
            </a:r>
            <a:r>
              <a:rPr lang="en-US" sz="2200" dirty="0" smtClean="0">
                <a:latin typeface="Perpetua" pitchFamily="18" charset="0"/>
              </a:rPr>
              <a:t>since the </a:t>
            </a:r>
            <a:r>
              <a:rPr lang="en-US" sz="2200" b="1" dirty="0" smtClean="0">
                <a:latin typeface="Perpetua" pitchFamily="18" charset="0"/>
              </a:rPr>
              <a:t>true 3-D model</a:t>
            </a:r>
            <a:r>
              <a:rPr lang="en-US" sz="2200" dirty="0" smtClean="0">
                <a:latin typeface="Perpetua" pitchFamily="18" charset="0"/>
              </a:rPr>
              <a:t> can be displayed in </a:t>
            </a:r>
            <a:r>
              <a:rPr lang="en-US" sz="2200" b="1" dirty="0" smtClean="0">
                <a:solidFill>
                  <a:srgbClr val="002060"/>
                </a:solidFill>
                <a:latin typeface="Perpetua" pitchFamily="18" charset="0"/>
              </a:rPr>
              <a:t>various views </a:t>
            </a:r>
            <a:r>
              <a:rPr lang="en-US" sz="2200" dirty="0" smtClean="0">
                <a:latin typeface="Perpetua" pitchFamily="18" charset="0"/>
              </a:rPr>
              <a:t>and from </a:t>
            </a:r>
            <a:r>
              <a:rPr lang="en-US" sz="2200" b="1" dirty="0" smtClean="0">
                <a:solidFill>
                  <a:srgbClr val="002060"/>
                </a:solidFill>
                <a:latin typeface="Perpetua" pitchFamily="18" charset="0"/>
              </a:rPr>
              <a:t>different angles.</a:t>
            </a:r>
          </a:p>
          <a:p>
            <a:pPr>
              <a:lnSpc>
                <a:spcPct val="150000"/>
              </a:lnSpc>
              <a:buNone/>
            </a:pPr>
            <a:endParaRPr lang="en-US" sz="2200" dirty="0"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Autofit/>
          </a:bodyPr>
          <a:lstStyle/>
          <a:p>
            <a:pPr algn="r"/>
            <a:r>
              <a:rPr lang="en-US" sz="2400" b="1" dirty="0" smtClean="0">
                <a:solidFill>
                  <a:srgbClr val="C00000"/>
                </a:solidFill>
                <a:latin typeface="Perpetua" pitchFamily="18" charset="0"/>
              </a:rPr>
              <a:t>Cont’d…</a:t>
            </a:r>
            <a:endParaRPr lang="en-US" sz="2400" dirty="0"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839200" cy="6477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n-US" sz="2500" b="1" dirty="0" smtClean="0">
                <a:solidFill>
                  <a:srgbClr val="002060"/>
                </a:solidFill>
                <a:latin typeface="Perpetua" pitchFamily="18" charset="0"/>
              </a:rPr>
              <a:t>Geometric models </a:t>
            </a:r>
            <a:r>
              <a:rPr lang="en-US" sz="2500" dirty="0" smtClean="0">
                <a:latin typeface="Perpetua" pitchFamily="18" charset="0"/>
              </a:rPr>
              <a:t>in CAD can also be classified as </a:t>
            </a:r>
            <a:r>
              <a:rPr lang="en-US" sz="2500" b="1" dirty="0" smtClean="0">
                <a:solidFill>
                  <a:srgbClr val="0070C0"/>
                </a:solidFill>
                <a:latin typeface="Perpetua" pitchFamily="18" charset="0"/>
              </a:rPr>
              <a:t>wire - frame models or solid models</a:t>
            </a:r>
            <a:r>
              <a:rPr lang="en-US" sz="2500" dirty="0" smtClean="0">
                <a:latin typeface="Perpetua" pitchFamily="18" charset="0"/>
              </a:rPr>
              <a:t>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n-US" sz="2500" dirty="0" smtClean="0">
                <a:latin typeface="Perpetua" pitchFamily="18" charset="0"/>
              </a:rPr>
              <a:t>A </a:t>
            </a:r>
            <a:r>
              <a:rPr lang="en-US" sz="2500" b="1" dirty="0" smtClean="0">
                <a:solidFill>
                  <a:srgbClr val="C00000"/>
                </a:solidFill>
                <a:latin typeface="Perpetua" pitchFamily="18" charset="0"/>
              </a:rPr>
              <a:t>wire frame model </a:t>
            </a:r>
            <a:r>
              <a:rPr lang="en-US" sz="2500" dirty="0" smtClean="0">
                <a:latin typeface="Perpetua" pitchFamily="18" charset="0"/>
              </a:rPr>
              <a:t>uses </a:t>
            </a:r>
            <a:r>
              <a:rPr lang="en-US" sz="2500" b="1" dirty="0" smtClean="0">
                <a:solidFill>
                  <a:srgbClr val="0070C0"/>
                </a:solidFill>
                <a:latin typeface="Perpetua" pitchFamily="18" charset="0"/>
              </a:rPr>
              <a:t>interconnecting lines </a:t>
            </a:r>
            <a:r>
              <a:rPr lang="en-US" sz="2500" dirty="0" smtClean="0">
                <a:latin typeface="Perpetua" pitchFamily="18" charset="0"/>
              </a:rPr>
              <a:t>(straight line segments) to </a:t>
            </a:r>
            <a:r>
              <a:rPr lang="en-US" sz="2500" b="1" dirty="0" smtClean="0">
                <a:latin typeface="Perpetua" pitchFamily="18" charset="0"/>
              </a:rPr>
              <a:t>depict the object </a:t>
            </a:r>
            <a:r>
              <a:rPr lang="en-US" sz="2500" dirty="0" smtClean="0">
                <a:latin typeface="Perpetua" pitchFamily="18" charset="0"/>
              </a:rPr>
              <a:t>as illustrated in the following Figure (a). 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n-US" sz="2500" b="1" dirty="0" smtClean="0">
                <a:latin typeface="Perpetua" pitchFamily="18" charset="0"/>
              </a:rPr>
              <a:t>Wire frame models </a:t>
            </a:r>
            <a:r>
              <a:rPr lang="en-US" sz="2500" dirty="0" smtClean="0">
                <a:latin typeface="Perpetua" pitchFamily="18" charset="0"/>
              </a:rPr>
              <a:t>of </a:t>
            </a:r>
            <a:r>
              <a:rPr lang="en-US" sz="2500" b="1" dirty="0" smtClean="0">
                <a:latin typeface="Perpetua" pitchFamily="18" charset="0"/>
              </a:rPr>
              <a:t>complicated geometries </a:t>
            </a:r>
            <a:r>
              <a:rPr lang="en-US" sz="2500" dirty="0" smtClean="0">
                <a:latin typeface="Perpetua" pitchFamily="18" charset="0"/>
              </a:rPr>
              <a:t>can become </a:t>
            </a:r>
            <a:r>
              <a:rPr lang="en-US" sz="2500" b="1" dirty="0" smtClean="0">
                <a:solidFill>
                  <a:srgbClr val="C00000"/>
                </a:solidFill>
                <a:latin typeface="Perpetua" pitchFamily="18" charset="0"/>
              </a:rPr>
              <a:t>somewhat confusing </a:t>
            </a:r>
            <a:r>
              <a:rPr lang="en-US" sz="2500" dirty="0" smtClean="0">
                <a:latin typeface="Perpetua" pitchFamily="18" charset="0"/>
              </a:rPr>
              <a:t>because all of the </a:t>
            </a:r>
            <a:r>
              <a:rPr lang="en-US" sz="2500" b="1" dirty="0" smtClean="0">
                <a:latin typeface="Perpetua" pitchFamily="18" charset="0"/>
              </a:rPr>
              <a:t>lines depicting </a:t>
            </a:r>
            <a:r>
              <a:rPr lang="en-US" sz="2500" dirty="0" smtClean="0">
                <a:latin typeface="Perpetua" pitchFamily="18" charset="0"/>
              </a:rPr>
              <a:t>the shape of the object are usually shown. 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n-US" sz="2500" b="1" dirty="0" smtClean="0">
                <a:solidFill>
                  <a:srgbClr val="002060"/>
                </a:solidFill>
                <a:latin typeface="Perpetua" pitchFamily="18" charset="0"/>
              </a:rPr>
              <a:t>Techniques</a:t>
            </a:r>
            <a:r>
              <a:rPr lang="en-US" sz="2500" dirty="0" smtClean="0">
                <a:solidFill>
                  <a:srgbClr val="002060"/>
                </a:solidFill>
                <a:latin typeface="Perpetua" pitchFamily="18" charset="0"/>
              </a:rPr>
              <a:t> </a:t>
            </a:r>
            <a:r>
              <a:rPr lang="en-US" sz="2500" dirty="0" smtClean="0">
                <a:latin typeface="Perpetua" pitchFamily="18" charset="0"/>
              </a:rPr>
              <a:t>are available for </a:t>
            </a:r>
            <a:r>
              <a:rPr lang="en-US" sz="2500" b="1" dirty="0" smtClean="0">
                <a:latin typeface="Perpetua" pitchFamily="18" charset="0"/>
              </a:rPr>
              <a:t>removing these </a:t>
            </a:r>
            <a:r>
              <a:rPr lang="en-US" sz="2500" dirty="0" smtClean="0">
                <a:latin typeface="Perpetua" pitchFamily="18" charset="0"/>
              </a:rPr>
              <a:t>so called </a:t>
            </a:r>
            <a:r>
              <a:rPr lang="en-US" sz="2500" b="1" dirty="0" smtClean="0">
                <a:solidFill>
                  <a:srgbClr val="C00000"/>
                </a:solidFill>
                <a:latin typeface="Perpetua" pitchFamily="18" charset="0"/>
              </a:rPr>
              <a:t>hidden lines, </a:t>
            </a:r>
            <a:r>
              <a:rPr lang="en-US" sz="2500" dirty="0" smtClean="0">
                <a:latin typeface="Perpetua" pitchFamily="18" charset="0"/>
              </a:rPr>
              <a:t>but even with this</a:t>
            </a:r>
            <a:r>
              <a:rPr lang="en-US" sz="2500" b="1" dirty="0" smtClean="0">
                <a:latin typeface="Perpetua" pitchFamily="18" charset="0"/>
              </a:rPr>
              <a:t> improvement</a:t>
            </a:r>
            <a:r>
              <a:rPr lang="en-US" sz="2500" dirty="0" smtClean="0">
                <a:latin typeface="Perpetua" pitchFamily="18" charset="0"/>
              </a:rPr>
              <a:t>, </a:t>
            </a:r>
            <a:r>
              <a:rPr lang="en-US" sz="2500" b="1" dirty="0" smtClean="0">
                <a:latin typeface="Perpetua" pitchFamily="18" charset="0"/>
              </a:rPr>
              <a:t>wire-frame </a:t>
            </a:r>
            <a:r>
              <a:rPr lang="en-US" sz="2500" dirty="0" smtClean="0">
                <a:latin typeface="Perpetua" pitchFamily="18" charset="0"/>
              </a:rPr>
              <a:t>representation is </a:t>
            </a:r>
            <a:r>
              <a:rPr lang="en-US" sz="2500" b="1" dirty="0" smtClean="0">
                <a:solidFill>
                  <a:srgbClr val="0070C0"/>
                </a:solidFill>
                <a:latin typeface="Perpetua" pitchFamily="18" charset="0"/>
              </a:rPr>
              <a:t>still often inadequate. </a:t>
            </a:r>
            <a:endParaRPr lang="en-US" sz="2500" b="1" dirty="0">
              <a:solidFill>
                <a:srgbClr val="0070C0"/>
              </a:solidFill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7391400" cy="990600"/>
          </a:xfrm>
        </p:spPr>
        <p:txBody>
          <a:bodyPr>
            <a:normAutofit/>
          </a:bodyPr>
          <a:lstStyle/>
          <a:p>
            <a:pPr algn="l"/>
            <a:r>
              <a:rPr lang="en-US" sz="3600" b="1" u="sng" dirty="0" smtClean="0">
                <a:solidFill>
                  <a:srgbClr val="C00000"/>
                </a:solidFill>
                <a:latin typeface="Perpetua" pitchFamily="18" charset="0"/>
              </a:rPr>
              <a:t>Outline:</a:t>
            </a:r>
            <a:endParaRPr lang="en-US" sz="3200" b="1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6962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Introduction to design process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Introduction to CAD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Role of computers in design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Computer aided Manufacturing (CAM)-Introduction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Need for CAD/CAM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Autofit/>
          </a:bodyPr>
          <a:lstStyle/>
          <a:p>
            <a:pPr algn="r"/>
            <a:r>
              <a:rPr lang="en-US" sz="2400" b="1" dirty="0" smtClean="0">
                <a:solidFill>
                  <a:srgbClr val="C00000"/>
                </a:solidFill>
                <a:latin typeface="Perpetua" pitchFamily="18" charset="0"/>
              </a:rPr>
              <a:t>Cont’d</a:t>
            </a:r>
            <a:r>
              <a:rPr lang="en-US" sz="2400" b="1" i="1" dirty="0" smtClean="0">
                <a:solidFill>
                  <a:srgbClr val="C00000"/>
                </a:solidFill>
                <a:latin typeface="Perpetua" pitchFamily="18" charset="0"/>
              </a:rPr>
              <a:t>…</a:t>
            </a:r>
            <a:endParaRPr lang="en-US" sz="2400" b="1" i="1" dirty="0">
              <a:solidFill>
                <a:srgbClr val="C00000"/>
              </a:solidFill>
              <a:latin typeface="Perpetua" pitchFamily="18" charset="0"/>
            </a:endParaRPr>
          </a:p>
        </p:txBody>
      </p:sp>
      <p:pic>
        <p:nvPicPr>
          <p:cNvPr id="296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838200"/>
            <a:ext cx="84582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0" y="4419600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Blip>
                <a:blip r:embed="rId3"/>
              </a:buBlip>
            </a:pPr>
            <a:r>
              <a:rPr lang="en-US" sz="2400" dirty="0" smtClean="0">
                <a:latin typeface="Perpetua" pitchFamily="18" charset="0"/>
              </a:rPr>
              <a:t>    </a:t>
            </a:r>
            <a:r>
              <a:rPr lang="en-US" sz="2400" b="1" dirty="0" smtClean="0">
                <a:solidFill>
                  <a:srgbClr val="C00000"/>
                </a:solidFill>
                <a:latin typeface="Perpetua" pitchFamily="18" charset="0"/>
              </a:rPr>
              <a:t>Solid models </a:t>
            </a:r>
            <a:r>
              <a:rPr lang="en-US" sz="2400" dirty="0" smtClean="0">
                <a:latin typeface="Perpetua" pitchFamily="18" charset="0"/>
              </a:rPr>
              <a:t>are a more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recent development </a:t>
            </a:r>
            <a:r>
              <a:rPr lang="en-US" sz="2400" dirty="0" smtClean="0">
                <a:latin typeface="Perpetua" pitchFamily="18" charset="0"/>
              </a:rPr>
              <a:t>in geometric modeling.</a:t>
            </a:r>
          </a:p>
          <a:p>
            <a:pPr>
              <a:lnSpc>
                <a:spcPct val="150000"/>
              </a:lnSpc>
              <a:buBlip>
                <a:blip r:embed="rId3"/>
              </a:buBlip>
            </a:pPr>
            <a:r>
              <a:rPr lang="en-US" sz="2400" dirty="0" smtClean="0">
                <a:latin typeface="Perpetua" pitchFamily="18" charset="0"/>
              </a:rPr>
              <a:t>   In Figure (b), </a:t>
            </a:r>
            <a:r>
              <a:rPr lang="en-US" sz="2400" b="1" dirty="0" smtClean="0">
                <a:latin typeface="Perpetua" pitchFamily="18" charset="0"/>
              </a:rPr>
              <a:t>an object </a:t>
            </a:r>
            <a:r>
              <a:rPr lang="en-US" sz="2400" dirty="0" smtClean="0">
                <a:latin typeface="Perpetua" pitchFamily="18" charset="0"/>
              </a:rPr>
              <a:t>is modeled in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solid three dimensions,</a:t>
            </a:r>
            <a:r>
              <a:rPr lang="en-US" sz="2400" dirty="0" smtClean="0">
                <a:solidFill>
                  <a:srgbClr val="002060"/>
                </a:solidFill>
                <a:latin typeface="Perpetua" pitchFamily="18" charset="0"/>
              </a:rPr>
              <a:t> </a:t>
            </a:r>
            <a:r>
              <a:rPr lang="en-US" sz="2400" dirty="0" smtClean="0">
                <a:latin typeface="Perpetua" pitchFamily="18" charset="0"/>
              </a:rPr>
              <a:t>providing the user with a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vision of the object </a:t>
            </a:r>
            <a:r>
              <a:rPr lang="en-US" sz="2400" dirty="0" smtClean="0">
                <a:latin typeface="Perpetua" pitchFamily="18" charset="0"/>
              </a:rPr>
              <a:t>very much like it would be seen in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real life</a:t>
            </a:r>
            <a:r>
              <a:rPr lang="en-US" sz="2400" dirty="0" smtClean="0">
                <a:solidFill>
                  <a:srgbClr val="002060"/>
                </a:solidFill>
                <a:latin typeface="Perpetua" pitchFamily="18" charset="0"/>
              </a:rPr>
              <a:t>. </a:t>
            </a:r>
            <a:endParaRPr lang="en-US" sz="2400" dirty="0">
              <a:solidFill>
                <a:srgbClr val="002060"/>
              </a:solidFill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pPr algn="r"/>
            <a:r>
              <a:rPr lang="en-US" sz="3100" b="1" dirty="0" smtClean="0">
                <a:solidFill>
                  <a:srgbClr val="C00000"/>
                </a:solidFill>
                <a:latin typeface="Perpetua" pitchFamily="18" charset="0"/>
              </a:rPr>
              <a:t>Cont’d</a:t>
            </a:r>
            <a:r>
              <a:rPr lang="en-US" sz="3200" b="1" dirty="0" smtClean="0">
                <a:solidFill>
                  <a:srgbClr val="C00000"/>
                </a:solidFill>
                <a:latin typeface="Perpetua" pitchFamily="18" charset="0"/>
              </a:rPr>
              <a:t>…</a:t>
            </a:r>
            <a:endParaRPr lang="en-US" sz="3200" dirty="0"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686800" cy="5410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800" dirty="0" smtClean="0">
                <a:latin typeface="Perpetua" pitchFamily="18" charset="0"/>
              </a:rPr>
              <a:t>More important for </a:t>
            </a:r>
            <a:r>
              <a:rPr lang="en-US" sz="2800" b="1" dirty="0" smtClean="0">
                <a:latin typeface="Perpetua" pitchFamily="18" charset="0"/>
              </a:rPr>
              <a:t>engineering purposes</a:t>
            </a:r>
            <a:r>
              <a:rPr lang="en-US" sz="2800" dirty="0" smtClean="0">
                <a:latin typeface="Perpetua" pitchFamily="18" charset="0"/>
              </a:rPr>
              <a:t>, </a:t>
            </a:r>
            <a:r>
              <a:rPr lang="en-US" sz="2800" b="1" dirty="0" smtClean="0">
                <a:solidFill>
                  <a:srgbClr val="002060"/>
                </a:solidFill>
                <a:latin typeface="Perpetua" pitchFamily="18" charset="0"/>
              </a:rPr>
              <a:t>the geometric model is stored</a:t>
            </a:r>
            <a:r>
              <a:rPr lang="en-US" sz="2800" dirty="0" smtClean="0">
                <a:latin typeface="Perpetua" pitchFamily="18" charset="0"/>
              </a:rPr>
              <a:t> in </a:t>
            </a:r>
            <a:r>
              <a:rPr lang="en-US" sz="2800" b="1" dirty="0" smtClean="0">
                <a:latin typeface="Perpetua" pitchFamily="18" charset="0"/>
              </a:rPr>
              <a:t>the CAD system </a:t>
            </a:r>
            <a:r>
              <a:rPr lang="en-US" sz="2800" dirty="0" smtClean="0">
                <a:latin typeface="Perpetua" pitchFamily="18" charset="0"/>
              </a:rPr>
              <a:t>as a </a:t>
            </a:r>
            <a:r>
              <a:rPr lang="en-US" sz="2800" b="1" dirty="0" smtClean="0">
                <a:solidFill>
                  <a:srgbClr val="C00000"/>
                </a:solidFill>
                <a:latin typeface="Perpetua" pitchFamily="18" charset="0"/>
              </a:rPr>
              <a:t>3-D solid model, </a:t>
            </a:r>
            <a:r>
              <a:rPr lang="en-US" sz="2800" dirty="0" smtClean="0">
                <a:latin typeface="Perpetua" pitchFamily="18" charset="0"/>
              </a:rPr>
              <a:t>thus providing a more </a:t>
            </a:r>
            <a:r>
              <a:rPr lang="en-US" sz="2800" b="1" dirty="0" smtClean="0">
                <a:solidFill>
                  <a:srgbClr val="002060"/>
                </a:solidFill>
                <a:latin typeface="Perpetua" pitchFamily="18" charset="0"/>
              </a:rPr>
              <a:t>accurate representation</a:t>
            </a:r>
            <a:r>
              <a:rPr lang="en-US" sz="2800" b="1" dirty="0" smtClean="0">
                <a:solidFill>
                  <a:srgbClr val="C00000"/>
                </a:solidFill>
                <a:latin typeface="Perpetua" pitchFamily="18" charset="0"/>
              </a:rPr>
              <a:t> </a:t>
            </a:r>
            <a:r>
              <a:rPr lang="en-US" sz="2800" dirty="0" smtClean="0">
                <a:latin typeface="Perpetua" pitchFamily="18" charset="0"/>
              </a:rPr>
              <a:t>of the object. 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800" dirty="0" smtClean="0">
                <a:latin typeface="Perpetua" pitchFamily="18" charset="0"/>
              </a:rPr>
              <a:t>This is useful for </a:t>
            </a:r>
            <a:r>
              <a:rPr lang="en-US" sz="2800" b="1" dirty="0" smtClean="0">
                <a:solidFill>
                  <a:srgbClr val="0070C0"/>
                </a:solidFill>
                <a:latin typeface="Perpetua" pitchFamily="18" charset="0"/>
              </a:rPr>
              <a:t>calculating mass properties</a:t>
            </a:r>
            <a:r>
              <a:rPr lang="en-US" sz="2800" dirty="0" smtClean="0">
                <a:latin typeface="Perpetua" pitchFamily="18" charset="0"/>
              </a:rPr>
              <a:t>, in assembly to </a:t>
            </a:r>
            <a:r>
              <a:rPr lang="en-US" sz="2800" b="1" dirty="0" smtClean="0">
                <a:solidFill>
                  <a:srgbClr val="0070C0"/>
                </a:solidFill>
                <a:latin typeface="Perpetua" pitchFamily="18" charset="0"/>
              </a:rPr>
              <a:t>perform interference checking </a:t>
            </a:r>
            <a:r>
              <a:rPr lang="en-US" sz="2800" dirty="0" smtClean="0">
                <a:latin typeface="Perpetua" pitchFamily="18" charset="0"/>
              </a:rPr>
              <a:t>between mating components, and in </a:t>
            </a:r>
            <a:r>
              <a:rPr lang="en-US" sz="2800" b="1" dirty="0" smtClean="0">
                <a:solidFill>
                  <a:srgbClr val="0070C0"/>
                </a:solidFill>
                <a:latin typeface="Perpetua" pitchFamily="18" charset="0"/>
              </a:rPr>
              <a:t>other engineering calcul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ations. </a:t>
            </a:r>
            <a:endParaRPr lang="en-US" sz="2400" b="1" dirty="0">
              <a:solidFill>
                <a:srgbClr val="0070C0"/>
              </a:solidFill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dirty="0" smtClean="0">
                <a:solidFill>
                  <a:srgbClr val="C00000"/>
                </a:solidFill>
                <a:latin typeface="Perpetua" pitchFamily="18" charset="0"/>
              </a:rPr>
              <a:t>ii.</a:t>
            </a:r>
            <a:r>
              <a:rPr lang="en-US" sz="3200" b="1" u="sng" dirty="0" smtClean="0">
                <a:solidFill>
                  <a:srgbClr val="C00000"/>
                </a:solidFill>
                <a:latin typeface="Perpetua" pitchFamily="18" charset="0"/>
              </a:rPr>
              <a:t> </a:t>
            </a:r>
            <a:r>
              <a:rPr lang="en-US" sz="3100" b="1" u="sng" dirty="0" smtClean="0">
                <a:solidFill>
                  <a:srgbClr val="C00000"/>
                </a:solidFill>
                <a:latin typeface="Perpetua" pitchFamily="18" charset="0"/>
              </a:rPr>
              <a:t>Engineering</a:t>
            </a:r>
            <a:r>
              <a:rPr lang="en-US" sz="3200" b="1" u="sng" dirty="0" smtClean="0">
                <a:solidFill>
                  <a:srgbClr val="C00000"/>
                </a:solidFill>
                <a:latin typeface="Perpetua" pitchFamily="18" charset="0"/>
              </a:rPr>
              <a:t> Analysis </a:t>
            </a:r>
            <a:endParaRPr lang="en-US" sz="3200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8915400" cy="6324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Bookman" pitchFamily="18" charset="0"/>
              <a:buChar char="ø"/>
            </a:pPr>
            <a:r>
              <a:rPr lang="en-US" sz="2400" dirty="0" smtClean="0">
                <a:latin typeface="Perpetua" pitchFamily="18" charset="0"/>
              </a:rPr>
              <a:t>After </a:t>
            </a:r>
            <a:r>
              <a:rPr lang="en-US" sz="2400" b="1" dirty="0" smtClean="0">
                <a:latin typeface="Perpetua" pitchFamily="18" charset="0"/>
              </a:rPr>
              <a:t>a particular design alternative </a:t>
            </a:r>
            <a:r>
              <a:rPr lang="en-US" sz="2400" dirty="0" smtClean="0">
                <a:latin typeface="Perpetua" pitchFamily="18" charset="0"/>
              </a:rPr>
              <a:t>has been</a:t>
            </a:r>
            <a:r>
              <a:rPr lang="en-US" sz="2400" b="1" dirty="0" smtClean="0">
                <a:latin typeface="Perpetua" pitchFamily="18" charset="0"/>
              </a:rPr>
              <a:t> developed</a:t>
            </a:r>
            <a:r>
              <a:rPr lang="en-US" sz="2400" dirty="0" smtClean="0">
                <a:latin typeface="Perpetua" pitchFamily="18" charset="0"/>
              </a:rPr>
              <a:t>, some form of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engineering analysis </a:t>
            </a:r>
            <a:r>
              <a:rPr lang="en-US" sz="2400" dirty="0" smtClean="0">
                <a:latin typeface="Perpetua" pitchFamily="18" charset="0"/>
              </a:rPr>
              <a:t>often must be performed as part of the </a:t>
            </a:r>
            <a:r>
              <a:rPr lang="en-US" sz="2400" b="1" dirty="0" smtClean="0">
                <a:latin typeface="Perpetua" pitchFamily="18" charset="0"/>
              </a:rPr>
              <a:t>design process. </a:t>
            </a:r>
          </a:p>
          <a:p>
            <a:pPr>
              <a:lnSpc>
                <a:spcPct val="150000"/>
              </a:lnSpc>
              <a:buFont typeface="Bookman" pitchFamily="18" charset="0"/>
              <a:buChar char="ø"/>
            </a:pPr>
            <a:r>
              <a:rPr lang="en-US" sz="2400" dirty="0" smtClean="0">
                <a:latin typeface="Perpetua" pitchFamily="18" charset="0"/>
              </a:rPr>
              <a:t>The </a:t>
            </a:r>
            <a:r>
              <a:rPr lang="en-US" sz="2400" b="1" dirty="0" smtClean="0">
                <a:latin typeface="Perpetua" pitchFamily="18" charset="0"/>
              </a:rPr>
              <a:t>analysis</a:t>
            </a:r>
            <a:r>
              <a:rPr lang="en-US" sz="2400" dirty="0" smtClean="0">
                <a:latin typeface="Perpetua" pitchFamily="18" charset="0"/>
              </a:rPr>
              <a:t> may take the form of </a:t>
            </a:r>
            <a:r>
              <a:rPr lang="en-US" sz="2400" b="1" dirty="0" smtClean="0">
                <a:solidFill>
                  <a:srgbClr val="C00000"/>
                </a:solidFill>
                <a:latin typeface="Perpetua" pitchFamily="18" charset="0"/>
              </a:rPr>
              <a:t>stress - strain calculations, heat transfer analysis, or dynamic simulation.</a:t>
            </a:r>
          </a:p>
          <a:p>
            <a:pPr>
              <a:lnSpc>
                <a:spcPct val="150000"/>
              </a:lnSpc>
              <a:buFont typeface="Bookman" pitchFamily="18" charset="0"/>
              <a:buChar char="ø"/>
            </a:pPr>
            <a:r>
              <a:rPr lang="en-US" sz="2400" dirty="0" smtClean="0">
                <a:latin typeface="Perpetua" pitchFamily="18" charset="0"/>
              </a:rPr>
              <a:t>The</a:t>
            </a:r>
            <a:r>
              <a:rPr lang="en-US" sz="2400" b="1" dirty="0" smtClean="0">
                <a:solidFill>
                  <a:srgbClr val="C00000"/>
                </a:solidFill>
                <a:latin typeface="Perpetua" pitchFamily="18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computations </a:t>
            </a:r>
            <a:r>
              <a:rPr lang="en-US" sz="2400" dirty="0" smtClean="0">
                <a:latin typeface="Perpetua" pitchFamily="18" charset="0"/>
              </a:rPr>
              <a:t>are often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complex</a:t>
            </a:r>
            <a:r>
              <a:rPr lang="en-US" sz="2400" dirty="0" smtClean="0">
                <a:solidFill>
                  <a:srgbClr val="002060"/>
                </a:solidFill>
                <a:latin typeface="Perpetua" pitchFamily="18" charset="0"/>
              </a:rPr>
              <a:t> and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time consuming</a:t>
            </a:r>
            <a:r>
              <a:rPr lang="en-US" sz="2400" dirty="0" smtClean="0">
                <a:latin typeface="Perpetua" pitchFamily="18" charset="0"/>
              </a:rPr>
              <a:t>, and before the advent of the </a:t>
            </a:r>
            <a:r>
              <a:rPr lang="en-US" sz="2400" b="1" dirty="0" smtClean="0">
                <a:latin typeface="Perpetua" pitchFamily="18" charset="0"/>
              </a:rPr>
              <a:t>digital computer</a:t>
            </a:r>
            <a:r>
              <a:rPr lang="en-US" sz="2400" dirty="0" smtClean="0">
                <a:latin typeface="Perpetua" pitchFamily="18" charset="0"/>
              </a:rPr>
              <a:t>, these analyses were usually greatly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simplified or even omitted</a:t>
            </a:r>
            <a:r>
              <a:rPr lang="en-US" sz="2400" dirty="0" smtClean="0">
                <a:latin typeface="Perpetua" pitchFamily="18" charset="0"/>
              </a:rPr>
              <a:t>. </a:t>
            </a:r>
          </a:p>
          <a:p>
            <a:pPr>
              <a:lnSpc>
                <a:spcPct val="150000"/>
              </a:lnSpc>
              <a:buFont typeface="Bookman" pitchFamily="18" charset="0"/>
              <a:buChar char="ø"/>
            </a:pPr>
            <a:r>
              <a:rPr lang="en-US" sz="2400" dirty="0" smtClean="0">
                <a:latin typeface="Perpetua" pitchFamily="18" charset="0"/>
              </a:rPr>
              <a:t>The </a:t>
            </a:r>
            <a:r>
              <a:rPr lang="en-US" sz="2400" b="1" dirty="0" smtClean="0">
                <a:latin typeface="Perpetua" pitchFamily="18" charset="0"/>
              </a:rPr>
              <a:t>availability of software </a:t>
            </a:r>
            <a:r>
              <a:rPr lang="en-US" sz="2400" dirty="0" smtClean="0">
                <a:latin typeface="Perpetua" pitchFamily="18" charset="0"/>
              </a:rPr>
              <a:t>for engineering analysis on a CAD system greatly increases the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designer's ability </a:t>
            </a:r>
            <a:r>
              <a:rPr lang="en-US" sz="2400" dirty="0" smtClean="0">
                <a:solidFill>
                  <a:srgbClr val="002060"/>
                </a:solidFill>
                <a:latin typeface="Perpetua" pitchFamily="18" charset="0"/>
              </a:rPr>
              <a:t>and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 willingness </a:t>
            </a:r>
            <a:r>
              <a:rPr lang="en-US" sz="2400" dirty="0" smtClean="0">
                <a:latin typeface="Perpetua" pitchFamily="18" charset="0"/>
              </a:rPr>
              <a:t>to perform a more </a:t>
            </a:r>
            <a:r>
              <a:rPr lang="en-US" sz="2400" b="1" dirty="0" smtClean="0">
                <a:latin typeface="Perpetua" pitchFamily="18" charset="0"/>
              </a:rPr>
              <a:t>thorough analysis </a:t>
            </a:r>
            <a:r>
              <a:rPr lang="en-US" sz="2400" dirty="0" smtClean="0">
                <a:latin typeface="Perpetua" pitchFamily="18" charset="0"/>
              </a:rPr>
              <a:t>of a proposed design. </a:t>
            </a:r>
            <a:endParaRPr lang="en-US" sz="2400" dirty="0"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algn="r"/>
            <a:r>
              <a:rPr lang="en-US" sz="3200" b="1" dirty="0" smtClean="0">
                <a:solidFill>
                  <a:srgbClr val="C00000"/>
                </a:solidFill>
                <a:latin typeface="Perpetua" pitchFamily="18" charset="0"/>
              </a:rPr>
              <a:t>Cont’d…</a:t>
            </a:r>
            <a:endParaRPr lang="en-US" sz="3200" dirty="0"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915400" cy="5943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400" dirty="0" smtClean="0">
                <a:latin typeface="Perpetua" pitchFamily="18" charset="0"/>
              </a:rPr>
              <a:t>The term </a:t>
            </a:r>
            <a:r>
              <a:rPr lang="en-US" sz="2400" b="1" dirty="0" smtClean="0">
                <a:solidFill>
                  <a:srgbClr val="C00000"/>
                </a:solidFill>
                <a:latin typeface="Perpetua" pitchFamily="18" charset="0"/>
              </a:rPr>
              <a:t>computer aided engineering (CAE)  </a:t>
            </a:r>
            <a:r>
              <a:rPr lang="en-US" sz="2400" dirty="0" smtClean="0">
                <a:latin typeface="Perpetua" pitchFamily="18" charset="0"/>
              </a:rPr>
              <a:t>is often used for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 analyses </a:t>
            </a:r>
            <a:r>
              <a:rPr lang="en-US" sz="2400" dirty="0" smtClean="0">
                <a:latin typeface="Perpetua" pitchFamily="18" charset="0"/>
              </a:rPr>
              <a:t>performed by computer. 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400" dirty="0" smtClean="0">
                <a:latin typeface="Perpetua" pitchFamily="18" charset="0"/>
              </a:rPr>
              <a:t>Examples of </a:t>
            </a:r>
            <a:r>
              <a:rPr lang="en-US" sz="2400" b="1" dirty="0" smtClean="0">
                <a:solidFill>
                  <a:srgbClr val="C00000"/>
                </a:solidFill>
                <a:latin typeface="Perpetua" pitchFamily="18" charset="0"/>
              </a:rPr>
              <a:t>engineering analysis software </a:t>
            </a:r>
            <a:r>
              <a:rPr lang="en-US" sz="2400" dirty="0" smtClean="0">
                <a:latin typeface="Perpetua" pitchFamily="18" charset="0"/>
              </a:rPr>
              <a:t>in common use on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CAD systems </a:t>
            </a:r>
            <a:r>
              <a:rPr lang="en-US" sz="2400" dirty="0" smtClean="0">
                <a:latin typeface="Perpetua" pitchFamily="18" charset="0"/>
              </a:rPr>
              <a:t>include: </a:t>
            </a:r>
          </a:p>
          <a:p>
            <a:pPr>
              <a:lnSpc>
                <a:spcPct val="150000"/>
              </a:lnSpc>
              <a:buNone/>
            </a:pPr>
            <a:r>
              <a:rPr lang="en-US" sz="2400" b="1" dirty="0" err="1" smtClean="0">
                <a:solidFill>
                  <a:srgbClr val="C00000"/>
                </a:solidFill>
                <a:latin typeface="Perpetua" pitchFamily="18" charset="0"/>
              </a:rPr>
              <a:t>i</a:t>
            </a:r>
            <a:r>
              <a:rPr lang="en-US" sz="2400" b="1" dirty="0" smtClean="0">
                <a:solidFill>
                  <a:srgbClr val="C00000"/>
                </a:solidFill>
                <a:latin typeface="Perpetua" pitchFamily="18" charset="0"/>
              </a:rPr>
              <a:t>. Mass properties analysis</a:t>
            </a:r>
            <a:r>
              <a:rPr lang="en-US" sz="2400" dirty="0" smtClean="0">
                <a:latin typeface="Perpetua" pitchFamily="18" charset="0"/>
              </a:rPr>
              <a:t>, which involves the </a:t>
            </a:r>
            <a:r>
              <a:rPr lang="en-US" sz="2400" b="1" dirty="0" smtClean="0">
                <a:latin typeface="Perpetua" pitchFamily="18" charset="0"/>
              </a:rPr>
              <a:t>computation</a:t>
            </a:r>
            <a:r>
              <a:rPr lang="en-US" sz="2400" dirty="0" smtClean="0">
                <a:latin typeface="Perpetua" pitchFamily="18" charset="0"/>
              </a:rPr>
              <a:t> of such features of a solid object as its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volume, surface area, weight, and center of gravity</a:t>
            </a:r>
            <a:r>
              <a:rPr lang="en-US" sz="2400" dirty="0" smtClean="0">
                <a:latin typeface="Perpetua" pitchFamily="18" charset="0"/>
              </a:rPr>
              <a:t>. It is especially applicable in </a:t>
            </a:r>
            <a:r>
              <a:rPr lang="en-US" sz="2400" b="1" dirty="0" smtClean="0">
                <a:latin typeface="Perpetua" pitchFamily="18" charset="0"/>
              </a:rPr>
              <a:t>mechanical design. </a:t>
            </a:r>
          </a:p>
          <a:p>
            <a:pPr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C00000"/>
                </a:solidFill>
                <a:latin typeface="Perpetua" pitchFamily="18" charset="0"/>
              </a:rPr>
              <a:t>ii. Interference checking </a:t>
            </a:r>
          </a:p>
          <a:p>
            <a:pPr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C00000"/>
                </a:solidFill>
                <a:latin typeface="Perpetua" pitchFamily="18" charset="0"/>
              </a:rPr>
              <a:t>iii. Tolerance analysis 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endParaRPr lang="en-US" sz="2400" dirty="0"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pPr algn="r"/>
            <a:r>
              <a:rPr lang="en-US" sz="3200" b="1" dirty="0" smtClean="0">
                <a:solidFill>
                  <a:srgbClr val="C00000"/>
                </a:solidFill>
                <a:latin typeface="Perpetua" pitchFamily="18" charset="0"/>
              </a:rPr>
              <a:t>Cont’d…</a:t>
            </a:r>
            <a:endParaRPr lang="en-US" sz="3200" dirty="0"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6477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100" b="1" dirty="0" smtClean="0">
                <a:solidFill>
                  <a:srgbClr val="0070C0"/>
                </a:solidFill>
                <a:latin typeface="Perpetua" pitchFamily="18" charset="0"/>
              </a:rPr>
              <a:t>iv. </a:t>
            </a:r>
            <a:r>
              <a:rPr lang="en-US" sz="2100" b="1" u="sng" dirty="0" smtClean="0">
                <a:solidFill>
                  <a:srgbClr val="0070C0"/>
                </a:solidFill>
                <a:latin typeface="Perpetua" pitchFamily="18" charset="0"/>
              </a:rPr>
              <a:t>Finite element analysis</a:t>
            </a:r>
            <a:r>
              <a:rPr lang="en-US" sz="2100" b="1" dirty="0" smtClean="0">
                <a:solidFill>
                  <a:srgbClr val="0070C0"/>
                </a:solidFill>
                <a:latin typeface="Perpetua" pitchFamily="18" charset="0"/>
              </a:rPr>
              <a:t>: </a:t>
            </a:r>
            <a:r>
              <a:rPr lang="en-US" sz="2100" b="1" dirty="0" smtClean="0">
                <a:latin typeface="Perpetua" pitchFamily="18" charset="0"/>
              </a:rPr>
              <a:t>Software</a:t>
            </a:r>
            <a:r>
              <a:rPr lang="en-US" sz="2100" dirty="0" smtClean="0">
                <a:latin typeface="Perpetua" pitchFamily="18" charset="0"/>
              </a:rPr>
              <a:t> for finite element analysis (FEA), also known as </a:t>
            </a:r>
            <a:r>
              <a:rPr lang="en-US" sz="2100" b="1" dirty="0" smtClean="0">
                <a:solidFill>
                  <a:srgbClr val="0070C0"/>
                </a:solidFill>
                <a:latin typeface="Perpetua" pitchFamily="18" charset="0"/>
              </a:rPr>
              <a:t>finite element modeling (FEM), </a:t>
            </a:r>
            <a:r>
              <a:rPr lang="en-US" sz="2100" dirty="0" smtClean="0">
                <a:latin typeface="Perpetua" pitchFamily="18" charset="0"/>
              </a:rPr>
              <a:t>is available for use on </a:t>
            </a:r>
            <a:r>
              <a:rPr lang="en-US" sz="2100" b="1" dirty="0" smtClean="0">
                <a:latin typeface="Perpetua" pitchFamily="18" charset="0"/>
              </a:rPr>
              <a:t>CAD systems </a:t>
            </a:r>
            <a:r>
              <a:rPr lang="en-US" sz="2100" dirty="0" smtClean="0">
                <a:latin typeface="Perpetua" pitchFamily="18" charset="0"/>
              </a:rPr>
              <a:t>to aid </a:t>
            </a:r>
            <a:r>
              <a:rPr lang="en-US" sz="2100" b="1" dirty="0" smtClean="0">
                <a:solidFill>
                  <a:srgbClr val="C00000"/>
                </a:solidFill>
                <a:latin typeface="Perpetua" pitchFamily="18" charset="0"/>
              </a:rPr>
              <a:t>in stress- strain, heat transfer, fluid flow</a:t>
            </a:r>
            <a:r>
              <a:rPr lang="en-US" sz="2100" dirty="0" smtClean="0">
                <a:latin typeface="Perpetua" pitchFamily="18" charset="0"/>
              </a:rPr>
              <a:t>, and other </a:t>
            </a:r>
            <a:r>
              <a:rPr lang="en-US" sz="2100" b="1" dirty="0" smtClean="0">
                <a:solidFill>
                  <a:srgbClr val="C00000"/>
                </a:solidFill>
                <a:latin typeface="Perpetua" pitchFamily="18" charset="0"/>
              </a:rPr>
              <a:t>engineering computations. 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100" b="1" dirty="0" smtClean="0">
                <a:solidFill>
                  <a:srgbClr val="0070C0"/>
                </a:solidFill>
                <a:latin typeface="Perpetua" pitchFamily="18" charset="0"/>
              </a:rPr>
              <a:t>Finite element analysis </a:t>
            </a:r>
            <a:r>
              <a:rPr lang="en-US" sz="2100" dirty="0" smtClean="0">
                <a:latin typeface="Perpetua" pitchFamily="18" charset="0"/>
              </a:rPr>
              <a:t>is a </a:t>
            </a:r>
            <a:r>
              <a:rPr lang="en-US" sz="2100" b="1" dirty="0" smtClean="0">
                <a:latin typeface="Perpetua" pitchFamily="18" charset="0"/>
              </a:rPr>
              <a:t>numerical analysis technique </a:t>
            </a:r>
            <a:r>
              <a:rPr lang="en-US" sz="2100" dirty="0" smtClean="0">
                <a:latin typeface="Perpetua" pitchFamily="18" charset="0"/>
              </a:rPr>
              <a:t>for determining </a:t>
            </a:r>
            <a:r>
              <a:rPr lang="en-US" sz="2100" b="1" dirty="0" smtClean="0">
                <a:latin typeface="Perpetua" pitchFamily="18" charset="0"/>
              </a:rPr>
              <a:t>approximate solutions </a:t>
            </a:r>
            <a:r>
              <a:rPr lang="en-US" sz="2100" dirty="0" smtClean="0">
                <a:latin typeface="Perpetua" pitchFamily="18" charset="0"/>
              </a:rPr>
              <a:t>to </a:t>
            </a:r>
            <a:r>
              <a:rPr lang="en-US" sz="2100" b="1" dirty="0" smtClean="0">
                <a:solidFill>
                  <a:srgbClr val="C00000"/>
                </a:solidFill>
                <a:latin typeface="Perpetua" pitchFamily="18" charset="0"/>
              </a:rPr>
              <a:t>physical problems </a:t>
            </a:r>
            <a:r>
              <a:rPr lang="en-US" sz="2100" dirty="0" smtClean="0">
                <a:latin typeface="Perpetua" pitchFamily="18" charset="0"/>
              </a:rPr>
              <a:t>described by </a:t>
            </a:r>
            <a:r>
              <a:rPr lang="en-US" sz="2100" b="1" dirty="0" smtClean="0">
                <a:latin typeface="Perpetua" pitchFamily="18" charset="0"/>
              </a:rPr>
              <a:t>differential equations </a:t>
            </a:r>
            <a:r>
              <a:rPr lang="en-US" sz="2100" dirty="0" smtClean="0">
                <a:latin typeface="Perpetua" pitchFamily="18" charset="0"/>
              </a:rPr>
              <a:t>that are </a:t>
            </a:r>
            <a:r>
              <a:rPr lang="en-US" sz="2100" b="1" dirty="0" smtClean="0">
                <a:latin typeface="Perpetua" pitchFamily="18" charset="0"/>
              </a:rPr>
              <a:t>very difficult or impossible </a:t>
            </a:r>
            <a:r>
              <a:rPr lang="en-US" sz="2100" dirty="0" smtClean="0">
                <a:latin typeface="Perpetua" pitchFamily="18" charset="0"/>
              </a:rPr>
              <a:t>to solve. 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100" dirty="0" smtClean="0">
                <a:latin typeface="Perpetua" pitchFamily="18" charset="0"/>
              </a:rPr>
              <a:t>In FEA, the </a:t>
            </a:r>
            <a:r>
              <a:rPr lang="en-US" sz="2100" b="1" dirty="0" smtClean="0">
                <a:solidFill>
                  <a:srgbClr val="0070C0"/>
                </a:solidFill>
                <a:latin typeface="Perpetua" pitchFamily="18" charset="0"/>
              </a:rPr>
              <a:t>physical object </a:t>
            </a:r>
            <a:r>
              <a:rPr lang="en-US" sz="2100" dirty="0" smtClean="0">
                <a:latin typeface="Perpetua" pitchFamily="18" charset="0"/>
              </a:rPr>
              <a:t>is modeled by </a:t>
            </a:r>
            <a:r>
              <a:rPr lang="en-US" sz="2100" b="1" dirty="0" smtClean="0">
                <a:solidFill>
                  <a:srgbClr val="C00000"/>
                </a:solidFill>
                <a:latin typeface="Perpetua" pitchFamily="18" charset="0"/>
              </a:rPr>
              <a:t>an assemblage of discrete interconnected nodes</a:t>
            </a:r>
            <a:r>
              <a:rPr lang="en-US" sz="2100" dirty="0" smtClean="0">
                <a:latin typeface="Perpetua" pitchFamily="18" charset="0"/>
              </a:rPr>
              <a:t> (</a:t>
            </a:r>
            <a:r>
              <a:rPr lang="en-US" sz="2100" b="1" dirty="0" smtClean="0">
                <a:latin typeface="Perpetua" pitchFamily="18" charset="0"/>
              </a:rPr>
              <a:t>finite elements</a:t>
            </a:r>
            <a:r>
              <a:rPr lang="en-US" sz="2100" dirty="0" smtClean="0">
                <a:latin typeface="Perpetua" pitchFamily="18" charset="0"/>
              </a:rPr>
              <a:t>), and the variable of interest (</a:t>
            </a:r>
            <a:r>
              <a:rPr lang="en-US" sz="2100" b="1" dirty="0" smtClean="0">
                <a:latin typeface="Perpetua" pitchFamily="18" charset="0"/>
              </a:rPr>
              <a:t>e.g., stress, strain, temperature</a:t>
            </a:r>
            <a:r>
              <a:rPr lang="en-US" sz="2100" dirty="0" smtClean="0">
                <a:latin typeface="Perpetua" pitchFamily="18" charset="0"/>
              </a:rPr>
              <a:t>) in each node can be described by relatively </a:t>
            </a:r>
            <a:r>
              <a:rPr lang="en-US" sz="2100" b="1" dirty="0" smtClean="0">
                <a:latin typeface="Perpetua" pitchFamily="18" charset="0"/>
              </a:rPr>
              <a:t>simple mathematical equations</a:t>
            </a:r>
            <a:r>
              <a:rPr lang="en-US" sz="2100" dirty="0" smtClean="0">
                <a:latin typeface="Perpetua" pitchFamily="18" charset="0"/>
              </a:rPr>
              <a:t>. 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100" dirty="0" smtClean="0">
                <a:latin typeface="Perpetua" pitchFamily="18" charset="0"/>
              </a:rPr>
              <a:t>By </a:t>
            </a:r>
            <a:r>
              <a:rPr lang="en-US" sz="2100" b="1" dirty="0" smtClean="0">
                <a:solidFill>
                  <a:srgbClr val="0070C0"/>
                </a:solidFill>
                <a:latin typeface="Perpetua" pitchFamily="18" charset="0"/>
              </a:rPr>
              <a:t>solving the equations </a:t>
            </a:r>
            <a:r>
              <a:rPr lang="en-US" sz="2100" dirty="0" smtClean="0">
                <a:latin typeface="Perpetua" pitchFamily="18" charset="0"/>
              </a:rPr>
              <a:t>for </a:t>
            </a:r>
            <a:r>
              <a:rPr lang="en-US" sz="2100" b="1" dirty="0" smtClean="0">
                <a:solidFill>
                  <a:srgbClr val="002060"/>
                </a:solidFill>
                <a:latin typeface="Perpetua" pitchFamily="18" charset="0"/>
              </a:rPr>
              <a:t>each node</a:t>
            </a:r>
            <a:r>
              <a:rPr lang="en-US" sz="2100" dirty="0" smtClean="0">
                <a:latin typeface="Perpetua" pitchFamily="18" charset="0"/>
              </a:rPr>
              <a:t>, the distribution of values of the variable </a:t>
            </a:r>
            <a:r>
              <a:rPr lang="en-US" sz="2100" b="1" dirty="0" smtClean="0">
                <a:solidFill>
                  <a:srgbClr val="002060"/>
                </a:solidFill>
                <a:latin typeface="Perpetua" pitchFamily="18" charset="0"/>
              </a:rPr>
              <a:t>throughout the physical object </a:t>
            </a:r>
            <a:r>
              <a:rPr lang="en-US" sz="2100" dirty="0" smtClean="0">
                <a:latin typeface="Perpetua" pitchFamily="18" charset="0"/>
              </a:rPr>
              <a:t>is determined. 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endParaRPr lang="en-US" sz="2100" dirty="0" smtClean="0">
              <a:latin typeface="Perpetua" pitchFamily="18" charset="0"/>
            </a:endParaRPr>
          </a:p>
          <a:p>
            <a:endParaRPr lang="en-US" sz="2100" dirty="0"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>
                <a:solidFill>
                  <a:srgbClr val="C00000"/>
                </a:solidFill>
                <a:latin typeface="Perpetua" pitchFamily="18" charset="0"/>
              </a:rPr>
              <a:t>iii. </a:t>
            </a:r>
            <a:r>
              <a:rPr lang="en-US" sz="2800" b="1" u="sng" dirty="0" smtClean="0">
                <a:solidFill>
                  <a:srgbClr val="C00000"/>
                </a:solidFill>
                <a:latin typeface="Perpetua" pitchFamily="18" charset="0"/>
              </a:rPr>
              <a:t>Design Evaluation and Review </a:t>
            </a:r>
            <a:endParaRPr lang="en-US" sz="2800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839200" cy="6019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Design evaluation </a:t>
            </a:r>
            <a:r>
              <a:rPr lang="en-US" sz="2400" dirty="0" smtClean="0">
                <a:solidFill>
                  <a:srgbClr val="002060"/>
                </a:solidFill>
                <a:latin typeface="Perpetua" pitchFamily="18" charset="0"/>
              </a:rPr>
              <a:t>and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 review procedures </a:t>
            </a:r>
            <a:r>
              <a:rPr lang="en-US" sz="2400" dirty="0" smtClean="0">
                <a:latin typeface="Perpetua" pitchFamily="18" charset="0"/>
              </a:rPr>
              <a:t>can be augmented by CAD. Some of the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CAD features </a:t>
            </a:r>
            <a:r>
              <a:rPr lang="en-US" sz="2400" dirty="0" smtClean="0">
                <a:latin typeface="Perpetua" pitchFamily="18" charset="0"/>
              </a:rPr>
              <a:t>that are helpful in </a:t>
            </a:r>
            <a:r>
              <a:rPr lang="en-US" sz="2400" b="1" dirty="0" smtClean="0">
                <a:latin typeface="Perpetua" pitchFamily="18" charset="0"/>
              </a:rPr>
              <a:t>evaluating and reviewing </a:t>
            </a:r>
            <a:r>
              <a:rPr lang="en-US" sz="2400" dirty="0" smtClean="0">
                <a:latin typeface="Perpetua" pitchFamily="18" charset="0"/>
              </a:rPr>
              <a:t>a proposed design include: </a:t>
            </a:r>
          </a:p>
          <a:p>
            <a:pPr>
              <a:lnSpc>
                <a:spcPct val="150000"/>
              </a:lnSpc>
              <a:buNone/>
            </a:pPr>
            <a:r>
              <a:rPr lang="en-US" sz="2400" b="1" dirty="0" err="1" smtClean="0">
                <a:solidFill>
                  <a:srgbClr val="C00000"/>
                </a:solidFill>
                <a:latin typeface="Perpetua" pitchFamily="18" charset="0"/>
              </a:rPr>
              <a:t>i</a:t>
            </a:r>
            <a:r>
              <a:rPr lang="en-US" sz="2400" b="1" dirty="0" smtClean="0">
                <a:solidFill>
                  <a:srgbClr val="C00000"/>
                </a:solidFill>
                <a:latin typeface="Perpetua" pitchFamily="18" charset="0"/>
              </a:rPr>
              <a:t>. </a:t>
            </a:r>
            <a:r>
              <a:rPr lang="en-US" sz="2400" b="1" u="sng" dirty="0" smtClean="0">
                <a:solidFill>
                  <a:srgbClr val="C00000"/>
                </a:solidFill>
                <a:latin typeface="Perpetua" pitchFamily="18" charset="0"/>
              </a:rPr>
              <a:t>Automatic dimensioning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- </a:t>
            </a:r>
            <a:r>
              <a:rPr lang="en-US" sz="2400" dirty="0" smtClean="0">
                <a:latin typeface="Perpetua" pitchFamily="18" charset="0"/>
              </a:rPr>
              <a:t>routines that determine </a:t>
            </a:r>
            <a:r>
              <a:rPr lang="en-US" sz="2400" b="1" dirty="0" smtClean="0">
                <a:latin typeface="Perpetua" pitchFamily="18" charset="0"/>
              </a:rPr>
              <a:t>precise distance measures </a:t>
            </a:r>
            <a:r>
              <a:rPr lang="en-US" sz="2400" dirty="0" smtClean="0">
                <a:latin typeface="Perpetua" pitchFamily="18" charset="0"/>
              </a:rPr>
              <a:t>between surfaces on the geometric model identified by the user. </a:t>
            </a:r>
          </a:p>
          <a:p>
            <a:pPr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C00000"/>
                </a:solidFill>
                <a:latin typeface="Perpetua" pitchFamily="18" charset="0"/>
              </a:rPr>
              <a:t>ii. </a:t>
            </a:r>
            <a:r>
              <a:rPr lang="en-US" sz="2400" b="1" u="sng" dirty="0" smtClean="0">
                <a:solidFill>
                  <a:srgbClr val="C00000"/>
                </a:solidFill>
                <a:latin typeface="Perpetua" pitchFamily="18" charset="0"/>
              </a:rPr>
              <a:t>Error checking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-</a:t>
            </a:r>
            <a:r>
              <a:rPr lang="en-US" sz="2400" dirty="0" smtClean="0">
                <a:latin typeface="Perpetua" pitchFamily="18" charset="0"/>
              </a:rPr>
              <a:t>This term refers to </a:t>
            </a:r>
            <a:r>
              <a:rPr lang="en-US" sz="2400" b="1" dirty="0" smtClean="0">
                <a:latin typeface="Perpetua" pitchFamily="18" charset="0"/>
              </a:rPr>
              <a:t>CAD algorithms </a:t>
            </a:r>
            <a:r>
              <a:rPr lang="en-US" sz="2400" dirty="0" smtClean="0">
                <a:latin typeface="Perpetua" pitchFamily="18" charset="0"/>
              </a:rPr>
              <a:t>that are used to review the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accuracy and consistency of dimensions and tolerances</a:t>
            </a:r>
            <a:r>
              <a:rPr lang="en-US" sz="2400" dirty="0" smtClean="0">
                <a:latin typeface="Perpetua" pitchFamily="18" charset="0"/>
              </a:rPr>
              <a:t> and to assess whether the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proper design documentation format </a:t>
            </a:r>
            <a:r>
              <a:rPr lang="en-US" sz="2400" dirty="0" smtClean="0">
                <a:latin typeface="Perpetua" pitchFamily="18" charset="0"/>
              </a:rPr>
              <a:t>has been followed. 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endParaRPr lang="en-US" sz="2400" dirty="0"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8229600" cy="639762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rgbClr val="C00000"/>
                </a:solidFill>
                <a:latin typeface="Perpetua" pitchFamily="18" charset="0"/>
              </a:rPr>
              <a:t>iv. </a:t>
            </a:r>
            <a:r>
              <a:rPr lang="en-US" sz="3200" b="1" u="sng" dirty="0" smtClean="0">
                <a:solidFill>
                  <a:srgbClr val="C00000"/>
                </a:solidFill>
                <a:latin typeface="Perpetua" pitchFamily="18" charset="0"/>
              </a:rPr>
              <a:t>Automated Drafting </a:t>
            </a:r>
            <a:endParaRPr lang="en-US" sz="3200" b="1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686800" cy="5029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500" dirty="0" smtClean="0">
                <a:latin typeface="Perpetua" pitchFamily="18" charset="0"/>
              </a:rPr>
              <a:t>The </a:t>
            </a:r>
            <a:r>
              <a:rPr lang="en-US" sz="2500" b="1" dirty="0" smtClean="0">
                <a:latin typeface="Perpetua" pitchFamily="18" charset="0"/>
              </a:rPr>
              <a:t>fourth area </a:t>
            </a:r>
            <a:r>
              <a:rPr lang="en-US" sz="2500" dirty="0" smtClean="0">
                <a:latin typeface="Perpetua" pitchFamily="18" charset="0"/>
              </a:rPr>
              <a:t>where CAD is useful (step 6 in the design process) is </a:t>
            </a:r>
            <a:r>
              <a:rPr lang="en-US" sz="2500" b="1" dirty="0" smtClean="0">
                <a:solidFill>
                  <a:srgbClr val="0070C0"/>
                </a:solidFill>
                <a:latin typeface="Perpetua" pitchFamily="18" charset="0"/>
              </a:rPr>
              <a:t>presentation </a:t>
            </a:r>
            <a:r>
              <a:rPr lang="en-US" sz="2500" dirty="0" smtClean="0">
                <a:solidFill>
                  <a:srgbClr val="002060"/>
                </a:solidFill>
                <a:latin typeface="Perpetua" pitchFamily="18" charset="0"/>
              </a:rPr>
              <a:t>and</a:t>
            </a:r>
            <a:r>
              <a:rPr lang="en-US" sz="2500" b="1" dirty="0" smtClean="0">
                <a:solidFill>
                  <a:srgbClr val="0070C0"/>
                </a:solidFill>
                <a:latin typeface="Perpetua" pitchFamily="18" charset="0"/>
              </a:rPr>
              <a:t> documentation</a:t>
            </a:r>
            <a:r>
              <a:rPr lang="en-US" sz="2500" dirty="0" smtClean="0">
                <a:latin typeface="Perpetua" pitchFamily="18" charset="0"/>
              </a:rPr>
              <a:t>.</a:t>
            </a:r>
          </a:p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500" b="1" dirty="0" smtClean="0">
                <a:solidFill>
                  <a:srgbClr val="C00000"/>
                </a:solidFill>
                <a:latin typeface="Perpetua" pitchFamily="18" charset="0"/>
              </a:rPr>
              <a:t>CAD systems </a:t>
            </a:r>
            <a:r>
              <a:rPr lang="en-US" sz="2500" dirty="0" smtClean="0">
                <a:latin typeface="Perpetua" pitchFamily="18" charset="0"/>
              </a:rPr>
              <a:t>can be used as </a:t>
            </a:r>
            <a:r>
              <a:rPr lang="en-US" sz="2500" b="1" dirty="0" smtClean="0">
                <a:solidFill>
                  <a:srgbClr val="0070C0"/>
                </a:solidFill>
                <a:latin typeface="Perpetua" pitchFamily="18" charset="0"/>
              </a:rPr>
              <a:t>automated drafting machines </a:t>
            </a:r>
            <a:r>
              <a:rPr lang="en-US" sz="2500" dirty="0" smtClean="0">
                <a:latin typeface="Perpetua" pitchFamily="18" charset="0"/>
              </a:rPr>
              <a:t>to prepare </a:t>
            </a:r>
            <a:r>
              <a:rPr lang="en-US" sz="2500" b="1" dirty="0" smtClean="0">
                <a:latin typeface="Perpetua" pitchFamily="18" charset="0"/>
              </a:rPr>
              <a:t>highly accurate engineering drawings quickly. </a:t>
            </a:r>
            <a:endParaRPr lang="en-US" sz="2500" b="1" dirty="0"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Autofit/>
          </a:bodyPr>
          <a:lstStyle/>
          <a:p>
            <a:pPr algn="l"/>
            <a:r>
              <a:rPr lang="en-US" sz="2800" b="1" u="sng" dirty="0" smtClean="0">
                <a:solidFill>
                  <a:srgbClr val="0070C0"/>
                </a:solidFill>
                <a:latin typeface="Perpetua" pitchFamily="18" charset="0"/>
              </a:rPr>
              <a:t>Main Functions of CAD Systems: </a:t>
            </a:r>
            <a:endParaRPr lang="en-US" sz="2800" b="1" u="sng" dirty="0">
              <a:solidFill>
                <a:srgbClr val="0070C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sz="2300" b="1" u="sng" dirty="0" smtClean="0">
                <a:solidFill>
                  <a:srgbClr val="C00000"/>
                </a:solidFill>
                <a:latin typeface="Perpetua" pitchFamily="18" charset="0"/>
              </a:rPr>
              <a:t>Model definition</a:t>
            </a:r>
            <a:r>
              <a:rPr lang="en-US" sz="2300" dirty="0" smtClean="0">
                <a:latin typeface="Perpetua" pitchFamily="18" charset="0"/>
              </a:rPr>
              <a:t>: for example to add </a:t>
            </a:r>
            <a:r>
              <a:rPr lang="en-US" sz="2300" b="1" dirty="0" smtClean="0">
                <a:solidFill>
                  <a:srgbClr val="0070C0"/>
                </a:solidFill>
                <a:latin typeface="Perpetua" pitchFamily="18" charset="0"/>
              </a:rPr>
              <a:t>geometric elements </a:t>
            </a:r>
            <a:r>
              <a:rPr lang="en-US" sz="2300" dirty="0" smtClean="0">
                <a:latin typeface="Perpetua" pitchFamily="18" charset="0"/>
              </a:rPr>
              <a:t>to a model of the form of a component.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sz="2300" b="1" u="sng" dirty="0" smtClean="0">
                <a:solidFill>
                  <a:srgbClr val="C00000"/>
                </a:solidFill>
                <a:latin typeface="Perpetua" pitchFamily="18" charset="0"/>
              </a:rPr>
              <a:t>Model manipulation</a:t>
            </a:r>
            <a:r>
              <a:rPr lang="en-US" sz="2300" b="1" dirty="0" smtClean="0">
                <a:latin typeface="Perpetua" pitchFamily="18" charset="0"/>
              </a:rPr>
              <a:t>: </a:t>
            </a:r>
            <a:r>
              <a:rPr lang="en-US" sz="2300" dirty="0" smtClean="0">
                <a:latin typeface="Perpetua" pitchFamily="18" charset="0"/>
              </a:rPr>
              <a:t>to </a:t>
            </a:r>
            <a:r>
              <a:rPr lang="en-US" sz="2300" b="1" dirty="0" smtClean="0">
                <a:solidFill>
                  <a:srgbClr val="002060"/>
                </a:solidFill>
                <a:latin typeface="Perpetua" pitchFamily="18" charset="0"/>
              </a:rPr>
              <a:t>move, copy, delete, edit </a:t>
            </a:r>
            <a:r>
              <a:rPr lang="en-US" sz="2300" dirty="0" smtClean="0">
                <a:latin typeface="Perpetua" pitchFamily="18" charset="0"/>
              </a:rPr>
              <a:t>or otherwise </a:t>
            </a:r>
            <a:r>
              <a:rPr lang="en-US" sz="2300" b="1" dirty="0" smtClean="0">
                <a:solidFill>
                  <a:srgbClr val="002060"/>
                </a:solidFill>
                <a:latin typeface="Perpetua" pitchFamily="18" charset="0"/>
              </a:rPr>
              <a:t>modify elements </a:t>
            </a:r>
            <a:r>
              <a:rPr lang="en-US" sz="2300" dirty="0" smtClean="0">
                <a:latin typeface="Perpetua" pitchFamily="18" charset="0"/>
              </a:rPr>
              <a:t>in the design model.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sz="2300" b="1" u="sng" dirty="0" smtClean="0">
                <a:solidFill>
                  <a:srgbClr val="C00000"/>
                </a:solidFill>
                <a:latin typeface="Perpetua" pitchFamily="18" charset="0"/>
              </a:rPr>
              <a:t>Picture generation</a:t>
            </a:r>
            <a:r>
              <a:rPr lang="en-US" sz="2300" dirty="0" smtClean="0">
                <a:latin typeface="Perpetua" pitchFamily="18" charset="0"/>
              </a:rPr>
              <a:t>: to </a:t>
            </a:r>
            <a:r>
              <a:rPr lang="en-US" sz="2300" b="1" dirty="0" smtClean="0">
                <a:latin typeface="Perpetua" pitchFamily="18" charset="0"/>
              </a:rPr>
              <a:t>generate images of the design model </a:t>
            </a:r>
            <a:r>
              <a:rPr lang="en-US" sz="2300" dirty="0" smtClean="0">
                <a:latin typeface="Perpetua" pitchFamily="18" charset="0"/>
              </a:rPr>
              <a:t>on a computer screen or on </a:t>
            </a:r>
            <a:r>
              <a:rPr lang="en-US" sz="2300" b="1" dirty="0" smtClean="0">
                <a:latin typeface="Perpetua" pitchFamily="18" charset="0"/>
              </a:rPr>
              <a:t>some hard-copy device</a:t>
            </a:r>
            <a:r>
              <a:rPr lang="en-US" sz="2300" dirty="0" smtClean="0">
                <a:latin typeface="Perpetua" pitchFamily="18" charset="0"/>
              </a:rPr>
              <a:t>.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sz="2300" b="1" u="sng" dirty="0" smtClean="0">
                <a:solidFill>
                  <a:srgbClr val="C00000"/>
                </a:solidFill>
                <a:latin typeface="Perpetua" pitchFamily="18" charset="0"/>
              </a:rPr>
              <a:t>User interaction</a:t>
            </a:r>
            <a:r>
              <a:rPr lang="en-US" sz="2300" dirty="0" smtClean="0">
                <a:latin typeface="Perpetua" pitchFamily="18" charset="0"/>
              </a:rPr>
              <a:t>: to </a:t>
            </a:r>
            <a:r>
              <a:rPr lang="en-US" sz="2300" b="1" dirty="0" smtClean="0">
                <a:latin typeface="Perpetua" pitchFamily="18" charset="0"/>
              </a:rPr>
              <a:t>handle commands input by the user </a:t>
            </a:r>
            <a:r>
              <a:rPr lang="en-US" sz="2300" dirty="0" smtClean="0">
                <a:latin typeface="Perpetua" pitchFamily="18" charset="0"/>
              </a:rPr>
              <a:t>and to </a:t>
            </a:r>
            <a:r>
              <a:rPr lang="en-US" sz="2300" b="1" dirty="0" smtClean="0">
                <a:latin typeface="Perpetua" pitchFamily="18" charset="0"/>
              </a:rPr>
              <a:t>present output </a:t>
            </a:r>
            <a:r>
              <a:rPr lang="en-US" sz="2300" dirty="0" smtClean="0">
                <a:latin typeface="Perpetua" pitchFamily="18" charset="0"/>
              </a:rPr>
              <a:t>to the user about the </a:t>
            </a:r>
            <a:r>
              <a:rPr lang="en-US" sz="2300" b="1" dirty="0" smtClean="0">
                <a:latin typeface="Perpetua" pitchFamily="18" charset="0"/>
              </a:rPr>
              <a:t>operation of the system.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sz="2300" b="1" u="sng" dirty="0" smtClean="0">
                <a:solidFill>
                  <a:srgbClr val="C00000"/>
                </a:solidFill>
                <a:latin typeface="Perpetua" pitchFamily="18" charset="0"/>
              </a:rPr>
              <a:t>Database management</a:t>
            </a:r>
            <a:r>
              <a:rPr lang="en-US" sz="2300" u="sng" dirty="0" smtClean="0">
                <a:latin typeface="Perpetua" pitchFamily="18" charset="0"/>
              </a:rPr>
              <a:t>: </a:t>
            </a:r>
            <a:r>
              <a:rPr lang="en-US" sz="2300" dirty="0" smtClean="0">
                <a:latin typeface="Perpetua" pitchFamily="18" charset="0"/>
              </a:rPr>
              <a:t>for the </a:t>
            </a:r>
            <a:r>
              <a:rPr lang="en-US" sz="2300" b="1" dirty="0" smtClean="0">
                <a:solidFill>
                  <a:srgbClr val="002060"/>
                </a:solidFill>
                <a:latin typeface="Perpetua" pitchFamily="18" charset="0"/>
              </a:rPr>
              <a:t>management</a:t>
            </a:r>
            <a:r>
              <a:rPr lang="en-US" sz="2300" dirty="0" smtClean="0">
                <a:latin typeface="Perpetua" pitchFamily="18" charset="0"/>
              </a:rPr>
              <a:t> of </a:t>
            </a:r>
            <a:r>
              <a:rPr lang="en-US" sz="2300" b="1" dirty="0" smtClean="0">
                <a:latin typeface="Perpetua" pitchFamily="18" charset="0"/>
              </a:rPr>
              <a:t>the files </a:t>
            </a:r>
            <a:r>
              <a:rPr lang="en-US" sz="2300" dirty="0" smtClean="0">
                <a:latin typeface="Perpetua" pitchFamily="18" charset="0"/>
              </a:rPr>
              <a:t>that </a:t>
            </a:r>
            <a:r>
              <a:rPr lang="en-US" sz="2300" b="1" dirty="0" smtClean="0">
                <a:latin typeface="Perpetua" pitchFamily="18" charset="0"/>
              </a:rPr>
              <a:t>make up the database</a:t>
            </a:r>
            <a:r>
              <a:rPr lang="en-US" sz="2300" dirty="0" smtClean="0">
                <a:latin typeface="Perpetua" pitchFamily="18" charset="0"/>
              </a:rPr>
              <a:t>.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endParaRPr lang="en-US" sz="2300" dirty="0"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Autofit/>
          </a:bodyPr>
          <a:lstStyle/>
          <a:p>
            <a:pPr algn="l"/>
            <a:r>
              <a:rPr lang="en-US" sz="3200" b="1" u="sng" dirty="0" smtClean="0">
                <a:solidFill>
                  <a:srgbClr val="C00000"/>
                </a:solidFill>
                <a:latin typeface="Perpetua" pitchFamily="18" charset="0"/>
              </a:rPr>
              <a:t>CAD </a:t>
            </a:r>
            <a:r>
              <a:rPr lang="en-US" sz="3200" b="1" u="sng" dirty="0" err="1" smtClean="0">
                <a:solidFill>
                  <a:srgbClr val="C00000"/>
                </a:solidFill>
                <a:latin typeface="Perpetua" pitchFamily="18" charset="0"/>
              </a:rPr>
              <a:t>Softwares</a:t>
            </a:r>
            <a:r>
              <a:rPr lang="en-US" sz="3200" b="1" u="sng" dirty="0" smtClean="0">
                <a:solidFill>
                  <a:srgbClr val="C00000"/>
                </a:solidFill>
                <a:latin typeface="Perpetua" pitchFamily="18" charset="0"/>
              </a:rPr>
              <a:t>:</a:t>
            </a:r>
            <a:endParaRPr lang="en-US" sz="3200" b="1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609600"/>
            <a:ext cx="8077200" cy="6248400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  <a:buFont typeface="Wingdings 2" pitchFamily="18" charset="2"/>
              <a:buChar char="E"/>
            </a:pPr>
            <a:r>
              <a:rPr lang="en-US" sz="2000" b="1" dirty="0" smtClean="0">
                <a:solidFill>
                  <a:srgbClr val="002060"/>
                </a:solidFill>
                <a:latin typeface="Perpetua" pitchFamily="18" charset="0"/>
              </a:rPr>
              <a:t>The software is an interpreter or translator which allows the user to perform specific type of application or job related to CAD. </a:t>
            </a:r>
          </a:p>
          <a:p>
            <a:pPr>
              <a:lnSpc>
                <a:spcPct val="170000"/>
              </a:lnSpc>
              <a:buFont typeface="Wingdings 2" pitchFamily="18" charset="2"/>
              <a:buChar char="E"/>
            </a:pPr>
            <a:r>
              <a:rPr lang="en-US" sz="2000" b="1" dirty="0" smtClean="0">
                <a:solidFill>
                  <a:srgbClr val="002060"/>
                </a:solidFill>
                <a:latin typeface="Perpetua" pitchFamily="18" charset="0"/>
              </a:rPr>
              <a:t>The following </a:t>
            </a:r>
            <a:r>
              <a:rPr lang="en-US" sz="2000" b="1" dirty="0" err="1" smtClean="0">
                <a:solidFill>
                  <a:srgbClr val="002060"/>
                </a:solidFill>
                <a:latin typeface="Perpetua" pitchFamily="18" charset="0"/>
              </a:rPr>
              <a:t>softwares</a:t>
            </a:r>
            <a:r>
              <a:rPr lang="en-US" sz="2000" b="1" dirty="0" smtClean="0">
                <a:solidFill>
                  <a:srgbClr val="002060"/>
                </a:solidFill>
                <a:latin typeface="Perpetua" pitchFamily="18" charset="0"/>
              </a:rPr>
              <a:t> are available for drafting:</a:t>
            </a:r>
          </a:p>
          <a:p>
            <a:pPr marL="1314450" lvl="2" indent="-514350">
              <a:lnSpc>
                <a:spcPct val="170000"/>
              </a:lnSpc>
              <a:buFont typeface="+mj-lt"/>
              <a:buAutoNum type="arabicParenR"/>
            </a:pPr>
            <a:r>
              <a:rPr lang="en-US" sz="1600" b="1" dirty="0" smtClean="0">
                <a:solidFill>
                  <a:srgbClr val="002060"/>
                </a:solidFill>
                <a:latin typeface="Perpetua" pitchFamily="18" charset="0"/>
              </a:rPr>
              <a:t>AUTOCAD</a:t>
            </a:r>
          </a:p>
          <a:p>
            <a:pPr marL="1314450" lvl="2" indent="-514350">
              <a:lnSpc>
                <a:spcPct val="170000"/>
              </a:lnSpc>
              <a:buFont typeface="+mj-lt"/>
              <a:buAutoNum type="arabicParenR"/>
            </a:pPr>
            <a:r>
              <a:rPr lang="en-US" sz="1600" b="1" dirty="0" smtClean="0">
                <a:solidFill>
                  <a:srgbClr val="002060"/>
                </a:solidFill>
                <a:latin typeface="Perpetua" pitchFamily="18" charset="0"/>
              </a:rPr>
              <a:t>Pro–E</a:t>
            </a:r>
          </a:p>
          <a:p>
            <a:pPr marL="1314450" lvl="2" indent="-514350">
              <a:lnSpc>
                <a:spcPct val="170000"/>
              </a:lnSpc>
              <a:buFont typeface="+mj-lt"/>
              <a:buAutoNum type="arabicParenR"/>
            </a:pPr>
            <a:r>
              <a:rPr lang="en-US" sz="1600" b="1" dirty="0" smtClean="0">
                <a:solidFill>
                  <a:srgbClr val="002060"/>
                </a:solidFill>
                <a:latin typeface="Perpetua" pitchFamily="18" charset="0"/>
              </a:rPr>
              <a:t> CATIA</a:t>
            </a:r>
          </a:p>
          <a:p>
            <a:pPr marL="1314450" lvl="2" indent="-514350">
              <a:lnSpc>
                <a:spcPct val="170000"/>
              </a:lnSpc>
              <a:buFont typeface="+mj-lt"/>
              <a:buAutoNum type="arabicParenR"/>
            </a:pPr>
            <a:r>
              <a:rPr lang="en-US" sz="1600" b="1" dirty="0" smtClean="0">
                <a:solidFill>
                  <a:srgbClr val="002060"/>
                </a:solidFill>
                <a:latin typeface="Perpetua" pitchFamily="18" charset="0"/>
              </a:rPr>
              <a:t>PAINT</a:t>
            </a:r>
          </a:p>
          <a:p>
            <a:pPr marL="1314450" lvl="2" indent="-514350">
              <a:lnSpc>
                <a:spcPct val="170000"/>
              </a:lnSpc>
              <a:buFont typeface="+mj-lt"/>
              <a:buAutoNum type="arabicParenR"/>
            </a:pPr>
            <a:r>
              <a:rPr lang="en-US" sz="1600" b="1" dirty="0" smtClean="0">
                <a:solidFill>
                  <a:srgbClr val="002060"/>
                </a:solidFill>
                <a:latin typeface="Perpetua" pitchFamily="18" charset="0"/>
              </a:rPr>
              <a:t>ANSYS</a:t>
            </a:r>
          </a:p>
          <a:p>
            <a:pPr marL="1314450" lvl="2" indent="-514350">
              <a:lnSpc>
                <a:spcPct val="170000"/>
              </a:lnSpc>
              <a:buFont typeface="+mj-lt"/>
              <a:buAutoNum type="arabicParenR"/>
            </a:pPr>
            <a:r>
              <a:rPr lang="en-US" sz="1600" b="1" dirty="0" err="1" smtClean="0">
                <a:solidFill>
                  <a:srgbClr val="002060"/>
                </a:solidFill>
                <a:latin typeface="Perpetua" pitchFamily="18" charset="0"/>
              </a:rPr>
              <a:t>MSc</a:t>
            </a:r>
            <a:r>
              <a:rPr lang="en-US" sz="1600" b="1" dirty="0" smtClean="0">
                <a:solidFill>
                  <a:srgbClr val="002060"/>
                </a:solidFill>
                <a:latin typeface="Perpetua" pitchFamily="18" charset="0"/>
              </a:rPr>
              <a:t> NASTRA</a:t>
            </a:r>
          </a:p>
          <a:p>
            <a:pPr marL="1314450" lvl="2" indent="-514350">
              <a:lnSpc>
                <a:spcPct val="170000"/>
              </a:lnSpc>
              <a:buFont typeface="+mj-lt"/>
              <a:buAutoNum type="arabicParenR"/>
            </a:pPr>
            <a:r>
              <a:rPr lang="en-US" sz="1600" b="1" dirty="0" smtClean="0">
                <a:solidFill>
                  <a:srgbClr val="002060"/>
                </a:solidFill>
                <a:latin typeface="Perpetua" pitchFamily="18" charset="0"/>
              </a:rPr>
              <a:t>IDEAS</a:t>
            </a:r>
          </a:p>
          <a:p>
            <a:pPr marL="1314450" lvl="2" indent="-514350">
              <a:lnSpc>
                <a:spcPct val="170000"/>
              </a:lnSpc>
              <a:buFont typeface="+mj-lt"/>
              <a:buAutoNum type="arabicParenR"/>
            </a:pPr>
            <a:r>
              <a:rPr lang="en-US" sz="1600" b="1" dirty="0" smtClean="0">
                <a:solidFill>
                  <a:srgbClr val="002060"/>
                </a:solidFill>
                <a:latin typeface="Perpetua" pitchFamily="18" charset="0"/>
              </a:rPr>
              <a:t>SOLID WORKS</a:t>
            </a:r>
          </a:p>
          <a:p>
            <a:pPr marL="1314450" lvl="2" indent="-514350">
              <a:lnSpc>
                <a:spcPct val="170000"/>
              </a:lnSpc>
              <a:buFont typeface="+mj-lt"/>
              <a:buAutoNum type="arabicParenR"/>
            </a:pPr>
            <a:r>
              <a:rPr lang="en-US" sz="1600" b="1" dirty="0" smtClean="0">
                <a:solidFill>
                  <a:srgbClr val="002060"/>
                </a:solidFill>
                <a:latin typeface="Perpetua" pitchFamily="18" charset="0"/>
              </a:rPr>
              <a:t>HYPERMESH</a:t>
            </a:r>
          </a:p>
          <a:p>
            <a:pPr marL="1314450" lvl="2" indent="-514350">
              <a:lnSpc>
                <a:spcPct val="170000"/>
              </a:lnSpc>
              <a:buFont typeface="+mj-lt"/>
              <a:buAutoNum type="arabicParenR"/>
            </a:pPr>
            <a:r>
              <a:rPr lang="en-US" sz="1600" b="1" dirty="0" smtClean="0">
                <a:solidFill>
                  <a:srgbClr val="002060"/>
                </a:solidFill>
                <a:latin typeface="Perpetua" pitchFamily="18" charset="0"/>
              </a:rPr>
              <a:t>FLUENT – GAMBIT</a:t>
            </a:r>
            <a:endParaRPr lang="en-US" sz="1600" b="1" dirty="0">
              <a:solidFill>
                <a:srgbClr val="002060"/>
              </a:solidFill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1143000"/>
          </a:xfrm>
        </p:spPr>
        <p:txBody>
          <a:bodyPr>
            <a:normAutofit/>
          </a:bodyPr>
          <a:lstStyle/>
          <a:p>
            <a:pPr marL="514350" indent="-514350"/>
            <a:r>
              <a:rPr lang="en-US" sz="3200" b="1" dirty="0" smtClean="0">
                <a:solidFill>
                  <a:srgbClr val="C00000"/>
                </a:solidFill>
                <a:latin typeface="Perpetua" pitchFamily="18" charset="0"/>
              </a:rPr>
              <a:t>5. </a:t>
            </a:r>
            <a:r>
              <a:rPr lang="en-US" sz="3200" b="1" u="sng" dirty="0" smtClean="0">
                <a:solidFill>
                  <a:srgbClr val="C00000"/>
                </a:solidFill>
                <a:latin typeface="Perpetua" pitchFamily="18" charset="0"/>
              </a:rPr>
              <a:t>Computer aided </a:t>
            </a:r>
            <a:br>
              <a:rPr lang="en-US" sz="3200" b="1" u="sng" dirty="0" smtClean="0">
                <a:solidFill>
                  <a:srgbClr val="C00000"/>
                </a:solidFill>
                <a:latin typeface="Perpetua" pitchFamily="18" charset="0"/>
              </a:rPr>
            </a:br>
            <a:r>
              <a:rPr lang="en-US" sz="3200" b="1" u="sng" dirty="0" smtClean="0">
                <a:solidFill>
                  <a:srgbClr val="C00000"/>
                </a:solidFill>
                <a:latin typeface="Perpetua" pitchFamily="18" charset="0"/>
              </a:rPr>
              <a:t>Manufacturing (CAM)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839200" cy="518160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Blip>
                <a:blip r:embed="rId2"/>
              </a:buBlip>
            </a:pPr>
            <a:r>
              <a:rPr lang="en-US" sz="2400" dirty="0" smtClean="0">
                <a:latin typeface="Perpetua" pitchFamily="18" charset="0"/>
              </a:rPr>
              <a:t>Over the last </a:t>
            </a:r>
            <a:r>
              <a:rPr lang="en-US" sz="2400" b="1" dirty="0" smtClean="0">
                <a:latin typeface="Perpetua" pitchFamily="18" charset="0"/>
              </a:rPr>
              <a:t>two decades</a:t>
            </a:r>
            <a:r>
              <a:rPr lang="en-US" sz="2400" dirty="0" smtClean="0">
                <a:latin typeface="Perpetua" pitchFamily="18" charset="0"/>
              </a:rPr>
              <a:t>, the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impact of computers </a:t>
            </a:r>
            <a:r>
              <a:rPr lang="en-US" sz="2400" dirty="0" smtClean="0">
                <a:latin typeface="Perpetua" pitchFamily="18" charset="0"/>
              </a:rPr>
              <a:t>in </a:t>
            </a:r>
            <a:r>
              <a:rPr lang="en-US" sz="2400" b="1" dirty="0" smtClean="0">
                <a:latin typeface="Perpetua" pitchFamily="18" charset="0"/>
              </a:rPr>
              <a:t>manufacturing industry </a:t>
            </a:r>
            <a:r>
              <a:rPr lang="en-US" sz="2400" dirty="0" smtClean="0">
                <a:latin typeface="Perpetua" pitchFamily="18" charset="0"/>
              </a:rPr>
              <a:t>has been </a:t>
            </a:r>
            <a:r>
              <a:rPr lang="en-US" sz="2400" b="1" dirty="0" smtClean="0">
                <a:latin typeface="Perpetua" pitchFamily="18" charset="0"/>
              </a:rPr>
              <a:t>profound</a:t>
            </a:r>
            <a:r>
              <a:rPr lang="en-US" sz="2400" dirty="0" smtClean="0">
                <a:latin typeface="Perpetua" pitchFamily="18" charset="0"/>
              </a:rPr>
              <a:t>.</a:t>
            </a:r>
          </a:p>
          <a:p>
            <a:pPr marL="514350" indent="-514350">
              <a:lnSpc>
                <a:spcPct val="150000"/>
              </a:lnSpc>
              <a:buBlip>
                <a:blip r:embed="rId2"/>
              </a:buBlip>
            </a:pP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On the shop floor</a:t>
            </a:r>
            <a:r>
              <a:rPr lang="en-US" sz="2400" dirty="0" smtClean="0">
                <a:latin typeface="Perpetua" pitchFamily="18" charset="0"/>
              </a:rPr>
              <a:t>, it is perhaps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most evident </a:t>
            </a:r>
            <a:r>
              <a:rPr lang="en-US" sz="2400" dirty="0" smtClean="0">
                <a:latin typeface="Perpetua" pitchFamily="18" charset="0"/>
              </a:rPr>
              <a:t>in the form of </a:t>
            </a:r>
            <a:r>
              <a:rPr lang="en-US" sz="2400" b="1" dirty="0" smtClean="0">
                <a:solidFill>
                  <a:srgbClr val="C00000"/>
                </a:solidFill>
                <a:latin typeface="Perpetua" pitchFamily="18" charset="0"/>
              </a:rPr>
              <a:t>numerically controlled </a:t>
            </a:r>
            <a:r>
              <a:rPr lang="en-US" sz="2400" dirty="0" smtClean="0">
                <a:latin typeface="Perpetua" pitchFamily="18" charset="0"/>
              </a:rPr>
              <a:t>and </a:t>
            </a:r>
            <a:r>
              <a:rPr lang="en-US" sz="2400" b="1" dirty="0" smtClean="0">
                <a:solidFill>
                  <a:srgbClr val="C00000"/>
                </a:solidFill>
                <a:latin typeface="Perpetua" pitchFamily="18" charset="0"/>
              </a:rPr>
              <a:t>CNC machine tools.</a:t>
            </a:r>
          </a:p>
          <a:p>
            <a:pPr marL="514350" indent="-514350">
              <a:lnSpc>
                <a:spcPct val="150000"/>
              </a:lnSpc>
              <a:buBlip>
                <a:blip r:embed="rId2"/>
              </a:buBlip>
            </a:pPr>
            <a:r>
              <a:rPr lang="en-US" sz="2400" dirty="0" smtClean="0">
                <a:latin typeface="Perpetua" pitchFamily="18" charset="0"/>
              </a:rPr>
              <a:t>In </a:t>
            </a:r>
            <a:r>
              <a:rPr lang="en-US" sz="2400" b="1" dirty="0" smtClean="0">
                <a:latin typeface="Perpetua" pitchFamily="18" charset="0"/>
              </a:rPr>
              <a:t>these types of machines</a:t>
            </a:r>
            <a:r>
              <a:rPr lang="en-US" sz="2400" dirty="0" smtClean="0">
                <a:latin typeface="Perpetua" pitchFamily="18" charset="0"/>
              </a:rPr>
              <a:t>, </a:t>
            </a:r>
            <a:r>
              <a:rPr lang="en-US" sz="2400" b="1" dirty="0" smtClean="0">
                <a:latin typeface="Perpetua" pitchFamily="18" charset="0"/>
              </a:rPr>
              <a:t>all the manufacturing functions</a:t>
            </a:r>
            <a:r>
              <a:rPr lang="en-US" sz="2400" dirty="0" smtClean="0">
                <a:latin typeface="Perpetua" pitchFamily="18" charset="0"/>
              </a:rPr>
              <a:t> can be controlled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using numerical data </a:t>
            </a:r>
            <a:r>
              <a:rPr lang="en-US" sz="2400" dirty="0" smtClean="0">
                <a:latin typeface="Perpetua" pitchFamily="18" charset="0"/>
              </a:rPr>
              <a:t>usually supplied via </a:t>
            </a:r>
            <a:r>
              <a:rPr lang="en-US" sz="2400" b="1" dirty="0" smtClean="0">
                <a:latin typeface="Perpetua" pitchFamily="18" charset="0"/>
              </a:rPr>
              <a:t>punched tape or magnet tape</a:t>
            </a:r>
            <a:r>
              <a:rPr lang="en-US" sz="2400" dirty="0" smtClean="0">
                <a:latin typeface="Perpetua" pitchFamily="18" charset="0"/>
              </a:rPr>
              <a:t>; or in the case of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CNC directly</a:t>
            </a:r>
            <a:r>
              <a:rPr lang="en-US" sz="2400" dirty="0" smtClean="0">
                <a:latin typeface="Perpetua" pitchFamily="18" charset="0"/>
              </a:rPr>
              <a:t> </a:t>
            </a:r>
            <a:r>
              <a:rPr lang="en-US" sz="2400" b="1" dirty="0" smtClean="0">
                <a:latin typeface="Perpetua" pitchFamily="18" charset="0"/>
              </a:rPr>
              <a:t>from a computer.</a:t>
            </a:r>
            <a:endParaRPr lang="en-US" sz="2400" b="1" dirty="0"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u="sng" dirty="0" smtClean="0">
                <a:solidFill>
                  <a:srgbClr val="C00000"/>
                </a:solidFill>
                <a:latin typeface="Perpetua" pitchFamily="18" charset="0"/>
              </a:rPr>
              <a:t>1. Introduction to Design Process</a:t>
            </a:r>
            <a:endParaRPr lang="en-US" sz="3200" b="1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610600" cy="60960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  <a:buFont typeface="Wingdings 2" pitchFamily="18" charset="2"/>
              <a:buChar char="E"/>
            </a:pPr>
            <a:r>
              <a:rPr lang="en-US" b="1" dirty="0" smtClean="0">
                <a:solidFill>
                  <a:srgbClr val="0070C0"/>
                </a:solidFill>
                <a:latin typeface="Perpetua" pitchFamily="18" charset="0"/>
              </a:rPr>
              <a:t>Product design </a:t>
            </a:r>
            <a:r>
              <a:rPr lang="en-US" dirty="0" smtClean="0">
                <a:latin typeface="Perpetua" pitchFamily="18" charset="0"/>
              </a:rPr>
              <a:t>is a </a:t>
            </a:r>
            <a:r>
              <a:rPr lang="en-US" b="1" dirty="0" smtClean="0">
                <a:latin typeface="Perpetua" pitchFamily="18" charset="0"/>
              </a:rPr>
              <a:t>critical function </a:t>
            </a:r>
            <a:r>
              <a:rPr lang="en-US" dirty="0" smtClean="0">
                <a:latin typeface="Perpetua" pitchFamily="18" charset="0"/>
              </a:rPr>
              <a:t>in the </a:t>
            </a:r>
            <a:r>
              <a:rPr lang="en-US" b="1" dirty="0" smtClean="0">
                <a:latin typeface="Perpetua" pitchFamily="18" charset="0"/>
              </a:rPr>
              <a:t>production system. </a:t>
            </a:r>
          </a:p>
          <a:p>
            <a:pPr>
              <a:lnSpc>
                <a:spcPct val="160000"/>
              </a:lnSpc>
              <a:buFont typeface="Wingdings 2" pitchFamily="18" charset="2"/>
              <a:buChar char="E"/>
            </a:pPr>
            <a:r>
              <a:rPr lang="en-US" dirty="0" smtClean="0">
                <a:latin typeface="Perpetua" pitchFamily="18" charset="0"/>
              </a:rPr>
              <a:t>The </a:t>
            </a:r>
            <a:r>
              <a:rPr lang="en-US" b="1" dirty="0" smtClean="0">
                <a:solidFill>
                  <a:srgbClr val="0070C0"/>
                </a:solidFill>
                <a:latin typeface="Perpetua" pitchFamily="18" charset="0"/>
              </a:rPr>
              <a:t>quality of the product design </a:t>
            </a:r>
            <a:r>
              <a:rPr lang="en-US" dirty="0" smtClean="0">
                <a:latin typeface="Perpetua" pitchFamily="18" charset="0"/>
              </a:rPr>
              <a:t>(i.e., how well the design department single most does its job) is probably the </a:t>
            </a:r>
            <a:r>
              <a:rPr lang="en-US" b="1" dirty="0" smtClean="0">
                <a:latin typeface="Perpetua" pitchFamily="18" charset="0"/>
              </a:rPr>
              <a:t>important factor</a:t>
            </a:r>
            <a:r>
              <a:rPr lang="en-US" dirty="0" smtClean="0">
                <a:latin typeface="Perpetua" pitchFamily="18" charset="0"/>
              </a:rPr>
              <a:t> in determining the </a:t>
            </a:r>
            <a:r>
              <a:rPr lang="en-US" b="1" dirty="0" smtClean="0">
                <a:solidFill>
                  <a:srgbClr val="002060"/>
                </a:solidFill>
                <a:latin typeface="Perpetua" pitchFamily="18" charset="0"/>
              </a:rPr>
              <a:t>commercial. </a:t>
            </a:r>
          </a:p>
          <a:p>
            <a:pPr>
              <a:lnSpc>
                <a:spcPct val="160000"/>
              </a:lnSpc>
              <a:buFont typeface="Wingdings 2" pitchFamily="18" charset="2"/>
              <a:buChar char="E"/>
            </a:pPr>
            <a:r>
              <a:rPr lang="en-US" dirty="0" smtClean="0">
                <a:latin typeface="Perpetua" pitchFamily="18" charset="0"/>
              </a:rPr>
              <a:t>If the </a:t>
            </a:r>
            <a:r>
              <a:rPr lang="en-US" b="1" dirty="0" smtClean="0">
                <a:solidFill>
                  <a:srgbClr val="0070C0"/>
                </a:solidFill>
                <a:latin typeface="Perpetua" pitchFamily="18" charset="0"/>
              </a:rPr>
              <a:t>success </a:t>
            </a:r>
            <a:r>
              <a:rPr lang="en-US" dirty="0" smtClean="0">
                <a:solidFill>
                  <a:srgbClr val="002060"/>
                </a:solidFill>
                <a:latin typeface="Perpetua" pitchFamily="18" charset="0"/>
              </a:rPr>
              <a:t>and </a:t>
            </a:r>
            <a:r>
              <a:rPr lang="en-US" b="1" dirty="0" smtClean="0">
                <a:solidFill>
                  <a:srgbClr val="0070C0"/>
                </a:solidFill>
                <a:latin typeface="Perpetua" pitchFamily="18" charset="0"/>
              </a:rPr>
              <a:t>societal value </a:t>
            </a:r>
            <a:r>
              <a:rPr lang="en-US" dirty="0" smtClean="0">
                <a:latin typeface="Perpetua" pitchFamily="18" charset="0"/>
              </a:rPr>
              <a:t>of a product is </a:t>
            </a:r>
            <a:r>
              <a:rPr lang="en-US" b="1" dirty="0" smtClean="0">
                <a:solidFill>
                  <a:srgbClr val="002060"/>
                </a:solidFill>
                <a:latin typeface="Perpetua" pitchFamily="18" charset="0"/>
              </a:rPr>
              <a:t>poor</a:t>
            </a:r>
            <a:r>
              <a:rPr lang="en-US" dirty="0" smtClean="0">
                <a:solidFill>
                  <a:srgbClr val="002060"/>
                </a:solidFill>
                <a:latin typeface="Perpetua" pitchFamily="18" charset="0"/>
              </a:rPr>
              <a:t>,</a:t>
            </a:r>
            <a:r>
              <a:rPr lang="en-US" dirty="0" smtClean="0">
                <a:latin typeface="Perpetua" pitchFamily="18" charset="0"/>
              </a:rPr>
              <a:t> no matter how well it is </a:t>
            </a:r>
            <a:r>
              <a:rPr lang="en-US" b="1" dirty="0" smtClean="0">
                <a:solidFill>
                  <a:srgbClr val="002060"/>
                </a:solidFill>
                <a:latin typeface="Perpetua" pitchFamily="18" charset="0"/>
              </a:rPr>
              <a:t>manufactured, </a:t>
            </a:r>
            <a:r>
              <a:rPr lang="en-US" dirty="0" smtClean="0">
                <a:latin typeface="Perpetua" pitchFamily="18" charset="0"/>
              </a:rPr>
              <a:t>it is </a:t>
            </a:r>
            <a:r>
              <a:rPr lang="en-US" b="1" dirty="0" smtClean="0">
                <a:solidFill>
                  <a:srgbClr val="002060"/>
                </a:solidFill>
                <a:latin typeface="Perpetua" pitchFamily="18" charset="0"/>
              </a:rPr>
              <a:t>not acceptable</a:t>
            </a:r>
            <a:r>
              <a:rPr lang="en-US" b="1" dirty="0" smtClean="0">
                <a:solidFill>
                  <a:srgbClr val="0070C0"/>
                </a:solidFill>
                <a:latin typeface="Perpetua" pitchFamily="18" charset="0"/>
              </a:rPr>
              <a:t> </a:t>
            </a:r>
            <a:r>
              <a:rPr lang="en-US" dirty="0" smtClean="0">
                <a:latin typeface="Perpetua" pitchFamily="18" charset="0"/>
              </a:rPr>
              <a:t>by the users.</a:t>
            </a:r>
          </a:p>
          <a:p>
            <a:pPr>
              <a:lnSpc>
                <a:spcPct val="160000"/>
              </a:lnSpc>
              <a:buFont typeface="Wingdings 2" pitchFamily="18" charset="2"/>
              <a:buChar char="E"/>
            </a:pPr>
            <a:r>
              <a:rPr lang="en-US" dirty="0" smtClean="0">
                <a:latin typeface="Perpetua" pitchFamily="18" charset="0"/>
              </a:rPr>
              <a:t>If the </a:t>
            </a:r>
            <a:r>
              <a:rPr lang="en-US" b="1" dirty="0" smtClean="0">
                <a:solidFill>
                  <a:srgbClr val="002060"/>
                </a:solidFill>
                <a:latin typeface="Perpetua" pitchFamily="18" charset="0"/>
              </a:rPr>
              <a:t>product design is good</a:t>
            </a:r>
            <a:r>
              <a:rPr lang="en-US" dirty="0" smtClean="0">
                <a:latin typeface="Perpetua" pitchFamily="18" charset="0"/>
              </a:rPr>
              <a:t>, there is still the </a:t>
            </a:r>
            <a:r>
              <a:rPr lang="en-US" b="1" dirty="0" smtClean="0">
                <a:latin typeface="Perpetua" pitchFamily="18" charset="0"/>
              </a:rPr>
              <a:t>question of </a:t>
            </a:r>
            <a:r>
              <a:rPr lang="en-US" dirty="0" smtClean="0">
                <a:latin typeface="Perpetua" pitchFamily="18" charset="0"/>
              </a:rPr>
              <a:t>whether the </a:t>
            </a:r>
            <a:r>
              <a:rPr lang="en-US" b="1" dirty="0" smtClean="0">
                <a:solidFill>
                  <a:srgbClr val="002060"/>
                </a:solidFill>
                <a:latin typeface="Perpetua" pitchFamily="18" charset="0"/>
              </a:rPr>
              <a:t>product can be produced </a:t>
            </a:r>
            <a:r>
              <a:rPr lang="en-US" dirty="0" smtClean="0">
                <a:latin typeface="Perpetua" pitchFamily="18" charset="0"/>
              </a:rPr>
              <a:t>at sufficiently </a:t>
            </a:r>
            <a:r>
              <a:rPr lang="en-US" b="1" dirty="0" smtClean="0">
                <a:solidFill>
                  <a:srgbClr val="002060"/>
                </a:solidFill>
                <a:latin typeface="Perpetua" pitchFamily="18" charset="0"/>
              </a:rPr>
              <a:t>low cost </a:t>
            </a:r>
            <a:r>
              <a:rPr lang="en-US" dirty="0" smtClean="0">
                <a:latin typeface="Perpetua" pitchFamily="18" charset="0"/>
              </a:rPr>
              <a:t>to contribute to the </a:t>
            </a:r>
            <a:r>
              <a:rPr lang="en-US" b="1" dirty="0" smtClean="0">
                <a:latin typeface="Perpetua" pitchFamily="18" charset="0"/>
              </a:rPr>
              <a:t>company's profits </a:t>
            </a:r>
            <a:r>
              <a:rPr lang="en-US" dirty="0" smtClean="0">
                <a:latin typeface="Perpetua" pitchFamily="18" charset="0"/>
              </a:rPr>
              <a:t>and </a:t>
            </a:r>
            <a:r>
              <a:rPr lang="en-US" b="1" dirty="0" smtClean="0">
                <a:latin typeface="Perpetua" pitchFamily="18" charset="0"/>
              </a:rPr>
              <a:t>success. </a:t>
            </a:r>
            <a:endParaRPr lang="en-US" b="1" dirty="0"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algn="r"/>
            <a:r>
              <a:rPr lang="en-US" sz="3600" b="1" dirty="0" smtClean="0">
                <a:solidFill>
                  <a:srgbClr val="7030A0"/>
                </a:solidFill>
                <a:latin typeface="Perpetua" pitchFamily="18" charset="0"/>
              </a:rPr>
              <a:t>Cont’d…</a:t>
            </a:r>
            <a:endParaRPr lang="en-US" sz="3600" b="1" dirty="0">
              <a:solidFill>
                <a:srgbClr val="7030A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839200" cy="6172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n-US" sz="3600" b="1" dirty="0" smtClean="0">
                <a:solidFill>
                  <a:srgbClr val="C00000"/>
                </a:solidFill>
                <a:latin typeface="Perpetua" pitchFamily="18" charset="0"/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  <a:latin typeface="Perpetua" pitchFamily="18" charset="0"/>
              </a:rPr>
              <a:t>CAM </a:t>
            </a:r>
            <a:r>
              <a:rPr lang="en-US" sz="2400" dirty="0" smtClean="0">
                <a:latin typeface="Perpetua" pitchFamily="18" charset="0"/>
              </a:rPr>
              <a:t>refers to the </a:t>
            </a:r>
            <a:r>
              <a:rPr lang="en-US" sz="2400" b="1" dirty="0" smtClean="0">
                <a:solidFill>
                  <a:srgbClr val="C00000"/>
                </a:solidFill>
                <a:latin typeface="Perpetua" pitchFamily="18" charset="0"/>
              </a:rPr>
              <a:t>use and application </a:t>
            </a:r>
            <a:r>
              <a:rPr lang="en-US" sz="2400" dirty="0" smtClean="0">
                <a:latin typeface="Perpetua" pitchFamily="18" charset="0"/>
              </a:rPr>
              <a:t>of computers in </a:t>
            </a:r>
            <a:r>
              <a:rPr lang="en-US" sz="2400" b="1" dirty="0" smtClean="0">
                <a:latin typeface="Perpetua" pitchFamily="18" charset="0"/>
              </a:rPr>
              <a:t>all aspects </a:t>
            </a:r>
            <a:r>
              <a:rPr lang="en-US" sz="2400" dirty="0" smtClean="0">
                <a:latin typeface="Perpetua" pitchFamily="18" charset="0"/>
              </a:rPr>
              <a:t>of  manufacturing.</a:t>
            </a:r>
          </a:p>
          <a:p>
            <a:pPr algn="ctr"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CAM = Computers + Manufacturing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n-US" sz="2400" b="1" dirty="0" smtClean="0">
                <a:latin typeface="Perpetua" pitchFamily="18" charset="0"/>
              </a:rPr>
              <a:t>Computers</a:t>
            </a:r>
            <a:r>
              <a:rPr lang="en-US" sz="2400" dirty="0" smtClean="0">
                <a:latin typeface="Perpetua" pitchFamily="18" charset="0"/>
              </a:rPr>
              <a:t> can be used to replace </a:t>
            </a:r>
            <a:r>
              <a:rPr lang="en-US" sz="2400" b="1" dirty="0" smtClean="0">
                <a:solidFill>
                  <a:srgbClr val="C00000"/>
                </a:solidFill>
                <a:latin typeface="Perpetua" pitchFamily="18" charset="0"/>
              </a:rPr>
              <a:t>manual effort </a:t>
            </a:r>
            <a:r>
              <a:rPr lang="en-US" sz="2400" dirty="0" smtClean="0">
                <a:latin typeface="Perpetua" pitchFamily="18" charset="0"/>
              </a:rPr>
              <a:t>and to act as </a:t>
            </a:r>
            <a:r>
              <a:rPr lang="en-US" sz="2400" b="1" dirty="0" smtClean="0">
                <a:solidFill>
                  <a:srgbClr val="C00000"/>
                </a:solidFill>
                <a:latin typeface="Perpetua" pitchFamily="18" charset="0"/>
              </a:rPr>
              <a:t>an interface </a:t>
            </a:r>
            <a:r>
              <a:rPr lang="en-US" sz="2400" dirty="0" smtClean="0">
                <a:latin typeface="Perpetua" pitchFamily="18" charset="0"/>
              </a:rPr>
              <a:t>between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human and machine </a:t>
            </a:r>
            <a:r>
              <a:rPr lang="en-US" sz="2400" dirty="0" smtClean="0">
                <a:latin typeface="Perpetua" pitchFamily="18" charset="0"/>
              </a:rPr>
              <a:t>facilitating in many ways.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en-US" sz="2400" b="1" dirty="0" smtClean="0">
                <a:solidFill>
                  <a:srgbClr val="C00000"/>
                </a:solidFill>
                <a:latin typeface="Perpetua" pitchFamily="18" charset="0"/>
              </a:rPr>
              <a:t>CAM </a:t>
            </a:r>
            <a:r>
              <a:rPr lang="en-US" sz="2400" dirty="0" smtClean="0">
                <a:latin typeface="Perpetua" pitchFamily="18" charset="0"/>
              </a:rPr>
              <a:t>is the use of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computer systems </a:t>
            </a:r>
            <a:r>
              <a:rPr lang="en-US" sz="2400" dirty="0" smtClean="0">
                <a:latin typeface="Perpetua" pitchFamily="18" charset="0"/>
              </a:rPr>
              <a:t>to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plan, manage </a:t>
            </a:r>
            <a:r>
              <a:rPr lang="en-US" sz="2400" dirty="0" smtClean="0">
                <a:solidFill>
                  <a:srgbClr val="002060"/>
                </a:solidFill>
                <a:latin typeface="Perpetua" pitchFamily="18" charset="0"/>
              </a:rPr>
              <a:t>and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 control the operations</a:t>
            </a:r>
            <a:r>
              <a:rPr lang="en-US" sz="2400" b="1" dirty="0" smtClean="0">
                <a:solidFill>
                  <a:srgbClr val="C00000"/>
                </a:solidFill>
                <a:latin typeface="Perpetua" pitchFamily="18" charset="0"/>
              </a:rPr>
              <a:t> </a:t>
            </a:r>
            <a:r>
              <a:rPr lang="en-US" sz="2400" dirty="0" smtClean="0">
                <a:latin typeface="Perpetua" pitchFamily="18" charset="0"/>
              </a:rPr>
              <a:t>of manufacturing plant through either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direct or indirect computer interface </a:t>
            </a:r>
            <a:r>
              <a:rPr lang="en-US" sz="2400" dirty="0" smtClean="0">
                <a:latin typeface="Perpetua" pitchFamily="18" charset="0"/>
              </a:rPr>
              <a:t>with the </a:t>
            </a:r>
            <a:r>
              <a:rPr lang="en-US" sz="2400" b="1" dirty="0" smtClean="0">
                <a:latin typeface="Perpetua" pitchFamily="18" charset="0"/>
              </a:rPr>
              <a:t>plant production resources.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i="1" u="sng" dirty="0" smtClean="0">
                <a:solidFill>
                  <a:srgbClr val="C00000"/>
                </a:solidFill>
                <a:latin typeface="Perpetua" pitchFamily="18" charset="0"/>
              </a:rPr>
              <a:t>Steps in CAM</a:t>
            </a:r>
            <a:endParaRPr lang="en-US" sz="3600" b="1" i="1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610519"/>
            <a:ext cx="6934199" cy="4790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Autofit/>
          </a:bodyPr>
          <a:lstStyle/>
          <a:p>
            <a:pPr algn="l"/>
            <a:r>
              <a:rPr lang="en-US" sz="2800" b="1" u="sng" dirty="0" smtClean="0">
                <a:solidFill>
                  <a:srgbClr val="C00000"/>
                </a:solidFill>
                <a:latin typeface="Perpetua" pitchFamily="18" charset="0"/>
              </a:rPr>
              <a:t>Applications of CAM</a:t>
            </a:r>
            <a:endParaRPr lang="en-US" sz="2800" b="1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839200" cy="62484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100" b="1" dirty="0" smtClean="0">
                <a:solidFill>
                  <a:srgbClr val="0070C0"/>
                </a:solidFill>
                <a:latin typeface="Perpetua" pitchFamily="18" charset="0"/>
              </a:rPr>
              <a:t>The applications of CAM fall into two broad categories: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100" b="1" u="sng" dirty="0" smtClean="0">
                <a:solidFill>
                  <a:srgbClr val="C00000"/>
                </a:solidFill>
                <a:latin typeface="Perpetua" pitchFamily="18" charset="0"/>
              </a:rPr>
              <a:t>Computer monitoring and control. </a:t>
            </a:r>
          </a:p>
          <a:p>
            <a:pPr marL="457200" indent="-457200"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100" dirty="0" smtClean="0">
                <a:latin typeface="Perpetua" pitchFamily="18" charset="0"/>
              </a:rPr>
              <a:t>These are the </a:t>
            </a:r>
            <a:r>
              <a:rPr lang="en-US" sz="2100" b="1" dirty="0" smtClean="0">
                <a:solidFill>
                  <a:srgbClr val="0070C0"/>
                </a:solidFill>
                <a:latin typeface="Perpetua" pitchFamily="18" charset="0"/>
              </a:rPr>
              <a:t>direct applications </a:t>
            </a:r>
            <a:r>
              <a:rPr lang="en-US" sz="2100" dirty="0" smtClean="0">
                <a:latin typeface="Perpetua" pitchFamily="18" charset="0"/>
              </a:rPr>
              <a:t>in which the computer is connected directly to the </a:t>
            </a:r>
            <a:r>
              <a:rPr lang="en-US" sz="2100" b="1" dirty="0" smtClean="0">
                <a:solidFill>
                  <a:srgbClr val="002060"/>
                </a:solidFill>
                <a:latin typeface="Perpetua" pitchFamily="18" charset="0"/>
              </a:rPr>
              <a:t>manufacturing process </a:t>
            </a:r>
            <a:r>
              <a:rPr lang="en-US" sz="2100" dirty="0" smtClean="0">
                <a:latin typeface="Perpetua" pitchFamily="18" charset="0"/>
              </a:rPr>
              <a:t>for the purpose of </a:t>
            </a:r>
            <a:r>
              <a:rPr lang="en-US" sz="2100" b="1" dirty="0" smtClean="0">
                <a:latin typeface="Perpetua" pitchFamily="18" charset="0"/>
              </a:rPr>
              <a:t>monitoring</a:t>
            </a:r>
            <a:r>
              <a:rPr lang="en-US" sz="2100" dirty="0" smtClean="0">
                <a:latin typeface="Perpetua" pitchFamily="18" charset="0"/>
              </a:rPr>
              <a:t> or </a:t>
            </a:r>
            <a:r>
              <a:rPr lang="en-US" sz="2100" b="1" dirty="0" smtClean="0">
                <a:latin typeface="Perpetua" pitchFamily="18" charset="0"/>
              </a:rPr>
              <a:t>controlling the process.</a:t>
            </a:r>
          </a:p>
          <a:p>
            <a:pPr>
              <a:lnSpc>
                <a:spcPct val="150000"/>
              </a:lnSpc>
              <a:buNone/>
            </a:pPr>
            <a:r>
              <a:rPr lang="en-US" sz="2100" b="1" dirty="0" smtClean="0">
                <a:solidFill>
                  <a:srgbClr val="C00000"/>
                </a:solidFill>
                <a:latin typeface="Perpetua" pitchFamily="18" charset="0"/>
              </a:rPr>
              <a:t>2. </a:t>
            </a:r>
            <a:r>
              <a:rPr lang="en-US" sz="2100" b="1" u="sng" dirty="0" smtClean="0">
                <a:solidFill>
                  <a:srgbClr val="C00000"/>
                </a:solidFill>
                <a:latin typeface="Perpetua" pitchFamily="18" charset="0"/>
              </a:rPr>
              <a:t>Manufacturing support applications. </a:t>
            </a:r>
          </a:p>
          <a:p>
            <a:pPr>
              <a:lnSpc>
                <a:spcPct val="170000"/>
              </a:lnSpc>
              <a:buFont typeface="Algerian" pitchFamily="82" charset="0"/>
              <a:buChar char="&gt;"/>
            </a:pPr>
            <a:r>
              <a:rPr lang="en-US" sz="2100" dirty="0" smtClean="0">
                <a:latin typeface="Perpetua" pitchFamily="18" charset="0"/>
              </a:rPr>
              <a:t>These are the </a:t>
            </a:r>
            <a:r>
              <a:rPr lang="en-US" sz="2100" b="1" dirty="0" smtClean="0">
                <a:solidFill>
                  <a:srgbClr val="0070C0"/>
                </a:solidFill>
                <a:latin typeface="Perpetua" pitchFamily="18" charset="0"/>
              </a:rPr>
              <a:t>indirect applications </a:t>
            </a:r>
            <a:r>
              <a:rPr lang="en-US" sz="2100" dirty="0" smtClean="0">
                <a:latin typeface="Perpetua" pitchFamily="18" charset="0"/>
              </a:rPr>
              <a:t>in which the computer is used in</a:t>
            </a:r>
            <a:r>
              <a:rPr lang="en-US" sz="2100" dirty="0" smtClean="0">
                <a:solidFill>
                  <a:srgbClr val="002060"/>
                </a:solidFill>
                <a:latin typeface="Perpetua" pitchFamily="18" charset="0"/>
              </a:rPr>
              <a:t> </a:t>
            </a:r>
            <a:r>
              <a:rPr lang="en-US" sz="2100" b="1" dirty="0" smtClean="0">
                <a:solidFill>
                  <a:srgbClr val="002060"/>
                </a:solidFill>
                <a:latin typeface="Perpetua" pitchFamily="18" charset="0"/>
              </a:rPr>
              <a:t>support of the production operations </a:t>
            </a:r>
            <a:r>
              <a:rPr lang="en-US" sz="2100" dirty="0" smtClean="0">
                <a:latin typeface="Perpetua" pitchFamily="18" charset="0"/>
              </a:rPr>
              <a:t>in the plant, but there is </a:t>
            </a:r>
            <a:r>
              <a:rPr lang="en-US" sz="2100" b="1" dirty="0" smtClean="0">
                <a:latin typeface="Perpetua" pitchFamily="18" charset="0"/>
              </a:rPr>
              <a:t>no direct interface</a:t>
            </a:r>
            <a:r>
              <a:rPr lang="en-US" sz="2100" dirty="0" smtClean="0">
                <a:latin typeface="Perpetua" pitchFamily="18" charset="0"/>
              </a:rPr>
              <a:t> between the </a:t>
            </a:r>
            <a:r>
              <a:rPr lang="en-US" sz="2100" b="1" dirty="0" smtClean="0">
                <a:latin typeface="Perpetua" pitchFamily="18" charset="0"/>
              </a:rPr>
              <a:t>computer and the manufacturing process</a:t>
            </a:r>
            <a:r>
              <a:rPr lang="en-US" sz="2100" dirty="0" smtClean="0">
                <a:latin typeface="Perpetua" pitchFamily="18" charset="0"/>
              </a:rPr>
              <a:t>.</a:t>
            </a:r>
          </a:p>
          <a:p>
            <a:pPr>
              <a:lnSpc>
                <a:spcPct val="170000"/>
              </a:lnSpc>
              <a:buFont typeface="Algerian" pitchFamily="82" charset="0"/>
              <a:buChar char="&gt;"/>
            </a:pPr>
            <a:r>
              <a:rPr lang="en-US" sz="2100" dirty="0" smtClean="0">
                <a:latin typeface="Perpetua" pitchFamily="18" charset="0"/>
              </a:rPr>
              <a:t>The distinction between the </a:t>
            </a:r>
            <a:r>
              <a:rPr lang="en-US" sz="2100" b="1" dirty="0" smtClean="0">
                <a:latin typeface="Perpetua" pitchFamily="18" charset="0"/>
              </a:rPr>
              <a:t>two categorie</a:t>
            </a:r>
            <a:r>
              <a:rPr lang="en-US" sz="2100" dirty="0" smtClean="0">
                <a:latin typeface="Perpetua" pitchFamily="18" charset="0"/>
              </a:rPr>
              <a:t>s is fundamental to an </a:t>
            </a:r>
            <a:r>
              <a:rPr lang="en-US" sz="2100" b="1" dirty="0" smtClean="0">
                <a:latin typeface="Perpetua" pitchFamily="18" charset="0"/>
              </a:rPr>
              <a:t>understanding of computer-aided manufacturing.</a:t>
            </a:r>
            <a:endParaRPr lang="en-US" sz="2100" dirty="0"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pPr algn="l"/>
            <a:r>
              <a:rPr lang="en-US" sz="2800" b="1" u="sng" dirty="0" err="1" smtClean="0">
                <a:solidFill>
                  <a:srgbClr val="C00000"/>
                </a:solidFill>
                <a:latin typeface="Perpetua" pitchFamily="18" charset="0"/>
              </a:rPr>
              <a:t>i</a:t>
            </a:r>
            <a:r>
              <a:rPr lang="en-US" sz="2800" b="1" u="sng" dirty="0" smtClean="0">
                <a:solidFill>
                  <a:srgbClr val="C00000"/>
                </a:solidFill>
                <a:latin typeface="Perpetua" pitchFamily="18" charset="0"/>
              </a:rPr>
              <a:t>. Computer Monitoring and Control</a:t>
            </a:r>
            <a:endParaRPr lang="en-US" sz="2800" b="1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686800" cy="5791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Computer monitoring and control </a:t>
            </a:r>
            <a:r>
              <a:rPr lang="en-US" sz="2400" dirty="0" smtClean="0">
                <a:latin typeface="Perpetua" pitchFamily="18" charset="0"/>
              </a:rPr>
              <a:t>can be separated into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monitoring applications </a:t>
            </a:r>
            <a:r>
              <a:rPr lang="en-US" sz="2400" dirty="0" smtClean="0">
                <a:latin typeface="Perpetua" pitchFamily="18" charset="0"/>
              </a:rPr>
              <a:t>and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control applications. </a:t>
            </a:r>
          </a:p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400" b="1" u="sng" dirty="0" smtClean="0">
                <a:solidFill>
                  <a:srgbClr val="002060"/>
                </a:solidFill>
                <a:latin typeface="Perpetua" pitchFamily="18" charset="0"/>
              </a:rPr>
              <a:t>Computer process monitoring </a:t>
            </a:r>
            <a:r>
              <a:rPr lang="en-US" sz="2400" dirty="0" smtClean="0">
                <a:latin typeface="Perpetua" pitchFamily="18" charset="0"/>
              </a:rPr>
              <a:t>involves a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direct computer interface </a:t>
            </a:r>
            <a:r>
              <a:rPr lang="en-US" sz="2400" dirty="0" smtClean="0">
                <a:latin typeface="Perpetua" pitchFamily="18" charset="0"/>
              </a:rPr>
              <a:t>with the </a:t>
            </a:r>
            <a:r>
              <a:rPr lang="en-US" sz="2400" b="1" dirty="0" smtClean="0">
                <a:latin typeface="Perpetua" pitchFamily="18" charset="0"/>
              </a:rPr>
              <a:t>manufacturing process </a:t>
            </a:r>
            <a:r>
              <a:rPr lang="en-US" sz="2400" dirty="0" smtClean="0">
                <a:latin typeface="Perpetua" pitchFamily="18" charset="0"/>
              </a:rPr>
              <a:t>for the purpose of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observing the process </a:t>
            </a:r>
            <a:r>
              <a:rPr lang="en-US" sz="2400" dirty="0" smtClean="0">
                <a:latin typeface="Perpetua" pitchFamily="18" charset="0"/>
              </a:rPr>
              <a:t>and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associated equipment </a:t>
            </a:r>
            <a:r>
              <a:rPr lang="en-US" sz="2400" b="1" dirty="0" smtClean="0">
                <a:latin typeface="Perpetua" pitchFamily="18" charset="0"/>
              </a:rPr>
              <a:t>and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collecting data</a:t>
            </a:r>
            <a:r>
              <a:rPr lang="en-US" sz="2400" b="1" dirty="0" smtClean="0">
                <a:latin typeface="Perpetua" pitchFamily="18" charset="0"/>
              </a:rPr>
              <a:t> </a:t>
            </a:r>
            <a:r>
              <a:rPr lang="en-US" sz="2400" dirty="0" smtClean="0">
                <a:latin typeface="Perpetua" pitchFamily="18" charset="0"/>
              </a:rPr>
              <a:t>from the process. </a:t>
            </a:r>
          </a:p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400" dirty="0" smtClean="0">
                <a:latin typeface="Perpetua" pitchFamily="18" charset="0"/>
              </a:rPr>
              <a:t>The </a:t>
            </a:r>
            <a:r>
              <a:rPr lang="en-US" sz="2400" b="1" dirty="0" smtClean="0">
                <a:latin typeface="Perpetua" pitchFamily="18" charset="0"/>
              </a:rPr>
              <a:t>computer</a:t>
            </a:r>
            <a:r>
              <a:rPr lang="en-US" sz="2400" dirty="0" smtClean="0">
                <a:latin typeface="Perpetua" pitchFamily="18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is not </a:t>
            </a:r>
            <a:r>
              <a:rPr lang="en-US" sz="2400" dirty="0" smtClean="0">
                <a:latin typeface="Perpetua" pitchFamily="18" charset="0"/>
              </a:rPr>
              <a:t>used to </a:t>
            </a:r>
            <a:r>
              <a:rPr lang="en-US" sz="2400" b="1" dirty="0" smtClean="0">
                <a:latin typeface="Perpetua" pitchFamily="18" charset="0"/>
              </a:rPr>
              <a:t>control the operation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directly. </a:t>
            </a:r>
            <a:r>
              <a:rPr lang="en-US" sz="2400" dirty="0" smtClean="0">
                <a:latin typeface="Perpetua" pitchFamily="18" charset="0"/>
              </a:rPr>
              <a:t>The </a:t>
            </a:r>
            <a:r>
              <a:rPr lang="en-US" sz="2400" b="1" dirty="0" smtClean="0">
                <a:latin typeface="Perpetua" pitchFamily="18" charset="0"/>
              </a:rPr>
              <a:t>control of the process </a:t>
            </a:r>
            <a:r>
              <a:rPr lang="en-US" sz="2400" dirty="0" smtClean="0">
                <a:latin typeface="Perpetua" pitchFamily="18" charset="0"/>
              </a:rPr>
              <a:t>remains in the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hands of human operators</a:t>
            </a:r>
            <a:r>
              <a:rPr lang="en-US" sz="2400" dirty="0" smtClean="0">
                <a:latin typeface="Perpetua" pitchFamily="18" charset="0"/>
              </a:rPr>
              <a:t>, who may be guided by the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information compiled by the computer.</a:t>
            </a:r>
            <a:endParaRPr lang="en-US" sz="2400" b="1" dirty="0">
              <a:solidFill>
                <a:srgbClr val="002060"/>
              </a:solidFill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pPr algn="r"/>
            <a:r>
              <a:rPr lang="en-US" sz="3100" b="1" dirty="0" smtClean="0">
                <a:solidFill>
                  <a:srgbClr val="C00000"/>
                </a:solidFill>
                <a:latin typeface="Perpetua" pitchFamily="18" charset="0"/>
              </a:rPr>
              <a:t>Cont’d</a:t>
            </a:r>
            <a:r>
              <a:rPr lang="en-US" sz="3600" b="1" dirty="0" smtClean="0">
                <a:solidFill>
                  <a:srgbClr val="C00000"/>
                </a:solidFill>
              </a:rPr>
              <a:t>…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4876800" cy="6858000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  <a:buNone/>
            </a:pPr>
            <a:r>
              <a:rPr lang="en-US" sz="1800" b="1" u="sng" dirty="0" smtClean="0">
                <a:solidFill>
                  <a:srgbClr val="C00000"/>
                </a:solidFill>
                <a:latin typeface="Perpetua" pitchFamily="18" charset="0"/>
              </a:rPr>
              <a:t>ii. Computer process control </a:t>
            </a:r>
            <a:r>
              <a:rPr lang="en-US" sz="1800" dirty="0" smtClean="0">
                <a:latin typeface="Perpetua" pitchFamily="18" charset="0"/>
              </a:rPr>
              <a:t>goes </a:t>
            </a:r>
            <a:r>
              <a:rPr lang="en-US" sz="1800" b="1" dirty="0" smtClean="0">
                <a:latin typeface="Perpetua" pitchFamily="18" charset="0"/>
              </a:rPr>
              <a:t>one step </a:t>
            </a:r>
            <a:r>
              <a:rPr lang="en-US" sz="1800" dirty="0" smtClean="0">
                <a:latin typeface="Perpetua" pitchFamily="18" charset="0"/>
              </a:rPr>
              <a:t>further than </a:t>
            </a:r>
            <a:r>
              <a:rPr lang="en-US" sz="1800" b="1" dirty="0" smtClean="0">
                <a:latin typeface="Perpetua" pitchFamily="18" charset="0"/>
              </a:rPr>
              <a:t>monitoring</a:t>
            </a:r>
            <a:r>
              <a:rPr lang="en-US" sz="1800" dirty="0" smtClean="0">
                <a:latin typeface="Perpetua" pitchFamily="18" charset="0"/>
              </a:rPr>
              <a:t> by </a:t>
            </a:r>
            <a:r>
              <a:rPr lang="en-US" sz="1800" b="1" dirty="0" smtClean="0">
                <a:solidFill>
                  <a:srgbClr val="002060"/>
                </a:solidFill>
                <a:latin typeface="Perpetua" pitchFamily="18" charset="0"/>
              </a:rPr>
              <a:t>not only observing the process </a:t>
            </a:r>
            <a:r>
              <a:rPr lang="en-US" sz="1800" dirty="0" smtClean="0">
                <a:latin typeface="Perpetua" pitchFamily="18" charset="0"/>
              </a:rPr>
              <a:t>but also </a:t>
            </a:r>
            <a:r>
              <a:rPr lang="en-US" sz="1800" b="1" dirty="0" smtClean="0">
                <a:solidFill>
                  <a:srgbClr val="002060"/>
                </a:solidFill>
                <a:latin typeface="Perpetua" pitchFamily="18" charset="0"/>
              </a:rPr>
              <a:t>controlling it </a:t>
            </a:r>
            <a:r>
              <a:rPr lang="en-US" sz="1800" dirty="0" smtClean="0">
                <a:latin typeface="Perpetua" pitchFamily="18" charset="0"/>
              </a:rPr>
              <a:t>based on the </a:t>
            </a:r>
            <a:r>
              <a:rPr lang="en-US" sz="1800" b="1" dirty="0" smtClean="0">
                <a:latin typeface="Perpetua" pitchFamily="18" charset="0"/>
              </a:rPr>
              <a:t>observations. </a:t>
            </a:r>
          </a:p>
          <a:p>
            <a:pPr>
              <a:lnSpc>
                <a:spcPct val="170000"/>
              </a:lnSpc>
              <a:buBlip>
                <a:blip r:embed="rId2"/>
              </a:buBlip>
            </a:pPr>
            <a:r>
              <a:rPr lang="en-US" sz="1800" dirty="0" smtClean="0">
                <a:latin typeface="Perpetua" pitchFamily="18" charset="0"/>
              </a:rPr>
              <a:t>With </a:t>
            </a:r>
            <a:r>
              <a:rPr lang="en-US" sz="1800" b="1" dirty="0" smtClean="0">
                <a:solidFill>
                  <a:srgbClr val="C00000"/>
                </a:solidFill>
                <a:latin typeface="Perpetua" pitchFamily="18" charset="0"/>
              </a:rPr>
              <a:t>computer monitoring </a:t>
            </a:r>
            <a:r>
              <a:rPr lang="en-US" sz="1800" dirty="0" smtClean="0">
                <a:latin typeface="Perpetua" pitchFamily="18" charset="0"/>
              </a:rPr>
              <a:t>the </a:t>
            </a:r>
            <a:r>
              <a:rPr lang="en-US" sz="1800" b="1" dirty="0" smtClean="0">
                <a:latin typeface="Perpetua" pitchFamily="18" charset="0"/>
              </a:rPr>
              <a:t>flow of data </a:t>
            </a:r>
            <a:r>
              <a:rPr lang="en-US" sz="1800" dirty="0" smtClean="0">
                <a:latin typeface="Perpetua" pitchFamily="18" charset="0"/>
              </a:rPr>
              <a:t>between the </a:t>
            </a:r>
            <a:r>
              <a:rPr lang="en-US" sz="1800" b="1" dirty="0" smtClean="0">
                <a:latin typeface="Perpetua" pitchFamily="18" charset="0"/>
              </a:rPr>
              <a:t>process</a:t>
            </a:r>
            <a:r>
              <a:rPr lang="en-US" sz="1800" dirty="0" smtClean="0">
                <a:latin typeface="Perpetua" pitchFamily="18" charset="0"/>
              </a:rPr>
              <a:t> and the </a:t>
            </a:r>
            <a:r>
              <a:rPr lang="en-US" sz="1800" b="1" dirty="0" smtClean="0">
                <a:latin typeface="Perpetua" pitchFamily="18" charset="0"/>
              </a:rPr>
              <a:t>computer </a:t>
            </a:r>
            <a:r>
              <a:rPr lang="en-US" sz="1800" dirty="0" smtClean="0">
                <a:latin typeface="Perpetua" pitchFamily="18" charset="0"/>
              </a:rPr>
              <a:t>is in </a:t>
            </a:r>
            <a:r>
              <a:rPr lang="en-US" sz="1800" b="1" dirty="0" smtClean="0">
                <a:solidFill>
                  <a:srgbClr val="0070C0"/>
                </a:solidFill>
                <a:latin typeface="Perpetua" pitchFamily="18" charset="0"/>
              </a:rPr>
              <a:t>one direction only</a:t>
            </a:r>
            <a:r>
              <a:rPr lang="en-US" sz="1800" dirty="0" smtClean="0">
                <a:latin typeface="Perpetua" pitchFamily="18" charset="0"/>
              </a:rPr>
              <a:t>, from the process to the computer. </a:t>
            </a:r>
          </a:p>
          <a:p>
            <a:pPr>
              <a:lnSpc>
                <a:spcPct val="170000"/>
              </a:lnSpc>
              <a:buBlip>
                <a:blip r:embed="rId2"/>
              </a:buBlip>
            </a:pPr>
            <a:r>
              <a:rPr lang="en-US" sz="1800" dirty="0" smtClean="0">
                <a:latin typeface="Perpetua" pitchFamily="18" charset="0"/>
              </a:rPr>
              <a:t>In</a:t>
            </a:r>
            <a:r>
              <a:rPr lang="en-US" sz="1800" b="1" dirty="0" smtClean="0">
                <a:solidFill>
                  <a:srgbClr val="C00000"/>
                </a:solidFill>
                <a:latin typeface="Perpetua" pitchFamily="18" charset="0"/>
              </a:rPr>
              <a:t> control</a:t>
            </a:r>
            <a:r>
              <a:rPr lang="en-US" sz="1800" dirty="0" smtClean="0">
                <a:latin typeface="Perpetua" pitchFamily="18" charset="0"/>
              </a:rPr>
              <a:t>, the computer interface allows for </a:t>
            </a:r>
            <a:r>
              <a:rPr lang="en-US" sz="1800" b="1" dirty="0" smtClean="0">
                <a:solidFill>
                  <a:srgbClr val="0070C0"/>
                </a:solidFill>
                <a:latin typeface="Perpetua" pitchFamily="18" charset="0"/>
              </a:rPr>
              <a:t>a two-way flow of data</a:t>
            </a:r>
            <a:r>
              <a:rPr lang="en-US" sz="1800" dirty="0" smtClean="0">
                <a:latin typeface="Perpetua" pitchFamily="18" charset="0"/>
              </a:rPr>
              <a:t>. </a:t>
            </a:r>
            <a:r>
              <a:rPr lang="en-US" sz="1800" b="1" dirty="0" smtClean="0">
                <a:latin typeface="Perpetua" pitchFamily="18" charset="0"/>
              </a:rPr>
              <a:t>Signals</a:t>
            </a:r>
            <a:r>
              <a:rPr lang="en-US" sz="1800" dirty="0" smtClean="0">
                <a:latin typeface="Perpetua" pitchFamily="18" charset="0"/>
              </a:rPr>
              <a:t> are transmitted from the </a:t>
            </a:r>
            <a:r>
              <a:rPr lang="en-US" sz="1800" b="1" dirty="0" smtClean="0">
                <a:solidFill>
                  <a:srgbClr val="0070C0"/>
                </a:solidFill>
                <a:latin typeface="Perpetua" pitchFamily="18" charset="0"/>
              </a:rPr>
              <a:t>process to the computer</a:t>
            </a:r>
            <a:r>
              <a:rPr lang="en-US" sz="1800" dirty="0" smtClean="0">
                <a:latin typeface="Perpetua" pitchFamily="18" charset="0"/>
              </a:rPr>
              <a:t>, just as in the case of computer monitoring. In addition, the </a:t>
            </a:r>
            <a:r>
              <a:rPr lang="en-US" sz="1800" b="1" dirty="0" smtClean="0">
                <a:latin typeface="Perpetua" pitchFamily="18" charset="0"/>
              </a:rPr>
              <a:t>computer issues </a:t>
            </a:r>
            <a:r>
              <a:rPr lang="en-US" sz="1800" b="1" dirty="0" smtClean="0">
                <a:solidFill>
                  <a:srgbClr val="002060"/>
                </a:solidFill>
                <a:latin typeface="Perpetua" pitchFamily="18" charset="0"/>
              </a:rPr>
              <a:t>command signals </a:t>
            </a:r>
            <a:r>
              <a:rPr lang="en-US" sz="1800" dirty="0" smtClean="0">
                <a:latin typeface="Perpetua" pitchFamily="18" charset="0"/>
              </a:rPr>
              <a:t>directly to the manufacturing process based on </a:t>
            </a:r>
            <a:r>
              <a:rPr lang="en-US" sz="1800" b="1" dirty="0" smtClean="0">
                <a:latin typeface="Perpetua" pitchFamily="18" charset="0"/>
              </a:rPr>
              <a:t>control algorithms </a:t>
            </a:r>
            <a:r>
              <a:rPr lang="en-US" sz="1800" dirty="0" smtClean="0">
                <a:latin typeface="Perpetua" pitchFamily="18" charset="0"/>
              </a:rPr>
              <a:t>contained in its software.</a:t>
            </a:r>
            <a:endParaRPr lang="en-US" sz="1800" dirty="0">
              <a:latin typeface="Perpetua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1371600"/>
            <a:ext cx="441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pPr algn="r"/>
            <a:r>
              <a:rPr lang="en-US" sz="2700" b="1" dirty="0" smtClean="0">
                <a:solidFill>
                  <a:srgbClr val="C00000"/>
                </a:solidFill>
                <a:latin typeface="Perpetua" pitchFamily="18" charset="0"/>
              </a:rPr>
              <a:t>Cont’d</a:t>
            </a:r>
            <a:r>
              <a:rPr lang="en-US" sz="2400" b="1" dirty="0" smtClean="0">
                <a:solidFill>
                  <a:srgbClr val="0070C0"/>
                </a:solidFill>
                <a:latin typeface="Bookman" pitchFamily="18" charset="0"/>
              </a:rPr>
              <a:t>…</a:t>
            </a:r>
            <a:endParaRPr lang="en-US" sz="2400" b="1" dirty="0">
              <a:solidFill>
                <a:srgbClr val="0070C0"/>
              </a:solidFill>
              <a:latin typeface="Book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8915400" cy="6096000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  <a:buFont typeface="Wingdings 2" pitchFamily="18" charset="2"/>
              <a:buChar char="E"/>
            </a:pPr>
            <a:r>
              <a:rPr lang="en-US" sz="2400" dirty="0" smtClean="0">
                <a:latin typeface="Perpetua" pitchFamily="18" charset="0"/>
              </a:rPr>
              <a:t>In </a:t>
            </a:r>
            <a:r>
              <a:rPr lang="en-US" sz="2400" b="1" dirty="0" smtClean="0">
                <a:solidFill>
                  <a:srgbClr val="C00000"/>
                </a:solidFill>
                <a:latin typeface="Perpetua" pitchFamily="18" charset="0"/>
              </a:rPr>
              <a:t>addition to the applications </a:t>
            </a:r>
            <a:r>
              <a:rPr lang="en-US" sz="2400" dirty="0" smtClean="0">
                <a:latin typeface="Perpetua" pitchFamily="18" charset="0"/>
              </a:rPr>
              <a:t>involving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a direct computer-process interface</a:t>
            </a:r>
            <a:r>
              <a:rPr lang="en-US" sz="2400" dirty="0" smtClean="0">
                <a:latin typeface="Perpetua" pitchFamily="18" charset="0"/>
              </a:rPr>
              <a:t> for the purpose of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process monitoring </a:t>
            </a:r>
            <a:r>
              <a:rPr lang="en-US" sz="2400" dirty="0" smtClean="0">
                <a:latin typeface="Perpetua" pitchFamily="18" charset="0"/>
              </a:rPr>
              <a:t>and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control</a:t>
            </a:r>
            <a:r>
              <a:rPr lang="en-US" sz="2400" dirty="0" smtClean="0">
                <a:solidFill>
                  <a:srgbClr val="002060"/>
                </a:solidFill>
                <a:latin typeface="Perpetua" pitchFamily="18" charset="0"/>
              </a:rPr>
              <a:t>,</a:t>
            </a:r>
            <a:r>
              <a:rPr lang="en-US" sz="2400" dirty="0" smtClean="0">
                <a:latin typeface="Perpetua" pitchFamily="18" charset="0"/>
              </a:rPr>
              <a:t> </a:t>
            </a:r>
            <a:r>
              <a:rPr lang="en-US" sz="2400" b="1" dirty="0" smtClean="0">
                <a:latin typeface="Perpetua" pitchFamily="18" charset="0"/>
              </a:rPr>
              <a:t>computer-aided manufacturing </a:t>
            </a:r>
            <a:r>
              <a:rPr lang="en-US" sz="2400" dirty="0" smtClean="0">
                <a:latin typeface="Perpetua" pitchFamily="18" charset="0"/>
              </a:rPr>
              <a:t>also includes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indirect applications </a:t>
            </a:r>
            <a:r>
              <a:rPr lang="en-US" sz="2400" dirty="0" smtClean="0">
                <a:latin typeface="Perpetua" pitchFamily="18" charset="0"/>
              </a:rPr>
              <a:t>in which the computer serves </a:t>
            </a:r>
            <a:r>
              <a:rPr lang="en-US" sz="2400" b="1" dirty="0" smtClean="0">
                <a:latin typeface="Perpetua" pitchFamily="18" charset="0"/>
              </a:rPr>
              <a:t>a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support role </a:t>
            </a:r>
            <a:r>
              <a:rPr lang="en-US" sz="2400" dirty="0" smtClean="0">
                <a:latin typeface="Perpetua" pitchFamily="18" charset="0"/>
              </a:rPr>
              <a:t>in the </a:t>
            </a:r>
            <a:r>
              <a:rPr lang="en-US" sz="2400" b="1" dirty="0" smtClean="0">
                <a:latin typeface="Perpetua" pitchFamily="18" charset="0"/>
              </a:rPr>
              <a:t>manufacturing operations </a:t>
            </a:r>
            <a:r>
              <a:rPr lang="en-US" sz="2400" dirty="0" smtClean="0">
                <a:latin typeface="Perpetua" pitchFamily="18" charset="0"/>
              </a:rPr>
              <a:t>of the plant. In these applications, the computer is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not linked directly</a:t>
            </a:r>
            <a:r>
              <a:rPr lang="en-US" sz="2400" dirty="0" smtClean="0">
                <a:solidFill>
                  <a:srgbClr val="002060"/>
                </a:solidFill>
                <a:latin typeface="Perpetua" pitchFamily="18" charset="0"/>
              </a:rPr>
              <a:t> </a:t>
            </a:r>
            <a:r>
              <a:rPr lang="en-US" sz="2400" dirty="0" smtClean="0">
                <a:latin typeface="Perpetua" pitchFamily="18" charset="0"/>
              </a:rPr>
              <a:t>to the </a:t>
            </a:r>
            <a:r>
              <a:rPr lang="en-US" sz="2400" b="1" dirty="0" smtClean="0">
                <a:latin typeface="Perpetua" pitchFamily="18" charset="0"/>
              </a:rPr>
              <a:t>manufacturing process.</a:t>
            </a:r>
          </a:p>
          <a:p>
            <a:pPr>
              <a:lnSpc>
                <a:spcPct val="160000"/>
              </a:lnSpc>
              <a:buFont typeface="Wingdings 2" pitchFamily="18" charset="2"/>
              <a:buChar char="E"/>
            </a:pPr>
            <a:r>
              <a:rPr lang="en-US" sz="2400" dirty="0" smtClean="0">
                <a:latin typeface="Perpetua" pitchFamily="18" charset="0"/>
              </a:rPr>
              <a:t>Instead, the</a:t>
            </a:r>
            <a:r>
              <a:rPr lang="en-US" sz="2400" b="1" dirty="0" smtClean="0">
                <a:latin typeface="Perpetua" pitchFamily="18" charset="0"/>
              </a:rPr>
              <a:t> computer </a:t>
            </a:r>
            <a:r>
              <a:rPr lang="en-US" sz="2400" dirty="0" smtClean="0">
                <a:latin typeface="Perpetua" pitchFamily="18" charset="0"/>
              </a:rPr>
              <a:t>is used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"off-line" </a:t>
            </a:r>
            <a:r>
              <a:rPr lang="en-US" sz="2400" dirty="0" smtClean="0">
                <a:latin typeface="Perpetua" pitchFamily="18" charset="0"/>
              </a:rPr>
              <a:t>to provide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plans, schedules, forecasts, instructions, and information </a:t>
            </a:r>
            <a:r>
              <a:rPr lang="en-US" sz="2400" dirty="0" smtClean="0">
                <a:latin typeface="Perpetua" pitchFamily="18" charset="0"/>
              </a:rPr>
              <a:t>by which the firm's </a:t>
            </a:r>
            <a:r>
              <a:rPr lang="en-US" sz="2400" b="1" dirty="0" smtClean="0">
                <a:latin typeface="Perpetua" pitchFamily="18" charset="0"/>
              </a:rPr>
              <a:t>production resources </a:t>
            </a:r>
            <a:r>
              <a:rPr lang="en-US" sz="2400" dirty="0" smtClean="0">
                <a:latin typeface="Perpetua" pitchFamily="18" charset="0"/>
              </a:rPr>
              <a:t>can be managed </a:t>
            </a:r>
            <a:r>
              <a:rPr lang="en-US" sz="2400" b="1" dirty="0" smtClean="0">
                <a:latin typeface="Perpetua" pitchFamily="18" charset="0"/>
              </a:rPr>
              <a:t>more effectively</a:t>
            </a:r>
            <a:r>
              <a:rPr lang="en-US" sz="2400" dirty="0" smtClean="0">
                <a:latin typeface="Perpetua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pPr algn="l"/>
            <a:r>
              <a:rPr lang="en-US" sz="2800" b="1" u="sng" dirty="0" smtClean="0">
                <a:solidFill>
                  <a:srgbClr val="C00000"/>
                </a:solidFill>
                <a:latin typeface="Perpetua" pitchFamily="18" charset="0"/>
              </a:rPr>
              <a:t>6. Basic Concepts of CAD/CAM</a:t>
            </a:r>
            <a:endParaRPr lang="en-US" sz="2800" b="1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839200" cy="6096000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  <a:buFont typeface="Bookman" pitchFamily="18" charset="0"/>
              <a:buChar char="ø"/>
            </a:pPr>
            <a:r>
              <a:rPr lang="en-US" sz="2400" b="1" dirty="0" smtClean="0">
                <a:solidFill>
                  <a:srgbClr val="C00000"/>
                </a:solidFill>
                <a:latin typeface="Perpetua" pitchFamily="18" charset="0"/>
              </a:rPr>
              <a:t>CAD/CAM</a:t>
            </a:r>
            <a:r>
              <a:rPr lang="en-US" sz="2400" dirty="0" smtClean="0">
                <a:latin typeface="Perpetua" pitchFamily="18" charset="0"/>
              </a:rPr>
              <a:t> is a term which means </a:t>
            </a:r>
            <a:r>
              <a:rPr lang="en-US" sz="2400" b="1" dirty="0" smtClean="0">
                <a:latin typeface="Perpetua" pitchFamily="18" charset="0"/>
              </a:rPr>
              <a:t>computer-aided design </a:t>
            </a:r>
            <a:r>
              <a:rPr lang="en-US" sz="2400" dirty="0" smtClean="0">
                <a:latin typeface="Perpetua" pitchFamily="18" charset="0"/>
              </a:rPr>
              <a:t>and </a:t>
            </a:r>
            <a:r>
              <a:rPr lang="en-US" sz="2400" b="1" dirty="0" smtClean="0">
                <a:latin typeface="Perpetua" pitchFamily="18" charset="0"/>
              </a:rPr>
              <a:t>computer aided manufacturing. </a:t>
            </a:r>
          </a:p>
          <a:p>
            <a:pPr>
              <a:lnSpc>
                <a:spcPct val="170000"/>
              </a:lnSpc>
              <a:buFont typeface="Bookman" pitchFamily="18" charset="0"/>
              <a:buChar char="ø"/>
            </a:pPr>
            <a:r>
              <a:rPr lang="en-US" sz="2400" dirty="0" smtClean="0">
                <a:latin typeface="Perpetua" pitchFamily="18" charset="0"/>
              </a:rPr>
              <a:t>It is the</a:t>
            </a:r>
            <a:r>
              <a:rPr lang="en-US" sz="2400" b="1" dirty="0" smtClean="0">
                <a:latin typeface="Perpetua" pitchFamily="18" charset="0"/>
              </a:rPr>
              <a:t> technology </a:t>
            </a:r>
            <a:r>
              <a:rPr lang="en-US" sz="2400" dirty="0" smtClean="0">
                <a:latin typeface="Perpetua" pitchFamily="18" charset="0"/>
              </a:rPr>
              <a:t>concerned with the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use of digital computers </a:t>
            </a:r>
            <a:r>
              <a:rPr lang="en-US" sz="2400" dirty="0" smtClean="0">
                <a:latin typeface="Perpetua" pitchFamily="18" charset="0"/>
              </a:rPr>
              <a:t>to perform </a:t>
            </a:r>
            <a:r>
              <a:rPr lang="en-US" sz="2400" b="1" dirty="0" smtClean="0">
                <a:latin typeface="Perpetua" pitchFamily="18" charset="0"/>
              </a:rPr>
              <a:t>certain functions </a:t>
            </a:r>
            <a:r>
              <a:rPr lang="en-US" sz="2400" dirty="0" smtClean="0">
                <a:latin typeface="Perpetua" pitchFamily="18" charset="0"/>
              </a:rPr>
              <a:t>in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design </a:t>
            </a:r>
            <a:r>
              <a:rPr lang="en-US" sz="2400" dirty="0" smtClean="0">
                <a:solidFill>
                  <a:srgbClr val="002060"/>
                </a:solidFill>
                <a:latin typeface="Perpetua" pitchFamily="18" charset="0"/>
              </a:rPr>
              <a:t>and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production</a:t>
            </a:r>
            <a:r>
              <a:rPr lang="en-US" sz="2400" dirty="0" smtClean="0">
                <a:latin typeface="Perpetua" pitchFamily="18" charset="0"/>
              </a:rPr>
              <a:t>. </a:t>
            </a:r>
          </a:p>
          <a:p>
            <a:pPr>
              <a:lnSpc>
                <a:spcPct val="170000"/>
              </a:lnSpc>
              <a:buFont typeface="Bookman" pitchFamily="18" charset="0"/>
              <a:buChar char="ø"/>
            </a:pPr>
            <a:r>
              <a:rPr lang="en-US" sz="2400" dirty="0" smtClean="0">
                <a:latin typeface="Perpetua" pitchFamily="18" charset="0"/>
              </a:rPr>
              <a:t>This</a:t>
            </a:r>
            <a:r>
              <a:rPr lang="en-US" sz="2400" b="1" dirty="0" smtClean="0">
                <a:latin typeface="Perpetua" pitchFamily="18" charset="0"/>
              </a:rPr>
              <a:t> technology </a:t>
            </a:r>
            <a:r>
              <a:rPr lang="en-US" sz="2400" dirty="0" smtClean="0">
                <a:latin typeface="Perpetua" pitchFamily="18" charset="0"/>
              </a:rPr>
              <a:t>is moving in the direction of greater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integration of design and manufacturing</a:t>
            </a:r>
            <a:r>
              <a:rPr lang="en-US" sz="2400" dirty="0" smtClean="0">
                <a:latin typeface="Perpetua" pitchFamily="18" charset="0"/>
              </a:rPr>
              <a:t>, </a:t>
            </a:r>
            <a:r>
              <a:rPr lang="en-US" sz="2400" b="1" dirty="0" smtClean="0">
                <a:latin typeface="Perpetua" pitchFamily="18" charset="0"/>
              </a:rPr>
              <a:t>two activities </a:t>
            </a:r>
            <a:r>
              <a:rPr lang="en-US" sz="2400" dirty="0" smtClean="0">
                <a:latin typeface="Perpetua" pitchFamily="18" charset="0"/>
              </a:rPr>
              <a:t>which have traditionally been treated as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distinct and separate functions </a:t>
            </a:r>
            <a:r>
              <a:rPr lang="en-US" sz="2400" dirty="0" smtClean="0">
                <a:latin typeface="Perpetua" pitchFamily="18" charset="0"/>
              </a:rPr>
              <a:t>in a production firm.</a:t>
            </a:r>
          </a:p>
          <a:p>
            <a:pPr>
              <a:lnSpc>
                <a:spcPct val="170000"/>
              </a:lnSpc>
              <a:buFont typeface="Bookman" pitchFamily="18" charset="0"/>
              <a:buChar char="ø"/>
            </a:pPr>
            <a:r>
              <a:rPr lang="en-US" sz="2400" dirty="0" smtClean="0">
                <a:latin typeface="Perpetua" pitchFamily="18" charset="0"/>
              </a:rPr>
              <a:t>Ultimately, </a:t>
            </a:r>
            <a:r>
              <a:rPr lang="en-US" sz="2400" b="1" dirty="0" smtClean="0">
                <a:solidFill>
                  <a:srgbClr val="C00000"/>
                </a:solidFill>
                <a:latin typeface="Perpetua" pitchFamily="18" charset="0"/>
              </a:rPr>
              <a:t>CAD/CAM</a:t>
            </a:r>
            <a:r>
              <a:rPr lang="en-US" sz="2400" dirty="0" smtClean="0">
                <a:latin typeface="Perpetua" pitchFamily="18" charset="0"/>
              </a:rPr>
              <a:t> will provide the </a:t>
            </a:r>
            <a:r>
              <a:rPr lang="en-US" sz="2400" b="1" dirty="0" smtClean="0">
                <a:latin typeface="Perpetua" pitchFamily="18" charset="0"/>
              </a:rPr>
              <a:t>technology base </a:t>
            </a:r>
            <a:r>
              <a:rPr lang="en-US" sz="2400" dirty="0" smtClean="0">
                <a:latin typeface="Perpetua" pitchFamily="18" charset="0"/>
              </a:rPr>
              <a:t>for the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computer-integrated factory </a:t>
            </a:r>
            <a:r>
              <a:rPr lang="en-US" sz="2400" dirty="0" smtClean="0">
                <a:latin typeface="Perpetua" pitchFamily="18" charset="0"/>
              </a:rPr>
              <a:t>of the future.</a:t>
            </a:r>
            <a:endParaRPr lang="en-US" sz="2400" dirty="0"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sz="3200" b="1" u="sng" dirty="0" smtClean="0">
                <a:solidFill>
                  <a:srgbClr val="C00000"/>
                </a:solidFill>
                <a:latin typeface="Perpetua" pitchFamily="18" charset="0"/>
              </a:rPr>
              <a:t>Need for CAD/CAM:</a:t>
            </a:r>
          </a:p>
        </p:txBody>
      </p:sp>
      <p:sp>
        <p:nvSpPr>
          <p:cNvPr id="10244" name="Text Box 8"/>
          <p:cNvSpPr txBox="1">
            <a:spLocks noChangeArrowheads="1"/>
          </p:cNvSpPr>
          <p:nvPr/>
        </p:nvSpPr>
        <p:spPr bwMode="auto">
          <a:xfrm>
            <a:off x="1295400" y="1371600"/>
            <a:ext cx="7620000" cy="5032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  <a:buFont typeface="Algerian" pitchFamily="82" charset="0"/>
              <a:buChar char="&gt;"/>
            </a:pPr>
            <a:r>
              <a:rPr lang="en-US" sz="2000" dirty="0">
                <a:latin typeface="Perpetua" pitchFamily="18" charset="0"/>
              </a:rPr>
              <a:t> </a:t>
            </a:r>
            <a:r>
              <a:rPr lang="en-US" sz="2000" dirty="0" smtClean="0">
                <a:latin typeface="Perpetua" pitchFamily="18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To increase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productivity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 of the designer</a:t>
            </a:r>
          </a:p>
          <a:p>
            <a:pPr>
              <a:lnSpc>
                <a:spcPct val="150000"/>
              </a:lnSpc>
              <a:spcBef>
                <a:spcPct val="50000"/>
              </a:spcBef>
              <a:buFont typeface="Algerian" pitchFamily="82" charset="0"/>
              <a:buChar char="&gt;"/>
            </a:pP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 To improve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quality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of the design</a:t>
            </a:r>
          </a:p>
          <a:p>
            <a:pPr>
              <a:lnSpc>
                <a:spcPct val="150000"/>
              </a:lnSpc>
              <a:spcBef>
                <a:spcPct val="50000"/>
              </a:spcBef>
              <a:buFont typeface="Algerian" pitchFamily="82" charset="0"/>
              <a:buChar char="&gt;"/>
            </a:pP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 To improve</a:t>
            </a:r>
            <a:r>
              <a:rPr lang="en-US" sz="2400" b="1" dirty="0" smtClean="0">
                <a:solidFill>
                  <a:srgbClr val="C00000"/>
                </a:solidFill>
                <a:latin typeface="Perpetua" pitchFamily="18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communications</a:t>
            </a:r>
          </a:p>
          <a:p>
            <a:pPr>
              <a:lnSpc>
                <a:spcPct val="150000"/>
              </a:lnSpc>
              <a:spcBef>
                <a:spcPct val="50000"/>
              </a:spcBef>
              <a:buFont typeface="Algerian" pitchFamily="82" charset="0"/>
              <a:buChar char="&gt;"/>
            </a:pP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 To create a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manufacturing database</a:t>
            </a:r>
          </a:p>
          <a:p>
            <a:pPr>
              <a:lnSpc>
                <a:spcPct val="150000"/>
              </a:lnSpc>
              <a:spcBef>
                <a:spcPct val="50000"/>
              </a:spcBef>
              <a:buFont typeface="Algerian" pitchFamily="82" charset="0"/>
              <a:buChar char="&gt;"/>
            </a:pP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 To create and test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tool paths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and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optimize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them</a:t>
            </a:r>
          </a:p>
          <a:p>
            <a:pPr>
              <a:lnSpc>
                <a:spcPct val="150000"/>
              </a:lnSpc>
              <a:spcBef>
                <a:spcPct val="50000"/>
              </a:spcBef>
              <a:buFont typeface="Algerian" pitchFamily="82" charset="0"/>
              <a:buChar char="&gt;"/>
            </a:pP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 To help in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production scheduling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and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MRP models</a:t>
            </a:r>
          </a:p>
          <a:p>
            <a:pPr>
              <a:lnSpc>
                <a:spcPct val="150000"/>
              </a:lnSpc>
              <a:spcBef>
                <a:spcPct val="50000"/>
              </a:spcBef>
              <a:buFont typeface="Algerian" pitchFamily="82" charset="0"/>
              <a:buChar char="&gt;"/>
            </a:pP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 To have </a:t>
            </a:r>
            <a:r>
              <a:rPr lang="en-US" sz="2400" b="1" dirty="0" smtClean="0">
                <a:solidFill>
                  <a:srgbClr val="0070C0"/>
                </a:solidFill>
                <a:latin typeface="Perpetua" pitchFamily="18" charset="0"/>
              </a:rPr>
              <a:t>effective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shop floor control</a:t>
            </a:r>
            <a:endParaRPr lang="en-US" sz="2400" b="1" dirty="0">
              <a:solidFill>
                <a:srgbClr val="002060"/>
              </a:solidFill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20310088">
            <a:off x="3213374" y="2130482"/>
            <a:ext cx="3097981" cy="107478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6000" b="1" dirty="0" err="1" smtClean="0">
                <a:solidFill>
                  <a:srgbClr val="C00000"/>
                </a:solidFill>
                <a:latin typeface="Blackadder ITC" pitchFamily="82" charset="0"/>
              </a:rPr>
              <a:t>Qns</a:t>
            </a:r>
            <a:r>
              <a:rPr lang="en-US" sz="6000" b="1" dirty="0" smtClean="0">
                <a:solidFill>
                  <a:srgbClr val="C00000"/>
                </a:solidFill>
                <a:latin typeface="Blackadder ITC" pitchFamily="82" charset="0"/>
              </a:rPr>
              <a:t>???</a:t>
            </a:r>
            <a:endParaRPr lang="en-US" sz="6000" b="1" dirty="0">
              <a:solidFill>
                <a:srgbClr val="C00000"/>
              </a:solidFill>
              <a:latin typeface="Blackadder ITC" pitchFamily="8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Autofit/>
          </a:bodyPr>
          <a:lstStyle/>
          <a:p>
            <a:pPr algn="r"/>
            <a:r>
              <a:rPr lang="en-US" sz="2800" b="1" dirty="0" smtClean="0">
                <a:solidFill>
                  <a:srgbClr val="C00000"/>
                </a:solidFill>
                <a:latin typeface="Perpetua" pitchFamily="18" charset="0"/>
              </a:rPr>
              <a:t>Cont’d…</a:t>
            </a:r>
            <a:endParaRPr lang="en-US" sz="2800" b="1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458200" cy="5943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800" b="1" dirty="0" smtClean="0">
                <a:solidFill>
                  <a:srgbClr val="0070C0"/>
                </a:solidFill>
                <a:latin typeface="Perpetua" pitchFamily="18" charset="0"/>
              </a:rPr>
              <a:t>Engineering product design </a:t>
            </a:r>
            <a:r>
              <a:rPr lang="en-US" sz="2800" dirty="0" smtClean="0">
                <a:latin typeface="Perpetua" pitchFamily="18" charset="0"/>
              </a:rPr>
              <a:t>begins with </a:t>
            </a:r>
            <a:r>
              <a:rPr lang="en-US" sz="2800" b="1" dirty="0" smtClean="0">
                <a:solidFill>
                  <a:srgbClr val="C00000"/>
                </a:solidFill>
                <a:latin typeface="Perpetua" pitchFamily="18" charset="0"/>
              </a:rPr>
              <a:t>a need </a:t>
            </a:r>
            <a:r>
              <a:rPr lang="en-US" sz="2800" dirty="0" smtClean="0">
                <a:latin typeface="Perpetua" pitchFamily="18" charset="0"/>
              </a:rPr>
              <a:t>which is identified based on </a:t>
            </a:r>
            <a:r>
              <a:rPr lang="en-US" sz="2800" b="1" dirty="0" smtClean="0">
                <a:latin typeface="Perpetua" pitchFamily="18" charset="0"/>
              </a:rPr>
              <a:t>customers’ </a:t>
            </a:r>
            <a:r>
              <a:rPr lang="en-US" sz="2800" dirty="0" smtClean="0">
                <a:latin typeface="Perpetua" pitchFamily="18" charset="0"/>
              </a:rPr>
              <a:t>and </a:t>
            </a:r>
            <a:r>
              <a:rPr lang="en-US" sz="2800" b="1" dirty="0" smtClean="0">
                <a:latin typeface="Perpetua" pitchFamily="18" charset="0"/>
              </a:rPr>
              <a:t>markets‘ demand. </a:t>
            </a: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800" dirty="0" smtClean="0">
                <a:latin typeface="Perpetua" pitchFamily="18" charset="0"/>
              </a:rPr>
              <a:t>The </a:t>
            </a:r>
            <a:r>
              <a:rPr lang="en-US" sz="2800" b="1" dirty="0" smtClean="0">
                <a:solidFill>
                  <a:srgbClr val="C00000"/>
                </a:solidFill>
                <a:latin typeface="Perpetua" pitchFamily="18" charset="0"/>
              </a:rPr>
              <a:t>product</a:t>
            </a:r>
            <a:r>
              <a:rPr lang="en-US" sz="2800" dirty="0" smtClean="0">
                <a:latin typeface="Perpetua" pitchFamily="18" charset="0"/>
              </a:rPr>
              <a:t> goes through </a:t>
            </a:r>
            <a:r>
              <a:rPr lang="en-US" sz="2800" b="1" dirty="0" smtClean="0">
                <a:solidFill>
                  <a:srgbClr val="0070C0"/>
                </a:solidFill>
                <a:latin typeface="Perpetua" pitchFamily="18" charset="0"/>
              </a:rPr>
              <a:t>two main processes </a:t>
            </a:r>
            <a:r>
              <a:rPr lang="en-US" sz="2800" dirty="0" smtClean="0">
                <a:latin typeface="Perpetua" pitchFamily="18" charset="0"/>
              </a:rPr>
              <a:t>from the </a:t>
            </a:r>
            <a:r>
              <a:rPr lang="en-US" sz="2800" b="1" dirty="0" smtClean="0">
                <a:latin typeface="Perpetua" pitchFamily="18" charset="0"/>
              </a:rPr>
              <a:t>idea conceptualization </a:t>
            </a:r>
            <a:r>
              <a:rPr lang="en-US" sz="2800" dirty="0" smtClean="0">
                <a:latin typeface="Perpetua" pitchFamily="18" charset="0"/>
              </a:rPr>
              <a:t>to the </a:t>
            </a:r>
            <a:r>
              <a:rPr lang="en-US" sz="2800" b="1" dirty="0" smtClean="0">
                <a:latin typeface="Perpetua" pitchFamily="18" charset="0"/>
              </a:rPr>
              <a:t>finished product</a:t>
            </a:r>
            <a:r>
              <a:rPr lang="en-US" sz="2800" dirty="0" smtClean="0">
                <a:latin typeface="Perpetua" pitchFamily="18" charset="0"/>
              </a:rPr>
              <a:t>:</a:t>
            </a:r>
          </a:p>
          <a:p>
            <a:pPr marL="1257300" lvl="2" indent="-457200">
              <a:lnSpc>
                <a:spcPct val="150000"/>
              </a:lnSpc>
              <a:buFont typeface="+mj-lt"/>
              <a:buAutoNum type="arabicParenR"/>
            </a:pPr>
            <a:r>
              <a:rPr lang="en-US" sz="2800" b="1" dirty="0" smtClean="0">
                <a:solidFill>
                  <a:srgbClr val="002060"/>
                </a:solidFill>
                <a:latin typeface="Perpetua" pitchFamily="18" charset="0"/>
              </a:rPr>
              <a:t>The design process and,</a:t>
            </a:r>
          </a:p>
          <a:p>
            <a:pPr marL="1257300" lvl="2" indent="-457200">
              <a:lnSpc>
                <a:spcPct val="150000"/>
              </a:lnSpc>
              <a:buFont typeface="+mj-lt"/>
              <a:buAutoNum type="arabicParenR"/>
            </a:pPr>
            <a:r>
              <a:rPr lang="en-US" sz="2800" b="1" dirty="0" smtClean="0">
                <a:solidFill>
                  <a:srgbClr val="002060"/>
                </a:solidFill>
                <a:latin typeface="Perpetua" pitchFamily="18" charset="0"/>
              </a:rPr>
              <a:t>The manufacturing process</a:t>
            </a:r>
            <a:endParaRPr lang="en-US" sz="2800" b="1" i="1" dirty="0" smtClean="0">
              <a:solidFill>
                <a:srgbClr val="002060"/>
              </a:solidFill>
              <a:latin typeface="Perpetua" pitchFamily="18" charset="0"/>
            </a:endParaRPr>
          </a:p>
          <a:p>
            <a:pPr>
              <a:lnSpc>
                <a:spcPct val="150000"/>
              </a:lnSpc>
              <a:buFont typeface="Algerian" pitchFamily="82" charset="0"/>
              <a:buChar char="&gt;"/>
            </a:pPr>
            <a:endParaRPr lang="en-US" sz="2800" dirty="0"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pPr algn="l"/>
            <a:r>
              <a:rPr lang="en-US" sz="3200" b="1" u="sng" dirty="0" smtClean="0">
                <a:solidFill>
                  <a:srgbClr val="C00000"/>
                </a:solidFill>
                <a:latin typeface="Perpetua" pitchFamily="18" charset="0"/>
              </a:rPr>
              <a:t> Design Process: </a:t>
            </a:r>
            <a:endParaRPr lang="en-US" sz="3200" b="1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6096000" cy="61722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Algerian" pitchFamily="82" charset="0"/>
              <a:buChar char="&gt;"/>
            </a:pPr>
            <a:r>
              <a:rPr lang="en-US" sz="2400" dirty="0" smtClean="0">
                <a:latin typeface="Perpetua" pitchFamily="18" charset="0"/>
              </a:rPr>
              <a:t>The </a:t>
            </a:r>
            <a:r>
              <a:rPr lang="en-US" sz="2400" b="1" dirty="0" smtClean="0">
                <a:latin typeface="Perpetua" pitchFamily="18" charset="0"/>
              </a:rPr>
              <a:t>process of designing </a:t>
            </a:r>
            <a:r>
              <a:rPr lang="en-US" sz="2400" dirty="0" smtClean="0">
                <a:latin typeface="Perpetua" pitchFamily="18" charset="0"/>
              </a:rPr>
              <a:t>something is characterized as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an interactive procedure</a:t>
            </a:r>
            <a:r>
              <a:rPr lang="en-US" sz="2400" dirty="0" smtClean="0">
                <a:latin typeface="Perpetua" pitchFamily="18" charset="0"/>
              </a:rPr>
              <a:t>, which consists of </a:t>
            </a:r>
            <a:r>
              <a:rPr lang="en-US" sz="2400" b="1" dirty="0" smtClean="0">
                <a:solidFill>
                  <a:srgbClr val="002060"/>
                </a:solidFill>
                <a:latin typeface="Perpetua" pitchFamily="18" charset="0"/>
              </a:rPr>
              <a:t>six identifiable steps </a:t>
            </a:r>
            <a:r>
              <a:rPr lang="en-US" sz="2400" dirty="0" smtClean="0">
                <a:latin typeface="Perpetua" pitchFamily="18" charset="0"/>
              </a:rPr>
              <a:t>or phases: </a:t>
            </a:r>
          </a:p>
          <a:p>
            <a:pPr marL="1257300" lvl="2" indent="-457200">
              <a:lnSpc>
                <a:spcPct val="150000"/>
              </a:lnSpc>
              <a:buFont typeface="+mj-lt"/>
              <a:buAutoNum type="arabicParenR"/>
            </a:pPr>
            <a:r>
              <a:rPr lang="en-US" b="1" dirty="0" smtClean="0">
                <a:solidFill>
                  <a:srgbClr val="0070C0"/>
                </a:solidFill>
                <a:latin typeface="Perpetua" pitchFamily="18" charset="0"/>
              </a:rPr>
              <a:t>Recognition of need </a:t>
            </a:r>
          </a:p>
          <a:p>
            <a:pPr marL="1257300" lvl="2" indent="-457200">
              <a:lnSpc>
                <a:spcPct val="150000"/>
              </a:lnSpc>
              <a:buFont typeface="+mj-lt"/>
              <a:buAutoNum type="arabicParenR"/>
            </a:pPr>
            <a:r>
              <a:rPr lang="en-US" b="1" dirty="0" smtClean="0">
                <a:solidFill>
                  <a:srgbClr val="0070C0"/>
                </a:solidFill>
                <a:latin typeface="Perpetua" pitchFamily="18" charset="0"/>
              </a:rPr>
              <a:t>Definition of the need</a:t>
            </a:r>
          </a:p>
          <a:p>
            <a:pPr marL="1257300" lvl="2" indent="-457200">
              <a:lnSpc>
                <a:spcPct val="150000"/>
              </a:lnSpc>
              <a:buFont typeface="+mj-lt"/>
              <a:buAutoNum type="arabicParenR"/>
            </a:pPr>
            <a:r>
              <a:rPr lang="en-US" b="1" dirty="0" smtClean="0">
                <a:solidFill>
                  <a:srgbClr val="0070C0"/>
                </a:solidFill>
                <a:latin typeface="Perpetua" pitchFamily="18" charset="0"/>
              </a:rPr>
              <a:t>Synthesis </a:t>
            </a:r>
          </a:p>
          <a:p>
            <a:pPr marL="1257300" lvl="2" indent="-457200">
              <a:lnSpc>
                <a:spcPct val="150000"/>
              </a:lnSpc>
              <a:buFont typeface="+mj-lt"/>
              <a:buAutoNum type="arabicParenR"/>
            </a:pPr>
            <a:r>
              <a:rPr lang="en-US" b="1" dirty="0" smtClean="0">
                <a:solidFill>
                  <a:srgbClr val="0070C0"/>
                </a:solidFill>
                <a:latin typeface="Perpetua" pitchFamily="18" charset="0"/>
              </a:rPr>
              <a:t>Analysis and optimization </a:t>
            </a:r>
          </a:p>
          <a:p>
            <a:pPr marL="1257300" lvl="2" indent="-457200">
              <a:lnSpc>
                <a:spcPct val="150000"/>
              </a:lnSpc>
              <a:buFont typeface="+mj-lt"/>
              <a:buAutoNum type="arabicParenR"/>
            </a:pPr>
            <a:r>
              <a:rPr lang="en-US" b="1" dirty="0" smtClean="0">
                <a:solidFill>
                  <a:srgbClr val="0070C0"/>
                </a:solidFill>
                <a:latin typeface="Perpetua" pitchFamily="18" charset="0"/>
              </a:rPr>
              <a:t>Evaluation </a:t>
            </a:r>
          </a:p>
          <a:p>
            <a:pPr marL="1257300" lvl="2" indent="-457200">
              <a:lnSpc>
                <a:spcPct val="150000"/>
              </a:lnSpc>
              <a:buFont typeface="+mj-lt"/>
              <a:buAutoNum type="arabicParenR"/>
            </a:pPr>
            <a:r>
              <a:rPr lang="en-US" b="1" dirty="0" smtClean="0">
                <a:solidFill>
                  <a:srgbClr val="0070C0"/>
                </a:solidFill>
                <a:latin typeface="Perpetua" pitchFamily="18" charset="0"/>
              </a:rPr>
              <a:t>Presentation </a:t>
            </a: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62600" y="914400"/>
            <a:ext cx="33528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Autofit/>
          </a:bodyPr>
          <a:lstStyle/>
          <a:p>
            <a:pPr algn="r"/>
            <a:r>
              <a:rPr lang="en-US" sz="2800" b="1" dirty="0" smtClean="0">
                <a:solidFill>
                  <a:srgbClr val="C00000"/>
                </a:solidFill>
                <a:latin typeface="Perpetua" pitchFamily="18" charset="0"/>
              </a:rPr>
              <a:t>Cont’d…</a:t>
            </a:r>
            <a:endParaRPr lang="en-US" sz="2800" b="1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9342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1900" b="1" dirty="0" smtClean="0">
                <a:solidFill>
                  <a:srgbClr val="C00000"/>
                </a:solidFill>
                <a:latin typeface="Bookman" pitchFamily="18" charset="0"/>
              </a:rPr>
              <a:t>Recognition of needs </a:t>
            </a:r>
            <a:r>
              <a:rPr lang="en-US" sz="1900" dirty="0" smtClean="0">
                <a:solidFill>
                  <a:srgbClr val="002060"/>
                </a:solidFill>
                <a:latin typeface="Bookman" pitchFamily="18" charset="0"/>
              </a:rPr>
              <a:t>involves</a:t>
            </a:r>
            <a:r>
              <a:rPr lang="en-US" sz="1900" dirty="0" smtClean="0">
                <a:latin typeface="Bookman" pitchFamily="18" charset="0"/>
              </a:rPr>
              <a:t> </a:t>
            </a:r>
            <a:r>
              <a:rPr lang="en-US" sz="1900" b="1" dirty="0" smtClean="0">
                <a:latin typeface="Bookman" pitchFamily="18" charset="0"/>
              </a:rPr>
              <a:t> realization </a:t>
            </a:r>
            <a:r>
              <a:rPr lang="en-US" sz="1900" dirty="0" smtClean="0">
                <a:latin typeface="Bookman" pitchFamily="18" charset="0"/>
              </a:rPr>
              <a:t>by someone that a </a:t>
            </a:r>
            <a:r>
              <a:rPr lang="en-US" sz="1900" b="1" dirty="0" smtClean="0">
                <a:latin typeface="Bookman" pitchFamily="18" charset="0"/>
              </a:rPr>
              <a:t>problem exists </a:t>
            </a:r>
            <a:r>
              <a:rPr lang="en-US" sz="1900" dirty="0" smtClean="0">
                <a:latin typeface="Bookman" pitchFamily="18" charset="0"/>
              </a:rPr>
              <a:t>for which some </a:t>
            </a:r>
            <a:r>
              <a:rPr lang="en-US" sz="1900" b="1" dirty="0" smtClean="0">
                <a:latin typeface="Bookman" pitchFamily="18" charset="0"/>
              </a:rPr>
              <a:t>corrective action </a:t>
            </a:r>
            <a:r>
              <a:rPr lang="en-US" sz="1900" dirty="0" smtClean="0">
                <a:latin typeface="Bookman" pitchFamily="18" charset="0"/>
              </a:rPr>
              <a:t>can be taken in the form of a </a:t>
            </a:r>
            <a:r>
              <a:rPr lang="en-US" sz="1900" b="1" dirty="0" smtClean="0">
                <a:solidFill>
                  <a:srgbClr val="0070C0"/>
                </a:solidFill>
                <a:latin typeface="Bookman" pitchFamily="18" charset="0"/>
              </a:rPr>
              <a:t>design solution. </a:t>
            </a:r>
            <a:endParaRPr lang="en-US" sz="1900" dirty="0" smtClean="0">
              <a:latin typeface="Bookman" pitchFamily="18" charset="0"/>
            </a:endParaRPr>
          </a:p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1900" b="1" dirty="0" smtClean="0">
                <a:solidFill>
                  <a:srgbClr val="C00000"/>
                </a:solidFill>
                <a:latin typeface="Bookman" pitchFamily="18" charset="0"/>
              </a:rPr>
              <a:t>Problem definition </a:t>
            </a:r>
            <a:r>
              <a:rPr lang="en-US" sz="1900" dirty="0" smtClean="0">
                <a:solidFill>
                  <a:srgbClr val="002060"/>
                </a:solidFill>
                <a:latin typeface="Bookman" pitchFamily="18" charset="0"/>
              </a:rPr>
              <a:t>of d</a:t>
            </a:r>
            <a:r>
              <a:rPr lang="en-US" sz="1900" dirty="0" smtClean="0">
                <a:latin typeface="Bookman" pitchFamily="18" charset="0"/>
              </a:rPr>
              <a:t>esign by an engineer involves a </a:t>
            </a:r>
            <a:r>
              <a:rPr lang="en-US" sz="1900" b="1" dirty="0" smtClean="0">
                <a:solidFill>
                  <a:srgbClr val="002060"/>
                </a:solidFill>
                <a:latin typeface="Bookman" pitchFamily="18" charset="0"/>
              </a:rPr>
              <a:t>thorough specification of </a:t>
            </a:r>
            <a:r>
              <a:rPr lang="en-US" sz="1900" dirty="0" smtClean="0">
                <a:latin typeface="Bookman" pitchFamily="18" charset="0"/>
              </a:rPr>
              <a:t>the item to be designed. This specification includes the </a:t>
            </a:r>
            <a:r>
              <a:rPr lang="en-US" sz="1900" b="1" dirty="0" smtClean="0">
                <a:solidFill>
                  <a:srgbClr val="0070C0"/>
                </a:solidFill>
                <a:latin typeface="Bookman" pitchFamily="18" charset="0"/>
              </a:rPr>
              <a:t>physical characteristics, function, cost, quality, and operating performance. </a:t>
            </a:r>
          </a:p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1900" b="1" dirty="0" smtClean="0">
                <a:solidFill>
                  <a:srgbClr val="C00000"/>
                </a:solidFill>
                <a:latin typeface="Bookman" pitchFamily="18" charset="0"/>
              </a:rPr>
              <a:t>Synthesis and analysis </a:t>
            </a:r>
            <a:r>
              <a:rPr lang="en-US" sz="1900" dirty="0" smtClean="0">
                <a:latin typeface="Bookman" pitchFamily="18" charset="0"/>
              </a:rPr>
              <a:t>highly </a:t>
            </a:r>
            <a:r>
              <a:rPr lang="en-US" sz="1900" b="1" dirty="0" smtClean="0">
                <a:solidFill>
                  <a:srgbClr val="0070C0"/>
                </a:solidFill>
                <a:latin typeface="Bookman" pitchFamily="18" charset="0"/>
              </a:rPr>
              <a:t>interactive</a:t>
            </a:r>
            <a:r>
              <a:rPr lang="en-US" sz="1900" dirty="0" smtClean="0">
                <a:solidFill>
                  <a:srgbClr val="0070C0"/>
                </a:solidFill>
                <a:latin typeface="Bookman" pitchFamily="18" charset="0"/>
              </a:rPr>
              <a:t> </a:t>
            </a:r>
            <a:r>
              <a:rPr lang="en-US" sz="1900" dirty="0" smtClean="0">
                <a:latin typeface="Bookman" pitchFamily="18" charset="0"/>
              </a:rPr>
              <a:t>in the design process. Consider the development of a certain product design</a:t>
            </a:r>
            <a:r>
              <a:rPr lang="en-US" sz="1900" b="1" dirty="0" smtClean="0">
                <a:latin typeface="Bookman" pitchFamily="18" charset="0"/>
              </a:rPr>
              <a:t>: Each of the subsystems of the product </a:t>
            </a:r>
            <a:r>
              <a:rPr lang="en-US" sz="1900" dirty="0" smtClean="0">
                <a:latin typeface="Bookman" pitchFamily="18" charset="0"/>
              </a:rPr>
              <a:t>must be </a:t>
            </a:r>
            <a:r>
              <a:rPr lang="en-US" sz="1900" b="1" dirty="0" smtClean="0">
                <a:solidFill>
                  <a:srgbClr val="0070C0"/>
                </a:solidFill>
                <a:latin typeface="Bookman" pitchFamily="18" charset="0"/>
              </a:rPr>
              <a:t>conceptualized by the designer, analyzed, improved </a:t>
            </a:r>
            <a:r>
              <a:rPr lang="en-US" sz="1900" dirty="0" smtClean="0">
                <a:latin typeface="Bookman" pitchFamily="18" charset="0"/>
              </a:rPr>
              <a:t>through this </a:t>
            </a:r>
            <a:r>
              <a:rPr lang="en-US" sz="1900" b="1" dirty="0" smtClean="0">
                <a:latin typeface="Bookman" pitchFamily="18" charset="0"/>
              </a:rPr>
              <a:t>analysis procedure</a:t>
            </a:r>
            <a:r>
              <a:rPr lang="en-US" sz="1900" dirty="0" smtClean="0">
                <a:latin typeface="Bookman" pitchFamily="18" charset="0"/>
              </a:rPr>
              <a:t>, </a:t>
            </a:r>
            <a:r>
              <a:rPr lang="en-US" sz="1900" b="1" dirty="0" smtClean="0">
                <a:solidFill>
                  <a:srgbClr val="0070C0"/>
                </a:solidFill>
                <a:latin typeface="Bookman" pitchFamily="18" charset="0"/>
              </a:rPr>
              <a:t>redesigned, analyzed again</a:t>
            </a:r>
            <a:r>
              <a:rPr lang="en-US" sz="1900" dirty="0" smtClean="0">
                <a:latin typeface="Bookman" pitchFamily="18" charset="0"/>
              </a:rPr>
              <a:t>, and so on. The process is </a:t>
            </a:r>
            <a:r>
              <a:rPr lang="en-US" sz="1900" b="1" dirty="0" smtClean="0">
                <a:latin typeface="Bookman" pitchFamily="18" charset="0"/>
              </a:rPr>
              <a:t>repeated</a:t>
            </a:r>
            <a:r>
              <a:rPr lang="en-US" sz="1900" dirty="0" smtClean="0">
                <a:latin typeface="Bookman" pitchFamily="18" charset="0"/>
              </a:rPr>
              <a:t> until the design has been </a:t>
            </a:r>
            <a:r>
              <a:rPr lang="en-US" sz="1900" b="1" dirty="0" smtClean="0">
                <a:solidFill>
                  <a:srgbClr val="0070C0"/>
                </a:solidFill>
                <a:latin typeface="Bookman" pitchFamily="18" charset="0"/>
              </a:rPr>
              <a:t>optimized </a:t>
            </a:r>
            <a:r>
              <a:rPr lang="en-US" sz="1900" dirty="0" smtClean="0">
                <a:latin typeface="Bookman" pitchFamily="18" charset="0"/>
              </a:rPr>
              <a:t>within the </a:t>
            </a:r>
            <a:r>
              <a:rPr lang="en-US" sz="1900" b="1" dirty="0" smtClean="0">
                <a:latin typeface="Bookman" pitchFamily="18" charset="0"/>
              </a:rPr>
              <a:t>constraints imposed </a:t>
            </a:r>
            <a:r>
              <a:rPr lang="en-US" sz="1900" dirty="0" smtClean="0">
                <a:latin typeface="Bookman" pitchFamily="18" charset="0"/>
              </a:rPr>
              <a:t>on the designer. The individual components are then </a:t>
            </a:r>
            <a:r>
              <a:rPr lang="en-US" sz="1900" b="1" dirty="0" smtClean="0">
                <a:latin typeface="Bookman" pitchFamily="18" charset="0"/>
              </a:rPr>
              <a:t>synthesized and analyzed </a:t>
            </a:r>
            <a:r>
              <a:rPr lang="en-US" sz="1900" dirty="0" smtClean="0">
                <a:latin typeface="Bookman" pitchFamily="18" charset="0"/>
              </a:rPr>
              <a:t>into the </a:t>
            </a:r>
            <a:r>
              <a:rPr lang="en-US" sz="1900" b="1" dirty="0" smtClean="0">
                <a:latin typeface="Bookman" pitchFamily="18" charset="0"/>
              </a:rPr>
              <a:t>final product </a:t>
            </a:r>
            <a:r>
              <a:rPr lang="en-US" sz="1900" dirty="0" smtClean="0">
                <a:latin typeface="Bookman" pitchFamily="18" charset="0"/>
              </a:rPr>
              <a:t>in a similar manner. </a:t>
            </a:r>
            <a:endParaRPr lang="en-US" sz="1900" dirty="0">
              <a:solidFill>
                <a:srgbClr val="0070C0"/>
              </a:solidFill>
              <a:latin typeface="Book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pPr algn="r"/>
            <a:r>
              <a:rPr lang="en-US" sz="3600" b="1" dirty="0" smtClean="0">
                <a:solidFill>
                  <a:srgbClr val="C00000"/>
                </a:solidFill>
                <a:latin typeface="Perpetua" pitchFamily="18" charset="0"/>
              </a:rPr>
              <a:t>Cont’d…</a:t>
            </a:r>
            <a:endParaRPr lang="en-US" sz="3600" b="1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839200" cy="61722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Agency FB" pitchFamily="34" charset="0"/>
              <a:buChar char="#"/>
            </a:pPr>
            <a:r>
              <a:rPr lang="en-US" sz="2500" b="1" u="sng" dirty="0" smtClean="0">
                <a:solidFill>
                  <a:srgbClr val="C00000"/>
                </a:solidFill>
                <a:latin typeface="Perpetua" pitchFamily="18" charset="0"/>
              </a:rPr>
              <a:t>Evaluation: </a:t>
            </a:r>
            <a:r>
              <a:rPr lang="en-US" sz="2500" b="1" u="sng" dirty="0" smtClean="0">
                <a:solidFill>
                  <a:srgbClr val="000000"/>
                </a:solidFill>
                <a:latin typeface="Perpetua" pitchFamily="18" charset="0"/>
              </a:rPr>
              <a:t> </a:t>
            </a:r>
            <a:r>
              <a:rPr lang="en-US" sz="2500" dirty="0" smtClean="0">
                <a:latin typeface="Perpetua" pitchFamily="18" charset="0"/>
              </a:rPr>
              <a:t>is concerned with measuring the </a:t>
            </a:r>
            <a:r>
              <a:rPr lang="en-US" sz="2500" b="1" dirty="0" smtClean="0">
                <a:solidFill>
                  <a:srgbClr val="0070C0"/>
                </a:solidFill>
                <a:latin typeface="Perpetua" pitchFamily="18" charset="0"/>
              </a:rPr>
              <a:t>design against </a:t>
            </a:r>
            <a:r>
              <a:rPr lang="en-US" sz="2500" dirty="0" smtClean="0">
                <a:latin typeface="Perpetua" pitchFamily="18" charset="0"/>
              </a:rPr>
              <a:t>the </a:t>
            </a:r>
            <a:r>
              <a:rPr lang="en-US" sz="2500" b="1" dirty="0" smtClean="0">
                <a:solidFill>
                  <a:srgbClr val="0070C0"/>
                </a:solidFill>
                <a:latin typeface="Perpetua" pitchFamily="18" charset="0"/>
              </a:rPr>
              <a:t>specifications</a:t>
            </a:r>
            <a:r>
              <a:rPr lang="en-US" sz="2500" dirty="0" smtClean="0">
                <a:latin typeface="Perpetua" pitchFamily="18" charset="0"/>
              </a:rPr>
              <a:t> established in the </a:t>
            </a:r>
            <a:r>
              <a:rPr lang="en-US" sz="2500" b="1" dirty="0" smtClean="0">
                <a:latin typeface="Perpetua" pitchFamily="18" charset="0"/>
              </a:rPr>
              <a:t>problem definition phase</a:t>
            </a:r>
            <a:r>
              <a:rPr lang="en-US" sz="2500" dirty="0" smtClean="0">
                <a:latin typeface="Perpetua" pitchFamily="18" charset="0"/>
              </a:rPr>
              <a:t>. This evaluation often requires the </a:t>
            </a:r>
            <a:r>
              <a:rPr lang="en-US" sz="2500" b="1" dirty="0" smtClean="0">
                <a:solidFill>
                  <a:srgbClr val="0070C0"/>
                </a:solidFill>
                <a:latin typeface="Perpetua" pitchFamily="18" charset="0"/>
              </a:rPr>
              <a:t>fabrication and testing of a prototype model </a:t>
            </a:r>
            <a:r>
              <a:rPr lang="en-US" sz="2500" dirty="0" smtClean="0">
                <a:latin typeface="Perpetua" pitchFamily="18" charset="0"/>
              </a:rPr>
              <a:t>to assess </a:t>
            </a:r>
            <a:r>
              <a:rPr lang="en-US" sz="2500" b="1" dirty="0" smtClean="0">
                <a:latin typeface="Perpetua" pitchFamily="18" charset="0"/>
              </a:rPr>
              <a:t>operating performance, quality, reliability, and other criteria</a:t>
            </a:r>
            <a:r>
              <a:rPr lang="en-US" sz="2500" dirty="0" smtClean="0">
                <a:latin typeface="Perpetua" pitchFamily="18" charset="0"/>
              </a:rPr>
              <a:t>. </a:t>
            </a:r>
          </a:p>
          <a:p>
            <a:pPr>
              <a:lnSpc>
                <a:spcPct val="150000"/>
              </a:lnSpc>
              <a:buFont typeface="Agency FB" pitchFamily="34" charset="0"/>
              <a:buChar char="#"/>
            </a:pPr>
            <a:r>
              <a:rPr lang="en-US" sz="2500" b="1" u="sng" dirty="0" smtClean="0">
                <a:solidFill>
                  <a:srgbClr val="C00000"/>
                </a:solidFill>
                <a:latin typeface="Perpetua" pitchFamily="18" charset="0"/>
              </a:rPr>
              <a:t>Presentation</a:t>
            </a:r>
            <a:r>
              <a:rPr lang="en-US" sz="2500" b="1" dirty="0" smtClean="0">
                <a:solidFill>
                  <a:srgbClr val="C00000"/>
                </a:solidFill>
                <a:latin typeface="Perpetua" pitchFamily="18" charset="0"/>
              </a:rPr>
              <a:t>: </a:t>
            </a:r>
            <a:r>
              <a:rPr lang="en-US" sz="2500" dirty="0" smtClean="0">
                <a:latin typeface="Perpetua" pitchFamily="18" charset="0"/>
              </a:rPr>
              <a:t>The </a:t>
            </a:r>
            <a:r>
              <a:rPr lang="en-US" sz="2500" b="1" dirty="0" smtClean="0">
                <a:latin typeface="Perpetua" pitchFamily="18" charset="0"/>
              </a:rPr>
              <a:t>final phase </a:t>
            </a:r>
            <a:r>
              <a:rPr lang="en-US" sz="2500" dirty="0" smtClean="0">
                <a:latin typeface="Perpetua" pitchFamily="18" charset="0"/>
              </a:rPr>
              <a:t>in the design procedure. The presentation is concerned with </a:t>
            </a:r>
            <a:r>
              <a:rPr lang="en-US" sz="2500" b="1" dirty="0" smtClean="0">
                <a:solidFill>
                  <a:srgbClr val="0070C0"/>
                </a:solidFill>
                <a:latin typeface="Perpetua" pitchFamily="18" charset="0"/>
              </a:rPr>
              <a:t>documenting the design </a:t>
            </a:r>
            <a:r>
              <a:rPr lang="en-US" sz="2500" dirty="0" smtClean="0">
                <a:latin typeface="Perpetua" pitchFamily="18" charset="0"/>
              </a:rPr>
              <a:t>by means of </a:t>
            </a:r>
            <a:r>
              <a:rPr lang="en-US" sz="2500" b="1" dirty="0" smtClean="0">
                <a:latin typeface="Perpetua" pitchFamily="18" charset="0"/>
              </a:rPr>
              <a:t>drawings, material specifications, assembly lists</a:t>
            </a:r>
            <a:r>
              <a:rPr lang="en-US" sz="2500" dirty="0" smtClean="0">
                <a:latin typeface="Perpetua" pitchFamily="18" charset="0"/>
              </a:rPr>
              <a:t>, and so on. In essence, documentation means that the </a:t>
            </a:r>
            <a:r>
              <a:rPr lang="en-US" sz="2500" b="1" dirty="0" smtClean="0">
                <a:solidFill>
                  <a:srgbClr val="0070C0"/>
                </a:solidFill>
                <a:latin typeface="Perpetua" pitchFamily="18" charset="0"/>
              </a:rPr>
              <a:t>design data base </a:t>
            </a:r>
            <a:r>
              <a:rPr lang="en-US" sz="2500" dirty="0" smtClean="0">
                <a:latin typeface="Perpetua" pitchFamily="18" charset="0"/>
              </a:rPr>
              <a:t>is created. </a:t>
            </a:r>
            <a:endParaRPr lang="en-US" sz="2500" dirty="0"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411162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u="sng" dirty="0" smtClean="0">
                <a:solidFill>
                  <a:srgbClr val="C00000"/>
                </a:solidFill>
                <a:latin typeface="Perpetua" pitchFamily="18" charset="0"/>
              </a:rPr>
              <a:t>Traditional Design Process:</a:t>
            </a:r>
            <a:endParaRPr lang="en-US" sz="3200" u="sng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686800" cy="4906963"/>
          </a:xfrm>
        </p:spPr>
        <p:txBody>
          <a:bodyPr/>
          <a:lstStyle/>
          <a:p>
            <a:pPr algn="ctr">
              <a:buNone/>
            </a:pPr>
            <a:r>
              <a:rPr lang="en-US" b="1" dirty="0" smtClean="0">
                <a:solidFill>
                  <a:srgbClr val="002060"/>
                </a:solidFill>
                <a:latin typeface="Perpetua" pitchFamily="18" charset="0"/>
              </a:rPr>
              <a:t> Design </a:t>
            </a:r>
            <a:r>
              <a:rPr lang="en-US" b="1" dirty="0" smtClean="0">
                <a:solidFill>
                  <a:srgbClr val="002060"/>
                </a:solidFill>
                <a:latin typeface="Perpetua" pitchFamily="18" charset="0"/>
                <a:sym typeface="Wingdings" pitchFamily="2" charset="2"/>
              </a:rPr>
              <a:t> M</a:t>
            </a:r>
            <a:r>
              <a:rPr lang="en-US" b="1" dirty="0" smtClean="0">
                <a:solidFill>
                  <a:srgbClr val="002060"/>
                </a:solidFill>
                <a:latin typeface="Perpetua" pitchFamily="18" charset="0"/>
              </a:rPr>
              <a:t>ake prototype</a:t>
            </a:r>
            <a:r>
              <a:rPr lang="en-US" b="1" dirty="0" smtClean="0">
                <a:solidFill>
                  <a:srgbClr val="002060"/>
                </a:solidFill>
                <a:latin typeface="Perpetua" pitchFamily="18" charset="0"/>
                <a:sym typeface="Wingdings" pitchFamily="2" charset="2"/>
              </a:rPr>
              <a:t> T</a:t>
            </a:r>
            <a:r>
              <a:rPr lang="en-US" b="1" dirty="0" smtClean="0">
                <a:solidFill>
                  <a:srgbClr val="002060"/>
                </a:solidFill>
                <a:latin typeface="Perpetua" pitchFamily="18" charset="0"/>
              </a:rPr>
              <a:t>est</a:t>
            </a:r>
            <a:r>
              <a:rPr lang="en-US" b="1" dirty="0" smtClean="0">
                <a:solidFill>
                  <a:srgbClr val="002060"/>
                </a:solidFill>
                <a:latin typeface="Perpetua" pitchFamily="18" charset="0"/>
                <a:sym typeface="Wingdings" pitchFamily="2" charset="2"/>
              </a:rPr>
              <a:t> R</a:t>
            </a:r>
            <a:r>
              <a:rPr lang="en-US" b="1" dirty="0" smtClean="0">
                <a:solidFill>
                  <a:srgbClr val="002060"/>
                </a:solidFill>
                <a:latin typeface="Perpetua" pitchFamily="18" charset="0"/>
              </a:rPr>
              <a:t>edesign</a:t>
            </a:r>
            <a:r>
              <a:rPr lang="en-US" b="1" dirty="0" smtClean="0">
                <a:solidFill>
                  <a:srgbClr val="002060"/>
                </a:solidFill>
                <a:latin typeface="Perpetua" pitchFamily="18" charset="0"/>
                <a:sym typeface="Wingdings" pitchFamily="2" charset="2"/>
              </a:rPr>
              <a:t></a:t>
            </a:r>
            <a:r>
              <a:rPr lang="en-US" b="1" dirty="0" smtClean="0">
                <a:solidFill>
                  <a:srgbClr val="002060"/>
                </a:solidFill>
                <a:latin typeface="Perpetua" pitchFamily="18" charset="0"/>
              </a:rPr>
              <a:t> Loop</a:t>
            </a:r>
            <a:endParaRPr lang="en-US" b="1" dirty="0">
              <a:solidFill>
                <a:srgbClr val="002060"/>
              </a:solidFill>
              <a:latin typeface="Perpetua" pitchFamily="18" charset="0"/>
            </a:endParaRP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667000"/>
            <a:ext cx="83058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66800"/>
            <a:ext cx="8763000" cy="11430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Perpetua" pitchFamily="18" charset="0"/>
              </a:rPr>
              <a:t>Problems in traditional design </a:t>
            </a:r>
            <a:br>
              <a:rPr lang="en-US" sz="3200" b="1" dirty="0" smtClean="0">
                <a:solidFill>
                  <a:srgbClr val="C00000"/>
                </a:solidFill>
                <a:latin typeface="Perpetua" pitchFamily="18" charset="0"/>
              </a:rPr>
            </a:br>
            <a:r>
              <a:rPr lang="en-US" sz="3200" b="1" dirty="0" smtClean="0">
                <a:solidFill>
                  <a:srgbClr val="C00000"/>
                </a:solidFill>
                <a:latin typeface="Perpetua" pitchFamily="18" charset="0"/>
              </a:rPr>
              <a:t>Process:</a:t>
            </a:r>
            <a:endParaRPr lang="en-US" sz="3200" dirty="0">
              <a:solidFill>
                <a:srgbClr val="C00000"/>
              </a:solidFill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2514600"/>
            <a:ext cx="68580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800" b="1" dirty="0" smtClean="0">
                <a:solidFill>
                  <a:srgbClr val="002060"/>
                </a:solidFill>
                <a:latin typeface="Perpetua" pitchFamily="18" charset="0"/>
              </a:rPr>
              <a:t>Suboptimal design solution</a:t>
            </a:r>
          </a:p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800" b="1" dirty="0" smtClean="0">
                <a:solidFill>
                  <a:srgbClr val="002060"/>
                </a:solidFill>
                <a:latin typeface="Perpetua" pitchFamily="18" charset="0"/>
              </a:rPr>
              <a:t> Costly </a:t>
            </a:r>
          </a:p>
          <a:p>
            <a:pPr>
              <a:lnSpc>
                <a:spcPct val="150000"/>
              </a:lnSpc>
              <a:buFont typeface="Wingdings 2" pitchFamily="18" charset="2"/>
              <a:buChar char="E"/>
            </a:pPr>
            <a:r>
              <a:rPr lang="en-US" sz="2800" b="1" dirty="0" smtClean="0">
                <a:solidFill>
                  <a:srgbClr val="002060"/>
                </a:solidFill>
                <a:latin typeface="Perpetua" pitchFamily="18" charset="0"/>
              </a:rPr>
              <a:t> Slow to response the market.</a:t>
            </a:r>
            <a:endParaRPr lang="en-US" sz="2800" b="1" dirty="0">
              <a:solidFill>
                <a:srgbClr val="002060"/>
              </a:solidFill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12747</TotalTime>
  <Words>2617</Words>
  <Application>Microsoft Office PowerPoint</Application>
  <PresentationFormat>On-screen Show (4:3)</PresentationFormat>
  <Paragraphs>179</Paragraphs>
  <Slides>38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0" baseType="lpstr">
      <vt:lpstr>Office Theme</vt:lpstr>
      <vt:lpstr>Bitmap Image</vt:lpstr>
      <vt:lpstr>Part - #1 Introduction  to  CAD/CAM/CAE</vt:lpstr>
      <vt:lpstr>Outline:</vt:lpstr>
      <vt:lpstr>1. Introduction to Design Process</vt:lpstr>
      <vt:lpstr>Cont’d…</vt:lpstr>
      <vt:lpstr> Design Process: </vt:lpstr>
      <vt:lpstr>Cont’d…</vt:lpstr>
      <vt:lpstr>Cont’d…</vt:lpstr>
      <vt:lpstr>Traditional Design Process:</vt:lpstr>
      <vt:lpstr>Problems in traditional design  Process:</vt:lpstr>
      <vt:lpstr>2. Introduction to CAD</vt:lpstr>
      <vt:lpstr>Product Cycle in Conventional Manufacturing               Environment</vt:lpstr>
      <vt:lpstr>Product Cycle in an Computerized Manufacturing  Environment</vt:lpstr>
      <vt:lpstr>3. Benefits of use of computers in design process</vt:lpstr>
      <vt:lpstr>Cont’d…</vt:lpstr>
      <vt:lpstr>Slide 15</vt:lpstr>
      <vt:lpstr>Cont’d…</vt:lpstr>
      <vt:lpstr>i. Geometric Modeling</vt:lpstr>
      <vt:lpstr>Cont’d…</vt:lpstr>
      <vt:lpstr>Cont’d…</vt:lpstr>
      <vt:lpstr>Cont’d…</vt:lpstr>
      <vt:lpstr>Cont’d…</vt:lpstr>
      <vt:lpstr>ii. Engineering Analysis </vt:lpstr>
      <vt:lpstr>Cont’d…</vt:lpstr>
      <vt:lpstr>Cont’d…</vt:lpstr>
      <vt:lpstr>iii. Design Evaluation and Review </vt:lpstr>
      <vt:lpstr>iv. Automated Drafting </vt:lpstr>
      <vt:lpstr>Main Functions of CAD Systems: </vt:lpstr>
      <vt:lpstr>CAD Softwares:</vt:lpstr>
      <vt:lpstr>5. Computer aided  Manufacturing (CAM)</vt:lpstr>
      <vt:lpstr>Cont’d…</vt:lpstr>
      <vt:lpstr>Steps in CAM</vt:lpstr>
      <vt:lpstr>Applications of CAM</vt:lpstr>
      <vt:lpstr>i. Computer Monitoring and Control</vt:lpstr>
      <vt:lpstr>Cont’d…</vt:lpstr>
      <vt:lpstr>Cont’d…</vt:lpstr>
      <vt:lpstr>6. Basic Concepts of CAD/CAM</vt:lpstr>
      <vt:lpstr>Need for CAD/CAM:</vt:lpstr>
      <vt:lpstr>Slide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dell</cp:lastModifiedBy>
  <cp:revision>1221</cp:revision>
  <dcterms:created xsi:type="dcterms:W3CDTF">2016-10-21T14:09:09Z</dcterms:created>
  <dcterms:modified xsi:type="dcterms:W3CDTF">2020-03-08T19:16:08Z</dcterms:modified>
</cp:coreProperties>
</file>