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314" r:id="rId4"/>
    <p:sldId id="298" r:id="rId5"/>
    <p:sldId id="259" r:id="rId6"/>
    <p:sldId id="260" r:id="rId7"/>
    <p:sldId id="261" r:id="rId8"/>
    <p:sldId id="263" r:id="rId9"/>
    <p:sldId id="312" r:id="rId10"/>
    <p:sldId id="262" r:id="rId11"/>
    <p:sldId id="311" r:id="rId12"/>
    <p:sldId id="266" r:id="rId13"/>
    <p:sldId id="313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6" r:id="rId22"/>
    <p:sldId id="293" r:id="rId23"/>
    <p:sldId id="294" r:id="rId24"/>
    <p:sldId id="295" r:id="rId25"/>
    <p:sldId id="296" r:id="rId26"/>
    <p:sldId id="300" r:id="rId27"/>
    <p:sldId id="302" r:id="rId28"/>
    <p:sldId id="303" r:id="rId29"/>
    <p:sldId id="301" r:id="rId30"/>
    <p:sldId id="304" r:id="rId31"/>
    <p:sldId id="305" r:id="rId32"/>
    <p:sldId id="306" r:id="rId33"/>
    <p:sldId id="307" r:id="rId34"/>
    <p:sldId id="308" r:id="rId35"/>
    <p:sldId id="309" r:id="rId36"/>
    <p:sldId id="284" r:id="rId37"/>
    <p:sldId id="285" r:id="rId38"/>
    <p:sldId id="286" r:id="rId39"/>
    <p:sldId id="310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83925" autoAdjust="0"/>
  </p:normalViewPr>
  <p:slideViewPr>
    <p:cSldViewPr>
      <p:cViewPr varScale="1">
        <p:scale>
          <a:sx n="58" d="100"/>
          <a:sy n="58" d="100"/>
        </p:scale>
        <p:origin x="-17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4B6A3-959C-497A-AE5E-E78FF741BA45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B7D86-DF98-4586-96FA-D808E14D9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1800" b="0" dirty="0" smtClean="0">
                <a:solidFill>
                  <a:srgbClr val="C00000"/>
                </a:solidFill>
                <a:latin typeface="Bookman" pitchFamily="18" charset="0"/>
              </a:rPr>
              <a:t>Rotation and translation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 Angles </a:t>
            </a:r>
            <a:r>
              <a:rPr lang="en-US" sz="1800" b="0" dirty="0" smtClean="0">
                <a:latin typeface="Bookman" pitchFamily="18" charset="0"/>
              </a:rPr>
              <a:t>and </a:t>
            </a: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distances</a:t>
            </a:r>
            <a:r>
              <a:rPr lang="en-US" sz="1800" b="0" dirty="0" smtClean="0">
                <a:latin typeface="Bookman" pitchFamily="18" charset="0"/>
              </a:rPr>
              <a:t> are preserved.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 Unit cube </a:t>
            </a:r>
            <a:r>
              <a:rPr lang="en-US" sz="1800" b="0" dirty="0" smtClean="0">
                <a:latin typeface="Bookman" pitchFamily="18" charset="0"/>
              </a:rPr>
              <a:t>is always </a:t>
            </a: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unit cube.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Translation is independent of any coordinate system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Translation is </a:t>
            </a:r>
            <a:r>
              <a:rPr lang="en-US" sz="1800" b="0" dirty="0" err="1" smtClean="0">
                <a:solidFill>
                  <a:srgbClr val="0070C0"/>
                </a:solidFill>
                <a:latin typeface="Bookman" pitchFamily="18" charset="0"/>
              </a:rPr>
              <a:t>definrd</a:t>
            </a: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 as the addition of columns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1800" b="0" dirty="0" smtClean="0">
                <a:solidFill>
                  <a:srgbClr val="0070C0"/>
                </a:solidFill>
                <a:latin typeface="Bookman" pitchFamily="18" charset="0"/>
              </a:rPr>
              <a:t>Polygons are translated</a:t>
            </a:r>
            <a:r>
              <a:rPr lang="en-US" sz="1800" b="0" baseline="0" dirty="0" smtClean="0">
                <a:solidFill>
                  <a:srgbClr val="0070C0"/>
                </a:solidFill>
                <a:latin typeface="Bookman" pitchFamily="18" charset="0"/>
              </a:rPr>
              <a:t> by translation its vertexes and redrawing it</a:t>
            </a:r>
            <a:endParaRPr lang="en-U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does not preserve angles and size</a:t>
            </a:r>
            <a:r>
              <a:rPr lang="en-US" baseline="0" dirty="0" smtClean="0"/>
              <a:t>.</a:t>
            </a:r>
          </a:p>
          <a:p>
            <a:r>
              <a:rPr lang="en-US" dirty="0" smtClean="0"/>
              <a:t>Uniform</a:t>
            </a:r>
            <a:r>
              <a:rPr lang="en-US" baseline="0" dirty="0" smtClean="0"/>
              <a:t> scaling preserve only angles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Rotation changes the orientation  of an object by an angle </a:t>
            </a:r>
            <a:r>
              <a:rPr lang="en-US" dirty="0" err="1" smtClean="0"/>
              <a:t>teta</a:t>
            </a:r>
            <a:r>
              <a:rPr lang="en-US" dirty="0" smtClean="0"/>
              <a:t> about fixed line perpendicular to </a:t>
            </a:r>
            <a:r>
              <a:rPr lang="en-US" dirty="0" err="1" smtClean="0"/>
              <a:t>xy</a:t>
            </a:r>
            <a:r>
              <a:rPr lang="en-US" dirty="0" smtClean="0"/>
              <a:t> plane</a:t>
            </a:r>
          </a:p>
          <a:p>
            <a:r>
              <a:rPr lang="en-US" dirty="0" smtClean="0"/>
              <a:t>Rotation preserves length and angles</a:t>
            </a:r>
          </a:p>
          <a:p>
            <a:r>
              <a:rPr lang="en-US" dirty="0" smtClean="0"/>
              <a:t>Translation and rotation are rigid body transformation b/c no combination of these transformation can alter the shape and volume</a:t>
            </a:r>
            <a:r>
              <a:rPr lang="en-US" baseline="0" dirty="0" smtClean="0"/>
              <a:t> of the object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0 1 0</a:t>
            </a:r>
          </a:p>
          <a:p>
            <a:r>
              <a:rPr lang="en-US" dirty="0" smtClean="0"/>
              <a:t>1 0 0</a:t>
            </a:r>
          </a:p>
          <a:p>
            <a:r>
              <a:rPr lang="en-US" dirty="0" smtClean="0"/>
              <a:t>0 0 1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318EE-4656-4D07-B91C-30666B7114A0}" type="datetimeFigureOut">
              <a:rPr lang="en-US" smtClean="0"/>
              <a:pPr/>
              <a:t>15-Mar-20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Part - #2 </a:t>
            </a:r>
            <a:r>
              <a:rPr lang="en-US" sz="28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Geometric </a:t>
            </a:r>
            <a:br>
              <a:rPr lang="en-US" sz="28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Transformation (2D &amp; 3D)</a:t>
            </a:r>
            <a:endParaRPr lang="en-US" sz="28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5400" y="5486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March, 2019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i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200" b="1" i="1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838200"/>
            <a:ext cx="8153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pPr algn="l"/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Example: 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1"/>
            <a:ext cx="8458200" cy="205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If the triangle A(1, 1), B(2, 1), C(1, 3) is scaled by a factor 2, find the new coordinates of the triangle.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990600"/>
            <a:ext cx="8153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b="1" i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600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6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Example: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Rotate the rectangle (0, 0), (2, 0), (2, 2), (0, 2) by 30o </a:t>
            </a:r>
            <a:r>
              <a:rPr lang="en-US" sz="2800" b="1" dirty="0" err="1" smtClean="0">
                <a:solidFill>
                  <a:srgbClr val="002060"/>
                </a:solidFill>
                <a:latin typeface="Perpetua" pitchFamily="18" charset="0"/>
              </a:rPr>
              <a:t>ccw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about its </a:t>
            </a:r>
            <a:r>
              <a:rPr lang="en-US" sz="2800" b="1" dirty="0" err="1" smtClean="0">
                <a:solidFill>
                  <a:srgbClr val="002060"/>
                </a:solidFill>
                <a:latin typeface="Perpetua" pitchFamily="18" charset="0"/>
              </a:rPr>
              <a:t>centroid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and find the new coordinates of the rectangle. </a:t>
            </a:r>
            <a:endParaRPr lang="en-US" sz="28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838200"/>
            <a:ext cx="8229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600" b="1" i="1" u="sng" dirty="0" smtClean="0">
                <a:solidFill>
                  <a:srgbClr val="C00000"/>
                </a:solidFill>
                <a:latin typeface="Perpetua" pitchFamily="18" charset="0"/>
              </a:rPr>
              <a:t>Summary</a:t>
            </a:r>
            <a:endParaRPr lang="en-US" sz="3600" i="1" u="sng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2800" b="1" i="1" u="sng" dirty="0" smtClean="0">
                <a:solidFill>
                  <a:srgbClr val="C00000"/>
                </a:solidFill>
                <a:latin typeface="Perpetua" pitchFamily="18" charset="0"/>
              </a:rPr>
              <a:t>4. Homogeneous Coordinates</a:t>
            </a:r>
            <a:endParaRPr lang="en-US" sz="2800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6019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In order to represent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a translation </a:t>
            </a:r>
            <a:r>
              <a:rPr lang="en-US" sz="2200" dirty="0" smtClean="0">
                <a:latin typeface="Perpetua" pitchFamily="18" charset="0"/>
              </a:rPr>
              <a:t>as</a:t>
            </a:r>
            <a:r>
              <a:rPr lang="en-US" sz="2200" b="1" dirty="0" smtClean="0">
                <a:latin typeface="Perpetua" pitchFamily="18" charset="0"/>
              </a:rPr>
              <a:t> a matrix multiplication operation</a:t>
            </a:r>
            <a:r>
              <a:rPr lang="en-US" sz="2200" dirty="0" smtClean="0">
                <a:latin typeface="Perpetua" pitchFamily="18" charset="0"/>
              </a:rPr>
              <a:t> we use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3 x 3 matrices </a:t>
            </a:r>
            <a:r>
              <a:rPr lang="en-US" sz="2200" dirty="0" smtClean="0">
                <a:latin typeface="Perpetua" pitchFamily="18" charset="0"/>
              </a:rPr>
              <a:t>and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pad the points</a:t>
            </a:r>
            <a:r>
              <a:rPr lang="en-US" sz="2200" dirty="0" smtClean="0">
                <a:latin typeface="Perpetua" pitchFamily="18" charset="0"/>
              </a:rPr>
              <a:t> to become </a:t>
            </a:r>
            <a:r>
              <a:rPr lang="en-US" sz="2200" b="1" dirty="0" smtClean="0">
                <a:latin typeface="Perpetua" pitchFamily="18" charset="0"/>
              </a:rPr>
              <a:t>3 x 1 matrices.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This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coordinate system </a:t>
            </a:r>
            <a:r>
              <a:rPr lang="en-US" sz="2200" dirty="0" smtClean="0">
                <a:latin typeface="Perpetua" pitchFamily="18" charset="0"/>
              </a:rPr>
              <a:t>(using </a:t>
            </a:r>
            <a:r>
              <a:rPr lang="en-US" sz="2200" b="1" dirty="0" smtClean="0">
                <a:latin typeface="Perpetua" pitchFamily="18" charset="0"/>
              </a:rPr>
              <a:t>three values </a:t>
            </a:r>
            <a:r>
              <a:rPr lang="en-US" sz="2200" dirty="0" smtClean="0">
                <a:latin typeface="Perpetua" pitchFamily="18" charset="0"/>
              </a:rPr>
              <a:t>to represent a </a:t>
            </a:r>
            <a:r>
              <a:rPr lang="en-US" sz="2200" b="1" dirty="0" smtClean="0">
                <a:latin typeface="Perpetua" pitchFamily="18" charset="0"/>
              </a:rPr>
              <a:t>2D point</a:t>
            </a:r>
            <a:r>
              <a:rPr lang="en-US" sz="2200" dirty="0" smtClean="0">
                <a:latin typeface="Perpetua" pitchFamily="18" charset="0"/>
              </a:rPr>
              <a:t>) is called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homogeneous coordinates</a:t>
            </a:r>
            <a:r>
              <a:rPr lang="en-US" sz="22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Let the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added extra coordinate </a:t>
            </a:r>
            <a:r>
              <a:rPr lang="en-US" sz="2200" b="1" dirty="0" smtClean="0">
                <a:latin typeface="Perpetua" pitchFamily="18" charset="0"/>
              </a:rPr>
              <a:t>be W</a:t>
            </a:r>
            <a:r>
              <a:rPr lang="en-US" sz="2200" dirty="0" smtClean="0">
                <a:latin typeface="Perpetua" pitchFamily="18" charset="0"/>
              </a:rPr>
              <a:t>, to a point: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P (x, y, W).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 </a:t>
            </a:r>
            <a:r>
              <a:rPr lang="en-US" sz="2200" b="1" dirty="0" smtClean="0">
                <a:latin typeface="Perpetua" pitchFamily="18" charset="0"/>
              </a:rPr>
              <a:t>Two sets of homogeneous coordinates </a:t>
            </a:r>
            <a:r>
              <a:rPr lang="en-US" sz="2200" dirty="0" smtClean="0">
                <a:latin typeface="Perpetua" pitchFamily="18" charset="0"/>
              </a:rPr>
              <a:t>represent the </a:t>
            </a:r>
            <a:r>
              <a:rPr lang="en-US" sz="2200" b="1" dirty="0" smtClean="0">
                <a:latin typeface="Perpetua" pitchFamily="18" charset="0"/>
              </a:rPr>
              <a:t>same point </a:t>
            </a:r>
            <a:r>
              <a:rPr lang="en-US" sz="2200" dirty="0" smtClean="0">
                <a:latin typeface="Perpetua" pitchFamily="18" charset="0"/>
              </a:rPr>
              <a:t>if they are a </a:t>
            </a:r>
            <a:r>
              <a:rPr lang="en-US" sz="2200" b="1" dirty="0" smtClean="0">
                <a:latin typeface="Perpetua" pitchFamily="18" charset="0"/>
              </a:rPr>
              <a:t>multiple of each other.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If </a:t>
            </a:r>
            <a:r>
              <a:rPr lang="en-US" sz="2200" b="1" dirty="0" smtClean="0">
                <a:latin typeface="Perpetua" pitchFamily="18" charset="0"/>
              </a:rPr>
              <a:t>W </a:t>
            </a:r>
            <a:r>
              <a:rPr lang="en-US" sz="2200" b="1" dirty="0" smtClean="0">
                <a:latin typeface="Algerian"/>
              </a:rPr>
              <a:t>≠</a:t>
            </a:r>
            <a:r>
              <a:rPr lang="en-US" sz="2200" b="1" dirty="0" smtClean="0">
                <a:latin typeface="Perpetua" pitchFamily="18" charset="0"/>
              </a:rPr>
              <a:t> 0 </a:t>
            </a:r>
            <a:r>
              <a:rPr lang="en-US" sz="2200" dirty="0" smtClean="0">
                <a:latin typeface="Perpetua" pitchFamily="18" charset="0"/>
              </a:rPr>
              <a:t>, divide by it to get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Cartesian coordinates</a:t>
            </a:r>
            <a:r>
              <a:rPr lang="en-US" sz="22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200" dirty="0" smtClean="0">
                <a:latin typeface="Perpetua" pitchFamily="18" charset="0"/>
              </a:rPr>
              <a:t>of point: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 (x/W, y/W, 1).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If </a:t>
            </a:r>
            <a:r>
              <a:rPr lang="en-US" sz="2200" b="1" dirty="0" smtClean="0">
                <a:latin typeface="Perpetua" pitchFamily="18" charset="0"/>
              </a:rPr>
              <a:t>W = 0</a:t>
            </a:r>
            <a:r>
              <a:rPr lang="en-US" sz="2200" dirty="0" smtClean="0">
                <a:latin typeface="Perpetua" pitchFamily="18" charset="0"/>
              </a:rPr>
              <a:t>, point is said to be at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infinity.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200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b="1" i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600" b="1" i="1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838200"/>
            <a:ext cx="6858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191000"/>
            <a:ext cx="6705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33400" y="33528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2060"/>
                </a:solidFill>
                <a:latin typeface="Bookman" pitchFamily="18" charset="0"/>
              </a:rPr>
              <a:t>Transformation matrices </a:t>
            </a:r>
            <a:r>
              <a:rPr lang="fr-FR" sz="2000" dirty="0" smtClean="0">
                <a:solidFill>
                  <a:srgbClr val="002060"/>
                </a:solidFill>
                <a:latin typeface="Bookman" pitchFamily="18" charset="0"/>
              </a:rPr>
              <a:t>for </a:t>
            </a:r>
            <a:r>
              <a:rPr lang="fr-FR" sz="2000" b="1" dirty="0" smtClean="0">
                <a:solidFill>
                  <a:srgbClr val="002060"/>
                </a:solidFill>
                <a:latin typeface="Bookman" pitchFamily="18" charset="0"/>
              </a:rPr>
              <a:t>2D translation </a:t>
            </a:r>
            <a:r>
              <a:rPr lang="en-US" sz="2000" dirty="0" smtClean="0">
                <a:solidFill>
                  <a:srgbClr val="002060"/>
                </a:solidFill>
                <a:latin typeface="Bookman" pitchFamily="18" charset="0"/>
              </a:rPr>
              <a:t>are </a:t>
            </a:r>
            <a:r>
              <a:rPr lang="en-US" sz="2000" b="1" dirty="0" smtClean="0">
                <a:solidFill>
                  <a:srgbClr val="002060"/>
                </a:solidFill>
                <a:latin typeface="Bookman" pitchFamily="18" charset="0"/>
              </a:rPr>
              <a:t>now 3x3.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5. Concatenation of transformation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914400"/>
            <a:ext cx="7239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114800"/>
            <a:ext cx="7010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1800" y="274638"/>
            <a:ext cx="19050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i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3200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524000"/>
            <a:ext cx="6629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Properties of Translations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600200"/>
            <a:ext cx="6705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04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u="sng" dirty="0" smtClean="0">
                <a:solidFill>
                  <a:srgbClr val="C00000"/>
                </a:solidFill>
                <a:latin typeface="Perpetua" pitchFamily="18" charset="0"/>
              </a:rPr>
              <a:t>1. Geometric Transformations</a:t>
            </a:r>
            <a:endParaRPr lang="en-US" sz="36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86800" cy="6172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b="1" u="sng" dirty="0" smtClean="0">
                <a:solidFill>
                  <a:srgbClr val="0070C0"/>
                </a:solidFill>
                <a:latin typeface="Perpetua" pitchFamily="18" charset="0"/>
              </a:rPr>
              <a:t>What is transformation?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b="1" dirty="0" smtClean="0">
                <a:latin typeface="Perpetua" pitchFamily="18" charset="0"/>
              </a:rPr>
              <a:t>It</a:t>
            </a:r>
            <a:r>
              <a:rPr lang="en-US" sz="2200" dirty="0" smtClean="0">
                <a:latin typeface="Perpetua" pitchFamily="18" charset="0"/>
              </a:rPr>
              <a:t> is the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backbone of computer graphics</a:t>
            </a:r>
            <a:r>
              <a:rPr lang="en-US" sz="2200" dirty="0" smtClean="0">
                <a:latin typeface="Perpetua" pitchFamily="18" charset="0"/>
              </a:rPr>
              <a:t>, enabling us to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manipulate the shape, size, and location of the object. 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Changing </a:t>
            </a:r>
            <a:r>
              <a:rPr lang="en-US" sz="2200" dirty="0" smtClean="0">
                <a:latin typeface="Perpetua" pitchFamily="18" charset="0"/>
              </a:rPr>
              <a:t>something to something else via</a:t>
            </a:r>
            <a:r>
              <a:rPr lang="en-US" sz="2200" b="1" dirty="0" smtClean="0">
                <a:latin typeface="Perpetua" pitchFamily="18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rules.</a:t>
            </a:r>
            <a:endParaRPr lang="en-US" sz="2200" b="1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b="1" u="sng" dirty="0" smtClean="0">
                <a:solidFill>
                  <a:srgbClr val="0070C0"/>
                </a:solidFill>
                <a:latin typeface="Perpetua" pitchFamily="18" charset="0"/>
              </a:rPr>
              <a:t>Why are they important to graphics?</a:t>
            </a:r>
          </a:p>
          <a:p>
            <a:pPr lvl="1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 It can be used to effect the following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changes in a geometric object</a:t>
            </a:r>
            <a:r>
              <a:rPr lang="en-US" sz="2200" dirty="0" smtClean="0">
                <a:latin typeface="Perpetua" pitchFamily="18" charset="0"/>
              </a:rPr>
              <a:t>: 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latin typeface="Perpetua" pitchFamily="18" charset="0"/>
              </a:rPr>
              <a:t>			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1. Change the location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			2. Change the shape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			3. Change the size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			4. Rotate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			5. Copy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200" b="1" i="1" u="sng" dirty="0" smtClean="0">
                <a:solidFill>
                  <a:srgbClr val="C00000"/>
                </a:solidFill>
                <a:latin typeface="Perpetua" pitchFamily="18" charset="0"/>
              </a:rPr>
              <a:t>Homogeneous form of scale</a:t>
            </a:r>
            <a:endParaRPr lang="en-US" sz="3200" b="1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838201"/>
            <a:ext cx="6705599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371600" y="3505201"/>
            <a:ext cx="624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u="sng" dirty="0" smtClean="0">
                <a:solidFill>
                  <a:srgbClr val="C00000"/>
                </a:solidFill>
                <a:latin typeface="Perpetua" pitchFamily="18" charset="0"/>
              </a:rPr>
              <a:t>Concatenation of scales</a:t>
            </a:r>
            <a:endParaRPr lang="en-US" sz="3200" u="sng" dirty="0">
              <a:latin typeface="Perpetu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191000"/>
            <a:ext cx="746759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533400"/>
            <a:ext cx="7543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Ex. 1: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Rotation of object about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arbitrary point P (x, y) by θ</a:t>
            </a:r>
            <a:endParaRPr lang="en-US" sz="2400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1"/>
            <a:ext cx="4648200" cy="2286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Translate point (x, y) to origin by (-x, -y)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Rotate by θ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Translate the point by (x, y)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295400"/>
            <a:ext cx="40005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343400"/>
            <a:ext cx="60960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6. Reflections/Mirroring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3810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295400"/>
            <a:ext cx="388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b="1" i="1" u="sng" dirty="0" smtClean="0">
                <a:solidFill>
                  <a:srgbClr val="C00000"/>
                </a:solidFill>
                <a:latin typeface="Perpetua" pitchFamily="18" charset="0"/>
              </a:rPr>
              <a:t>More Reflections</a:t>
            </a:r>
            <a:endParaRPr lang="en-US" sz="3600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3400" y="1447800"/>
            <a:ext cx="3886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600200"/>
            <a:ext cx="3810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Perpetua" pitchFamily="18" charset="0"/>
              </a:rPr>
              <a:t>3 D - Rigid body transformations</a:t>
            </a:r>
            <a:endParaRPr lang="en-US" sz="2800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5287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Methods</a:t>
            </a:r>
            <a:r>
              <a:rPr lang="en-US" sz="2400" dirty="0" smtClean="0">
                <a:latin typeface="Perpetua" pitchFamily="18" charset="0"/>
              </a:rPr>
              <a:t> for object modeling </a:t>
            </a:r>
            <a:r>
              <a:rPr lang="en-US" sz="2400" b="1" dirty="0" smtClean="0">
                <a:latin typeface="Perpetua" pitchFamily="18" charset="0"/>
              </a:rPr>
              <a:t>transformation</a:t>
            </a:r>
            <a:r>
              <a:rPr lang="en-US" sz="2400" dirty="0" smtClean="0">
                <a:latin typeface="Perpetua" pitchFamily="18" charset="0"/>
              </a:rPr>
              <a:t> in </a:t>
            </a:r>
            <a:r>
              <a:rPr lang="en-US" sz="2400" b="1" dirty="0" smtClean="0">
                <a:latin typeface="Perpetua" pitchFamily="18" charset="0"/>
              </a:rPr>
              <a:t>three dimensions</a:t>
            </a:r>
            <a:r>
              <a:rPr lang="en-US" sz="2400" dirty="0" smtClean="0">
                <a:latin typeface="Perpetua" pitchFamily="18" charset="0"/>
              </a:rPr>
              <a:t> are extended from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two dimensional methods </a:t>
            </a:r>
            <a:r>
              <a:rPr lang="en-US" sz="2400" dirty="0" smtClean="0">
                <a:latin typeface="Perpetua" pitchFamily="18" charset="0"/>
              </a:rPr>
              <a:t>by including consideration for 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z coordinate.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Preserve lines, angles and distances.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32766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419600" y="3429000"/>
            <a:ext cx="4724400" cy="3429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Bookman" pitchFamily="18" charset="0"/>
              <a:buChar char="#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Generalize from 2D by including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z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 coordinate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Bookman" pitchFamily="18" charset="0"/>
              <a:buChar char="#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Straight forward for translation and scale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Bookman" pitchFamily="18" charset="0"/>
              <a:buChar char="#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Rotation more difficult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Bookman" pitchFamily="18" charset="0"/>
              <a:buChar char="#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Homogeneous coordinates: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4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 components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Bookman" pitchFamily="18" charset="0"/>
              <a:buChar char="#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Transformation matrices: 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4×4 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erpetua" pitchFamily="18" charset="0"/>
                <a:ea typeface="+mn-ea"/>
                <a:cs typeface="+mn-cs"/>
              </a:rPr>
              <a:t>éléments.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erpetu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3D Point:</a:t>
            </a:r>
            <a:endParaRPr lang="en-US" sz="24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6934200" cy="6019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We will consider </a:t>
            </a:r>
            <a:r>
              <a:rPr lang="en-US" sz="2400" b="1" dirty="0" smtClean="0">
                <a:latin typeface="Perpetua" pitchFamily="18" charset="0"/>
              </a:rPr>
              <a:t>points</a:t>
            </a:r>
            <a:r>
              <a:rPr lang="en-US" sz="2400" dirty="0" smtClean="0">
                <a:latin typeface="Perpetua" pitchFamily="18" charset="0"/>
              </a:rPr>
              <a:t> as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column vectors.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Thus, </a:t>
            </a:r>
            <a:r>
              <a:rPr lang="en-US" sz="2400" b="1" dirty="0" smtClean="0">
                <a:latin typeface="Perpetua" pitchFamily="18" charset="0"/>
              </a:rPr>
              <a:t>a typical point </a:t>
            </a:r>
            <a:r>
              <a:rPr lang="en-US" sz="2400" dirty="0" smtClean="0">
                <a:latin typeface="Perpetua" pitchFamily="18" charset="0"/>
              </a:rPr>
              <a:t>with coordinates </a:t>
            </a:r>
            <a:r>
              <a:rPr lang="en-US" sz="2400" b="1" dirty="0" smtClean="0">
                <a:latin typeface="Perpetua" pitchFamily="18" charset="0"/>
              </a:rPr>
              <a:t>(x, y, z) </a:t>
            </a:r>
            <a:r>
              <a:rPr lang="en-US" sz="2400" dirty="0" smtClean="0">
                <a:latin typeface="Perpetua" pitchFamily="18" charset="0"/>
              </a:rPr>
              <a:t>is represented as:</a:t>
            </a:r>
            <a:r>
              <a:rPr lang="en-US" sz="2400" b="1" dirty="0" smtClean="0">
                <a:latin typeface="Perpetua" pitchFamily="18" charset="0"/>
              </a:rPr>
              <a:t>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endParaRPr lang="en-US" sz="2400" b="1" dirty="0" smtClean="0">
              <a:solidFill>
                <a:srgbClr val="C0000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3D Point Homogenous Coordinate: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A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3D point P </a:t>
            </a:r>
            <a:r>
              <a:rPr lang="en-US" sz="2400" dirty="0" smtClean="0">
                <a:latin typeface="Perpetua" pitchFamily="18" charset="0"/>
              </a:rPr>
              <a:t>is represented in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homogeneous coordinates </a:t>
            </a:r>
            <a:r>
              <a:rPr lang="en-US" sz="2400" dirty="0" smtClean="0">
                <a:latin typeface="Perpetua" pitchFamily="18" charset="0"/>
              </a:rPr>
              <a:t>by a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4-dim, Vector.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We </a:t>
            </a:r>
            <a:r>
              <a:rPr lang="en-US" sz="2400" b="1" dirty="0" smtClean="0">
                <a:latin typeface="Perpetua" pitchFamily="18" charset="0"/>
              </a:rPr>
              <a:t>don't lose </a:t>
            </a:r>
            <a:r>
              <a:rPr lang="en-US" sz="2400" dirty="0" smtClean="0">
                <a:latin typeface="Perpetua" pitchFamily="18" charset="0"/>
              </a:rPr>
              <a:t>anything.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main advantage: </a:t>
            </a:r>
            <a:r>
              <a:rPr lang="en-US" sz="2400" dirty="0" smtClean="0">
                <a:latin typeface="Perpetua" pitchFamily="18" charset="0"/>
              </a:rPr>
              <a:t>it is easier to</a:t>
            </a:r>
            <a:r>
              <a:rPr lang="en-US" sz="2400" b="1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compose translation and rotation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latin typeface="Perpetua" pitchFamily="18" charset="0"/>
              </a:rPr>
              <a:t>Everything</a:t>
            </a:r>
            <a:r>
              <a:rPr lang="en-US" sz="2400" dirty="0" smtClean="0">
                <a:latin typeface="Perpetua" pitchFamily="18" charset="0"/>
              </a:rPr>
              <a:t> is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matrix multiplication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990600"/>
            <a:ext cx="13811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3810000"/>
            <a:ext cx="169545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u="sng" dirty="0" err="1" smtClean="0">
                <a:solidFill>
                  <a:srgbClr val="C00000"/>
                </a:solidFill>
                <a:latin typeface="Perpetua" pitchFamily="18" charset="0"/>
              </a:rPr>
              <a:t>i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. 3D Translation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915400" cy="5364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dirty="0" smtClean="0">
                <a:latin typeface="Perpetua" pitchFamily="18" charset="0"/>
              </a:rPr>
              <a:t>In </a:t>
            </a:r>
            <a:r>
              <a:rPr lang="en-US" sz="2200" b="1" dirty="0" smtClean="0">
                <a:latin typeface="Perpetua" pitchFamily="18" charset="0"/>
              </a:rPr>
              <a:t>homogeneous coordinates</a:t>
            </a:r>
            <a:r>
              <a:rPr lang="en-US" sz="2200" dirty="0" smtClean="0">
                <a:latin typeface="Perpetua" pitchFamily="18" charset="0"/>
              </a:rPr>
              <a:t>,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3D transformations </a:t>
            </a:r>
            <a:r>
              <a:rPr lang="en-US" sz="2200" dirty="0" smtClean="0">
                <a:latin typeface="Perpetua" pitchFamily="18" charset="0"/>
              </a:rPr>
              <a:t>are represented by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4×4 matrixes:.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P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is translated to </a:t>
            </a: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P' </a:t>
            </a:r>
            <a:r>
              <a:rPr lang="en-US" sz="2200" b="1" dirty="0" smtClean="0">
                <a:latin typeface="Perpetua" pitchFamily="18" charset="0"/>
              </a:rPr>
              <a:t>by: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An object </a:t>
            </a:r>
            <a:r>
              <a:rPr lang="en-US" sz="2200" dirty="0" smtClean="0">
                <a:latin typeface="Perpetua" pitchFamily="18" charset="0"/>
              </a:rPr>
              <a:t>is translated in </a:t>
            </a:r>
            <a:r>
              <a:rPr lang="en-US" sz="2200" b="1" dirty="0" smtClean="0">
                <a:latin typeface="Perpetua" pitchFamily="18" charset="0"/>
              </a:rPr>
              <a:t>3D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latin typeface="Perpetua" pitchFamily="18" charset="0"/>
              </a:rPr>
              <a:t>dimensional</a:t>
            </a:r>
            <a:r>
              <a:rPr lang="en-US" sz="2200" dirty="0" smtClean="0">
                <a:latin typeface="Perpetua" pitchFamily="18" charset="0"/>
              </a:rPr>
              <a:t> by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transforming</a:t>
            </a:r>
            <a:r>
              <a:rPr lang="en-US" sz="22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each of the defining points </a:t>
            </a:r>
            <a:r>
              <a:rPr lang="en-US" sz="2200" dirty="0" smtClean="0">
                <a:latin typeface="Perpetua" pitchFamily="18" charset="0"/>
              </a:rPr>
              <a:t>of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latin typeface="Perpetua" pitchFamily="18" charset="0"/>
              </a:rPr>
              <a:t> the objects </a:t>
            </a:r>
            <a:r>
              <a:rPr lang="en-US" sz="2400" dirty="0" smtClean="0">
                <a:latin typeface="Perpetua" pitchFamily="18" charset="0"/>
              </a:rPr>
              <a:t>.</a:t>
            </a:r>
            <a:endParaRPr lang="en-US" sz="2200" b="1" dirty="0">
              <a:solidFill>
                <a:srgbClr val="0070C0"/>
              </a:solidFill>
              <a:latin typeface="Perpetua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524000"/>
            <a:ext cx="3733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800600"/>
            <a:ext cx="4267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28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915400" cy="5516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An object </a:t>
            </a:r>
            <a:r>
              <a:rPr lang="en-US" sz="2400" dirty="0" smtClean="0">
                <a:latin typeface="Perpetua" pitchFamily="18" charset="0"/>
              </a:rPr>
              <a:t>represented as a set of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polygon surfaces, </a:t>
            </a:r>
            <a:r>
              <a:rPr lang="en-US" sz="2400" dirty="0" smtClean="0">
                <a:latin typeface="Perpetua" pitchFamily="18" charset="0"/>
              </a:rPr>
              <a:t>is translated </a:t>
            </a:r>
            <a:r>
              <a:rPr lang="en-US" sz="2400" b="1" dirty="0" smtClean="0">
                <a:latin typeface="Perpetua" pitchFamily="18" charset="0"/>
              </a:rPr>
              <a:t>by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translate each vertex </a:t>
            </a:r>
            <a:r>
              <a:rPr lang="en-US" sz="2400" dirty="0" smtClean="0">
                <a:latin typeface="Perpetua" pitchFamily="18" charset="0"/>
              </a:rPr>
              <a:t>of </a:t>
            </a:r>
            <a:r>
              <a:rPr lang="en-US" sz="2400" b="1" dirty="0" smtClean="0">
                <a:latin typeface="Perpetua" pitchFamily="18" charset="0"/>
              </a:rPr>
              <a:t>each surface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latin typeface="Perpetua" pitchFamily="18" charset="0"/>
              </a:rPr>
              <a:t>redraw the polygon </a:t>
            </a:r>
            <a:r>
              <a:rPr lang="en-US" sz="2400" dirty="0" smtClean="0">
                <a:latin typeface="Perpetua" pitchFamily="18" charset="0"/>
              </a:rPr>
              <a:t>facets in the </a:t>
            </a:r>
            <a:r>
              <a:rPr lang="en-US" sz="2400" b="1" dirty="0" smtClean="0">
                <a:latin typeface="Perpetua" pitchFamily="18" charset="0"/>
              </a:rPr>
              <a:t>new position.</a:t>
            </a: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endParaRPr lang="en-US" sz="2400" b="1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endParaRPr lang="en-US" sz="2400" b="1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endParaRPr lang="en-US" sz="2400" b="1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endParaRPr lang="en-US" sz="2400" b="1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400" b="1" dirty="0" smtClean="0">
              <a:latin typeface="Perpetu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743200"/>
            <a:ext cx="5562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ii.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3D Rotation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915400" cy="3581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In general,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rotations</a:t>
            </a:r>
            <a:r>
              <a:rPr lang="en-US" sz="2400" dirty="0" smtClean="0">
                <a:latin typeface="Perpetua" pitchFamily="18" charset="0"/>
              </a:rPr>
              <a:t> are specified by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 rotation axis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an angle.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In </a:t>
            </a:r>
            <a:r>
              <a:rPr lang="en-US" sz="2400" b="1" dirty="0" smtClean="0">
                <a:latin typeface="Perpetua" pitchFamily="18" charset="0"/>
              </a:rPr>
              <a:t>two-dimensions</a:t>
            </a:r>
            <a:r>
              <a:rPr lang="en-US" sz="2400" dirty="0" smtClean="0">
                <a:latin typeface="Perpetua" pitchFamily="18" charset="0"/>
              </a:rPr>
              <a:t> there is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only one choice </a:t>
            </a:r>
            <a:r>
              <a:rPr lang="en-US" sz="2400" dirty="0" smtClean="0">
                <a:latin typeface="Perpetua" pitchFamily="18" charset="0"/>
              </a:rPr>
              <a:t>of a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rotation axis </a:t>
            </a:r>
            <a:r>
              <a:rPr lang="en-US" sz="2400" dirty="0" smtClean="0">
                <a:latin typeface="Perpetua" pitchFamily="18" charset="0"/>
              </a:rPr>
              <a:t>that leaves points in the plane.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easiest rotation axes </a:t>
            </a:r>
            <a:r>
              <a:rPr lang="en-US" sz="2400" dirty="0" smtClean="0">
                <a:latin typeface="Perpetua" pitchFamily="18" charset="0"/>
              </a:rPr>
              <a:t>are those that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parallel</a:t>
            </a:r>
            <a:r>
              <a:rPr lang="en-US" sz="2400" dirty="0" smtClean="0">
                <a:latin typeface="Perpetua" pitchFamily="18" charset="0"/>
              </a:rPr>
              <a:t> to the </a:t>
            </a:r>
            <a:r>
              <a:rPr lang="en-US" sz="2400" b="1" dirty="0" smtClean="0">
                <a:latin typeface="Perpetua" pitchFamily="18" charset="0"/>
              </a:rPr>
              <a:t>coordinate axis.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Positive rotation angles </a:t>
            </a:r>
            <a:r>
              <a:rPr lang="en-US" sz="2400" dirty="0" smtClean="0">
                <a:latin typeface="Perpetua" pitchFamily="18" charset="0"/>
              </a:rPr>
              <a:t>produce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counterclockwise </a:t>
            </a:r>
            <a:r>
              <a:rPr lang="en-US" sz="2400" dirty="0" smtClean="0">
                <a:latin typeface="Perpetua" pitchFamily="18" charset="0"/>
              </a:rPr>
              <a:t>rotations about a coordinate axis, if we are looking along the </a:t>
            </a:r>
            <a:r>
              <a:rPr lang="en-US" sz="2400" b="1" dirty="0" smtClean="0">
                <a:latin typeface="Perpetua" pitchFamily="18" charset="0"/>
              </a:rPr>
              <a:t>positive half of the axis </a:t>
            </a:r>
            <a:r>
              <a:rPr lang="en-US" sz="2400" dirty="0" smtClean="0">
                <a:latin typeface="Perpetua" pitchFamily="18" charset="0"/>
              </a:rPr>
              <a:t>toward the </a:t>
            </a:r>
            <a:r>
              <a:rPr lang="en-US" sz="2400" b="1" dirty="0" smtClean="0">
                <a:latin typeface="Perpetua" pitchFamily="18" charset="0"/>
              </a:rPr>
              <a:t>coordinate origin.</a:t>
            </a:r>
            <a:endParaRPr lang="en-US" sz="2400" b="1" dirty="0">
              <a:latin typeface="Perpetua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343399"/>
            <a:ext cx="6705600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2.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Types of  Transformations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943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i. 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Geometric/Object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Transformation </a:t>
            </a:r>
          </a:p>
          <a:p>
            <a:pPr lvl="1">
              <a:lnSpc>
                <a:spcPct val="170000"/>
              </a:lnSpc>
              <a:buFont typeface="Algerian" pitchFamily="82" charset="0"/>
              <a:buChar char="&gt;"/>
            </a:pPr>
            <a:r>
              <a:rPr lang="en-US" sz="3200" dirty="0" smtClean="0">
                <a:latin typeface="Perpetua" pitchFamily="18" charset="0"/>
              </a:rPr>
              <a:t>This transformation </a:t>
            </a:r>
            <a:r>
              <a:rPr lang="en-US" sz="3200" b="1" dirty="0" smtClean="0">
                <a:solidFill>
                  <a:srgbClr val="0070C0"/>
                </a:solidFill>
                <a:latin typeface="Perpetua" pitchFamily="18" charset="0"/>
              </a:rPr>
              <a:t>alters the coordinate values </a:t>
            </a:r>
            <a:r>
              <a:rPr lang="en-US" sz="3200" dirty="0" smtClean="0">
                <a:latin typeface="Perpetua" pitchFamily="18" charset="0"/>
              </a:rPr>
              <a:t>of the object. Basic operations are </a:t>
            </a:r>
            <a:r>
              <a:rPr lang="en-US" sz="3200" b="1" dirty="0" smtClean="0">
                <a:solidFill>
                  <a:srgbClr val="002060"/>
                </a:solidFill>
                <a:latin typeface="Perpetua" pitchFamily="18" charset="0"/>
              </a:rPr>
              <a:t>scaling, translation, rotation and combination </a:t>
            </a:r>
            <a:r>
              <a:rPr lang="en-US" sz="3200" dirty="0" smtClean="0">
                <a:latin typeface="Perpetua" pitchFamily="18" charset="0"/>
              </a:rPr>
              <a:t>of one or more of these </a:t>
            </a:r>
            <a:r>
              <a:rPr lang="en-US" sz="3200" b="1" dirty="0" smtClean="0">
                <a:latin typeface="Perpetua" pitchFamily="18" charset="0"/>
              </a:rPr>
              <a:t>basic transformations</a:t>
            </a:r>
            <a:r>
              <a:rPr lang="en-US" sz="3200" dirty="0" smtClean="0">
                <a:latin typeface="Perpetua" pitchFamily="18" charset="0"/>
              </a:rPr>
              <a:t>. </a:t>
            </a:r>
          </a:p>
          <a:p>
            <a:pPr lvl="1">
              <a:lnSpc>
                <a:spcPct val="170000"/>
              </a:lnSpc>
              <a:buFont typeface="Algerian" pitchFamily="82" charset="0"/>
              <a:buChar char="&gt;"/>
            </a:pP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Object transformation = Move (transform) an object in the 2D/3D space. </a:t>
            </a:r>
          </a:p>
          <a:p>
            <a:pPr>
              <a:lnSpc>
                <a:spcPct val="170000"/>
              </a:lnSpc>
              <a:buNone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ii.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Visual/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Coordinate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System </a:t>
            </a:r>
            <a:r>
              <a:rPr lang="en-US" b="1" u="sng" dirty="0" smtClean="0">
                <a:solidFill>
                  <a:srgbClr val="0070C0"/>
                </a:solidFill>
                <a:latin typeface="Perpetua" pitchFamily="18" charset="0"/>
              </a:rPr>
              <a:t>Transformation</a:t>
            </a:r>
            <a:endParaRPr lang="en-US" b="1" u="sng" dirty="0" smtClean="0">
              <a:solidFill>
                <a:srgbClr val="0070C0"/>
              </a:solidFill>
              <a:latin typeface="Perpetua" pitchFamily="18" charset="0"/>
            </a:endParaRPr>
          </a:p>
          <a:p>
            <a:pPr lvl="1">
              <a:lnSpc>
                <a:spcPct val="170000"/>
              </a:lnSpc>
              <a:buFont typeface="Algerian" pitchFamily="82" charset="0"/>
              <a:buChar char="&gt;"/>
            </a:pPr>
            <a:r>
              <a:rPr lang="en-US" dirty="0" smtClean="0">
                <a:latin typeface="Perpetua" pitchFamily="18" charset="0"/>
              </a:rPr>
              <a:t>In this transformation there is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no change in either the geometry or the coordinates of the object</a:t>
            </a:r>
            <a:r>
              <a:rPr lang="en-US" dirty="0" smtClean="0">
                <a:latin typeface="Perpetua" pitchFamily="18" charset="0"/>
              </a:rPr>
              <a:t>. A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copy of the object </a:t>
            </a:r>
            <a:r>
              <a:rPr lang="en-US" dirty="0" smtClean="0">
                <a:solidFill>
                  <a:srgbClr val="002060"/>
                </a:solidFill>
                <a:latin typeface="Perpetua" pitchFamily="18" charset="0"/>
              </a:rPr>
              <a:t>is </a:t>
            </a:r>
            <a:r>
              <a:rPr lang="en-US" dirty="0" smtClean="0">
                <a:latin typeface="Perpetua" pitchFamily="18" charset="0"/>
              </a:rPr>
              <a:t>placed at the </a:t>
            </a:r>
            <a:r>
              <a:rPr lang="en-US" b="1" dirty="0" smtClean="0">
                <a:latin typeface="Perpetua" pitchFamily="18" charset="0"/>
              </a:rPr>
              <a:t>desired sight,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without changing the coordinate values </a:t>
            </a:r>
            <a:r>
              <a:rPr lang="en-US" dirty="0" smtClean="0">
                <a:latin typeface="Perpetua" pitchFamily="18" charset="0"/>
              </a:rPr>
              <a:t>of the object. </a:t>
            </a:r>
          </a:p>
          <a:p>
            <a:pPr lvl="1">
              <a:lnSpc>
                <a:spcPct val="170000"/>
              </a:lnSpc>
              <a:buFont typeface="Algerian" pitchFamily="82" charset="0"/>
              <a:buChar char="&gt;"/>
            </a:pP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Coordinate system transformation = Move (transform) the coordinate system. View the objects from the new coordinate system. </a:t>
            </a:r>
            <a:endParaRPr lang="en-US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4114800" cy="868362"/>
          </a:xfrm>
        </p:spPr>
        <p:txBody>
          <a:bodyPr>
            <a:noAutofit/>
          </a:bodyPr>
          <a:lstStyle/>
          <a:p>
            <a:pPr algn="l"/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Rotation about Z-axis:</a:t>
            </a:r>
            <a:r>
              <a:rPr lang="en-US" sz="2400" u="sng" dirty="0" smtClean="0">
                <a:solidFill>
                  <a:srgbClr val="C00000"/>
                </a:solidFill>
                <a:latin typeface="Perpetua" pitchFamily="18" charset="0"/>
              </a:rPr>
              <a:t/>
            </a:r>
            <a:br>
              <a:rPr lang="en-US" sz="2400" u="sng" dirty="0" smtClean="0">
                <a:solidFill>
                  <a:srgbClr val="C00000"/>
                </a:solidFill>
                <a:latin typeface="Perpetua" pitchFamily="18" charset="0"/>
              </a:rPr>
            </a:br>
            <a:r>
              <a:rPr lang="en-US" sz="2400" b="1" u="sng" dirty="0" smtClean="0">
                <a:solidFill>
                  <a:srgbClr val="0070C0"/>
                </a:solidFill>
                <a:latin typeface="Perpetua" pitchFamily="18" charset="0"/>
              </a:rPr>
              <a:t>:</a:t>
            </a:r>
            <a:r>
              <a:rPr lang="en-US" sz="2400" b="1" u="sng" dirty="0" smtClean="0">
                <a:solidFill>
                  <a:srgbClr val="002060"/>
                </a:solidFill>
                <a:latin typeface="Perpetua" pitchFamily="18" charset="0"/>
              </a:rPr>
              <a:t>For z axis same as 2D rotation:</a:t>
            </a:r>
            <a:endParaRPr lang="en-US" sz="2800" u="sng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447800"/>
            <a:ext cx="3352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3400" y="3352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P′ =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R</a:t>
            </a:r>
            <a:r>
              <a:rPr lang="en-US" sz="2000" b="1" dirty="0" err="1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z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(</a:t>
            </a:r>
            <a:r>
              <a:rPr lang="el-GR" sz="2800" b="1" dirty="0" smtClean="0">
                <a:solidFill>
                  <a:schemeClr val="accent6">
                    <a:lumMod val="50000"/>
                  </a:schemeClr>
                </a:solidFill>
              </a:rPr>
              <a:t>θ) ⋅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P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Perpetua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962400"/>
            <a:ext cx="39624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257800" y="381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Rotation about X-axis:</a:t>
            </a:r>
            <a:endParaRPr lang="en-US" sz="24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1371600"/>
            <a:ext cx="3581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800600" y="3429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P′ = R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x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(</a:t>
            </a:r>
            <a:r>
              <a:rPr lang="el-GR" sz="2800" b="1" dirty="0" smtClean="0">
                <a:solidFill>
                  <a:schemeClr val="accent6">
                    <a:lumMod val="50000"/>
                  </a:schemeClr>
                </a:solidFill>
              </a:rPr>
              <a:t>θ) ⋅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P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Perpetua" pitchFamily="18" charset="0"/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4038600"/>
            <a:ext cx="3581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Bookman" pitchFamily="18" charset="0"/>
              </a:rPr>
              <a:t>Cont’d…</a:t>
            </a:r>
            <a:endParaRPr lang="en-US" sz="2400" b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Y-axis rotation:</a:t>
            </a:r>
          </a:p>
          <a:p>
            <a:pPr>
              <a:buNone/>
            </a:pPr>
            <a:r>
              <a:rPr lang="en-US" sz="2800" b="1" i="1" dirty="0" smtClean="0">
                <a:solidFill>
                  <a:srgbClr val="C00000"/>
                </a:solidFill>
                <a:latin typeface="Bookman" pitchFamily="18" charset="0"/>
              </a:rPr>
              <a:t>	</a:t>
            </a: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X’     	</a:t>
            </a:r>
            <a:r>
              <a:rPr lang="en-US" sz="2400" b="1" i="1" dirty="0" err="1" smtClean="0">
                <a:solidFill>
                  <a:srgbClr val="002060"/>
                </a:solidFill>
                <a:latin typeface="Bookman" pitchFamily="18" charset="0"/>
              </a:rPr>
              <a:t>cos</a:t>
            </a:r>
            <a:r>
              <a:rPr lang="en-US" sz="2400" b="1" dirty="0" smtClean="0">
                <a:solidFill>
                  <a:srgbClr val="002060"/>
                </a:solidFill>
              </a:rPr>
              <a:t>(</a:t>
            </a:r>
            <a:r>
              <a:rPr lang="el-GR" sz="2400" b="1" dirty="0" smtClean="0">
                <a:solidFill>
                  <a:srgbClr val="002060"/>
                </a:solidFill>
              </a:rPr>
              <a:t>θ</a:t>
            </a:r>
            <a:r>
              <a:rPr lang="en-US" sz="2400" b="1" dirty="0" smtClean="0">
                <a:solidFill>
                  <a:srgbClr val="002060"/>
                </a:solidFill>
              </a:rPr>
              <a:t>)   0 	-sin(</a:t>
            </a:r>
            <a:r>
              <a:rPr lang="el-GR" sz="2400" b="1" dirty="0" smtClean="0">
                <a:solidFill>
                  <a:srgbClr val="002060"/>
                </a:solidFill>
              </a:rPr>
              <a:t>θ</a:t>
            </a:r>
            <a:r>
              <a:rPr lang="en-US" sz="2400" b="1" dirty="0" smtClean="0">
                <a:solidFill>
                  <a:srgbClr val="002060"/>
                </a:solidFill>
              </a:rPr>
              <a:t>)        0</a:t>
            </a:r>
            <a:endParaRPr lang="en-US" sz="2400" b="1" i="1" dirty="0" smtClean="0">
              <a:solidFill>
                <a:srgbClr val="002060"/>
              </a:solidFill>
              <a:latin typeface="Bookman" pitchFamily="18" charset="0"/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	Y’   =   	0  	  1  	   0	    0</a:t>
            </a:r>
          </a:p>
          <a:p>
            <a:pPr>
              <a:buNone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	Z’        	sin(</a:t>
            </a:r>
            <a:r>
              <a:rPr lang="el-GR" sz="2400" b="1" dirty="0" smtClean="0">
                <a:solidFill>
                  <a:srgbClr val="002060"/>
                </a:solidFill>
              </a:rPr>
              <a:t>θ</a:t>
            </a:r>
            <a:r>
              <a:rPr lang="en-US" sz="2400" b="1" dirty="0" smtClean="0">
                <a:solidFill>
                  <a:srgbClr val="002060"/>
                </a:solidFill>
              </a:rPr>
              <a:t>)    0 	</a:t>
            </a:r>
            <a:r>
              <a:rPr lang="en-US" sz="2400" b="1" dirty="0" err="1" smtClean="0">
                <a:solidFill>
                  <a:srgbClr val="002060"/>
                </a:solidFill>
              </a:rPr>
              <a:t>cos</a:t>
            </a:r>
            <a:r>
              <a:rPr lang="en-US" sz="2400" b="1" dirty="0" smtClean="0">
                <a:solidFill>
                  <a:srgbClr val="002060"/>
                </a:solidFill>
              </a:rPr>
              <a:t>(</a:t>
            </a:r>
            <a:r>
              <a:rPr lang="el-GR" sz="2400" b="1" dirty="0" smtClean="0">
                <a:solidFill>
                  <a:srgbClr val="002060"/>
                </a:solidFill>
              </a:rPr>
              <a:t>θ</a:t>
            </a:r>
            <a:r>
              <a:rPr lang="en-US" sz="2400" b="1" dirty="0" smtClean="0">
                <a:solidFill>
                  <a:srgbClr val="002060"/>
                </a:solidFill>
              </a:rPr>
              <a:t>)         0</a:t>
            </a:r>
            <a:endParaRPr lang="en-US" sz="2400" b="1" i="1" dirty="0" smtClean="0">
              <a:solidFill>
                <a:srgbClr val="002060"/>
              </a:solidFill>
              <a:latin typeface="Bookman" pitchFamily="18" charset="0"/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2060"/>
                </a:solidFill>
                <a:latin typeface="Bookman" pitchFamily="18" charset="0"/>
              </a:rPr>
              <a:t>	1            0         0         0      1</a:t>
            </a:r>
          </a:p>
          <a:p>
            <a:pPr>
              <a:buNone/>
            </a:pPr>
            <a:endParaRPr lang="en-US" sz="2800" i="1" dirty="0">
              <a:solidFill>
                <a:srgbClr val="C00000"/>
              </a:solidFill>
              <a:latin typeface="Book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505200"/>
            <a:ext cx="533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Left Bracket 9"/>
          <p:cNvSpPr/>
          <p:nvPr/>
        </p:nvSpPr>
        <p:spPr>
          <a:xfrm>
            <a:off x="685800" y="990600"/>
            <a:ext cx="76200" cy="19812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1219200" y="990600"/>
            <a:ext cx="152400" cy="1905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>
            <a:off x="1981200" y="990600"/>
            <a:ext cx="609600" cy="1905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ket 12"/>
          <p:cNvSpPr/>
          <p:nvPr/>
        </p:nvSpPr>
        <p:spPr>
          <a:xfrm>
            <a:off x="5486400" y="914400"/>
            <a:ext cx="533400" cy="19812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General 3D Rotations about axis // to Coordinate Axis</a:t>
            </a:r>
            <a:endParaRPr lang="en-US" sz="24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211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latin typeface="Perpetua" pitchFamily="18" charset="0"/>
              </a:rPr>
              <a:t>Rotation axis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parallel with coordinate axis </a:t>
            </a:r>
            <a:r>
              <a:rPr lang="en-US" sz="2400" dirty="0" smtClean="0">
                <a:latin typeface="Perpetua" pitchFamily="18" charset="0"/>
              </a:rPr>
              <a:t>(Example </a:t>
            </a:r>
            <a:r>
              <a:rPr lang="en-US" sz="2400" b="1" dirty="0" smtClean="0">
                <a:latin typeface="Perpetua" pitchFamily="18" charset="0"/>
              </a:rPr>
              <a:t>x axis</a:t>
            </a:r>
            <a:r>
              <a:rPr lang="en-US" sz="2400" dirty="0" smtClean="0">
                <a:latin typeface="Perpetua" pitchFamily="18" charset="0"/>
              </a:rPr>
              <a:t>):</a:t>
            </a:r>
            <a:endParaRPr lang="en-US" sz="2400" dirty="0">
              <a:latin typeface="Perpetua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67056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5791200"/>
            <a:ext cx="586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u="sng" dirty="0" smtClean="0">
                <a:solidFill>
                  <a:srgbClr val="C00000"/>
                </a:solidFill>
                <a:latin typeface="Perpetua" pitchFamily="18" charset="0"/>
              </a:rPr>
              <a:t>iii. 3D Scaling</a:t>
            </a:r>
            <a:endParaRPr lang="en-US" sz="36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211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About origin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changes the size of the object and repositions the object relative to the coordinate original</a:t>
            </a:r>
            <a:r>
              <a:rPr lang="en-US" sz="2400" b="1" dirty="0" smtClean="0">
                <a:latin typeface="Perpetua" pitchFamily="18" charset="0"/>
              </a:rPr>
              <a:t>.</a:t>
            </a:r>
            <a:endParaRPr lang="en-US" sz="2400" b="1" dirty="0">
              <a:latin typeface="Perpetua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362200"/>
            <a:ext cx="3657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553200" y="2590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P′ = S ⋅ P</a:t>
            </a:r>
            <a:endParaRPr lang="en-US" sz="3600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343400"/>
            <a:ext cx="4495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Scale about any arbitrary point:</a:t>
            </a:r>
            <a:endParaRPr lang="en-US" sz="28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14400"/>
            <a:ext cx="7315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4495800"/>
            <a:ext cx="7315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solidFill>
                  <a:srgbClr val="C00000"/>
                </a:solidFill>
                <a:latin typeface="Perpetua" pitchFamily="18" charset="0"/>
              </a:rPr>
              <a:t>iV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.   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3D Reflections</a:t>
            </a:r>
            <a:endParaRPr lang="en-US" sz="28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86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u="sng" dirty="0" smtClean="0">
                <a:solidFill>
                  <a:srgbClr val="0070C0"/>
                </a:solidFill>
                <a:latin typeface="Perpetua" pitchFamily="18" charset="0"/>
              </a:rPr>
              <a:t>About an axis: </a:t>
            </a:r>
            <a:r>
              <a:rPr lang="en-US" sz="2400" dirty="0" smtClean="0">
                <a:latin typeface="Perpetua" pitchFamily="18" charset="0"/>
              </a:rPr>
              <a:t>equivalent to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180°rotation </a:t>
            </a:r>
            <a:r>
              <a:rPr lang="en-US" sz="2400" dirty="0" smtClean="0">
                <a:latin typeface="Perpetua" pitchFamily="18" charset="0"/>
              </a:rPr>
              <a:t>about that axis.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u="sng" dirty="0" smtClean="0">
                <a:solidFill>
                  <a:srgbClr val="0070C0"/>
                </a:solidFill>
                <a:latin typeface="Perpetua" pitchFamily="18" charset="0"/>
              </a:rPr>
              <a:t>About a plane: </a:t>
            </a:r>
            <a:r>
              <a:rPr lang="en-US" sz="2400" dirty="0" smtClean="0">
                <a:latin typeface="Perpetua" pitchFamily="18" charset="0"/>
              </a:rPr>
              <a:t>A reflection </a:t>
            </a:r>
            <a:r>
              <a:rPr lang="en-US" sz="2400" b="1" dirty="0" smtClean="0">
                <a:latin typeface="Perpetua" pitchFamily="18" charset="0"/>
              </a:rPr>
              <a:t>through</a:t>
            </a:r>
            <a:r>
              <a:rPr lang="en-US" sz="2400" dirty="0" smtClean="0">
                <a:latin typeface="Perpetua" pitchFamily="18" charset="0"/>
              </a:rPr>
              <a:t> the </a:t>
            </a:r>
            <a:r>
              <a:rPr lang="en-US" sz="2400" b="1" dirty="0" err="1" smtClean="0">
                <a:solidFill>
                  <a:srgbClr val="0070C0"/>
                </a:solidFill>
                <a:latin typeface="Perpetua" pitchFamily="18" charset="0"/>
              </a:rPr>
              <a:t>xy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plane.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endParaRPr lang="en-US" sz="2400" b="1" dirty="0" smtClean="0">
              <a:solidFill>
                <a:srgbClr val="0070C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endParaRPr lang="en-US" sz="2400" b="1" dirty="0" smtClean="0">
              <a:solidFill>
                <a:srgbClr val="0070C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endParaRPr lang="en-US" sz="2400" b="1" dirty="0" smtClean="0">
              <a:solidFill>
                <a:srgbClr val="0070C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endParaRPr lang="en-US" sz="2400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A </a:t>
            </a:r>
            <a:r>
              <a:rPr lang="en-US" sz="2400" b="1" dirty="0" smtClean="0">
                <a:latin typeface="Perpetua" pitchFamily="18" charset="0"/>
              </a:rPr>
              <a:t>reflections through </a:t>
            </a: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err="1" smtClean="0">
                <a:solidFill>
                  <a:srgbClr val="0070C0"/>
                </a:solidFill>
                <a:latin typeface="Perpetua" pitchFamily="18" charset="0"/>
              </a:rPr>
              <a:t>xz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and the </a:t>
            </a:r>
            <a:r>
              <a:rPr lang="en-US" sz="2400" b="1" dirty="0" err="1" smtClean="0">
                <a:solidFill>
                  <a:srgbClr val="0070C0"/>
                </a:solidFill>
                <a:latin typeface="Perpetua" pitchFamily="18" charset="0"/>
              </a:rPr>
              <a:t>yz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planes are defined </a:t>
            </a:r>
            <a:r>
              <a:rPr lang="en-US" sz="2400" b="1" dirty="0" smtClean="0">
                <a:latin typeface="Perpetua" pitchFamily="18" charset="0"/>
              </a:rPr>
              <a:t>similarly.</a:t>
            </a:r>
            <a:endParaRPr lang="en-US" sz="2400" b="1" dirty="0">
              <a:solidFill>
                <a:srgbClr val="0070C0"/>
              </a:solidFill>
              <a:latin typeface="Perpetua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514600"/>
            <a:ext cx="518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>
                <a:solidFill>
                  <a:srgbClr val="C00000"/>
                </a:solidFill>
                <a:latin typeface="Perpetua" pitchFamily="18" charset="0"/>
              </a:rPr>
              <a:t>Exercise</a:t>
            </a:r>
            <a:endParaRPr lang="en-US" sz="36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You sat in the car, and find the side mirror 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40m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on your right 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30m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in your front. You started your car and drove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200mm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forward, turned 30 degrees to right, moved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200mm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forward again, and turned 45 degrees to the right, and stopped.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What is the position of the side mirror now, relative to where you were sitting in the beginning?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i="1" u="sng" dirty="0" smtClean="0">
                <a:solidFill>
                  <a:srgbClr val="C00000"/>
                </a:solidFill>
                <a:latin typeface="Perpetua" pitchFamily="18" charset="0"/>
              </a:rPr>
              <a:t>Solution</a:t>
            </a:r>
            <a:endParaRPr lang="en-US" sz="3200" b="1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 side mirror position is locally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(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40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, 30).</a:t>
            </a:r>
            <a:endParaRPr lang="en-US" sz="2400" b="1" dirty="0" smtClean="0">
              <a:solidFill>
                <a:srgbClr val="00206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Bookman" pitchFamily="18" charset="0"/>
              <a:buChar char="#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 matrix of first driving forward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200mm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is: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514600"/>
            <a:ext cx="3886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267200"/>
            <a:ext cx="2819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i="1" dirty="0" smtClean="0">
                <a:solidFill>
                  <a:srgbClr val="0070C0"/>
                </a:solidFill>
                <a:latin typeface="Perpetua" pitchFamily="18" charset="0"/>
              </a:rPr>
              <a:t>Cont’d…</a:t>
            </a:r>
            <a:endParaRPr lang="en-US" sz="32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 matrix to turn to the right 30 deg and 45 degrees (rotating -30 and -45 degrees about the origin) are: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362200"/>
            <a:ext cx="51244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2057400"/>
            <a:ext cx="2895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81000" y="49530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 3</a:t>
            </a:r>
            <a:r>
              <a:rPr lang="en-US" sz="2400" b="1" baseline="30000" dirty="0" smtClean="0">
                <a:solidFill>
                  <a:srgbClr val="002060"/>
                </a:solidFill>
                <a:latin typeface="Perpetua" pitchFamily="18" charset="0"/>
              </a:rPr>
              <a:t>rd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transformation is moving by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200mm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along an axis oriented 60 degree with the x-axis.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986502">
            <a:off x="2943991" y="2044925"/>
            <a:ext cx="42263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Freestyle Script" pitchFamily="66" charset="0"/>
              </a:rPr>
              <a:t>QSns</a:t>
            </a:r>
            <a:r>
              <a:rPr lang="en-US" sz="4400" b="1" dirty="0" smtClean="0">
                <a:solidFill>
                  <a:srgbClr val="002060"/>
                </a:solidFill>
                <a:latin typeface="Freestyle Script" pitchFamily="66" charset="0"/>
              </a:rPr>
              <a:t>????</a:t>
            </a:r>
            <a:endParaRPr lang="en-US" sz="4400" b="1" dirty="0">
              <a:solidFill>
                <a:srgbClr val="002060"/>
              </a:solidFill>
              <a:latin typeface="Freestyle Script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D703-20E7-4AA6-B345-72A857FD3F0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1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3. 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Types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of Geometric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Transformations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05000" y="1828800"/>
            <a:ext cx="5943600" cy="3687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Translation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Rotation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Scaling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Reflection/Mirroring.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err="1" smtClean="0">
                <a:solidFill>
                  <a:srgbClr val="C00000"/>
                </a:solidFill>
                <a:latin typeface="Perpetua" pitchFamily="18" charset="0"/>
              </a:rPr>
              <a:t>i</a:t>
            </a:r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. </a:t>
            </a:r>
            <a:r>
              <a:rPr lang="en-US" sz="3600" b="1" u="sng" dirty="0" smtClean="0">
                <a:solidFill>
                  <a:srgbClr val="C00000"/>
                </a:solidFill>
                <a:latin typeface="Perpetua" pitchFamily="18" charset="0"/>
              </a:rPr>
              <a:t>Translation - 2D</a:t>
            </a:r>
            <a:endParaRPr lang="en-US" sz="36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839200" cy="6096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Moving an object </a:t>
            </a:r>
            <a:r>
              <a:rPr lang="en-US" sz="2400" dirty="0" smtClean="0">
                <a:latin typeface="Perpetua" pitchFamily="18" charset="0"/>
              </a:rPr>
              <a:t>is called a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translation</a:t>
            </a:r>
            <a:r>
              <a:rPr lang="en-US" sz="24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400" dirty="0" smtClean="0">
                <a:latin typeface="Perpetua" pitchFamily="18" charset="0"/>
              </a:rPr>
              <a:t>We translate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 point </a:t>
            </a:r>
            <a:r>
              <a:rPr lang="en-US" sz="2400" dirty="0" smtClean="0">
                <a:latin typeface="Perpetua" pitchFamily="18" charset="0"/>
              </a:rPr>
              <a:t>by </a:t>
            </a:r>
            <a:r>
              <a:rPr lang="en-US" sz="2400" b="1" dirty="0" smtClean="0">
                <a:latin typeface="Perpetua" pitchFamily="18" charset="0"/>
              </a:rPr>
              <a:t>adding</a:t>
            </a:r>
            <a:r>
              <a:rPr lang="en-US" sz="2400" dirty="0" smtClean="0">
                <a:latin typeface="Perpetua" pitchFamily="18" charset="0"/>
              </a:rPr>
              <a:t> to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x and y coordinates</a:t>
            </a:r>
            <a:r>
              <a:rPr lang="en-US" sz="2400" dirty="0" smtClean="0">
                <a:latin typeface="Perpetua" pitchFamily="18" charset="0"/>
              </a:rPr>
              <a:t>, respectively, the </a:t>
            </a:r>
            <a:r>
              <a:rPr lang="en-US" sz="2400" b="1" dirty="0" smtClean="0">
                <a:latin typeface="Perpetua" pitchFamily="18" charset="0"/>
              </a:rPr>
              <a:t>amount the point </a:t>
            </a:r>
            <a:r>
              <a:rPr lang="en-US" sz="2400" dirty="0" smtClean="0">
                <a:latin typeface="Perpetua" pitchFamily="18" charset="0"/>
              </a:rPr>
              <a:t>should be </a:t>
            </a:r>
            <a:r>
              <a:rPr lang="en-US" sz="2400" b="1" dirty="0" smtClean="0">
                <a:latin typeface="Perpetua" pitchFamily="18" charset="0"/>
              </a:rPr>
              <a:t>shifted </a:t>
            </a:r>
            <a:r>
              <a:rPr lang="en-US" sz="2400" dirty="0" smtClean="0">
                <a:latin typeface="Perpetua" pitchFamily="18" charset="0"/>
              </a:rPr>
              <a:t>in the </a:t>
            </a:r>
            <a:r>
              <a:rPr lang="en-US" sz="2400" b="1" dirty="0" smtClean="0">
                <a:latin typeface="Perpetua" pitchFamily="18" charset="0"/>
              </a:rPr>
              <a:t>x and y directions. 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400" dirty="0" smtClean="0">
                <a:latin typeface="Perpetua" pitchFamily="18" charset="0"/>
              </a:rPr>
              <a:t>We translate an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object</a:t>
            </a:r>
            <a:r>
              <a:rPr lang="en-US" sz="2400" dirty="0" smtClean="0">
                <a:latin typeface="Perpetua" pitchFamily="18" charset="0"/>
              </a:rPr>
              <a:t> by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translating each vertex </a:t>
            </a:r>
            <a:r>
              <a:rPr lang="en-US" sz="2400" dirty="0" smtClean="0">
                <a:latin typeface="Perpetua" pitchFamily="18" charset="0"/>
              </a:rPr>
              <a:t>in the object.</a:t>
            </a:r>
            <a:endParaRPr lang="en-US" sz="2400" dirty="0">
              <a:latin typeface="Perpetu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3810000"/>
            <a:ext cx="5638800" cy="297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ii. 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Scaling</a:t>
            </a:r>
            <a:endParaRPr lang="en-US" sz="28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638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Changing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size of an object </a:t>
            </a:r>
            <a:r>
              <a:rPr lang="en-US" sz="2400" dirty="0" smtClean="0">
                <a:latin typeface="Perpetua" pitchFamily="18" charset="0"/>
              </a:rPr>
              <a:t>is called a </a:t>
            </a:r>
            <a:r>
              <a:rPr lang="en-US" sz="2400" b="1" dirty="0" smtClean="0">
                <a:latin typeface="Perpetua" pitchFamily="18" charset="0"/>
              </a:rPr>
              <a:t>scale. </a:t>
            </a:r>
            <a:r>
              <a:rPr lang="en-US" sz="2400" dirty="0" smtClean="0">
                <a:latin typeface="Perpetua" pitchFamily="18" charset="0"/>
              </a:rPr>
              <a:t>We scale an object by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scaling the x and y coordinates </a:t>
            </a:r>
            <a:r>
              <a:rPr lang="en-US" sz="2400" dirty="0" smtClean="0">
                <a:latin typeface="Perpetua" pitchFamily="18" charset="0"/>
              </a:rPr>
              <a:t>of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each vertex </a:t>
            </a:r>
            <a:r>
              <a:rPr lang="en-US" sz="2400" b="1" dirty="0" smtClean="0">
                <a:latin typeface="Perpetua" pitchFamily="18" charset="0"/>
              </a:rPr>
              <a:t>in the object.</a:t>
            </a:r>
            <a:endParaRPr lang="en-US" sz="2400" b="1" dirty="0">
              <a:latin typeface="Perpetu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62200"/>
            <a:ext cx="6629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iii.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Rotation about the origin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86800" cy="6172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Consider rotation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about the origin </a:t>
            </a:r>
            <a:r>
              <a:rPr lang="en-US" sz="2400" dirty="0" smtClean="0">
                <a:latin typeface="Perpetua" pitchFamily="18" charset="0"/>
              </a:rPr>
              <a:t>by </a:t>
            </a:r>
            <a:r>
              <a:rPr lang="en-US" sz="2400" b="1" dirty="0" smtClean="0">
                <a:latin typeface="Perpetua" pitchFamily="18" charset="0"/>
              </a:rPr>
              <a:t>Θ degrees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b="1" dirty="0" smtClean="0">
                <a:latin typeface="Perpetua" pitchFamily="18" charset="0"/>
              </a:rPr>
              <a:t>Radius stays the same</a:t>
            </a:r>
            <a:r>
              <a:rPr lang="en-US" sz="2400" dirty="0" smtClean="0">
                <a:latin typeface="Perpetua" pitchFamily="18" charset="0"/>
              </a:rPr>
              <a:t>, angle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increases by </a:t>
            </a:r>
            <a:r>
              <a:rPr lang="en-US" sz="2400" b="1" i="1" dirty="0" smtClean="0">
                <a:solidFill>
                  <a:srgbClr val="0070C0"/>
                </a:solidFill>
                <a:latin typeface="Perpetua" pitchFamily="18" charset="0"/>
              </a:rPr>
              <a:t>Θ.</a:t>
            </a:r>
            <a:endParaRPr lang="en-US" sz="2400" b="1" dirty="0">
              <a:solidFill>
                <a:srgbClr val="0070C0"/>
              </a:solidFill>
              <a:latin typeface="Perpetu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057400"/>
            <a:ext cx="632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5029200"/>
            <a:ext cx="31242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3.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Transformations as Matrices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305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Straight Connector 4"/>
          <p:cNvCxnSpPr/>
          <p:nvPr/>
        </p:nvCxnSpPr>
        <p:spPr>
          <a:xfrm>
            <a:off x="2971800" y="2209800"/>
            <a:ext cx="3505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6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dirty="0" smtClean="0">
              <a:solidFill>
                <a:srgbClr val="00206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Example: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Translate the rectangle (2, 2), (2, 8), (10, 8), (10, 2)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2 units along x-axis and 3 units along y-axis. </a:t>
            </a:r>
            <a:endParaRPr lang="en-US" sz="2800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13346</TotalTime>
  <Words>1302</Words>
  <Application>Microsoft Office PowerPoint</Application>
  <PresentationFormat>On-screen Show (4:3)</PresentationFormat>
  <Paragraphs>157</Paragraphs>
  <Slides>39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Part - #2  Geometric  Transformation (2D &amp; 3D)</vt:lpstr>
      <vt:lpstr>1. Geometric Transformations</vt:lpstr>
      <vt:lpstr>2. Types of  Transformations</vt:lpstr>
      <vt:lpstr>3.  Types of Geometric Transformations</vt:lpstr>
      <vt:lpstr>i. Translation - 2D</vt:lpstr>
      <vt:lpstr>ii. Scaling</vt:lpstr>
      <vt:lpstr>iii. Rotation about the origin</vt:lpstr>
      <vt:lpstr>3. Transformations as Matrices</vt:lpstr>
      <vt:lpstr>Cont’d…</vt:lpstr>
      <vt:lpstr>Cont’d…</vt:lpstr>
      <vt:lpstr>Example: </vt:lpstr>
      <vt:lpstr>Cont’d…</vt:lpstr>
      <vt:lpstr>Cont’d…</vt:lpstr>
      <vt:lpstr>Summary</vt:lpstr>
      <vt:lpstr>4. Homogeneous Coordinates</vt:lpstr>
      <vt:lpstr>Cont’d…</vt:lpstr>
      <vt:lpstr>5. Concatenation of transformation</vt:lpstr>
      <vt:lpstr>Cont’d…</vt:lpstr>
      <vt:lpstr>Properties of Translations</vt:lpstr>
      <vt:lpstr>Homogeneous form of scale</vt:lpstr>
      <vt:lpstr>Slide 21</vt:lpstr>
      <vt:lpstr>Ex. 1: Rotation of object about arbitrary point P (x, y) by θ</vt:lpstr>
      <vt:lpstr>6. Reflections/Mirroring</vt:lpstr>
      <vt:lpstr>More Reflections</vt:lpstr>
      <vt:lpstr>3 D - Rigid body transformations</vt:lpstr>
      <vt:lpstr>3D Point:</vt:lpstr>
      <vt:lpstr>i. 3D Translation</vt:lpstr>
      <vt:lpstr>Cont’d…</vt:lpstr>
      <vt:lpstr>ii. 3D Rotation</vt:lpstr>
      <vt:lpstr>Rotation about Z-axis: :For z axis same as 2D rotation:</vt:lpstr>
      <vt:lpstr>Cont’d…</vt:lpstr>
      <vt:lpstr>General 3D Rotations about axis // to Coordinate Axis</vt:lpstr>
      <vt:lpstr>iii. 3D Scaling</vt:lpstr>
      <vt:lpstr>Slide 34</vt:lpstr>
      <vt:lpstr>iV.   3D Reflections</vt:lpstr>
      <vt:lpstr>Exercise</vt:lpstr>
      <vt:lpstr>Solution</vt:lpstr>
      <vt:lpstr>Cont’d…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1335</cp:revision>
  <dcterms:created xsi:type="dcterms:W3CDTF">2016-10-21T14:09:09Z</dcterms:created>
  <dcterms:modified xsi:type="dcterms:W3CDTF">2020-03-15T14:31:56Z</dcterms:modified>
</cp:coreProperties>
</file>