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  <p:sldId id="302" r:id="rId41"/>
    <p:sldId id="303" r:id="rId42"/>
    <p:sldId id="304" r:id="rId43"/>
    <p:sldId id="305" r:id="rId44"/>
    <p:sldId id="306" r:id="rId45"/>
    <p:sldId id="315" r:id="rId46"/>
    <p:sldId id="318" r:id="rId47"/>
    <p:sldId id="319" r:id="rId48"/>
    <p:sldId id="320" r:id="rId49"/>
    <p:sldId id="321" r:id="rId50"/>
    <p:sldId id="31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240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4B6A3-959C-497A-AE5E-E78FF741BA45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B7D86-DF98-4586-96FA-D808E14D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Corner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B7D86-DF98-4586-96FA-D808E14D9D7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mm oblong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B7D86-DF98-4586-96FA-D808E14D9D7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82879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Perpetua" pitchFamily="18" charset="0"/>
              </a:rPr>
              <a:t>Overview of </a:t>
            </a:r>
            <a:br>
              <a:rPr lang="en-US" b="1" i="1" dirty="0" smtClean="0">
                <a:solidFill>
                  <a:srgbClr val="C00000"/>
                </a:solidFill>
                <a:latin typeface="Perpetua" pitchFamily="18" charset="0"/>
              </a:rPr>
            </a:br>
            <a:r>
              <a:rPr lang="en-US" b="1" i="1" dirty="0" err="1" smtClean="0">
                <a:solidFill>
                  <a:srgbClr val="C00000"/>
                </a:solidFill>
                <a:latin typeface="Perpetua" pitchFamily="18" charset="0"/>
              </a:rPr>
              <a:t>Catia</a:t>
            </a:r>
            <a:r>
              <a:rPr lang="en-US" b="1" i="1" dirty="0" smtClean="0">
                <a:solidFill>
                  <a:srgbClr val="C00000"/>
                </a:solidFill>
                <a:latin typeface="Perpetua" pitchFamily="18" charset="0"/>
              </a:rPr>
              <a:t> </a:t>
            </a:r>
            <a:endParaRPr lang="en-US" b="1" i="1" dirty="0">
              <a:solidFill>
                <a:srgbClr val="C00000"/>
              </a:solidFill>
              <a:latin typeface="Perpet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267200"/>
            <a:ext cx="4495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BankGothic Lt BT" pitchFamily="34" charset="0"/>
              </a:rPr>
              <a:t>April</a:t>
            </a:r>
            <a:r>
              <a:rPr lang="en-US" b="1" i="1" dirty="0" smtClean="0">
                <a:solidFill>
                  <a:srgbClr val="002060"/>
                </a:solidFill>
                <a:latin typeface="BankGothic Lt BT" pitchFamily="34" charset="0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BankGothic Lt BT" pitchFamily="34" charset="0"/>
              </a:rPr>
              <a:t>2020</a:t>
            </a:r>
            <a:endParaRPr lang="en-US" b="1" i="1" dirty="0">
              <a:solidFill>
                <a:srgbClr val="002060"/>
              </a:solidFill>
              <a:latin typeface="BankGothic Lt B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BankGothic Lt BT" pitchFamily="34" charset="0"/>
              </a:rPr>
              <a:t>Getting Help</a:t>
            </a:r>
            <a:endParaRPr lang="en-US" b="1" i="1" dirty="0">
              <a:solidFill>
                <a:srgbClr val="C00000"/>
              </a:solidFill>
              <a:latin typeface="BankGothic Lt BT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7723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19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i="1" u="sng" dirty="0" smtClean="0">
                <a:solidFill>
                  <a:srgbClr val="C00000"/>
                </a:solidFill>
                <a:latin typeface="Perpetua" pitchFamily="18" charset="0"/>
              </a:rPr>
              <a:t>CATIA Overview</a:t>
            </a:r>
            <a:endParaRPr lang="en-US" sz="3600" b="1" i="1" u="sng" dirty="0">
              <a:solidFill>
                <a:srgbClr val="C00000"/>
              </a:solidFill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220200" cy="5943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b="1" i="1" dirty="0" smtClean="0">
                <a:solidFill>
                  <a:srgbClr val="002060"/>
                </a:solidFill>
                <a:latin typeface="Bookman" pitchFamily="18" charset="0"/>
              </a:rPr>
              <a:t>CATIA v5 </a:t>
            </a:r>
            <a:r>
              <a:rPr lang="en-US" sz="2300" dirty="0" smtClean="0">
                <a:latin typeface="Bookman" pitchFamily="18" charset="0"/>
              </a:rPr>
              <a:t>is an integrated </a:t>
            </a:r>
            <a:r>
              <a:rPr lang="en-US" sz="2300" b="1" dirty="0" smtClean="0">
                <a:solidFill>
                  <a:srgbClr val="0070C0"/>
                </a:solidFill>
                <a:latin typeface="Bookman" pitchFamily="18" charset="0"/>
              </a:rPr>
              <a:t>Computer Aided Engineering tool</a:t>
            </a:r>
            <a:r>
              <a:rPr lang="en-US" sz="2300" dirty="0" smtClean="0">
                <a:latin typeface="Bookman" pitchFamily="18" charset="0"/>
              </a:rPr>
              <a:t>:</a:t>
            </a:r>
          </a:p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dirty="0" smtClean="0">
                <a:latin typeface="Bookman" pitchFamily="18" charset="0"/>
              </a:rPr>
              <a:t>Incorporates </a:t>
            </a:r>
            <a:r>
              <a:rPr lang="en-US" sz="2300" b="1" dirty="0" smtClean="0">
                <a:solidFill>
                  <a:srgbClr val="0070C0"/>
                </a:solidFill>
                <a:latin typeface="Bookman" pitchFamily="18" charset="0"/>
              </a:rPr>
              <a:t>CAD, CAM, CAE, </a:t>
            </a:r>
            <a:r>
              <a:rPr lang="en-US" sz="2300" dirty="0" smtClean="0">
                <a:latin typeface="Bookman" pitchFamily="18" charset="0"/>
              </a:rPr>
              <a:t>and </a:t>
            </a:r>
            <a:r>
              <a:rPr lang="en-US" sz="2300" b="1" dirty="0" smtClean="0">
                <a:solidFill>
                  <a:srgbClr val="0070C0"/>
                </a:solidFill>
                <a:latin typeface="Bookman" pitchFamily="18" charset="0"/>
              </a:rPr>
              <a:t>other applications</a:t>
            </a:r>
            <a:r>
              <a:rPr lang="en-US" sz="2300" dirty="0" smtClean="0">
                <a:latin typeface="Book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dirty="0" smtClean="0">
                <a:latin typeface="Bookman" pitchFamily="18" charset="0"/>
              </a:rPr>
              <a:t>Completely </a:t>
            </a:r>
            <a:r>
              <a:rPr lang="en-US" sz="2300" b="1" dirty="0" smtClean="0">
                <a:solidFill>
                  <a:srgbClr val="C00000"/>
                </a:solidFill>
                <a:latin typeface="Bookman" pitchFamily="18" charset="0"/>
              </a:rPr>
              <a:t>re-written since CATIA v4 </a:t>
            </a:r>
            <a:r>
              <a:rPr lang="en-US" sz="2300" dirty="0" smtClean="0">
                <a:latin typeface="Bookman" pitchFamily="18" charset="0"/>
              </a:rPr>
              <a:t>and still under development.</a:t>
            </a:r>
          </a:p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dirty="0" smtClean="0">
                <a:latin typeface="Bookman" pitchFamily="18" charset="0"/>
              </a:rPr>
              <a:t>CATIA v5 is a native Windows application.</a:t>
            </a:r>
          </a:p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dirty="0" smtClean="0">
                <a:latin typeface="Bookman" pitchFamily="18" charset="0"/>
              </a:rPr>
              <a:t>User </a:t>
            </a:r>
            <a:r>
              <a:rPr lang="en-US" sz="2300" b="1" dirty="0" smtClean="0">
                <a:solidFill>
                  <a:srgbClr val="C00000"/>
                </a:solidFill>
                <a:latin typeface="Bookman" pitchFamily="18" charset="0"/>
              </a:rPr>
              <a:t>friendly icon </a:t>
            </a:r>
            <a:r>
              <a:rPr lang="en-US" sz="2300" dirty="0" smtClean="0">
                <a:latin typeface="Bookman" pitchFamily="18" charset="0"/>
              </a:rPr>
              <a:t>based graphical user interface.</a:t>
            </a:r>
          </a:p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dirty="0" smtClean="0">
                <a:latin typeface="Bookman" pitchFamily="18" charset="0"/>
              </a:rPr>
              <a:t>Encourages </a:t>
            </a:r>
            <a:r>
              <a:rPr lang="en-US" sz="2300" b="1" dirty="0" smtClean="0">
                <a:solidFill>
                  <a:srgbClr val="C00000"/>
                </a:solidFill>
                <a:latin typeface="Bookman" pitchFamily="18" charset="0"/>
              </a:rPr>
              <a:t>design flexibility </a:t>
            </a:r>
            <a:r>
              <a:rPr lang="en-US" sz="2300" dirty="0" smtClean="0">
                <a:latin typeface="Bookman" pitchFamily="18" charset="0"/>
              </a:rPr>
              <a:t>and </a:t>
            </a:r>
            <a:r>
              <a:rPr lang="en-US" sz="2300" b="1" dirty="0" smtClean="0">
                <a:solidFill>
                  <a:srgbClr val="C00000"/>
                </a:solidFill>
                <a:latin typeface="Bookman" pitchFamily="18" charset="0"/>
              </a:rPr>
              <a:t>design reuse</a:t>
            </a:r>
            <a:r>
              <a:rPr lang="en-US" sz="2300" dirty="0" smtClean="0">
                <a:latin typeface="Bookman" pitchFamily="18" charset="0"/>
              </a:rPr>
              <a:t>.</a:t>
            </a:r>
          </a:p>
          <a:p>
            <a:pPr>
              <a:lnSpc>
                <a:spcPct val="170000"/>
              </a:lnSpc>
              <a:buFont typeface="Bookman" pitchFamily="18" charset="0"/>
              <a:buChar char="#"/>
            </a:pPr>
            <a:r>
              <a:rPr lang="en-US" sz="2300" dirty="0" smtClean="0">
                <a:latin typeface="Bookman" pitchFamily="18" charset="0"/>
              </a:rPr>
              <a:t>Supports </a:t>
            </a:r>
            <a:r>
              <a:rPr lang="en-US" sz="2300" b="1" dirty="0" smtClean="0">
                <a:solidFill>
                  <a:srgbClr val="0070C0"/>
                </a:solidFill>
                <a:latin typeface="Bookman" pitchFamily="18" charset="0"/>
              </a:rPr>
              <a:t>knowledge based design.</a:t>
            </a:r>
            <a:endParaRPr lang="en-US" sz="2300" b="1" dirty="0">
              <a:solidFill>
                <a:srgbClr val="0070C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92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2286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3810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3048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7237" y="304800"/>
            <a:ext cx="7929563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err="1" smtClean="0">
                <a:solidFill>
                  <a:srgbClr val="0070C0"/>
                </a:solidFill>
                <a:latin typeface="BankGothic Lt BT" pitchFamily="34" charset="0"/>
              </a:rPr>
              <a:t>Catia</a:t>
            </a:r>
            <a:r>
              <a:rPr lang="en-US" sz="3200" b="1" i="1" dirty="0" smtClean="0">
                <a:solidFill>
                  <a:srgbClr val="0070C0"/>
                </a:solidFill>
                <a:latin typeface="BankGothic Lt BT" pitchFamily="34" charset="0"/>
              </a:rPr>
              <a:t> v5:</a:t>
            </a:r>
            <a:endParaRPr lang="en-US" sz="3200" b="1" i="1" dirty="0">
              <a:solidFill>
                <a:srgbClr val="0070C0"/>
              </a:solidFill>
              <a:latin typeface="BankGothic Lt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Bookman" pitchFamily="18" charset="0"/>
              </a:rPr>
              <a:t>A Flexible </a:t>
            </a:r>
            <a:r>
              <a:rPr lang="en-US" sz="2000" b="1" i="1" dirty="0" err="1" smtClean="0">
                <a:solidFill>
                  <a:srgbClr val="C00000"/>
                </a:solidFill>
                <a:latin typeface="Bookman" pitchFamily="18" charset="0"/>
              </a:rPr>
              <a:t>Modelling</a:t>
            </a:r>
            <a:r>
              <a:rPr lang="en-US" sz="2000" b="1" i="1" dirty="0" smtClean="0">
                <a:solidFill>
                  <a:srgbClr val="C00000"/>
                </a:solidFill>
                <a:latin typeface="Bookman" pitchFamily="18" charset="0"/>
              </a:rPr>
              <a:t> environment:</a:t>
            </a:r>
          </a:p>
          <a:p>
            <a:pPr lvl="1">
              <a:lnSpc>
                <a:spcPct val="170000"/>
              </a:lnSpc>
              <a:buFont typeface="Algerian" pitchFamily="82" charset="0"/>
              <a:buChar char="&gt;"/>
            </a:pPr>
            <a:r>
              <a:rPr lang="en-US" sz="2000" dirty="0" smtClean="0">
                <a:latin typeface="Bookman" pitchFamily="18" charset="0"/>
              </a:rPr>
              <a:t>Ability to easily </a:t>
            </a:r>
            <a:r>
              <a:rPr lang="en-US" sz="2000" b="1" dirty="0" smtClean="0">
                <a:latin typeface="Bookman" pitchFamily="18" charset="0"/>
              </a:rPr>
              <a:t>modify models</a:t>
            </a:r>
            <a:r>
              <a:rPr lang="en-US" sz="2000" dirty="0" smtClean="0">
                <a:latin typeface="Bookman" pitchFamily="18" charset="0"/>
              </a:rPr>
              <a:t>, and implement </a:t>
            </a:r>
            <a:r>
              <a:rPr lang="en-US" sz="2000" b="1" dirty="0" smtClean="0">
                <a:latin typeface="Bookman" pitchFamily="18" charset="0"/>
              </a:rPr>
              <a:t>design changes</a:t>
            </a:r>
          </a:p>
          <a:p>
            <a:pPr lvl="1">
              <a:lnSpc>
                <a:spcPct val="170000"/>
              </a:lnSpc>
              <a:buFont typeface="Algerian" pitchFamily="82" charset="0"/>
              <a:buChar char="&gt;"/>
            </a:pPr>
            <a:r>
              <a:rPr lang="en-US" sz="2000" dirty="0" smtClean="0">
                <a:latin typeface="Bookman" pitchFamily="18" charset="0"/>
              </a:rPr>
              <a:t>Support for </a:t>
            </a:r>
            <a:r>
              <a:rPr lang="en-US" sz="2000" b="1" dirty="0" smtClean="0">
                <a:latin typeface="Bookman" pitchFamily="18" charset="0"/>
              </a:rPr>
              <a:t>data sharing</a:t>
            </a:r>
            <a:r>
              <a:rPr lang="en-US" sz="2000" dirty="0" smtClean="0">
                <a:latin typeface="Bookman" pitchFamily="18" charset="0"/>
              </a:rPr>
              <a:t>, and </a:t>
            </a:r>
            <a:r>
              <a:rPr lang="en-US" sz="2000" b="1" dirty="0" smtClean="0">
                <a:latin typeface="Bookman" pitchFamily="18" charset="0"/>
              </a:rPr>
              <a:t>data reuse.</a:t>
            </a:r>
          </a:p>
          <a:p>
            <a:pPr>
              <a:lnSpc>
                <a:spcPct val="17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Bookman" pitchFamily="18" charset="0"/>
              </a:rPr>
              <a:t>Knowledge enabled</a:t>
            </a:r>
          </a:p>
          <a:p>
            <a:pPr lvl="1">
              <a:lnSpc>
                <a:spcPct val="170000"/>
              </a:lnSpc>
              <a:buFont typeface="Algerian" pitchFamily="82" charset="0"/>
              <a:buChar char="&gt;"/>
            </a:pPr>
            <a:r>
              <a:rPr lang="en-US" sz="2000" dirty="0" smtClean="0">
                <a:latin typeface="Bookman" pitchFamily="18" charset="0"/>
              </a:rPr>
              <a:t>Capture of </a:t>
            </a:r>
            <a:r>
              <a:rPr lang="en-US" sz="2000" b="1" dirty="0" smtClean="0">
                <a:latin typeface="Bookman" pitchFamily="18" charset="0"/>
              </a:rPr>
              <a:t>design constraints</a:t>
            </a:r>
            <a:r>
              <a:rPr lang="en-US" sz="2000" dirty="0" smtClean="0">
                <a:latin typeface="Bookman" pitchFamily="18" charset="0"/>
              </a:rPr>
              <a:t>, and </a:t>
            </a:r>
            <a:r>
              <a:rPr lang="en-US" sz="2000" b="1" dirty="0" smtClean="0">
                <a:latin typeface="Bookman" pitchFamily="18" charset="0"/>
              </a:rPr>
              <a:t>design intent </a:t>
            </a:r>
            <a:r>
              <a:rPr lang="en-US" sz="2000" dirty="0" smtClean="0">
                <a:latin typeface="Bookman" pitchFamily="18" charset="0"/>
              </a:rPr>
              <a:t>as well as final model geometry.</a:t>
            </a:r>
          </a:p>
          <a:p>
            <a:pPr lvl="1">
              <a:lnSpc>
                <a:spcPct val="170000"/>
              </a:lnSpc>
              <a:buFont typeface="Algerian" pitchFamily="82" charset="0"/>
              <a:buChar char="&gt;"/>
            </a:pPr>
            <a:r>
              <a:rPr lang="en-US" sz="2000" dirty="0" smtClean="0">
                <a:latin typeface="Bookman" pitchFamily="18" charset="0"/>
              </a:rPr>
              <a:t>Management of </a:t>
            </a:r>
            <a:r>
              <a:rPr lang="en-US" sz="2000" b="1" dirty="0" smtClean="0">
                <a:latin typeface="Bookman" pitchFamily="18" charset="0"/>
              </a:rPr>
              <a:t>non-geometric</a:t>
            </a:r>
            <a:r>
              <a:rPr lang="en-US" sz="2000" dirty="0" smtClean="0">
                <a:latin typeface="Bookman" pitchFamily="18" charset="0"/>
              </a:rPr>
              <a:t> as well as 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geometric design </a:t>
            </a:r>
            <a:r>
              <a:rPr lang="en-US" sz="2000" dirty="0" smtClean="0">
                <a:latin typeface="Bookman" pitchFamily="18" charset="0"/>
              </a:rPr>
              <a:t>information.</a:t>
            </a:r>
          </a:p>
          <a:p>
            <a:pPr>
              <a:lnSpc>
                <a:spcPct val="17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Bookman" pitchFamily="18" charset="0"/>
              </a:rPr>
              <a:t>The 3D Part is the Master Model</a:t>
            </a:r>
          </a:p>
          <a:p>
            <a:pPr lvl="1">
              <a:lnSpc>
                <a:spcPct val="170000"/>
              </a:lnSpc>
              <a:buFont typeface="Algerian" pitchFamily="82" charset="0"/>
              <a:buChar char="&gt;"/>
            </a:pPr>
            <a:r>
              <a:rPr lang="en-US" sz="2000" b="1" dirty="0" smtClean="0">
                <a:latin typeface="Bookman" pitchFamily="18" charset="0"/>
              </a:rPr>
              <a:t>Drawings, assemblies </a:t>
            </a:r>
            <a:r>
              <a:rPr lang="en-US" sz="2000" dirty="0" smtClean="0">
                <a:latin typeface="Bookman" pitchFamily="18" charset="0"/>
              </a:rPr>
              <a:t>and </a:t>
            </a:r>
            <a:r>
              <a:rPr lang="en-US" sz="2000" b="1" dirty="0" smtClean="0">
                <a:latin typeface="Bookman" pitchFamily="18" charset="0"/>
              </a:rPr>
              <a:t>analyses</a:t>
            </a:r>
            <a:r>
              <a:rPr lang="en-US" sz="2000" dirty="0" smtClean="0">
                <a:latin typeface="Bookman" pitchFamily="18" charset="0"/>
              </a:rPr>
              <a:t> are associative to the 3D parts</a:t>
            </a:r>
            <a:endParaRPr lang="en-US" sz="2000" dirty="0"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7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BankGothic Lt BT" pitchFamily="34" charset="0"/>
              </a:rPr>
              <a:t>CATIA User Interface   </a:t>
            </a:r>
            <a:endParaRPr lang="en-US" sz="3200" b="1" i="1" dirty="0">
              <a:solidFill>
                <a:srgbClr val="0070C0"/>
              </a:solidFill>
              <a:latin typeface="BankGothic Lt BT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7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Bookman" pitchFamily="18" charset="0"/>
              </a:rPr>
              <a:t>Editing &amp; Engineering Features in Part Modeling</a:t>
            </a:r>
            <a:endParaRPr lang="en-US" sz="2800" i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15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Round</a:t>
            </a:r>
            <a:r>
              <a:rPr lang="en-US" sz="2400" dirty="0" smtClean="0">
                <a:latin typeface="Bookman" pitchFamily="18" charset="0"/>
              </a:rPr>
              <a:t>: Modify the sharp edge to curved edge</a:t>
            </a:r>
          </a:p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Chamfer: </a:t>
            </a:r>
            <a:r>
              <a:rPr lang="en-US" sz="2400" dirty="0" smtClean="0">
                <a:latin typeface="Bookman" pitchFamily="18" charset="0"/>
              </a:rPr>
              <a:t>Modify the sharp edge to flat edge</a:t>
            </a:r>
          </a:p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Shell: </a:t>
            </a:r>
            <a:r>
              <a:rPr lang="en-US" sz="2400" dirty="0" smtClean="0">
                <a:latin typeface="Bookman" pitchFamily="18" charset="0"/>
              </a:rPr>
              <a:t>Removes a surface or surfaces from the solid then hollows out the inside of the solid, leaving a shell of a specified wall thickness.</a:t>
            </a:r>
          </a:p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Rib</a:t>
            </a:r>
            <a:r>
              <a:rPr lang="en-US" sz="2400" dirty="0" smtClean="0">
                <a:latin typeface="Bookman" pitchFamily="18" charset="0"/>
              </a:rPr>
              <a:t>: Special type of protrusion to create a thin fin or web</a:t>
            </a:r>
          </a:p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Cut: </a:t>
            </a:r>
            <a:r>
              <a:rPr lang="en-US" sz="2400" dirty="0" smtClean="0">
                <a:latin typeface="Bookman" pitchFamily="18" charset="0"/>
              </a:rPr>
              <a:t>Remove the undesirable portion from the basic part</a:t>
            </a:r>
            <a:endParaRPr lang="en-US" sz="2400" dirty="0">
              <a:latin typeface="Book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Bookman" pitchFamily="18" charset="0"/>
              </a:rPr>
              <a:t>Tutorial 1: </a:t>
            </a:r>
            <a:r>
              <a:rPr lang="en-US" sz="3200" b="1" i="1" dirty="0" err="1" smtClean="0">
                <a:solidFill>
                  <a:srgbClr val="C00000"/>
                </a:solidFill>
                <a:latin typeface="Bookman" pitchFamily="18" charset="0"/>
              </a:rPr>
              <a:t>Conrod</a:t>
            </a:r>
            <a:endParaRPr lang="en-US" sz="3200" b="1" i="1" dirty="0">
              <a:solidFill>
                <a:srgbClr val="C00000"/>
              </a:solidFill>
              <a:latin typeface="Book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419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Bookman" pitchFamily="18" charset="0"/>
              </a:rPr>
              <a:t>Tut. 2: Block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762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man" pitchFamily="18" charset="0"/>
              </a:rPr>
              <a:t>Depth of the block: 70mm</a:t>
            </a:r>
          </a:p>
          <a:p>
            <a:r>
              <a:rPr lang="en-US" b="1" i="1" dirty="0" smtClean="0">
                <a:latin typeface="Bookman" pitchFamily="18" charset="0"/>
              </a:rPr>
              <a:t>Cylinder profile on top: 100mm dia.</a:t>
            </a:r>
          </a:p>
          <a:p>
            <a:r>
              <a:rPr lang="en-US" b="1" i="1" dirty="0" smtClean="0">
                <a:latin typeface="Bookman" pitchFamily="18" charset="0"/>
              </a:rPr>
              <a:t>Shaft profile on the left side: 50mm </a:t>
            </a:r>
            <a:r>
              <a:rPr lang="en-US" b="1" i="1" dirty="0" err="1" smtClean="0">
                <a:latin typeface="Bookman" pitchFamily="18" charset="0"/>
              </a:rPr>
              <a:t>dia</a:t>
            </a:r>
            <a:endParaRPr lang="en-US" b="1" i="1" dirty="0" smtClean="0">
              <a:latin typeface="Bookman" pitchFamily="18" charset="0"/>
            </a:endParaRPr>
          </a:p>
          <a:p>
            <a:endParaRPr lang="en-US" b="1" i="1" dirty="0">
              <a:latin typeface="Book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Tut. 3. Piston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A piston with  50mm diameter and with gudgeon pin hole and 2mm </a:t>
            </a:r>
            <a:r>
              <a:rPr lang="en-US" sz="2200" b="1" dirty="0" err="1" smtClean="0">
                <a:solidFill>
                  <a:srgbClr val="002060"/>
                </a:solidFill>
              </a:rPr>
              <a:t>champer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Tut. 4: Crank Shaft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Bookman" pitchFamily="18" charset="0"/>
              </a:rPr>
              <a:t>R25mm on both sides with 20mm and 60 mm cylinder and the thickness of the part is 16mm.</a:t>
            </a:r>
            <a:endParaRPr lang="en-US" sz="2000" b="1" i="1" dirty="0">
              <a:latin typeface="Book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5146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BankGothic Lt BT" pitchFamily="34" charset="0"/>
              </a:rPr>
              <a:t>Interacting </a:t>
            </a:r>
            <a:br>
              <a:rPr lang="en-US" sz="3600" b="1" i="1" dirty="0" smtClean="0">
                <a:solidFill>
                  <a:srgbClr val="C00000"/>
                </a:solidFill>
                <a:latin typeface="BankGothic Lt BT" pitchFamily="34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latin typeface="BankGothic Lt BT" pitchFamily="34" charset="0"/>
              </a:rPr>
              <a:t>with CATIA </a:t>
            </a:r>
            <a:endParaRPr lang="en-US" sz="3600" b="1" i="1" dirty="0">
              <a:solidFill>
                <a:srgbClr val="C00000"/>
              </a:solidFill>
              <a:latin typeface="BankGothic Lt BT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52610">
            <a:off x="1994707" y="2363571"/>
            <a:ext cx="3119606" cy="9729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err="1" smtClean="0">
                <a:solidFill>
                  <a:srgbClr val="C00000"/>
                </a:solidFill>
                <a:latin typeface="BankGothic Lt BT" pitchFamily="34" charset="0"/>
              </a:rPr>
              <a:t>Qns</a:t>
            </a:r>
            <a:r>
              <a:rPr lang="en-US" sz="4400" b="1" i="1" dirty="0" smtClean="0">
                <a:solidFill>
                  <a:srgbClr val="C00000"/>
                </a:solidFill>
                <a:latin typeface="BankGothic Lt BT" pitchFamily="34" charset="0"/>
              </a:rPr>
              <a:t>???</a:t>
            </a:r>
            <a:endParaRPr lang="en-US" sz="4400" b="1" i="1" dirty="0">
              <a:solidFill>
                <a:srgbClr val="C00000"/>
              </a:solidFill>
              <a:latin typeface="BankGothic Lt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i="1" dirty="0" smtClean="0">
                <a:solidFill>
                  <a:srgbClr val="C00000"/>
                </a:solidFill>
                <a:latin typeface="Bookman" pitchFamily="18" charset="0"/>
              </a:rPr>
              <a:t>Cont’d..</a:t>
            </a:r>
            <a:endParaRPr lang="en-US" sz="3600" b="1" i="1" dirty="0">
              <a:solidFill>
                <a:srgbClr val="C00000"/>
              </a:solidFill>
              <a:latin typeface="Book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Bookman" pitchFamily="18" charset="0"/>
              </a:rPr>
              <a:t>Manipulating the Display</a:t>
            </a:r>
            <a:br>
              <a:rPr lang="en-US" sz="2800" b="1" i="1" dirty="0" smtClean="0">
                <a:solidFill>
                  <a:srgbClr val="C00000"/>
                </a:solidFill>
                <a:latin typeface="Bookman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Bookman" pitchFamily="18" charset="0"/>
              </a:rPr>
              <a:t> using the Mouse </a:t>
            </a:r>
            <a:endParaRPr lang="en-US" sz="2800" b="1" i="1" dirty="0">
              <a:solidFill>
                <a:srgbClr val="C00000"/>
              </a:solidFill>
              <a:latin typeface="Bookman" pitchFamily="18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BankGothic Lt BT" pitchFamily="34" charset="0"/>
              </a:rPr>
              <a:t>More Common </a:t>
            </a:r>
            <a:br>
              <a:rPr lang="en-US" sz="3600" b="1" i="1" dirty="0" smtClean="0">
                <a:solidFill>
                  <a:srgbClr val="C00000"/>
                </a:solidFill>
                <a:latin typeface="BankGothic Lt BT" pitchFamily="34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latin typeface="BankGothic Lt BT" pitchFamily="34" charset="0"/>
              </a:rPr>
              <a:t>Commands</a:t>
            </a:r>
            <a:endParaRPr lang="en-US" sz="3600" b="1" i="1" dirty="0">
              <a:solidFill>
                <a:srgbClr val="C00000"/>
              </a:solidFill>
              <a:latin typeface="BankGothic Lt BT" pitchFamily="34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1430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BankGothic Lt BT" pitchFamily="34" charset="0"/>
              </a:rPr>
              <a:t>The Specification Tree</a:t>
            </a:r>
            <a:endParaRPr lang="en-US" b="1" i="1" dirty="0">
              <a:solidFill>
                <a:srgbClr val="C00000"/>
              </a:solidFill>
              <a:latin typeface="BankGothic Lt BT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4582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11982</TotalTime>
  <Words>315</Words>
  <Application>Microsoft Office PowerPoint</Application>
  <PresentationFormat>On-screen Show (4:3)</PresentationFormat>
  <Paragraphs>46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Overview of  Catia </vt:lpstr>
      <vt:lpstr>CATIA Overview</vt:lpstr>
      <vt:lpstr>Catia v5:</vt:lpstr>
      <vt:lpstr>CATIA User Interface   </vt:lpstr>
      <vt:lpstr>Interacting  with CATIA </vt:lpstr>
      <vt:lpstr>Cont’d..</vt:lpstr>
      <vt:lpstr>Manipulating the Display  using the Mouse </vt:lpstr>
      <vt:lpstr>More Common  Commands</vt:lpstr>
      <vt:lpstr>The Specification Tree</vt:lpstr>
      <vt:lpstr>Getting Help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Editing &amp; Engineering Features in Part Modeling</vt:lpstr>
      <vt:lpstr>Tutorial 1: Conrod</vt:lpstr>
      <vt:lpstr>Tut. 2: Block</vt:lpstr>
      <vt:lpstr>Tut. 3. Piston</vt:lpstr>
      <vt:lpstr>Tut. 4: Crank Shaft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1125</cp:revision>
  <dcterms:created xsi:type="dcterms:W3CDTF">2016-10-21T14:09:09Z</dcterms:created>
  <dcterms:modified xsi:type="dcterms:W3CDTF">2020-04-20T13:31:33Z</dcterms:modified>
</cp:coreProperties>
</file>