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417" r:id="rId3"/>
    <p:sldId id="462" r:id="rId4"/>
    <p:sldId id="463" r:id="rId5"/>
    <p:sldId id="464" r:id="rId6"/>
    <p:sldId id="451" r:id="rId7"/>
    <p:sldId id="452" r:id="rId8"/>
    <p:sldId id="453" r:id="rId9"/>
    <p:sldId id="454" r:id="rId10"/>
    <p:sldId id="455" r:id="rId11"/>
    <p:sldId id="420" r:id="rId12"/>
    <p:sldId id="457" r:id="rId13"/>
    <p:sldId id="467" r:id="rId14"/>
    <p:sldId id="465" r:id="rId15"/>
    <p:sldId id="466" r:id="rId16"/>
    <p:sldId id="443" r:id="rId17"/>
    <p:sldId id="444" r:id="rId18"/>
    <p:sldId id="479" r:id="rId19"/>
    <p:sldId id="421" r:id="rId20"/>
    <p:sldId id="422" r:id="rId21"/>
    <p:sldId id="423" r:id="rId22"/>
    <p:sldId id="424" r:id="rId23"/>
    <p:sldId id="427" r:id="rId24"/>
    <p:sldId id="428" r:id="rId25"/>
    <p:sldId id="429" r:id="rId26"/>
    <p:sldId id="430" r:id="rId27"/>
    <p:sldId id="468" r:id="rId28"/>
    <p:sldId id="469" r:id="rId29"/>
    <p:sldId id="470" r:id="rId30"/>
    <p:sldId id="471" r:id="rId31"/>
    <p:sldId id="472" r:id="rId32"/>
    <p:sldId id="473" r:id="rId33"/>
    <p:sldId id="474" r:id="rId34"/>
    <p:sldId id="475" r:id="rId35"/>
    <p:sldId id="476" r:id="rId36"/>
    <p:sldId id="431" r:id="rId37"/>
    <p:sldId id="432" r:id="rId38"/>
    <p:sldId id="433" r:id="rId39"/>
    <p:sldId id="434" r:id="rId40"/>
    <p:sldId id="435" r:id="rId41"/>
    <p:sldId id="436" r:id="rId42"/>
    <p:sldId id="439" r:id="rId43"/>
    <p:sldId id="440" r:id="rId44"/>
    <p:sldId id="447" r:id="rId45"/>
    <p:sldId id="448" r:id="rId46"/>
    <p:sldId id="460" r:id="rId47"/>
    <p:sldId id="478" r:id="rId48"/>
    <p:sldId id="477"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6729" autoAdjust="0"/>
  </p:normalViewPr>
  <p:slideViewPr>
    <p:cSldViewPr>
      <p:cViewPr varScale="1">
        <p:scale>
          <a:sx n="60" d="100"/>
          <a:sy n="60" d="100"/>
        </p:scale>
        <p:origin x="-165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08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F4B6A3-959C-497A-AE5E-E78FF741BA45}" type="datetimeFigureOut">
              <a:rPr lang="en-US" smtClean="0"/>
              <a:pPr/>
              <a:t>11-Mar-20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8B7D86-DF98-4586-96FA-D808E14D9D7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Bookman" pitchFamily="18" charset="0"/>
              </a:rPr>
              <a:t>The </a:t>
            </a:r>
            <a:r>
              <a:rPr lang="en-US" sz="1200" b="1" dirty="0" smtClean="0">
                <a:solidFill>
                  <a:srgbClr val="C00000"/>
                </a:solidFill>
                <a:latin typeface="Bookman" pitchFamily="18" charset="0"/>
              </a:rPr>
              <a:t>manufacturing technology </a:t>
            </a:r>
            <a:r>
              <a:rPr lang="en-US" sz="1200" dirty="0" smtClean="0">
                <a:latin typeface="Bookman" pitchFamily="18" charset="0"/>
              </a:rPr>
              <a:t>available during late 40's and early 50's could not meet the </a:t>
            </a:r>
            <a:r>
              <a:rPr lang="en-US" sz="1200" b="1" dirty="0" smtClean="0">
                <a:solidFill>
                  <a:srgbClr val="C00000"/>
                </a:solidFill>
                <a:latin typeface="Bookman" pitchFamily="18" charset="0"/>
              </a:rPr>
              <a:t>design</a:t>
            </a:r>
            <a:r>
              <a:rPr lang="en-US" sz="1200" dirty="0" smtClean="0">
                <a:latin typeface="Bookman" pitchFamily="18" charset="0"/>
              </a:rPr>
              <a:t> and </a:t>
            </a:r>
            <a:r>
              <a:rPr lang="en-US" sz="1200" b="1" dirty="0" smtClean="0">
                <a:solidFill>
                  <a:srgbClr val="C00000"/>
                </a:solidFill>
                <a:latin typeface="Bookman" pitchFamily="18" charset="0"/>
              </a:rPr>
              <a:t>manufacturing challenges </a:t>
            </a:r>
            <a:r>
              <a:rPr lang="en-US" sz="1200" dirty="0" smtClean="0">
                <a:latin typeface="Bookman" pitchFamily="18" charset="0"/>
              </a:rPr>
              <a:t>arising out of the need to develop sophisticated aircraft and satellite launch vehicles.</a:t>
            </a:r>
          </a:p>
          <a:p>
            <a:endParaRPr lang="en-US" dirty="0"/>
          </a:p>
        </p:txBody>
      </p:sp>
      <p:sp>
        <p:nvSpPr>
          <p:cNvPr id="4" name="Slide Number Placeholder 3"/>
          <p:cNvSpPr>
            <a:spLocks noGrp="1"/>
          </p:cNvSpPr>
          <p:nvPr>
            <p:ph type="sldNum" sz="quarter" idx="10"/>
          </p:nvPr>
        </p:nvSpPr>
        <p:spPr/>
        <p:txBody>
          <a:bodyPr/>
          <a:lstStyle/>
          <a:p>
            <a:fld id="{CA8B7D86-DF98-4586-96FA-D808E14D9D75}" type="slidenum">
              <a:rPr lang="en-US" smtClean="0"/>
              <a:pPr/>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M/c </a:t>
            </a:r>
            <a:r>
              <a:rPr lang="en-US" sz="1200" kern="1200" baseline="0" dirty="0" err="1" smtClean="0">
                <a:solidFill>
                  <a:schemeClr val="tx1"/>
                </a:solidFill>
                <a:latin typeface="+mn-lt"/>
                <a:ea typeface="+mn-ea"/>
                <a:cs typeface="+mn-cs"/>
              </a:rPr>
              <a:t>utlzn</a:t>
            </a:r>
            <a:r>
              <a:rPr lang="en-US" sz="1200" kern="1200" baseline="0" dirty="0" smtClean="0">
                <a:solidFill>
                  <a:schemeClr val="tx1"/>
                </a:solidFill>
                <a:latin typeface="+mn-lt"/>
                <a:ea typeface="+mn-ea"/>
                <a:cs typeface="+mn-cs"/>
              </a:rPr>
              <a:t>---owing to 24 hr per day operation, automatic tool changing of machine tools, automatic pallet changing at workstations, queues of parts at stations, and dynamic scheduling of production that compensates for irregularities </a:t>
            </a:r>
          </a:p>
          <a:p>
            <a:r>
              <a:rPr lang="en-US" sz="1200" kern="1200" baseline="0" dirty="0" smtClean="0">
                <a:solidFill>
                  <a:schemeClr val="tx1"/>
                </a:solidFill>
                <a:latin typeface="+mn-lt"/>
                <a:ea typeface="+mn-ea"/>
                <a:cs typeface="+mn-cs"/>
              </a:rPr>
              <a:t>Reduced inventory requirements—work-in-process is reduced because different parts are processed together, and not in batches </a:t>
            </a:r>
            <a:endParaRPr lang="en-US" dirty="0"/>
          </a:p>
        </p:txBody>
      </p:sp>
      <p:sp>
        <p:nvSpPr>
          <p:cNvPr id="4" name="Slide Number Placeholder 3"/>
          <p:cNvSpPr>
            <a:spLocks noGrp="1"/>
          </p:cNvSpPr>
          <p:nvPr>
            <p:ph type="sldNum" sz="quarter" idx="10"/>
          </p:nvPr>
        </p:nvSpPr>
        <p:spPr/>
        <p:txBody>
          <a:bodyPr/>
          <a:lstStyle/>
          <a:p>
            <a:fld id="{CA8B7D86-DF98-4586-96FA-D808E14D9D75}" type="slidenum">
              <a:rPr lang="en-US" smtClean="0"/>
              <a:pPr/>
              <a:t>43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8B7D86-DF98-4586-96FA-D808E14D9D75}"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8B7D86-DF98-4586-96FA-D808E14D9D75}" type="slidenum">
              <a:rPr lang="en-US" smtClean="0"/>
              <a:pPr/>
              <a:t>24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 dedicated FMS types a limited variety of parts is catered for on a custom-built FMS with specialist machines to achieve high production rates. In the random-order FMS type, a large part family with wide possibilities for future design changes, and changing production schedules, is catered for on a general-purpose FMS with random-order sequencing of parts. </a:t>
            </a:r>
            <a:endParaRPr lang="en-US" dirty="0"/>
          </a:p>
        </p:txBody>
      </p:sp>
      <p:sp>
        <p:nvSpPr>
          <p:cNvPr id="4" name="Slide Number Placeholder 3"/>
          <p:cNvSpPr>
            <a:spLocks noGrp="1"/>
          </p:cNvSpPr>
          <p:nvPr>
            <p:ph type="sldNum" sz="quarter" idx="10"/>
          </p:nvPr>
        </p:nvSpPr>
        <p:spPr/>
        <p:txBody>
          <a:bodyPr/>
          <a:lstStyle/>
          <a:p>
            <a:fld id="{CA8B7D86-DF98-4586-96FA-D808E14D9D75}" type="slidenum">
              <a:rPr lang="en-US" smtClean="0"/>
              <a:pPr/>
              <a:t>36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Similar operation to a transfer line (see unit 13), except the system holds a greater variety of parts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Material handling equipment used: in-line transfer system; conveyor system; or rail-guided vehicle system 	</a:t>
            </a:r>
          </a:p>
          <a:p>
            <a:endParaRPr lang="en-US" dirty="0"/>
          </a:p>
        </p:txBody>
      </p:sp>
      <p:sp>
        <p:nvSpPr>
          <p:cNvPr id="4" name="Slide Number Placeholder 3"/>
          <p:cNvSpPr>
            <a:spLocks noGrp="1"/>
          </p:cNvSpPr>
          <p:nvPr>
            <p:ph type="sldNum" sz="quarter" idx="10"/>
          </p:nvPr>
        </p:nvSpPr>
        <p:spPr/>
        <p:txBody>
          <a:bodyPr/>
          <a:lstStyle/>
          <a:p>
            <a:fld id="{CA8B7D86-DF98-4586-96FA-D808E14D9D75}" type="slidenum">
              <a:rPr lang="en-US" smtClean="0"/>
              <a:pPr/>
              <a:t>38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An alternative form is the rectangular layout shown in Figure 15.7(d). This arrangement allows for the return of pallets to the starting position in a straight line arrangement 	</a:t>
            </a:r>
          </a:p>
          <a:p>
            <a:endParaRPr lang="en-US" dirty="0"/>
          </a:p>
        </p:txBody>
      </p:sp>
      <p:sp>
        <p:nvSpPr>
          <p:cNvPr id="4" name="Slide Number Placeholder 3"/>
          <p:cNvSpPr>
            <a:spLocks noGrp="1"/>
          </p:cNvSpPr>
          <p:nvPr>
            <p:ph type="sldNum" sz="quarter" idx="10"/>
          </p:nvPr>
        </p:nvSpPr>
        <p:spPr/>
        <p:txBody>
          <a:bodyPr/>
          <a:lstStyle/>
          <a:p>
            <a:fld id="{CA8B7D86-DF98-4586-96FA-D808E14D9D75}" type="slidenum">
              <a:rPr lang="en-US" smtClean="0"/>
              <a:pPr/>
              <a:t>39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This consists of a loop with rungs upon which workstations are located. The rungs increase the number of possible ways of getting from one machine to the next, and obviates the need for a secondary material handling system. It reduces average travel distance and minimizes congestion in the handling system, thereby reducing transport time between stations 	</a:t>
            </a:r>
          </a:p>
          <a:p>
            <a:endParaRPr lang="en-US" dirty="0"/>
          </a:p>
        </p:txBody>
      </p:sp>
      <p:sp>
        <p:nvSpPr>
          <p:cNvPr id="4" name="Slide Number Placeholder 3"/>
          <p:cNvSpPr>
            <a:spLocks noGrp="1"/>
          </p:cNvSpPr>
          <p:nvPr>
            <p:ph type="sldNum" sz="quarter" idx="10"/>
          </p:nvPr>
        </p:nvSpPr>
        <p:spPr/>
        <p:txBody>
          <a:bodyPr/>
          <a:lstStyle/>
          <a:p>
            <a:fld id="{CA8B7D86-DF98-4586-96FA-D808E14D9D75}" type="slidenum">
              <a:rPr lang="en-US" smtClean="0"/>
              <a:pPr/>
              <a:t>40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Consists of multiple loops and ladders, and may include sidings also. This layout is generally used to process a large family of parts, although the number of different machine types may be limited, and parts are usually routed to different workstations—depending on which one becomes available first 	</a:t>
            </a:r>
          </a:p>
          <a:p>
            <a:endParaRPr lang="en-US" dirty="0"/>
          </a:p>
        </p:txBody>
      </p:sp>
      <p:sp>
        <p:nvSpPr>
          <p:cNvPr id="4" name="Slide Number Placeholder 3"/>
          <p:cNvSpPr>
            <a:spLocks noGrp="1"/>
          </p:cNvSpPr>
          <p:nvPr>
            <p:ph type="sldNum" sz="quarter" idx="10"/>
          </p:nvPr>
        </p:nvSpPr>
        <p:spPr/>
        <p:txBody>
          <a:bodyPr/>
          <a:lstStyle/>
          <a:p>
            <a:fld id="{CA8B7D86-DF98-4586-96FA-D808E14D9D75}" type="slidenum">
              <a:rPr lang="en-US" smtClean="0"/>
              <a:pPr/>
              <a:t>41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This layout uses one or more robots as the material handling system 	</a:t>
            </a:r>
          </a:p>
          <a:p>
            <a:endParaRPr lang="en-US" dirty="0"/>
          </a:p>
        </p:txBody>
      </p:sp>
      <p:sp>
        <p:nvSpPr>
          <p:cNvPr id="4" name="Slide Number Placeholder 3"/>
          <p:cNvSpPr>
            <a:spLocks noGrp="1"/>
          </p:cNvSpPr>
          <p:nvPr>
            <p:ph type="sldNum" sz="quarter" idx="10"/>
          </p:nvPr>
        </p:nvSpPr>
        <p:spPr/>
        <p:txBody>
          <a:bodyPr/>
          <a:lstStyle/>
          <a:p>
            <a:fld id="{CA8B7D86-DF98-4586-96FA-D808E14D9D75}" type="slidenum">
              <a:rPr lang="en-US" smtClean="0"/>
              <a:pPr/>
              <a:t>42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C318EE-4656-4D07-B91C-30666B7114A0}" type="datetimeFigureOut">
              <a:rPr lang="en-US" smtClean="0"/>
              <a:pPr/>
              <a:t>11-Mar-20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4722E-81CE-4317-88FE-6533AE03FE5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C318EE-4656-4D07-B91C-30666B7114A0}" type="datetimeFigureOut">
              <a:rPr lang="en-US" smtClean="0"/>
              <a:pPr/>
              <a:t>11-Mar-20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4722E-81CE-4317-88FE-6533AE03FE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C318EE-4656-4D07-B91C-30666B7114A0}" type="datetimeFigureOut">
              <a:rPr lang="en-US" smtClean="0"/>
              <a:pPr/>
              <a:t>11-Mar-20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4722E-81CE-4317-88FE-6533AE03FE5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C318EE-4656-4D07-B91C-30666B7114A0}" type="datetimeFigureOut">
              <a:rPr lang="en-US" smtClean="0"/>
              <a:pPr/>
              <a:t>11-Mar-20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4722E-81CE-4317-88FE-6533AE03FE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C318EE-4656-4D07-B91C-30666B7114A0}" type="datetimeFigureOut">
              <a:rPr lang="en-US" smtClean="0"/>
              <a:pPr/>
              <a:t>11-Mar-20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4722E-81CE-4317-88FE-6533AE03FE5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C318EE-4656-4D07-B91C-30666B7114A0}" type="datetimeFigureOut">
              <a:rPr lang="en-US" smtClean="0"/>
              <a:pPr/>
              <a:t>11-Mar-20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4722E-81CE-4317-88FE-6533AE03FE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C318EE-4656-4D07-B91C-30666B7114A0}" type="datetimeFigureOut">
              <a:rPr lang="en-US" smtClean="0"/>
              <a:pPr/>
              <a:t>11-Mar-20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34722E-81CE-4317-88FE-6533AE03FE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C318EE-4656-4D07-B91C-30666B7114A0}" type="datetimeFigureOut">
              <a:rPr lang="en-US" smtClean="0"/>
              <a:pPr/>
              <a:t>11-Mar-20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34722E-81CE-4317-88FE-6533AE03FE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C318EE-4656-4D07-B91C-30666B7114A0}" type="datetimeFigureOut">
              <a:rPr lang="en-US" smtClean="0"/>
              <a:pPr/>
              <a:t>11-Mar-20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34722E-81CE-4317-88FE-6533AE03FE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C318EE-4656-4D07-B91C-30666B7114A0}" type="datetimeFigureOut">
              <a:rPr lang="en-US" smtClean="0"/>
              <a:pPr/>
              <a:t>11-Mar-20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4722E-81CE-4317-88FE-6533AE03FE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C318EE-4656-4D07-B91C-30666B7114A0}" type="datetimeFigureOut">
              <a:rPr lang="en-US" smtClean="0"/>
              <a:pPr/>
              <a:t>11-Mar-20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4722E-81CE-4317-88FE-6533AE03FE5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C318EE-4656-4D07-B91C-30666B7114A0}" type="datetimeFigureOut">
              <a:rPr lang="en-US" smtClean="0"/>
              <a:pPr/>
              <a:t>11-Mar-20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34722E-81CE-4317-88FE-6533AE03FE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81000"/>
            <a:ext cx="7848600" cy="3124200"/>
          </a:xfrm>
        </p:spPr>
        <p:txBody>
          <a:bodyPr>
            <a:normAutofit/>
          </a:bodyPr>
          <a:lstStyle/>
          <a:p>
            <a:pPr>
              <a:lnSpc>
                <a:spcPct val="150000"/>
              </a:lnSpc>
            </a:pPr>
            <a:r>
              <a:rPr lang="en-US" sz="4400" b="1" i="1" dirty="0" smtClean="0">
                <a:solidFill>
                  <a:srgbClr val="7030A0"/>
                </a:solidFill>
                <a:latin typeface="Perpetua" pitchFamily="18" charset="0"/>
              </a:rPr>
              <a:t>Ch. #1</a:t>
            </a:r>
            <a:endParaRPr lang="en-IN" b="1" i="1" dirty="0" smtClean="0">
              <a:solidFill>
                <a:srgbClr val="002060"/>
              </a:solidFill>
              <a:latin typeface="Perpetua" pitchFamily="18" charset="0"/>
            </a:endParaRPr>
          </a:p>
          <a:p>
            <a:pPr>
              <a:lnSpc>
                <a:spcPct val="150000"/>
              </a:lnSpc>
            </a:pPr>
            <a:r>
              <a:rPr lang="en-IN" sz="3000" b="1" dirty="0" smtClean="0">
                <a:solidFill>
                  <a:srgbClr val="002060"/>
                </a:solidFill>
                <a:latin typeface="Perpetua" pitchFamily="18" charset="0"/>
                <a:ea typeface="Tahoma" pitchFamily="34" charset="0"/>
                <a:cs typeface="Tahoma" pitchFamily="34" charset="0"/>
              </a:rPr>
              <a:t>Introduction to Flexible Manufacturing Systems (FMS)</a:t>
            </a:r>
          </a:p>
          <a:p>
            <a:endParaRPr lang="en-US" i="1" dirty="0">
              <a:solidFill>
                <a:srgbClr val="002060"/>
              </a:solidFill>
              <a:latin typeface="Bookman" pitchFamily="18" charset="0"/>
            </a:endParaRPr>
          </a:p>
        </p:txBody>
      </p:sp>
      <p:sp>
        <p:nvSpPr>
          <p:cNvPr id="4" name="TextBox 3"/>
          <p:cNvSpPr txBox="1"/>
          <p:nvPr/>
        </p:nvSpPr>
        <p:spPr>
          <a:xfrm>
            <a:off x="5410200" y="6396335"/>
            <a:ext cx="3733800" cy="461665"/>
          </a:xfrm>
          <a:prstGeom prst="rect">
            <a:avLst/>
          </a:prstGeom>
          <a:noFill/>
        </p:spPr>
        <p:txBody>
          <a:bodyPr wrap="square" rtlCol="0">
            <a:spAutoFit/>
          </a:bodyPr>
          <a:lstStyle/>
          <a:p>
            <a:pPr algn="ctr"/>
            <a:r>
              <a:rPr lang="en-US" sz="2400" b="1" i="1" dirty="0" smtClean="0">
                <a:solidFill>
                  <a:srgbClr val="7030A0"/>
                </a:solidFill>
                <a:latin typeface="Bookman" pitchFamily="18" charset="0"/>
              </a:rPr>
              <a:t>Feb 2020</a:t>
            </a:r>
            <a:endParaRPr lang="en-US" sz="2400" b="1" i="1" dirty="0">
              <a:solidFill>
                <a:srgbClr val="7030A0"/>
              </a:solidFill>
              <a:latin typeface="Bookman" pitchFamily="18" charset="0"/>
            </a:endParaRPr>
          </a:p>
        </p:txBody>
      </p:sp>
      <p:pic>
        <p:nvPicPr>
          <p:cNvPr id="5" name="Picture 4" descr="images"/>
          <p:cNvPicPr>
            <a:picLocks noChangeAspect="1" noChangeArrowheads="1"/>
          </p:cNvPicPr>
          <p:nvPr/>
        </p:nvPicPr>
        <p:blipFill>
          <a:blip r:embed="rId2"/>
          <a:srcRect/>
          <a:stretch>
            <a:fillRect/>
          </a:stretch>
        </p:blipFill>
        <p:spPr bwMode="auto">
          <a:xfrm>
            <a:off x="1295400" y="3124200"/>
            <a:ext cx="6934200" cy="2971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304800"/>
          </a:xfrm>
        </p:spPr>
        <p:txBody>
          <a:bodyPr>
            <a:normAutofit fontScale="90000"/>
          </a:bodyPr>
          <a:lstStyle/>
          <a:p>
            <a:pPr algn="r"/>
            <a:r>
              <a:rPr lang="en-US" sz="2800" b="1" dirty="0" smtClean="0">
                <a:solidFill>
                  <a:srgbClr val="0070C0"/>
                </a:solidFill>
                <a:latin typeface="Perpetua" pitchFamily="18" charset="0"/>
              </a:rPr>
              <a:t>Cont’d…</a:t>
            </a:r>
            <a:endParaRPr lang="en-US" sz="2800" b="1" dirty="0">
              <a:solidFill>
                <a:srgbClr val="0070C0"/>
              </a:solidFill>
              <a:latin typeface="Perpetua" pitchFamily="18" charset="0"/>
            </a:endParaRPr>
          </a:p>
        </p:txBody>
      </p:sp>
      <p:sp>
        <p:nvSpPr>
          <p:cNvPr id="3" name="Content Placeholder 2"/>
          <p:cNvSpPr>
            <a:spLocks noGrp="1"/>
          </p:cNvSpPr>
          <p:nvPr>
            <p:ph idx="1"/>
          </p:nvPr>
        </p:nvSpPr>
        <p:spPr>
          <a:xfrm>
            <a:off x="381000" y="685800"/>
            <a:ext cx="8763000" cy="6172200"/>
          </a:xfrm>
        </p:spPr>
        <p:txBody>
          <a:bodyPr>
            <a:noAutofit/>
          </a:bodyPr>
          <a:lstStyle/>
          <a:p>
            <a:pPr>
              <a:lnSpc>
                <a:spcPct val="150000"/>
              </a:lnSpc>
              <a:buBlip>
                <a:blip r:embed="rId2"/>
              </a:buBlip>
            </a:pPr>
            <a:r>
              <a:rPr lang="en-US" sz="2400" b="1" dirty="0" smtClean="0">
                <a:latin typeface="Perpetua" pitchFamily="18" charset="0"/>
              </a:rPr>
              <a:t>Processing parts </a:t>
            </a:r>
            <a:r>
              <a:rPr lang="en-US" sz="2400" dirty="0" smtClean="0">
                <a:latin typeface="Perpetua" pitchFamily="18" charset="0"/>
              </a:rPr>
              <a:t>in the </a:t>
            </a:r>
            <a:r>
              <a:rPr lang="en-US" sz="2400" b="1" dirty="0" smtClean="0">
                <a:solidFill>
                  <a:srgbClr val="C00000"/>
                </a:solidFill>
                <a:latin typeface="Perpetua" pitchFamily="18" charset="0"/>
              </a:rPr>
              <a:t>manufacturing cell </a:t>
            </a:r>
            <a:r>
              <a:rPr lang="en-US" sz="2400" dirty="0" smtClean="0">
                <a:latin typeface="Perpetua" pitchFamily="18" charset="0"/>
              </a:rPr>
              <a:t>includes </a:t>
            </a:r>
            <a:r>
              <a:rPr lang="en-US" sz="2400" b="1" dirty="0" smtClean="0">
                <a:solidFill>
                  <a:srgbClr val="0070C0"/>
                </a:solidFill>
                <a:latin typeface="Perpetua" pitchFamily="18" charset="0"/>
              </a:rPr>
              <a:t>completing</a:t>
            </a:r>
            <a:r>
              <a:rPr lang="en-US" sz="2400" dirty="0" smtClean="0">
                <a:latin typeface="Perpetua" pitchFamily="18" charset="0"/>
              </a:rPr>
              <a:t> as much as the work piece processing as possible within the cell before moving it to the next sequential processing stock </a:t>
            </a:r>
            <a:r>
              <a:rPr lang="en-US" sz="2400" b="1" dirty="0" smtClean="0">
                <a:solidFill>
                  <a:srgbClr val="002060"/>
                </a:solidFill>
                <a:latin typeface="Perpetua" pitchFamily="18" charset="0"/>
              </a:rPr>
              <a:t>inspection or assembly station. </a:t>
            </a:r>
          </a:p>
          <a:p>
            <a:pPr>
              <a:lnSpc>
                <a:spcPct val="150000"/>
              </a:lnSpc>
              <a:buBlip>
                <a:blip r:embed="rId2"/>
              </a:buBlip>
            </a:pPr>
            <a:r>
              <a:rPr lang="en-US" sz="2400" dirty="0" smtClean="0">
                <a:latin typeface="Perpetua" pitchFamily="18" charset="0"/>
              </a:rPr>
              <a:t>Today the term “</a:t>
            </a:r>
            <a:r>
              <a:rPr lang="en-US" sz="2400" b="1" dirty="0" smtClean="0">
                <a:solidFill>
                  <a:srgbClr val="C00000"/>
                </a:solidFill>
                <a:latin typeface="Perpetua" pitchFamily="18" charset="0"/>
              </a:rPr>
              <a:t>manufacturing cell is much broader </a:t>
            </a:r>
            <a:r>
              <a:rPr lang="en-US" sz="2400" dirty="0" smtClean="0">
                <a:latin typeface="Perpetua" pitchFamily="18" charset="0"/>
              </a:rPr>
              <a:t>and further implies </a:t>
            </a:r>
            <a:r>
              <a:rPr lang="en-US" sz="2400" b="1" dirty="0" smtClean="0">
                <a:solidFill>
                  <a:srgbClr val="0070C0"/>
                </a:solidFill>
                <a:latin typeface="Perpetua" pitchFamily="18" charset="0"/>
              </a:rPr>
              <a:t>some level of automated part loading, unloading, delaying or exchange </a:t>
            </a:r>
            <a:r>
              <a:rPr lang="en-US" sz="2400" dirty="0" smtClean="0">
                <a:latin typeface="Perpetua" pitchFamily="18" charset="0"/>
              </a:rPr>
              <a:t>to the </a:t>
            </a:r>
            <a:r>
              <a:rPr lang="en-US" sz="2400" b="1" dirty="0" smtClean="0">
                <a:solidFill>
                  <a:srgbClr val="002060"/>
                </a:solidFill>
                <a:latin typeface="Perpetua" pitchFamily="18" charset="0"/>
              </a:rPr>
              <a:t>clustered machines</a:t>
            </a:r>
            <a:r>
              <a:rPr lang="en-US" sz="2400" dirty="0" smtClean="0">
                <a:latin typeface="Perpetua" pitchFamily="18" charset="0"/>
              </a:rPr>
              <a:t>. </a:t>
            </a:r>
          </a:p>
          <a:p>
            <a:pPr>
              <a:lnSpc>
                <a:spcPct val="150000"/>
              </a:lnSpc>
              <a:buBlip>
                <a:blip r:embed="rId2"/>
              </a:buBlip>
            </a:pPr>
            <a:r>
              <a:rPr lang="en-US" sz="2400" dirty="0" smtClean="0">
                <a:latin typeface="Perpetua" pitchFamily="18" charset="0"/>
              </a:rPr>
              <a:t>Thus, </a:t>
            </a:r>
            <a:r>
              <a:rPr lang="en-US" sz="2400" b="1" dirty="0" smtClean="0">
                <a:solidFill>
                  <a:srgbClr val="002060"/>
                </a:solidFill>
                <a:latin typeface="Perpetua" pitchFamily="18" charset="0"/>
              </a:rPr>
              <a:t>these advancements </a:t>
            </a:r>
            <a:r>
              <a:rPr lang="en-US" sz="2400" dirty="0" smtClean="0">
                <a:latin typeface="Perpetua" pitchFamily="18" charset="0"/>
              </a:rPr>
              <a:t>in manufacturing led to the development of </a:t>
            </a:r>
            <a:r>
              <a:rPr lang="en-US" sz="2400" b="1" dirty="0" smtClean="0">
                <a:solidFill>
                  <a:srgbClr val="C00000"/>
                </a:solidFill>
                <a:latin typeface="Perpetua" pitchFamily="18" charset="0"/>
              </a:rPr>
              <a:t>flexible manufacturing system.</a:t>
            </a:r>
            <a:endParaRPr lang="en-US" sz="2400" b="1" dirty="0">
              <a:solidFill>
                <a:srgbClr val="C00000"/>
              </a:solidFill>
              <a:latin typeface="Perpetu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3200" b="1" dirty="0" smtClean="0">
                <a:solidFill>
                  <a:srgbClr val="C00000"/>
                </a:solidFill>
                <a:latin typeface="Perpetua" pitchFamily="18" charset="0"/>
              </a:rPr>
              <a:t>1.2. </a:t>
            </a:r>
            <a:r>
              <a:rPr lang="en-US" sz="3200" b="1" u="sng" dirty="0" smtClean="0">
                <a:solidFill>
                  <a:srgbClr val="C00000"/>
                </a:solidFill>
                <a:latin typeface="Perpetua" pitchFamily="18" charset="0"/>
              </a:rPr>
              <a:t>FMS – </a:t>
            </a:r>
            <a:r>
              <a:rPr lang="en-US" sz="3200" b="1" u="sng" dirty="0" err="1" smtClean="0">
                <a:solidFill>
                  <a:srgbClr val="C00000"/>
                </a:solidFill>
                <a:latin typeface="Perpetua" pitchFamily="18" charset="0"/>
              </a:rPr>
              <a:t>Defn</a:t>
            </a:r>
            <a:r>
              <a:rPr lang="en-US" sz="3200" b="1" u="sng" dirty="0" smtClean="0">
                <a:solidFill>
                  <a:srgbClr val="C00000"/>
                </a:solidFill>
                <a:latin typeface="Perpetua" pitchFamily="18" charset="0"/>
              </a:rPr>
              <a:t>.</a:t>
            </a:r>
            <a:endParaRPr lang="en-US" sz="3200" b="1" u="sng" dirty="0">
              <a:solidFill>
                <a:srgbClr val="C00000"/>
              </a:solidFill>
              <a:latin typeface="Perpetua" pitchFamily="18" charset="0"/>
            </a:endParaRPr>
          </a:p>
        </p:txBody>
      </p:sp>
      <p:sp>
        <p:nvSpPr>
          <p:cNvPr id="3" name="Content Placeholder 2"/>
          <p:cNvSpPr>
            <a:spLocks noGrp="1"/>
          </p:cNvSpPr>
          <p:nvPr>
            <p:ph idx="1"/>
          </p:nvPr>
        </p:nvSpPr>
        <p:spPr>
          <a:xfrm>
            <a:off x="228600" y="914400"/>
            <a:ext cx="8915400" cy="5943600"/>
          </a:xfrm>
        </p:spPr>
        <p:txBody>
          <a:bodyPr>
            <a:noAutofit/>
          </a:bodyPr>
          <a:lstStyle/>
          <a:p>
            <a:pPr>
              <a:lnSpc>
                <a:spcPct val="150000"/>
              </a:lnSpc>
              <a:buBlip>
                <a:blip r:embed="rId3"/>
              </a:buBlip>
            </a:pPr>
            <a:r>
              <a:rPr lang="en-US" sz="2400" dirty="0" smtClean="0">
                <a:latin typeface="Perpetua" pitchFamily="18" charset="0"/>
                <a:cs typeface="Times New Roman" pitchFamily="18" charset="0"/>
              </a:rPr>
              <a:t>A </a:t>
            </a:r>
            <a:r>
              <a:rPr lang="en-US" sz="2400" b="1" dirty="0" smtClean="0">
                <a:solidFill>
                  <a:srgbClr val="C00000"/>
                </a:solidFill>
                <a:latin typeface="Perpetua" pitchFamily="18" charset="0"/>
                <a:cs typeface="Times New Roman" pitchFamily="18" charset="0"/>
              </a:rPr>
              <a:t>FMS</a:t>
            </a:r>
            <a:r>
              <a:rPr lang="en-US" sz="2400" dirty="0" smtClean="0">
                <a:latin typeface="Perpetua" pitchFamily="18" charset="0"/>
                <a:cs typeface="Times New Roman" pitchFamily="18" charset="0"/>
              </a:rPr>
              <a:t> is </a:t>
            </a:r>
            <a:r>
              <a:rPr lang="en-US" sz="2400" b="1" dirty="0" smtClean="0">
                <a:solidFill>
                  <a:srgbClr val="002060"/>
                </a:solidFill>
                <a:latin typeface="Perpetua" pitchFamily="18" charset="0"/>
                <a:cs typeface="Times New Roman" pitchFamily="18" charset="0"/>
              </a:rPr>
              <a:t>multiple machines </a:t>
            </a:r>
            <a:r>
              <a:rPr lang="en-US" sz="2400" dirty="0" smtClean="0">
                <a:latin typeface="Perpetua" pitchFamily="18" charset="0"/>
                <a:cs typeface="Times New Roman" pitchFamily="18" charset="0"/>
              </a:rPr>
              <a:t>that are</a:t>
            </a:r>
            <a:r>
              <a:rPr lang="en-US" sz="2400" b="1" dirty="0" smtClean="0">
                <a:latin typeface="Perpetua" pitchFamily="18" charset="0"/>
                <a:cs typeface="Times New Roman" pitchFamily="18" charset="0"/>
              </a:rPr>
              <a:t> integrated </a:t>
            </a:r>
            <a:r>
              <a:rPr lang="en-US" sz="2400" dirty="0" smtClean="0">
                <a:latin typeface="Perpetua" pitchFamily="18" charset="0"/>
                <a:cs typeface="Times New Roman" pitchFamily="18" charset="0"/>
              </a:rPr>
              <a:t>by an </a:t>
            </a:r>
            <a:r>
              <a:rPr lang="en-US" sz="2400" b="1" dirty="0" smtClean="0">
                <a:solidFill>
                  <a:srgbClr val="002060"/>
                </a:solidFill>
                <a:latin typeface="Perpetua" pitchFamily="18" charset="0"/>
                <a:cs typeface="Times New Roman" pitchFamily="18" charset="0"/>
              </a:rPr>
              <a:t>automated material handling system</a:t>
            </a:r>
            <a:r>
              <a:rPr lang="en-US" sz="2400" dirty="0" smtClean="0">
                <a:latin typeface="Perpetua" pitchFamily="18" charset="0"/>
                <a:cs typeface="Times New Roman" pitchFamily="18" charset="0"/>
              </a:rPr>
              <a:t> whose operation is managed by a </a:t>
            </a:r>
            <a:r>
              <a:rPr lang="en-US" sz="2400" b="1" dirty="0" smtClean="0">
                <a:solidFill>
                  <a:srgbClr val="002060"/>
                </a:solidFill>
                <a:latin typeface="Perpetua" pitchFamily="18" charset="0"/>
                <a:cs typeface="Times New Roman" pitchFamily="18" charset="0"/>
              </a:rPr>
              <a:t>computerized control system.  </a:t>
            </a:r>
          </a:p>
          <a:p>
            <a:pPr>
              <a:lnSpc>
                <a:spcPct val="150000"/>
              </a:lnSpc>
              <a:buBlip>
                <a:blip r:embed="rId3"/>
              </a:buBlip>
            </a:pPr>
            <a:r>
              <a:rPr lang="en-US" sz="2400" b="1" dirty="0" smtClean="0">
                <a:solidFill>
                  <a:srgbClr val="C00000"/>
                </a:solidFill>
                <a:latin typeface="Perpetua" pitchFamily="18" charset="0"/>
              </a:rPr>
              <a:t>FMS</a:t>
            </a:r>
            <a:r>
              <a:rPr lang="en-US" sz="2400" dirty="0" smtClean="0">
                <a:latin typeface="Perpetua" pitchFamily="18" charset="0"/>
              </a:rPr>
              <a:t> consists of a </a:t>
            </a:r>
            <a:r>
              <a:rPr lang="en-US" sz="2400" b="1" dirty="0" smtClean="0">
                <a:solidFill>
                  <a:srgbClr val="002060"/>
                </a:solidFill>
                <a:latin typeface="Perpetua" pitchFamily="18" charset="0"/>
              </a:rPr>
              <a:t>group of processing work stations </a:t>
            </a:r>
            <a:r>
              <a:rPr lang="en-US" sz="2400" dirty="0" smtClean="0">
                <a:latin typeface="Perpetua" pitchFamily="18" charset="0"/>
              </a:rPr>
              <a:t>interconnected by means of an </a:t>
            </a:r>
            <a:r>
              <a:rPr lang="en-US" sz="2400" b="1" dirty="0" smtClean="0">
                <a:solidFill>
                  <a:srgbClr val="002060"/>
                </a:solidFill>
                <a:latin typeface="Perpetua" pitchFamily="18" charset="0"/>
              </a:rPr>
              <a:t>automated material handling </a:t>
            </a:r>
            <a:r>
              <a:rPr lang="en-US" sz="2400" dirty="0" smtClean="0">
                <a:latin typeface="Perpetua" pitchFamily="18" charset="0"/>
              </a:rPr>
              <a:t>and </a:t>
            </a:r>
            <a:r>
              <a:rPr lang="en-US" sz="2400" b="1" dirty="0" smtClean="0">
                <a:solidFill>
                  <a:srgbClr val="002060"/>
                </a:solidFill>
                <a:latin typeface="Perpetua" pitchFamily="18" charset="0"/>
              </a:rPr>
              <a:t>storage system </a:t>
            </a:r>
            <a:r>
              <a:rPr lang="en-US" sz="2400" dirty="0" smtClean="0">
                <a:latin typeface="Perpetua" pitchFamily="18" charset="0"/>
              </a:rPr>
              <a:t>and </a:t>
            </a:r>
            <a:r>
              <a:rPr lang="en-US" sz="2400" b="1" dirty="0" smtClean="0">
                <a:solidFill>
                  <a:srgbClr val="002060"/>
                </a:solidFill>
                <a:latin typeface="Perpetua" pitchFamily="18" charset="0"/>
              </a:rPr>
              <a:t>controlled by integrated computer control system</a:t>
            </a:r>
            <a:r>
              <a:rPr lang="en-US" sz="2400" b="1" dirty="0" smtClean="0">
                <a:solidFill>
                  <a:srgbClr val="0070C0"/>
                </a:solidFill>
                <a:latin typeface="Perpetua" pitchFamily="18" charset="0"/>
              </a:rPr>
              <a:t>.</a:t>
            </a:r>
            <a:endParaRPr lang="en-US" sz="2400" b="1" dirty="0" smtClean="0">
              <a:solidFill>
                <a:srgbClr val="0070C0"/>
              </a:solidFill>
              <a:latin typeface="Perpetua" pitchFamily="18" charset="0"/>
              <a:cs typeface="Times New Roman" pitchFamily="18" charset="0"/>
            </a:endParaRPr>
          </a:p>
          <a:p>
            <a:pPr>
              <a:lnSpc>
                <a:spcPct val="150000"/>
              </a:lnSpc>
              <a:buFont typeface="Bookman" pitchFamily="18" charset="0"/>
              <a:buChar char="#"/>
            </a:pPr>
            <a:r>
              <a:rPr lang="en-US" sz="2400" b="1" dirty="0" smtClean="0">
                <a:solidFill>
                  <a:srgbClr val="C00000"/>
                </a:solidFill>
                <a:latin typeface="Perpetua" pitchFamily="18" charset="0"/>
              </a:rPr>
              <a:t>FMS</a:t>
            </a:r>
            <a:r>
              <a:rPr lang="en-US" sz="2400" dirty="0" smtClean="0">
                <a:latin typeface="Perpetua" pitchFamily="18" charset="0"/>
              </a:rPr>
              <a:t> is called </a:t>
            </a:r>
            <a:r>
              <a:rPr lang="en-US" sz="2400" b="1" u="sng" dirty="0" smtClean="0">
                <a:solidFill>
                  <a:srgbClr val="0070C0"/>
                </a:solidFill>
                <a:latin typeface="Perpetua" pitchFamily="18" charset="0"/>
              </a:rPr>
              <a:t>flexible </a:t>
            </a:r>
            <a:r>
              <a:rPr lang="en-US" sz="2400" dirty="0" smtClean="0">
                <a:latin typeface="Perpetua" pitchFamily="18" charset="0"/>
              </a:rPr>
              <a:t>due to the reason that it is capable of processing </a:t>
            </a:r>
            <a:r>
              <a:rPr lang="en-US" sz="2400" b="1" dirty="0" smtClean="0">
                <a:solidFill>
                  <a:srgbClr val="0070C0"/>
                </a:solidFill>
                <a:latin typeface="Perpetua" pitchFamily="18" charset="0"/>
              </a:rPr>
              <a:t>a variety of different part styles </a:t>
            </a:r>
            <a:r>
              <a:rPr lang="en-US" sz="2400" dirty="0" smtClean="0">
                <a:latin typeface="Perpetua" pitchFamily="18" charset="0"/>
              </a:rPr>
              <a:t>simultaneously at the workstation and </a:t>
            </a:r>
            <a:r>
              <a:rPr lang="en-US" sz="2400" b="1" dirty="0" smtClean="0">
                <a:solidFill>
                  <a:srgbClr val="0070C0"/>
                </a:solidFill>
                <a:latin typeface="Perpetua" pitchFamily="18" charset="0"/>
              </a:rPr>
              <a:t>quantities of production</a:t>
            </a:r>
            <a:r>
              <a:rPr lang="en-US" sz="2400" dirty="0" smtClean="0">
                <a:latin typeface="Perpetua" pitchFamily="18" charset="0"/>
              </a:rPr>
              <a:t> can be adjusted in response to changing demand patterns.</a:t>
            </a:r>
            <a:endParaRPr lang="en-US" sz="2400" dirty="0">
              <a:latin typeface="Perpetu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pPr algn="r"/>
            <a:r>
              <a:rPr lang="en-US" sz="2800" b="1" dirty="0" smtClean="0">
                <a:solidFill>
                  <a:srgbClr val="C00000"/>
                </a:solidFill>
                <a:latin typeface="Perpetua" pitchFamily="18" charset="0"/>
              </a:rPr>
              <a:t>Cont’d…</a:t>
            </a:r>
            <a:endParaRPr lang="en-US" sz="2800" dirty="0">
              <a:latin typeface="Perpetua" pitchFamily="18"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1143000" y="2514600"/>
            <a:ext cx="6705600" cy="3687763"/>
          </a:xfrm>
          <a:prstGeom prst="rect">
            <a:avLst/>
          </a:prstGeom>
          <a:noFill/>
          <a:ln w="9525">
            <a:noFill/>
            <a:miter lim="800000"/>
            <a:headEnd/>
            <a:tailEnd/>
          </a:ln>
          <a:effectLst/>
        </p:spPr>
      </p:pic>
      <p:sp>
        <p:nvSpPr>
          <p:cNvPr id="5" name="TextBox 4"/>
          <p:cNvSpPr txBox="1"/>
          <p:nvPr/>
        </p:nvSpPr>
        <p:spPr>
          <a:xfrm>
            <a:off x="1676400" y="6457890"/>
            <a:ext cx="5867400" cy="400110"/>
          </a:xfrm>
          <a:prstGeom prst="rect">
            <a:avLst/>
          </a:prstGeom>
          <a:noFill/>
        </p:spPr>
        <p:txBody>
          <a:bodyPr wrap="square" rtlCol="0">
            <a:spAutoFit/>
          </a:bodyPr>
          <a:lstStyle/>
          <a:p>
            <a:pPr algn="ctr"/>
            <a:r>
              <a:rPr lang="en-US" sz="2000" b="1" dirty="0" smtClean="0">
                <a:latin typeface="Perpetua" pitchFamily="18" charset="0"/>
              </a:rPr>
              <a:t>Fig. 1 Illustrations of FMS</a:t>
            </a:r>
            <a:endParaRPr lang="en-US" sz="2000" b="1" dirty="0">
              <a:latin typeface="Perpetua" pitchFamily="18" charset="0"/>
            </a:endParaRPr>
          </a:p>
        </p:txBody>
      </p:sp>
      <p:sp>
        <p:nvSpPr>
          <p:cNvPr id="6" name="TextBox 5"/>
          <p:cNvSpPr txBox="1"/>
          <p:nvPr/>
        </p:nvSpPr>
        <p:spPr>
          <a:xfrm>
            <a:off x="228600" y="533400"/>
            <a:ext cx="8915400" cy="1754326"/>
          </a:xfrm>
          <a:prstGeom prst="rect">
            <a:avLst/>
          </a:prstGeom>
          <a:noFill/>
        </p:spPr>
        <p:txBody>
          <a:bodyPr wrap="square" rtlCol="0">
            <a:spAutoFit/>
          </a:bodyPr>
          <a:lstStyle/>
          <a:p>
            <a:pPr>
              <a:lnSpc>
                <a:spcPct val="150000"/>
              </a:lnSpc>
              <a:buBlip>
                <a:blip r:embed="rId3"/>
              </a:buBlip>
            </a:pPr>
            <a:r>
              <a:rPr lang="en-US" sz="2400" dirty="0" smtClean="0">
                <a:latin typeface="Perpetua" pitchFamily="18" charset="0"/>
              </a:rPr>
              <a:t> An </a:t>
            </a:r>
            <a:r>
              <a:rPr lang="en-US" sz="2400" b="1" dirty="0" smtClean="0">
                <a:solidFill>
                  <a:srgbClr val="002060"/>
                </a:solidFill>
                <a:latin typeface="Perpetua" pitchFamily="18" charset="0"/>
              </a:rPr>
              <a:t>Industrial FMS </a:t>
            </a:r>
            <a:r>
              <a:rPr lang="en-US" sz="2400" dirty="0" smtClean="0">
                <a:latin typeface="Perpetua" pitchFamily="18" charset="0"/>
              </a:rPr>
              <a:t>consists of </a:t>
            </a:r>
            <a:r>
              <a:rPr lang="en-US" sz="2400" b="1" dirty="0" smtClean="0">
                <a:solidFill>
                  <a:srgbClr val="0070C0"/>
                </a:solidFill>
                <a:latin typeface="Perpetua" pitchFamily="18" charset="0"/>
              </a:rPr>
              <a:t>robots,</a:t>
            </a:r>
            <a:r>
              <a:rPr lang="en-US" sz="2400" dirty="0" smtClean="0">
                <a:latin typeface="Perpetua" pitchFamily="18" charset="0"/>
              </a:rPr>
              <a:t> </a:t>
            </a:r>
            <a:r>
              <a:rPr lang="en-US" sz="2400" b="1" dirty="0" smtClean="0">
                <a:solidFill>
                  <a:srgbClr val="0070C0"/>
                </a:solidFill>
                <a:latin typeface="Perpetua" pitchFamily="18" charset="0"/>
              </a:rPr>
              <a:t>computer-controlled machines, computers, sensors, </a:t>
            </a:r>
            <a:r>
              <a:rPr lang="en-US" sz="2400" dirty="0" smtClean="0">
                <a:latin typeface="Perpetua" pitchFamily="18" charset="0"/>
              </a:rPr>
              <a:t>and </a:t>
            </a:r>
            <a:r>
              <a:rPr lang="en-US" sz="2400" b="1" dirty="0" smtClean="0">
                <a:solidFill>
                  <a:srgbClr val="0070C0"/>
                </a:solidFill>
                <a:latin typeface="Perpetua" pitchFamily="18" charset="0"/>
              </a:rPr>
              <a:t>other stand-alone systems </a:t>
            </a:r>
            <a:r>
              <a:rPr lang="en-US" sz="2400" dirty="0" smtClean="0">
                <a:latin typeface="Perpetua" pitchFamily="18" charset="0"/>
              </a:rPr>
              <a:t>such as </a:t>
            </a:r>
            <a:r>
              <a:rPr lang="en-US" sz="2400" b="1" dirty="0" smtClean="0">
                <a:solidFill>
                  <a:srgbClr val="002060"/>
                </a:solidFill>
                <a:latin typeface="Perpetua" pitchFamily="18" charset="0"/>
              </a:rPr>
              <a:t>inspection machines </a:t>
            </a:r>
            <a:r>
              <a:rPr lang="en-US" sz="2400" dirty="0" smtClean="0">
                <a:latin typeface="Perpetua" pitchFamily="18" charset="0"/>
              </a:rPr>
              <a:t>as shown in Figure 1.</a:t>
            </a:r>
            <a:endParaRPr lang="en-US" sz="2400" dirty="0">
              <a:latin typeface="Perpetu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pPr algn="r"/>
            <a:r>
              <a:rPr lang="en-US" sz="3100" b="1" dirty="0" smtClean="0">
                <a:solidFill>
                  <a:srgbClr val="7030A0"/>
                </a:solidFill>
                <a:latin typeface="Perpetua" pitchFamily="18" charset="0"/>
              </a:rPr>
              <a:t>Cont’d</a:t>
            </a:r>
            <a:r>
              <a:rPr lang="en-US" sz="2800" b="1" dirty="0" smtClean="0">
                <a:solidFill>
                  <a:srgbClr val="7030A0"/>
                </a:solidFill>
                <a:latin typeface="Perpetua" pitchFamily="18" charset="0"/>
              </a:rPr>
              <a:t>…</a:t>
            </a:r>
            <a:endParaRPr lang="en-US" sz="2800" b="1" dirty="0">
              <a:solidFill>
                <a:srgbClr val="7030A0"/>
              </a:solidFill>
              <a:latin typeface="Perpetua" pitchFamily="18" charset="0"/>
            </a:endParaRPr>
          </a:p>
        </p:txBody>
      </p:sp>
      <p:sp>
        <p:nvSpPr>
          <p:cNvPr id="3" name="Content Placeholder 2"/>
          <p:cNvSpPr>
            <a:spLocks noGrp="1"/>
          </p:cNvSpPr>
          <p:nvPr>
            <p:ph idx="1"/>
          </p:nvPr>
        </p:nvSpPr>
        <p:spPr>
          <a:xfrm>
            <a:off x="228600" y="609600"/>
            <a:ext cx="8915400" cy="6248400"/>
          </a:xfrm>
        </p:spPr>
        <p:txBody>
          <a:bodyPr>
            <a:normAutofit/>
          </a:bodyPr>
          <a:lstStyle/>
          <a:p>
            <a:pPr>
              <a:lnSpc>
                <a:spcPct val="150000"/>
              </a:lnSpc>
              <a:buBlip>
                <a:blip r:embed="rId2"/>
              </a:buBlip>
            </a:pPr>
            <a:r>
              <a:rPr lang="en-US" sz="2400" dirty="0" smtClean="0">
                <a:latin typeface="Perpetua" pitchFamily="18" charset="0"/>
              </a:rPr>
              <a:t>The </a:t>
            </a:r>
            <a:r>
              <a:rPr lang="en-US" sz="2400" b="1" dirty="0" smtClean="0">
                <a:solidFill>
                  <a:srgbClr val="002060"/>
                </a:solidFill>
                <a:latin typeface="Perpetua" pitchFamily="18" charset="0"/>
              </a:rPr>
              <a:t>FMS</a:t>
            </a:r>
            <a:r>
              <a:rPr lang="en-US" sz="2400" dirty="0" smtClean="0">
                <a:latin typeface="Perpetua" pitchFamily="18" charset="0"/>
              </a:rPr>
              <a:t> is </a:t>
            </a:r>
            <a:r>
              <a:rPr lang="en-US" sz="2400" b="1" dirty="0" smtClean="0">
                <a:solidFill>
                  <a:srgbClr val="002060"/>
                </a:solidFill>
                <a:latin typeface="Perpetua" pitchFamily="18" charset="0"/>
              </a:rPr>
              <a:t>most suited </a:t>
            </a:r>
            <a:r>
              <a:rPr lang="en-US" sz="2400" dirty="0" smtClean="0">
                <a:latin typeface="Perpetua" pitchFamily="18" charset="0"/>
              </a:rPr>
              <a:t>for the </a:t>
            </a:r>
            <a:r>
              <a:rPr lang="en-US" sz="2400" b="1" dirty="0" smtClean="0">
                <a:solidFill>
                  <a:srgbClr val="C00000"/>
                </a:solidFill>
                <a:latin typeface="Perpetua" pitchFamily="18" charset="0"/>
              </a:rPr>
              <a:t>mid-variety &amp;</a:t>
            </a:r>
            <a:r>
              <a:rPr lang="en-US" sz="2400" dirty="0" smtClean="0">
                <a:latin typeface="Perpetua" pitchFamily="18" charset="0"/>
              </a:rPr>
              <a:t> </a:t>
            </a:r>
            <a:r>
              <a:rPr lang="en-US" sz="2400" b="1" dirty="0" smtClean="0">
                <a:solidFill>
                  <a:srgbClr val="C00000"/>
                </a:solidFill>
                <a:latin typeface="Perpetua" pitchFamily="18" charset="0"/>
              </a:rPr>
              <a:t>mid-volume production.</a:t>
            </a:r>
            <a:endParaRPr lang="en-US" sz="2400" b="1" dirty="0">
              <a:solidFill>
                <a:srgbClr val="C00000"/>
              </a:solidFill>
              <a:latin typeface="Perpetua" pitchFamily="18" charset="0"/>
            </a:endParaRPr>
          </a:p>
        </p:txBody>
      </p:sp>
      <p:pic>
        <p:nvPicPr>
          <p:cNvPr id="1027" name="Picture 3"/>
          <p:cNvPicPr>
            <a:picLocks noChangeAspect="1" noChangeArrowheads="1"/>
          </p:cNvPicPr>
          <p:nvPr/>
        </p:nvPicPr>
        <p:blipFill>
          <a:blip r:embed="rId3"/>
          <a:srcRect/>
          <a:stretch>
            <a:fillRect/>
          </a:stretch>
        </p:blipFill>
        <p:spPr bwMode="auto">
          <a:xfrm>
            <a:off x="762000" y="1905000"/>
            <a:ext cx="7848600" cy="4495800"/>
          </a:xfrm>
          <a:prstGeom prst="rect">
            <a:avLst/>
          </a:prstGeom>
          <a:noFill/>
          <a:ln w="9525">
            <a:noFill/>
            <a:miter lim="800000"/>
            <a:headEnd/>
            <a:tailEnd/>
          </a:ln>
          <a:effectLst/>
        </p:spPr>
      </p:pic>
      <p:sp>
        <p:nvSpPr>
          <p:cNvPr id="6" name="TextBox 5"/>
          <p:cNvSpPr txBox="1"/>
          <p:nvPr/>
        </p:nvSpPr>
        <p:spPr>
          <a:xfrm>
            <a:off x="990600" y="6488668"/>
            <a:ext cx="6781800" cy="369332"/>
          </a:xfrm>
          <a:prstGeom prst="rect">
            <a:avLst/>
          </a:prstGeom>
          <a:noFill/>
        </p:spPr>
        <p:txBody>
          <a:bodyPr wrap="square" rtlCol="0">
            <a:spAutoFit/>
          </a:bodyPr>
          <a:lstStyle/>
          <a:p>
            <a:pPr algn="ctr"/>
            <a:r>
              <a:rPr lang="en-US" b="1" i="1" dirty="0" smtClean="0">
                <a:latin typeface="Bookman" pitchFamily="18" charset="0"/>
              </a:rPr>
              <a:t>Fig 3. Application Characteristics of FMS</a:t>
            </a:r>
            <a:endParaRPr lang="en-US" b="1" i="1" dirty="0">
              <a:latin typeface="Book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1"/>
          </p:nvPr>
        </p:nvSpPr>
        <p:spPr>
          <a:noFill/>
        </p:spPr>
        <p:txBody>
          <a:bodyPr/>
          <a:lstStyle/>
          <a:p>
            <a:fld id="{6E66AE93-77DF-4CB5-93E4-B28D479EA33D}" type="slidenum">
              <a:rPr lang="tr-TR" smtClean="0">
                <a:cs typeface="Arial" pitchFamily="34" charset="0"/>
              </a:rPr>
              <a:pPr/>
              <a:t>14</a:t>
            </a:fld>
            <a:endParaRPr lang="tr-TR" smtClean="0">
              <a:cs typeface="Arial" pitchFamily="34" charset="0"/>
            </a:endParaRPr>
          </a:p>
        </p:txBody>
      </p:sp>
      <p:sp>
        <p:nvSpPr>
          <p:cNvPr id="6147" name="Rectangle 2"/>
          <p:cNvSpPr>
            <a:spLocks noGrp="1" noChangeArrowheads="1"/>
          </p:cNvSpPr>
          <p:nvPr>
            <p:ph type="title"/>
          </p:nvPr>
        </p:nvSpPr>
        <p:spPr/>
        <p:txBody>
          <a:bodyPr>
            <a:normAutofit/>
          </a:bodyPr>
          <a:lstStyle/>
          <a:p>
            <a:pPr algn="l" eaLnBrk="1" hangingPunct="1"/>
            <a:r>
              <a:rPr lang="en-US" sz="3200" b="1" i="1" u="sng" dirty="0" smtClean="0">
                <a:solidFill>
                  <a:srgbClr val="002060"/>
                </a:solidFill>
                <a:latin typeface="Perpetua" pitchFamily="18" charset="0"/>
              </a:rPr>
              <a:t>What are the features of FMS?</a:t>
            </a:r>
          </a:p>
        </p:txBody>
      </p:sp>
      <p:sp>
        <p:nvSpPr>
          <p:cNvPr id="6148" name="Rectangle 3"/>
          <p:cNvSpPr>
            <a:spLocks noGrp="1" noChangeArrowheads="1"/>
          </p:cNvSpPr>
          <p:nvPr>
            <p:ph type="body" idx="1"/>
          </p:nvPr>
        </p:nvSpPr>
        <p:spPr>
          <a:xfrm>
            <a:off x="457200" y="1295400"/>
            <a:ext cx="8686800" cy="5562600"/>
          </a:xfrm>
        </p:spPr>
        <p:txBody>
          <a:bodyPr>
            <a:normAutofit/>
          </a:bodyPr>
          <a:lstStyle/>
          <a:p>
            <a:pPr eaLnBrk="1" hangingPunct="1">
              <a:lnSpc>
                <a:spcPct val="150000"/>
              </a:lnSpc>
              <a:buFont typeface="Wingdings" pitchFamily="2" charset="2"/>
              <a:buChar char="Ø"/>
            </a:pPr>
            <a:r>
              <a:rPr lang="en-US" sz="2600" dirty="0" smtClean="0">
                <a:latin typeface="Perpetua" pitchFamily="18" charset="0"/>
              </a:rPr>
              <a:t>An </a:t>
            </a:r>
            <a:r>
              <a:rPr lang="en-US" sz="2600" b="1" dirty="0" smtClean="0">
                <a:solidFill>
                  <a:srgbClr val="C00000"/>
                </a:solidFill>
                <a:latin typeface="Perpetua" pitchFamily="18" charset="0"/>
              </a:rPr>
              <a:t>FMS</a:t>
            </a:r>
            <a:r>
              <a:rPr lang="en-US" sz="2600" dirty="0" smtClean="0">
                <a:latin typeface="Perpetua" pitchFamily="18" charset="0"/>
              </a:rPr>
              <a:t> is distinguished from an </a:t>
            </a:r>
            <a:r>
              <a:rPr lang="en-US" sz="2600" b="1" dirty="0" smtClean="0">
                <a:solidFill>
                  <a:srgbClr val="0070C0"/>
                </a:solidFill>
                <a:latin typeface="Perpetua" pitchFamily="18" charset="0"/>
              </a:rPr>
              <a:t>automated production line</a:t>
            </a:r>
            <a:r>
              <a:rPr lang="en-US" sz="2600" dirty="0" smtClean="0">
                <a:solidFill>
                  <a:srgbClr val="0070C0"/>
                </a:solidFill>
                <a:latin typeface="Perpetua" pitchFamily="18" charset="0"/>
              </a:rPr>
              <a:t> </a:t>
            </a:r>
            <a:r>
              <a:rPr lang="en-US" sz="2600" dirty="0" smtClean="0">
                <a:latin typeface="Perpetua" pitchFamily="18" charset="0"/>
              </a:rPr>
              <a:t>by its ability to </a:t>
            </a:r>
            <a:r>
              <a:rPr lang="en-US" sz="2600" b="1" dirty="0" smtClean="0">
                <a:solidFill>
                  <a:srgbClr val="0070C0"/>
                </a:solidFill>
                <a:latin typeface="Perpetua" pitchFamily="18" charset="0"/>
              </a:rPr>
              <a:t>process more than one product style </a:t>
            </a:r>
            <a:r>
              <a:rPr lang="en-US" sz="2600" b="1" dirty="0" smtClean="0">
                <a:latin typeface="Perpetua" pitchFamily="18" charset="0"/>
              </a:rPr>
              <a:t>simultaneously</a:t>
            </a:r>
            <a:r>
              <a:rPr lang="tr-TR" sz="2600" b="1" dirty="0" smtClean="0">
                <a:latin typeface="Perpetua" pitchFamily="18" charset="0"/>
              </a:rPr>
              <a:t>.</a:t>
            </a:r>
            <a:r>
              <a:rPr lang="en-US" sz="2600" b="1" dirty="0" smtClean="0">
                <a:latin typeface="Perpetua" pitchFamily="18" charset="0"/>
              </a:rPr>
              <a:t> </a:t>
            </a:r>
          </a:p>
          <a:p>
            <a:pPr eaLnBrk="1" hangingPunct="1">
              <a:lnSpc>
                <a:spcPct val="150000"/>
              </a:lnSpc>
              <a:buFont typeface="Wingdings" pitchFamily="2" charset="2"/>
              <a:buChar char="Ø"/>
            </a:pPr>
            <a:r>
              <a:rPr lang="en-US" sz="2600" dirty="0" smtClean="0">
                <a:latin typeface="Perpetua" pitchFamily="18" charset="0"/>
              </a:rPr>
              <a:t>At </a:t>
            </a:r>
            <a:r>
              <a:rPr lang="en-US" sz="2600" b="1" dirty="0" smtClean="0">
                <a:latin typeface="Perpetua" pitchFamily="18" charset="0"/>
              </a:rPr>
              <a:t>any moment, each machine </a:t>
            </a:r>
            <a:r>
              <a:rPr lang="en-US" sz="2600" dirty="0" smtClean="0">
                <a:latin typeface="Perpetua" pitchFamily="18" charset="0"/>
              </a:rPr>
              <a:t>in the system may be </a:t>
            </a:r>
            <a:r>
              <a:rPr lang="en-US" sz="2600" b="1" dirty="0" smtClean="0">
                <a:solidFill>
                  <a:srgbClr val="0070C0"/>
                </a:solidFill>
                <a:latin typeface="Perpetua" pitchFamily="18" charset="0"/>
              </a:rPr>
              <a:t>processing a different part type</a:t>
            </a:r>
            <a:r>
              <a:rPr lang="tr-TR" sz="2600" dirty="0" smtClean="0">
                <a:latin typeface="Perpetua" pitchFamily="18" charset="0"/>
              </a:rPr>
              <a:t>.</a:t>
            </a:r>
            <a:r>
              <a:rPr lang="en-US" sz="2600" dirty="0" smtClean="0">
                <a:latin typeface="Perpetua" pitchFamily="18" charset="0"/>
              </a:rPr>
              <a:t> </a:t>
            </a:r>
          </a:p>
          <a:p>
            <a:pPr eaLnBrk="1" hangingPunct="1">
              <a:lnSpc>
                <a:spcPct val="150000"/>
              </a:lnSpc>
              <a:buFont typeface="Wingdings" pitchFamily="2" charset="2"/>
              <a:buChar char="Ø"/>
            </a:pPr>
            <a:r>
              <a:rPr lang="en-US" sz="2600" b="1" dirty="0" smtClean="0">
                <a:solidFill>
                  <a:srgbClr val="002060"/>
                </a:solidFill>
                <a:latin typeface="Perpetua" pitchFamily="18" charset="0"/>
              </a:rPr>
              <a:t>FMS</a:t>
            </a:r>
            <a:r>
              <a:rPr lang="en-US" sz="2600" dirty="0" smtClean="0">
                <a:latin typeface="Perpetua" pitchFamily="18" charset="0"/>
              </a:rPr>
              <a:t> can let us make </a:t>
            </a:r>
            <a:r>
              <a:rPr lang="en-US" sz="2600" b="1" dirty="0" smtClean="0">
                <a:solidFill>
                  <a:srgbClr val="0070C0"/>
                </a:solidFill>
                <a:latin typeface="Perpetua" pitchFamily="18" charset="0"/>
              </a:rPr>
              <a:t>changes in production schedule </a:t>
            </a:r>
            <a:r>
              <a:rPr lang="en-US" sz="2600" dirty="0" smtClean="0">
                <a:latin typeface="Perpetua" pitchFamily="18" charset="0"/>
              </a:rPr>
              <a:t>in order to meet the demands on different products</a:t>
            </a:r>
            <a:r>
              <a:rPr lang="tr-TR" sz="2600" dirty="0" smtClean="0">
                <a:latin typeface="Perpetua" pitchFamily="18" charset="0"/>
              </a:rPr>
              <a:t>.</a:t>
            </a:r>
            <a:endParaRPr lang="en-US" sz="2600" dirty="0" smtClean="0">
              <a:latin typeface="Perpetua" pitchFamily="18" charset="0"/>
            </a:endParaRPr>
          </a:p>
          <a:p>
            <a:pPr eaLnBrk="1" hangingPunct="1">
              <a:buFont typeface="Wingdings" pitchFamily="2" charset="2"/>
              <a:buChar char="Ø"/>
            </a:pPr>
            <a:endParaRPr lang="en-US" sz="2600" dirty="0" smtClean="0">
              <a:latin typeface="Perpetua" pitchFamily="18" charset="0"/>
            </a:endParaRPr>
          </a:p>
          <a:p>
            <a:pPr eaLnBrk="1" hangingPunct="1">
              <a:buFont typeface="Wingdings" pitchFamily="2" charset="2"/>
              <a:buChar char="Ø"/>
            </a:pPr>
            <a:endParaRPr lang="en-US" sz="2600" dirty="0" smtClean="0">
              <a:latin typeface="Perpetua" pitchFamily="18" charset="0"/>
            </a:endParaRPr>
          </a:p>
          <a:p>
            <a:pPr eaLnBrk="1" hangingPunct="1">
              <a:buFont typeface="Wingdings" pitchFamily="2" charset="2"/>
              <a:buChar char="Ø"/>
            </a:pPr>
            <a:endParaRPr lang="en-US" sz="2600" dirty="0" smtClean="0">
              <a:latin typeface="Perpetu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1"/>
          </p:nvPr>
        </p:nvSpPr>
        <p:spPr>
          <a:noFill/>
        </p:spPr>
        <p:txBody>
          <a:bodyPr/>
          <a:lstStyle/>
          <a:p>
            <a:fld id="{1576E06B-F492-4193-9A6F-4E3314435D25}" type="slidenum">
              <a:rPr lang="tr-TR" smtClean="0">
                <a:cs typeface="Arial" pitchFamily="34" charset="0"/>
              </a:rPr>
              <a:pPr/>
              <a:t>15</a:t>
            </a:fld>
            <a:endParaRPr lang="tr-TR" smtClean="0">
              <a:cs typeface="Arial" pitchFamily="34" charset="0"/>
            </a:endParaRPr>
          </a:p>
        </p:txBody>
      </p:sp>
      <p:sp>
        <p:nvSpPr>
          <p:cNvPr id="19459" name="Rectangle 2"/>
          <p:cNvSpPr>
            <a:spLocks noGrp="1" noChangeArrowheads="1"/>
          </p:cNvSpPr>
          <p:nvPr>
            <p:ph type="title"/>
          </p:nvPr>
        </p:nvSpPr>
        <p:spPr/>
        <p:txBody>
          <a:bodyPr>
            <a:normAutofit/>
          </a:bodyPr>
          <a:lstStyle/>
          <a:p>
            <a:pPr eaLnBrk="1" hangingPunct="1"/>
            <a:r>
              <a:rPr lang="en-US" sz="3200" b="1" i="1" u="sng" dirty="0" smtClean="0">
                <a:solidFill>
                  <a:srgbClr val="0070C0"/>
                </a:solidFill>
                <a:latin typeface="Perpetua" pitchFamily="18" charset="0"/>
              </a:rPr>
              <a:t>Differences between </a:t>
            </a:r>
            <a:br>
              <a:rPr lang="en-US" sz="3200" b="1" i="1" u="sng" dirty="0" smtClean="0">
                <a:solidFill>
                  <a:srgbClr val="0070C0"/>
                </a:solidFill>
                <a:latin typeface="Perpetua" pitchFamily="18" charset="0"/>
              </a:rPr>
            </a:br>
            <a:r>
              <a:rPr lang="en-US" sz="3200" b="1" i="1" u="sng" dirty="0" smtClean="0">
                <a:solidFill>
                  <a:srgbClr val="0070C0"/>
                </a:solidFill>
                <a:latin typeface="Perpetua" pitchFamily="18" charset="0"/>
              </a:rPr>
              <a:t>FMS and FMC</a:t>
            </a:r>
          </a:p>
        </p:txBody>
      </p:sp>
      <p:sp>
        <p:nvSpPr>
          <p:cNvPr id="19460" name="Rectangle 4"/>
          <p:cNvSpPr>
            <a:spLocks noGrp="1" noChangeArrowheads="1"/>
          </p:cNvSpPr>
          <p:nvPr>
            <p:ph type="body" sz="half" idx="1"/>
          </p:nvPr>
        </p:nvSpPr>
        <p:spPr>
          <a:xfrm>
            <a:off x="4800600" y="1447800"/>
            <a:ext cx="4343400" cy="5410200"/>
          </a:xfrm>
        </p:spPr>
        <p:txBody>
          <a:bodyPr>
            <a:normAutofit/>
          </a:bodyPr>
          <a:lstStyle/>
          <a:p>
            <a:pPr eaLnBrk="1" hangingPunct="1">
              <a:lnSpc>
                <a:spcPct val="150000"/>
              </a:lnSpc>
              <a:buFont typeface="Wingdings" pitchFamily="2" charset="2"/>
              <a:buNone/>
            </a:pPr>
            <a:r>
              <a:rPr lang="en-US" sz="2400" b="1" dirty="0" smtClean="0">
                <a:solidFill>
                  <a:srgbClr val="C00000"/>
                </a:solidFill>
                <a:latin typeface="Perpetua" pitchFamily="18" charset="0"/>
              </a:rPr>
              <a:t>           </a:t>
            </a:r>
            <a:r>
              <a:rPr lang="en-US" sz="2400" b="1" u="sng" dirty="0" smtClean="0">
                <a:solidFill>
                  <a:srgbClr val="C00000"/>
                </a:solidFill>
                <a:latin typeface="Perpetua" pitchFamily="18" charset="0"/>
              </a:rPr>
              <a:t>FMS</a:t>
            </a:r>
          </a:p>
          <a:p>
            <a:pPr eaLnBrk="1" hangingPunct="1">
              <a:lnSpc>
                <a:spcPct val="150000"/>
              </a:lnSpc>
              <a:buFont typeface="Wingdings" pitchFamily="2" charset="2"/>
              <a:buChar char="Ø"/>
            </a:pPr>
            <a:r>
              <a:rPr lang="en-US" sz="2400" b="1" dirty="0" smtClean="0">
                <a:solidFill>
                  <a:srgbClr val="002060"/>
                </a:solidFill>
                <a:latin typeface="Perpetua" pitchFamily="18" charset="0"/>
              </a:rPr>
              <a:t>Has four or more machines  </a:t>
            </a:r>
          </a:p>
          <a:p>
            <a:pPr eaLnBrk="1" hangingPunct="1">
              <a:lnSpc>
                <a:spcPct val="150000"/>
              </a:lnSpc>
              <a:buFont typeface="Wingdings" pitchFamily="2" charset="2"/>
              <a:buChar char="Ø"/>
            </a:pPr>
            <a:r>
              <a:rPr lang="en-US" sz="2400" b="1" dirty="0" smtClean="0">
                <a:solidFill>
                  <a:srgbClr val="002060"/>
                </a:solidFill>
                <a:latin typeface="Perpetua" pitchFamily="18" charset="0"/>
              </a:rPr>
              <a:t>Larger and more sophisticated computer control system</a:t>
            </a:r>
          </a:p>
          <a:p>
            <a:pPr eaLnBrk="1" hangingPunct="1">
              <a:lnSpc>
                <a:spcPct val="150000"/>
              </a:lnSpc>
              <a:buFont typeface="Wingdings" pitchFamily="2" charset="2"/>
              <a:buChar char="Ø"/>
            </a:pPr>
            <a:r>
              <a:rPr lang="en-US" sz="2400" b="1" dirty="0" smtClean="0">
                <a:solidFill>
                  <a:srgbClr val="002060"/>
                </a:solidFill>
                <a:latin typeface="Perpetua" pitchFamily="18" charset="0"/>
              </a:rPr>
              <a:t>Minimized effect of machine breakdowns</a:t>
            </a:r>
          </a:p>
          <a:p>
            <a:pPr eaLnBrk="1" hangingPunct="1">
              <a:lnSpc>
                <a:spcPct val="90000"/>
              </a:lnSpc>
              <a:buFont typeface="Wingdings" pitchFamily="2" charset="2"/>
              <a:buChar char="Ø"/>
            </a:pPr>
            <a:endParaRPr lang="en-US" sz="3200" dirty="0" smtClean="0">
              <a:latin typeface="Perpetua" pitchFamily="18" charset="0"/>
            </a:endParaRPr>
          </a:p>
        </p:txBody>
      </p:sp>
      <p:sp>
        <p:nvSpPr>
          <p:cNvPr id="19461" name="Rectangle 5"/>
          <p:cNvSpPr>
            <a:spLocks noGrp="1" noChangeArrowheads="1"/>
          </p:cNvSpPr>
          <p:nvPr>
            <p:ph type="body" sz="half" idx="2"/>
          </p:nvPr>
        </p:nvSpPr>
        <p:spPr>
          <a:xfrm>
            <a:off x="457200" y="1295400"/>
            <a:ext cx="4038600" cy="5562600"/>
          </a:xfrm>
        </p:spPr>
        <p:txBody>
          <a:bodyPr>
            <a:normAutofit/>
          </a:bodyPr>
          <a:lstStyle/>
          <a:p>
            <a:pPr eaLnBrk="1" hangingPunct="1">
              <a:lnSpc>
                <a:spcPct val="150000"/>
              </a:lnSpc>
              <a:buFont typeface="Wingdings" pitchFamily="2" charset="2"/>
              <a:buNone/>
            </a:pPr>
            <a:r>
              <a:rPr lang="en-US" sz="3200" dirty="0" smtClean="0">
                <a:latin typeface="Perpetua" pitchFamily="18" charset="0"/>
              </a:rPr>
              <a:t>             </a:t>
            </a:r>
            <a:r>
              <a:rPr lang="en-US" sz="3200" u="sng" dirty="0" smtClean="0">
                <a:latin typeface="Perpetua" pitchFamily="18" charset="0"/>
              </a:rPr>
              <a:t> </a:t>
            </a:r>
            <a:r>
              <a:rPr lang="en-US" sz="2400" b="1" u="sng" dirty="0" smtClean="0">
                <a:solidFill>
                  <a:srgbClr val="C00000"/>
                </a:solidFill>
                <a:latin typeface="Perpetua" pitchFamily="18" charset="0"/>
              </a:rPr>
              <a:t>FMC</a:t>
            </a:r>
          </a:p>
          <a:p>
            <a:pPr eaLnBrk="1" hangingPunct="1">
              <a:lnSpc>
                <a:spcPct val="150000"/>
              </a:lnSpc>
              <a:buFont typeface="Wingdings" pitchFamily="2" charset="2"/>
              <a:buChar char="Ø"/>
            </a:pPr>
            <a:r>
              <a:rPr lang="en-US" sz="2400" b="1" dirty="0" smtClean="0">
                <a:solidFill>
                  <a:srgbClr val="002060"/>
                </a:solidFill>
                <a:latin typeface="Perpetua" pitchFamily="18" charset="0"/>
              </a:rPr>
              <a:t>Has two or three machines</a:t>
            </a:r>
          </a:p>
          <a:p>
            <a:pPr eaLnBrk="1" hangingPunct="1">
              <a:lnSpc>
                <a:spcPct val="150000"/>
              </a:lnSpc>
              <a:buFont typeface="Wingdings" pitchFamily="2" charset="2"/>
              <a:buChar char="Ø"/>
            </a:pPr>
            <a:r>
              <a:rPr lang="en-US" sz="2400" b="1" dirty="0" smtClean="0">
                <a:solidFill>
                  <a:srgbClr val="002060"/>
                </a:solidFill>
                <a:latin typeface="Perpetua" pitchFamily="18" charset="0"/>
              </a:rPr>
              <a:t>Lack central computer for control, rather controlled by cell controller</a:t>
            </a:r>
          </a:p>
          <a:p>
            <a:pPr eaLnBrk="1" hangingPunct="1">
              <a:lnSpc>
                <a:spcPct val="150000"/>
              </a:lnSpc>
              <a:buFont typeface="Wingdings" pitchFamily="2" charset="2"/>
              <a:buChar char="Ø"/>
            </a:pPr>
            <a:r>
              <a:rPr lang="en-US" sz="2400" b="1" dirty="0" smtClean="0">
                <a:solidFill>
                  <a:srgbClr val="002060"/>
                </a:solidFill>
                <a:latin typeface="Perpetua" pitchFamily="18" charset="0"/>
              </a:rPr>
              <a:t>Higher effect of machines </a:t>
            </a:r>
            <a:r>
              <a:rPr lang="en-US" sz="2400" b="1" dirty="0" err="1" smtClean="0">
                <a:solidFill>
                  <a:srgbClr val="002060"/>
                </a:solidFill>
                <a:latin typeface="Perpetua" pitchFamily="18" charset="0"/>
              </a:rPr>
              <a:t>failurity</a:t>
            </a:r>
            <a:endParaRPr lang="en-US" sz="2400" b="1" dirty="0" smtClean="0">
              <a:solidFill>
                <a:srgbClr val="002060"/>
              </a:solidFill>
              <a:latin typeface="Perpetua" pitchFamily="18" charset="0"/>
            </a:endParaRPr>
          </a:p>
          <a:p>
            <a:pPr eaLnBrk="1" hangingPunct="1">
              <a:lnSpc>
                <a:spcPct val="150000"/>
              </a:lnSpc>
              <a:buFont typeface="Wingdings" pitchFamily="2" charset="2"/>
              <a:buChar char="Ø"/>
            </a:pPr>
            <a:endParaRPr lang="en-US" sz="2400" dirty="0" smtClean="0">
              <a:latin typeface="Perpetua" pitchFamily="18" charset="0"/>
            </a:endParaRPr>
          </a:p>
        </p:txBody>
      </p:sp>
      <p:cxnSp>
        <p:nvCxnSpPr>
          <p:cNvPr id="7" name="Straight Connector 6"/>
          <p:cNvCxnSpPr>
            <a:stCxn id="19459" idx="2"/>
            <a:endCxn id="19458" idx="2"/>
          </p:cNvCxnSpPr>
          <p:nvPr/>
        </p:nvCxnSpPr>
        <p:spPr>
          <a:xfrm rot="5400000">
            <a:off x="1920082" y="4069556"/>
            <a:ext cx="5303837" cy="1588"/>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381000"/>
          </a:xfrm>
        </p:spPr>
        <p:txBody>
          <a:bodyPr>
            <a:noAutofit/>
          </a:bodyPr>
          <a:lstStyle/>
          <a:p>
            <a:pPr algn="l"/>
            <a:r>
              <a:rPr lang="en-US" sz="3200" b="1" u="sng" dirty="0" smtClean="0">
                <a:solidFill>
                  <a:srgbClr val="7030A0"/>
                </a:solidFill>
                <a:latin typeface="Perpetua" pitchFamily="18" charset="0"/>
              </a:rPr>
              <a:t>1.3. Objectives of FMS</a:t>
            </a:r>
            <a:endParaRPr lang="en-US" sz="3200" b="1" u="sng" dirty="0">
              <a:solidFill>
                <a:srgbClr val="7030A0"/>
              </a:solidFill>
              <a:latin typeface="Perpetua" pitchFamily="18" charset="0"/>
            </a:endParaRPr>
          </a:p>
        </p:txBody>
      </p:sp>
      <p:sp>
        <p:nvSpPr>
          <p:cNvPr id="3" name="Content Placeholder 2"/>
          <p:cNvSpPr>
            <a:spLocks noGrp="1"/>
          </p:cNvSpPr>
          <p:nvPr>
            <p:ph idx="1"/>
          </p:nvPr>
        </p:nvSpPr>
        <p:spPr>
          <a:xfrm>
            <a:off x="228600" y="762000"/>
            <a:ext cx="8915400" cy="6096000"/>
          </a:xfrm>
        </p:spPr>
        <p:txBody>
          <a:bodyPr>
            <a:noAutofit/>
          </a:bodyPr>
          <a:lstStyle/>
          <a:p>
            <a:pPr>
              <a:lnSpc>
                <a:spcPct val="150000"/>
              </a:lnSpc>
              <a:buNone/>
            </a:pPr>
            <a:r>
              <a:rPr lang="en-US" sz="2400" b="1" u="sng" dirty="0" smtClean="0">
                <a:solidFill>
                  <a:srgbClr val="C00000"/>
                </a:solidFill>
                <a:latin typeface="Perpetua" pitchFamily="18" charset="0"/>
              </a:rPr>
              <a:t>The principle objectives of FMS are</a:t>
            </a:r>
          </a:p>
          <a:p>
            <a:pPr>
              <a:lnSpc>
                <a:spcPct val="150000"/>
              </a:lnSpc>
              <a:buNone/>
            </a:pPr>
            <a:r>
              <a:rPr lang="en-US" sz="2400" b="1" dirty="0" smtClean="0">
                <a:solidFill>
                  <a:srgbClr val="0070C0"/>
                </a:solidFill>
                <a:latin typeface="Perpetua" pitchFamily="18" charset="0"/>
              </a:rPr>
              <a:t>1. </a:t>
            </a:r>
            <a:r>
              <a:rPr lang="en-US" sz="2000" b="1" u="sng" dirty="0" smtClean="0">
                <a:solidFill>
                  <a:srgbClr val="0070C0"/>
                </a:solidFill>
                <a:latin typeface="Perpetua" pitchFamily="18" charset="0"/>
              </a:rPr>
              <a:t>To improve operational control through:</a:t>
            </a:r>
          </a:p>
          <a:p>
            <a:pPr lvl="1">
              <a:lnSpc>
                <a:spcPct val="150000"/>
              </a:lnSpc>
              <a:buBlip>
                <a:blip r:embed="rId2"/>
              </a:buBlip>
            </a:pPr>
            <a:r>
              <a:rPr lang="en-US" sz="2000" b="1" dirty="0" smtClean="0">
                <a:solidFill>
                  <a:srgbClr val="002060"/>
                </a:solidFill>
                <a:latin typeface="Perpetua" pitchFamily="18" charset="0"/>
              </a:rPr>
              <a:t>Reduction in the number of uncontrollable variables</a:t>
            </a:r>
          </a:p>
          <a:p>
            <a:pPr lvl="1">
              <a:lnSpc>
                <a:spcPct val="150000"/>
              </a:lnSpc>
              <a:buBlip>
                <a:blip r:embed="rId2"/>
              </a:buBlip>
            </a:pPr>
            <a:r>
              <a:rPr lang="en-US" sz="2000" b="1" dirty="0" smtClean="0">
                <a:solidFill>
                  <a:srgbClr val="002060"/>
                </a:solidFill>
                <a:latin typeface="Perpetua" pitchFamily="18" charset="0"/>
              </a:rPr>
              <a:t>Providing tools to recognize and react quickly to deviations in the manufacturing plan</a:t>
            </a:r>
          </a:p>
          <a:p>
            <a:pPr lvl="1">
              <a:lnSpc>
                <a:spcPct val="150000"/>
              </a:lnSpc>
              <a:buBlip>
                <a:blip r:embed="rId2"/>
              </a:buBlip>
            </a:pPr>
            <a:r>
              <a:rPr lang="en-US" sz="2000" b="1" dirty="0" smtClean="0">
                <a:solidFill>
                  <a:srgbClr val="002060"/>
                </a:solidFill>
                <a:latin typeface="Perpetua" pitchFamily="18" charset="0"/>
              </a:rPr>
              <a:t>Reducing the dependence of human communication.</a:t>
            </a:r>
          </a:p>
          <a:p>
            <a:pPr>
              <a:lnSpc>
                <a:spcPct val="170000"/>
              </a:lnSpc>
              <a:buNone/>
            </a:pPr>
            <a:r>
              <a:rPr lang="en-US" sz="2000" b="1" dirty="0" smtClean="0">
                <a:solidFill>
                  <a:srgbClr val="0070C0"/>
                </a:solidFill>
                <a:latin typeface="Perpetua" pitchFamily="18" charset="0"/>
              </a:rPr>
              <a:t>2. </a:t>
            </a:r>
            <a:r>
              <a:rPr lang="en-US" sz="2000" b="1" u="sng" dirty="0" smtClean="0">
                <a:solidFill>
                  <a:srgbClr val="0070C0"/>
                </a:solidFill>
                <a:latin typeface="Perpetua" pitchFamily="18" charset="0"/>
              </a:rPr>
              <a:t>To reduce direct labor:</a:t>
            </a:r>
          </a:p>
          <a:p>
            <a:pPr lvl="1">
              <a:lnSpc>
                <a:spcPct val="170000"/>
              </a:lnSpc>
              <a:buBlip>
                <a:blip r:embed="rId2"/>
              </a:buBlip>
            </a:pPr>
            <a:r>
              <a:rPr lang="en-US" sz="2000" b="1" dirty="0" smtClean="0">
                <a:solidFill>
                  <a:srgbClr val="002060"/>
                </a:solidFill>
                <a:latin typeface="Perpetua" pitchFamily="18" charset="0"/>
              </a:rPr>
              <a:t>Removing operators from the machining site</a:t>
            </a:r>
          </a:p>
          <a:p>
            <a:pPr lvl="1">
              <a:lnSpc>
                <a:spcPct val="170000"/>
              </a:lnSpc>
              <a:buBlip>
                <a:blip r:embed="rId2"/>
              </a:buBlip>
            </a:pPr>
            <a:r>
              <a:rPr lang="en-US" sz="2000" b="1" dirty="0" smtClean="0">
                <a:solidFill>
                  <a:srgbClr val="002060"/>
                </a:solidFill>
                <a:latin typeface="Perpetua" pitchFamily="18" charset="0"/>
              </a:rPr>
              <a:t>Eliminating dependence on highly skilled machines </a:t>
            </a:r>
          </a:p>
          <a:p>
            <a:pPr lvl="1">
              <a:lnSpc>
                <a:spcPct val="170000"/>
              </a:lnSpc>
              <a:buBlip>
                <a:blip r:embed="rId2"/>
              </a:buBlip>
            </a:pPr>
            <a:r>
              <a:rPr lang="en-US" sz="2000" b="1" dirty="0" smtClean="0">
                <a:solidFill>
                  <a:srgbClr val="002060"/>
                </a:solidFill>
                <a:latin typeface="Perpetua" pitchFamily="18" charset="0"/>
              </a:rPr>
              <a:t>Providing a catalyst to introduce and support unattended or lightly attended machining operation.</a:t>
            </a:r>
          </a:p>
          <a:p>
            <a:pPr lvl="1">
              <a:lnSpc>
                <a:spcPct val="150000"/>
              </a:lnSpc>
              <a:buBlip>
                <a:blip r:embed="rId2"/>
              </a:buBlip>
            </a:pPr>
            <a:endParaRPr lang="en-US" sz="2000" b="1" dirty="0" smtClean="0">
              <a:solidFill>
                <a:srgbClr val="002060"/>
              </a:solidFill>
              <a:latin typeface="Perpetua" pitchFamily="18" charset="0"/>
            </a:endParaRPr>
          </a:p>
          <a:p>
            <a:pPr>
              <a:lnSpc>
                <a:spcPct val="150000"/>
              </a:lnSpc>
              <a:buNone/>
            </a:pPr>
            <a:endParaRPr lang="en-US" sz="2000" b="1" dirty="0">
              <a:solidFill>
                <a:srgbClr val="0070C0"/>
              </a:solidFill>
              <a:latin typeface="Perpetu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258762"/>
          </a:xfrm>
        </p:spPr>
        <p:txBody>
          <a:bodyPr>
            <a:normAutofit fontScale="90000"/>
          </a:bodyPr>
          <a:lstStyle/>
          <a:p>
            <a:pPr algn="r"/>
            <a:r>
              <a:rPr lang="en-US" sz="2700" b="1" dirty="0" smtClean="0">
                <a:solidFill>
                  <a:srgbClr val="C00000"/>
                </a:solidFill>
                <a:latin typeface="Perpetua" pitchFamily="18" charset="0"/>
              </a:rPr>
              <a:t>Cont’d…</a:t>
            </a:r>
            <a:endParaRPr lang="en-US" sz="3600" b="1" dirty="0">
              <a:solidFill>
                <a:srgbClr val="C00000"/>
              </a:solidFill>
              <a:latin typeface="Perpetua" pitchFamily="18" charset="0"/>
            </a:endParaRPr>
          </a:p>
        </p:txBody>
      </p:sp>
      <p:sp>
        <p:nvSpPr>
          <p:cNvPr id="4" name="Content Placeholder 2"/>
          <p:cNvSpPr txBox="1">
            <a:spLocks/>
          </p:cNvSpPr>
          <p:nvPr/>
        </p:nvSpPr>
        <p:spPr>
          <a:xfrm>
            <a:off x="0" y="381000"/>
            <a:ext cx="8839200" cy="64770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en-US" sz="2400" b="1" u="none" strike="noStrike" kern="1200" cap="none" spc="0" normalizeH="0" baseline="0" noProof="0" dirty="0" smtClean="0">
                <a:ln>
                  <a:noFill/>
                </a:ln>
                <a:solidFill>
                  <a:srgbClr val="0070C0"/>
                </a:solidFill>
                <a:effectLst/>
                <a:uLnTx/>
                <a:uFillTx/>
                <a:latin typeface="Perpetua" pitchFamily="18" charset="0"/>
              </a:rPr>
              <a:t>3. </a:t>
            </a:r>
            <a:r>
              <a:rPr kumimoji="0" lang="en-US" sz="2400" b="1" u="sng" strike="noStrike" kern="1200" cap="none" spc="0" normalizeH="0" baseline="0" noProof="0" dirty="0" smtClean="0">
                <a:ln>
                  <a:noFill/>
                </a:ln>
                <a:solidFill>
                  <a:srgbClr val="0070C0"/>
                </a:solidFill>
                <a:effectLst/>
                <a:uLnTx/>
                <a:uFillTx/>
                <a:latin typeface="Perpetua" pitchFamily="18" charset="0"/>
              </a:rPr>
              <a:t>To improve short run responsiveness consisting of:</a:t>
            </a:r>
          </a:p>
          <a:p>
            <a:pPr marL="685800" lvl="1" indent="-228600">
              <a:lnSpc>
                <a:spcPct val="150000"/>
              </a:lnSpc>
              <a:spcBef>
                <a:spcPct val="20000"/>
              </a:spcBef>
              <a:buFont typeface="Arial" pitchFamily="34" charset="0"/>
              <a:buBlip>
                <a:blip r:embed="rId2"/>
              </a:buBlip>
            </a:pPr>
            <a:r>
              <a:rPr kumimoji="0" lang="en-US" sz="2000" b="1" u="none" strike="noStrike" kern="1200" cap="none" spc="0" normalizeH="0" baseline="0" noProof="0" dirty="0" smtClean="0">
                <a:ln>
                  <a:noFill/>
                </a:ln>
                <a:solidFill>
                  <a:srgbClr val="002060"/>
                </a:solidFill>
                <a:effectLst/>
                <a:uLnTx/>
                <a:uFillTx/>
                <a:latin typeface="Perpetua" pitchFamily="18" charset="0"/>
              </a:rPr>
              <a:t>Engineering changes</a:t>
            </a:r>
          </a:p>
          <a:p>
            <a:pPr marL="685800" lvl="1" indent="-228600">
              <a:lnSpc>
                <a:spcPct val="150000"/>
              </a:lnSpc>
              <a:spcBef>
                <a:spcPct val="20000"/>
              </a:spcBef>
              <a:buFont typeface="Arial" pitchFamily="34" charset="0"/>
              <a:buBlip>
                <a:blip r:embed="rId2"/>
              </a:buBlip>
            </a:pPr>
            <a:r>
              <a:rPr kumimoji="0" lang="en-US" sz="2000" b="1" u="none" strike="noStrike" kern="1200" cap="none" spc="0" normalizeH="0" baseline="0" noProof="0" dirty="0" smtClean="0">
                <a:ln>
                  <a:noFill/>
                </a:ln>
                <a:solidFill>
                  <a:srgbClr val="002060"/>
                </a:solidFill>
                <a:effectLst/>
                <a:uLnTx/>
                <a:uFillTx/>
                <a:latin typeface="Perpetua" pitchFamily="18" charset="0"/>
              </a:rPr>
              <a:t>Processing changes</a:t>
            </a:r>
          </a:p>
          <a:p>
            <a:pPr marL="685800" lvl="1" indent="-228600">
              <a:lnSpc>
                <a:spcPct val="150000"/>
              </a:lnSpc>
              <a:spcBef>
                <a:spcPct val="20000"/>
              </a:spcBef>
              <a:buFont typeface="Arial" pitchFamily="34" charset="0"/>
              <a:buBlip>
                <a:blip r:embed="rId2"/>
              </a:buBlip>
            </a:pPr>
            <a:r>
              <a:rPr kumimoji="0" lang="en-US" sz="2000" b="1" u="none" strike="noStrike" kern="1200" cap="none" spc="0" normalizeH="0" baseline="0" noProof="0" dirty="0" smtClean="0">
                <a:ln>
                  <a:noFill/>
                </a:ln>
                <a:solidFill>
                  <a:srgbClr val="002060"/>
                </a:solidFill>
                <a:effectLst/>
                <a:uLnTx/>
                <a:uFillTx/>
                <a:latin typeface="Perpetua" pitchFamily="18" charset="0"/>
              </a:rPr>
              <a:t>Machining downtime </a:t>
            </a:r>
          </a:p>
          <a:p>
            <a:pPr marL="685800" lvl="1" indent="-228600">
              <a:lnSpc>
                <a:spcPct val="150000"/>
              </a:lnSpc>
              <a:spcBef>
                <a:spcPct val="20000"/>
              </a:spcBef>
              <a:buFont typeface="Arial" pitchFamily="34" charset="0"/>
              <a:buBlip>
                <a:blip r:embed="rId2"/>
              </a:buBlip>
            </a:pPr>
            <a:r>
              <a:rPr kumimoji="0" lang="en-US" sz="2000" b="1" u="none" strike="noStrike" kern="1200" cap="none" spc="0" normalizeH="0" baseline="0" noProof="0" dirty="0" smtClean="0">
                <a:ln>
                  <a:noFill/>
                </a:ln>
                <a:solidFill>
                  <a:srgbClr val="002060"/>
                </a:solidFill>
                <a:effectLst/>
                <a:uLnTx/>
                <a:uFillTx/>
                <a:latin typeface="Perpetua" pitchFamily="18" charset="0"/>
              </a:rPr>
              <a:t>Cutting tool failure</a:t>
            </a:r>
          </a:p>
          <a:p>
            <a:pPr marL="685800" lvl="1" indent="-228600">
              <a:lnSpc>
                <a:spcPct val="150000"/>
              </a:lnSpc>
              <a:spcBef>
                <a:spcPct val="20000"/>
              </a:spcBef>
              <a:buFont typeface="Arial" pitchFamily="34" charset="0"/>
              <a:buBlip>
                <a:blip r:embed="rId2"/>
              </a:buBlip>
            </a:pPr>
            <a:r>
              <a:rPr kumimoji="0" lang="en-US" sz="2000" b="1" u="none" strike="noStrike" kern="1200" cap="none" spc="0" normalizeH="0" baseline="0" noProof="0" dirty="0" smtClean="0">
                <a:ln>
                  <a:noFill/>
                </a:ln>
                <a:solidFill>
                  <a:srgbClr val="002060"/>
                </a:solidFill>
                <a:effectLst/>
                <a:uLnTx/>
                <a:uFillTx/>
                <a:latin typeface="Perpetua" pitchFamily="18" charset="0"/>
              </a:rPr>
              <a:t>Late material delivery</a:t>
            </a:r>
          </a:p>
          <a:p>
            <a:pPr>
              <a:lnSpc>
                <a:spcPct val="150000"/>
              </a:lnSpc>
              <a:buNone/>
            </a:pPr>
            <a:r>
              <a:rPr lang="en-US" sz="2400" b="1" dirty="0" smtClean="0">
                <a:solidFill>
                  <a:srgbClr val="0070C0"/>
                </a:solidFill>
                <a:latin typeface="Perpetua" pitchFamily="18" charset="0"/>
              </a:rPr>
              <a:t>4. </a:t>
            </a:r>
            <a:r>
              <a:rPr lang="en-US" sz="2400" b="1" u="sng" dirty="0" smtClean="0">
                <a:solidFill>
                  <a:srgbClr val="0070C0"/>
                </a:solidFill>
                <a:latin typeface="Perpetua" pitchFamily="18" charset="0"/>
              </a:rPr>
              <a:t>To improve long-run accommodations through quicker and easier assimilation of:</a:t>
            </a:r>
          </a:p>
          <a:p>
            <a:pPr lvl="1">
              <a:lnSpc>
                <a:spcPct val="150000"/>
              </a:lnSpc>
              <a:buBlip>
                <a:blip r:embed="rId2"/>
              </a:buBlip>
            </a:pPr>
            <a:r>
              <a:rPr lang="en-US" sz="2000" b="1" dirty="0" smtClean="0">
                <a:solidFill>
                  <a:srgbClr val="002060"/>
                </a:solidFill>
                <a:latin typeface="Perpetua" pitchFamily="18" charset="0"/>
              </a:rPr>
              <a:t>Changing product volumes</a:t>
            </a:r>
          </a:p>
          <a:p>
            <a:pPr lvl="1">
              <a:lnSpc>
                <a:spcPct val="150000"/>
              </a:lnSpc>
              <a:buBlip>
                <a:blip r:embed="rId2"/>
              </a:buBlip>
            </a:pPr>
            <a:r>
              <a:rPr lang="en-US" sz="2000" b="1" dirty="0" smtClean="0">
                <a:solidFill>
                  <a:srgbClr val="002060"/>
                </a:solidFill>
                <a:latin typeface="Perpetua" pitchFamily="18" charset="0"/>
              </a:rPr>
              <a:t>New product additions and introductions</a:t>
            </a:r>
          </a:p>
          <a:p>
            <a:pPr lvl="1">
              <a:lnSpc>
                <a:spcPct val="150000"/>
              </a:lnSpc>
              <a:buBlip>
                <a:blip r:embed="rId2"/>
              </a:buBlip>
            </a:pPr>
            <a:r>
              <a:rPr lang="en-US" sz="2000" b="1" dirty="0" smtClean="0">
                <a:solidFill>
                  <a:srgbClr val="002060"/>
                </a:solidFill>
                <a:latin typeface="Perpetua" pitchFamily="18" charset="0"/>
              </a:rPr>
              <a:t>Increase machine utilization by:</a:t>
            </a:r>
          </a:p>
          <a:p>
            <a:pPr lvl="3">
              <a:lnSpc>
                <a:spcPct val="150000"/>
              </a:lnSpc>
              <a:buBlip>
                <a:blip r:embed="rId3"/>
              </a:buBlip>
            </a:pPr>
            <a:r>
              <a:rPr lang="en-US" b="1" dirty="0" smtClean="0">
                <a:solidFill>
                  <a:srgbClr val="002060"/>
                </a:solidFill>
                <a:latin typeface="Perpetua" pitchFamily="18" charset="0"/>
              </a:rPr>
              <a:t> Eliminating machine setup</a:t>
            </a:r>
          </a:p>
          <a:p>
            <a:pPr lvl="3">
              <a:lnSpc>
                <a:spcPct val="150000"/>
              </a:lnSpc>
              <a:buBlip>
                <a:blip r:embed="rId3"/>
              </a:buBlip>
            </a:pPr>
            <a:r>
              <a:rPr lang="en-US" b="1" dirty="0" smtClean="0">
                <a:solidFill>
                  <a:srgbClr val="002060"/>
                </a:solidFill>
                <a:latin typeface="Perpetua" pitchFamily="18" charset="0"/>
              </a:rPr>
              <a:t> Utilizing automated features to replace manual intervention</a:t>
            </a:r>
          </a:p>
          <a:p>
            <a:pPr lvl="3">
              <a:lnSpc>
                <a:spcPct val="150000"/>
              </a:lnSpc>
              <a:buBlip>
                <a:blip r:embed="rId3"/>
              </a:buBlip>
            </a:pPr>
            <a:r>
              <a:rPr lang="en-US" b="1" dirty="0" smtClean="0">
                <a:solidFill>
                  <a:srgbClr val="002060"/>
                </a:solidFill>
                <a:latin typeface="Perpetua" pitchFamily="18" charset="0"/>
              </a:rPr>
              <a:t> Providing quick transfer devices to keep machines in the production cycle</a:t>
            </a:r>
          </a:p>
          <a:p>
            <a:pPr marL="685800" lvl="1" indent="-228600">
              <a:lnSpc>
                <a:spcPct val="150000"/>
              </a:lnSpc>
              <a:spcBef>
                <a:spcPct val="20000"/>
              </a:spcBef>
            </a:pPr>
            <a:endParaRPr kumimoji="0" lang="en-US" sz="2400" b="1" u="none" strike="noStrike" kern="1200" cap="none" spc="0" normalizeH="0" baseline="0" noProof="0" dirty="0">
              <a:ln>
                <a:noFill/>
              </a:ln>
              <a:solidFill>
                <a:srgbClr val="7030A0"/>
              </a:solidFill>
              <a:effectLst/>
              <a:uLnTx/>
              <a:uFillTx/>
              <a:latin typeface="Perpetua"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pPr algn="l"/>
            <a:r>
              <a:rPr lang="en-US" sz="2400" b="1" dirty="0" smtClean="0">
                <a:solidFill>
                  <a:srgbClr val="C00000"/>
                </a:solidFill>
                <a:latin typeface="Perpetua" pitchFamily="18" charset="0"/>
              </a:rPr>
              <a:t>1.4. </a:t>
            </a:r>
            <a:r>
              <a:rPr lang="en-US" sz="2400" b="1" u="sng" dirty="0" smtClean="0">
                <a:solidFill>
                  <a:srgbClr val="C00000"/>
                </a:solidFill>
                <a:latin typeface="Perpetua" pitchFamily="18" charset="0"/>
              </a:rPr>
              <a:t>Rigid (Conventional) </a:t>
            </a:r>
            <a:r>
              <a:rPr lang="en-US" sz="2400" b="1" u="sng" dirty="0" err="1" smtClean="0">
                <a:solidFill>
                  <a:srgbClr val="C00000"/>
                </a:solidFill>
                <a:latin typeface="Perpetua" pitchFamily="18" charset="0"/>
              </a:rPr>
              <a:t>vs</a:t>
            </a:r>
            <a:r>
              <a:rPr lang="en-US" sz="2400" b="1" u="sng" dirty="0" smtClean="0">
                <a:solidFill>
                  <a:srgbClr val="C00000"/>
                </a:solidFill>
                <a:latin typeface="Perpetua" pitchFamily="18" charset="0"/>
              </a:rPr>
              <a:t> Flexible Systems</a:t>
            </a:r>
            <a:endParaRPr lang="en-US" sz="2400" u="sng" dirty="0">
              <a:latin typeface="Perpetua" pitchFamily="18"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228600" y="914400"/>
            <a:ext cx="8534400" cy="57912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solidFill>
                  <a:srgbClr val="0070C0"/>
                </a:solidFill>
                <a:latin typeface="Perpetua" pitchFamily="18" charset="0"/>
              </a:rPr>
              <a:t>1.5. </a:t>
            </a:r>
            <a:r>
              <a:rPr lang="en-US" sz="3200" b="1" u="sng" dirty="0" smtClean="0">
                <a:solidFill>
                  <a:srgbClr val="0070C0"/>
                </a:solidFill>
                <a:latin typeface="Perpetua" pitchFamily="18" charset="0"/>
              </a:rPr>
              <a:t>Basic Components of FMS</a:t>
            </a:r>
            <a:endParaRPr lang="en-US" sz="3200" b="1" u="sng" dirty="0">
              <a:solidFill>
                <a:srgbClr val="0070C0"/>
              </a:solidFill>
              <a:latin typeface="Perpetua" pitchFamily="18" charset="0"/>
            </a:endParaRPr>
          </a:p>
        </p:txBody>
      </p:sp>
      <p:sp>
        <p:nvSpPr>
          <p:cNvPr id="3" name="Content Placeholder 2"/>
          <p:cNvSpPr>
            <a:spLocks noGrp="1"/>
          </p:cNvSpPr>
          <p:nvPr>
            <p:ph idx="1"/>
          </p:nvPr>
        </p:nvSpPr>
        <p:spPr/>
        <p:txBody>
          <a:bodyPr>
            <a:normAutofit/>
          </a:bodyPr>
          <a:lstStyle/>
          <a:p>
            <a:pPr>
              <a:lnSpc>
                <a:spcPct val="150000"/>
              </a:lnSpc>
            </a:pPr>
            <a:r>
              <a:rPr lang="en-US" sz="2800" b="1" dirty="0" smtClean="0">
                <a:solidFill>
                  <a:schemeClr val="accent2"/>
                </a:solidFill>
                <a:latin typeface="Perpetua" pitchFamily="18" charset="0"/>
              </a:rPr>
              <a:t>The basic components of FMS are:</a:t>
            </a:r>
          </a:p>
          <a:p>
            <a:pPr marL="1314450" lvl="2" indent="-514350">
              <a:lnSpc>
                <a:spcPct val="150000"/>
              </a:lnSpc>
              <a:buFont typeface="+mj-lt"/>
              <a:buAutoNum type="arabicParenR"/>
            </a:pPr>
            <a:r>
              <a:rPr lang="en-US" sz="2800" b="1" dirty="0" smtClean="0">
                <a:solidFill>
                  <a:srgbClr val="002060"/>
                </a:solidFill>
                <a:latin typeface="Perpetua" pitchFamily="18" charset="0"/>
              </a:rPr>
              <a:t>Workstations</a:t>
            </a:r>
          </a:p>
          <a:p>
            <a:pPr marL="1314450" lvl="2" indent="-514350">
              <a:lnSpc>
                <a:spcPct val="150000"/>
              </a:lnSpc>
              <a:buFont typeface="+mj-lt"/>
              <a:buAutoNum type="arabicParenR"/>
            </a:pPr>
            <a:r>
              <a:rPr lang="en-US" sz="2800" b="1" dirty="0" smtClean="0">
                <a:solidFill>
                  <a:srgbClr val="002060"/>
                </a:solidFill>
                <a:latin typeface="Perpetua" pitchFamily="18" charset="0"/>
              </a:rPr>
              <a:t>Automated Material Handling and Storage system</a:t>
            </a:r>
          </a:p>
          <a:p>
            <a:pPr marL="1314450" lvl="2" indent="-514350">
              <a:lnSpc>
                <a:spcPct val="150000"/>
              </a:lnSpc>
              <a:buFont typeface="+mj-lt"/>
              <a:buAutoNum type="arabicParenR"/>
            </a:pPr>
            <a:r>
              <a:rPr lang="en-US" sz="2800" b="1" dirty="0" smtClean="0">
                <a:solidFill>
                  <a:srgbClr val="002060"/>
                </a:solidFill>
                <a:latin typeface="Perpetua" pitchFamily="18" charset="0"/>
              </a:rPr>
              <a:t>Computer Control System.</a:t>
            </a:r>
            <a:endParaRPr lang="en-US" sz="2800" b="1" dirty="0">
              <a:solidFill>
                <a:srgbClr val="002060"/>
              </a:solidFill>
              <a:latin typeface="Perpetu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487362"/>
          </a:xfrm>
        </p:spPr>
        <p:txBody>
          <a:bodyPr>
            <a:noAutofit/>
          </a:bodyPr>
          <a:lstStyle/>
          <a:p>
            <a:pPr algn="l"/>
            <a:r>
              <a:rPr lang="en-US" sz="2800" b="1" u="sng" dirty="0" smtClean="0">
                <a:solidFill>
                  <a:srgbClr val="0070C0"/>
                </a:solidFill>
                <a:latin typeface="Perpetua" pitchFamily="18" charset="0"/>
                <a:ea typeface="Tahoma" pitchFamily="34" charset="0"/>
                <a:cs typeface="Tahoma" pitchFamily="34" charset="0"/>
              </a:rPr>
              <a:t>Outline:</a:t>
            </a:r>
            <a:endParaRPr lang="en-US" sz="2800" b="1" u="sng" dirty="0">
              <a:solidFill>
                <a:srgbClr val="0070C0"/>
              </a:solidFill>
              <a:latin typeface="Perpetua" pitchFamily="18" charset="0"/>
              <a:ea typeface="Tahoma" pitchFamily="34" charset="0"/>
              <a:cs typeface="Tahoma" pitchFamily="34" charset="0"/>
            </a:endParaRPr>
          </a:p>
        </p:txBody>
      </p:sp>
      <p:sp>
        <p:nvSpPr>
          <p:cNvPr id="3" name="Content Placeholder 2"/>
          <p:cNvSpPr>
            <a:spLocks noGrp="1"/>
          </p:cNvSpPr>
          <p:nvPr>
            <p:ph idx="1"/>
          </p:nvPr>
        </p:nvSpPr>
        <p:spPr>
          <a:xfrm>
            <a:off x="1447800" y="1295400"/>
            <a:ext cx="7696200" cy="5562600"/>
          </a:xfrm>
        </p:spPr>
        <p:txBody>
          <a:bodyPr>
            <a:normAutofit/>
          </a:bodyPr>
          <a:lstStyle/>
          <a:p>
            <a:pPr>
              <a:lnSpc>
                <a:spcPct val="150000"/>
              </a:lnSpc>
              <a:buFont typeface="Agency FB" pitchFamily="34" charset="0"/>
              <a:buChar char="√"/>
            </a:pPr>
            <a:r>
              <a:rPr lang="en-US" sz="2200" b="1" dirty="0" smtClean="0">
                <a:solidFill>
                  <a:srgbClr val="002060"/>
                </a:solidFill>
                <a:latin typeface="Perpetua" pitchFamily="18" charset="0"/>
                <a:ea typeface="Tahoma" pitchFamily="34" charset="0"/>
                <a:cs typeface="Tahoma" pitchFamily="34" charset="0"/>
              </a:rPr>
              <a:t>  History of FMS </a:t>
            </a:r>
          </a:p>
          <a:p>
            <a:pPr>
              <a:lnSpc>
                <a:spcPct val="150000"/>
              </a:lnSpc>
              <a:buFont typeface="Agency FB" pitchFamily="34" charset="0"/>
              <a:buChar char="√"/>
            </a:pPr>
            <a:r>
              <a:rPr lang="en-US" sz="2200" b="1" dirty="0" smtClean="0">
                <a:solidFill>
                  <a:srgbClr val="002060"/>
                </a:solidFill>
                <a:latin typeface="Perpetua" pitchFamily="18" charset="0"/>
                <a:ea typeface="Tahoma" pitchFamily="34" charset="0"/>
                <a:cs typeface="Tahoma" pitchFamily="34" charset="0"/>
              </a:rPr>
              <a:t> The Principle objectives of </a:t>
            </a:r>
            <a:r>
              <a:rPr lang="en-US" sz="2200" b="1" dirty="0" smtClean="0">
                <a:solidFill>
                  <a:srgbClr val="002060"/>
                </a:solidFill>
                <a:latin typeface="Perpetua" pitchFamily="18" charset="0"/>
                <a:ea typeface="Tahoma" pitchFamily="34" charset="0"/>
                <a:cs typeface="Tahoma" pitchFamily="34" charset="0"/>
              </a:rPr>
              <a:t>FMS</a:t>
            </a:r>
          </a:p>
          <a:p>
            <a:pPr>
              <a:lnSpc>
                <a:spcPct val="150000"/>
              </a:lnSpc>
              <a:buFont typeface="Agency FB" pitchFamily="34" charset="0"/>
              <a:buChar char="√"/>
            </a:pPr>
            <a:r>
              <a:rPr lang="en-US" sz="2200" b="1" dirty="0" smtClean="0">
                <a:solidFill>
                  <a:srgbClr val="002060"/>
                </a:solidFill>
                <a:latin typeface="Perpetua" pitchFamily="18" charset="0"/>
                <a:ea typeface="Tahoma" pitchFamily="34" charset="0"/>
                <a:cs typeface="Tahoma" pitchFamily="34" charset="0"/>
              </a:rPr>
              <a:t>Fixed </a:t>
            </a:r>
            <a:r>
              <a:rPr lang="en-US" sz="2200" b="1" dirty="0" err="1" smtClean="0">
                <a:solidFill>
                  <a:srgbClr val="002060"/>
                </a:solidFill>
                <a:latin typeface="Perpetua" pitchFamily="18" charset="0"/>
                <a:ea typeface="Tahoma" pitchFamily="34" charset="0"/>
                <a:cs typeface="Tahoma" pitchFamily="34" charset="0"/>
              </a:rPr>
              <a:t>vs</a:t>
            </a:r>
            <a:r>
              <a:rPr lang="en-US" sz="2200" b="1" dirty="0" smtClean="0">
                <a:solidFill>
                  <a:srgbClr val="002060"/>
                </a:solidFill>
                <a:latin typeface="Perpetua" pitchFamily="18" charset="0"/>
                <a:ea typeface="Tahoma" pitchFamily="34" charset="0"/>
                <a:cs typeface="Tahoma" pitchFamily="34" charset="0"/>
              </a:rPr>
              <a:t> Flexible Manufacturing System</a:t>
            </a:r>
            <a:endParaRPr lang="en-US" sz="2200" b="1" dirty="0" smtClean="0">
              <a:solidFill>
                <a:srgbClr val="002060"/>
              </a:solidFill>
              <a:latin typeface="Perpetua" pitchFamily="18" charset="0"/>
              <a:ea typeface="Tahoma" pitchFamily="34" charset="0"/>
              <a:cs typeface="Tahoma" pitchFamily="34" charset="0"/>
            </a:endParaRPr>
          </a:p>
          <a:p>
            <a:pPr>
              <a:lnSpc>
                <a:spcPct val="150000"/>
              </a:lnSpc>
              <a:buFont typeface="Agency FB" pitchFamily="34" charset="0"/>
              <a:buChar char="√"/>
            </a:pPr>
            <a:r>
              <a:rPr lang="en-US" sz="2200" b="1" dirty="0" smtClean="0">
                <a:solidFill>
                  <a:srgbClr val="002060"/>
                </a:solidFill>
                <a:latin typeface="Perpetua" pitchFamily="18" charset="0"/>
                <a:ea typeface="Tahoma" pitchFamily="34" charset="0"/>
                <a:cs typeface="Tahoma" pitchFamily="34" charset="0"/>
              </a:rPr>
              <a:t>Basic Components of FMS</a:t>
            </a:r>
          </a:p>
          <a:p>
            <a:pPr>
              <a:lnSpc>
                <a:spcPct val="150000"/>
              </a:lnSpc>
              <a:buFont typeface="Agency FB" pitchFamily="34" charset="0"/>
              <a:buChar char="√"/>
            </a:pPr>
            <a:r>
              <a:rPr lang="en-US" sz="2200" b="1" dirty="0" smtClean="0">
                <a:solidFill>
                  <a:srgbClr val="002060"/>
                </a:solidFill>
                <a:latin typeface="Perpetua" pitchFamily="18" charset="0"/>
                <a:ea typeface="Tahoma" pitchFamily="34" charset="0"/>
                <a:cs typeface="Tahoma" pitchFamily="34" charset="0"/>
              </a:rPr>
              <a:t> Flexibility in Manufacturing</a:t>
            </a:r>
          </a:p>
          <a:p>
            <a:pPr>
              <a:lnSpc>
                <a:spcPct val="150000"/>
              </a:lnSpc>
              <a:buFont typeface="Agency FB" pitchFamily="34" charset="0"/>
              <a:buChar char="√"/>
            </a:pPr>
            <a:r>
              <a:rPr lang="en-US" sz="2200" b="1" dirty="0" smtClean="0">
                <a:solidFill>
                  <a:srgbClr val="002060"/>
                </a:solidFill>
                <a:latin typeface="Perpetua" pitchFamily="18" charset="0"/>
                <a:ea typeface="Tahoma" pitchFamily="34" charset="0"/>
                <a:cs typeface="Tahoma" pitchFamily="34" charset="0"/>
              </a:rPr>
              <a:t>Types of FMS</a:t>
            </a:r>
          </a:p>
          <a:p>
            <a:pPr>
              <a:lnSpc>
                <a:spcPct val="150000"/>
              </a:lnSpc>
              <a:buFont typeface="Agency FB" pitchFamily="34" charset="0"/>
              <a:buChar char="√"/>
            </a:pPr>
            <a:r>
              <a:rPr lang="en-US" sz="2200" b="1" dirty="0" smtClean="0">
                <a:solidFill>
                  <a:srgbClr val="002060"/>
                </a:solidFill>
                <a:latin typeface="Perpetua" pitchFamily="18" charset="0"/>
                <a:ea typeface="Tahoma" pitchFamily="34" charset="0"/>
                <a:cs typeface="Tahoma" pitchFamily="34" charset="0"/>
              </a:rPr>
              <a:t>Types of FMS layouts</a:t>
            </a:r>
          </a:p>
          <a:p>
            <a:pPr>
              <a:lnSpc>
                <a:spcPct val="150000"/>
              </a:lnSpc>
              <a:buFont typeface="Agency FB" pitchFamily="34" charset="0"/>
              <a:buChar char="√"/>
            </a:pPr>
            <a:r>
              <a:rPr lang="en-US" sz="2200" b="1" dirty="0" smtClean="0">
                <a:solidFill>
                  <a:srgbClr val="002060"/>
                </a:solidFill>
                <a:latin typeface="Perpetua" pitchFamily="18" charset="0"/>
                <a:ea typeface="Tahoma" pitchFamily="34" charset="0"/>
                <a:cs typeface="Tahoma" pitchFamily="34" charset="0"/>
              </a:rPr>
              <a:t>Adv. and </a:t>
            </a:r>
            <a:r>
              <a:rPr lang="en-US" sz="2200" b="1" dirty="0" err="1" smtClean="0">
                <a:solidFill>
                  <a:srgbClr val="002060"/>
                </a:solidFill>
                <a:latin typeface="Perpetua" pitchFamily="18" charset="0"/>
                <a:ea typeface="Tahoma" pitchFamily="34" charset="0"/>
                <a:cs typeface="Tahoma" pitchFamily="34" charset="0"/>
              </a:rPr>
              <a:t>Disadv</a:t>
            </a:r>
            <a:r>
              <a:rPr lang="en-US" sz="2200" b="1" dirty="0" smtClean="0">
                <a:solidFill>
                  <a:srgbClr val="002060"/>
                </a:solidFill>
                <a:latin typeface="Perpetua" pitchFamily="18" charset="0"/>
                <a:ea typeface="Tahoma" pitchFamily="34" charset="0"/>
                <a:cs typeface="Tahoma" pitchFamily="34" charset="0"/>
              </a:rPr>
              <a:t>. of FMS</a:t>
            </a:r>
          </a:p>
          <a:p>
            <a:pPr>
              <a:lnSpc>
                <a:spcPct val="150000"/>
              </a:lnSpc>
              <a:buFont typeface="Agency FB" pitchFamily="34" charset="0"/>
              <a:buChar char="√"/>
            </a:pPr>
            <a:r>
              <a:rPr lang="en-US" sz="2200" b="1" dirty="0" smtClean="0">
                <a:solidFill>
                  <a:srgbClr val="002060"/>
                </a:solidFill>
                <a:latin typeface="Perpetua" pitchFamily="18" charset="0"/>
                <a:ea typeface="Tahoma" pitchFamily="34" charset="0"/>
                <a:cs typeface="Tahoma" pitchFamily="34" charset="0"/>
              </a:rPr>
              <a:t> Application areas of FMS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l"/>
            <a:r>
              <a:rPr lang="en-US" sz="3600" b="1" dirty="0" smtClean="0">
                <a:solidFill>
                  <a:srgbClr val="0070C0"/>
                </a:solidFill>
                <a:latin typeface="Perpetua" pitchFamily="18" charset="0"/>
              </a:rPr>
              <a:t>i. </a:t>
            </a:r>
            <a:r>
              <a:rPr lang="en-US" sz="3600" b="1" u="sng" dirty="0" smtClean="0">
                <a:solidFill>
                  <a:srgbClr val="0070C0"/>
                </a:solidFill>
                <a:latin typeface="Perpetua" pitchFamily="18" charset="0"/>
              </a:rPr>
              <a:t>Workstations</a:t>
            </a:r>
            <a:endParaRPr lang="en-US" sz="3600" u="sng" dirty="0">
              <a:solidFill>
                <a:srgbClr val="0070C0"/>
              </a:solidFill>
              <a:latin typeface="Perpetua" pitchFamily="18" charset="0"/>
            </a:endParaRPr>
          </a:p>
        </p:txBody>
      </p:sp>
      <p:sp>
        <p:nvSpPr>
          <p:cNvPr id="3" name="Content Placeholder 2"/>
          <p:cNvSpPr>
            <a:spLocks noGrp="1"/>
          </p:cNvSpPr>
          <p:nvPr>
            <p:ph idx="1"/>
          </p:nvPr>
        </p:nvSpPr>
        <p:spPr>
          <a:xfrm>
            <a:off x="304800" y="1066800"/>
            <a:ext cx="8839200" cy="5791200"/>
          </a:xfrm>
        </p:spPr>
        <p:txBody>
          <a:bodyPr>
            <a:normAutofit/>
          </a:bodyPr>
          <a:lstStyle/>
          <a:p>
            <a:pPr>
              <a:lnSpc>
                <a:spcPct val="150000"/>
              </a:lnSpc>
              <a:buBlip>
                <a:blip r:embed="rId2"/>
              </a:buBlip>
            </a:pPr>
            <a:r>
              <a:rPr lang="en-US" sz="2600" dirty="0" smtClean="0">
                <a:latin typeface="Perpetua" pitchFamily="18" charset="0"/>
              </a:rPr>
              <a:t>In </a:t>
            </a:r>
            <a:r>
              <a:rPr lang="en-US" sz="2600" b="1" dirty="0" smtClean="0">
                <a:solidFill>
                  <a:srgbClr val="002060"/>
                </a:solidFill>
                <a:latin typeface="Perpetua" pitchFamily="18" charset="0"/>
              </a:rPr>
              <a:t>present day application</a:t>
            </a:r>
            <a:r>
              <a:rPr lang="en-US" sz="2600" dirty="0" smtClean="0">
                <a:latin typeface="Perpetua" pitchFamily="18" charset="0"/>
              </a:rPr>
              <a:t>, these workstations are typically </a:t>
            </a:r>
            <a:r>
              <a:rPr lang="en-US" sz="2600" b="1" dirty="0" smtClean="0">
                <a:solidFill>
                  <a:srgbClr val="002060"/>
                </a:solidFill>
                <a:latin typeface="Perpetua" pitchFamily="18" charset="0"/>
              </a:rPr>
              <a:t>computer numerical control (CNC) machine tools </a:t>
            </a:r>
            <a:r>
              <a:rPr lang="en-US" sz="2600" dirty="0" smtClean="0">
                <a:latin typeface="Perpetua" pitchFamily="18" charset="0"/>
              </a:rPr>
              <a:t>that perform </a:t>
            </a:r>
            <a:r>
              <a:rPr lang="en-US" sz="2600" b="1" dirty="0" smtClean="0">
                <a:solidFill>
                  <a:srgbClr val="002060"/>
                </a:solidFill>
                <a:latin typeface="Perpetua" pitchFamily="18" charset="0"/>
              </a:rPr>
              <a:t>machining operation </a:t>
            </a:r>
            <a:r>
              <a:rPr lang="en-US" sz="2600" dirty="0" smtClean="0">
                <a:latin typeface="Perpetua" pitchFamily="18" charset="0"/>
              </a:rPr>
              <a:t>on </a:t>
            </a:r>
            <a:r>
              <a:rPr lang="en-US" sz="2600" b="1" dirty="0" smtClean="0">
                <a:solidFill>
                  <a:srgbClr val="002060"/>
                </a:solidFill>
                <a:latin typeface="Perpetua" pitchFamily="18" charset="0"/>
              </a:rPr>
              <a:t>families of parts. </a:t>
            </a:r>
          </a:p>
          <a:p>
            <a:pPr>
              <a:lnSpc>
                <a:spcPct val="150000"/>
              </a:lnSpc>
              <a:buBlip>
                <a:blip r:embed="rId2"/>
              </a:buBlip>
            </a:pPr>
            <a:r>
              <a:rPr lang="en-US" sz="2600" b="1" u="sng" dirty="0" smtClean="0">
                <a:solidFill>
                  <a:srgbClr val="0070C0"/>
                </a:solidFill>
                <a:latin typeface="Perpetua" pitchFamily="18" charset="0"/>
              </a:rPr>
              <a:t>The various workstations are:</a:t>
            </a:r>
          </a:p>
          <a:p>
            <a:pPr marL="1771650" lvl="3" indent="-514350">
              <a:buFont typeface="+mj-lt"/>
              <a:buAutoNum type="romanLcPeriod"/>
            </a:pPr>
            <a:r>
              <a:rPr lang="en-US" sz="2600" b="1" dirty="0" smtClean="0">
                <a:solidFill>
                  <a:srgbClr val="002060"/>
                </a:solidFill>
                <a:latin typeface="Perpetua" pitchFamily="18" charset="0"/>
              </a:rPr>
              <a:t>Machining centers</a:t>
            </a:r>
          </a:p>
          <a:p>
            <a:pPr marL="1771650" lvl="3" indent="-514350">
              <a:buFont typeface="+mj-lt"/>
              <a:buAutoNum type="romanLcPeriod"/>
            </a:pPr>
            <a:r>
              <a:rPr lang="en-US" sz="2600" b="1" dirty="0" smtClean="0">
                <a:solidFill>
                  <a:srgbClr val="002060"/>
                </a:solidFill>
                <a:latin typeface="Perpetua" pitchFamily="18" charset="0"/>
              </a:rPr>
              <a:t>Load and unload stations</a:t>
            </a:r>
          </a:p>
          <a:p>
            <a:pPr marL="1771650" lvl="3" indent="-514350">
              <a:buFont typeface="+mj-lt"/>
              <a:buAutoNum type="romanLcPeriod"/>
            </a:pPr>
            <a:r>
              <a:rPr lang="en-US" sz="2600" b="1" dirty="0" smtClean="0">
                <a:solidFill>
                  <a:srgbClr val="002060"/>
                </a:solidFill>
                <a:latin typeface="Perpetua" pitchFamily="18" charset="0"/>
              </a:rPr>
              <a:t>Assembly work stations</a:t>
            </a:r>
          </a:p>
          <a:p>
            <a:pPr marL="1771650" lvl="3" indent="-514350">
              <a:buFont typeface="+mj-lt"/>
              <a:buAutoNum type="romanLcPeriod"/>
            </a:pPr>
            <a:r>
              <a:rPr lang="en-US" sz="2600" b="1" dirty="0" smtClean="0">
                <a:solidFill>
                  <a:srgbClr val="002060"/>
                </a:solidFill>
                <a:latin typeface="Perpetua" pitchFamily="18" charset="0"/>
              </a:rPr>
              <a:t>Inspection stations</a:t>
            </a:r>
          </a:p>
          <a:p>
            <a:pPr marL="1771650" lvl="3" indent="-514350">
              <a:buFont typeface="+mj-lt"/>
              <a:buAutoNum type="romanLcPeriod"/>
            </a:pPr>
            <a:r>
              <a:rPr lang="en-US" sz="2600" b="1" dirty="0" smtClean="0">
                <a:solidFill>
                  <a:srgbClr val="002060"/>
                </a:solidFill>
                <a:latin typeface="Perpetua" pitchFamily="18" charset="0"/>
              </a:rPr>
              <a:t>Forging stations</a:t>
            </a:r>
          </a:p>
          <a:p>
            <a:pPr marL="1771650" lvl="3" indent="-514350">
              <a:buFont typeface="+mj-lt"/>
              <a:buAutoNum type="romanLcPeriod"/>
            </a:pPr>
            <a:r>
              <a:rPr lang="en-US" sz="2600" b="1" dirty="0" smtClean="0">
                <a:solidFill>
                  <a:srgbClr val="002060"/>
                </a:solidFill>
                <a:latin typeface="Perpetua" pitchFamily="18" charset="0"/>
              </a:rPr>
              <a:t>Sheet metal processing, etc.</a:t>
            </a:r>
            <a:endParaRPr lang="en-US" sz="2600" b="1" dirty="0">
              <a:solidFill>
                <a:srgbClr val="002060"/>
              </a:solidFill>
              <a:latin typeface="Perpetua"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2800" b="1" dirty="0" smtClean="0">
                <a:solidFill>
                  <a:srgbClr val="0070C0"/>
                </a:solidFill>
                <a:latin typeface="Perpetua" pitchFamily="18" charset="0"/>
              </a:rPr>
              <a:t>ii. </a:t>
            </a:r>
            <a:r>
              <a:rPr lang="en-US" sz="2800" b="1" u="sng" dirty="0" smtClean="0">
                <a:solidFill>
                  <a:srgbClr val="0070C0"/>
                </a:solidFill>
                <a:latin typeface="Perpetua" pitchFamily="18" charset="0"/>
              </a:rPr>
              <a:t>Automated Material Handling and Storage System</a:t>
            </a:r>
            <a:endParaRPr lang="en-US" sz="2800" u="sng" dirty="0">
              <a:solidFill>
                <a:srgbClr val="0070C0"/>
              </a:solidFill>
              <a:latin typeface="Perpetua" pitchFamily="18" charset="0"/>
            </a:endParaRPr>
          </a:p>
        </p:txBody>
      </p:sp>
      <p:sp>
        <p:nvSpPr>
          <p:cNvPr id="3" name="Content Placeholder 2"/>
          <p:cNvSpPr>
            <a:spLocks noGrp="1"/>
          </p:cNvSpPr>
          <p:nvPr>
            <p:ph idx="1"/>
          </p:nvPr>
        </p:nvSpPr>
        <p:spPr>
          <a:xfrm>
            <a:off x="0" y="838200"/>
            <a:ext cx="9144000" cy="6019800"/>
          </a:xfrm>
        </p:spPr>
        <p:txBody>
          <a:bodyPr>
            <a:noAutofit/>
          </a:bodyPr>
          <a:lstStyle/>
          <a:p>
            <a:pPr>
              <a:lnSpc>
                <a:spcPct val="150000"/>
              </a:lnSpc>
              <a:buBlip>
                <a:blip r:embed="rId2"/>
              </a:buBlip>
            </a:pPr>
            <a:r>
              <a:rPr lang="en-US" sz="2100" dirty="0" smtClean="0">
                <a:latin typeface="Perpetua" pitchFamily="18" charset="0"/>
              </a:rPr>
              <a:t>The </a:t>
            </a:r>
            <a:r>
              <a:rPr lang="en-US" sz="2100" b="1" dirty="0" smtClean="0">
                <a:solidFill>
                  <a:srgbClr val="002060"/>
                </a:solidFill>
                <a:latin typeface="Perpetua" pitchFamily="18" charset="0"/>
              </a:rPr>
              <a:t>various automated material handling systems </a:t>
            </a:r>
            <a:r>
              <a:rPr lang="en-US" sz="2100" dirty="0" smtClean="0">
                <a:latin typeface="Perpetua" pitchFamily="18" charset="0"/>
              </a:rPr>
              <a:t>are used to </a:t>
            </a:r>
            <a:r>
              <a:rPr lang="en-US" sz="2100" b="1" dirty="0" smtClean="0">
                <a:solidFill>
                  <a:srgbClr val="002060"/>
                </a:solidFill>
                <a:latin typeface="Perpetua" pitchFamily="18" charset="0"/>
              </a:rPr>
              <a:t>transport </a:t>
            </a:r>
            <a:r>
              <a:rPr lang="en-US" sz="2100" b="1" dirty="0" smtClean="0">
                <a:solidFill>
                  <a:srgbClr val="C00000"/>
                </a:solidFill>
                <a:latin typeface="Perpetua" pitchFamily="18" charset="0"/>
              </a:rPr>
              <a:t>work parts </a:t>
            </a:r>
            <a:r>
              <a:rPr lang="en-US" sz="2100" dirty="0" smtClean="0">
                <a:latin typeface="Perpetua" pitchFamily="18" charset="0"/>
              </a:rPr>
              <a:t>and </a:t>
            </a:r>
            <a:r>
              <a:rPr lang="en-US" sz="2100" b="1" dirty="0" smtClean="0">
                <a:solidFill>
                  <a:srgbClr val="C00000"/>
                </a:solidFill>
                <a:latin typeface="Perpetua" pitchFamily="18" charset="0"/>
              </a:rPr>
              <a:t>subassembly parts</a:t>
            </a:r>
            <a:r>
              <a:rPr lang="en-US" sz="2100" dirty="0" smtClean="0">
                <a:latin typeface="Perpetua" pitchFamily="18" charset="0"/>
              </a:rPr>
              <a:t> between the </a:t>
            </a:r>
            <a:r>
              <a:rPr lang="en-US" sz="2100" b="1" dirty="0" smtClean="0">
                <a:latin typeface="Perpetua" pitchFamily="18" charset="0"/>
              </a:rPr>
              <a:t>processing stations.</a:t>
            </a:r>
          </a:p>
          <a:p>
            <a:pPr>
              <a:lnSpc>
                <a:spcPct val="170000"/>
              </a:lnSpc>
              <a:buBlip>
                <a:blip r:embed="rId2"/>
              </a:buBlip>
            </a:pPr>
            <a:r>
              <a:rPr lang="en-US" sz="2100" dirty="0" smtClean="0">
                <a:latin typeface="Perpetua" pitchFamily="18" charset="0"/>
              </a:rPr>
              <a:t>It consists of </a:t>
            </a:r>
            <a:r>
              <a:rPr lang="en-US" sz="2100" b="1" dirty="0" smtClean="0">
                <a:solidFill>
                  <a:srgbClr val="0070C0"/>
                </a:solidFill>
                <a:latin typeface="Perpetua" pitchFamily="18" charset="0"/>
              </a:rPr>
              <a:t>power vehicles, robots, conveyers, automated guided vehicles (AGVs),</a:t>
            </a:r>
            <a:r>
              <a:rPr lang="en-US" sz="2100" dirty="0" smtClean="0">
                <a:latin typeface="Perpetua" pitchFamily="18" charset="0"/>
              </a:rPr>
              <a:t> and </a:t>
            </a:r>
            <a:r>
              <a:rPr lang="en-US" sz="2100" b="1" dirty="0" smtClean="0">
                <a:solidFill>
                  <a:srgbClr val="0070C0"/>
                </a:solidFill>
                <a:latin typeface="Perpetua" pitchFamily="18" charset="0"/>
              </a:rPr>
              <a:t>other systems </a:t>
            </a:r>
            <a:r>
              <a:rPr lang="en-US" sz="2100" dirty="0" smtClean="0">
                <a:latin typeface="Perpetua" pitchFamily="18" charset="0"/>
              </a:rPr>
              <a:t>to carry parts between workstations. </a:t>
            </a:r>
          </a:p>
          <a:p>
            <a:pPr>
              <a:lnSpc>
                <a:spcPct val="170000"/>
              </a:lnSpc>
              <a:buBlip>
                <a:blip r:embed="rId2"/>
              </a:buBlip>
            </a:pPr>
            <a:r>
              <a:rPr lang="en-US" sz="2100" dirty="0" smtClean="0">
                <a:latin typeface="Perpetua" pitchFamily="18" charset="0"/>
              </a:rPr>
              <a:t>The various </a:t>
            </a:r>
            <a:r>
              <a:rPr lang="en-US" sz="2100" b="1" dirty="0" smtClean="0">
                <a:solidFill>
                  <a:srgbClr val="C00000"/>
                </a:solidFill>
                <a:latin typeface="Perpetua" pitchFamily="18" charset="0"/>
              </a:rPr>
              <a:t>functions</a:t>
            </a:r>
            <a:r>
              <a:rPr lang="en-US" sz="2100" dirty="0" smtClean="0">
                <a:latin typeface="Perpetua" pitchFamily="18" charset="0"/>
              </a:rPr>
              <a:t> of </a:t>
            </a:r>
            <a:r>
              <a:rPr lang="en-US" sz="2100" b="1" dirty="0" smtClean="0">
                <a:latin typeface="Perpetua" pitchFamily="18" charset="0"/>
              </a:rPr>
              <a:t>automated material handling and storage system</a:t>
            </a:r>
            <a:r>
              <a:rPr lang="en-US" sz="2100" dirty="0" smtClean="0">
                <a:latin typeface="Perpetua" pitchFamily="18" charset="0"/>
              </a:rPr>
              <a:t> are:</a:t>
            </a:r>
          </a:p>
          <a:p>
            <a:pPr lvl="1">
              <a:lnSpc>
                <a:spcPct val="160000"/>
              </a:lnSpc>
              <a:buBlip>
                <a:blip r:embed="rId3"/>
              </a:buBlip>
            </a:pPr>
            <a:r>
              <a:rPr lang="en-US" sz="2100" b="1" dirty="0" smtClean="0">
                <a:solidFill>
                  <a:srgbClr val="002060"/>
                </a:solidFill>
                <a:latin typeface="Perpetua" pitchFamily="18" charset="0"/>
              </a:rPr>
              <a:t>Random and independent movement of work parts between workstations</a:t>
            </a:r>
          </a:p>
          <a:p>
            <a:pPr lvl="1">
              <a:lnSpc>
                <a:spcPct val="160000"/>
              </a:lnSpc>
              <a:buBlip>
                <a:blip r:embed="rId3"/>
              </a:buBlip>
            </a:pPr>
            <a:r>
              <a:rPr lang="en-US" sz="2100" b="1" dirty="0" smtClean="0">
                <a:solidFill>
                  <a:srgbClr val="002060"/>
                </a:solidFill>
                <a:latin typeface="Perpetua" pitchFamily="18" charset="0"/>
              </a:rPr>
              <a:t>Handling of a variety of work part configurations</a:t>
            </a:r>
          </a:p>
          <a:p>
            <a:pPr lvl="1">
              <a:lnSpc>
                <a:spcPct val="160000"/>
              </a:lnSpc>
              <a:buBlip>
                <a:blip r:embed="rId3"/>
              </a:buBlip>
            </a:pPr>
            <a:r>
              <a:rPr lang="en-US" sz="2100" b="1" dirty="0" smtClean="0">
                <a:solidFill>
                  <a:srgbClr val="002060"/>
                </a:solidFill>
                <a:latin typeface="Perpetua" pitchFamily="18" charset="0"/>
              </a:rPr>
              <a:t>Temporary storage</a:t>
            </a:r>
          </a:p>
          <a:p>
            <a:pPr lvl="1">
              <a:lnSpc>
                <a:spcPct val="160000"/>
              </a:lnSpc>
              <a:buBlip>
                <a:blip r:embed="rId3"/>
              </a:buBlip>
            </a:pPr>
            <a:r>
              <a:rPr lang="en-US" sz="2100" b="1" dirty="0" smtClean="0">
                <a:solidFill>
                  <a:srgbClr val="002060"/>
                </a:solidFill>
                <a:latin typeface="Perpetua" pitchFamily="18" charset="0"/>
              </a:rPr>
              <a:t> Convenient access for loading and unloading of work parts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l"/>
            <a:r>
              <a:rPr lang="en-US" sz="3200" b="1" dirty="0" smtClean="0">
                <a:solidFill>
                  <a:srgbClr val="7030A0"/>
                </a:solidFill>
                <a:latin typeface="Perpetua" pitchFamily="18" charset="0"/>
              </a:rPr>
              <a:t>iii. </a:t>
            </a:r>
            <a:r>
              <a:rPr lang="en-US" sz="3200" b="1" u="sng" dirty="0" smtClean="0">
                <a:solidFill>
                  <a:srgbClr val="7030A0"/>
                </a:solidFill>
                <a:latin typeface="Perpetua" pitchFamily="18" charset="0"/>
              </a:rPr>
              <a:t>Computer Control System (CCS)</a:t>
            </a:r>
            <a:endParaRPr lang="en-US" sz="3200" u="sng" dirty="0">
              <a:solidFill>
                <a:srgbClr val="7030A0"/>
              </a:solidFill>
              <a:latin typeface="Perpetua" pitchFamily="18" charset="0"/>
            </a:endParaRPr>
          </a:p>
        </p:txBody>
      </p:sp>
      <p:sp>
        <p:nvSpPr>
          <p:cNvPr id="3" name="Content Placeholder 2"/>
          <p:cNvSpPr>
            <a:spLocks noGrp="1"/>
          </p:cNvSpPr>
          <p:nvPr>
            <p:ph idx="1"/>
          </p:nvPr>
        </p:nvSpPr>
        <p:spPr>
          <a:xfrm>
            <a:off x="304800" y="990600"/>
            <a:ext cx="8839200" cy="5867400"/>
          </a:xfrm>
        </p:spPr>
        <p:txBody>
          <a:bodyPr>
            <a:normAutofit/>
          </a:bodyPr>
          <a:lstStyle/>
          <a:p>
            <a:pPr>
              <a:lnSpc>
                <a:spcPct val="150000"/>
              </a:lnSpc>
              <a:buBlip>
                <a:blip r:embed="rId2"/>
              </a:buBlip>
            </a:pPr>
            <a:r>
              <a:rPr lang="en-US" sz="2400" dirty="0" smtClean="0">
                <a:latin typeface="Perpetua" pitchFamily="18" charset="0"/>
              </a:rPr>
              <a:t>It is used to </a:t>
            </a:r>
            <a:r>
              <a:rPr lang="en-US" sz="2400" b="1" dirty="0" smtClean="0">
                <a:solidFill>
                  <a:srgbClr val="C00000"/>
                </a:solidFill>
                <a:latin typeface="Perpetua" pitchFamily="18" charset="0"/>
              </a:rPr>
              <a:t>control the activities </a:t>
            </a:r>
            <a:r>
              <a:rPr lang="en-US" sz="2400" dirty="0" smtClean="0">
                <a:latin typeface="Perpetua" pitchFamily="18" charset="0"/>
              </a:rPr>
              <a:t>of the </a:t>
            </a:r>
            <a:r>
              <a:rPr lang="en-US" sz="2400" b="1" dirty="0" smtClean="0">
                <a:solidFill>
                  <a:srgbClr val="002060"/>
                </a:solidFill>
                <a:latin typeface="Perpetua" pitchFamily="18" charset="0"/>
              </a:rPr>
              <a:t>processing stations</a:t>
            </a:r>
            <a:r>
              <a:rPr lang="en-US" sz="2400" dirty="0" smtClean="0">
                <a:solidFill>
                  <a:srgbClr val="002060"/>
                </a:solidFill>
                <a:latin typeface="Perpetua" pitchFamily="18" charset="0"/>
              </a:rPr>
              <a:t> </a:t>
            </a:r>
            <a:r>
              <a:rPr lang="en-US" sz="2400" dirty="0" smtClean="0">
                <a:latin typeface="Perpetua" pitchFamily="18" charset="0"/>
              </a:rPr>
              <a:t>and the </a:t>
            </a:r>
            <a:r>
              <a:rPr lang="en-US" sz="2400" b="1" dirty="0" smtClean="0">
                <a:solidFill>
                  <a:srgbClr val="002060"/>
                </a:solidFill>
                <a:latin typeface="Perpetua" pitchFamily="18" charset="0"/>
              </a:rPr>
              <a:t>material handling system</a:t>
            </a:r>
            <a:r>
              <a:rPr lang="en-US" sz="2400" dirty="0" smtClean="0">
                <a:solidFill>
                  <a:srgbClr val="002060"/>
                </a:solidFill>
                <a:latin typeface="Perpetua" pitchFamily="18" charset="0"/>
              </a:rPr>
              <a:t> </a:t>
            </a:r>
            <a:r>
              <a:rPr lang="en-US" sz="2400" dirty="0" smtClean="0">
                <a:latin typeface="Perpetua" pitchFamily="18" charset="0"/>
              </a:rPr>
              <a:t>in the FMS. </a:t>
            </a:r>
          </a:p>
          <a:p>
            <a:pPr>
              <a:lnSpc>
                <a:spcPct val="150000"/>
              </a:lnSpc>
              <a:buBlip>
                <a:blip r:embed="rId2"/>
              </a:buBlip>
            </a:pPr>
            <a:r>
              <a:rPr lang="en-US" sz="2400" dirty="0" smtClean="0">
                <a:latin typeface="Perpetua" pitchFamily="18" charset="0"/>
              </a:rPr>
              <a:t>The various </a:t>
            </a:r>
            <a:r>
              <a:rPr lang="en-US" sz="2400" b="1" u="sng" dirty="0" smtClean="0">
                <a:solidFill>
                  <a:srgbClr val="C00000"/>
                </a:solidFill>
                <a:latin typeface="Perpetua" pitchFamily="18" charset="0"/>
              </a:rPr>
              <a:t>functions of CCS </a:t>
            </a:r>
            <a:r>
              <a:rPr lang="en-US" sz="2400" dirty="0" smtClean="0">
                <a:latin typeface="Perpetua" pitchFamily="18" charset="0"/>
              </a:rPr>
              <a:t>are:</a:t>
            </a:r>
          </a:p>
          <a:p>
            <a:pPr lvl="2">
              <a:lnSpc>
                <a:spcPct val="150000"/>
              </a:lnSpc>
              <a:buFont typeface="Agency FB" pitchFamily="34" charset="0"/>
              <a:buChar char="√"/>
            </a:pPr>
            <a:r>
              <a:rPr lang="en-US" dirty="0" smtClean="0">
                <a:latin typeface="Perpetua" pitchFamily="18" charset="0"/>
              </a:rPr>
              <a:t> </a:t>
            </a:r>
            <a:r>
              <a:rPr lang="en-US" b="1" dirty="0" smtClean="0">
                <a:solidFill>
                  <a:srgbClr val="0070C0"/>
                </a:solidFill>
                <a:latin typeface="Perpetua" pitchFamily="18" charset="0"/>
              </a:rPr>
              <a:t>Control of each machine tools</a:t>
            </a:r>
          </a:p>
          <a:p>
            <a:pPr lvl="2">
              <a:lnSpc>
                <a:spcPct val="150000"/>
              </a:lnSpc>
              <a:buFont typeface="Agency FB" pitchFamily="34" charset="0"/>
              <a:buChar char="√"/>
            </a:pPr>
            <a:r>
              <a:rPr lang="en-US" b="1" dirty="0" smtClean="0">
                <a:solidFill>
                  <a:srgbClr val="0070C0"/>
                </a:solidFill>
                <a:latin typeface="Perpetua" pitchFamily="18" charset="0"/>
              </a:rPr>
              <a:t>  Production control</a:t>
            </a:r>
          </a:p>
          <a:p>
            <a:pPr lvl="2">
              <a:lnSpc>
                <a:spcPct val="150000"/>
              </a:lnSpc>
              <a:buFont typeface="Agency FB" pitchFamily="34" charset="0"/>
              <a:buChar char="√"/>
            </a:pPr>
            <a:r>
              <a:rPr lang="en-US" b="1" dirty="0" smtClean="0">
                <a:solidFill>
                  <a:srgbClr val="0070C0"/>
                </a:solidFill>
                <a:latin typeface="Perpetua" pitchFamily="18" charset="0"/>
              </a:rPr>
              <a:t> </a:t>
            </a:r>
            <a:r>
              <a:rPr lang="en-US" b="1" dirty="0" err="1" smtClean="0">
                <a:solidFill>
                  <a:srgbClr val="0070C0"/>
                </a:solidFill>
                <a:latin typeface="Perpetua" pitchFamily="18" charset="0"/>
              </a:rPr>
              <a:t>Workpiece</a:t>
            </a:r>
            <a:r>
              <a:rPr lang="en-US" b="1" dirty="0" smtClean="0">
                <a:solidFill>
                  <a:srgbClr val="0070C0"/>
                </a:solidFill>
                <a:latin typeface="Perpetua" pitchFamily="18" charset="0"/>
              </a:rPr>
              <a:t> and tool control</a:t>
            </a:r>
          </a:p>
          <a:p>
            <a:pPr lvl="2">
              <a:lnSpc>
                <a:spcPct val="150000"/>
              </a:lnSpc>
              <a:buFont typeface="Agency FB" pitchFamily="34" charset="0"/>
              <a:buChar char="√"/>
            </a:pPr>
            <a:r>
              <a:rPr lang="en-US" b="1" dirty="0" smtClean="0">
                <a:solidFill>
                  <a:srgbClr val="0070C0"/>
                </a:solidFill>
                <a:latin typeface="Perpetua" pitchFamily="18" charset="0"/>
              </a:rPr>
              <a:t> Traffic control</a:t>
            </a:r>
          </a:p>
          <a:p>
            <a:pPr lvl="2">
              <a:lnSpc>
                <a:spcPct val="150000"/>
              </a:lnSpc>
              <a:buFont typeface="Agency FB" pitchFamily="34" charset="0"/>
              <a:buChar char="√"/>
            </a:pPr>
            <a:r>
              <a:rPr lang="en-US" b="1" dirty="0" smtClean="0">
                <a:solidFill>
                  <a:srgbClr val="0070C0"/>
                </a:solidFill>
                <a:latin typeface="Perpetua" pitchFamily="18" charset="0"/>
              </a:rPr>
              <a:t>  Work handling system and monitoring</a:t>
            </a:r>
          </a:p>
          <a:p>
            <a:pPr lvl="2">
              <a:lnSpc>
                <a:spcPct val="150000"/>
              </a:lnSpc>
              <a:buFont typeface="Agency FB" pitchFamily="34" charset="0"/>
              <a:buChar char="√"/>
            </a:pPr>
            <a:r>
              <a:rPr lang="en-US" b="1" dirty="0" smtClean="0">
                <a:solidFill>
                  <a:srgbClr val="0070C0"/>
                </a:solidFill>
                <a:latin typeface="Perpetua" pitchFamily="18" charset="0"/>
              </a:rPr>
              <a:t> System performance monitoring and reporting</a:t>
            </a:r>
            <a:endParaRPr lang="en-US" b="1" dirty="0">
              <a:solidFill>
                <a:srgbClr val="0070C0"/>
              </a:solidFill>
              <a:latin typeface="Perpetua"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b="1" dirty="0" smtClean="0">
                <a:solidFill>
                  <a:schemeClr val="accent6">
                    <a:lumMod val="50000"/>
                  </a:schemeClr>
                </a:solidFill>
                <a:latin typeface="Perpetua" pitchFamily="18" charset="0"/>
              </a:rPr>
              <a:t>1.6. </a:t>
            </a:r>
            <a:r>
              <a:rPr lang="en-US" sz="3200" b="1" u="sng" dirty="0" smtClean="0">
                <a:solidFill>
                  <a:schemeClr val="accent6">
                    <a:lumMod val="50000"/>
                  </a:schemeClr>
                </a:solidFill>
                <a:latin typeface="Perpetua" pitchFamily="18" charset="0"/>
              </a:rPr>
              <a:t>Types of Flexibility in Manufacturing</a:t>
            </a:r>
            <a:endParaRPr lang="en-US" sz="3200" b="1" u="sng" dirty="0">
              <a:solidFill>
                <a:schemeClr val="accent6">
                  <a:lumMod val="50000"/>
                </a:schemeClr>
              </a:solidFill>
              <a:latin typeface="Perpetua" pitchFamily="18" charset="0"/>
            </a:endParaRPr>
          </a:p>
        </p:txBody>
      </p:sp>
      <p:sp>
        <p:nvSpPr>
          <p:cNvPr id="3" name="Content Placeholder 2"/>
          <p:cNvSpPr>
            <a:spLocks noGrp="1"/>
          </p:cNvSpPr>
          <p:nvPr>
            <p:ph idx="1"/>
          </p:nvPr>
        </p:nvSpPr>
        <p:spPr>
          <a:xfrm>
            <a:off x="0" y="1371600"/>
            <a:ext cx="9144000" cy="5486400"/>
          </a:xfrm>
        </p:spPr>
        <p:txBody>
          <a:bodyPr>
            <a:normAutofit/>
          </a:bodyPr>
          <a:lstStyle/>
          <a:p>
            <a:pPr>
              <a:lnSpc>
                <a:spcPct val="150000"/>
              </a:lnSpc>
              <a:buBlip>
                <a:blip r:embed="rId2"/>
              </a:buBlip>
            </a:pPr>
            <a:r>
              <a:rPr lang="en-US" sz="2400" b="1" dirty="0" smtClean="0">
                <a:solidFill>
                  <a:srgbClr val="C00000"/>
                </a:solidFill>
                <a:latin typeface="Perpetua" pitchFamily="18" charset="0"/>
              </a:rPr>
              <a:t>Flexibility</a:t>
            </a:r>
            <a:r>
              <a:rPr lang="en-US" sz="2400" dirty="0" smtClean="0">
                <a:latin typeface="Perpetua" pitchFamily="18" charset="0"/>
              </a:rPr>
              <a:t> in </a:t>
            </a:r>
            <a:r>
              <a:rPr lang="en-US" sz="2400" b="1" dirty="0" smtClean="0">
                <a:latin typeface="Perpetua" pitchFamily="18" charset="0"/>
              </a:rPr>
              <a:t>manufacturing</a:t>
            </a:r>
            <a:r>
              <a:rPr lang="en-US" sz="2400" dirty="0" smtClean="0">
                <a:latin typeface="Perpetua" pitchFamily="18" charset="0"/>
              </a:rPr>
              <a:t> means the ability to deal with slightly or greatly </a:t>
            </a:r>
            <a:r>
              <a:rPr lang="en-US" sz="2400" b="1" dirty="0" smtClean="0">
                <a:solidFill>
                  <a:srgbClr val="0070C0"/>
                </a:solidFill>
                <a:latin typeface="Perpetua" pitchFamily="18" charset="0"/>
              </a:rPr>
              <a:t>mixed parts</a:t>
            </a:r>
            <a:r>
              <a:rPr lang="en-US" sz="2400" dirty="0" smtClean="0">
                <a:latin typeface="Perpetua" pitchFamily="18" charset="0"/>
              </a:rPr>
              <a:t>, to allow </a:t>
            </a:r>
            <a:r>
              <a:rPr lang="en-US" sz="2400" b="1" dirty="0" smtClean="0">
                <a:solidFill>
                  <a:srgbClr val="0070C0"/>
                </a:solidFill>
                <a:latin typeface="Perpetua" pitchFamily="18" charset="0"/>
              </a:rPr>
              <a:t>variation in parts assembly</a:t>
            </a:r>
            <a:r>
              <a:rPr lang="en-US" sz="2400" b="1" dirty="0" smtClean="0">
                <a:solidFill>
                  <a:srgbClr val="C00000"/>
                </a:solidFill>
                <a:latin typeface="Perpetua" pitchFamily="18" charset="0"/>
              </a:rPr>
              <a:t> </a:t>
            </a:r>
            <a:r>
              <a:rPr lang="en-US" sz="2400" dirty="0" smtClean="0">
                <a:latin typeface="Perpetua" pitchFamily="18" charset="0"/>
              </a:rPr>
              <a:t>and variations in </a:t>
            </a:r>
            <a:r>
              <a:rPr lang="en-US" sz="2400" b="1" dirty="0" smtClean="0">
                <a:solidFill>
                  <a:srgbClr val="0070C0"/>
                </a:solidFill>
                <a:latin typeface="Perpetua" pitchFamily="18" charset="0"/>
              </a:rPr>
              <a:t>process sequence</a:t>
            </a:r>
            <a:r>
              <a:rPr lang="en-US" sz="2400" dirty="0" smtClean="0">
                <a:latin typeface="Perpetua" pitchFamily="18" charset="0"/>
              </a:rPr>
              <a:t> and </a:t>
            </a:r>
            <a:r>
              <a:rPr lang="en-US" sz="2400" b="1" dirty="0" smtClean="0">
                <a:latin typeface="Perpetua" pitchFamily="18" charset="0"/>
              </a:rPr>
              <a:t>change</a:t>
            </a:r>
            <a:r>
              <a:rPr lang="en-US" sz="2400" dirty="0" smtClean="0">
                <a:latin typeface="Perpetua" pitchFamily="18" charset="0"/>
              </a:rPr>
              <a:t> the </a:t>
            </a:r>
            <a:r>
              <a:rPr lang="en-US" sz="2400" b="1" dirty="0" smtClean="0">
                <a:solidFill>
                  <a:srgbClr val="0070C0"/>
                </a:solidFill>
                <a:latin typeface="Perpetua" pitchFamily="18" charset="0"/>
              </a:rPr>
              <a:t>production volume.</a:t>
            </a:r>
            <a:endParaRPr lang="en-US" sz="2400" b="1" dirty="0" smtClean="0">
              <a:solidFill>
                <a:srgbClr val="7030A0"/>
              </a:solidFill>
              <a:latin typeface="Perpetua" pitchFamily="18" charset="0"/>
            </a:endParaRPr>
          </a:p>
          <a:p>
            <a:pPr>
              <a:lnSpc>
                <a:spcPct val="150000"/>
              </a:lnSpc>
              <a:buBlip>
                <a:blip r:embed="rId2"/>
              </a:buBlip>
            </a:pPr>
            <a:r>
              <a:rPr lang="en-US" sz="2400" b="1" dirty="0" smtClean="0">
                <a:solidFill>
                  <a:srgbClr val="002060"/>
                </a:solidFill>
                <a:latin typeface="Perpetua" pitchFamily="18" charset="0"/>
              </a:rPr>
              <a:t>There are </a:t>
            </a:r>
            <a:r>
              <a:rPr lang="en-US" sz="2400" b="1" u="sng" dirty="0" smtClean="0">
                <a:solidFill>
                  <a:srgbClr val="0070C0"/>
                </a:solidFill>
                <a:latin typeface="Perpetua" pitchFamily="18" charset="0"/>
              </a:rPr>
              <a:t>three levels </a:t>
            </a:r>
            <a:r>
              <a:rPr lang="en-US" sz="2400" b="1" dirty="0" smtClean="0">
                <a:solidFill>
                  <a:srgbClr val="002060"/>
                </a:solidFill>
                <a:latin typeface="Perpetua" pitchFamily="18" charset="0"/>
              </a:rPr>
              <a:t>of manufacturing flexibility.</a:t>
            </a:r>
          </a:p>
          <a:p>
            <a:pPr marL="1771650" lvl="3" indent="-514350">
              <a:lnSpc>
                <a:spcPct val="150000"/>
              </a:lnSpc>
              <a:buFont typeface="+mj-lt"/>
              <a:buAutoNum type="arabicParenR"/>
            </a:pPr>
            <a:r>
              <a:rPr lang="en-US" sz="2400" b="1" dirty="0" smtClean="0">
                <a:solidFill>
                  <a:srgbClr val="002060"/>
                </a:solidFill>
                <a:latin typeface="Perpetua" pitchFamily="18" charset="0"/>
              </a:rPr>
              <a:t>Basic flexibilities</a:t>
            </a:r>
          </a:p>
          <a:p>
            <a:pPr marL="1771650" lvl="3" indent="-514350">
              <a:lnSpc>
                <a:spcPct val="150000"/>
              </a:lnSpc>
              <a:buFont typeface="+mj-lt"/>
              <a:buAutoNum type="arabicParenR"/>
            </a:pPr>
            <a:r>
              <a:rPr lang="en-US" sz="2400" b="1" dirty="0" smtClean="0">
                <a:solidFill>
                  <a:srgbClr val="002060"/>
                </a:solidFill>
                <a:latin typeface="Perpetua" pitchFamily="18" charset="0"/>
              </a:rPr>
              <a:t>System flexibilities</a:t>
            </a:r>
          </a:p>
          <a:p>
            <a:pPr marL="1771650" lvl="3" indent="-514350">
              <a:lnSpc>
                <a:spcPct val="150000"/>
              </a:lnSpc>
              <a:buFont typeface="+mj-lt"/>
              <a:buAutoNum type="arabicParenR"/>
            </a:pPr>
            <a:r>
              <a:rPr lang="en-US" sz="2400" b="1" dirty="0" smtClean="0">
                <a:solidFill>
                  <a:srgbClr val="002060"/>
                </a:solidFill>
                <a:latin typeface="Perpetua" pitchFamily="18" charset="0"/>
              </a:rPr>
              <a:t>Aggregate flexibilities</a:t>
            </a:r>
            <a:endParaRPr lang="en-US" sz="2400" dirty="0">
              <a:solidFill>
                <a:srgbClr val="002060"/>
              </a:solidFill>
              <a:latin typeface="Perpetua"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solidFill>
                  <a:srgbClr val="7030A0"/>
                </a:solidFill>
                <a:latin typeface="Perpetua" pitchFamily="18" charset="0"/>
              </a:rPr>
              <a:t>(a) </a:t>
            </a:r>
            <a:r>
              <a:rPr lang="en-US" sz="3200" b="1" u="sng" dirty="0" smtClean="0">
                <a:solidFill>
                  <a:srgbClr val="7030A0"/>
                </a:solidFill>
                <a:latin typeface="Perpetua" pitchFamily="18" charset="0"/>
              </a:rPr>
              <a:t>Basic flexibilities</a:t>
            </a:r>
            <a:endParaRPr lang="en-US" sz="3200" u="sng" dirty="0">
              <a:solidFill>
                <a:srgbClr val="7030A0"/>
              </a:solidFill>
              <a:latin typeface="Perpetua" pitchFamily="18" charset="0"/>
            </a:endParaRPr>
          </a:p>
        </p:txBody>
      </p:sp>
      <p:sp>
        <p:nvSpPr>
          <p:cNvPr id="3" name="Content Placeholder 2"/>
          <p:cNvSpPr>
            <a:spLocks noGrp="1"/>
          </p:cNvSpPr>
          <p:nvPr>
            <p:ph idx="1"/>
          </p:nvPr>
        </p:nvSpPr>
        <p:spPr>
          <a:xfrm>
            <a:off x="381000" y="1371600"/>
            <a:ext cx="8763000" cy="5181600"/>
          </a:xfrm>
        </p:spPr>
        <p:txBody>
          <a:bodyPr>
            <a:normAutofit/>
          </a:bodyPr>
          <a:lstStyle/>
          <a:p>
            <a:pPr>
              <a:lnSpc>
                <a:spcPct val="150000"/>
              </a:lnSpc>
              <a:buBlip>
                <a:blip r:embed="rId3"/>
              </a:buBlip>
            </a:pPr>
            <a:r>
              <a:rPr lang="en-US" sz="2400" b="1" u="sng" dirty="0" smtClean="0">
                <a:solidFill>
                  <a:srgbClr val="C00000"/>
                </a:solidFill>
                <a:latin typeface="Perpetua" pitchFamily="18" charset="0"/>
              </a:rPr>
              <a:t>Machine flexibility: </a:t>
            </a:r>
            <a:r>
              <a:rPr lang="en-US" sz="2400" dirty="0" smtClean="0">
                <a:latin typeface="Perpetua" pitchFamily="18" charset="0"/>
              </a:rPr>
              <a:t>The </a:t>
            </a:r>
            <a:r>
              <a:rPr lang="en-US" sz="2400" b="1" dirty="0" smtClean="0">
                <a:solidFill>
                  <a:srgbClr val="002060"/>
                </a:solidFill>
                <a:latin typeface="Perpetua" pitchFamily="18" charset="0"/>
              </a:rPr>
              <a:t>ease with which </a:t>
            </a:r>
            <a:r>
              <a:rPr lang="en-US" sz="2400" dirty="0" smtClean="0">
                <a:latin typeface="Perpetua" pitchFamily="18" charset="0"/>
              </a:rPr>
              <a:t>a machine can process </a:t>
            </a:r>
            <a:r>
              <a:rPr lang="en-US" sz="2400" b="1" dirty="0" smtClean="0">
                <a:solidFill>
                  <a:srgbClr val="002060"/>
                </a:solidFill>
                <a:latin typeface="Perpetua" pitchFamily="18" charset="0"/>
              </a:rPr>
              <a:t>various operations</a:t>
            </a:r>
            <a:r>
              <a:rPr lang="en-US" sz="2400" dirty="0" smtClean="0">
                <a:solidFill>
                  <a:srgbClr val="002060"/>
                </a:solidFill>
                <a:latin typeface="Perpetua" pitchFamily="18" charset="0"/>
              </a:rPr>
              <a:t>.</a:t>
            </a:r>
          </a:p>
          <a:p>
            <a:pPr>
              <a:lnSpc>
                <a:spcPct val="150000"/>
              </a:lnSpc>
              <a:buBlip>
                <a:blip r:embed="rId3"/>
              </a:buBlip>
            </a:pPr>
            <a:r>
              <a:rPr lang="en-US" sz="2400" b="1" u="sng" dirty="0" smtClean="0">
                <a:solidFill>
                  <a:srgbClr val="C00000"/>
                </a:solidFill>
                <a:latin typeface="Perpetua" pitchFamily="18" charset="0"/>
              </a:rPr>
              <a:t>Material handling flexibility: </a:t>
            </a:r>
            <a:r>
              <a:rPr lang="en-US" sz="2400" dirty="0" smtClean="0">
                <a:latin typeface="Perpetua" pitchFamily="18" charset="0"/>
              </a:rPr>
              <a:t>A </a:t>
            </a:r>
            <a:r>
              <a:rPr lang="en-US" sz="2400" b="1" dirty="0" smtClean="0">
                <a:solidFill>
                  <a:srgbClr val="002060"/>
                </a:solidFill>
                <a:latin typeface="Perpetua" pitchFamily="18" charset="0"/>
              </a:rPr>
              <a:t>measure of the ease </a:t>
            </a:r>
            <a:r>
              <a:rPr lang="en-US" sz="2400" dirty="0" smtClean="0">
                <a:latin typeface="Perpetua" pitchFamily="18" charset="0"/>
              </a:rPr>
              <a:t>with which </a:t>
            </a:r>
            <a:r>
              <a:rPr lang="en-US" sz="2400" b="1" dirty="0" smtClean="0">
                <a:solidFill>
                  <a:srgbClr val="002060"/>
                </a:solidFill>
                <a:latin typeface="Perpetua" pitchFamily="18" charset="0"/>
              </a:rPr>
              <a:t>different part types </a:t>
            </a:r>
            <a:r>
              <a:rPr lang="en-US" sz="2400" dirty="0" smtClean="0">
                <a:latin typeface="Perpetua" pitchFamily="18" charset="0"/>
              </a:rPr>
              <a:t>can be transported and </a:t>
            </a:r>
            <a:r>
              <a:rPr lang="en-US" sz="2400" b="1" dirty="0" smtClean="0">
                <a:solidFill>
                  <a:srgbClr val="002060"/>
                </a:solidFill>
                <a:latin typeface="Perpetua" pitchFamily="18" charset="0"/>
              </a:rPr>
              <a:t>properly positioned </a:t>
            </a:r>
            <a:r>
              <a:rPr lang="en-US" sz="2400" dirty="0" smtClean="0">
                <a:latin typeface="Perpetua" pitchFamily="18" charset="0"/>
              </a:rPr>
              <a:t>at the various machine tools in a system.</a:t>
            </a:r>
          </a:p>
          <a:p>
            <a:pPr>
              <a:lnSpc>
                <a:spcPct val="150000"/>
              </a:lnSpc>
              <a:buBlip>
                <a:blip r:embed="rId3"/>
              </a:buBlip>
            </a:pPr>
            <a:r>
              <a:rPr lang="en-US" sz="2400" b="1" u="sng" dirty="0" smtClean="0">
                <a:solidFill>
                  <a:srgbClr val="C00000"/>
                </a:solidFill>
                <a:latin typeface="Perpetua" pitchFamily="18" charset="0"/>
              </a:rPr>
              <a:t>Operation flexibility</a:t>
            </a:r>
            <a:r>
              <a:rPr lang="en-US" sz="2400" b="1" dirty="0" smtClean="0">
                <a:solidFill>
                  <a:srgbClr val="C00000"/>
                </a:solidFill>
                <a:latin typeface="Perpetua" pitchFamily="18" charset="0"/>
              </a:rPr>
              <a:t>: </a:t>
            </a:r>
            <a:r>
              <a:rPr lang="en-US" sz="2400" dirty="0" smtClean="0">
                <a:latin typeface="Perpetua" pitchFamily="18" charset="0"/>
              </a:rPr>
              <a:t>A </a:t>
            </a:r>
            <a:r>
              <a:rPr lang="en-US" sz="2400" b="1" dirty="0" smtClean="0">
                <a:solidFill>
                  <a:srgbClr val="002060"/>
                </a:solidFill>
                <a:latin typeface="Perpetua" pitchFamily="18" charset="0"/>
              </a:rPr>
              <a:t>measure of the ease </a:t>
            </a:r>
            <a:r>
              <a:rPr lang="en-US" sz="2400" dirty="0" smtClean="0">
                <a:latin typeface="Perpetua" pitchFamily="18" charset="0"/>
              </a:rPr>
              <a:t>with which </a:t>
            </a:r>
            <a:r>
              <a:rPr lang="en-US" sz="2400" b="1" dirty="0" smtClean="0">
                <a:solidFill>
                  <a:srgbClr val="002060"/>
                </a:solidFill>
                <a:latin typeface="Perpetua" pitchFamily="18" charset="0"/>
              </a:rPr>
              <a:t>alternative operation sequences </a:t>
            </a:r>
            <a:r>
              <a:rPr lang="en-US" sz="2400" dirty="0" smtClean="0">
                <a:latin typeface="Perpetua" pitchFamily="18" charset="0"/>
              </a:rPr>
              <a:t>can be used for processing a part type.</a:t>
            </a:r>
            <a:endParaRPr lang="en-US" sz="2400" dirty="0">
              <a:latin typeface="Perpetua"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Autofit/>
          </a:bodyPr>
          <a:lstStyle/>
          <a:p>
            <a:pPr algn="l"/>
            <a:r>
              <a:rPr lang="en-US" sz="3200" b="1" u="sng" dirty="0" smtClean="0">
                <a:solidFill>
                  <a:srgbClr val="7030A0"/>
                </a:solidFill>
                <a:latin typeface="Perpetua" pitchFamily="18" charset="0"/>
              </a:rPr>
              <a:t>(b) System flexibilities</a:t>
            </a:r>
            <a:endParaRPr lang="en-US" sz="3200" u="sng" dirty="0">
              <a:solidFill>
                <a:srgbClr val="7030A0"/>
              </a:solidFill>
              <a:latin typeface="Perpetua" pitchFamily="18" charset="0"/>
            </a:endParaRPr>
          </a:p>
        </p:txBody>
      </p:sp>
      <p:sp>
        <p:nvSpPr>
          <p:cNvPr id="3" name="Content Placeholder 2"/>
          <p:cNvSpPr>
            <a:spLocks noGrp="1"/>
          </p:cNvSpPr>
          <p:nvPr>
            <p:ph idx="1"/>
          </p:nvPr>
        </p:nvSpPr>
        <p:spPr>
          <a:xfrm>
            <a:off x="228600" y="609600"/>
            <a:ext cx="8915400" cy="6248400"/>
          </a:xfrm>
        </p:spPr>
        <p:txBody>
          <a:bodyPr>
            <a:noAutofit/>
          </a:bodyPr>
          <a:lstStyle/>
          <a:p>
            <a:pPr>
              <a:lnSpc>
                <a:spcPct val="150000"/>
              </a:lnSpc>
              <a:buBlip>
                <a:blip r:embed="rId2"/>
              </a:buBlip>
            </a:pPr>
            <a:r>
              <a:rPr lang="en-US" sz="2100" b="1" u="sng" dirty="0" smtClean="0">
                <a:solidFill>
                  <a:srgbClr val="0070C0"/>
                </a:solidFill>
                <a:latin typeface="Perpetua" pitchFamily="18" charset="0"/>
              </a:rPr>
              <a:t>Volume flexibility </a:t>
            </a:r>
            <a:r>
              <a:rPr lang="en-US" sz="2100" dirty="0" smtClean="0">
                <a:latin typeface="Perpetua" pitchFamily="18" charset="0"/>
              </a:rPr>
              <a:t>:A measure of a system’s capability to be </a:t>
            </a:r>
            <a:r>
              <a:rPr lang="en-US" sz="2100" b="1" dirty="0" smtClean="0">
                <a:solidFill>
                  <a:srgbClr val="002060"/>
                </a:solidFill>
                <a:latin typeface="Perpetua" pitchFamily="18" charset="0"/>
              </a:rPr>
              <a:t>operated profitably </a:t>
            </a:r>
            <a:r>
              <a:rPr lang="en-US" sz="2100" dirty="0" smtClean="0">
                <a:latin typeface="Perpetua" pitchFamily="18" charset="0"/>
              </a:rPr>
              <a:t>at </a:t>
            </a:r>
            <a:r>
              <a:rPr lang="en-US" sz="2100" b="1" dirty="0" smtClean="0">
                <a:solidFill>
                  <a:srgbClr val="002060"/>
                </a:solidFill>
                <a:latin typeface="Perpetua" pitchFamily="18" charset="0"/>
              </a:rPr>
              <a:t>different volumes </a:t>
            </a:r>
            <a:r>
              <a:rPr lang="en-US" sz="2100" dirty="0" smtClean="0">
                <a:latin typeface="Perpetua" pitchFamily="18" charset="0"/>
              </a:rPr>
              <a:t>of the existing part types.</a:t>
            </a:r>
          </a:p>
          <a:p>
            <a:pPr>
              <a:lnSpc>
                <a:spcPct val="150000"/>
              </a:lnSpc>
              <a:buBlip>
                <a:blip r:embed="rId2"/>
              </a:buBlip>
            </a:pPr>
            <a:r>
              <a:rPr lang="en-US" sz="2100" b="1" u="sng" dirty="0" smtClean="0">
                <a:solidFill>
                  <a:srgbClr val="0070C0"/>
                </a:solidFill>
                <a:latin typeface="Perpetua" pitchFamily="18" charset="0"/>
              </a:rPr>
              <a:t>Expansion flexibility</a:t>
            </a:r>
            <a:r>
              <a:rPr lang="en-US" sz="2100" u="sng" dirty="0" smtClean="0">
                <a:latin typeface="Perpetua" pitchFamily="18" charset="0"/>
              </a:rPr>
              <a:t>: </a:t>
            </a:r>
            <a:r>
              <a:rPr lang="en-US" sz="2100" dirty="0" smtClean="0">
                <a:latin typeface="Perpetua" pitchFamily="18" charset="0"/>
              </a:rPr>
              <a:t>The ability to </a:t>
            </a:r>
            <a:r>
              <a:rPr lang="en-US" sz="2100" b="1" dirty="0" smtClean="0">
                <a:solidFill>
                  <a:srgbClr val="002060"/>
                </a:solidFill>
                <a:latin typeface="Perpetua" pitchFamily="18" charset="0"/>
              </a:rPr>
              <a:t>build a system </a:t>
            </a:r>
            <a:r>
              <a:rPr lang="en-US" sz="2100" dirty="0" smtClean="0">
                <a:latin typeface="Perpetua" pitchFamily="18" charset="0"/>
              </a:rPr>
              <a:t>to </a:t>
            </a:r>
            <a:r>
              <a:rPr lang="en-US" sz="2100" b="1" dirty="0" smtClean="0">
                <a:latin typeface="Perpetua" pitchFamily="18" charset="0"/>
              </a:rPr>
              <a:t>expand it incrementally.</a:t>
            </a:r>
          </a:p>
          <a:p>
            <a:pPr>
              <a:lnSpc>
                <a:spcPct val="150000"/>
              </a:lnSpc>
              <a:buBlip>
                <a:blip r:embed="rId2"/>
              </a:buBlip>
            </a:pPr>
            <a:r>
              <a:rPr lang="en-US" sz="2100" dirty="0" smtClean="0">
                <a:latin typeface="Perpetua" pitchFamily="18" charset="0"/>
              </a:rPr>
              <a:t> </a:t>
            </a:r>
            <a:r>
              <a:rPr lang="en-US" sz="2100" b="1" u="sng" dirty="0" smtClean="0">
                <a:solidFill>
                  <a:srgbClr val="0070C0"/>
                </a:solidFill>
                <a:latin typeface="Perpetua" pitchFamily="18" charset="0"/>
              </a:rPr>
              <a:t>Routing flexibility</a:t>
            </a:r>
            <a:r>
              <a:rPr lang="en-US" sz="2100" b="1" dirty="0" smtClean="0">
                <a:solidFill>
                  <a:srgbClr val="0070C0"/>
                </a:solidFill>
                <a:latin typeface="Perpetua" pitchFamily="18" charset="0"/>
              </a:rPr>
              <a:t>: </a:t>
            </a:r>
            <a:r>
              <a:rPr lang="en-US" sz="2100" dirty="0" smtClean="0">
                <a:solidFill>
                  <a:srgbClr val="000000"/>
                </a:solidFill>
                <a:latin typeface="Perpetua" pitchFamily="18" charset="0"/>
              </a:rPr>
              <a:t>It can define as capacity to </a:t>
            </a:r>
            <a:r>
              <a:rPr lang="en-US" sz="2100" b="1" dirty="0" smtClean="0">
                <a:solidFill>
                  <a:srgbClr val="002060"/>
                </a:solidFill>
                <a:latin typeface="Perpetua" pitchFamily="18" charset="0"/>
              </a:rPr>
              <a:t>produce parts </a:t>
            </a:r>
            <a:r>
              <a:rPr lang="en-US" sz="2100" dirty="0" smtClean="0">
                <a:solidFill>
                  <a:srgbClr val="002060"/>
                </a:solidFill>
                <a:latin typeface="Perpetua" pitchFamily="18" charset="0"/>
              </a:rPr>
              <a:t>on </a:t>
            </a:r>
            <a:r>
              <a:rPr lang="en-US" sz="2100" b="1" dirty="0" smtClean="0">
                <a:solidFill>
                  <a:srgbClr val="002060"/>
                </a:solidFill>
                <a:latin typeface="Perpetua" pitchFamily="18" charset="0"/>
              </a:rPr>
              <a:t>alternative workstation</a:t>
            </a:r>
            <a:r>
              <a:rPr lang="en-US" sz="2100" b="1" dirty="0" smtClean="0">
                <a:solidFill>
                  <a:srgbClr val="000000"/>
                </a:solidFill>
                <a:latin typeface="Perpetua" pitchFamily="18" charset="0"/>
              </a:rPr>
              <a:t> </a:t>
            </a:r>
            <a:r>
              <a:rPr lang="en-US" sz="2100" dirty="0" smtClean="0">
                <a:solidFill>
                  <a:srgbClr val="000000"/>
                </a:solidFill>
                <a:latin typeface="Perpetua" pitchFamily="18" charset="0"/>
              </a:rPr>
              <a:t>in case of </a:t>
            </a:r>
            <a:r>
              <a:rPr lang="en-US" sz="2100" b="1" dirty="0" smtClean="0">
                <a:solidFill>
                  <a:srgbClr val="000000"/>
                </a:solidFill>
                <a:latin typeface="Perpetua" pitchFamily="18" charset="0"/>
              </a:rPr>
              <a:t>equipment breakdowns, tool failure, and other interruptions</a:t>
            </a:r>
            <a:r>
              <a:rPr lang="en-US" sz="2100" dirty="0" smtClean="0">
                <a:solidFill>
                  <a:srgbClr val="000000"/>
                </a:solidFill>
                <a:latin typeface="Perpetua" pitchFamily="18" charset="0"/>
              </a:rPr>
              <a:t> at any particular station. </a:t>
            </a:r>
            <a:endParaRPr lang="en-US" sz="2100" dirty="0" smtClean="0">
              <a:latin typeface="Perpetua" pitchFamily="18" charset="0"/>
            </a:endParaRPr>
          </a:p>
          <a:p>
            <a:pPr>
              <a:lnSpc>
                <a:spcPct val="150000"/>
              </a:lnSpc>
              <a:buBlip>
                <a:blip r:embed="rId2"/>
              </a:buBlip>
            </a:pPr>
            <a:r>
              <a:rPr lang="en-US" sz="2100" b="1" u="sng" dirty="0" smtClean="0">
                <a:solidFill>
                  <a:srgbClr val="0070C0"/>
                </a:solidFill>
                <a:latin typeface="Perpetua" pitchFamily="18" charset="0"/>
              </a:rPr>
              <a:t>Process flexibility: </a:t>
            </a:r>
            <a:r>
              <a:rPr lang="en-US" sz="2100" dirty="0" smtClean="0">
                <a:latin typeface="Perpetua" pitchFamily="18" charset="0"/>
              </a:rPr>
              <a:t>A measure of the </a:t>
            </a:r>
            <a:r>
              <a:rPr lang="en-US" sz="2100" b="1" dirty="0" smtClean="0">
                <a:solidFill>
                  <a:srgbClr val="002060"/>
                </a:solidFill>
                <a:latin typeface="Perpetua" pitchFamily="18" charset="0"/>
              </a:rPr>
              <a:t>volume of the set of part types </a:t>
            </a:r>
            <a:r>
              <a:rPr lang="en-US" sz="2100" dirty="0" smtClean="0">
                <a:latin typeface="Perpetua" pitchFamily="18" charset="0"/>
              </a:rPr>
              <a:t>that a system can produce </a:t>
            </a:r>
            <a:r>
              <a:rPr lang="en-US" sz="2100" b="1" dirty="0" smtClean="0">
                <a:solidFill>
                  <a:srgbClr val="002060"/>
                </a:solidFill>
                <a:latin typeface="Perpetua" pitchFamily="18" charset="0"/>
              </a:rPr>
              <a:t>without incurring any setup</a:t>
            </a:r>
            <a:r>
              <a:rPr lang="en-US" sz="2100" b="1" dirty="0" smtClean="0">
                <a:latin typeface="Perpetua" pitchFamily="18" charset="0"/>
              </a:rPr>
              <a:t>.</a:t>
            </a:r>
          </a:p>
          <a:p>
            <a:pPr>
              <a:lnSpc>
                <a:spcPct val="150000"/>
              </a:lnSpc>
              <a:buBlip>
                <a:blip r:embed="rId2"/>
              </a:buBlip>
            </a:pPr>
            <a:r>
              <a:rPr lang="en-US" sz="2100" b="1" u="sng" dirty="0" smtClean="0">
                <a:solidFill>
                  <a:srgbClr val="0070C0"/>
                </a:solidFill>
                <a:latin typeface="Perpetua" pitchFamily="18" charset="0"/>
              </a:rPr>
              <a:t>Product flexibility</a:t>
            </a:r>
            <a:r>
              <a:rPr lang="en-US" sz="2100" dirty="0" smtClean="0">
                <a:latin typeface="Perpetua" pitchFamily="18" charset="0"/>
              </a:rPr>
              <a:t>: It refers to </a:t>
            </a:r>
            <a:r>
              <a:rPr lang="en-US" sz="2100" b="1" dirty="0" smtClean="0">
                <a:solidFill>
                  <a:srgbClr val="002060"/>
                </a:solidFill>
                <a:latin typeface="Perpetua" pitchFamily="18" charset="0"/>
              </a:rPr>
              <a:t>ability to change over </a:t>
            </a:r>
            <a:r>
              <a:rPr lang="en-US" sz="2100" dirty="0" smtClean="0">
                <a:latin typeface="Perpetua" pitchFamily="18" charset="0"/>
              </a:rPr>
              <a:t>to a </a:t>
            </a:r>
            <a:r>
              <a:rPr lang="en-US" sz="2100" b="1" dirty="0" smtClean="0">
                <a:solidFill>
                  <a:srgbClr val="002060"/>
                </a:solidFill>
                <a:latin typeface="Perpetua" pitchFamily="18" charset="0"/>
              </a:rPr>
              <a:t>new set of products economically and quickly </a:t>
            </a:r>
            <a:r>
              <a:rPr lang="en-US" sz="2100" dirty="0" smtClean="0">
                <a:latin typeface="Perpetua" pitchFamily="18" charset="0"/>
              </a:rPr>
              <a:t>in response to the changing market requirements. </a:t>
            </a:r>
          </a:p>
          <a:p>
            <a:pPr>
              <a:lnSpc>
                <a:spcPct val="170000"/>
              </a:lnSpc>
              <a:buBlip>
                <a:blip r:embed="rId2"/>
              </a:buBlip>
            </a:pPr>
            <a:endParaRPr lang="en-US" sz="2100" dirty="0">
              <a:latin typeface="Perpetua"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solidFill>
                  <a:srgbClr val="7030A0"/>
                </a:solidFill>
                <a:latin typeface="Perpetua" pitchFamily="18" charset="0"/>
              </a:rPr>
              <a:t>(c) </a:t>
            </a:r>
            <a:r>
              <a:rPr lang="en-US" sz="3200" b="1" u="sng" dirty="0" smtClean="0">
                <a:solidFill>
                  <a:srgbClr val="7030A0"/>
                </a:solidFill>
                <a:latin typeface="Perpetua" pitchFamily="18" charset="0"/>
              </a:rPr>
              <a:t>Aggregate flexibilities</a:t>
            </a:r>
            <a:endParaRPr lang="en-US" sz="3200" u="sng" dirty="0">
              <a:solidFill>
                <a:srgbClr val="7030A0"/>
              </a:solidFill>
              <a:latin typeface="Perpetua" pitchFamily="18" charset="0"/>
            </a:endParaRPr>
          </a:p>
        </p:txBody>
      </p:sp>
      <p:sp>
        <p:nvSpPr>
          <p:cNvPr id="3" name="Content Placeholder 2"/>
          <p:cNvSpPr>
            <a:spLocks noGrp="1"/>
          </p:cNvSpPr>
          <p:nvPr>
            <p:ph idx="1"/>
          </p:nvPr>
        </p:nvSpPr>
        <p:spPr>
          <a:xfrm>
            <a:off x="228600" y="1600200"/>
            <a:ext cx="8915400" cy="5257800"/>
          </a:xfrm>
        </p:spPr>
        <p:txBody>
          <a:bodyPr>
            <a:noAutofit/>
          </a:bodyPr>
          <a:lstStyle/>
          <a:p>
            <a:pPr>
              <a:lnSpc>
                <a:spcPct val="150000"/>
              </a:lnSpc>
              <a:buBlip>
                <a:blip r:embed="rId2"/>
              </a:buBlip>
            </a:pPr>
            <a:r>
              <a:rPr lang="en-US" sz="2400" b="1" u="sng" dirty="0" smtClean="0">
                <a:solidFill>
                  <a:srgbClr val="0070C0"/>
                </a:solidFill>
                <a:latin typeface="Perpetua" pitchFamily="18" charset="0"/>
              </a:rPr>
              <a:t>Program flexibility: </a:t>
            </a:r>
            <a:r>
              <a:rPr lang="en-US" sz="2400" dirty="0" smtClean="0">
                <a:latin typeface="Perpetua" pitchFamily="18" charset="0"/>
              </a:rPr>
              <a:t>The ability of a system </a:t>
            </a:r>
            <a:r>
              <a:rPr lang="en-US" sz="2400" b="1" dirty="0" smtClean="0">
                <a:latin typeface="Perpetua" pitchFamily="18" charset="0"/>
              </a:rPr>
              <a:t>to </a:t>
            </a:r>
            <a:r>
              <a:rPr lang="en-US" sz="2400" b="1" dirty="0" smtClean="0">
                <a:solidFill>
                  <a:srgbClr val="002060"/>
                </a:solidFill>
                <a:latin typeface="Perpetua" pitchFamily="18" charset="0"/>
              </a:rPr>
              <a:t>run for reasonably long periods</a:t>
            </a:r>
            <a:r>
              <a:rPr lang="en-US" sz="2400" dirty="0" smtClean="0">
                <a:solidFill>
                  <a:srgbClr val="002060"/>
                </a:solidFill>
                <a:latin typeface="Perpetua" pitchFamily="18" charset="0"/>
              </a:rPr>
              <a:t> </a:t>
            </a:r>
            <a:r>
              <a:rPr lang="en-US" sz="2400" dirty="0" smtClean="0">
                <a:latin typeface="Perpetua" pitchFamily="18" charset="0"/>
              </a:rPr>
              <a:t>without </a:t>
            </a:r>
            <a:r>
              <a:rPr lang="en-US" sz="2400" b="1" dirty="0" smtClean="0">
                <a:latin typeface="Perpetua" pitchFamily="18" charset="0"/>
              </a:rPr>
              <a:t>external intervention.</a:t>
            </a:r>
          </a:p>
          <a:p>
            <a:pPr>
              <a:lnSpc>
                <a:spcPct val="150000"/>
              </a:lnSpc>
              <a:buBlip>
                <a:blip r:embed="rId2"/>
              </a:buBlip>
            </a:pPr>
            <a:r>
              <a:rPr lang="en-US" sz="2400" b="1" u="sng" dirty="0" smtClean="0">
                <a:solidFill>
                  <a:srgbClr val="0070C0"/>
                </a:solidFill>
                <a:latin typeface="Perpetua" pitchFamily="18" charset="0"/>
              </a:rPr>
              <a:t>Production flexibility</a:t>
            </a:r>
            <a:r>
              <a:rPr lang="en-US" sz="2400" u="sng" dirty="0" smtClean="0">
                <a:latin typeface="Perpetua" pitchFamily="18" charset="0"/>
              </a:rPr>
              <a:t>: </a:t>
            </a:r>
            <a:r>
              <a:rPr lang="en-US" sz="2400" dirty="0" smtClean="0">
                <a:latin typeface="Perpetua" pitchFamily="18" charset="0"/>
              </a:rPr>
              <a:t>The </a:t>
            </a:r>
            <a:r>
              <a:rPr lang="en-US" sz="2400" b="1" dirty="0" smtClean="0">
                <a:latin typeface="Perpetua" pitchFamily="18" charset="0"/>
              </a:rPr>
              <a:t>volume of the set of part types</a:t>
            </a:r>
            <a:r>
              <a:rPr lang="en-US" sz="2400" dirty="0" smtClean="0">
                <a:latin typeface="Perpetua" pitchFamily="18" charset="0"/>
              </a:rPr>
              <a:t> that a system can produce </a:t>
            </a:r>
            <a:r>
              <a:rPr lang="en-US" sz="2400" b="1" dirty="0" smtClean="0">
                <a:solidFill>
                  <a:srgbClr val="002060"/>
                </a:solidFill>
                <a:latin typeface="Perpetua" pitchFamily="18" charset="0"/>
              </a:rPr>
              <a:t>without major investment </a:t>
            </a:r>
            <a:r>
              <a:rPr lang="en-US" sz="2400" dirty="0" smtClean="0">
                <a:latin typeface="Perpetua" pitchFamily="18" charset="0"/>
              </a:rPr>
              <a:t>in </a:t>
            </a:r>
            <a:r>
              <a:rPr lang="en-US" sz="2400" b="1" dirty="0" smtClean="0">
                <a:solidFill>
                  <a:srgbClr val="002060"/>
                </a:solidFill>
                <a:latin typeface="Perpetua" pitchFamily="18" charset="0"/>
              </a:rPr>
              <a:t>capital equipment</a:t>
            </a:r>
            <a:r>
              <a:rPr lang="en-US" sz="2400" dirty="0" smtClean="0">
                <a:latin typeface="Perpetua" pitchFamily="18" charset="0"/>
              </a:rPr>
              <a:t>.</a:t>
            </a:r>
          </a:p>
          <a:p>
            <a:pPr>
              <a:lnSpc>
                <a:spcPct val="150000"/>
              </a:lnSpc>
              <a:buBlip>
                <a:blip r:embed="rId2"/>
              </a:buBlip>
            </a:pPr>
            <a:r>
              <a:rPr lang="en-US" sz="2400" b="1" u="sng" dirty="0" smtClean="0">
                <a:solidFill>
                  <a:srgbClr val="0070C0"/>
                </a:solidFill>
                <a:latin typeface="Perpetua" pitchFamily="18" charset="0"/>
              </a:rPr>
              <a:t>Market flexibility: </a:t>
            </a:r>
            <a:r>
              <a:rPr lang="en-US" sz="2400" dirty="0" smtClean="0">
                <a:latin typeface="Perpetua" pitchFamily="18" charset="0"/>
              </a:rPr>
              <a:t>The ability of a system to </a:t>
            </a:r>
            <a:r>
              <a:rPr lang="en-US" sz="2400" b="1" dirty="0" smtClean="0">
                <a:solidFill>
                  <a:srgbClr val="002060"/>
                </a:solidFill>
                <a:latin typeface="Perpetua" pitchFamily="18" charset="0"/>
              </a:rPr>
              <a:t>efficiently adapt to changing market conditions.</a:t>
            </a:r>
            <a:endParaRPr lang="en-US" sz="2400" b="1" dirty="0">
              <a:solidFill>
                <a:srgbClr val="002060"/>
              </a:solidFill>
              <a:latin typeface="Perpetua"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pPr algn="l"/>
            <a:r>
              <a:rPr lang="en-US" sz="3600" b="1" dirty="0" smtClean="0">
                <a:solidFill>
                  <a:srgbClr val="C00000"/>
                </a:solidFill>
                <a:latin typeface="Perpetua" pitchFamily="18" charset="0"/>
              </a:rPr>
              <a:t>1.7. </a:t>
            </a:r>
            <a:r>
              <a:rPr lang="en-US" sz="3600" b="1" u="sng" dirty="0" smtClean="0">
                <a:solidFill>
                  <a:srgbClr val="C00000"/>
                </a:solidFill>
                <a:latin typeface="Perpetua" pitchFamily="18" charset="0"/>
              </a:rPr>
              <a:t>Flexibility test</a:t>
            </a:r>
            <a:endParaRPr lang="en-US" sz="3600" b="1" u="sng" dirty="0">
              <a:solidFill>
                <a:srgbClr val="C00000"/>
              </a:solidFill>
              <a:latin typeface="Perpetua" pitchFamily="18" charset="0"/>
            </a:endParaRPr>
          </a:p>
        </p:txBody>
      </p:sp>
      <p:sp>
        <p:nvSpPr>
          <p:cNvPr id="3" name="Content Placeholder 2"/>
          <p:cNvSpPr>
            <a:spLocks noGrp="1"/>
          </p:cNvSpPr>
          <p:nvPr>
            <p:ph idx="1"/>
          </p:nvPr>
        </p:nvSpPr>
        <p:spPr>
          <a:xfrm>
            <a:off x="0" y="685800"/>
            <a:ext cx="9144000" cy="6172200"/>
          </a:xfrm>
        </p:spPr>
        <p:txBody>
          <a:bodyPr>
            <a:normAutofit fontScale="92500"/>
          </a:bodyPr>
          <a:lstStyle/>
          <a:p>
            <a:pPr>
              <a:lnSpc>
                <a:spcPct val="150000"/>
              </a:lnSpc>
              <a:buFont typeface="Wingdings 2" pitchFamily="18" charset="2"/>
              <a:buChar char="E"/>
            </a:pPr>
            <a:r>
              <a:rPr lang="en-US" sz="2400" b="1" dirty="0" smtClean="0">
                <a:solidFill>
                  <a:srgbClr val="C00000"/>
                </a:solidFill>
                <a:latin typeface="Perpetua" pitchFamily="18" charset="0"/>
              </a:rPr>
              <a:t>Flexibility </a:t>
            </a:r>
            <a:r>
              <a:rPr lang="en-US" sz="2400" dirty="0" smtClean="0">
                <a:latin typeface="Perpetua" pitchFamily="18" charset="0"/>
              </a:rPr>
              <a:t>has </a:t>
            </a:r>
            <a:r>
              <a:rPr lang="en-US" sz="2400" b="1" dirty="0" smtClean="0">
                <a:solidFill>
                  <a:srgbClr val="0070C0"/>
                </a:solidFill>
                <a:latin typeface="Perpetua" pitchFamily="18" charset="0"/>
              </a:rPr>
              <a:t>three primary capabilities </a:t>
            </a:r>
            <a:r>
              <a:rPr lang="en-US" sz="2400" dirty="0" smtClean="0">
                <a:latin typeface="Perpetua" pitchFamily="18" charset="0"/>
              </a:rPr>
              <a:t>in the FMS; it must have the </a:t>
            </a:r>
            <a:r>
              <a:rPr lang="en-US" sz="2400" b="1" dirty="0" smtClean="0">
                <a:solidFill>
                  <a:srgbClr val="0070C0"/>
                </a:solidFill>
                <a:latin typeface="Perpetua" pitchFamily="18" charset="0"/>
              </a:rPr>
              <a:t>capability</a:t>
            </a:r>
            <a:r>
              <a:rPr lang="en-US" sz="2400" dirty="0" smtClean="0">
                <a:latin typeface="Perpetua" pitchFamily="18" charset="0"/>
              </a:rPr>
              <a:t>: to </a:t>
            </a:r>
            <a:r>
              <a:rPr lang="en-US" sz="2400" b="1" dirty="0" smtClean="0">
                <a:solidFill>
                  <a:srgbClr val="002060"/>
                </a:solidFill>
                <a:latin typeface="Perpetua" pitchFamily="18" charset="0"/>
              </a:rPr>
              <a:t>identify and distinguish among the different incoming part </a:t>
            </a:r>
            <a:r>
              <a:rPr lang="en-US" sz="2400" dirty="0" smtClean="0">
                <a:solidFill>
                  <a:srgbClr val="002060"/>
                </a:solidFill>
                <a:latin typeface="Perpetua" pitchFamily="18" charset="0"/>
              </a:rPr>
              <a:t>or </a:t>
            </a:r>
            <a:r>
              <a:rPr lang="en-US" sz="2400" b="1" dirty="0" smtClean="0">
                <a:solidFill>
                  <a:srgbClr val="002060"/>
                </a:solidFill>
                <a:latin typeface="Perpetua" pitchFamily="18" charset="0"/>
              </a:rPr>
              <a:t>product styles </a:t>
            </a:r>
            <a:r>
              <a:rPr lang="en-US" sz="2400" dirty="0" smtClean="0">
                <a:latin typeface="Perpetua" pitchFamily="18" charset="0"/>
              </a:rPr>
              <a:t>processed by the system; of </a:t>
            </a:r>
            <a:r>
              <a:rPr lang="en-US" sz="2400" b="1" dirty="0" smtClean="0">
                <a:solidFill>
                  <a:srgbClr val="002060"/>
                </a:solidFill>
                <a:latin typeface="Perpetua" pitchFamily="18" charset="0"/>
              </a:rPr>
              <a:t>performing a quick changeover </a:t>
            </a:r>
            <a:r>
              <a:rPr lang="en-US" sz="2400" dirty="0" smtClean="0">
                <a:latin typeface="Perpetua" pitchFamily="18" charset="0"/>
              </a:rPr>
              <a:t>of </a:t>
            </a:r>
            <a:r>
              <a:rPr lang="en-US" sz="2400" b="1" dirty="0" smtClean="0">
                <a:solidFill>
                  <a:srgbClr val="002060"/>
                </a:solidFill>
                <a:latin typeface="Perpetua" pitchFamily="18" charset="0"/>
              </a:rPr>
              <a:t>operating instructions</a:t>
            </a:r>
            <a:r>
              <a:rPr lang="en-US" sz="2400" dirty="0" smtClean="0">
                <a:latin typeface="Perpetua" pitchFamily="18" charset="0"/>
              </a:rPr>
              <a:t>; and of performing </a:t>
            </a:r>
            <a:r>
              <a:rPr lang="en-US" sz="2400" dirty="0" smtClean="0">
                <a:solidFill>
                  <a:srgbClr val="002060"/>
                </a:solidFill>
                <a:latin typeface="Perpetua" pitchFamily="18" charset="0"/>
              </a:rPr>
              <a:t>a </a:t>
            </a:r>
            <a:r>
              <a:rPr lang="en-US" sz="2400" b="1" dirty="0" smtClean="0">
                <a:solidFill>
                  <a:srgbClr val="002060"/>
                </a:solidFill>
                <a:latin typeface="Perpetua" pitchFamily="18" charset="0"/>
              </a:rPr>
              <a:t>quick changeover of physical set-up.</a:t>
            </a:r>
          </a:p>
          <a:p>
            <a:pPr>
              <a:lnSpc>
                <a:spcPct val="150000"/>
              </a:lnSpc>
              <a:buFont typeface="Wingdings 2" pitchFamily="18" charset="2"/>
              <a:buChar char="E"/>
            </a:pPr>
            <a:r>
              <a:rPr lang="en-US" sz="2400" dirty="0" smtClean="0">
                <a:latin typeface="Perpetua" pitchFamily="18" charset="0"/>
              </a:rPr>
              <a:t>These </a:t>
            </a:r>
            <a:r>
              <a:rPr lang="en-US" sz="2400" b="1" dirty="0" smtClean="0">
                <a:solidFill>
                  <a:srgbClr val="002060"/>
                </a:solidFill>
                <a:latin typeface="Perpetua" pitchFamily="18" charset="0"/>
              </a:rPr>
              <a:t>capabilities</a:t>
            </a:r>
            <a:r>
              <a:rPr lang="en-US" sz="2400" dirty="0" smtClean="0">
                <a:latin typeface="Perpetua" pitchFamily="18" charset="0"/>
              </a:rPr>
              <a:t> are expressed in various ways in the FMS, which can best be seen from an example such as is provided in Figure next. This figure depicts </a:t>
            </a:r>
            <a:r>
              <a:rPr lang="en-US" sz="2400" b="1" dirty="0" smtClean="0">
                <a:latin typeface="Perpetua" pitchFamily="18" charset="0"/>
              </a:rPr>
              <a:t>an </a:t>
            </a:r>
            <a:r>
              <a:rPr lang="en-US" sz="2400" b="1" dirty="0" smtClean="0">
                <a:solidFill>
                  <a:srgbClr val="002060"/>
                </a:solidFill>
                <a:latin typeface="Perpetua" pitchFamily="18" charset="0"/>
              </a:rPr>
              <a:t>automated manufacturing cell with two machine tools and robot</a:t>
            </a:r>
            <a:r>
              <a:rPr lang="en-US" sz="2400" dirty="0" smtClean="0">
                <a:latin typeface="Perpetua" pitchFamily="18" charset="0"/>
              </a:rPr>
              <a:t>. </a:t>
            </a:r>
          </a:p>
          <a:p>
            <a:pPr>
              <a:lnSpc>
                <a:spcPct val="150000"/>
              </a:lnSpc>
              <a:buFont typeface="Wingdings 2" pitchFamily="18" charset="2"/>
              <a:buChar char="E"/>
            </a:pPr>
            <a:r>
              <a:rPr lang="en-US" sz="2400" dirty="0" smtClean="0">
                <a:latin typeface="Perpetua" pitchFamily="18" charset="0"/>
              </a:rPr>
              <a:t>The </a:t>
            </a:r>
            <a:r>
              <a:rPr lang="en-US" sz="2400" b="1" dirty="0" smtClean="0">
                <a:solidFill>
                  <a:srgbClr val="002060"/>
                </a:solidFill>
                <a:latin typeface="Perpetua" pitchFamily="18" charset="0"/>
              </a:rPr>
              <a:t>question</a:t>
            </a:r>
            <a:r>
              <a:rPr lang="en-US" sz="2400" dirty="0" smtClean="0">
                <a:latin typeface="Perpetua" pitchFamily="18" charset="0"/>
              </a:rPr>
              <a:t> arising from this figure is: </a:t>
            </a:r>
            <a:r>
              <a:rPr lang="en-US" sz="2400" b="1" dirty="0" smtClean="0">
                <a:solidFill>
                  <a:srgbClr val="002060"/>
                </a:solidFill>
                <a:latin typeface="Perpetua" pitchFamily="18" charset="0"/>
              </a:rPr>
              <a:t>is it a flexible cell? </a:t>
            </a:r>
          </a:p>
          <a:p>
            <a:pPr>
              <a:lnSpc>
                <a:spcPct val="150000"/>
              </a:lnSpc>
              <a:buFont typeface="Wingdings 2" pitchFamily="18" charset="2"/>
              <a:buChar char="E"/>
            </a:pPr>
            <a:r>
              <a:rPr lang="en-US" sz="2400" dirty="0" smtClean="0">
                <a:latin typeface="Perpetua" pitchFamily="18" charset="0"/>
              </a:rPr>
              <a:t>To be considered flexible there are </a:t>
            </a:r>
            <a:r>
              <a:rPr lang="en-US" sz="2400" b="1" dirty="0" smtClean="0">
                <a:solidFill>
                  <a:srgbClr val="C00000"/>
                </a:solidFill>
                <a:latin typeface="Perpetua" pitchFamily="18" charset="0"/>
              </a:rPr>
              <a:t>four reasonable tests </a:t>
            </a:r>
            <a:r>
              <a:rPr lang="en-US" sz="2400" dirty="0" smtClean="0">
                <a:latin typeface="Perpetua" pitchFamily="18" charset="0"/>
              </a:rPr>
              <a:t>that can be applied to the system to </a:t>
            </a:r>
            <a:r>
              <a:rPr lang="en-US" sz="2400" b="1" dirty="0" smtClean="0">
                <a:solidFill>
                  <a:srgbClr val="002060"/>
                </a:solidFill>
                <a:latin typeface="Perpetua" pitchFamily="18" charset="0"/>
              </a:rPr>
              <a:t>determine its level of flexibility.</a:t>
            </a:r>
            <a:endParaRPr lang="en-US" sz="2400" b="1" dirty="0">
              <a:solidFill>
                <a:srgbClr val="0070C0"/>
              </a:solidFill>
              <a:latin typeface="Perpetua"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pPr algn="r"/>
            <a:r>
              <a:rPr lang="en-US" sz="3200" b="1" dirty="0" smtClean="0">
                <a:solidFill>
                  <a:srgbClr val="C00000"/>
                </a:solidFill>
                <a:latin typeface="Perpetua" pitchFamily="18" charset="0"/>
              </a:rPr>
              <a:t>Cont’d…</a:t>
            </a:r>
            <a:endParaRPr lang="en-US" sz="3200" b="1" dirty="0">
              <a:solidFill>
                <a:srgbClr val="C00000"/>
              </a:solidFill>
              <a:latin typeface="Perpetua" pitchFamily="18"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533400" y="228600"/>
            <a:ext cx="6553200" cy="3200400"/>
          </a:xfrm>
          <a:prstGeom prst="rect">
            <a:avLst/>
          </a:prstGeom>
          <a:noFill/>
          <a:ln w="9525">
            <a:noFill/>
            <a:miter lim="800000"/>
            <a:headEnd/>
            <a:tailEnd/>
          </a:ln>
          <a:effectLst/>
        </p:spPr>
      </p:pic>
      <p:sp>
        <p:nvSpPr>
          <p:cNvPr id="5" name="TextBox 4"/>
          <p:cNvSpPr txBox="1"/>
          <p:nvPr/>
        </p:nvSpPr>
        <p:spPr>
          <a:xfrm>
            <a:off x="228600" y="3276600"/>
            <a:ext cx="8915400" cy="3462486"/>
          </a:xfrm>
          <a:prstGeom prst="rect">
            <a:avLst/>
          </a:prstGeom>
          <a:noFill/>
        </p:spPr>
        <p:txBody>
          <a:bodyPr wrap="square" rtlCol="0">
            <a:spAutoFit/>
          </a:bodyPr>
          <a:lstStyle/>
          <a:p>
            <a:pPr marL="342900" indent="-342900">
              <a:lnSpc>
                <a:spcPct val="150000"/>
              </a:lnSpc>
            </a:pPr>
            <a:r>
              <a:rPr lang="en-US" sz="2000" b="1" u="sng" dirty="0" smtClean="0">
                <a:solidFill>
                  <a:srgbClr val="0070C0"/>
                </a:solidFill>
                <a:latin typeface="Perpetua" pitchFamily="18" charset="0"/>
              </a:rPr>
              <a:t>Flexibility test:</a:t>
            </a:r>
          </a:p>
          <a:p>
            <a:pPr marL="342900" indent="-342900">
              <a:lnSpc>
                <a:spcPct val="150000"/>
              </a:lnSpc>
              <a:buFont typeface="+mj-lt"/>
              <a:buAutoNum type="arabicParenR"/>
            </a:pPr>
            <a:r>
              <a:rPr lang="en-US" b="1" u="sng" dirty="0" smtClean="0">
                <a:solidFill>
                  <a:srgbClr val="C00000"/>
                </a:solidFill>
                <a:latin typeface="Perpetua" pitchFamily="18" charset="0"/>
              </a:rPr>
              <a:t>Part variety test</a:t>
            </a:r>
            <a:r>
              <a:rPr lang="en-US" dirty="0" smtClean="0">
                <a:latin typeface="Perpetua" pitchFamily="18" charset="0"/>
              </a:rPr>
              <a:t>— can the system process </a:t>
            </a:r>
            <a:r>
              <a:rPr lang="en-US" b="1" dirty="0" smtClean="0">
                <a:latin typeface="Perpetua" pitchFamily="18" charset="0"/>
              </a:rPr>
              <a:t>different part styles</a:t>
            </a:r>
            <a:r>
              <a:rPr lang="en-US" dirty="0" smtClean="0">
                <a:latin typeface="Perpetua" pitchFamily="18" charset="0"/>
              </a:rPr>
              <a:t>? </a:t>
            </a:r>
          </a:p>
          <a:p>
            <a:pPr marL="342900" indent="-342900">
              <a:lnSpc>
                <a:spcPct val="150000"/>
              </a:lnSpc>
              <a:buFont typeface="+mj-lt"/>
              <a:buAutoNum type="arabicParenR"/>
            </a:pPr>
            <a:r>
              <a:rPr lang="en-US" b="1" dirty="0" smtClean="0">
                <a:solidFill>
                  <a:srgbClr val="C00000"/>
                </a:solidFill>
                <a:latin typeface="Perpetua" pitchFamily="18" charset="0"/>
              </a:rPr>
              <a:t> </a:t>
            </a:r>
            <a:r>
              <a:rPr lang="en-US" b="1" u="sng" dirty="0" smtClean="0">
                <a:solidFill>
                  <a:srgbClr val="C00000"/>
                </a:solidFill>
                <a:latin typeface="Perpetua" pitchFamily="18" charset="0"/>
              </a:rPr>
              <a:t>Schedule change test</a:t>
            </a:r>
            <a:r>
              <a:rPr lang="en-US" dirty="0" smtClean="0">
                <a:latin typeface="Perpetua" pitchFamily="18" charset="0"/>
              </a:rPr>
              <a:t>— can the system readily </a:t>
            </a:r>
            <a:r>
              <a:rPr lang="en-US" b="1" dirty="0" smtClean="0">
                <a:latin typeface="Perpetua" pitchFamily="18" charset="0"/>
              </a:rPr>
              <a:t>accept changes in the production schedule</a:t>
            </a:r>
            <a:r>
              <a:rPr lang="en-US" dirty="0" smtClean="0">
                <a:latin typeface="Perpetua" pitchFamily="18" charset="0"/>
              </a:rPr>
              <a:t>, either in the </a:t>
            </a:r>
            <a:r>
              <a:rPr lang="en-US" b="1" dirty="0" smtClean="0">
                <a:latin typeface="Perpetua" pitchFamily="18" charset="0"/>
              </a:rPr>
              <a:t>product mi</a:t>
            </a:r>
            <a:r>
              <a:rPr lang="en-US" dirty="0" smtClean="0">
                <a:latin typeface="Perpetua" pitchFamily="18" charset="0"/>
              </a:rPr>
              <a:t>x or the expected </a:t>
            </a:r>
            <a:r>
              <a:rPr lang="en-US" b="1" dirty="0" smtClean="0">
                <a:latin typeface="Perpetua" pitchFamily="18" charset="0"/>
              </a:rPr>
              <a:t>production volume</a:t>
            </a:r>
            <a:r>
              <a:rPr lang="en-US" dirty="0" smtClean="0">
                <a:latin typeface="Perpetua" pitchFamily="18" charset="0"/>
              </a:rPr>
              <a:t>? </a:t>
            </a:r>
          </a:p>
          <a:p>
            <a:pPr marL="342900" indent="-342900">
              <a:lnSpc>
                <a:spcPct val="150000"/>
              </a:lnSpc>
              <a:buFont typeface="+mj-lt"/>
              <a:buAutoNum type="arabicParenR"/>
            </a:pPr>
            <a:r>
              <a:rPr lang="en-US" u="sng" dirty="0" smtClean="0">
                <a:latin typeface="Perpetua" pitchFamily="18" charset="0"/>
              </a:rPr>
              <a:t> </a:t>
            </a:r>
            <a:r>
              <a:rPr lang="en-US" b="1" u="sng" dirty="0" smtClean="0">
                <a:solidFill>
                  <a:srgbClr val="C00000"/>
                </a:solidFill>
                <a:latin typeface="Perpetua" pitchFamily="18" charset="0"/>
              </a:rPr>
              <a:t>Error recovery test</a:t>
            </a:r>
            <a:r>
              <a:rPr lang="en-US" dirty="0" smtClean="0">
                <a:latin typeface="Perpetua" pitchFamily="18" charset="0"/>
              </a:rPr>
              <a:t>— can the system </a:t>
            </a:r>
            <a:r>
              <a:rPr lang="en-US" b="1" dirty="0" smtClean="0">
                <a:solidFill>
                  <a:srgbClr val="002060"/>
                </a:solidFill>
                <a:latin typeface="Perpetua" pitchFamily="18" charset="0"/>
              </a:rPr>
              <a:t>recover gracefully </a:t>
            </a:r>
            <a:r>
              <a:rPr lang="en-US" dirty="0" smtClean="0">
                <a:latin typeface="Perpetua" pitchFamily="18" charset="0"/>
              </a:rPr>
              <a:t>from </a:t>
            </a:r>
            <a:r>
              <a:rPr lang="en-US" b="1" dirty="0" smtClean="0">
                <a:latin typeface="Perpetua" pitchFamily="18" charset="0"/>
              </a:rPr>
              <a:t>equipment malfunctions </a:t>
            </a:r>
            <a:r>
              <a:rPr lang="en-US" dirty="0" smtClean="0">
                <a:latin typeface="Perpetua" pitchFamily="18" charset="0"/>
              </a:rPr>
              <a:t>and </a:t>
            </a:r>
            <a:r>
              <a:rPr lang="en-US" b="1" dirty="0" smtClean="0">
                <a:latin typeface="Perpetua" pitchFamily="18" charset="0"/>
              </a:rPr>
              <a:t>breakdowns</a:t>
            </a:r>
            <a:r>
              <a:rPr lang="en-US" dirty="0" smtClean="0">
                <a:latin typeface="Perpetua" pitchFamily="18" charset="0"/>
              </a:rPr>
              <a:t>, so that production is </a:t>
            </a:r>
            <a:r>
              <a:rPr lang="en-US" b="1" dirty="0" smtClean="0">
                <a:latin typeface="Perpetua" pitchFamily="18" charset="0"/>
              </a:rPr>
              <a:t>not completely disrupted</a:t>
            </a:r>
            <a:r>
              <a:rPr lang="en-US" dirty="0" smtClean="0">
                <a:latin typeface="Perpetua" pitchFamily="18" charset="0"/>
              </a:rPr>
              <a:t>? </a:t>
            </a:r>
          </a:p>
          <a:p>
            <a:pPr marL="342900" indent="-342900">
              <a:lnSpc>
                <a:spcPct val="150000"/>
              </a:lnSpc>
              <a:buFont typeface="+mj-lt"/>
              <a:buAutoNum type="arabicParenR"/>
            </a:pPr>
            <a:r>
              <a:rPr lang="en-US" dirty="0" smtClean="0">
                <a:latin typeface="Perpetua" pitchFamily="18" charset="0"/>
              </a:rPr>
              <a:t> </a:t>
            </a:r>
            <a:r>
              <a:rPr lang="en-US" b="1" u="sng" dirty="0" smtClean="0">
                <a:solidFill>
                  <a:srgbClr val="C00000"/>
                </a:solidFill>
                <a:latin typeface="Perpetua" pitchFamily="18" charset="0"/>
              </a:rPr>
              <a:t>New part test</a:t>
            </a:r>
            <a:r>
              <a:rPr lang="en-US" dirty="0" smtClean="0">
                <a:latin typeface="Perpetua" pitchFamily="18" charset="0"/>
              </a:rPr>
              <a:t>—can </a:t>
            </a:r>
            <a:r>
              <a:rPr lang="en-US" b="1" dirty="0" smtClean="0">
                <a:latin typeface="Perpetua" pitchFamily="18" charset="0"/>
              </a:rPr>
              <a:t>new part designs </a:t>
            </a:r>
            <a:r>
              <a:rPr lang="en-US" dirty="0" smtClean="0">
                <a:latin typeface="Perpetua" pitchFamily="18" charset="0"/>
              </a:rPr>
              <a:t>be introduced into the </a:t>
            </a:r>
            <a:r>
              <a:rPr lang="en-US" b="1" dirty="0" smtClean="0">
                <a:latin typeface="Perpetua" pitchFamily="18" charset="0"/>
              </a:rPr>
              <a:t>existing product mix </a:t>
            </a:r>
            <a:r>
              <a:rPr lang="en-US" dirty="0" smtClean="0">
                <a:latin typeface="Perpetua" pitchFamily="18" charset="0"/>
              </a:rPr>
              <a:t>with </a:t>
            </a:r>
            <a:r>
              <a:rPr lang="en-US" b="1" dirty="0" smtClean="0">
                <a:latin typeface="Perpetua" pitchFamily="18" charset="0"/>
              </a:rPr>
              <a:t>relative ease</a:t>
            </a:r>
            <a:r>
              <a:rPr lang="en-US" dirty="0" smtClean="0">
                <a:latin typeface="Perpetua" pitchFamily="18" charset="0"/>
              </a:rPr>
              <a:t>? </a:t>
            </a:r>
            <a:endParaRPr lang="en-US" dirty="0">
              <a:latin typeface="Perpetua"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Autofit/>
          </a:bodyPr>
          <a:lstStyle/>
          <a:p>
            <a:pPr algn="r"/>
            <a:r>
              <a:rPr lang="en-US" sz="2400" b="1" dirty="0" smtClean="0">
                <a:solidFill>
                  <a:srgbClr val="C00000"/>
                </a:solidFill>
                <a:latin typeface="Bell MT" pitchFamily="18" charset="0"/>
              </a:rPr>
              <a:t>Cont’d…</a:t>
            </a:r>
            <a:endParaRPr lang="en-US" sz="2400" b="1" dirty="0">
              <a:solidFill>
                <a:srgbClr val="C00000"/>
              </a:solidFill>
              <a:latin typeface="Bell MT" pitchFamily="18" charset="0"/>
            </a:endParaRPr>
          </a:p>
        </p:txBody>
      </p:sp>
      <p:sp>
        <p:nvSpPr>
          <p:cNvPr id="3" name="Content Placeholder 2"/>
          <p:cNvSpPr>
            <a:spLocks noGrp="1"/>
          </p:cNvSpPr>
          <p:nvPr>
            <p:ph idx="1"/>
          </p:nvPr>
        </p:nvSpPr>
        <p:spPr>
          <a:xfrm>
            <a:off x="0" y="457200"/>
            <a:ext cx="9144000" cy="6400800"/>
          </a:xfrm>
        </p:spPr>
        <p:txBody>
          <a:bodyPr>
            <a:normAutofit fontScale="92500"/>
          </a:bodyPr>
          <a:lstStyle/>
          <a:p>
            <a:pPr>
              <a:lnSpc>
                <a:spcPct val="160000"/>
              </a:lnSpc>
              <a:buFont typeface="Wingdings 2" pitchFamily="18" charset="2"/>
              <a:buChar char="E"/>
            </a:pPr>
            <a:r>
              <a:rPr lang="en-US" sz="2200" dirty="0" smtClean="0">
                <a:latin typeface="Perpetua" pitchFamily="18" charset="0"/>
                <a:cs typeface="Narkisim" pitchFamily="34" charset="-79"/>
              </a:rPr>
              <a:t>The </a:t>
            </a:r>
            <a:r>
              <a:rPr lang="en-US" sz="2200" b="1" dirty="0" smtClean="0">
                <a:solidFill>
                  <a:srgbClr val="002060"/>
                </a:solidFill>
                <a:latin typeface="Perpetua" pitchFamily="18" charset="0"/>
                <a:cs typeface="Narkisim" pitchFamily="34" charset="-79"/>
              </a:rPr>
              <a:t>system is flexible </a:t>
            </a:r>
            <a:r>
              <a:rPr lang="en-US" sz="2200" dirty="0" smtClean="0">
                <a:latin typeface="Perpetua" pitchFamily="18" charset="0"/>
                <a:cs typeface="Narkisim" pitchFamily="34" charset="-79"/>
              </a:rPr>
              <a:t>if we can answer </a:t>
            </a:r>
            <a:r>
              <a:rPr lang="en-US" sz="2200" b="1" dirty="0" smtClean="0">
                <a:solidFill>
                  <a:srgbClr val="0070C0"/>
                </a:solidFill>
                <a:latin typeface="Perpetua" pitchFamily="18" charset="0"/>
                <a:cs typeface="Narkisim" pitchFamily="34" charset="-79"/>
              </a:rPr>
              <a:t>“yes</a:t>
            </a:r>
            <a:r>
              <a:rPr lang="en-US" sz="2200" dirty="0" smtClean="0">
                <a:latin typeface="Perpetua" pitchFamily="18" charset="0"/>
                <a:cs typeface="Narkisim" pitchFamily="34" charset="-79"/>
              </a:rPr>
              <a:t>” to </a:t>
            </a:r>
            <a:r>
              <a:rPr lang="en-US" sz="2200" b="1" dirty="0" smtClean="0">
                <a:latin typeface="Perpetua" pitchFamily="18" charset="0"/>
                <a:cs typeface="Narkisim" pitchFamily="34" charset="-79"/>
              </a:rPr>
              <a:t>all of these questions</a:t>
            </a:r>
            <a:r>
              <a:rPr lang="en-US" sz="2200" dirty="0" smtClean="0">
                <a:latin typeface="Perpetua" pitchFamily="18" charset="0"/>
                <a:cs typeface="Narkisim" pitchFamily="34" charset="-79"/>
              </a:rPr>
              <a:t>, with the </a:t>
            </a:r>
            <a:r>
              <a:rPr lang="en-US" sz="2200" b="1" dirty="0" smtClean="0">
                <a:solidFill>
                  <a:srgbClr val="002060"/>
                </a:solidFill>
                <a:latin typeface="Perpetua" pitchFamily="18" charset="0"/>
                <a:cs typeface="Narkisim" pitchFamily="34" charset="-79"/>
              </a:rPr>
              <a:t>most important criteria for flexibility </a:t>
            </a:r>
            <a:r>
              <a:rPr lang="en-US" sz="2200" dirty="0" smtClean="0">
                <a:latin typeface="Perpetua" pitchFamily="18" charset="0"/>
                <a:cs typeface="Narkisim" pitchFamily="34" charset="-79"/>
              </a:rPr>
              <a:t>being numbers </a:t>
            </a:r>
            <a:r>
              <a:rPr lang="en-US" sz="2200" b="1" dirty="0" smtClean="0">
                <a:solidFill>
                  <a:srgbClr val="002060"/>
                </a:solidFill>
                <a:latin typeface="Perpetua" pitchFamily="18" charset="0"/>
                <a:cs typeface="Narkisim" pitchFamily="34" charset="-79"/>
              </a:rPr>
              <a:t>1 and 2. </a:t>
            </a:r>
            <a:r>
              <a:rPr lang="en-US" sz="2200" dirty="0" smtClean="0">
                <a:latin typeface="Perpetua" pitchFamily="18" charset="0"/>
                <a:cs typeface="Narkisim" pitchFamily="34" charset="-79"/>
              </a:rPr>
              <a:t>Numbers </a:t>
            </a:r>
            <a:r>
              <a:rPr lang="en-US" sz="2200" b="1" dirty="0" smtClean="0">
                <a:solidFill>
                  <a:srgbClr val="002060"/>
                </a:solidFill>
                <a:latin typeface="Perpetua" pitchFamily="18" charset="0"/>
                <a:cs typeface="Narkisim" pitchFamily="34" charset="-79"/>
              </a:rPr>
              <a:t>3 and 4 </a:t>
            </a:r>
            <a:r>
              <a:rPr lang="en-US" sz="2200" dirty="0" smtClean="0">
                <a:latin typeface="Perpetua" pitchFamily="18" charset="0"/>
                <a:cs typeface="Narkisim" pitchFamily="34" charset="-79"/>
              </a:rPr>
              <a:t>are </a:t>
            </a:r>
            <a:r>
              <a:rPr lang="en-US" sz="2200" b="1" dirty="0" smtClean="0">
                <a:solidFill>
                  <a:srgbClr val="002060"/>
                </a:solidFill>
                <a:latin typeface="Perpetua" pitchFamily="18" charset="0"/>
                <a:cs typeface="Narkisim" pitchFamily="34" charset="-79"/>
              </a:rPr>
              <a:t>softer criteria</a:t>
            </a:r>
            <a:r>
              <a:rPr lang="en-US" sz="2200" b="1" dirty="0" smtClean="0">
                <a:latin typeface="Perpetua" pitchFamily="18" charset="0"/>
                <a:cs typeface="Narkisim" pitchFamily="34" charset="-79"/>
              </a:rPr>
              <a:t> </a:t>
            </a:r>
            <a:r>
              <a:rPr lang="en-US" sz="2200" dirty="0" smtClean="0">
                <a:latin typeface="Perpetua" pitchFamily="18" charset="0"/>
                <a:cs typeface="Narkisim" pitchFamily="34" charset="-79"/>
              </a:rPr>
              <a:t>that may be implemented at </a:t>
            </a:r>
            <a:r>
              <a:rPr lang="en-US" sz="2200" b="1" dirty="0" smtClean="0">
                <a:latin typeface="Perpetua" pitchFamily="18" charset="0"/>
                <a:cs typeface="Narkisim" pitchFamily="34" charset="-79"/>
              </a:rPr>
              <a:t>various levels. </a:t>
            </a:r>
          </a:p>
          <a:p>
            <a:pPr>
              <a:lnSpc>
                <a:spcPct val="160000"/>
              </a:lnSpc>
              <a:buFont typeface="Wingdings 2" pitchFamily="18" charset="2"/>
              <a:buChar char="E"/>
            </a:pPr>
            <a:r>
              <a:rPr lang="en-US" sz="2200" dirty="0" smtClean="0">
                <a:latin typeface="Perpetua" pitchFamily="18" charset="0"/>
                <a:cs typeface="Narkisim" pitchFamily="34" charset="-79"/>
              </a:rPr>
              <a:t>In Figure, </a:t>
            </a:r>
            <a:r>
              <a:rPr lang="en-US" sz="2200" b="1" dirty="0" smtClean="0">
                <a:latin typeface="Perpetua" pitchFamily="18" charset="0"/>
                <a:cs typeface="Narkisim" pitchFamily="34" charset="-79"/>
              </a:rPr>
              <a:t>the automated manufacturing cell with two machine tools and robot </a:t>
            </a:r>
            <a:r>
              <a:rPr lang="en-US" sz="2200" dirty="0" smtClean="0">
                <a:latin typeface="Perpetua" pitchFamily="18" charset="0"/>
                <a:cs typeface="Narkisim" pitchFamily="34" charset="-79"/>
              </a:rPr>
              <a:t>shall be considered </a:t>
            </a:r>
            <a:r>
              <a:rPr lang="en-US" sz="2200" b="1" dirty="0" smtClean="0">
                <a:solidFill>
                  <a:srgbClr val="002060"/>
                </a:solidFill>
                <a:latin typeface="Perpetua" pitchFamily="18" charset="0"/>
                <a:cs typeface="Narkisim" pitchFamily="34" charset="-79"/>
              </a:rPr>
              <a:t>flexible if it:</a:t>
            </a:r>
          </a:p>
          <a:p>
            <a:pPr marL="914400" lvl="1" indent="-514350">
              <a:lnSpc>
                <a:spcPct val="160000"/>
              </a:lnSpc>
              <a:buFont typeface="+mj-lt"/>
              <a:buAutoNum type="arabicParenR"/>
            </a:pPr>
            <a:r>
              <a:rPr lang="en-US" sz="2200" b="1" dirty="0" smtClean="0">
                <a:solidFill>
                  <a:srgbClr val="002060"/>
                </a:solidFill>
                <a:latin typeface="Perpetua" pitchFamily="18" charset="0"/>
                <a:cs typeface="Narkisim" pitchFamily="34" charset="-79"/>
              </a:rPr>
              <a:t>can machine different </a:t>
            </a:r>
            <a:r>
              <a:rPr lang="en-US" sz="2200" b="1" dirty="0" smtClean="0">
                <a:solidFill>
                  <a:srgbClr val="C00000"/>
                </a:solidFill>
                <a:latin typeface="Perpetua" pitchFamily="18" charset="0"/>
                <a:cs typeface="Narkisim" pitchFamily="34" charset="-79"/>
              </a:rPr>
              <a:t>part mixes </a:t>
            </a:r>
            <a:r>
              <a:rPr lang="en-US" sz="2200" b="1" dirty="0" smtClean="0">
                <a:solidFill>
                  <a:srgbClr val="002060"/>
                </a:solidFill>
                <a:latin typeface="Perpetua" pitchFamily="18" charset="0"/>
                <a:cs typeface="Narkisim" pitchFamily="34" charset="-79"/>
              </a:rPr>
              <a:t>taken from the  carousel by the robot; </a:t>
            </a:r>
          </a:p>
          <a:p>
            <a:pPr marL="914400" lvl="1" indent="-514350">
              <a:lnSpc>
                <a:spcPct val="160000"/>
              </a:lnSpc>
              <a:buFont typeface="+mj-lt"/>
              <a:buAutoNum type="arabicParenR"/>
            </a:pPr>
            <a:r>
              <a:rPr lang="en-US" sz="2200" b="1" dirty="0" smtClean="0">
                <a:solidFill>
                  <a:srgbClr val="002060"/>
                </a:solidFill>
                <a:latin typeface="Perpetua" pitchFamily="18" charset="0"/>
                <a:cs typeface="Narkisim" pitchFamily="34" charset="-79"/>
              </a:rPr>
              <a:t>allows for changes in the </a:t>
            </a:r>
            <a:r>
              <a:rPr lang="en-US" sz="2200" b="1" dirty="0" smtClean="0">
                <a:solidFill>
                  <a:srgbClr val="C00000"/>
                </a:solidFill>
                <a:latin typeface="Perpetua" pitchFamily="18" charset="0"/>
                <a:cs typeface="Narkisim" pitchFamily="34" charset="-79"/>
              </a:rPr>
              <a:t>production schedule</a:t>
            </a:r>
            <a:r>
              <a:rPr lang="en-US" sz="2200" b="1" dirty="0" smtClean="0">
                <a:solidFill>
                  <a:srgbClr val="002060"/>
                </a:solidFill>
                <a:latin typeface="Perpetua" pitchFamily="18" charset="0"/>
                <a:cs typeface="Narkisim" pitchFamily="34" charset="-79"/>
              </a:rPr>
              <a:t>, without affecting the operation of the robotic arm and the two machine tools; </a:t>
            </a:r>
          </a:p>
          <a:p>
            <a:pPr marL="914400" lvl="1" indent="-514350">
              <a:lnSpc>
                <a:spcPct val="160000"/>
              </a:lnSpc>
              <a:buFont typeface="+mj-lt"/>
              <a:buAutoNum type="arabicParenR"/>
            </a:pPr>
            <a:r>
              <a:rPr lang="en-US" sz="2200" b="1" dirty="0" smtClean="0">
                <a:solidFill>
                  <a:srgbClr val="002060"/>
                </a:solidFill>
                <a:latin typeface="Perpetua" pitchFamily="18" charset="0"/>
                <a:cs typeface="Narkisim" pitchFamily="34" charset="-79"/>
              </a:rPr>
              <a:t>is able to </a:t>
            </a:r>
            <a:r>
              <a:rPr lang="en-US" sz="2200" b="1" dirty="0" smtClean="0">
                <a:solidFill>
                  <a:srgbClr val="C00000"/>
                </a:solidFill>
                <a:latin typeface="Perpetua" pitchFamily="18" charset="0"/>
                <a:cs typeface="Narkisim" pitchFamily="34" charset="-79"/>
              </a:rPr>
              <a:t>carry-on operating </a:t>
            </a:r>
            <a:r>
              <a:rPr lang="en-US" sz="2200" b="1" dirty="0" smtClean="0">
                <a:solidFill>
                  <a:srgbClr val="002060"/>
                </a:solidFill>
                <a:latin typeface="Perpetua" pitchFamily="18" charset="0"/>
                <a:cs typeface="Narkisim" pitchFamily="34" charset="-79"/>
              </a:rPr>
              <a:t>even if one machine tool breaks down; and </a:t>
            </a:r>
          </a:p>
          <a:p>
            <a:pPr marL="914400" lvl="1" indent="-514350">
              <a:lnSpc>
                <a:spcPct val="160000"/>
              </a:lnSpc>
              <a:buFont typeface="+mj-lt"/>
              <a:buAutoNum type="arabicParenR"/>
            </a:pPr>
            <a:r>
              <a:rPr lang="en-US" sz="2200" b="1" dirty="0" smtClean="0">
                <a:solidFill>
                  <a:srgbClr val="002060"/>
                </a:solidFill>
                <a:latin typeface="Perpetua" pitchFamily="18" charset="0"/>
                <a:cs typeface="Narkisim" pitchFamily="34" charset="-79"/>
              </a:rPr>
              <a:t>can accommodate </a:t>
            </a:r>
            <a:r>
              <a:rPr lang="en-US" sz="2200" b="1" dirty="0" smtClean="0">
                <a:solidFill>
                  <a:srgbClr val="C00000"/>
                </a:solidFill>
                <a:latin typeface="Perpetua" pitchFamily="18" charset="0"/>
                <a:cs typeface="Narkisim" pitchFamily="34" charset="-79"/>
              </a:rPr>
              <a:t>new part designs </a:t>
            </a:r>
            <a:r>
              <a:rPr lang="en-US" sz="2200" b="1" dirty="0" smtClean="0">
                <a:solidFill>
                  <a:srgbClr val="002060"/>
                </a:solidFill>
                <a:latin typeface="Perpetua" pitchFamily="18" charset="0"/>
                <a:cs typeface="Narkisim" pitchFamily="34" charset="-79"/>
              </a:rPr>
              <a:t>if the numerical control </a:t>
            </a:r>
            <a:r>
              <a:rPr lang="en-US" sz="2200" b="1" dirty="0" err="1" smtClean="0">
                <a:solidFill>
                  <a:srgbClr val="002060"/>
                </a:solidFill>
                <a:latin typeface="Perpetua" pitchFamily="18" charset="0"/>
                <a:cs typeface="Narkisim" pitchFamily="34" charset="-79"/>
              </a:rPr>
              <a:t>programme</a:t>
            </a:r>
            <a:r>
              <a:rPr lang="en-US" sz="2200" b="1" dirty="0" smtClean="0">
                <a:solidFill>
                  <a:srgbClr val="002060"/>
                </a:solidFill>
                <a:latin typeface="Perpetua" pitchFamily="18" charset="0"/>
                <a:cs typeface="Narkisim" pitchFamily="34" charset="-79"/>
              </a:rPr>
              <a:t> to do so is written off-line and then downloaded by the system for execution. </a:t>
            </a:r>
            <a:endParaRPr lang="en-US" sz="2200" b="1" dirty="0">
              <a:solidFill>
                <a:srgbClr val="002060"/>
              </a:solidFill>
              <a:latin typeface="Perpetua" pitchFamily="18" charset="0"/>
              <a:cs typeface="Narkisim" pitchFamily="34" charset="-79"/>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914400"/>
            <a:ext cx="8229600" cy="1143000"/>
          </a:xfrm>
        </p:spPr>
        <p:txBody>
          <a:bodyPr>
            <a:normAutofit/>
          </a:bodyPr>
          <a:lstStyle/>
          <a:p>
            <a:r>
              <a:rPr lang="en-US" sz="2800" b="1" u="sng" dirty="0" smtClean="0">
                <a:solidFill>
                  <a:srgbClr val="002060"/>
                </a:solidFill>
                <a:latin typeface="Perpetua" pitchFamily="18" charset="0"/>
                <a:ea typeface="Tahoma" pitchFamily="34" charset="0"/>
                <a:cs typeface="Tahoma" pitchFamily="34" charset="0"/>
              </a:rPr>
              <a:t>1.1. History </a:t>
            </a:r>
            <a:r>
              <a:rPr lang="en-US" sz="2800" b="1" u="sng" dirty="0">
                <a:solidFill>
                  <a:srgbClr val="002060"/>
                </a:solidFill>
                <a:latin typeface="Perpetua" pitchFamily="18" charset="0"/>
                <a:ea typeface="Tahoma" pitchFamily="34" charset="0"/>
                <a:cs typeface="Tahoma" pitchFamily="34" charset="0"/>
              </a:rPr>
              <a:t>of Flexible </a:t>
            </a:r>
            <a:r>
              <a:rPr lang="en-US" sz="2800" b="1" u="sng" dirty="0" smtClean="0">
                <a:solidFill>
                  <a:srgbClr val="002060"/>
                </a:solidFill>
                <a:latin typeface="Perpetua" pitchFamily="18" charset="0"/>
                <a:ea typeface="Tahoma" pitchFamily="34" charset="0"/>
                <a:cs typeface="Tahoma" pitchFamily="34" charset="0"/>
              </a:rPr>
              <a:t>Manufacturing System</a:t>
            </a:r>
            <a:endParaRPr lang="en-US" sz="2800" b="1" u="sng" dirty="0">
              <a:solidFill>
                <a:srgbClr val="002060"/>
              </a:solidFill>
              <a:latin typeface="Perpetua" pitchFamily="18" charset="0"/>
              <a:ea typeface="Tahoma" pitchFamily="34" charset="0"/>
              <a:cs typeface="Tahoma" pitchFamily="34" charset="0"/>
            </a:endParaRPr>
          </a:p>
        </p:txBody>
      </p:sp>
      <p:sp>
        <p:nvSpPr>
          <p:cNvPr id="34819" name="Rectangle 3"/>
          <p:cNvSpPr>
            <a:spLocks noGrp="1" noChangeArrowheads="1"/>
          </p:cNvSpPr>
          <p:nvPr>
            <p:ph type="body" idx="1"/>
          </p:nvPr>
        </p:nvSpPr>
        <p:spPr>
          <a:xfrm>
            <a:off x="228600" y="1981200"/>
            <a:ext cx="8915400" cy="4876800"/>
          </a:xfrm>
        </p:spPr>
        <p:txBody>
          <a:bodyPr>
            <a:normAutofit/>
          </a:bodyPr>
          <a:lstStyle/>
          <a:p>
            <a:pPr>
              <a:lnSpc>
                <a:spcPct val="200000"/>
              </a:lnSpc>
              <a:buBlip>
                <a:blip r:embed="rId2"/>
              </a:buBlip>
            </a:pPr>
            <a:r>
              <a:rPr lang="en-US" sz="2400" b="1" dirty="0">
                <a:solidFill>
                  <a:srgbClr val="C00000"/>
                </a:solidFill>
                <a:latin typeface="Perpetua" pitchFamily="18" charset="0"/>
                <a:ea typeface="Tahoma" pitchFamily="34" charset="0"/>
                <a:cs typeface="Tahoma" pitchFamily="34" charset="0"/>
              </a:rPr>
              <a:t>In the beginning</a:t>
            </a:r>
            <a:r>
              <a:rPr lang="en-US" sz="2400" dirty="0">
                <a:latin typeface="Perpetua" pitchFamily="18" charset="0"/>
                <a:ea typeface="Tahoma" pitchFamily="34" charset="0"/>
                <a:cs typeface="Tahoma" pitchFamily="34" charset="0"/>
              </a:rPr>
              <a:t>, there was not much </a:t>
            </a:r>
            <a:r>
              <a:rPr lang="en-US" sz="2400" b="1" dirty="0">
                <a:solidFill>
                  <a:srgbClr val="0070C0"/>
                </a:solidFill>
                <a:latin typeface="Perpetua" pitchFamily="18" charset="0"/>
                <a:ea typeface="Tahoma" pitchFamily="34" charset="0"/>
                <a:cs typeface="Tahoma" pitchFamily="34" charset="0"/>
              </a:rPr>
              <a:t>competition</a:t>
            </a:r>
            <a:r>
              <a:rPr lang="en-US" sz="2400" dirty="0">
                <a:latin typeface="Perpetua" pitchFamily="18" charset="0"/>
                <a:ea typeface="Tahoma" pitchFamily="34" charset="0"/>
                <a:cs typeface="Tahoma" pitchFamily="34" charset="0"/>
              </a:rPr>
              <a:t> and so FM systems were </a:t>
            </a:r>
            <a:r>
              <a:rPr lang="en-US" sz="2400" b="1" dirty="0">
                <a:latin typeface="Perpetua" pitchFamily="18" charset="0"/>
                <a:ea typeface="Tahoma" pitchFamily="34" charset="0"/>
                <a:cs typeface="Tahoma" pitchFamily="34" charset="0"/>
              </a:rPr>
              <a:t>not needed</a:t>
            </a:r>
            <a:r>
              <a:rPr lang="en-US" sz="2400" dirty="0">
                <a:latin typeface="Perpetua" pitchFamily="18" charset="0"/>
                <a:ea typeface="Tahoma" pitchFamily="34" charset="0"/>
                <a:cs typeface="Tahoma" pitchFamily="34" charset="0"/>
              </a:rPr>
              <a:t>. </a:t>
            </a:r>
          </a:p>
          <a:p>
            <a:pPr>
              <a:lnSpc>
                <a:spcPct val="200000"/>
              </a:lnSpc>
              <a:buBlip>
                <a:blip r:embed="rId2"/>
              </a:buBlip>
            </a:pPr>
            <a:r>
              <a:rPr lang="en-US" sz="2400" dirty="0" smtClean="0">
                <a:latin typeface="Perpetua" pitchFamily="18" charset="0"/>
                <a:ea typeface="Tahoma" pitchFamily="34" charset="0"/>
                <a:cs typeface="Tahoma" pitchFamily="34" charset="0"/>
              </a:rPr>
              <a:t>After</a:t>
            </a:r>
            <a:r>
              <a:rPr lang="en-US" sz="2400" b="1" dirty="0" smtClean="0">
                <a:latin typeface="Perpetua" pitchFamily="18" charset="0"/>
                <a:ea typeface="Tahoma" pitchFamily="34" charset="0"/>
                <a:cs typeface="Tahoma" pitchFamily="34" charset="0"/>
              </a:rPr>
              <a:t> </a:t>
            </a:r>
            <a:r>
              <a:rPr lang="en-US" sz="2400" b="1" dirty="0">
                <a:latin typeface="Perpetua" pitchFamily="18" charset="0"/>
                <a:ea typeface="Tahoma" pitchFamily="34" charset="0"/>
                <a:cs typeface="Tahoma" pitchFamily="34" charset="0"/>
              </a:rPr>
              <a:t>WWII</a:t>
            </a:r>
            <a:r>
              <a:rPr lang="en-US" sz="2400" dirty="0">
                <a:latin typeface="Perpetua" pitchFamily="18" charset="0"/>
                <a:ea typeface="Tahoma" pitchFamily="34" charset="0"/>
                <a:cs typeface="Tahoma" pitchFamily="34" charset="0"/>
              </a:rPr>
              <a:t>, market focused on </a:t>
            </a:r>
            <a:r>
              <a:rPr lang="en-US" sz="2400" b="1" dirty="0">
                <a:solidFill>
                  <a:srgbClr val="0070C0"/>
                </a:solidFill>
                <a:latin typeface="Perpetua" pitchFamily="18" charset="0"/>
                <a:ea typeface="Tahoma" pitchFamily="34" charset="0"/>
                <a:cs typeface="Tahoma" pitchFamily="34" charset="0"/>
              </a:rPr>
              <a:t>consumer (not manufacturer</a:t>
            </a:r>
            <a:r>
              <a:rPr lang="en-US" sz="2400" b="1" dirty="0" smtClean="0">
                <a:solidFill>
                  <a:srgbClr val="0070C0"/>
                </a:solidFill>
                <a:latin typeface="Perpetua" pitchFamily="18" charset="0"/>
                <a:ea typeface="Tahoma" pitchFamily="34" charset="0"/>
                <a:cs typeface="Tahoma" pitchFamily="34" charset="0"/>
              </a:rPr>
              <a:t>).</a:t>
            </a:r>
            <a:endParaRPr lang="en-US" sz="2400" b="1" dirty="0">
              <a:solidFill>
                <a:srgbClr val="0070C0"/>
              </a:solidFill>
              <a:latin typeface="Perpetua" pitchFamily="18" charset="0"/>
              <a:ea typeface="Tahoma" pitchFamily="34" charset="0"/>
              <a:cs typeface="Tahoma" pitchFamily="34" charset="0"/>
            </a:endParaRPr>
          </a:p>
          <a:p>
            <a:pPr>
              <a:lnSpc>
                <a:spcPct val="200000"/>
              </a:lnSpc>
              <a:buBlip>
                <a:blip r:embed="rId2"/>
              </a:buBlip>
            </a:pPr>
            <a:r>
              <a:rPr lang="en-US" sz="2400" dirty="0">
                <a:latin typeface="Perpetua" pitchFamily="18" charset="0"/>
                <a:ea typeface="Tahoma" pitchFamily="34" charset="0"/>
                <a:cs typeface="Tahoma" pitchFamily="34" charset="0"/>
              </a:rPr>
              <a:t>The </a:t>
            </a:r>
            <a:r>
              <a:rPr lang="en-US" sz="2400" b="1" dirty="0">
                <a:latin typeface="Perpetua" pitchFamily="18" charset="0"/>
                <a:ea typeface="Tahoma" pitchFamily="34" charset="0"/>
                <a:cs typeface="Tahoma" pitchFamily="34" charset="0"/>
              </a:rPr>
              <a:t>first FM system </a:t>
            </a:r>
            <a:r>
              <a:rPr lang="en-US" sz="2400" dirty="0">
                <a:latin typeface="Perpetua" pitchFamily="18" charset="0"/>
                <a:ea typeface="Tahoma" pitchFamily="34" charset="0"/>
                <a:cs typeface="Tahoma" pitchFamily="34" charset="0"/>
              </a:rPr>
              <a:t>was patent in </a:t>
            </a:r>
            <a:r>
              <a:rPr lang="en-US" sz="2400" b="1" dirty="0">
                <a:solidFill>
                  <a:srgbClr val="C00000"/>
                </a:solidFill>
                <a:latin typeface="Perpetua" pitchFamily="18" charset="0"/>
                <a:ea typeface="Tahoma" pitchFamily="34" charset="0"/>
                <a:cs typeface="Tahoma" pitchFamily="34" charset="0"/>
              </a:rPr>
              <a:t>1965</a:t>
            </a:r>
            <a:r>
              <a:rPr lang="en-US" sz="2400" dirty="0">
                <a:latin typeface="Perpetua" pitchFamily="18" charset="0"/>
                <a:ea typeface="Tahoma" pitchFamily="34" charset="0"/>
                <a:cs typeface="Tahoma" pitchFamily="34" charset="0"/>
              </a:rPr>
              <a:t> by </a:t>
            </a:r>
            <a:r>
              <a:rPr lang="en-US" sz="2400" b="1" dirty="0">
                <a:solidFill>
                  <a:srgbClr val="002060"/>
                </a:solidFill>
                <a:latin typeface="Perpetua" pitchFamily="18" charset="0"/>
                <a:ea typeface="Tahoma" pitchFamily="34" charset="0"/>
                <a:cs typeface="Tahoma" pitchFamily="34" charset="0"/>
              </a:rPr>
              <a:t>Theo Williamson </a:t>
            </a:r>
            <a:r>
              <a:rPr lang="en-US" sz="2400" dirty="0">
                <a:latin typeface="Perpetua" pitchFamily="18" charset="0"/>
                <a:ea typeface="Tahoma" pitchFamily="34" charset="0"/>
                <a:cs typeface="Tahoma" pitchFamily="34" charset="0"/>
              </a:rPr>
              <a:t>who made </a:t>
            </a:r>
            <a:r>
              <a:rPr lang="en-US" sz="2400" b="1" dirty="0">
                <a:solidFill>
                  <a:srgbClr val="0070C0"/>
                </a:solidFill>
                <a:latin typeface="Perpetua" pitchFamily="18" charset="0"/>
                <a:ea typeface="Tahoma" pitchFamily="34" charset="0"/>
                <a:cs typeface="Tahoma" pitchFamily="34" charset="0"/>
              </a:rPr>
              <a:t>numerically controlled </a:t>
            </a:r>
            <a:r>
              <a:rPr lang="en-US" sz="2400" b="1" dirty="0" smtClean="0">
                <a:solidFill>
                  <a:srgbClr val="0070C0"/>
                </a:solidFill>
                <a:latin typeface="Perpetua" pitchFamily="18" charset="0"/>
                <a:ea typeface="Tahoma" pitchFamily="34" charset="0"/>
                <a:cs typeface="Tahoma" pitchFamily="34" charset="0"/>
              </a:rPr>
              <a:t>machines.</a:t>
            </a:r>
            <a:endParaRPr lang="en-US" sz="2400" b="1" dirty="0">
              <a:solidFill>
                <a:srgbClr val="0070C0"/>
              </a:solidFill>
              <a:latin typeface="Perpetua" pitchFamily="18" charset="0"/>
              <a:ea typeface="Tahoma" pitchFamily="34" charset="0"/>
              <a:cs typeface="Tahoma" pitchFamily="34" charset="0"/>
            </a:endParaRPr>
          </a:p>
          <a:p>
            <a:pPr>
              <a:lnSpc>
                <a:spcPct val="200000"/>
              </a:lnSpc>
              <a:buBlip>
                <a:blip r:embed="rId2"/>
              </a:buBlip>
            </a:pPr>
            <a:endParaRPr lang="en-US" sz="2400" dirty="0">
              <a:latin typeface="Perpetua" pitchFamily="18" charset="0"/>
              <a:ea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pPr algn="l"/>
            <a:r>
              <a:rPr lang="en-US" sz="3200" b="1" dirty="0" smtClean="0">
                <a:solidFill>
                  <a:srgbClr val="C00000"/>
                </a:solidFill>
                <a:latin typeface="Perpetua" pitchFamily="18" charset="0"/>
              </a:rPr>
              <a:t>1.8. </a:t>
            </a:r>
            <a:r>
              <a:rPr lang="en-US" sz="3200" b="1" u="sng" dirty="0" smtClean="0">
                <a:solidFill>
                  <a:srgbClr val="C00000"/>
                </a:solidFill>
                <a:latin typeface="Perpetua" pitchFamily="18" charset="0"/>
              </a:rPr>
              <a:t>Types of FMS</a:t>
            </a:r>
            <a:endParaRPr lang="en-US" sz="3200" u="sng" dirty="0">
              <a:solidFill>
                <a:srgbClr val="C00000"/>
              </a:solidFill>
              <a:latin typeface="Perpetua" pitchFamily="18" charset="0"/>
            </a:endParaRPr>
          </a:p>
        </p:txBody>
      </p:sp>
      <p:sp>
        <p:nvSpPr>
          <p:cNvPr id="3" name="Content Placeholder 2"/>
          <p:cNvSpPr>
            <a:spLocks noGrp="1"/>
          </p:cNvSpPr>
          <p:nvPr>
            <p:ph idx="1"/>
          </p:nvPr>
        </p:nvSpPr>
        <p:spPr>
          <a:xfrm>
            <a:off x="228600" y="914400"/>
            <a:ext cx="8915400" cy="5943600"/>
          </a:xfrm>
        </p:spPr>
        <p:txBody>
          <a:bodyPr>
            <a:normAutofit/>
          </a:bodyPr>
          <a:lstStyle/>
          <a:p>
            <a:pPr>
              <a:lnSpc>
                <a:spcPct val="150000"/>
              </a:lnSpc>
              <a:buFont typeface="Wingdings 2" pitchFamily="18" charset="2"/>
              <a:buChar char="E"/>
            </a:pPr>
            <a:r>
              <a:rPr lang="en-US" sz="2400" b="1" dirty="0" smtClean="0">
                <a:latin typeface="Perpetua" pitchFamily="18" charset="0"/>
              </a:rPr>
              <a:t>FMS </a:t>
            </a:r>
            <a:r>
              <a:rPr lang="en-US" sz="2400" dirty="0" smtClean="0">
                <a:latin typeface="Perpetua" pitchFamily="18" charset="0"/>
              </a:rPr>
              <a:t>can be distinguished by </a:t>
            </a:r>
            <a:r>
              <a:rPr lang="en-US" sz="2400" b="1" dirty="0" smtClean="0">
                <a:solidFill>
                  <a:srgbClr val="002060"/>
                </a:solidFill>
                <a:latin typeface="Perpetua" pitchFamily="18" charset="0"/>
              </a:rPr>
              <a:t>how they perform</a:t>
            </a:r>
            <a:r>
              <a:rPr lang="en-US" sz="2400" dirty="0" smtClean="0">
                <a:latin typeface="Perpetua" pitchFamily="18" charset="0"/>
              </a:rPr>
              <a:t>, as </a:t>
            </a:r>
            <a:r>
              <a:rPr lang="en-US" sz="2400" b="1" dirty="0" smtClean="0">
                <a:solidFill>
                  <a:srgbClr val="002060"/>
                </a:solidFill>
                <a:latin typeface="Perpetua" pitchFamily="18" charset="0"/>
              </a:rPr>
              <a:t>either </a:t>
            </a:r>
            <a:r>
              <a:rPr lang="en-US" sz="2400" b="1" dirty="0" smtClean="0">
                <a:solidFill>
                  <a:srgbClr val="0070C0"/>
                </a:solidFill>
                <a:latin typeface="Perpetua" pitchFamily="18" charset="0"/>
              </a:rPr>
              <a:t>processing operations</a:t>
            </a:r>
            <a:r>
              <a:rPr lang="en-US" sz="2400" b="1" dirty="0" smtClean="0">
                <a:solidFill>
                  <a:srgbClr val="002060"/>
                </a:solidFill>
                <a:latin typeface="Perpetua" pitchFamily="18" charset="0"/>
              </a:rPr>
              <a:t> or </a:t>
            </a:r>
            <a:r>
              <a:rPr lang="en-US" sz="2400" b="1" dirty="0" smtClean="0">
                <a:solidFill>
                  <a:srgbClr val="0070C0"/>
                </a:solidFill>
                <a:latin typeface="Perpetua" pitchFamily="18" charset="0"/>
              </a:rPr>
              <a:t>assembly operations</a:t>
            </a:r>
            <a:r>
              <a:rPr lang="en-US" sz="2400" dirty="0" smtClean="0">
                <a:solidFill>
                  <a:srgbClr val="0070C0"/>
                </a:solidFill>
                <a:latin typeface="Perpetua" pitchFamily="18" charset="0"/>
              </a:rPr>
              <a:t>. </a:t>
            </a:r>
          </a:p>
          <a:p>
            <a:pPr>
              <a:lnSpc>
                <a:spcPct val="150000"/>
              </a:lnSpc>
              <a:buFont typeface="Wingdings 2" pitchFamily="18" charset="2"/>
              <a:buChar char="E"/>
            </a:pPr>
            <a:r>
              <a:rPr lang="en-US" sz="2400" b="1" dirty="0" smtClean="0">
                <a:solidFill>
                  <a:srgbClr val="002060"/>
                </a:solidFill>
                <a:latin typeface="Perpetua" pitchFamily="18" charset="0"/>
              </a:rPr>
              <a:t>FMS</a:t>
            </a:r>
            <a:r>
              <a:rPr lang="en-US" sz="2400" dirty="0" smtClean="0">
                <a:latin typeface="Perpetua" pitchFamily="18" charset="0"/>
              </a:rPr>
              <a:t> are </a:t>
            </a:r>
            <a:r>
              <a:rPr lang="en-US" sz="2400" b="1" dirty="0" smtClean="0">
                <a:solidFill>
                  <a:srgbClr val="002060"/>
                </a:solidFill>
                <a:latin typeface="Perpetua" pitchFamily="18" charset="0"/>
              </a:rPr>
              <a:t>custom-built</a:t>
            </a:r>
            <a:r>
              <a:rPr lang="en-US" sz="2400" dirty="0" smtClean="0">
                <a:latin typeface="Perpetua" pitchFamily="18" charset="0"/>
              </a:rPr>
              <a:t> so that we may expect to find a </a:t>
            </a:r>
            <a:r>
              <a:rPr lang="en-US" sz="2400" b="1" dirty="0" smtClean="0">
                <a:latin typeface="Perpetua" pitchFamily="18" charset="0"/>
              </a:rPr>
              <a:t>wide range of types </a:t>
            </a:r>
            <a:r>
              <a:rPr lang="en-US" sz="2400" dirty="0" smtClean="0">
                <a:latin typeface="Perpetua" pitchFamily="18" charset="0"/>
              </a:rPr>
              <a:t>have been implemented to </a:t>
            </a:r>
            <a:r>
              <a:rPr lang="en-US" sz="2400" b="1" dirty="0" smtClean="0">
                <a:latin typeface="Perpetua" pitchFamily="18" charset="0"/>
              </a:rPr>
              <a:t>suit differing projects. </a:t>
            </a:r>
          </a:p>
          <a:p>
            <a:pPr>
              <a:lnSpc>
                <a:spcPct val="150000"/>
              </a:lnSpc>
              <a:buFont typeface="Wingdings 2" pitchFamily="18" charset="2"/>
              <a:buChar char="E"/>
            </a:pPr>
            <a:r>
              <a:rPr lang="en-US" sz="2400" b="1" dirty="0" smtClean="0">
                <a:solidFill>
                  <a:srgbClr val="002060"/>
                </a:solidFill>
                <a:latin typeface="Perpetua" pitchFamily="18" charset="0"/>
              </a:rPr>
              <a:t>Each FMS </a:t>
            </a:r>
            <a:r>
              <a:rPr lang="en-US" sz="2400" dirty="0" smtClean="0">
                <a:latin typeface="Perpetua" pitchFamily="18" charset="0"/>
              </a:rPr>
              <a:t>is </a:t>
            </a:r>
            <a:r>
              <a:rPr lang="en-US" sz="2400" b="1" dirty="0" smtClean="0">
                <a:solidFill>
                  <a:srgbClr val="002060"/>
                </a:solidFill>
                <a:latin typeface="Perpetua" pitchFamily="18" charset="0"/>
              </a:rPr>
              <a:t>customized and unique; </a:t>
            </a:r>
            <a:r>
              <a:rPr lang="en-US" sz="2400" dirty="0" smtClean="0">
                <a:latin typeface="Perpetua" pitchFamily="18" charset="0"/>
              </a:rPr>
              <a:t>however, we can still define a </a:t>
            </a:r>
            <a:r>
              <a:rPr lang="en-US" sz="2400" b="1" dirty="0" smtClean="0">
                <a:solidFill>
                  <a:srgbClr val="002060"/>
                </a:solidFill>
                <a:latin typeface="Perpetua" pitchFamily="18" charset="0"/>
              </a:rPr>
              <a:t>typology for FMS </a:t>
            </a:r>
            <a:r>
              <a:rPr lang="en-US" sz="2400" dirty="0" smtClean="0">
                <a:latin typeface="Perpetua" pitchFamily="18" charset="0"/>
              </a:rPr>
              <a:t>depending on: </a:t>
            </a:r>
          </a:p>
          <a:p>
            <a:pPr marL="857250" lvl="1" indent="-457200">
              <a:lnSpc>
                <a:spcPct val="150000"/>
              </a:lnSpc>
              <a:buFont typeface="+mj-lt"/>
              <a:buAutoNum type="arabicParenR"/>
            </a:pPr>
            <a:r>
              <a:rPr lang="en-US" sz="2400" b="1" dirty="0" smtClean="0">
                <a:solidFill>
                  <a:srgbClr val="002060"/>
                </a:solidFill>
                <a:latin typeface="Perpetua" pitchFamily="18" charset="0"/>
              </a:rPr>
              <a:t>the number of machines it contains; or</a:t>
            </a:r>
          </a:p>
          <a:p>
            <a:pPr marL="857250" lvl="1" indent="-457200">
              <a:lnSpc>
                <a:spcPct val="150000"/>
              </a:lnSpc>
              <a:buFont typeface="+mj-lt"/>
              <a:buAutoNum type="arabicParenR"/>
            </a:pPr>
            <a:r>
              <a:rPr lang="en-US" sz="2400" b="1" dirty="0" smtClean="0">
                <a:solidFill>
                  <a:srgbClr val="002060"/>
                </a:solidFill>
                <a:latin typeface="Perpetua" pitchFamily="18" charset="0"/>
              </a:rPr>
              <a:t>Level of flexibility (whether it is a dedicated or random-order FMS, in terms of the parts it processes.)</a:t>
            </a:r>
            <a:endParaRPr lang="en-US" sz="2400" b="1" dirty="0">
              <a:solidFill>
                <a:srgbClr val="002060"/>
              </a:solidFill>
              <a:latin typeface="Perpetua"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pPr algn="l"/>
            <a:r>
              <a:rPr lang="en-US" sz="3600" b="1" u="sng" dirty="0" err="1" smtClean="0">
                <a:solidFill>
                  <a:srgbClr val="C00000"/>
                </a:solidFill>
                <a:latin typeface="Perpetua" pitchFamily="18" charset="0"/>
              </a:rPr>
              <a:t>i</a:t>
            </a:r>
            <a:r>
              <a:rPr lang="en-US" sz="3600" b="1" u="sng" dirty="0" smtClean="0">
                <a:solidFill>
                  <a:srgbClr val="C00000"/>
                </a:solidFill>
                <a:latin typeface="Perpetua" pitchFamily="18" charset="0"/>
              </a:rPr>
              <a:t>. Based on the Number of Machines:</a:t>
            </a:r>
            <a:endParaRPr lang="en-US" sz="3600" u="sng" dirty="0">
              <a:solidFill>
                <a:srgbClr val="C00000"/>
              </a:solidFill>
              <a:latin typeface="Perpetua" pitchFamily="18" charset="0"/>
            </a:endParaRPr>
          </a:p>
        </p:txBody>
      </p:sp>
      <p:sp>
        <p:nvSpPr>
          <p:cNvPr id="3" name="Content Placeholder 2"/>
          <p:cNvSpPr>
            <a:spLocks noGrp="1"/>
          </p:cNvSpPr>
          <p:nvPr>
            <p:ph idx="1"/>
          </p:nvPr>
        </p:nvSpPr>
        <p:spPr>
          <a:xfrm>
            <a:off x="0" y="838200"/>
            <a:ext cx="4114800" cy="6019800"/>
          </a:xfrm>
        </p:spPr>
        <p:txBody>
          <a:bodyPr>
            <a:normAutofit/>
          </a:bodyPr>
          <a:lstStyle/>
          <a:p>
            <a:pPr marL="457200" indent="-457200">
              <a:lnSpc>
                <a:spcPct val="150000"/>
              </a:lnSpc>
              <a:buAutoNum type="arabicPeriod"/>
            </a:pPr>
            <a:r>
              <a:rPr lang="en-US" sz="2000" b="1" u="sng" dirty="0" smtClean="0">
                <a:solidFill>
                  <a:srgbClr val="C00000"/>
                </a:solidFill>
                <a:latin typeface="Perpetua" pitchFamily="18" charset="0"/>
              </a:rPr>
              <a:t>Single machine cell:</a:t>
            </a:r>
            <a:endParaRPr lang="en-US" sz="2000" u="sng" dirty="0" smtClean="0">
              <a:latin typeface="Perpetua" pitchFamily="18" charset="0"/>
            </a:endParaRPr>
          </a:p>
          <a:p>
            <a:pPr marL="457200" indent="-457200">
              <a:lnSpc>
                <a:spcPct val="150000"/>
              </a:lnSpc>
              <a:buFont typeface="Algerian" pitchFamily="82" charset="0"/>
              <a:buChar char="&gt;"/>
            </a:pPr>
            <a:r>
              <a:rPr lang="en-US" sz="2000" dirty="0" smtClean="0">
                <a:latin typeface="Perpetua" pitchFamily="18" charset="0"/>
              </a:rPr>
              <a:t>It contains </a:t>
            </a:r>
            <a:r>
              <a:rPr lang="en-US" sz="2000" b="1" dirty="0" smtClean="0">
                <a:solidFill>
                  <a:srgbClr val="002060"/>
                </a:solidFill>
                <a:latin typeface="Perpetua" pitchFamily="18" charset="0"/>
              </a:rPr>
              <a:t>one machine </a:t>
            </a:r>
            <a:r>
              <a:rPr lang="en-US" sz="2000" dirty="0" smtClean="0">
                <a:latin typeface="Perpetua" pitchFamily="18" charset="0"/>
              </a:rPr>
              <a:t>(often a CNC machining centre) connected to a </a:t>
            </a:r>
            <a:r>
              <a:rPr lang="en-US" sz="2000" b="1" dirty="0" smtClean="0">
                <a:solidFill>
                  <a:srgbClr val="002060"/>
                </a:solidFill>
                <a:latin typeface="Perpetua" pitchFamily="18" charset="0"/>
              </a:rPr>
              <a:t>parts storage system</a:t>
            </a:r>
            <a:r>
              <a:rPr lang="en-US" sz="2000" dirty="0" smtClean="0">
                <a:latin typeface="Perpetua" pitchFamily="18" charset="0"/>
              </a:rPr>
              <a:t>, which can </a:t>
            </a:r>
            <a:r>
              <a:rPr lang="en-US" sz="2000" b="1" dirty="0" smtClean="0">
                <a:solidFill>
                  <a:srgbClr val="002060"/>
                </a:solidFill>
                <a:latin typeface="Perpetua" pitchFamily="18" charset="0"/>
              </a:rPr>
              <a:t>load and unload parts </a:t>
            </a:r>
            <a:r>
              <a:rPr lang="en-US" sz="2000" dirty="0" smtClean="0">
                <a:latin typeface="Perpetua" pitchFamily="18" charset="0"/>
              </a:rPr>
              <a:t>to and from the </a:t>
            </a:r>
            <a:r>
              <a:rPr lang="en-US" sz="2000" b="1" dirty="0" smtClean="0">
                <a:solidFill>
                  <a:srgbClr val="002060"/>
                </a:solidFill>
                <a:latin typeface="Perpetua" pitchFamily="18" charset="0"/>
              </a:rPr>
              <a:t>storage system .</a:t>
            </a:r>
          </a:p>
          <a:p>
            <a:pPr marL="457200" indent="-457200">
              <a:lnSpc>
                <a:spcPct val="150000"/>
              </a:lnSpc>
              <a:buFont typeface="Algerian" pitchFamily="82" charset="0"/>
              <a:buChar char="&gt;"/>
            </a:pPr>
            <a:r>
              <a:rPr lang="en-US" sz="2000" dirty="0" smtClean="0">
                <a:latin typeface="Perpetua" pitchFamily="18" charset="0"/>
              </a:rPr>
              <a:t>When it operates in </a:t>
            </a:r>
            <a:r>
              <a:rPr lang="en-US" sz="2000" b="1" dirty="0" smtClean="0">
                <a:solidFill>
                  <a:srgbClr val="002060"/>
                </a:solidFill>
                <a:latin typeface="Perpetua" pitchFamily="18" charset="0"/>
              </a:rPr>
              <a:t>flexible mode, </a:t>
            </a:r>
            <a:r>
              <a:rPr lang="en-US" sz="2000" dirty="0" smtClean="0">
                <a:latin typeface="Perpetua" pitchFamily="18" charset="0"/>
              </a:rPr>
              <a:t>the </a:t>
            </a:r>
            <a:r>
              <a:rPr lang="en-US" sz="2000" b="1" dirty="0" smtClean="0">
                <a:solidFill>
                  <a:srgbClr val="002060"/>
                </a:solidFill>
                <a:latin typeface="Perpetua" pitchFamily="18" charset="0"/>
              </a:rPr>
              <a:t>system satisfies three of the four tests for flexibility</a:t>
            </a:r>
            <a:r>
              <a:rPr lang="en-US" sz="2000" dirty="0" smtClean="0">
                <a:latin typeface="Perpetua" pitchFamily="18" charset="0"/>
              </a:rPr>
              <a:t>—the exception being </a:t>
            </a:r>
            <a:r>
              <a:rPr lang="en-US" sz="2000" b="1" dirty="0" smtClean="0">
                <a:solidFill>
                  <a:srgbClr val="002060"/>
                </a:solidFill>
                <a:latin typeface="Perpetua" pitchFamily="18" charset="0"/>
              </a:rPr>
              <a:t>error recovery</a:t>
            </a:r>
            <a:r>
              <a:rPr lang="en-US" sz="2000" dirty="0" smtClean="0">
                <a:latin typeface="Perpetua" pitchFamily="18" charset="0"/>
              </a:rPr>
              <a:t>, since, if the CNC machine centre breaks down, the system stops.</a:t>
            </a:r>
            <a:endParaRPr lang="en-US" sz="2000" dirty="0">
              <a:latin typeface="Perpetua" pitchFamily="18" charset="0"/>
            </a:endParaRPr>
          </a:p>
        </p:txBody>
      </p:sp>
      <p:pic>
        <p:nvPicPr>
          <p:cNvPr id="2050" name="Picture 2"/>
          <p:cNvPicPr>
            <a:picLocks noChangeAspect="1" noChangeArrowheads="1"/>
          </p:cNvPicPr>
          <p:nvPr/>
        </p:nvPicPr>
        <p:blipFill>
          <a:blip r:embed="rId2"/>
          <a:srcRect/>
          <a:stretch>
            <a:fillRect/>
          </a:stretch>
        </p:blipFill>
        <p:spPr bwMode="auto">
          <a:xfrm>
            <a:off x="4191000" y="1066800"/>
            <a:ext cx="4724400"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a:bodyPr>
          <a:lstStyle/>
          <a:p>
            <a:pPr>
              <a:lnSpc>
                <a:spcPct val="150000"/>
              </a:lnSpc>
              <a:buNone/>
            </a:pPr>
            <a:r>
              <a:rPr lang="en-US" sz="2000" dirty="0" smtClean="0">
                <a:latin typeface="Perpetua" pitchFamily="18" charset="0"/>
              </a:rPr>
              <a:t>2</a:t>
            </a:r>
            <a:r>
              <a:rPr lang="en-US" sz="2000" b="1" dirty="0" smtClean="0">
                <a:solidFill>
                  <a:srgbClr val="C00000"/>
                </a:solidFill>
                <a:latin typeface="Perpetua" pitchFamily="18" charset="0"/>
              </a:rPr>
              <a:t>. </a:t>
            </a:r>
            <a:r>
              <a:rPr lang="en-US" sz="2000" b="1" u="sng" dirty="0" smtClean="0">
                <a:solidFill>
                  <a:srgbClr val="C00000"/>
                </a:solidFill>
                <a:latin typeface="Perpetua" pitchFamily="18" charset="0"/>
              </a:rPr>
              <a:t>Flexible manufacturing cell: </a:t>
            </a:r>
            <a:r>
              <a:rPr lang="en-US" sz="2000" dirty="0" smtClean="0">
                <a:latin typeface="Perpetua" pitchFamily="18" charset="0"/>
              </a:rPr>
              <a:t>contains </a:t>
            </a:r>
            <a:r>
              <a:rPr lang="en-US" sz="2000" b="1" dirty="0" smtClean="0">
                <a:solidFill>
                  <a:srgbClr val="002060"/>
                </a:solidFill>
                <a:latin typeface="Perpetua" pitchFamily="18" charset="0"/>
              </a:rPr>
              <a:t>two or three processing workstations </a:t>
            </a:r>
            <a:r>
              <a:rPr lang="en-US" sz="2000" dirty="0" smtClean="0">
                <a:latin typeface="Perpetua" pitchFamily="18" charset="0"/>
              </a:rPr>
              <a:t>(often CNC machining or turning centers), plus a </a:t>
            </a:r>
            <a:r>
              <a:rPr lang="en-US" sz="2000" b="1" dirty="0" smtClean="0">
                <a:solidFill>
                  <a:srgbClr val="002060"/>
                </a:solidFill>
                <a:latin typeface="Perpetua" pitchFamily="18" charset="0"/>
              </a:rPr>
              <a:t>parts handling system.</a:t>
            </a:r>
            <a:r>
              <a:rPr lang="en-US" sz="2000" dirty="0" smtClean="0">
                <a:latin typeface="Perpetua" pitchFamily="18" charset="0"/>
              </a:rPr>
              <a:t> This set-up can operate in </a:t>
            </a:r>
            <a:r>
              <a:rPr lang="en-US" sz="2000" b="1" dirty="0" smtClean="0">
                <a:solidFill>
                  <a:srgbClr val="002060"/>
                </a:solidFill>
                <a:latin typeface="Perpetua" pitchFamily="18" charset="0"/>
              </a:rPr>
              <a:t>flexible mode and batch mode, </a:t>
            </a:r>
            <a:r>
              <a:rPr lang="en-US" sz="2000" dirty="0" smtClean="0">
                <a:latin typeface="Perpetua" pitchFamily="18" charset="0"/>
              </a:rPr>
              <a:t>as necessary, and can readily adapt to evolving </a:t>
            </a:r>
            <a:r>
              <a:rPr lang="en-US" sz="2000" b="1" dirty="0" smtClean="0">
                <a:solidFill>
                  <a:srgbClr val="002060"/>
                </a:solidFill>
                <a:latin typeface="Perpetua" pitchFamily="18" charset="0"/>
              </a:rPr>
              <a:t>production schedule and increased production volumes</a:t>
            </a:r>
            <a:r>
              <a:rPr lang="en-US" sz="2000" dirty="0" smtClean="0">
                <a:latin typeface="Perpetua" pitchFamily="18" charset="0"/>
              </a:rPr>
              <a:t>. Since there is more than one machine, </a:t>
            </a:r>
            <a:r>
              <a:rPr lang="en-US" sz="2000" b="1" dirty="0" smtClean="0">
                <a:solidFill>
                  <a:srgbClr val="002060"/>
                </a:solidFill>
                <a:latin typeface="Perpetua" pitchFamily="18" charset="0"/>
              </a:rPr>
              <a:t>error recovery is possible by re-routing </a:t>
            </a:r>
            <a:r>
              <a:rPr lang="en-US" sz="2000" dirty="0" smtClean="0">
                <a:latin typeface="Perpetua" pitchFamily="18" charset="0"/>
              </a:rPr>
              <a:t>the failed machine’s intended parts for processing to the other two machines in the system; and </a:t>
            </a:r>
            <a:r>
              <a:rPr lang="en-US" sz="2000" b="1" dirty="0" smtClean="0">
                <a:solidFill>
                  <a:srgbClr val="002060"/>
                </a:solidFill>
                <a:latin typeface="Perpetua" pitchFamily="18" charset="0"/>
              </a:rPr>
              <a:t>new part designs </a:t>
            </a:r>
            <a:r>
              <a:rPr lang="en-US" sz="2000" dirty="0" smtClean="0">
                <a:latin typeface="Perpetua" pitchFamily="18" charset="0"/>
              </a:rPr>
              <a:t>can be introduced with relative ease into the set-up. </a:t>
            </a:r>
            <a:r>
              <a:rPr lang="en-US" sz="2000" b="1" dirty="0" smtClean="0">
                <a:solidFill>
                  <a:srgbClr val="002060"/>
                </a:solidFill>
                <a:latin typeface="Perpetua" pitchFamily="18" charset="0"/>
              </a:rPr>
              <a:t>The flexible manufacturing cell satisfies all four flexibility tests.</a:t>
            </a:r>
            <a:endParaRPr lang="en-US" sz="2000" b="1" dirty="0">
              <a:solidFill>
                <a:srgbClr val="002060"/>
              </a:solidFill>
              <a:latin typeface="Perpetua" pitchFamily="18" charset="0"/>
            </a:endParaRPr>
          </a:p>
        </p:txBody>
      </p:sp>
      <p:pic>
        <p:nvPicPr>
          <p:cNvPr id="3074" name="Picture 2"/>
          <p:cNvPicPr>
            <a:picLocks noChangeAspect="1" noChangeArrowheads="1"/>
          </p:cNvPicPr>
          <p:nvPr/>
        </p:nvPicPr>
        <p:blipFill>
          <a:blip r:embed="rId2"/>
          <a:srcRect/>
          <a:stretch>
            <a:fillRect/>
          </a:stretch>
        </p:blipFill>
        <p:spPr bwMode="auto">
          <a:xfrm>
            <a:off x="533400" y="3962400"/>
            <a:ext cx="8210550" cy="289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lnSpcReduction="10000"/>
          </a:bodyPr>
          <a:lstStyle/>
          <a:p>
            <a:pPr>
              <a:lnSpc>
                <a:spcPct val="150000"/>
              </a:lnSpc>
              <a:buNone/>
            </a:pPr>
            <a:r>
              <a:rPr lang="en-US" sz="2000" b="1" dirty="0" smtClean="0">
                <a:solidFill>
                  <a:srgbClr val="C00000"/>
                </a:solidFill>
                <a:latin typeface="Perpetua" pitchFamily="18" charset="0"/>
              </a:rPr>
              <a:t>3. </a:t>
            </a:r>
            <a:r>
              <a:rPr lang="en-US" sz="2400" b="1" u="sng" dirty="0" smtClean="0">
                <a:solidFill>
                  <a:srgbClr val="C00000"/>
                </a:solidFill>
                <a:latin typeface="Perpetua" pitchFamily="18" charset="0"/>
              </a:rPr>
              <a:t>Flexible manufacturing system (FMS)</a:t>
            </a:r>
          </a:p>
          <a:p>
            <a:pPr lvl="1">
              <a:lnSpc>
                <a:spcPct val="150000"/>
              </a:lnSpc>
              <a:buFont typeface="Algerian" pitchFamily="82" charset="0"/>
              <a:buChar char="&gt;"/>
            </a:pPr>
            <a:r>
              <a:rPr lang="en-US" sz="2400" dirty="0" smtClean="0">
                <a:latin typeface="Perpetua" pitchFamily="18" charset="0"/>
              </a:rPr>
              <a:t>consists of </a:t>
            </a:r>
            <a:r>
              <a:rPr lang="en-US" sz="2400" b="1" dirty="0" smtClean="0">
                <a:solidFill>
                  <a:srgbClr val="002060"/>
                </a:solidFill>
                <a:latin typeface="Perpetua" pitchFamily="18" charset="0"/>
              </a:rPr>
              <a:t>four or more processing stations </a:t>
            </a:r>
            <a:r>
              <a:rPr lang="en-US" sz="2400" dirty="0" smtClean="0">
                <a:latin typeface="Perpetua" pitchFamily="18" charset="0"/>
              </a:rPr>
              <a:t>connected </a:t>
            </a:r>
            <a:r>
              <a:rPr lang="en-US" sz="2400" b="1" dirty="0" smtClean="0">
                <a:solidFill>
                  <a:srgbClr val="002060"/>
                </a:solidFill>
                <a:latin typeface="Perpetua" pitchFamily="18" charset="0"/>
              </a:rPr>
              <a:t>mechanically </a:t>
            </a:r>
            <a:r>
              <a:rPr lang="en-US" sz="2400" dirty="0" smtClean="0">
                <a:latin typeface="Perpetua" pitchFamily="18" charset="0"/>
              </a:rPr>
              <a:t>by a common </a:t>
            </a:r>
            <a:r>
              <a:rPr lang="en-US" sz="2400" b="1" dirty="0" smtClean="0">
                <a:solidFill>
                  <a:srgbClr val="002060"/>
                </a:solidFill>
                <a:latin typeface="Perpetua" pitchFamily="18" charset="0"/>
              </a:rPr>
              <a:t>parts handling system </a:t>
            </a:r>
            <a:r>
              <a:rPr lang="en-US" sz="2400" dirty="0" smtClean="0">
                <a:latin typeface="Perpetua" pitchFamily="18" charset="0"/>
              </a:rPr>
              <a:t>and </a:t>
            </a:r>
            <a:r>
              <a:rPr lang="en-US" sz="2400" b="1" dirty="0" smtClean="0">
                <a:solidFill>
                  <a:srgbClr val="002060"/>
                </a:solidFill>
                <a:latin typeface="Perpetua" pitchFamily="18" charset="0"/>
              </a:rPr>
              <a:t>electronically </a:t>
            </a:r>
            <a:r>
              <a:rPr lang="en-US" sz="2400" dirty="0" smtClean="0">
                <a:latin typeface="Perpetua" pitchFamily="18" charset="0"/>
              </a:rPr>
              <a:t>by a distributed </a:t>
            </a:r>
            <a:r>
              <a:rPr lang="en-US" sz="2400" b="1" dirty="0" smtClean="0">
                <a:solidFill>
                  <a:srgbClr val="002060"/>
                </a:solidFill>
                <a:latin typeface="Perpetua" pitchFamily="18" charset="0"/>
              </a:rPr>
              <a:t>computer system </a:t>
            </a:r>
            <a:r>
              <a:rPr lang="en-US" sz="2400" dirty="0" smtClean="0">
                <a:latin typeface="Perpetua" pitchFamily="18" charset="0"/>
              </a:rPr>
              <a:t>(as in Figure ). </a:t>
            </a:r>
          </a:p>
          <a:p>
            <a:pPr lvl="1">
              <a:lnSpc>
                <a:spcPct val="150000"/>
              </a:lnSpc>
              <a:buFont typeface="Algerian" pitchFamily="82" charset="0"/>
              <a:buChar char="&gt;"/>
            </a:pPr>
            <a:r>
              <a:rPr lang="en-US" sz="2400" dirty="0" smtClean="0">
                <a:latin typeface="Perpetua" pitchFamily="18" charset="0"/>
              </a:rPr>
              <a:t>FMS is </a:t>
            </a:r>
            <a:r>
              <a:rPr lang="en-US" sz="2400" b="1" dirty="0" smtClean="0">
                <a:solidFill>
                  <a:srgbClr val="002060"/>
                </a:solidFill>
                <a:latin typeface="Perpetua" pitchFamily="18" charset="0"/>
              </a:rPr>
              <a:t>larger than</a:t>
            </a:r>
            <a:r>
              <a:rPr lang="en-US" sz="2400" dirty="0" smtClean="0">
                <a:latin typeface="Perpetua" pitchFamily="18" charset="0"/>
              </a:rPr>
              <a:t> the flexible manufacturing cell, not only in the </a:t>
            </a:r>
            <a:r>
              <a:rPr lang="en-US" sz="2400" b="1" dirty="0" smtClean="0">
                <a:solidFill>
                  <a:srgbClr val="002060"/>
                </a:solidFill>
                <a:latin typeface="Perpetua" pitchFamily="18" charset="0"/>
              </a:rPr>
              <a:t>number of workstations</a:t>
            </a:r>
            <a:r>
              <a:rPr lang="en-US" sz="2400" dirty="0" smtClean="0">
                <a:latin typeface="Perpetua" pitchFamily="18" charset="0"/>
              </a:rPr>
              <a:t> it may contain, but also in the </a:t>
            </a:r>
            <a:r>
              <a:rPr lang="en-US" sz="2400" b="1" dirty="0" smtClean="0">
                <a:solidFill>
                  <a:srgbClr val="002060"/>
                </a:solidFill>
                <a:latin typeface="Perpetua" pitchFamily="18" charset="0"/>
              </a:rPr>
              <a:t>number of supporting stations</a:t>
            </a:r>
            <a:r>
              <a:rPr lang="en-US" sz="2400" dirty="0" smtClean="0">
                <a:latin typeface="Perpetua" pitchFamily="18" charset="0"/>
              </a:rPr>
              <a:t> in the system, such as </a:t>
            </a:r>
            <a:r>
              <a:rPr lang="en-US" sz="2400" b="1" dirty="0" smtClean="0">
                <a:latin typeface="Perpetua" pitchFamily="18" charset="0"/>
              </a:rPr>
              <a:t>part/pallet washing stations</a:t>
            </a:r>
            <a:r>
              <a:rPr lang="en-US" sz="2400" dirty="0" smtClean="0">
                <a:latin typeface="Perpetua" pitchFamily="18" charset="0"/>
              </a:rPr>
              <a:t>, </a:t>
            </a:r>
            <a:r>
              <a:rPr lang="en-US" sz="2400" b="1" dirty="0" smtClean="0">
                <a:latin typeface="Perpetua" pitchFamily="18" charset="0"/>
              </a:rPr>
              <a:t>co-ordinate measuring machines, storage stations </a:t>
            </a:r>
            <a:r>
              <a:rPr lang="en-US" sz="2400" dirty="0" smtClean="0">
                <a:latin typeface="Perpetua" pitchFamily="18" charset="0"/>
              </a:rPr>
              <a:t>and so on. </a:t>
            </a:r>
          </a:p>
          <a:p>
            <a:pPr lvl="1">
              <a:lnSpc>
                <a:spcPct val="150000"/>
              </a:lnSpc>
              <a:buFont typeface="Algerian" pitchFamily="82" charset="0"/>
              <a:buChar char="&gt;"/>
            </a:pPr>
            <a:r>
              <a:rPr lang="en-US" sz="2400" b="1" dirty="0" smtClean="0">
                <a:solidFill>
                  <a:srgbClr val="002060"/>
                </a:solidFill>
                <a:latin typeface="Perpetua" pitchFamily="18" charset="0"/>
              </a:rPr>
              <a:t>Computer control </a:t>
            </a:r>
            <a:r>
              <a:rPr lang="en-US" sz="2400" dirty="0" smtClean="0">
                <a:latin typeface="Perpetua" pitchFamily="18" charset="0"/>
              </a:rPr>
              <a:t>is also </a:t>
            </a:r>
            <a:r>
              <a:rPr lang="en-US" sz="2400" b="1" dirty="0" smtClean="0">
                <a:solidFill>
                  <a:srgbClr val="002060"/>
                </a:solidFill>
                <a:latin typeface="Perpetua" pitchFamily="18" charset="0"/>
              </a:rPr>
              <a:t>more sophisticated</a:t>
            </a:r>
            <a:r>
              <a:rPr lang="en-US" sz="2400" dirty="0" smtClean="0">
                <a:latin typeface="Perpetua" pitchFamily="18" charset="0"/>
              </a:rPr>
              <a:t>; it includes functions </a:t>
            </a:r>
            <a:r>
              <a:rPr lang="en-US" sz="2400" b="1" dirty="0" smtClean="0">
                <a:latin typeface="Perpetua" pitchFamily="18" charset="0"/>
              </a:rPr>
              <a:t>not found </a:t>
            </a:r>
            <a:r>
              <a:rPr lang="en-US" sz="2400" dirty="0" smtClean="0">
                <a:latin typeface="Perpetua" pitchFamily="18" charset="0"/>
              </a:rPr>
              <a:t>in the </a:t>
            </a:r>
            <a:r>
              <a:rPr lang="en-US" sz="2400" dirty="0" err="1" smtClean="0">
                <a:latin typeface="Perpetua" pitchFamily="18" charset="0"/>
              </a:rPr>
              <a:t>FMCl</a:t>
            </a:r>
            <a:r>
              <a:rPr lang="en-US" sz="2400" dirty="0" smtClean="0">
                <a:latin typeface="Perpetua" pitchFamily="18" charset="0"/>
              </a:rPr>
              <a:t> such as </a:t>
            </a:r>
            <a:r>
              <a:rPr lang="en-US" sz="2400" b="1" dirty="0" smtClean="0">
                <a:solidFill>
                  <a:srgbClr val="002060"/>
                </a:solidFill>
                <a:latin typeface="Perpetua" pitchFamily="18" charset="0"/>
              </a:rPr>
              <a:t>diagnostics and tool monitoring.</a:t>
            </a:r>
            <a:r>
              <a:rPr lang="en-US" sz="2400" dirty="0" smtClean="0">
                <a:latin typeface="Perpetua" pitchFamily="18" charset="0"/>
              </a:rPr>
              <a:t> </a:t>
            </a:r>
          </a:p>
          <a:p>
            <a:pPr lvl="1">
              <a:lnSpc>
                <a:spcPct val="150000"/>
              </a:lnSpc>
              <a:buFont typeface="Algerian" pitchFamily="82" charset="0"/>
              <a:buChar char="&gt;"/>
            </a:pPr>
            <a:r>
              <a:rPr lang="en-US" sz="2400" dirty="0" smtClean="0">
                <a:latin typeface="Perpetua" pitchFamily="18" charset="0"/>
              </a:rPr>
              <a:t>The FMS satisfies </a:t>
            </a:r>
            <a:r>
              <a:rPr lang="en-US" sz="2400" b="1" dirty="0" smtClean="0">
                <a:solidFill>
                  <a:srgbClr val="C00000"/>
                </a:solidFill>
                <a:latin typeface="Perpetua" pitchFamily="18" charset="0"/>
              </a:rPr>
              <a:t>all four flexibility tests. </a:t>
            </a:r>
            <a:endParaRPr lang="en-US" sz="2400" b="1" dirty="0">
              <a:solidFill>
                <a:srgbClr val="C00000"/>
              </a:solidFill>
              <a:latin typeface="Perpetua"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457200"/>
          </a:xfrm>
        </p:spPr>
        <p:txBody>
          <a:bodyPr>
            <a:normAutofit fontScale="90000"/>
          </a:bodyPr>
          <a:lstStyle/>
          <a:p>
            <a:pPr algn="r"/>
            <a:r>
              <a:rPr lang="en-US" sz="3200" b="1" dirty="0" smtClean="0">
                <a:solidFill>
                  <a:srgbClr val="C00000"/>
                </a:solidFill>
                <a:latin typeface="Perpetua" pitchFamily="18" charset="0"/>
              </a:rPr>
              <a:t>Cont’d…</a:t>
            </a:r>
            <a:endParaRPr lang="en-US" sz="3200" b="1" dirty="0">
              <a:solidFill>
                <a:srgbClr val="C00000"/>
              </a:solidFill>
              <a:latin typeface="Perpetua" pitchFamily="18" charset="0"/>
            </a:endParaRPr>
          </a:p>
        </p:txBody>
      </p:sp>
      <p:pic>
        <p:nvPicPr>
          <p:cNvPr id="4098" name="Picture 2"/>
          <p:cNvPicPr>
            <a:picLocks noGrp="1" noChangeAspect="1" noChangeArrowheads="1"/>
          </p:cNvPicPr>
          <p:nvPr>
            <p:ph idx="1"/>
          </p:nvPr>
        </p:nvPicPr>
        <p:blipFill>
          <a:blip r:embed="rId2"/>
          <a:srcRect/>
          <a:stretch>
            <a:fillRect/>
          </a:stretch>
        </p:blipFill>
        <p:spPr bwMode="auto">
          <a:xfrm>
            <a:off x="609600" y="533400"/>
            <a:ext cx="6747346" cy="5364163"/>
          </a:xfrm>
          <a:prstGeom prst="rect">
            <a:avLst/>
          </a:prstGeom>
          <a:noFill/>
          <a:ln w="9525">
            <a:noFill/>
            <a:miter lim="800000"/>
            <a:headEnd/>
            <a:tailEnd/>
          </a:ln>
          <a:effectLst/>
        </p:spPr>
      </p:pic>
      <p:sp>
        <p:nvSpPr>
          <p:cNvPr id="5" name="TextBox 4"/>
          <p:cNvSpPr txBox="1"/>
          <p:nvPr/>
        </p:nvSpPr>
        <p:spPr>
          <a:xfrm>
            <a:off x="1371600" y="6096000"/>
            <a:ext cx="6477000" cy="707886"/>
          </a:xfrm>
          <a:prstGeom prst="rect">
            <a:avLst/>
          </a:prstGeom>
          <a:noFill/>
        </p:spPr>
        <p:txBody>
          <a:bodyPr wrap="square" rtlCol="0">
            <a:spAutoFit/>
          </a:bodyPr>
          <a:lstStyle/>
          <a:p>
            <a:pPr algn="ctr"/>
            <a:r>
              <a:rPr lang="en-US" sz="2000" b="1" dirty="0" smtClean="0">
                <a:solidFill>
                  <a:srgbClr val="002060"/>
                </a:solidFill>
                <a:latin typeface="Perpetua" pitchFamily="18" charset="0"/>
              </a:rPr>
              <a:t>Fig. Plan view of a seven-station flexible manufacturing system </a:t>
            </a:r>
            <a:endParaRPr lang="en-US" sz="2000" b="1" dirty="0">
              <a:solidFill>
                <a:srgbClr val="002060"/>
              </a:solidFill>
              <a:latin typeface="Perpetua"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pPr algn="r"/>
            <a:r>
              <a:rPr lang="en-US" sz="3200" b="1" dirty="0" smtClean="0">
                <a:solidFill>
                  <a:srgbClr val="002060"/>
                </a:solidFill>
                <a:latin typeface="Perpetua" pitchFamily="18" charset="0"/>
              </a:rPr>
              <a:t>Cont’d…</a:t>
            </a:r>
            <a:endParaRPr lang="en-US" sz="3200" b="1" dirty="0">
              <a:solidFill>
                <a:srgbClr val="002060"/>
              </a:solidFill>
              <a:latin typeface="Perpetua" pitchFamily="18" charset="0"/>
            </a:endParaRPr>
          </a:p>
        </p:txBody>
      </p:sp>
      <p:sp>
        <p:nvSpPr>
          <p:cNvPr id="3" name="Content Placeholder 2"/>
          <p:cNvSpPr>
            <a:spLocks noGrp="1"/>
          </p:cNvSpPr>
          <p:nvPr>
            <p:ph idx="1"/>
          </p:nvPr>
        </p:nvSpPr>
        <p:spPr>
          <a:xfrm>
            <a:off x="228600" y="609600"/>
            <a:ext cx="8915400" cy="6248400"/>
          </a:xfrm>
        </p:spPr>
        <p:txBody>
          <a:bodyPr/>
          <a:lstStyle/>
          <a:p>
            <a:pPr>
              <a:lnSpc>
                <a:spcPct val="150000"/>
              </a:lnSpc>
              <a:buFont typeface="Wingdings 2" pitchFamily="18" charset="2"/>
              <a:buChar char="E"/>
            </a:pPr>
            <a:r>
              <a:rPr lang="en-US" sz="2400" dirty="0" smtClean="0">
                <a:latin typeface="Perpetua" pitchFamily="18" charset="0"/>
              </a:rPr>
              <a:t>A comparison of </a:t>
            </a:r>
            <a:r>
              <a:rPr lang="en-US" sz="2400" b="1" dirty="0" smtClean="0">
                <a:solidFill>
                  <a:srgbClr val="002060"/>
                </a:solidFill>
                <a:latin typeface="Perpetua" pitchFamily="18" charset="0"/>
              </a:rPr>
              <a:t>the three FMS types </a:t>
            </a:r>
            <a:r>
              <a:rPr lang="en-US" sz="2400" dirty="0" smtClean="0">
                <a:latin typeface="Perpetua" pitchFamily="18" charset="0"/>
              </a:rPr>
              <a:t>is illustrated in Figure , where the </a:t>
            </a:r>
            <a:r>
              <a:rPr lang="en-US" sz="2400" b="1" dirty="0" smtClean="0">
                <a:solidFill>
                  <a:srgbClr val="002060"/>
                </a:solidFill>
                <a:latin typeface="Perpetua" pitchFamily="18" charset="0"/>
              </a:rPr>
              <a:t>number of machines </a:t>
            </a:r>
            <a:r>
              <a:rPr lang="en-US" sz="2400" dirty="0" smtClean="0">
                <a:latin typeface="Perpetua" pitchFamily="18" charset="0"/>
              </a:rPr>
              <a:t>is plotted against </a:t>
            </a:r>
            <a:r>
              <a:rPr lang="en-US" sz="2400" b="1" dirty="0" smtClean="0">
                <a:solidFill>
                  <a:srgbClr val="002060"/>
                </a:solidFill>
                <a:latin typeface="Perpetua" pitchFamily="18" charset="0"/>
              </a:rPr>
              <a:t>metrics of investment, production rate and annual volume. </a:t>
            </a:r>
            <a:endParaRPr lang="en-US" b="1" dirty="0">
              <a:solidFill>
                <a:srgbClr val="002060"/>
              </a:solidFill>
              <a:latin typeface="Perpetua" pitchFamily="18" charset="0"/>
            </a:endParaRPr>
          </a:p>
        </p:txBody>
      </p:sp>
      <p:pic>
        <p:nvPicPr>
          <p:cNvPr id="5122" name="Picture 2"/>
          <p:cNvPicPr>
            <a:picLocks noChangeAspect="1" noChangeArrowheads="1"/>
          </p:cNvPicPr>
          <p:nvPr/>
        </p:nvPicPr>
        <p:blipFill>
          <a:blip r:embed="rId2"/>
          <a:srcRect/>
          <a:stretch>
            <a:fillRect/>
          </a:stretch>
        </p:blipFill>
        <p:spPr bwMode="auto">
          <a:xfrm>
            <a:off x="1219200" y="2514600"/>
            <a:ext cx="6324600" cy="3524250"/>
          </a:xfrm>
          <a:prstGeom prst="rect">
            <a:avLst/>
          </a:prstGeom>
          <a:noFill/>
          <a:ln w="9525">
            <a:noFill/>
            <a:miter lim="800000"/>
            <a:headEnd/>
            <a:tailEnd/>
          </a:ln>
          <a:effectLst/>
        </p:spPr>
      </p:pic>
      <p:sp>
        <p:nvSpPr>
          <p:cNvPr id="5" name="TextBox 4"/>
          <p:cNvSpPr txBox="1"/>
          <p:nvPr/>
        </p:nvSpPr>
        <p:spPr>
          <a:xfrm>
            <a:off x="1447800" y="6324600"/>
            <a:ext cx="6096000" cy="400110"/>
          </a:xfrm>
          <a:prstGeom prst="rect">
            <a:avLst/>
          </a:prstGeom>
          <a:noFill/>
        </p:spPr>
        <p:txBody>
          <a:bodyPr wrap="square" rtlCol="0">
            <a:spAutoFit/>
          </a:bodyPr>
          <a:lstStyle/>
          <a:p>
            <a:r>
              <a:rPr lang="en-US" sz="2000" b="1" dirty="0" smtClean="0">
                <a:solidFill>
                  <a:srgbClr val="002060"/>
                </a:solidFill>
                <a:latin typeface="Nyala" pitchFamily="2" charset="0"/>
              </a:rPr>
              <a:t>Features of the three categories of flexible cells and systems </a:t>
            </a:r>
            <a:endParaRPr lang="en-US" sz="2000" b="1" dirty="0">
              <a:solidFill>
                <a:srgbClr val="002060"/>
              </a:solidFill>
              <a:latin typeface="Nyala" pitchFamily="2"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pPr algn="l"/>
            <a:r>
              <a:rPr lang="en-US" sz="2400" b="1" u="sng" dirty="0" smtClean="0">
                <a:solidFill>
                  <a:srgbClr val="C00000"/>
                </a:solidFill>
                <a:latin typeface="Perpetua" pitchFamily="18" charset="0"/>
              </a:rPr>
              <a:t>ii. Types of FMS based on level of flexibility:</a:t>
            </a:r>
            <a:r>
              <a:rPr lang="en-US" sz="2800" b="1" i="1" dirty="0" smtClean="0">
                <a:solidFill>
                  <a:srgbClr val="0070C0"/>
                </a:solidFill>
                <a:latin typeface="Bookman" pitchFamily="18" charset="0"/>
              </a:rPr>
              <a:t/>
            </a:r>
            <a:br>
              <a:rPr lang="en-US" sz="2800" b="1" i="1" dirty="0" smtClean="0">
                <a:solidFill>
                  <a:srgbClr val="0070C0"/>
                </a:solidFill>
                <a:latin typeface="Bookman" pitchFamily="18" charset="0"/>
              </a:rPr>
            </a:br>
            <a:endParaRPr lang="en-US" sz="2800" b="1" i="1" dirty="0">
              <a:solidFill>
                <a:srgbClr val="0070C0"/>
              </a:solidFill>
              <a:latin typeface="Bookman" pitchFamily="18" charset="0"/>
            </a:endParaRPr>
          </a:p>
        </p:txBody>
      </p:sp>
      <p:sp>
        <p:nvSpPr>
          <p:cNvPr id="3" name="Content Placeholder 2"/>
          <p:cNvSpPr>
            <a:spLocks noGrp="1"/>
          </p:cNvSpPr>
          <p:nvPr>
            <p:ph idx="1"/>
          </p:nvPr>
        </p:nvSpPr>
        <p:spPr>
          <a:xfrm>
            <a:off x="228600" y="533400"/>
            <a:ext cx="8915400" cy="6324600"/>
          </a:xfrm>
        </p:spPr>
        <p:txBody>
          <a:bodyPr>
            <a:noAutofit/>
          </a:bodyPr>
          <a:lstStyle/>
          <a:p>
            <a:pPr>
              <a:lnSpc>
                <a:spcPct val="170000"/>
              </a:lnSpc>
              <a:buFont typeface="+mj-lt"/>
              <a:buAutoNum type="arabicParenR"/>
            </a:pPr>
            <a:r>
              <a:rPr lang="en-US" sz="2000" b="1" u="sng" dirty="0" smtClean="0">
                <a:solidFill>
                  <a:srgbClr val="0070C0"/>
                </a:solidFill>
                <a:latin typeface="Perpetua" pitchFamily="18" charset="0"/>
              </a:rPr>
              <a:t>Sequential FMS</a:t>
            </a:r>
            <a:r>
              <a:rPr lang="en-US" sz="2000" u="sng" dirty="0" smtClean="0">
                <a:latin typeface="Perpetua" pitchFamily="18" charset="0"/>
              </a:rPr>
              <a:t>: </a:t>
            </a:r>
            <a:r>
              <a:rPr lang="en-US" sz="2000" dirty="0" smtClean="0">
                <a:latin typeface="Perpetua" pitchFamily="18" charset="0"/>
              </a:rPr>
              <a:t>It manufactures </a:t>
            </a:r>
            <a:r>
              <a:rPr lang="en-US" sz="2000" b="1" dirty="0" smtClean="0">
                <a:solidFill>
                  <a:srgbClr val="002060"/>
                </a:solidFill>
                <a:latin typeface="Perpetua" pitchFamily="18" charset="0"/>
              </a:rPr>
              <a:t>one-piece part batch type </a:t>
            </a:r>
            <a:r>
              <a:rPr lang="en-US" sz="2000" dirty="0" smtClean="0">
                <a:latin typeface="Perpetua" pitchFamily="18" charset="0"/>
              </a:rPr>
              <a:t>and then </a:t>
            </a:r>
            <a:r>
              <a:rPr lang="en-US" sz="2000" b="1" dirty="0" smtClean="0">
                <a:latin typeface="Perpetua" pitchFamily="18" charset="0"/>
              </a:rPr>
              <a:t>planning and preparation </a:t>
            </a:r>
            <a:r>
              <a:rPr lang="en-US" sz="2000" dirty="0" smtClean="0">
                <a:latin typeface="Perpetua" pitchFamily="18" charset="0"/>
              </a:rPr>
              <a:t>is carried out for the </a:t>
            </a:r>
            <a:r>
              <a:rPr lang="en-US" sz="2000" b="1" dirty="0" smtClean="0">
                <a:solidFill>
                  <a:srgbClr val="002060"/>
                </a:solidFill>
                <a:latin typeface="Perpetua" pitchFamily="18" charset="0"/>
              </a:rPr>
              <a:t>next piece part batch type </a:t>
            </a:r>
            <a:r>
              <a:rPr lang="en-US" sz="2000" dirty="0" smtClean="0">
                <a:latin typeface="Perpetua" pitchFamily="18" charset="0"/>
              </a:rPr>
              <a:t>to be manufactured. It operates like a </a:t>
            </a:r>
            <a:r>
              <a:rPr lang="en-US" sz="2000" b="1" dirty="0" smtClean="0">
                <a:solidFill>
                  <a:srgbClr val="C00000"/>
                </a:solidFill>
                <a:latin typeface="Perpetua" pitchFamily="18" charset="0"/>
              </a:rPr>
              <a:t>small batch flexible transfer line</a:t>
            </a:r>
            <a:r>
              <a:rPr lang="en-US" sz="2000" dirty="0" smtClean="0">
                <a:latin typeface="Perpetua" pitchFamily="18" charset="0"/>
              </a:rPr>
              <a:t>.</a:t>
            </a:r>
          </a:p>
          <a:p>
            <a:pPr>
              <a:lnSpc>
                <a:spcPct val="170000"/>
              </a:lnSpc>
              <a:buFont typeface="+mj-lt"/>
              <a:buAutoNum type="arabicParenR"/>
            </a:pPr>
            <a:r>
              <a:rPr lang="en-US" sz="2000" b="1" u="sng" dirty="0" smtClean="0">
                <a:solidFill>
                  <a:srgbClr val="0070C0"/>
                </a:solidFill>
                <a:latin typeface="Perpetua" pitchFamily="18" charset="0"/>
              </a:rPr>
              <a:t>Random FMS: </a:t>
            </a:r>
            <a:r>
              <a:rPr lang="en-US" sz="2000" dirty="0" smtClean="0">
                <a:latin typeface="Perpetua" pitchFamily="18" charset="0"/>
              </a:rPr>
              <a:t>It manufactures </a:t>
            </a:r>
            <a:r>
              <a:rPr lang="en-US" sz="2000" b="1" dirty="0" smtClean="0">
                <a:solidFill>
                  <a:srgbClr val="002060"/>
                </a:solidFill>
                <a:latin typeface="Perpetua" pitchFamily="18" charset="0"/>
              </a:rPr>
              <a:t>any random mix of piece part types </a:t>
            </a:r>
            <a:r>
              <a:rPr lang="en-US" sz="2000" dirty="0" smtClean="0">
                <a:latin typeface="Perpetua" pitchFamily="18" charset="0"/>
              </a:rPr>
              <a:t>at any one time.</a:t>
            </a:r>
          </a:p>
          <a:p>
            <a:pPr>
              <a:lnSpc>
                <a:spcPct val="170000"/>
              </a:lnSpc>
              <a:buFont typeface="+mj-lt"/>
              <a:buAutoNum type="arabicParenR"/>
            </a:pPr>
            <a:r>
              <a:rPr lang="en-US" sz="2000" b="1" u="sng" dirty="0" smtClean="0">
                <a:solidFill>
                  <a:srgbClr val="0070C0"/>
                </a:solidFill>
                <a:latin typeface="Perpetua" pitchFamily="18" charset="0"/>
              </a:rPr>
              <a:t>Dedicated FMS</a:t>
            </a:r>
            <a:r>
              <a:rPr lang="en-US" sz="2000" u="sng" dirty="0" smtClean="0">
                <a:latin typeface="Perpetua" pitchFamily="18" charset="0"/>
              </a:rPr>
              <a:t>: </a:t>
            </a:r>
            <a:r>
              <a:rPr lang="en-US" sz="2000" dirty="0" smtClean="0">
                <a:latin typeface="Perpetua" pitchFamily="18" charset="0"/>
              </a:rPr>
              <a:t>It </a:t>
            </a:r>
            <a:r>
              <a:rPr lang="en-US" sz="2000" b="1" dirty="0" smtClean="0">
                <a:latin typeface="Perpetua" pitchFamily="18" charset="0"/>
              </a:rPr>
              <a:t>continually manufactures</a:t>
            </a:r>
            <a:r>
              <a:rPr lang="en-US" sz="2000" dirty="0" smtClean="0">
                <a:latin typeface="Perpetua" pitchFamily="18" charset="0"/>
              </a:rPr>
              <a:t>, for </a:t>
            </a:r>
            <a:r>
              <a:rPr lang="en-US" sz="2000" b="1" dirty="0" smtClean="0">
                <a:latin typeface="Perpetua" pitchFamily="18" charset="0"/>
              </a:rPr>
              <a:t>extended periods</a:t>
            </a:r>
            <a:r>
              <a:rPr lang="en-US" sz="2000" dirty="0" smtClean="0">
                <a:latin typeface="Perpetua" pitchFamily="18" charset="0"/>
              </a:rPr>
              <a:t>, the </a:t>
            </a:r>
            <a:r>
              <a:rPr lang="en-US" sz="2000" b="1" dirty="0" smtClean="0">
                <a:solidFill>
                  <a:srgbClr val="002060"/>
                </a:solidFill>
                <a:latin typeface="Perpetua" pitchFamily="18" charset="0"/>
              </a:rPr>
              <a:t>same but limited mix </a:t>
            </a:r>
            <a:r>
              <a:rPr lang="en-US" sz="2000" dirty="0" smtClean="0">
                <a:latin typeface="Perpetua" pitchFamily="18" charset="0"/>
              </a:rPr>
              <a:t>of piece part batch types.</a:t>
            </a:r>
          </a:p>
          <a:p>
            <a:pPr>
              <a:lnSpc>
                <a:spcPct val="170000"/>
              </a:lnSpc>
              <a:buFont typeface="+mj-lt"/>
              <a:buAutoNum type="arabicParenR"/>
            </a:pPr>
            <a:r>
              <a:rPr lang="en-US" sz="2000" b="1" u="sng" dirty="0" smtClean="0">
                <a:solidFill>
                  <a:srgbClr val="0070C0"/>
                </a:solidFill>
                <a:latin typeface="Perpetua" pitchFamily="18" charset="0"/>
              </a:rPr>
              <a:t>Engineered FMS</a:t>
            </a:r>
            <a:r>
              <a:rPr lang="en-US" sz="2000" u="sng" dirty="0" smtClean="0">
                <a:latin typeface="Perpetua" pitchFamily="18" charset="0"/>
              </a:rPr>
              <a:t>: </a:t>
            </a:r>
            <a:r>
              <a:rPr lang="en-US" sz="2000" dirty="0" smtClean="0">
                <a:latin typeface="Perpetua" pitchFamily="18" charset="0"/>
              </a:rPr>
              <a:t>It manufactures the </a:t>
            </a:r>
            <a:r>
              <a:rPr lang="en-US" sz="2000" b="1" dirty="0" smtClean="0">
                <a:solidFill>
                  <a:srgbClr val="002060"/>
                </a:solidFill>
                <a:latin typeface="Perpetua" pitchFamily="18" charset="0"/>
              </a:rPr>
              <a:t>same mix of part types </a:t>
            </a:r>
            <a:r>
              <a:rPr lang="en-US" sz="2000" b="1" dirty="0" smtClean="0">
                <a:latin typeface="Perpetua" pitchFamily="18" charset="0"/>
              </a:rPr>
              <a:t>throughout its lifetime</a:t>
            </a:r>
            <a:r>
              <a:rPr lang="en-US" sz="2000" dirty="0" smtClean="0">
                <a:latin typeface="Perpetua" pitchFamily="18" charset="0"/>
              </a:rPr>
              <a:t>.</a:t>
            </a:r>
          </a:p>
          <a:p>
            <a:pPr>
              <a:lnSpc>
                <a:spcPct val="170000"/>
              </a:lnSpc>
              <a:buFont typeface="+mj-lt"/>
              <a:buAutoNum type="arabicParenR"/>
            </a:pPr>
            <a:r>
              <a:rPr lang="en-US" sz="2000" b="1" u="sng" dirty="0" smtClean="0">
                <a:solidFill>
                  <a:srgbClr val="0070C0"/>
                </a:solidFill>
                <a:latin typeface="Perpetua" pitchFamily="18" charset="0"/>
              </a:rPr>
              <a:t>Modular FMS</a:t>
            </a:r>
            <a:r>
              <a:rPr lang="en-US" sz="2000" u="sng" dirty="0" smtClean="0">
                <a:latin typeface="Perpetua" pitchFamily="18" charset="0"/>
              </a:rPr>
              <a:t>: </a:t>
            </a:r>
            <a:r>
              <a:rPr lang="en-US" sz="2000" dirty="0" smtClean="0">
                <a:latin typeface="Perpetua" pitchFamily="18" charset="0"/>
              </a:rPr>
              <a:t>A modular FMS, with a </a:t>
            </a:r>
            <a:r>
              <a:rPr lang="en-US" sz="2000" b="1" dirty="0" smtClean="0">
                <a:solidFill>
                  <a:srgbClr val="002060"/>
                </a:solidFill>
                <a:latin typeface="Perpetua" pitchFamily="18" charset="0"/>
              </a:rPr>
              <a:t>sophisticated FMS host</a:t>
            </a:r>
            <a:r>
              <a:rPr lang="en-US" sz="2000" dirty="0" smtClean="0">
                <a:solidFill>
                  <a:srgbClr val="002060"/>
                </a:solidFill>
                <a:latin typeface="Perpetua" pitchFamily="18" charset="0"/>
              </a:rPr>
              <a:t>, </a:t>
            </a:r>
            <a:r>
              <a:rPr lang="en-US" sz="2000" dirty="0" smtClean="0">
                <a:latin typeface="Perpetua" pitchFamily="18" charset="0"/>
              </a:rPr>
              <a:t>enables FMS user to </a:t>
            </a:r>
            <a:r>
              <a:rPr lang="en-US" sz="2000" b="1" dirty="0" smtClean="0">
                <a:solidFill>
                  <a:srgbClr val="002060"/>
                </a:solidFill>
                <a:latin typeface="Perpetua" pitchFamily="18" charset="0"/>
              </a:rPr>
              <a:t>expand their FMS capabilities </a:t>
            </a:r>
            <a:r>
              <a:rPr lang="en-US" sz="2000" dirty="0" smtClean="0">
                <a:latin typeface="Perpetua" pitchFamily="18" charset="0"/>
              </a:rPr>
              <a:t>in a stepwise fashion into </a:t>
            </a:r>
            <a:r>
              <a:rPr lang="en-US" sz="2000" b="1" dirty="0" smtClean="0">
                <a:solidFill>
                  <a:srgbClr val="002060"/>
                </a:solidFill>
                <a:latin typeface="Perpetua" pitchFamily="18" charset="0"/>
              </a:rPr>
              <a:t>any of the previous four types of FMS.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pPr algn="l"/>
            <a:r>
              <a:rPr lang="en-US" sz="3200" b="1" dirty="0" smtClean="0">
                <a:solidFill>
                  <a:srgbClr val="7030A0"/>
                </a:solidFill>
                <a:latin typeface="Perpetua" pitchFamily="18" charset="0"/>
              </a:rPr>
              <a:t>1.9. </a:t>
            </a:r>
            <a:r>
              <a:rPr lang="en-US" sz="3200" b="1" u="sng" dirty="0" smtClean="0">
                <a:solidFill>
                  <a:srgbClr val="7030A0"/>
                </a:solidFill>
                <a:latin typeface="Perpetua" pitchFamily="18" charset="0"/>
              </a:rPr>
              <a:t>Types of FMS layouts</a:t>
            </a:r>
            <a:endParaRPr lang="en-US" sz="3200" b="1" u="sng" dirty="0">
              <a:solidFill>
                <a:srgbClr val="7030A0"/>
              </a:solidFill>
              <a:latin typeface="Perpetua" pitchFamily="18" charset="0"/>
            </a:endParaRPr>
          </a:p>
        </p:txBody>
      </p:sp>
      <p:sp>
        <p:nvSpPr>
          <p:cNvPr id="3" name="Content Placeholder 2"/>
          <p:cNvSpPr>
            <a:spLocks noGrp="1"/>
          </p:cNvSpPr>
          <p:nvPr>
            <p:ph idx="1"/>
          </p:nvPr>
        </p:nvSpPr>
        <p:spPr>
          <a:xfrm>
            <a:off x="1295400" y="1828800"/>
            <a:ext cx="7239000" cy="4830763"/>
          </a:xfrm>
        </p:spPr>
        <p:txBody>
          <a:bodyPr>
            <a:normAutofit/>
          </a:bodyPr>
          <a:lstStyle/>
          <a:p>
            <a:pPr marL="571500" indent="-571500">
              <a:lnSpc>
                <a:spcPct val="150000"/>
              </a:lnSpc>
              <a:buFont typeface="+mj-lt"/>
              <a:buAutoNum type="romanUcPeriod"/>
            </a:pPr>
            <a:r>
              <a:rPr lang="en-US" sz="2800" b="1" dirty="0" smtClean="0">
                <a:solidFill>
                  <a:srgbClr val="002060"/>
                </a:solidFill>
                <a:latin typeface="Perpetua" pitchFamily="18" charset="0"/>
              </a:rPr>
              <a:t>Progressive or Line Type</a:t>
            </a:r>
          </a:p>
          <a:p>
            <a:pPr marL="571500" indent="-571500">
              <a:lnSpc>
                <a:spcPct val="150000"/>
              </a:lnSpc>
              <a:buFont typeface="+mj-lt"/>
              <a:buAutoNum type="romanUcPeriod"/>
            </a:pPr>
            <a:r>
              <a:rPr lang="en-US" sz="2800" b="1" dirty="0" smtClean="0">
                <a:solidFill>
                  <a:srgbClr val="002060"/>
                </a:solidFill>
                <a:latin typeface="Perpetua" pitchFamily="18" charset="0"/>
              </a:rPr>
              <a:t>Loop Type</a:t>
            </a:r>
          </a:p>
          <a:p>
            <a:pPr marL="571500" indent="-571500">
              <a:lnSpc>
                <a:spcPct val="150000"/>
              </a:lnSpc>
              <a:buFont typeface="+mj-lt"/>
              <a:buAutoNum type="romanUcPeriod"/>
            </a:pPr>
            <a:r>
              <a:rPr lang="en-US" sz="2800" b="1" dirty="0" smtClean="0">
                <a:solidFill>
                  <a:srgbClr val="002060"/>
                </a:solidFill>
                <a:latin typeface="Perpetua" pitchFamily="18" charset="0"/>
              </a:rPr>
              <a:t> Ladder Type</a:t>
            </a:r>
          </a:p>
          <a:p>
            <a:pPr marL="571500" indent="-571500">
              <a:lnSpc>
                <a:spcPct val="150000"/>
              </a:lnSpc>
              <a:buFont typeface="+mj-lt"/>
              <a:buAutoNum type="romanUcPeriod"/>
            </a:pPr>
            <a:r>
              <a:rPr lang="en-US" sz="2800" b="1" dirty="0" smtClean="0">
                <a:solidFill>
                  <a:srgbClr val="002060"/>
                </a:solidFill>
                <a:latin typeface="Perpetua" pitchFamily="18" charset="0"/>
              </a:rPr>
              <a:t>Open field type and</a:t>
            </a:r>
          </a:p>
          <a:p>
            <a:pPr marL="571500" indent="-571500">
              <a:lnSpc>
                <a:spcPct val="150000"/>
              </a:lnSpc>
              <a:buFont typeface="+mj-lt"/>
              <a:buAutoNum type="romanUcPeriod"/>
            </a:pPr>
            <a:r>
              <a:rPr lang="en-US" sz="2800" b="1" dirty="0" smtClean="0">
                <a:solidFill>
                  <a:srgbClr val="002060"/>
                </a:solidFill>
                <a:latin typeface="Perpetua" pitchFamily="18" charset="0"/>
              </a:rPr>
              <a:t>Robot centered type</a:t>
            </a:r>
            <a:endParaRPr lang="en-US" sz="2800" b="1" dirty="0">
              <a:solidFill>
                <a:srgbClr val="002060"/>
              </a:solidFill>
              <a:latin typeface="Perpetua"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724400" cy="563562"/>
          </a:xfrm>
        </p:spPr>
        <p:txBody>
          <a:bodyPr>
            <a:noAutofit/>
          </a:bodyPr>
          <a:lstStyle/>
          <a:p>
            <a:r>
              <a:rPr lang="en-US" sz="2400" b="1" dirty="0" err="1" smtClean="0">
                <a:solidFill>
                  <a:srgbClr val="7030A0"/>
                </a:solidFill>
                <a:latin typeface="Bookman" pitchFamily="18" charset="0"/>
              </a:rPr>
              <a:t>i</a:t>
            </a:r>
            <a:r>
              <a:rPr lang="en-US" sz="2400" b="1" dirty="0" smtClean="0">
                <a:solidFill>
                  <a:srgbClr val="7030A0"/>
                </a:solidFill>
                <a:latin typeface="Bookman" pitchFamily="18" charset="0"/>
              </a:rPr>
              <a:t>. </a:t>
            </a:r>
            <a:r>
              <a:rPr lang="en-US" sz="3200" b="1" u="sng" dirty="0" smtClean="0">
                <a:solidFill>
                  <a:srgbClr val="7030A0"/>
                </a:solidFill>
                <a:latin typeface="Perpetua" pitchFamily="18" charset="0"/>
              </a:rPr>
              <a:t>Progressive or Line type</a:t>
            </a:r>
            <a:endParaRPr lang="en-US" sz="2400" u="sng" dirty="0">
              <a:solidFill>
                <a:srgbClr val="7030A0"/>
              </a:solidFill>
              <a:latin typeface="Perpetua" pitchFamily="18" charset="0"/>
            </a:endParaRPr>
          </a:p>
        </p:txBody>
      </p:sp>
      <p:sp>
        <p:nvSpPr>
          <p:cNvPr id="3" name="Content Placeholder 2"/>
          <p:cNvSpPr>
            <a:spLocks noGrp="1"/>
          </p:cNvSpPr>
          <p:nvPr>
            <p:ph idx="1"/>
          </p:nvPr>
        </p:nvSpPr>
        <p:spPr>
          <a:xfrm>
            <a:off x="0" y="838200"/>
            <a:ext cx="9144000" cy="6019800"/>
          </a:xfrm>
        </p:spPr>
        <p:txBody>
          <a:bodyPr>
            <a:noAutofit/>
          </a:bodyPr>
          <a:lstStyle/>
          <a:p>
            <a:pPr>
              <a:lnSpc>
                <a:spcPct val="150000"/>
              </a:lnSpc>
              <a:buBlip>
                <a:blip r:embed="rId3"/>
              </a:buBlip>
            </a:pPr>
            <a:r>
              <a:rPr lang="en-US" sz="2200" dirty="0" smtClean="0">
                <a:latin typeface="Perpetua" pitchFamily="18" charset="0"/>
              </a:rPr>
              <a:t>The </a:t>
            </a:r>
            <a:r>
              <a:rPr lang="en-US" sz="2200" b="1" dirty="0" smtClean="0">
                <a:solidFill>
                  <a:srgbClr val="002060"/>
                </a:solidFill>
                <a:latin typeface="Perpetua" pitchFamily="18" charset="0"/>
              </a:rPr>
              <a:t>machines and handling system </a:t>
            </a:r>
            <a:r>
              <a:rPr lang="en-US" sz="2200" dirty="0" smtClean="0">
                <a:latin typeface="Perpetua" pitchFamily="18" charset="0"/>
              </a:rPr>
              <a:t>are arranged in </a:t>
            </a:r>
            <a:r>
              <a:rPr lang="en-US" sz="2200" b="1" dirty="0" smtClean="0">
                <a:solidFill>
                  <a:srgbClr val="0070C0"/>
                </a:solidFill>
                <a:latin typeface="Perpetua" pitchFamily="18" charset="0"/>
              </a:rPr>
              <a:t>a line </a:t>
            </a:r>
            <a:r>
              <a:rPr lang="en-US" sz="2200" dirty="0" smtClean="0">
                <a:latin typeface="Perpetua" pitchFamily="18" charset="0"/>
              </a:rPr>
              <a:t>as shown in the Fig.. </a:t>
            </a:r>
          </a:p>
          <a:p>
            <a:pPr>
              <a:lnSpc>
                <a:spcPct val="150000"/>
              </a:lnSpc>
              <a:buBlip>
                <a:blip r:embed="rId3"/>
              </a:buBlip>
            </a:pPr>
            <a:r>
              <a:rPr lang="en-US" sz="2200" dirty="0" smtClean="0">
                <a:latin typeface="Perpetua" pitchFamily="18" charset="0"/>
              </a:rPr>
              <a:t>It is most appropriate for a system in which </a:t>
            </a:r>
            <a:r>
              <a:rPr lang="en-US" sz="2200" b="1" dirty="0" smtClean="0">
                <a:solidFill>
                  <a:srgbClr val="002060"/>
                </a:solidFill>
                <a:latin typeface="Perpetua" pitchFamily="18" charset="0"/>
              </a:rPr>
              <a:t>the part progress from one workstation to the next </a:t>
            </a:r>
            <a:r>
              <a:rPr lang="en-US" sz="2200" dirty="0" smtClean="0">
                <a:latin typeface="Perpetua" pitchFamily="18" charset="0"/>
              </a:rPr>
              <a:t>in a </a:t>
            </a:r>
            <a:r>
              <a:rPr lang="en-US" sz="2200" b="1" dirty="0" smtClean="0">
                <a:solidFill>
                  <a:srgbClr val="0070C0"/>
                </a:solidFill>
                <a:latin typeface="Perpetua" pitchFamily="18" charset="0"/>
              </a:rPr>
              <a:t>well defined sequence </a:t>
            </a:r>
            <a:r>
              <a:rPr lang="en-US" sz="2200" dirty="0" smtClean="0">
                <a:latin typeface="Perpetua" pitchFamily="18" charset="0"/>
              </a:rPr>
              <a:t>with </a:t>
            </a:r>
            <a:r>
              <a:rPr lang="en-US" sz="2200" b="1" dirty="0" smtClean="0">
                <a:latin typeface="Perpetua" pitchFamily="18" charset="0"/>
              </a:rPr>
              <a:t>no back flow</a:t>
            </a:r>
            <a:r>
              <a:rPr lang="en-US" sz="2200" dirty="0" smtClean="0">
                <a:latin typeface="Perpetua" pitchFamily="18" charset="0"/>
              </a:rPr>
              <a:t>. </a:t>
            </a:r>
          </a:p>
          <a:p>
            <a:pPr>
              <a:lnSpc>
                <a:spcPct val="150000"/>
              </a:lnSpc>
              <a:buBlip>
                <a:blip r:embed="rId3"/>
              </a:buBlip>
            </a:pPr>
            <a:r>
              <a:rPr lang="en-US" sz="2200" dirty="0" smtClean="0">
                <a:latin typeface="Perpetua" pitchFamily="18" charset="0"/>
              </a:rPr>
              <a:t>The operation of this type of system is very similar to </a:t>
            </a:r>
            <a:r>
              <a:rPr lang="en-US" sz="2200" b="1" dirty="0" smtClean="0">
                <a:solidFill>
                  <a:srgbClr val="0070C0"/>
                </a:solidFill>
                <a:latin typeface="Perpetua" pitchFamily="18" charset="0"/>
              </a:rPr>
              <a:t>transfer line type</a:t>
            </a:r>
            <a:r>
              <a:rPr lang="en-US" sz="2200" dirty="0" smtClean="0">
                <a:latin typeface="Perpetua" pitchFamily="18" charset="0"/>
              </a:rPr>
              <a:t>. Work always flows in </a:t>
            </a:r>
            <a:r>
              <a:rPr lang="en-US" sz="2200" b="1" dirty="0" smtClean="0">
                <a:solidFill>
                  <a:srgbClr val="C00000"/>
                </a:solidFill>
                <a:latin typeface="Perpetua" pitchFamily="18" charset="0"/>
              </a:rPr>
              <a:t>unidirectional path.</a:t>
            </a:r>
            <a:endParaRPr lang="en-US" sz="2200" dirty="0">
              <a:solidFill>
                <a:srgbClr val="C00000"/>
              </a:solidFill>
              <a:latin typeface="Perpetua" pitchFamily="18" charset="0"/>
            </a:endParaRPr>
          </a:p>
        </p:txBody>
      </p:sp>
      <p:pic>
        <p:nvPicPr>
          <p:cNvPr id="10242" name="Picture 2"/>
          <p:cNvPicPr>
            <a:picLocks noChangeAspect="1" noChangeArrowheads="1"/>
          </p:cNvPicPr>
          <p:nvPr/>
        </p:nvPicPr>
        <p:blipFill>
          <a:blip r:embed="rId4"/>
          <a:srcRect/>
          <a:stretch>
            <a:fillRect/>
          </a:stretch>
        </p:blipFill>
        <p:spPr bwMode="auto">
          <a:xfrm>
            <a:off x="457200" y="3733800"/>
            <a:ext cx="8077200" cy="289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572000" cy="411162"/>
          </a:xfrm>
        </p:spPr>
        <p:txBody>
          <a:bodyPr>
            <a:noAutofit/>
          </a:bodyPr>
          <a:lstStyle/>
          <a:p>
            <a:pPr algn="l"/>
            <a:r>
              <a:rPr lang="en-US" sz="2800" b="1" u="sng" dirty="0" smtClean="0">
                <a:solidFill>
                  <a:srgbClr val="C00000"/>
                </a:solidFill>
                <a:latin typeface="Perpetua" pitchFamily="18" charset="0"/>
              </a:rPr>
              <a:t>ii. Loop Type</a:t>
            </a:r>
            <a:endParaRPr lang="en-US" sz="2800" u="sng" dirty="0">
              <a:solidFill>
                <a:srgbClr val="C00000"/>
              </a:solidFill>
              <a:latin typeface="Perpetua" pitchFamily="18" charset="0"/>
            </a:endParaRPr>
          </a:p>
        </p:txBody>
      </p:sp>
      <p:sp>
        <p:nvSpPr>
          <p:cNvPr id="3" name="Content Placeholder 2"/>
          <p:cNvSpPr>
            <a:spLocks noGrp="1"/>
          </p:cNvSpPr>
          <p:nvPr>
            <p:ph idx="1"/>
          </p:nvPr>
        </p:nvSpPr>
        <p:spPr>
          <a:xfrm>
            <a:off x="0" y="533400"/>
            <a:ext cx="9144000" cy="6324600"/>
          </a:xfrm>
        </p:spPr>
        <p:txBody>
          <a:bodyPr>
            <a:normAutofit/>
          </a:bodyPr>
          <a:lstStyle/>
          <a:p>
            <a:pPr>
              <a:lnSpc>
                <a:spcPct val="150000"/>
              </a:lnSpc>
              <a:buBlip>
                <a:blip r:embed="rId3"/>
              </a:buBlip>
            </a:pPr>
            <a:r>
              <a:rPr lang="en-US" sz="2400" dirty="0" smtClean="0">
                <a:latin typeface="Perpetua" pitchFamily="18" charset="0"/>
              </a:rPr>
              <a:t>The basic loop configuration is as shown in Fig.. </a:t>
            </a:r>
          </a:p>
          <a:p>
            <a:pPr>
              <a:lnSpc>
                <a:spcPct val="150000"/>
              </a:lnSpc>
              <a:buBlip>
                <a:blip r:embed="rId3"/>
              </a:buBlip>
            </a:pPr>
            <a:r>
              <a:rPr lang="en-US" sz="2400" dirty="0" smtClean="0">
                <a:latin typeface="Perpetua" pitchFamily="18" charset="0"/>
              </a:rPr>
              <a:t>The </a:t>
            </a:r>
            <a:r>
              <a:rPr lang="en-US" sz="2400" b="1" dirty="0" smtClean="0">
                <a:latin typeface="Perpetua" pitchFamily="18" charset="0"/>
              </a:rPr>
              <a:t>parts usually move </a:t>
            </a:r>
            <a:r>
              <a:rPr lang="en-US" sz="2400" dirty="0" smtClean="0">
                <a:latin typeface="Perpetua" pitchFamily="18" charset="0"/>
              </a:rPr>
              <a:t>in </a:t>
            </a:r>
            <a:r>
              <a:rPr lang="en-US" sz="2400" b="1" dirty="0" smtClean="0">
                <a:solidFill>
                  <a:srgbClr val="0070C0"/>
                </a:solidFill>
                <a:latin typeface="Perpetua" pitchFamily="18" charset="0"/>
              </a:rPr>
              <a:t>one direction </a:t>
            </a:r>
            <a:r>
              <a:rPr lang="en-US" sz="2400" dirty="0" smtClean="0">
                <a:latin typeface="Perpetua" pitchFamily="18" charset="0"/>
              </a:rPr>
              <a:t>around the </a:t>
            </a:r>
            <a:r>
              <a:rPr lang="en-US" sz="2400" b="1" dirty="0" smtClean="0">
                <a:latin typeface="Perpetua" pitchFamily="18" charset="0"/>
              </a:rPr>
              <a:t>loop</a:t>
            </a:r>
            <a:r>
              <a:rPr lang="en-US" sz="2400" dirty="0" smtClean="0">
                <a:latin typeface="Perpetua" pitchFamily="18" charset="0"/>
              </a:rPr>
              <a:t>, with the </a:t>
            </a:r>
            <a:r>
              <a:rPr lang="en-US" sz="2400" b="1" dirty="0" smtClean="0">
                <a:solidFill>
                  <a:srgbClr val="002060"/>
                </a:solidFill>
                <a:latin typeface="Perpetua" pitchFamily="18" charset="0"/>
              </a:rPr>
              <a:t>capability to stop and be transferred to any station. </a:t>
            </a:r>
          </a:p>
          <a:p>
            <a:pPr>
              <a:lnSpc>
                <a:spcPct val="150000"/>
              </a:lnSpc>
              <a:buBlip>
                <a:blip r:embed="rId3"/>
              </a:buBlip>
            </a:pPr>
            <a:r>
              <a:rPr lang="en-US" sz="2400" dirty="0" smtClean="0">
                <a:latin typeface="Perpetua" pitchFamily="18" charset="0"/>
              </a:rPr>
              <a:t>The </a:t>
            </a:r>
            <a:r>
              <a:rPr lang="en-US" sz="2400" b="1" dirty="0" smtClean="0">
                <a:solidFill>
                  <a:srgbClr val="002060"/>
                </a:solidFill>
                <a:latin typeface="Perpetua" pitchFamily="18" charset="0"/>
              </a:rPr>
              <a:t>loading and unloading station</a:t>
            </a:r>
            <a:r>
              <a:rPr lang="en-US" sz="2400" dirty="0" smtClean="0">
                <a:solidFill>
                  <a:srgbClr val="002060"/>
                </a:solidFill>
                <a:latin typeface="Perpetua" pitchFamily="18" charset="0"/>
              </a:rPr>
              <a:t> </a:t>
            </a:r>
            <a:r>
              <a:rPr lang="en-US" sz="2400" dirty="0" smtClean="0">
                <a:latin typeface="Perpetua" pitchFamily="18" charset="0"/>
              </a:rPr>
              <a:t>are typically located at </a:t>
            </a:r>
            <a:r>
              <a:rPr lang="en-US" sz="2400" b="1" dirty="0" smtClean="0">
                <a:solidFill>
                  <a:srgbClr val="002060"/>
                </a:solidFill>
                <a:latin typeface="Perpetua" pitchFamily="18" charset="0"/>
              </a:rPr>
              <a:t>one end </a:t>
            </a:r>
            <a:r>
              <a:rPr lang="en-US" sz="2400" dirty="0" smtClean="0">
                <a:latin typeface="Perpetua" pitchFamily="18" charset="0"/>
              </a:rPr>
              <a:t>of the loop.</a:t>
            </a:r>
            <a:endParaRPr lang="en-US" sz="2400" dirty="0">
              <a:latin typeface="Perpetua" pitchFamily="18" charset="0"/>
            </a:endParaRPr>
          </a:p>
        </p:txBody>
      </p:sp>
      <p:pic>
        <p:nvPicPr>
          <p:cNvPr id="9218" name="Picture 2"/>
          <p:cNvPicPr>
            <a:picLocks noChangeAspect="1" noChangeArrowheads="1"/>
          </p:cNvPicPr>
          <p:nvPr/>
        </p:nvPicPr>
        <p:blipFill>
          <a:blip r:embed="rId4"/>
          <a:srcRect/>
          <a:stretch>
            <a:fillRect/>
          </a:stretch>
        </p:blipFill>
        <p:spPr bwMode="auto">
          <a:xfrm>
            <a:off x="762000" y="3352800"/>
            <a:ext cx="7543800" cy="32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304800"/>
            <a:ext cx="8229600" cy="304800"/>
          </a:xfrm>
        </p:spPr>
        <p:txBody>
          <a:bodyPr>
            <a:normAutofit fontScale="90000"/>
          </a:bodyPr>
          <a:lstStyle/>
          <a:p>
            <a:pPr algn="r"/>
            <a:r>
              <a:rPr lang="en-US" sz="3200" b="1" dirty="0" smtClean="0">
                <a:solidFill>
                  <a:schemeClr val="accent6">
                    <a:lumMod val="50000"/>
                  </a:schemeClr>
                </a:solidFill>
                <a:latin typeface="Perpetua" pitchFamily="18" charset="0"/>
                <a:ea typeface="Tahoma" pitchFamily="34" charset="0"/>
                <a:cs typeface="Tahoma" pitchFamily="34" charset="0"/>
              </a:rPr>
              <a:t> Cont’d…</a:t>
            </a:r>
            <a:endParaRPr lang="en-US" sz="3200" b="1" dirty="0">
              <a:solidFill>
                <a:schemeClr val="accent6">
                  <a:lumMod val="50000"/>
                </a:schemeClr>
              </a:solidFill>
              <a:latin typeface="Perpetua" pitchFamily="18" charset="0"/>
              <a:ea typeface="Tahoma" pitchFamily="34" charset="0"/>
              <a:cs typeface="Tahoma" pitchFamily="34" charset="0"/>
            </a:endParaRPr>
          </a:p>
        </p:txBody>
      </p:sp>
      <p:sp>
        <p:nvSpPr>
          <p:cNvPr id="35843" name="Rectangle 3"/>
          <p:cNvSpPr>
            <a:spLocks noGrp="1" noChangeArrowheads="1"/>
          </p:cNvSpPr>
          <p:nvPr>
            <p:ph type="body" idx="1"/>
          </p:nvPr>
        </p:nvSpPr>
        <p:spPr>
          <a:xfrm>
            <a:off x="762000" y="685800"/>
            <a:ext cx="8382000" cy="6172200"/>
          </a:xfrm>
        </p:spPr>
        <p:txBody>
          <a:bodyPr>
            <a:noAutofit/>
          </a:bodyPr>
          <a:lstStyle/>
          <a:p>
            <a:pPr>
              <a:lnSpc>
                <a:spcPct val="150000"/>
              </a:lnSpc>
              <a:buNone/>
            </a:pPr>
            <a:r>
              <a:rPr lang="en-US" sz="2400" b="1" u="sng" dirty="0">
                <a:solidFill>
                  <a:srgbClr val="C00000"/>
                </a:solidFill>
                <a:latin typeface="Perpetua" pitchFamily="18" charset="0"/>
              </a:rPr>
              <a:t>Change in </a:t>
            </a:r>
            <a:r>
              <a:rPr lang="en-US" sz="2400" b="1" u="sng" dirty="0" smtClean="0">
                <a:solidFill>
                  <a:srgbClr val="C00000"/>
                </a:solidFill>
                <a:latin typeface="Perpetua" pitchFamily="18" charset="0"/>
              </a:rPr>
              <a:t>Manufacturing </a:t>
            </a:r>
            <a:r>
              <a:rPr lang="en-US" sz="2400" b="1" u="sng" dirty="0">
                <a:solidFill>
                  <a:srgbClr val="C00000"/>
                </a:solidFill>
                <a:latin typeface="Perpetua" pitchFamily="18" charset="0"/>
              </a:rPr>
              <a:t>over </a:t>
            </a:r>
            <a:r>
              <a:rPr lang="en-US" sz="2400" b="1" u="sng" dirty="0" smtClean="0">
                <a:solidFill>
                  <a:srgbClr val="C00000"/>
                </a:solidFill>
                <a:latin typeface="Perpetua" pitchFamily="18" charset="0"/>
              </a:rPr>
              <a:t>time:</a:t>
            </a:r>
          </a:p>
          <a:p>
            <a:pPr>
              <a:lnSpc>
                <a:spcPct val="150000"/>
              </a:lnSpc>
              <a:buBlip>
                <a:blip r:embed="rId2"/>
              </a:buBlip>
            </a:pPr>
            <a:r>
              <a:rPr lang="en-US" sz="2400" b="1" dirty="0" smtClean="0">
                <a:solidFill>
                  <a:srgbClr val="002060"/>
                </a:solidFill>
                <a:latin typeface="Perpetua" pitchFamily="18" charset="0"/>
              </a:rPr>
              <a:t>60’s - </a:t>
            </a:r>
            <a:r>
              <a:rPr lang="en-US" sz="2400" b="1" dirty="0">
                <a:solidFill>
                  <a:srgbClr val="002060"/>
                </a:solidFill>
                <a:latin typeface="Perpetua" pitchFamily="18" charset="0"/>
              </a:rPr>
              <a:t>Efficiency in </a:t>
            </a:r>
            <a:r>
              <a:rPr lang="en-US" sz="2400" b="1" dirty="0" smtClean="0">
                <a:solidFill>
                  <a:srgbClr val="002060"/>
                </a:solidFill>
                <a:latin typeface="Perpetua" pitchFamily="18" charset="0"/>
              </a:rPr>
              <a:t>manufacturing</a:t>
            </a:r>
          </a:p>
          <a:p>
            <a:pPr>
              <a:lnSpc>
                <a:spcPct val="150000"/>
              </a:lnSpc>
              <a:buBlip>
                <a:blip r:embed="rId2"/>
              </a:buBlip>
            </a:pPr>
            <a:r>
              <a:rPr lang="en-US" sz="2400" b="1" dirty="0" smtClean="0">
                <a:solidFill>
                  <a:srgbClr val="002060"/>
                </a:solidFill>
                <a:latin typeface="Perpetua" pitchFamily="18" charset="0"/>
              </a:rPr>
              <a:t>70’s - </a:t>
            </a:r>
            <a:r>
              <a:rPr lang="en-US" sz="2400" b="1" dirty="0">
                <a:solidFill>
                  <a:srgbClr val="002060"/>
                </a:solidFill>
                <a:latin typeface="Perpetua" pitchFamily="18" charset="0"/>
              </a:rPr>
              <a:t>Efficiency and </a:t>
            </a:r>
            <a:r>
              <a:rPr lang="en-US" sz="2400" b="1" dirty="0" smtClean="0">
                <a:solidFill>
                  <a:srgbClr val="002060"/>
                </a:solidFill>
                <a:latin typeface="Perpetua" pitchFamily="18" charset="0"/>
              </a:rPr>
              <a:t>Quality</a:t>
            </a:r>
          </a:p>
          <a:p>
            <a:pPr>
              <a:lnSpc>
                <a:spcPct val="150000"/>
              </a:lnSpc>
              <a:buBlip>
                <a:blip r:embed="rId2"/>
              </a:buBlip>
            </a:pPr>
            <a:r>
              <a:rPr lang="en-US" sz="2400" b="1" dirty="0" smtClean="0">
                <a:solidFill>
                  <a:srgbClr val="002060"/>
                </a:solidFill>
                <a:latin typeface="Perpetua" pitchFamily="18" charset="0"/>
              </a:rPr>
              <a:t>80’s - Efficiency, </a:t>
            </a:r>
            <a:r>
              <a:rPr lang="en-US" sz="2400" b="1" dirty="0">
                <a:solidFill>
                  <a:srgbClr val="002060"/>
                </a:solidFill>
                <a:latin typeface="Perpetua" pitchFamily="18" charset="0"/>
              </a:rPr>
              <a:t>Q</a:t>
            </a:r>
            <a:r>
              <a:rPr lang="en-US" sz="2400" b="1" dirty="0" smtClean="0">
                <a:solidFill>
                  <a:srgbClr val="002060"/>
                </a:solidFill>
                <a:latin typeface="Perpetua" pitchFamily="18" charset="0"/>
              </a:rPr>
              <a:t>uality </a:t>
            </a:r>
            <a:r>
              <a:rPr lang="en-US" sz="2400" b="1" dirty="0">
                <a:solidFill>
                  <a:srgbClr val="002060"/>
                </a:solidFill>
                <a:latin typeface="Perpetua" pitchFamily="18" charset="0"/>
              </a:rPr>
              <a:t>and </a:t>
            </a:r>
            <a:r>
              <a:rPr lang="en-US" sz="2400" b="1" dirty="0" smtClean="0">
                <a:solidFill>
                  <a:srgbClr val="002060"/>
                </a:solidFill>
                <a:latin typeface="Perpetua" pitchFamily="18" charset="0"/>
              </a:rPr>
              <a:t>Flexibility.</a:t>
            </a:r>
          </a:p>
          <a:p>
            <a:pPr>
              <a:lnSpc>
                <a:spcPct val="150000"/>
              </a:lnSpc>
              <a:buBlip>
                <a:blip r:embed="rId2"/>
              </a:buBlip>
            </a:pPr>
            <a:r>
              <a:rPr lang="en-US" sz="2400" b="1" dirty="0" smtClean="0">
                <a:solidFill>
                  <a:srgbClr val="002060"/>
                </a:solidFill>
                <a:latin typeface="Perpetua" pitchFamily="18" charset="0"/>
              </a:rPr>
              <a:t>Thus, companies are forced to adapt itself to:</a:t>
            </a:r>
            <a:endParaRPr lang="en-US" sz="2400" b="1" dirty="0">
              <a:solidFill>
                <a:srgbClr val="002060"/>
              </a:solidFill>
              <a:latin typeface="Perpetua" pitchFamily="18" charset="0"/>
            </a:endParaRPr>
          </a:p>
          <a:p>
            <a:pPr marL="914400" lvl="1" indent="-457200">
              <a:lnSpc>
                <a:spcPct val="150000"/>
              </a:lnSpc>
              <a:buBlip>
                <a:blip r:embed="rId3"/>
              </a:buBlip>
            </a:pPr>
            <a:r>
              <a:rPr lang="en-US" sz="2400" b="1" dirty="0">
                <a:solidFill>
                  <a:srgbClr val="0070C0"/>
                </a:solidFill>
                <a:latin typeface="Perpetua" pitchFamily="18" charset="0"/>
              </a:rPr>
              <a:t>Increased international competition </a:t>
            </a:r>
            <a:endParaRPr lang="en-US" sz="2400" b="1" dirty="0" smtClean="0">
              <a:solidFill>
                <a:srgbClr val="0070C0"/>
              </a:solidFill>
              <a:latin typeface="Perpetua" pitchFamily="18" charset="0"/>
            </a:endParaRPr>
          </a:p>
          <a:p>
            <a:pPr marL="914400" lvl="1" indent="-457200">
              <a:lnSpc>
                <a:spcPct val="150000"/>
              </a:lnSpc>
              <a:buBlip>
                <a:blip r:embed="rId3"/>
              </a:buBlip>
            </a:pPr>
            <a:r>
              <a:rPr lang="en-US" sz="2400" b="1" dirty="0" smtClean="0">
                <a:solidFill>
                  <a:srgbClr val="0070C0"/>
                </a:solidFill>
                <a:latin typeface="Perpetua" pitchFamily="18" charset="0"/>
              </a:rPr>
              <a:t>The </a:t>
            </a:r>
            <a:r>
              <a:rPr lang="en-US" sz="2400" b="1" dirty="0">
                <a:solidFill>
                  <a:srgbClr val="0070C0"/>
                </a:solidFill>
                <a:latin typeface="Perpetua" pitchFamily="18" charset="0"/>
              </a:rPr>
              <a:t>need to reduce manufacturing cycle time </a:t>
            </a:r>
            <a:endParaRPr lang="en-US" sz="2400" b="1" dirty="0" smtClean="0">
              <a:solidFill>
                <a:srgbClr val="0070C0"/>
              </a:solidFill>
              <a:latin typeface="Perpetua" pitchFamily="18" charset="0"/>
            </a:endParaRPr>
          </a:p>
          <a:p>
            <a:pPr marL="914400" lvl="1" indent="-457200">
              <a:lnSpc>
                <a:spcPct val="150000"/>
              </a:lnSpc>
              <a:buBlip>
                <a:blip r:embed="rId3"/>
              </a:buBlip>
            </a:pPr>
            <a:r>
              <a:rPr lang="en-US" sz="2400" b="1" dirty="0" smtClean="0">
                <a:solidFill>
                  <a:srgbClr val="0070C0"/>
                </a:solidFill>
                <a:latin typeface="Perpetua" pitchFamily="18" charset="0"/>
              </a:rPr>
              <a:t>Pressure </a:t>
            </a:r>
            <a:r>
              <a:rPr lang="en-US" sz="2400" b="1" dirty="0">
                <a:solidFill>
                  <a:srgbClr val="0070C0"/>
                </a:solidFill>
                <a:latin typeface="Perpetua" pitchFamily="18" charset="0"/>
              </a:rPr>
              <a:t>to cut production </a:t>
            </a:r>
            <a:r>
              <a:rPr lang="en-US" sz="2400" b="1" dirty="0" smtClean="0">
                <a:solidFill>
                  <a:srgbClr val="0070C0"/>
                </a:solidFill>
                <a:latin typeface="Perpetua" pitchFamily="18" charset="0"/>
              </a:rPr>
              <a:t>costs</a:t>
            </a:r>
          </a:p>
          <a:p>
            <a:pPr marL="914400" lvl="1" indent="-457200">
              <a:lnSpc>
                <a:spcPct val="150000"/>
              </a:lnSpc>
              <a:buBlip>
                <a:blip r:embed="rId3"/>
              </a:buBlip>
            </a:pPr>
            <a:r>
              <a:rPr lang="en-US" sz="2400" b="1" dirty="0" smtClean="0">
                <a:solidFill>
                  <a:srgbClr val="0070C0"/>
                </a:solidFill>
                <a:latin typeface="Perpetua" pitchFamily="18" charset="0"/>
              </a:rPr>
              <a:t>React in the case of changes.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3886200" cy="639762"/>
          </a:xfrm>
        </p:spPr>
        <p:txBody>
          <a:bodyPr>
            <a:normAutofit/>
          </a:bodyPr>
          <a:lstStyle/>
          <a:p>
            <a:pPr algn="l"/>
            <a:r>
              <a:rPr lang="en-US" sz="2800" b="1" i="1" dirty="0" smtClean="0">
                <a:solidFill>
                  <a:srgbClr val="C00000"/>
                </a:solidFill>
                <a:latin typeface="Perpetua" pitchFamily="18" charset="0"/>
              </a:rPr>
              <a:t>iii.   </a:t>
            </a:r>
            <a:r>
              <a:rPr lang="en-US" sz="2800" b="1" u="sng" dirty="0" smtClean="0">
                <a:solidFill>
                  <a:srgbClr val="C00000"/>
                </a:solidFill>
                <a:latin typeface="Perpetua" pitchFamily="18" charset="0"/>
              </a:rPr>
              <a:t>Ladder Type</a:t>
            </a:r>
            <a:endParaRPr lang="en-US" sz="2800" u="sng" dirty="0">
              <a:solidFill>
                <a:srgbClr val="C00000"/>
              </a:solidFill>
              <a:latin typeface="Perpetua" pitchFamily="18" charset="0"/>
            </a:endParaRPr>
          </a:p>
        </p:txBody>
      </p:sp>
      <p:sp>
        <p:nvSpPr>
          <p:cNvPr id="3" name="Content Placeholder 2"/>
          <p:cNvSpPr>
            <a:spLocks noGrp="1"/>
          </p:cNvSpPr>
          <p:nvPr>
            <p:ph idx="1"/>
          </p:nvPr>
        </p:nvSpPr>
        <p:spPr>
          <a:xfrm>
            <a:off x="0" y="990600"/>
            <a:ext cx="4419600" cy="5562600"/>
          </a:xfrm>
        </p:spPr>
        <p:txBody>
          <a:bodyPr>
            <a:noAutofit/>
          </a:bodyPr>
          <a:lstStyle/>
          <a:p>
            <a:pPr>
              <a:lnSpc>
                <a:spcPct val="150000"/>
              </a:lnSpc>
              <a:buBlip>
                <a:blip r:embed="rId3"/>
              </a:buBlip>
            </a:pPr>
            <a:r>
              <a:rPr lang="en-US" sz="2400" dirty="0" smtClean="0">
                <a:latin typeface="Perpetua" pitchFamily="18" charset="0"/>
              </a:rPr>
              <a:t>The configuration is as shown in Fig.. </a:t>
            </a:r>
          </a:p>
          <a:p>
            <a:pPr>
              <a:lnSpc>
                <a:spcPct val="150000"/>
              </a:lnSpc>
              <a:buBlip>
                <a:blip r:embed="rId3"/>
              </a:buBlip>
            </a:pPr>
            <a:r>
              <a:rPr lang="en-US" sz="2400" dirty="0" smtClean="0">
                <a:latin typeface="Perpetua" pitchFamily="18" charset="0"/>
              </a:rPr>
              <a:t>The </a:t>
            </a:r>
            <a:r>
              <a:rPr lang="en-US" sz="2400" b="1" dirty="0" smtClean="0">
                <a:solidFill>
                  <a:srgbClr val="0070C0"/>
                </a:solidFill>
                <a:latin typeface="Perpetua" pitchFamily="18" charset="0"/>
              </a:rPr>
              <a:t>loading</a:t>
            </a:r>
            <a:r>
              <a:rPr lang="en-US" sz="2400" dirty="0" smtClean="0">
                <a:latin typeface="Perpetua" pitchFamily="18" charset="0"/>
              </a:rPr>
              <a:t> and </a:t>
            </a:r>
            <a:r>
              <a:rPr lang="en-US" sz="2400" b="1" dirty="0" smtClean="0">
                <a:solidFill>
                  <a:srgbClr val="0070C0"/>
                </a:solidFill>
                <a:latin typeface="Perpetua" pitchFamily="18" charset="0"/>
              </a:rPr>
              <a:t>unloading station </a:t>
            </a:r>
            <a:r>
              <a:rPr lang="en-US" sz="2400" dirty="0" smtClean="0">
                <a:latin typeface="Perpetua" pitchFamily="18" charset="0"/>
              </a:rPr>
              <a:t>is typically located at the </a:t>
            </a:r>
            <a:r>
              <a:rPr lang="en-US" sz="2400" b="1" dirty="0" smtClean="0">
                <a:latin typeface="Perpetua" pitchFamily="18" charset="0"/>
              </a:rPr>
              <a:t>same end</a:t>
            </a:r>
            <a:r>
              <a:rPr lang="en-US" sz="2400" dirty="0" smtClean="0">
                <a:latin typeface="Perpetua" pitchFamily="18" charset="0"/>
              </a:rPr>
              <a:t>.</a:t>
            </a:r>
          </a:p>
          <a:p>
            <a:pPr>
              <a:lnSpc>
                <a:spcPct val="150000"/>
              </a:lnSpc>
              <a:buBlip>
                <a:blip r:embed="rId3"/>
              </a:buBlip>
            </a:pPr>
            <a:r>
              <a:rPr lang="en-US" sz="2400" dirty="0" smtClean="0">
                <a:latin typeface="Perpetua" pitchFamily="18" charset="0"/>
              </a:rPr>
              <a:t>The sequence to the operation/transfer of parts from one machine tool to another is in the </a:t>
            </a:r>
            <a:r>
              <a:rPr lang="en-US" sz="2400" b="1" dirty="0" smtClean="0">
                <a:solidFill>
                  <a:srgbClr val="0070C0"/>
                </a:solidFill>
                <a:latin typeface="Perpetua" pitchFamily="18" charset="0"/>
              </a:rPr>
              <a:t>form of ladder steps </a:t>
            </a:r>
            <a:r>
              <a:rPr lang="en-US" sz="2400" dirty="0" smtClean="0">
                <a:latin typeface="Perpetua" pitchFamily="18" charset="0"/>
              </a:rPr>
              <a:t>as shown in Fig.</a:t>
            </a:r>
            <a:endParaRPr lang="en-US" sz="2800" dirty="0">
              <a:latin typeface="Perpetua" pitchFamily="18" charset="0"/>
            </a:endParaRPr>
          </a:p>
        </p:txBody>
      </p:sp>
      <p:pic>
        <p:nvPicPr>
          <p:cNvPr id="8194" name="Picture 2"/>
          <p:cNvPicPr>
            <a:picLocks noChangeAspect="1" noChangeArrowheads="1"/>
          </p:cNvPicPr>
          <p:nvPr/>
        </p:nvPicPr>
        <p:blipFill>
          <a:blip r:embed="rId4"/>
          <a:srcRect/>
          <a:stretch>
            <a:fillRect/>
          </a:stretch>
        </p:blipFill>
        <p:spPr bwMode="auto">
          <a:xfrm>
            <a:off x="4114800" y="762000"/>
            <a:ext cx="4724400" cy="563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Autofit/>
          </a:bodyPr>
          <a:lstStyle/>
          <a:p>
            <a:pPr algn="l"/>
            <a:r>
              <a:rPr lang="en-US" sz="2800" b="1" dirty="0" smtClean="0">
                <a:solidFill>
                  <a:srgbClr val="C00000"/>
                </a:solidFill>
                <a:latin typeface="Perpetua" pitchFamily="18" charset="0"/>
              </a:rPr>
              <a:t>iv. </a:t>
            </a:r>
            <a:r>
              <a:rPr lang="en-US" sz="2800" b="1" u="sng" dirty="0" smtClean="0">
                <a:solidFill>
                  <a:srgbClr val="C00000"/>
                </a:solidFill>
                <a:latin typeface="Perpetua" pitchFamily="18" charset="0"/>
              </a:rPr>
              <a:t>Open Field Type</a:t>
            </a:r>
            <a:endParaRPr lang="en-US" sz="2800" u="sng" dirty="0">
              <a:solidFill>
                <a:srgbClr val="C00000"/>
              </a:solidFill>
              <a:latin typeface="Perpetua" pitchFamily="18" charset="0"/>
            </a:endParaRPr>
          </a:p>
        </p:txBody>
      </p:sp>
      <p:sp>
        <p:nvSpPr>
          <p:cNvPr id="3" name="Content Placeholder 2"/>
          <p:cNvSpPr>
            <a:spLocks noGrp="1"/>
          </p:cNvSpPr>
          <p:nvPr>
            <p:ph idx="1"/>
          </p:nvPr>
        </p:nvSpPr>
        <p:spPr>
          <a:xfrm>
            <a:off x="0" y="609600"/>
            <a:ext cx="9144000" cy="2514600"/>
          </a:xfrm>
        </p:spPr>
        <p:txBody>
          <a:bodyPr>
            <a:normAutofit/>
          </a:bodyPr>
          <a:lstStyle/>
          <a:p>
            <a:pPr algn="just">
              <a:lnSpc>
                <a:spcPct val="170000"/>
              </a:lnSpc>
              <a:buBlip>
                <a:blip r:embed="rId3"/>
              </a:buBlip>
            </a:pPr>
            <a:r>
              <a:rPr lang="en-US" sz="2000" dirty="0" smtClean="0">
                <a:latin typeface="Perpetua" pitchFamily="18" charset="0"/>
              </a:rPr>
              <a:t>The configuration of the open field is as shown in Fig. The </a:t>
            </a:r>
            <a:r>
              <a:rPr lang="en-US" sz="2000" b="1" dirty="0" smtClean="0">
                <a:latin typeface="Perpetua" pitchFamily="18" charset="0"/>
              </a:rPr>
              <a:t>loading and unloading station </a:t>
            </a:r>
            <a:r>
              <a:rPr lang="en-US" sz="2000" dirty="0" smtClean="0">
                <a:latin typeface="Perpetua" pitchFamily="18" charset="0"/>
              </a:rPr>
              <a:t>is typically located at </a:t>
            </a:r>
            <a:r>
              <a:rPr lang="en-US" sz="2000" b="1" dirty="0" smtClean="0">
                <a:solidFill>
                  <a:srgbClr val="0070C0"/>
                </a:solidFill>
                <a:latin typeface="Perpetua" pitchFamily="18" charset="0"/>
              </a:rPr>
              <a:t>the same end</a:t>
            </a:r>
            <a:r>
              <a:rPr lang="en-US" sz="2000" dirty="0" smtClean="0">
                <a:latin typeface="Perpetua" pitchFamily="18" charset="0"/>
              </a:rPr>
              <a:t>. The parts will go through </a:t>
            </a:r>
            <a:r>
              <a:rPr lang="en-US" sz="2000" b="1" dirty="0" smtClean="0">
                <a:solidFill>
                  <a:srgbClr val="0070C0"/>
                </a:solidFill>
                <a:latin typeface="Perpetua" pitchFamily="18" charset="0"/>
              </a:rPr>
              <a:t>all the substations</a:t>
            </a:r>
            <a:r>
              <a:rPr lang="en-US" sz="2000" dirty="0" smtClean="0">
                <a:latin typeface="Perpetua" pitchFamily="18" charset="0"/>
              </a:rPr>
              <a:t>, such as </a:t>
            </a:r>
            <a:r>
              <a:rPr lang="en-US" sz="2000" b="1" dirty="0" smtClean="0">
                <a:latin typeface="Perpetua" pitchFamily="18" charset="0"/>
              </a:rPr>
              <a:t>CNC machines, CMMs </a:t>
            </a:r>
            <a:r>
              <a:rPr lang="en-US" sz="2000" dirty="0" smtClean="0">
                <a:latin typeface="Perpetua" pitchFamily="18" charset="0"/>
              </a:rPr>
              <a:t>and </a:t>
            </a:r>
            <a:r>
              <a:rPr lang="en-US" sz="2000" b="1" dirty="0" smtClean="0">
                <a:latin typeface="Perpetua" pitchFamily="18" charset="0"/>
              </a:rPr>
              <a:t>wash station</a:t>
            </a:r>
            <a:r>
              <a:rPr lang="en-US" sz="2000" dirty="0" smtClean="0">
                <a:latin typeface="Perpetua" pitchFamily="18" charset="0"/>
              </a:rPr>
              <a:t> by the help of </a:t>
            </a:r>
            <a:r>
              <a:rPr lang="en-US" sz="2000" b="1" dirty="0" smtClean="0">
                <a:solidFill>
                  <a:srgbClr val="0070C0"/>
                </a:solidFill>
                <a:latin typeface="Perpetua" pitchFamily="18" charset="0"/>
              </a:rPr>
              <a:t>AGV’s</a:t>
            </a:r>
            <a:r>
              <a:rPr lang="en-US" sz="2000" dirty="0" smtClean="0">
                <a:latin typeface="Perpetua" pitchFamily="18" charset="0"/>
              </a:rPr>
              <a:t> from one substation to another.</a:t>
            </a:r>
            <a:endParaRPr lang="en-US" sz="2000" dirty="0">
              <a:latin typeface="Perpetua" pitchFamily="18" charset="0"/>
            </a:endParaRPr>
          </a:p>
        </p:txBody>
      </p:sp>
      <p:pic>
        <p:nvPicPr>
          <p:cNvPr id="7170" name="Picture 2"/>
          <p:cNvPicPr>
            <a:picLocks noChangeAspect="1" noChangeArrowheads="1"/>
          </p:cNvPicPr>
          <p:nvPr/>
        </p:nvPicPr>
        <p:blipFill>
          <a:blip r:embed="rId4"/>
          <a:srcRect/>
          <a:stretch>
            <a:fillRect/>
          </a:stretch>
        </p:blipFill>
        <p:spPr bwMode="auto">
          <a:xfrm>
            <a:off x="762000" y="2695575"/>
            <a:ext cx="7467600" cy="3933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pPr algn="l"/>
            <a:r>
              <a:rPr lang="en-US" sz="2400" b="1" i="1" dirty="0" smtClean="0">
                <a:solidFill>
                  <a:srgbClr val="0070C0"/>
                </a:solidFill>
                <a:latin typeface="Bookman" pitchFamily="18" charset="0"/>
              </a:rPr>
              <a:t>v. </a:t>
            </a:r>
            <a:r>
              <a:rPr lang="en-US" sz="2800" b="1" u="sng" dirty="0" smtClean="0">
                <a:solidFill>
                  <a:srgbClr val="0070C0"/>
                </a:solidFill>
                <a:latin typeface="Perpetua" pitchFamily="18" charset="0"/>
              </a:rPr>
              <a:t>Robot Centered Typ</a:t>
            </a:r>
            <a:r>
              <a:rPr lang="en-US" sz="3200" b="1" u="sng" dirty="0" smtClean="0">
                <a:solidFill>
                  <a:srgbClr val="0070C0"/>
                </a:solidFill>
                <a:latin typeface="Perpetua" pitchFamily="18" charset="0"/>
              </a:rPr>
              <a:t>e</a:t>
            </a:r>
            <a:endParaRPr lang="en-US" sz="2800" u="sng" dirty="0">
              <a:solidFill>
                <a:srgbClr val="0070C0"/>
              </a:solidFill>
              <a:latin typeface="Perpetua" pitchFamily="18" charset="0"/>
            </a:endParaRPr>
          </a:p>
        </p:txBody>
      </p:sp>
      <p:sp>
        <p:nvSpPr>
          <p:cNvPr id="3" name="Content Placeholder 2"/>
          <p:cNvSpPr>
            <a:spLocks noGrp="1"/>
          </p:cNvSpPr>
          <p:nvPr>
            <p:ph idx="1"/>
          </p:nvPr>
        </p:nvSpPr>
        <p:spPr>
          <a:xfrm>
            <a:off x="0" y="762000"/>
            <a:ext cx="9144000" cy="5867400"/>
          </a:xfrm>
        </p:spPr>
        <p:txBody>
          <a:bodyPr>
            <a:normAutofit/>
          </a:bodyPr>
          <a:lstStyle/>
          <a:p>
            <a:pPr algn="just">
              <a:lnSpc>
                <a:spcPct val="150000"/>
              </a:lnSpc>
              <a:buBlip>
                <a:blip r:embed="rId3"/>
              </a:buBlip>
            </a:pPr>
            <a:r>
              <a:rPr lang="en-US" sz="2000" b="1" dirty="0" smtClean="0">
                <a:solidFill>
                  <a:srgbClr val="002060"/>
                </a:solidFill>
                <a:latin typeface="Perpetua" pitchFamily="18" charset="0"/>
              </a:rPr>
              <a:t>Robot centered type </a:t>
            </a:r>
            <a:r>
              <a:rPr lang="en-US" sz="2000" dirty="0" smtClean="0">
                <a:latin typeface="Perpetua" pitchFamily="18" charset="0"/>
              </a:rPr>
              <a:t>is a relatively </a:t>
            </a:r>
            <a:r>
              <a:rPr lang="en-US" sz="2000" b="1" dirty="0" smtClean="0">
                <a:solidFill>
                  <a:srgbClr val="002060"/>
                </a:solidFill>
                <a:latin typeface="Perpetua" pitchFamily="18" charset="0"/>
              </a:rPr>
              <a:t>new form of flexible system </a:t>
            </a:r>
            <a:r>
              <a:rPr lang="en-US" sz="2000" dirty="0" smtClean="0">
                <a:latin typeface="Perpetua" pitchFamily="18" charset="0"/>
              </a:rPr>
              <a:t>in which </a:t>
            </a:r>
            <a:r>
              <a:rPr lang="en-US" sz="2000" b="1" dirty="0" smtClean="0">
                <a:solidFill>
                  <a:srgbClr val="C00000"/>
                </a:solidFill>
                <a:latin typeface="Perpetua" pitchFamily="18" charset="0"/>
              </a:rPr>
              <a:t>one or more robots</a:t>
            </a:r>
            <a:r>
              <a:rPr lang="en-US" sz="2000" dirty="0" smtClean="0">
                <a:latin typeface="Perpetua" pitchFamily="18" charset="0"/>
              </a:rPr>
              <a:t> are used as the </a:t>
            </a:r>
            <a:r>
              <a:rPr lang="en-US" sz="2000" b="1" dirty="0" smtClean="0">
                <a:solidFill>
                  <a:srgbClr val="C00000"/>
                </a:solidFill>
                <a:latin typeface="Perpetua" pitchFamily="18" charset="0"/>
              </a:rPr>
              <a:t>material handling systems </a:t>
            </a:r>
            <a:r>
              <a:rPr lang="en-US" sz="2000" dirty="0" smtClean="0">
                <a:latin typeface="Perpetua" pitchFamily="18" charset="0"/>
              </a:rPr>
              <a:t>as shown in Fig.. </a:t>
            </a:r>
            <a:r>
              <a:rPr lang="en-US" sz="2000" b="1" dirty="0" smtClean="0">
                <a:latin typeface="Perpetua" pitchFamily="18" charset="0"/>
              </a:rPr>
              <a:t>Industrial robots </a:t>
            </a:r>
            <a:r>
              <a:rPr lang="en-US" sz="2000" dirty="0" smtClean="0">
                <a:latin typeface="Perpetua" pitchFamily="18" charset="0"/>
              </a:rPr>
              <a:t>can be equipped with </a:t>
            </a:r>
            <a:r>
              <a:rPr lang="en-US" sz="2000" b="1" dirty="0" smtClean="0">
                <a:solidFill>
                  <a:srgbClr val="C00000"/>
                </a:solidFill>
                <a:latin typeface="Perpetua" pitchFamily="18" charset="0"/>
              </a:rPr>
              <a:t>grippers</a:t>
            </a:r>
            <a:r>
              <a:rPr lang="en-US" sz="2000" dirty="0" smtClean="0">
                <a:latin typeface="Perpetua" pitchFamily="18" charset="0"/>
              </a:rPr>
              <a:t> that make them well suited for handling of </a:t>
            </a:r>
            <a:r>
              <a:rPr lang="en-US" sz="2000" b="1" dirty="0" smtClean="0">
                <a:latin typeface="Perpetua" pitchFamily="18" charset="0"/>
              </a:rPr>
              <a:t>rotational parts</a:t>
            </a:r>
            <a:r>
              <a:rPr lang="en-US" sz="2000" dirty="0" smtClean="0">
                <a:latin typeface="Perpetua" pitchFamily="18" charset="0"/>
              </a:rPr>
              <a:t>.</a:t>
            </a:r>
            <a:endParaRPr lang="en-US" sz="2000" dirty="0">
              <a:latin typeface="Perpetua" pitchFamily="18" charset="0"/>
            </a:endParaRPr>
          </a:p>
        </p:txBody>
      </p:sp>
      <p:pic>
        <p:nvPicPr>
          <p:cNvPr id="6146" name="Picture 2"/>
          <p:cNvPicPr>
            <a:picLocks noChangeAspect="1" noChangeArrowheads="1"/>
          </p:cNvPicPr>
          <p:nvPr/>
        </p:nvPicPr>
        <p:blipFill>
          <a:blip r:embed="rId4"/>
          <a:srcRect/>
          <a:stretch>
            <a:fillRect/>
          </a:stretch>
        </p:blipFill>
        <p:spPr bwMode="auto">
          <a:xfrm>
            <a:off x="1295400" y="2743200"/>
            <a:ext cx="6629400" cy="411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Autofit/>
          </a:bodyPr>
          <a:lstStyle/>
          <a:p>
            <a:pPr algn="l"/>
            <a:r>
              <a:rPr lang="en-US" sz="2800" b="1" dirty="0" smtClean="0">
                <a:solidFill>
                  <a:srgbClr val="0070C0"/>
                </a:solidFill>
                <a:latin typeface="Perpetua" pitchFamily="18" charset="0"/>
              </a:rPr>
              <a:t>1.10.  </a:t>
            </a:r>
            <a:r>
              <a:rPr lang="en-US" sz="2800" b="1" u="sng" dirty="0" smtClean="0">
                <a:solidFill>
                  <a:srgbClr val="0070C0"/>
                </a:solidFill>
                <a:latin typeface="Perpetua" pitchFamily="18" charset="0"/>
              </a:rPr>
              <a:t>Adv. and </a:t>
            </a:r>
            <a:r>
              <a:rPr lang="en-US" sz="2800" b="1" u="sng" dirty="0" err="1" smtClean="0">
                <a:solidFill>
                  <a:srgbClr val="0070C0"/>
                </a:solidFill>
                <a:latin typeface="Perpetua" pitchFamily="18" charset="0"/>
              </a:rPr>
              <a:t>Disadv</a:t>
            </a:r>
            <a:r>
              <a:rPr lang="en-US" sz="2800" b="1" u="sng" dirty="0" smtClean="0">
                <a:solidFill>
                  <a:srgbClr val="0070C0"/>
                </a:solidFill>
                <a:latin typeface="Perpetua" pitchFamily="18" charset="0"/>
              </a:rPr>
              <a:t>. of FMS implementation</a:t>
            </a:r>
            <a:endParaRPr lang="en-US" sz="2800" b="1" u="sng" dirty="0">
              <a:solidFill>
                <a:srgbClr val="0070C0"/>
              </a:solidFill>
              <a:latin typeface="Perpetua" pitchFamily="18" charset="0"/>
            </a:endParaRPr>
          </a:p>
        </p:txBody>
      </p:sp>
      <p:sp>
        <p:nvSpPr>
          <p:cNvPr id="3" name="Content Placeholder 2"/>
          <p:cNvSpPr>
            <a:spLocks noGrp="1"/>
          </p:cNvSpPr>
          <p:nvPr>
            <p:ph idx="1"/>
          </p:nvPr>
        </p:nvSpPr>
        <p:spPr>
          <a:xfrm>
            <a:off x="0" y="609600"/>
            <a:ext cx="9144000" cy="6248400"/>
          </a:xfrm>
        </p:spPr>
        <p:txBody>
          <a:bodyPr>
            <a:noAutofit/>
          </a:bodyPr>
          <a:lstStyle/>
          <a:p>
            <a:pPr>
              <a:lnSpc>
                <a:spcPct val="160000"/>
              </a:lnSpc>
              <a:buNone/>
            </a:pPr>
            <a:r>
              <a:rPr lang="en-US" sz="2000" b="1" u="sng" dirty="0" smtClean="0">
                <a:solidFill>
                  <a:srgbClr val="C00000"/>
                </a:solidFill>
                <a:latin typeface="Perpetua" pitchFamily="18" charset="0"/>
              </a:rPr>
              <a:t>Advantages:</a:t>
            </a:r>
          </a:p>
          <a:p>
            <a:pPr lvl="1">
              <a:lnSpc>
                <a:spcPct val="160000"/>
              </a:lnSpc>
              <a:buBlip>
                <a:blip r:embed="rId3"/>
              </a:buBlip>
            </a:pPr>
            <a:r>
              <a:rPr lang="en-US" sz="2000" b="1" dirty="0" smtClean="0">
                <a:solidFill>
                  <a:srgbClr val="002060"/>
                </a:solidFill>
                <a:latin typeface="Perpetua" pitchFamily="18" charset="0"/>
              </a:rPr>
              <a:t>Faster and lower-cost changes from one part to another which will improve </a:t>
            </a:r>
            <a:r>
              <a:rPr lang="en-US" sz="2000" b="1" dirty="0" smtClean="0">
                <a:solidFill>
                  <a:schemeClr val="accent6">
                    <a:lumMod val="50000"/>
                  </a:schemeClr>
                </a:solidFill>
                <a:latin typeface="Perpetua" pitchFamily="18" charset="0"/>
              </a:rPr>
              <a:t>machine utilization</a:t>
            </a:r>
            <a:r>
              <a:rPr lang="en-US" sz="2000" b="1" dirty="0" smtClean="0">
                <a:solidFill>
                  <a:srgbClr val="002060"/>
                </a:solidFill>
                <a:latin typeface="Perpetua" pitchFamily="18" charset="0"/>
              </a:rPr>
              <a:t>.</a:t>
            </a:r>
          </a:p>
          <a:p>
            <a:pPr lvl="1">
              <a:lnSpc>
                <a:spcPct val="160000"/>
              </a:lnSpc>
              <a:buBlip>
                <a:blip r:embed="rId3"/>
              </a:buBlip>
            </a:pPr>
            <a:r>
              <a:rPr lang="en-US" sz="2000" b="1" dirty="0" smtClean="0">
                <a:solidFill>
                  <a:schemeClr val="accent6">
                    <a:lumMod val="50000"/>
                  </a:schemeClr>
                </a:solidFill>
                <a:latin typeface="Perpetua" pitchFamily="18" charset="0"/>
              </a:rPr>
              <a:t>Lower direct labor cost </a:t>
            </a:r>
            <a:r>
              <a:rPr lang="en-US" sz="2000" b="1" dirty="0" smtClean="0">
                <a:solidFill>
                  <a:srgbClr val="002060"/>
                </a:solidFill>
                <a:latin typeface="Perpetua" pitchFamily="18" charset="0"/>
              </a:rPr>
              <a:t>due to the reduction in number of workers.</a:t>
            </a:r>
          </a:p>
          <a:p>
            <a:pPr lvl="1">
              <a:lnSpc>
                <a:spcPct val="160000"/>
              </a:lnSpc>
              <a:buBlip>
                <a:blip r:embed="rId3"/>
              </a:buBlip>
            </a:pPr>
            <a:r>
              <a:rPr lang="en-US" sz="2000" b="1" dirty="0" smtClean="0">
                <a:solidFill>
                  <a:schemeClr val="accent6">
                    <a:lumMod val="50000"/>
                  </a:schemeClr>
                </a:solidFill>
                <a:latin typeface="Perpetua" pitchFamily="18" charset="0"/>
              </a:rPr>
              <a:t>Fewer machines required—because </a:t>
            </a:r>
            <a:r>
              <a:rPr lang="en-US" sz="2000" b="1" dirty="0" smtClean="0">
                <a:solidFill>
                  <a:srgbClr val="002060"/>
                </a:solidFill>
                <a:latin typeface="Perpetua" pitchFamily="18" charset="0"/>
              </a:rPr>
              <a:t>existing machines are highly flexible, and because of higher machine utilization </a:t>
            </a:r>
          </a:p>
          <a:p>
            <a:pPr lvl="1">
              <a:lnSpc>
                <a:spcPct val="160000"/>
              </a:lnSpc>
              <a:buBlip>
                <a:blip r:embed="rId3"/>
              </a:buBlip>
            </a:pPr>
            <a:r>
              <a:rPr lang="en-US" sz="2000" b="1" dirty="0" smtClean="0">
                <a:solidFill>
                  <a:schemeClr val="accent6">
                    <a:lumMod val="50000"/>
                  </a:schemeClr>
                </a:solidFill>
                <a:latin typeface="Perpetua" pitchFamily="18" charset="0"/>
              </a:rPr>
              <a:t>Reduced inventory </a:t>
            </a:r>
            <a:r>
              <a:rPr lang="en-US" sz="2000" b="1" dirty="0" smtClean="0">
                <a:solidFill>
                  <a:srgbClr val="002060"/>
                </a:solidFill>
                <a:latin typeface="Perpetua" pitchFamily="18" charset="0"/>
              </a:rPr>
              <a:t>due to the planning and programming precision.</a:t>
            </a:r>
          </a:p>
          <a:p>
            <a:pPr lvl="1">
              <a:lnSpc>
                <a:spcPct val="160000"/>
              </a:lnSpc>
              <a:buBlip>
                <a:blip r:embed="rId3"/>
              </a:buBlip>
            </a:pPr>
            <a:r>
              <a:rPr lang="en-US" sz="2000" b="1" dirty="0" smtClean="0">
                <a:solidFill>
                  <a:schemeClr val="accent6">
                    <a:lumMod val="50000"/>
                  </a:schemeClr>
                </a:solidFill>
                <a:latin typeface="Perpetua" pitchFamily="18" charset="0"/>
              </a:rPr>
              <a:t>Consistent and better quality </a:t>
            </a:r>
            <a:r>
              <a:rPr lang="en-US" sz="2000" b="1" dirty="0" smtClean="0">
                <a:solidFill>
                  <a:srgbClr val="002060"/>
                </a:solidFill>
                <a:latin typeface="Perpetua" pitchFamily="18" charset="0"/>
              </a:rPr>
              <a:t>due to the automated control.</a:t>
            </a:r>
          </a:p>
          <a:p>
            <a:pPr lvl="1">
              <a:lnSpc>
                <a:spcPct val="160000"/>
              </a:lnSpc>
              <a:buBlip>
                <a:blip r:embed="rId3"/>
              </a:buBlip>
            </a:pPr>
            <a:r>
              <a:rPr lang="en-US" sz="2000" b="1" dirty="0" smtClean="0">
                <a:solidFill>
                  <a:schemeClr val="accent6">
                    <a:lumMod val="50000"/>
                  </a:schemeClr>
                </a:solidFill>
                <a:latin typeface="Perpetua" pitchFamily="18" charset="0"/>
              </a:rPr>
              <a:t>Lower cost/unit of output </a:t>
            </a:r>
            <a:r>
              <a:rPr lang="en-US" sz="2000" b="1" dirty="0" smtClean="0">
                <a:solidFill>
                  <a:srgbClr val="002060"/>
                </a:solidFill>
                <a:latin typeface="Perpetua" pitchFamily="18" charset="0"/>
              </a:rPr>
              <a:t>due to the greater productivity using the same number of workers.</a:t>
            </a:r>
          </a:p>
          <a:p>
            <a:pPr lvl="1">
              <a:lnSpc>
                <a:spcPct val="160000"/>
              </a:lnSpc>
              <a:buBlip>
                <a:blip r:embed="rId3"/>
              </a:buBlip>
            </a:pPr>
            <a:r>
              <a:rPr lang="en-US" sz="2000" b="1" dirty="0" smtClean="0">
                <a:solidFill>
                  <a:schemeClr val="accent6">
                    <a:lumMod val="50000"/>
                  </a:schemeClr>
                </a:solidFill>
                <a:latin typeface="Perpetua" pitchFamily="18" charset="0"/>
              </a:rPr>
              <a:t>Savings from the indirect labor cost </a:t>
            </a:r>
            <a:r>
              <a:rPr lang="en-US" sz="2000" b="1" dirty="0" smtClean="0">
                <a:solidFill>
                  <a:srgbClr val="002060"/>
                </a:solidFill>
                <a:latin typeface="Perpetua" pitchFamily="18" charset="0"/>
              </a:rPr>
              <a:t>from reduced errors, rework, repairs and rejects.</a:t>
            </a:r>
          </a:p>
          <a:p>
            <a:pPr>
              <a:buNone/>
            </a:pPr>
            <a:endParaRPr lang="en-US" sz="1400" dirty="0">
              <a:latin typeface="Perpetua"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r"/>
            <a:r>
              <a:rPr lang="en-US" sz="3200" b="1" dirty="0" smtClean="0">
                <a:solidFill>
                  <a:srgbClr val="7030A0"/>
                </a:solidFill>
                <a:latin typeface="Perpetua" pitchFamily="18" charset="0"/>
              </a:rPr>
              <a:t>Cont’d…</a:t>
            </a:r>
            <a:endParaRPr lang="en-US" sz="3200" b="1" dirty="0">
              <a:solidFill>
                <a:srgbClr val="7030A0"/>
              </a:solidFill>
              <a:latin typeface="Perpetua" pitchFamily="18" charset="0"/>
            </a:endParaRPr>
          </a:p>
        </p:txBody>
      </p:sp>
      <p:sp>
        <p:nvSpPr>
          <p:cNvPr id="3" name="Content Placeholder 2"/>
          <p:cNvSpPr>
            <a:spLocks noGrp="1"/>
          </p:cNvSpPr>
          <p:nvPr>
            <p:ph idx="1"/>
          </p:nvPr>
        </p:nvSpPr>
        <p:spPr>
          <a:xfrm>
            <a:off x="457200" y="609600"/>
            <a:ext cx="8686800" cy="6248400"/>
          </a:xfrm>
        </p:spPr>
        <p:txBody>
          <a:bodyPr>
            <a:noAutofit/>
          </a:bodyPr>
          <a:lstStyle/>
          <a:p>
            <a:pPr>
              <a:lnSpc>
                <a:spcPct val="150000"/>
              </a:lnSpc>
              <a:buNone/>
            </a:pPr>
            <a:r>
              <a:rPr lang="en-US" sz="2400" b="1" u="sng" dirty="0" smtClean="0">
                <a:solidFill>
                  <a:srgbClr val="C00000"/>
                </a:solidFill>
                <a:latin typeface="Perpetua" pitchFamily="18" charset="0"/>
              </a:rPr>
              <a:t>Disadvantages:</a:t>
            </a:r>
          </a:p>
          <a:p>
            <a:pPr lvl="1">
              <a:lnSpc>
                <a:spcPct val="150000"/>
              </a:lnSpc>
              <a:buBlip>
                <a:blip r:embed="rId2"/>
              </a:buBlip>
            </a:pPr>
            <a:r>
              <a:rPr lang="en-US" sz="2400" b="1" dirty="0" smtClean="0">
                <a:solidFill>
                  <a:schemeClr val="accent6">
                    <a:lumMod val="50000"/>
                  </a:schemeClr>
                </a:solidFill>
                <a:latin typeface="Perpetua" pitchFamily="18" charset="0"/>
              </a:rPr>
              <a:t>Limited ability </a:t>
            </a:r>
            <a:r>
              <a:rPr lang="en-US" sz="2400" b="1" dirty="0" smtClean="0">
                <a:solidFill>
                  <a:srgbClr val="002060"/>
                </a:solidFill>
                <a:latin typeface="Perpetua" pitchFamily="18" charset="0"/>
              </a:rPr>
              <a:t>to adapt to changes in product or product mix (ex. machines are of limited capacity and the tooling necessary for products, even of the same family, is not always feasible in a given FMS).</a:t>
            </a:r>
          </a:p>
          <a:p>
            <a:pPr lvl="1">
              <a:lnSpc>
                <a:spcPct val="150000"/>
              </a:lnSpc>
              <a:buBlip>
                <a:blip r:embed="rId2"/>
              </a:buBlip>
            </a:pPr>
            <a:r>
              <a:rPr lang="en-US" sz="2400" b="1" dirty="0" smtClean="0">
                <a:solidFill>
                  <a:schemeClr val="accent6">
                    <a:lumMod val="50000"/>
                  </a:schemeClr>
                </a:solidFill>
                <a:latin typeface="Perpetua" pitchFamily="18" charset="0"/>
              </a:rPr>
              <a:t>Substantial pre-planning </a:t>
            </a:r>
            <a:r>
              <a:rPr lang="en-US" sz="2400" b="1" dirty="0" smtClean="0">
                <a:solidFill>
                  <a:srgbClr val="002060"/>
                </a:solidFill>
                <a:latin typeface="Perpetua" pitchFamily="18" charset="0"/>
              </a:rPr>
              <a:t>activity</a:t>
            </a:r>
          </a:p>
          <a:p>
            <a:pPr lvl="1">
              <a:lnSpc>
                <a:spcPct val="150000"/>
              </a:lnSpc>
              <a:buBlip>
                <a:blip r:embed="rId2"/>
              </a:buBlip>
            </a:pPr>
            <a:r>
              <a:rPr lang="en-US" sz="2400" b="1" dirty="0" smtClean="0">
                <a:solidFill>
                  <a:schemeClr val="accent6">
                    <a:lumMod val="50000"/>
                  </a:schemeClr>
                </a:solidFill>
                <a:latin typeface="Perpetua" pitchFamily="18" charset="0"/>
              </a:rPr>
              <a:t>Expensive</a:t>
            </a:r>
            <a:r>
              <a:rPr lang="en-US" sz="2400" b="1" dirty="0" smtClean="0">
                <a:solidFill>
                  <a:srgbClr val="002060"/>
                </a:solidFill>
                <a:latin typeface="Perpetua" pitchFamily="18" charset="0"/>
              </a:rPr>
              <a:t>, costing millions of dollars</a:t>
            </a:r>
          </a:p>
          <a:p>
            <a:pPr lvl="1">
              <a:lnSpc>
                <a:spcPct val="150000"/>
              </a:lnSpc>
              <a:buBlip>
                <a:blip r:embed="rId2"/>
              </a:buBlip>
            </a:pPr>
            <a:r>
              <a:rPr lang="en-US" sz="2400" b="1" dirty="0" smtClean="0">
                <a:solidFill>
                  <a:schemeClr val="accent6">
                    <a:lumMod val="50000"/>
                  </a:schemeClr>
                </a:solidFill>
                <a:latin typeface="Perpetua" pitchFamily="18" charset="0"/>
              </a:rPr>
              <a:t>Technological problems </a:t>
            </a:r>
            <a:r>
              <a:rPr lang="en-US" sz="2400" b="1" dirty="0" smtClean="0">
                <a:solidFill>
                  <a:srgbClr val="002060"/>
                </a:solidFill>
                <a:latin typeface="Perpetua" pitchFamily="18" charset="0"/>
              </a:rPr>
              <a:t>of exact component positioning and precise timing necessary to process a component</a:t>
            </a:r>
          </a:p>
          <a:p>
            <a:pPr lvl="1">
              <a:lnSpc>
                <a:spcPct val="150000"/>
              </a:lnSpc>
              <a:buBlip>
                <a:blip r:embed="rId2"/>
              </a:buBlip>
            </a:pPr>
            <a:r>
              <a:rPr lang="en-US" sz="2400" b="1" dirty="0" smtClean="0">
                <a:solidFill>
                  <a:schemeClr val="accent6">
                    <a:lumMod val="50000"/>
                  </a:schemeClr>
                </a:solidFill>
                <a:latin typeface="Perpetua" pitchFamily="18" charset="0"/>
              </a:rPr>
              <a:t>Sophisticated</a:t>
            </a:r>
            <a:r>
              <a:rPr lang="en-US" sz="2400" b="1" dirty="0" smtClean="0">
                <a:solidFill>
                  <a:srgbClr val="002060"/>
                </a:solidFill>
                <a:latin typeface="Perpetua" pitchFamily="18" charset="0"/>
              </a:rPr>
              <a:t> manufacturing systems.</a:t>
            </a:r>
            <a:endParaRPr lang="en-US" sz="2400" b="1" dirty="0">
              <a:solidFill>
                <a:srgbClr val="002060"/>
              </a:solidFill>
              <a:latin typeface="Perpetua"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563562"/>
          </a:xfrm>
        </p:spPr>
        <p:txBody>
          <a:bodyPr>
            <a:normAutofit fontScale="90000"/>
          </a:bodyPr>
          <a:lstStyle/>
          <a:p>
            <a:pPr algn="l"/>
            <a:r>
              <a:rPr lang="en-US" sz="3200" b="1" dirty="0" smtClean="0">
                <a:solidFill>
                  <a:srgbClr val="C00000"/>
                </a:solidFill>
                <a:latin typeface="Perpetua" pitchFamily="18" charset="0"/>
              </a:rPr>
              <a:t>1.11.   </a:t>
            </a:r>
            <a:r>
              <a:rPr lang="en-US" sz="3200" b="1" u="sng" dirty="0" smtClean="0">
                <a:solidFill>
                  <a:srgbClr val="C00000"/>
                </a:solidFill>
                <a:latin typeface="Perpetua" pitchFamily="18" charset="0"/>
              </a:rPr>
              <a:t>Application areas of FMS</a:t>
            </a:r>
            <a:endParaRPr lang="en-US" sz="3200" b="1" u="sng" dirty="0">
              <a:solidFill>
                <a:srgbClr val="C00000"/>
              </a:solidFill>
              <a:latin typeface="Perpetua" pitchFamily="18" charset="0"/>
            </a:endParaRPr>
          </a:p>
        </p:txBody>
      </p:sp>
      <p:pic>
        <p:nvPicPr>
          <p:cNvPr id="8194" name="Picture 2"/>
          <p:cNvPicPr>
            <a:picLocks noGrp="1" noChangeAspect="1" noChangeArrowheads="1"/>
          </p:cNvPicPr>
          <p:nvPr>
            <p:ph idx="1"/>
          </p:nvPr>
        </p:nvPicPr>
        <p:blipFill>
          <a:blip r:embed="rId2"/>
          <a:srcRect/>
          <a:stretch>
            <a:fillRect/>
          </a:stretch>
        </p:blipFill>
        <p:spPr bwMode="auto">
          <a:xfrm>
            <a:off x="304800" y="1371600"/>
            <a:ext cx="8534400" cy="5486400"/>
          </a:xfrm>
          <a:prstGeom prst="rect">
            <a:avLst/>
          </a:prstGeom>
          <a:noFill/>
          <a:ln w="9525">
            <a:noFill/>
            <a:miter lim="800000"/>
            <a:headEnd/>
            <a:tailEnd/>
          </a:ln>
          <a:effectLst/>
        </p:spPr>
      </p:pic>
      <p:sp>
        <p:nvSpPr>
          <p:cNvPr id="5" name="TextBox 4"/>
          <p:cNvSpPr txBox="1"/>
          <p:nvPr/>
        </p:nvSpPr>
        <p:spPr>
          <a:xfrm>
            <a:off x="228600" y="838200"/>
            <a:ext cx="8915400" cy="400110"/>
          </a:xfrm>
          <a:prstGeom prst="rect">
            <a:avLst/>
          </a:prstGeom>
          <a:noFill/>
        </p:spPr>
        <p:txBody>
          <a:bodyPr wrap="square" rtlCol="0">
            <a:spAutoFit/>
          </a:bodyPr>
          <a:lstStyle/>
          <a:p>
            <a:r>
              <a:rPr lang="en-US" sz="2000" b="1" dirty="0" smtClean="0">
                <a:latin typeface="Perpetua" pitchFamily="18" charset="0"/>
              </a:rPr>
              <a:t>The ff chart shows various applications areas  in an industry.</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pPr algn="l"/>
            <a:r>
              <a:rPr lang="en-US" sz="3600" b="1" i="1" u="sng" dirty="0" smtClean="0">
                <a:solidFill>
                  <a:srgbClr val="C00000"/>
                </a:solidFill>
                <a:latin typeface="Perpetua" pitchFamily="18" charset="0"/>
              </a:rPr>
              <a:t>Summary</a:t>
            </a:r>
            <a:endParaRPr lang="en-US" sz="3600" u="sng" dirty="0">
              <a:latin typeface="Perpetua" pitchFamily="18" charset="0"/>
            </a:endParaRPr>
          </a:p>
        </p:txBody>
      </p:sp>
      <p:sp>
        <p:nvSpPr>
          <p:cNvPr id="3" name="Content Placeholder 2"/>
          <p:cNvSpPr>
            <a:spLocks noGrp="1"/>
          </p:cNvSpPr>
          <p:nvPr>
            <p:ph idx="1"/>
          </p:nvPr>
        </p:nvSpPr>
        <p:spPr>
          <a:xfrm>
            <a:off x="0" y="457200"/>
            <a:ext cx="9144000" cy="6400800"/>
          </a:xfrm>
        </p:spPr>
        <p:txBody>
          <a:bodyPr>
            <a:noAutofit/>
          </a:bodyPr>
          <a:lstStyle/>
          <a:p>
            <a:pPr>
              <a:lnSpc>
                <a:spcPct val="170000"/>
              </a:lnSpc>
              <a:buBlip>
                <a:blip r:embed="rId2"/>
              </a:buBlip>
            </a:pPr>
            <a:r>
              <a:rPr lang="en-US" sz="2000" b="1" dirty="0" smtClean="0">
                <a:solidFill>
                  <a:srgbClr val="0070C0"/>
                </a:solidFill>
                <a:latin typeface="Perpetua" pitchFamily="18" charset="0"/>
              </a:rPr>
              <a:t>Flexibility in manufacturing system </a:t>
            </a:r>
            <a:r>
              <a:rPr lang="en-US" sz="2000" dirty="0" smtClean="0">
                <a:latin typeface="Perpetua" pitchFamily="18" charset="0"/>
              </a:rPr>
              <a:t>is one of the most important issues of </a:t>
            </a:r>
            <a:r>
              <a:rPr lang="en-US" sz="2000" b="1" dirty="0" smtClean="0">
                <a:latin typeface="Perpetua" pitchFamily="18" charset="0"/>
              </a:rPr>
              <a:t>present scenario</a:t>
            </a:r>
            <a:r>
              <a:rPr lang="en-US" sz="2000" dirty="0" smtClean="0">
                <a:latin typeface="Perpetua" pitchFamily="18" charset="0"/>
              </a:rPr>
              <a:t>, to fulfill the </a:t>
            </a:r>
            <a:r>
              <a:rPr lang="en-US" sz="2000" b="1" dirty="0" smtClean="0">
                <a:solidFill>
                  <a:srgbClr val="0070C0"/>
                </a:solidFill>
                <a:latin typeface="Perpetua" pitchFamily="18" charset="0"/>
              </a:rPr>
              <a:t>desired customer’s requirement </a:t>
            </a:r>
            <a:r>
              <a:rPr lang="en-US" sz="2000" dirty="0" smtClean="0">
                <a:latin typeface="Perpetua" pitchFamily="18" charset="0"/>
              </a:rPr>
              <a:t>&amp; </a:t>
            </a:r>
            <a:r>
              <a:rPr lang="en-US" sz="2000" b="1" dirty="0" smtClean="0">
                <a:latin typeface="Perpetua" pitchFamily="18" charset="0"/>
              </a:rPr>
              <a:t>getting low cost and high quality </a:t>
            </a:r>
            <a:r>
              <a:rPr lang="en-US" sz="2000" dirty="0" smtClean="0">
                <a:latin typeface="Perpetua" pitchFamily="18" charset="0"/>
              </a:rPr>
              <a:t>of product that enforced to adopting the FMS for various modern manufacturing enterprises. </a:t>
            </a:r>
          </a:p>
          <a:p>
            <a:pPr>
              <a:lnSpc>
                <a:spcPct val="170000"/>
              </a:lnSpc>
              <a:buBlip>
                <a:blip r:embed="rId2"/>
              </a:buBlip>
            </a:pPr>
            <a:r>
              <a:rPr lang="en-US" sz="2000" dirty="0" smtClean="0">
                <a:latin typeface="Perpetua" pitchFamily="18" charset="0"/>
              </a:rPr>
              <a:t>The </a:t>
            </a:r>
            <a:r>
              <a:rPr lang="en-US" sz="2000" b="1" dirty="0" smtClean="0">
                <a:solidFill>
                  <a:schemeClr val="accent6">
                    <a:lumMod val="50000"/>
                  </a:schemeClr>
                </a:solidFill>
                <a:latin typeface="Perpetua" pitchFamily="18" charset="0"/>
              </a:rPr>
              <a:t>basic of FMS </a:t>
            </a:r>
            <a:r>
              <a:rPr lang="en-US" sz="2000" dirty="0" smtClean="0">
                <a:latin typeface="Perpetua" pitchFamily="18" charset="0"/>
              </a:rPr>
              <a:t>is to convert &amp; increases positivity throughout the manufacturing process for achieving </a:t>
            </a:r>
            <a:r>
              <a:rPr lang="en-US" sz="2000" b="1" dirty="0" smtClean="0">
                <a:solidFill>
                  <a:srgbClr val="0070C0"/>
                </a:solidFill>
                <a:latin typeface="Perpetua" pitchFamily="18" charset="0"/>
              </a:rPr>
              <a:t>higher productivity </a:t>
            </a:r>
            <a:r>
              <a:rPr lang="en-US" sz="2000" dirty="0" smtClean="0">
                <a:latin typeface="Perpetua" pitchFamily="18" charset="0"/>
              </a:rPr>
              <a:t>and </a:t>
            </a:r>
            <a:r>
              <a:rPr lang="en-US" sz="2000" b="1" dirty="0" smtClean="0">
                <a:solidFill>
                  <a:srgbClr val="0070C0"/>
                </a:solidFill>
                <a:latin typeface="Perpetua" pitchFamily="18" charset="0"/>
              </a:rPr>
              <a:t>best quality </a:t>
            </a:r>
            <a:r>
              <a:rPr lang="en-US" sz="2000" dirty="0" smtClean="0">
                <a:latin typeface="Perpetua" pitchFamily="18" charset="0"/>
              </a:rPr>
              <a:t>of product. </a:t>
            </a:r>
          </a:p>
          <a:p>
            <a:pPr>
              <a:lnSpc>
                <a:spcPct val="170000"/>
              </a:lnSpc>
              <a:buBlip>
                <a:blip r:embed="rId2"/>
              </a:buBlip>
            </a:pPr>
            <a:r>
              <a:rPr lang="en-US" sz="2000" dirty="0" smtClean="0">
                <a:latin typeface="Perpetua" pitchFamily="18" charset="0"/>
              </a:rPr>
              <a:t>FMS consists of an </a:t>
            </a:r>
            <a:r>
              <a:rPr lang="en-US" sz="2000" b="1" dirty="0" smtClean="0">
                <a:solidFill>
                  <a:srgbClr val="002060"/>
                </a:solidFill>
                <a:latin typeface="Perpetua" pitchFamily="18" charset="0"/>
              </a:rPr>
              <a:t>integrated system of computerized numerically controlled (CNC) machine tool , automated material handling system</a:t>
            </a:r>
            <a:r>
              <a:rPr lang="en-US" sz="2000" dirty="0" smtClean="0">
                <a:solidFill>
                  <a:srgbClr val="002060"/>
                </a:solidFill>
                <a:latin typeface="Perpetua" pitchFamily="18" charset="0"/>
              </a:rPr>
              <a:t> operating under the </a:t>
            </a:r>
            <a:r>
              <a:rPr lang="en-US" sz="2000" b="1" dirty="0" smtClean="0">
                <a:solidFill>
                  <a:srgbClr val="002060"/>
                </a:solidFill>
                <a:latin typeface="Perpetua" pitchFamily="18" charset="0"/>
              </a:rPr>
              <a:t>controlled computer , workstation, storage etc</a:t>
            </a:r>
            <a:r>
              <a:rPr lang="en-US" sz="2000" dirty="0" smtClean="0">
                <a:solidFill>
                  <a:srgbClr val="002060"/>
                </a:solidFill>
                <a:latin typeface="Perpetua" pitchFamily="18" charset="0"/>
              </a:rPr>
              <a:t>.</a:t>
            </a:r>
          </a:p>
          <a:p>
            <a:pPr>
              <a:lnSpc>
                <a:spcPct val="170000"/>
              </a:lnSpc>
              <a:buBlip>
                <a:blip r:embed="rId2"/>
              </a:buBlip>
            </a:pPr>
            <a:r>
              <a:rPr lang="en-US" sz="2000" dirty="0" smtClean="0">
                <a:latin typeface="Perpetua" pitchFamily="18" charset="0"/>
              </a:rPr>
              <a:t>In this lecture session, it is also tried to highlight the types of </a:t>
            </a:r>
            <a:r>
              <a:rPr lang="en-US" sz="2000" b="1" dirty="0" smtClean="0">
                <a:latin typeface="Perpetua" pitchFamily="18" charset="0"/>
              </a:rPr>
              <a:t>flexibility, flexibility test, FMS layouts, adv &amp; </a:t>
            </a:r>
            <a:r>
              <a:rPr lang="en-US" sz="2000" b="1" dirty="0" err="1" smtClean="0">
                <a:latin typeface="Perpetua" pitchFamily="18" charset="0"/>
              </a:rPr>
              <a:t>disadv</a:t>
            </a:r>
            <a:r>
              <a:rPr lang="en-US" sz="2000" b="1" dirty="0" smtClean="0">
                <a:latin typeface="Perpetua" pitchFamily="18" charset="0"/>
              </a:rPr>
              <a:t> and application of FMS </a:t>
            </a:r>
            <a:r>
              <a:rPr lang="en-US" sz="2000" dirty="0" smtClean="0">
                <a:latin typeface="Perpetua" pitchFamily="18" charset="0"/>
              </a:rPr>
              <a:t>and also overviewed of other aspect of FMS.</a:t>
            </a:r>
            <a:endParaRPr lang="en-US" sz="2000" dirty="0">
              <a:latin typeface="Perpetua"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pPr algn="l"/>
            <a:r>
              <a:rPr lang="en-US" sz="2800" b="1" u="sng" dirty="0" smtClean="0">
                <a:solidFill>
                  <a:schemeClr val="accent6">
                    <a:lumMod val="50000"/>
                  </a:schemeClr>
                </a:solidFill>
                <a:latin typeface="Perpetua" pitchFamily="18" charset="0"/>
              </a:rPr>
              <a:t>Self-Assessment Questions </a:t>
            </a:r>
            <a:endParaRPr lang="en-US" sz="2800" u="sng" dirty="0">
              <a:solidFill>
                <a:schemeClr val="accent6">
                  <a:lumMod val="50000"/>
                </a:schemeClr>
              </a:solidFill>
              <a:latin typeface="Perpetua" pitchFamily="18" charset="0"/>
            </a:endParaRPr>
          </a:p>
        </p:txBody>
      </p:sp>
      <p:sp>
        <p:nvSpPr>
          <p:cNvPr id="3" name="Content Placeholder 2"/>
          <p:cNvSpPr>
            <a:spLocks noGrp="1"/>
          </p:cNvSpPr>
          <p:nvPr>
            <p:ph idx="1"/>
          </p:nvPr>
        </p:nvSpPr>
        <p:spPr>
          <a:xfrm>
            <a:off x="457200" y="838200"/>
            <a:ext cx="8686800" cy="6019800"/>
          </a:xfrm>
        </p:spPr>
        <p:txBody>
          <a:bodyPr>
            <a:normAutofit/>
          </a:bodyPr>
          <a:lstStyle/>
          <a:p>
            <a:pPr marL="514350" indent="-514350">
              <a:lnSpc>
                <a:spcPct val="160000"/>
              </a:lnSpc>
              <a:buFont typeface="+mj-lt"/>
              <a:buAutoNum type="arabicParenR"/>
            </a:pPr>
            <a:r>
              <a:rPr lang="en-US" sz="2200" b="1" dirty="0" smtClean="0">
                <a:solidFill>
                  <a:srgbClr val="002060"/>
                </a:solidFill>
                <a:latin typeface="Perpetua" pitchFamily="18" charset="0"/>
              </a:rPr>
              <a:t>What is meant by a flexible manufacturing system? </a:t>
            </a:r>
          </a:p>
          <a:p>
            <a:pPr marL="514350" indent="-514350">
              <a:lnSpc>
                <a:spcPct val="160000"/>
              </a:lnSpc>
              <a:buFont typeface="+mj-lt"/>
              <a:buAutoNum type="arabicParenR"/>
            </a:pPr>
            <a:r>
              <a:rPr lang="en-US" sz="2200" b="1" dirty="0" smtClean="0">
                <a:solidFill>
                  <a:srgbClr val="002060"/>
                </a:solidFill>
                <a:latin typeface="Perpetua" pitchFamily="18" charset="0"/>
              </a:rPr>
              <a:t>What is group technology? How does it relate to cellular manufacturing? </a:t>
            </a:r>
          </a:p>
          <a:p>
            <a:pPr marL="514350" indent="-514350">
              <a:lnSpc>
                <a:spcPct val="160000"/>
              </a:lnSpc>
              <a:buFont typeface="+mj-lt"/>
              <a:buAutoNum type="arabicParenR"/>
            </a:pPr>
            <a:r>
              <a:rPr lang="en-US" sz="2200" b="1" dirty="0" smtClean="0">
                <a:solidFill>
                  <a:srgbClr val="002060"/>
                </a:solidFill>
                <a:latin typeface="Perpetua" pitchFamily="18" charset="0"/>
              </a:rPr>
              <a:t>What are the three primary capabilities of flexibility in the FMS? </a:t>
            </a:r>
          </a:p>
          <a:p>
            <a:pPr marL="514350" indent="-514350">
              <a:lnSpc>
                <a:spcPct val="160000"/>
              </a:lnSpc>
              <a:buFont typeface="+mj-lt"/>
              <a:buAutoNum type="arabicParenR"/>
            </a:pPr>
            <a:r>
              <a:rPr lang="en-US" sz="2200" b="1" dirty="0" smtClean="0">
                <a:solidFill>
                  <a:srgbClr val="002060"/>
                </a:solidFill>
                <a:latin typeface="Perpetua" pitchFamily="18" charset="0"/>
              </a:rPr>
              <a:t>What are the four tests for flexibility in FMS research?</a:t>
            </a:r>
          </a:p>
          <a:p>
            <a:pPr marL="514350" indent="-514350">
              <a:lnSpc>
                <a:spcPct val="160000"/>
              </a:lnSpc>
              <a:buFont typeface="+mj-lt"/>
              <a:buAutoNum type="arabicParenR"/>
            </a:pPr>
            <a:r>
              <a:rPr lang="en-US" sz="2200" b="1" dirty="0" smtClean="0">
                <a:solidFill>
                  <a:srgbClr val="002060"/>
                </a:solidFill>
                <a:latin typeface="Perpetua" pitchFamily="18" charset="0"/>
              </a:rPr>
              <a:t>How are different types of FMS specified? </a:t>
            </a:r>
          </a:p>
          <a:p>
            <a:pPr marL="514350" indent="-514350">
              <a:lnSpc>
                <a:spcPct val="160000"/>
              </a:lnSpc>
              <a:buFont typeface="+mj-lt"/>
              <a:buAutoNum type="arabicParenR"/>
            </a:pPr>
            <a:r>
              <a:rPr lang="en-US" sz="2200" b="1" dirty="0" smtClean="0">
                <a:solidFill>
                  <a:srgbClr val="002060"/>
                </a:solidFill>
                <a:latin typeface="Perpetua" pitchFamily="18" charset="0"/>
              </a:rPr>
              <a:t>What are the basic components of an FMS? </a:t>
            </a:r>
          </a:p>
          <a:p>
            <a:pPr marL="514350" indent="-514350">
              <a:lnSpc>
                <a:spcPct val="160000"/>
              </a:lnSpc>
              <a:buFont typeface="+mj-lt"/>
              <a:buAutoNum type="arabicParenR"/>
            </a:pPr>
            <a:r>
              <a:rPr lang="en-US" sz="2200" b="1" dirty="0" smtClean="0">
                <a:solidFill>
                  <a:srgbClr val="002060"/>
                </a:solidFill>
                <a:latin typeface="Perpetua" pitchFamily="18" charset="0"/>
              </a:rPr>
              <a:t>List the five categories of FMS layout. </a:t>
            </a:r>
          </a:p>
          <a:p>
            <a:pPr marL="514350" indent="-514350">
              <a:lnSpc>
                <a:spcPct val="160000"/>
              </a:lnSpc>
              <a:buFont typeface="+mj-lt"/>
              <a:buAutoNum type="arabicParenR"/>
            </a:pPr>
            <a:r>
              <a:rPr lang="en-US" sz="2200" b="1" dirty="0" smtClean="0">
                <a:solidFill>
                  <a:srgbClr val="002060"/>
                </a:solidFill>
                <a:latin typeface="Perpetua" pitchFamily="18" charset="0"/>
              </a:rPr>
              <a:t>What are the benefits of a successful FMS implementation? </a:t>
            </a:r>
          </a:p>
          <a:p>
            <a:pPr marL="514350" indent="-514350">
              <a:lnSpc>
                <a:spcPct val="160000"/>
              </a:lnSpc>
              <a:buFont typeface="+mj-lt"/>
              <a:buAutoNum type="arabicParenR"/>
            </a:pPr>
            <a:r>
              <a:rPr lang="en-US" sz="2200" b="1" dirty="0" smtClean="0">
                <a:solidFill>
                  <a:srgbClr val="002060"/>
                </a:solidFill>
                <a:latin typeface="Perpetua" pitchFamily="18" charset="0"/>
              </a:rPr>
              <a:t>Cite the main application areas of FMS.</a:t>
            </a:r>
            <a:endParaRPr lang="en-US" sz="2200" b="1" dirty="0">
              <a:solidFill>
                <a:srgbClr val="002060"/>
              </a:solidFill>
              <a:latin typeface="Perpetua"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20515479">
            <a:off x="3009860" y="1928115"/>
            <a:ext cx="3646206" cy="1316484"/>
          </a:xfrm>
        </p:spPr>
        <p:txBody>
          <a:bodyPr>
            <a:noAutofit/>
          </a:bodyPr>
          <a:lstStyle/>
          <a:p>
            <a:pPr>
              <a:buNone/>
            </a:pPr>
            <a:r>
              <a:rPr lang="en-US" sz="4800" dirty="0" err="1" smtClean="0">
                <a:solidFill>
                  <a:srgbClr val="002060"/>
                </a:solidFill>
                <a:latin typeface="Blackadder ITC" pitchFamily="82" charset="0"/>
              </a:rPr>
              <a:t>Qns</a:t>
            </a:r>
            <a:r>
              <a:rPr lang="en-US" sz="4800" dirty="0" smtClean="0">
                <a:solidFill>
                  <a:srgbClr val="002060"/>
                </a:solidFill>
                <a:latin typeface="Blackadder ITC" pitchFamily="82" charset="0"/>
              </a:rPr>
              <a:t>???</a:t>
            </a:r>
            <a:endParaRPr lang="en-US" sz="4800" dirty="0">
              <a:solidFill>
                <a:srgbClr val="002060"/>
              </a:solidFill>
              <a:latin typeface="Blackadder ITC" pitchFamily="8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r"/>
            <a:r>
              <a:rPr lang="en-US" sz="3600" b="1" dirty="0" smtClean="0">
                <a:solidFill>
                  <a:srgbClr val="C00000"/>
                </a:solidFill>
                <a:latin typeface="Perpetua" pitchFamily="18" charset="0"/>
                <a:ea typeface="Tahoma" pitchFamily="34" charset="0"/>
                <a:cs typeface="Tahoma" pitchFamily="34" charset="0"/>
              </a:rPr>
              <a:t>Cont’d…</a:t>
            </a:r>
            <a:endParaRPr lang="en-US" sz="3600" b="1" dirty="0">
              <a:solidFill>
                <a:srgbClr val="C00000"/>
              </a:solidFill>
              <a:latin typeface="Perpetua" pitchFamily="18" charset="0"/>
              <a:ea typeface="Tahoma" pitchFamily="34" charset="0"/>
              <a:cs typeface="Tahoma" pitchFamily="34" charset="0"/>
            </a:endParaRPr>
          </a:p>
        </p:txBody>
      </p:sp>
      <p:sp>
        <p:nvSpPr>
          <p:cNvPr id="3" name="Content Placeholder 2"/>
          <p:cNvSpPr>
            <a:spLocks noGrp="1"/>
          </p:cNvSpPr>
          <p:nvPr>
            <p:ph idx="1"/>
          </p:nvPr>
        </p:nvSpPr>
        <p:spPr>
          <a:xfrm>
            <a:off x="457200" y="1447800"/>
            <a:ext cx="8686800" cy="5410200"/>
          </a:xfrm>
        </p:spPr>
        <p:txBody>
          <a:bodyPr>
            <a:normAutofit/>
          </a:bodyPr>
          <a:lstStyle/>
          <a:p>
            <a:pPr>
              <a:lnSpc>
                <a:spcPct val="150000"/>
              </a:lnSpc>
              <a:buBlip>
                <a:blip r:embed="rId2"/>
              </a:buBlip>
            </a:pPr>
            <a:r>
              <a:rPr lang="en-US" sz="2600" dirty="0" smtClean="0">
                <a:latin typeface="Perpetua" pitchFamily="18" charset="0"/>
              </a:rPr>
              <a:t>A </a:t>
            </a:r>
            <a:r>
              <a:rPr lang="en-US" sz="2600" b="1" dirty="0" smtClean="0">
                <a:solidFill>
                  <a:srgbClr val="C00000"/>
                </a:solidFill>
                <a:latin typeface="Perpetua" pitchFamily="18" charset="0"/>
              </a:rPr>
              <a:t>new strategy </a:t>
            </a:r>
            <a:r>
              <a:rPr lang="en-US" sz="2600" dirty="0" smtClean="0">
                <a:latin typeface="Perpetua" pitchFamily="18" charset="0"/>
              </a:rPr>
              <a:t>was formulated </a:t>
            </a:r>
            <a:r>
              <a:rPr lang="en-US" sz="2600" b="1" dirty="0" smtClean="0">
                <a:solidFill>
                  <a:srgbClr val="0070C0"/>
                </a:solidFill>
                <a:latin typeface="Perpetua" pitchFamily="18" charset="0"/>
              </a:rPr>
              <a:t>(Customizability). </a:t>
            </a:r>
            <a:r>
              <a:rPr lang="en-US" sz="2600" dirty="0" smtClean="0">
                <a:latin typeface="Perpetua" pitchFamily="18" charset="0"/>
              </a:rPr>
              <a:t>The companies have to </a:t>
            </a:r>
            <a:r>
              <a:rPr lang="en-US" sz="2600" b="1" dirty="0" smtClean="0">
                <a:solidFill>
                  <a:srgbClr val="0070C0"/>
                </a:solidFill>
                <a:latin typeface="Perpetua" pitchFamily="18" charset="0"/>
              </a:rPr>
              <a:t>adapt to the environment </a:t>
            </a:r>
            <a:r>
              <a:rPr lang="en-US" sz="2600" dirty="0" smtClean="0">
                <a:latin typeface="Perpetua" pitchFamily="18" charset="0"/>
              </a:rPr>
              <a:t>in which they operate, to be </a:t>
            </a:r>
            <a:r>
              <a:rPr lang="en-US" sz="2600" b="1" dirty="0" smtClean="0">
                <a:latin typeface="Perpetua" pitchFamily="18" charset="0"/>
              </a:rPr>
              <a:t>more flexible</a:t>
            </a:r>
            <a:r>
              <a:rPr lang="en-US" sz="2600" dirty="0" smtClean="0">
                <a:latin typeface="Perpetua" pitchFamily="18" charset="0"/>
              </a:rPr>
              <a:t> in </a:t>
            </a:r>
            <a:r>
              <a:rPr lang="en-US" sz="2600" b="1" dirty="0" smtClean="0">
                <a:solidFill>
                  <a:srgbClr val="002060"/>
                </a:solidFill>
                <a:latin typeface="Perpetua" pitchFamily="18" charset="0"/>
              </a:rPr>
              <a:t>their operations </a:t>
            </a:r>
            <a:r>
              <a:rPr lang="en-US" sz="2600" dirty="0" smtClean="0">
                <a:latin typeface="Perpetua" pitchFamily="18" charset="0"/>
              </a:rPr>
              <a:t>and to satisfy </a:t>
            </a:r>
            <a:r>
              <a:rPr lang="en-US" sz="2600" b="1" dirty="0" smtClean="0">
                <a:latin typeface="Perpetua" pitchFamily="18" charset="0"/>
              </a:rPr>
              <a:t>different market segments. </a:t>
            </a:r>
          </a:p>
          <a:p>
            <a:pPr>
              <a:lnSpc>
                <a:spcPct val="150000"/>
              </a:lnSpc>
              <a:buBlip>
                <a:blip r:embed="rId2"/>
              </a:buBlip>
            </a:pPr>
            <a:r>
              <a:rPr lang="en-US" sz="2600" dirty="0" smtClean="0">
                <a:latin typeface="Perpetua" pitchFamily="18" charset="0"/>
              </a:rPr>
              <a:t>Thus the </a:t>
            </a:r>
            <a:r>
              <a:rPr lang="en-US" sz="2600" b="1" dirty="0" smtClean="0">
                <a:solidFill>
                  <a:srgbClr val="C00000"/>
                </a:solidFill>
                <a:latin typeface="Perpetua" pitchFamily="18" charset="0"/>
              </a:rPr>
              <a:t>innovation of FMS </a:t>
            </a:r>
            <a:r>
              <a:rPr lang="en-US" sz="2600" dirty="0" smtClean="0">
                <a:latin typeface="Perpetua" pitchFamily="18" charset="0"/>
              </a:rPr>
              <a:t>became related to the effort of gaining </a:t>
            </a:r>
            <a:r>
              <a:rPr lang="en-US" sz="2600" b="1" dirty="0" smtClean="0">
                <a:solidFill>
                  <a:srgbClr val="0070C0"/>
                </a:solidFill>
                <a:latin typeface="Perpetua" pitchFamily="18" charset="0"/>
              </a:rPr>
              <a:t>competitive advantage.</a:t>
            </a:r>
            <a:endParaRPr lang="en-US" sz="2600" b="1" dirty="0">
              <a:solidFill>
                <a:srgbClr val="0070C0"/>
              </a:solidFill>
              <a:latin typeface="Perpetu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Autofit/>
          </a:bodyPr>
          <a:lstStyle/>
          <a:p>
            <a:pPr algn="r"/>
            <a:r>
              <a:rPr lang="en-US" sz="2800" b="1" dirty="0" smtClean="0">
                <a:solidFill>
                  <a:srgbClr val="C00000"/>
                </a:solidFill>
                <a:latin typeface="Perpetua" pitchFamily="18" charset="0"/>
              </a:rPr>
              <a:t>Cont’d…</a:t>
            </a:r>
            <a:endParaRPr lang="en-US" sz="2800" dirty="0">
              <a:solidFill>
                <a:srgbClr val="C00000"/>
              </a:solidFill>
              <a:latin typeface="Perpetua" pitchFamily="18" charset="0"/>
            </a:endParaRPr>
          </a:p>
        </p:txBody>
      </p:sp>
      <p:sp>
        <p:nvSpPr>
          <p:cNvPr id="3" name="Content Placeholder 2"/>
          <p:cNvSpPr>
            <a:spLocks noGrp="1"/>
          </p:cNvSpPr>
          <p:nvPr>
            <p:ph idx="1"/>
          </p:nvPr>
        </p:nvSpPr>
        <p:spPr>
          <a:xfrm>
            <a:off x="304800" y="990600"/>
            <a:ext cx="8839200" cy="5867400"/>
          </a:xfrm>
        </p:spPr>
        <p:txBody>
          <a:bodyPr>
            <a:noAutofit/>
          </a:bodyPr>
          <a:lstStyle/>
          <a:p>
            <a:pPr>
              <a:lnSpc>
                <a:spcPct val="150000"/>
              </a:lnSpc>
              <a:buBlip>
                <a:blip r:embed="rId3"/>
              </a:buBlip>
            </a:pPr>
            <a:r>
              <a:rPr lang="en-US" sz="2600" b="1" dirty="0" smtClean="0">
                <a:solidFill>
                  <a:srgbClr val="C00000"/>
                </a:solidFill>
                <a:latin typeface="Perpetua" pitchFamily="18" charset="0"/>
              </a:rPr>
              <a:t>FMS</a:t>
            </a:r>
            <a:r>
              <a:rPr lang="en-US" sz="2600" dirty="0" smtClean="0">
                <a:latin typeface="Perpetua" pitchFamily="18" charset="0"/>
              </a:rPr>
              <a:t> is considered as a </a:t>
            </a:r>
            <a:r>
              <a:rPr lang="en-US" sz="2600" b="1" dirty="0" smtClean="0">
                <a:solidFill>
                  <a:srgbClr val="0070C0"/>
                </a:solidFill>
                <a:latin typeface="Perpetua" pitchFamily="18" charset="0"/>
              </a:rPr>
              <a:t>natural evolution </a:t>
            </a:r>
            <a:r>
              <a:rPr lang="en-US" sz="2600" dirty="0" smtClean="0">
                <a:latin typeface="Perpetua" pitchFamily="18" charset="0"/>
              </a:rPr>
              <a:t>of the technology of </a:t>
            </a:r>
            <a:r>
              <a:rPr lang="en-US" sz="2600" b="1" dirty="0" smtClean="0">
                <a:solidFill>
                  <a:srgbClr val="0070C0"/>
                </a:solidFill>
                <a:latin typeface="Perpetua" pitchFamily="18" charset="0"/>
              </a:rPr>
              <a:t>CAD/CAM</a:t>
            </a:r>
            <a:r>
              <a:rPr lang="en-US" sz="2600" dirty="0" smtClean="0">
                <a:latin typeface="Perpetua" pitchFamily="18" charset="0"/>
              </a:rPr>
              <a:t> which by itself evolved by the integration of </a:t>
            </a:r>
            <a:r>
              <a:rPr lang="en-US" sz="2600" b="1" dirty="0" smtClean="0">
                <a:solidFill>
                  <a:srgbClr val="0070C0"/>
                </a:solidFill>
                <a:latin typeface="Perpetua" pitchFamily="18" charset="0"/>
              </a:rPr>
              <a:t>CAD and CAM.</a:t>
            </a:r>
          </a:p>
          <a:p>
            <a:pPr>
              <a:lnSpc>
                <a:spcPct val="150000"/>
              </a:lnSpc>
              <a:buBlip>
                <a:blip r:embed="rId3"/>
              </a:buBlip>
            </a:pPr>
            <a:r>
              <a:rPr lang="en-US" sz="2600" b="1" dirty="0" smtClean="0">
                <a:solidFill>
                  <a:srgbClr val="C00000"/>
                </a:solidFill>
                <a:latin typeface="Perpetua" pitchFamily="18" charset="0"/>
              </a:rPr>
              <a:t>MIT - USA</a:t>
            </a:r>
            <a:r>
              <a:rPr lang="en-US" sz="2600" dirty="0" smtClean="0">
                <a:latin typeface="Perpetua" pitchFamily="18" charset="0"/>
              </a:rPr>
              <a:t> is credited with </a:t>
            </a:r>
            <a:r>
              <a:rPr lang="en-US" sz="2600" b="1" dirty="0" smtClean="0">
                <a:solidFill>
                  <a:srgbClr val="0070C0"/>
                </a:solidFill>
                <a:latin typeface="Perpetua" pitchFamily="18" charset="0"/>
              </a:rPr>
              <a:t>pioneering</a:t>
            </a:r>
            <a:r>
              <a:rPr lang="en-US" sz="2600" dirty="0" smtClean="0">
                <a:latin typeface="Perpetua" pitchFamily="18" charset="0"/>
              </a:rPr>
              <a:t> the development in both </a:t>
            </a:r>
            <a:r>
              <a:rPr lang="en-US" sz="2600" b="1" dirty="0" smtClean="0">
                <a:solidFill>
                  <a:srgbClr val="002060"/>
                </a:solidFill>
                <a:latin typeface="Perpetua" pitchFamily="18" charset="0"/>
              </a:rPr>
              <a:t>CAD</a:t>
            </a:r>
            <a:r>
              <a:rPr lang="en-US" sz="2600" dirty="0" smtClean="0">
                <a:solidFill>
                  <a:srgbClr val="002060"/>
                </a:solidFill>
                <a:latin typeface="Perpetua" pitchFamily="18" charset="0"/>
              </a:rPr>
              <a:t> and </a:t>
            </a:r>
            <a:r>
              <a:rPr lang="en-US" sz="2600" b="1" dirty="0" smtClean="0">
                <a:solidFill>
                  <a:srgbClr val="002060"/>
                </a:solidFill>
                <a:latin typeface="Perpetua" pitchFamily="18" charset="0"/>
              </a:rPr>
              <a:t>CAM. </a:t>
            </a:r>
          </a:p>
          <a:p>
            <a:pPr>
              <a:lnSpc>
                <a:spcPct val="150000"/>
              </a:lnSpc>
              <a:buBlip>
                <a:blip r:embed="rId3"/>
              </a:buBlip>
            </a:pPr>
            <a:r>
              <a:rPr lang="en-US" sz="2600" dirty="0" smtClean="0">
                <a:latin typeface="Perpetua" pitchFamily="18" charset="0"/>
              </a:rPr>
              <a:t>The need to meet the </a:t>
            </a:r>
            <a:r>
              <a:rPr lang="en-US" sz="2600" b="1" dirty="0" smtClean="0">
                <a:solidFill>
                  <a:srgbClr val="002060"/>
                </a:solidFill>
                <a:latin typeface="Perpetua" pitchFamily="18" charset="0"/>
              </a:rPr>
              <a:t>design</a:t>
            </a:r>
            <a:r>
              <a:rPr lang="en-US" sz="2600" dirty="0" smtClean="0">
                <a:latin typeface="Perpetua" pitchFamily="18" charset="0"/>
              </a:rPr>
              <a:t> and </a:t>
            </a:r>
            <a:r>
              <a:rPr lang="en-US" sz="2600" b="1" dirty="0" smtClean="0">
                <a:solidFill>
                  <a:srgbClr val="002060"/>
                </a:solidFill>
                <a:latin typeface="Perpetua" pitchFamily="18" charset="0"/>
              </a:rPr>
              <a:t>manufacturing</a:t>
            </a:r>
            <a:r>
              <a:rPr lang="en-US" sz="2600" b="1" dirty="0" smtClean="0">
                <a:solidFill>
                  <a:srgbClr val="7030A0"/>
                </a:solidFill>
                <a:latin typeface="Perpetua" pitchFamily="18" charset="0"/>
              </a:rPr>
              <a:t> </a:t>
            </a:r>
            <a:r>
              <a:rPr lang="en-US" sz="2600" dirty="0" smtClean="0">
                <a:latin typeface="Perpetua" pitchFamily="18" charset="0"/>
              </a:rPr>
              <a:t>requirements of </a:t>
            </a:r>
            <a:r>
              <a:rPr lang="en-US" sz="2600" b="1" dirty="0" smtClean="0">
                <a:solidFill>
                  <a:srgbClr val="0070C0"/>
                </a:solidFill>
                <a:latin typeface="Perpetua" pitchFamily="18" charset="0"/>
              </a:rPr>
              <a:t>aerospace industries </a:t>
            </a:r>
            <a:r>
              <a:rPr lang="en-US" sz="2600" dirty="0" smtClean="0">
                <a:latin typeface="Perpetua" pitchFamily="18" charset="0"/>
              </a:rPr>
              <a:t>after the </a:t>
            </a:r>
            <a:r>
              <a:rPr lang="en-US" sz="2600" b="1" dirty="0" smtClean="0">
                <a:solidFill>
                  <a:srgbClr val="002060"/>
                </a:solidFill>
                <a:latin typeface="Perpetua" pitchFamily="18" charset="0"/>
              </a:rPr>
              <a:t>WWII </a:t>
            </a:r>
            <a:r>
              <a:rPr lang="en-US" sz="2600" dirty="0" smtClean="0">
                <a:latin typeface="Perpetua" pitchFamily="18" charset="0"/>
              </a:rPr>
              <a:t>necessitated the development these technologies.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228600"/>
          </a:xfrm>
        </p:spPr>
        <p:txBody>
          <a:bodyPr>
            <a:normAutofit fontScale="90000"/>
          </a:bodyPr>
          <a:lstStyle/>
          <a:p>
            <a:pPr algn="r"/>
            <a:r>
              <a:rPr lang="en-US" sz="3600" b="1" dirty="0" smtClean="0">
                <a:solidFill>
                  <a:srgbClr val="7030A0"/>
                </a:solidFill>
                <a:latin typeface="Perpetua" pitchFamily="18" charset="0"/>
              </a:rPr>
              <a:t>Cont’d…</a:t>
            </a:r>
            <a:endParaRPr lang="en-US" sz="3600" b="1" dirty="0">
              <a:solidFill>
                <a:srgbClr val="7030A0"/>
              </a:solidFill>
              <a:latin typeface="Perpetua" pitchFamily="18" charset="0"/>
            </a:endParaRPr>
          </a:p>
        </p:txBody>
      </p:sp>
      <p:sp>
        <p:nvSpPr>
          <p:cNvPr id="3" name="Content Placeholder 2"/>
          <p:cNvSpPr>
            <a:spLocks noGrp="1"/>
          </p:cNvSpPr>
          <p:nvPr>
            <p:ph idx="1"/>
          </p:nvPr>
        </p:nvSpPr>
        <p:spPr>
          <a:xfrm>
            <a:off x="304800" y="685800"/>
            <a:ext cx="8839200" cy="6172200"/>
          </a:xfrm>
        </p:spPr>
        <p:txBody>
          <a:bodyPr>
            <a:noAutofit/>
          </a:bodyPr>
          <a:lstStyle/>
          <a:p>
            <a:pPr>
              <a:lnSpc>
                <a:spcPct val="150000"/>
              </a:lnSpc>
              <a:buBlip>
                <a:blip r:embed="rId2"/>
              </a:buBlip>
            </a:pPr>
            <a:r>
              <a:rPr lang="en-US" sz="2400" dirty="0" smtClean="0">
                <a:latin typeface="Perpetua" pitchFamily="18" charset="0"/>
              </a:rPr>
              <a:t>The </a:t>
            </a:r>
            <a:r>
              <a:rPr lang="en-US" sz="2400" b="1" dirty="0" smtClean="0">
                <a:solidFill>
                  <a:srgbClr val="C00000"/>
                </a:solidFill>
                <a:latin typeface="Perpetua" pitchFamily="18" charset="0"/>
              </a:rPr>
              <a:t>first major innovation </a:t>
            </a:r>
            <a:r>
              <a:rPr lang="en-US" sz="2400" dirty="0" smtClean="0">
                <a:latin typeface="Perpetua" pitchFamily="18" charset="0"/>
              </a:rPr>
              <a:t>in machine control is the </a:t>
            </a:r>
            <a:r>
              <a:rPr lang="en-US" sz="2400" b="1" dirty="0" smtClean="0">
                <a:solidFill>
                  <a:srgbClr val="0070C0"/>
                </a:solidFill>
                <a:latin typeface="Perpetua" pitchFamily="18" charset="0"/>
              </a:rPr>
              <a:t>Numerical Control (NC), </a:t>
            </a:r>
            <a:r>
              <a:rPr lang="en-US" sz="2400" dirty="0" smtClean="0">
                <a:latin typeface="Perpetua" pitchFamily="18" charset="0"/>
              </a:rPr>
              <a:t>demonstrated at </a:t>
            </a:r>
            <a:r>
              <a:rPr lang="en-US" sz="2400" b="1" dirty="0" smtClean="0">
                <a:latin typeface="Perpetua" pitchFamily="18" charset="0"/>
              </a:rPr>
              <a:t>MIT in 1952</a:t>
            </a:r>
            <a:r>
              <a:rPr lang="en-US" sz="2400" dirty="0" smtClean="0">
                <a:latin typeface="Perpetua" pitchFamily="18" charset="0"/>
              </a:rPr>
              <a:t>. </a:t>
            </a:r>
          </a:p>
          <a:p>
            <a:pPr>
              <a:lnSpc>
                <a:spcPct val="150000"/>
              </a:lnSpc>
              <a:buBlip>
                <a:blip r:embed="rId2"/>
              </a:buBlip>
            </a:pPr>
            <a:r>
              <a:rPr lang="en-US" sz="2400" b="1" dirty="0" smtClean="0">
                <a:solidFill>
                  <a:srgbClr val="C00000"/>
                </a:solidFill>
                <a:latin typeface="Perpetua" pitchFamily="18" charset="0"/>
              </a:rPr>
              <a:t>Early NC Systems </a:t>
            </a:r>
            <a:r>
              <a:rPr lang="en-US" sz="2400" dirty="0" smtClean="0">
                <a:latin typeface="Perpetua" pitchFamily="18" charset="0"/>
              </a:rPr>
              <a:t>were all basically </a:t>
            </a:r>
            <a:r>
              <a:rPr lang="en-US" sz="2400" b="1" dirty="0" smtClean="0">
                <a:solidFill>
                  <a:srgbClr val="0070C0"/>
                </a:solidFill>
                <a:latin typeface="Perpetua" pitchFamily="18" charset="0"/>
              </a:rPr>
              <a:t>hardwired systems, </a:t>
            </a:r>
            <a:r>
              <a:rPr lang="en-US" sz="2400" dirty="0" smtClean="0">
                <a:latin typeface="Perpetua" pitchFamily="18" charset="0"/>
              </a:rPr>
              <a:t>since these were built with </a:t>
            </a:r>
            <a:r>
              <a:rPr lang="en-US" sz="2400" b="1" dirty="0" smtClean="0">
                <a:solidFill>
                  <a:srgbClr val="0070C0"/>
                </a:solidFill>
                <a:latin typeface="Perpetua" pitchFamily="18" charset="0"/>
              </a:rPr>
              <a:t>discrete systems. </a:t>
            </a:r>
            <a:r>
              <a:rPr lang="en-US" sz="2400" dirty="0" smtClean="0">
                <a:latin typeface="Perpetua" pitchFamily="18" charset="0"/>
              </a:rPr>
              <a:t>Every NC machine was fitted with </a:t>
            </a:r>
            <a:r>
              <a:rPr lang="en-US" sz="2400" b="1" dirty="0" smtClean="0">
                <a:solidFill>
                  <a:srgbClr val="0070C0"/>
                </a:solidFill>
                <a:latin typeface="Perpetua" pitchFamily="18" charset="0"/>
              </a:rPr>
              <a:t>a tape reader </a:t>
            </a:r>
            <a:r>
              <a:rPr lang="en-US" sz="2400" dirty="0" smtClean="0">
                <a:latin typeface="Perpetua" pitchFamily="18" charset="0"/>
              </a:rPr>
              <a:t>to read paper tape and transfer the program to the </a:t>
            </a:r>
            <a:r>
              <a:rPr lang="en-US" sz="2400" b="1" dirty="0" smtClean="0">
                <a:latin typeface="Perpetua" pitchFamily="18" charset="0"/>
              </a:rPr>
              <a:t>memory of the machine tool block by block. </a:t>
            </a:r>
          </a:p>
          <a:p>
            <a:pPr>
              <a:lnSpc>
                <a:spcPct val="150000"/>
              </a:lnSpc>
              <a:buBlip>
                <a:blip r:embed="rId2"/>
              </a:buBlip>
            </a:pPr>
            <a:r>
              <a:rPr lang="en-US" sz="2400" b="1" dirty="0" smtClean="0">
                <a:solidFill>
                  <a:srgbClr val="C00000"/>
                </a:solidFill>
                <a:latin typeface="Perpetua" pitchFamily="18" charset="0"/>
              </a:rPr>
              <a:t>Mainframe computers </a:t>
            </a:r>
            <a:r>
              <a:rPr lang="en-US" sz="2400" dirty="0" smtClean="0">
                <a:latin typeface="Perpetua" pitchFamily="18" charset="0"/>
              </a:rPr>
              <a:t>were used to control </a:t>
            </a:r>
            <a:r>
              <a:rPr lang="en-US" sz="2400" b="1" dirty="0" smtClean="0">
                <a:latin typeface="Perpetua" pitchFamily="18" charset="0"/>
              </a:rPr>
              <a:t>a group of NC machines </a:t>
            </a:r>
            <a:r>
              <a:rPr lang="en-US" sz="2400" dirty="0" smtClean="0">
                <a:latin typeface="Perpetua" pitchFamily="18" charset="0"/>
              </a:rPr>
              <a:t>by </a:t>
            </a:r>
            <a:r>
              <a:rPr lang="en-US" sz="2400" b="1" dirty="0" smtClean="0">
                <a:latin typeface="Perpetua" pitchFamily="18" charset="0"/>
              </a:rPr>
              <a:t>mid 60's. </a:t>
            </a:r>
            <a:r>
              <a:rPr lang="en-US" sz="2400" dirty="0" smtClean="0">
                <a:latin typeface="Perpetua" pitchFamily="18" charset="0"/>
              </a:rPr>
              <a:t>This arrangement was then called </a:t>
            </a:r>
            <a:r>
              <a:rPr lang="en-US" sz="2400" b="1" dirty="0" smtClean="0">
                <a:solidFill>
                  <a:srgbClr val="0070C0"/>
                </a:solidFill>
                <a:latin typeface="Perpetua" pitchFamily="18" charset="0"/>
              </a:rPr>
              <a:t>Direct Numerical Control (DNC)</a:t>
            </a:r>
            <a:r>
              <a:rPr lang="en-US" sz="2400" b="1" dirty="0" smtClean="0">
                <a:solidFill>
                  <a:srgbClr val="C00000"/>
                </a:solidFill>
                <a:latin typeface="Perpetua" pitchFamily="18" charset="0"/>
              </a:rPr>
              <a:t> </a:t>
            </a:r>
            <a:r>
              <a:rPr lang="en-US" sz="2400" dirty="0" smtClean="0">
                <a:latin typeface="Perpetua" pitchFamily="18" charset="0"/>
              </a:rPr>
              <a:t>as the computer </a:t>
            </a:r>
            <a:r>
              <a:rPr lang="en-US" sz="2400" b="1" dirty="0" smtClean="0">
                <a:latin typeface="Perpetua" pitchFamily="18" charset="0"/>
              </a:rPr>
              <a:t>bypassed the tape reade</a:t>
            </a:r>
            <a:r>
              <a:rPr lang="en-US" sz="2400" dirty="0" smtClean="0">
                <a:latin typeface="Perpetua" pitchFamily="18" charset="0"/>
              </a:rPr>
              <a:t>r to transfer the program data to the machine controller.</a:t>
            </a:r>
            <a:endParaRPr lang="en-US" sz="2400" dirty="0">
              <a:latin typeface="Perpetu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839200" cy="6172200"/>
          </a:xfrm>
        </p:spPr>
        <p:txBody>
          <a:bodyPr>
            <a:noAutofit/>
          </a:bodyPr>
          <a:lstStyle/>
          <a:p>
            <a:pPr>
              <a:lnSpc>
                <a:spcPct val="150000"/>
              </a:lnSpc>
              <a:buBlip>
                <a:blip r:embed="rId2"/>
              </a:buBlip>
            </a:pPr>
            <a:r>
              <a:rPr lang="en-US" sz="2400" dirty="0" smtClean="0">
                <a:latin typeface="Perpetua" pitchFamily="18" charset="0"/>
              </a:rPr>
              <a:t>By </a:t>
            </a:r>
            <a:r>
              <a:rPr lang="en-US" sz="2400" b="1" dirty="0" smtClean="0">
                <a:latin typeface="Perpetua" pitchFamily="18" charset="0"/>
              </a:rPr>
              <a:t>late 60's </a:t>
            </a:r>
            <a:r>
              <a:rPr lang="en-US" sz="2400" b="1" dirty="0" smtClean="0">
                <a:solidFill>
                  <a:srgbClr val="C00000"/>
                </a:solidFill>
                <a:latin typeface="Perpetua" pitchFamily="18" charset="0"/>
              </a:rPr>
              <a:t>mini computers </a:t>
            </a:r>
            <a:r>
              <a:rPr lang="en-US" sz="2400" dirty="0" smtClean="0">
                <a:latin typeface="Perpetua" pitchFamily="18" charset="0"/>
              </a:rPr>
              <a:t>were being commonly used to </a:t>
            </a:r>
            <a:r>
              <a:rPr lang="en-US" sz="2400" b="1" dirty="0" smtClean="0">
                <a:latin typeface="Perpetua" pitchFamily="18" charset="0"/>
              </a:rPr>
              <a:t>control NC machines</a:t>
            </a:r>
            <a:r>
              <a:rPr lang="en-US" sz="2400" dirty="0" smtClean="0">
                <a:latin typeface="Perpetua" pitchFamily="18" charset="0"/>
              </a:rPr>
              <a:t>. At this stage NC became truly </a:t>
            </a:r>
            <a:r>
              <a:rPr lang="en-US" sz="2400" b="1" dirty="0" smtClean="0">
                <a:latin typeface="Perpetua" pitchFamily="18" charset="0"/>
              </a:rPr>
              <a:t>soft wired</a:t>
            </a:r>
            <a:r>
              <a:rPr lang="en-US" sz="2400" dirty="0" smtClean="0">
                <a:latin typeface="Perpetua" pitchFamily="18" charset="0"/>
              </a:rPr>
              <a:t> with the facilities of </a:t>
            </a:r>
            <a:r>
              <a:rPr lang="en-US" sz="2400" b="1" dirty="0" smtClean="0">
                <a:solidFill>
                  <a:srgbClr val="0070C0"/>
                </a:solidFill>
                <a:latin typeface="Perpetua" pitchFamily="18" charset="0"/>
              </a:rPr>
              <a:t>mass program</a:t>
            </a:r>
            <a:r>
              <a:rPr lang="en-US" sz="2400" dirty="0" smtClean="0">
                <a:solidFill>
                  <a:srgbClr val="0070C0"/>
                </a:solidFill>
                <a:latin typeface="Perpetua" pitchFamily="18" charset="0"/>
              </a:rPr>
              <a:t> </a:t>
            </a:r>
            <a:r>
              <a:rPr lang="en-US" sz="2400" b="1" dirty="0" smtClean="0">
                <a:solidFill>
                  <a:srgbClr val="0070C0"/>
                </a:solidFill>
                <a:latin typeface="Perpetua" pitchFamily="18" charset="0"/>
              </a:rPr>
              <a:t>storage, offline editing </a:t>
            </a:r>
            <a:r>
              <a:rPr lang="en-US" sz="2400" dirty="0" smtClean="0">
                <a:latin typeface="Perpetua" pitchFamily="18" charset="0"/>
              </a:rPr>
              <a:t>and </a:t>
            </a:r>
            <a:r>
              <a:rPr lang="en-US" sz="2400" b="1" dirty="0" smtClean="0">
                <a:solidFill>
                  <a:srgbClr val="0070C0"/>
                </a:solidFill>
                <a:latin typeface="Perpetua" pitchFamily="18" charset="0"/>
              </a:rPr>
              <a:t>software logic control </a:t>
            </a:r>
            <a:r>
              <a:rPr lang="en-US" sz="2400" dirty="0" smtClean="0">
                <a:latin typeface="Perpetua" pitchFamily="18" charset="0"/>
              </a:rPr>
              <a:t>and </a:t>
            </a:r>
            <a:r>
              <a:rPr lang="en-US" sz="2400" b="1" dirty="0" smtClean="0">
                <a:solidFill>
                  <a:srgbClr val="0070C0"/>
                </a:solidFill>
                <a:latin typeface="Perpetua" pitchFamily="18" charset="0"/>
              </a:rPr>
              <a:t>processing.  </a:t>
            </a:r>
            <a:r>
              <a:rPr lang="en-US" sz="2400" dirty="0" smtClean="0">
                <a:latin typeface="Perpetua" pitchFamily="18" charset="0"/>
              </a:rPr>
              <a:t>This development is called </a:t>
            </a:r>
            <a:r>
              <a:rPr lang="en-US" sz="2400" b="1" dirty="0" smtClean="0">
                <a:solidFill>
                  <a:srgbClr val="C00000"/>
                </a:solidFill>
                <a:latin typeface="Perpetua" pitchFamily="18" charset="0"/>
              </a:rPr>
              <a:t>Computer Numerical Control (CNC).</a:t>
            </a:r>
            <a:endParaRPr lang="en-US" sz="2400" dirty="0" smtClean="0">
              <a:latin typeface="Perpetua" pitchFamily="18" charset="0"/>
            </a:endParaRPr>
          </a:p>
          <a:p>
            <a:pPr>
              <a:lnSpc>
                <a:spcPct val="150000"/>
              </a:lnSpc>
              <a:buBlip>
                <a:blip r:embed="rId2"/>
              </a:buBlip>
            </a:pPr>
            <a:r>
              <a:rPr lang="en-US" sz="2400" dirty="0" smtClean="0">
                <a:latin typeface="Perpetua" pitchFamily="18" charset="0"/>
              </a:rPr>
              <a:t>A </a:t>
            </a:r>
            <a:r>
              <a:rPr lang="en-US" sz="2400" b="1" dirty="0" smtClean="0">
                <a:latin typeface="Perpetua" pitchFamily="18" charset="0"/>
              </a:rPr>
              <a:t>further development </a:t>
            </a:r>
            <a:r>
              <a:rPr lang="en-US" sz="2400" dirty="0" smtClean="0">
                <a:latin typeface="Perpetua" pitchFamily="18" charset="0"/>
              </a:rPr>
              <a:t>to this technology is the </a:t>
            </a:r>
            <a:r>
              <a:rPr lang="en-US" sz="2400" b="1" dirty="0" smtClean="0">
                <a:solidFill>
                  <a:srgbClr val="C00000"/>
                </a:solidFill>
                <a:latin typeface="Perpetua" pitchFamily="18" charset="0"/>
              </a:rPr>
              <a:t>distributed numerical control (DNC</a:t>
            </a:r>
            <a:r>
              <a:rPr lang="en-US" sz="2400" b="1" dirty="0" smtClean="0">
                <a:solidFill>
                  <a:srgbClr val="0070C0"/>
                </a:solidFill>
                <a:latin typeface="Perpetua" pitchFamily="18" charset="0"/>
              </a:rPr>
              <a:t>) </a:t>
            </a:r>
            <a:r>
              <a:rPr lang="en-US" sz="2400" dirty="0" smtClean="0">
                <a:latin typeface="Perpetua" pitchFamily="18" charset="0"/>
              </a:rPr>
              <a:t>in which processing of NC program is carried out in </a:t>
            </a:r>
            <a:r>
              <a:rPr lang="en-US" sz="2400" b="1" dirty="0" smtClean="0">
                <a:latin typeface="Perpetua" pitchFamily="18" charset="0"/>
              </a:rPr>
              <a:t>different computers operating </a:t>
            </a:r>
            <a:r>
              <a:rPr lang="en-US" sz="2400" dirty="0" smtClean="0">
                <a:latin typeface="Perpetua" pitchFamily="18" charset="0"/>
              </a:rPr>
              <a:t>at </a:t>
            </a:r>
            <a:r>
              <a:rPr lang="en-US" sz="2400" b="1" dirty="0" smtClean="0">
                <a:latin typeface="Perpetua" pitchFamily="18" charset="0"/>
              </a:rPr>
              <a:t>different hierarchical levels </a:t>
            </a:r>
            <a:r>
              <a:rPr lang="en-US" sz="2400" dirty="0" smtClean="0">
                <a:latin typeface="Perpetua" pitchFamily="18" charset="0"/>
              </a:rPr>
              <a:t>- typically </a:t>
            </a:r>
            <a:r>
              <a:rPr lang="en-US" sz="2400" b="1" dirty="0" smtClean="0">
                <a:solidFill>
                  <a:srgbClr val="002060"/>
                </a:solidFill>
                <a:latin typeface="Perpetua" pitchFamily="18" charset="0"/>
              </a:rPr>
              <a:t>from mainframe host computers to plant computers to the machine controller</a:t>
            </a:r>
            <a:r>
              <a:rPr lang="en-US" sz="2400" dirty="0" smtClean="0">
                <a:latin typeface="Perpetua" pitchFamily="18" charset="0"/>
              </a:rPr>
              <a:t>. </a:t>
            </a:r>
            <a:endParaRPr lang="en-US" sz="2400" b="1" dirty="0">
              <a:solidFill>
                <a:srgbClr val="C00000"/>
              </a:solidFill>
              <a:latin typeface="Perpetua" pitchFamily="18" charset="0"/>
            </a:endParaRPr>
          </a:p>
        </p:txBody>
      </p:sp>
      <p:sp>
        <p:nvSpPr>
          <p:cNvPr id="4" name="Title 1"/>
          <p:cNvSpPr>
            <a:spLocks noGrp="1"/>
          </p:cNvSpPr>
          <p:nvPr>
            <p:ph type="title"/>
          </p:nvPr>
        </p:nvSpPr>
        <p:spPr>
          <a:xfrm>
            <a:off x="457200" y="0"/>
            <a:ext cx="8229600" cy="609600"/>
          </a:xfrm>
        </p:spPr>
        <p:txBody>
          <a:bodyPr>
            <a:normAutofit fontScale="90000"/>
          </a:bodyPr>
          <a:lstStyle/>
          <a:p>
            <a:pPr algn="r"/>
            <a:r>
              <a:rPr lang="en-US" sz="3600" b="1" i="1" dirty="0" smtClean="0">
                <a:solidFill>
                  <a:srgbClr val="7030A0"/>
                </a:solidFill>
                <a:latin typeface="Perpetua" pitchFamily="18" charset="0"/>
              </a:rPr>
              <a:t>Cont’d</a:t>
            </a:r>
            <a:r>
              <a:rPr lang="en-US" sz="3600" b="1" dirty="0" smtClean="0">
                <a:solidFill>
                  <a:srgbClr val="7030A0"/>
                </a:solidFill>
                <a:latin typeface="Perpetua" pitchFamily="18" charset="0"/>
              </a:rPr>
              <a:t>…</a:t>
            </a:r>
            <a:endParaRPr lang="en-US" sz="3600" b="1" dirty="0">
              <a:solidFill>
                <a:srgbClr val="7030A0"/>
              </a:solidFill>
              <a:latin typeface="Perpetu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839200" cy="6096000"/>
          </a:xfrm>
        </p:spPr>
        <p:txBody>
          <a:bodyPr>
            <a:normAutofit/>
          </a:bodyPr>
          <a:lstStyle/>
          <a:p>
            <a:pPr>
              <a:lnSpc>
                <a:spcPct val="150000"/>
              </a:lnSpc>
              <a:buBlip>
                <a:blip r:embed="rId2"/>
              </a:buBlip>
            </a:pPr>
            <a:r>
              <a:rPr lang="en-US" sz="2600" b="1" dirty="0" smtClean="0">
                <a:solidFill>
                  <a:srgbClr val="C00000"/>
                </a:solidFill>
                <a:latin typeface="Perpetua" pitchFamily="18" charset="0"/>
              </a:rPr>
              <a:t>Robots</a:t>
            </a:r>
            <a:r>
              <a:rPr lang="en-US" sz="2600" dirty="0" smtClean="0">
                <a:latin typeface="Perpetua" pitchFamily="18" charset="0"/>
              </a:rPr>
              <a:t> were introduced to </a:t>
            </a:r>
            <a:r>
              <a:rPr lang="en-US" sz="2600" b="1" dirty="0" smtClean="0">
                <a:latin typeface="Perpetua" pitchFamily="18" charset="0"/>
              </a:rPr>
              <a:t>automate several tasks </a:t>
            </a:r>
            <a:r>
              <a:rPr lang="en-US" sz="2600" dirty="0" smtClean="0">
                <a:latin typeface="Perpetua" pitchFamily="18" charset="0"/>
              </a:rPr>
              <a:t>like </a:t>
            </a:r>
            <a:r>
              <a:rPr lang="en-US" sz="2600" b="1" dirty="0" smtClean="0">
                <a:solidFill>
                  <a:srgbClr val="002060"/>
                </a:solidFill>
                <a:latin typeface="Perpetua" pitchFamily="18" charset="0"/>
              </a:rPr>
              <a:t>machine loading, materials handling, welding, painting </a:t>
            </a:r>
            <a:r>
              <a:rPr lang="en-US" sz="2600" dirty="0" smtClean="0">
                <a:solidFill>
                  <a:srgbClr val="002060"/>
                </a:solidFill>
                <a:latin typeface="Perpetua" pitchFamily="18" charset="0"/>
              </a:rPr>
              <a:t>and </a:t>
            </a:r>
            <a:r>
              <a:rPr lang="en-US" sz="2600" b="1" dirty="0" smtClean="0">
                <a:solidFill>
                  <a:srgbClr val="002060"/>
                </a:solidFill>
                <a:latin typeface="Perpetua" pitchFamily="18" charset="0"/>
              </a:rPr>
              <a:t>assembly</a:t>
            </a:r>
            <a:r>
              <a:rPr lang="en-US" sz="2600" dirty="0" smtClean="0">
                <a:solidFill>
                  <a:srgbClr val="002060"/>
                </a:solidFill>
                <a:latin typeface="Perpetua" pitchFamily="18" charset="0"/>
              </a:rPr>
              <a:t>. </a:t>
            </a:r>
          </a:p>
          <a:p>
            <a:pPr>
              <a:lnSpc>
                <a:spcPct val="150000"/>
              </a:lnSpc>
              <a:buBlip>
                <a:blip r:embed="rId2"/>
              </a:buBlip>
            </a:pPr>
            <a:r>
              <a:rPr lang="en-US" sz="2600" dirty="0" smtClean="0">
                <a:latin typeface="Perpetua" pitchFamily="18" charset="0"/>
              </a:rPr>
              <a:t>All </a:t>
            </a:r>
            <a:r>
              <a:rPr lang="en-US" sz="2600" b="1" dirty="0" smtClean="0">
                <a:solidFill>
                  <a:srgbClr val="002060"/>
                </a:solidFill>
                <a:latin typeface="Perpetua" pitchFamily="18" charset="0"/>
              </a:rPr>
              <a:t>these developments </a:t>
            </a:r>
            <a:r>
              <a:rPr lang="en-US" sz="2600" dirty="0" smtClean="0">
                <a:latin typeface="Perpetua" pitchFamily="18" charset="0"/>
              </a:rPr>
              <a:t>led to the evolution of </a:t>
            </a:r>
            <a:r>
              <a:rPr lang="en-US" sz="2600" b="1" dirty="0" smtClean="0">
                <a:solidFill>
                  <a:srgbClr val="C00000"/>
                </a:solidFill>
                <a:latin typeface="Perpetua" pitchFamily="18" charset="0"/>
              </a:rPr>
              <a:t>flexible manufacturing cells</a:t>
            </a:r>
            <a:r>
              <a:rPr lang="en-US" sz="2600" dirty="0" smtClean="0">
                <a:latin typeface="Perpetua" pitchFamily="18" charset="0"/>
              </a:rPr>
              <a:t> and </a:t>
            </a:r>
            <a:r>
              <a:rPr lang="en-US" sz="2600" b="1" dirty="0" smtClean="0">
                <a:solidFill>
                  <a:srgbClr val="C00000"/>
                </a:solidFill>
                <a:latin typeface="Perpetua" pitchFamily="18" charset="0"/>
              </a:rPr>
              <a:t>flexible manufacturing systems </a:t>
            </a:r>
            <a:r>
              <a:rPr lang="en-US" sz="2600" dirty="0" smtClean="0">
                <a:latin typeface="Perpetua" pitchFamily="18" charset="0"/>
              </a:rPr>
              <a:t>in </a:t>
            </a:r>
            <a:r>
              <a:rPr lang="en-US" sz="2600" b="1" dirty="0" smtClean="0">
                <a:solidFill>
                  <a:srgbClr val="002060"/>
                </a:solidFill>
                <a:latin typeface="Perpetua" pitchFamily="18" charset="0"/>
              </a:rPr>
              <a:t>late 70's. </a:t>
            </a:r>
          </a:p>
          <a:p>
            <a:pPr>
              <a:lnSpc>
                <a:spcPct val="150000"/>
              </a:lnSpc>
              <a:buBlip>
                <a:blip r:embed="rId2"/>
              </a:buBlip>
            </a:pPr>
            <a:r>
              <a:rPr lang="en-US" sz="2600" b="1" dirty="0" smtClean="0">
                <a:solidFill>
                  <a:srgbClr val="C00000"/>
                </a:solidFill>
                <a:latin typeface="Perpetua" pitchFamily="18" charset="0"/>
              </a:rPr>
              <a:t>A manufacturing cell </a:t>
            </a:r>
            <a:r>
              <a:rPr lang="en-US" sz="2600" dirty="0" smtClean="0">
                <a:latin typeface="Perpetua" pitchFamily="18" charset="0"/>
              </a:rPr>
              <a:t>in its </a:t>
            </a:r>
            <a:r>
              <a:rPr lang="en-US" sz="2600" b="1" dirty="0" smtClean="0">
                <a:solidFill>
                  <a:srgbClr val="002060"/>
                </a:solidFill>
                <a:latin typeface="Perpetua" pitchFamily="18" charset="0"/>
              </a:rPr>
              <a:t>broadest sense </a:t>
            </a:r>
            <a:r>
              <a:rPr lang="en-US" sz="2600" dirty="0" smtClean="0">
                <a:latin typeface="Perpetua" pitchFamily="18" charset="0"/>
              </a:rPr>
              <a:t>implies the </a:t>
            </a:r>
            <a:r>
              <a:rPr lang="en-US" sz="2600" b="1" dirty="0" smtClean="0">
                <a:solidFill>
                  <a:srgbClr val="0070C0"/>
                </a:solidFill>
                <a:latin typeface="Perpetua" pitchFamily="18" charset="0"/>
              </a:rPr>
              <a:t>logical arrangements of standalone manual or NC equipment </a:t>
            </a:r>
            <a:r>
              <a:rPr lang="en-US" sz="2600" dirty="0" smtClean="0">
                <a:latin typeface="Perpetua" pitchFamily="18" charset="0"/>
              </a:rPr>
              <a:t>into </a:t>
            </a:r>
            <a:r>
              <a:rPr lang="en-US" sz="2600" b="1" dirty="0" smtClean="0">
                <a:solidFill>
                  <a:srgbClr val="002060"/>
                </a:solidFill>
                <a:latin typeface="Perpetua" pitchFamily="18" charset="0"/>
              </a:rPr>
              <a:t>groups or clusters </a:t>
            </a:r>
            <a:r>
              <a:rPr lang="en-US" sz="2600" dirty="0" smtClean="0">
                <a:latin typeface="Perpetua" pitchFamily="18" charset="0"/>
              </a:rPr>
              <a:t>of machines to process parts by </a:t>
            </a:r>
            <a:r>
              <a:rPr lang="en-US" sz="2600" b="1" dirty="0" smtClean="0">
                <a:solidFill>
                  <a:srgbClr val="002060"/>
                </a:solidFill>
                <a:latin typeface="Perpetua" pitchFamily="18" charset="0"/>
              </a:rPr>
              <a:t>part family.</a:t>
            </a:r>
            <a:endParaRPr lang="en-US" sz="2600" dirty="0" smtClean="0">
              <a:latin typeface="Perpetua" pitchFamily="18" charset="0"/>
            </a:endParaRPr>
          </a:p>
          <a:p>
            <a:pPr>
              <a:lnSpc>
                <a:spcPct val="150000"/>
              </a:lnSpc>
              <a:buBlip>
                <a:blip r:embed="rId2"/>
              </a:buBlip>
            </a:pPr>
            <a:endParaRPr lang="en-US" sz="2600" dirty="0">
              <a:latin typeface="Perpetua" pitchFamily="18" charset="0"/>
            </a:endParaRPr>
          </a:p>
        </p:txBody>
      </p:sp>
      <p:sp>
        <p:nvSpPr>
          <p:cNvPr id="4" name="Title 1"/>
          <p:cNvSpPr>
            <a:spLocks noGrp="1"/>
          </p:cNvSpPr>
          <p:nvPr>
            <p:ph type="title"/>
          </p:nvPr>
        </p:nvSpPr>
        <p:spPr>
          <a:xfrm>
            <a:off x="457200" y="274638"/>
            <a:ext cx="8229600" cy="258762"/>
          </a:xfrm>
        </p:spPr>
        <p:txBody>
          <a:bodyPr>
            <a:normAutofit fontScale="90000"/>
          </a:bodyPr>
          <a:lstStyle/>
          <a:p>
            <a:pPr algn="r"/>
            <a:r>
              <a:rPr lang="en-US" sz="2800" b="1" dirty="0" smtClean="0">
                <a:solidFill>
                  <a:srgbClr val="7030A0"/>
                </a:solidFill>
                <a:latin typeface="Perpetua" pitchFamily="18" charset="0"/>
              </a:rPr>
              <a:t>Cont’d…</a:t>
            </a:r>
            <a:endParaRPr lang="en-US" sz="2800" b="1" dirty="0">
              <a:solidFill>
                <a:srgbClr val="7030A0"/>
              </a:solidFill>
              <a:latin typeface="Perpetua"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12702</TotalTime>
  <Words>3617</Words>
  <Application>Microsoft Office PowerPoint</Application>
  <PresentationFormat>On-screen Show (4:3)</PresentationFormat>
  <Paragraphs>272</Paragraphs>
  <Slides>48</Slides>
  <Notes>10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Slide 1</vt:lpstr>
      <vt:lpstr>Outline:</vt:lpstr>
      <vt:lpstr>1.1. History of Flexible Manufacturing System</vt:lpstr>
      <vt:lpstr> Cont’d…</vt:lpstr>
      <vt:lpstr>Cont’d…</vt:lpstr>
      <vt:lpstr>Cont’d…</vt:lpstr>
      <vt:lpstr>Cont’d…</vt:lpstr>
      <vt:lpstr>Cont’d…</vt:lpstr>
      <vt:lpstr>Cont’d…</vt:lpstr>
      <vt:lpstr>Cont’d…</vt:lpstr>
      <vt:lpstr>1.2. FMS – Defn.</vt:lpstr>
      <vt:lpstr>Cont’d…</vt:lpstr>
      <vt:lpstr>Cont’d…</vt:lpstr>
      <vt:lpstr>What are the features of FMS?</vt:lpstr>
      <vt:lpstr>Differences between  FMS and FMC</vt:lpstr>
      <vt:lpstr>1.3. Objectives of FMS</vt:lpstr>
      <vt:lpstr>Cont’d…</vt:lpstr>
      <vt:lpstr>1.4. Rigid (Conventional) vs Flexible Systems</vt:lpstr>
      <vt:lpstr>1.5. Basic Components of FMS</vt:lpstr>
      <vt:lpstr>i. Workstations</vt:lpstr>
      <vt:lpstr>ii. Automated Material Handling and Storage System</vt:lpstr>
      <vt:lpstr>iii. Computer Control System (CCS)</vt:lpstr>
      <vt:lpstr>1.6. Types of Flexibility in Manufacturing</vt:lpstr>
      <vt:lpstr>(a) Basic flexibilities</vt:lpstr>
      <vt:lpstr>(b) System flexibilities</vt:lpstr>
      <vt:lpstr>(c) Aggregate flexibilities</vt:lpstr>
      <vt:lpstr>1.7. Flexibility test</vt:lpstr>
      <vt:lpstr>Cont’d…</vt:lpstr>
      <vt:lpstr>Cont’d…</vt:lpstr>
      <vt:lpstr>1.8. Types of FMS</vt:lpstr>
      <vt:lpstr>i. Based on the Number of Machines:</vt:lpstr>
      <vt:lpstr>Slide 32</vt:lpstr>
      <vt:lpstr>Slide 33</vt:lpstr>
      <vt:lpstr>Cont’d…</vt:lpstr>
      <vt:lpstr>Cont’d…</vt:lpstr>
      <vt:lpstr>ii. Types of FMS based on level of flexibility: </vt:lpstr>
      <vt:lpstr>1.9. Types of FMS layouts</vt:lpstr>
      <vt:lpstr>i. Progressive or Line type</vt:lpstr>
      <vt:lpstr>ii. Loop Type</vt:lpstr>
      <vt:lpstr>iii.   Ladder Type</vt:lpstr>
      <vt:lpstr>iv. Open Field Type</vt:lpstr>
      <vt:lpstr>v. Robot Centered Type</vt:lpstr>
      <vt:lpstr>1.10.  Adv. and Disadv. of FMS implementation</vt:lpstr>
      <vt:lpstr>Cont’d…</vt:lpstr>
      <vt:lpstr>1.11.   Application areas of FMS</vt:lpstr>
      <vt:lpstr>Summary</vt:lpstr>
      <vt:lpstr>Self-Assessment Questions </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dell</cp:lastModifiedBy>
  <cp:revision>1130</cp:revision>
  <dcterms:created xsi:type="dcterms:W3CDTF">2016-10-21T14:09:09Z</dcterms:created>
  <dcterms:modified xsi:type="dcterms:W3CDTF">2020-03-11T19:54:30Z</dcterms:modified>
</cp:coreProperties>
</file>