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81" r:id="rId14"/>
    <p:sldId id="283" r:id="rId15"/>
    <p:sldId id="284" r:id="rId16"/>
    <p:sldId id="285" r:id="rId17"/>
    <p:sldId id="286" r:id="rId18"/>
    <p:sldId id="287" r:id="rId19"/>
    <p:sldId id="288" r:id="rId20"/>
    <p:sldId id="341" r:id="rId21"/>
    <p:sldId id="328" r:id="rId22"/>
    <p:sldId id="329" r:id="rId23"/>
    <p:sldId id="330" r:id="rId24"/>
    <p:sldId id="332" r:id="rId25"/>
    <p:sldId id="333" r:id="rId26"/>
    <p:sldId id="334" r:id="rId27"/>
    <p:sldId id="335" r:id="rId28"/>
    <p:sldId id="336" r:id="rId29"/>
    <p:sldId id="337" r:id="rId30"/>
    <p:sldId id="338" r:id="rId31"/>
    <p:sldId id="339" r:id="rId32"/>
    <p:sldId id="340" r:id="rId33"/>
    <p:sldId id="342" r:id="rId34"/>
    <p:sldId id="258" r:id="rId35"/>
    <p:sldId id="343" r:id="rId36"/>
    <p:sldId id="259" r:id="rId37"/>
    <p:sldId id="260" r:id="rId38"/>
    <p:sldId id="261" r:id="rId39"/>
    <p:sldId id="262" r:id="rId40"/>
    <p:sldId id="263" r:id="rId41"/>
    <p:sldId id="264" r:id="rId42"/>
    <p:sldId id="265" r:id="rId43"/>
    <p:sldId id="290" r:id="rId44"/>
    <p:sldId id="292" r:id="rId45"/>
    <p:sldId id="293" r:id="rId46"/>
    <p:sldId id="294" r:id="rId47"/>
    <p:sldId id="295" r:id="rId48"/>
    <p:sldId id="296" r:id="rId49"/>
    <p:sldId id="297" r:id="rId50"/>
    <p:sldId id="344" r:id="rId51"/>
    <p:sldId id="298" r:id="rId52"/>
    <p:sldId id="299" r:id="rId53"/>
    <p:sldId id="300" r:id="rId54"/>
    <p:sldId id="301" r:id="rId55"/>
    <p:sldId id="266" r:id="rId56"/>
    <p:sldId id="267" r:id="rId57"/>
    <p:sldId id="268" r:id="rId58"/>
    <p:sldId id="269" r:id="rId59"/>
    <p:sldId id="27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64" autoAdjust="0"/>
  </p:normalViewPr>
  <p:slideViewPr>
    <p:cSldViewPr>
      <p:cViewPr varScale="1">
        <p:scale>
          <a:sx n="102" d="100"/>
          <a:sy n="102" d="100"/>
        </p:scale>
        <p:origin x="-18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4B6A3-959C-497A-AE5E-E78FF741BA45}" type="datetimeFigureOut">
              <a:rPr lang="en-US" smtClean="0"/>
              <a:pPr/>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B7D86-DF98-4586-96FA-D808E14D9D75}" type="slidenum">
              <a:rPr lang="en-US" smtClean="0"/>
              <a:pPr/>
              <a:t>‹#›</a:t>
            </a:fld>
            <a:endParaRPr lang="en-US"/>
          </a:p>
        </p:txBody>
      </p:sp>
    </p:spTree>
    <p:extLst>
      <p:ext uri="{BB962C8B-B14F-4D97-AF65-F5344CB8AC3E}">
        <p14:creationId xmlns:p14="http://schemas.microsoft.com/office/powerpoint/2010/main" val="95707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Tool room service: Providing adequate tool room service does not directly affect the machine tools that make up an</a:t>
            </a:r>
          </a:p>
          <a:p>
            <a:r>
              <a:rPr lang="en-US" sz="1200" kern="1200" baseline="0" dirty="0" smtClean="0">
                <a:solidFill>
                  <a:schemeClr val="tx1"/>
                </a:solidFill>
                <a:latin typeface="+mn-lt"/>
                <a:ea typeface="+mn-ea"/>
                <a:cs typeface="+mn-cs"/>
              </a:rPr>
              <a:t>FMS, but is essential to system effectiveness. Tool room service is a necessary support function dealing principally with preparing, servicing, organizing and controlling the vast array of perishable tools, inserts, tool holders and tool components.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Tool delivery addresses the tool management function relative to moving the tools between the tool room and the various tool magazines of each machine tool in the FMS. This includes transporting the tools to and from the machine tool requiring those tools, and loading and unloading the tool magazines</a:t>
            </a:r>
          </a:p>
          <a:p>
            <a:r>
              <a:rPr lang="en-US" sz="1200" kern="1200" baseline="0" dirty="0" smtClean="0">
                <a:solidFill>
                  <a:schemeClr val="tx1"/>
                </a:solidFill>
                <a:latin typeface="+mn-lt"/>
                <a:ea typeface="+mn-ea"/>
                <a:cs typeface="+mn-cs"/>
              </a:rPr>
              <a:t>once the tool arrive at the machines. If the demand for tools based on the variety of part mix is high enough, complete automation of the tool delivery and distribution function may be </a:t>
            </a:r>
            <a:r>
              <a:rPr lang="en-US" sz="1200" kern="1200" baseline="0" dirty="0" err="1" smtClean="0">
                <a:solidFill>
                  <a:schemeClr val="tx1"/>
                </a:solidFill>
                <a:latin typeface="+mn-lt"/>
                <a:ea typeface="+mn-ea"/>
                <a:cs typeface="+mn-cs"/>
              </a:rPr>
              <a:t>necessary.ganizing</a:t>
            </a:r>
            <a:r>
              <a:rPr lang="en-US" sz="1200" kern="1200" baseline="0" dirty="0" smtClean="0">
                <a:solidFill>
                  <a:schemeClr val="tx1"/>
                </a:solidFill>
                <a:latin typeface="+mn-lt"/>
                <a:ea typeface="+mn-ea"/>
                <a:cs typeface="+mn-cs"/>
              </a:rPr>
              <a:t> and controlling the vast array of perishable tools, inserts, tool holders and tool components.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Tool allocation and data flow are two of the most difficult aspects of tool management to manage</a:t>
            </a:r>
          </a:p>
          <a:p>
            <a:r>
              <a:rPr lang="en-US" sz="1200" kern="1200" baseline="0" dirty="0" smtClean="0">
                <a:solidFill>
                  <a:schemeClr val="tx1"/>
                </a:solidFill>
                <a:latin typeface="+mn-lt"/>
                <a:ea typeface="+mn-ea"/>
                <a:cs typeface="+mn-cs"/>
              </a:rPr>
              <a:t>and control.</a:t>
            </a:r>
          </a:p>
          <a:p>
            <a:r>
              <a:rPr lang="en-US" sz="1200" kern="1200" baseline="0" dirty="0" smtClean="0">
                <a:solidFill>
                  <a:schemeClr val="tx1"/>
                </a:solidFill>
                <a:latin typeface="+mn-lt"/>
                <a:ea typeface="+mn-ea"/>
                <a:cs typeface="+mn-cs"/>
              </a:rPr>
              <a:t>Tool allocation is essentially assigning and controlling the total number of tools required for each machine to process the previously defined FMS part spectrum. It is based on specific part process plans, machine programs and machining methodology along with the varying part mix and</a:t>
            </a:r>
          </a:p>
          <a:p>
            <a:r>
              <a:rPr lang="en-US" sz="1200" kern="1200" baseline="0" dirty="0" smtClean="0">
                <a:solidFill>
                  <a:schemeClr val="tx1"/>
                </a:solidFill>
                <a:latin typeface="+mn-lt"/>
                <a:ea typeface="+mn-ea"/>
                <a:cs typeface="+mn-cs"/>
              </a:rPr>
              <a:t>volumes that could be running through the system at any given time. Controlling the tool data flow relative to the allocated tools requires that the MCU (Machine control unit) would assume tool data transfer from the present area as tools are automatically gauged, identified and entered into the FMS tool system data base.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Fault sensing is monitoring and detecting cutting tool problems at each machine. This involves electromechanical and optical sensing and detection of worn and broken tools along with absence of tools or misplacements. Each tool is offset to a contact and non-contact sensor. Each time it is used in order to validate tool presence, correctness and condition. Replacements should be available for the broken tools.</a:t>
            </a:r>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318EE-4656-4D07-B91C-30666B7114A0}"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318EE-4656-4D07-B91C-30666B7114A0}"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318EE-4656-4D07-B91C-30666B7114A0}"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318EE-4656-4D07-B91C-30666B7114A0}"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318EE-4656-4D07-B91C-30666B7114A0}"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318EE-4656-4D07-B91C-30666B7114A0}" type="datetimeFigureOut">
              <a:rPr lang="en-US" smtClean="0"/>
              <a:pPr/>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4722E-81CE-4317-88FE-6533AE03F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772400" cy="1470025"/>
          </a:xfrm>
        </p:spPr>
        <p:txBody>
          <a:bodyPr/>
          <a:lstStyle/>
          <a:p>
            <a:r>
              <a:rPr lang="en-US" b="1" i="1" dirty="0" smtClean="0">
                <a:solidFill>
                  <a:srgbClr val="7030A0"/>
                </a:solidFill>
                <a:latin typeface="Arial Narrow" pitchFamily="34" charset="0"/>
              </a:rPr>
              <a:t>Part #2</a:t>
            </a:r>
            <a:endParaRPr lang="en-US" b="1" i="1" dirty="0">
              <a:solidFill>
                <a:srgbClr val="7030A0"/>
              </a:solidFill>
              <a:latin typeface="Arial Narrow" pitchFamily="34" charset="0"/>
            </a:endParaRPr>
          </a:p>
        </p:txBody>
      </p:sp>
      <p:sp>
        <p:nvSpPr>
          <p:cNvPr id="3" name="Subtitle 2"/>
          <p:cNvSpPr>
            <a:spLocks noGrp="1"/>
          </p:cNvSpPr>
          <p:nvPr>
            <p:ph type="subTitle" idx="1"/>
          </p:nvPr>
        </p:nvSpPr>
        <p:spPr>
          <a:xfrm>
            <a:off x="1524000" y="2590800"/>
            <a:ext cx="6400800" cy="1752600"/>
          </a:xfrm>
        </p:spPr>
        <p:txBody>
          <a:bodyPr>
            <a:normAutofit/>
          </a:bodyPr>
          <a:lstStyle/>
          <a:p>
            <a:r>
              <a:rPr lang="en-US" sz="4000" b="1" i="1" dirty="0" smtClean="0">
                <a:solidFill>
                  <a:srgbClr val="0070C0"/>
                </a:solidFill>
                <a:latin typeface="Bookman" pitchFamily="18" charset="0"/>
              </a:rPr>
              <a:t>Flexible Manufacturing System Components</a:t>
            </a:r>
            <a:endParaRPr lang="en-US" sz="4000" i="1" dirty="0">
              <a:solidFill>
                <a:srgbClr val="0070C0"/>
              </a:solidFill>
              <a:latin typeface="Bookman" pitchFamily="18" charset="0"/>
            </a:endParaRPr>
          </a:p>
        </p:txBody>
      </p:sp>
      <p:sp>
        <p:nvSpPr>
          <p:cNvPr id="4" name="TextBox 3"/>
          <p:cNvSpPr txBox="1"/>
          <p:nvPr/>
        </p:nvSpPr>
        <p:spPr>
          <a:xfrm>
            <a:off x="4495800" y="5562600"/>
            <a:ext cx="3733800" cy="461665"/>
          </a:xfrm>
          <a:prstGeom prst="rect">
            <a:avLst/>
          </a:prstGeom>
          <a:noFill/>
        </p:spPr>
        <p:txBody>
          <a:bodyPr wrap="square" rtlCol="0">
            <a:spAutoFit/>
          </a:bodyPr>
          <a:lstStyle/>
          <a:p>
            <a:pPr algn="ctr"/>
            <a:r>
              <a:rPr lang="en-US" sz="2400" b="1" i="1" dirty="0" smtClean="0">
                <a:solidFill>
                  <a:srgbClr val="7030A0"/>
                </a:solidFill>
                <a:latin typeface="Bookman" pitchFamily="18" charset="0"/>
              </a:rPr>
              <a:t>April, </a:t>
            </a:r>
            <a:r>
              <a:rPr lang="en-US" sz="2400" b="1" i="1" dirty="0" smtClean="0">
                <a:solidFill>
                  <a:srgbClr val="7030A0"/>
                </a:solidFill>
                <a:latin typeface="Bookman" pitchFamily="18" charset="0"/>
              </a:rPr>
              <a:t>2020</a:t>
            </a:r>
            <a:endParaRPr lang="en-US" sz="2400" b="1" i="1" dirty="0">
              <a:solidFill>
                <a:srgbClr val="7030A0"/>
              </a:solidFill>
              <a:latin typeface="Book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r>
              <a:rPr lang="en-US" sz="2400" b="1" dirty="0" smtClean="0">
                <a:solidFill>
                  <a:srgbClr val="C00000"/>
                </a:solidFill>
                <a:latin typeface="Lucida Console" pitchFamily="49" charset="0"/>
              </a:rPr>
              <a:t>C). </a:t>
            </a:r>
            <a:r>
              <a:rPr lang="en-US" sz="2400" b="1" u="sng" dirty="0" smtClean="0">
                <a:solidFill>
                  <a:srgbClr val="C00000"/>
                </a:solidFill>
                <a:latin typeface="Lucida Console" pitchFamily="49" charset="0"/>
              </a:rPr>
              <a:t>Flexible Manufacturing System Layout Configurations </a:t>
            </a:r>
            <a:endParaRPr lang="en-US" sz="2400" u="sng" dirty="0">
              <a:solidFill>
                <a:srgbClr val="C00000"/>
              </a:solidFill>
              <a:latin typeface="Lucida Console" pitchFamily="49"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381000" y="1295401"/>
            <a:ext cx="8458199" cy="33528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81000" y="4648200"/>
            <a:ext cx="8458200" cy="1981200"/>
          </a:xfrm>
          <a:prstGeom prst="rect">
            <a:avLst/>
          </a:prstGeom>
          <a:noFill/>
          <a:ln w="9525">
            <a:noFill/>
            <a:miter lim="800000"/>
            <a:headEnd/>
            <a:tailEnd/>
          </a:ln>
          <a:effectLst/>
        </p:spPr>
      </p:pic>
      <p:cxnSp>
        <p:nvCxnSpPr>
          <p:cNvPr id="6" name="Straight Connector 5"/>
          <p:cNvCxnSpPr/>
          <p:nvPr/>
        </p:nvCxnSpPr>
        <p:spPr>
          <a:xfrm>
            <a:off x="2133600" y="3581400"/>
            <a:ext cx="1405328"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58000" y="3581400"/>
            <a:ext cx="1405328"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457200" y="762000"/>
            <a:ext cx="8229600" cy="25908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33400" y="3505200"/>
            <a:ext cx="81534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533400" y="1066800"/>
            <a:ext cx="82296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381000" y="990600"/>
            <a:ext cx="8458200" cy="5410200"/>
          </a:xfrm>
          <a:prstGeom prst="rect">
            <a:avLst/>
          </a:prstGeom>
          <a:noFill/>
          <a:ln w="9525">
            <a:noFill/>
            <a:miter lim="800000"/>
            <a:headEnd/>
            <a:tailEnd/>
          </a:ln>
          <a:effectLst/>
        </p:spPr>
      </p:pic>
      <p:cxnSp>
        <p:nvCxnSpPr>
          <p:cNvPr id="4" name="Straight Connector 3"/>
          <p:cNvCxnSpPr/>
          <p:nvPr/>
        </p:nvCxnSpPr>
        <p:spPr>
          <a:xfrm>
            <a:off x="1981200" y="2590800"/>
            <a:ext cx="4038600" cy="158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200400" y="1371600"/>
            <a:ext cx="1405328"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3429000"/>
            <a:ext cx="2286000" cy="158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pic>
        <p:nvPicPr>
          <p:cNvPr id="13314" name="Picture 2"/>
          <p:cNvPicPr>
            <a:picLocks noGrp="1" noChangeAspect="1" noChangeArrowheads="1"/>
          </p:cNvPicPr>
          <p:nvPr>
            <p:ph idx="1"/>
          </p:nvPr>
        </p:nvPicPr>
        <p:blipFill>
          <a:blip r:embed="rId2"/>
          <a:srcRect/>
          <a:stretch>
            <a:fillRect/>
          </a:stretch>
        </p:blipFill>
        <p:spPr bwMode="auto">
          <a:xfrm>
            <a:off x="3048000" y="1676400"/>
            <a:ext cx="2743200" cy="3810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172200" y="1676400"/>
            <a:ext cx="2667000" cy="3810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228600" y="1676400"/>
            <a:ext cx="26670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smtClean="0">
                <a:solidFill>
                  <a:srgbClr val="C00000"/>
                </a:solidFill>
                <a:latin typeface="Lucida Console" pitchFamily="49" charset="0"/>
              </a:rPr>
              <a:t>3. Computer Control</a:t>
            </a:r>
            <a:br>
              <a:rPr lang="en-US" sz="2800" b="1" dirty="0" smtClean="0">
                <a:solidFill>
                  <a:srgbClr val="C00000"/>
                </a:solidFill>
                <a:latin typeface="Lucida Console" pitchFamily="49" charset="0"/>
              </a:rPr>
            </a:br>
            <a:r>
              <a:rPr lang="en-US" sz="2800" b="1" dirty="0" smtClean="0">
                <a:solidFill>
                  <a:srgbClr val="C00000"/>
                </a:solidFill>
                <a:latin typeface="Lucida Console" pitchFamily="49" charset="0"/>
              </a:rPr>
              <a:t> System </a:t>
            </a:r>
            <a:endParaRPr lang="en-US" sz="2800" b="1" dirty="0">
              <a:solidFill>
                <a:srgbClr val="C00000"/>
              </a:solidFill>
              <a:latin typeface="Lucida Console" pitchFamily="49" charset="0"/>
            </a:endParaRPr>
          </a:p>
        </p:txBody>
      </p:sp>
      <p:sp>
        <p:nvSpPr>
          <p:cNvPr id="3" name="Content Placeholder 2"/>
          <p:cNvSpPr>
            <a:spLocks noGrp="1"/>
          </p:cNvSpPr>
          <p:nvPr>
            <p:ph idx="1"/>
          </p:nvPr>
        </p:nvSpPr>
        <p:spPr>
          <a:xfrm>
            <a:off x="457200" y="1143000"/>
            <a:ext cx="8686800" cy="5410200"/>
          </a:xfrm>
        </p:spPr>
        <p:txBody>
          <a:bodyPr>
            <a:normAutofit fontScale="62500" lnSpcReduction="20000"/>
          </a:bodyPr>
          <a:lstStyle/>
          <a:p>
            <a:pPr>
              <a:lnSpc>
                <a:spcPct val="170000"/>
              </a:lnSpc>
              <a:buFont typeface="Algerian" pitchFamily="82" charset="0"/>
              <a:buChar char="&gt;"/>
            </a:pPr>
            <a:r>
              <a:rPr lang="en-US" b="1" dirty="0" smtClean="0">
                <a:solidFill>
                  <a:srgbClr val="002060"/>
                </a:solidFill>
                <a:latin typeface="Lucida Console" pitchFamily="49" charset="0"/>
              </a:rPr>
              <a:t>To operate</a:t>
            </a:r>
            <a:r>
              <a:rPr lang="en-US" dirty="0" smtClean="0">
                <a:latin typeface="Lucida Console" pitchFamily="49" charset="0"/>
              </a:rPr>
              <a:t>, the FMS uses a </a:t>
            </a:r>
            <a:r>
              <a:rPr lang="en-US" b="1" dirty="0" smtClean="0">
                <a:solidFill>
                  <a:srgbClr val="0070C0"/>
                </a:solidFill>
                <a:latin typeface="Lucida Console" pitchFamily="49" charset="0"/>
              </a:rPr>
              <a:t>distributed computer system </a:t>
            </a:r>
            <a:r>
              <a:rPr lang="en-US" dirty="0" smtClean="0">
                <a:latin typeface="Lucida Console" pitchFamily="49" charset="0"/>
              </a:rPr>
              <a:t>that is </a:t>
            </a:r>
            <a:r>
              <a:rPr lang="en-US" b="1" dirty="0" smtClean="0">
                <a:solidFill>
                  <a:srgbClr val="002060"/>
                </a:solidFill>
                <a:latin typeface="Lucida Console" pitchFamily="49" charset="0"/>
              </a:rPr>
              <a:t>interfaced with all workstations </a:t>
            </a:r>
            <a:r>
              <a:rPr lang="en-US" dirty="0" smtClean="0">
                <a:latin typeface="Lucida Console" pitchFamily="49" charset="0"/>
              </a:rPr>
              <a:t>in the system, as well as with the </a:t>
            </a:r>
            <a:r>
              <a:rPr lang="en-US" b="1" dirty="0" smtClean="0">
                <a:solidFill>
                  <a:srgbClr val="002060"/>
                </a:solidFill>
                <a:latin typeface="Lucida Console" pitchFamily="49" charset="0"/>
              </a:rPr>
              <a:t>material handling system</a:t>
            </a:r>
            <a:r>
              <a:rPr lang="en-US" dirty="0" smtClean="0">
                <a:latin typeface="Lucida Console" pitchFamily="49" charset="0"/>
              </a:rPr>
              <a:t> and </a:t>
            </a:r>
            <a:r>
              <a:rPr lang="en-US" b="1" dirty="0" smtClean="0">
                <a:solidFill>
                  <a:srgbClr val="002060"/>
                </a:solidFill>
                <a:latin typeface="Lucida Console" pitchFamily="49" charset="0"/>
              </a:rPr>
              <a:t>other hardware components.</a:t>
            </a:r>
          </a:p>
          <a:p>
            <a:pPr>
              <a:lnSpc>
                <a:spcPct val="170000"/>
              </a:lnSpc>
              <a:buFont typeface="Algerian" pitchFamily="82" charset="0"/>
              <a:buChar char="&gt;"/>
            </a:pPr>
            <a:r>
              <a:rPr lang="en-US" dirty="0" smtClean="0">
                <a:latin typeface="Lucida Console" pitchFamily="49" charset="0"/>
              </a:rPr>
              <a:t>It consists of </a:t>
            </a:r>
            <a:r>
              <a:rPr lang="en-US" b="1" dirty="0" smtClean="0">
                <a:solidFill>
                  <a:srgbClr val="0070C0"/>
                </a:solidFill>
                <a:latin typeface="Lucida Console" pitchFamily="49" charset="0"/>
              </a:rPr>
              <a:t>a central computer</a:t>
            </a:r>
            <a:r>
              <a:rPr lang="en-US" dirty="0" smtClean="0">
                <a:latin typeface="Lucida Console" pitchFamily="49" charset="0"/>
              </a:rPr>
              <a:t> and </a:t>
            </a:r>
            <a:r>
              <a:rPr lang="en-US" b="1" dirty="0" smtClean="0">
                <a:solidFill>
                  <a:srgbClr val="0070C0"/>
                </a:solidFill>
                <a:latin typeface="Lucida Console" pitchFamily="49" charset="0"/>
              </a:rPr>
              <a:t>a series of micro-computers </a:t>
            </a:r>
            <a:r>
              <a:rPr lang="en-US" dirty="0" smtClean="0">
                <a:latin typeface="Lucida Console" pitchFamily="49" charset="0"/>
              </a:rPr>
              <a:t>that control </a:t>
            </a:r>
            <a:r>
              <a:rPr lang="en-US" b="1" dirty="0" smtClean="0">
                <a:solidFill>
                  <a:srgbClr val="002060"/>
                </a:solidFill>
                <a:latin typeface="Lucida Console" pitchFamily="49" charset="0"/>
              </a:rPr>
              <a:t>individual machines </a:t>
            </a:r>
            <a:r>
              <a:rPr lang="en-US" dirty="0" smtClean="0">
                <a:latin typeface="Lucida Console" pitchFamily="49" charset="0"/>
              </a:rPr>
              <a:t>in the FMS. </a:t>
            </a:r>
          </a:p>
          <a:p>
            <a:pPr>
              <a:lnSpc>
                <a:spcPct val="170000"/>
              </a:lnSpc>
              <a:buFont typeface="Algerian" pitchFamily="82" charset="0"/>
              <a:buChar char="&gt;"/>
            </a:pPr>
            <a:r>
              <a:rPr lang="en-US" dirty="0" smtClean="0">
                <a:latin typeface="Lucida Console" pitchFamily="49" charset="0"/>
              </a:rPr>
              <a:t>The </a:t>
            </a:r>
            <a:r>
              <a:rPr lang="en-US" b="1" dirty="0" smtClean="0">
                <a:solidFill>
                  <a:srgbClr val="002060"/>
                </a:solidFill>
                <a:latin typeface="Lucida Console" pitchFamily="49" charset="0"/>
              </a:rPr>
              <a:t>central computer</a:t>
            </a:r>
            <a:r>
              <a:rPr lang="en-US" dirty="0" smtClean="0">
                <a:latin typeface="Lucida Console" pitchFamily="49" charset="0"/>
              </a:rPr>
              <a:t> co-ordinates the activities of the components to achieve </a:t>
            </a:r>
            <a:r>
              <a:rPr lang="en-US" b="1" dirty="0" smtClean="0">
                <a:solidFill>
                  <a:srgbClr val="002060"/>
                </a:solidFill>
                <a:latin typeface="Lucida Console" pitchFamily="49" charset="0"/>
              </a:rPr>
              <a:t>smooth operational control </a:t>
            </a:r>
            <a:r>
              <a:rPr lang="en-US" dirty="0" smtClean="0">
                <a:latin typeface="Lucida Console" pitchFamily="49" charset="0"/>
              </a:rPr>
              <a:t>of the system. </a:t>
            </a:r>
          </a:p>
          <a:p>
            <a:pPr>
              <a:lnSpc>
                <a:spcPct val="170000"/>
              </a:lnSpc>
              <a:buFont typeface="Algerian" pitchFamily="82" charset="0"/>
              <a:buChar char="&gt;"/>
            </a:pPr>
            <a:r>
              <a:rPr lang="en-US" dirty="0" smtClean="0">
                <a:latin typeface="Lucida Console" pitchFamily="49" charset="0"/>
              </a:rPr>
              <a:t>The following </a:t>
            </a:r>
            <a:r>
              <a:rPr lang="en-US" b="1" dirty="0" smtClean="0">
                <a:solidFill>
                  <a:srgbClr val="0070C0"/>
                </a:solidFill>
                <a:latin typeface="Lucida Console" pitchFamily="49" charset="0"/>
              </a:rPr>
              <a:t>control functions </a:t>
            </a:r>
            <a:r>
              <a:rPr lang="en-US" dirty="0" smtClean="0">
                <a:latin typeface="Lucida Console" pitchFamily="49" charset="0"/>
              </a:rPr>
              <a:t>may be noted: </a:t>
            </a:r>
            <a:endParaRPr lang="en-US" dirty="0">
              <a:latin typeface="Lucida Console"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800" b="1" u="sng" dirty="0" smtClean="0">
                <a:solidFill>
                  <a:srgbClr val="C00000"/>
                </a:solidFill>
                <a:latin typeface="Lucida Console" pitchFamily="49" charset="0"/>
              </a:rPr>
              <a:t>Functions of </a:t>
            </a:r>
            <a:br>
              <a:rPr lang="en-US" sz="2800" b="1" u="sng" dirty="0" smtClean="0">
                <a:solidFill>
                  <a:srgbClr val="C00000"/>
                </a:solidFill>
                <a:latin typeface="Lucida Console" pitchFamily="49" charset="0"/>
              </a:rPr>
            </a:br>
            <a:r>
              <a:rPr lang="en-US" sz="2800" b="1" u="sng" dirty="0" smtClean="0">
                <a:solidFill>
                  <a:srgbClr val="C00000"/>
                </a:solidFill>
                <a:latin typeface="Lucida Console" pitchFamily="49" charset="0"/>
              </a:rPr>
              <a:t>Control System</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457200" y="1066800"/>
            <a:ext cx="8686800" cy="5791200"/>
          </a:xfrm>
        </p:spPr>
        <p:txBody>
          <a:bodyPr>
            <a:normAutofit/>
          </a:bodyPr>
          <a:lstStyle/>
          <a:p>
            <a:pPr>
              <a:lnSpc>
                <a:spcPct val="170000"/>
              </a:lnSpc>
              <a:buFont typeface="Agency FB" pitchFamily="34" charset="0"/>
              <a:buChar char="#"/>
            </a:pPr>
            <a:r>
              <a:rPr lang="en-US" sz="1600" b="1" u="sng" dirty="0" smtClean="0">
                <a:solidFill>
                  <a:srgbClr val="C00000"/>
                </a:solidFill>
                <a:latin typeface="Lucida Console" pitchFamily="49" charset="0"/>
              </a:rPr>
              <a:t>Workstation control: </a:t>
            </a:r>
            <a:r>
              <a:rPr lang="en-US" sz="1600" dirty="0" smtClean="0">
                <a:latin typeface="Lucida Console" pitchFamily="49" charset="0"/>
              </a:rPr>
              <a:t>fully</a:t>
            </a:r>
            <a:r>
              <a:rPr lang="en-US" sz="1600" u="sng" dirty="0" smtClean="0">
                <a:latin typeface="Lucida Console" pitchFamily="49" charset="0"/>
              </a:rPr>
              <a:t> </a:t>
            </a:r>
            <a:r>
              <a:rPr lang="en-US" sz="1600" dirty="0" smtClean="0">
                <a:latin typeface="Lucida Console" pitchFamily="49" charset="0"/>
              </a:rPr>
              <a:t>automated FMSs use some form of workstation control at each station, often in the </a:t>
            </a:r>
            <a:r>
              <a:rPr lang="en-US" sz="1600" b="1" dirty="0" smtClean="0">
                <a:solidFill>
                  <a:srgbClr val="002060"/>
                </a:solidFill>
                <a:latin typeface="Lucida Console" pitchFamily="49" charset="0"/>
              </a:rPr>
              <a:t>form of CNC control.</a:t>
            </a:r>
          </a:p>
          <a:p>
            <a:pPr>
              <a:lnSpc>
                <a:spcPct val="170000"/>
              </a:lnSpc>
              <a:buFont typeface="Agency FB" pitchFamily="34" charset="0"/>
              <a:buChar char="#"/>
            </a:pPr>
            <a:r>
              <a:rPr lang="en-US" sz="1600" b="1" u="sng" dirty="0" smtClean="0">
                <a:solidFill>
                  <a:srgbClr val="C00000"/>
                </a:solidFill>
                <a:latin typeface="Lucida Console" pitchFamily="49" charset="0"/>
              </a:rPr>
              <a:t>Distribution of control instructions to workstations: </a:t>
            </a:r>
            <a:r>
              <a:rPr lang="en-US" sz="1600" dirty="0" smtClean="0">
                <a:latin typeface="Lucida Console" pitchFamily="49" charset="0"/>
              </a:rPr>
              <a:t>a central computer is required to handle the processing occurring at disparate workstations; this involves the </a:t>
            </a:r>
            <a:r>
              <a:rPr lang="en-US" sz="1600" b="1" dirty="0" smtClean="0">
                <a:solidFill>
                  <a:srgbClr val="002060"/>
                </a:solidFill>
                <a:latin typeface="Lucida Console" pitchFamily="49" charset="0"/>
              </a:rPr>
              <a:t>dissemination of part </a:t>
            </a:r>
            <a:r>
              <a:rPr lang="en-US" sz="1600" b="1" dirty="0" err="1" smtClean="0">
                <a:solidFill>
                  <a:srgbClr val="002060"/>
                </a:solidFill>
                <a:latin typeface="Lucida Console" pitchFamily="49" charset="0"/>
              </a:rPr>
              <a:t>programmes</a:t>
            </a:r>
            <a:r>
              <a:rPr lang="en-US" sz="1600" b="1" dirty="0" smtClean="0">
                <a:solidFill>
                  <a:srgbClr val="002060"/>
                </a:solidFill>
                <a:latin typeface="Lucida Console" pitchFamily="49" charset="0"/>
              </a:rPr>
              <a:t> to individual workstations</a:t>
            </a:r>
            <a:r>
              <a:rPr lang="en-US" sz="1600" dirty="0" smtClean="0">
                <a:latin typeface="Lucida Console" pitchFamily="49" charset="0"/>
              </a:rPr>
              <a:t>, based upon an overall schedule held by the central computer. </a:t>
            </a:r>
          </a:p>
          <a:p>
            <a:pPr>
              <a:lnSpc>
                <a:spcPct val="170000"/>
              </a:lnSpc>
              <a:buFont typeface="Agency FB" pitchFamily="34" charset="0"/>
              <a:buChar char="#"/>
            </a:pPr>
            <a:r>
              <a:rPr lang="en-US" sz="1600" b="1" u="sng" dirty="0" smtClean="0">
                <a:solidFill>
                  <a:srgbClr val="C00000"/>
                </a:solidFill>
                <a:latin typeface="Lucida Console" pitchFamily="49" charset="0"/>
              </a:rPr>
              <a:t>Production control</a:t>
            </a:r>
            <a:r>
              <a:rPr lang="en-US" sz="1600" b="1" dirty="0" smtClean="0">
                <a:solidFill>
                  <a:srgbClr val="C00000"/>
                </a:solidFill>
                <a:latin typeface="Lucida Console" pitchFamily="49" charset="0"/>
              </a:rPr>
              <a:t>: </a:t>
            </a:r>
            <a:r>
              <a:rPr lang="en-US" sz="1600" dirty="0" smtClean="0">
                <a:latin typeface="Lucida Console" pitchFamily="49" charset="0"/>
              </a:rPr>
              <a:t>management of the mix and rate at which </a:t>
            </a:r>
            <a:r>
              <a:rPr lang="en-US" sz="1600" b="1" dirty="0" smtClean="0">
                <a:solidFill>
                  <a:srgbClr val="002060"/>
                </a:solidFill>
                <a:latin typeface="Lucida Console" pitchFamily="49" charset="0"/>
              </a:rPr>
              <a:t>various parts are launched into the system </a:t>
            </a:r>
            <a:r>
              <a:rPr lang="en-US" sz="1600" dirty="0" smtClean="0">
                <a:latin typeface="Lucida Console" pitchFamily="49" charset="0"/>
              </a:rPr>
              <a:t>is important; alongside data input of a number of essential metrics, such as: </a:t>
            </a:r>
            <a:r>
              <a:rPr lang="en-US" sz="1600" b="1" dirty="0" smtClean="0">
                <a:solidFill>
                  <a:srgbClr val="002060"/>
                </a:solidFill>
                <a:latin typeface="Lucida Console" pitchFamily="49" charset="0"/>
              </a:rPr>
              <a:t>daily desired production rates, number of raw </a:t>
            </a:r>
            <a:r>
              <a:rPr lang="en-US" sz="1600" b="1" dirty="0" err="1" smtClean="0">
                <a:solidFill>
                  <a:srgbClr val="002060"/>
                </a:solidFill>
                <a:latin typeface="Lucida Console" pitchFamily="49" charset="0"/>
              </a:rPr>
              <a:t>workparts</a:t>
            </a:r>
            <a:r>
              <a:rPr lang="en-US" sz="1600" b="1" dirty="0" smtClean="0">
                <a:solidFill>
                  <a:srgbClr val="002060"/>
                </a:solidFill>
                <a:latin typeface="Lucida Console" pitchFamily="49" charset="0"/>
              </a:rPr>
              <a:t> available, work-in-progress etc. </a:t>
            </a:r>
            <a:endParaRPr lang="en-US" sz="16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r"/>
            <a:r>
              <a:rPr lang="en-US" sz="2000" b="1" dirty="0" smtClean="0">
                <a:solidFill>
                  <a:srgbClr val="C00000"/>
                </a:solidFill>
                <a:latin typeface="Lucida Console" pitchFamily="49" charset="0"/>
              </a:rPr>
              <a:t>Cont’d…</a:t>
            </a:r>
            <a:endParaRPr lang="en-US" sz="2000" b="1" dirty="0">
              <a:solidFill>
                <a:srgbClr val="C00000"/>
              </a:solidFill>
              <a:latin typeface="Lucida Console" pitchFamily="49" charset="0"/>
            </a:endParaRPr>
          </a:p>
        </p:txBody>
      </p:sp>
      <p:sp>
        <p:nvSpPr>
          <p:cNvPr id="3" name="Content Placeholder 2"/>
          <p:cNvSpPr>
            <a:spLocks noGrp="1"/>
          </p:cNvSpPr>
          <p:nvPr>
            <p:ph idx="1"/>
          </p:nvPr>
        </p:nvSpPr>
        <p:spPr>
          <a:xfrm>
            <a:off x="304800" y="990600"/>
            <a:ext cx="8839200" cy="5867400"/>
          </a:xfrm>
        </p:spPr>
        <p:txBody>
          <a:bodyPr>
            <a:normAutofit fontScale="62500" lnSpcReduction="20000"/>
          </a:bodyPr>
          <a:lstStyle/>
          <a:p>
            <a:pPr>
              <a:lnSpc>
                <a:spcPct val="170000"/>
              </a:lnSpc>
              <a:buFont typeface="Agency FB" pitchFamily="34" charset="0"/>
              <a:buChar char="#"/>
            </a:pPr>
            <a:r>
              <a:rPr lang="en-US" b="1" u="sng" dirty="0" smtClean="0">
                <a:solidFill>
                  <a:srgbClr val="C00000"/>
                </a:solidFill>
                <a:latin typeface="Lucida Console" pitchFamily="49" charset="0"/>
              </a:rPr>
              <a:t>Traffic control</a:t>
            </a:r>
            <a:r>
              <a:rPr lang="en-US" dirty="0" smtClean="0">
                <a:latin typeface="Lucida Console" pitchFamily="49" charset="0"/>
              </a:rPr>
              <a:t>— </a:t>
            </a:r>
            <a:r>
              <a:rPr lang="en-US" b="1" dirty="0" smtClean="0">
                <a:solidFill>
                  <a:srgbClr val="002060"/>
                </a:solidFill>
                <a:latin typeface="Lucida Console" pitchFamily="49" charset="0"/>
              </a:rPr>
              <a:t>management</a:t>
            </a:r>
            <a:r>
              <a:rPr lang="en-US" dirty="0" smtClean="0">
                <a:latin typeface="Lucida Console" pitchFamily="49" charset="0"/>
              </a:rPr>
              <a:t> of the </a:t>
            </a:r>
            <a:r>
              <a:rPr lang="en-US" b="1" dirty="0" smtClean="0">
                <a:solidFill>
                  <a:srgbClr val="002060"/>
                </a:solidFill>
                <a:latin typeface="Lucida Console" pitchFamily="49" charset="0"/>
              </a:rPr>
              <a:t>primary handling system </a:t>
            </a:r>
            <a:r>
              <a:rPr lang="en-US" dirty="0" smtClean="0">
                <a:latin typeface="Lucida Console" pitchFamily="49" charset="0"/>
              </a:rPr>
              <a:t>is essential so that parts arrive at the </a:t>
            </a:r>
            <a:r>
              <a:rPr lang="en-US" b="1" dirty="0" smtClean="0">
                <a:solidFill>
                  <a:srgbClr val="002060"/>
                </a:solidFill>
                <a:latin typeface="Lucida Console" pitchFamily="49" charset="0"/>
              </a:rPr>
              <a:t>right location</a:t>
            </a:r>
            <a:r>
              <a:rPr lang="en-US" dirty="0" smtClean="0">
                <a:latin typeface="Lucida Console" pitchFamily="49" charset="0"/>
              </a:rPr>
              <a:t> at the </a:t>
            </a:r>
            <a:r>
              <a:rPr lang="en-US" b="1" dirty="0" smtClean="0">
                <a:solidFill>
                  <a:srgbClr val="002060"/>
                </a:solidFill>
                <a:latin typeface="Lucida Console" pitchFamily="49" charset="0"/>
              </a:rPr>
              <a:t>right time </a:t>
            </a:r>
            <a:r>
              <a:rPr lang="en-US" dirty="0" smtClean="0">
                <a:latin typeface="Lucida Console" pitchFamily="49" charset="0"/>
              </a:rPr>
              <a:t>and in the </a:t>
            </a:r>
            <a:r>
              <a:rPr lang="en-US" b="1" dirty="0" smtClean="0">
                <a:solidFill>
                  <a:srgbClr val="002060"/>
                </a:solidFill>
                <a:latin typeface="Lucida Console" pitchFamily="49" charset="0"/>
              </a:rPr>
              <a:t>right condition. </a:t>
            </a:r>
          </a:p>
          <a:p>
            <a:pPr>
              <a:lnSpc>
                <a:spcPct val="170000"/>
              </a:lnSpc>
              <a:buFont typeface="Agency FB" pitchFamily="34" charset="0"/>
              <a:buChar char="#"/>
            </a:pPr>
            <a:r>
              <a:rPr lang="en-US" b="1" u="sng" dirty="0" smtClean="0">
                <a:solidFill>
                  <a:srgbClr val="C00000"/>
                </a:solidFill>
                <a:latin typeface="Lucida Console" pitchFamily="49" charset="0"/>
              </a:rPr>
              <a:t>Shuttle control</a:t>
            </a:r>
            <a:r>
              <a:rPr lang="en-US" dirty="0" smtClean="0">
                <a:latin typeface="Lucida Console" pitchFamily="49" charset="0"/>
              </a:rPr>
              <a:t>— </a:t>
            </a:r>
            <a:r>
              <a:rPr lang="en-US" b="1" dirty="0" smtClean="0">
                <a:solidFill>
                  <a:srgbClr val="002060"/>
                </a:solidFill>
                <a:latin typeface="Lucida Console" pitchFamily="49" charset="0"/>
              </a:rPr>
              <a:t>management</a:t>
            </a:r>
            <a:r>
              <a:rPr lang="en-US" dirty="0" smtClean="0">
                <a:latin typeface="Lucida Console" pitchFamily="49" charset="0"/>
              </a:rPr>
              <a:t> of the </a:t>
            </a:r>
            <a:r>
              <a:rPr lang="en-US" b="1" dirty="0" smtClean="0">
                <a:solidFill>
                  <a:srgbClr val="002060"/>
                </a:solidFill>
                <a:latin typeface="Lucida Console" pitchFamily="49" charset="0"/>
              </a:rPr>
              <a:t>secondary handling system</a:t>
            </a:r>
            <a:r>
              <a:rPr lang="en-US" dirty="0" smtClean="0">
                <a:latin typeface="Lucida Console" pitchFamily="49" charset="0"/>
              </a:rPr>
              <a:t> is also important, to ensure the </a:t>
            </a:r>
            <a:r>
              <a:rPr lang="en-US" b="1" dirty="0" smtClean="0">
                <a:solidFill>
                  <a:srgbClr val="002060"/>
                </a:solidFill>
                <a:latin typeface="Lucida Console" pitchFamily="49" charset="0"/>
              </a:rPr>
              <a:t>correct delivery of the </a:t>
            </a:r>
            <a:r>
              <a:rPr lang="en-US" b="1" dirty="0" err="1" smtClean="0">
                <a:solidFill>
                  <a:srgbClr val="002060"/>
                </a:solidFill>
                <a:latin typeface="Lucida Console" pitchFamily="49" charset="0"/>
              </a:rPr>
              <a:t>workpart</a:t>
            </a:r>
            <a:r>
              <a:rPr lang="en-US" b="1" dirty="0" smtClean="0">
                <a:solidFill>
                  <a:srgbClr val="002060"/>
                </a:solidFill>
                <a:latin typeface="Lucida Console" pitchFamily="49" charset="0"/>
              </a:rPr>
              <a:t> </a:t>
            </a:r>
            <a:r>
              <a:rPr lang="en-US" dirty="0" smtClean="0">
                <a:latin typeface="Lucida Console" pitchFamily="49" charset="0"/>
              </a:rPr>
              <a:t>to the station’s </a:t>
            </a:r>
            <a:r>
              <a:rPr lang="en-US" dirty="0" err="1" smtClean="0">
                <a:latin typeface="Lucida Console" pitchFamily="49" charset="0"/>
              </a:rPr>
              <a:t>workhead</a:t>
            </a:r>
            <a:r>
              <a:rPr lang="en-US" dirty="0" smtClean="0">
                <a:latin typeface="Lucida Console" pitchFamily="49" charset="0"/>
              </a:rPr>
              <a:t>. </a:t>
            </a:r>
          </a:p>
          <a:p>
            <a:pPr>
              <a:lnSpc>
                <a:spcPct val="170000"/>
              </a:lnSpc>
              <a:buFont typeface="Agency FB" pitchFamily="34" charset="0"/>
              <a:buChar char="#"/>
            </a:pPr>
            <a:r>
              <a:rPr lang="en-US" b="1" u="sng" dirty="0" err="1" smtClean="0">
                <a:solidFill>
                  <a:srgbClr val="C00000"/>
                </a:solidFill>
                <a:latin typeface="Lucida Console" pitchFamily="49" charset="0"/>
              </a:rPr>
              <a:t>Workpiece</a:t>
            </a:r>
            <a:r>
              <a:rPr lang="en-US" b="1" u="sng" dirty="0" smtClean="0">
                <a:solidFill>
                  <a:srgbClr val="C00000"/>
                </a:solidFill>
                <a:latin typeface="Lucida Console" pitchFamily="49" charset="0"/>
              </a:rPr>
              <a:t> monitoring</a:t>
            </a:r>
            <a:r>
              <a:rPr lang="en-US" dirty="0" smtClean="0">
                <a:latin typeface="Lucida Console" pitchFamily="49" charset="0"/>
              </a:rPr>
              <a:t>— the computer must monitor the </a:t>
            </a:r>
            <a:r>
              <a:rPr lang="en-US" b="1" dirty="0" smtClean="0">
                <a:solidFill>
                  <a:srgbClr val="002060"/>
                </a:solidFill>
                <a:latin typeface="Lucida Console" pitchFamily="49" charset="0"/>
              </a:rPr>
              <a:t>status of each cart or pallet </a:t>
            </a:r>
            <a:r>
              <a:rPr lang="en-US" dirty="0" smtClean="0">
                <a:latin typeface="Lucida Console" pitchFamily="49" charset="0"/>
              </a:rPr>
              <a:t>in the primary and secondary handling systems, to ensure that we know the </a:t>
            </a:r>
            <a:r>
              <a:rPr lang="en-US" b="1" dirty="0" smtClean="0">
                <a:solidFill>
                  <a:srgbClr val="002060"/>
                </a:solidFill>
                <a:latin typeface="Lucida Console" pitchFamily="49" charset="0"/>
              </a:rPr>
              <a:t>location of every element </a:t>
            </a:r>
            <a:r>
              <a:rPr lang="en-US" dirty="0" smtClean="0">
                <a:latin typeface="Lucida Console" pitchFamily="49" charset="0"/>
              </a:rPr>
              <a:t>in the system.</a:t>
            </a:r>
            <a:endParaRPr lang="en-US" dirty="0">
              <a:latin typeface="Lucida Console"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r"/>
            <a:r>
              <a:rPr lang="en-US" sz="2400" b="1" dirty="0" smtClean="0">
                <a:solidFill>
                  <a:srgbClr val="C00000"/>
                </a:solidFill>
              </a:rPr>
              <a:t>Cont’d…</a:t>
            </a:r>
            <a:endParaRPr lang="en-US" sz="2400" b="1" dirty="0">
              <a:solidFill>
                <a:srgbClr val="C00000"/>
              </a:solidFill>
            </a:endParaRPr>
          </a:p>
        </p:txBody>
      </p:sp>
      <p:sp>
        <p:nvSpPr>
          <p:cNvPr id="3" name="Content Placeholder 2"/>
          <p:cNvSpPr>
            <a:spLocks noGrp="1"/>
          </p:cNvSpPr>
          <p:nvPr>
            <p:ph idx="1"/>
          </p:nvPr>
        </p:nvSpPr>
        <p:spPr>
          <a:xfrm>
            <a:off x="228600" y="533400"/>
            <a:ext cx="8915400" cy="6324600"/>
          </a:xfrm>
        </p:spPr>
        <p:txBody>
          <a:bodyPr>
            <a:noAutofit/>
          </a:bodyPr>
          <a:lstStyle/>
          <a:p>
            <a:pPr>
              <a:lnSpc>
                <a:spcPct val="170000"/>
              </a:lnSpc>
              <a:buFont typeface="Agency FB" pitchFamily="34" charset="0"/>
              <a:buChar char="#"/>
            </a:pPr>
            <a:r>
              <a:rPr lang="en-US" sz="1900" b="1" u="sng" dirty="0" smtClean="0">
                <a:solidFill>
                  <a:srgbClr val="C00000"/>
                </a:solidFill>
                <a:latin typeface="Lucida Console" pitchFamily="49" charset="0"/>
              </a:rPr>
              <a:t>Tool control</a:t>
            </a:r>
            <a:r>
              <a:rPr lang="en-US" sz="1900" dirty="0" smtClean="0">
                <a:latin typeface="Lucida Console" pitchFamily="49" charset="0"/>
              </a:rPr>
              <a:t>— this is concerned with </a:t>
            </a:r>
            <a:r>
              <a:rPr lang="en-US" sz="1900" b="1" dirty="0" smtClean="0">
                <a:solidFill>
                  <a:srgbClr val="002060"/>
                </a:solidFill>
                <a:latin typeface="Lucida Console" pitchFamily="49" charset="0"/>
              </a:rPr>
              <a:t>managing tool location</a:t>
            </a:r>
            <a:r>
              <a:rPr lang="en-US" sz="1900" dirty="0" smtClean="0">
                <a:latin typeface="Lucida Console" pitchFamily="49" charset="0"/>
              </a:rPr>
              <a:t> (keeping track of the different tools used at different workstations, which can be a determinant on where a part can be processed), and </a:t>
            </a:r>
            <a:r>
              <a:rPr lang="en-US" sz="1900" b="1" dirty="0" smtClean="0">
                <a:solidFill>
                  <a:srgbClr val="002060"/>
                </a:solidFill>
                <a:latin typeface="Lucida Console" pitchFamily="49" charset="0"/>
              </a:rPr>
              <a:t>tool life </a:t>
            </a:r>
            <a:r>
              <a:rPr lang="en-US" sz="1900" dirty="0" smtClean="0">
                <a:latin typeface="Lucida Console" pitchFamily="49" charset="0"/>
              </a:rPr>
              <a:t>(keeping track on how much usage the tool has gone through, so as to determine when it should be replaced). </a:t>
            </a:r>
          </a:p>
          <a:p>
            <a:pPr>
              <a:lnSpc>
                <a:spcPct val="170000"/>
              </a:lnSpc>
              <a:buFont typeface="Agency FB" pitchFamily="34" charset="0"/>
              <a:buChar char="#"/>
            </a:pPr>
            <a:r>
              <a:rPr lang="en-US" sz="1900" b="1" u="sng" dirty="0" smtClean="0">
                <a:solidFill>
                  <a:srgbClr val="C00000"/>
                </a:solidFill>
                <a:latin typeface="Lucida Console" pitchFamily="49" charset="0"/>
              </a:rPr>
              <a:t>Performance monitoring and reporting— </a:t>
            </a:r>
            <a:r>
              <a:rPr lang="en-US" sz="1900" dirty="0" smtClean="0">
                <a:latin typeface="Lucida Console" pitchFamily="49" charset="0"/>
              </a:rPr>
              <a:t>the computer must </a:t>
            </a:r>
            <a:r>
              <a:rPr lang="en-US" sz="1900" b="1" dirty="0" smtClean="0">
                <a:solidFill>
                  <a:srgbClr val="002060"/>
                </a:solidFill>
                <a:latin typeface="Lucida Console" pitchFamily="49" charset="0"/>
              </a:rPr>
              <a:t>collect data on the various operations </a:t>
            </a:r>
            <a:r>
              <a:rPr lang="en-US" sz="1900" dirty="0" smtClean="0">
                <a:latin typeface="Lucida Console" pitchFamily="49" charset="0"/>
              </a:rPr>
              <a:t>on-going in the FMS and </a:t>
            </a:r>
            <a:r>
              <a:rPr lang="en-US" sz="1900" b="1" dirty="0" smtClean="0">
                <a:solidFill>
                  <a:srgbClr val="002060"/>
                </a:solidFill>
                <a:latin typeface="Lucida Console" pitchFamily="49" charset="0"/>
              </a:rPr>
              <a:t>present performance findings.</a:t>
            </a:r>
            <a:r>
              <a:rPr lang="en-US" sz="1900" dirty="0" smtClean="0">
                <a:latin typeface="Lucida Console" pitchFamily="49" charset="0"/>
              </a:rPr>
              <a:t> </a:t>
            </a:r>
          </a:p>
          <a:p>
            <a:pPr>
              <a:lnSpc>
                <a:spcPct val="170000"/>
              </a:lnSpc>
              <a:buFont typeface="Agency FB" pitchFamily="34" charset="0"/>
              <a:buChar char="#"/>
            </a:pPr>
            <a:r>
              <a:rPr lang="en-US" sz="1900" b="1" u="sng" dirty="0" smtClean="0">
                <a:solidFill>
                  <a:srgbClr val="C00000"/>
                </a:solidFill>
                <a:latin typeface="Lucida Console" pitchFamily="49" charset="0"/>
              </a:rPr>
              <a:t>Diagnostics</a:t>
            </a:r>
            <a:r>
              <a:rPr lang="en-US" sz="1900" u="sng" dirty="0" smtClean="0">
                <a:latin typeface="Lucida Console" pitchFamily="49" charset="0"/>
              </a:rPr>
              <a:t>— </a:t>
            </a:r>
            <a:r>
              <a:rPr lang="en-US" sz="1900" dirty="0" smtClean="0">
                <a:latin typeface="Lucida Console" pitchFamily="49" charset="0"/>
              </a:rPr>
              <a:t>the computer must be </a:t>
            </a:r>
            <a:r>
              <a:rPr lang="en-US" sz="1900" b="1" dirty="0" smtClean="0">
                <a:solidFill>
                  <a:srgbClr val="002060"/>
                </a:solidFill>
                <a:latin typeface="Lucida Console" pitchFamily="49" charset="0"/>
              </a:rPr>
              <a:t>able to diagnose</a:t>
            </a:r>
            <a:r>
              <a:rPr lang="en-US" sz="1900" dirty="0" smtClean="0">
                <a:latin typeface="Lucida Console" pitchFamily="49" charset="0"/>
              </a:rPr>
              <a:t>, to a high degree of accuracy, </a:t>
            </a:r>
            <a:r>
              <a:rPr lang="en-US" sz="1900" b="1" dirty="0" smtClean="0">
                <a:solidFill>
                  <a:srgbClr val="002060"/>
                </a:solidFill>
                <a:latin typeface="Lucida Console" pitchFamily="49" charset="0"/>
              </a:rPr>
              <a:t>where a problem </a:t>
            </a:r>
            <a:r>
              <a:rPr lang="en-US" sz="1900" dirty="0" smtClean="0">
                <a:latin typeface="Lucida Console" pitchFamily="49" charset="0"/>
              </a:rPr>
              <a:t>may be occurring in the FMS. </a:t>
            </a:r>
            <a:endParaRPr lang="en-US" sz="1900" dirty="0">
              <a:latin typeface="Lucida Console"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solidFill>
                  <a:srgbClr val="C00000"/>
                </a:solidFill>
                <a:latin typeface="Lucida Console" pitchFamily="49" charset="0"/>
              </a:rPr>
              <a:t>4. </a:t>
            </a:r>
            <a:r>
              <a:rPr lang="en-US" sz="2800" b="1" u="sng" dirty="0" smtClean="0">
                <a:solidFill>
                  <a:srgbClr val="C00000"/>
                </a:solidFill>
                <a:latin typeface="Lucida Console" pitchFamily="49" charset="0"/>
              </a:rPr>
              <a:t>Human Resources </a:t>
            </a:r>
            <a:endParaRPr lang="en-US" sz="2800" u="sng" dirty="0">
              <a:solidFill>
                <a:srgbClr val="C00000"/>
              </a:solidFill>
              <a:latin typeface="Lucida Console" pitchFamily="49" charset="0"/>
            </a:endParaRPr>
          </a:p>
        </p:txBody>
      </p:sp>
      <p:sp>
        <p:nvSpPr>
          <p:cNvPr id="3" name="Content Placeholder 2"/>
          <p:cNvSpPr>
            <a:spLocks noGrp="1"/>
          </p:cNvSpPr>
          <p:nvPr>
            <p:ph idx="1"/>
          </p:nvPr>
        </p:nvSpPr>
        <p:spPr>
          <a:xfrm>
            <a:off x="381000" y="990600"/>
            <a:ext cx="8763000" cy="5867400"/>
          </a:xfrm>
        </p:spPr>
        <p:txBody>
          <a:bodyPr>
            <a:noAutofit/>
          </a:bodyPr>
          <a:lstStyle/>
          <a:p>
            <a:pPr>
              <a:lnSpc>
                <a:spcPct val="150000"/>
              </a:lnSpc>
              <a:buFont typeface="Wingdings 2" pitchFamily="18" charset="2"/>
              <a:buChar char="E"/>
            </a:pPr>
            <a:r>
              <a:rPr lang="en-US" sz="1900" b="1" dirty="0" smtClean="0">
                <a:latin typeface="Lucida Console" pitchFamily="49" charset="0"/>
              </a:rPr>
              <a:t>Human personnel </a:t>
            </a:r>
            <a:r>
              <a:rPr lang="en-US" sz="1900" b="1" dirty="0" smtClean="0">
                <a:solidFill>
                  <a:srgbClr val="0070C0"/>
                </a:solidFill>
                <a:latin typeface="Lucida Console" pitchFamily="49" charset="0"/>
              </a:rPr>
              <a:t>manage the overall operations </a:t>
            </a:r>
            <a:r>
              <a:rPr lang="en-US" sz="1900" dirty="0" smtClean="0">
                <a:latin typeface="Lucida Console" pitchFamily="49" charset="0"/>
              </a:rPr>
              <a:t>of the system. </a:t>
            </a:r>
          </a:p>
          <a:p>
            <a:pPr>
              <a:lnSpc>
                <a:spcPct val="150000"/>
              </a:lnSpc>
              <a:buFont typeface="Wingdings 2" pitchFamily="18" charset="2"/>
              <a:buChar char="E"/>
            </a:pPr>
            <a:r>
              <a:rPr lang="en-US" sz="1900" b="1" dirty="0" smtClean="0">
                <a:solidFill>
                  <a:srgbClr val="002060"/>
                </a:solidFill>
                <a:latin typeface="Lucida Console" pitchFamily="49" charset="0"/>
              </a:rPr>
              <a:t>Humans </a:t>
            </a:r>
            <a:r>
              <a:rPr lang="en-US" sz="1900" dirty="0" smtClean="0">
                <a:latin typeface="Lucida Console" pitchFamily="49" charset="0"/>
              </a:rPr>
              <a:t>are also required in the FMS to perform a variety of </a:t>
            </a:r>
            <a:r>
              <a:rPr lang="en-US" sz="1900" b="1" u="sng" dirty="0" smtClean="0">
                <a:solidFill>
                  <a:srgbClr val="0070C0"/>
                </a:solidFill>
                <a:latin typeface="Lucida Console" pitchFamily="49" charset="0"/>
              </a:rPr>
              <a:t>supporting operations </a:t>
            </a:r>
            <a:r>
              <a:rPr lang="en-US" sz="1900" dirty="0" smtClean="0">
                <a:latin typeface="Lucida Console" pitchFamily="49" charset="0"/>
              </a:rPr>
              <a:t>in the system; these include: </a:t>
            </a:r>
          </a:p>
          <a:p>
            <a:pPr lvl="1">
              <a:lnSpc>
                <a:spcPct val="150000"/>
              </a:lnSpc>
              <a:buFont typeface="Algerian" pitchFamily="82" charset="0"/>
              <a:buChar char="&gt;"/>
            </a:pPr>
            <a:r>
              <a:rPr lang="en-US" sz="1900" b="1" dirty="0" smtClean="0">
                <a:solidFill>
                  <a:srgbClr val="002060"/>
                </a:solidFill>
                <a:latin typeface="Lucida Console" pitchFamily="49" charset="0"/>
              </a:rPr>
              <a:t>loading raw </a:t>
            </a:r>
            <a:r>
              <a:rPr lang="en-US" sz="1900" b="1" dirty="0" err="1" smtClean="0">
                <a:solidFill>
                  <a:srgbClr val="002060"/>
                </a:solidFill>
                <a:latin typeface="Lucida Console" pitchFamily="49" charset="0"/>
              </a:rPr>
              <a:t>workparts</a:t>
            </a:r>
            <a:r>
              <a:rPr lang="en-US" sz="1900" b="1" dirty="0" smtClean="0">
                <a:solidFill>
                  <a:srgbClr val="002060"/>
                </a:solidFill>
                <a:latin typeface="Lucida Console" pitchFamily="49" charset="0"/>
              </a:rPr>
              <a:t> into the system; </a:t>
            </a:r>
          </a:p>
          <a:p>
            <a:pPr lvl="1">
              <a:lnSpc>
                <a:spcPct val="150000"/>
              </a:lnSpc>
              <a:buFont typeface="Algerian" pitchFamily="82" charset="0"/>
              <a:buChar char="&gt;"/>
            </a:pPr>
            <a:r>
              <a:rPr lang="en-US" sz="1900" b="1" dirty="0" smtClean="0">
                <a:solidFill>
                  <a:srgbClr val="002060"/>
                </a:solidFill>
                <a:latin typeface="Lucida Console" pitchFamily="49" charset="0"/>
              </a:rPr>
              <a:t>unloading finished parts or assemblies from the system; </a:t>
            </a:r>
          </a:p>
          <a:p>
            <a:pPr lvl="1">
              <a:lnSpc>
                <a:spcPct val="150000"/>
              </a:lnSpc>
              <a:buFont typeface="Algerian" pitchFamily="82" charset="0"/>
              <a:buChar char="&gt;"/>
            </a:pPr>
            <a:r>
              <a:rPr lang="en-US" sz="1900" b="1" dirty="0" smtClean="0">
                <a:solidFill>
                  <a:srgbClr val="002060"/>
                </a:solidFill>
                <a:latin typeface="Lucida Console" pitchFamily="49" charset="0"/>
              </a:rPr>
              <a:t>changing and setting tools; </a:t>
            </a:r>
          </a:p>
          <a:p>
            <a:pPr lvl="1">
              <a:lnSpc>
                <a:spcPct val="150000"/>
              </a:lnSpc>
              <a:buFont typeface="Algerian" pitchFamily="82" charset="0"/>
              <a:buChar char="&gt;"/>
            </a:pPr>
            <a:r>
              <a:rPr lang="en-US" sz="1900" b="1" dirty="0" smtClean="0">
                <a:solidFill>
                  <a:srgbClr val="002060"/>
                </a:solidFill>
                <a:latin typeface="Lucida Console" pitchFamily="49" charset="0"/>
              </a:rPr>
              <a:t>performing equipment maintenance and repair; </a:t>
            </a:r>
          </a:p>
          <a:p>
            <a:pPr lvl="1">
              <a:lnSpc>
                <a:spcPct val="150000"/>
              </a:lnSpc>
              <a:buFont typeface="Algerian" pitchFamily="82" charset="0"/>
              <a:buChar char="&gt;"/>
            </a:pPr>
            <a:r>
              <a:rPr lang="en-US" sz="1900" b="1" dirty="0" smtClean="0">
                <a:solidFill>
                  <a:srgbClr val="002060"/>
                </a:solidFill>
                <a:latin typeface="Lucida Console" pitchFamily="49" charset="0"/>
              </a:rPr>
              <a:t>performing NC part programming; </a:t>
            </a:r>
          </a:p>
          <a:p>
            <a:pPr lvl="1">
              <a:lnSpc>
                <a:spcPct val="150000"/>
              </a:lnSpc>
              <a:buFont typeface="Algerian" pitchFamily="82" charset="0"/>
              <a:buChar char="&gt;"/>
            </a:pPr>
            <a:r>
              <a:rPr lang="en-US" sz="1900" b="1" dirty="0" smtClean="0">
                <a:solidFill>
                  <a:srgbClr val="002060"/>
                </a:solidFill>
                <a:latin typeface="Lucida Console" pitchFamily="49" charset="0"/>
              </a:rPr>
              <a:t>programming and operating the computer system; and managing the system.</a:t>
            </a:r>
            <a:endParaRPr lang="en-US" sz="19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solidFill>
                  <a:srgbClr val="C00000"/>
                </a:solidFill>
                <a:latin typeface="Bookman" pitchFamily="18" charset="0"/>
              </a:rPr>
              <a:t>Outline</a:t>
            </a:r>
            <a:endParaRPr lang="en-US" sz="3600" b="1" i="1" dirty="0">
              <a:solidFill>
                <a:srgbClr val="C00000"/>
              </a:solidFill>
              <a:latin typeface="Bookman" pitchFamily="18" charset="0"/>
            </a:endParaRPr>
          </a:p>
        </p:txBody>
      </p:sp>
      <p:sp>
        <p:nvSpPr>
          <p:cNvPr id="3" name="Content Placeholder 2"/>
          <p:cNvSpPr>
            <a:spLocks noGrp="1"/>
          </p:cNvSpPr>
          <p:nvPr>
            <p:ph idx="1"/>
          </p:nvPr>
        </p:nvSpPr>
        <p:spPr>
          <a:xfrm>
            <a:off x="1752600" y="1600200"/>
            <a:ext cx="6934200" cy="4525963"/>
          </a:xfrm>
        </p:spPr>
        <p:txBody>
          <a:bodyPr>
            <a:normAutofit/>
          </a:bodyPr>
          <a:lstStyle/>
          <a:p>
            <a:pPr>
              <a:lnSpc>
                <a:spcPct val="150000"/>
              </a:lnSpc>
              <a:buFont typeface="Algerian" pitchFamily="82" charset="0"/>
              <a:buChar char="&gt;"/>
            </a:pPr>
            <a:r>
              <a:rPr lang="en-US" sz="2400" b="1" i="1" dirty="0" smtClean="0">
                <a:solidFill>
                  <a:srgbClr val="002060"/>
                </a:solidFill>
                <a:latin typeface="Lucida Console" pitchFamily="49" charset="0"/>
              </a:rPr>
              <a:t>Introduction</a:t>
            </a:r>
          </a:p>
          <a:p>
            <a:pPr>
              <a:lnSpc>
                <a:spcPct val="150000"/>
              </a:lnSpc>
              <a:buFont typeface="Algerian" pitchFamily="82" charset="0"/>
              <a:buChar char="&gt;"/>
            </a:pPr>
            <a:r>
              <a:rPr lang="en-US" sz="2400" b="1" i="1" dirty="0" smtClean="0">
                <a:solidFill>
                  <a:srgbClr val="002060"/>
                </a:solidFill>
                <a:latin typeface="Lucida Console" pitchFamily="49" charset="0"/>
              </a:rPr>
              <a:t>Main systems of FMS</a:t>
            </a:r>
          </a:p>
          <a:p>
            <a:pPr>
              <a:lnSpc>
                <a:spcPct val="150000"/>
              </a:lnSpc>
              <a:buFont typeface="Algerian" pitchFamily="82" charset="0"/>
              <a:buChar char="&gt;"/>
            </a:pPr>
            <a:r>
              <a:rPr lang="en-US" sz="2400" b="1" i="1" dirty="0" smtClean="0">
                <a:solidFill>
                  <a:srgbClr val="002060"/>
                </a:solidFill>
                <a:latin typeface="Lucida Console" pitchFamily="49" charset="0"/>
              </a:rPr>
              <a:t>Sub-system of FMS: (Technical system, Processing system, Tool management &amp; supply)</a:t>
            </a:r>
          </a:p>
          <a:p>
            <a:pPr>
              <a:lnSpc>
                <a:spcPct val="150000"/>
              </a:lnSpc>
              <a:buFont typeface="Algerian" pitchFamily="82" charset="0"/>
              <a:buChar char="&gt;"/>
            </a:pPr>
            <a:r>
              <a:rPr lang="en-US" sz="2400" b="1" i="1" dirty="0" smtClean="0">
                <a:solidFill>
                  <a:srgbClr val="002060"/>
                </a:solidFill>
                <a:latin typeface="Lucida Console" pitchFamily="49" charset="0"/>
              </a:rPr>
              <a:t>Levels of FMS</a:t>
            </a:r>
          </a:p>
          <a:p>
            <a:pPr>
              <a:lnSpc>
                <a:spcPct val="150000"/>
              </a:lnSpc>
              <a:buFont typeface="Algerian" pitchFamily="82" charset="0"/>
              <a:buChar char="&gt;"/>
            </a:pPr>
            <a:r>
              <a:rPr lang="en-US" sz="2400" b="1" i="1" dirty="0" smtClean="0">
                <a:solidFill>
                  <a:srgbClr val="002060"/>
                </a:solidFill>
                <a:latin typeface="Lucida Console" pitchFamily="49" charset="0"/>
              </a:rPr>
              <a:t>summary</a:t>
            </a:r>
            <a:endParaRPr lang="en-US" sz="2400" b="1" i="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487362"/>
          </a:xfrm>
        </p:spPr>
        <p:txBody>
          <a:bodyPr>
            <a:normAutofit fontScale="90000"/>
          </a:bodyPr>
          <a:lstStyle/>
          <a:p>
            <a:r>
              <a:rPr lang="en-US" sz="3200" b="1" dirty="0" smtClean="0">
                <a:solidFill>
                  <a:srgbClr val="C00000"/>
                </a:solidFill>
                <a:latin typeface="Lucida Console" pitchFamily="49" charset="0"/>
              </a:rPr>
              <a:t>Subsystem: </a:t>
            </a:r>
            <a:r>
              <a:rPr lang="en-US" sz="3200" b="1" u="sng" dirty="0" smtClean="0">
                <a:solidFill>
                  <a:srgbClr val="C00000"/>
                </a:solidFill>
                <a:latin typeface="Lucida Console" pitchFamily="49" charset="0"/>
              </a:rPr>
              <a:t>Processing </a:t>
            </a:r>
            <a:br>
              <a:rPr lang="en-US" sz="3200" b="1" u="sng" dirty="0" smtClean="0">
                <a:solidFill>
                  <a:srgbClr val="C00000"/>
                </a:solidFill>
                <a:latin typeface="Lucida Console" pitchFamily="49" charset="0"/>
              </a:rPr>
            </a:br>
            <a:r>
              <a:rPr lang="en-US" sz="3200" b="1" u="sng" dirty="0" smtClean="0">
                <a:solidFill>
                  <a:srgbClr val="C00000"/>
                </a:solidFill>
                <a:latin typeface="Lucida Console" pitchFamily="49" charset="0"/>
              </a:rPr>
              <a:t>System</a:t>
            </a:r>
            <a:endParaRPr lang="en-US" sz="3200" b="1" u="sng" dirty="0">
              <a:solidFill>
                <a:srgbClr val="C00000"/>
              </a:solidFill>
              <a:latin typeface="Lucida Console" pitchFamily="49" charset="0"/>
            </a:endParaRPr>
          </a:p>
        </p:txBody>
      </p:sp>
      <p:sp>
        <p:nvSpPr>
          <p:cNvPr id="3" name="Content Placeholder 2"/>
          <p:cNvSpPr>
            <a:spLocks noGrp="1"/>
          </p:cNvSpPr>
          <p:nvPr>
            <p:ph idx="1"/>
          </p:nvPr>
        </p:nvSpPr>
        <p:spPr>
          <a:xfrm>
            <a:off x="457200" y="1676400"/>
            <a:ext cx="8686800" cy="5181600"/>
          </a:xfrm>
        </p:spPr>
        <p:txBody>
          <a:bodyPr>
            <a:normAutofit/>
          </a:bodyPr>
          <a:lstStyle/>
          <a:p>
            <a:pPr>
              <a:lnSpc>
                <a:spcPct val="150000"/>
              </a:lnSpc>
              <a:buFont typeface="Lucida Console" pitchFamily="49" charset="0"/>
              <a:buChar char="#"/>
            </a:pPr>
            <a:r>
              <a:rPr lang="en-US" sz="2200" dirty="0" smtClean="0">
                <a:latin typeface="Lucida Console" pitchFamily="49" charset="0"/>
              </a:rPr>
              <a:t>It performs </a:t>
            </a:r>
            <a:r>
              <a:rPr lang="en-US" sz="2200" b="1" dirty="0" smtClean="0">
                <a:solidFill>
                  <a:srgbClr val="002060"/>
                </a:solidFill>
                <a:latin typeface="Lucida Console" pitchFamily="49" charset="0"/>
              </a:rPr>
              <a:t>some activities </a:t>
            </a:r>
            <a:r>
              <a:rPr lang="en-US" sz="2200" dirty="0" smtClean="0">
                <a:latin typeface="Lucida Console" pitchFamily="49" charset="0"/>
              </a:rPr>
              <a:t>on a given job.</a:t>
            </a:r>
          </a:p>
          <a:p>
            <a:pPr>
              <a:lnSpc>
                <a:spcPct val="150000"/>
              </a:lnSpc>
              <a:buFont typeface="Lucida Console" pitchFamily="49" charset="0"/>
              <a:buChar char="#"/>
            </a:pPr>
            <a:r>
              <a:rPr lang="en-US" sz="2200" dirty="0" smtClean="0">
                <a:latin typeface="Lucida Console" pitchFamily="49" charset="0"/>
              </a:rPr>
              <a:t>Such activities </a:t>
            </a:r>
            <a:r>
              <a:rPr lang="en-US" sz="2200" b="1" dirty="0" smtClean="0">
                <a:solidFill>
                  <a:srgbClr val="002060"/>
                </a:solidFill>
                <a:latin typeface="Lucida Console" pitchFamily="49" charset="0"/>
              </a:rPr>
              <a:t>convert the job from one shape to another</a:t>
            </a:r>
            <a:r>
              <a:rPr lang="en-US" sz="2200" dirty="0" smtClean="0">
                <a:latin typeface="Lucida Console" pitchFamily="49" charset="0"/>
              </a:rPr>
              <a:t> continuous up to the final product. </a:t>
            </a:r>
          </a:p>
          <a:p>
            <a:pPr>
              <a:lnSpc>
                <a:spcPct val="150000"/>
              </a:lnSpc>
              <a:buFont typeface="Lucida Console" pitchFamily="49" charset="0"/>
              <a:buChar char="#"/>
            </a:pPr>
            <a:r>
              <a:rPr lang="en-US" sz="2200" dirty="0" smtClean="0">
                <a:latin typeface="Lucida Console" pitchFamily="49" charset="0"/>
              </a:rPr>
              <a:t>It enhances significance by altering the </a:t>
            </a:r>
            <a:r>
              <a:rPr lang="en-US" sz="2200" b="1" dirty="0" smtClean="0">
                <a:solidFill>
                  <a:srgbClr val="002060"/>
                </a:solidFill>
                <a:latin typeface="Lucida Console" pitchFamily="49" charset="0"/>
              </a:rPr>
              <a:t>geometry, features or appearance </a:t>
            </a:r>
            <a:r>
              <a:rPr lang="en-US" sz="2200" dirty="0" smtClean="0">
                <a:latin typeface="Lucida Console" pitchFamily="49" charset="0"/>
              </a:rPr>
              <a:t>of the initial materials.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2400" b="1" dirty="0" smtClean="0">
                <a:solidFill>
                  <a:srgbClr val="C00000"/>
                </a:solidFill>
                <a:latin typeface="Lucida Console" pitchFamily="49" charset="0"/>
              </a:rPr>
              <a:t>Subsystem: </a:t>
            </a:r>
            <a:r>
              <a:rPr lang="en-US" sz="2400" b="1" u="sng" dirty="0" smtClean="0">
                <a:solidFill>
                  <a:srgbClr val="C00000"/>
                </a:solidFill>
                <a:latin typeface="Lucida Console" pitchFamily="49" charset="0"/>
              </a:rPr>
              <a:t>Tool Management &amp; Supply</a:t>
            </a:r>
            <a:endParaRPr lang="en-US" sz="2400" b="1" u="sng" dirty="0">
              <a:solidFill>
                <a:srgbClr val="C00000"/>
              </a:solidFill>
              <a:latin typeface="Lucida Console" pitchFamily="49" charset="0"/>
            </a:endParaRPr>
          </a:p>
        </p:txBody>
      </p:sp>
      <p:sp>
        <p:nvSpPr>
          <p:cNvPr id="3" name="Content Placeholder 2"/>
          <p:cNvSpPr>
            <a:spLocks noGrp="1"/>
          </p:cNvSpPr>
          <p:nvPr>
            <p:ph idx="1"/>
          </p:nvPr>
        </p:nvSpPr>
        <p:spPr>
          <a:xfrm>
            <a:off x="0" y="762000"/>
            <a:ext cx="9144000" cy="6096000"/>
          </a:xfrm>
        </p:spPr>
        <p:txBody>
          <a:bodyPr>
            <a:noAutofit/>
          </a:bodyPr>
          <a:lstStyle/>
          <a:p>
            <a:pPr>
              <a:lnSpc>
                <a:spcPct val="170000"/>
              </a:lnSpc>
              <a:buFont typeface="Wingdings 2" pitchFamily="18" charset="2"/>
              <a:buChar char="E"/>
            </a:pPr>
            <a:r>
              <a:rPr lang="en-US" sz="1700" dirty="0" smtClean="0">
                <a:latin typeface="Lucida Console" pitchFamily="49" charset="0"/>
              </a:rPr>
              <a:t>Some of the </a:t>
            </a:r>
            <a:r>
              <a:rPr lang="en-US" sz="1700" b="1" dirty="0" smtClean="0">
                <a:solidFill>
                  <a:srgbClr val="002060"/>
                </a:solidFill>
                <a:latin typeface="Lucida Console" pitchFamily="49" charset="0"/>
              </a:rPr>
              <a:t>cumbersome and difficult issues </a:t>
            </a:r>
            <a:r>
              <a:rPr lang="en-US" sz="1700" dirty="0" smtClean="0">
                <a:latin typeface="Lucida Console" pitchFamily="49" charset="0"/>
              </a:rPr>
              <a:t>to deal with relative to FMS are </a:t>
            </a:r>
            <a:r>
              <a:rPr lang="en-US" sz="1700" b="1" dirty="0" smtClean="0">
                <a:solidFill>
                  <a:srgbClr val="0070C0"/>
                </a:solidFill>
                <a:latin typeface="Lucida Console" pitchFamily="49" charset="0"/>
              </a:rPr>
              <a:t>managing, co-ordination and controlling the wide variety of cutting tools</a:t>
            </a:r>
            <a:r>
              <a:rPr lang="en-US" sz="1700" dirty="0" smtClean="0">
                <a:latin typeface="Lucida Console" pitchFamily="49" charset="0"/>
              </a:rPr>
              <a:t>. </a:t>
            </a:r>
          </a:p>
          <a:p>
            <a:pPr>
              <a:lnSpc>
                <a:spcPct val="170000"/>
              </a:lnSpc>
              <a:buFont typeface="Wingdings 2" pitchFamily="18" charset="2"/>
              <a:buChar char="E"/>
            </a:pPr>
            <a:r>
              <a:rPr lang="en-US" sz="1700" dirty="0" smtClean="0">
                <a:latin typeface="Lucida Console" pitchFamily="49" charset="0"/>
              </a:rPr>
              <a:t>This includes </a:t>
            </a:r>
            <a:r>
              <a:rPr lang="en-US" sz="1700" b="1" dirty="0" smtClean="0">
                <a:latin typeface="Lucida Console" pitchFamily="49" charset="0"/>
              </a:rPr>
              <a:t>not only</a:t>
            </a:r>
            <a:r>
              <a:rPr lang="en-US" sz="1700" dirty="0" smtClean="0">
                <a:latin typeface="Lucida Console" pitchFamily="49" charset="0"/>
              </a:rPr>
              <a:t> having and maintaining the required </a:t>
            </a:r>
            <a:r>
              <a:rPr lang="en-US" sz="1700" b="1" dirty="0" smtClean="0">
                <a:latin typeface="Lucida Console" pitchFamily="49" charset="0"/>
              </a:rPr>
              <a:t>number of cutting tools </a:t>
            </a:r>
            <a:r>
              <a:rPr lang="en-US" sz="1700" dirty="0" smtClean="0">
                <a:latin typeface="Lucida Console" pitchFamily="49" charset="0"/>
              </a:rPr>
              <a:t>to process the required parts through the FMS but also </a:t>
            </a:r>
            <a:r>
              <a:rPr lang="en-US" sz="1700" b="1" dirty="0" smtClean="0">
                <a:latin typeface="Lucida Console" pitchFamily="49" charset="0"/>
              </a:rPr>
              <a:t>managing and coordinating other elements </a:t>
            </a:r>
            <a:r>
              <a:rPr lang="en-US" sz="1700" dirty="0" smtClean="0">
                <a:latin typeface="Lucida Console" pitchFamily="49" charset="0"/>
              </a:rPr>
              <a:t>such as:</a:t>
            </a:r>
          </a:p>
          <a:p>
            <a:pPr lvl="2">
              <a:lnSpc>
                <a:spcPct val="170000"/>
              </a:lnSpc>
              <a:buFont typeface="Algerian" pitchFamily="82" charset="0"/>
              <a:buChar char="&gt;"/>
            </a:pPr>
            <a:r>
              <a:rPr lang="en-US" sz="1700" b="1" dirty="0" smtClean="0">
                <a:solidFill>
                  <a:srgbClr val="002060"/>
                </a:solidFill>
                <a:latin typeface="Lucida Console" pitchFamily="49" charset="0"/>
              </a:rPr>
              <a:t>Replacement of tools</a:t>
            </a:r>
          </a:p>
          <a:p>
            <a:pPr lvl="2">
              <a:lnSpc>
                <a:spcPct val="170000"/>
              </a:lnSpc>
              <a:buFont typeface="Algerian" pitchFamily="82" charset="0"/>
              <a:buChar char="&gt;"/>
            </a:pPr>
            <a:r>
              <a:rPr lang="en-US" sz="1700" b="1" dirty="0" smtClean="0">
                <a:solidFill>
                  <a:srgbClr val="002060"/>
                </a:solidFill>
                <a:latin typeface="Lucida Console" pitchFamily="49" charset="0"/>
              </a:rPr>
              <a:t>Tool Assembly Component requirements</a:t>
            </a:r>
          </a:p>
          <a:p>
            <a:pPr lvl="2">
              <a:lnSpc>
                <a:spcPct val="170000"/>
              </a:lnSpc>
              <a:buFont typeface="Algerian" pitchFamily="82" charset="0"/>
              <a:buChar char="&gt;"/>
            </a:pPr>
            <a:r>
              <a:rPr lang="en-US" sz="1700" b="1" dirty="0" smtClean="0">
                <a:solidFill>
                  <a:srgbClr val="002060"/>
                </a:solidFill>
                <a:latin typeface="Lucida Console" pitchFamily="49" charset="0"/>
              </a:rPr>
              <a:t>Tool storage</a:t>
            </a:r>
          </a:p>
          <a:p>
            <a:pPr lvl="2">
              <a:lnSpc>
                <a:spcPct val="170000"/>
              </a:lnSpc>
              <a:buFont typeface="Algerian" pitchFamily="82" charset="0"/>
              <a:buChar char="&gt;"/>
            </a:pPr>
            <a:r>
              <a:rPr lang="en-US" sz="1700" b="1" dirty="0" smtClean="0">
                <a:solidFill>
                  <a:srgbClr val="002060"/>
                </a:solidFill>
                <a:latin typeface="Lucida Console" pitchFamily="49" charset="0"/>
              </a:rPr>
              <a:t> Reconditioning and present considerations</a:t>
            </a:r>
          </a:p>
          <a:p>
            <a:pPr lvl="2">
              <a:lnSpc>
                <a:spcPct val="170000"/>
              </a:lnSpc>
              <a:buFont typeface="Algerian" pitchFamily="82" charset="0"/>
              <a:buChar char="&gt;"/>
            </a:pPr>
            <a:r>
              <a:rPr lang="en-US" sz="1700" b="1" dirty="0" smtClean="0">
                <a:solidFill>
                  <a:srgbClr val="002060"/>
                </a:solidFill>
                <a:latin typeface="Lucida Console" pitchFamily="49" charset="0"/>
              </a:rPr>
              <a:t>Tool life monitoring and</a:t>
            </a:r>
          </a:p>
          <a:p>
            <a:pPr lvl="2">
              <a:lnSpc>
                <a:spcPct val="170000"/>
              </a:lnSpc>
              <a:buFont typeface="Algerian" pitchFamily="82" charset="0"/>
              <a:buChar char="&gt;"/>
            </a:pPr>
            <a:r>
              <a:rPr lang="en-US" sz="1700" b="1" dirty="0" smtClean="0">
                <a:solidFill>
                  <a:srgbClr val="002060"/>
                </a:solidFill>
                <a:latin typeface="Lucida Console" pitchFamily="49" charset="0"/>
              </a:rPr>
              <a:t>Broken tool detection and other factors.</a:t>
            </a:r>
            <a:endParaRPr lang="en-US" sz="17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0070C0"/>
                </a:solidFill>
                <a:latin typeface="Lucida Console" pitchFamily="49" charset="0"/>
              </a:rPr>
              <a:t>Cont’d…</a:t>
            </a:r>
            <a:endParaRPr lang="en-US" sz="2800" b="1" dirty="0">
              <a:solidFill>
                <a:srgbClr val="0070C0"/>
              </a:solidFill>
              <a:latin typeface="Lucida Console" pitchFamily="49" charset="0"/>
            </a:endParaRPr>
          </a:p>
        </p:txBody>
      </p:sp>
      <p:sp>
        <p:nvSpPr>
          <p:cNvPr id="3" name="Content Placeholder 2"/>
          <p:cNvSpPr>
            <a:spLocks noGrp="1"/>
          </p:cNvSpPr>
          <p:nvPr>
            <p:ph idx="1"/>
          </p:nvPr>
        </p:nvSpPr>
        <p:spPr>
          <a:xfrm>
            <a:off x="457200" y="1524000"/>
            <a:ext cx="8686800" cy="5562600"/>
          </a:xfrm>
        </p:spPr>
        <p:txBody>
          <a:bodyPr>
            <a:normAutofit/>
          </a:bodyPr>
          <a:lstStyle/>
          <a:p>
            <a:pPr>
              <a:lnSpc>
                <a:spcPct val="150000"/>
              </a:lnSpc>
              <a:buNone/>
            </a:pPr>
            <a:r>
              <a:rPr lang="en-US" sz="2200" b="1" dirty="0" err="1" smtClean="0">
                <a:solidFill>
                  <a:srgbClr val="C00000"/>
                </a:solidFill>
                <a:latin typeface="Lucida Console" pitchFamily="49" charset="0"/>
              </a:rPr>
              <a:t>i</a:t>
            </a:r>
            <a:r>
              <a:rPr lang="en-US" sz="2200" b="1" dirty="0" smtClean="0">
                <a:solidFill>
                  <a:srgbClr val="C00000"/>
                </a:solidFill>
                <a:latin typeface="Lucida Console" pitchFamily="49" charset="0"/>
              </a:rPr>
              <a:t>. </a:t>
            </a:r>
            <a:r>
              <a:rPr lang="en-US" sz="2200" b="1" u="sng" dirty="0" smtClean="0">
                <a:solidFill>
                  <a:srgbClr val="C00000"/>
                </a:solidFill>
                <a:latin typeface="Lucida Console" pitchFamily="49" charset="0"/>
              </a:rPr>
              <a:t>Getting control of cutting tools</a:t>
            </a:r>
          </a:p>
          <a:p>
            <a:pPr>
              <a:lnSpc>
                <a:spcPct val="150000"/>
              </a:lnSpc>
              <a:buFont typeface="Wingdings 2" pitchFamily="18" charset="2"/>
              <a:buChar char="E"/>
            </a:pPr>
            <a:r>
              <a:rPr lang="en-US" sz="2200" dirty="0" smtClean="0">
                <a:latin typeface="Lucida Console" pitchFamily="49" charset="0"/>
              </a:rPr>
              <a:t>Controlling the cutting tools involves </a:t>
            </a:r>
            <a:r>
              <a:rPr lang="en-US" sz="2200" b="1" dirty="0" smtClean="0">
                <a:solidFill>
                  <a:srgbClr val="002060"/>
                </a:solidFill>
                <a:latin typeface="Lucida Console" pitchFamily="49" charset="0"/>
              </a:rPr>
              <a:t>good tooling policies, cost-effective part programming strategies </a:t>
            </a:r>
            <a:r>
              <a:rPr lang="en-US" sz="2200" dirty="0" smtClean="0">
                <a:latin typeface="Lucida Console" pitchFamily="49" charset="0"/>
              </a:rPr>
              <a:t>on the machine, and </a:t>
            </a:r>
            <a:r>
              <a:rPr lang="en-US" sz="2200" b="1" dirty="0" smtClean="0">
                <a:solidFill>
                  <a:srgbClr val="002060"/>
                </a:solidFill>
                <a:latin typeface="Lucida Console" pitchFamily="49" charset="0"/>
              </a:rPr>
              <a:t>sound tool-related practices </a:t>
            </a:r>
            <a:r>
              <a:rPr lang="en-US" sz="2200" dirty="0" smtClean="0">
                <a:latin typeface="Lucida Console" pitchFamily="49" charset="0"/>
              </a:rPr>
              <a:t>in tool rooms manufacturing and other off-line operations.</a:t>
            </a:r>
            <a:endParaRPr lang="en-US" sz="2200" dirty="0">
              <a:latin typeface="Lucida Console"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lgn="r"/>
            <a:r>
              <a:rPr lang="en-US" sz="3600" dirty="0" smtClean="0"/>
              <a:t>Cont’d…</a:t>
            </a:r>
            <a:endParaRPr lang="en-US" sz="3600" dirty="0"/>
          </a:p>
        </p:txBody>
      </p:sp>
      <p:sp>
        <p:nvSpPr>
          <p:cNvPr id="3" name="Content Placeholder 2"/>
          <p:cNvSpPr>
            <a:spLocks noGrp="1"/>
          </p:cNvSpPr>
          <p:nvPr>
            <p:ph idx="1"/>
          </p:nvPr>
        </p:nvSpPr>
        <p:spPr>
          <a:xfrm>
            <a:off x="0" y="685800"/>
            <a:ext cx="9144000" cy="6553200"/>
          </a:xfrm>
        </p:spPr>
        <p:txBody>
          <a:bodyPr>
            <a:noAutofit/>
          </a:bodyPr>
          <a:lstStyle/>
          <a:p>
            <a:pPr>
              <a:lnSpc>
                <a:spcPct val="170000"/>
              </a:lnSpc>
            </a:pPr>
            <a:r>
              <a:rPr lang="en-US" sz="2000" dirty="0" smtClean="0">
                <a:latin typeface="Lucida Console" pitchFamily="49" charset="0"/>
              </a:rPr>
              <a:t>The </a:t>
            </a:r>
            <a:r>
              <a:rPr lang="en-US" sz="2000" b="1" dirty="0" smtClean="0">
                <a:latin typeface="Lucida Console" pitchFamily="49" charset="0"/>
              </a:rPr>
              <a:t>following items </a:t>
            </a:r>
            <a:r>
              <a:rPr lang="en-US" sz="2000" dirty="0" smtClean="0">
                <a:latin typeface="Lucida Console" pitchFamily="49" charset="0"/>
              </a:rPr>
              <a:t>should be considered as </a:t>
            </a:r>
            <a:r>
              <a:rPr lang="en-US" sz="2000" b="1" u="sng" dirty="0" smtClean="0">
                <a:solidFill>
                  <a:srgbClr val="C00000"/>
                </a:solidFill>
                <a:latin typeface="Lucida Console" pitchFamily="49" charset="0"/>
              </a:rPr>
              <a:t>cost-effective optimizing tactics</a:t>
            </a:r>
            <a:r>
              <a:rPr lang="en-US" sz="2000" dirty="0" smtClean="0">
                <a:latin typeface="Lucida Console" pitchFamily="49" charset="0"/>
              </a:rPr>
              <a:t> to begin to augment and enhance the full impact of FMS </a:t>
            </a:r>
            <a:r>
              <a:rPr lang="en-US" sz="2000" b="1" dirty="0" smtClean="0">
                <a:latin typeface="Lucida Console" pitchFamily="49" charset="0"/>
              </a:rPr>
              <a:t>productivity effectiveness:</a:t>
            </a:r>
          </a:p>
          <a:p>
            <a:pPr lvl="1">
              <a:lnSpc>
                <a:spcPct val="170000"/>
              </a:lnSpc>
              <a:buFont typeface="Lucida Console" pitchFamily="49" charset="0"/>
              <a:buChar char="#"/>
            </a:pPr>
            <a:r>
              <a:rPr lang="en-US" sz="2000" b="1" dirty="0" smtClean="0">
                <a:solidFill>
                  <a:srgbClr val="002060"/>
                </a:solidFill>
                <a:latin typeface="Lucida Console" pitchFamily="49" charset="0"/>
              </a:rPr>
              <a:t>Review cutting tool and </a:t>
            </a:r>
            <a:r>
              <a:rPr lang="en-US" sz="2000" b="1" dirty="0" err="1" smtClean="0">
                <a:solidFill>
                  <a:srgbClr val="002060"/>
                </a:solidFill>
                <a:latin typeface="Lucida Console" pitchFamily="49" charset="0"/>
              </a:rPr>
              <a:t>indexable</a:t>
            </a:r>
            <a:r>
              <a:rPr lang="en-US" sz="2000" b="1" dirty="0" smtClean="0">
                <a:solidFill>
                  <a:srgbClr val="002060"/>
                </a:solidFill>
                <a:latin typeface="Lucida Console" pitchFamily="49" charset="0"/>
              </a:rPr>
              <a:t> insert inventory and get control of usage</a:t>
            </a:r>
          </a:p>
          <a:p>
            <a:pPr lvl="1">
              <a:lnSpc>
                <a:spcPct val="170000"/>
              </a:lnSpc>
              <a:buFont typeface="Lucida Console" pitchFamily="49" charset="0"/>
              <a:buChar char="#"/>
            </a:pPr>
            <a:r>
              <a:rPr lang="en-US" sz="2000" b="1" dirty="0" smtClean="0">
                <a:solidFill>
                  <a:srgbClr val="002060"/>
                </a:solidFill>
                <a:latin typeface="Lucida Console" pitchFamily="49" charset="0"/>
              </a:rPr>
              <a:t> Review cutting tool purchasing practices</a:t>
            </a:r>
          </a:p>
          <a:p>
            <a:pPr lvl="1">
              <a:lnSpc>
                <a:spcPct val="170000"/>
              </a:lnSpc>
              <a:buFont typeface="Lucida Console" pitchFamily="49" charset="0"/>
              <a:buChar char="#"/>
            </a:pPr>
            <a:r>
              <a:rPr lang="en-US" sz="2000" b="1" dirty="0" smtClean="0">
                <a:solidFill>
                  <a:srgbClr val="002060"/>
                </a:solidFill>
                <a:latin typeface="Lucida Console" pitchFamily="49" charset="0"/>
              </a:rPr>
              <a:t>Reduce dependency on specialized, nonstandard tooling.</a:t>
            </a:r>
          </a:p>
          <a:p>
            <a:pPr lvl="1">
              <a:lnSpc>
                <a:spcPct val="170000"/>
              </a:lnSpc>
              <a:buFont typeface="Lucida Console" pitchFamily="49" charset="0"/>
              <a:buChar char="#"/>
            </a:pPr>
            <a:r>
              <a:rPr lang="en-US" sz="2000" b="1" dirty="0" smtClean="0">
                <a:solidFill>
                  <a:srgbClr val="002060"/>
                </a:solidFill>
                <a:latin typeface="Lucida Console" pitchFamily="49" charset="0"/>
              </a:rPr>
              <a:t>Guidelines for tool assembly preparation and reconditioning must be established and reinforced.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800" b="1" dirty="0" smtClean="0">
                <a:solidFill>
                  <a:srgbClr val="C00000"/>
                </a:solidFill>
                <a:latin typeface="Lucida Console" pitchFamily="49" charset="0"/>
              </a:rPr>
              <a:t>ii. </a:t>
            </a:r>
            <a:r>
              <a:rPr lang="en-US" sz="2800" b="1" u="sng" dirty="0" smtClean="0">
                <a:solidFill>
                  <a:srgbClr val="C00000"/>
                </a:solidFill>
                <a:latin typeface="Lucida Console" pitchFamily="49" charset="0"/>
              </a:rPr>
              <a:t>Tool Management</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304800" y="1143000"/>
            <a:ext cx="8839200" cy="5715000"/>
          </a:xfrm>
        </p:spPr>
        <p:txBody>
          <a:bodyPr>
            <a:noAutofit/>
          </a:bodyPr>
          <a:lstStyle/>
          <a:p>
            <a:pPr>
              <a:lnSpc>
                <a:spcPct val="150000"/>
              </a:lnSpc>
              <a:buFont typeface="Lucida Console" pitchFamily="49" charset="0"/>
              <a:buChar char="#"/>
            </a:pPr>
            <a:r>
              <a:rPr lang="en-US" sz="2200" dirty="0" smtClean="0">
                <a:latin typeface="Lucida Console" pitchFamily="49" charset="0"/>
              </a:rPr>
              <a:t>Regardless of how </a:t>
            </a:r>
            <a:r>
              <a:rPr lang="en-US" sz="2200" b="1" dirty="0" smtClean="0">
                <a:solidFill>
                  <a:srgbClr val="002060"/>
                </a:solidFill>
                <a:latin typeface="Lucida Console" pitchFamily="49" charset="0"/>
              </a:rPr>
              <a:t>“flexible</a:t>
            </a:r>
            <a:r>
              <a:rPr lang="en-US" sz="2200" dirty="0" smtClean="0">
                <a:latin typeface="Lucida Console" pitchFamily="49" charset="0"/>
              </a:rPr>
              <a:t>” a flexible manufacturing system is, the system is still </a:t>
            </a:r>
            <a:r>
              <a:rPr lang="en-US" sz="2200" b="1" dirty="0" smtClean="0">
                <a:solidFill>
                  <a:srgbClr val="002060"/>
                </a:solidFill>
                <a:latin typeface="Lucida Console" pitchFamily="49" charset="0"/>
              </a:rPr>
              <a:t>only capable of processing a finite number of parts</a:t>
            </a:r>
            <a:r>
              <a:rPr lang="en-US" sz="2200" dirty="0" smtClean="0">
                <a:latin typeface="Lucida Console" pitchFamily="49" charset="0"/>
              </a:rPr>
              <a:t>. </a:t>
            </a:r>
          </a:p>
          <a:p>
            <a:pPr>
              <a:lnSpc>
                <a:spcPct val="150000"/>
              </a:lnSpc>
              <a:buFont typeface="Lucida Console" pitchFamily="49" charset="0"/>
              <a:buChar char="#"/>
            </a:pPr>
            <a:r>
              <a:rPr lang="en-US" sz="2200" dirty="0" smtClean="0">
                <a:latin typeface="Lucida Console" pitchFamily="49" charset="0"/>
              </a:rPr>
              <a:t>The </a:t>
            </a:r>
            <a:r>
              <a:rPr lang="en-US" sz="2200" b="1" dirty="0" smtClean="0">
                <a:solidFill>
                  <a:srgbClr val="002060"/>
                </a:solidFill>
                <a:latin typeface="Lucida Console" pitchFamily="49" charset="0"/>
              </a:rPr>
              <a:t>overall flexibility or “randomness</a:t>
            </a:r>
            <a:r>
              <a:rPr lang="en-US" sz="2200" dirty="0" smtClean="0">
                <a:latin typeface="Lucida Console" pitchFamily="49" charset="0"/>
              </a:rPr>
              <a:t>” of an FMS is typically </a:t>
            </a:r>
            <a:r>
              <a:rPr lang="en-US" sz="2200" b="1" dirty="0" smtClean="0">
                <a:latin typeface="Lucida Console" pitchFamily="49" charset="0"/>
              </a:rPr>
              <a:t>constrained</a:t>
            </a:r>
            <a:r>
              <a:rPr lang="en-US" sz="2200" dirty="0" smtClean="0">
                <a:latin typeface="Lucida Console" pitchFamily="49" charset="0"/>
              </a:rPr>
              <a:t> by </a:t>
            </a:r>
            <a:r>
              <a:rPr lang="en-US" sz="2200" b="1" dirty="0" smtClean="0">
                <a:latin typeface="Lucida Console" pitchFamily="49" charset="0"/>
              </a:rPr>
              <a:t>two support resources:</a:t>
            </a:r>
          </a:p>
          <a:p>
            <a:pPr lvl="1">
              <a:lnSpc>
                <a:spcPct val="150000"/>
              </a:lnSpc>
              <a:buFont typeface="Algerian" pitchFamily="82" charset="0"/>
              <a:buChar char="&gt;"/>
            </a:pPr>
            <a:r>
              <a:rPr lang="en-US" sz="2200" b="1" dirty="0" smtClean="0">
                <a:solidFill>
                  <a:srgbClr val="002060"/>
                </a:solidFill>
                <a:latin typeface="Lucida Console" pitchFamily="49" charset="0"/>
              </a:rPr>
              <a:t>Palletized fixtures that control the rate of workflow coming into and going out of the system</a:t>
            </a:r>
          </a:p>
          <a:p>
            <a:pPr lvl="1">
              <a:lnSpc>
                <a:spcPct val="150000"/>
              </a:lnSpc>
              <a:buFont typeface="Algerian" pitchFamily="82" charset="0"/>
              <a:buChar char="&gt;"/>
            </a:pPr>
            <a:r>
              <a:rPr lang="en-US" sz="2200" b="1" dirty="0" smtClean="0">
                <a:solidFill>
                  <a:srgbClr val="002060"/>
                </a:solidFill>
                <a:latin typeface="Lucida Console" pitchFamily="49" charset="0"/>
              </a:rPr>
              <a:t>Tool storage capacity.</a:t>
            </a:r>
            <a:endParaRPr lang="en-US" sz="22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3200" b="1" dirty="0" smtClean="0">
                <a:solidFill>
                  <a:srgbClr val="C00000"/>
                </a:solidFill>
                <a:latin typeface="Lucida Console" pitchFamily="49" charset="0"/>
              </a:rPr>
              <a:t>Cont’d…</a:t>
            </a:r>
            <a:endParaRPr lang="en-US" sz="3200" b="1" dirty="0">
              <a:solidFill>
                <a:srgbClr val="C00000"/>
              </a:solidFill>
              <a:latin typeface="Lucida Console" pitchFamily="49" charset="0"/>
            </a:endParaRPr>
          </a:p>
        </p:txBody>
      </p:sp>
      <p:sp>
        <p:nvSpPr>
          <p:cNvPr id="3" name="Content Placeholder 2"/>
          <p:cNvSpPr>
            <a:spLocks noGrp="1"/>
          </p:cNvSpPr>
          <p:nvPr>
            <p:ph idx="1"/>
          </p:nvPr>
        </p:nvSpPr>
        <p:spPr>
          <a:xfrm>
            <a:off x="381000" y="685800"/>
            <a:ext cx="8763000" cy="6172200"/>
          </a:xfrm>
        </p:spPr>
        <p:txBody>
          <a:bodyPr>
            <a:noAutofit/>
          </a:bodyPr>
          <a:lstStyle/>
          <a:p>
            <a:pPr>
              <a:lnSpc>
                <a:spcPct val="170000"/>
              </a:lnSpc>
              <a:buNone/>
            </a:pPr>
            <a:r>
              <a:rPr lang="en-US" sz="1800" dirty="0" smtClean="0">
                <a:latin typeface="Lucida Console" pitchFamily="49" charset="0"/>
              </a:rPr>
              <a:t>The </a:t>
            </a:r>
            <a:r>
              <a:rPr lang="en-US" sz="1800" b="1" dirty="0" smtClean="0">
                <a:solidFill>
                  <a:srgbClr val="C00000"/>
                </a:solidFill>
                <a:latin typeface="Lucida Console" pitchFamily="49" charset="0"/>
              </a:rPr>
              <a:t>main problems </a:t>
            </a:r>
            <a:r>
              <a:rPr lang="en-US" sz="1800" dirty="0" smtClean="0">
                <a:latin typeface="Lucida Console" pitchFamily="49" charset="0"/>
              </a:rPr>
              <a:t>caused by </a:t>
            </a:r>
            <a:r>
              <a:rPr lang="en-US" sz="1800" b="1" u="sng" dirty="0" smtClean="0">
                <a:solidFill>
                  <a:srgbClr val="002060"/>
                </a:solidFill>
                <a:latin typeface="Lucida Console" pitchFamily="49" charset="0"/>
              </a:rPr>
              <a:t>tool capacity constraints </a:t>
            </a:r>
            <a:r>
              <a:rPr lang="en-US" sz="1800" dirty="0" smtClean="0">
                <a:latin typeface="Lucida Console" pitchFamily="49" charset="0"/>
              </a:rPr>
              <a:t>and a </a:t>
            </a:r>
            <a:r>
              <a:rPr lang="en-US" sz="1800" b="1" u="sng" dirty="0" smtClean="0">
                <a:solidFill>
                  <a:srgbClr val="002060"/>
                </a:solidFill>
                <a:latin typeface="Lucida Console" pitchFamily="49" charset="0"/>
              </a:rPr>
              <a:t>lack of tool management </a:t>
            </a:r>
            <a:r>
              <a:rPr lang="en-US" sz="1800" dirty="0" smtClean="0">
                <a:latin typeface="Lucida Console" pitchFamily="49" charset="0"/>
              </a:rPr>
              <a:t>are:</a:t>
            </a:r>
          </a:p>
          <a:p>
            <a:pPr>
              <a:lnSpc>
                <a:spcPct val="170000"/>
              </a:lnSpc>
              <a:buFont typeface="+mj-lt"/>
              <a:buAutoNum type="arabicParenR"/>
            </a:pPr>
            <a:r>
              <a:rPr lang="en-US" sz="1800" b="1" dirty="0" smtClean="0">
                <a:solidFill>
                  <a:srgbClr val="C00000"/>
                </a:solidFill>
                <a:latin typeface="Lucida Console" pitchFamily="49" charset="0"/>
              </a:rPr>
              <a:t>Insufficient redundant tool backup </a:t>
            </a:r>
            <a:r>
              <a:rPr lang="en-US" sz="1800" b="1" dirty="0" smtClean="0">
                <a:solidFill>
                  <a:srgbClr val="002060"/>
                </a:solidFill>
                <a:latin typeface="Lucida Console" pitchFamily="49" charset="0"/>
              </a:rPr>
              <a:t>at the machine during tool breakage and tool wear conditions.</a:t>
            </a:r>
          </a:p>
          <a:p>
            <a:pPr>
              <a:lnSpc>
                <a:spcPct val="170000"/>
              </a:lnSpc>
              <a:buFont typeface="+mj-lt"/>
              <a:buAutoNum type="arabicParenR"/>
            </a:pPr>
            <a:r>
              <a:rPr lang="en-US" sz="1800" b="1" dirty="0" smtClean="0">
                <a:solidFill>
                  <a:srgbClr val="C00000"/>
                </a:solidFill>
                <a:latin typeface="Lucida Console" pitchFamily="49" charset="0"/>
              </a:rPr>
              <a:t>Insufficient use </a:t>
            </a:r>
            <a:r>
              <a:rPr lang="en-US" sz="1800" b="1" dirty="0" smtClean="0">
                <a:solidFill>
                  <a:srgbClr val="002060"/>
                </a:solidFill>
                <a:latin typeface="Lucida Console" pitchFamily="49" charset="0"/>
              </a:rPr>
              <a:t>of present tools and excess tool inventory.</a:t>
            </a:r>
          </a:p>
          <a:p>
            <a:pPr>
              <a:lnSpc>
                <a:spcPct val="170000"/>
              </a:lnSpc>
              <a:buFont typeface="+mj-lt"/>
              <a:buAutoNum type="arabicParenR"/>
            </a:pPr>
            <a:r>
              <a:rPr lang="en-US" sz="1800" b="1" dirty="0" smtClean="0">
                <a:solidFill>
                  <a:srgbClr val="C00000"/>
                </a:solidFill>
                <a:latin typeface="Lucida Console" pitchFamily="49" charset="0"/>
              </a:rPr>
              <a:t>Conflicting priorities </a:t>
            </a:r>
            <a:r>
              <a:rPr lang="en-US" sz="1800" b="1" dirty="0" smtClean="0">
                <a:solidFill>
                  <a:srgbClr val="002060"/>
                </a:solidFill>
                <a:latin typeface="Lucida Console" pitchFamily="49" charset="0"/>
              </a:rPr>
              <a:t>with other areas outside the FMS over tool availability and reconditioning.</a:t>
            </a:r>
          </a:p>
          <a:p>
            <a:pPr>
              <a:lnSpc>
                <a:spcPct val="170000"/>
              </a:lnSpc>
              <a:buFont typeface="+mj-lt"/>
              <a:buAutoNum type="arabicParenR"/>
            </a:pPr>
            <a:r>
              <a:rPr lang="en-US" sz="1800" b="1" dirty="0" smtClean="0">
                <a:solidFill>
                  <a:srgbClr val="002060"/>
                </a:solidFill>
                <a:latin typeface="Lucida Console" pitchFamily="49" charset="0"/>
              </a:rPr>
              <a:t>A </a:t>
            </a:r>
            <a:r>
              <a:rPr lang="en-US" sz="1800" b="1" dirty="0" smtClean="0">
                <a:solidFill>
                  <a:srgbClr val="C00000"/>
                </a:solidFill>
                <a:latin typeface="Lucida Console" pitchFamily="49" charset="0"/>
              </a:rPr>
              <a:t>limited number of </a:t>
            </a:r>
            <a:r>
              <a:rPr lang="en-US" sz="1800" b="1" dirty="0" err="1" smtClean="0">
                <a:solidFill>
                  <a:srgbClr val="C00000"/>
                </a:solidFill>
                <a:latin typeface="Lucida Console" pitchFamily="49" charset="0"/>
              </a:rPr>
              <a:t>workpieces</a:t>
            </a:r>
            <a:r>
              <a:rPr lang="en-US" sz="1800" b="1" dirty="0" smtClean="0">
                <a:solidFill>
                  <a:srgbClr val="C00000"/>
                </a:solidFill>
                <a:latin typeface="Lucida Console" pitchFamily="49" charset="0"/>
              </a:rPr>
              <a:t> </a:t>
            </a:r>
            <a:r>
              <a:rPr lang="en-US" sz="1800" b="1" dirty="0" smtClean="0">
                <a:solidFill>
                  <a:srgbClr val="002060"/>
                </a:solidFill>
                <a:latin typeface="Lucida Console" pitchFamily="49" charset="0"/>
              </a:rPr>
              <a:t>being available to process due to insufficient tool, matrix capacity.</a:t>
            </a:r>
          </a:p>
          <a:p>
            <a:pPr>
              <a:lnSpc>
                <a:spcPct val="170000"/>
              </a:lnSpc>
              <a:buFont typeface="+mj-lt"/>
              <a:buAutoNum type="arabicParenR"/>
            </a:pPr>
            <a:r>
              <a:rPr lang="en-US" sz="1800" b="1" dirty="0" smtClean="0">
                <a:solidFill>
                  <a:srgbClr val="C00000"/>
                </a:solidFill>
                <a:latin typeface="Lucida Console" pitchFamily="49" charset="0"/>
              </a:rPr>
              <a:t>Under-utilized machines </a:t>
            </a:r>
            <a:r>
              <a:rPr lang="en-US" sz="1800" b="1" dirty="0" smtClean="0">
                <a:solidFill>
                  <a:srgbClr val="002060"/>
                </a:solidFill>
                <a:latin typeface="Lucida Console" pitchFamily="49" charset="0"/>
              </a:rPr>
              <a:t>and </a:t>
            </a:r>
            <a:r>
              <a:rPr lang="en-US" sz="1800" b="1" dirty="0" smtClean="0">
                <a:solidFill>
                  <a:srgbClr val="C00000"/>
                </a:solidFill>
                <a:latin typeface="Lucida Console" pitchFamily="49" charset="0"/>
              </a:rPr>
              <a:t>low production rates </a:t>
            </a:r>
            <a:r>
              <a:rPr lang="en-US" sz="1800" b="1" dirty="0" smtClean="0">
                <a:solidFill>
                  <a:srgbClr val="002060"/>
                </a:solidFill>
                <a:latin typeface="Lucida Console" pitchFamily="49" charset="0"/>
              </a:rPr>
              <a:t>caused by too many tools and extensive tool changing.</a:t>
            </a:r>
            <a:endParaRPr lang="en-US" sz="18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sz="3200" b="1" dirty="0" smtClean="0">
                <a:solidFill>
                  <a:srgbClr val="C00000"/>
                </a:solidFill>
                <a:latin typeface="Lucida Console" pitchFamily="49" charset="0"/>
              </a:rPr>
              <a:t>Cont’d…</a:t>
            </a:r>
            <a:endParaRPr lang="en-US" sz="3200" b="1" dirty="0">
              <a:solidFill>
                <a:srgbClr val="C00000"/>
              </a:solidFill>
              <a:latin typeface="Lucida Console" pitchFamily="49" charset="0"/>
            </a:endParaRPr>
          </a:p>
        </p:txBody>
      </p:sp>
      <p:sp>
        <p:nvSpPr>
          <p:cNvPr id="3" name="Content Placeholder 2"/>
          <p:cNvSpPr>
            <a:spLocks noGrp="1"/>
          </p:cNvSpPr>
          <p:nvPr>
            <p:ph idx="1"/>
          </p:nvPr>
        </p:nvSpPr>
        <p:spPr>
          <a:xfrm>
            <a:off x="228600" y="914400"/>
            <a:ext cx="8915400" cy="5943600"/>
          </a:xfrm>
        </p:spPr>
        <p:txBody>
          <a:bodyPr>
            <a:normAutofit/>
          </a:bodyPr>
          <a:lstStyle/>
          <a:p>
            <a:pPr>
              <a:lnSpc>
                <a:spcPct val="150000"/>
              </a:lnSpc>
              <a:buFont typeface="Wingdings 2" pitchFamily="18" charset="2"/>
              <a:buChar char="E"/>
            </a:pPr>
            <a:r>
              <a:rPr lang="en-US" sz="2200" dirty="0" smtClean="0">
                <a:latin typeface="Lucida Console" pitchFamily="49" charset="0"/>
              </a:rPr>
              <a:t>Generally, </a:t>
            </a:r>
            <a:r>
              <a:rPr lang="en-US" sz="2200" b="1" dirty="0" smtClean="0">
                <a:solidFill>
                  <a:srgbClr val="C00000"/>
                </a:solidFill>
                <a:latin typeface="Lucida Console" pitchFamily="49" charset="0"/>
              </a:rPr>
              <a:t>tool management </a:t>
            </a:r>
            <a:r>
              <a:rPr lang="en-US" sz="2200" dirty="0" smtClean="0">
                <a:latin typeface="Lucida Console" pitchFamily="49" charset="0"/>
              </a:rPr>
              <a:t>is getting the </a:t>
            </a:r>
            <a:r>
              <a:rPr lang="en-US" sz="2200" b="1" dirty="0" smtClean="0">
                <a:solidFill>
                  <a:srgbClr val="002060"/>
                </a:solidFill>
                <a:latin typeface="Lucida Console" pitchFamily="49" charset="0"/>
              </a:rPr>
              <a:t>right tool to the right place at the right time</a:t>
            </a:r>
            <a:r>
              <a:rPr lang="en-US" sz="2200" dirty="0" smtClean="0">
                <a:latin typeface="Lucida Console" pitchFamily="49" charset="0"/>
              </a:rPr>
              <a:t>. </a:t>
            </a:r>
          </a:p>
          <a:p>
            <a:pPr>
              <a:lnSpc>
                <a:spcPct val="150000"/>
              </a:lnSpc>
              <a:buFont typeface="Wingdings 2" pitchFamily="18" charset="2"/>
              <a:buChar char="E"/>
            </a:pPr>
            <a:r>
              <a:rPr lang="en-US" sz="2200" dirty="0" smtClean="0">
                <a:latin typeface="Lucida Console" pitchFamily="49" charset="0"/>
              </a:rPr>
              <a:t>Having an </a:t>
            </a:r>
            <a:r>
              <a:rPr lang="en-US" sz="2200" b="1" dirty="0" smtClean="0">
                <a:solidFill>
                  <a:srgbClr val="002060"/>
                </a:solidFill>
                <a:latin typeface="Lucida Console" pitchFamily="49" charset="0"/>
              </a:rPr>
              <a:t>acceptable tool management system </a:t>
            </a:r>
            <a:r>
              <a:rPr lang="en-US" sz="2200" dirty="0" smtClean="0">
                <a:latin typeface="Lucida Console" pitchFamily="49" charset="0"/>
              </a:rPr>
              <a:t>to fulfill the tooling requirements of an FMS means adequately addressing the following </a:t>
            </a:r>
            <a:r>
              <a:rPr lang="en-US" sz="2200" b="1" dirty="0" smtClean="0">
                <a:solidFill>
                  <a:srgbClr val="7030A0"/>
                </a:solidFill>
                <a:latin typeface="Lucida Console" pitchFamily="49" charset="0"/>
              </a:rPr>
              <a:t>four areas:</a:t>
            </a:r>
          </a:p>
          <a:p>
            <a:pPr marL="1257300" lvl="2" indent="-457200">
              <a:lnSpc>
                <a:spcPct val="150000"/>
              </a:lnSpc>
              <a:buFont typeface="+mj-lt"/>
              <a:buAutoNum type="arabicParenR"/>
            </a:pPr>
            <a:r>
              <a:rPr lang="en-US" sz="2200" b="1" dirty="0" smtClean="0">
                <a:solidFill>
                  <a:srgbClr val="0070C0"/>
                </a:solidFill>
                <a:latin typeface="Lucida Console" pitchFamily="49" charset="0"/>
              </a:rPr>
              <a:t>Tool room service</a:t>
            </a:r>
          </a:p>
          <a:p>
            <a:pPr marL="1257300" lvl="2" indent="-457200">
              <a:lnSpc>
                <a:spcPct val="150000"/>
              </a:lnSpc>
              <a:buFont typeface="+mj-lt"/>
              <a:buAutoNum type="arabicParenR"/>
            </a:pPr>
            <a:r>
              <a:rPr lang="en-US" sz="2200" b="1" dirty="0" smtClean="0">
                <a:solidFill>
                  <a:srgbClr val="0070C0"/>
                </a:solidFill>
                <a:latin typeface="Lucida Console" pitchFamily="49" charset="0"/>
              </a:rPr>
              <a:t>Tool delivery</a:t>
            </a:r>
          </a:p>
          <a:p>
            <a:pPr marL="1257300" lvl="2" indent="-457200">
              <a:lnSpc>
                <a:spcPct val="150000"/>
              </a:lnSpc>
              <a:buFont typeface="+mj-lt"/>
              <a:buAutoNum type="arabicParenR"/>
            </a:pPr>
            <a:r>
              <a:rPr lang="en-US" sz="2200" b="1" dirty="0" smtClean="0">
                <a:solidFill>
                  <a:srgbClr val="0070C0"/>
                </a:solidFill>
                <a:latin typeface="Lucida Console" pitchFamily="49" charset="0"/>
              </a:rPr>
              <a:t>Tool allocation and data flow and,</a:t>
            </a:r>
          </a:p>
          <a:p>
            <a:pPr marL="1257300" lvl="2" indent="-457200">
              <a:lnSpc>
                <a:spcPct val="150000"/>
              </a:lnSpc>
              <a:buFont typeface="+mj-lt"/>
              <a:buAutoNum type="arabicParenR"/>
            </a:pPr>
            <a:r>
              <a:rPr lang="en-US" sz="2200" b="1" dirty="0" smtClean="0">
                <a:solidFill>
                  <a:srgbClr val="0070C0"/>
                </a:solidFill>
                <a:latin typeface="Lucida Console" pitchFamily="49" charset="0"/>
              </a:rPr>
              <a:t>Fault sensing.</a:t>
            </a:r>
            <a:endParaRPr lang="en-US" sz="2200" b="1" dirty="0">
              <a:solidFill>
                <a:srgbClr val="0070C0"/>
              </a:solidFill>
              <a:latin typeface="Lucida Console"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800" b="1" dirty="0" smtClean="0">
                <a:solidFill>
                  <a:srgbClr val="C00000"/>
                </a:solidFill>
                <a:latin typeface="Lucida Console" pitchFamily="49" charset="0"/>
              </a:rPr>
              <a:t>iii. </a:t>
            </a:r>
            <a:r>
              <a:rPr lang="en-US" sz="2800" b="1" u="sng" dirty="0" smtClean="0">
                <a:solidFill>
                  <a:srgbClr val="C00000"/>
                </a:solidFill>
                <a:latin typeface="Lucida Console" pitchFamily="49" charset="0"/>
              </a:rPr>
              <a:t>Tool Strategies</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457200" y="990600"/>
            <a:ext cx="8686800" cy="6096000"/>
          </a:xfrm>
        </p:spPr>
        <p:txBody>
          <a:bodyPr>
            <a:normAutofit fontScale="92500" lnSpcReduction="10000"/>
          </a:bodyPr>
          <a:lstStyle/>
          <a:p>
            <a:pPr>
              <a:lnSpc>
                <a:spcPct val="170000"/>
              </a:lnSpc>
              <a:buFont typeface="Lucida Console" pitchFamily="49" charset="0"/>
              <a:buChar char="#"/>
            </a:pPr>
            <a:r>
              <a:rPr lang="en-US" sz="2400" dirty="0" smtClean="0">
                <a:latin typeface="Lucida Console" pitchFamily="49" charset="0"/>
              </a:rPr>
              <a:t>Various </a:t>
            </a:r>
            <a:r>
              <a:rPr lang="en-US" sz="2400" b="1" dirty="0" smtClean="0">
                <a:solidFill>
                  <a:srgbClr val="0070C0"/>
                </a:solidFill>
                <a:latin typeface="Lucida Console" pitchFamily="49" charset="0"/>
              </a:rPr>
              <a:t>tool strategies </a:t>
            </a:r>
            <a:r>
              <a:rPr lang="en-US" sz="2400" dirty="0" smtClean="0">
                <a:latin typeface="Lucida Console" pitchFamily="49" charset="0"/>
              </a:rPr>
              <a:t>exist within the </a:t>
            </a:r>
            <a:r>
              <a:rPr lang="en-US" sz="2400" b="1" dirty="0" smtClean="0">
                <a:latin typeface="Lucida Console" pitchFamily="49" charset="0"/>
              </a:rPr>
              <a:t>framework of tool management </a:t>
            </a:r>
            <a:r>
              <a:rPr lang="en-US" sz="2400" dirty="0" smtClean="0">
                <a:latin typeface="Lucida Console" pitchFamily="49" charset="0"/>
              </a:rPr>
              <a:t>that requires examination.</a:t>
            </a:r>
          </a:p>
          <a:p>
            <a:pPr>
              <a:lnSpc>
                <a:spcPct val="170000"/>
              </a:lnSpc>
              <a:buFont typeface="Lucida Console" pitchFamily="49" charset="0"/>
              <a:buChar char="#"/>
            </a:pPr>
            <a:r>
              <a:rPr lang="en-US" sz="2400" dirty="0" smtClean="0">
                <a:latin typeface="Lucida Console" pitchFamily="49" charset="0"/>
              </a:rPr>
              <a:t>Each has its </a:t>
            </a:r>
            <a:r>
              <a:rPr lang="en-US" sz="2400" b="1" dirty="0" smtClean="0">
                <a:solidFill>
                  <a:srgbClr val="0070C0"/>
                </a:solidFill>
                <a:latin typeface="Lucida Console" pitchFamily="49" charset="0"/>
              </a:rPr>
              <a:t>advantages and disadvantages </a:t>
            </a:r>
            <a:r>
              <a:rPr lang="en-US" sz="2400" dirty="0" smtClean="0">
                <a:latin typeface="Lucida Console" pitchFamily="49" charset="0"/>
              </a:rPr>
              <a:t>as well as </a:t>
            </a:r>
            <a:r>
              <a:rPr lang="en-US" sz="2400" b="1" dirty="0" smtClean="0">
                <a:latin typeface="Lucida Console" pitchFamily="49" charset="0"/>
              </a:rPr>
              <a:t>particular application </a:t>
            </a:r>
            <a:r>
              <a:rPr lang="en-US" sz="2400" dirty="0" smtClean="0">
                <a:latin typeface="Lucida Console" pitchFamily="49" charset="0"/>
              </a:rPr>
              <a:t>for an FMS.</a:t>
            </a:r>
          </a:p>
          <a:p>
            <a:pPr>
              <a:lnSpc>
                <a:spcPct val="170000"/>
              </a:lnSpc>
              <a:buFont typeface="Lucida Console" pitchFamily="49" charset="0"/>
              <a:buChar char="#"/>
            </a:pPr>
            <a:r>
              <a:rPr lang="en-US" sz="2400" dirty="0" smtClean="0">
                <a:latin typeface="Lucida Console" pitchFamily="49" charset="0"/>
              </a:rPr>
              <a:t>The </a:t>
            </a:r>
            <a:r>
              <a:rPr lang="en-US" sz="2400" b="1" u="sng" dirty="0" smtClean="0">
                <a:solidFill>
                  <a:srgbClr val="002060"/>
                </a:solidFill>
                <a:latin typeface="Lucida Console" pitchFamily="49" charset="0"/>
              </a:rPr>
              <a:t>tool strategies </a:t>
            </a:r>
            <a:r>
              <a:rPr lang="en-US" sz="2400" dirty="0" smtClean="0">
                <a:latin typeface="Lucida Console" pitchFamily="49" charset="0"/>
              </a:rPr>
              <a:t>employed in FMS are:</a:t>
            </a:r>
          </a:p>
          <a:p>
            <a:pPr lvl="2">
              <a:lnSpc>
                <a:spcPct val="170000"/>
              </a:lnSpc>
              <a:buFont typeface="Algerian" pitchFamily="82" charset="0"/>
              <a:buChar char="&gt;"/>
            </a:pPr>
            <a:r>
              <a:rPr lang="en-US" b="1" dirty="0" smtClean="0">
                <a:solidFill>
                  <a:srgbClr val="002060"/>
                </a:solidFill>
                <a:latin typeface="Lucida Console" pitchFamily="49" charset="0"/>
              </a:rPr>
              <a:t>Mass Exchange</a:t>
            </a:r>
          </a:p>
          <a:p>
            <a:pPr lvl="2">
              <a:lnSpc>
                <a:spcPct val="170000"/>
              </a:lnSpc>
              <a:buFont typeface="Algerian" pitchFamily="82" charset="0"/>
              <a:buChar char="&gt;"/>
            </a:pPr>
            <a:r>
              <a:rPr lang="en-US" sz="2400" b="1" dirty="0" smtClean="0">
                <a:solidFill>
                  <a:srgbClr val="002060"/>
                </a:solidFill>
                <a:latin typeface="Lucida Console" pitchFamily="49" charset="0"/>
              </a:rPr>
              <a:t>Tool sharing</a:t>
            </a:r>
          </a:p>
          <a:p>
            <a:pPr lvl="2">
              <a:lnSpc>
                <a:spcPct val="170000"/>
              </a:lnSpc>
              <a:buFont typeface="Algerian" pitchFamily="82" charset="0"/>
              <a:buChar char="&gt;"/>
            </a:pPr>
            <a:r>
              <a:rPr lang="en-US" sz="2400" b="1" dirty="0" smtClean="0">
                <a:solidFill>
                  <a:srgbClr val="002060"/>
                </a:solidFill>
                <a:latin typeface="Lucida Console" pitchFamily="49" charset="0"/>
              </a:rPr>
              <a:t>Tool migration and,</a:t>
            </a:r>
          </a:p>
          <a:p>
            <a:pPr lvl="2">
              <a:lnSpc>
                <a:spcPct val="170000"/>
              </a:lnSpc>
              <a:buFont typeface="Algerian" pitchFamily="82" charset="0"/>
              <a:buChar char="&gt;"/>
            </a:pPr>
            <a:r>
              <a:rPr lang="en-US" sz="2400" b="1" dirty="0" smtClean="0">
                <a:solidFill>
                  <a:srgbClr val="002060"/>
                </a:solidFill>
                <a:latin typeface="Lucida Console" pitchFamily="49" charset="0"/>
              </a:rPr>
              <a:t>Assigned tools</a:t>
            </a:r>
            <a:endParaRPr lang="en-US" sz="24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3200" b="1" dirty="0" smtClean="0">
                <a:solidFill>
                  <a:srgbClr val="C00000"/>
                </a:solidFill>
                <a:latin typeface="Lucida Console" pitchFamily="49" charset="0"/>
              </a:rPr>
              <a:t>a. </a:t>
            </a:r>
            <a:r>
              <a:rPr lang="en-US" sz="3100" b="1" u="sng" dirty="0" smtClean="0">
                <a:solidFill>
                  <a:srgbClr val="C00000"/>
                </a:solidFill>
                <a:latin typeface="Lucida Console" pitchFamily="49" charset="0"/>
              </a:rPr>
              <a:t>Mass Exchange</a:t>
            </a:r>
            <a:endParaRPr lang="en-US" sz="3200" b="1" u="sng" dirty="0">
              <a:solidFill>
                <a:srgbClr val="C00000"/>
              </a:solidFill>
              <a:latin typeface="Lucida Console" pitchFamily="49" charset="0"/>
            </a:endParaRPr>
          </a:p>
        </p:txBody>
      </p:sp>
      <p:sp>
        <p:nvSpPr>
          <p:cNvPr id="3" name="Content Placeholder 2"/>
          <p:cNvSpPr>
            <a:spLocks noGrp="1"/>
          </p:cNvSpPr>
          <p:nvPr>
            <p:ph idx="1"/>
          </p:nvPr>
        </p:nvSpPr>
        <p:spPr>
          <a:xfrm>
            <a:off x="457200" y="838200"/>
            <a:ext cx="8686800" cy="6019800"/>
          </a:xfrm>
        </p:spPr>
        <p:txBody>
          <a:bodyPr>
            <a:normAutofit fontScale="70000" lnSpcReduction="20000"/>
          </a:bodyPr>
          <a:lstStyle/>
          <a:p>
            <a:pPr>
              <a:lnSpc>
                <a:spcPct val="170000"/>
              </a:lnSpc>
              <a:buFont typeface="Wingdings 2" pitchFamily="18" charset="2"/>
              <a:buChar char="E"/>
            </a:pPr>
            <a:r>
              <a:rPr lang="en-US" dirty="0" smtClean="0">
                <a:latin typeface="Lucida Console" pitchFamily="49" charset="0"/>
              </a:rPr>
              <a:t>The </a:t>
            </a:r>
            <a:r>
              <a:rPr lang="en-US" b="1" dirty="0" smtClean="0">
                <a:solidFill>
                  <a:srgbClr val="002060"/>
                </a:solidFill>
                <a:latin typeface="Lucida Console" pitchFamily="49" charset="0"/>
              </a:rPr>
              <a:t>mass exchange strategy </a:t>
            </a:r>
            <a:r>
              <a:rPr lang="en-US" dirty="0" smtClean="0">
                <a:latin typeface="Lucida Console" pitchFamily="49" charset="0"/>
              </a:rPr>
              <a:t>is </a:t>
            </a:r>
            <a:r>
              <a:rPr lang="en-US" b="1" dirty="0" smtClean="0">
                <a:solidFill>
                  <a:srgbClr val="0070C0"/>
                </a:solidFill>
                <a:latin typeface="Lucida Console" pitchFamily="49" charset="0"/>
              </a:rPr>
              <a:t>removing all the tools</a:t>
            </a:r>
            <a:r>
              <a:rPr lang="en-US" dirty="0" smtClean="0">
                <a:latin typeface="Lucida Console" pitchFamily="49" charset="0"/>
              </a:rPr>
              <a:t> in each machine tool matrix at the </a:t>
            </a:r>
            <a:r>
              <a:rPr lang="en-US" b="1" dirty="0" smtClean="0">
                <a:latin typeface="Lucida Console" pitchFamily="49" charset="0"/>
              </a:rPr>
              <a:t>completion of specific production requirements </a:t>
            </a:r>
            <a:r>
              <a:rPr lang="en-US" dirty="0" smtClean="0">
                <a:latin typeface="Lucida Console" pitchFamily="49" charset="0"/>
              </a:rPr>
              <a:t>and </a:t>
            </a:r>
            <a:r>
              <a:rPr lang="en-US" b="1" dirty="0" smtClean="0">
                <a:latin typeface="Lucida Console" pitchFamily="49" charset="0"/>
              </a:rPr>
              <a:t>replacing them </a:t>
            </a:r>
            <a:r>
              <a:rPr lang="en-US" dirty="0" smtClean="0">
                <a:latin typeface="Lucida Console" pitchFamily="49" charset="0"/>
              </a:rPr>
              <a:t>with the </a:t>
            </a:r>
            <a:r>
              <a:rPr lang="en-US" b="1" dirty="0" smtClean="0">
                <a:solidFill>
                  <a:srgbClr val="002060"/>
                </a:solidFill>
                <a:latin typeface="Lucida Console" pitchFamily="49" charset="0"/>
              </a:rPr>
              <a:t>new part </a:t>
            </a:r>
            <a:r>
              <a:rPr lang="en-US" dirty="0" smtClean="0">
                <a:latin typeface="Lucida Console" pitchFamily="49" charset="0"/>
              </a:rPr>
              <a:t>required for tooling.</a:t>
            </a:r>
          </a:p>
          <a:p>
            <a:pPr>
              <a:lnSpc>
                <a:spcPct val="170000"/>
              </a:lnSpc>
              <a:buFont typeface="Wingdings 2" pitchFamily="18" charset="2"/>
              <a:buChar char="E"/>
            </a:pPr>
            <a:r>
              <a:rPr lang="en-US" b="1" dirty="0" smtClean="0">
                <a:latin typeface="Lucida Console" pitchFamily="49" charset="0"/>
              </a:rPr>
              <a:t>Mass exchange </a:t>
            </a:r>
            <a:r>
              <a:rPr lang="en-US" dirty="0" smtClean="0">
                <a:latin typeface="Lucida Console" pitchFamily="49" charset="0"/>
              </a:rPr>
              <a:t>permits </a:t>
            </a:r>
            <a:r>
              <a:rPr lang="en-US" b="1" dirty="0" smtClean="0">
                <a:solidFill>
                  <a:srgbClr val="0070C0"/>
                </a:solidFill>
                <a:latin typeface="Lucida Console" pitchFamily="49" charset="0"/>
              </a:rPr>
              <a:t>tool exchange control </a:t>
            </a:r>
            <a:r>
              <a:rPr lang="en-US" dirty="0" smtClean="0">
                <a:latin typeface="Lucida Console" pitchFamily="49" charset="0"/>
              </a:rPr>
              <a:t>to be </a:t>
            </a:r>
            <a:r>
              <a:rPr lang="en-US" b="1" dirty="0" smtClean="0">
                <a:solidFill>
                  <a:srgbClr val="002060"/>
                </a:solidFill>
                <a:latin typeface="Lucida Console" pitchFamily="49" charset="0"/>
              </a:rPr>
              <a:t>minimized</a:t>
            </a:r>
            <a:r>
              <a:rPr lang="en-US" dirty="0" smtClean="0">
                <a:latin typeface="Lucida Console" pitchFamily="49" charset="0"/>
              </a:rPr>
              <a:t> at the expense of an increase in tool inventory. </a:t>
            </a:r>
          </a:p>
          <a:p>
            <a:pPr>
              <a:lnSpc>
                <a:spcPct val="170000"/>
              </a:lnSpc>
              <a:buFont typeface="Wingdings 2" pitchFamily="18" charset="2"/>
              <a:buChar char="E"/>
            </a:pPr>
            <a:r>
              <a:rPr lang="en-US" dirty="0" smtClean="0">
                <a:latin typeface="Lucida Console" pitchFamily="49" charset="0"/>
              </a:rPr>
              <a:t>The </a:t>
            </a:r>
            <a:r>
              <a:rPr lang="en-US" b="1" dirty="0" smtClean="0">
                <a:solidFill>
                  <a:srgbClr val="002060"/>
                </a:solidFill>
                <a:latin typeface="Lucida Console" pitchFamily="49" charset="0"/>
              </a:rPr>
              <a:t>mass exchange strategy </a:t>
            </a:r>
            <a:r>
              <a:rPr lang="en-US" dirty="0" smtClean="0">
                <a:latin typeface="Lucida Console" pitchFamily="49" charset="0"/>
              </a:rPr>
              <a:t>is </a:t>
            </a:r>
            <a:r>
              <a:rPr lang="en-US" b="1" dirty="0" smtClean="0">
                <a:solidFill>
                  <a:srgbClr val="0070C0"/>
                </a:solidFill>
                <a:latin typeface="Lucida Console" pitchFamily="49" charset="0"/>
              </a:rPr>
              <a:t>logical and attractive </a:t>
            </a:r>
            <a:r>
              <a:rPr lang="en-US" dirty="0" smtClean="0">
                <a:latin typeface="Lucida Console" pitchFamily="49" charset="0"/>
              </a:rPr>
              <a:t>for FMS applications only where </a:t>
            </a:r>
            <a:r>
              <a:rPr lang="en-US" b="1" dirty="0" smtClean="0">
                <a:solidFill>
                  <a:srgbClr val="0070C0"/>
                </a:solidFill>
                <a:latin typeface="Lucida Console" pitchFamily="49" charset="0"/>
              </a:rPr>
              <a:t>high volume and low part variety </a:t>
            </a:r>
            <a:r>
              <a:rPr lang="en-US" dirty="0" err="1" smtClean="0">
                <a:latin typeface="Lucida Console" pitchFamily="49" charset="0"/>
              </a:rPr>
              <a:t>workpiece</a:t>
            </a:r>
            <a:r>
              <a:rPr lang="en-US" dirty="0" smtClean="0">
                <a:latin typeface="Lucida Console" pitchFamily="49" charset="0"/>
              </a:rPr>
              <a:t> exists.</a:t>
            </a:r>
            <a:endParaRPr lang="en-US" dirty="0">
              <a:latin typeface="Lucida Console"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3200" b="1" dirty="0" smtClean="0">
                <a:solidFill>
                  <a:srgbClr val="C00000"/>
                </a:solidFill>
                <a:latin typeface="Lucida Console" pitchFamily="49" charset="0"/>
              </a:rPr>
              <a:t>b. </a:t>
            </a:r>
            <a:r>
              <a:rPr lang="en-US" sz="3200" b="1" u="sng" dirty="0" smtClean="0">
                <a:solidFill>
                  <a:srgbClr val="C00000"/>
                </a:solidFill>
                <a:latin typeface="Lucida Console" pitchFamily="49" charset="0"/>
              </a:rPr>
              <a:t>Tool Sharing</a:t>
            </a:r>
            <a:endParaRPr lang="en-US" sz="3200" b="1" u="sng" dirty="0">
              <a:solidFill>
                <a:srgbClr val="C00000"/>
              </a:solidFill>
              <a:latin typeface="Lucida Console" pitchFamily="49" charset="0"/>
            </a:endParaRPr>
          </a:p>
        </p:txBody>
      </p:sp>
      <p:sp>
        <p:nvSpPr>
          <p:cNvPr id="3" name="Content Placeholder 2"/>
          <p:cNvSpPr>
            <a:spLocks noGrp="1"/>
          </p:cNvSpPr>
          <p:nvPr>
            <p:ph idx="1"/>
          </p:nvPr>
        </p:nvSpPr>
        <p:spPr>
          <a:xfrm>
            <a:off x="457200" y="838200"/>
            <a:ext cx="8686800" cy="6019800"/>
          </a:xfrm>
        </p:spPr>
        <p:txBody>
          <a:bodyPr>
            <a:normAutofit fontScale="55000" lnSpcReduction="20000"/>
          </a:bodyPr>
          <a:lstStyle/>
          <a:p>
            <a:pPr>
              <a:lnSpc>
                <a:spcPct val="170000"/>
              </a:lnSpc>
              <a:buFont typeface="Algerian" pitchFamily="82" charset="0"/>
              <a:buChar char="&gt;"/>
            </a:pPr>
            <a:r>
              <a:rPr lang="en-US" dirty="0" smtClean="0">
                <a:latin typeface="Lucida Console" pitchFamily="49" charset="0"/>
              </a:rPr>
              <a:t>The </a:t>
            </a:r>
            <a:r>
              <a:rPr lang="en-US" b="1" dirty="0" smtClean="0">
                <a:solidFill>
                  <a:srgbClr val="C00000"/>
                </a:solidFill>
                <a:latin typeface="Lucida Console" pitchFamily="49" charset="0"/>
              </a:rPr>
              <a:t>tool-sharing concept </a:t>
            </a:r>
            <a:r>
              <a:rPr lang="en-US" dirty="0" smtClean="0">
                <a:latin typeface="Lucida Console" pitchFamily="49" charset="0"/>
              </a:rPr>
              <a:t>permits the </a:t>
            </a:r>
            <a:r>
              <a:rPr lang="en-US" b="1" dirty="0" smtClean="0">
                <a:solidFill>
                  <a:srgbClr val="002060"/>
                </a:solidFill>
                <a:latin typeface="Lucida Console" pitchFamily="49" charset="0"/>
              </a:rPr>
              <a:t>logical sharing of tools</a:t>
            </a:r>
            <a:r>
              <a:rPr lang="en-US" dirty="0" smtClean="0">
                <a:latin typeface="Lucida Console" pitchFamily="49" charset="0"/>
              </a:rPr>
              <a:t> within the framework of affixed production period and </a:t>
            </a:r>
            <a:r>
              <a:rPr lang="en-US" dirty="0" err="1" smtClean="0">
                <a:latin typeface="Lucida Console" pitchFamily="49" charset="0"/>
              </a:rPr>
              <a:t>workpiece</a:t>
            </a:r>
            <a:r>
              <a:rPr lang="en-US" dirty="0" smtClean="0">
                <a:latin typeface="Lucida Console" pitchFamily="49" charset="0"/>
              </a:rPr>
              <a:t> requirements. </a:t>
            </a:r>
          </a:p>
          <a:p>
            <a:pPr>
              <a:lnSpc>
                <a:spcPct val="170000"/>
              </a:lnSpc>
              <a:buFont typeface="Algerian" pitchFamily="82" charset="0"/>
              <a:buChar char="&gt;"/>
            </a:pPr>
            <a:r>
              <a:rPr lang="en-US" b="1" dirty="0" smtClean="0">
                <a:solidFill>
                  <a:srgbClr val="002060"/>
                </a:solidFill>
                <a:latin typeface="Lucida Console" pitchFamily="49" charset="0"/>
              </a:rPr>
              <a:t>Common tooling </a:t>
            </a:r>
            <a:r>
              <a:rPr lang="en-US" dirty="0" smtClean="0">
                <a:latin typeface="Lucida Console" pitchFamily="49" charset="0"/>
              </a:rPr>
              <a:t>among the fixed production requirements is </a:t>
            </a:r>
            <a:r>
              <a:rPr lang="en-US" b="1" dirty="0" smtClean="0">
                <a:solidFill>
                  <a:srgbClr val="0070C0"/>
                </a:solidFill>
                <a:latin typeface="Lucida Console" pitchFamily="49" charset="0"/>
              </a:rPr>
              <a:t>recognized, identified and shared </a:t>
            </a:r>
            <a:r>
              <a:rPr lang="en-US" dirty="0" smtClean="0">
                <a:latin typeface="Lucida Console" pitchFamily="49" charset="0"/>
              </a:rPr>
              <a:t>among the various parts to be manufactured in the fixed production period. </a:t>
            </a:r>
          </a:p>
          <a:p>
            <a:pPr>
              <a:lnSpc>
                <a:spcPct val="170000"/>
              </a:lnSpc>
              <a:buFont typeface="Algerian" pitchFamily="82" charset="0"/>
              <a:buChar char="&gt;"/>
            </a:pPr>
            <a:r>
              <a:rPr lang="en-US" dirty="0" smtClean="0">
                <a:latin typeface="Lucida Console" pitchFamily="49" charset="0"/>
              </a:rPr>
              <a:t>After fulfilling part requirements within the fixed production period, </a:t>
            </a:r>
            <a:r>
              <a:rPr lang="en-US" b="1" dirty="0" smtClean="0">
                <a:solidFill>
                  <a:srgbClr val="002060"/>
                </a:solidFill>
                <a:latin typeface="Lucida Console" pitchFamily="49" charset="0"/>
              </a:rPr>
              <a:t>a new set of tools </a:t>
            </a:r>
            <a:r>
              <a:rPr lang="en-US" dirty="0" smtClean="0">
                <a:latin typeface="Lucida Console" pitchFamily="49" charset="0"/>
              </a:rPr>
              <a:t>for the next production is </a:t>
            </a:r>
            <a:r>
              <a:rPr lang="en-US" b="1" dirty="0" smtClean="0">
                <a:solidFill>
                  <a:srgbClr val="002060"/>
                </a:solidFill>
                <a:latin typeface="Lucida Console" pitchFamily="49" charset="0"/>
              </a:rPr>
              <a:t>loaded and common tooling </a:t>
            </a:r>
            <a:r>
              <a:rPr lang="en-US" dirty="0" smtClean="0">
                <a:latin typeface="Lucida Console" pitchFamily="49" charset="0"/>
              </a:rPr>
              <a:t>is again identified. </a:t>
            </a:r>
          </a:p>
          <a:p>
            <a:pPr>
              <a:lnSpc>
                <a:spcPct val="170000"/>
              </a:lnSpc>
              <a:buFont typeface="Algerian" pitchFamily="82" charset="0"/>
              <a:buChar char="&gt;"/>
            </a:pPr>
            <a:r>
              <a:rPr lang="en-US" dirty="0" smtClean="0">
                <a:latin typeface="Lucida Console" pitchFamily="49" charset="0"/>
              </a:rPr>
              <a:t>The </a:t>
            </a:r>
            <a:r>
              <a:rPr lang="en-US" b="1" dirty="0" smtClean="0">
                <a:solidFill>
                  <a:srgbClr val="002060"/>
                </a:solidFill>
                <a:latin typeface="Lucida Console" pitchFamily="49" charset="0"/>
              </a:rPr>
              <a:t>tool strategy </a:t>
            </a:r>
            <a:r>
              <a:rPr lang="en-US" dirty="0" smtClean="0">
                <a:latin typeface="Lucida Console" pitchFamily="49" charset="0"/>
              </a:rPr>
              <a:t>requires </a:t>
            </a:r>
            <a:r>
              <a:rPr lang="en-US" b="1" dirty="0" smtClean="0">
                <a:solidFill>
                  <a:srgbClr val="0070C0"/>
                </a:solidFill>
                <a:latin typeface="Lucida Console" pitchFamily="49" charset="0"/>
              </a:rPr>
              <a:t>computer software</a:t>
            </a:r>
            <a:r>
              <a:rPr lang="en-US" dirty="0" smtClean="0">
                <a:latin typeface="Lucida Console" pitchFamily="49" charset="0"/>
              </a:rPr>
              <a:t> to implement due to merging of tool lists and matching requirements to identify the common tooling.</a:t>
            </a:r>
            <a:endParaRPr lang="en-US" dirty="0">
              <a:latin typeface="Lucida Console"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solidFill>
                  <a:srgbClr val="C00000"/>
                </a:solidFill>
                <a:latin typeface="Lucida Console" pitchFamily="49" charset="0"/>
              </a:rPr>
              <a:t>1. Main Systems/Components </a:t>
            </a:r>
            <a:br>
              <a:rPr lang="en-US" sz="2800" b="1" dirty="0" smtClean="0">
                <a:solidFill>
                  <a:srgbClr val="C00000"/>
                </a:solidFill>
                <a:latin typeface="Lucida Console" pitchFamily="49" charset="0"/>
              </a:rPr>
            </a:br>
            <a:r>
              <a:rPr lang="en-US" sz="2800" b="1" dirty="0" smtClean="0">
                <a:solidFill>
                  <a:srgbClr val="C00000"/>
                </a:solidFill>
                <a:latin typeface="Lucida Console" pitchFamily="49" charset="0"/>
              </a:rPr>
              <a:t>of FMA</a:t>
            </a:r>
            <a:endParaRPr lang="en-US" sz="2800" dirty="0">
              <a:solidFill>
                <a:srgbClr val="C00000"/>
              </a:solidFill>
              <a:latin typeface="Lucida Console" pitchFamily="49" charset="0"/>
            </a:endParaRPr>
          </a:p>
        </p:txBody>
      </p:sp>
      <p:sp>
        <p:nvSpPr>
          <p:cNvPr id="3" name="Content Placeholder 2"/>
          <p:cNvSpPr>
            <a:spLocks noGrp="1"/>
          </p:cNvSpPr>
          <p:nvPr>
            <p:ph idx="1"/>
          </p:nvPr>
        </p:nvSpPr>
        <p:spPr>
          <a:xfrm>
            <a:off x="1371600" y="1981200"/>
            <a:ext cx="7543800" cy="4144963"/>
          </a:xfrm>
        </p:spPr>
        <p:txBody>
          <a:bodyPr>
            <a:normAutofit/>
          </a:bodyPr>
          <a:lstStyle/>
          <a:p>
            <a:pPr>
              <a:lnSpc>
                <a:spcPct val="150000"/>
              </a:lnSpc>
              <a:buNone/>
            </a:pPr>
            <a:r>
              <a:rPr lang="en-US" sz="2200" dirty="0" smtClean="0">
                <a:latin typeface="Lucida Console" pitchFamily="49" charset="0"/>
              </a:rPr>
              <a:t>The </a:t>
            </a:r>
            <a:r>
              <a:rPr lang="en-US" sz="2200" b="1" dirty="0" smtClean="0">
                <a:latin typeface="Lucida Console" pitchFamily="49" charset="0"/>
              </a:rPr>
              <a:t>main/basic components </a:t>
            </a:r>
            <a:r>
              <a:rPr lang="en-US" sz="2200" dirty="0" smtClean="0">
                <a:latin typeface="Lucida Console" pitchFamily="49" charset="0"/>
              </a:rPr>
              <a:t>of an FMS are: </a:t>
            </a:r>
          </a:p>
          <a:p>
            <a:pPr>
              <a:lnSpc>
                <a:spcPct val="150000"/>
              </a:lnSpc>
              <a:buFont typeface="Wingdings 2" pitchFamily="18" charset="2"/>
              <a:buChar char="E"/>
            </a:pPr>
            <a:r>
              <a:rPr lang="en-US" sz="2200" b="1" dirty="0" smtClean="0">
                <a:solidFill>
                  <a:srgbClr val="002060"/>
                </a:solidFill>
                <a:latin typeface="Lucida Console" pitchFamily="49" charset="0"/>
              </a:rPr>
              <a:t>Workstations, </a:t>
            </a:r>
          </a:p>
          <a:p>
            <a:pPr>
              <a:lnSpc>
                <a:spcPct val="150000"/>
              </a:lnSpc>
              <a:buFont typeface="Wingdings 2" pitchFamily="18" charset="2"/>
              <a:buChar char="E"/>
            </a:pPr>
            <a:r>
              <a:rPr lang="en-US" sz="2200" b="1" dirty="0" smtClean="0">
                <a:solidFill>
                  <a:srgbClr val="002060"/>
                </a:solidFill>
                <a:latin typeface="Lucida Console" pitchFamily="49" charset="0"/>
              </a:rPr>
              <a:t>Material handling and storage systems, </a:t>
            </a:r>
          </a:p>
          <a:p>
            <a:pPr>
              <a:lnSpc>
                <a:spcPct val="150000"/>
              </a:lnSpc>
              <a:buFont typeface="Wingdings 2" pitchFamily="18" charset="2"/>
              <a:buChar char="E"/>
            </a:pPr>
            <a:r>
              <a:rPr lang="en-US" sz="2200" b="1" dirty="0" smtClean="0">
                <a:solidFill>
                  <a:srgbClr val="002060"/>
                </a:solidFill>
                <a:latin typeface="Lucida Console" pitchFamily="49" charset="0"/>
              </a:rPr>
              <a:t>Computer control system, and </a:t>
            </a:r>
          </a:p>
          <a:p>
            <a:pPr>
              <a:lnSpc>
                <a:spcPct val="150000"/>
              </a:lnSpc>
              <a:buFont typeface="Wingdings 2" pitchFamily="18" charset="2"/>
              <a:buChar char="E"/>
            </a:pPr>
            <a:r>
              <a:rPr lang="en-US" sz="2200" b="1" dirty="0" smtClean="0">
                <a:solidFill>
                  <a:srgbClr val="002060"/>
                </a:solidFill>
                <a:latin typeface="Lucida Console" pitchFamily="49" charset="0"/>
              </a:rPr>
              <a:t>Personnel that manage and operate the system. </a:t>
            </a:r>
            <a:endParaRPr lang="en-US" sz="2200" b="1" dirty="0">
              <a:solidFill>
                <a:srgbClr val="002060"/>
              </a:solidFill>
              <a:latin typeface="Lucida Console" pitchFamily="49"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sz="2800" b="1" dirty="0" smtClean="0">
                <a:solidFill>
                  <a:srgbClr val="C00000"/>
                </a:solidFill>
                <a:latin typeface="Lucida Console" pitchFamily="49" charset="0"/>
              </a:rPr>
              <a:t>c. </a:t>
            </a:r>
            <a:r>
              <a:rPr lang="en-US" sz="2800" b="1" u="sng" dirty="0" smtClean="0">
                <a:solidFill>
                  <a:srgbClr val="C00000"/>
                </a:solidFill>
                <a:latin typeface="Lucida Console" pitchFamily="49" charset="0"/>
              </a:rPr>
              <a:t>Tool Migration</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304800" y="838200"/>
            <a:ext cx="8839200" cy="6019800"/>
          </a:xfrm>
        </p:spPr>
        <p:txBody>
          <a:bodyPr>
            <a:noAutofit/>
          </a:bodyPr>
          <a:lstStyle/>
          <a:p>
            <a:pPr>
              <a:lnSpc>
                <a:spcPct val="170000"/>
              </a:lnSpc>
              <a:buFont typeface="Wingdings 2" pitchFamily="18" charset="2"/>
              <a:buChar char="Í"/>
            </a:pPr>
            <a:r>
              <a:rPr lang="en-US" sz="1500" dirty="0" smtClean="0">
                <a:latin typeface="Lucida Console" pitchFamily="49" charset="0"/>
              </a:rPr>
              <a:t>The </a:t>
            </a:r>
            <a:r>
              <a:rPr lang="en-US" sz="1500" b="1" dirty="0" smtClean="0">
                <a:solidFill>
                  <a:srgbClr val="0070C0"/>
                </a:solidFill>
                <a:latin typeface="Lucida Console" pitchFamily="49" charset="0"/>
              </a:rPr>
              <a:t>tool migration strategy </a:t>
            </a:r>
            <a:r>
              <a:rPr lang="en-US" sz="1500" dirty="0" smtClean="0">
                <a:latin typeface="Lucida Console" pitchFamily="49" charset="0"/>
              </a:rPr>
              <a:t>is basically an extension of the </a:t>
            </a:r>
            <a:r>
              <a:rPr lang="en-US" sz="1500" b="1" dirty="0" smtClean="0">
                <a:latin typeface="Lucida Console" pitchFamily="49" charset="0"/>
              </a:rPr>
              <a:t>mass exchange </a:t>
            </a:r>
            <a:r>
              <a:rPr lang="en-US" sz="1500" dirty="0" smtClean="0">
                <a:latin typeface="Lucida Console" pitchFamily="49" charset="0"/>
              </a:rPr>
              <a:t>and </a:t>
            </a:r>
            <a:r>
              <a:rPr lang="en-US" sz="1500" b="1" dirty="0" smtClean="0">
                <a:latin typeface="Lucida Console" pitchFamily="49" charset="0"/>
              </a:rPr>
              <a:t>tool sharing theory. </a:t>
            </a:r>
            <a:r>
              <a:rPr lang="en-US" sz="1500" dirty="0" smtClean="0">
                <a:latin typeface="Lucida Console" pitchFamily="49" charset="0"/>
              </a:rPr>
              <a:t>Both consider the </a:t>
            </a:r>
            <a:r>
              <a:rPr lang="en-US" sz="1500" dirty="0" err="1" smtClean="0">
                <a:latin typeface="Lucida Console" pitchFamily="49" charset="0"/>
              </a:rPr>
              <a:t>workpiece</a:t>
            </a:r>
            <a:r>
              <a:rPr lang="en-US" sz="1500" dirty="0" smtClean="0">
                <a:latin typeface="Lucida Console" pitchFamily="49" charset="0"/>
              </a:rPr>
              <a:t> to be manufactured within the </a:t>
            </a:r>
            <a:r>
              <a:rPr lang="en-US" sz="1500" b="1" dirty="0" smtClean="0">
                <a:solidFill>
                  <a:srgbClr val="0070C0"/>
                </a:solidFill>
                <a:latin typeface="Lucida Console" pitchFamily="49" charset="0"/>
              </a:rPr>
              <a:t>fixed production period and tool matrix capacity</a:t>
            </a:r>
            <a:r>
              <a:rPr lang="en-US" sz="1500" dirty="0" smtClean="0">
                <a:latin typeface="Lucida Console" pitchFamily="49" charset="0"/>
              </a:rPr>
              <a:t> available to support it.</a:t>
            </a:r>
          </a:p>
          <a:p>
            <a:pPr>
              <a:lnSpc>
                <a:spcPct val="170000"/>
              </a:lnSpc>
              <a:buFont typeface="Wingdings 2" pitchFamily="18" charset="2"/>
              <a:buChar char="Í"/>
            </a:pPr>
            <a:r>
              <a:rPr lang="en-US" sz="1500" dirty="0" smtClean="0">
                <a:latin typeface="Lucida Console" pitchFamily="49" charset="0"/>
              </a:rPr>
              <a:t>As </a:t>
            </a:r>
            <a:r>
              <a:rPr lang="en-US" sz="1500" b="1" dirty="0" smtClean="0">
                <a:solidFill>
                  <a:srgbClr val="002060"/>
                </a:solidFill>
                <a:latin typeface="Lucida Console" pitchFamily="49" charset="0"/>
              </a:rPr>
              <a:t>parts are completed</a:t>
            </a:r>
            <a:r>
              <a:rPr lang="en-US" sz="1500" dirty="0" smtClean="0">
                <a:latin typeface="Lucida Console" pitchFamily="49" charset="0"/>
              </a:rPr>
              <a:t>, many tools used to manufacture those parts become available for </a:t>
            </a:r>
            <a:r>
              <a:rPr lang="en-US" sz="1500" b="1" dirty="0" smtClean="0">
                <a:solidFill>
                  <a:srgbClr val="002060"/>
                </a:solidFill>
                <a:latin typeface="Lucida Console" pitchFamily="49" charset="0"/>
              </a:rPr>
              <a:t>removal from the tool matrix</a:t>
            </a:r>
            <a:r>
              <a:rPr lang="en-US" sz="1500" dirty="0" smtClean="0">
                <a:latin typeface="Lucida Console" pitchFamily="49" charset="0"/>
              </a:rPr>
              <a:t>. Removing the tools frees tool points in the tool matrix and permits other tools needed for new arriving parts to be loaded.</a:t>
            </a:r>
          </a:p>
          <a:p>
            <a:pPr>
              <a:lnSpc>
                <a:spcPct val="170000"/>
              </a:lnSpc>
              <a:buFont typeface="Wingdings 2" pitchFamily="18" charset="2"/>
              <a:buChar char="Í"/>
            </a:pPr>
            <a:r>
              <a:rPr lang="en-US" sz="1500" b="1" dirty="0" smtClean="0">
                <a:solidFill>
                  <a:srgbClr val="002060"/>
                </a:solidFill>
                <a:latin typeface="Lucida Console" pitchFamily="49" charset="0"/>
              </a:rPr>
              <a:t>Tool migration </a:t>
            </a:r>
            <a:r>
              <a:rPr lang="en-US" sz="1500" dirty="0" smtClean="0">
                <a:latin typeface="Lucida Console" pitchFamily="49" charset="0"/>
              </a:rPr>
              <a:t>exchanges must be done in an effort to </a:t>
            </a:r>
            <a:r>
              <a:rPr lang="en-US" sz="1500" b="1" dirty="0" smtClean="0">
                <a:solidFill>
                  <a:srgbClr val="0070C0"/>
                </a:solidFill>
                <a:latin typeface="Lucida Console" pitchFamily="49" charset="0"/>
              </a:rPr>
              <a:t>minimize spindle interruption </a:t>
            </a:r>
            <a:r>
              <a:rPr lang="en-US" sz="1500" dirty="0" smtClean="0">
                <a:latin typeface="Lucida Console" pitchFamily="49" charset="0"/>
              </a:rPr>
              <a:t>is of primary importance. Consequently, </a:t>
            </a:r>
            <a:r>
              <a:rPr lang="en-US" sz="1500" b="1" dirty="0" smtClean="0">
                <a:solidFill>
                  <a:srgbClr val="002060"/>
                </a:solidFill>
                <a:latin typeface="Lucida Console" pitchFamily="49" charset="0"/>
              </a:rPr>
              <a:t>tools completing their manufacture service are removed from the matrix at the tool matrix, while needed new tools are inserted in available tool pockets</a:t>
            </a:r>
            <a:r>
              <a:rPr lang="en-US" sz="1500" dirty="0" smtClean="0">
                <a:latin typeface="Lucida Console" pitchFamily="49" charset="0"/>
              </a:rPr>
              <a:t>. Tool delivery is accomplished through various means such as AGV.</a:t>
            </a:r>
          </a:p>
          <a:p>
            <a:pPr>
              <a:lnSpc>
                <a:spcPct val="170000"/>
              </a:lnSpc>
              <a:buFont typeface="Wingdings 2" pitchFamily="18" charset="2"/>
              <a:buChar char="Í"/>
            </a:pPr>
            <a:r>
              <a:rPr lang="en-US" sz="1500" dirty="0" smtClean="0">
                <a:latin typeface="Lucida Console" pitchFamily="49" charset="0"/>
              </a:rPr>
              <a:t>The Strategy requires </a:t>
            </a:r>
            <a:r>
              <a:rPr lang="en-US" sz="1500" b="1" dirty="0" smtClean="0">
                <a:solidFill>
                  <a:srgbClr val="0070C0"/>
                </a:solidFill>
                <a:latin typeface="Lucida Console" pitchFamily="49" charset="0"/>
              </a:rPr>
              <a:t>sophisticated computer software and decision logic </a:t>
            </a:r>
            <a:r>
              <a:rPr lang="en-US" sz="1500" dirty="0" smtClean="0">
                <a:latin typeface="Lucida Console" pitchFamily="49" charset="0"/>
              </a:rPr>
              <a:t>in order to determine the </a:t>
            </a:r>
            <a:r>
              <a:rPr lang="en-US" sz="1500" b="1" dirty="0" smtClean="0">
                <a:solidFill>
                  <a:srgbClr val="002060"/>
                </a:solidFill>
                <a:latin typeface="Lucida Console" pitchFamily="49" charset="0"/>
              </a:rPr>
              <a:t>removal of tools, adding of this tool.</a:t>
            </a:r>
            <a:endParaRPr lang="en-US" sz="1500" b="1" dirty="0">
              <a:solidFill>
                <a:srgbClr val="002060"/>
              </a:solidFill>
              <a:latin typeface="Lucida Console"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800" b="1" dirty="0" smtClean="0">
                <a:solidFill>
                  <a:srgbClr val="C00000"/>
                </a:solidFill>
                <a:latin typeface="Lucida Console" pitchFamily="49" charset="0"/>
              </a:rPr>
              <a:t>d. </a:t>
            </a:r>
            <a:r>
              <a:rPr lang="en-US" sz="2800" b="1" u="sng" dirty="0" smtClean="0">
                <a:solidFill>
                  <a:srgbClr val="C00000"/>
                </a:solidFill>
                <a:latin typeface="Lucida Console" pitchFamily="49" charset="0"/>
              </a:rPr>
              <a:t>Assigned Tools</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457200" y="838200"/>
            <a:ext cx="8686800" cy="5715000"/>
          </a:xfrm>
        </p:spPr>
        <p:txBody>
          <a:bodyPr>
            <a:normAutofit fontScale="55000" lnSpcReduction="20000"/>
          </a:bodyPr>
          <a:lstStyle/>
          <a:p>
            <a:pPr>
              <a:lnSpc>
                <a:spcPct val="170000"/>
              </a:lnSpc>
              <a:buFont typeface="Wingdings 2" pitchFamily="18" charset="2"/>
              <a:buChar char="E"/>
            </a:pPr>
            <a:r>
              <a:rPr lang="en-US" dirty="0" smtClean="0">
                <a:latin typeface="Lucida Console" pitchFamily="49" charset="0"/>
              </a:rPr>
              <a:t>The </a:t>
            </a:r>
            <a:r>
              <a:rPr lang="en-US" b="1" dirty="0" smtClean="0">
                <a:solidFill>
                  <a:srgbClr val="0070C0"/>
                </a:solidFill>
                <a:latin typeface="Lucida Console" pitchFamily="49" charset="0"/>
              </a:rPr>
              <a:t>above 3 strategies </a:t>
            </a:r>
            <a:r>
              <a:rPr lang="en-US" dirty="0" smtClean="0">
                <a:latin typeface="Lucida Console" pitchFamily="49" charset="0"/>
              </a:rPr>
              <a:t>previously discussed assumed that a given set of </a:t>
            </a:r>
            <a:r>
              <a:rPr lang="en-US" b="1" dirty="0" err="1" smtClean="0">
                <a:solidFill>
                  <a:srgbClr val="002060"/>
                </a:solidFill>
                <a:latin typeface="Lucida Console" pitchFamily="49" charset="0"/>
              </a:rPr>
              <a:t>workpiece</a:t>
            </a:r>
            <a:r>
              <a:rPr lang="en-US" b="1" dirty="0" smtClean="0">
                <a:solidFill>
                  <a:srgbClr val="002060"/>
                </a:solidFill>
                <a:latin typeface="Lucida Console" pitchFamily="49" charset="0"/>
              </a:rPr>
              <a:t> be machined </a:t>
            </a:r>
            <a:r>
              <a:rPr lang="en-US" dirty="0" smtClean="0">
                <a:latin typeface="Lucida Console" pitchFamily="49" charset="0"/>
              </a:rPr>
              <a:t>at a specific machine tool. The reality of manufacturing operation force consideration of </a:t>
            </a:r>
            <a:r>
              <a:rPr lang="en-US" b="1" dirty="0" smtClean="0">
                <a:solidFill>
                  <a:srgbClr val="0070C0"/>
                </a:solidFill>
                <a:latin typeface="Lucida Console" pitchFamily="49" charset="0"/>
              </a:rPr>
              <a:t>production schedule changes, machine breakdowns, tooling and material unavailability, flexibility among processing equipment</a:t>
            </a:r>
            <a:r>
              <a:rPr lang="en-US" dirty="0" smtClean="0">
                <a:latin typeface="Lucida Console" pitchFamily="49" charset="0"/>
              </a:rPr>
              <a:t> becomes high priority. Thus, the assigned tool strategy can address the need for </a:t>
            </a:r>
            <a:r>
              <a:rPr lang="en-US" b="1" dirty="0" smtClean="0">
                <a:solidFill>
                  <a:srgbClr val="002060"/>
                </a:solidFill>
                <a:latin typeface="Lucida Console" pitchFamily="49" charset="0"/>
              </a:rPr>
              <a:t>increased flexibility </a:t>
            </a:r>
            <a:r>
              <a:rPr lang="en-US" dirty="0" smtClean="0">
                <a:latin typeface="Lucida Console" pitchFamily="49" charset="0"/>
              </a:rPr>
              <a:t>among a set or group machine tools. </a:t>
            </a:r>
          </a:p>
          <a:p>
            <a:pPr>
              <a:lnSpc>
                <a:spcPct val="170000"/>
              </a:lnSpc>
              <a:buFont typeface="Wingdings 2" pitchFamily="18" charset="2"/>
              <a:buChar char="E"/>
            </a:pPr>
            <a:r>
              <a:rPr lang="en-US" dirty="0" smtClean="0">
                <a:latin typeface="Lucida Console" pitchFamily="49" charset="0"/>
              </a:rPr>
              <a:t>This strategy </a:t>
            </a:r>
            <a:r>
              <a:rPr lang="en-US" b="1" dirty="0" smtClean="0">
                <a:solidFill>
                  <a:srgbClr val="0070C0"/>
                </a:solidFill>
                <a:latin typeface="Lucida Console" pitchFamily="49" charset="0"/>
              </a:rPr>
              <a:t>identifies the most used tools </a:t>
            </a:r>
            <a:r>
              <a:rPr lang="en-US" dirty="0" smtClean="0">
                <a:latin typeface="Lucida Console" pitchFamily="49" charset="0"/>
              </a:rPr>
              <a:t>for the </a:t>
            </a:r>
            <a:r>
              <a:rPr lang="en-US" b="1" dirty="0" smtClean="0">
                <a:latin typeface="Lucida Console" pitchFamily="49" charset="0"/>
              </a:rPr>
              <a:t>production requirements and part mix </a:t>
            </a:r>
            <a:r>
              <a:rPr lang="en-US" dirty="0" smtClean="0">
                <a:latin typeface="Lucida Console" pitchFamily="49" charset="0"/>
              </a:rPr>
              <a:t>and </a:t>
            </a:r>
            <a:r>
              <a:rPr lang="en-US" b="1" dirty="0" smtClean="0">
                <a:solidFill>
                  <a:srgbClr val="0070C0"/>
                </a:solidFill>
                <a:latin typeface="Lucida Console" pitchFamily="49" charset="0"/>
              </a:rPr>
              <a:t>assigns permanent residence to those tools </a:t>
            </a:r>
            <a:r>
              <a:rPr lang="en-US" dirty="0" smtClean="0">
                <a:latin typeface="Lucida Console" pitchFamily="49" charset="0"/>
              </a:rPr>
              <a:t>in each machine tool matrix for the full production run.</a:t>
            </a:r>
            <a:endParaRPr lang="en-US" dirty="0">
              <a:latin typeface="Lucida Console"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0070C0"/>
                </a:solidFill>
                <a:latin typeface="Lucida Console" pitchFamily="49" charset="0"/>
              </a:rPr>
              <a:t>Cont’d…</a:t>
            </a:r>
            <a:endParaRPr lang="en-US" sz="2800" b="1" dirty="0">
              <a:solidFill>
                <a:srgbClr val="0070C0"/>
              </a:solidFill>
              <a:latin typeface="Lucida Console" pitchFamily="49"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381000" y="914400"/>
            <a:ext cx="4476750" cy="5334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05400" y="914400"/>
            <a:ext cx="3733800" cy="54102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a:buNone/>
            </a:pPr>
            <a:endParaRPr lang="en-US" b="1" dirty="0" smtClean="0">
              <a:solidFill>
                <a:srgbClr val="C00000"/>
              </a:solidFill>
              <a:latin typeface="Lucida Console" pitchFamily="49" charset="0"/>
            </a:endParaRPr>
          </a:p>
          <a:p>
            <a:pPr algn="ctr">
              <a:buNone/>
            </a:pPr>
            <a:r>
              <a:rPr lang="en-US" sz="4000" b="1" dirty="0" smtClean="0">
                <a:solidFill>
                  <a:srgbClr val="002060"/>
                </a:solidFill>
                <a:latin typeface="Lucida Console" pitchFamily="49" charset="0"/>
              </a:rPr>
              <a:t>Part #III</a:t>
            </a:r>
          </a:p>
          <a:p>
            <a:pPr algn="ctr">
              <a:buNone/>
            </a:pPr>
            <a:r>
              <a:rPr lang="en-US" sz="4000" b="1" dirty="0" smtClean="0">
                <a:solidFill>
                  <a:srgbClr val="002060"/>
                </a:solidFill>
                <a:latin typeface="Lucida Console" pitchFamily="49" charset="0"/>
              </a:rPr>
              <a:t>Levels of FMS</a:t>
            </a:r>
            <a:endParaRPr lang="en-US" sz="4000"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u="sng" dirty="0" smtClean="0">
                <a:solidFill>
                  <a:srgbClr val="C00000"/>
                </a:solidFill>
                <a:latin typeface="Lucida Console" pitchFamily="49" charset="0"/>
              </a:rPr>
              <a:t>Types &amp; levels of FMS</a:t>
            </a:r>
            <a:endParaRPr lang="en-US" sz="2800" u="sng" dirty="0">
              <a:solidFill>
                <a:srgbClr val="C00000"/>
              </a:solidFill>
              <a:latin typeface="Lucida Console" pitchFamily="49" charset="0"/>
            </a:endParaRPr>
          </a:p>
        </p:txBody>
      </p:sp>
      <p:sp>
        <p:nvSpPr>
          <p:cNvPr id="3" name="Content Placeholder 2"/>
          <p:cNvSpPr>
            <a:spLocks noGrp="1"/>
          </p:cNvSpPr>
          <p:nvPr>
            <p:ph idx="1"/>
          </p:nvPr>
        </p:nvSpPr>
        <p:spPr>
          <a:xfrm>
            <a:off x="457200" y="1295400"/>
            <a:ext cx="8686800" cy="5562600"/>
          </a:xfrm>
        </p:spPr>
        <p:txBody>
          <a:bodyPr>
            <a:noAutofit/>
          </a:bodyPr>
          <a:lstStyle/>
          <a:p>
            <a:pPr>
              <a:lnSpc>
                <a:spcPct val="150000"/>
              </a:lnSpc>
              <a:buFont typeface="Lucida Console" pitchFamily="49" charset="0"/>
              <a:buChar char="#"/>
            </a:pPr>
            <a:r>
              <a:rPr lang="en-US" sz="2000" b="1" dirty="0" smtClean="0">
                <a:latin typeface="Lucida Console" pitchFamily="49" charset="0"/>
              </a:rPr>
              <a:t>FMS</a:t>
            </a:r>
            <a:r>
              <a:rPr lang="en-US" sz="2000" dirty="0" smtClean="0">
                <a:latin typeface="Lucida Console" pitchFamily="49" charset="0"/>
              </a:rPr>
              <a:t> can be distinguished by </a:t>
            </a:r>
            <a:r>
              <a:rPr lang="en-US" sz="2000" b="1" dirty="0" smtClean="0">
                <a:solidFill>
                  <a:srgbClr val="002060"/>
                </a:solidFill>
                <a:latin typeface="Lucida Console" pitchFamily="49" charset="0"/>
              </a:rPr>
              <a:t>how they perform</a:t>
            </a:r>
            <a:r>
              <a:rPr lang="en-US" sz="2000" dirty="0" smtClean="0">
                <a:latin typeface="Lucida Console" pitchFamily="49" charset="0"/>
              </a:rPr>
              <a:t>, as either </a:t>
            </a:r>
            <a:r>
              <a:rPr lang="en-US" sz="2000" b="1" dirty="0" smtClean="0">
                <a:solidFill>
                  <a:srgbClr val="0070C0"/>
                </a:solidFill>
                <a:latin typeface="Lucida Console" pitchFamily="49" charset="0"/>
              </a:rPr>
              <a:t>processing operations </a:t>
            </a:r>
            <a:r>
              <a:rPr lang="en-US" sz="2000" dirty="0" smtClean="0">
                <a:latin typeface="Lucida Console" pitchFamily="49" charset="0"/>
              </a:rPr>
              <a:t>or </a:t>
            </a:r>
            <a:r>
              <a:rPr lang="en-US" sz="2000" b="1" dirty="0" smtClean="0">
                <a:solidFill>
                  <a:srgbClr val="0070C0"/>
                </a:solidFill>
                <a:latin typeface="Lucida Console" pitchFamily="49" charset="0"/>
              </a:rPr>
              <a:t>assembly operations. </a:t>
            </a:r>
          </a:p>
          <a:p>
            <a:pPr>
              <a:lnSpc>
                <a:spcPct val="150000"/>
              </a:lnSpc>
              <a:buFont typeface="Lucida Console" pitchFamily="49" charset="0"/>
              <a:buChar char="#"/>
            </a:pPr>
            <a:r>
              <a:rPr lang="en-US" sz="2000" b="1" dirty="0" smtClean="0">
                <a:solidFill>
                  <a:srgbClr val="002060"/>
                </a:solidFill>
                <a:latin typeface="Lucida Console" pitchFamily="49" charset="0"/>
              </a:rPr>
              <a:t>FMS </a:t>
            </a:r>
            <a:r>
              <a:rPr lang="en-US" sz="2000" dirty="0" smtClean="0">
                <a:latin typeface="Lucida Console" pitchFamily="49" charset="0"/>
              </a:rPr>
              <a:t>are </a:t>
            </a:r>
            <a:r>
              <a:rPr lang="en-US" sz="2000" b="1" dirty="0" smtClean="0">
                <a:solidFill>
                  <a:srgbClr val="0070C0"/>
                </a:solidFill>
                <a:latin typeface="Lucida Console" pitchFamily="49" charset="0"/>
              </a:rPr>
              <a:t>custom-built </a:t>
            </a:r>
            <a:r>
              <a:rPr lang="en-US" sz="2000" dirty="0" smtClean="0">
                <a:latin typeface="Lucida Console" pitchFamily="49" charset="0"/>
              </a:rPr>
              <a:t>so that we may expect to find a </a:t>
            </a:r>
            <a:r>
              <a:rPr lang="en-US" sz="2000" b="1" dirty="0" smtClean="0">
                <a:latin typeface="Lucida Console" pitchFamily="49" charset="0"/>
              </a:rPr>
              <a:t>wide range of types </a:t>
            </a:r>
            <a:r>
              <a:rPr lang="en-US" sz="2000" dirty="0" smtClean="0">
                <a:latin typeface="Lucida Console" pitchFamily="49" charset="0"/>
              </a:rPr>
              <a:t>have been implemented to suit </a:t>
            </a:r>
            <a:r>
              <a:rPr lang="en-US" sz="2000" b="1" dirty="0" smtClean="0">
                <a:latin typeface="Lucida Console" pitchFamily="49" charset="0"/>
              </a:rPr>
              <a:t>differing projects</a:t>
            </a:r>
            <a:r>
              <a:rPr lang="en-US" sz="2000" dirty="0" smtClean="0">
                <a:latin typeface="Lucida Console" pitchFamily="49" charset="0"/>
              </a:rPr>
              <a:t>.</a:t>
            </a:r>
          </a:p>
          <a:p>
            <a:pPr>
              <a:lnSpc>
                <a:spcPct val="150000"/>
              </a:lnSpc>
              <a:buFont typeface="Lucida Console" pitchFamily="49" charset="0"/>
              <a:buChar char="#"/>
            </a:pPr>
            <a:r>
              <a:rPr lang="en-US" sz="2000" dirty="0" smtClean="0">
                <a:latin typeface="Lucida Console" pitchFamily="49" charset="0"/>
              </a:rPr>
              <a:t> Each FMS is </a:t>
            </a:r>
            <a:r>
              <a:rPr lang="en-US" sz="2000" b="1" dirty="0" smtClean="0">
                <a:solidFill>
                  <a:srgbClr val="0070C0"/>
                </a:solidFill>
                <a:latin typeface="Lucida Console" pitchFamily="49" charset="0"/>
              </a:rPr>
              <a:t>customized and unique; </a:t>
            </a:r>
            <a:r>
              <a:rPr lang="en-US" sz="2000" dirty="0" smtClean="0">
                <a:latin typeface="Lucida Console" pitchFamily="49" charset="0"/>
              </a:rPr>
              <a:t>however, we can still define </a:t>
            </a:r>
            <a:r>
              <a:rPr lang="en-US" sz="2000" b="1" dirty="0" smtClean="0">
                <a:solidFill>
                  <a:srgbClr val="0070C0"/>
                </a:solidFill>
                <a:latin typeface="Lucida Console" pitchFamily="49" charset="0"/>
              </a:rPr>
              <a:t>a level/typology for FMS </a:t>
            </a:r>
            <a:r>
              <a:rPr lang="en-US" sz="2000" dirty="0" smtClean="0">
                <a:latin typeface="Lucida Console" pitchFamily="49" charset="0"/>
              </a:rPr>
              <a:t>depending on: </a:t>
            </a:r>
          </a:p>
          <a:p>
            <a:pPr>
              <a:lnSpc>
                <a:spcPct val="150000"/>
              </a:lnSpc>
              <a:buNone/>
            </a:pPr>
            <a:r>
              <a:rPr lang="en-US" sz="2000" dirty="0" smtClean="0">
                <a:latin typeface="Lucida Console" pitchFamily="49" charset="0"/>
              </a:rPr>
              <a:t>		</a:t>
            </a:r>
            <a:r>
              <a:rPr lang="en-US" sz="2000" b="1" dirty="0" smtClean="0">
                <a:solidFill>
                  <a:srgbClr val="002060"/>
                </a:solidFill>
                <a:latin typeface="Lucida Console" pitchFamily="49" charset="0"/>
              </a:rPr>
              <a:t>(1) the number of machines it contains; or </a:t>
            </a:r>
          </a:p>
          <a:p>
            <a:pPr>
              <a:lnSpc>
                <a:spcPct val="150000"/>
              </a:lnSpc>
              <a:buNone/>
            </a:pPr>
            <a:r>
              <a:rPr lang="en-US" sz="2000" b="1" dirty="0" smtClean="0">
                <a:solidFill>
                  <a:srgbClr val="002060"/>
                </a:solidFill>
                <a:latin typeface="Lucida Console" pitchFamily="49" charset="0"/>
              </a:rPr>
              <a:t>		(2) whether it is a dedicated or random-order 			FMS, in terms of the parts it processes. </a:t>
            </a:r>
            <a:endParaRPr lang="en-US" sz="2000" b="1" dirty="0">
              <a:solidFill>
                <a:srgbClr val="002060"/>
              </a:solidFill>
              <a:latin typeface="Lucida Console"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sp>
        <p:nvSpPr>
          <p:cNvPr id="3" name="Content Placeholder 2"/>
          <p:cNvSpPr>
            <a:spLocks noGrp="1"/>
          </p:cNvSpPr>
          <p:nvPr>
            <p:ph idx="1"/>
          </p:nvPr>
        </p:nvSpPr>
        <p:spPr>
          <a:xfrm>
            <a:off x="457200" y="685800"/>
            <a:ext cx="8686800" cy="6172200"/>
          </a:xfrm>
        </p:spPr>
        <p:txBody>
          <a:bodyPr>
            <a:normAutofit fontScale="62500" lnSpcReduction="20000"/>
          </a:bodyPr>
          <a:lstStyle/>
          <a:p>
            <a:pPr>
              <a:lnSpc>
                <a:spcPct val="170000"/>
              </a:lnSpc>
              <a:buNone/>
            </a:pPr>
            <a:r>
              <a:rPr lang="en-US" b="1" dirty="0" smtClean="0">
                <a:solidFill>
                  <a:srgbClr val="C00000"/>
                </a:solidFill>
                <a:latin typeface="Lucida Console" pitchFamily="49" charset="0"/>
              </a:rPr>
              <a:t>Different levels of flexibilities:</a:t>
            </a:r>
          </a:p>
          <a:p>
            <a:pPr>
              <a:lnSpc>
                <a:spcPct val="170000"/>
              </a:lnSpc>
              <a:buNone/>
            </a:pPr>
            <a:r>
              <a:rPr lang="en-US" b="1" u="sng" dirty="0" smtClean="0">
                <a:solidFill>
                  <a:srgbClr val="0070C0"/>
                </a:solidFill>
                <a:latin typeface="Lucida Console" pitchFamily="49" charset="0"/>
              </a:rPr>
              <a:t>a) On the number of machines</a:t>
            </a:r>
          </a:p>
          <a:p>
            <a:pPr marL="914400" lvl="1" indent="-514350">
              <a:lnSpc>
                <a:spcPct val="170000"/>
              </a:lnSpc>
              <a:buFont typeface="+mj-lt"/>
              <a:buAutoNum type="arabicParenR"/>
            </a:pPr>
            <a:r>
              <a:rPr lang="en-US" sz="3200" b="1" dirty="0" smtClean="0">
                <a:solidFill>
                  <a:srgbClr val="002060"/>
                </a:solidFill>
                <a:latin typeface="Lucida Console" pitchFamily="49" charset="0"/>
              </a:rPr>
              <a:t>Flexible Manufacturing Module (FMM): </a:t>
            </a:r>
            <a:r>
              <a:rPr lang="en-US" sz="3200" dirty="0" smtClean="0">
                <a:latin typeface="Lucida Console" pitchFamily="49" charset="0"/>
              </a:rPr>
              <a:t>NC Machines;</a:t>
            </a:r>
          </a:p>
          <a:p>
            <a:pPr marL="914400" lvl="1" indent="-514350">
              <a:lnSpc>
                <a:spcPct val="170000"/>
              </a:lnSpc>
              <a:buFont typeface="+mj-lt"/>
              <a:buAutoNum type="arabicParenR"/>
            </a:pPr>
            <a:r>
              <a:rPr lang="en-US" b="1" dirty="0" smtClean="0">
                <a:solidFill>
                  <a:srgbClr val="002060"/>
                </a:solidFill>
                <a:latin typeface="Lucida Console" pitchFamily="49" charset="0"/>
              </a:rPr>
              <a:t>Flexible Manufacturing (Assembly) Cell</a:t>
            </a:r>
            <a:r>
              <a:rPr lang="en-US" dirty="0" smtClean="0">
                <a:latin typeface="Lucida Console" pitchFamily="49" charset="0"/>
              </a:rPr>
              <a:t>:  Four FMMs and an AGV (automated guided vehicle);</a:t>
            </a:r>
          </a:p>
          <a:p>
            <a:pPr marL="914400" lvl="1" indent="-514350">
              <a:lnSpc>
                <a:spcPct val="170000"/>
              </a:lnSpc>
              <a:buFont typeface="+mj-lt"/>
              <a:buAutoNum type="arabicParenR"/>
            </a:pPr>
            <a:r>
              <a:rPr lang="en-US" b="1" dirty="0" smtClean="0">
                <a:solidFill>
                  <a:srgbClr val="002060"/>
                </a:solidFill>
                <a:latin typeface="Lucida Console" pitchFamily="49" charset="0"/>
              </a:rPr>
              <a:t>Flexible Manufacturing Group (FMG): </a:t>
            </a:r>
            <a:r>
              <a:rPr lang="en-US" dirty="0" smtClean="0">
                <a:latin typeface="Lucida Console" pitchFamily="49" charset="0"/>
              </a:rPr>
              <a:t>Two FMCs, a FMM and two AGVs</a:t>
            </a:r>
          </a:p>
          <a:p>
            <a:pPr marL="914400" lvl="1" indent="-514350">
              <a:lnSpc>
                <a:spcPct val="170000"/>
              </a:lnSpc>
              <a:buFont typeface="+mj-lt"/>
              <a:buAutoNum type="arabicParenR"/>
            </a:pPr>
            <a:r>
              <a:rPr lang="en-US" b="1" dirty="0" smtClean="0">
                <a:solidFill>
                  <a:srgbClr val="002060"/>
                </a:solidFill>
                <a:latin typeface="Lucida Console" pitchFamily="49" charset="0"/>
              </a:rPr>
              <a:t>Flexible  Manufacturing/production  Systems (FMS):  </a:t>
            </a:r>
            <a:r>
              <a:rPr lang="en-US" dirty="0" smtClean="0">
                <a:latin typeface="Lucida Console" pitchFamily="49" charset="0"/>
              </a:rPr>
              <a:t>A  FMG  and  a  FAC,  two  AGVs,  an Automated Tool Storage, and an Automated Part/assembly Storage</a:t>
            </a:r>
          </a:p>
          <a:p>
            <a:pPr marL="914400" lvl="1" indent="-514350">
              <a:lnSpc>
                <a:spcPct val="170000"/>
              </a:lnSpc>
              <a:buFont typeface="+mj-lt"/>
              <a:buAutoNum type="arabicParenR"/>
            </a:pPr>
            <a:r>
              <a:rPr lang="en-US" b="1" dirty="0" smtClean="0">
                <a:solidFill>
                  <a:srgbClr val="002060"/>
                </a:solidFill>
                <a:latin typeface="Lucida Console" pitchFamily="49" charset="0"/>
              </a:rPr>
              <a:t>Flexible Manufacturing Line (FML): </a:t>
            </a:r>
            <a:r>
              <a:rPr lang="en-US" dirty="0" smtClean="0">
                <a:latin typeface="Lucida Console" pitchFamily="49" charset="0"/>
              </a:rPr>
              <a:t>multiple stations in a line layout and AGVs.</a:t>
            </a:r>
          </a:p>
          <a:p>
            <a:pPr>
              <a:lnSpc>
                <a:spcPct val="170000"/>
              </a:lnSpc>
              <a:buFont typeface="Lucida Console" pitchFamily="49" charset="0"/>
              <a:buChar char="#"/>
            </a:pPr>
            <a:endParaRPr lang="en-US" dirty="0">
              <a:latin typeface="Lucida Console"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2800" b="1" dirty="0" smtClean="0">
                <a:solidFill>
                  <a:srgbClr val="C00000"/>
                </a:solidFill>
                <a:latin typeface="Lucida Console" pitchFamily="49" charset="0"/>
              </a:rPr>
              <a:t>Cont’d…</a:t>
            </a:r>
            <a:endParaRPr lang="en-US" sz="2800" dirty="0">
              <a:solidFill>
                <a:srgbClr val="C00000"/>
              </a:solidFill>
              <a:latin typeface="Lucida Console" pitchFamily="49" charset="0"/>
            </a:endParaRPr>
          </a:p>
        </p:txBody>
      </p:sp>
      <p:sp>
        <p:nvSpPr>
          <p:cNvPr id="3" name="Content Placeholder 2"/>
          <p:cNvSpPr>
            <a:spLocks noGrp="1"/>
          </p:cNvSpPr>
          <p:nvPr>
            <p:ph idx="1"/>
          </p:nvPr>
        </p:nvSpPr>
        <p:spPr>
          <a:xfrm>
            <a:off x="228600" y="685800"/>
            <a:ext cx="8915400" cy="6172200"/>
          </a:xfrm>
        </p:spPr>
        <p:txBody>
          <a:bodyPr>
            <a:normAutofit fontScale="55000" lnSpcReduction="20000"/>
          </a:bodyPr>
          <a:lstStyle/>
          <a:p>
            <a:pPr marL="514350" indent="-514350">
              <a:lnSpc>
                <a:spcPct val="170000"/>
              </a:lnSpc>
              <a:buAutoNum type="arabicPeriod"/>
            </a:pPr>
            <a:r>
              <a:rPr lang="en-US" b="1" u="sng" dirty="0" smtClean="0">
                <a:solidFill>
                  <a:srgbClr val="0070C0"/>
                </a:solidFill>
                <a:latin typeface="Lucida Console" pitchFamily="49" charset="0"/>
              </a:rPr>
              <a:t>Flexible Manufacturing Module (FMM):</a:t>
            </a:r>
            <a:r>
              <a:rPr lang="en-US" b="1" dirty="0" smtClean="0">
                <a:solidFill>
                  <a:srgbClr val="0070C0"/>
                </a:solidFill>
                <a:latin typeface="Lucida Console" pitchFamily="49" charset="0"/>
              </a:rPr>
              <a:t> </a:t>
            </a:r>
            <a:r>
              <a:rPr lang="en-US" b="1" dirty="0" smtClean="0">
                <a:solidFill>
                  <a:srgbClr val="002060"/>
                </a:solidFill>
                <a:latin typeface="Lucida Console" pitchFamily="49" charset="0"/>
              </a:rPr>
              <a:t>Single machine cell.</a:t>
            </a:r>
          </a:p>
          <a:p>
            <a:pPr marL="514350" indent="-514350">
              <a:lnSpc>
                <a:spcPct val="170000"/>
              </a:lnSpc>
              <a:buFont typeface="Algerian" pitchFamily="82" charset="0"/>
              <a:buChar char="&gt;"/>
            </a:pPr>
            <a:r>
              <a:rPr lang="en-US" dirty="0" smtClean="0">
                <a:latin typeface="Lucida Console" pitchFamily="49" charset="0"/>
              </a:rPr>
              <a:t>It contains </a:t>
            </a:r>
            <a:r>
              <a:rPr lang="en-US" b="1" dirty="0" smtClean="0">
                <a:solidFill>
                  <a:srgbClr val="002060"/>
                </a:solidFill>
                <a:latin typeface="Lucida Console" pitchFamily="49" charset="0"/>
              </a:rPr>
              <a:t>one machine </a:t>
            </a:r>
            <a:r>
              <a:rPr lang="en-US" dirty="0" smtClean="0">
                <a:latin typeface="Lucida Console" pitchFamily="49" charset="0"/>
              </a:rPr>
              <a:t>(often a CNC machining centre) connected to a </a:t>
            </a:r>
            <a:r>
              <a:rPr lang="en-US" b="1" dirty="0" smtClean="0">
                <a:solidFill>
                  <a:srgbClr val="002060"/>
                </a:solidFill>
                <a:latin typeface="Lucida Console" pitchFamily="49" charset="0"/>
              </a:rPr>
              <a:t>parts storage system</a:t>
            </a:r>
            <a:r>
              <a:rPr lang="en-US" b="1" dirty="0" smtClean="0">
                <a:latin typeface="Lucida Console" pitchFamily="49" charset="0"/>
              </a:rPr>
              <a:t>, </a:t>
            </a:r>
            <a:r>
              <a:rPr lang="en-US" dirty="0" smtClean="0">
                <a:latin typeface="Lucida Console" pitchFamily="49" charset="0"/>
              </a:rPr>
              <a:t>which can </a:t>
            </a:r>
            <a:r>
              <a:rPr lang="en-US" b="1" dirty="0" smtClean="0">
                <a:latin typeface="Lucida Console" pitchFamily="49" charset="0"/>
              </a:rPr>
              <a:t>load and unload parts </a:t>
            </a:r>
            <a:r>
              <a:rPr lang="en-US" dirty="0" smtClean="0">
                <a:latin typeface="Lucida Console" pitchFamily="49" charset="0"/>
              </a:rPr>
              <a:t>to and from the storage system (as in Figure next). </a:t>
            </a:r>
          </a:p>
          <a:p>
            <a:pPr marL="514350" indent="-514350">
              <a:lnSpc>
                <a:spcPct val="170000"/>
              </a:lnSpc>
              <a:buFont typeface="Algerian" pitchFamily="82" charset="0"/>
              <a:buChar char="&gt;"/>
            </a:pPr>
            <a:r>
              <a:rPr lang="en-US" dirty="0" smtClean="0">
                <a:latin typeface="Lucida Console" pitchFamily="49" charset="0"/>
              </a:rPr>
              <a:t>It is designed to operate in </a:t>
            </a:r>
            <a:r>
              <a:rPr lang="en-US" b="1" dirty="0" smtClean="0">
                <a:solidFill>
                  <a:srgbClr val="002060"/>
                </a:solidFill>
                <a:latin typeface="Lucida Console" pitchFamily="49" charset="0"/>
              </a:rPr>
              <a:t>batch mode, flexible mode, </a:t>
            </a:r>
            <a:r>
              <a:rPr lang="en-US" dirty="0" smtClean="0">
                <a:latin typeface="Lucida Console" pitchFamily="49" charset="0"/>
              </a:rPr>
              <a:t>or a </a:t>
            </a:r>
            <a:r>
              <a:rPr lang="en-US" b="1" dirty="0" smtClean="0">
                <a:solidFill>
                  <a:srgbClr val="002060"/>
                </a:solidFill>
                <a:latin typeface="Lucida Console" pitchFamily="49" charset="0"/>
              </a:rPr>
              <a:t>combination of the two</a:t>
            </a:r>
            <a:r>
              <a:rPr lang="en-US" dirty="0" smtClean="0">
                <a:latin typeface="Lucida Console" pitchFamily="49" charset="0"/>
              </a:rPr>
              <a:t>. </a:t>
            </a:r>
          </a:p>
          <a:p>
            <a:pPr marL="514350" indent="-514350">
              <a:lnSpc>
                <a:spcPct val="170000"/>
              </a:lnSpc>
              <a:buFont typeface="Algerian" pitchFamily="82" charset="0"/>
              <a:buChar char="&gt;"/>
            </a:pPr>
            <a:r>
              <a:rPr lang="en-US" dirty="0" smtClean="0">
                <a:latin typeface="Lucida Console" pitchFamily="49" charset="0"/>
              </a:rPr>
              <a:t>When in </a:t>
            </a:r>
            <a:r>
              <a:rPr lang="en-US" b="1" dirty="0" smtClean="0">
                <a:solidFill>
                  <a:srgbClr val="0070C0"/>
                </a:solidFill>
                <a:latin typeface="Lucida Console" pitchFamily="49" charset="0"/>
              </a:rPr>
              <a:t>batch mode</a:t>
            </a:r>
            <a:r>
              <a:rPr lang="en-US" dirty="0" smtClean="0">
                <a:latin typeface="Lucida Console" pitchFamily="49" charset="0"/>
              </a:rPr>
              <a:t>, the system processes parts </a:t>
            </a:r>
            <a:r>
              <a:rPr lang="en-US" b="1" dirty="0" smtClean="0">
                <a:latin typeface="Lucida Console" pitchFamily="49" charset="0"/>
              </a:rPr>
              <a:t>of a single style </a:t>
            </a:r>
            <a:r>
              <a:rPr lang="en-US" dirty="0" smtClean="0">
                <a:latin typeface="Lucida Console" pitchFamily="49" charset="0"/>
              </a:rPr>
              <a:t>in specific </a:t>
            </a:r>
            <a:r>
              <a:rPr lang="en-US" b="1" dirty="0" smtClean="0">
                <a:latin typeface="Lucida Console" pitchFamily="49" charset="0"/>
              </a:rPr>
              <a:t>lot sizes </a:t>
            </a:r>
            <a:r>
              <a:rPr lang="en-US" dirty="0" smtClean="0">
                <a:latin typeface="Lucida Console" pitchFamily="49" charset="0"/>
              </a:rPr>
              <a:t>before physical and </a:t>
            </a:r>
            <a:r>
              <a:rPr lang="en-US" dirty="0" err="1" smtClean="0">
                <a:latin typeface="Lucida Console" pitchFamily="49" charset="0"/>
              </a:rPr>
              <a:t>programme</a:t>
            </a:r>
            <a:r>
              <a:rPr lang="en-US" dirty="0" smtClean="0">
                <a:latin typeface="Lucida Console" pitchFamily="49" charset="0"/>
              </a:rPr>
              <a:t> changeover to the next batch specifications; </a:t>
            </a:r>
          </a:p>
          <a:p>
            <a:pPr marL="514350" indent="-514350">
              <a:lnSpc>
                <a:spcPct val="170000"/>
              </a:lnSpc>
              <a:buFont typeface="Algerian" pitchFamily="82" charset="0"/>
              <a:buChar char="&gt;"/>
            </a:pPr>
            <a:r>
              <a:rPr lang="en-US" dirty="0" smtClean="0">
                <a:latin typeface="Lucida Console" pitchFamily="49" charset="0"/>
              </a:rPr>
              <a:t>In </a:t>
            </a:r>
            <a:r>
              <a:rPr lang="en-US" b="1" dirty="0" smtClean="0">
                <a:solidFill>
                  <a:srgbClr val="0070C0"/>
                </a:solidFill>
                <a:latin typeface="Lucida Console" pitchFamily="49" charset="0"/>
              </a:rPr>
              <a:t>flexible mode </a:t>
            </a:r>
            <a:r>
              <a:rPr lang="en-US" dirty="0" smtClean="0">
                <a:latin typeface="Lucida Console" pitchFamily="49" charset="0"/>
              </a:rPr>
              <a:t>the system satisfies </a:t>
            </a:r>
            <a:r>
              <a:rPr lang="en-US" b="1" dirty="0" smtClean="0">
                <a:latin typeface="Lucida Console" pitchFamily="49" charset="0"/>
              </a:rPr>
              <a:t>three of the four tests </a:t>
            </a:r>
            <a:r>
              <a:rPr lang="en-US" dirty="0" smtClean="0">
                <a:latin typeface="Lucida Console" pitchFamily="49" charset="0"/>
              </a:rPr>
              <a:t>for flexibility — the exception being </a:t>
            </a:r>
            <a:r>
              <a:rPr lang="en-US" b="1" dirty="0" smtClean="0">
                <a:solidFill>
                  <a:srgbClr val="002060"/>
                </a:solidFill>
                <a:latin typeface="Lucida Console" pitchFamily="49" charset="0"/>
              </a:rPr>
              <a:t>error recovery</a:t>
            </a:r>
            <a:r>
              <a:rPr lang="en-US" b="1" dirty="0" smtClean="0">
                <a:latin typeface="Lucida Console" pitchFamily="49" charset="0"/>
              </a:rPr>
              <a:t>, </a:t>
            </a:r>
            <a:r>
              <a:rPr lang="en-US" dirty="0" smtClean="0">
                <a:latin typeface="Lucida Console" pitchFamily="49" charset="0"/>
              </a:rPr>
              <a:t>since, if the CNC machine centre breaks down, the system stops.</a:t>
            </a:r>
            <a:endParaRPr lang="en-US" dirty="0">
              <a:latin typeface="Lucida Console"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381000"/>
            <a:ext cx="8534400" cy="5715000"/>
          </a:xfrm>
          <a:prstGeom prst="rect">
            <a:avLst/>
          </a:prstGeom>
          <a:noFill/>
          <a:ln w="9525">
            <a:noFill/>
            <a:miter lim="800000"/>
            <a:headEnd/>
            <a:tailEnd/>
          </a:ln>
          <a:effectLst/>
        </p:spPr>
      </p:pic>
      <p:sp>
        <p:nvSpPr>
          <p:cNvPr id="5" name="TextBox 4"/>
          <p:cNvSpPr txBox="1"/>
          <p:nvPr/>
        </p:nvSpPr>
        <p:spPr>
          <a:xfrm>
            <a:off x="838200" y="6211669"/>
            <a:ext cx="7772400" cy="646331"/>
          </a:xfrm>
          <a:prstGeom prst="rect">
            <a:avLst/>
          </a:prstGeom>
          <a:noFill/>
        </p:spPr>
        <p:txBody>
          <a:bodyPr wrap="square" rtlCol="0">
            <a:spAutoFit/>
          </a:bodyPr>
          <a:lstStyle/>
          <a:p>
            <a:pPr algn="ctr"/>
            <a:r>
              <a:rPr lang="en-US" b="1" dirty="0" smtClean="0">
                <a:solidFill>
                  <a:srgbClr val="002060"/>
                </a:solidFill>
                <a:latin typeface="Lucida Console" pitchFamily="49" charset="0"/>
              </a:rPr>
              <a:t>Figure 1: FMM- Single machine cell with one CNC machining centre and parts storage unit </a:t>
            </a:r>
            <a:endParaRPr lang="en-US" b="1" dirty="0">
              <a:solidFill>
                <a:srgbClr val="002060"/>
              </a:solidFill>
              <a:latin typeface="Lucida Console"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2400" b="1" dirty="0" smtClean="0">
                <a:solidFill>
                  <a:srgbClr val="C00000"/>
                </a:solidFill>
                <a:latin typeface="Lucida Console" pitchFamily="49" charset="0"/>
              </a:rPr>
              <a:t>2.</a:t>
            </a:r>
            <a:r>
              <a:rPr lang="en-US" sz="2800" b="1" dirty="0" smtClean="0">
                <a:solidFill>
                  <a:srgbClr val="C00000"/>
                </a:solidFill>
                <a:latin typeface="Lucida Console" pitchFamily="49" charset="0"/>
              </a:rPr>
              <a:t> </a:t>
            </a:r>
            <a:r>
              <a:rPr lang="en-US" sz="2400" b="1" u="sng" dirty="0" smtClean="0">
                <a:solidFill>
                  <a:srgbClr val="C00000"/>
                </a:solidFill>
                <a:latin typeface="Lucida Console" pitchFamily="49" charset="0"/>
              </a:rPr>
              <a:t>Flexible manufacturing cell (FMC)</a:t>
            </a:r>
            <a:endParaRPr lang="en-US" sz="2800" b="1" u="sng" dirty="0">
              <a:solidFill>
                <a:srgbClr val="C00000"/>
              </a:solidFill>
              <a:latin typeface="Lucida Console" pitchFamily="49" charset="0"/>
            </a:endParaRPr>
          </a:p>
        </p:txBody>
      </p:sp>
      <p:sp>
        <p:nvSpPr>
          <p:cNvPr id="3" name="Content Placeholder 2"/>
          <p:cNvSpPr>
            <a:spLocks noGrp="1"/>
          </p:cNvSpPr>
          <p:nvPr>
            <p:ph idx="1"/>
          </p:nvPr>
        </p:nvSpPr>
        <p:spPr>
          <a:xfrm>
            <a:off x="381000" y="1066800"/>
            <a:ext cx="8763000" cy="5791200"/>
          </a:xfrm>
        </p:spPr>
        <p:txBody>
          <a:bodyPr>
            <a:normAutofit fontScale="55000" lnSpcReduction="20000"/>
          </a:bodyPr>
          <a:lstStyle/>
          <a:p>
            <a:pPr>
              <a:lnSpc>
                <a:spcPct val="170000"/>
              </a:lnSpc>
              <a:buFont typeface="Wingdings 2" pitchFamily="18" charset="2"/>
              <a:buChar char="E"/>
            </a:pPr>
            <a:r>
              <a:rPr lang="en-US" dirty="0" smtClean="0">
                <a:latin typeface="Lucida Console" pitchFamily="49" charset="0"/>
              </a:rPr>
              <a:t>It contains </a:t>
            </a:r>
            <a:r>
              <a:rPr lang="en-US" b="1" dirty="0" smtClean="0">
                <a:solidFill>
                  <a:srgbClr val="002060"/>
                </a:solidFill>
                <a:latin typeface="Lucida Console" pitchFamily="49" charset="0"/>
              </a:rPr>
              <a:t>two or three processing workstations </a:t>
            </a:r>
            <a:r>
              <a:rPr lang="en-US" dirty="0" smtClean="0">
                <a:latin typeface="Lucida Console" pitchFamily="49" charset="0"/>
              </a:rPr>
              <a:t>(often CNC machining or turning </a:t>
            </a:r>
            <a:r>
              <a:rPr lang="en-US" dirty="0" err="1" smtClean="0">
                <a:latin typeface="Lucida Console" pitchFamily="49" charset="0"/>
              </a:rPr>
              <a:t>centres</a:t>
            </a:r>
            <a:r>
              <a:rPr lang="en-US" dirty="0" smtClean="0">
                <a:latin typeface="Lucida Console" pitchFamily="49" charset="0"/>
              </a:rPr>
              <a:t>), </a:t>
            </a:r>
            <a:r>
              <a:rPr lang="en-US" b="1" dirty="0" smtClean="0">
                <a:solidFill>
                  <a:srgbClr val="002060"/>
                </a:solidFill>
                <a:latin typeface="Lucida Console" pitchFamily="49" charset="0"/>
              </a:rPr>
              <a:t>plus a parts handling system</a:t>
            </a:r>
            <a:r>
              <a:rPr lang="en-US" b="1" dirty="0" smtClean="0">
                <a:latin typeface="Lucida Console" pitchFamily="49" charset="0"/>
              </a:rPr>
              <a:t>,</a:t>
            </a:r>
            <a:r>
              <a:rPr lang="en-US" dirty="0" smtClean="0">
                <a:latin typeface="Lucida Console" pitchFamily="49" charset="0"/>
              </a:rPr>
              <a:t> as in Figure 2. </a:t>
            </a:r>
          </a:p>
          <a:p>
            <a:pPr>
              <a:lnSpc>
                <a:spcPct val="170000"/>
              </a:lnSpc>
              <a:buFont typeface="Wingdings 2" pitchFamily="18" charset="2"/>
              <a:buChar char="E"/>
            </a:pPr>
            <a:r>
              <a:rPr lang="en-US" dirty="0" smtClean="0">
                <a:latin typeface="Lucida Console" pitchFamily="49" charset="0"/>
              </a:rPr>
              <a:t>This</a:t>
            </a:r>
            <a:r>
              <a:rPr lang="en-US" b="1" dirty="0" smtClean="0">
                <a:solidFill>
                  <a:srgbClr val="002060"/>
                </a:solidFill>
                <a:latin typeface="Lucida Console" pitchFamily="49" charset="0"/>
              </a:rPr>
              <a:t> set-up </a:t>
            </a:r>
            <a:r>
              <a:rPr lang="en-US" dirty="0" smtClean="0">
                <a:latin typeface="Lucida Console" pitchFamily="49" charset="0"/>
              </a:rPr>
              <a:t>can operate in </a:t>
            </a:r>
            <a:r>
              <a:rPr lang="en-US" b="1" dirty="0" smtClean="0">
                <a:solidFill>
                  <a:srgbClr val="002060"/>
                </a:solidFill>
                <a:latin typeface="Lucida Console" pitchFamily="49" charset="0"/>
              </a:rPr>
              <a:t>flexible mode and batch mode, </a:t>
            </a:r>
            <a:r>
              <a:rPr lang="en-US" dirty="0" smtClean="0">
                <a:latin typeface="Lucida Console" pitchFamily="49" charset="0"/>
              </a:rPr>
              <a:t>as necessary, and can </a:t>
            </a:r>
            <a:r>
              <a:rPr lang="en-US" b="1" dirty="0" smtClean="0">
                <a:latin typeface="Lucida Console" pitchFamily="49" charset="0"/>
              </a:rPr>
              <a:t>readily adapt </a:t>
            </a:r>
            <a:r>
              <a:rPr lang="en-US" dirty="0" smtClean="0">
                <a:latin typeface="Lucida Console" pitchFamily="49" charset="0"/>
              </a:rPr>
              <a:t>to evolving </a:t>
            </a:r>
            <a:r>
              <a:rPr lang="en-US" b="1" dirty="0" smtClean="0">
                <a:solidFill>
                  <a:srgbClr val="002060"/>
                </a:solidFill>
                <a:latin typeface="Lucida Console" pitchFamily="49" charset="0"/>
              </a:rPr>
              <a:t>production schedule</a:t>
            </a:r>
            <a:r>
              <a:rPr lang="en-US" dirty="0" smtClean="0">
                <a:latin typeface="Lucida Console" pitchFamily="49" charset="0"/>
              </a:rPr>
              <a:t> and </a:t>
            </a:r>
            <a:r>
              <a:rPr lang="en-US" b="1" dirty="0" smtClean="0">
                <a:solidFill>
                  <a:srgbClr val="002060"/>
                </a:solidFill>
                <a:latin typeface="Lucida Console" pitchFamily="49" charset="0"/>
              </a:rPr>
              <a:t>increased production volumes. </a:t>
            </a:r>
          </a:p>
          <a:p>
            <a:pPr>
              <a:lnSpc>
                <a:spcPct val="170000"/>
              </a:lnSpc>
              <a:buFont typeface="Wingdings 2" pitchFamily="18" charset="2"/>
              <a:buChar char="E"/>
            </a:pPr>
            <a:r>
              <a:rPr lang="en-US" dirty="0" smtClean="0">
                <a:latin typeface="Lucida Console" pitchFamily="49" charset="0"/>
              </a:rPr>
              <a:t>Since there is </a:t>
            </a:r>
            <a:r>
              <a:rPr lang="en-US" b="1" dirty="0" smtClean="0">
                <a:solidFill>
                  <a:srgbClr val="002060"/>
                </a:solidFill>
                <a:latin typeface="Lucida Console" pitchFamily="49" charset="0"/>
              </a:rPr>
              <a:t>more than one machine</a:t>
            </a:r>
            <a:r>
              <a:rPr lang="en-US" dirty="0" smtClean="0">
                <a:latin typeface="Lucida Console" pitchFamily="49" charset="0"/>
              </a:rPr>
              <a:t>, </a:t>
            </a:r>
            <a:r>
              <a:rPr lang="en-US" b="1" dirty="0" smtClean="0">
                <a:solidFill>
                  <a:srgbClr val="0070C0"/>
                </a:solidFill>
                <a:latin typeface="Lucida Console" pitchFamily="49" charset="0"/>
              </a:rPr>
              <a:t>error recovery </a:t>
            </a:r>
            <a:r>
              <a:rPr lang="en-US" dirty="0" smtClean="0">
                <a:latin typeface="Lucida Console" pitchFamily="49" charset="0"/>
              </a:rPr>
              <a:t>is possible by </a:t>
            </a:r>
            <a:r>
              <a:rPr lang="en-US" b="1" dirty="0" smtClean="0">
                <a:solidFill>
                  <a:srgbClr val="002060"/>
                </a:solidFill>
                <a:latin typeface="Lucida Console" pitchFamily="49" charset="0"/>
              </a:rPr>
              <a:t>re-routing the failed machine’s </a:t>
            </a:r>
            <a:r>
              <a:rPr lang="en-US" dirty="0" smtClean="0">
                <a:latin typeface="Lucida Console" pitchFamily="49" charset="0"/>
              </a:rPr>
              <a:t>intended parts for processing to the other two machines in the system; and </a:t>
            </a:r>
            <a:r>
              <a:rPr lang="en-US" b="1" dirty="0" smtClean="0">
                <a:solidFill>
                  <a:srgbClr val="002060"/>
                </a:solidFill>
                <a:latin typeface="Lucida Console" pitchFamily="49" charset="0"/>
              </a:rPr>
              <a:t>new part designs </a:t>
            </a:r>
            <a:r>
              <a:rPr lang="en-US" dirty="0" smtClean="0">
                <a:latin typeface="Lucida Console" pitchFamily="49" charset="0"/>
              </a:rPr>
              <a:t>can be introduced with relative ease into the set-up. The flexible manufacturing cell satisfies all </a:t>
            </a:r>
            <a:r>
              <a:rPr lang="en-US" b="1" dirty="0" smtClean="0">
                <a:solidFill>
                  <a:srgbClr val="0070C0"/>
                </a:solidFill>
                <a:latin typeface="Lucida Console" pitchFamily="49" charset="0"/>
              </a:rPr>
              <a:t>four flexibility tests.</a:t>
            </a:r>
            <a:endParaRPr lang="en-US" b="1" dirty="0">
              <a:solidFill>
                <a:srgbClr val="0070C0"/>
              </a:solidFill>
              <a:latin typeface="Lucida Console"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304800" y="304800"/>
            <a:ext cx="8534400" cy="5257800"/>
          </a:xfrm>
          <a:prstGeom prst="rect">
            <a:avLst/>
          </a:prstGeom>
          <a:noFill/>
          <a:ln w="9525">
            <a:noFill/>
            <a:miter lim="800000"/>
            <a:headEnd/>
            <a:tailEnd/>
          </a:ln>
          <a:effectLst/>
        </p:spPr>
      </p:pic>
      <p:sp>
        <p:nvSpPr>
          <p:cNvPr id="5" name="TextBox 4"/>
          <p:cNvSpPr txBox="1"/>
          <p:nvPr/>
        </p:nvSpPr>
        <p:spPr>
          <a:xfrm>
            <a:off x="609600" y="5791200"/>
            <a:ext cx="8077200" cy="830997"/>
          </a:xfrm>
          <a:prstGeom prst="rect">
            <a:avLst/>
          </a:prstGeom>
          <a:noFill/>
        </p:spPr>
        <p:txBody>
          <a:bodyPr wrap="square" rtlCol="0">
            <a:spAutoFit/>
          </a:bodyPr>
          <a:lstStyle/>
          <a:p>
            <a:pPr algn="ctr"/>
            <a:r>
              <a:rPr lang="en-US" sz="1600" b="1" dirty="0" smtClean="0">
                <a:solidFill>
                  <a:srgbClr val="002060"/>
                </a:solidFill>
                <a:latin typeface="Lucida Console" pitchFamily="49" charset="0"/>
              </a:rPr>
              <a:t>Figure 2: Flexible manufacturing cell with three identical processing stations, a load/unload station, and parts handling system </a:t>
            </a:r>
            <a:endParaRPr lang="en-US" sz="1600" b="1" dirty="0">
              <a:solidFill>
                <a:srgbClr val="002060"/>
              </a:solidFill>
              <a:latin typeface="Lucida Console"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b="1" dirty="0" smtClean="0">
                <a:solidFill>
                  <a:srgbClr val="C00000"/>
                </a:solidFill>
                <a:latin typeface="Lucida Console" pitchFamily="49" charset="0"/>
              </a:rPr>
              <a:t>i. Workstations </a:t>
            </a:r>
            <a:endParaRPr lang="en-US" sz="3200" dirty="0">
              <a:solidFill>
                <a:srgbClr val="C00000"/>
              </a:solidFill>
              <a:latin typeface="Lucida Console" pitchFamily="49"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381000" y="838201"/>
            <a:ext cx="8534400"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400" b="1" dirty="0" smtClean="0">
                <a:solidFill>
                  <a:srgbClr val="C00000"/>
                </a:solidFill>
                <a:latin typeface="Lucida Console" pitchFamily="49" charset="0"/>
              </a:rPr>
              <a:t>3. Flexible Manufacturing </a:t>
            </a:r>
            <a:br>
              <a:rPr lang="en-US" sz="2400" b="1" dirty="0" smtClean="0">
                <a:solidFill>
                  <a:srgbClr val="C00000"/>
                </a:solidFill>
                <a:latin typeface="Lucida Console" pitchFamily="49" charset="0"/>
              </a:rPr>
            </a:br>
            <a:r>
              <a:rPr lang="en-US" sz="2400" b="1" dirty="0" smtClean="0">
                <a:solidFill>
                  <a:srgbClr val="C00000"/>
                </a:solidFill>
                <a:latin typeface="Lucida Console" pitchFamily="49" charset="0"/>
              </a:rPr>
              <a:t>System (FMS)</a:t>
            </a:r>
            <a:endParaRPr lang="en-US" sz="2400" b="1" dirty="0">
              <a:solidFill>
                <a:srgbClr val="C00000"/>
              </a:solidFill>
              <a:latin typeface="Lucida Console" pitchFamily="49" charset="0"/>
            </a:endParaRPr>
          </a:p>
        </p:txBody>
      </p:sp>
      <p:sp>
        <p:nvSpPr>
          <p:cNvPr id="3" name="Content Placeholder 2"/>
          <p:cNvSpPr>
            <a:spLocks noGrp="1"/>
          </p:cNvSpPr>
          <p:nvPr>
            <p:ph idx="1"/>
          </p:nvPr>
        </p:nvSpPr>
        <p:spPr>
          <a:xfrm>
            <a:off x="304800" y="1143000"/>
            <a:ext cx="8839200" cy="6019800"/>
          </a:xfrm>
        </p:spPr>
        <p:txBody>
          <a:bodyPr>
            <a:normAutofit/>
          </a:bodyPr>
          <a:lstStyle/>
          <a:p>
            <a:pPr>
              <a:lnSpc>
                <a:spcPct val="170000"/>
              </a:lnSpc>
              <a:buFont typeface="Wingdings 2" pitchFamily="18" charset="2"/>
              <a:buChar char="E"/>
            </a:pPr>
            <a:r>
              <a:rPr lang="en-US" sz="1600" dirty="0" smtClean="0">
                <a:latin typeface="Lucida Console" pitchFamily="49" charset="0"/>
              </a:rPr>
              <a:t>This consists of </a:t>
            </a:r>
            <a:r>
              <a:rPr lang="en-US" sz="1600" b="1" dirty="0" smtClean="0">
                <a:solidFill>
                  <a:srgbClr val="002060"/>
                </a:solidFill>
                <a:latin typeface="Lucida Console" pitchFamily="49" charset="0"/>
              </a:rPr>
              <a:t>four or more processing stations </a:t>
            </a:r>
            <a:r>
              <a:rPr lang="en-US" sz="1600" dirty="0" smtClean="0">
                <a:latin typeface="Lucida Console" pitchFamily="49" charset="0"/>
              </a:rPr>
              <a:t>connected </a:t>
            </a:r>
            <a:r>
              <a:rPr lang="en-US" sz="1600" b="1" dirty="0" smtClean="0">
                <a:solidFill>
                  <a:srgbClr val="0070C0"/>
                </a:solidFill>
                <a:latin typeface="Lucida Console" pitchFamily="49" charset="0"/>
              </a:rPr>
              <a:t>mechanically </a:t>
            </a:r>
            <a:r>
              <a:rPr lang="en-US" sz="1600" b="1" dirty="0" smtClean="0">
                <a:solidFill>
                  <a:srgbClr val="002060"/>
                </a:solidFill>
                <a:latin typeface="Lucida Console" pitchFamily="49" charset="0"/>
              </a:rPr>
              <a:t>by a common parts handling system </a:t>
            </a:r>
            <a:r>
              <a:rPr lang="en-US" sz="1600" dirty="0" smtClean="0">
                <a:latin typeface="Lucida Console" pitchFamily="49" charset="0"/>
              </a:rPr>
              <a:t>and </a:t>
            </a:r>
            <a:r>
              <a:rPr lang="en-US" sz="1600" b="1" dirty="0" smtClean="0">
                <a:solidFill>
                  <a:srgbClr val="0070C0"/>
                </a:solidFill>
                <a:latin typeface="Lucida Console" pitchFamily="49" charset="0"/>
              </a:rPr>
              <a:t>electronically</a:t>
            </a:r>
            <a:r>
              <a:rPr lang="en-US" sz="1600" dirty="0" smtClean="0">
                <a:latin typeface="Lucida Console" pitchFamily="49" charset="0"/>
              </a:rPr>
              <a:t> by a </a:t>
            </a:r>
            <a:r>
              <a:rPr lang="en-US" sz="1600" b="1" dirty="0" smtClean="0">
                <a:solidFill>
                  <a:srgbClr val="002060"/>
                </a:solidFill>
                <a:latin typeface="Lucida Console" pitchFamily="49" charset="0"/>
              </a:rPr>
              <a:t>distributed computer system </a:t>
            </a:r>
            <a:r>
              <a:rPr lang="en-US" sz="1600" dirty="0" smtClean="0">
                <a:latin typeface="Lucida Console" pitchFamily="49" charset="0"/>
              </a:rPr>
              <a:t>(as in Figure 3).</a:t>
            </a:r>
          </a:p>
          <a:p>
            <a:pPr>
              <a:lnSpc>
                <a:spcPct val="170000"/>
              </a:lnSpc>
              <a:buFont typeface="Wingdings 2" pitchFamily="18" charset="2"/>
              <a:buChar char="E"/>
            </a:pPr>
            <a:r>
              <a:rPr lang="en-US" sz="1600" dirty="0" smtClean="0">
                <a:latin typeface="Lucida Console" pitchFamily="49" charset="0"/>
              </a:rPr>
              <a:t> </a:t>
            </a:r>
            <a:r>
              <a:rPr lang="en-US" sz="1600" b="1" dirty="0" smtClean="0">
                <a:latin typeface="Lucida Console" pitchFamily="49" charset="0"/>
              </a:rPr>
              <a:t>FMS </a:t>
            </a:r>
            <a:r>
              <a:rPr lang="en-US" sz="1600" dirty="0" smtClean="0">
                <a:latin typeface="Lucida Console" pitchFamily="49" charset="0"/>
              </a:rPr>
              <a:t>is </a:t>
            </a:r>
            <a:r>
              <a:rPr lang="en-US" sz="1600" b="1" dirty="0" smtClean="0">
                <a:solidFill>
                  <a:srgbClr val="0070C0"/>
                </a:solidFill>
                <a:latin typeface="Lucida Console" pitchFamily="49" charset="0"/>
              </a:rPr>
              <a:t>larger than </a:t>
            </a:r>
            <a:r>
              <a:rPr lang="en-US" sz="1600" dirty="0" smtClean="0">
                <a:latin typeface="Lucida Console" pitchFamily="49" charset="0"/>
              </a:rPr>
              <a:t>the flexible manufacturing cell, not only in the </a:t>
            </a:r>
            <a:r>
              <a:rPr lang="en-US" sz="1600" b="1" dirty="0" smtClean="0">
                <a:solidFill>
                  <a:srgbClr val="0070C0"/>
                </a:solidFill>
                <a:latin typeface="Lucida Console" pitchFamily="49" charset="0"/>
              </a:rPr>
              <a:t>number of workstations </a:t>
            </a:r>
            <a:r>
              <a:rPr lang="en-US" sz="1600" dirty="0" smtClean="0">
                <a:latin typeface="Lucida Console" pitchFamily="49" charset="0"/>
              </a:rPr>
              <a:t>it may contain, but also in the number of </a:t>
            </a:r>
            <a:r>
              <a:rPr lang="en-US" sz="1600" b="1" dirty="0" smtClean="0">
                <a:solidFill>
                  <a:srgbClr val="0070C0"/>
                </a:solidFill>
                <a:latin typeface="Lucida Console" pitchFamily="49" charset="0"/>
              </a:rPr>
              <a:t>supporting stations </a:t>
            </a:r>
            <a:r>
              <a:rPr lang="en-US" sz="1600" dirty="0" smtClean="0">
                <a:latin typeface="Lucida Console" pitchFamily="49" charset="0"/>
              </a:rPr>
              <a:t>in the system, such as </a:t>
            </a:r>
            <a:r>
              <a:rPr lang="en-US" sz="1600" b="1" dirty="0" smtClean="0">
                <a:solidFill>
                  <a:srgbClr val="002060"/>
                </a:solidFill>
                <a:latin typeface="Lucida Console" pitchFamily="49" charset="0"/>
              </a:rPr>
              <a:t>part/pallet washing stations, co-ordinate measuring machines, storage stations and so on</a:t>
            </a:r>
            <a:r>
              <a:rPr lang="en-US" sz="1600" dirty="0" smtClean="0">
                <a:latin typeface="Lucida Console" pitchFamily="49" charset="0"/>
              </a:rPr>
              <a:t>. </a:t>
            </a:r>
          </a:p>
          <a:p>
            <a:pPr>
              <a:lnSpc>
                <a:spcPct val="170000"/>
              </a:lnSpc>
              <a:buFont typeface="Wingdings 2" pitchFamily="18" charset="2"/>
              <a:buChar char="E"/>
            </a:pPr>
            <a:r>
              <a:rPr lang="en-US" sz="1600" b="1" dirty="0" smtClean="0">
                <a:solidFill>
                  <a:srgbClr val="002060"/>
                </a:solidFill>
                <a:latin typeface="Lucida Console" pitchFamily="49" charset="0"/>
              </a:rPr>
              <a:t>Computer control </a:t>
            </a:r>
            <a:r>
              <a:rPr lang="en-US" sz="1600" dirty="0" smtClean="0">
                <a:latin typeface="Lucida Console" pitchFamily="49" charset="0"/>
              </a:rPr>
              <a:t>is also </a:t>
            </a:r>
            <a:r>
              <a:rPr lang="en-US" sz="1600" b="1" dirty="0" smtClean="0">
                <a:latin typeface="Lucida Console" pitchFamily="49" charset="0"/>
              </a:rPr>
              <a:t>more sophisticated; </a:t>
            </a:r>
            <a:r>
              <a:rPr lang="en-US" sz="1600" dirty="0" smtClean="0">
                <a:latin typeface="Lucida Console" pitchFamily="49" charset="0"/>
              </a:rPr>
              <a:t>it includes </a:t>
            </a:r>
            <a:r>
              <a:rPr lang="en-US" sz="1600" b="1" dirty="0" smtClean="0">
                <a:latin typeface="Lucida Console" pitchFamily="49" charset="0"/>
              </a:rPr>
              <a:t>functions not found</a:t>
            </a:r>
            <a:r>
              <a:rPr lang="en-US" sz="1600" dirty="0" smtClean="0">
                <a:latin typeface="Lucida Console" pitchFamily="49" charset="0"/>
              </a:rPr>
              <a:t> in the flexible manufacturing cell such as </a:t>
            </a:r>
            <a:r>
              <a:rPr lang="en-US" sz="1600" b="1" dirty="0" smtClean="0">
                <a:solidFill>
                  <a:srgbClr val="0070C0"/>
                </a:solidFill>
                <a:latin typeface="Lucida Console" pitchFamily="49" charset="0"/>
              </a:rPr>
              <a:t>diagnostics</a:t>
            </a:r>
            <a:r>
              <a:rPr lang="en-US" sz="1600" dirty="0" smtClean="0">
                <a:latin typeface="Lucida Console" pitchFamily="49" charset="0"/>
              </a:rPr>
              <a:t> and </a:t>
            </a:r>
            <a:r>
              <a:rPr lang="en-US" sz="1600" b="1" dirty="0" smtClean="0">
                <a:solidFill>
                  <a:srgbClr val="0070C0"/>
                </a:solidFill>
                <a:latin typeface="Lucida Console" pitchFamily="49" charset="0"/>
              </a:rPr>
              <a:t>tool monitoring</a:t>
            </a:r>
            <a:r>
              <a:rPr lang="en-US" sz="1600" dirty="0" smtClean="0">
                <a:solidFill>
                  <a:srgbClr val="0070C0"/>
                </a:solidFill>
                <a:latin typeface="Lucida Console" pitchFamily="49" charset="0"/>
              </a:rPr>
              <a:t>. </a:t>
            </a:r>
          </a:p>
          <a:p>
            <a:pPr>
              <a:lnSpc>
                <a:spcPct val="170000"/>
              </a:lnSpc>
              <a:buFont typeface="Wingdings 2" pitchFamily="18" charset="2"/>
              <a:buChar char="E"/>
            </a:pPr>
            <a:r>
              <a:rPr lang="en-US" sz="1600" dirty="0" smtClean="0">
                <a:latin typeface="Lucida Console" pitchFamily="49" charset="0"/>
              </a:rPr>
              <a:t>The FMS satisfies </a:t>
            </a:r>
            <a:r>
              <a:rPr lang="en-US" sz="1600" b="1" dirty="0" smtClean="0">
                <a:solidFill>
                  <a:srgbClr val="0070C0"/>
                </a:solidFill>
                <a:latin typeface="Lucida Console" pitchFamily="49" charset="0"/>
              </a:rPr>
              <a:t>all four flexibility tests</a:t>
            </a:r>
            <a:r>
              <a:rPr lang="en-US" sz="1600" b="1" dirty="0" smtClean="0">
                <a:solidFill>
                  <a:srgbClr val="002060"/>
                </a:solidFill>
                <a:latin typeface="Lucida Console" pitchFamily="49" charset="0"/>
              </a:rPr>
              <a:t>. </a:t>
            </a:r>
            <a:endParaRPr lang="en-US" sz="1600" b="1" dirty="0">
              <a:solidFill>
                <a:srgbClr val="002060"/>
              </a:solidFill>
              <a:latin typeface="Lucida Console"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381000"/>
            <a:ext cx="8305800" cy="5745163"/>
          </a:xfrm>
          <a:prstGeom prst="rect">
            <a:avLst/>
          </a:prstGeom>
          <a:noFill/>
          <a:ln w="9525">
            <a:noFill/>
            <a:miter lim="800000"/>
            <a:headEnd/>
            <a:tailEnd/>
          </a:ln>
          <a:effectLst/>
        </p:spPr>
      </p:pic>
      <p:sp>
        <p:nvSpPr>
          <p:cNvPr id="5" name="TextBox 4"/>
          <p:cNvSpPr txBox="1"/>
          <p:nvPr/>
        </p:nvSpPr>
        <p:spPr>
          <a:xfrm>
            <a:off x="381000" y="6248400"/>
            <a:ext cx="8458200" cy="646331"/>
          </a:xfrm>
          <a:prstGeom prst="rect">
            <a:avLst/>
          </a:prstGeom>
          <a:noFill/>
        </p:spPr>
        <p:txBody>
          <a:bodyPr wrap="square" rtlCol="0">
            <a:spAutoFit/>
          </a:bodyPr>
          <a:lstStyle/>
          <a:p>
            <a:pPr algn="ctr"/>
            <a:r>
              <a:rPr lang="en-US" b="1" dirty="0" smtClean="0">
                <a:solidFill>
                  <a:srgbClr val="002060"/>
                </a:solidFill>
                <a:latin typeface="Lucida Console" pitchFamily="49" charset="0"/>
              </a:rPr>
              <a:t>Figure 3: Plan view of a seven-station flexible manufacturing system </a:t>
            </a:r>
            <a:endParaRPr lang="en-US" b="1" dirty="0">
              <a:solidFill>
                <a:srgbClr val="002060"/>
              </a:solidFill>
              <a:latin typeface="Lucida Console"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r"/>
            <a:r>
              <a:rPr lang="en-US" sz="2400" b="1" dirty="0" smtClean="0">
                <a:solidFill>
                  <a:srgbClr val="002060"/>
                </a:solidFill>
                <a:latin typeface="Lucida Console" pitchFamily="49" charset="0"/>
              </a:rPr>
              <a:t>Cont’d…</a:t>
            </a:r>
            <a:endParaRPr lang="en-US" sz="2400" b="1" dirty="0">
              <a:solidFill>
                <a:srgbClr val="002060"/>
              </a:solidFill>
              <a:latin typeface="Lucida Console" pitchFamily="49" charset="0"/>
            </a:endParaRPr>
          </a:p>
        </p:txBody>
      </p:sp>
      <p:sp>
        <p:nvSpPr>
          <p:cNvPr id="3" name="Content Placeholder 2"/>
          <p:cNvSpPr>
            <a:spLocks noGrp="1"/>
          </p:cNvSpPr>
          <p:nvPr>
            <p:ph idx="1"/>
          </p:nvPr>
        </p:nvSpPr>
        <p:spPr>
          <a:xfrm>
            <a:off x="457200" y="685800"/>
            <a:ext cx="8686800" cy="5440363"/>
          </a:xfrm>
        </p:spPr>
        <p:txBody>
          <a:bodyPr>
            <a:normAutofit/>
          </a:bodyPr>
          <a:lstStyle/>
          <a:p>
            <a:pPr>
              <a:lnSpc>
                <a:spcPct val="150000"/>
              </a:lnSpc>
              <a:buFont typeface="Wingdings 2" pitchFamily="18" charset="2"/>
              <a:buChar char="Í"/>
            </a:pPr>
            <a:r>
              <a:rPr lang="en-US" sz="2000" dirty="0" smtClean="0">
                <a:latin typeface="Lucida Console" pitchFamily="49" charset="0"/>
              </a:rPr>
              <a:t>A </a:t>
            </a:r>
            <a:r>
              <a:rPr lang="en-US" sz="2000" b="1" dirty="0" smtClean="0">
                <a:solidFill>
                  <a:srgbClr val="002060"/>
                </a:solidFill>
                <a:latin typeface="Lucida Console" pitchFamily="49" charset="0"/>
              </a:rPr>
              <a:t>comparison </a:t>
            </a:r>
            <a:r>
              <a:rPr lang="en-US" sz="2000" dirty="0" smtClean="0">
                <a:latin typeface="Lucida Console" pitchFamily="49" charset="0"/>
              </a:rPr>
              <a:t>of the </a:t>
            </a:r>
            <a:r>
              <a:rPr lang="en-US" sz="2000" b="1" dirty="0" smtClean="0">
                <a:solidFill>
                  <a:srgbClr val="0070C0"/>
                </a:solidFill>
                <a:latin typeface="Lucida Console" pitchFamily="49" charset="0"/>
              </a:rPr>
              <a:t>three FMS types </a:t>
            </a:r>
            <a:r>
              <a:rPr lang="en-US" sz="2000" dirty="0" smtClean="0">
                <a:latin typeface="Lucida Console" pitchFamily="49" charset="0"/>
              </a:rPr>
              <a:t>is illustrated in Figure 4, where the </a:t>
            </a:r>
            <a:r>
              <a:rPr lang="en-US" sz="2000" b="1" dirty="0" smtClean="0">
                <a:solidFill>
                  <a:srgbClr val="002060"/>
                </a:solidFill>
                <a:latin typeface="Lucida Console" pitchFamily="49" charset="0"/>
              </a:rPr>
              <a:t>number of machines </a:t>
            </a:r>
            <a:r>
              <a:rPr lang="en-US" sz="2000" dirty="0" smtClean="0">
                <a:latin typeface="Lucida Console" pitchFamily="49" charset="0"/>
              </a:rPr>
              <a:t>is plotted against </a:t>
            </a:r>
            <a:r>
              <a:rPr lang="en-US" sz="2000" b="1" dirty="0" smtClean="0">
                <a:solidFill>
                  <a:srgbClr val="002060"/>
                </a:solidFill>
                <a:latin typeface="Lucida Console" pitchFamily="49" charset="0"/>
              </a:rPr>
              <a:t>metrics of investment, production rate and annual volume. </a:t>
            </a:r>
            <a:endParaRPr lang="en-US" sz="2000" b="1" dirty="0">
              <a:solidFill>
                <a:srgbClr val="002060"/>
              </a:solidFill>
              <a:latin typeface="Lucida Console" pitchFamily="49" charset="0"/>
            </a:endParaRPr>
          </a:p>
        </p:txBody>
      </p:sp>
      <p:pic>
        <p:nvPicPr>
          <p:cNvPr id="4098" name="Picture 2"/>
          <p:cNvPicPr>
            <a:picLocks noChangeAspect="1" noChangeArrowheads="1"/>
          </p:cNvPicPr>
          <p:nvPr/>
        </p:nvPicPr>
        <p:blipFill>
          <a:blip r:embed="rId2"/>
          <a:srcRect/>
          <a:stretch>
            <a:fillRect/>
          </a:stretch>
        </p:blipFill>
        <p:spPr bwMode="auto">
          <a:xfrm>
            <a:off x="457200" y="2743200"/>
            <a:ext cx="8153400" cy="3886201"/>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600" b="1" dirty="0" smtClean="0">
                <a:solidFill>
                  <a:srgbClr val="C00000"/>
                </a:solidFill>
                <a:latin typeface="Lucida Console" pitchFamily="49" charset="0"/>
              </a:rPr>
              <a:t>4. </a:t>
            </a:r>
            <a:r>
              <a:rPr lang="en-US" sz="2600" b="1" u="sng" dirty="0" smtClean="0">
                <a:solidFill>
                  <a:srgbClr val="C00000"/>
                </a:solidFill>
                <a:latin typeface="Lucida Console" pitchFamily="49" charset="0"/>
              </a:rPr>
              <a:t>Flexible Manufacturing </a:t>
            </a:r>
            <a:br>
              <a:rPr lang="en-US" sz="2600" b="1" u="sng" dirty="0" smtClean="0">
                <a:solidFill>
                  <a:srgbClr val="C00000"/>
                </a:solidFill>
                <a:latin typeface="Lucida Console" pitchFamily="49" charset="0"/>
              </a:rPr>
            </a:br>
            <a:r>
              <a:rPr lang="en-US" sz="2600" b="1" u="sng" dirty="0" smtClean="0">
                <a:solidFill>
                  <a:srgbClr val="C00000"/>
                </a:solidFill>
                <a:latin typeface="Lucida Console" pitchFamily="49" charset="0"/>
              </a:rPr>
              <a:t>line (FML)</a:t>
            </a:r>
            <a:endParaRPr lang="en-US" sz="2600" b="1" u="sng" dirty="0">
              <a:solidFill>
                <a:srgbClr val="C00000"/>
              </a:solidFill>
              <a:latin typeface="Lucida Console" pitchFamily="49" charset="0"/>
            </a:endParaRPr>
          </a:p>
        </p:txBody>
      </p:sp>
      <p:sp>
        <p:nvSpPr>
          <p:cNvPr id="3" name="Content Placeholder 2"/>
          <p:cNvSpPr>
            <a:spLocks noGrp="1"/>
          </p:cNvSpPr>
          <p:nvPr>
            <p:ph idx="1"/>
          </p:nvPr>
        </p:nvSpPr>
        <p:spPr>
          <a:xfrm>
            <a:off x="228600" y="1219200"/>
            <a:ext cx="8915400" cy="5638800"/>
          </a:xfrm>
        </p:spPr>
        <p:txBody>
          <a:bodyPr>
            <a:noAutofit/>
          </a:bodyPr>
          <a:lstStyle/>
          <a:p>
            <a:pPr>
              <a:lnSpc>
                <a:spcPct val="170000"/>
              </a:lnSpc>
              <a:buFont typeface="Algerian" pitchFamily="82" charset="0"/>
              <a:buChar char="&gt;"/>
            </a:pPr>
            <a:r>
              <a:rPr lang="en-US" sz="1700" b="1" dirty="0" smtClean="0">
                <a:solidFill>
                  <a:srgbClr val="C00000"/>
                </a:solidFill>
                <a:latin typeface="Lucida Console" pitchFamily="49" charset="0"/>
              </a:rPr>
              <a:t>Flexible manufacturing line </a:t>
            </a:r>
            <a:r>
              <a:rPr lang="en-US" sz="1700" dirty="0" smtClean="0">
                <a:latin typeface="Lucida Console" pitchFamily="49" charset="0"/>
              </a:rPr>
              <a:t>is like a </a:t>
            </a:r>
            <a:r>
              <a:rPr lang="en-US" sz="1700" b="1" dirty="0" smtClean="0">
                <a:latin typeface="Lucida Console" pitchFamily="49" charset="0"/>
              </a:rPr>
              <a:t>production line and flexible manufacturing cell</a:t>
            </a:r>
            <a:r>
              <a:rPr lang="en-US" sz="1700" dirty="0" smtClean="0">
                <a:latin typeface="Lucida Console" pitchFamily="49" charset="0"/>
              </a:rPr>
              <a:t>, but it handles </a:t>
            </a:r>
            <a:r>
              <a:rPr lang="en-US" sz="1700" b="1" dirty="0" smtClean="0">
                <a:solidFill>
                  <a:srgbClr val="0070C0"/>
                </a:solidFill>
                <a:latin typeface="Lucida Console" pitchFamily="49" charset="0"/>
              </a:rPr>
              <a:t>more volume and very few products</a:t>
            </a:r>
            <a:r>
              <a:rPr lang="en-US" sz="1700" dirty="0" smtClean="0">
                <a:latin typeface="Lucida Console" pitchFamily="49" charset="0"/>
              </a:rPr>
              <a:t> compared to a </a:t>
            </a:r>
            <a:r>
              <a:rPr lang="en-US" sz="1700" b="1" dirty="0" smtClean="0">
                <a:latin typeface="Lucida Console" pitchFamily="49" charset="0"/>
              </a:rPr>
              <a:t>flexible manufacturing cell. </a:t>
            </a:r>
          </a:p>
          <a:p>
            <a:pPr>
              <a:lnSpc>
                <a:spcPct val="170000"/>
              </a:lnSpc>
              <a:buFont typeface="Algerian" pitchFamily="82" charset="0"/>
              <a:buChar char="&gt;"/>
            </a:pPr>
            <a:r>
              <a:rPr lang="en-US" sz="1700" dirty="0" smtClean="0">
                <a:latin typeface="Lucida Console" pitchFamily="49" charset="0"/>
              </a:rPr>
              <a:t>So, if the </a:t>
            </a:r>
            <a:r>
              <a:rPr lang="en-US" sz="1700" b="1" dirty="0" smtClean="0">
                <a:solidFill>
                  <a:srgbClr val="002060"/>
                </a:solidFill>
                <a:latin typeface="Lucida Console" pitchFamily="49" charset="0"/>
              </a:rPr>
              <a:t>volumes are very high </a:t>
            </a:r>
            <a:r>
              <a:rPr lang="en-US" sz="1700" dirty="0" smtClean="0">
                <a:latin typeface="Lucida Console" pitchFamily="49" charset="0"/>
              </a:rPr>
              <a:t>or if a cell is required to </a:t>
            </a:r>
            <a:r>
              <a:rPr lang="en-US" sz="1700" b="1" dirty="0" smtClean="0">
                <a:solidFill>
                  <a:srgbClr val="002060"/>
                </a:solidFill>
                <a:latin typeface="Lucida Console" pitchFamily="49" charset="0"/>
              </a:rPr>
              <a:t>make only one product </a:t>
            </a:r>
            <a:r>
              <a:rPr lang="en-US" sz="1700" dirty="0" smtClean="0">
                <a:latin typeface="Lucida Console" pitchFamily="49" charset="0"/>
              </a:rPr>
              <a:t>then it becomes </a:t>
            </a:r>
            <a:r>
              <a:rPr lang="en-US" sz="1700" b="1" dirty="0" smtClean="0">
                <a:latin typeface="Lucida Console" pitchFamily="49" charset="0"/>
              </a:rPr>
              <a:t>a flexible manufacturing line</a:t>
            </a:r>
            <a:r>
              <a:rPr lang="en-US" sz="1700" dirty="0" smtClean="0">
                <a:latin typeface="Lucida Console" pitchFamily="49" charset="0"/>
              </a:rPr>
              <a:t>, if it makes </a:t>
            </a:r>
            <a:r>
              <a:rPr lang="en-US" sz="1700" b="1" dirty="0" smtClean="0">
                <a:solidFill>
                  <a:srgbClr val="002060"/>
                </a:solidFill>
                <a:latin typeface="Lucida Console" pitchFamily="49" charset="0"/>
              </a:rPr>
              <a:t>more than one</a:t>
            </a:r>
            <a:r>
              <a:rPr lang="en-US" sz="1700" dirty="0" smtClean="0">
                <a:latin typeface="Lucida Console" pitchFamily="49" charset="0"/>
              </a:rPr>
              <a:t> then it becomes a FMC is a little more variety and a collection of flexible manufacturing cells make </a:t>
            </a:r>
            <a:r>
              <a:rPr lang="en-US" sz="1700" b="1" dirty="0" smtClean="0">
                <a:solidFill>
                  <a:srgbClr val="0070C0"/>
                </a:solidFill>
                <a:latin typeface="Lucida Console" pitchFamily="49" charset="0"/>
              </a:rPr>
              <a:t>a flexible manufacturing system. </a:t>
            </a:r>
          </a:p>
          <a:p>
            <a:pPr>
              <a:lnSpc>
                <a:spcPct val="170000"/>
              </a:lnSpc>
              <a:buFont typeface="Algerian" pitchFamily="82" charset="0"/>
              <a:buChar char="&gt;"/>
            </a:pPr>
            <a:r>
              <a:rPr lang="en-US" sz="1700" dirty="0" smtClean="0">
                <a:latin typeface="Lucida Console" pitchFamily="49" charset="0"/>
              </a:rPr>
              <a:t>Thus </a:t>
            </a:r>
            <a:r>
              <a:rPr lang="en-US" sz="1700" b="1" dirty="0" smtClean="0">
                <a:solidFill>
                  <a:srgbClr val="002060"/>
                </a:solidFill>
                <a:latin typeface="Lucida Console" pitchFamily="49" charset="0"/>
              </a:rPr>
              <a:t>FMCs</a:t>
            </a:r>
            <a:r>
              <a:rPr lang="en-US" sz="1700" dirty="0" smtClean="0">
                <a:latin typeface="Lucida Console" pitchFamily="49" charset="0"/>
              </a:rPr>
              <a:t> have </a:t>
            </a:r>
            <a:r>
              <a:rPr lang="en-US" sz="1700" b="1" dirty="0" smtClean="0">
                <a:solidFill>
                  <a:srgbClr val="0070C0"/>
                </a:solidFill>
                <a:latin typeface="Lucida Console" pitchFamily="49" charset="0"/>
              </a:rPr>
              <a:t>high flexibility </a:t>
            </a:r>
            <a:r>
              <a:rPr lang="en-US" sz="1700" dirty="0" smtClean="0">
                <a:latin typeface="Lucida Console" pitchFamily="49" charset="0"/>
              </a:rPr>
              <a:t>and </a:t>
            </a:r>
            <a:r>
              <a:rPr lang="en-US" sz="1700" b="1" dirty="0" smtClean="0">
                <a:solidFill>
                  <a:srgbClr val="0070C0"/>
                </a:solidFill>
                <a:latin typeface="Lucida Console" pitchFamily="49" charset="0"/>
              </a:rPr>
              <a:t>handle less volume </a:t>
            </a:r>
            <a:r>
              <a:rPr lang="en-US" sz="1700" dirty="0" smtClean="0">
                <a:latin typeface="Lucida Console" pitchFamily="49" charset="0"/>
              </a:rPr>
              <a:t>while </a:t>
            </a:r>
            <a:r>
              <a:rPr lang="en-US" sz="1700" b="1" dirty="0" smtClean="0">
                <a:solidFill>
                  <a:srgbClr val="002060"/>
                </a:solidFill>
                <a:latin typeface="Lucida Console" pitchFamily="49" charset="0"/>
              </a:rPr>
              <a:t>FML</a:t>
            </a:r>
            <a:r>
              <a:rPr lang="en-US" sz="1700" dirty="0" smtClean="0">
                <a:latin typeface="Lucida Console" pitchFamily="49" charset="0"/>
              </a:rPr>
              <a:t> have </a:t>
            </a:r>
            <a:r>
              <a:rPr lang="en-US" sz="1700" b="1" dirty="0" smtClean="0">
                <a:solidFill>
                  <a:srgbClr val="002060"/>
                </a:solidFill>
                <a:latin typeface="Lucida Console" pitchFamily="49" charset="0"/>
              </a:rPr>
              <a:t>less flexibility</a:t>
            </a:r>
            <a:r>
              <a:rPr lang="en-US" sz="1700" dirty="0" smtClean="0">
                <a:latin typeface="Lucida Console" pitchFamily="49" charset="0"/>
              </a:rPr>
              <a:t>, but can handle </a:t>
            </a:r>
            <a:r>
              <a:rPr lang="en-US" sz="1700" b="1" dirty="0" smtClean="0">
                <a:solidFill>
                  <a:srgbClr val="002060"/>
                </a:solidFill>
                <a:latin typeface="Lucida Console" pitchFamily="49" charset="0"/>
              </a:rPr>
              <a:t>very large volumes</a:t>
            </a:r>
            <a:r>
              <a:rPr lang="en-US" sz="1700" dirty="0" smtClean="0">
                <a:latin typeface="Lucida Console" pitchFamily="49" charset="0"/>
              </a:rPr>
              <a:t>. So, </a:t>
            </a:r>
            <a:r>
              <a:rPr lang="en-US" sz="1700" b="1" dirty="0" smtClean="0">
                <a:solidFill>
                  <a:srgbClr val="002060"/>
                </a:solidFill>
                <a:latin typeface="Lucida Console" pitchFamily="49" charset="0"/>
              </a:rPr>
              <a:t>depending on the volume  and variety, </a:t>
            </a:r>
            <a:r>
              <a:rPr lang="en-US" sz="1700" dirty="0" smtClean="0">
                <a:latin typeface="Lucida Console" pitchFamily="49" charset="0"/>
              </a:rPr>
              <a:t>we call it an FML or FMC.</a:t>
            </a:r>
            <a:endParaRPr lang="en-US" sz="1700" dirty="0">
              <a:latin typeface="Lucida Console"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3200" b="1" dirty="0" smtClean="0">
                <a:solidFill>
                  <a:srgbClr val="C00000"/>
                </a:solidFill>
                <a:latin typeface="Lucida Console" pitchFamily="49" charset="0"/>
              </a:rPr>
              <a:t>Cont’d…</a:t>
            </a:r>
            <a:endParaRPr lang="en-US" sz="3200" b="1" dirty="0">
              <a:solidFill>
                <a:srgbClr val="C00000"/>
              </a:solidFill>
              <a:latin typeface="Lucida Console" pitchFamily="49" charset="0"/>
            </a:endParaRPr>
          </a:p>
        </p:txBody>
      </p:sp>
      <p:sp>
        <p:nvSpPr>
          <p:cNvPr id="3" name="Content Placeholder 2"/>
          <p:cNvSpPr>
            <a:spLocks noGrp="1"/>
          </p:cNvSpPr>
          <p:nvPr>
            <p:ph idx="1"/>
          </p:nvPr>
        </p:nvSpPr>
        <p:spPr>
          <a:xfrm>
            <a:off x="228600" y="1066800"/>
            <a:ext cx="8686800" cy="5791200"/>
          </a:xfrm>
        </p:spPr>
        <p:txBody>
          <a:bodyPr>
            <a:noAutofit/>
          </a:bodyPr>
          <a:lstStyle/>
          <a:p>
            <a:pPr>
              <a:lnSpc>
                <a:spcPct val="170000"/>
              </a:lnSpc>
              <a:buFont typeface="Wingdings 2" pitchFamily="18" charset="2"/>
              <a:buChar char="E"/>
            </a:pPr>
            <a:r>
              <a:rPr lang="en-US" sz="1800" b="1" dirty="0" smtClean="0">
                <a:solidFill>
                  <a:srgbClr val="C00000"/>
                </a:solidFill>
                <a:latin typeface="Lucida Console" pitchFamily="49" charset="0"/>
              </a:rPr>
              <a:t>Flexible transfer line </a:t>
            </a:r>
            <a:r>
              <a:rPr lang="en-US" sz="1800" dirty="0" smtClean="0">
                <a:latin typeface="Lucida Console" pitchFamily="49" charset="0"/>
              </a:rPr>
              <a:t>has </a:t>
            </a:r>
            <a:r>
              <a:rPr lang="en-US" sz="1800" b="1" dirty="0" smtClean="0">
                <a:latin typeface="Lucida Console" pitchFamily="49" charset="0"/>
              </a:rPr>
              <a:t>multiple workstations </a:t>
            </a:r>
            <a:r>
              <a:rPr lang="en-US" sz="1800" dirty="0" smtClean="0">
                <a:latin typeface="Lucida Console" pitchFamily="49" charset="0"/>
              </a:rPr>
              <a:t>that are </a:t>
            </a:r>
            <a:r>
              <a:rPr lang="en-US" sz="1800" b="1" dirty="0" smtClean="0">
                <a:solidFill>
                  <a:srgbClr val="0070C0"/>
                </a:solidFill>
                <a:latin typeface="Lucida Console" pitchFamily="49" charset="0"/>
              </a:rPr>
              <a:t>automated </a:t>
            </a:r>
            <a:r>
              <a:rPr lang="en-US" sz="1800" dirty="0" smtClean="0">
                <a:solidFill>
                  <a:srgbClr val="002060"/>
                </a:solidFill>
                <a:latin typeface="Lucida Console" pitchFamily="49" charset="0"/>
              </a:rPr>
              <a:t>and </a:t>
            </a:r>
            <a:r>
              <a:rPr lang="en-US" sz="1800" b="1" dirty="0" smtClean="0">
                <a:solidFill>
                  <a:srgbClr val="0070C0"/>
                </a:solidFill>
                <a:latin typeface="Lucida Console" pitchFamily="49" charset="0"/>
              </a:rPr>
              <a:t>linked together </a:t>
            </a:r>
            <a:r>
              <a:rPr lang="en-US" sz="1800" dirty="0" smtClean="0">
                <a:latin typeface="Lucida Console" pitchFamily="49" charset="0"/>
              </a:rPr>
              <a:t>by a </a:t>
            </a:r>
            <a:r>
              <a:rPr lang="en-US" sz="1800" b="1" dirty="0" smtClean="0">
                <a:latin typeface="Lucida Console" pitchFamily="49" charset="0"/>
              </a:rPr>
              <a:t>work handling system </a:t>
            </a:r>
            <a:r>
              <a:rPr lang="en-US" sz="1800" dirty="0" smtClean="0">
                <a:latin typeface="Lucida Console" pitchFamily="49" charset="0"/>
              </a:rPr>
              <a:t>that transfers parts from </a:t>
            </a:r>
            <a:r>
              <a:rPr lang="en-US" sz="1800" b="1" dirty="0" smtClean="0">
                <a:latin typeface="Lucida Console" pitchFamily="49" charset="0"/>
              </a:rPr>
              <a:t>one station to the next, </a:t>
            </a:r>
            <a:r>
              <a:rPr lang="en-US" sz="1800" dirty="0" smtClean="0">
                <a:latin typeface="Lucida Console" pitchFamily="49" charset="0"/>
              </a:rPr>
              <a:t>as in Fig. 5. </a:t>
            </a:r>
          </a:p>
          <a:p>
            <a:pPr>
              <a:lnSpc>
                <a:spcPct val="170000"/>
              </a:lnSpc>
              <a:buFont typeface="Wingdings 2" pitchFamily="18" charset="2"/>
              <a:buChar char="E"/>
            </a:pPr>
            <a:r>
              <a:rPr lang="en-US" sz="1800" b="1" dirty="0" smtClean="0">
                <a:solidFill>
                  <a:srgbClr val="0070C0"/>
                </a:solidFill>
                <a:latin typeface="Lucida Console" pitchFamily="49" charset="0"/>
              </a:rPr>
              <a:t>Starting—un-processed—parts </a:t>
            </a:r>
            <a:r>
              <a:rPr lang="en-US" sz="1800" dirty="0" smtClean="0">
                <a:latin typeface="Lucida Console" pitchFamily="49" charset="0"/>
              </a:rPr>
              <a:t>enter the </a:t>
            </a:r>
            <a:r>
              <a:rPr lang="en-US" sz="1800" b="1" dirty="0" smtClean="0">
                <a:latin typeface="Lucida Console" pitchFamily="49" charset="0"/>
              </a:rPr>
              <a:t>FTL</a:t>
            </a:r>
            <a:r>
              <a:rPr lang="en-US" sz="1800" dirty="0" smtClean="0">
                <a:latin typeface="Lucida Console" pitchFamily="49" charset="0"/>
              </a:rPr>
              <a:t> and undergo a system of </a:t>
            </a:r>
            <a:r>
              <a:rPr lang="en-US" sz="1800" b="1" dirty="0" smtClean="0">
                <a:solidFill>
                  <a:srgbClr val="002060"/>
                </a:solidFill>
                <a:latin typeface="Lucida Console" pitchFamily="49" charset="0"/>
              </a:rPr>
              <a:t>automated processing </a:t>
            </a:r>
            <a:r>
              <a:rPr lang="en-US" sz="1800" dirty="0" smtClean="0">
                <a:latin typeface="Lucida Console" pitchFamily="49" charset="0"/>
              </a:rPr>
              <a:t>at various workstations along the </a:t>
            </a:r>
            <a:r>
              <a:rPr lang="en-US" sz="1800" b="1" dirty="0" smtClean="0">
                <a:latin typeface="Lucida Console" pitchFamily="49" charset="0"/>
              </a:rPr>
              <a:t>automated production line</a:t>
            </a:r>
            <a:r>
              <a:rPr lang="en-US" sz="1800" dirty="0" smtClean="0">
                <a:latin typeface="Lucida Console" pitchFamily="49" charset="0"/>
              </a:rPr>
              <a:t>; the parts are passed from workstation to workstation by means of </a:t>
            </a:r>
            <a:r>
              <a:rPr lang="en-US" sz="1800" b="1" dirty="0" smtClean="0">
                <a:latin typeface="Lucida Console" pitchFamily="49" charset="0"/>
              </a:rPr>
              <a:t>a mechanized work transport system,</a:t>
            </a:r>
            <a:r>
              <a:rPr lang="en-US" sz="1800" dirty="0" smtClean="0">
                <a:latin typeface="Lucida Console" pitchFamily="49" charset="0"/>
              </a:rPr>
              <a:t> until the completely processed parts pass out of the automated production line after the last process occurs to the part at the final workstation in the system.</a:t>
            </a:r>
            <a:endParaRPr lang="en-US" sz="1800" dirty="0">
              <a:latin typeface="Lucida Console" pitchFamily="49"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0070C0"/>
                </a:solidFill>
                <a:latin typeface="Lucida Console" pitchFamily="49" charset="0"/>
              </a:rPr>
              <a:t>Cont’d…</a:t>
            </a:r>
            <a:endParaRPr lang="en-US" sz="2800" b="1" dirty="0">
              <a:solidFill>
                <a:srgbClr val="0070C0"/>
              </a:solidFill>
              <a:latin typeface="Lucida Console" pitchFamily="49" charset="0"/>
            </a:endParaRPr>
          </a:p>
        </p:txBody>
      </p:sp>
      <p:pic>
        <p:nvPicPr>
          <p:cNvPr id="14338" name="Picture 2"/>
          <p:cNvPicPr>
            <a:picLocks noGrp="1" noChangeAspect="1" noChangeArrowheads="1"/>
          </p:cNvPicPr>
          <p:nvPr>
            <p:ph idx="1"/>
          </p:nvPr>
        </p:nvPicPr>
        <p:blipFill>
          <a:blip r:embed="rId2"/>
          <a:srcRect/>
          <a:stretch>
            <a:fillRect/>
          </a:stretch>
        </p:blipFill>
        <p:spPr bwMode="auto">
          <a:xfrm>
            <a:off x="609600" y="1143000"/>
            <a:ext cx="7924800" cy="3729831"/>
          </a:xfrm>
          <a:prstGeom prst="rect">
            <a:avLst/>
          </a:prstGeom>
          <a:noFill/>
          <a:ln w="9525">
            <a:noFill/>
            <a:miter lim="800000"/>
            <a:headEnd/>
            <a:tailEnd/>
          </a:ln>
          <a:effectLst/>
        </p:spPr>
      </p:pic>
      <p:sp>
        <p:nvSpPr>
          <p:cNvPr id="5" name="TextBox 4"/>
          <p:cNvSpPr txBox="1"/>
          <p:nvPr/>
        </p:nvSpPr>
        <p:spPr>
          <a:xfrm>
            <a:off x="914400" y="5257800"/>
            <a:ext cx="7620000" cy="707886"/>
          </a:xfrm>
          <a:prstGeom prst="rect">
            <a:avLst/>
          </a:prstGeom>
          <a:noFill/>
        </p:spPr>
        <p:txBody>
          <a:bodyPr wrap="square" rtlCol="0">
            <a:spAutoFit/>
          </a:bodyPr>
          <a:lstStyle/>
          <a:p>
            <a:pPr algn="ctr"/>
            <a:r>
              <a:rPr lang="en-US" sz="2000" b="1" dirty="0" smtClean="0">
                <a:solidFill>
                  <a:srgbClr val="002060"/>
                </a:solidFill>
                <a:latin typeface="Lucida Console" pitchFamily="49" charset="0"/>
              </a:rPr>
              <a:t>Figure 5: General configuration of an flexible transfer line</a:t>
            </a:r>
            <a:endParaRPr lang="en-US" sz="2000" b="1" dirty="0">
              <a:solidFill>
                <a:srgbClr val="002060"/>
              </a:solidFill>
              <a:latin typeface="Lucida Console"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002060"/>
                </a:solidFill>
                <a:latin typeface="Lucida Console" pitchFamily="49" charset="0"/>
              </a:rPr>
              <a:t>Cont’d…</a:t>
            </a:r>
            <a:endParaRPr lang="en-US" sz="2800" b="1" dirty="0">
              <a:solidFill>
                <a:srgbClr val="002060"/>
              </a:solidFill>
              <a:latin typeface="Lucida Console" pitchFamily="49" charset="0"/>
            </a:endParaRPr>
          </a:p>
        </p:txBody>
      </p:sp>
      <p:sp>
        <p:nvSpPr>
          <p:cNvPr id="3" name="Content Placeholder 2"/>
          <p:cNvSpPr>
            <a:spLocks noGrp="1"/>
          </p:cNvSpPr>
          <p:nvPr>
            <p:ph idx="1"/>
          </p:nvPr>
        </p:nvSpPr>
        <p:spPr>
          <a:xfrm>
            <a:off x="304800" y="685800"/>
            <a:ext cx="8839200" cy="6172200"/>
          </a:xfrm>
        </p:spPr>
        <p:txBody>
          <a:bodyPr>
            <a:noAutofit/>
          </a:bodyPr>
          <a:lstStyle/>
          <a:p>
            <a:pPr>
              <a:lnSpc>
                <a:spcPct val="170000"/>
              </a:lnSpc>
              <a:buFont typeface="Lucida Console" pitchFamily="49" charset="0"/>
              <a:buChar char="#"/>
            </a:pPr>
            <a:r>
              <a:rPr lang="en-US" sz="1600" dirty="0" smtClean="0">
                <a:latin typeface="Lucida Console" pitchFamily="49" charset="0"/>
              </a:rPr>
              <a:t>The </a:t>
            </a:r>
            <a:r>
              <a:rPr lang="en-US" sz="1600" b="1" dirty="0" smtClean="0">
                <a:solidFill>
                  <a:srgbClr val="002060"/>
                </a:solidFill>
                <a:latin typeface="Lucida Console" pitchFamily="49" charset="0"/>
              </a:rPr>
              <a:t>line</a:t>
            </a:r>
            <a:r>
              <a:rPr lang="en-US" sz="1600" dirty="0" smtClean="0">
                <a:latin typeface="Lucida Console" pitchFamily="49" charset="0"/>
              </a:rPr>
              <a:t> may also include </a:t>
            </a:r>
            <a:r>
              <a:rPr lang="en-US" sz="1600" b="1" dirty="0" smtClean="0">
                <a:solidFill>
                  <a:srgbClr val="0070C0"/>
                </a:solidFill>
                <a:latin typeface="Lucida Console" pitchFamily="49" charset="0"/>
              </a:rPr>
              <a:t>inspection stations </a:t>
            </a:r>
            <a:r>
              <a:rPr lang="en-US" sz="1600" dirty="0" smtClean="0">
                <a:latin typeface="Lucida Console" pitchFamily="49" charset="0"/>
              </a:rPr>
              <a:t>to perform </a:t>
            </a:r>
            <a:r>
              <a:rPr lang="en-US" sz="1600" b="1" dirty="0" smtClean="0">
                <a:latin typeface="Lucida Console" pitchFamily="49" charset="0"/>
              </a:rPr>
              <a:t>intermediate quality checks </a:t>
            </a:r>
            <a:r>
              <a:rPr lang="en-US" sz="1600" dirty="0" smtClean="0">
                <a:latin typeface="Lucida Console" pitchFamily="49" charset="0"/>
              </a:rPr>
              <a:t>on parts in the system, as well as a </a:t>
            </a:r>
            <a:r>
              <a:rPr lang="en-US" sz="1600" b="1" dirty="0" smtClean="0">
                <a:solidFill>
                  <a:srgbClr val="0070C0"/>
                </a:solidFill>
                <a:latin typeface="Lucida Console" pitchFamily="49" charset="0"/>
              </a:rPr>
              <a:t>number of manually-operated workstations</a:t>
            </a:r>
            <a:r>
              <a:rPr lang="en-US" sz="1600" dirty="0" smtClean="0">
                <a:latin typeface="Lucida Console" pitchFamily="49" charset="0"/>
              </a:rPr>
              <a:t> that accomplish tasks that have </a:t>
            </a:r>
            <a:r>
              <a:rPr lang="en-US" sz="1600" b="1" dirty="0" smtClean="0">
                <a:solidFill>
                  <a:srgbClr val="002060"/>
                </a:solidFill>
                <a:latin typeface="Lucida Console" pitchFamily="49" charset="0"/>
              </a:rPr>
              <a:t>not been automated </a:t>
            </a:r>
            <a:r>
              <a:rPr lang="en-US" sz="1600" dirty="0" smtClean="0">
                <a:latin typeface="Lucida Console" pitchFamily="49" charset="0"/>
              </a:rPr>
              <a:t>owing to reasons of </a:t>
            </a:r>
            <a:r>
              <a:rPr lang="en-US" sz="1600" b="1" dirty="0" smtClean="0">
                <a:solidFill>
                  <a:srgbClr val="002060"/>
                </a:solidFill>
                <a:latin typeface="Lucida Console" pitchFamily="49" charset="0"/>
              </a:rPr>
              <a:t>economy or difficulty</a:t>
            </a:r>
            <a:r>
              <a:rPr lang="en-US" sz="1600" dirty="0" smtClean="0">
                <a:latin typeface="Lucida Console" pitchFamily="49" charset="0"/>
              </a:rPr>
              <a:t>. </a:t>
            </a:r>
          </a:p>
          <a:p>
            <a:pPr>
              <a:lnSpc>
                <a:spcPct val="170000"/>
              </a:lnSpc>
              <a:buFont typeface="Lucida Console" pitchFamily="49" charset="0"/>
              <a:buChar char="#"/>
            </a:pPr>
            <a:r>
              <a:rPr lang="en-US" sz="1600" b="1" dirty="0" smtClean="0">
                <a:solidFill>
                  <a:srgbClr val="002060"/>
                </a:solidFill>
                <a:latin typeface="Lucida Console" pitchFamily="49" charset="0"/>
              </a:rPr>
              <a:t>Each station </a:t>
            </a:r>
            <a:r>
              <a:rPr lang="en-US" sz="1600" dirty="0" smtClean="0">
                <a:latin typeface="Lucida Console" pitchFamily="49" charset="0"/>
              </a:rPr>
              <a:t>performs a </a:t>
            </a:r>
            <a:r>
              <a:rPr lang="en-US" sz="1600" b="1" dirty="0" smtClean="0">
                <a:solidFill>
                  <a:srgbClr val="002060"/>
                </a:solidFill>
                <a:latin typeface="Lucida Console" pitchFamily="49" charset="0"/>
              </a:rPr>
              <a:t>different operation</a:t>
            </a:r>
            <a:r>
              <a:rPr lang="en-US" sz="1600" dirty="0" smtClean="0">
                <a:latin typeface="Lucida Console" pitchFamily="49" charset="0"/>
              </a:rPr>
              <a:t>, so all the operations are required to </a:t>
            </a:r>
            <a:r>
              <a:rPr lang="en-US" sz="1600" b="1" dirty="0" smtClean="0">
                <a:solidFill>
                  <a:srgbClr val="002060"/>
                </a:solidFill>
                <a:latin typeface="Lucida Console" pitchFamily="49" charset="0"/>
              </a:rPr>
              <a:t>complete one work unit</a:t>
            </a:r>
            <a:r>
              <a:rPr lang="en-US" sz="1600" dirty="0" smtClean="0">
                <a:latin typeface="Lucida Console" pitchFamily="49" charset="0"/>
              </a:rPr>
              <a:t>; this means that the parts’ route through the production line is </a:t>
            </a:r>
            <a:r>
              <a:rPr lang="en-US" sz="1600" b="1" dirty="0" smtClean="0">
                <a:solidFill>
                  <a:srgbClr val="002060"/>
                </a:solidFill>
                <a:latin typeface="Lucida Console" pitchFamily="49" charset="0"/>
              </a:rPr>
              <a:t>fixed and cannot be changed</a:t>
            </a:r>
            <a:r>
              <a:rPr lang="en-US" sz="1600" dirty="0" smtClean="0">
                <a:latin typeface="Lucida Console" pitchFamily="49" charset="0"/>
              </a:rPr>
              <a:t>. </a:t>
            </a:r>
          </a:p>
          <a:p>
            <a:pPr>
              <a:lnSpc>
                <a:spcPct val="170000"/>
              </a:lnSpc>
              <a:buFont typeface="Lucida Console" pitchFamily="49" charset="0"/>
              <a:buChar char="#"/>
            </a:pPr>
            <a:r>
              <a:rPr lang="en-US" sz="1600" b="1" dirty="0" smtClean="0">
                <a:latin typeface="Lucida Console" pitchFamily="49" charset="0"/>
              </a:rPr>
              <a:t>Multiple parts </a:t>
            </a:r>
            <a:r>
              <a:rPr lang="en-US" sz="1600" dirty="0" smtClean="0">
                <a:latin typeface="Lucida Console" pitchFamily="49" charset="0"/>
              </a:rPr>
              <a:t>are processed simultaneously, with </a:t>
            </a:r>
            <a:r>
              <a:rPr lang="en-US" sz="1600" b="1" dirty="0" smtClean="0">
                <a:latin typeface="Lucida Console" pitchFamily="49" charset="0"/>
              </a:rPr>
              <a:t>one part undergoing processing at each workstation</a:t>
            </a:r>
            <a:r>
              <a:rPr lang="en-US" sz="1600" dirty="0" smtClean="0">
                <a:latin typeface="Lucida Console" pitchFamily="49" charset="0"/>
              </a:rPr>
              <a:t> in the system. This means, in the simplest automated production lines, that the number of parts in the system is found to be </a:t>
            </a:r>
            <a:r>
              <a:rPr lang="en-US" sz="1600" b="1" dirty="0" smtClean="0">
                <a:solidFill>
                  <a:srgbClr val="002060"/>
                </a:solidFill>
                <a:latin typeface="Lucida Console" pitchFamily="49" charset="0"/>
              </a:rPr>
              <a:t>equal to the number of workstations </a:t>
            </a:r>
            <a:r>
              <a:rPr lang="en-US" sz="1600" dirty="0" smtClean="0">
                <a:latin typeface="Lucida Console" pitchFamily="49" charset="0"/>
              </a:rPr>
              <a:t>that the system has; however, in more complicated configurations, provision may have been made for </a:t>
            </a:r>
            <a:r>
              <a:rPr lang="en-US" sz="1600" b="1" dirty="0" smtClean="0">
                <a:solidFill>
                  <a:srgbClr val="002060"/>
                </a:solidFill>
                <a:latin typeface="Lucida Console" pitchFamily="49" charset="0"/>
              </a:rPr>
              <a:t>some form of part storage</a:t>
            </a:r>
            <a:r>
              <a:rPr lang="en-US" sz="1600" dirty="0" smtClean="0">
                <a:latin typeface="Lucida Console" pitchFamily="49" charset="0"/>
              </a:rPr>
              <a:t>, so this calculation may not be accurate where buffering is manifest</a:t>
            </a:r>
            <a:r>
              <a:rPr lang="en-US" sz="1400" dirty="0" smtClean="0">
                <a:latin typeface="Lucida Console" pitchFamily="49" charset="0"/>
              </a:rPr>
              <a:t>.</a:t>
            </a:r>
            <a:endParaRPr lang="en-US" sz="1400" dirty="0">
              <a:latin typeface="Lucida Console"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2562"/>
          </a:xfrm>
        </p:spPr>
        <p:txBody>
          <a:bodyPr>
            <a:normAutofit fontScale="90000"/>
          </a:bodyPr>
          <a:lstStyle/>
          <a:p>
            <a:pPr algn="r"/>
            <a:r>
              <a:rPr lang="en-US" sz="3200" b="1" dirty="0" smtClean="0">
                <a:solidFill>
                  <a:srgbClr val="C00000"/>
                </a:solidFill>
                <a:latin typeface="Lucida Console" pitchFamily="49" charset="0"/>
              </a:rPr>
              <a:t>Cont’d…</a:t>
            </a:r>
            <a:endParaRPr lang="en-US" sz="3200" b="1" dirty="0">
              <a:solidFill>
                <a:srgbClr val="C00000"/>
              </a:solidFill>
              <a:latin typeface="Lucida Console" pitchFamily="49" charset="0"/>
            </a:endParaRPr>
          </a:p>
        </p:txBody>
      </p:sp>
      <p:sp>
        <p:nvSpPr>
          <p:cNvPr id="3" name="Content Placeholder 2"/>
          <p:cNvSpPr>
            <a:spLocks noGrp="1"/>
          </p:cNvSpPr>
          <p:nvPr>
            <p:ph idx="1"/>
          </p:nvPr>
        </p:nvSpPr>
        <p:spPr>
          <a:xfrm>
            <a:off x="457200" y="1828800"/>
            <a:ext cx="8458200" cy="5486400"/>
          </a:xfrm>
        </p:spPr>
        <p:txBody>
          <a:bodyPr>
            <a:normAutofit/>
          </a:bodyPr>
          <a:lstStyle/>
          <a:p>
            <a:pPr>
              <a:lnSpc>
                <a:spcPct val="150000"/>
              </a:lnSpc>
              <a:buFont typeface="Wingdings 2" pitchFamily="18" charset="2"/>
              <a:buChar char="E"/>
            </a:pPr>
            <a:r>
              <a:rPr lang="en-US" sz="2000" dirty="0" smtClean="0">
                <a:latin typeface="Lucida Console" pitchFamily="49" charset="0"/>
              </a:rPr>
              <a:t>The </a:t>
            </a:r>
            <a:r>
              <a:rPr lang="en-US" sz="2000" b="1" dirty="0" smtClean="0">
                <a:solidFill>
                  <a:srgbClr val="002060"/>
                </a:solidFill>
                <a:latin typeface="Lucida Console" pitchFamily="49" charset="0"/>
              </a:rPr>
              <a:t>flexible manufacturing line </a:t>
            </a:r>
            <a:r>
              <a:rPr lang="en-US" sz="2000" dirty="0" smtClean="0">
                <a:latin typeface="Lucida Console" pitchFamily="49" charset="0"/>
              </a:rPr>
              <a:t>operates in cycles with the </a:t>
            </a:r>
            <a:r>
              <a:rPr lang="en-US" sz="2000" b="1" dirty="0" smtClean="0">
                <a:solidFill>
                  <a:srgbClr val="0070C0"/>
                </a:solidFill>
                <a:latin typeface="Lucida Console" pitchFamily="49" charset="0"/>
              </a:rPr>
              <a:t>slowest workstation processing time </a:t>
            </a:r>
            <a:r>
              <a:rPr lang="en-US" sz="2000" dirty="0" smtClean="0">
                <a:latin typeface="Lucida Console" pitchFamily="49" charset="0"/>
              </a:rPr>
              <a:t>setting the </a:t>
            </a:r>
            <a:r>
              <a:rPr lang="en-US" sz="2000" b="1" dirty="0" smtClean="0">
                <a:latin typeface="Lucida Console" pitchFamily="49" charset="0"/>
              </a:rPr>
              <a:t>pace for the whole line. Each cycle </a:t>
            </a:r>
            <a:r>
              <a:rPr lang="en-US" sz="2000" dirty="0" smtClean="0">
                <a:latin typeface="Lucida Console" pitchFamily="49" charset="0"/>
              </a:rPr>
              <a:t>consists of the </a:t>
            </a:r>
            <a:r>
              <a:rPr lang="en-US" sz="2000" b="1" dirty="0" smtClean="0">
                <a:solidFill>
                  <a:srgbClr val="002060"/>
                </a:solidFill>
                <a:latin typeface="Lucida Console" pitchFamily="49" charset="0"/>
              </a:rPr>
              <a:t>processing time plus the time taken to transfer parts </a:t>
            </a:r>
            <a:r>
              <a:rPr lang="en-US" sz="2000" dirty="0" smtClean="0">
                <a:latin typeface="Lucida Console" pitchFamily="49" charset="0"/>
              </a:rPr>
              <a:t>from one workstation to the next.</a:t>
            </a:r>
            <a:endParaRPr lang="en-US" sz="2000" dirty="0">
              <a:latin typeface="Lucida Console" pitchFamily="49"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noAutofit/>
          </a:bodyPr>
          <a:lstStyle/>
          <a:p>
            <a:pPr algn="r"/>
            <a:r>
              <a:rPr lang="en-US" sz="2400" b="1" dirty="0" smtClean="0">
                <a:solidFill>
                  <a:srgbClr val="C00000"/>
                </a:solidFill>
                <a:latin typeface="Lucida Console" pitchFamily="49" charset="0"/>
              </a:rPr>
              <a:t>Cont’d…</a:t>
            </a:r>
            <a:endParaRPr lang="en-US" sz="2400" b="1" dirty="0">
              <a:solidFill>
                <a:srgbClr val="C00000"/>
              </a:solidFill>
              <a:latin typeface="Lucida Console" pitchFamily="49" charset="0"/>
            </a:endParaRPr>
          </a:p>
        </p:txBody>
      </p:sp>
      <p:sp>
        <p:nvSpPr>
          <p:cNvPr id="3" name="Content Placeholder 2"/>
          <p:cNvSpPr>
            <a:spLocks noGrp="1"/>
          </p:cNvSpPr>
          <p:nvPr>
            <p:ph idx="1"/>
          </p:nvPr>
        </p:nvSpPr>
        <p:spPr>
          <a:xfrm>
            <a:off x="304800" y="762000"/>
            <a:ext cx="8839200" cy="6096000"/>
          </a:xfrm>
        </p:spPr>
        <p:txBody>
          <a:bodyPr>
            <a:normAutofit fontScale="62500" lnSpcReduction="20000"/>
          </a:bodyPr>
          <a:lstStyle/>
          <a:p>
            <a:pPr>
              <a:lnSpc>
                <a:spcPct val="170000"/>
              </a:lnSpc>
              <a:buFont typeface="Lucida Console" pitchFamily="49" charset="0"/>
              <a:buChar char="#"/>
            </a:pPr>
            <a:r>
              <a:rPr lang="en-US" b="1" dirty="0" smtClean="0">
                <a:solidFill>
                  <a:srgbClr val="C00000"/>
                </a:solidFill>
                <a:latin typeface="Lucida Console" pitchFamily="49" charset="0"/>
              </a:rPr>
              <a:t>Certain layouts </a:t>
            </a:r>
            <a:r>
              <a:rPr lang="en-US" dirty="0" smtClean="0">
                <a:latin typeface="Lucida Console" pitchFamily="49" charset="0"/>
              </a:rPr>
              <a:t>of </a:t>
            </a:r>
            <a:r>
              <a:rPr lang="en-US" b="1" dirty="0" smtClean="0">
                <a:latin typeface="Lucida Console" pitchFamily="49" charset="0"/>
              </a:rPr>
              <a:t>transfer lines </a:t>
            </a:r>
            <a:r>
              <a:rPr lang="en-US" dirty="0" smtClean="0">
                <a:latin typeface="Lucida Console" pitchFamily="49" charset="0"/>
              </a:rPr>
              <a:t>may allow the use of </a:t>
            </a:r>
            <a:r>
              <a:rPr lang="en-US" b="1" dirty="0" smtClean="0">
                <a:solidFill>
                  <a:srgbClr val="0070C0"/>
                </a:solidFill>
                <a:latin typeface="Lucida Console" pitchFamily="49" charset="0"/>
              </a:rPr>
              <a:t>pallet fixtures </a:t>
            </a:r>
            <a:r>
              <a:rPr lang="en-US" dirty="0" smtClean="0">
                <a:latin typeface="Lucida Console" pitchFamily="49" charset="0"/>
              </a:rPr>
              <a:t>for part handling. The alternative method of </a:t>
            </a:r>
            <a:r>
              <a:rPr lang="en-US" dirty="0" err="1" smtClean="0">
                <a:latin typeface="Lucida Console" pitchFamily="49" charset="0"/>
              </a:rPr>
              <a:t>workpart</a:t>
            </a:r>
            <a:r>
              <a:rPr lang="en-US" dirty="0" smtClean="0">
                <a:latin typeface="Lucida Console" pitchFamily="49" charset="0"/>
              </a:rPr>
              <a:t> location is simply to </a:t>
            </a:r>
            <a:r>
              <a:rPr lang="en-US" b="1" dirty="0" smtClean="0">
                <a:solidFill>
                  <a:srgbClr val="002060"/>
                </a:solidFill>
                <a:latin typeface="Lucida Console" pitchFamily="49" charset="0"/>
              </a:rPr>
              <a:t>index the parts</a:t>
            </a:r>
            <a:r>
              <a:rPr lang="en-US" dirty="0" smtClean="0">
                <a:latin typeface="Lucida Console" pitchFamily="49" charset="0"/>
              </a:rPr>
              <a:t> themselves from station to station; this is described as a </a:t>
            </a:r>
            <a:r>
              <a:rPr lang="en-US" b="1" dirty="0" smtClean="0">
                <a:solidFill>
                  <a:srgbClr val="0070C0"/>
                </a:solidFill>
                <a:latin typeface="Lucida Console" pitchFamily="49" charset="0"/>
              </a:rPr>
              <a:t>free transfer line</a:t>
            </a:r>
            <a:r>
              <a:rPr lang="en-US" dirty="0" smtClean="0">
                <a:latin typeface="Lucida Console" pitchFamily="49" charset="0"/>
              </a:rPr>
              <a:t>, and is </a:t>
            </a:r>
            <a:r>
              <a:rPr lang="en-US" b="1" dirty="0" smtClean="0">
                <a:solidFill>
                  <a:srgbClr val="0070C0"/>
                </a:solidFill>
                <a:latin typeface="Lucida Console" pitchFamily="49" charset="0"/>
              </a:rPr>
              <a:t>less expensive</a:t>
            </a:r>
            <a:r>
              <a:rPr lang="en-US" dirty="0" smtClean="0">
                <a:latin typeface="Lucida Console" pitchFamily="49" charset="0"/>
              </a:rPr>
              <a:t> than the </a:t>
            </a:r>
            <a:r>
              <a:rPr lang="en-US" b="1" dirty="0" smtClean="0">
                <a:solidFill>
                  <a:srgbClr val="0070C0"/>
                </a:solidFill>
                <a:latin typeface="Lucida Console" pitchFamily="49" charset="0"/>
              </a:rPr>
              <a:t>palletized transfer line </a:t>
            </a:r>
            <a:r>
              <a:rPr lang="en-US" dirty="0" smtClean="0">
                <a:latin typeface="Lucida Console" pitchFamily="49" charset="0"/>
              </a:rPr>
              <a:t>as pallet fixtures do not have to be custom-designed for the work transport system. However, </a:t>
            </a:r>
            <a:r>
              <a:rPr lang="en-US" b="1" dirty="0" smtClean="0">
                <a:solidFill>
                  <a:srgbClr val="002060"/>
                </a:solidFill>
                <a:latin typeface="Lucida Console" pitchFamily="49" charset="0"/>
              </a:rPr>
              <a:t>certain </a:t>
            </a:r>
            <a:r>
              <a:rPr lang="en-US" b="1" dirty="0" err="1" smtClean="0">
                <a:solidFill>
                  <a:srgbClr val="002060"/>
                </a:solidFill>
                <a:latin typeface="Lucida Console" pitchFamily="49" charset="0"/>
              </a:rPr>
              <a:t>workpart</a:t>
            </a:r>
            <a:r>
              <a:rPr lang="en-US" b="1" dirty="0" smtClean="0">
                <a:solidFill>
                  <a:srgbClr val="002060"/>
                </a:solidFill>
                <a:latin typeface="Lucida Console" pitchFamily="49" charset="0"/>
              </a:rPr>
              <a:t> geometrie</a:t>
            </a:r>
            <a:r>
              <a:rPr lang="en-US" dirty="0" smtClean="0">
                <a:latin typeface="Lucida Console" pitchFamily="49" charset="0"/>
              </a:rPr>
              <a:t>s mandate the </a:t>
            </a:r>
            <a:r>
              <a:rPr lang="en-US" b="1" dirty="0" smtClean="0">
                <a:solidFill>
                  <a:srgbClr val="002060"/>
                </a:solidFill>
                <a:latin typeface="Lucida Console" pitchFamily="49" charset="0"/>
              </a:rPr>
              <a:t>use of pallets and pallet fixtures</a:t>
            </a:r>
            <a:r>
              <a:rPr lang="en-US" dirty="0" smtClean="0">
                <a:latin typeface="Lucida Console" pitchFamily="49" charset="0"/>
              </a:rPr>
              <a:t>, in which case a system of returning them to the front of the line must be devised.</a:t>
            </a:r>
            <a:endParaRPr lang="en-US" dirty="0">
              <a:latin typeface="Lucida Console" pitchFamily="49"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868362"/>
          </a:xfrm>
        </p:spPr>
        <p:txBody>
          <a:bodyPr>
            <a:normAutofit fontScale="90000"/>
          </a:bodyPr>
          <a:lstStyle/>
          <a:p>
            <a:r>
              <a:rPr lang="en-US" sz="2800" b="1" u="sng" dirty="0" smtClean="0">
                <a:solidFill>
                  <a:srgbClr val="C00000"/>
                </a:solidFill>
                <a:latin typeface="Lucida Console" pitchFamily="49" charset="0"/>
              </a:rPr>
              <a:t>System Configurations </a:t>
            </a:r>
            <a:br>
              <a:rPr lang="en-US" sz="2800" b="1" u="sng" dirty="0" smtClean="0">
                <a:solidFill>
                  <a:srgbClr val="C00000"/>
                </a:solidFill>
                <a:latin typeface="Lucida Console" pitchFamily="49" charset="0"/>
              </a:rPr>
            </a:br>
            <a:r>
              <a:rPr lang="en-US" sz="2800" b="1" u="sng" dirty="0" smtClean="0">
                <a:solidFill>
                  <a:srgbClr val="C00000"/>
                </a:solidFill>
                <a:latin typeface="Lucida Console" pitchFamily="49" charset="0"/>
              </a:rPr>
              <a:t>of FTL</a:t>
            </a:r>
            <a:endParaRPr lang="en-US" sz="2800" u="sng" dirty="0">
              <a:solidFill>
                <a:srgbClr val="C00000"/>
              </a:solidFill>
              <a:latin typeface="Lucida Console" pitchFamily="49" charset="0"/>
            </a:endParaRPr>
          </a:p>
        </p:txBody>
      </p:sp>
      <p:sp>
        <p:nvSpPr>
          <p:cNvPr id="3" name="Content Placeholder 2"/>
          <p:cNvSpPr>
            <a:spLocks noGrp="1"/>
          </p:cNvSpPr>
          <p:nvPr>
            <p:ph idx="1"/>
          </p:nvPr>
        </p:nvSpPr>
        <p:spPr>
          <a:xfrm>
            <a:off x="533400" y="1676400"/>
            <a:ext cx="8229600" cy="4906963"/>
          </a:xfrm>
        </p:spPr>
        <p:txBody>
          <a:bodyPr>
            <a:normAutofit/>
          </a:bodyPr>
          <a:lstStyle/>
          <a:p>
            <a:pPr>
              <a:lnSpc>
                <a:spcPct val="150000"/>
              </a:lnSpc>
              <a:buFont typeface="Wingdings 2" pitchFamily="18" charset="2"/>
              <a:buChar char="E"/>
            </a:pPr>
            <a:r>
              <a:rPr lang="en-US" sz="2200" dirty="0" smtClean="0">
                <a:latin typeface="Lucida Console" pitchFamily="49" charset="0"/>
              </a:rPr>
              <a:t>A number of </a:t>
            </a:r>
            <a:r>
              <a:rPr lang="en-US" sz="2200" b="1" dirty="0" smtClean="0">
                <a:latin typeface="Lucida Console" pitchFamily="49" charset="0"/>
              </a:rPr>
              <a:t>system configurations </a:t>
            </a:r>
            <a:r>
              <a:rPr lang="en-US" sz="2200" dirty="0" smtClean="0">
                <a:latin typeface="Lucida Console" pitchFamily="49" charset="0"/>
              </a:rPr>
              <a:t>for the </a:t>
            </a:r>
            <a:r>
              <a:rPr lang="en-US" sz="2200" b="1" dirty="0" smtClean="0">
                <a:solidFill>
                  <a:srgbClr val="002060"/>
                </a:solidFill>
                <a:latin typeface="Lucida Console" pitchFamily="49" charset="0"/>
              </a:rPr>
              <a:t>flexible manufacturing line </a:t>
            </a:r>
            <a:r>
              <a:rPr lang="en-US" sz="2200" dirty="0" smtClean="0">
                <a:latin typeface="Lucida Console" pitchFamily="49" charset="0"/>
              </a:rPr>
              <a:t>exist; these are:</a:t>
            </a:r>
          </a:p>
          <a:p>
            <a:pPr marL="1371600" lvl="2" indent="-457200">
              <a:lnSpc>
                <a:spcPct val="150000"/>
              </a:lnSpc>
              <a:buFont typeface="+mj-lt"/>
              <a:buAutoNum type="arabicParenR"/>
            </a:pPr>
            <a:r>
              <a:rPr lang="en-US" sz="2200" b="1" dirty="0" smtClean="0">
                <a:solidFill>
                  <a:srgbClr val="002060"/>
                </a:solidFill>
                <a:latin typeface="Lucida Console" pitchFamily="49" charset="0"/>
              </a:rPr>
              <a:t>In-line type layout</a:t>
            </a:r>
          </a:p>
          <a:p>
            <a:pPr marL="1371600" lvl="2" indent="-457200">
              <a:lnSpc>
                <a:spcPct val="150000"/>
              </a:lnSpc>
              <a:buFont typeface="+mj-lt"/>
              <a:buAutoNum type="arabicParenR"/>
            </a:pPr>
            <a:r>
              <a:rPr lang="en-US" sz="2200" b="1" dirty="0" smtClean="0">
                <a:solidFill>
                  <a:srgbClr val="002060"/>
                </a:solidFill>
                <a:latin typeface="Lucida Console" pitchFamily="49" charset="0"/>
              </a:rPr>
              <a:t>Segmented in-line type (L-shaped, U-shaped, rectangular shaped)</a:t>
            </a:r>
          </a:p>
          <a:p>
            <a:pPr marL="1371600" lvl="2" indent="-457200">
              <a:lnSpc>
                <a:spcPct val="150000"/>
              </a:lnSpc>
              <a:buFont typeface="+mj-lt"/>
              <a:buAutoNum type="arabicParenR"/>
            </a:pPr>
            <a:r>
              <a:rPr lang="en-US" sz="2200" b="1" dirty="0" smtClean="0">
                <a:solidFill>
                  <a:srgbClr val="002060"/>
                </a:solidFill>
                <a:latin typeface="Lucida Console" pitchFamily="49" charset="0"/>
              </a:rPr>
              <a:t>Rotary layout.</a:t>
            </a:r>
          </a:p>
          <a:p>
            <a:pPr>
              <a:lnSpc>
                <a:spcPct val="150000"/>
              </a:lnSpc>
              <a:buFont typeface="Wingdings 2" pitchFamily="18" charset="2"/>
              <a:buChar char="E"/>
            </a:pPr>
            <a:endParaRPr lang="en-US" sz="1800" dirty="0">
              <a:latin typeface="Lucida Console"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800" b="1" dirty="0" smtClean="0">
                <a:solidFill>
                  <a:srgbClr val="C00000"/>
                </a:solidFill>
                <a:latin typeface="Lucida Console" pitchFamily="49" charset="0"/>
              </a:rPr>
              <a:t>Cont’d…</a:t>
            </a:r>
            <a:endParaRPr lang="en-US" sz="2800" b="1" dirty="0">
              <a:solidFill>
                <a:srgbClr val="C00000"/>
              </a:solidFill>
              <a:latin typeface="Lucida Console" pitchFamily="49" charset="0"/>
            </a:endParaRPr>
          </a:p>
        </p:txBody>
      </p:sp>
      <p:pic>
        <p:nvPicPr>
          <p:cNvPr id="7171" name="Picture 3"/>
          <p:cNvPicPr>
            <a:picLocks noGrp="1" noChangeAspect="1" noChangeArrowheads="1"/>
          </p:cNvPicPr>
          <p:nvPr>
            <p:ph idx="1"/>
          </p:nvPr>
        </p:nvPicPr>
        <p:blipFill>
          <a:blip r:embed="rId2"/>
          <a:srcRect/>
          <a:stretch>
            <a:fillRect/>
          </a:stretch>
        </p:blipFill>
        <p:spPr bwMode="auto">
          <a:xfrm>
            <a:off x="304800" y="762000"/>
            <a:ext cx="8534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2800" b="1" dirty="0" err="1" smtClean="0">
                <a:solidFill>
                  <a:srgbClr val="C00000"/>
                </a:solidFill>
                <a:latin typeface="Bookman" pitchFamily="18" charset="0"/>
              </a:rPr>
              <a:t>i</a:t>
            </a:r>
            <a:r>
              <a:rPr lang="en-US" sz="2800" b="1" dirty="0" smtClean="0">
                <a:solidFill>
                  <a:srgbClr val="C00000"/>
                </a:solidFill>
                <a:latin typeface="Bookman" pitchFamily="18" charset="0"/>
              </a:rPr>
              <a:t>. </a:t>
            </a:r>
            <a:r>
              <a:rPr lang="en-US" sz="2800" b="1" u="sng" dirty="0" smtClean="0">
                <a:solidFill>
                  <a:srgbClr val="C00000"/>
                </a:solidFill>
                <a:latin typeface="Bookman" pitchFamily="18" charset="0"/>
              </a:rPr>
              <a:t>In-line type layout</a:t>
            </a:r>
            <a:endParaRPr lang="en-US" sz="2800" b="1" u="sng" dirty="0">
              <a:solidFill>
                <a:srgbClr val="C00000"/>
              </a:solidFill>
              <a:latin typeface="Book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381000" y="914400"/>
            <a:ext cx="8534400" cy="55626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2400" b="1" dirty="0" smtClean="0">
                <a:solidFill>
                  <a:srgbClr val="C00000"/>
                </a:solidFill>
                <a:latin typeface="Bookman" pitchFamily="18" charset="0"/>
              </a:rPr>
              <a:t>ii. Segmented in-line type</a:t>
            </a:r>
            <a:endParaRPr lang="en-US" sz="2400" b="1" dirty="0">
              <a:solidFill>
                <a:srgbClr val="C00000"/>
              </a:solidFill>
              <a:latin typeface="Bookman" pitchFamily="18" charset="0"/>
            </a:endParaRPr>
          </a:p>
        </p:txBody>
      </p:sp>
      <p:pic>
        <p:nvPicPr>
          <p:cNvPr id="16386" name="Picture 2"/>
          <p:cNvPicPr>
            <a:picLocks noGrp="1" noChangeAspect="1" noChangeArrowheads="1"/>
          </p:cNvPicPr>
          <p:nvPr>
            <p:ph idx="1"/>
          </p:nvPr>
        </p:nvPicPr>
        <p:blipFill>
          <a:blip r:embed="rId2"/>
          <a:srcRect/>
          <a:stretch>
            <a:fillRect/>
          </a:stretch>
        </p:blipFill>
        <p:spPr bwMode="auto">
          <a:xfrm>
            <a:off x="0" y="685800"/>
            <a:ext cx="9144000" cy="5943600"/>
          </a:xfrm>
          <a:prstGeom prst="rect">
            <a:avLst/>
          </a:prstGeom>
          <a:noFill/>
          <a:ln w="9525">
            <a:noFill/>
            <a:miter lim="800000"/>
            <a:headEnd/>
            <a:tailEnd/>
          </a:ln>
          <a:effectLst/>
        </p:spPr>
      </p:pic>
      <p:cxnSp>
        <p:nvCxnSpPr>
          <p:cNvPr id="5" name="Straight Connector 4"/>
          <p:cNvCxnSpPr/>
          <p:nvPr/>
        </p:nvCxnSpPr>
        <p:spPr>
          <a:xfrm>
            <a:off x="7738672" y="3886200"/>
            <a:ext cx="1024328" cy="158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10400" y="5715000"/>
            <a:ext cx="1295400" cy="158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258762"/>
          </a:xfrm>
        </p:spPr>
        <p:txBody>
          <a:bodyPr>
            <a:noAutofit/>
          </a:bodyPr>
          <a:lstStyle/>
          <a:p>
            <a:pPr algn="l"/>
            <a:r>
              <a:rPr lang="en-US" sz="2400" b="1" u="sng" dirty="0" smtClean="0">
                <a:solidFill>
                  <a:srgbClr val="C00000"/>
                </a:solidFill>
                <a:latin typeface="Lucida Console" pitchFamily="49" charset="0"/>
              </a:rPr>
              <a:t>iii. Rotary layout</a:t>
            </a:r>
            <a:endParaRPr lang="en-US" sz="2400" b="1" u="sng" dirty="0">
              <a:solidFill>
                <a:srgbClr val="C00000"/>
              </a:solidFill>
              <a:latin typeface="Lucida Console" pitchFamily="49" charset="0"/>
            </a:endParaRPr>
          </a:p>
        </p:txBody>
      </p:sp>
      <p:pic>
        <p:nvPicPr>
          <p:cNvPr id="17410" name="Picture 2"/>
          <p:cNvPicPr>
            <a:picLocks noGrp="1" noChangeAspect="1" noChangeArrowheads="1"/>
          </p:cNvPicPr>
          <p:nvPr>
            <p:ph idx="1"/>
          </p:nvPr>
        </p:nvPicPr>
        <p:blipFill>
          <a:blip r:embed="rId2"/>
          <a:srcRect/>
          <a:stretch>
            <a:fillRect/>
          </a:stretch>
        </p:blipFill>
        <p:spPr bwMode="auto">
          <a:xfrm>
            <a:off x="304800" y="1143000"/>
            <a:ext cx="2971800" cy="4191000"/>
          </a:xfrm>
          <a:prstGeom prst="rect">
            <a:avLst/>
          </a:prstGeom>
          <a:noFill/>
          <a:ln w="9525">
            <a:noFill/>
            <a:miter lim="800000"/>
            <a:headEnd/>
            <a:tailEnd/>
          </a:ln>
          <a:effectLst/>
        </p:spPr>
      </p:pic>
      <p:sp>
        <p:nvSpPr>
          <p:cNvPr id="5" name="TextBox 4"/>
          <p:cNvSpPr txBox="1"/>
          <p:nvPr/>
        </p:nvSpPr>
        <p:spPr>
          <a:xfrm>
            <a:off x="3429000" y="381000"/>
            <a:ext cx="5715000" cy="6328014"/>
          </a:xfrm>
          <a:prstGeom prst="rect">
            <a:avLst/>
          </a:prstGeom>
          <a:noFill/>
        </p:spPr>
        <p:txBody>
          <a:bodyPr wrap="square" rtlCol="0">
            <a:spAutoFit/>
          </a:bodyPr>
          <a:lstStyle/>
          <a:p>
            <a:pPr>
              <a:lnSpc>
                <a:spcPct val="150000"/>
              </a:lnSpc>
              <a:buFont typeface="Algerian" pitchFamily="82" charset="0"/>
              <a:buChar char="&gt;"/>
            </a:pPr>
            <a:r>
              <a:rPr lang="en-US" sz="1600" dirty="0" smtClean="0">
                <a:latin typeface="Lucida Console" pitchFamily="49" charset="0"/>
              </a:rPr>
              <a:t> </a:t>
            </a:r>
            <a:r>
              <a:rPr lang="en-US" sz="1700" dirty="0" smtClean="0">
                <a:latin typeface="Lucida Console" pitchFamily="49" charset="0"/>
              </a:rPr>
              <a:t>Consists of a </a:t>
            </a:r>
            <a:r>
              <a:rPr lang="en-US" sz="1700" b="1" dirty="0" smtClean="0">
                <a:solidFill>
                  <a:srgbClr val="0070C0"/>
                </a:solidFill>
                <a:latin typeface="Lucida Console" pitchFamily="49" charset="0"/>
              </a:rPr>
              <a:t>circular worktable </a:t>
            </a:r>
            <a:r>
              <a:rPr lang="en-US" sz="1700" dirty="0" smtClean="0">
                <a:latin typeface="Lucida Console" pitchFamily="49" charset="0"/>
              </a:rPr>
              <a:t>around which </a:t>
            </a:r>
            <a:r>
              <a:rPr lang="en-US" sz="1700" b="1" dirty="0" err="1" smtClean="0">
                <a:solidFill>
                  <a:srgbClr val="002060"/>
                </a:solidFill>
                <a:latin typeface="Lucida Console" pitchFamily="49" charset="0"/>
              </a:rPr>
              <a:t>workparts</a:t>
            </a:r>
            <a:r>
              <a:rPr lang="en-US" sz="1700" b="1" dirty="0" smtClean="0">
                <a:solidFill>
                  <a:srgbClr val="002060"/>
                </a:solidFill>
                <a:latin typeface="Lucida Console" pitchFamily="49" charset="0"/>
              </a:rPr>
              <a:t> are fixed </a:t>
            </a:r>
            <a:r>
              <a:rPr lang="en-US" sz="1700" dirty="0" smtClean="0">
                <a:latin typeface="Lucida Console" pitchFamily="49" charset="0"/>
              </a:rPr>
              <a:t>to </a:t>
            </a:r>
            <a:r>
              <a:rPr lang="en-US" sz="1700" b="1" dirty="0" err="1" smtClean="0">
                <a:solidFill>
                  <a:srgbClr val="002060"/>
                </a:solidFill>
                <a:latin typeface="Lucida Console" pitchFamily="49" charset="0"/>
              </a:rPr>
              <a:t>workholders</a:t>
            </a:r>
            <a:r>
              <a:rPr lang="en-US" sz="1700" dirty="0" smtClean="0">
                <a:latin typeface="Lucida Console" pitchFamily="49" charset="0"/>
              </a:rPr>
              <a:t>. </a:t>
            </a:r>
          </a:p>
          <a:p>
            <a:pPr>
              <a:lnSpc>
                <a:spcPct val="150000"/>
              </a:lnSpc>
              <a:buFont typeface="Algerian" pitchFamily="82" charset="0"/>
              <a:buChar char="&gt;"/>
            </a:pPr>
            <a:r>
              <a:rPr lang="en-US" sz="1700" dirty="0" smtClean="0">
                <a:latin typeface="Lucida Console" pitchFamily="49" charset="0"/>
              </a:rPr>
              <a:t> The </a:t>
            </a:r>
            <a:r>
              <a:rPr lang="en-US" sz="1700" b="1" dirty="0" smtClean="0">
                <a:solidFill>
                  <a:srgbClr val="002060"/>
                </a:solidFill>
                <a:latin typeface="Lucida Console" pitchFamily="49" charset="0"/>
              </a:rPr>
              <a:t>worktable rotates </a:t>
            </a:r>
            <a:r>
              <a:rPr lang="en-US" sz="1700" dirty="0" smtClean="0">
                <a:latin typeface="Lucida Console" pitchFamily="49" charset="0"/>
              </a:rPr>
              <a:t>to move each  </a:t>
            </a:r>
            <a:r>
              <a:rPr lang="en-US" sz="1700" dirty="0" err="1" smtClean="0">
                <a:latin typeface="Lucida Console" pitchFamily="49" charset="0"/>
              </a:rPr>
              <a:t>workpart</a:t>
            </a:r>
            <a:r>
              <a:rPr lang="en-US" sz="1700" dirty="0" smtClean="0">
                <a:latin typeface="Lucida Console" pitchFamily="49" charset="0"/>
              </a:rPr>
              <a:t>, in turn, into each </a:t>
            </a:r>
            <a:r>
              <a:rPr lang="en-US" sz="1700" b="1" dirty="0" smtClean="0">
                <a:solidFill>
                  <a:srgbClr val="002060"/>
                </a:solidFill>
                <a:latin typeface="Lucida Console" pitchFamily="49" charset="0"/>
              </a:rPr>
              <a:t>Automated workstation</a:t>
            </a:r>
            <a:r>
              <a:rPr lang="en-US" sz="1700" dirty="0" smtClean="0">
                <a:latin typeface="Lucida Console" pitchFamily="49" charset="0"/>
              </a:rPr>
              <a:t> which is located around the circumference of the worktable.</a:t>
            </a:r>
          </a:p>
          <a:p>
            <a:pPr>
              <a:lnSpc>
                <a:spcPct val="150000"/>
              </a:lnSpc>
              <a:buFont typeface="Algerian" pitchFamily="82" charset="0"/>
              <a:buChar char="&gt;"/>
            </a:pPr>
            <a:r>
              <a:rPr lang="en-US" sz="1700" dirty="0" smtClean="0">
                <a:latin typeface="Lucida Console" pitchFamily="49" charset="0"/>
              </a:rPr>
              <a:t> The</a:t>
            </a:r>
            <a:r>
              <a:rPr lang="en-US" sz="1700" b="1" dirty="0" smtClean="0">
                <a:latin typeface="Lucida Console" pitchFamily="49" charset="0"/>
              </a:rPr>
              <a:t> worktable </a:t>
            </a:r>
            <a:r>
              <a:rPr lang="en-US" sz="1700" dirty="0" smtClean="0">
                <a:latin typeface="Lucida Console" pitchFamily="49" charset="0"/>
              </a:rPr>
              <a:t>is often called a </a:t>
            </a:r>
            <a:r>
              <a:rPr lang="en-US" sz="1700" b="1" u="sng" dirty="0" smtClean="0">
                <a:solidFill>
                  <a:srgbClr val="0070C0"/>
                </a:solidFill>
                <a:latin typeface="Lucida Console" pitchFamily="49" charset="0"/>
              </a:rPr>
              <a:t>dial</a:t>
            </a:r>
            <a:r>
              <a:rPr lang="en-US" sz="1700" dirty="0" smtClean="0">
                <a:latin typeface="Lucida Console" pitchFamily="49" charset="0"/>
              </a:rPr>
              <a:t>, and the </a:t>
            </a:r>
            <a:r>
              <a:rPr lang="en-US" sz="1700" b="1" dirty="0" smtClean="0">
                <a:latin typeface="Lucida Console" pitchFamily="49" charset="0"/>
              </a:rPr>
              <a:t>equipment </a:t>
            </a:r>
            <a:r>
              <a:rPr lang="en-US" sz="1700" dirty="0" smtClean="0">
                <a:latin typeface="Lucida Console" pitchFamily="49" charset="0"/>
              </a:rPr>
              <a:t>is referred to as a </a:t>
            </a:r>
            <a:r>
              <a:rPr lang="en-US" sz="1700" b="1" u="sng" dirty="0" smtClean="0">
                <a:solidFill>
                  <a:srgbClr val="0070C0"/>
                </a:solidFill>
                <a:latin typeface="Lucida Console" pitchFamily="49" charset="0"/>
              </a:rPr>
              <a:t>dial indexing machine</a:t>
            </a:r>
            <a:r>
              <a:rPr lang="en-US" sz="1700" dirty="0" smtClean="0">
                <a:latin typeface="Lucida Console" pitchFamily="49" charset="0"/>
              </a:rPr>
              <a:t>, or simply, </a:t>
            </a:r>
            <a:r>
              <a:rPr lang="en-US" sz="1700" b="1" dirty="0" smtClean="0">
                <a:solidFill>
                  <a:srgbClr val="002060"/>
                </a:solidFill>
                <a:latin typeface="Lucida Console" pitchFamily="49" charset="0"/>
              </a:rPr>
              <a:t>indexing machine. </a:t>
            </a:r>
          </a:p>
          <a:p>
            <a:pPr>
              <a:lnSpc>
                <a:spcPct val="150000"/>
              </a:lnSpc>
              <a:buFont typeface="Algerian" pitchFamily="82" charset="0"/>
              <a:buChar char="&gt;"/>
            </a:pPr>
            <a:r>
              <a:rPr lang="en-US" sz="1700" dirty="0" smtClean="0">
                <a:latin typeface="Lucida Console" pitchFamily="49" charset="0"/>
              </a:rPr>
              <a:t> Commonly </a:t>
            </a:r>
            <a:r>
              <a:rPr lang="en-US" sz="1700" b="1" dirty="0" smtClean="0">
                <a:solidFill>
                  <a:srgbClr val="0070C0"/>
                </a:solidFill>
                <a:latin typeface="Lucida Console" pitchFamily="49" charset="0"/>
              </a:rPr>
              <a:t>limited to smaller </a:t>
            </a:r>
            <a:r>
              <a:rPr lang="en-US" sz="1700" b="1" dirty="0" err="1" smtClean="0">
                <a:solidFill>
                  <a:srgbClr val="0070C0"/>
                </a:solidFill>
                <a:latin typeface="Lucida Console" pitchFamily="49" charset="0"/>
              </a:rPr>
              <a:t>workparts</a:t>
            </a:r>
            <a:r>
              <a:rPr lang="en-US" sz="1700" b="1" dirty="0" smtClean="0">
                <a:solidFill>
                  <a:srgbClr val="0070C0"/>
                </a:solidFill>
                <a:latin typeface="Lucida Console" pitchFamily="49" charset="0"/>
              </a:rPr>
              <a:t> </a:t>
            </a:r>
            <a:r>
              <a:rPr lang="en-US" sz="1700" dirty="0" smtClean="0">
                <a:latin typeface="Lucida Console" pitchFamily="49" charset="0"/>
              </a:rPr>
              <a:t>and relatively </a:t>
            </a:r>
            <a:r>
              <a:rPr lang="en-US" sz="1700" b="1" dirty="0" smtClean="0">
                <a:solidFill>
                  <a:srgbClr val="0070C0"/>
                </a:solidFill>
                <a:latin typeface="Lucida Console" pitchFamily="49" charset="0"/>
              </a:rPr>
              <a:t>few workstations, </a:t>
            </a:r>
            <a:r>
              <a:rPr lang="en-US" sz="1700" dirty="0" smtClean="0">
                <a:latin typeface="Lucida Console" pitchFamily="49" charset="0"/>
              </a:rPr>
              <a:t>and they </a:t>
            </a:r>
            <a:r>
              <a:rPr lang="en-US" sz="1700" b="1" dirty="0" smtClean="0">
                <a:solidFill>
                  <a:srgbClr val="0070C0"/>
                </a:solidFill>
                <a:latin typeface="Lucida Console" pitchFamily="49" charset="0"/>
              </a:rPr>
              <a:t>cannot readily accommodate buffer storage capacity</a:t>
            </a:r>
            <a:r>
              <a:rPr lang="en-US" sz="1700" dirty="0" smtClean="0">
                <a:latin typeface="Lucida Console" pitchFamily="49" charset="0"/>
              </a:rPr>
              <a:t>. However they require </a:t>
            </a:r>
            <a:r>
              <a:rPr lang="en-US" sz="1700" b="1" dirty="0" smtClean="0">
                <a:solidFill>
                  <a:srgbClr val="0070C0"/>
                </a:solidFill>
                <a:latin typeface="Lucida Console" pitchFamily="49" charset="0"/>
              </a:rPr>
              <a:t>less floor space</a:t>
            </a:r>
            <a:r>
              <a:rPr lang="en-US" sz="1700" dirty="0" smtClean="0">
                <a:latin typeface="Lucida Console" pitchFamily="49" charset="0"/>
              </a:rPr>
              <a:t>, and are generally </a:t>
            </a:r>
            <a:r>
              <a:rPr lang="en-US" sz="1700" b="1" dirty="0" smtClean="0">
                <a:solidFill>
                  <a:srgbClr val="0070C0"/>
                </a:solidFill>
                <a:latin typeface="Lucida Console" pitchFamily="49" charset="0"/>
              </a:rPr>
              <a:t>less expensive </a:t>
            </a:r>
            <a:r>
              <a:rPr lang="en-US" sz="1700" dirty="0" smtClean="0">
                <a:latin typeface="Lucida Console" pitchFamily="49" charset="0"/>
              </a:rPr>
              <a:t>than other configurations.</a:t>
            </a:r>
            <a:endParaRPr lang="en-US" sz="1700" dirty="0">
              <a:latin typeface="Lucida Console" pitchFamily="49"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b="1" dirty="0" smtClean="0">
                <a:solidFill>
                  <a:srgbClr val="0070C0"/>
                </a:solidFill>
                <a:latin typeface="Lucida Console" pitchFamily="49" charset="0"/>
              </a:rPr>
              <a:t>Cont’d…</a:t>
            </a:r>
            <a:endParaRPr lang="en-US" sz="2800" b="1" dirty="0">
              <a:solidFill>
                <a:srgbClr val="0070C0"/>
              </a:solidFill>
              <a:latin typeface="Lucida Console" pitchFamily="49" charset="0"/>
            </a:endParaRPr>
          </a:p>
        </p:txBody>
      </p:sp>
      <p:sp>
        <p:nvSpPr>
          <p:cNvPr id="3" name="Content Placeholder 2"/>
          <p:cNvSpPr>
            <a:spLocks noGrp="1"/>
          </p:cNvSpPr>
          <p:nvPr>
            <p:ph idx="1"/>
          </p:nvPr>
        </p:nvSpPr>
        <p:spPr>
          <a:xfrm>
            <a:off x="457200" y="762000"/>
            <a:ext cx="8458200" cy="5867400"/>
          </a:xfrm>
        </p:spPr>
        <p:txBody>
          <a:bodyPr>
            <a:noAutofit/>
          </a:bodyPr>
          <a:lstStyle/>
          <a:p>
            <a:pPr>
              <a:lnSpc>
                <a:spcPct val="170000"/>
              </a:lnSpc>
              <a:buFont typeface="Wingdings 2" pitchFamily="18" charset="2"/>
              <a:buChar char="Í"/>
            </a:pPr>
            <a:r>
              <a:rPr lang="en-US" sz="2000" dirty="0" smtClean="0">
                <a:latin typeface="Lucida Console" pitchFamily="49" charset="0"/>
              </a:rPr>
              <a:t>Sometimes </a:t>
            </a:r>
            <a:r>
              <a:rPr lang="en-US" sz="2000" b="1" dirty="0" smtClean="0">
                <a:solidFill>
                  <a:srgbClr val="0070C0"/>
                </a:solidFill>
                <a:latin typeface="Lucida Console" pitchFamily="49" charset="0"/>
              </a:rPr>
              <a:t>a mix of the above configurations </a:t>
            </a:r>
            <a:r>
              <a:rPr lang="en-US" sz="2000" dirty="0" smtClean="0">
                <a:latin typeface="Lucida Console" pitchFamily="49" charset="0"/>
              </a:rPr>
              <a:t>may be favored in particular cases. For example in Figure 6; here is illustrated </a:t>
            </a:r>
            <a:r>
              <a:rPr lang="en-US" sz="2000" b="1" dirty="0" smtClean="0">
                <a:solidFill>
                  <a:srgbClr val="0070C0"/>
                </a:solidFill>
                <a:latin typeface="Lucida Console" pitchFamily="49" charset="0"/>
              </a:rPr>
              <a:t>two transfer lines</a:t>
            </a:r>
            <a:r>
              <a:rPr lang="en-US" sz="2000" dirty="0" smtClean="0">
                <a:latin typeface="Lucida Console" pitchFamily="49" charset="0"/>
              </a:rPr>
              <a:t> that perform </a:t>
            </a:r>
            <a:r>
              <a:rPr lang="en-US" sz="2000" b="1" dirty="0" smtClean="0">
                <a:solidFill>
                  <a:srgbClr val="002060"/>
                </a:solidFill>
                <a:latin typeface="Lucida Console" pitchFamily="49" charset="0"/>
              </a:rPr>
              <a:t>metal machining operations</a:t>
            </a:r>
            <a:r>
              <a:rPr lang="en-US" sz="2000" dirty="0" smtClean="0">
                <a:solidFill>
                  <a:srgbClr val="002060"/>
                </a:solidFill>
                <a:latin typeface="Lucida Console" pitchFamily="49" charset="0"/>
              </a:rPr>
              <a:t> </a:t>
            </a:r>
            <a:r>
              <a:rPr lang="en-US" sz="2000" dirty="0" smtClean="0">
                <a:latin typeface="Lucida Console" pitchFamily="49" charset="0"/>
              </a:rPr>
              <a:t>on a rear truck axle. </a:t>
            </a:r>
          </a:p>
          <a:p>
            <a:pPr>
              <a:lnSpc>
                <a:spcPct val="170000"/>
              </a:lnSpc>
              <a:buFont typeface="Wingdings 2" pitchFamily="18" charset="2"/>
              <a:buChar char="Í"/>
            </a:pPr>
            <a:r>
              <a:rPr lang="en-US" sz="2000" dirty="0" smtClean="0">
                <a:latin typeface="Lucida Console" pitchFamily="49" charset="0"/>
              </a:rPr>
              <a:t>The </a:t>
            </a:r>
            <a:r>
              <a:rPr lang="en-US" sz="2000" b="1" u="sng" dirty="0" smtClean="0">
                <a:latin typeface="Lucida Console" pitchFamily="49" charset="0"/>
              </a:rPr>
              <a:t>first line </a:t>
            </a:r>
            <a:r>
              <a:rPr lang="en-US" sz="2000" dirty="0" smtClean="0">
                <a:latin typeface="Lucida Console" pitchFamily="49" charset="0"/>
              </a:rPr>
              <a:t>consists of a </a:t>
            </a:r>
            <a:r>
              <a:rPr lang="en-US" sz="2000" b="1" dirty="0" smtClean="0">
                <a:solidFill>
                  <a:srgbClr val="0070C0"/>
                </a:solidFill>
                <a:latin typeface="Lucida Console" pitchFamily="49" charset="0"/>
              </a:rPr>
              <a:t>segmented in-line configuration,</a:t>
            </a:r>
            <a:r>
              <a:rPr lang="en-US" sz="2000" dirty="0" smtClean="0">
                <a:latin typeface="Lucida Console" pitchFamily="49" charset="0"/>
              </a:rPr>
              <a:t> in the </a:t>
            </a:r>
            <a:r>
              <a:rPr lang="en-US" sz="2000" b="1" dirty="0" smtClean="0">
                <a:solidFill>
                  <a:srgbClr val="002060"/>
                </a:solidFill>
                <a:latin typeface="Lucida Console" pitchFamily="49" charset="0"/>
              </a:rPr>
              <a:t>rectangular layout</a:t>
            </a:r>
            <a:r>
              <a:rPr lang="en-US" sz="2000" dirty="0" smtClean="0">
                <a:latin typeface="Lucida Console" pitchFamily="49" charset="0"/>
              </a:rPr>
              <a:t>; the </a:t>
            </a:r>
            <a:r>
              <a:rPr lang="en-US" sz="2000" b="1" u="sng" dirty="0" smtClean="0">
                <a:latin typeface="Lucida Console" pitchFamily="49" charset="0"/>
              </a:rPr>
              <a:t>second line</a:t>
            </a:r>
            <a:r>
              <a:rPr lang="en-US" sz="2000" b="1" dirty="0" smtClean="0">
                <a:latin typeface="Lucida Console" pitchFamily="49" charset="0"/>
              </a:rPr>
              <a:t> </a:t>
            </a:r>
            <a:r>
              <a:rPr lang="en-US" sz="2000" dirty="0" smtClean="0">
                <a:latin typeface="Lucida Console" pitchFamily="49" charset="0"/>
              </a:rPr>
              <a:t>is in the </a:t>
            </a:r>
            <a:r>
              <a:rPr lang="en-US" sz="2000" b="1" dirty="0" smtClean="0">
                <a:solidFill>
                  <a:srgbClr val="0070C0"/>
                </a:solidFill>
                <a:latin typeface="Lucida Console" pitchFamily="49" charset="0"/>
              </a:rPr>
              <a:t>conventional in-line configuration</a:t>
            </a:r>
            <a:r>
              <a:rPr lang="en-US" sz="2000" dirty="0" smtClean="0">
                <a:latin typeface="Lucida Console" pitchFamily="49" charset="0"/>
              </a:rPr>
              <a:t>. </a:t>
            </a:r>
          </a:p>
          <a:p>
            <a:pPr>
              <a:lnSpc>
                <a:spcPct val="170000"/>
              </a:lnSpc>
              <a:buFont typeface="Wingdings 2" pitchFamily="18" charset="2"/>
              <a:buChar char="Í"/>
            </a:pPr>
            <a:r>
              <a:rPr lang="en-US" sz="2000" dirty="0" smtClean="0">
                <a:latin typeface="Lucida Console" pitchFamily="49" charset="0"/>
              </a:rPr>
              <a:t>There also exists a number of </a:t>
            </a:r>
            <a:r>
              <a:rPr lang="en-US" sz="2000" b="1" dirty="0" smtClean="0">
                <a:solidFill>
                  <a:srgbClr val="0070C0"/>
                </a:solidFill>
                <a:latin typeface="Lucida Console" pitchFamily="49" charset="0"/>
              </a:rPr>
              <a:t>buffer storage locations </a:t>
            </a:r>
            <a:r>
              <a:rPr lang="en-US" sz="2000" dirty="0" smtClean="0">
                <a:latin typeface="Lucida Console" pitchFamily="49" charset="0"/>
              </a:rPr>
              <a:t>within the configuration, particularly from </a:t>
            </a:r>
            <a:r>
              <a:rPr lang="en-US" sz="2000" b="1" dirty="0" smtClean="0">
                <a:solidFill>
                  <a:srgbClr val="002060"/>
                </a:solidFill>
                <a:latin typeface="Lucida Console" pitchFamily="49" charset="0"/>
              </a:rPr>
              <a:t>one transfer line to the next</a:t>
            </a:r>
            <a:r>
              <a:rPr lang="en-US" sz="2000" dirty="0" smtClean="0">
                <a:latin typeface="Lucida Console" pitchFamily="49" charset="0"/>
              </a:rPr>
              <a:t>.</a:t>
            </a:r>
            <a:endParaRPr lang="en-US" sz="2000" dirty="0">
              <a:latin typeface="Lucida Console"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2800" dirty="0" smtClean="0">
                <a:solidFill>
                  <a:srgbClr val="0070C0"/>
                </a:solidFill>
                <a:latin typeface="Lucida Console" pitchFamily="49" charset="0"/>
              </a:rPr>
              <a:t>Cont’d…</a:t>
            </a:r>
            <a:endParaRPr lang="en-US" sz="2800" dirty="0">
              <a:solidFill>
                <a:srgbClr val="0070C0"/>
              </a:solidFill>
              <a:latin typeface="Lucida Console" pitchFamily="49" charset="0"/>
            </a:endParaRPr>
          </a:p>
        </p:txBody>
      </p:sp>
      <p:pic>
        <p:nvPicPr>
          <p:cNvPr id="18434" name="Picture 2"/>
          <p:cNvPicPr>
            <a:picLocks noGrp="1" noChangeAspect="1" noChangeArrowheads="1"/>
          </p:cNvPicPr>
          <p:nvPr>
            <p:ph idx="1"/>
          </p:nvPr>
        </p:nvPicPr>
        <p:blipFill>
          <a:blip r:embed="rId2"/>
          <a:srcRect/>
          <a:stretch>
            <a:fillRect/>
          </a:stretch>
        </p:blipFill>
        <p:spPr bwMode="auto">
          <a:xfrm>
            <a:off x="457201" y="762000"/>
            <a:ext cx="8229600" cy="5364163"/>
          </a:xfrm>
          <a:prstGeom prst="rect">
            <a:avLst/>
          </a:prstGeom>
          <a:noFill/>
          <a:ln w="9525">
            <a:noFill/>
            <a:miter lim="800000"/>
            <a:headEnd/>
            <a:tailEnd/>
          </a:ln>
          <a:effectLst/>
        </p:spPr>
      </p:pic>
      <p:sp>
        <p:nvSpPr>
          <p:cNvPr id="5" name="TextBox 4"/>
          <p:cNvSpPr txBox="1"/>
          <p:nvPr/>
        </p:nvSpPr>
        <p:spPr>
          <a:xfrm>
            <a:off x="1447800" y="6324600"/>
            <a:ext cx="6553200" cy="369332"/>
          </a:xfrm>
          <a:prstGeom prst="rect">
            <a:avLst/>
          </a:prstGeom>
          <a:noFill/>
        </p:spPr>
        <p:txBody>
          <a:bodyPr wrap="square" rtlCol="0">
            <a:spAutoFit/>
          </a:bodyPr>
          <a:lstStyle/>
          <a:p>
            <a:pPr algn="ctr"/>
            <a:r>
              <a:rPr lang="en-US" b="1" dirty="0" smtClean="0">
                <a:solidFill>
                  <a:srgbClr val="002060"/>
                </a:solidFill>
                <a:latin typeface="Lucida Console" pitchFamily="49" charset="0"/>
              </a:rPr>
              <a:t>Figure 6: Two machining transfer lines</a:t>
            </a:r>
            <a:endParaRPr lang="en-US" b="1" dirty="0">
              <a:solidFill>
                <a:srgbClr val="002060"/>
              </a:solidFill>
              <a:latin typeface="Lucida Console" pitchFamily="49"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latin typeface="Bookman" pitchFamily="18" charset="0"/>
              </a:rPr>
              <a:t>Level of flexibility:</a:t>
            </a:r>
            <a:endParaRPr lang="en-US" sz="3200" dirty="0">
              <a:solidFill>
                <a:srgbClr val="0070C0"/>
              </a:solidFill>
              <a:latin typeface="Bookman" pitchFamily="18" charset="0"/>
            </a:endParaRPr>
          </a:p>
        </p:txBody>
      </p:sp>
      <p:sp>
        <p:nvSpPr>
          <p:cNvPr id="3" name="Content Placeholder 2"/>
          <p:cNvSpPr>
            <a:spLocks noGrp="1"/>
          </p:cNvSpPr>
          <p:nvPr>
            <p:ph idx="1"/>
          </p:nvPr>
        </p:nvSpPr>
        <p:spPr>
          <a:xfrm>
            <a:off x="685800" y="1600200"/>
            <a:ext cx="8458200" cy="4525963"/>
          </a:xfrm>
        </p:spPr>
        <p:txBody>
          <a:bodyPr>
            <a:normAutofit/>
          </a:bodyPr>
          <a:lstStyle/>
          <a:p>
            <a:pPr>
              <a:lnSpc>
                <a:spcPct val="150000"/>
              </a:lnSpc>
              <a:buFont typeface="Bookman" pitchFamily="18" charset="0"/>
              <a:buChar char="#"/>
            </a:pPr>
            <a:r>
              <a:rPr lang="en-US" sz="2400" dirty="0" smtClean="0">
                <a:latin typeface="Bookman" pitchFamily="18" charset="0"/>
              </a:rPr>
              <a:t>The FMS can be examined to determine the level of flexibility it maintains. </a:t>
            </a:r>
          </a:p>
          <a:p>
            <a:pPr>
              <a:lnSpc>
                <a:spcPct val="150000"/>
              </a:lnSpc>
              <a:buFont typeface="Bookman" pitchFamily="18" charset="0"/>
              <a:buChar char="#"/>
            </a:pPr>
            <a:r>
              <a:rPr lang="en-US" sz="2400" dirty="0" smtClean="0">
                <a:latin typeface="Bookman" pitchFamily="18" charset="0"/>
              </a:rPr>
              <a:t>There are </a:t>
            </a:r>
            <a:r>
              <a:rPr lang="en-US" sz="2400" b="1" dirty="0" smtClean="0">
                <a:latin typeface="Bookman" pitchFamily="18" charset="0"/>
              </a:rPr>
              <a:t>two levels</a:t>
            </a:r>
            <a:r>
              <a:rPr lang="en-US" sz="2400" dirty="0" smtClean="0">
                <a:latin typeface="Bookman" pitchFamily="18" charset="0"/>
              </a:rPr>
              <a:t>: </a:t>
            </a:r>
            <a:r>
              <a:rPr lang="en-US" sz="2400" b="1" dirty="0" smtClean="0">
                <a:solidFill>
                  <a:srgbClr val="0070C0"/>
                </a:solidFill>
                <a:latin typeface="Bookman" pitchFamily="18" charset="0"/>
              </a:rPr>
              <a:t>dedicated FMS</a:t>
            </a:r>
            <a:r>
              <a:rPr lang="en-US" sz="2400" dirty="0" smtClean="0">
                <a:latin typeface="Bookman" pitchFamily="18" charset="0"/>
              </a:rPr>
              <a:t>, and </a:t>
            </a:r>
            <a:r>
              <a:rPr lang="en-US" sz="2400" b="1" dirty="0" smtClean="0">
                <a:solidFill>
                  <a:srgbClr val="0070C0"/>
                </a:solidFill>
                <a:latin typeface="Bookman" pitchFamily="18" charset="0"/>
              </a:rPr>
              <a:t>random-order FMS. </a:t>
            </a:r>
            <a:endParaRPr lang="en-US" sz="2400" b="1" dirty="0">
              <a:solidFill>
                <a:srgbClr val="0070C0"/>
              </a:solidFill>
              <a:latin typeface="Book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800" b="1" dirty="0" err="1" smtClean="0">
                <a:solidFill>
                  <a:srgbClr val="C00000"/>
                </a:solidFill>
                <a:latin typeface="Bookman" pitchFamily="18" charset="0"/>
              </a:rPr>
              <a:t>i</a:t>
            </a:r>
            <a:r>
              <a:rPr lang="en-US" sz="2800" b="1" dirty="0" smtClean="0">
                <a:solidFill>
                  <a:srgbClr val="C00000"/>
                </a:solidFill>
                <a:latin typeface="Bookman" pitchFamily="18" charset="0"/>
              </a:rPr>
              <a:t>. </a:t>
            </a:r>
            <a:r>
              <a:rPr lang="en-US" sz="2400" b="1" u="sng" dirty="0" smtClean="0">
                <a:solidFill>
                  <a:srgbClr val="C00000"/>
                </a:solidFill>
                <a:latin typeface="Bookman" pitchFamily="18" charset="0"/>
              </a:rPr>
              <a:t>Dedicated FMS</a:t>
            </a:r>
            <a:endParaRPr lang="en-US" sz="2800" b="1" u="sng" dirty="0">
              <a:solidFill>
                <a:srgbClr val="C00000"/>
              </a:solidFill>
              <a:latin typeface="Bookman" pitchFamily="18" charset="0"/>
            </a:endParaRPr>
          </a:p>
        </p:txBody>
      </p:sp>
      <p:sp>
        <p:nvSpPr>
          <p:cNvPr id="3" name="Content Placeholder 2"/>
          <p:cNvSpPr>
            <a:spLocks noGrp="1"/>
          </p:cNvSpPr>
          <p:nvPr>
            <p:ph idx="1"/>
          </p:nvPr>
        </p:nvSpPr>
        <p:spPr>
          <a:xfrm>
            <a:off x="228600" y="914400"/>
            <a:ext cx="8915400" cy="5943600"/>
          </a:xfrm>
        </p:spPr>
        <p:txBody>
          <a:bodyPr>
            <a:noAutofit/>
          </a:bodyPr>
          <a:lstStyle/>
          <a:p>
            <a:pPr>
              <a:lnSpc>
                <a:spcPct val="170000"/>
              </a:lnSpc>
              <a:buFont typeface="Bookman" pitchFamily="18" charset="0"/>
              <a:buChar char="#"/>
            </a:pPr>
            <a:r>
              <a:rPr lang="en-US" sz="1800" dirty="0" smtClean="0">
                <a:latin typeface="Bookman" pitchFamily="18" charset="0"/>
              </a:rPr>
              <a:t>It is designed to produce a </a:t>
            </a:r>
            <a:r>
              <a:rPr lang="en-US" sz="1800" b="1" dirty="0" smtClean="0">
                <a:solidFill>
                  <a:srgbClr val="0070C0"/>
                </a:solidFill>
                <a:latin typeface="Bookman" pitchFamily="18" charset="0"/>
              </a:rPr>
              <a:t>limited variety of part styles</a:t>
            </a:r>
            <a:r>
              <a:rPr lang="en-US" sz="1800" dirty="0" smtClean="0">
                <a:latin typeface="Bookman" pitchFamily="18" charset="0"/>
              </a:rPr>
              <a:t>, and the complete universe of parts to be made on the system is </a:t>
            </a:r>
            <a:r>
              <a:rPr lang="en-US" sz="1800" b="1" dirty="0" smtClean="0">
                <a:solidFill>
                  <a:srgbClr val="0070C0"/>
                </a:solidFill>
                <a:latin typeface="Bookman" pitchFamily="18" charset="0"/>
              </a:rPr>
              <a:t>known in advance</a:t>
            </a:r>
            <a:r>
              <a:rPr lang="en-US" sz="1800" dirty="0" smtClean="0">
                <a:latin typeface="Bookman" pitchFamily="18" charset="0"/>
              </a:rPr>
              <a:t>. </a:t>
            </a:r>
          </a:p>
          <a:p>
            <a:pPr>
              <a:lnSpc>
                <a:spcPct val="170000"/>
              </a:lnSpc>
              <a:buFont typeface="Bookman" pitchFamily="18" charset="0"/>
              <a:buChar char="#"/>
            </a:pPr>
            <a:r>
              <a:rPr lang="en-US" sz="1800" b="1" dirty="0" smtClean="0">
                <a:solidFill>
                  <a:srgbClr val="0070C0"/>
                </a:solidFill>
                <a:latin typeface="Bookman" pitchFamily="18" charset="0"/>
              </a:rPr>
              <a:t>Group technology </a:t>
            </a:r>
            <a:r>
              <a:rPr lang="en-US" sz="1800" dirty="0" smtClean="0">
                <a:latin typeface="Bookman" pitchFamily="18" charset="0"/>
              </a:rPr>
              <a:t>is likely to be based on </a:t>
            </a:r>
            <a:r>
              <a:rPr lang="en-US" sz="1800" b="1" dirty="0" smtClean="0">
                <a:solidFill>
                  <a:srgbClr val="002060"/>
                </a:solidFill>
                <a:latin typeface="Bookman" pitchFamily="18" charset="0"/>
              </a:rPr>
              <a:t>product commonality </a:t>
            </a:r>
            <a:r>
              <a:rPr lang="en-US" sz="1800" dirty="0" smtClean="0">
                <a:latin typeface="Bookman" pitchFamily="18" charset="0"/>
              </a:rPr>
              <a:t>rather than </a:t>
            </a:r>
            <a:r>
              <a:rPr lang="en-US" sz="1800" b="1" dirty="0" smtClean="0">
                <a:solidFill>
                  <a:srgbClr val="002060"/>
                </a:solidFill>
                <a:latin typeface="Bookman" pitchFamily="18" charset="0"/>
              </a:rPr>
              <a:t>geometric similarity</a:t>
            </a:r>
            <a:r>
              <a:rPr lang="en-US" sz="1800" dirty="0" smtClean="0">
                <a:latin typeface="Bookman" pitchFamily="18" charset="0"/>
              </a:rPr>
              <a:t>. </a:t>
            </a:r>
          </a:p>
          <a:p>
            <a:pPr>
              <a:lnSpc>
                <a:spcPct val="170000"/>
              </a:lnSpc>
              <a:buFont typeface="Bookman" pitchFamily="18" charset="0"/>
              <a:buChar char="#"/>
            </a:pPr>
            <a:r>
              <a:rPr lang="en-US" sz="1800" b="1" dirty="0" smtClean="0">
                <a:solidFill>
                  <a:srgbClr val="002060"/>
                </a:solidFill>
                <a:latin typeface="Bookman" pitchFamily="18" charset="0"/>
              </a:rPr>
              <a:t>Product design </a:t>
            </a:r>
            <a:r>
              <a:rPr lang="en-US" sz="1800" dirty="0" smtClean="0">
                <a:latin typeface="Bookman" pitchFamily="18" charset="0"/>
              </a:rPr>
              <a:t>is </a:t>
            </a:r>
            <a:r>
              <a:rPr lang="en-US" sz="1800" b="1" dirty="0" smtClean="0">
                <a:latin typeface="Bookman" pitchFamily="18" charset="0"/>
              </a:rPr>
              <a:t>relatively stable</a:t>
            </a:r>
            <a:r>
              <a:rPr lang="en-US" sz="1800" dirty="0" smtClean="0">
                <a:latin typeface="Bookman" pitchFamily="18" charset="0"/>
              </a:rPr>
              <a:t>, so </a:t>
            </a:r>
            <a:r>
              <a:rPr lang="en-US" sz="1800" b="1" dirty="0" smtClean="0">
                <a:latin typeface="Bookman" pitchFamily="18" charset="0"/>
              </a:rPr>
              <a:t>the system </a:t>
            </a:r>
            <a:r>
              <a:rPr lang="en-US" sz="1800" dirty="0" smtClean="0">
                <a:latin typeface="Bookman" pitchFamily="18" charset="0"/>
              </a:rPr>
              <a:t>is designed with a certain amount of </a:t>
            </a:r>
            <a:r>
              <a:rPr lang="en-US" sz="1800" b="1" dirty="0" smtClean="0">
                <a:solidFill>
                  <a:srgbClr val="002060"/>
                </a:solidFill>
                <a:latin typeface="Bookman" pitchFamily="18" charset="0"/>
              </a:rPr>
              <a:t>process specialization </a:t>
            </a:r>
            <a:r>
              <a:rPr lang="en-US" sz="1800" dirty="0" smtClean="0">
                <a:latin typeface="Bookman" pitchFamily="18" charset="0"/>
              </a:rPr>
              <a:t>in place; </a:t>
            </a:r>
            <a:r>
              <a:rPr lang="en-US" sz="1800" b="1" dirty="0" smtClean="0">
                <a:solidFill>
                  <a:srgbClr val="002060"/>
                </a:solidFill>
                <a:latin typeface="Bookman" pitchFamily="18" charset="0"/>
              </a:rPr>
              <a:t>machines designed for specific processes </a:t>
            </a:r>
            <a:r>
              <a:rPr lang="en-US" sz="1800" dirty="0" smtClean="0">
                <a:latin typeface="Bookman" pitchFamily="18" charset="0"/>
              </a:rPr>
              <a:t>can be implemented within the system, which leads to </a:t>
            </a:r>
            <a:r>
              <a:rPr lang="en-US" sz="1800" b="1" dirty="0" smtClean="0">
                <a:solidFill>
                  <a:srgbClr val="002060"/>
                </a:solidFill>
                <a:latin typeface="Bookman" pitchFamily="18" charset="0"/>
              </a:rPr>
              <a:t>an increased production rate </a:t>
            </a:r>
            <a:r>
              <a:rPr lang="en-US" sz="1800" dirty="0" smtClean="0">
                <a:latin typeface="Bookman" pitchFamily="18" charset="0"/>
              </a:rPr>
              <a:t>from the system.</a:t>
            </a:r>
          </a:p>
          <a:p>
            <a:pPr>
              <a:lnSpc>
                <a:spcPct val="170000"/>
              </a:lnSpc>
              <a:buFont typeface="Bookman" pitchFamily="18" charset="0"/>
              <a:buChar char="#"/>
            </a:pPr>
            <a:r>
              <a:rPr lang="en-US" sz="1800" dirty="0" smtClean="0">
                <a:latin typeface="Bookman" pitchFamily="18" charset="0"/>
              </a:rPr>
              <a:t> In some cases, </a:t>
            </a:r>
            <a:r>
              <a:rPr lang="en-US" sz="1800" b="1" dirty="0" smtClean="0">
                <a:latin typeface="Bookman" pitchFamily="18" charset="0"/>
              </a:rPr>
              <a:t>machine sequence may be virtually identical </a:t>
            </a:r>
            <a:r>
              <a:rPr lang="en-US" sz="1800" dirty="0" smtClean="0">
                <a:latin typeface="Bookman" pitchFamily="18" charset="0"/>
              </a:rPr>
              <a:t>for all parts processed, so </a:t>
            </a:r>
            <a:r>
              <a:rPr lang="en-US" sz="1800" b="1" dirty="0" smtClean="0">
                <a:solidFill>
                  <a:srgbClr val="0070C0"/>
                </a:solidFill>
                <a:latin typeface="Bookman" pitchFamily="18" charset="0"/>
              </a:rPr>
              <a:t>a transfer line </a:t>
            </a:r>
            <a:r>
              <a:rPr lang="en-US" sz="1800" dirty="0" smtClean="0">
                <a:latin typeface="Bookman" pitchFamily="18" charset="0"/>
              </a:rPr>
              <a:t>may be appropriate as the system lay-out </a:t>
            </a:r>
            <a:endParaRPr lang="en-US" sz="1800" dirty="0">
              <a:latin typeface="Book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b="1" dirty="0" smtClean="0">
                <a:solidFill>
                  <a:srgbClr val="C00000"/>
                </a:solidFill>
                <a:latin typeface="Bookman" pitchFamily="18" charset="0"/>
              </a:rPr>
              <a:t>ii. </a:t>
            </a:r>
            <a:r>
              <a:rPr lang="en-US" sz="2400" b="1" u="sng" dirty="0" smtClean="0">
                <a:solidFill>
                  <a:srgbClr val="C00000"/>
                </a:solidFill>
                <a:latin typeface="Bookman" pitchFamily="18" charset="0"/>
              </a:rPr>
              <a:t>Random-order FMS</a:t>
            </a:r>
            <a:endParaRPr lang="en-US" sz="2400" b="1" u="sng" dirty="0">
              <a:solidFill>
                <a:srgbClr val="C00000"/>
              </a:solidFill>
              <a:latin typeface="Bookman" pitchFamily="18" charset="0"/>
            </a:endParaRPr>
          </a:p>
        </p:txBody>
      </p:sp>
      <p:sp>
        <p:nvSpPr>
          <p:cNvPr id="3" name="Content Placeholder 2"/>
          <p:cNvSpPr>
            <a:spLocks noGrp="1"/>
          </p:cNvSpPr>
          <p:nvPr>
            <p:ph idx="1"/>
          </p:nvPr>
        </p:nvSpPr>
        <p:spPr>
          <a:xfrm>
            <a:off x="228600" y="1066800"/>
            <a:ext cx="8915400" cy="5791200"/>
          </a:xfrm>
        </p:spPr>
        <p:txBody>
          <a:bodyPr>
            <a:normAutofit fontScale="85000" lnSpcReduction="10000"/>
          </a:bodyPr>
          <a:lstStyle/>
          <a:p>
            <a:pPr>
              <a:lnSpc>
                <a:spcPct val="150000"/>
              </a:lnSpc>
              <a:buFont typeface="Algerian" pitchFamily="82" charset="0"/>
              <a:buChar char="&gt;"/>
            </a:pPr>
            <a:r>
              <a:rPr lang="en-US" sz="2400" dirty="0" smtClean="0">
                <a:latin typeface="Bookman" pitchFamily="18" charset="0"/>
              </a:rPr>
              <a:t>It is designed to produce a </a:t>
            </a:r>
            <a:r>
              <a:rPr lang="en-US" sz="2400" b="1" dirty="0" smtClean="0">
                <a:solidFill>
                  <a:srgbClr val="0070C0"/>
                </a:solidFill>
                <a:latin typeface="Bookman" pitchFamily="18" charset="0"/>
              </a:rPr>
              <a:t>large part family</a:t>
            </a:r>
            <a:r>
              <a:rPr lang="en-US" sz="2400" dirty="0" smtClean="0">
                <a:latin typeface="Bookman" pitchFamily="18" charset="0"/>
              </a:rPr>
              <a:t>, where there are </a:t>
            </a:r>
            <a:r>
              <a:rPr lang="en-US" sz="2400" b="1" dirty="0" smtClean="0">
                <a:solidFill>
                  <a:srgbClr val="0070C0"/>
                </a:solidFill>
                <a:latin typeface="Bookman" pitchFamily="18" charset="0"/>
              </a:rPr>
              <a:t>substantial variations in part configurations</a:t>
            </a:r>
            <a:r>
              <a:rPr lang="en-US" sz="2400" dirty="0" smtClean="0">
                <a:latin typeface="Bookman" pitchFamily="18" charset="0"/>
              </a:rPr>
              <a:t>, and where it is likely that </a:t>
            </a:r>
            <a:r>
              <a:rPr lang="en-US" sz="2400" b="1" dirty="0" smtClean="0">
                <a:solidFill>
                  <a:srgbClr val="0070C0"/>
                </a:solidFill>
                <a:latin typeface="Bookman" pitchFamily="18" charset="0"/>
              </a:rPr>
              <a:t>new part designs </a:t>
            </a:r>
            <a:r>
              <a:rPr lang="en-US" sz="2400" dirty="0" smtClean="0">
                <a:latin typeface="Bookman" pitchFamily="18" charset="0"/>
              </a:rPr>
              <a:t>will be introduced into the system, with engineering changes occurring to existing parts. </a:t>
            </a:r>
          </a:p>
          <a:p>
            <a:pPr>
              <a:lnSpc>
                <a:spcPct val="150000"/>
              </a:lnSpc>
              <a:buFont typeface="Algerian" pitchFamily="82" charset="0"/>
              <a:buChar char="&gt;"/>
            </a:pPr>
            <a:r>
              <a:rPr lang="en-US" sz="2400" dirty="0" smtClean="0">
                <a:latin typeface="Bookman" pitchFamily="18" charset="0"/>
              </a:rPr>
              <a:t>The </a:t>
            </a:r>
            <a:r>
              <a:rPr lang="en-US" sz="2400" b="1" dirty="0" smtClean="0">
                <a:solidFill>
                  <a:srgbClr val="0070C0"/>
                </a:solidFill>
                <a:latin typeface="Bookman" pitchFamily="18" charset="0"/>
              </a:rPr>
              <a:t>production schedule </a:t>
            </a:r>
            <a:r>
              <a:rPr lang="en-US" sz="2400" dirty="0" smtClean="0">
                <a:latin typeface="Bookman" pitchFamily="18" charset="0"/>
              </a:rPr>
              <a:t>may also be </a:t>
            </a:r>
            <a:r>
              <a:rPr lang="en-US" sz="2400" b="1" dirty="0" smtClean="0">
                <a:solidFill>
                  <a:srgbClr val="002060"/>
                </a:solidFill>
                <a:latin typeface="Bookman" pitchFamily="18" charset="0"/>
              </a:rPr>
              <a:t>flexible</a:t>
            </a:r>
            <a:r>
              <a:rPr lang="en-US" sz="2400" dirty="0" smtClean="0">
                <a:latin typeface="Bookman" pitchFamily="18" charset="0"/>
              </a:rPr>
              <a:t>, changing from day to day.</a:t>
            </a:r>
          </a:p>
          <a:p>
            <a:pPr>
              <a:lnSpc>
                <a:spcPct val="150000"/>
              </a:lnSpc>
              <a:buFont typeface="Algerian" pitchFamily="82" charset="0"/>
              <a:buChar char="&gt;"/>
            </a:pPr>
            <a:r>
              <a:rPr lang="en-US" sz="2400" dirty="0" smtClean="0">
                <a:latin typeface="Bookman" pitchFamily="18" charset="0"/>
              </a:rPr>
              <a:t>The </a:t>
            </a:r>
            <a:r>
              <a:rPr lang="en-US" sz="2400" b="1" dirty="0" smtClean="0">
                <a:latin typeface="Bookman" pitchFamily="18" charset="0"/>
              </a:rPr>
              <a:t>random-order FMS </a:t>
            </a:r>
            <a:r>
              <a:rPr lang="en-US" sz="2400" dirty="0" smtClean="0">
                <a:latin typeface="Bookman" pitchFamily="18" charset="0"/>
              </a:rPr>
              <a:t>must be </a:t>
            </a:r>
            <a:r>
              <a:rPr lang="en-US" sz="2400" b="1" dirty="0" smtClean="0">
                <a:solidFill>
                  <a:srgbClr val="002060"/>
                </a:solidFill>
                <a:latin typeface="Bookman" pitchFamily="18" charset="0"/>
              </a:rPr>
              <a:t>more flexible </a:t>
            </a:r>
            <a:r>
              <a:rPr lang="en-US" sz="2400" dirty="0" smtClean="0">
                <a:latin typeface="Bookman" pitchFamily="18" charset="0"/>
              </a:rPr>
              <a:t>than the </a:t>
            </a:r>
            <a:r>
              <a:rPr lang="en-US" sz="2400" b="1" dirty="0" smtClean="0">
                <a:latin typeface="Bookman" pitchFamily="18" charset="0"/>
              </a:rPr>
              <a:t>dedicated FMS </a:t>
            </a:r>
            <a:r>
              <a:rPr lang="en-US" sz="2400" dirty="0" smtClean="0">
                <a:latin typeface="Bookman" pitchFamily="18" charset="0"/>
              </a:rPr>
              <a:t>to accommodate these requirements. </a:t>
            </a:r>
          </a:p>
          <a:p>
            <a:pPr>
              <a:lnSpc>
                <a:spcPct val="150000"/>
              </a:lnSpc>
              <a:buFont typeface="Algerian" pitchFamily="82" charset="0"/>
              <a:buChar char="&gt;"/>
            </a:pPr>
            <a:r>
              <a:rPr lang="en-US" sz="2400" dirty="0" smtClean="0">
                <a:latin typeface="Bookman" pitchFamily="18" charset="0"/>
              </a:rPr>
              <a:t>It is equipped with </a:t>
            </a:r>
            <a:r>
              <a:rPr lang="en-US" sz="2400" b="1" dirty="0" smtClean="0">
                <a:solidFill>
                  <a:srgbClr val="002060"/>
                </a:solidFill>
                <a:latin typeface="Bookman" pitchFamily="18" charset="0"/>
              </a:rPr>
              <a:t>general purpose machines </a:t>
            </a:r>
            <a:r>
              <a:rPr lang="en-US" sz="2400" dirty="0" smtClean="0">
                <a:latin typeface="Bookman" pitchFamily="18" charset="0"/>
              </a:rPr>
              <a:t>to deal with product variations, and is capable of processing parts in random order. A </a:t>
            </a:r>
            <a:r>
              <a:rPr lang="en-US" sz="2400" b="1" dirty="0" smtClean="0">
                <a:latin typeface="Bookman" pitchFamily="18" charset="0"/>
              </a:rPr>
              <a:t>more sophisticated computer control system </a:t>
            </a:r>
            <a:r>
              <a:rPr lang="en-US" sz="2400" dirty="0" smtClean="0">
                <a:latin typeface="Bookman" pitchFamily="18" charset="0"/>
              </a:rPr>
              <a:t>is also required for this FMS type. </a:t>
            </a:r>
            <a:endParaRPr lang="en-US" sz="2400" dirty="0">
              <a:latin typeface="Book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r"/>
            <a:r>
              <a:rPr lang="en-US" sz="2800" b="1" dirty="0" smtClean="0">
                <a:latin typeface="Bookman" pitchFamily="18" charset="0"/>
              </a:rPr>
              <a:t>Cont’d…</a:t>
            </a:r>
            <a:endParaRPr lang="en-US" sz="2800" b="1" dirty="0">
              <a:latin typeface="Bookman" pitchFamily="18" charset="0"/>
            </a:endParaRPr>
          </a:p>
        </p:txBody>
      </p:sp>
      <p:sp>
        <p:nvSpPr>
          <p:cNvPr id="3" name="Content Placeholder 2"/>
          <p:cNvSpPr>
            <a:spLocks noGrp="1"/>
          </p:cNvSpPr>
          <p:nvPr>
            <p:ph idx="1"/>
          </p:nvPr>
        </p:nvSpPr>
        <p:spPr>
          <a:xfrm>
            <a:off x="228600" y="533400"/>
            <a:ext cx="8915400" cy="5592763"/>
          </a:xfrm>
        </p:spPr>
        <p:txBody>
          <a:bodyPr>
            <a:normAutofit/>
          </a:bodyPr>
          <a:lstStyle/>
          <a:p>
            <a:pPr>
              <a:lnSpc>
                <a:spcPct val="150000"/>
              </a:lnSpc>
            </a:pPr>
            <a:r>
              <a:rPr lang="en-US" sz="2000" dirty="0" smtClean="0">
                <a:latin typeface="Bookman" pitchFamily="18" charset="0"/>
              </a:rPr>
              <a:t>A comparison of the </a:t>
            </a:r>
            <a:r>
              <a:rPr lang="en-US" sz="2000" b="1" dirty="0" smtClean="0">
                <a:solidFill>
                  <a:srgbClr val="002060"/>
                </a:solidFill>
                <a:latin typeface="Bookman" pitchFamily="18" charset="0"/>
              </a:rPr>
              <a:t>two FMS types </a:t>
            </a:r>
            <a:r>
              <a:rPr lang="en-US" sz="2000" dirty="0" smtClean="0">
                <a:latin typeface="Bookman" pitchFamily="18" charset="0"/>
              </a:rPr>
              <a:t>is illustrated in Figure 15.6, where the </a:t>
            </a:r>
            <a:r>
              <a:rPr lang="en-US" sz="2000" b="1" dirty="0" smtClean="0">
                <a:solidFill>
                  <a:srgbClr val="002060"/>
                </a:solidFill>
                <a:latin typeface="Bookman" pitchFamily="18" charset="0"/>
              </a:rPr>
              <a:t>production rate </a:t>
            </a:r>
            <a:r>
              <a:rPr lang="en-US" sz="2000" dirty="0" smtClean="0">
                <a:latin typeface="Bookman" pitchFamily="18" charset="0"/>
              </a:rPr>
              <a:t>and </a:t>
            </a:r>
            <a:r>
              <a:rPr lang="en-US" sz="2000" b="1" dirty="0" smtClean="0">
                <a:solidFill>
                  <a:srgbClr val="002060"/>
                </a:solidFill>
                <a:latin typeface="Bookman" pitchFamily="18" charset="0"/>
              </a:rPr>
              <a:t>annual volume </a:t>
            </a:r>
            <a:r>
              <a:rPr lang="en-US" sz="2000" dirty="0" smtClean="0">
                <a:latin typeface="Bookman" pitchFamily="18" charset="0"/>
              </a:rPr>
              <a:t>is plotted against metrics of flexibility and part variety.</a:t>
            </a:r>
            <a:endParaRPr lang="en-US" sz="2000" dirty="0">
              <a:latin typeface="Book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066800" y="2057400"/>
            <a:ext cx="7467600" cy="4038600"/>
          </a:xfrm>
          <a:prstGeom prst="rect">
            <a:avLst/>
          </a:prstGeom>
          <a:noFill/>
          <a:ln w="9525">
            <a:noFill/>
            <a:miter lim="800000"/>
            <a:headEnd/>
            <a:tailEnd/>
          </a:ln>
          <a:effectLst/>
        </p:spPr>
      </p:pic>
      <p:sp>
        <p:nvSpPr>
          <p:cNvPr id="5" name="TextBox 4"/>
          <p:cNvSpPr txBox="1"/>
          <p:nvPr/>
        </p:nvSpPr>
        <p:spPr>
          <a:xfrm>
            <a:off x="990600" y="6248400"/>
            <a:ext cx="7772400" cy="646331"/>
          </a:xfrm>
          <a:prstGeom prst="rect">
            <a:avLst/>
          </a:prstGeom>
          <a:noFill/>
        </p:spPr>
        <p:txBody>
          <a:bodyPr wrap="square" rtlCol="0">
            <a:spAutoFit/>
          </a:bodyPr>
          <a:lstStyle/>
          <a:p>
            <a:pPr algn="ctr"/>
            <a:r>
              <a:rPr lang="en-US" b="1" dirty="0" smtClean="0">
                <a:latin typeface="Bookman" pitchFamily="18" charset="0"/>
              </a:rPr>
              <a:t>Figure 15.6: Comparison of dedicated and random-order FMS types </a:t>
            </a:r>
            <a:endParaRPr lang="en-US" b="1" dirty="0">
              <a:latin typeface="Book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248478">
            <a:off x="2908700" y="1772912"/>
            <a:ext cx="3686033" cy="1995878"/>
          </a:xfrm>
        </p:spPr>
        <p:txBody>
          <a:bodyPr>
            <a:normAutofit/>
          </a:bodyPr>
          <a:lstStyle/>
          <a:p>
            <a:pPr>
              <a:buNone/>
            </a:pPr>
            <a:r>
              <a:rPr lang="en-US" sz="4400" b="1" dirty="0" err="1" smtClean="0">
                <a:solidFill>
                  <a:srgbClr val="C00000"/>
                </a:solidFill>
                <a:latin typeface="CountryBlueprint" pitchFamily="2" charset="2"/>
              </a:rPr>
              <a:t>QSns</a:t>
            </a:r>
            <a:r>
              <a:rPr lang="en-US" sz="4400" b="1" dirty="0" smtClean="0">
                <a:solidFill>
                  <a:srgbClr val="C00000"/>
                </a:solidFill>
                <a:latin typeface="CountryBlueprint" pitchFamily="2" charset="2"/>
              </a:rPr>
              <a:t>???</a:t>
            </a:r>
            <a:endParaRPr lang="en-US" sz="4400" b="1" dirty="0">
              <a:solidFill>
                <a:srgbClr val="C00000"/>
              </a:solidFill>
              <a:latin typeface="CountryBlueprint" pitchFamily="2"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2800" b="1" dirty="0" smtClean="0">
                <a:solidFill>
                  <a:srgbClr val="C00000"/>
                </a:solidFill>
                <a:latin typeface="Lucida Console" pitchFamily="49" charset="0"/>
              </a:rPr>
              <a:t>ii. Material Handling and Storage System </a:t>
            </a:r>
            <a:endParaRPr lang="en-US" sz="2800" b="1" dirty="0">
              <a:solidFill>
                <a:srgbClr val="C00000"/>
              </a:solidFill>
              <a:latin typeface="Lucida Console" pitchFamily="49" charset="0"/>
            </a:endParaRPr>
          </a:p>
        </p:txBody>
      </p:sp>
      <p:sp>
        <p:nvSpPr>
          <p:cNvPr id="3" name="Content Placeholder 2"/>
          <p:cNvSpPr>
            <a:spLocks noGrp="1"/>
          </p:cNvSpPr>
          <p:nvPr>
            <p:ph idx="1"/>
          </p:nvPr>
        </p:nvSpPr>
        <p:spPr>
          <a:xfrm>
            <a:off x="685800" y="2057400"/>
            <a:ext cx="8458200" cy="4525963"/>
          </a:xfrm>
        </p:spPr>
        <p:txBody>
          <a:bodyPr>
            <a:normAutofit/>
          </a:bodyPr>
          <a:lstStyle/>
          <a:p>
            <a:pPr>
              <a:lnSpc>
                <a:spcPct val="150000"/>
              </a:lnSpc>
              <a:buFont typeface="Agency FB" pitchFamily="34" charset="0"/>
              <a:buChar char="#"/>
            </a:pPr>
            <a:r>
              <a:rPr lang="en-US" sz="2200" dirty="0" smtClean="0">
                <a:latin typeface="Lucida Console" pitchFamily="49" charset="0"/>
              </a:rPr>
              <a:t>Material handling and storage systems for FMS in </a:t>
            </a:r>
            <a:r>
              <a:rPr lang="en-US" sz="2200" b="1" dirty="0" smtClean="0">
                <a:solidFill>
                  <a:srgbClr val="002060"/>
                </a:solidFill>
                <a:latin typeface="Lucida Console" pitchFamily="49" charset="0"/>
              </a:rPr>
              <a:t>three sub-sections</a:t>
            </a:r>
            <a:r>
              <a:rPr lang="en-US" sz="2200" dirty="0" smtClean="0">
                <a:latin typeface="Lucida Console" pitchFamily="49" charset="0"/>
              </a:rPr>
              <a:t>: </a:t>
            </a:r>
          </a:p>
          <a:p>
            <a:pPr lvl="1">
              <a:lnSpc>
                <a:spcPct val="150000"/>
              </a:lnSpc>
            </a:pPr>
            <a:r>
              <a:rPr lang="en-US" sz="2200" b="1" dirty="0" smtClean="0">
                <a:solidFill>
                  <a:srgbClr val="002060"/>
                </a:solidFill>
                <a:latin typeface="Lucida Console" pitchFamily="49" charset="0"/>
              </a:rPr>
              <a:t>functions, </a:t>
            </a:r>
          </a:p>
          <a:p>
            <a:pPr lvl="1">
              <a:lnSpc>
                <a:spcPct val="150000"/>
              </a:lnSpc>
            </a:pPr>
            <a:r>
              <a:rPr lang="en-US" sz="2200" b="1" dirty="0" smtClean="0">
                <a:solidFill>
                  <a:srgbClr val="002060"/>
                </a:solidFill>
                <a:latin typeface="Lucida Console" pitchFamily="49" charset="0"/>
              </a:rPr>
              <a:t>equipment, and </a:t>
            </a:r>
          </a:p>
          <a:p>
            <a:pPr lvl="1">
              <a:lnSpc>
                <a:spcPct val="150000"/>
              </a:lnSpc>
            </a:pPr>
            <a:r>
              <a:rPr lang="en-US" sz="2200" b="1" dirty="0" smtClean="0">
                <a:solidFill>
                  <a:srgbClr val="002060"/>
                </a:solidFill>
                <a:latin typeface="Lucida Console" pitchFamily="49" charset="0"/>
              </a:rPr>
              <a:t>lay-out configurations.</a:t>
            </a:r>
          </a:p>
          <a:p>
            <a:pPr>
              <a:lnSpc>
                <a:spcPct val="150000"/>
              </a:lnSpc>
              <a:buFont typeface="Agency FB" pitchFamily="34" charset="0"/>
              <a:buChar char="#"/>
            </a:pPr>
            <a:endParaRPr lang="en-US" sz="24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b="1" dirty="0" smtClean="0">
                <a:solidFill>
                  <a:srgbClr val="C00000"/>
                </a:solidFill>
                <a:latin typeface="Lucida Console" pitchFamily="49" charset="0"/>
              </a:rPr>
              <a:t>a). </a:t>
            </a:r>
            <a:r>
              <a:rPr lang="en-US" sz="2400" b="1" u="sng" dirty="0" smtClean="0">
                <a:solidFill>
                  <a:srgbClr val="C00000"/>
                </a:solidFill>
                <a:latin typeface="Lucida Console" pitchFamily="49" charset="0"/>
              </a:rPr>
              <a:t>Functions of the </a:t>
            </a:r>
            <a:br>
              <a:rPr lang="en-US" sz="2400" b="1" u="sng" dirty="0" smtClean="0">
                <a:solidFill>
                  <a:srgbClr val="C00000"/>
                </a:solidFill>
                <a:latin typeface="Lucida Console" pitchFamily="49" charset="0"/>
              </a:rPr>
            </a:br>
            <a:r>
              <a:rPr lang="en-US" sz="2400" b="1" dirty="0" smtClean="0">
                <a:solidFill>
                  <a:srgbClr val="C00000"/>
                </a:solidFill>
                <a:latin typeface="Lucida Console" pitchFamily="49" charset="0"/>
              </a:rPr>
              <a:t>	</a:t>
            </a:r>
            <a:r>
              <a:rPr lang="en-US" sz="2400" b="1" u="sng" dirty="0" smtClean="0">
                <a:solidFill>
                  <a:srgbClr val="C00000"/>
                </a:solidFill>
                <a:latin typeface="Lucida Console" pitchFamily="49" charset="0"/>
              </a:rPr>
              <a:t>Handling System </a:t>
            </a:r>
            <a:endParaRPr lang="en-US" sz="2400" u="sng" dirty="0">
              <a:solidFill>
                <a:srgbClr val="C00000"/>
              </a:solidFill>
              <a:latin typeface="Lucida Console" pitchFamily="49" charset="0"/>
            </a:endParaRPr>
          </a:p>
        </p:txBody>
      </p:sp>
      <p:sp>
        <p:nvSpPr>
          <p:cNvPr id="3" name="Content Placeholder 2"/>
          <p:cNvSpPr>
            <a:spLocks noGrp="1"/>
          </p:cNvSpPr>
          <p:nvPr>
            <p:ph idx="1"/>
          </p:nvPr>
        </p:nvSpPr>
        <p:spPr>
          <a:xfrm>
            <a:off x="0" y="914400"/>
            <a:ext cx="9144000" cy="5943600"/>
          </a:xfrm>
        </p:spPr>
        <p:txBody>
          <a:bodyPr>
            <a:normAutofit/>
          </a:bodyPr>
          <a:lstStyle/>
          <a:p>
            <a:pPr>
              <a:lnSpc>
                <a:spcPct val="170000"/>
              </a:lnSpc>
              <a:buFont typeface="Wingdings 2" pitchFamily="18" charset="2"/>
              <a:buChar char="E"/>
            </a:pPr>
            <a:r>
              <a:rPr lang="en-US" sz="1600" dirty="0" smtClean="0">
                <a:latin typeface="Lucida Console" pitchFamily="49" charset="0"/>
              </a:rPr>
              <a:t>Allows </a:t>
            </a:r>
            <a:r>
              <a:rPr lang="en-US" sz="1600" b="1" u="sng" dirty="0" smtClean="0">
                <a:solidFill>
                  <a:srgbClr val="0070C0"/>
                </a:solidFill>
                <a:latin typeface="Lucida Console" pitchFamily="49" charset="0"/>
              </a:rPr>
              <a:t>random, independent movement of work parts </a:t>
            </a:r>
            <a:r>
              <a:rPr lang="en-US" sz="1600" dirty="0" smtClean="0">
                <a:latin typeface="Lucida Console" pitchFamily="49" charset="0"/>
              </a:rPr>
              <a:t>between stations so as to allow for </a:t>
            </a:r>
            <a:r>
              <a:rPr lang="en-US" sz="1600" b="1" dirty="0" smtClean="0">
                <a:solidFill>
                  <a:srgbClr val="002060"/>
                </a:solidFill>
                <a:latin typeface="Lucida Console" pitchFamily="49" charset="0"/>
              </a:rPr>
              <a:t>various routing alternatives </a:t>
            </a:r>
            <a:r>
              <a:rPr lang="en-US" sz="1600" dirty="0" smtClean="0">
                <a:latin typeface="Lucida Console" pitchFamily="49" charset="0"/>
              </a:rPr>
              <a:t>for the different parts in the system. </a:t>
            </a:r>
          </a:p>
          <a:p>
            <a:pPr>
              <a:lnSpc>
                <a:spcPct val="170000"/>
              </a:lnSpc>
              <a:buFont typeface="Wingdings 2" pitchFamily="18" charset="2"/>
              <a:buChar char="E"/>
            </a:pPr>
            <a:r>
              <a:rPr lang="en-US" sz="1600" dirty="0" smtClean="0">
                <a:latin typeface="Lucida Console" pitchFamily="49" charset="0"/>
              </a:rPr>
              <a:t>Enables </a:t>
            </a:r>
            <a:r>
              <a:rPr lang="en-US" sz="1600" b="1" u="sng" dirty="0" smtClean="0">
                <a:solidFill>
                  <a:srgbClr val="0070C0"/>
                </a:solidFill>
                <a:latin typeface="Lucida Console" pitchFamily="49" charset="0"/>
              </a:rPr>
              <a:t>handling of a variety of work part configurations </a:t>
            </a:r>
            <a:r>
              <a:rPr lang="en-US" sz="1600" dirty="0" smtClean="0">
                <a:latin typeface="Lucida Console" pitchFamily="49" charset="0"/>
              </a:rPr>
              <a:t>by means of </a:t>
            </a:r>
            <a:r>
              <a:rPr lang="en-US" sz="1600" b="1" dirty="0" smtClean="0">
                <a:solidFill>
                  <a:srgbClr val="002060"/>
                </a:solidFill>
                <a:latin typeface="Lucida Console" pitchFamily="49" charset="0"/>
              </a:rPr>
              <a:t>pallet fixtures for prismatic par</a:t>
            </a:r>
            <a:r>
              <a:rPr lang="en-US" sz="1600" dirty="0" smtClean="0">
                <a:latin typeface="Lucida Console" pitchFamily="49" charset="0"/>
              </a:rPr>
              <a:t>ts, and </a:t>
            </a:r>
            <a:r>
              <a:rPr lang="en-US" sz="1600" b="1" dirty="0" smtClean="0">
                <a:solidFill>
                  <a:srgbClr val="002060"/>
                </a:solidFill>
                <a:latin typeface="Lucida Console" pitchFamily="49" charset="0"/>
              </a:rPr>
              <a:t>industrial robots for rotational parts. </a:t>
            </a:r>
          </a:p>
          <a:p>
            <a:pPr>
              <a:lnSpc>
                <a:spcPct val="170000"/>
              </a:lnSpc>
              <a:buFont typeface="Wingdings 2" pitchFamily="18" charset="2"/>
              <a:buChar char="E"/>
            </a:pPr>
            <a:r>
              <a:rPr lang="en-US" sz="1600" dirty="0" smtClean="0">
                <a:latin typeface="Lucida Console" pitchFamily="49" charset="0"/>
              </a:rPr>
              <a:t>Provides </a:t>
            </a:r>
            <a:r>
              <a:rPr lang="en-US" sz="1600" b="1" u="sng" dirty="0" smtClean="0">
                <a:solidFill>
                  <a:srgbClr val="0070C0"/>
                </a:solidFill>
                <a:latin typeface="Lucida Console" pitchFamily="49" charset="0"/>
              </a:rPr>
              <a:t>temporary storage—small queues of parts</a:t>
            </a:r>
            <a:r>
              <a:rPr lang="en-US" sz="1600" u="sng" dirty="0" smtClean="0">
                <a:latin typeface="Lucida Console" pitchFamily="49" charset="0"/>
              </a:rPr>
              <a:t> </a:t>
            </a:r>
            <a:r>
              <a:rPr lang="en-US" sz="1600" dirty="0" smtClean="0">
                <a:latin typeface="Lucida Console" pitchFamily="49" charset="0"/>
              </a:rPr>
              <a:t>awaiting processing may be allowed to build-up </a:t>
            </a:r>
            <a:r>
              <a:rPr lang="en-US" sz="1600" b="1" dirty="0" smtClean="0">
                <a:latin typeface="Lucida Console" pitchFamily="49" charset="0"/>
              </a:rPr>
              <a:t>in front of each station </a:t>
            </a:r>
            <a:r>
              <a:rPr lang="en-US" sz="1600" dirty="0" smtClean="0">
                <a:latin typeface="Lucida Console" pitchFamily="49" charset="0"/>
              </a:rPr>
              <a:t>in the system. </a:t>
            </a:r>
          </a:p>
          <a:p>
            <a:pPr>
              <a:lnSpc>
                <a:spcPct val="170000"/>
              </a:lnSpc>
              <a:buFont typeface="Wingdings 2" pitchFamily="18" charset="2"/>
              <a:buChar char="E"/>
            </a:pPr>
            <a:r>
              <a:rPr lang="en-US" sz="1600" dirty="0" smtClean="0">
                <a:latin typeface="Lucida Console" pitchFamily="49" charset="0"/>
              </a:rPr>
              <a:t>Provides </a:t>
            </a:r>
            <a:r>
              <a:rPr lang="en-US" sz="1600" b="1" dirty="0" smtClean="0">
                <a:solidFill>
                  <a:srgbClr val="002060"/>
                </a:solidFill>
                <a:latin typeface="Lucida Console" pitchFamily="49" charset="0"/>
              </a:rPr>
              <a:t>convenient access </a:t>
            </a:r>
            <a:r>
              <a:rPr lang="en-US" sz="1600" dirty="0" smtClean="0">
                <a:latin typeface="Lucida Console" pitchFamily="49" charset="0"/>
              </a:rPr>
              <a:t>for </a:t>
            </a:r>
            <a:r>
              <a:rPr lang="en-US" sz="1600" b="1" u="sng" dirty="0" smtClean="0">
                <a:solidFill>
                  <a:srgbClr val="0070C0"/>
                </a:solidFill>
                <a:latin typeface="Lucida Console" pitchFamily="49" charset="0"/>
              </a:rPr>
              <a:t>loading and unloading work parts </a:t>
            </a:r>
            <a:r>
              <a:rPr lang="en-US" sz="1600" dirty="0" smtClean="0">
                <a:latin typeface="Lucida Console" pitchFamily="49" charset="0"/>
              </a:rPr>
              <a:t>at load and unload stations. </a:t>
            </a:r>
          </a:p>
          <a:p>
            <a:pPr>
              <a:lnSpc>
                <a:spcPct val="170000"/>
              </a:lnSpc>
              <a:buFont typeface="Wingdings 2" pitchFamily="18" charset="2"/>
              <a:buChar char="E"/>
            </a:pPr>
            <a:r>
              <a:rPr lang="en-US" sz="1600" dirty="0" smtClean="0">
                <a:latin typeface="Lucida Console" pitchFamily="49" charset="0"/>
              </a:rPr>
              <a:t>Creates </a:t>
            </a:r>
            <a:r>
              <a:rPr lang="en-US" sz="1600" b="1" dirty="0" smtClean="0">
                <a:solidFill>
                  <a:srgbClr val="0070C0"/>
                </a:solidFill>
                <a:latin typeface="Lucida Console" pitchFamily="49" charset="0"/>
              </a:rPr>
              <a:t>compatibility with computer control—the handling system </a:t>
            </a:r>
            <a:r>
              <a:rPr lang="en-US" sz="1600" dirty="0" smtClean="0">
                <a:latin typeface="Lucida Console" pitchFamily="49" charset="0"/>
              </a:rPr>
              <a:t>must be under the direct control of the computer system which directs it to the </a:t>
            </a:r>
            <a:r>
              <a:rPr lang="en-US" sz="1600" b="1" dirty="0" smtClean="0">
                <a:latin typeface="Lucida Console" pitchFamily="49" charset="0"/>
              </a:rPr>
              <a:t>various workstations, load/unload stations, and storage areas</a:t>
            </a:r>
            <a:r>
              <a:rPr lang="en-US" sz="1600" dirty="0" smtClean="0">
                <a:latin typeface="Lucida Console" pitchFamily="49" charset="0"/>
              </a:rPr>
              <a:t>. </a:t>
            </a:r>
            <a:endParaRPr lang="en-US" sz="1600" dirty="0">
              <a:latin typeface="Lucida Console"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400" b="1" dirty="0" smtClean="0">
                <a:solidFill>
                  <a:srgbClr val="C00000"/>
                </a:solidFill>
                <a:latin typeface="Lucida Console" pitchFamily="49" charset="0"/>
              </a:rPr>
              <a:t>b). </a:t>
            </a:r>
            <a:r>
              <a:rPr lang="en-US" sz="2400" b="1" u="sng" dirty="0" smtClean="0">
                <a:solidFill>
                  <a:srgbClr val="C00000"/>
                </a:solidFill>
                <a:latin typeface="Lucida Console" pitchFamily="49" charset="0"/>
              </a:rPr>
              <a:t>Material Handling </a:t>
            </a:r>
            <a:br>
              <a:rPr lang="en-US" sz="2400" b="1" u="sng" dirty="0" smtClean="0">
                <a:solidFill>
                  <a:srgbClr val="C00000"/>
                </a:solidFill>
                <a:latin typeface="Lucida Console" pitchFamily="49" charset="0"/>
              </a:rPr>
            </a:br>
            <a:r>
              <a:rPr lang="en-US" sz="2400" b="1" u="sng" dirty="0" smtClean="0">
                <a:solidFill>
                  <a:srgbClr val="C00000"/>
                </a:solidFill>
                <a:latin typeface="Lucida Console" pitchFamily="49" charset="0"/>
              </a:rPr>
              <a:t>Equipments (MHS)</a:t>
            </a:r>
            <a:endParaRPr lang="en-US" sz="2400" u="sng" dirty="0">
              <a:solidFill>
                <a:srgbClr val="C00000"/>
              </a:solidFill>
              <a:latin typeface="Lucida Console" pitchFamily="49" charset="0"/>
            </a:endParaRPr>
          </a:p>
        </p:txBody>
      </p:sp>
      <p:sp>
        <p:nvSpPr>
          <p:cNvPr id="3" name="Content Placeholder 2"/>
          <p:cNvSpPr>
            <a:spLocks noGrp="1"/>
          </p:cNvSpPr>
          <p:nvPr>
            <p:ph idx="1"/>
          </p:nvPr>
        </p:nvSpPr>
        <p:spPr>
          <a:xfrm>
            <a:off x="457200" y="1371600"/>
            <a:ext cx="8686800" cy="5486400"/>
          </a:xfrm>
        </p:spPr>
        <p:txBody>
          <a:bodyPr>
            <a:normAutofit/>
          </a:bodyPr>
          <a:lstStyle/>
          <a:p>
            <a:pPr>
              <a:lnSpc>
                <a:spcPct val="150000"/>
              </a:lnSpc>
              <a:buFont typeface="Agency FB" pitchFamily="34" charset="0"/>
              <a:buChar char="#"/>
            </a:pPr>
            <a:r>
              <a:rPr lang="en-US" sz="2200" dirty="0" smtClean="0">
                <a:latin typeface="Lucida Console" pitchFamily="49" charset="0"/>
              </a:rPr>
              <a:t>FMS material handling equipment uses a </a:t>
            </a:r>
            <a:r>
              <a:rPr lang="en-US" sz="2200" b="1" dirty="0" smtClean="0">
                <a:solidFill>
                  <a:srgbClr val="002060"/>
                </a:solidFill>
                <a:latin typeface="Lucida Console" pitchFamily="49" charset="0"/>
              </a:rPr>
              <a:t>variety of conventional material transport equipment, in-line transfer mechanisms,</a:t>
            </a:r>
            <a:r>
              <a:rPr lang="en-US" sz="2200" dirty="0" smtClean="0">
                <a:latin typeface="Lucida Console" pitchFamily="49" charset="0"/>
              </a:rPr>
              <a:t> and </a:t>
            </a:r>
            <a:r>
              <a:rPr lang="en-US" sz="2200" b="1" dirty="0" smtClean="0">
                <a:solidFill>
                  <a:srgbClr val="002060"/>
                </a:solidFill>
                <a:latin typeface="Lucida Console" pitchFamily="49" charset="0"/>
              </a:rPr>
              <a:t>industrial robotics. </a:t>
            </a:r>
          </a:p>
          <a:p>
            <a:pPr>
              <a:lnSpc>
                <a:spcPct val="150000"/>
              </a:lnSpc>
              <a:buFont typeface="Agency FB" pitchFamily="34" charset="0"/>
              <a:buChar char="#"/>
            </a:pPr>
            <a:r>
              <a:rPr lang="en-US" sz="2200" dirty="0" smtClean="0">
                <a:latin typeface="Lucida Console" pitchFamily="49" charset="0"/>
              </a:rPr>
              <a:t>There is a </a:t>
            </a:r>
            <a:r>
              <a:rPr lang="en-US" sz="2200" b="1" dirty="0" smtClean="0">
                <a:solidFill>
                  <a:srgbClr val="0070C0"/>
                </a:solidFill>
                <a:latin typeface="Lucida Console" pitchFamily="49" charset="0"/>
              </a:rPr>
              <a:t>primary </a:t>
            </a:r>
            <a:r>
              <a:rPr lang="en-US" sz="2200" dirty="0" smtClean="0">
                <a:latin typeface="Lucida Console" pitchFamily="49" charset="0"/>
              </a:rPr>
              <a:t>and </a:t>
            </a:r>
            <a:r>
              <a:rPr lang="en-US" sz="2200" b="1" dirty="0" smtClean="0">
                <a:solidFill>
                  <a:srgbClr val="0070C0"/>
                </a:solidFill>
                <a:latin typeface="Lucida Console" pitchFamily="49" charset="0"/>
              </a:rPr>
              <a:t>secondary MHS </a:t>
            </a:r>
            <a:r>
              <a:rPr lang="en-US" sz="2200" dirty="0" smtClean="0">
                <a:latin typeface="Lucida Console" pitchFamily="49" charset="0"/>
              </a:rPr>
              <a:t>used in </a:t>
            </a:r>
            <a:r>
              <a:rPr lang="en-US" sz="2200" b="1" dirty="0" smtClean="0">
                <a:latin typeface="Lucida Console" pitchFamily="49" charset="0"/>
              </a:rPr>
              <a:t>most FMSs. </a:t>
            </a:r>
          </a:p>
          <a:p>
            <a:pPr>
              <a:lnSpc>
                <a:spcPct val="150000"/>
              </a:lnSpc>
              <a:buFont typeface="Agency FB" pitchFamily="34" charset="0"/>
              <a:buChar char="#"/>
            </a:pPr>
            <a:r>
              <a:rPr lang="en-US" sz="2200" dirty="0" smtClean="0">
                <a:latin typeface="Lucida Console" pitchFamily="49" charset="0"/>
              </a:rPr>
              <a:t>The </a:t>
            </a:r>
            <a:r>
              <a:rPr lang="en-US" sz="2200" b="1" dirty="0" smtClean="0">
                <a:solidFill>
                  <a:srgbClr val="0070C0"/>
                </a:solidFill>
                <a:latin typeface="Lucida Console" pitchFamily="49" charset="0"/>
              </a:rPr>
              <a:t>primary MHS </a:t>
            </a:r>
            <a:r>
              <a:rPr lang="en-US" sz="2200" dirty="0" smtClean="0">
                <a:latin typeface="Lucida Console" pitchFamily="49" charset="0"/>
              </a:rPr>
              <a:t>establishes the </a:t>
            </a:r>
            <a:r>
              <a:rPr lang="en-US" sz="2200" b="1" dirty="0" smtClean="0">
                <a:latin typeface="Lucida Console" pitchFamily="49" charset="0"/>
              </a:rPr>
              <a:t>FMS lay-out </a:t>
            </a:r>
            <a:r>
              <a:rPr lang="en-US" sz="2200" dirty="0" smtClean="0">
                <a:latin typeface="Lucida Console" pitchFamily="49" charset="0"/>
              </a:rPr>
              <a:t>and is responsible for </a:t>
            </a:r>
            <a:r>
              <a:rPr lang="en-US" sz="2200" b="1" dirty="0" smtClean="0">
                <a:solidFill>
                  <a:srgbClr val="002060"/>
                </a:solidFill>
                <a:latin typeface="Lucida Console" pitchFamily="49" charset="0"/>
              </a:rPr>
              <a:t>moving parts between stations</a:t>
            </a:r>
            <a:r>
              <a:rPr lang="en-US" sz="2200" b="1" dirty="0" smtClean="0">
                <a:latin typeface="Lucida Console" pitchFamily="49" charset="0"/>
              </a:rPr>
              <a:t> </a:t>
            </a:r>
            <a:r>
              <a:rPr lang="en-US" sz="2200" dirty="0" smtClean="0">
                <a:latin typeface="Lucida Console" pitchFamily="49" charset="0"/>
              </a:rPr>
              <a:t>in the system. </a:t>
            </a:r>
            <a:endParaRPr lang="en-US" sz="2200" dirty="0">
              <a:latin typeface="Lucida Console" pitchFamily="49"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r"/>
            <a:r>
              <a:rPr lang="en-US" sz="2400" b="1" dirty="0" smtClean="0">
                <a:latin typeface="Lucida Console" pitchFamily="49" charset="0"/>
              </a:rPr>
              <a:t>Cont’d</a:t>
            </a:r>
            <a:r>
              <a:rPr lang="en-US" sz="3200" b="1" dirty="0" smtClean="0">
                <a:latin typeface="Lucida Console" pitchFamily="49" charset="0"/>
              </a:rPr>
              <a:t>…</a:t>
            </a:r>
            <a:endParaRPr lang="en-US" sz="3200" b="1" dirty="0">
              <a:latin typeface="Lucida Console" pitchFamily="49" charset="0"/>
            </a:endParaRPr>
          </a:p>
        </p:txBody>
      </p:sp>
      <p:sp>
        <p:nvSpPr>
          <p:cNvPr id="3" name="Content Placeholder 2"/>
          <p:cNvSpPr>
            <a:spLocks noGrp="1"/>
          </p:cNvSpPr>
          <p:nvPr>
            <p:ph idx="1"/>
          </p:nvPr>
        </p:nvSpPr>
        <p:spPr>
          <a:xfrm>
            <a:off x="304800" y="685800"/>
            <a:ext cx="8839200" cy="6172200"/>
          </a:xfrm>
        </p:spPr>
        <p:txBody>
          <a:bodyPr>
            <a:normAutofit/>
          </a:bodyPr>
          <a:lstStyle/>
          <a:p>
            <a:pPr>
              <a:lnSpc>
                <a:spcPct val="170000"/>
              </a:lnSpc>
              <a:buFont typeface="Agency FB" pitchFamily="34" charset="0"/>
              <a:buChar char="#"/>
            </a:pPr>
            <a:r>
              <a:rPr lang="en-US" sz="1700" dirty="0" smtClean="0">
                <a:latin typeface="Lucida Console" pitchFamily="49" charset="0"/>
              </a:rPr>
              <a:t>The </a:t>
            </a:r>
            <a:r>
              <a:rPr lang="en-US" sz="1700" b="1" dirty="0" smtClean="0">
                <a:solidFill>
                  <a:srgbClr val="0070C0"/>
                </a:solidFill>
                <a:latin typeface="Lucida Console" pitchFamily="49" charset="0"/>
              </a:rPr>
              <a:t>secondary MHS </a:t>
            </a:r>
            <a:r>
              <a:rPr lang="en-US" sz="1700" dirty="0" smtClean="0">
                <a:latin typeface="Lucida Console" pitchFamily="49" charset="0"/>
              </a:rPr>
              <a:t>consists of </a:t>
            </a:r>
            <a:r>
              <a:rPr lang="en-US" sz="1700" b="1" dirty="0" smtClean="0">
                <a:solidFill>
                  <a:srgbClr val="002060"/>
                </a:solidFill>
                <a:latin typeface="Lucida Console" pitchFamily="49" charset="0"/>
              </a:rPr>
              <a:t>transfer devices, automatic pallet changers</a:t>
            </a:r>
            <a:r>
              <a:rPr lang="en-US" sz="1700" dirty="0" smtClean="0">
                <a:latin typeface="Lucida Console" pitchFamily="49" charset="0"/>
              </a:rPr>
              <a:t>, and </a:t>
            </a:r>
            <a:r>
              <a:rPr lang="en-US" sz="1700" b="1" dirty="0" smtClean="0">
                <a:solidFill>
                  <a:srgbClr val="002060"/>
                </a:solidFill>
                <a:latin typeface="Lucida Console" pitchFamily="49" charset="0"/>
              </a:rPr>
              <a:t>other mechanism</a:t>
            </a:r>
            <a:r>
              <a:rPr lang="en-US" sz="1700" dirty="0" smtClean="0">
                <a:solidFill>
                  <a:srgbClr val="002060"/>
                </a:solidFill>
                <a:latin typeface="Lucida Console" pitchFamily="49" charset="0"/>
              </a:rPr>
              <a:t>s </a:t>
            </a:r>
            <a:r>
              <a:rPr lang="en-US" sz="1700" dirty="0" smtClean="0">
                <a:latin typeface="Lucida Console" pitchFamily="49" charset="0"/>
              </a:rPr>
              <a:t>to transfer parts from the </a:t>
            </a:r>
            <a:r>
              <a:rPr lang="en-US" sz="1700" b="1" dirty="0" smtClean="0">
                <a:latin typeface="Lucida Console" pitchFamily="49" charset="0"/>
              </a:rPr>
              <a:t>primary MHS </a:t>
            </a:r>
            <a:r>
              <a:rPr lang="en-US" sz="1700" dirty="0" smtClean="0">
                <a:latin typeface="Lucida Console" pitchFamily="49" charset="0"/>
              </a:rPr>
              <a:t>to the </a:t>
            </a:r>
            <a:r>
              <a:rPr lang="en-US" sz="1700" b="1" dirty="0" err="1" smtClean="0">
                <a:latin typeface="Lucida Console" pitchFamily="49" charset="0"/>
              </a:rPr>
              <a:t>workhead</a:t>
            </a:r>
            <a:r>
              <a:rPr lang="en-US" sz="1700" b="1" dirty="0" smtClean="0">
                <a:latin typeface="Lucida Console" pitchFamily="49" charset="0"/>
              </a:rPr>
              <a:t> of the processing station</a:t>
            </a:r>
            <a:r>
              <a:rPr lang="en-US" sz="1700" dirty="0" smtClean="0">
                <a:latin typeface="Lucida Console" pitchFamily="49" charset="0"/>
              </a:rPr>
              <a:t>, or to a </a:t>
            </a:r>
            <a:r>
              <a:rPr lang="en-US" sz="1700" b="1" dirty="0" smtClean="0">
                <a:latin typeface="Lucida Console" pitchFamily="49" charset="0"/>
              </a:rPr>
              <a:t>supporting station. </a:t>
            </a:r>
          </a:p>
          <a:p>
            <a:pPr>
              <a:lnSpc>
                <a:spcPct val="170000"/>
              </a:lnSpc>
              <a:buFont typeface="Agency FB" pitchFamily="34" charset="0"/>
              <a:buChar char="#"/>
            </a:pPr>
            <a:r>
              <a:rPr lang="en-US" sz="1700" dirty="0" smtClean="0">
                <a:latin typeface="Lucida Console" pitchFamily="49" charset="0"/>
              </a:rPr>
              <a:t>The </a:t>
            </a:r>
            <a:r>
              <a:rPr lang="en-US" sz="1700" b="1" dirty="0" smtClean="0">
                <a:solidFill>
                  <a:srgbClr val="0070C0"/>
                </a:solidFill>
                <a:latin typeface="Lucida Console" pitchFamily="49" charset="0"/>
              </a:rPr>
              <a:t>secondary MHS </a:t>
            </a:r>
            <a:r>
              <a:rPr lang="en-US" sz="1700" dirty="0" smtClean="0">
                <a:latin typeface="Lucida Console" pitchFamily="49" charset="0"/>
              </a:rPr>
              <a:t>is responsible also for the </a:t>
            </a:r>
            <a:r>
              <a:rPr lang="en-US" sz="1700" b="1" dirty="0" smtClean="0">
                <a:solidFill>
                  <a:srgbClr val="002060"/>
                </a:solidFill>
                <a:latin typeface="Lucida Console" pitchFamily="49" charset="0"/>
              </a:rPr>
              <a:t>accurate positioning of the part </a:t>
            </a:r>
            <a:r>
              <a:rPr lang="en-US" sz="1700" dirty="0" smtClean="0">
                <a:latin typeface="Lucida Console" pitchFamily="49" charset="0"/>
              </a:rPr>
              <a:t>at the workstation, so that the machining process may be performed upon the part in the correct manner. </a:t>
            </a:r>
          </a:p>
          <a:p>
            <a:pPr>
              <a:lnSpc>
                <a:spcPct val="170000"/>
              </a:lnSpc>
              <a:buFont typeface="Agency FB" pitchFamily="34" charset="0"/>
              <a:buChar char="#"/>
            </a:pPr>
            <a:r>
              <a:rPr lang="en-US" sz="1700" b="1" u="sng" dirty="0" smtClean="0">
                <a:solidFill>
                  <a:srgbClr val="0070C0"/>
                </a:solidFill>
                <a:latin typeface="Lucida Console" pitchFamily="49" charset="0"/>
              </a:rPr>
              <a:t>Other purposes </a:t>
            </a:r>
            <a:r>
              <a:rPr lang="en-US" sz="1700" dirty="0" smtClean="0">
                <a:latin typeface="Lucida Console" pitchFamily="49" charset="0"/>
              </a:rPr>
              <a:t>of the secondary MHS include: </a:t>
            </a:r>
          </a:p>
          <a:p>
            <a:pPr marL="1314450" lvl="2" indent="-514350">
              <a:lnSpc>
                <a:spcPct val="170000"/>
              </a:lnSpc>
              <a:buFont typeface="+mj-lt"/>
              <a:buAutoNum type="arabicParenR"/>
            </a:pPr>
            <a:r>
              <a:rPr lang="en-US" sz="1700" b="1" dirty="0" smtClean="0">
                <a:solidFill>
                  <a:srgbClr val="002060"/>
                </a:solidFill>
                <a:latin typeface="Lucida Console" pitchFamily="49" charset="0"/>
              </a:rPr>
              <a:t>re-orientation of the part if necessary to present the surface that is to be processed; and </a:t>
            </a:r>
          </a:p>
          <a:p>
            <a:pPr marL="1314450" lvl="2" indent="-514350">
              <a:lnSpc>
                <a:spcPct val="170000"/>
              </a:lnSpc>
              <a:buFont typeface="+mj-lt"/>
              <a:buAutoNum type="arabicParenR"/>
            </a:pPr>
            <a:r>
              <a:rPr lang="en-US" sz="1700" b="1" dirty="0" smtClean="0">
                <a:solidFill>
                  <a:srgbClr val="002060"/>
                </a:solidFill>
                <a:latin typeface="Lucida Console" pitchFamily="49" charset="0"/>
              </a:rPr>
              <a:t>to act as buffer storage as the workstation, should this be needed </a:t>
            </a:r>
            <a:endParaRPr lang="en-US" sz="1700" b="1" dirty="0">
              <a:solidFill>
                <a:srgbClr val="002060"/>
              </a:solidFill>
              <a:latin typeface="Lucida Console" pitchFamily="49"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14764</TotalTime>
  <Words>3910</Words>
  <Application>Microsoft Office PowerPoint</Application>
  <PresentationFormat>On-screen Show (4:3)</PresentationFormat>
  <Paragraphs>238</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Part #2</vt:lpstr>
      <vt:lpstr>Outline</vt:lpstr>
      <vt:lpstr>1. Main Systems/Components  of FMA</vt:lpstr>
      <vt:lpstr>i. Workstations </vt:lpstr>
      <vt:lpstr>Cont’d…</vt:lpstr>
      <vt:lpstr>ii. Material Handling and Storage System </vt:lpstr>
      <vt:lpstr>a). Functions of the   Handling System </vt:lpstr>
      <vt:lpstr>b). Material Handling  Equipments (MHS)</vt:lpstr>
      <vt:lpstr>Cont’d…</vt:lpstr>
      <vt:lpstr>C). Flexible Manufacturing System Layout Configurations </vt:lpstr>
      <vt:lpstr>Cont’d…</vt:lpstr>
      <vt:lpstr>Cont’d…</vt:lpstr>
      <vt:lpstr>Cont’d…</vt:lpstr>
      <vt:lpstr>Cont’d…</vt:lpstr>
      <vt:lpstr>3. Computer Control  System </vt:lpstr>
      <vt:lpstr>Functions of  Control System</vt:lpstr>
      <vt:lpstr>Cont’d…</vt:lpstr>
      <vt:lpstr>Cont’d…</vt:lpstr>
      <vt:lpstr>4. Human Resources </vt:lpstr>
      <vt:lpstr>Subsystem: Processing  System</vt:lpstr>
      <vt:lpstr>Subsystem: Tool Management &amp; Supply</vt:lpstr>
      <vt:lpstr>Cont’d…</vt:lpstr>
      <vt:lpstr>Cont’d…</vt:lpstr>
      <vt:lpstr>ii. Tool Management</vt:lpstr>
      <vt:lpstr>Cont’d…</vt:lpstr>
      <vt:lpstr>Cont’d…</vt:lpstr>
      <vt:lpstr>iii. Tool Strategies</vt:lpstr>
      <vt:lpstr>a. Mass Exchange</vt:lpstr>
      <vt:lpstr>b. Tool Sharing</vt:lpstr>
      <vt:lpstr>c. Tool Migration</vt:lpstr>
      <vt:lpstr>d. Assigned Tools</vt:lpstr>
      <vt:lpstr>Cont’d…</vt:lpstr>
      <vt:lpstr>PowerPoint Presentation</vt:lpstr>
      <vt:lpstr>Types &amp; levels of FMS</vt:lpstr>
      <vt:lpstr>Cont’d…</vt:lpstr>
      <vt:lpstr>Cont’d…</vt:lpstr>
      <vt:lpstr>PowerPoint Presentation</vt:lpstr>
      <vt:lpstr>2. Flexible manufacturing cell (FMC)</vt:lpstr>
      <vt:lpstr>PowerPoint Presentation</vt:lpstr>
      <vt:lpstr>3. Flexible Manufacturing  System (FMS)</vt:lpstr>
      <vt:lpstr>PowerPoint Presentation</vt:lpstr>
      <vt:lpstr>Cont’d…</vt:lpstr>
      <vt:lpstr>4. Flexible Manufacturing  line (FML)</vt:lpstr>
      <vt:lpstr>Cont’d…</vt:lpstr>
      <vt:lpstr>Cont’d…</vt:lpstr>
      <vt:lpstr>Cont’d…</vt:lpstr>
      <vt:lpstr>Cont’d…</vt:lpstr>
      <vt:lpstr>Cont’d…</vt:lpstr>
      <vt:lpstr>System Configurations  of FTL</vt:lpstr>
      <vt:lpstr>i. In-line type layout</vt:lpstr>
      <vt:lpstr>ii. Segmented in-line type</vt:lpstr>
      <vt:lpstr>iii. Rotary layout</vt:lpstr>
      <vt:lpstr>Cont’d…</vt:lpstr>
      <vt:lpstr>Cont’d…</vt:lpstr>
      <vt:lpstr>Level of flexibility:</vt:lpstr>
      <vt:lpstr>i. Dedicated FMS</vt:lpstr>
      <vt:lpstr>ii. Random-order FMS</vt:lpstr>
      <vt:lpstr>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1327</cp:revision>
  <dcterms:created xsi:type="dcterms:W3CDTF">2016-10-21T14:09:09Z</dcterms:created>
  <dcterms:modified xsi:type="dcterms:W3CDTF">2020-04-24T09:23:36Z</dcterms:modified>
</cp:coreProperties>
</file>