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90" r:id="rId3"/>
    <p:sldId id="289" r:id="rId4"/>
    <p:sldId id="285" r:id="rId5"/>
    <p:sldId id="286" r:id="rId6"/>
    <p:sldId id="284" r:id="rId7"/>
    <p:sldId id="291" r:id="rId8"/>
    <p:sldId id="293" r:id="rId9"/>
    <p:sldId id="287" r:id="rId10"/>
    <p:sldId id="288" r:id="rId11"/>
    <p:sldId id="257" r:id="rId12"/>
    <p:sldId id="258" r:id="rId13"/>
    <p:sldId id="259" r:id="rId14"/>
    <p:sldId id="260" r:id="rId15"/>
    <p:sldId id="261" r:id="rId16"/>
    <p:sldId id="262" r:id="rId17"/>
    <p:sldId id="263" r:id="rId18"/>
    <p:sldId id="264" r:id="rId19"/>
    <p:sldId id="265" r:id="rId20"/>
    <p:sldId id="267" r:id="rId21"/>
    <p:sldId id="268" r:id="rId22"/>
    <p:sldId id="269" r:id="rId23"/>
    <p:sldId id="270" r:id="rId24"/>
    <p:sldId id="295" r:id="rId25"/>
    <p:sldId id="296" r:id="rId26"/>
    <p:sldId id="297" r:id="rId27"/>
    <p:sldId id="272" r:id="rId28"/>
    <p:sldId id="273" r:id="rId29"/>
    <p:sldId id="294" r:id="rId30"/>
    <p:sldId id="275" r:id="rId31"/>
    <p:sldId id="276" r:id="rId32"/>
    <p:sldId id="277" r:id="rId33"/>
    <p:sldId id="298" r:id="rId34"/>
    <p:sldId id="278" r:id="rId35"/>
    <p:sldId id="279" r:id="rId36"/>
    <p:sldId id="280" r:id="rId37"/>
    <p:sldId id="281" r:id="rId38"/>
    <p:sldId id="282" r:id="rId39"/>
    <p:sldId id="28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645" autoAdjust="0"/>
  </p:normalViewPr>
  <p:slideViewPr>
    <p:cSldViewPr>
      <p:cViewPr varScale="1">
        <p:scale>
          <a:sx n="55" d="100"/>
          <a:sy n="55" d="100"/>
        </p:scale>
        <p:origin x="-18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39E71-E6A8-4479-8F65-C67A04DB954A}" type="datetimeFigureOut">
              <a:rPr lang="en-US" smtClean="0"/>
              <a:pPr/>
              <a:t>05-May-19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81C9F7-C2A0-44DF-AEB2-0AA9C6E84C8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1C9F7-C2A0-44DF-AEB2-0AA9C6E84C8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BDB2DF2-3705-4FDD-8BE2-0A13B57CC4B7}" type="slidenum">
              <a:rPr lang="en-IN" smtClean="0"/>
              <a:pPr/>
              <a:t>25</a:t>
            </a:fld>
            <a:endParaRPr lang="en-IN"/>
          </a:p>
        </p:txBody>
      </p:sp>
    </p:spTree>
    <p:extLst>
      <p:ext uri="{BB962C8B-B14F-4D97-AF65-F5344CB8AC3E}">
        <p14:creationId xmlns:p14="http://schemas.microsoft.com/office/powerpoint/2010/main" xmlns="" val="3834121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anose="02020603050405020304" pitchFamily="18" charset="0"/>
                <a:cs typeface="Times New Roman" panose="02020603050405020304" pitchFamily="18" charset="0"/>
              </a:rPr>
              <a:t>Open loop systems have no access to the real time data about the performance of the system and therefore no immediate corrective action can be taken in case of system disturbance.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In a close loop system, feed back devices closely monitor the output and any disturbance will be corrected in the first instance. Therefore high system accuracy is achievable. </a:t>
            </a:r>
            <a:endParaRPr lang="en-IN" sz="1200" dirty="0" smtClean="0">
              <a:latin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3081C9F7-C2A0-44DF-AEB2-0AA9C6E84C81}" type="slidenum">
              <a:rPr lang="en-US" smtClean="0"/>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1C9F7-C2A0-44DF-AEB2-0AA9C6E84C81}"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1C9F7-C2A0-44DF-AEB2-0AA9C6E84C81}"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1C9F7-C2A0-44DF-AEB2-0AA9C6E84C81}"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1C9F7-C2A0-44DF-AEB2-0AA9C6E84C81}"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1C9F7-C2A0-44DF-AEB2-0AA9C6E84C81}"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1C9F7-C2A0-44DF-AEB2-0AA9C6E84C81}"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1C9F7-C2A0-44DF-AEB2-0AA9C6E84C81}"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1C9F7-C2A0-44DF-AEB2-0AA9C6E84C81}"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1C9F7-C2A0-44DF-AEB2-0AA9C6E84C81}"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07E652F-C42C-4897-8436-25769257D69A}" type="datetimeFigureOut">
              <a:rPr lang="en-US" smtClean="0"/>
              <a:pPr/>
              <a:t>05-May-19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5BDB0A3-6944-4CF5-8BA0-8D0B915CFD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7E652F-C42C-4897-8436-25769257D69A}" type="datetimeFigureOut">
              <a:rPr lang="en-US" smtClean="0"/>
              <a:pPr/>
              <a:t>05-May-19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DB0A3-6944-4CF5-8BA0-8D0B915CFD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7E652F-C42C-4897-8436-25769257D69A}" type="datetimeFigureOut">
              <a:rPr lang="en-US" smtClean="0"/>
              <a:pPr/>
              <a:t>05-May-19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DB0A3-6944-4CF5-8BA0-8D0B915CFD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07E652F-C42C-4897-8436-25769257D69A}" type="datetimeFigureOut">
              <a:rPr lang="en-US" smtClean="0"/>
              <a:pPr/>
              <a:t>05-May-19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DB0A3-6944-4CF5-8BA0-8D0B915CFD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07E652F-C42C-4897-8436-25769257D69A}" type="datetimeFigureOut">
              <a:rPr lang="en-US" smtClean="0"/>
              <a:pPr/>
              <a:t>05-May-19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5BDB0A3-6944-4CF5-8BA0-8D0B915CFD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07E652F-C42C-4897-8436-25769257D69A}" type="datetimeFigureOut">
              <a:rPr lang="en-US" smtClean="0"/>
              <a:pPr/>
              <a:t>05-May-19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DB0A3-6944-4CF5-8BA0-8D0B915CFD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07E652F-C42C-4897-8436-25769257D69A}" type="datetimeFigureOut">
              <a:rPr lang="en-US" smtClean="0"/>
              <a:pPr/>
              <a:t>05-May-19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DB0A3-6944-4CF5-8BA0-8D0B915CFD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07E652F-C42C-4897-8436-25769257D69A}" type="datetimeFigureOut">
              <a:rPr lang="en-US" smtClean="0"/>
              <a:pPr/>
              <a:t>05-May-19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DB0A3-6944-4CF5-8BA0-8D0B915CFD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E652F-C42C-4897-8436-25769257D69A}" type="datetimeFigureOut">
              <a:rPr lang="en-US" smtClean="0"/>
              <a:pPr/>
              <a:t>05-May-19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DB0A3-6944-4CF5-8BA0-8D0B915CFD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07E652F-C42C-4897-8436-25769257D69A}" type="datetimeFigureOut">
              <a:rPr lang="en-US" smtClean="0"/>
              <a:pPr/>
              <a:t>05-May-19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DB0A3-6944-4CF5-8BA0-8D0B915CFD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07E652F-C42C-4897-8436-25769257D69A}" type="datetimeFigureOut">
              <a:rPr lang="en-US" smtClean="0"/>
              <a:pPr/>
              <a:t>05-May-19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5BDB0A3-6944-4CF5-8BA0-8D0B915CFD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07E652F-C42C-4897-8436-25769257D69A}" type="datetimeFigureOut">
              <a:rPr lang="en-US" smtClean="0"/>
              <a:pPr/>
              <a:t>05-May-19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5BDB0A3-6944-4CF5-8BA0-8D0B915CFD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7924800" cy="5570756"/>
          </a:xfrm>
          <a:prstGeom prst="rect">
            <a:avLst/>
          </a:prstGeom>
        </p:spPr>
        <p:txBody>
          <a:bodyPr wrap="square">
            <a:spAutoFit/>
          </a:bodyPr>
          <a:lstStyle/>
          <a:p>
            <a:pPr algn="ctr"/>
            <a:r>
              <a:rPr lang="en-US" sz="4800" b="1" i="1" dirty="0" smtClean="0">
                <a:solidFill>
                  <a:srgbClr val="0070C0"/>
                </a:solidFill>
              </a:rPr>
              <a:t>Part #3</a:t>
            </a:r>
          </a:p>
          <a:p>
            <a:pPr algn="ctr"/>
            <a:r>
              <a:rPr lang="en-US" sz="5400" b="1" i="1" dirty="0" smtClean="0">
                <a:solidFill>
                  <a:srgbClr val="7030A0"/>
                </a:solidFill>
              </a:rPr>
              <a:t>CNC Machine </a:t>
            </a:r>
            <a:r>
              <a:rPr lang="en-US" sz="5400" b="1" i="1" dirty="0" smtClean="0">
                <a:solidFill>
                  <a:srgbClr val="7030A0"/>
                </a:solidFill>
              </a:rPr>
              <a:t>Tools </a:t>
            </a:r>
          </a:p>
          <a:p>
            <a:pPr algn="ctr"/>
            <a:r>
              <a:rPr lang="en-US" sz="5400" b="1" i="1" dirty="0" smtClean="0">
                <a:solidFill>
                  <a:srgbClr val="7030A0"/>
                </a:solidFill>
              </a:rPr>
              <a:t>in FMS</a:t>
            </a:r>
            <a:endParaRPr lang="en-US" sz="5400" b="1" i="1" dirty="0" smtClean="0">
              <a:solidFill>
                <a:srgbClr val="7030A0"/>
              </a:solidFill>
            </a:endParaRPr>
          </a:p>
          <a:p>
            <a:pPr algn="ctr"/>
            <a:endParaRPr lang="en-US" sz="5400" dirty="0" smtClean="0">
              <a:solidFill>
                <a:srgbClr val="7030A0"/>
              </a:solidFill>
            </a:endParaRPr>
          </a:p>
          <a:p>
            <a:pPr algn="ctr"/>
            <a:endParaRPr lang="en-US" sz="6600" dirty="0" smtClean="0">
              <a:solidFill>
                <a:srgbClr val="0070C0"/>
              </a:solidFill>
            </a:endParaRPr>
          </a:p>
          <a:p>
            <a:pPr algn="ctr"/>
            <a:endParaRPr lang="en-US" sz="4000" dirty="0" smtClean="0">
              <a:solidFill>
                <a:srgbClr val="0070C0"/>
              </a:solidFill>
            </a:endParaRPr>
          </a:p>
          <a:p>
            <a:pPr algn="ctr"/>
            <a:endParaRPr lang="en-US" sz="4000" dirty="0" smtClean="0">
              <a:solidFill>
                <a:srgbClr val="0070C0"/>
              </a:solidFill>
            </a:endParaRPr>
          </a:p>
        </p:txBody>
      </p:sp>
      <p:pic>
        <p:nvPicPr>
          <p:cNvPr id="4" name="Picture 5" descr="cnc_lathe-cnl1700"/>
          <p:cNvPicPr>
            <a:picLocks noChangeAspect="1" noChangeArrowheads="1"/>
          </p:cNvPicPr>
          <p:nvPr/>
        </p:nvPicPr>
        <p:blipFill>
          <a:blip r:embed="rId3"/>
          <a:srcRect/>
          <a:stretch>
            <a:fillRect/>
          </a:stretch>
        </p:blipFill>
        <p:spPr bwMode="auto">
          <a:xfrm>
            <a:off x="2209800" y="3352800"/>
            <a:ext cx="45720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85800" y="1524000"/>
            <a:ext cx="8001000" cy="4191000"/>
          </a:xfrm>
          <a:prstGeom prst="rect">
            <a:avLst/>
          </a:prstGeom>
          <a:noFill/>
          <a:ln w="9525">
            <a:noFill/>
            <a:miter lim="800000"/>
            <a:headEnd/>
            <a:tailEnd/>
          </a:ln>
          <a:effectLst/>
        </p:spPr>
      </p:pic>
      <p:sp>
        <p:nvSpPr>
          <p:cNvPr id="4" name="TextBox 3"/>
          <p:cNvSpPr txBox="1"/>
          <p:nvPr/>
        </p:nvSpPr>
        <p:spPr>
          <a:xfrm>
            <a:off x="1447800" y="457200"/>
            <a:ext cx="7391400" cy="584775"/>
          </a:xfrm>
          <a:prstGeom prst="rect">
            <a:avLst/>
          </a:prstGeom>
          <a:noFill/>
        </p:spPr>
        <p:txBody>
          <a:bodyPr wrap="square" rtlCol="0">
            <a:spAutoFit/>
          </a:bodyPr>
          <a:lstStyle/>
          <a:p>
            <a:pPr algn="r"/>
            <a:r>
              <a:rPr lang="en-US" sz="3200" b="1" i="1" dirty="0" smtClean="0">
                <a:solidFill>
                  <a:srgbClr val="0070C0"/>
                </a:solidFill>
              </a:rPr>
              <a:t> Cont’d…</a:t>
            </a:r>
            <a:endParaRPr lang="en-US" sz="3200" b="1" i="1" dirty="0">
              <a:solidFill>
                <a:srgbClr val="0070C0"/>
              </a:solidFill>
            </a:endParaRPr>
          </a:p>
        </p:txBody>
      </p:sp>
      <p:sp>
        <p:nvSpPr>
          <p:cNvPr id="5" name="TextBox 4"/>
          <p:cNvSpPr txBox="1"/>
          <p:nvPr/>
        </p:nvSpPr>
        <p:spPr>
          <a:xfrm>
            <a:off x="1219200" y="5943600"/>
            <a:ext cx="6705600" cy="461665"/>
          </a:xfrm>
          <a:prstGeom prst="rect">
            <a:avLst/>
          </a:prstGeom>
          <a:noFill/>
        </p:spPr>
        <p:txBody>
          <a:bodyPr wrap="square" rtlCol="0">
            <a:spAutoFit/>
          </a:bodyPr>
          <a:lstStyle/>
          <a:p>
            <a:pPr algn="ctr"/>
            <a:r>
              <a:rPr lang="en-US" sz="2400" b="1" i="1" dirty="0" smtClean="0">
                <a:solidFill>
                  <a:srgbClr val="0070C0"/>
                </a:solidFill>
              </a:rPr>
              <a:t>Fig. DNC System</a:t>
            </a:r>
            <a:endParaRPr lang="en-US" sz="2400" b="1" i="1" dirty="0">
              <a:solidFill>
                <a:srgbClr val="0070C0"/>
              </a:solidFill>
            </a:endParaRPr>
          </a:p>
        </p:txBody>
      </p:sp>
      <p:pic>
        <p:nvPicPr>
          <p:cNvPr id="6" name="Picture 5" descr="cnc_lathe-cnl1700"/>
          <p:cNvPicPr>
            <a:picLocks noChangeAspect="1" noChangeArrowheads="1"/>
          </p:cNvPicPr>
          <p:nvPr/>
        </p:nvPicPr>
        <p:blipFill>
          <a:blip r:embed="rId3"/>
          <a:srcRect/>
          <a:stretch>
            <a:fillRect/>
          </a:stretch>
        </p:blipFill>
        <p:spPr bwMode="auto">
          <a:xfrm>
            <a:off x="0" y="0"/>
            <a:ext cx="207034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32859"/>
          </a:xfrm>
          <a:prstGeom prst="rect">
            <a:avLst/>
          </a:prstGeom>
        </p:spPr>
        <p:txBody>
          <a:bodyPr wrap="square">
            <a:spAutoFit/>
          </a:bodyPr>
          <a:lstStyle/>
          <a:p>
            <a:pPr algn="ctr">
              <a:lnSpc>
                <a:spcPct val="150000"/>
              </a:lnSpc>
            </a:pPr>
            <a:r>
              <a:rPr lang="en-US" sz="3200" b="1" dirty="0" smtClean="0"/>
              <a:t> </a:t>
            </a:r>
            <a:r>
              <a:rPr lang="en-US" sz="2800" b="1" dirty="0" smtClean="0">
                <a:solidFill>
                  <a:srgbClr val="C00000"/>
                </a:solidFill>
              </a:rPr>
              <a:t>2. Classification of CNC Machine </a:t>
            </a:r>
            <a:r>
              <a:rPr lang="en-US" sz="2800" b="1" dirty="0" smtClean="0">
                <a:solidFill>
                  <a:srgbClr val="C00000"/>
                </a:solidFill>
              </a:rPr>
              <a:t>Tools</a:t>
            </a:r>
          </a:p>
          <a:p>
            <a:pPr algn="ctr">
              <a:lnSpc>
                <a:spcPct val="150000"/>
              </a:lnSpc>
            </a:pPr>
            <a:endParaRPr lang="en-US" sz="2800" b="1" dirty="0" smtClean="0">
              <a:solidFill>
                <a:srgbClr val="0070C0"/>
              </a:solidFill>
            </a:endParaRPr>
          </a:p>
          <a:p>
            <a:pPr>
              <a:lnSpc>
                <a:spcPct val="150000"/>
              </a:lnSpc>
            </a:pPr>
            <a:r>
              <a:rPr lang="en-US" sz="2400" b="1" dirty="0" smtClean="0">
                <a:solidFill>
                  <a:srgbClr val="C00000"/>
                </a:solidFill>
              </a:rPr>
              <a:t>1</a:t>
            </a:r>
            <a:r>
              <a:rPr lang="en-US" sz="2400" b="1" u="sng" dirty="0" smtClean="0">
                <a:solidFill>
                  <a:srgbClr val="C00000"/>
                </a:solidFill>
              </a:rPr>
              <a:t>. Based on Motion Type</a:t>
            </a:r>
            <a:endParaRPr lang="en-US" sz="2400" b="1" u="sng" dirty="0">
              <a:solidFill>
                <a:srgbClr val="C00000"/>
              </a:solidFill>
            </a:endParaRPr>
          </a:p>
          <a:p>
            <a:pPr>
              <a:lnSpc>
                <a:spcPct val="150000"/>
              </a:lnSpc>
            </a:pPr>
            <a:r>
              <a:rPr lang="en-US" sz="2400" b="1" dirty="0" err="1" smtClean="0">
                <a:solidFill>
                  <a:srgbClr val="7030A0"/>
                </a:solidFill>
              </a:rPr>
              <a:t>i</a:t>
            </a:r>
            <a:r>
              <a:rPr lang="en-US" sz="2400" b="1" dirty="0" smtClean="0">
                <a:solidFill>
                  <a:srgbClr val="7030A0"/>
                </a:solidFill>
              </a:rPr>
              <a:t>. </a:t>
            </a:r>
            <a:r>
              <a:rPr lang="en-US" sz="2400" b="1" u="sng" dirty="0" smtClean="0">
                <a:solidFill>
                  <a:srgbClr val="7030A0"/>
                </a:solidFill>
              </a:rPr>
              <a:t>Point to point systems</a:t>
            </a:r>
          </a:p>
          <a:p>
            <a:pPr lvl="1" algn="just">
              <a:lnSpc>
                <a:spcPct val="150000"/>
              </a:lnSpc>
              <a:buFont typeface="Wingdings" pitchFamily="2" charset="2"/>
              <a:buChar char="v"/>
            </a:pPr>
            <a:r>
              <a:rPr lang="en-US" sz="2000" b="1" dirty="0" smtClean="0"/>
              <a:t> </a:t>
            </a:r>
            <a:r>
              <a:rPr lang="en-US" sz="2200" dirty="0" smtClean="0"/>
              <a:t>Require </a:t>
            </a:r>
            <a:r>
              <a:rPr lang="en-US" sz="2200" dirty="0"/>
              <a:t>the </a:t>
            </a:r>
            <a:r>
              <a:rPr lang="en-US" sz="2200" b="1" dirty="0">
                <a:solidFill>
                  <a:srgbClr val="0070C0"/>
                </a:solidFill>
              </a:rPr>
              <a:t>cutter</a:t>
            </a:r>
            <a:r>
              <a:rPr lang="en-US" sz="2200" dirty="0"/>
              <a:t> and the </a:t>
            </a:r>
            <a:r>
              <a:rPr lang="en-US" sz="2200" b="1" dirty="0">
                <a:solidFill>
                  <a:srgbClr val="0070C0"/>
                </a:solidFill>
              </a:rPr>
              <a:t>work piece </a:t>
            </a:r>
            <a:r>
              <a:rPr lang="en-US" sz="2200" dirty="0"/>
              <a:t>to be placed at a </a:t>
            </a:r>
            <a:r>
              <a:rPr lang="en-US" sz="2200" b="1" dirty="0"/>
              <a:t>certain fixed </a:t>
            </a:r>
            <a:r>
              <a:rPr lang="en-US" sz="2200" b="1" dirty="0" smtClean="0"/>
              <a:t>relative positions </a:t>
            </a:r>
            <a:r>
              <a:rPr lang="en-US" sz="2200" dirty="0"/>
              <a:t>at which they must </a:t>
            </a:r>
            <a:r>
              <a:rPr lang="en-US" sz="2200" b="1" dirty="0"/>
              <a:t>remain </a:t>
            </a:r>
            <a:r>
              <a:rPr lang="en-US" sz="2200" dirty="0"/>
              <a:t>while the </a:t>
            </a:r>
            <a:r>
              <a:rPr lang="en-US" sz="2200" b="1" dirty="0">
                <a:solidFill>
                  <a:srgbClr val="0070C0"/>
                </a:solidFill>
              </a:rPr>
              <a:t>cutter does its </a:t>
            </a:r>
            <a:r>
              <a:rPr lang="en-US" sz="2200" b="1" dirty="0" smtClean="0">
                <a:solidFill>
                  <a:srgbClr val="0070C0"/>
                </a:solidFill>
              </a:rPr>
              <a:t>work.</a:t>
            </a:r>
          </a:p>
          <a:p>
            <a:pPr lvl="1" algn="just">
              <a:lnSpc>
                <a:spcPct val="150000"/>
              </a:lnSpc>
              <a:buFont typeface="Wingdings" pitchFamily="2" charset="2"/>
              <a:buChar char="v"/>
            </a:pPr>
            <a:r>
              <a:rPr lang="en-US" sz="2200" b="1" dirty="0" smtClean="0">
                <a:solidFill>
                  <a:srgbClr val="0070C0"/>
                </a:solidFill>
              </a:rPr>
              <a:t>Each </a:t>
            </a:r>
            <a:r>
              <a:rPr lang="en-US" sz="2200" b="1" dirty="0">
                <a:solidFill>
                  <a:srgbClr val="0070C0"/>
                </a:solidFill>
              </a:rPr>
              <a:t>axis </a:t>
            </a:r>
            <a:r>
              <a:rPr lang="en-US" sz="2200" dirty="0"/>
              <a:t>is </a:t>
            </a:r>
            <a:r>
              <a:rPr lang="en-US" sz="2200" b="1" dirty="0"/>
              <a:t>driven </a:t>
            </a:r>
            <a:r>
              <a:rPr lang="en-US" sz="2200" b="1" dirty="0" smtClean="0"/>
              <a:t>separately.</a:t>
            </a:r>
          </a:p>
          <a:p>
            <a:pPr lvl="1" algn="just">
              <a:lnSpc>
                <a:spcPct val="150000"/>
              </a:lnSpc>
              <a:buFont typeface="Wingdings" pitchFamily="2" charset="2"/>
              <a:buChar char="v"/>
            </a:pPr>
            <a:r>
              <a:rPr lang="en-US" sz="2200" dirty="0" smtClean="0"/>
              <a:t> </a:t>
            </a:r>
            <a:r>
              <a:rPr lang="en-US" sz="2200" b="1" dirty="0" smtClean="0">
                <a:solidFill>
                  <a:srgbClr val="0070C0"/>
                </a:solidFill>
              </a:rPr>
              <a:t>Dimensional </a:t>
            </a:r>
            <a:r>
              <a:rPr lang="en-US" sz="2200" b="1" dirty="0">
                <a:solidFill>
                  <a:srgbClr val="0070C0"/>
                </a:solidFill>
              </a:rPr>
              <a:t>information </a:t>
            </a:r>
            <a:r>
              <a:rPr lang="en-US" sz="2200" dirty="0"/>
              <a:t>that must be given to the machine tool will be a series of required position of the two </a:t>
            </a:r>
            <a:r>
              <a:rPr lang="en-US" sz="2200" dirty="0" smtClean="0"/>
              <a:t>slides.</a:t>
            </a:r>
          </a:p>
          <a:p>
            <a:pPr lvl="1" algn="just">
              <a:lnSpc>
                <a:spcPct val="150000"/>
              </a:lnSpc>
              <a:buFont typeface="Wingdings" pitchFamily="2" charset="2"/>
              <a:buChar char="v"/>
            </a:pPr>
            <a:r>
              <a:rPr lang="en-US" sz="2200" dirty="0" smtClean="0"/>
              <a:t> </a:t>
            </a:r>
            <a:r>
              <a:rPr lang="en-US" sz="2200" b="1" dirty="0" smtClean="0">
                <a:solidFill>
                  <a:srgbClr val="0070C0"/>
                </a:solidFill>
              </a:rPr>
              <a:t>Servo </a:t>
            </a:r>
            <a:r>
              <a:rPr lang="en-US" sz="2200" b="1" dirty="0">
                <a:solidFill>
                  <a:srgbClr val="0070C0"/>
                </a:solidFill>
              </a:rPr>
              <a:t>systems </a:t>
            </a:r>
            <a:r>
              <a:rPr lang="en-US" sz="2200" dirty="0"/>
              <a:t>can be used to </a:t>
            </a:r>
            <a:r>
              <a:rPr lang="en-US" sz="2200" b="1" dirty="0"/>
              <a:t>move the slides </a:t>
            </a:r>
            <a:r>
              <a:rPr lang="en-US" sz="2200" dirty="0"/>
              <a:t>and </a:t>
            </a:r>
            <a:r>
              <a:rPr lang="en-US" sz="2200" b="1" dirty="0"/>
              <a:t>no attempt is made to move </a:t>
            </a:r>
            <a:r>
              <a:rPr lang="en-US" sz="2200" dirty="0"/>
              <a:t>the slide until the cutter has been </a:t>
            </a:r>
            <a:r>
              <a:rPr lang="en-US" sz="2200" b="1" dirty="0"/>
              <a:t>retracted </a:t>
            </a:r>
            <a:r>
              <a:rPr lang="en-US" sz="2200" b="1" dirty="0" smtClean="0"/>
              <a:t>back.</a:t>
            </a:r>
          </a:p>
          <a:p>
            <a:pPr lvl="1" algn="just">
              <a:lnSpc>
                <a:spcPct val="150000"/>
              </a:lnSpc>
              <a:buFont typeface="Wingdings" pitchFamily="2" charset="2"/>
              <a:buChar char="v"/>
            </a:pPr>
            <a:r>
              <a:rPr lang="en-US" sz="2200" dirty="0" smtClean="0"/>
              <a:t> Examples are </a:t>
            </a:r>
            <a:r>
              <a:rPr lang="en-US" sz="2200" b="1" dirty="0">
                <a:solidFill>
                  <a:srgbClr val="0070C0"/>
                </a:solidFill>
              </a:rPr>
              <a:t>drilling, boring </a:t>
            </a:r>
            <a:r>
              <a:rPr lang="en-US" sz="2200" dirty="0"/>
              <a:t>and </a:t>
            </a:r>
            <a:r>
              <a:rPr lang="en-US" sz="2200" b="1" dirty="0">
                <a:solidFill>
                  <a:srgbClr val="0070C0"/>
                </a:solidFill>
              </a:rPr>
              <a:t>tapping machines </a:t>
            </a:r>
            <a:r>
              <a:rPr lang="en-US" sz="2200" dirty="0"/>
              <a:t>etc</a:t>
            </a:r>
            <a:endParaRPr lang="en-US" sz="2200" b="1" dirty="0"/>
          </a:p>
          <a:p>
            <a:pPr algn="ctr"/>
            <a:endParaRPr lang="en-US" sz="3200" b="1" dirty="0" smtClean="0"/>
          </a:p>
          <a:p>
            <a:pPr algn="ctr"/>
            <a:endParaRPr lang="en-US" sz="3200" b="1" dirty="0" smtClean="0"/>
          </a:p>
        </p:txBody>
      </p:sp>
      <p:pic>
        <p:nvPicPr>
          <p:cNvPr id="4" name="Picture 3" descr="cnc_lathe-cnl1700"/>
          <p:cNvPicPr>
            <a:picLocks noChangeAspect="1" noChangeArrowheads="1"/>
          </p:cNvPicPr>
          <p:nvPr/>
        </p:nvPicPr>
        <p:blipFill>
          <a:blip r:embed="rId2"/>
          <a:srcRect/>
          <a:stretch>
            <a:fillRect/>
          </a:stretch>
        </p:blipFill>
        <p:spPr bwMode="auto">
          <a:xfrm>
            <a:off x="0" y="0"/>
            <a:ext cx="16002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lum bright="-19000" contrast="61000"/>
          </a:blip>
          <a:srcRect/>
          <a:stretch>
            <a:fillRect/>
          </a:stretch>
        </p:blipFill>
        <p:spPr bwMode="auto">
          <a:xfrm>
            <a:off x="1600200" y="533400"/>
            <a:ext cx="6019800" cy="3276600"/>
          </a:xfrm>
          <a:prstGeom prst="rect">
            <a:avLst/>
          </a:prstGeom>
          <a:noFill/>
          <a:ln w="9525">
            <a:noFill/>
            <a:miter lim="800000"/>
            <a:headEnd/>
            <a:tailEnd/>
          </a:ln>
          <a:effectLst/>
        </p:spPr>
      </p:pic>
      <p:sp>
        <p:nvSpPr>
          <p:cNvPr id="4" name="Rectangle 3"/>
          <p:cNvSpPr/>
          <p:nvPr/>
        </p:nvSpPr>
        <p:spPr>
          <a:xfrm>
            <a:off x="0" y="3657600"/>
            <a:ext cx="8991600" cy="3185487"/>
          </a:xfrm>
          <a:prstGeom prst="rect">
            <a:avLst/>
          </a:prstGeom>
        </p:spPr>
        <p:txBody>
          <a:bodyPr wrap="square">
            <a:spAutoFit/>
          </a:bodyPr>
          <a:lstStyle/>
          <a:p>
            <a:pPr>
              <a:lnSpc>
                <a:spcPct val="150000"/>
              </a:lnSpc>
            </a:pPr>
            <a:r>
              <a:rPr lang="en-US" sz="2400" b="1" dirty="0" smtClean="0">
                <a:solidFill>
                  <a:srgbClr val="C00000"/>
                </a:solidFill>
              </a:rPr>
              <a:t>ii.  </a:t>
            </a:r>
            <a:r>
              <a:rPr lang="en-US" sz="2400" b="1" u="sng" dirty="0" smtClean="0">
                <a:solidFill>
                  <a:srgbClr val="C00000"/>
                </a:solidFill>
              </a:rPr>
              <a:t>Contouring </a:t>
            </a:r>
            <a:r>
              <a:rPr lang="en-US" sz="2400" b="1" u="sng" dirty="0">
                <a:solidFill>
                  <a:srgbClr val="C00000"/>
                </a:solidFill>
              </a:rPr>
              <a:t>systems (Continuous path systems</a:t>
            </a:r>
            <a:r>
              <a:rPr lang="en-US" sz="2400" b="1" u="sng" dirty="0" smtClean="0">
                <a:solidFill>
                  <a:srgbClr val="C00000"/>
                </a:solidFill>
              </a:rPr>
              <a:t>)</a:t>
            </a:r>
          </a:p>
          <a:p>
            <a:pPr lvl="1" algn="just">
              <a:lnSpc>
                <a:spcPct val="150000"/>
              </a:lnSpc>
              <a:buFont typeface="Wingdings" pitchFamily="2" charset="2"/>
              <a:buChar char="v"/>
            </a:pPr>
            <a:r>
              <a:rPr lang="en-US" sz="2000" dirty="0" smtClean="0"/>
              <a:t> </a:t>
            </a:r>
            <a:r>
              <a:rPr lang="en-US" sz="2200" dirty="0"/>
              <a:t>I</a:t>
            </a:r>
            <a:r>
              <a:rPr lang="en-US" sz="2200" dirty="0" smtClean="0"/>
              <a:t>nvolves </a:t>
            </a:r>
            <a:r>
              <a:rPr lang="en-US" sz="2200" b="1" dirty="0">
                <a:solidFill>
                  <a:srgbClr val="0070C0"/>
                </a:solidFill>
              </a:rPr>
              <a:t>motion of work piece with respect to the cutter </a:t>
            </a:r>
            <a:r>
              <a:rPr lang="en-US" sz="2200" dirty="0"/>
              <a:t>while cutting operation is taking </a:t>
            </a:r>
            <a:r>
              <a:rPr lang="en-US" sz="2200" dirty="0" smtClean="0"/>
              <a:t>place.</a:t>
            </a:r>
          </a:p>
          <a:p>
            <a:pPr lvl="1" algn="just">
              <a:lnSpc>
                <a:spcPct val="150000"/>
              </a:lnSpc>
              <a:buFont typeface="Wingdings" pitchFamily="2" charset="2"/>
              <a:buChar char="v"/>
            </a:pPr>
            <a:r>
              <a:rPr lang="en-US" sz="2200" dirty="0" smtClean="0"/>
              <a:t> </a:t>
            </a:r>
            <a:r>
              <a:rPr lang="en-US" sz="2200" b="1" dirty="0" smtClean="0"/>
              <a:t>Contouring </a:t>
            </a:r>
            <a:r>
              <a:rPr lang="en-US" sz="2200" b="1" dirty="0"/>
              <a:t>machines </a:t>
            </a:r>
            <a:r>
              <a:rPr lang="en-US" sz="2200" dirty="0"/>
              <a:t>can also be used as </a:t>
            </a:r>
            <a:r>
              <a:rPr lang="en-US" sz="2200" b="1" dirty="0">
                <a:solidFill>
                  <a:srgbClr val="0070C0"/>
                </a:solidFill>
              </a:rPr>
              <a:t>point-to-point machines, </a:t>
            </a:r>
            <a:r>
              <a:rPr lang="en-US" sz="2200" dirty="0"/>
              <a:t>but it will be </a:t>
            </a:r>
            <a:r>
              <a:rPr lang="en-US" sz="2200" b="1" dirty="0"/>
              <a:t>uneconomical </a:t>
            </a:r>
            <a:r>
              <a:rPr lang="en-US" sz="2200" dirty="0"/>
              <a:t>to use them unless the work piece also requires having a </a:t>
            </a:r>
            <a:r>
              <a:rPr lang="en-US" sz="2200" b="1" dirty="0"/>
              <a:t>contouring operation </a:t>
            </a:r>
            <a:r>
              <a:rPr lang="en-US" sz="2200" dirty="0"/>
              <a:t>to be performed on it.</a:t>
            </a:r>
          </a:p>
        </p:txBody>
      </p:sp>
      <p:sp>
        <p:nvSpPr>
          <p:cNvPr id="5" name="TextBox 4"/>
          <p:cNvSpPr txBox="1"/>
          <p:nvPr/>
        </p:nvSpPr>
        <p:spPr>
          <a:xfrm>
            <a:off x="7162800" y="0"/>
            <a:ext cx="1752600" cy="584775"/>
          </a:xfrm>
          <a:prstGeom prst="rect">
            <a:avLst/>
          </a:prstGeom>
          <a:noFill/>
        </p:spPr>
        <p:txBody>
          <a:bodyPr wrap="square" rtlCol="0">
            <a:spAutoFit/>
          </a:bodyPr>
          <a:lstStyle/>
          <a:p>
            <a:pPr algn="ctr"/>
            <a:r>
              <a:rPr lang="en-US" sz="3200" b="1" i="1" dirty="0" smtClean="0">
                <a:solidFill>
                  <a:srgbClr val="0070C0"/>
                </a:solidFill>
              </a:rPr>
              <a:t>Cont’d…</a:t>
            </a:r>
            <a:endParaRPr lang="en-US" sz="3200" b="1" i="1" dirty="0">
              <a:solidFill>
                <a:srgbClr val="0070C0"/>
              </a:solidFill>
            </a:endParaRPr>
          </a:p>
        </p:txBody>
      </p:sp>
      <p:pic>
        <p:nvPicPr>
          <p:cNvPr id="6" name="Picture 5" descr="cnc_lathe-cnl1700"/>
          <p:cNvPicPr>
            <a:picLocks noChangeAspect="1" noChangeArrowheads="1"/>
          </p:cNvPicPr>
          <p:nvPr/>
        </p:nvPicPr>
        <p:blipFill>
          <a:blip r:embed="rId4"/>
          <a:srcRect/>
          <a:stretch>
            <a:fillRect/>
          </a:stretch>
        </p:blipFill>
        <p:spPr bwMode="auto">
          <a:xfrm>
            <a:off x="0" y="0"/>
            <a:ext cx="16764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066800"/>
            <a:ext cx="4419600" cy="5678478"/>
          </a:xfrm>
          <a:prstGeom prst="rect">
            <a:avLst/>
          </a:prstGeom>
        </p:spPr>
        <p:txBody>
          <a:bodyPr wrap="square">
            <a:spAutoFit/>
          </a:bodyPr>
          <a:lstStyle/>
          <a:p>
            <a:pPr>
              <a:lnSpc>
                <a:spcPct val="150000"/>
              </a:lnSpc>
              <a:buFont typeface="Wingdings" pitchFamily="2" charset="2"/>
              <a:buChar char="v"/>
            </a:pPr>
            <a:r>
              <a:rPr lang="en-US" sz="2000" dirty="0"/>
              <a:t> </a:t>
            </a:r>
            <a:r>
              <a:rPr lang="en-US" sz="2200" dirty="0" smtClean="0"/>
              <a:t>These </a:t>
            </a:r>
            <a:r>
              <a:rPr lang="en-US" sz="2200" dirty="0"/>
              <a:t>machines require </a:t>
            </a:r>
            <a:r>
              <a:rPr lang="en-US" sz="2200" b="1" dirty="0">
                <a:solidFill>
                  <a:srgbClr val="0070C0"/>
                </a:solidFill>
              </a:rPr>
              <a:t>simultaneous control of axes</a:t>
            </a:r>
            <a:r>
              <a:rPr lang="en-US" sz="2200" b="1" dirty="0" smtClean="0">
                <a:solidFill>
                  <a:srgbClr val="0070C0"/>
                </a:solidFill>
              </a:rPr>
              <a:t>.</a:t>
            </a:r>
          </a:p>
          <a:p>
            <a:pPr>
              <a:lnSpc>
                <a:spcPct val="150000"/>
              </a:lnSpc>
              <a:buFont typeface="Wingdings" pitchFamily="2" charset="2"/>
              <a:buChar char="v"/>
            </a:pPr>
            <a:r>
              <a:rPr lang="en-US" sz="2200" dirty="0"/>
              <a:t> </a:t>
            </a:r>
            <a:r>
              <a:rPr lang="en-US" sz="2200" b="1" dirty="0" smtClean="0">
                <a:solidFill>
                  <a:srgbClr val="0070C0"/>
                </a:solidFill>
              </a:rPr>
              <a:t>Relative </a:t>
            </a:r>
            <a:r>
              <a:rPr lang="en-US" sz="2200" b="1" dirty="0">
                <a:solidFill>
                  <a:srgbClr val="0070C0"/>
                </a:solidFill>
              </a:rPr>
              <a:t>positions </a:t>
            </a:r>
            <a:r>
              <a:rPr lang="en-US" sz="2200" dirty="0"/>
              <a:t>of the work piece and the tool should be </a:t>
            </a:r>
            <a:r>
              <a:rPr lang="en-US" sz="2200" b="1" dirty="0"/>
              <a:t>continuously </a:t>
            </a:r>
            <a:r>
              <a:rPr lang="en-US" sz="2200" b="1" dirty="0" smtClean="0"/>
              <a:t>controlled.</a:t>
            </a:r>
          </a:p>
          <a:p>
            <a:pPr algn="just">
              <a:lnSpc>
                <a:spcPct val="150000"/>
              </a:lnSpc>
              <a:buFont typeface="Wingdings" pitchFamily="2" charset="2"/>
              <a:buChar char="v"/>
            </a:pPr>
            <a:r>
              <a:rPr lang="en-US" sz="2200" dirty="0"/>
              <a:t> The </a:t>
            </a:r>
            <a:r>
              <a:rPr lang="en-US" sz="2200" b="1" dirty="0"/>
              <a:t>control system </a:t>
            </a:r>
            <a:r>
              <a:rPr lang="en-US" sz="2200" dirty="0"/>
              <a:t>must be able to accept information regarding </a:t>
            </a:r>
            <a:r>
              <a:rPr lang="en-US" sz="2200" b="1" dirty="0">
                <a:solidFill>
                  <a:srgbClr val="0070C0"/>
                </a:solidFill>
              </a:rPr>
              <a:t>velocities</a:t>
            </a:r>
            <a:r>
              <a:rPr lang="en-US" sz="2200" dirty="0"/>
              <a:t> and </a:t>
            </a:r>
            <a:r>
              <a:rPr lang="en-US" sz="2200" b="1" dirty="0">
                <a:solidFill>
                  <a:srgbClr val="0070C0"/>
                </a:solidFill>
              </a:rPr>
              <a:t>positions</a:t>
            </a:r>
            <a:r>
              <a:rPr lang="en-US" sz="2200" dirty="0">
                <a:solidFill>
                  <a:srgbClr val="0070C0"/>
                </a:solidFill>
              </a:rPr>
              <a:t> </a:t>
            </a:r>
            <a:r>
              <a:rPr lang="en-US" sz="2200" dirty="0"/>
              <a:t>of the </a:t>
            </a:r>
            <a:r>
              <a:rPr lang="en-US" sz="2200" b="1" dirty="0"/>
              <a:t>machines </a:t>
            </a:r>
            <a:r>
              <a:rPr lang="en-US" sz="2200" b="1" dirty="0" smtClean="0"/>
              <a:t>slides </a:t>
            </a:r>
            <a:r>
              <a:rPr lang="en-US" sz="2200" dirty="0" smtClean="0"/>
              <a:t>and </a:t>
            </a:r>
            <a:r>
              <a:rPr lang="en-US" sz="2200" b="1" dirty="0" smtClean="0">
                <a:solidFill>
                  <a:srgbClr val="0070C0"/>
                </a:solidFill>
              </a:rPr>
              <a:t>feed </a:t>
            </a:r>
            <a:r>
              <a:rPr lang="en-US" sz="2200" b="1" dirty="0">
                <a:solidFill>
                  <a:srgbClr val="0070C0"/>
                </a:solidFill>
              </a:rPr>
              <a:t>rates </a:t>
            </a:r>
            <a:r>
              <a:rPr lang="en-US" sz="2200" dirty="0"/>
              <a:t>should be programmed</a:t>
            </a:r>
            <a:r>
              <a:rPr lang="en-US" sz="2200" dirty="0" smtClean="0"/>
              <a:t>.</a:t>
            </a:r>
          </a:p>
          <a:p>
            <a:pPr algn="just">
              <a:lnSpc>
                <a:spcPct val="150000"/>
              </a:lnSpc>
              <a:buFont typeface="Wingdings" pitchFamily="2" charset="2"/>
              <a:buChar char="v"/>
            </a:pPr>
            <a:r>
              <a:rPr lang="en-US" sz="2200" dirty="0" smtClean="0"/>
              <a:t> </a:t>
            </a:r>
            <a:r>
              <a:rPr lang="en-US" sz="2200" b="1" dirty="0" smtClean="0"/>
              <a:t>Examples </a:t>
            </a:r>
            <a:r>
              <a:rPr lang="en-US" sz="2200" dirty="0" smtClean="0"/>
              <a:t>are </a:t>
            </a:r>
            <a:r>
              <a:rPr lang="en-US" sz="2200" b="1" dirty="0">
                <a:solidFill>
                  <a:srgbClr val="C00000"/>
                </a:solidFill>
              </a:rPr>
              <a:t>milling, </a:t>
            </a:r>
            <a:endParaRPr lang="en-US" sz="2200" b="1" dirty="0" smtClean="0">
              <a:solidFill>
                <a:srgbClr val="C00000"/>
              </a:solidFill>
            </a:endParaRPr>
          </a:p>
          <a:p>
            <a:pPr algn="just">
              <a:lnSpc>
                <a:spcPct val="150000"/>
              </a:lnSpc>
            </a:pPr>
            <a:r>
              <a:rPr lang="en-US" sz="2200" b="1" dirty="0">
                <a:solidFill>
                  <a:srgbClr val="C00000"/>
                </a:solidFill>
              </a:rPr>
              <a:t> </a:t>
            </a:r>
            <a:r>
              <a:rPr lang="en-US" sz="2200" b="1" dirty="0" smtClean="0">
                <a:solidFill>
                  <a:srgbClr val="C00000"/>
                </a:solidFill>
              </a:rPr>
              <a:t>  routing </a:t>
            </a:r>
            <a:r>
              <a:rPr lang="en-US" sz="2200" b="1" dirty="0">
                <a:solidFill>
                  <a:srgbClr val="C00000"/>
                </a:solidFill>
              </a:rPr>
              <a:t>machines </a:t>
            </a:r>
            <a:r>
              <a:rPr lang="en-US" sz="2200" b="1" dirty="0" smtClean="0">
                <a:solidFill>
                  <a:srgbClr val="C00000"/>
                </a:solidFill>
              </a:rPr>
              <a:t>etc</a:t>
            </a:r>
            <a:r>
              <a:rPr lang="en-US" sz="2200" dirty="0" smtClean="0"/>
              <a:t>.</a:t>
            </a:r>
            <a:endParaRPr lang="en-US" sz="2200" dirty="0"/>
          </a:p>
        </p:txBody>
      </p:sp>
      <p:sp>
        <p:nvSpPr>
          <p:cNvPr id="4" name="Rectangle 3"/>
          <p:cNvSpPr/>
          <p:nvPr/>
        </p:nvSpPr>
        <p:spPr>
          <a:xfrm>
            <a:off x="7010400" y="304800"/>
            <a:ext cx="1905000" cy="584775"/>
          </a:xfrm>
          <a:prstGeom prst="rect">
            <a:avLst/>
          </a:prstGeom>
        </p:spPr>
        <p:txBody>
          <a:bodyPr wrap="square">
            <a:spAutoFit/>
          </a:bodyPr>
          <a:lstStyle/>
          <a:p>
            <a:r>
              <a:rPr lang="en-US" sz="3200" b="1" dirty="0" smtClean="0">
                <a:solidFill>
                  <a:srgbClr val="7030A0"/>
                </a:solidFill>
              </a:rPr>
              <a:t>Cont’d….</a:t>
            </a:r>
            <a:endParaRPr lang="en-US" sz="3200" b="1" dirty="0">
              <a:solidFill>
                <a:srgbClr val="7030A0"/>
              </a:solidFill>
            </a:endParaRPr>
          </a:p>
        </p:txBody>
      </p:sp>
      <p:pic>
        <p:nvPicPr>
          <p:cNvPr id="10243" name="Picture 3"/>
          <p:cNvPicPr>
            <a:picLocks noChangeAspect="1" noChangeArrowheads="1"/>
          </p:cNvPicPr>
          <p:nvPr/>
        </p:nvPicPr>
        <p:blipFill>
          <a:blip r:embed="rId3">
            <a:lum bright="-9000" contrast="86000"/>
          </a:blip>
          <a:srcRect b="43020"/>
          <a:stretch>
            <a:fillRect/>
          </a:stretch>
        </p:blipFill>
        <p:spPr bwMode="auto">
          <a:xfrm>
            <a:off x="4800600" y="3962400"/>
            <a:ext cx="3886200" cy="24384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4724400" y="152400"/>
            <a:ext cx="4067175" cy="3429001"/>
          </a:xfrm>
          <a:prstGeom prst="rect">
            <a:avLst/>
          </a:prstGeom>
          <a:noFill/>
          <a:ln w="9525">
            <a:noFill/>
            <a:miter lim="800000"/>
            <a:headEnd/>
            <a:tailEnd/>
          </a:ln>
          <a:effectLst/>
        </p:spPr>
      </p:pic>
      <p:pic>
        <p:nvPicPr>
          <p:cNvPr id="7" name="Picture 6" descr="cnc_lathe-cnl1700"/>
          <p:cNvPicPr>
            <a:picLocks noChangeAspect="1" noChangeArrowheads="1"/>
          </p:cNvPicPr>
          <p:nvPr/>
        </p:nvPicPr>
        <p:blipFill>
          <a:blip r:embed="rId5"/>
          <a:srcRect/>
          <a:stretch>
            <a:fillRect/>
          </a:stretch>
        </p:blipFill>
        <p:spPr bwMode="auto">
          <a:xfrm>
            <a:off x="0" y="0"/>
            <a:ext cx="207034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52400"/>
            <a:ext cx="7010400" cy="584775"/>
          </a:xfrm>
          <a:prstGeom prst="rect">
            <a:avLst/>
          </a:prstGeom>
        </p:spPr>
        <p:txBody>
          <a:bodyPr wrap="square">
            <a:spAutoFit/>
          </a:bodyPr>
          <a:lstStyle/>
          <a:p>
            <a:pPr algn="ctr"/>
            <a:r>
              <a:rPr lang="en-US" sz="3200" b="1" dirty="0" smtClean="0">
                <a:solidFill>
                  <a:srgbClr val="C00000"/>
                </a:solidFill>
              </a:rPr>
              <a:t>2. Based </a:t>
            </a:r>
            <a:r>
              <a:rPr lang="en-US" sz="3200" b="1" dirty="0">
                <a:solidFill>
                  <a:srgbClr val="C00000"/>
                </a:solidFill>
              </a:rPr>
              <a:t>on the </a:t>
            </a:r>
            <a:r>
              <a:rPr lang="en-US" sz="3200" b="1" dirty="0" smtClean="0">
                <a:solidFill>
                  <a:srgbClr val="C00000"/>
                </a:solidFill>
              </a:rPr>
              <a:t>Control loops</a:t>
            </a:r>
          </a:p>
        </p:txBody>
      </p:sp>
      <p:sp>
        <p:nvSpPr>
          <p:cNvPr id="4" name="Rectangle 3"/>
          <p:cNvSpPr/>
          <p:nvPr/>
        </p:nvSpPr>
        <p:spPr>
          <a:xfrm>
            <a:off x="152400" y="609600"/>
            <a:ext cx="8991600" cy="3970318"/>
          </a:xfrm>
          <a:prstGeom prst="rect">
            <a:avLst/>
          </a:prstGeom>
        </p:spPr>
        <p:txBody>
          <a:bodyPr wrap="square">
            <a:spAutoFit/>
          </a:bodyPr>
          <a:lstStyle/>
          <a:p>
            <a:pPr algn="just">
              <a:lnSpc>
                <a:spcPct val="150000"/>
              </a:lnSpc>
            </a:pPr>
            <a:r>
              <a:rPr lang="en-US" sz="2400" b="1" dirty="0" smtClean="0">
                <a:solidFill>
                  <a:srgbClr val="0070C0"/>
                </a:solidFill>
              </a:rPr>
              <a:t>1. </a:t>
            </a:r>
            <a:r>
              <a:rPr lang="en-US" sz="2400" b="1" u="sng" dirty="0" smtClean="0">
                <a:solidFill>
                  <a:srgbClr val="0070C0"/>
                </a:solidFill>
              </a:rPr>
              <a:t>Open </a:t>
            </a:r>
            <a:r>
              <a:rPr lang="en-US" sz="2400" b="1" u="sng" dirty="0">
                <a:solidFill>
                  <a:srgbClr val="0070C0"/>
                </a:solidFill>
              </a:rPr>
              <a:t>loop </a:t>
            </a:r>
            <a:r>
              <a:rPr lang="en-US" sz="2400" b="1" u="sng" dirty="0" smtClean="0">
                <a:solidFill>
                  <a:srgbClr val="0070C0"/>
                </a:solidFill>
              </a:rPr>
              <a:t>systems</a:t>
            </a:r>
          </a:p>
          <a:p>
            <a:pPr algn="just">
              <a:lnSpc>
                <a:spcPct val="150000"/>
              </a:lnSpc>
              <a:buFont typeface="Wingdings" pitchFamily="2" charset="2"/>
              <a:buChar char="v"/>
            </a:pPr>
            <a:r>
              <a:rPr lang="en-US" sz="2400" dirty="0" smtClean="0"/>
              <a:t> </a:t>
            </a:r>
            <a:r>
              <a:rPr lang="en-US" sz="2000" b="1" dirty="0">
                <a:solidFill>
                  <a:srgbClr val="0070C0"/>
                </a:solidFill>
              </a:rPr>
              <a:t>Programmed instructions </a:t>
            </a:r>
            <a:r>
              <a:rPr lang="en-US" sz="2000" dirty="0"/>
              <a:t>are fed into the </a:t>
            </a:r>
            <a:r>
              <a:rPr lang="en-US" sz="2000" b="1" dirty="0" smtClean="0"/>
              <a:t>controller</a:t>
            </a:r>
            <a:r>
              <a:rPr lang="en-US" sz="2000" dirty="0" smtClean="0"/>
              <a:t> </a:t>
            </a:r>
            <a:r>
              <a:rPr lang="en-US" sz="2000" dirty="0"/>
              <a:t>through an </a:t>
            </a:r>
            <a:r>
              <a:rPr lang="en-US" sz="2000" b="1" dirty="0">
                <a:solidFill>
                  <a:srgbClr val="0070C0"/>
                </a:solidFill>
              </a:rPr>
              <a:t>input device.</a:t>
            </a:r>
            <a:r>
              <a:rPr lang="en-US" sz="2000" b="1" dirty="0"/>
              <a:t> </a:t>
            </a:r>
            <a:endParaRPr lang="en-US" sz="2000" b="1" dirty="0" smtClean="0"/>
          </a:p>
          <a:p>
            <a:pPr algn="just">
              <a:lnSpc>
                <a:spcPct val="150000"/>
              </a:lnSpc>
              <a:buFont typeface="Wingdings" pitchFamily="2" charset="2"/>
              <a:buChar char="v"/>
            </a:pPr>
            <a:r>
              <a:rPr lang="en-US" sz="2000" dirty="0"/>
              <a:t>These </a:t>
            </a:r>
            <a:r>
              <a:rPr lang="en-US" sz="2000" b="1" dirty="0"/>
              <a:t>instructions</a:t>
            </a:r>
            <a:r>
              <a:rPr lang="en-US" sz="2000" dirty="0"/>
              <a:t> are then </a:t>
            </a:r>
            <a:r>
              <a:rPr lang="en-US" sz="2000" b="1" dirty="0">
                <a:solidFill>
                  <a:srgbClr val="0070C0"/>
                </a:solidFill>
              </a:rPr>
              <a:t>converted to electrical pulses (signals) </a:t>
            </a:r>
            <a:r>
              <a:rPr lang="en-US" sz="2000" dirty="0"/>
              <a:t>by the </a:t>
            </a:r>
            <a:r>
              <a:rPr lang="en-US" sz="2000" b="1" dirty="0"/>
              <a:t>controller</a:t>
            </a:r>
            <a:r>
              <a:rPr lang="en-US" sz="2000" dirty="0"/>
              <a:t> and </a:t>
            </a:r>
            <a:r>
              <a:rPr lang="en-US" sz="2000" b="1" dirty="0">
                <a:solidFill>
                  <a:srgbClr val="0070C0"/>
                </a:solidFill>
              </a:rPr>
              <a:t>sent to the servo amplifier </a:t>
            </a:r>
            <a:r>
              <a:rPr lang="en-US" sz="2000" dirty="0"/>
              <a:t>to </a:t>
            </a:r>
            <a:r>
              <a:rPr lang="en-US" sz="2000" b="1" dirty="0"/>
              <a:t>energize</a:t>
            </a:r>
            <a:r>
              <a:rPr lang="en-US" sz="2000" dirty="0"/>
              <a:t> the </a:t>
            </a:r>
            <a:r>
              <a:rPr lang="en-US" sz="2000" b="1" dirty="0"/>
              <a:t>servo motors</a:t>
            </a:r>
            <a:r>
              <a:rPr lang="en-US" sz="2000" b="1" dirty="0" smtClean="0"/>
              <a:t>.</a:t>
            </a:r>
          </a:p>
          <a:p>
            <a:pPr algn="just">
              <a:lnSpc>
                <a:spcPct val="150000"/>
              </a:lnSpc>
              <a:buFont typeface="Wingdings" pitchFamily="2" charset="2"/>
              <a:buChar char="v"/>
            </a:pPr>
            <a:r>
              <a:rPr lang="en-US" sz="2000" dirty="0"/>
              <a:t> If the </a:t>
            </a:r>
            <a:r>
              <a:rPr lang="en-US" sz="2000" b="1" dirty="0">
                <a:solidFill>
                  <a:srgbClr val="0070C0"/>
                </a:solidFill>
              </a:rPr>
              <a:t>system performance </a:t>
            </a:r>
            <a:r>
              <a:rPr lang="en-US" sz="2000" dirty="0"/>
              <a:t>is affected by </a:t>
            </a:r>
            <a:r>
              <a:rPr lang="en-US" sz="2000" b="1" dirty="0"/>
              <a:t>load, temperature, humidity, or lubrication </a:t>
            </a:r>
            <a:r>
              <a:rPr lang="en-US" sz="2000" dirty="0"/>
              <a:t>then the </a:t>
            </a:r>
            <a:r>
              <a:rPr lang="en-US" sz="2000" b="1" dirty="0"/>
              <a:t>actual output </a:t>
            </a:r>
            <a:r>
              <a:rPr lang="en-US" sz="2000" dirty="0"/>
              <a:t>could deviate from the </a:t>
            </a:r>
            <a:r>
              <a:rPr lang="en-US" sz="2000" b="1" dirty="0"/>
              <a:t>desired output</a:t>
            </a:r>
            <a:r>
              <a:rPr lang="en-US" sz="2000" b="1" dirty="0" smtClean="0">
                <a:solidFill>
                  <a:srgbClr val="0070C0"/>
                </a:solidFill>
              </a:rPr>
              <a:t>.</a:t>
            </a:r>
          </a:p>
          <a:p>
            <a:pPr algn="just">
              <a:lnSpc>
                <a:spcPct val="150000"/>
              </a:lnSpc>
              <a:buFont typeface="Wingdings" pitchFamily="2" charset="2"/>
              <a:buChar char="v"/>
            </a:pPr>
            <a:r>
              <a:rPr lang="en-US" sz="2000" dirty="0"/>
              <a:t> </a:t>
            </a:r>
            <a:r>
              <a:rPr lang="en-US" sz="2000" dirty="0" smtClean="0"/>
              <a:t>Generally the </a:t>
            </a:r>
            <a:r>
              <a:rPr lang="en-US" sz="2000" b="1" dirty="0">
                <a:solidFill>
                  <a:srgbClr val="0070C0"/>
                </a:solidFill>
              </a:rPr>
              <a:t>open </a:t>
            </a:r>
            <a:r>
              <a:rPr lang="en-US" sz="2000" b="1" dirty="0" smtClean="0">
                <a:solidFill>
                  <a:srgbClr val="0070C0"/>
                </a:solidFill>
              </a:rPr>
              <a:t>- loop </a:t>
            </a:r>
            <a:r>
              <a:rPr lang="en-US" sz="2000" b="1" dirty="0">
                <a:solidFill>
                  <a:srgbClr val="0070C0"/>
                </a:solidFill>
              </a:rPr>
              <a:t>system </a:t>
            </a:r>
            <a:r>
              <a:rPr lang="en-US" sz="2000" dirty="0"/>
              <a:t>is </a:t>
            </a:r>
            <a:r>
              <a:rPr lang="en-US" sz="2000" dirty="0" smtClean="0"/>
              <a:t>used </a:t>
            </a:r>
            <a:r>
              <a:rPr lang="en-US" sz="2000" dirty="0"/>
              <a:t>in </a:t>
            </a:r>
            <a:r>
              <a:rPr lang="en-US" sz="2000" b="1" dirty="0">
                <a:solidFill>
                  <a:srgbClr val="0070C0"/>
                </a:solidFill>
              </a:rPr>
              <a:t>point-to-point systems </a:t>
            </a:r>
            <a:r>
              <a:rPr lang="en-US" sz="2000" dirty="0"/>
              <a:t>where the </a:t>
            </a:r>
            <a:r>
              <a:rPr lang="en-US" sz="2000" b="1" dirty="0"/>
              <a:t>accuracy requirements </a:t>
            </a:r>
            <a:r>
              <a:rPr lang="en-US" sz="2000" dirty="0"/>
              <a:t>are </a:t>
            </a:r>
            <a:r>
              <a:rPr lang="en-US" sz="2000" b="1" dirty="0"/>
              <a:t>not critical.</a:t>
            </a:r>
            <a:r>
              <a:rPr lang="en-US" sz="2000" b="1" dirty="0" smtClean="0"/>
              <a:t> </a:t>
            </a:r>
            <a:endParaRPr lang="en-US" sz="2000" b="1" dirty="0"/>
          </a:p>
        </p:txBody>
      </p:sp>
      <p:pic>
        <p:nvPicPr>
          <p:cNvPr id="5" name="Picture 3"/>
          <p:cNvPicPr>
            <a:picLocks noChangeAspect="1" noChangeArrowheads="1"/>
          </p:cNvPicPr>
          <p:nvPr/>
        </p:nvPicPr>
        <p:blipFill>
          <a:blip r:embed="rId2"/>
          <a:srcRect/>
          <a:stretch>
            <a:fillRect/>
          </a:stretch>
        </p:blipFill>
        <p:spPr bwMode="auto">
          <a:xfrm>
            <a:off x="5029200" y="4191000"/>
            <a:ext cx="3505200" cy="2381250"/>
          </a:xfrm>
          <a:prstGeom prst="rect">
            <a:avLst/>
          </a:prstGeom>
          <a:noFill/>
          <a:ln w="9525">
            <a:noFill/>
            <a:miter lim="800000"/>
            <a:headEnd/>
            <a:tailEnd/>
          </a:ln>
          <a:effectLst/>
        </p:spPr>
      </p:pic>
      <p:pic>
        <p:nvPicPr>
          <p:cNvPr id="6" name="Picture 4"/>
          <p:cNvPicPr>
            <a:picLocks noChangeAspect="1" noChangeArrowheads="1"/>
          </p:cNvPicPr>
          <p:nvPr/>
        </p:nvPicPr>
        <p:blipFill>
          <a:blip r:embed="rId3"/>
          <a:srcRect/>
          <a:stretch>
            <a:fillRect/>
          </a:stretch>
        </p:blipFill>
        <p:spPr bwMode="auto">
          <a:xfrm>
            <a:off x="381000" y="4648200"/>
            <a:ext cx="4171950" cy="1905000"/>
          </a:xfrm>
          <a:prstGeom prst="rect">
            <a:avLst/>
          </a:prstGeom>
          <a:noFill/>
          <a:ln w="9525">
            <a:noFill/>
            <a:miter lim="800000"/>
            <a:headEnd/>
            <a:tailEnd/>
          </a:ln>
          <a:effectLst/>
        </p:spPr>
      </p:pic>
      <p:pic>
        <p:nvPicPr>
          <p:cNvPr id="7" name="Picture 6" descr="cnc_lathe-cnl1700"/>
          <p:cNvPicPr>
            <a:picLocks noChangeAspect="1" noChangeArrowheads="1"/>
          </p:cNvPicPr>
          <p:nvPr/>
        </p:nvPicPr>
        <p:blipFill>
          <a:blip r:embed="rId4"/>
          <a:srcRect/>
          <a:stretch>
            <a:fillRect/>
          </a:stretch>
        </p:blipFill>
        <p:spPr bwMode="auto">
          <a:xfrm>
            <a:off x="0" y="0"/>
            <a:ext cx="16764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95400"/>
            <a:ext cx="8763000" cy="5770811"/>
          </a:xfrm>
          <a:prstGeom prst="rect">
            <a:avLst/>
          </a:prstGeom>
        </p:spPr>
        <p:txBody>
          <a:bodyPr wrap="square">
            <a:spAutoFit/>
          </a:bodyPr>
          <a:lstStyle/>
          <a:p>
            <a:pPr>
              <a:lnSpc>
                <a:spcPct val="150000"/>
              </a:lnSpc>
            </a:pPr>
            <a:r>
              <a:rPr lang="en-US" sz="2800" b="1" dirty="0" smtClean="0">
                <a:solidFill>
                  <a:srgbClr val="C00000"/>
                </a:solidFill>
              </a:rPr>
              <a:t>2.2. </a:t>
            </a:r>
            <a:r>
              <a:rPr lang="en-US" sz="2800" b="1" u="sng" dirty="0" smtClean="0">
                <a:solidFill>
                  <a:srgbClr val="C00000"/>
                </a:solidFill>
              </a:rPr>
              <a:t>Closed </a:t>
            </a:r>
            <a:r>
              <a:rPr lang="en-US" sz="2800" b="1" u="sng" dirty="0">
                <a:solidFill>
                  <a:srgbClr val="C00000"/>
                </a:solidFill>
              </a:rPr>
              <a:t>loop </a:t>
            </a:r>
            <a:r>
              <a:rPr lang="en-US" sz="2800" b="1" u="sng" dirty="0" smtClean="0">
                <a:solidFill>
                  <a:srgbClr val="C00000"/>
                </a:solidFill>
              </a:rPr>
              <a:t>systems</a:t>
            </a:r>
          </a:p>
          <a:p>
            <a:pPr algn="just">
              <a:lnSpc>
                <a:spcPct val="150000"/>
              </a:lnSpc>
              <a:buFont typeface="Wingdings" pitchFamily="2" charset="2"/>
              <a:buChar char="v"/>
            </a:pPr>
            <a:r>
              <a:rPr lang="en-US" sz="2000" dirty="0" smtClean="0"/>
              <a:t> </a:t>
            </a:r>
            <a:r>
              <a:rPr lang="en-US" sz="2200" dirty="0"/>
              <a:t>The </a:t>
            </a:r>
            <a:r>
              <a:rPr lang="en-US" sz="2200" b="1" dirty="0">
                <a:solidFill>
                  <a:srgbClr val="0070C0"/>
                </a:solidFill>
              </a:rPr>
              <a:t>closed-loop system </a:t>
            </a:r>
            <a:r>
              <a:rPr lang="en-US" sz="2200" dirty="0"/>
              <a:t>has a </a:t>
            </a:r>
            <a:r>
              <a:rPr lang="en-US" sz="2200" b="1" dirty="0">
                <a:solidFill>
                  <a:srgbClr val="0070C0"/>
                </a:solidFill>
              </a:rPr>
              <a:t>feedback subsystem </a:t>
            </a:r>
            <a:r>
              <a:rPr lang="en-US" sz="2200" dirty="0"/>
              <a:t>to </a:t>
            </a:r>
            <a:r>
              <a:rPr lang="en-US" sz="2200" b="1" dirty="0"/>
              <a:t>monitor the actual output</a:t>
            </a:r>
            <a:r>
              <a:rPr lang="en-US" sz="2200" dirty="0"/>
              <a:t> and </a:t>
            </a:r>
            <a:r>
              <a:rPr lang="en-US" sz="2200" b="1" dirty="0"/>
              <a:t>correct any discrepancy </a:t>
            </a:r>
            <a:r>
              <a:rPr lang="en-US" sz="2200" dirty="0"/>
              <a:t>from the </a:t>
            </a:r>
            <a:r>
              <a:rPr lang="en-US" sz="2200" b="1" dirty="0"/>
              <a:t>programmed input</a:t>
            </a:r>
            <a:r>
              <a:rPr lang="en-US" sz="2200" b="1" dirty="0" smtClean="0"/>
              <a:t>.</a:t>
            </a:r>
          </a:p>
          <a:p>
            <a:pPr algn="just">
              <a:lnSpc>
                <a:spcPct val="150000"/>
              </a:lnSpc>
              <a:buFont typeface="Wingdings" pitchFamily="2" charset="2"/>
              <a:buChar char="v"/>
            </a:pPr>
            <a:r>
              <a:rPr lang="en-US" sz="2200" dirty="0"/>
              <a:t> These systems </a:t>
            </a:r>
            <a:r>
              <a:rPr lang="en-US" sz="2200" b="1" dirty="0"/>
              <a:t>use position </a:t>
            </a:r>
            <a:r>
              <a:rPr lang="en-US" sz="2200" dirty="0"/>
              <a:t>and </a:t>
            </a:r>
            <a:r>
              <a:rPr lang="en-US" sz="2200" b="1" dirty="0"/>
              <a:t>velocity </a:t>
            </a:r>
            <a:r>
              <a:rPr lang="en-US" sz="2200" b="1" dirty="0" smtClean="0"/>
              <a:t>feedback </a:t>
            </a:r>
            <a:r>
              <a:rPr lang="en-US" sz="2200" dirty="0" smtClean="0"/>
              <a:t>and the </a:t>
            </a:r>
            <a:r>
              <a:rPr lang="en-US" sz="2200" dirty="0"/>
              <a:t>feedback system could be either </a:t>
            </a:r>
            <a:r>
              <a:rPr lang="en-US" sz="2200" b="1" dirty="0"/>
              <a:t>analog or digital</a:t>
            </a:r>
            <a:r>
              <a:rPr lang="en-US" sz="2200" b="1" dirty="0" smtClean="0"/>
              <a:t>.</a:t>
            </a:r>
          </a:p>
          <a:p>
            <a:pPr algn="just">
              <a:lnSpc>
                <a:spcPct val="150000"/>
              </a:lnSpc>
              <a:buFont typeface="Wingdings" pitchFamily="2" charset="2"/>
              <a:buChar char="v"/>
            </a:pPr>
            <a:r>
              <a:rPr lang="en-US" sz="2200" dirty="0" smtClean="0"/>
              <a:t> The </a:t>
            </a:r>
            <a:r>
              <a:rPr lang="en-US" sz="2200" b="1" dirty="0" smtClean="0">
                <a:solidFill>
                  <a:srgbClr val="0070C0"/>
                </a:solidFill>
              </a:rPr>
              <a:t>analog systems </a:t>
            </a:r>
            <a:r>
              <a:rPr lang="en-US" sz="2200" dirty="0" smtClean="0"/>
              <a:t>measure the </a:t>
            </a:r>
            <a:r>
              <a:rPr lang="en-US" sz="2200" b="1" dirty="0" smtClean="0"/>
              <a:t>variation of physical variables </a:t>
            </a:r>
            <a:r>
              <a:rPr lang="en-US" sz="2200" dirty="0" smtClean="0"/>
              <a:t>such as </a:t>
            </a:r>
            <a:r>
              <a:rPr lang="en-US" sz="2200" b="1" dirty="0" smtClean="0"/>
              <a:t>position</a:t>
            </a:r>
            <a:r>
              <a:rPr lang="en-US" sz="2200" dirty="0" smtClean="0"/>
              <a:t> and </a:t>
            </a:r>
            <a:r>
              <a:rPr lang="en-US" sz="2200" b="1" dirty="0" smtClean="0"/>
              <a:t>velocity </a:t>
            </a:r>
            <a:r>
              <a:rPr lang="en-US" sz="2200" dirty="0" smtClean="0"/>
              <a:t>in terms of </a:t>
            </a:r>
            <a:r>
              <a:rPr lang="en-US" sz="2200" b="1" dirty="0" smtClean="0">
                <a:solidFill>
                  <a:srgbClr val="C00000"/>
                </a:solidFill>
              </a:rPr>
              <a:t>voltage levels. </a:t>
            </a:r>
          </a:p>
          <a:p>
            <a:pPr algn="just">
              <a:lnSpc>
                <a:spcPct val="150000"/>
              </a:lnSpc>
              <a:buFont typeface="Wingdings" pitchFamily="2" charset="2"/>
              <a:buChar char="v"/>
            </a:pPr>
            <a:r>
              <a:rPr lang="en-US" sz="2200" b="1" dirty="0" smtClean="0">
                <a:solidFill>
                  <a:srgbClr val="0070C0"/>
                </a:solidFill>
              </a:rPr>
              <a:t>Digital systems </a:t>
            </a:r>
            <a:r>
              <a:rPr lang="en-US" sz="2200" dirty="0" smtClean="0"/>
              <a:t>monitor </a:t>
            </a:r>
            <a:r>
              <a:rPr lang="en-US" sz="2200" b="1" dirty="0" smtClean="0"/>
              <a:t>output variations </a:t>
            </a:r>
            <a:r>
              <a:rPr lang="en-US" sz="2200" dirty="0" smtClean="0"/>
              <a:t>by means of </a:t>
            </a:r>
            <a:r>
              <a:rPr lang="en-US" sz="2200" b="1" dirty="0" smtClean="0">
                <a:solidFill>
                  <a:srgbClr val="C00000"/>
                </a:solidFill>
              </a:rPr>
              <a:t>electrical pulses.</a:t>
            </a:r>
          </a:p>
          <a:p>
            <a:pPr algn="just">
              <a:lnSpc>
                <a:spcPct val="150000"/>
              </a:lnSpc>
              <a:buFont typeface="Wingdings" pitchFamily="2" charset="2"/>
              <a:buChar char="v"/>
            </a:pPr>
            <a:r>
              <a:rPr lang="en-US" sz="2200" dirty="0" smtClean="0"/>
              <a:t> To control the </a:t>
            </a:r>
            <a:r>
              <a:rPr lang="en-US" sz="2200" b="1" dirty="0" smtClean="0"/>
              <a:t>dynamic behavior </a:t>
            </a:r>
            <a:r>
              <a:rPr lang="en-US" sz="2200" dirty="0" smtClean="0"/>
              <a:t>and the </a:t>
            </a:r>
            <a:r>
              <a:rPr lang="en-US" sz="2200" b="1" dirty="0" smtClean="0"/>
              <a:t>final position of </a:t>
            </a:r>
            <a:r>
              <a:rPr lang="en-US" sz="2200" dirty="0" smtClean="0"/>
              <a:t>the </a:t>
            </a:r>
            <a:r>
              <a:rPr lang="en-US" sz="2200" b="1" dirty="0" smtClean="0"/>
              <a:t>machine slides</a:t>
            </a:r>
            <a:r>
              <a:rPr lang="en-US" sz="2200" dirty="0" smtClean="0"/>
              <a:t>, a </a:t>
            </a:r>
            <a:r>
              <a:rPr lang="en-US" sz="2200" b="1" dirty="0" smtClean="0">
                <a:solidFill>
                  <a:srgbClr val="0070C0"/>
                </a:solidFill>
              </a:rPr>
              <a:t>variety of position transducers </a:t>
            </a:r>
            <a:r>
              <a:rPr lang="en-US" sz="2200" dirty="0" smtClean="0"/>
              <a:t>are employed.</a:t>
            </a:r>
          </a:p>
          <a:p>
            <a:pPr algn="just">
              <a:lnSpc>
                <a:spcPct val="150000"/>
              </a:lnSpc>
            </a:pPr>
            <a:endParaRPr lang="en-US" sz="2000" dirty="0" smtClean="0"/>
          </a:p>
        </p:txBody>
      </p:sp>
      <p:sp>
        <p:nvSpPr>
          <p:cNvPr id="6" name="Rectangle 5"/>
          <p:cNvSpPr/>
          <p:nvPr/>
        </p:nvSpPr>
        <p:spPr>
          <a:xfrm>
            <a:off x="7239000" y="228600"/>
            <a:ext cx="1905000" cy="523220"/>
          </a:xfrm>
          <a:prstGeom prst="rect">
            <a:avLst/>
          </a:prstGeom>
        </p:spPr>
        <p:txBody>
          <a:bodyPr wrap="square">
            <a:spAutoFit/>
          </a:bodyPr>
          <a:lstStyle/>
          <a:p>
            <a:r>
              <a:rPr lang="en-US" sz="2800" b="1" dirty="0" smtClean="0">
                <a:solidFill>
                  <a:srgbClr val="7030A0"/>
                </a:solidFill>
              </a:rPr>
              <a:t>Cont’d….</a:t>
            </a:r>
            <a:endParaRPr lang="en-US" sz="2800" b="1" dirty="0">
              <a:solidFill>
                <a:srgbClr val="7030A0"/>
              </a:solidFill>
            </a:endParaRPr>
          </a:p>
        </p:txBody>
      </p:sp>
      <p:pic>
        <p:nvPicPr>
          <p:cNvPr id="7" name="Picture 6" descr="cnc_lathe-cnl1700"/>
          <p:cNvPicPr>
            <a:picLocks noChangeAspect="1" noChangeArrowheads="1"/>
          </p:cNvPicPr>
          <p:nvPr/>
        </p:nvPicPr>
        <p:blipFill>
          <a:blip r:embed="rId2"/>
          <a:srcRect/>
          <a:stretch>
            <a:fillRect/>
          </a:stretch>
        </p:blipFill>
        <p:spPr bwMode="auto">
          <a:xfrm>
            <a:off x="0" y="0"/>
            <a:ext cx="207034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90600"/>
            <a:ext cx="8839200" cy="1615827"/>
          </a:xfrm>
          <a:prstGeom prst="rect">
            <a:avLst/>
          </a:prstGeom>
        </p:spPr>
        <p:txBody>
          <a:bodyPr wrap="square">
            <a:spAutoFit/>
          </a:bodyPr>
          <a:lstStyle/>
          <a:p>
            <a:pPr algn="just">
              <a:lnSpc>
                <a:spcPct val="150000"/>
              </a:lnSpc>
              <a:buFont typeface="Wingdings" pitchFamily="2" charset="2"/>
              <a:buChar char="v"/>
            </a:pPr>
            <a:r>
              <a:rPr lang="en-US" sz="2200" dirty="0"/>
              <a:t> If </a:t>
            </a:r>
            <a:r>
              <a:rPr lang="en-US" sz="2200" b="1" dirty="0">
                <a:solidFill>
                  <a:srgbClr val="0070C0"/>
                </a:solidFill>
              </a:rPr>
              <a:t>a discrepancy </a:t>
            </a:r>
            <a:r>
              <a:rPr lang="en-US" sz="2200" dirty="0"/>
              <a:t>is revealed between where the </a:t>
            </a:r>
            <a:r>
              <a:rPr lang="en-US" sz="2200" b="1" dirty="0"/>
              <a:t>machine element should be </a:t>
            </a:r>
            <a:r>
              <a:rPr lang="en-US" sz="2200" dirty="0"/>
              <a:t>and </a:t>
            </a:r>
            <a:r>
              <a:rPr lang="en-US" sz="2200" b="1" dirty="0"/>
              <a:t>where it actually is</a:t>
            </a:r>
            <a:r>
              <a:rPr lang="en-US" sz="2200" dirty="0"/>
              <a:t>, the </a:t>
            </a:r>
            <a:r>
              <a:rPr lang="en-US" sz="2200" b="1" dirty="0">
                <a:solidFill>
                  <a:srgbClr val="0070C0"/>
                </a:solidFill>
              </a:rPr>
              <a:t>sensing device </a:t>
            </a:r>
            <a:r>
              <a:rPr lang="en-US" sz="2200" dirty="0"/>
              <a:t>signals the </a:t>
            </a:r>
            <a:r>
              <a:rPr lang="en-US" sz="2200" b="1" dirty="0"/>
              <a:t>driving unit </a:t>
            </a:r>
            <a:r>
              <a:rPr lang="en-US" sz="2200" dirty="0"/>
              <a:t>to make an </a:t>
            </a:r>
            <a:r>
              <a:rPr lang="en-US" sz="2200" b="1" dirty="0"/>
              <a:t>adjustment</a:t>
            </a:r>
            <a:r>
              <a:rPr lang="en-US" sz="2200" dirty="0"/>
              <a:t>, bringing the </a:t>
            </a:r>
            <a:r>
              <a:rPr lang="en-US" sz="2200" b="1" dirty="0"/>
              <a:t>movable component </a:t>
            </a:r>
            <a:r>
              <a:rPr lang="en-US" sz="2200" dirty="0"/>
              <a:t>to the </a:t>
            </a:r>
            <a:r>
              <a:rPr lang="en-US" sz="2200" b="1" dirty="0"/>
              <a:t>required location.</a:t>
            </a:r>
          </a:p>
        </p:txBody>
      </p:sp>
      <p:sp>
        <p:nvSpPr>
          <p:cNvPr id="4" name="Rectangle 3"/>
          <p:cNvSpPr/>
          <p:nvPr/>
        </p:nvSpPr>
        <p:spPr>
          <a:xfrm>
            <a:off x="7010400" y="304800"/>
            <a:ext cx="1905000" cy="584775"/>
          </a:xfrm>
          <a:prstGeom prst="rect">
            <a:avLst/>
          </a:prstGeom>
        </p:spPr>
        <p:txBody>
          <a:bodyPr wrap="square">
            <a:spAutoFit/>
          </a:bodyPr>
          <a:lstStyle/>
          <a:p>
            <a:r>
              <a:rPr lang="en-US" sz="3200" b="1" dirty="0" smtClean="0">
                <a:solidFill>
                  <a:srgbClr val="7030A0"/>
                </a:solidFill>
              </a:rPr>
              <a:t>Cont’d….</a:t>
            </a:r>
            <a:endParaRPr lang="en-US" sz="3200" b="1" dirty="0">
              <a:solidFill>
                <a:srgbClr val="7030A0"/>
              </a:solidFill>
            </a:endParaRPr>
          </a:p>
        </p:txBody>
      </p:sp>
      <p:pic>
        <p:nvPicPr>
          <p:cNvPr id="7171" name="Picture 3"/>
          <p:cNvPicPr>
            <a:picLocks noChangeAspect="1" noChangeArrowheads="1"/>
          </p:cNvPicPr>
          <p:nvPr/>
        </p:nvPicPr>
        <p:blipFill>
          <a:blip r:embed="rId2"/>
          <a:srcRect/>
          <a:stretch>
            <a:fillRect/>
          </a:stretch>
        </p:blipFill>
        <p:spPr bwMode="auto">
          <a:xfrm>
            <a:off x="304800" y="2667000"/>
            <a:ext cx="3733800" cy="34290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a:stretch>
            <a:fillRect/>
          </a:stretch>
        </p:blipFill>
        <p:spPr bwMode="auto">
          <a:xfrm>
            <a:off x="4419600" y="2667000"/>
            <a:ext cx="4343400" cy="3581400"/>
          </a:xfrm>
          <a:prstGeom prst="rect">
            <a:avLst/>
          </a:prstGeom>
          <a:noFill/>
          <a:ln w="9525">
            <a:noFill/>
            <a:miter lim="800000"/>
            <a:headEnd/>
            <a:tailEnd/>
          </a:ln>
          <a:effectLst/>
        </p:spPr>
      </p:pic>
      <p:pic>
        <p:nvPicPr>
          <p:cNvPr id="7" name="Picture 6" descr="cnc_lathe-cnl1700"/>
          <p:cNvPicPr>
            <a:picLocks noChangeAspect="1" noChangeArrowheads="1"/>
          </p:cNvPicPr>
          <p:nvPr/>
        </p:nvPicPr>
        <p:blipFill>
          <a:blip r:embed="rId4"/>
          <a:srcRect/>
          <a:stretch>
            <a:fillRect/>
          </a:stretch>
        </p:blipFill>
        <p:spPr bwMode="auto">
          <a:xfrm>
            <a:off x="0" y="0"/>
            <a:ext cx="207034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1"/>
            <a:ext cx="6858000" cy="584775"/>
          </a:xfrm>
          <a:prstGeom prst="rect">
            <a:avLst/>
          </a:prstGeom>
        </p:spPr>
        <p:txBody>
          <a:bodyPr wrap="square">
            <a:spAutoFit/>
          </a:bodyPr>
          <a:lstStyle/>
          <a:p>
            <a:pPr algn="ctr"/>
            <a:r>
              <a:rPr lang="en-US" sz="3200" b="1" dirty="0" smtClean="0">
                <a:solidFill>
                  <a:srgbClr val="C00000"/>
                </a:solidFill>
              </a:rPr>
              <a:t>3. Based </a:t>
            </a:r>
            <a:r>
              <a:rPr lang="en-US" sz="3200" b="1" dirty="0">
                <a:solidFill>
                  <a:srgbClr val="C00000"/>
                </a:solidFill>
              </a:rPr>
              <a:t>on the number of axes</a:t>
            </a:r>
            <a:endParaRPr lang="en-US" sz="3200" dirty="0">
              <a:solidFill>
                <a:srgbClr val="C00000"/>
              </a:solidFill>
            </a:endParaRPr>
          </a:p>
        </p:txBody>
      </p:sp>
      <p:sp>
        <p:nvSpPr>
          <p:cNvPr id="4" name="Rectangle 3"/>
          <p:cNvSpPr/>
          <p:nvPr/>
        </p:nvSpPr>
        <p:spPr>
          <a:xfrm>
            <a:off x="228600" y="533400"/>
            <a:ext cx="5486400" cy="6555641"/>
          </a:xfrm>
          <a:prstGeom prst="rect">
            <a:avLst/>
          </a:prstGeom>
        </p:spPr>
        <p:txBody>
          <a:bodyPr wrap="square">
            <a:spAutoFit/>
          </a:bodyPr>
          <a:lstStyle/>
          <a:p>
            <a:pPr>
              <a:lnSpc>
                <a:spcPct val="150000"/>
              </a:lnSpc>
            </a:pPr>
            <a:r>
              <a:rPr lang="fr-FR" sz="2000" b="1" dirty="0" smtClean="0">
                <a:solidFill>
                  <a:srgbClr val="0070C0"/>
                </a:solidFill>
              </a:rPr>
              <a:t>a</a:t>
            </a:r>
            <a:r>
              <a:rPr lang="fr-FR" sz="2000" b="1" u="sng" dirty="0" smtClean="0">
                <a:solidFill>
                  <a:srgbClr val="0070C0"/>
                </a:solidFill>
              </a:rPr>
              <a:t>) 2 &amp; </a:t>
            </a:r>
            <a:r>
              <a:rPr lang="fr-FR" sz="2000" b="1" u="sng" dirty="0">
                <a:solidFill>
                  <a:srgbClr val="0070C0"/>
                </a:solidFill>
              </a:rPr>
              <a:t>3 </a:t>
            </a:r>
            <a:r>
              <a:rPr lang="fr-FR" sz="2000" b="1" u="sng" dirty="0" smtClean="0">
                <a:solidFill>
                  <a:srgbClr val="0070C0"/>
                </a:solidFill>
              </a:rPr>
              <a:t>Axes </a:t>
            </a:r>
            <a:r>
              <a:rPr lang="fr-FR" sz="2000" b="1" u="sng" dirty="0">
                <a:solidFill>
                  <a:srgbClr val="0070C0"/>
                </a:solidFill>
              </a:rPr>
              <a:t>CNC </a:t>
            </a:r>
            <a:r>
              <a:rPr lang="fr-FR" sz="2000" b="1" u="sng" dirty="0" smtClean="0">
                <a:solidFill>
                  <a:srgbClr val="0070C0"/>
                </a:solidFill>
              </a:rPr>
              <a:t>machines</a:t>
            </a:r>
          </a:p>
          <a:p>
            <a:pPr>
              <a:lnSpc>
                <a:spcPct val="150000"/>
              </a:lnSpc>
              <a:buFont typeface="Wingdings" pitchFamily="2" charset="2"/>
              <a:buChar char="v"/>
            </a:pPr>
            <a:r>
              <a:rPr lang="en-US" sz="2000" dirty="0" smtClean="0"/>
              <a:t> </a:t>
            </a:r>
            <a:r>
              <a:rPr lang="en-US" sz="2000" b="1" dirty="0" smtClean="0">
                <a:solidFill>
                  <a:srgbClr val="C00000"/>
                </a:solidFill>
              </a:rPr>
              <a:t>CNC </a:t>
            </a:r>
            <a:r>
              <a:rPr lang="en-US" sz="2000" b="1" dirty="0">
                <a:solidFill>
                  <a:srgbClr val="C00000"/>
                </a:solidFill>
              </a:rPr>
              <a:t>lathes </a:t>
            </a:r>
            <a:r>
              <a:rPr lang="en-US" sz="2000" dirty="0"/>
              <a:t>will be coming under </a:t>
            </a:r>
            <a:r>
              <a:rPr lang="en-US" sz="2000" b="1" dirty="0"/>
              <a:t>2 axes machines</a:t>
            </a:r>
            <a:r>
              <a:rPr lang="en-US" sz="2000" b="1" dirty="0" smtClean="0"/>
              <a:t>.</a:t>
            </a:r>
          </a:p>
          <a:p>
            <a:pPr>
              <a:lnSpc>
                <a:spcPct val="150000"/>
              </a:lnSpc>
              <a:buFont typeface="Wingdings" pitchFamily="2" charset="2"/>
              <a:buChar char="v"/>
            </a:pPr>
            <a:r>
              <a:rPr lang="en-US" sz="2000" dirty="0"/>
              <a:t> There will be </a:t>
            </a:r>
            <a:r>
              <a:rPr lang="en-US" sz="2000" b="1" dirty="0"/>
              <a:t>two axes </a:t>
            </a:r>
            <a:r>
              <a:rPr lang="en-US" sz="2000" dirty="0"/>
              <a:t>along which </a:t>
            </a:r>
            <a:r>
              <a:rPr lang="en-US" sz="2000" b="1" dirty="0"/>
              <a:t>motion </a:t>
            </a:r>
            <a:r>
              <a:rPr lang="en-US" sz="2000" dirty="0"/>
              <a:t>takes place. The </a:t>
            </a:r>
            <a:r>
              <a:rPr lang="en-US" sz="2000" b="1" dirty="0">
                <a:solidFill>
                  <a:srgbClr val="0070C0"/>
                </a:solidFill>
              </a:rPr>
              <a:t>saddle</a:t>
            </a:r>
            <a:r>
              <a:rPr lang="en-US" sz="2000" b="1" dirty="0"/>
              <a:t> </a:t>
            </a:r>
            <a:r>
              <a:rPr lang="en-US" sz="2000" dirty="0"/>
              <a:t>will be moving </a:t>
            </a:r>
            <a:r>
              <a:rPr lang="en-US" sz="2000" b="1" dirty="0"/>
              <a:t>longitudinally on the bed (Z-axis) </a:t>
            </a:r>
            <a:r>
              <a:rPr lang="en-US" sz="2000" dirty="0"/>
              <a:t>and the </a:t>
            </a:r>
            <a:r>
              <a:rPr lang="en-US" sz="2000" b="1" dirty="0">
                <a:solidFill>
                  <a:srgbClr val="0070C0"/>
                </a:solidFill>
              </a:rPr>
              <a:t>cross slide </a:t>
            </a:r>
            <a:r>
              <a:rPr lang="en-US" sz="2000" dirty="0"/>
              <a:t>moves </a:t>
            </a:r>
            <a:r>
              <a:rPr lang="en-US" sz="2000" b="1" dirty="0"/>
              <a:t>transversely </a:t>
            </a:r>
            <a:r>
              <a:rPr lang="en-US" sz="2000" dirty="0"/>
              <a:t>on the saddle (along X-axis</a:t>
            </a:r>
            <a:r>
              <a:rPr lang="en-US" sz="2000" dirty="0" smtClean="0"/>
              <a:t>).</a:t>
            </a:r>
          </a:p>
          <a:p>
            <a:pPr>
              <a:lnSpc>
                <a:spcPct val="150000"/>
              </a:lnSpc>
              <a:buFont typeface="Wingdings" pitchFamily="2" charset="2"/>
              <a:buChar char="v"/>
            </a:pPr>
            <a:r>
              <a:rPr lang="en-US" sz="2000" dirty="0"/>
              <a:t> In </a:t>
            </a:r>
            <a:r>
              <a:rPr lang="en-US" sz="2000" b="1" dirty="0">
                <a:solidFill>
                  <a:srgbClr val="C00000"/>
                </a:solidFill>
              </a:rPr>
              <a:t>3-axes machines</a:t>
            </a:r>
            <a:r>
              <a:rPr lang="en-US" sz="2000" dirty="0"/>
              <a:t>, there will be one more axis, perpendicular to the above </a:t>
            </a:r>
            <a:r>
              <a:rPr lang="en-US" sz="2000" b="1" dirty="0"/>
              <a:t>two axes</a:t>
            </a:r>
            <a:r>
              <a:rPr lang="en-US" sz="2000" b="1" dirty="0" smtClean="0"/>
              <a:t>. </a:t>
            </a:r>
            <a:r>
              <a:rPr lang="en-US" sz="2000" dirty="0" smtClean="0"/>
              <a:t>Ex</a:t>
            </a:r>
            <a:r>
              <a:rPr lang="en-US" sz="2000" b="1" dirty="0" smtClean="0">
                <a:solidFill>
                  <a:srgbClr val="0070C0"/>
                </a:solidFill>
              </a:rPr>
              <a:t>. CNC milling machine</a:t>
            </a:r>
          </a:p>
          <a:p>
            <a:pPr>
              <a:lnSpc>
                <a:spcPct val="150000"/>
              </a:lnSpc>
            </a:pPr>
            <a:r>
              <a:rPr lang="fr-FR" sz="2000" b="1" dirty="0" smtClean="0">
                <a:solidFill>
                  <a:srgbClr val="0070C0"/>
                </a:solidFill>
              </a:rPr>
              <a:t>b)  </a:t>
            </a:r>
            <a:r>
              <a:rPr lang="fr-FR" sz="2000" b="1" u="sng" dirty="0" smtClean="0">
                <a:solidFill>
                  <a:srgbClr val="0070C0"/>
                </a:solidFill>
              </a:rPr>
              <a:t>4 </a:t>
            </a:r>
            <a:r>
              <a:rPr lang="fr-FR" sz="2000" b="1" u="sng" dirty="0">
                <a:solidFill>
                  <a:srgbClr val="0070C0"/>
                </a:solidFill>
              </a:rPr>
              <a:t>&amp; 5 axes CNC </a:t>
            </a:r>
            <a:r>
              <a:rPr lang="fr-FR" sz="2000" b="1" u="sng" dirty="0" smtClean="0">
                <a:solidFill>
                  <a:srgbClr val="0070C0"/>
                </a:solidFill>
              </a:rPr>
              <a:t>machines</a:t>
            </a:r>
          </a:p>
          <a:p>
            <a:pPr>
              <a:lnSpc>
                <a:spcPct val="150000"/>
              </a:lnSpc>
              <a:buFont typeface="Wingdings" pitchFamily="2" charset="2"/>
              <a:buChar char="v"/>
            </a:pPr>
            <a:r>
              <a:rPr lang="en-US" sz="2000" dirty="0" smtClean="0"/>
              <a:t> A </a:t>
            </a:r>
            <a:r>
              <a:rPr lang="en-US" sz="2000" b="1" dirty="0" smtClean="0">
                <a:solidFill>
                  <a:srgbClr val="0070C0"/>
                </a:solidFill>
              </a:rPr>
              <a:t>5-axis </a:t>
            </a:r>
            <a:r>
              <a:rPr lang="en-US" sz="2000" b="1" dirty="0">
                <a:solidFill>
                  <a:srgbClr val="0070C0"/>
                </a:solidFill>
              </a:rPr>
              <a:t>milling centre </a:t>
            </a:r>
            <a:r>
              <a:rPr lang="en-US" sz="2000" dirty="0"/>
              <a:t>includes the three </a:t>
            </a:r>
            <a:r>
              <a:rPr lang="en-US" sz="2000" b="1" dirty="0"/>
              <a:t>X, Y, Z </a:t>
            </a:r>
            <a:r>
              <a:rPr lang="en-US" sz="2000" dirty="0"/>
              <a:t>axes, the </a:t>
            </a:r>
            <a:r>
              <a:rPr lang="en-US" sz="2000" b="1" dirty="0"/>
              <a:t>A axis </a:t>
            </a:r>
            <a:r>
              <a:rPr lang="en-US" sz="2000" dirty="0"/>
              <a:t>which is </a:t>
            </a:r>
            <a:r>
              <a:rPr lang="en-US" sz="2000" b="1" dirty="0">
                <a:solidFill>
                  <a:srgbClr val="0070C0"/>
                </a:solidFill>
              </a:rPr>
              <a:t>rotary tilting of the spindle </a:t>
            </a:r>
            <a:r>
              <a:rPr lang="en-US" sz="2000" dirty="0"/>
              <a:t>and the </a:t>
            </a:r>
            <a:r>
              <a:rPr lang="en-US" sz="2000" b="1" dirty="0"/>
              <a:t>B-axis, </a:t>
            </a:r>
            <a:r>
              <a:rPr lang="en-US" sz="2000" dirty="0"/>
              <a:t>which can be a </a:t>
            </a:r>
            <a:r>
              <a:rPr lang="en-US" sz="2000" b="1" dirty="0">
                <a:solidFill>
                  <a:srgbClr val="0070C0"/>
                </a:solidFill>
              </a:rPr>
              <a:t>rotary index table.</a:t>
            </a:r>
            <a:endParaRPr lang="en-US" sz="2000" b="1" u="sng" dirty="0">
              <a:solidFill>
                <a:srgbClr val="0070C0"/>
              </a:solidFill>
            </a:endParaRPr>
          </a:p>
        </p:txBody>
      </p:sp>
      <p:pic>
        <p:nvPicPr>
          <p:cNvPr id="2050" name="Picture 2"/>
          <p:cNvPicPr>
            <a:picLocks noChangeAspect="1" noChangeArrowheads="1"/>
          </p:cNvPicPr>
          <p:nvPr/>
        </p:nvPicPr>
        <p:blipFill>
          <a:blip r:embed="rId2"/>
          <a:srcRect/>
          <a:stretch>
            <a:fillRect/>
          </a:stretch>
        </p:blipFill>
        <p:spPr bwMode="auto">
          <a:xfrm>
            <a:off x="5562600" y="1066800"/>
            <a:ext cx="3352800" cy="25908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638800" y="3886200"/>
            <a:ext cx="3048000" cy="2609850"/>
          </a:xfrm>
          <a:prstGeom prst="rect">
            <a:avLst/>
          </a:prstGeom>
          <a:noFill/>
          <a:ln w="9525">
            <a:noFill/>
            <a:miter lim="800000"/>
            <a:headEnd/>
            <a:tailEnd/>
          </a:ln>
          <a:effectLst/>
        </p:spPr>
      </p:pic>
      <p:pic>
        <p:nvPicPr>
          <p:cNvPr id="6" name="Picture 5" descr="cnc_lathe-cnl1700"/>
          <p:cNvPicPr>
            <a:picLocks noChangeAspect="1" noChangeArrowheads="1"/>
          </p:cNvPicPr>
          <p:nvPr/>
        </p:nvPicPr>
        <p:blipFill>
          <a:blip r:embed="rId4"/>
          <a:srcRect/>
          <a:stretch>
            <a:fillRect/>
          </a:stretch>
        </p:blipFill>
        <p:spPr bwMode="auto">
          <a:xfrm>
            <a:off x="120770" y="0"/>
            <a:ext cx="164477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2179608" y="228600"/>
            <a:ext cx="4953000" cy="2819400"/>
          </a:xfrm>
          <a:prstGeom prst="rect">
            <a:avLst/>
          </a:prstGeom>
          <a:noFill/>
          <a:ln w="9525">
            <a:noFill/>
            <a:miter lim="800000"/>
            <a:headEnd/>
            <a:tailEnd/>
          </a:ln>
          <a:effectLst/>
        </p:spPr>
      </p:pic>
      <p:sp>
        <p:nvSpPr>
          <p:cNvPr id="4" name="Rectangle 3"/>
          <p:cNvSpPr/>
          <p:nvPr/>
        </p:nvSpPr>
        <p:spPr>
          <a:xfrm>
            <a:off x="7086600" y="228600"/>
            <a:ext cx="2057400" cy="584775"/>
          </a:xfrm>
          <a:prstGeom prst="rect">
            <a:avLst/>
          </a:prstGeom>
        </p:spPr>
        <p:txBody>
          <a:bodyPr wrap="square">
            <a:spAutoFit/>
          </a:bodyPr>
          <a:lstStyle/>
          <a:p>
            <a:r>
              <a:rPr lang="en-US" sz="3200" b="1" dirty="0" smtClean="0">
                <a:solidFill>
                  <a:srgbClr val="7030A0"/>
                </a:solidFill>
              </a:rPr>
              <a:t>Cont’d….</a:t>
            </a:r>
            <a:endParaRPr lang="en-US" sz="3200" b="1" dirty="0">
              <a:solidFill>
                <a:srgbClr val="7030A0"/>
              </a:solidFill>
            </a:endParaRPr>
          </a:p>
        </p:txBody>
      </p:sp>
      <p:sp>
        <p:nvSpPr>
          <p:cNvPr id="5" name="Rectangle 4"/>
          <p:cNvSpPr/>
          <p:nvPr/>
        </p:nvSpPr>
        <p:spPr>
          <a:xfrm>
            <a:off x="228600" y="3124200"/>
            <a:ext cx="8915400" cy="4070345"/>
          </a:xfrm>
          <a:prstGeom prst="rect">
            <a:avLst/>
          </a:prstGeom>
        </p:spPr>
        <p:txBody>
          <a:bodyPr wrap="square">
            <a:spAutoFit/>
          </a:bodyPr>
          <a:lstStyle/>
          <a:p>
            <a:pPr algn="just">
              <a:lnSpc>
                <a:spcPct val="150000"/>
              </a:lnSpc>
              <a:buFont typeface="Wingdings" pitchFamily="2" charset="2"/>
              <a:buChar char="v"/>
            </a:pPr>
            <a:r>
              <a:rPr lang="en-US" sz="2000" dirty="0" smtClean="0"/>
              <a:t> </a:t>
            </a:r>
            <a:r>
              <a:rPr lang="en-US" sz="2200" b="1" dirty="0" smtClean="0">
                <a:solidFill>
                  <a:srgbClr val="0070C0"/>
                </a:solidFill>
              </a:rPr>
              <a:t>Reduced </a:t>
            </a:r>
            <a:r>
              <a:rPr lang="en-US" sz="2200" b="1" dirty="0">
                <a:solidFill>
                  <a:srgbClr val="0070C0"/>
                </a:solidFill>
              </a:rPr>
              <a:t>cycle time </a:t>
            </a:r>
            <a:r>
              <a:rPr lang="en-US" sz="2200" dirty="0"/>
              <a:t>by machining </a:t>
            </a:r>
            <a:r>
              <a:rPr lang="en-US" sz="2200" b="1" dirty="0">
                <a:solidFill>
                  <a:srgbClr val="0070C0"/>
                </a:solidFill>
              </a:rPr>
              <a:t>complex components </a:t>
            </a:r>
            <a:r>
              <a:rPr lang="en-US" sz="2200" dirty="0"/>
              <a:t>using </a:t>
            </a:r>
            <a:r>
              <a:rPr lang="en-US" sz="2200" b="1" dirty="0"/>
              <a:t>a single setup</a:t>
            </a:r>
            <a:r>
              <a:rPr lang="en-US" sz="2200" dirty="0"/>
              <a:t>. In addition to </a:t>
            </a:r>
            <a:r>
              <a:rPr lang="en-US" sz="2200" b="1" dirty="0"/>
              <a:t>time savings, </a:t>
            </a:r>
            <a:r>
              <a:rPr lang="en-US" sz="2200" b="1" dirty="0">
                <a:solidFill>
                  <a:srgbClr val="0070C0"/>
                </a:solidFill>
              </a:rPr>
              <a:t>improved accuracy </a:t>
            </a:r>
            <a:r>
              <a:rPr lang="en-US" sz="2200" dirty="0"/>
              <a:t>can also be achieved as </a:t>
            </a:r>
            <a:r>
              <a:rPr lang="en-US" sz="2200" b="1" dirty="0"/>
              <a:t>positioning errors between setups are eliminated</a:t>
            </a:r>
            <a:r>
              <a:rPr lang="en-US" sz="2200" b="1" dirty="0" smtClean="0"/>
              <a:t>.</a:t>
            </a:r>
          </a:p>
          <a:p>
            <a:pPr algn="just">
              <a:lnSpc>
                <a:spcPct val="150000"/>
              </a:lnSpc>
              <a:buFont typeface="Wingdings" pitchFamily="2" charset="2"/>
              <a:buChar char="v"/>
            </a:pPr>
            <a:r>
              <a:rPr lang="en-US" sz="2200" dirty="0" smtClean="0"/>
              <a:t> </a:t>
            </a:r>
            <a:r>
              <a:rPr lang="en-US" sz="2200" b="1" dirty="0" smtClean="0">
                <a:solidFill>
                  <a:srgbClr val="0070C0"/>
                </a:solidFill>
              </a:rPr>
              <a:t>Improved surface finish </a:t>
            </a:r>
            <a:r>
              <a:rPr lang="en-US" sz="2200" dirty="0" smtClean="0"/>
              <a:t>and </a:t>
            </a:r>
            <a:r>
              <a:rPr lang="en-US" sz="2200" b="1" dirty="0" smtClean="0">
                <a:solidFill>
                  <a:srgbClr val="0070C0"/>
                </a:solidFill>
              </a:rPr>
              <a:t>tool life </a:t>
            </a:r>
            <a:r>
              <a:rPr lang="en-US" sz="2200" dirty="0" smtClean="0"/>
              <a:t>by </a:t>
            </a:r>
            <a:r>
              <a:rPr lang="en-US" sz="2200" b="1" dirty="0" smtClean="0"/>
              <a:t>tilting the tool </a:t>
            </a:r>
            <a:r>
              <a:rPr lang="en-US" sz="2200" dirty="0" smtClean="0"/>
              <a:t>to maintain </a:t>
            </a:r>
            <a:r>
              <a:rPr lang="en-US" sz="2200" b="1" dirty="0" smtClean="0">
                <a:solidFill>
                  <a:srgbClr val="C00000"/>
                </a:solidFill>
              </a:rPr>
              <a:t>optimum tool to part contact </a:t>
            </a:r>
            <a:r>
              <a:rPr lang="en-US" sz="2200" dirty="0" smtClean="0"/>
              <a:t>all the times.</a:t>
            </a:r>
          </a:p>
          <a:p>
            <a:pPr algn="just">
              <a:lnSpc>
                <a:spcPct val="150000"/>
              </a:lnSpc>
              <a:buFont typeface="Wingdings" pitchFamily="2" charset="2"/>
              <a:buChar char="v"/>
            </a:pPr>
            <a:r>
              <a:rPr lang="en-US" sz="2200" dirty="0" smtClean="0"/>
              <a:t> </a:t>
            </a:r>
            <a:r>
              <a:rPr lang="en-US" sz="2200" b="1" dirty="0" smtClean="0">
                <a:solidFill>
                  <a:srgbClr val="0070C0"/>
                </a:solidFill>
              </a:rPr>
              <a:t>Higher </a:t>
            </a:r>
            <a:r>
              <a:rPr lang="en-US" sz="2200" b="1" dirty="0">
                <a:solidFill>
                  <a:srgbClr val="0070C0"/>
                </a:solidFill>
              </a:rPr>
              <a:t>axes machining </a:t>
            </a:r>
            <a:r>
              <a:rPr lang="en-US" sz="2200" dirty="0"/>
              <a:t>has been widely used for </a:t>
            </a:r>
            <a:r>
              <a:rPr lang="en-US" sz="2200" b="1" dirty="0">
                <a:solidFill>
                  <a:srgbClr val="C00000"/>
                </a:solidFill>
              </a:rPr>
              <a:t>machining sculptures surfaces</a:t>
            </a:r>
            <a:r>
              <a:rPr lang="en-US" sz="2200" b="1" dirty="0"/>
              <a:t> in aerospace and automobile industry.</a:t>
            </a:r>
          </a:p>
          <a:p>
            <a:pPr algn="just">
              <a:lnSpc>
                <a:spcPct val="150000"/>
              </a:lnSpc>
              <a:buFont typeface="Wingdings" pitchFamily="2" charset="2"/>
              <a:buChar char="v"/>
            </a:pPr>
            <a:endParaRPr lang="en-US" sz="2000" dirty="0"/>
          </a:p>
        </p:txBody>
      </p:sp>
      <p:pic>
        <p:nvPicPr>
          <p:cNvPr id="6" name="Picture 5" descr="cnc_lathe-cnl1700"/>
          <p:cNvPicPr>
            <a:picLocks noChangeAspect="1" noChangeArrowheads="1"/>
          </p:cNvPicPr>
          <p:nvPr/>
        </p:nvPicPr>
        <p:blipFill>
          <a:blip r:embed="rId3"/>
          <a:srcRect/>
          <a:stretch>
            <a:fillRect/>
          </a:stretch>
        </p:blipFill>
        <p:spPr bwMode="auto">
          <a:xfrm>
            <a:off x="0" y="0"/>
            <a:ext cx="207034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152400"/>
            <a:ext cx="7315200" cy="584775"/>
          </a:xfrm>
          <a:prstGeom prst="rect">
            <a:avLst/>
          </a:prstGeom>
        </p:spPr>
        <p:txBody>
          <a:bodyPr wrap="square">
            <a:spAutoFit/>
          </a:bodyPr>
          <a:lstStyle/>
          <a:p>
            <a:pPr algn="ctr"/>
            <a:r>
              <a:rPr lang="en-US" sz="3200" b="1" dirty="0" smtClean="0">
                <a:solidFill>
                  <a:srgbClr val="C00000"/>
                </a:solidFill>
              </a:rPr>
              <a:t>4. Based </a:t>
            </a:r>
            <a:r>
              <a:rPr lang="en-US" sz="3200" b="1" dirty="0">
                <a:solidFill>
                  <a:srgbClr val="C00000"/>
                </a:solidFill>
              </a:rPr>
              <a:t>on the </a:t>
            </a:r>
            <a:r>
              <a:rPr lang="en-US" sz="3200" b="1" dirty="0" smtClean="0">
                <a:solidFill>
                  <a:srgbClr val="C00000"/>
                </a:solidFill>
              </a:rPr>
              <a:t>Power </a:t>
            </a:r>
            <a:r>
              <a:rPr lang="en-US" sz="3200" b="1" dirty="0">
                <a:solidFill>
                  <a:srgbClr val="C00000"/>
                </a:solidFill>
              </a:rPr>
              <a:t>S</a:t>
            </a:r>
            <a:r>
              <a:rPr lang="en-US" sz="3200" b="1" dirty="0" smtClean="0">
                <a:solidFill>
                  <a:srgbClr val="C00000"/>
                </a:solidFill>
              </a:rPr>
              <a:t>upply</a:t>
            </a:r>
            <a:endParaRPr lang="en-US" sz="3200" dirty="0">
              <a:solidFill>
                <a:srgbClr val="C00000"/>
              </a:solidFill>
            </a:endParaRPr>
          </a:p>
        </p:txBody>
      </p:sp>
      <p:sp>
        <p:nvSpPr>
          <p:cNvPr id="4" name="Rectangle 3"/>
          <p:cNvSpPr/>
          <p:nvPr/>
        </p:nvSpPr>
        <p:spPr>
          <a:xfrm>
            <a:off x="228600" y="609600"/>
            <a:ext cx="8686800" cy="7255088"/>
          </a:xfrm>
          <a:prstGeom prst="rect">
            <a:avLst/>
          </a:prstGeom>
        </p:spPr>
        <p:txBody>
          <a:bodyPr wrap="square">
            <a:spAutoFit/>
          </a:bodyPr>
          <a:lstStyle/>
          <a:p>
            <a:pPr>
              <a:lnSpc>
                <a:spcPct val="150000"/>
              </a:lnSpc>
            </a:pPr>
            <a:r>
              <a:rPr lang="en-US" sz="2400" b="1" dirty="0" smtClean="0">
                <a:solidFill>
                  <a:srgbClr val="C00000"/>
                </a:solidFill>
              </a:rPr>
              <a:t>1. </a:t>
            </a:r>
            <a:r>
              <a:rPr lang="en-US" sz="2400" b="1" u="sng" dirty="0" smtClean="0">
                <a:solidFill>
                  <a:srgbClr val="C00000"/>
                </a:solidFill>
              </a:rPr>
              <a:t>Mechanical systems</a:t>
            </a:r>
          </a:p>
          <a:p>
            <a:pPr algn="just">
              <a:lnSpc>
                <a:spcPct val="150000"/>
              </a:lnSpc>
              <a:buFont typeface="Wingdings" pitchFamily="2" charset="2"/>
              <a:buChar char="v"/>
            </a:pPr>
            <a:r>
              <a:rPr lang="en-US" sz="2000" dirty="0"/>
              <a:t> </a:t>
            </a:r>
            <a:r>
              <a:rPr lang="en-US" sz="2000" b="1" dirty="0">
                <a:solidFill>
                  <a:srgbClr val="7030A0"/>
                </a:solidFill>
              </a:rPr>
              <a:t>Mechanical power unit </a:t>
            </a:r>
            <a:r>
              <a:rPr lang="en-US" sz="2000" dirty="0"/>
              <a:t>refers to </a:t>
            </a:r>
            <a:r>
              <a:rPr lang="en-US" sz="2000" b="1" dirty="0"/>
              <a:t>a device </a:t>
            </a:r>
            <a:r>
              <a:rPr lang="en-US" sz="2000" dirty="0"/>
              <a:t>which transforms some </a:t>
            </a:r>
            <a:r>
              <a:rPr lang="en-US" sz="2000" b="1" dirty="0">
                <a:solidFill>
                  <a:srgbClr val="002060"/>
                </a:solidFill>
              </a:rPr>
              <a:t>form of energy </a:t>
            </a:r>
            <a:r>
              <a:rPr lang="en-US" sz="2000" dirty="0">
                <a:solidFill>
                  <a:srgbClr val="002060"/>
                </a:solidFill>
              </a:rPr>
              <a:t>to </a:t>
            </a:r>
            <a:r>
              <a:rPr lang="en-US" sz="2000" b="1" dirty="0">
                <a:solidFill>
                  <a:srgbClr val="002060"/>
                </a:solidFill>
              </a:rPr>
              <a:t>mechanical power </a:t>
            </a:r>
            <a:r>
              <a:rPr lang="en-US" sz="2000" dirty="0"/>
              <a:t>which may be used for </a:t>
            </a:r>
            <a:r>
              <a:rPr lang="en-US" sz="2000" b="1" dirty="0"/>
              <a:t>driving slides, saddles </a:t>
            </a:r>
            <a:r>
              <a:rPr lang="en-US" sz="2000" dirty="0"/>
              <a:t>or </a:t>
            </a:r>
            <a:r>
              <a:rPr lang="en-US" sz="2000" b="1" dirty="0"/>
              <a:t>gantries</a:t>
            </a:r>
            <a:r>
              <a:rPr lang="en-US" sz="2000" dirty="0"/>
              <a:t> forming a part of machine tool</a:t>
            </a:r>
            <a:r>
              <a:rPr lang="en-US" sz="2000" dirty="0" smtClean="0"/>
              <a:t>.</a:t>
            </a:r>
          </a:p>
          <a:p>
            <a:pPr algn="just">
              <a:lnSpc>
                <a:spcPct val="150000"/>
              </a:lnSpc>
            </a:pPr>
            <a:r>
              <a:rPr lang="en-US" sz="2400" b="1" dirty="0" smtClean="0">
                <a:solidFill>
                  <a:srgbClr val="C00000"/>
                </a:solidFill>
              </a:rPr>
              <a:t>2</a:t>
            </a:r>
            <a:r>
              <a:rPr lang="en-US" sz="2400" b="1" u="sng" dirty="0" smtClean="0">
                <a:solidFill>
                  <a:srgbClr val="C00000"/>
                </a:solidFill>
              </a:rPr>
              <a:t>.  </a:t>
            </a:r>
            <a:r>
              <a:rPr lang="en-US" sz="2400" b="1" u="sng" dirty="0">
                <a:solidFill>
                  <a:srgbClr val="C00000"/>
                </a:solidFill>
              </a:rPr>
              <a:t>Electric </a:t>
            </a:r>
            <a:r>
              <a:rPr lang="en-US" sz="2400" b="1" u="sng" dirty="0" smtClean="0">
                <a:solidFill>
                  <a:srgbClr val="C00000"/>
                </a:solidFill>
              </a:rPr>
              <a:t>systems</a:t>
            </a:r>
          </a:p>
          <a:p>
            <a:pPr algn="just">
              <a:lnSpc>
                <a:spcPct val="150000"/>
              </a:lnSpc>
              <a:buFont typeface="Wingdings" pitchFamily="2" charset="2"/>
              <a:buChar char="v"/>
            </a:pPr>
            <a:r>
              <a:rPr lang="en-US" sz="2000" b="1" u="sng" dirty="0"/>
              <a:t> </a:t>
            </a:r>
            <a:r>
              <a:rPr lang="en-US" sz="2000" b="1" dirty="0">
                <a:solidFill>
                  <a:srgbClr val="7030A0"/>
                </a:solidFill>
              </a:rPr>
              <a:t>Electric motors </a:t>
            </a:r>
            <a:r>
              <a:rPr lang="en-US" sz="2000" dirty="0"/>
              <a:t>may be used for </a:t>
            </a:r>
            <a:r>
              <a:rPr lang="en-US" sz="2000" b="1" dirty="0">
                <a:solidFill>
                  <a:srgbClr val="002060"/>
                </a:solidFill>
              </a:rPr>
              <a:t>controlling both positioning </a:t>
            </a:r>
            <a:r>
              <a:rPr lang="en-US" sz="2000" dirty="0"/>
              <a:t>and </a:t>
            </a:r>
            <a:r>
              <a:rPr lang="en-US" sz="2000" b="1" dirty="0">
                <a:solidFill>
                  <a:srgbClr val="002060"/>
                </a:solidFill>
              </a:rPr>
              <a:t>contouring </a:t>
            </a:r>
            <a:r>
              <a:rPr lang="en-US" sz="2000" b="1" dirty="0" smtClean="0">
                <a:solidFill>
                  <a:srgbClr val="002060"/>
                </a:solidFill>
              </a:rPr>
              <a:t>machines</a:t>
            </a:r>
            <a:r>
              <a:rPr lang="en-US" sz="2000" b="1" dirty="0" smtClean="0"/>
              <a:t>. </a:t>
            </a:r>
            <a:r>
              <a:rPr lang="en-US" sz="2000" dirty="0" smtClean="0"/>
              <a:t>They </a:t>
            </a:r>
            <a:r>
              <a:rPr lang="en-US" sz="2000" dirty="0"/>
              <a:t>may be either </a:t>
            </a:r>
            <a:r>
              <a:rPr lang="en-US" sz="2000" b="1" dirty="0" err="1">
                <a:solidFill>
                  <a:srgbClr val="C00000"/>
                </a:solidFill>
              </a:rPr>
              <a:t>a.c</a:t>
            </a:r>
            <a:r>
              <a:rPr lang="en-US" sz="2000" b="1" dirty="0">
                <a:solidFill>
                  <a:srgbClr val="C00000"/>
                </a:solidFill>
              </a:rPr>
              <a:t>. or </a:t>
            </a:r>
            <a:r>
              <a:rPr lang="en-US" sz="2000" b="1" dirty="0" err="1">
                <a:solidFill>
                  <a:srgbClr val="C00000"/>
                </a:solidFill>
              </a:rPr>
              <a:t>d.c</a:t>
            </a:r>
            <a:r>
              <a:rPr lang="en-US" sz="2000" b="1" dirty="0">
                <a:solidFill>
                  <a:srgbClr val="C00000"/>
                </a:solidFill>
              </a:rPr>
              <a:t>. motor </a:t>
            </a:r>
            <a:r>
              <a:rPr lang="en-US" sz="2000" dirty="0"/>
              <a:t>and the </a:t>
            </a:r>
            <a:r>
              <a:rPr lang="en-US" sz="2000" b="1" dirty="0"/>
              <a:t>torque </a:t>
            </a:r>
            <a:r>
              <a:rPr lang="en-US" sz="2000" dirty="0"/>
              <a:t>and </a:t>
            </a:r>
            <a:r>
              <a:rPr lang="en-US" sz="2000" b="1" dirty="0"/>
              <a:t>direction of rotation </a:t>
            </a:r>
            <a:r>
              <a:rPr lang="en-US" sz="2000" dirty="0"/>
              <a:t>need to be controlled. The </a:t>
            </a:r>
            <a:r>
              <a:rPr lang="en-US" sz="2000" b="1" dirty="0">
                <a:solidFill>
                  <a:srgbClr val="C00000"/>
                </a:solidFill>
              </a:rPr>
              <a:t>speed of a </a:t>
            </a:r>
            <a:r>
              <a:rPr lang="en-US" sz="2000" b="1" dirty="0" err="1">
                <a:solidFill>
                  <a:srgbClr val="C00000"/>
                </a:solidFill>
              </a:rPr>
              <a:t>d.c</a:t>
            </a:r>
            <a:r>
              <a:rPr lang="en-US" sz="2000" b="1" dirty="0">
                <a:solidFill>
                  <a:srgbClr val="C00000"/>
                </a:solidFill>
              </a:rPr>
              <a:t>. motor </a:t>
            </a:r>
            <a:r>
              <a:rPr lang="en-US" sz="2000" dirty="0"/>
              <a:t>can be controlled by varying either the </a:t>
            </a:r>
            <a:r>
              <a:rPr lang="en-US" sz="2000" b="1" dirty="0"/>
              <a:t>field or the armature supply</a:t>
            </a:r>
            <a:r>
              <a:rPr lang="en-US" sz="2000" b="1" dirty="0" smtClean="0"/>
              <a:t>.</a:t>
            </a:r>
          </a:p>
          <a:p>
            <a:pPr>
              <a:lnSpc>
                <a:spcPct val="150000"/>
              </a:lnSpc>
            </a:pPr>
            <a:r>
              <a:rPr lang="en-US" sz="2400" b="1" dirty="0" smtClean="0">
                <a:solidFill>
                  <a:srgbClr val="C00000"/>
                </a:solidFill>
              </a:rPr>
              <a:t>3. </a:t>
            </a:r>
            <a:r>
              <a:rPr lang="en-US" sz="2400" b="1" u="sng" dirty="0" smtClean="0">
                <a:solidFill>
                  <a:srgbClr val="C00000"/>
                </a:solidFill>
              </a:rPr>
              <a:t>Hydraulic systems</a:t>
            </a:r>
          </a:p>
          <a:p>
            <a:pPr algn="just">
              <a:lnSpc>
                <a:spcPct val="150000"/>
              </a:lnSpc>
              <a:buFont typeface="Wingdings" pitchFamily="2" charset="2"/>
              <a:buChar char="v"/>
            </a:pPr>
            <a:r>
              <a:rPr lang="en-US" dirty="0" smtClean="0"/>
              <a:t> </a:t>
            </a:r>
            <a:r>
              <a:rPr lang="en-US" sz="2000" dirty="0" smtClean="0"/>
              <a:t>These </a:t>
            </a:r>
            <a:r>
              <a:rPr lang="en-US" sz="2000" b="1" dirty="0" smtClean="0">
                <a:solidFill>
                  <a:srgbClr val="0070C0"/>
                </a:solidFill>
              </a:rPr>
              <a:t>hydraulic systems </a:t>
            </a:r>
            <a:r>
              <a:rPr lang="en-US" sz="2000" dirty="0" smtClean="0"/>
              <a:t>may be used with </a:t>
            </a:r>
            <a:r>
              <a:rPr lang="en-US" sz="2000" b="1" dirty="0" smtClean="0"/>
              <a:t>positioning and contouring machine tools</a:t>
            </a:r>
            <a:r>
              <a:rPr lang="en-US" sz="2000" dirty="0" smtClean="0"/>
              <a:t> of all sizes. These systems may be either in the form of </a:t>
            </a:r>
            <a:r>
              <a:rPr lang="en-US" sz="2000" b="1" dirty="0" smtClean="0">
                <a:solidFill>
                  <a:srgbClr val="C00000"/>
                </a:solidFill>
              </a:rPr>
              <a:t>rams or motors. </a:t>
            </a:r>
          </a:p>
          <a:p>
            <a:pPr algn="just">
              <a:lnSpc>
                <a:spcPct val="150000"/>
              </a:lnSpc>
              <a:buFont typeface="Wingdings" pitchFamily="2" charset="2"/>
              <a:buChar char="v"/>
            </a:pPr>
            <a:r>
              <a:rPr lang="en-US" sz="2000" dirty="0" smtClean="0"/>
              <a:t> </a:t>
            </a:r>
            <a:r>
              <a:rPr lang="en-US" sz="2000" b="1" dirty="0" smtClean="0">
                <a:solidFill>
                  <a:srgbClr val="0070C0"/>
                </a:solidFill>
              </a:rPr>
              <a:t>Hydraulic motors </a:t>
            </a:r>
            <a:r>
              <a:rPr lang="en-US" sz="2000" dirty="0" smtClean="0"/>
              <a:t>are smaller than </a:t>
            </a:r>
            <a:r>
              <a:rPr lang="en-US" sz="2000" b="1" dirty="0" smtClean="0"/>
              <a:t>electric motors </a:t>
            </a:r>
            <a:r>
              <a:rPr lang="en-US" sz="2000" dirty="0" smtClean="0"/>
              <a:t>of equivalent power.</a:t>
            </a:r>
          </a:p>
          <a:p>
            <a:pPr>
              <a:lnSpc>
                <a:spcPct val="150000"/>
              </a:lnSpc>
            </a:pPr>
            <a:endParaRPr lang="en-US" dirty="0" smtClean="0"/>
          </a:p>
          <a:p>
            <a:pPr algn="just">
              <a:lnSpc>
                <a:spcPct val="150000"/>
              </a:lnSpc>
              <a:buFont typeface="Wingdings" pitchFamily="2" charset="2"/>
              <a:buChar char="v"/>
            </a:pPr>
            <a:endParaRPr lang="en-US" sz="2300" b="1" u="sng" dirty="0"/>
          </a:p>
        </p:txBody>
      </p:sp>
      <p:pic>
        <p:nvPicPr>
          <p:cNvPr id="5" name="Picture 4" descr="cnc_lathe-cnl1700"/>
          <p:cNvPicPr>
            <a:picLocks noChangeAspect="1" noChangeArrowheads="1"/>
          </p:cNvPicPr>
          <p:nvPr/>
        </p:nvPicPr>
        <p:blipFill>
          <a:blip r:embed="rId3"/>
          <a:srcRect/>
          <a:stretch>
            <a:fillRect/>
          </a:stretch>
        </p:blipFill>
        <p:spPr bwMode="auto">
          <a:xfrm>
            <a:off x="0" y="0"/>
            <a:ext cx="17526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685800"/>
            <a:ext cx="5486400" cy="707886"/>
          </a:xfrm>
          <a:prstGeom prst="rect">
            <a:avLst/>
          </a:prstGeom>
          <a:noFill/>
        </p:spPr>
        <p:txBody>
          <a:bodyPr wrap="square" rtlCol="0">
            <a:spAutoFit/>
          </a:bodyPr>
          <a:lstStyle/>
          <a:p>
            <a:pPr algn="ctr"/>
            <a:r>
              <a:rPr lang="en-US" sz="4000" b="1" i="1" dirty="0" smtClean="0">
                <a:solidFill>
                  <a:srgbClr val="C00000"/>
                </a:solidFill>
                <a:latin typeface="BankGothic Lt BT" pitchFamily="34" charset="0"/>
              </a:rPr>
              <a:t>Outline</a:t>
            </a:r>
            <a:r>
              <a:rPr lang="en-US" sz="4000" dirty="0" smtClean="0">
                <a:solidFill>
                  <a:srgbClr val="C00000"/>
                </a:solidFill>
                <a:latin typeface="BankGothic Lt BT" pitchFamily="34" charset="0"/>
              </a:rPr>
              <a:t> </a:t>
            </a:r>
            <a:endParaRPr lang="en-US" sz="4000" dirty="0">
              <a:solidFill>
                <a:srgbClr val="C00000"/>
              </a:solidFill>
              <a:latin typeface="BankGothic Lt BT" pitchFamily="34" charset="0"/>
            </a:endParaRPr>
          </a:p>
        </p:txBody>
      </p:sp>
      <p:sp>
        <p:nvSpPr>
          <p:cNvPr id="3" name="TextBox 2"/>
          <p:cNvSpPr txBox="1"/>
          <p:nvPr/>
        </p:nvSpPr>
        <p:spPr>
          <a:xfrm>
            <a:off x="1371600" y="1752600"/>
            <a:ext cx="7086600" cy="3416320"/>
          </a:xfrm>
          <a:prstGeom prst="rect">
            <a:avLst/>
          </a:prstGeom>
          <a:noFill/>
        </p:spPr>
        <p:txBody>
          <a:bodyPr wrap="square" rtlCol="0">
            <a:spAutoFit/>
          </a:bodyPr>
          <a:lstStyle/>
          <a:p>
            <a:pPr>
              <a:lnSpc>
                <a:spcPct val="150000"/>
              </a:lnSpc>
              <a:buBlip>
                <a:blip r:embed="rId2"/>
              </a:buBlip>
            </a:pPr>
            <a:r>
              <a:rPr lang="en-US" sz="3200" b="1" i="1" dirty="0" smtClean="0">
                <a:solidFill>
                  <a:srgbClr val="0070C0"/>
                </a:solidFill>
              </a:rPr>
              <a:t>Introduction - CNC definition</a:t>
            </a:r>
          </a:p>
          <a:p>
            <a:pPr>
              <a:lnSpc>
                <a:spcPct val="150000"/>
              </a:lnSpc>
              <a:buBlip>
                <a:blip r:embed="rId2"/>
              </a:buBlip>
            </a:pPr>
            <a:r>
              <a:rPr lang="en-US" sz="3200" b="1" i="1" dirty="0" smtClean="0">
                <a:solidFill>
                  <a:srgbClr val="0070C0"/>
                </a:solidFill>
              </a:rPr>
              <a:t>Major features of CNC M/c tools</a:t>
            </a:r>
          </a:p>
          <a:p>
            <a:pPr>
              <a:lnSpc>
                <a:spcPct val="150000"/>
              </a:lnSpc>
              <a:buBlip>
                <a:blip r:embed="rId2"/>
              </a:buBlip>
            </a:pPr>
            <a:r>
              <a:rPr lang="en-US" sz="3200" b="1" i="1" dirty="0" smtClean="0">
                <a:solidFill>
                  <a:srgbClr val="0070C0"/>
                </a:solidFill>
              </a:rPr>
              <a:t>Classifications of CNC M/c tools</a:t>
            </a:r>
          </a:p>
          <a:p>
            <a:pPr>
              <a:lnSpc>
                <a:spcPct val="150000"/>
              </a:lnSpc>
              <a:buBlip>
                <a:blip r:embed="rId2"/>
              </a:buBlip>
            </a:pPr>
            <a:r>
              <a:rPr lang="en-US" sz="3200" b="1" i="1" dirty="0" smtClean="0">
                <a:solidFill>
                  <a:srgbClr val="0070C0"/>
                </a:solidFill>
              </a:rPr>
              <a:t>Major components of CNC system</a:t>
            </a:r>
            <a:endParaRPr lang="en-US" sz="2400" b="1" i="1" dirty="0" smtClean="0">
              <a:solidFill>
                <a:srgbClr val="0070C0"/>
              </a:solidFill>
            </a:endParaRPr>
          </a:p>
          <a:p>
            <a:pPr>
              <a:buBlip>
                <a:blip r:embed="rId2"/>
              </a:buBlip>
            </a:pPr>
            <a:endParaRPr lang="en-US" sz="2400" b="1" i="1" dirty="0">
              <a:latin typeface="Bookman" pitchFamily="18" charset="0"/>
            </a:endParaRPr>
          </a:p>
        </p:txBody>
      </p:sp>
      <p:pic>
        <p:nvPicPr>
          <p:cNvPr id="4" name="Picture 5" descr="cnc_lathe-cnl1700"/>
          <p:cNvPicPr>
            <a:picLocks noChangeAspect="1" noChangeArrowheads="1"/>
          </p:cNvPicPr>
          <p:nvPr/>
        </p:nvPicPr>
        <p:blipFill>
          <a:blip r:embed="rId3"/>
          <a:srcRect/>
          <a:stretch>
            <a:fillRect/>
          </a:stretch>
        </p:blipFill>
        <p:spPr bwMode="auto">
          <a:xfrm>
            <a:off x="0" y="0"/>
            <a:ext cx="25146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
            <a:ext cx="8305800" cy="2031325"/>
          </a:xfrm>
          <a:prstGeom prst="rect">
            <a:avLst/>
          </a:prstGeom>
        </p:spPr>
        <p:txBody>
          <a:bodyPr wrap="square">
            <a:spAutoFit/>
          </a:bodyPr>
          <a:lstStyle/>
          <a:p>
            <a:pPr algn="ctr">
              <a:lnSpc>
                <a:spcPct val="150000"/>
              </a:lnSpc>
            </a:pPr>
            <a:endParaRPr lang="en-US" sz="2800" b="1" dirty="0" smtClean="0">
              <a:solidFill>
                <a:srgbClr val="C00000"/>
              </a:solidFill>
            </a:endParaRPr>
          </a:p>
          <a:p>
            <a:pPr algn="ctr">
              <a:lnSpc>
                <a:spcPct val="150000"/>
              </a:lnSpc>
            </a:pPr>
            <a:r>
              <a:rPr lang="en-US" sz="2800" b="1" dirty="0" smtClean="0">
                <a:solidFill>
                  <a:srgbClr val="C00000"/>
                </a:solidFill>
              </a:rPr>
              <a:t>3</a:t>
            </a:r>
            <a:r>
              <a:rPr lang="en-US" sz="2800" b="1" dirty="0" smtClean="0">
                <a:solidFill>
                  <a:srgbClr val="C00000"/>
                </a:solidFill>
              </a:rPr>
              <a:t>. MAJOR COMPONENTS OF A CNC SYSTEM</a:t>
            </a:r>
          </a:p>
          <a:p>
            <a:pPr algn="ctr">
              <a:lnSpc>
                <a:spcPct val="150000"/>
              </a:lnSpc>
            </a:pPr>
            <a:r>
              <a:rPr lang="en-US" sz="2800" b="1" dirty="0"/>
              <a:t> </a:t>
            </a:r>
            <a:endParaRPr lang="en-US" sz="2800" b="1" dirty="0" smtClean="0">
              <a:solidFill>
                <a:srgbClr val="0070C0"/>
              </a:solidFill>
            </a:endParaRPr>
          </a:p>
        </p:txBody>
      </p:sp>
      <p:sp>
        <p:nvSpPr>
          <p:cNvPr id="4" name="Rectangle 3"/>
          <p:cNvSpPr/>
          <p:nvPr/>
        </p:nvSpPr>
        <p:spPr>
          <a:xfrm>
            <a:off x="228600" y="1371600"/>
            <a:ext cx="8686800" cy="5078313"/>
          </a:xfrm>
          <a:prstGeom prst="rect">
            <a:avLst/>
          </a:prstGeom>
        </p:spPr>
        <p:txBody>
          <a:bodyPr wrap="square">
            <a:spAutoFit/>
          </a:bodyPr>
          <a:lstStyle/>
          <a:p>
            <a:pPr>
              <a:lnSpc>
                <a:spcPct val="150000"/>
              </a:lnSpc>
            </a:pPr>
            <a:r>
              <a:rPr lang="en-US" sz="2400" b="1" dirty="0" smtClean="0">
                <a:solidFill>
                  <a:srgbClr val="7030A0"/>
                </a:solidFill>
              </a:rPr>
              <a:t>1.1.  </a:t>
            </a:r>
            <a:r>
              <a:rPr lang="en-US" sz="2400" b="1" u="sng" dirty="0" smtClean="0">
                <a:solidFill>
                  <a:srgbClr val="7030A0"/>
                </a:solidFill>
              </a:rPr>
              <a:t>Part program</a:t>
            </a:r>
          </a:p>
          <a:p>
            <a:pPr algn="just">
              <a:lnSpc>
                <a:spcPct val="150000"/>
              </a:lnSpc>
              <a:buFont typeface="Wingdings" pitchFamily="2" charset="2"/>
              <a:buChar char="v"/>
            </a:pPr>
            <a:r>
              <a:rPr lang="en-US" sz="2000" dirty="0" smtClean="0"/>
              <a:t> </a:t>
            </a:r>
            <a:r>
              <a:rPr lang="en-US" sz="2100" dirty="0" smtClean="0"/>
              <a:t>A </a:t>
            </a:r>
            <a:r>
              <a:rPr lang="en-US" sz="2100" b="1" dirty="0"/>
              <a:t>part program </a:t>
            </a:r>
            <a:r>
              <a:rPr lang="en-US" sz="2100" dirty="0"/>
              <a:t>is a </a:t>
            </a:r>
            <a:r>
              <a:rPr lang="en-US" sz="2100" b="1" dirty="0">
                <a:solidFill>
                  <a:srgbClr val="0070C0"/>
                </a:solidFill>
              </a:rPr>
              <a:t>series of coded instructions </a:t>
            </a:r>
            <a:r>
              <a:rPr lang="en-US" sz="2100" dirty="0"/>
              <a:t>required to produce a part. </a:t>
            </a:r>
            <a:endParaRPr lang="en-US" sz="2100" dirty="0" smtClean="0"/>
          </a:p>
          <a:p>
            <a:pPr algn="just">
              <a:lnSpc>
                <a:spcPct val="150000"/>
              </a:lnSpc>
              <a:buFont typeface="Wingdings" pitchFamily="2" charset="2"/>
              <a:buChar char="v"/>
            </a:pPr>
            <a:r>
              <a:rPr lang="en-US" sz="2100" dirty="0" smtClean="0"/>
              <a:t> It </a:t>
            </a:r>
            <a:r>
              <a:rPr lang="en-US" sz="2100" dirty="0"/>
              <a:t>controls the </a:t>
            </a:r>
            <a:r>
              <a:rPr lang="en-US" sz="2100" b="1" dirty="0">
                <a:solidFill>
                  <a:srgbClr val="0070C0"/>
                </a:solidFill>
              </a:rPr>
              <a:t>movement of the machine tool </a:t>
            </a:r>
            <a:r>
              <a:rPr lang="en-US" sz="2100" dirty="0"/>
              <a:t>and </a:t>
            </a:r>
            <a:r>
              <a:rPr lang="en-US" sz="2100" b="1" dirty="0"/>
              <a:t>on/off control </a:t>
            </a:r>
            <a:r>
              <a:rPr lang="en-US" sz="2100" dirty="0"/>
              <a:t>of </a:t>
            </a:r>
            <a:r>
              <a:rPr lang="en-US" sz="2100" b="1" dirty="0">
                <a:solidFill>
                  <a:srgbClr val="0070C0"/>
                </a:solidFill>
              </a:rPr>
              <a:t>auxiliary functions</a:t>
            </a:r>
            <a:r>
              <a:rPr lang="en-US" sz="2100" dirty="0">
                <a:solidFill>
                  <a:srgbClr val="0070C0"/>
                </a:solidFill>
              </a:rPr>
              <a:t> </a:t>
            </a:r>
            <a:r>
              <a:rPr lang="en-US" sz="2100" dirty="0"/>
              <a:t>such as spindle rotation and coolant. </a:t>
            </a:r>
            <a:endParaRPr lang="en-US" sz="2100" dirty="0" smtClean="0"/>
          </a:p>
          <a:p>
            <a:pPr algn="just">
              <a:lnSpc>
                <a:spcPct val="150000"/>
              </a:lnSpc>
              <a:buFont typeface="Wingdings" pitchFamily="2" charset="2"/>
              <a:buChar char="v"/>
            </a:pPr>
            <a:r>
              <a:rPr lang="en-US" sz="2100" dirty="0"/>
              <a:t> </a:t>
            </a:r>
            <a:r>
              <a:rPr lang="en-US" sz="2100" dirty="0" smtClean="0"/>
              <a:t>The </a:t>
            </a:r>
            <a:r>
              <a:rPr lang="en-US" sz="2100" b="1" dirty="0"/>
              <a:t>coded instructions </a:t>
            </a:r>
            <a:r>
              <a:rPr lang="en-US" sz="2100" dirty="0"/>
              <a:t>are composed of </a:t>
            </a:r>
            <a:r>
              <a:rPr lang="en-US" sz="2100" b="1" dirty="0">
                <a:solidFill>
                  <a:srgbClr val="0070C0"/>
                </a:solidFill>
              </a:rPr>
              <a:t>letters, numbers and symbols</a:t>
            </a:r>
            <a:r>
              <a:rPr lang="en-US" sz="2100" b="1" dirty="0" smtClean="0">
                <a:solidFill>
                  <a:srgbClr val="0070C0"/>
                </a:solidFill>
              </a:rPr>
              <a:t>.</a:t>
            </a:r>
          </a:p>
          <a:p>
            <a:pPr algn="just">
              <a:lnSpc>
                <a:spcPct val="150000"/>
              </a:lnSpc>
            </a:pPr>
            <a:r>
              <a:rPr lang="en-US" sz="2400" b="1" dirty="0" smtClean="0">
                <a:solidFill>
                  <a:srgbClr val="7030A0"/>
                </a:solidFill>
              </a:rPr>
              <a:t>1.2. </a:t>
            </a:r>
            <a:r>
              <a:rPr lang="en-US" sz="2400" b="1" u="sng" dirty="0" smtClean="0">
                <a:solidFill>
                  <a:srgbClr val="7030A0"/>
                </a:solidFill>
              </a:rPr>
              <a:t>Program </a:t>
            </a:r>
            <a:r>
              <a:rPr lang="en-US" sz="2400" b="1" u="sng" dirty="0">
                <a:solidFill>
                  <a:srgbClr val="7030A0"/>
                </a:solidFill>
              </a:rPr>
              <a:t>input </a:t>
            </a:r>
            <a:r>
              <a:rPr lang="en-US" sz="2400" b="1" u="sng" dirty="0" smtClean="0">
                <a:solidFill>
                  <a:srgbClr val="7030A0"/>
                </a:solidFill>
              </a:rPr>
              <a:t>device</a:t>
            </a:r>
          </a:p>
          <a:p>
            <a:pPr algn="just">
              <a:lnSpc>
                <a:spcPct val="150000"/>
              </a:lnSpc>
              <a:buFont typeface="Wingdings" pitchFamily="2" charset="2"/>
              <a:buChar char="v"/>
            </a:pPr>
            <a:r>
              <a:rPr lang="en-US" sz="2000" dirty="0" smtClean="0"/>
              <a:t> </a:t>
            </a:r>
            <a:r>
              <a:rPr lang="en-US" sz="2100" dirty="0" smtClean="0"/>
              <a:t>The </a:t>
            </a:r>
            <a:r>
              <a:rPr lang="en-US" sz="2100" b="1" dirty="0"/>
              <a:t>program input device </a:t>
            </a:r>
            <a:r>
              <a:rPr lang="en-US" sz="2100" dirty="0"/>
              <a:t>is the </a:t>
            </a:r>
            <a:r>
              <a:rPr lang="en-US" sz="2100" b="1" dirty="0">
                <a:solidFill>
                  <a:srgbClr val="0070C0"/>
                </a:solidFill>
              </a:rPr>
              <a:t>means for part program </a:t>
            </a:r>
            <a:r>
              <a:rPr lang="en-US" sz="2100" dirty="0"/>
              <a:t>to be entered into the </a:t>
            </a:r>
            <a:r>
              <a:rPr lang="en-US" sz="2100" b="1" dirty="0"/>
              <a:t>CNC control. </a:t>
            </a:r>
            <a:endParaRPr lang="en-US" sz="2100" b="1" dirty="0" smtClean="0"/>
          </a:p>
          <a:p>
            <a:pPr algn="just">
              <a:lnSpc>
                <a:spcPct val="150000"/>
              </a:lnSpc>
              <a:buFont typeface="Wingdings" pitchFamily="2" charset="2"/>
              <a:buChar char="v"/>
            </a:pPr>
            <a:r>
              <a:rPr lang="en-US" sz="2100" b="1" dirty="0" smtClean="0"/>
              <a:t>Commonly </a:t>
            </a:r>
            <a:r>
              <a:rPr lang="en-US" sz="2100" dirty="0"/>
              <a:t>used program input devices are </a:t>
            </a:r>
            <a:r>
              <a:rPr lang="en-US" sz="2100" b="1" dirty="0">
                <a:solidFill>
                  <a:srgbClr val="C00000"/>
                </a:solidFill>
              </a:rPr>
              <a:t>punch tape reader, magnetic tape reader</a:t>
            </a:r>
            <a:r>
              <a:rPr lang="en-US" sz="2100" b="1" dirty="0"/>
              <a:t>, </a:t>
            </a:r>
            <a:r>
              <a:rPr lang="en-US" sz="2100" b="1" dirty="0" smtClean="0"/>
              <a:t> </a:t>
            </a:r>
            <a:r>
              <a:rPr lang="en-US" sz="2100" b="1" dirty="0" smtClean="0">
                <a:solidFill>
                  <a:srgbClr val="C00000"/>
                </a:solidFill>
              </a:rPr>
              <a:t>floppy diskettes </a:t>
            </a:r>
            <a:r>
              <a:rPr lang="en-US" sz="2100" dirty="0" smtClean="0"/>
              <a:t>and </a:t>
            </a:r>
            <a:r>
              <a:rPr lang="en-US" sz="2100" b="1" dirty="0">
                <a:solidFill>
                  <a:srgbClr val="C00000"/>
                </a:solidFill>
              </a:rPr>
              <a:t>computer via RS-232-C communication.</a:t>
            </a:r>
          </a:p>
        </p:txBody>
      </p:sp>
      <p:pic>
        <p:nvPicPr>
          <p:cNvPr id="5" name="Picture 4" descr="cnc_lathe-cnl1700"/>
          <p:cNvPicPr>
            <a:picLocks noChangeAspect="1" noChangeArrowheads="1"/>
          </p:cNvPicPr>
          <p:nvPr/>
        </p:nvPicPr>
        <p:blipFill>
          <a:blip r:embed="rId3"/>
          <a:srcRect/>
          <a:stretch>
            <a:fillRect/>
          </a:stretch>
        </p:blipFill>
        <p:spPr bwMode="auto">
          <a:xfrm>
            <a:off x="0" y="0"/>
            <a:ext cx="12192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4876800" cy="6809556"/>
          </a:xfrm>
          <a:prstGeom prst="rect">
            <a:avLst/>
          </a:prstGeom>
        </p:spPr>
        <p:txBody>
          <a:bodyPr wrap="square">
            <a:spAutoFit/>
          </a:bodyPr>
          <a:lstStyle/>
          <a:p>
            <a:pPr>
              <a:lnSpc>
                <a:spcPct val="150000"/>
              </a:lnSpc>
            </a:pPr>
            <a:r>
              <a:rPr lang="en-US" sz="2400" b="1" dirty="0" smtClean="0">
                <a:solidFill>
                  <a:srgbClr val="C00000"/>
                </a:solidFill>
              </a:rPr>
              <a:t>1.3.  </a:t>
            </a:r>
            <a:r>
              <a:rPr lang="en-US" sz="2400" b="1" u="sng" dirty="0" smtClean="0">
                <a:solidFill>
                  <a:srgbClr val="C00000"/>
                </a:solidFill>
              </a:rPr>
              <a:t>Machine </a:t>
            </a:r>
            <a:r>
              <a:rPr lang="en-US" sz="2400" b="1" u="sng" dirty="0">
                <a:solidFill>
                  <a:srgbClr val="C00000"/>
                </a:solidFill>
              </a:rPr>
              <a:t>Control </a:t>
            </a:r>
            <a:r>
              <a:rPr lang="en-US" sz="2400" b="1" u="sng" dirty="0" smtClean="0">
                <a:solidFill>
                  <a:srgbClr val="C00000"/>
                </a:solidFill>
              </a:rPr>
              <a:t>Unit</a:t>
            </a:r>
          </a:p>
          <a:p>
            <a:pPr>
              <a:lnSpc>
                <a:spcPct val="150000"/>
              </a:lnSpc>
            </a:pPr>
            <a:r>
              <a:rPr lang="en-US" sz="1900" b="1" dirty="0" smtClean="0">
                <a:solidFill>
                  <a:srgbClr val="C00000"/>
                </a:solidFill>
              </a:rPr>
              <a:t>MCU</a:t>
            </a:r>
            <a:r>
              <a:rPr lang="en-US" sz="1900" dirty="0" smtClean="0"/>
              <a:t> is </a:t>
            </a:r>
            <a:r>
              <a:rPr lang="en-US" sz="1900" dirty="0"/>
              <a:t>the </a:t>
            </a:r>
            <a:r>
              <a:rPr lang="en-US" sz="1900" b="1" dirty="0">
                <a:solidFill>
                  <a:srgbClr val="0070C0"/>
                </a:solidFill>
              </a:rPr>
              <a:t>heart of a CNC system. </a:t>
            </a:r>
            <a:r>
              <a:rPr lang="en-US" sz="1900" dirty="0"/>
              <a:t>It is used to perform the following </a:t>
            </a:r>
            <a:r>
              <a:rPr lang="en-US" sz="1900" b="1" dirty="0" smtClean="0"/>
              <a:t>functions:</a:t>
            </a:r>
          </a:p>
          <a:p>
            <a:pPr>
              <a:lnSpc>
                <a:spcPct val="150000"/>
              </a:lnSpc>
              <a:buFont typeface="Wingdings" pitchFamily="2" charset="2"/>
              <a:buChar char="v"/>
            </a:pPr>
            <a:r>
              <a:rPr lang="en-US" sz="1900" dirty="0"/>
              <a:t> </a:t>
            </a:r>
            <a:r>
              <a:rPr lang="en-US" sz="1900" b="1" i="1" dirty="0" smtClean="0">
                <a:solidFill>
                  <a:srgbClr val="002060"/>
                </a:solidFill>
              </a:rPr>
              <a:t>To </a:t>
            </a:r>
            <a:r>
              <a:rPr lang="en-US" sz="1900" b="1" i="1" dirty="0">
                <a:solidFill>
                  <a:srgbClr val="0070C0"/>
                </a:solidFill>
              </a:rPr>
              <a:t>read </a:t>
            </a:r>
            <a:r>
              <a:rPr lang="en-US" sz="1900" b="1" i="1" dirty="0">
                <a:solidFill>
                  <a:srgbClr val="002060"/>
                </a:solidFill>
              </a:rPr>
              <a:t>the coded </a:t>
            </a:r>
            <a:r>
              <a:rPr lang="en-US" sz="1900" b="1" i="1" dirty="0" smtClean="0">
                <a:solidFill>
                  <a:srgbClr val="002060"/>
                </a:solidFill>
              </a:rPr>
              <a:t>instructions.</a:t>
            </a:r>
          </a:p>
          <a:p>
            <a:pPr>
              <a:lnSpc>
                <a:spcPct val="150000"/>
              </a:lnSpc>
              <a:buFont typeface="Wingdings" pitchFamily="2" charset="2"/>
              <a:buChar char="v"/>
            </a:pPr>
            <a:r>
              <a:rPr lang="en-US" sz="1900" b="1" i="1" dirty="0" smtClean="0">
                <a:solidFill>
                  <a:srgbClr val="002060"/>
                </a:solidFill>
              </a:rPr>
              <a:t> To </a:t>
            </a:r>
            <a:r>
              <a:rPr lang="en-US" sz="1900" b="1" i="1" dirty="0">
                <a:solidFill>
                  <a:srgbClr val="0070C0"/>
                </a:solidFill>
              </a:rPr>
              <a:t>decode </a:t>
            </a:r>
            <a:r>
              <a:rPr lang="en-US" sz="1900" b="1" i="1" dirty="0">
                <a:solidFill>
                  <a:srgbClr val="002060"/>
                </a:solidFill>
              </a:rPr>
              <a:t>the coded instructions. </a:t>
            </a:r>
            <a:endParaRPr lang="en-US" sz="1900" b="1" i="1" dirty="0" smtClean="0">
              <a:solidFill>
                <a:srgbClr val="002060"/>
              </a:solidFill>
            </a:endParaRPr>
          </a:p>
          <a:p>
            <a:pPr>
              <a:lnSpc>
                <a:spcPct val="150000"/>
              </a:lnSpc>
              <a:buFont typeface="Wingdings" pitchFamily="2" charset="2"/>
              <a:buChar char="v"/>
            </a:pPr>
            <a:r>
              <a:rPr lang="en-US" sz="1900" b="1" i="1" dirty="0" smtClean="0">
                <a:solidFill>
                  <a:srgbClr val="002060"/>
                </a:solidFill>
              </a:rPr>
              <a:t> To </a:t>
            </a:r>
            <a:r>
              <a:rPr lang="en-US" sz="1900" b="1" i="1" dirty="0">
                <a:solidFill>
                  <a:srgbClr val="0070C0"/>
                </a:solidFill>
              </a:rPr>
              <a:t>implement interpolations </a:t>
            </a:r>
            <a:r>
              <a:rPr lang="en-US" sz="1900" b="1" i="1" dirty="0">
                <a:solidFill>
                  <a:srgbClr val="002060"/>
                </a:solidFill>
              </a:rPr>
              <a:t>(linear, circular, and helical) to generate axis motion </a:t>
            </a:r>
            <a:r>
              <a:rPr lang="en-US" sz="1900" b="1" i="1" dirty="0" smtClean="0">
                <a:solidFill>
                  <a:srgbClr val="002060"/>
                </a:solidFill>
              </a:rPr>
              <a:t>commands.</a:t>
            </a:r>
          </a:p>
          <a:p>
            <a:pPr>
              <a:lnSpc>
                <a:spcPct val="150000"/>
              </a:lnSpc>
              <a:buFont typeface="Wingdings" pitchFamily="2" charset="2"/>
              <a:buChar char="v"/>
            </a:pPr>
            <a:r>
              <a:rPr lang="en-US" sz="1900" b="1" i="1" dirty="0" smtClean="0">
                <a:solidFill>
                  <a:srgbClr val="002060"/>
                </a:solidFill>
              </a:rPr>
              <a:t> To </a:t>
            </a:r>
            <a:r>
              <a:rPr lang="en-US" sz="1900" b="1" i="1" dirty="0">
                <a:solidFill>
                  <a:srgbClr val="0070C0"/>
                </a:solidFill>
              </a:rPr>
              <a:t>feed the axis motion commands </a:t>
            </a:r>
            <a:r>
              <a:rPr lang="en-US" sz="1900" b="1" i="1" dirty="0">
                <a:solidFill>
                  <a:srgbClr val="002060"/>
                </a:solidFill>
              </a:rPr>
              <a:t>to the amplifier circuits for driving the axis </a:t>
            </a:r>
            <a:r>
              <a:rPr lang="en-US" sz="1900" b="1" i="1" dirty="0" smtClean="0">
                <a:solidFill>
                  <a:srgbClr val="002060"/>
                </a:solidFill>
              </a:rPr>
              <a:t>mechanisms.</a:t>
            </a:r>
          </a:p>
          <a:p>
            <a:pPr>
              <a:lnSpc>
                <a:spcPct val="150000"/>
              </a:lnSpc>
              <a:buFont typeface="Wingdings" pitchFamily="2" charset="2"/>
              <a:buChar char="v"/>
            </a:pPr>
            <a:r>
              <a:rPr lang="en-US" sz="1900" b="1" i="1" dirty="0" smtClean="0">
                <a:solidFill>
                  <a:srgbClr val="002060"/>
                </a:solidFill>
              </a:rPr>
              <a:t> To </a:t>
            </a:r>
            <a:r>
              <a:rPr lang="en-US" sz="1900" b="1" i="1" dirty="0">
                <a:solidFill>
                  <a:srgbClr val="0070C0"/>
                </a:solidFill>
              </a:rPr>
              <a:t>receive the feedback signals </a:t>
            </a:r>
            <a:r>
              <a:rPr lang="en-US" sz="1900" b="1" i="1" dirty="0">
                <a:solidFill>
                  <a:srgbClr val="002060"/>
                </a:solidFill>
              </a:rPr>
              <a:t>of position and speed for each drive </a:t>
            </a:r>
            <a:r>
              <a:rPr lang="en-US" sz="1900" b="1" i="1" dirty="0" smtClean="0">
                <a:solidFill>
                  <a:srgbClr val="002060"/>
                </a:solidFill>
              </a:rPr>
              <a:t>axis.</a:t>
            </a:r>
          </a:p>
          <a:p>
            <a:pPr>
              <a:lnSpc>
                <a:spcPct val="150000"/>
              </a:lnSpc>
              <a:buFont typeface="Wingdings" pitchFamily="2" charset="2"/>
              <a:buChar char="v"/>
            </a:pPr>
            <a:r>
              <a:rPr lang="en-US" sz="1900" b="1" i="1" dirty="0" smtClean="0">
                <a:solidFill>
                  <a:srgbClr val="002060"/>
                </a:solidFill>
              </a:rPr>
              <a:t> To </a:t>
            </a:r>
            <a:r>
              <a:rPr lang="en-US" sz="1900" b="1" i="1" dirty="0">
                <a:solidFill>
                  <a:srgbClr val="0070C0"/>
                </a:solidFill>
              </a:rPr>
              <a:t>implement auxiliary control functions </a:t>
            </a:r>
            <a:r>
              <a:rPr lang="en-US" sz="1900" b="1" i="1" dirty="0">
                <a:solidFill>
                  <a:srgbClr val="002060"/>
                </a:solidFill>
              </a:rPr>
              <a:t>such as coolant or spindle on/off and tool change.</a:t>
            </a:r>
          </a:p>
          <a:p>
            <a:pPr>
              <a:lnSpc>
                <a:spcPct val="150000"/>
              </a:lnSpc>
            </a:pPr>
            <a:endParaRPr lang="en-US" sz="2000" dirty="0"/>
          </a:p>
        </p:txBody>
      </p:sp>
      <p:sp>
        <p:nvSpPr>
          <p:cNvPr id="4" name="Rectangle 3"/>
          <p:cNvSpPr/>
          <p:nvPr/>
        </p:nvSpPr>
        <p:spPr>
          <a:xfrm>
            <a:off x="7086600" y="228600"/>
            <a:ext cx="1905000" cy="523220"/>
          </a:xfrm>
          <a:prstGeom prst="rect">
            <a:avLst/>
          </a:prstGeom>
        </p:spPr>
        <p:txBody>
          <a:bodyPr wrap="square">
            <a:spAutoFit/>
          </a:bodyPr>
          <a:lstStyle/>
          <a:p>
            <a:r>
              <a:rPr lang="en-US" sz="2800" b="1" dirty="0" smtClean="0">
                <a:solidFill>
                  <a:srgbClr val="7030A0"/>
                </a:solidFill>
              </a:rPr>
              <a:t>Cont’d….</a:t>
            </a:r>
            <a:endParaRPr lang="en-US" sz="2800" b="1" dirty="0">
              <a:solidFill>
                <a:srgbClr val="7030A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7800" y="914400"/>
            <a:ext cx="3657600" cy="4530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descr="cnc_lathe-cnl1700"/>
          <p:cNvPicPr>
            <a:picLocks noChangeAspect="1" noChangeArrowheads="1"/>
          </p:cNvPicPr>
          <p:nvPr/>
        </p:nvPicPr>
        <p:blipFill>
          <a:blip r:embed="rId3"/>
          <a:srcRect/>
          <a:stretch>
            <a:fillRect/>
          </a:stretch>
        </p:blipFill>
        <p:spPr bwMode="auto">
          <a:xfrm>
            <a:off x="0" y="0"/>
            <a:ext cx="207034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a:xfrm>
            <a:off x="228600" y="1066800"/>
            <a:ext cx="8915400" cy="5692378"/>
          </a:xfrm>
          <a:prstGeom prst="rect">
            <a:avLst/>
          </a:prstGeom>
        </p:spPr>
        <p:txBody>
          <a:bodyPr wrap="square">
            <a:spAutoFit/>
          </a:bodyPr>
          <a:lstStyle/>
          <a:p>
            <a:pPr>
              <a:lnSpc>
                <a:spcPct val="150000"/>
              </a:lnSpc>
            </a:pPr>
            <a:r>
              <a:rPr lang="en-US" sz="2800" b="1" dirty="0" smtClean="0">
                <a:solidFill>
                  <a:srgbClr val="C00000"/>
                </a:solidFill>
              </a:rPr>
              <a:t>1.4. </a:t>
            </a:r>
            <a:r>
              <a:rPr lang="en-US" sz="2800" b="1" u="sng" dirty="0" smtClean="0">
                <a:solidFill>
                  <a:srgbClr val="C00000"/>
                </a:solidFill>
              </a:rPr>
              <a:t>Drive System</a:t>
            </a:r>
          </a:p>
          <a:p>
            <a:pPr algn="just">
              <a:lnSpc>
                <a:spcPct val="150000"/>
              </a:lnSpc>
              <a:buFont typeface="Wingdings" pitchFamily="2" charset="2"/>
              <a:buChar char="v"/>
            </a:pPr>
            <a:r>
              <a:rPr lang="en-US" sz="2000" dirty="0" smtClean="0"/>
              <a:t> A </a:t>
            </a:r>
            <a:r>
              <a:rPr lang="en-US" sz="2000" b="1" dirty="0"/>
              <a:t>drive system </a:t>
            </a:r>
            <a:r>
              <a:rPr lang="en-US" sz="2000" dirty="0"/>
              <a:t>consists of </a:t>
            </a:r>
            <a:r>
              <a:rPr lang="en-US" sz="2000" b="1" dirty="0">
                <a:solidFill>
                  <a:srgbClr val="0070C0"/>
                </a:solidFill>
              </a:rPr>
              <a:t>amplifier circuits, drive motors</a:t>
            </a:r>
            <a:r>
              <a:rPr lang="en-US" sz="2000" dirty="0"/>
              <a:t>, and </a:t>
            </a:r>
            <a:r>
              <a:rPr lang="en-US" sz="2000" b="1" dirty="0">
                <a:solidFill>
                  <a:srgbClr val="0070C0"/>
                </a:solidFill>
              </a:rPr>
              <a:t>ball lead-screws. </a:t>
            </a:r>
            <a:endParaRPr lang="en-US" sz="2000" b="1" dirty="0" smtClean="0">
              <a:solidFill>
                <a:srgbClr val="0070C0"/>
              </a:solidFill>
            </a:endParaRPr>
          </a:p>
          <a:p>
            <a:pPr algn="just">
              <a:lnSpc>
                <a:spcPct val="150000"/>
              </a:lnSpc>
              <a:buFont typeface="Wingdings" pitchFamily="2" charset="2"/>
              <a:buChar char="v"/>
            </a:pPr>
            <a:r>
              <a:rPr lang="en-US" sz="2000" dirty="0" smtClean="0"/>
              <a:t>The </a:t>
            </a:r>
            <a:r>
              <a:rPr lang="en-US" sz="2000" b="1" dirty="0"/>
              <a:t>MCU </a:t>
            </a:r>
            <a:r>
              <a:rPr lang="en-US" sz="2000" dirty="0"/>
              <a:t>feeds the </a:t>
            </a:r>
            <a:r>
              <a:rPr lang="en-US" sz="2000" b="1" dirty="0"/>
              <a:t>control signals (position and speed) </a:t>
            </a:r>
            <a:r>
              <a:rPr lang="en-US" sz="2000" dirty="0"/>
              <a:t>of each axis to the </a:t>
            </a:r>
            <a:r>
              <a:rPr lang="en-US" sz="2000" b="1" dirty="0">
                <a:solidFill>
                  <a:srgbClr val="0070C0"/>
                </a:solidFill>
              </a:rPr>
              <a:t>amplifier </a:t>
            </a:r>
            <a:r>
              <a:rPr lang="en-US" sz="2000" b="1" dirty="0" smtClean="0">
                <a:solidFill>
                  <a:srgbClr val="0070C0"/>
                </a:solidFill>
              </a:rPr>
              <a:t>circuits</a:t>
            </a:r>
            <a:r>
              <a:rPr lang="en-US" sz="2000" b="1" dirty="0" smtClean="0"/>
              <a:t>.</a:t>
            </a:r>
            <a:r>
              <a:rPr lang="en-US" sz="2000" dirty="0" smtClean="0"/>
              <a:t> The </a:t>
            </a:r>
            <a:r>
              <a:rPr lang="en-US" sz="2000" b="1" dirty="0"/>
              <a:t>control signals </a:t>
            </a:r>
            <a:r>
              <a:rPr lang="en-US" sz="2000" dirty="0"/>
              <a:t>are </a:t>
            </a:r>
            <a:r>
              <a:rPr lang="en-US" sz="2000" b="1" dirty="0"/>
              <a:t>augmented </a:t>
            </a:r>
            <a:r>
              <a:rPr lang="en-US" sz="2000" dirty="0"/>
              <a:t>to </a:t>
            </a:r>
            <a:r>
              <a:rPr lang="en-US" sz="2000" b="1" dirty="0">
                <a:solidFill>
                  <a:srgbClr val="0070C0"/>
                </a:solidFill>
              </a:rPr>
              <a:t>actuate drive motors </a:t>
            </a:r>
            <a:r>
              <a:rPr lang="en-US" sz="2000" dirty="0"/>
              <a:t>which in turn </a:t>
            </a:r>
            <a:r>
              <a:rPr lang="en-US" sz="2000" b="1" dirty="0">
                <a:solidFill>
                  <a:srgbClr val="0070C0"/>
                </a:solidFill>
              </a:rPr>
              <a:t>rotate the ball lead-screws </a:t>
            </a:r>
            <a:r>
              <a:rPr lang="en-US" sz="2000" dirty="0"/>
              <a:t>to </a:t>
            </a:r>
            <a:r>
              <a:rPr lang="en-US" sz="2000" b="1" dirty="0"/>
              <a:t>position the machine table</a:t>
            </a:r>
            <a:r>
              <a:rPr lang="en-US" sz="2000" b="1" dirty="0" smtClean="0"/>
              <a:t>.</a:t>
            </a:r>
          </a:p>
          <a:p>
            <a:pPr algn="just">
              <a:lnSpc>
                <a:spcPct val="150000"/>
              </a:lnSpc>
            </a:pPr>
            <a:r>
              <a:rPr lang="en-US" sz="2800" b="1" dirty="0" smtClean="0">
                <a:solidFill>
                  <a:srgbClr val="C00000"/>
                </a:solidFill>
              </a:rPr>
              <a:t>1.5. </a:t>
            </a:r>
            <a:r>
              <a:rPr lang="en-US" sz="2800" b="1" u="sng" dirty="0" smtClean="0">
                <a:solidFill>
                  <a:srgbClr val="C00000"/>
                </a:solidFill>
              </a:rPr>
              <a:t>Machine Tool</a:t>
            </a:r>
          </a:p>
          <a:p>
            <a:pPr algn="just">
              <a:lnSpc>
                <a:spcPct val="150000"/>
              </a:lnSpc>
              <a:buFont typeface="Wingdings" pitchFamily="2" charset="2"/>
              <a:buChar char="v"/>
            </a:pPr>
            <a:r>
              <a:rPr lang="en-US" sz="2000" dirty="0" smtClean="0"/>
              <a:t> </a:t>
            </a:r>
            <a:r>
              <a:rPr lang="en-US" sz="2000" b="1" dirty="0" smtClean="0">
                <a:solidFill>
                  <a:srgbClr val="0070C0"/>
                </a:solidFill>
              </a:rPr>
              <a:t>CNC </a:t>
            </a:r>
            <a:r>
              <a:rPr lang="en-US" sz="2000" b="1" dirty="0">
                <a:solidFill>
                  <a:srgbClr val="0070C0"/>
                </a:solidFill>
              </a:rPr>
              <a:t>controls </a:t>
            </a:r>
            <a:r>
              <a:rPr lang="en-US" sz="2000" dirty="0"/>
              <a:t>are used </a:t>
            </a:r>
            <a:r>
              <a:rPr lang="en-US" sz="2000" b="1" dirty="0"/>
              <a:t>to control various types</a:t>
            </a:r>
            <a:r>
              <a:rPr lang="en-US" sz="2000" dirty="0"/>
              <a:t> of machine tools. Regardless of which type of machine tool is controlled, it always has </a:t>
            </a:r>
            <a:r>
              <a:rPr lang="en-US" sz="2000" b="1" dirty="0">
                <a:solidFill>
                  <a:srgbClr val="0070C0"/>
                </a:solidFill>
              </a:rPr>
              <a:t>a slide table </a:t>
            </a:r>
            <a:r>
              <a:rPr lang="en-US" sz="2000" dirty="0"/>
              <a:t>and </a:t>
            </a:r>
            <a:r>
              <a:rPr lang="en-US" sz="2000" b="1" dirty="0">
                <a:solidFill>
                  <a:srgbClr val="0070C0"/>
                </a:solidFill>
              </a:rPr>
              <a:t>a spindle </a:t>
            </a:r>
            <a:r>
              <a:rPr lang="en-US" sz="2000" dirty="0"/>
              <a:t>to control of </a:t>
            </a:r>
            <a:r>
              <a:rPr lang="en-US" sz="2000" b="1" dirty="0">
                <a:solidFill>
                  <a:srgbClr val="0070C0"/>
                </a:solidFill>
              </a:rPr>
              <a:t>position and speed. </a:t>
            </a:r>
            <a:endParaRPr lang="en-US" sz="2000" b="1" dirty="0" smtClean="0">
              <a:solidFill>
                <a:srgbClr val="0070C0"/>
              </a:solidFill>
            </a:endParaRPr>
          </a:p>
          <a:p>
            <a:pPr algn="just">
              <a:lnSpc>
                <a:spcPct val="150000"/>
              </a:lnSpc>
              <a:buFont typeface="Wingdings" pitchFamily="2" charset="2"/>
              <a:buChar char="v"/>
            </a:pPr>
            <a:r>
              <a:rPr lang="en-US" sz="2000" dirty="0" smtClean="0"/>
              <a:t> The </a:t>
            </a:r>
            <a:r>
              <a:rPr lang="en-US" sz="2000" b="1" dirty="0">
                <a:solidFill>
                  <a:srgbClr val="0070C0"/>
                </a:solidFill>
              </a:rPr>
              <a:t>machine table </a:t>
            </a:r>
            <a:r>
              <a:rPr lang="en-US" sz="2000" dirty="0"/>
              <a:t>is controlled in the </a:t>
            </a:r>
            <a:r>
              <a:rPr lang="en-US" sz="2000" b="1" dirty="0"/>
              <a:t>X and Y axes, </a:t>
            </a:r>
            <a:r>
              <a:rPr lang="en-US" sz="2000" dirty="0"/>
              <a:t>while the </a:t>
            </a:r>
            <a:r>
              <a:rPr lang="en-US" sz="2000" b="1" dirty="0">
                <a:solidFill>
                  <a:srgbClr val="0070C0"/>
                </a:solidFill>
              </a:rPr>
              <a:t>spindle</a:t>
            </a:r>
            <a:r>
              <a:rPr lang="en-US" sz="2000" dirty="0"/>
              <a:t> runs along </a:t>
            </a:r>
            <a:r>
              <a:rPr lang="en-US" sz="2000" b="1" dirty="0"/>
              <a:t>the Z axis.</a:t>
            </a:r>
          </a:p>
        </p:txBody>
      </p:sp>
      <p:sp>
        <p:nvSpPr>
          <p:cNvPr id="7" name="Rectangle 6"/>
          <p:cNvSpPr/>
          <p:nvPr/>
        </p:nvSpPr>
        <p:spPr>
          <a:xfrm>
            <a:off x="7086600" y="228600"/>
            <a:ext cx="1828800" cy="523220"/>
          </a:xfrm>
          <a:prstGeom prst="rect">
            <a:avLst/>
          </a:prstGeom>
        </p:spPr>
        <p:txBody>
          <a:bodyPr wrap="square">
            <a:spAutoFit/>
          </a:bodyPr>
          <a:lstStyle/>
          <a:p>
            <a:r>
              <a:rPr lang="en-US" sz="2800" b="1" dirty="0" smtClean="0">
                <a:solidFill>
                  <a:srgbClr val="7030A0"/>
                </a:solidFill>
              </a:rPr>
              <a:t>Cont’d….</a:t>
            </a:r>
            <a:endParaRPr lang="en-US" sz="2800" b="1" dirty="0">
              <a:solidFill>
                <a:srgbClr val="7030A0"/>
              </a:solidFill>
            </a:endParaRPr>
          </a:p>
        </p:txBody>
      </p:sp>
      <p:pic>
        <p:nvPicPr>
          <p:cNvPr id="8" name="Picture 7" descr="cnc_lathe-cnl1700"/>
          <p:cNvPicPr>
            <a:picLocks noChangeAspect="1" noChangeArrowheads="1"/>
          </p:cNvPicPr>
          <p:nvPr/>
        </p:nvPicPr>
        <p:blipFill>
          <a:blip r:embed="rId2"/>
          <a:srcRect/>
          <a:stretch>
            <a:fillRect/>
          </a:stretch>
        </p:blipFill>
        <p:spPr bwMode="auto">
          <a:xfrm>
            <a:off x="0" y="0"/>
            <a:ext cx="207034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752600"/>
            <a:ext cx="8382000" cy="4708981"/>
          </a:xfrm>
          <a:prstGeom prst="rect">
            <a:avLst/>
          </a:prstGeom>
        </p:spPr>
        <p:txBody>
          <a:bodyPr wrap="square">
            <a:spAutoFit/>
          </a:bodyPr>
          <a:lstStyle/>
          <a:p>
            <a:pPr>
              <a:lnSpc>
                <a:spcPct val="150000"/>
              </a:lnSpc>
            </a:pPr>
            <a:r>
              <a:rPr lang="en-US" sz="2800" b="1" dirty="0" smtClean="0">
                <a:solidFill>
                  <a:srgbClr val="C00000"/>
                </a:solidFill>
              </a:rPr>
              <a:t>1.6. </a:t>
            </a:r>
            <a:r>
              <a:rPr lang="en-US" sz="2800" b="1" u="sng" dirty="0" smtClean="0">
                <a:solidFill>
                  <a:srgbClr val="C00000"/>
                </a:solidFill>
              </a:rPr>
              <a:t>Feed </a:t>
            </a:r>
            <a:r>
              <a:rPr lang="en-US" sz="2800" b="1" u="sng" dirty="0">
                <a:solidFill>
                  <a:srgbClr val="C00000"/>
                </a:solidFill>
              </a:rPr>
              <a:t>Back </a:t>
            </a:r>
            <a:r>
              <a:rPr lang="en-US" sz="2800" b="1" u="sng" dirty="0" smtClean="0">
                <a:solidFill>
                  <a:srgbClr val="C00000"/>
                </a:solidFill>
              </a:rPr>
              <a:t>System</a:t>
            </a:r>
          </a:p>
          <a:p>
            <a:pPr algn="just">
              <a:lnSpc>
                <a:spcPct val="150000"/>
              </a:lnSpc>
              <a:buFont typeface="Wingdings" pitchFamily="2" charset="2"/>
              <a:buChar char="v"/>
            </a:pPr>
            <a:r>
              <a:rPr lang="en-US" sz="2000" dirty="0" smtClean="0"/>
              <a:t> </a:t>
            </a:r>
            <a:r>
              <a:rPr lang="en-US" sz="2400" dirty="0" smtClean="0"/>
              <a:t>It </a:t>
            </a:r>
            <a:r>
              <a:rPr lang="en-US" sz="2400" dirty="0"/>
              <a:t>uses </a:t>
            </a:r>
            <a:r>
              <a:rPr lang="en-US" sz="2400" b="1" dirty="0">
                <a:solidFill>
                  <a:srgbClr val="0070C0"/>
                </a:solidFill>
              </a:rPr>
              <a:t>position </a:t>
            </a:r>
            <a:r>
              <a:rPr lang="en-US" sz="2400" dirty="0"/>
              <a:t>and </a:t>
            </a:r>
            <a:r>
              <a:rPr lang="en-US" sz="2400" b="1" dirty="0">
                <a:solidFill>
                  <a:srgbClr val="0070C0"/>
                </a:solidFill>
              </a:rPr>
              <a:t>speed transducers </a:t>
            </a:r>
            <a:r>
              <a:rPr lang="en-US" sz="2400" dirty="0"/>
              <a:t>to continuously </a:t>
            </a:r>
            <a:r>
              <a:rPr lang="en-US" sz="2400" b="1" dirty="0"/>
              <a:t>monitor</a:t>
            </a:r>
            <a:r>
              <a:rPr lang="en-US" sz="2400" dirty="0"/>
              <a:t> the position at which the </a:t>
            </a:r>
            <a:r>
              <a:rPr lang="en-US" sz="2400" b="1" dirty="0"/>
              <a:t>cutting tool </a:t>
            </a:r>
            <a:r>
              <a:rPr lang="en-US" sz="2400" dirty="0"/>
              <a:t>is located at any </a:t>
            </a:r>
            <a:r>
              <a:rPr lang="en-US" sz="2400" b="1" dirty="0"/>
              <a:t>particular instant. </a:t>
            </a:r>
            <a:endParaRPr lang="en-US" sz="2400" b="1" dirty="0" smtClean="0"/>
          </a:p>
          <a:p>
            <a:pPr algn="just">
              <a:lnSpc>
                <a:spcPct val="150000"/>
              </a:lnSpc>
              <a:buFont typeface="Wingdings" pitchFamily="2" charset="2"/>
              <a:buChar char="v"/>
            </a:pPr>
            <a:r>
              <a:rPr lang="en-US" sz="2400" dirty="0" smtClean="0"/>
              <a:t>The </a:t>
            </a:r>
            <a:r>
              <a:rPr lang="en-US" sz="2400" b="1" dirty="0">
                <a:solidFill>
                  <a:srgbClr val="C00000"/>
                </a:solidFill>
              </a:rPr>
              <a:t>MCU </a:t>
            </a:r>
            <a:r>
              <a:rPr lang="en-US" sz="2400" dirty="0"/>
              <a:t>uses the difference between </a:t>
            </a:r>
            <a:r>
              <a:rPr lang="en-US" sz="2400" b="1" dirty="0">
                <a:solidFill>
                  <a:srgbClr val="0070C0"/>
                </a:solidFill>
              </a:rPr>
              <a:t>reference signals </a:t>
            </a:r>
            <a:r>
              <a:rPr lang="en-US" sz="2400" dirty="0"/>
              <a:t>and </a:t>
            </a:r>
            <a:r>
              <a:rPr lang="en-US" sz="2400" b="1" dirty="0">
                <a:solidFill>
                  <a:srgbClr val="0070C0"/>
                </a:solidFill>
              </a:rPr>
              <a:t>feedback signals</a:t>
            </a:r>
            <a:r>
              <a:rPr lang="en-US" sz="2400" dirty="0">
                <a:solidFill>
                  <a:srgbClr val="0070C0"/>
                </a:solidFill>
              </a:rPr>
              <a:t> </a:t>
            </a:r>
            <a:r>
              <a:rPr lang="en-US" sz="2400" dirty="0"/>
              <a:t>to generate the </a:t>
            </a:r>
            <a:r>
              <a:rPr lang="en-US" sz="2400" b="1" dirty="0">
                <a:solidFill>
                  <a:srgbClr val="0070C0"/>
                </a:solidFill>
              </a:rPr>
              <a:t>control signals </a:t>
            </a:r>
            <a:r>
              <a:rPr lang="en-US" sz="2400" dirty="0"/>
              <a:t>for </a:t>
            </a:r>
            <a:r>
              <a:rPr lang="en-US" sz="2400" b="1" dirty="0"/>
              <a:t>correcting position </a:t>
            </a:r>
            <a:r>
              <a:rPr lang="en-US" sz="2400" dirty="0"/>
              <a:t>and </a:t>
            </a:r>
            <a:r>
              <a:rPr lang="en-US" sz="2400" b="1" dirty="0"/>
              <a:t>speed </a:t>
            </a:r>
            <a:r>
              <a:rPr lang="en-US" sz="2400" b="1" dirty="0" smtClean="0"/>
              <a:t>errors.</a:t>
            </a:r>
          </a:p>
          <a:p>
            <a:pPr algn="ctr">
              <a:lnSpc>
                <a:spcPct val="150000"/>
              </a:lnSpc>
            </a:pPr>
            <a:r>
              <a:rPr lang="en-US" sz="2800" b="1" dirty="0" smtClean="0"/>
              <a:t> </a:t>
            </a:r>
            <a:endParaRPr lang="en-US" sz="2000" dirty="0"/>
          </a:p>
        </p:txBody>
      </p:sp>
      <p:sp>
        <p:nvSpPr>
          <p:cNvPr id="4" name="Rectangle 3"/>
          <p:cNvSpPr/>
          <p:nvPr/>
        </p:nvSpPr>
        <p:spPr>
          <a:xfrm>
            <a:off x="7086600" y="228600"/>
            <a:ext cx="1828800" cy="523220"/>
          </a:xfrm>
          <a:prstGeom prst="rect">
            <a:avLst/>
          </a:prstGeom>
        </p:spPr>
        <p:txBody>
          <a:bodyPr wrap="square">
            <a:spAutoFit/>
          </a:bodyPr>
          <a:lstStyle/>
          <a:p>
            <a:r>
              <a:rPr lang="en-US" sz="2800" b="1" dirty="0" smtClean="0">
                <a:solidFill>
                  <a:srgbClr val="7030A0"/>
                </a:solidFill>
              </a:rPr>
              <a:t>Cont’d….</a:t>
            </a:r>
            <a:endParaRPr lang="en-US" sz="2800" b="1" dirty="0">
              <a:solidFill>
                <a:srgbClr val="7030A0"/>
              </a:solidFill>
            </a:endParaRPr>
          </a:p>
        </p:txBody>
      </p:sp>
      <p:pic>
        <p:nvPicPr>
          <p:cNvPr id="5" name="Picture 4" descr="cnc_lathe-cnl1700"/>
          <p:cNvPicPr>
            <a:picLocks noChangeAspect="1" noChangeArrowheads="1"/>
          </p:cNvPicPr>
          <p:nvPr/>
        </p:nvPicPr>
        <p:blipFill>
          <a:blip r:embed="rId2"/>
          <a:srcRect/>
          <a:stretch>
            <a:fillRect/>
          </a:stretch>
        </p:blipFill>
        <p:spPr bwMode="auto">
          <a:xfrm>
            <a:off x="0" y="0"/>
            <a:ext cx="207034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a:srcRect/>
          <a:stretch>
            <a:fillRect/>
          </a:stretch>
        </p:blipFill>
        <p:spPr bwMode="auto">
          <a:xfrm>
            <a:off x="4114800" y="2895600"/>
            <a:ext cx="4724400" cy="3657600"/>
          </a:xfrm>
          <a:prstGeom prst="rect">
            <a:avLst/>
          </a:prstGeom>
          <a:noFill/>
          <a:ln w="9525">
            <a:noFill/>
            <a:miter lim="800000"/>
            <a:headEnd/>
            <a:tailEnd/>
          </a:ln>
          <a:effectLst/>
        </p:spPr>
      </p:pic>
      <p:sp>
        <p:nvSpPr>
          <p:cNvPr id="4" name="Rectangle 3"/>
          <p:cNvSpPr/>
          <p:nvPr/>
        </p:nvSpPr>
        <p:spPr>
          <a:xfrm>
            <a:off x="228600" y="0"/>
            <a:ext cx="8686800" cy="3046988"/>
          </a:xfrm>
          <a:prstGeom prst="rect">
            <a:avLst/>
          </a:prstGeom>
        </p:spPr>
        <p:txBody>
          <a:bodyPr wrap="square">
            <a:spAutoFit/>
          </a:bodyPr>
          <a:lstStyle/>
          <a:p>
            <a:pPr algn="ctr">
              <a:lnSpc>
                <a:spcPct val="150000"/>
              </a:lnSpc>
            </a:pPr>
            <a:r>
              <a:rPr lang="en-US" sz="3200" b="1" i="1" dirty="0" smtClean="0">
                <a:solidFill>
                  <a:srgbClr val="C00000"/>
                </a:solidFill>
              </a:rPr>
              <a:t>2: Machine axes designation</a:t>
            </a:r>
          </a:p>
          <a:p>
            <a:pPr algn="just">
              <a:lnSpc>
                <a:spcPct val="150000"/>
              </a:lnSpc>
              <a:buFont typeface="Wingdings" pitchFamily="2" charset="2"/>
              <a:buChar char="v"/>
            </a:pPr>
            <a:r>
              <a:rPr lang="en-US" dirty="0" smtClean="0"/>
              <a:t> </a:t>
            </a:r>
            <a:r>
              <a:rPr lang="en-US" sz="2400" b="1" dirty="0" smtClean="0">
                <a:solidFill>
                  <a:srgbClr val="C00000"/>
                </a:solidFill>
              </a:rPr>
              <a:t>Machine axes </a:t>
            </a:r>
            <a:r>
              <a:rPr lang="en-US" sz="2400" dirty="0" smtClean="0"/>
              <a:t>are designated according to the "</a:t>
            </a:r>
            <a:r>
              <a:rPr lang="en-US" sz="2400" b="1" dirty="0" smtClean="0">
                <a:solidFill>
                  <a:srgbClr val="0070C0"/>
                </a:solidFill>
              </a:rPr>
              <a:t>right-hand rule", </a:t>
            </a:r>
            <a:r>
              <a:rPr lang="en-US" sz="2400" dirty="0" smtClean="0"/>
              <a:t>When the thumb of </a:t>
            </a:r>
            <a:r>
              <a:rPr lang="en-US" sz="2400" b="1" dirty="0" smtClean="0">
                <a:solidFill>
                  <a:srgbClr val="C00000"/>
                </a:solidFill>
              </a:rPr>
              <a:t>right hand points </a:t>
            </a:r>
            <a:r>
              <a:rPr lang="en-US" sz="2400" dirty="0" smtClean="0"/>
              <a:t>in the direction of the </a:t>
            </a:r>
            <a:r>
              <a:rPr lang="en-US" sz="2400" b="1" dirty="0" smtClean="0">
                <a:solidFill>
                  <a:srgbClr val="C00000"/>
                </a:solidFill>
              </a:rPr>
              <a:t>positive X axis</a:t>
            </a:r>
            <a:r>
              <a:rPr lang="en-US" sz="2400" dirty="0" smtClean="0"/>
              <a:t>, the </a:t>
            </a:r>
            <a:r>
              <a:rPr lang="en-US" sz="2400" b="1" dirty="0" smtClean="0">
                <a:solidFill>
                  <a:srgbClr val="0070C0"/>
                </a:solidFill>
              </a:rPr>
              <a:t>index finger</a:t>
            </a:r>
            <a:r>
              <a:rPr lang="en-US" sz="2400" dirty="0" smtClean="0"/>
              <a:t> points toward the </a:t>
            </a:r>
            <a:r>
              <a:rPr lang="en-US" sz="2400" b="1" dirty="0" smtClean="0"/>
              <a:t>positive Y axis, </a:t>
            </a:r>
            <a:r>
              <a:rPr lang="en-US" sz="2400" dirty="0" smtClean="0"/>
              <a:t>and the </a:t>
            </a:r>
            <a:r>
              <a:rPr lang="en-US" sz="2400" b="1" dirty="0" smtClean="0">
                <a:solidFill>
                  <a:srgbClr val="0070C0"/>
                </a:solidFill>
              </a:rPr>
              <a:t>middle finger</a:t>
            </a:r>
            <a:r>
              <a:rPr lang="en-US" sz="2400" dirty="0" smtClean="0"/>
              <a:t> toward the </a:t>
            </a:r>
            <a:r>
              <a:rPr lang="en-US" sz="2400" b="1" dirty="0" smtClean="0"/>
              <a:t>positive Z axis.</a:t>
            </a:r>
            <a:endParaRPr lang="en-US" sz="2400" b="1"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2895600"/>
            <a:ext cx="3733800"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descr="cnc_lathe-cnl1700"/>
          <p:cNvPicPr>
            <a:picLocks noChangeAspect="1" noChangeArrowheads="1"/>
          </p:cNvPicPr>
          <p:nvPr/>
        </p:nvPicPr>
        <p:blipFill>
          <a:blip r:embed="rId4"/>
          <a:srcRect/>
          <a:stretch>
            <a:fillRect/>
          </a:stretch>
        </p:blipFill>
        <p:spPr bwMode="auto">
          <a:xfrm>
            <a:off x="0" y="0"/>
            <a:ext cx="207034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lIns="71113" tIns="35556" rIns="71113">
            <a:noAutofit/>
          </a:bodyPr>
          <a:lstStyle/>
          <a:p>
            <a:r>
              <a:rPr lang="en-US" sz="2800" b="1" dirty="0">
                <a:solidFill>
                  <a:srgbClr val="C00000"/>
                </a:solidFill>
                <a:latin typeface="Times New Roman" panose="02020603050405020304" pitchFamily="18" charset="0"/>
                <a:cs typeface="Times New Roman" panose="02020603050405020304" pitchFamily="18" charset="0"/>
              </a:rPr>
              <a:t>Axes </a:t>
            </a:r>
            <a:r>
              <a:rPr lang="en-US" sz="2800" b="1" dirty="0" smtClean="0">
                <a:solidFill>
                  <a:srgbClr val="C00000"/>
                </a:solidFill>
                <a:latin typeface="Times New Roman" panose="02020603050405020304" pitchFamily="18" charset="0"/>
                <a:cs typeface="Times New Roman" panose="02020603050405020304" pitchFamily="18" charset="0"/>
              </a:rPr>
              <a:t>configuration:</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685800"/>
            <a:ext cx="9067800" cy="6172200"/>
          </a:xfrm>
        </p:spPr>
        <p:txBody>
          <a:bodyPr lIns="71113" tIns="35556" rIns="71113" bIns="35556">
            <a:normAutofit/>
          </a:bodyPr>
          <a:lstStyle/>
          <a:p>
            <a:pPr algn="just">
              <a:lnSpc>
                <a:spcPct val="150000"/>
              </a:lnSpc>
              <a:buFont typeface="Wingdings" panose="05000000000000000000" pitchFamily="2" charset="2"/>
              <a:buChar char="Ø"/>
            </a:pPr>
            <a:r>
              <a:rPr lang="en-US" sz="1900" b="1" dirty="0">
                <a:solidFill>
                  <a:srgbClr val="C00000"/>
                </a:solidFill>
                <a:latin typeface="Times New Roman" panose="02020603050405020304" pitchFamily="18" charset="0"/>
                <a:cs typeface="Times New Roman" panose="02020603050405020304" pitchFamily="18" charset="0"/>
              </a:rPr>
              <a:t>X </a:t>
            </a:r>
            <a:r>
              <a:rPr lang="en-US" sz="1900" b="1" dirty="0" smtClean="0">
                <a:solidFill>
                  <a:srgbClr val="C00000"/>
                </a:solidFill>
                <a:latin typeface="Times New Roman" panose="02020603050405020304" pitchFamily="18" charset="0"/>
                <a:cs typeface="Times New Roman" panose="02020603050405020304" pitchFamily="18" charset="0"/>
              </a:rPr>
              <a:t>axis </a:t>
            </a:r>
            <a:r>
              <a:rPr lang="en-US" sz="1900" dirty="0">
                <a:solidFill>
                  <a:srgbClr val="002060"/>
                </a:solidFill>
                <a:latin typeface="Times New Roman" panose="02020603050405020304" pitchFamily="18" charset="0"/>
                <a:cs typeface="Times New Roman" panose="02020603050405020304" pitchFamily="18" charset="0"/>
              </a:rPr>
              <a:t>moves from </a:t>
            </a:r>
            <a:r>
              <a:rPr lang="en-US" sz="1900" b="1" dirty="0">
                <a:solidFill>
                  <a:srgbClr val="C00000"/>
                </a:solidFill>
                <a:latin typeface="Times New Roman" panose="02020603050405020304" pitchFamily="18" charset="0"/>
                <a:cs typeface="Times New Roman" panose="02020603050405020304" pitchFamily="18" charset="0"/>
              </a:rPr>
              <a:t>right to left </a:t>
            </a:r>
            <a:r>
              <a:rPr lang="en-US" sz="1900" dirty="0">
                <a:solidFill>
                  <a:srgbClr val="002060"/>
                </a:solidFill>
                <a:latin typeface="Times New Roman" panose="02020603050405020304" pitchFamily="18" charset="0"/>
                <a:cs typeface="Times New Roman" panose="02020603050405020304" pitchFamily="18" charset="0"/>
              </a:rPr>
              <a:t>as you face the </a:t>
            </a:r>
            <a:r>
              <a:rPr lang="en-US" sz="1900" dirty="0" smtClean="0">
                <a:solidFill>
                  <a:srgbClr val="002060"/>
                </a:solidFill>
                <a:latin typeface="Times New Roman" panose="02020603050405020304" pitchFamily="18" charset="0"/>
                <a:cs typeface="Times New Roman" panose="02020603050405020304" pitchFamily="18" charset="0"/>
              </a:rPr>
              <a:t>machine.</a:t>
            </a:r>
            <a:endParaRPr lang="en-US" sz="1900" dirty="0">
              <a:solidFill>
                <a:srgbClr val="00206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US" sz="1900" b="1" dirty="0">
                <a:solidFill>
                  <a:srgbClr val="C00000"/>
                </a:solidFill>
                <a:latin typeface="Times New Roman" panose="02020603050405020304" pitchFamily="18" charset="0"/>
                <a:cs typeface="Times New Roman" panose="02020603050405020304" pitchFamily="18" charset="0"/>
              </a:rPr>
              <a:t>Y </a:t>
            </a:r>
            <a:r>
              <a:rPr lang="en-US" sz="1900" b="1" dirty="0" smtClean="0">
                <a:solidFill>
                  <a:srgbClr val="C00000"/>
                </a:solidFill>
                <a:latin typeface="Times New Roman" panose="02020603050405020304" pitchFamily="18" charset="0"/>
                <a:cs typeface="Times New Roman" panose="02020603050405020304" pitchFamily="18" charset="0"/>
              </a:rPr>
              <a:t>axis </a:t>
            </a:r>
            <a:r>
              <a:rPr lang="en-US" sz="1900" dirty="0">
                <a:latin typeface="Times New Roman" panose="02020603050405020304" pitchFamily="18" charset="0"/>
                <a:cs typeface="Times New Roman" panose="02020603050405020304" pitchFamily="18" charset="0"/>
              </a:rPr>
              <a:t>move</a:t>
            </a:r>
            <a:r>
              <a:rPr lang="en-US" sz="1900" dirty="0">
                <a:solidFill>
                  <a:srgbClr val="C00000"/>
                </a:solidFill>
                <a:latin typeface="Times New Roman" panose="02020603050405020304" pitchFamily="18" charset="0"/>
                <a:cs typeface="Times New Roman" panose="02020603050405020304" pitchFamily="18" charset="0"/>
              </a:rPr>
              <a:t> </a:t>
            </a:r>
            <a:r>
              <a:rPr lang="en-US" sz="1900" b="1" dirty="0">
                <a:solidFill>
                  <a:srgbClr val="C00000"/>
                </a:solidFill>
                <a:latin typeface="Times New Roman" panose="02020603050405020304" pitchFamily="18" charset="0"/>
                <a:cs typeface="Times New Roman" panose="02020603050405020304" pitchFamily="18" charset="0"/>
              </a:rPr>
              <a:t>toward and away </a:t>
            </a:r>
            <a:r>
              <a:rPr lang="en-US" sz="1900" dirty="0">
                <a:solidFill>
                  <a:srgbClr val="002060"/>
                </a:solidFill>
                <a:latin typeface="Times New Roman" panose="02020603050405020304" pitchFamily="18" charset="0"/>
                <a:cs typeface="Times New Roman" panose="02020603050405020304" pitchFamily="18" charset="0"/>
              </a:rPr>
              <a:t>from </a:t>
            </a:r>
            <a:r>
              <a:rPr lang="en-US" sz="1900" dirty="0" smtClean="0">
                <a:solidFill>
                  <a:srgbClr val="002060"/>
                </a:solidFill>
                <a:latin typeface="Times New Roman" panose="02020603050405020304" pitchFamily="18" charset="0"/>
                <a:cs typeface="Times New Roman" panose="02020603050405020304" pitchFamily="18" charset="0"/>
              </a:rPr>
              <a:t>you.</a:t>
            </a:r>
            <a:endParaRPr lang="en-US" sz="1900" dirty="0">
              <a:solidFill>
                <a:srgbClr val="00206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US" sz="1900" dirty="0">
                <a:solidFill>
                  <a:srgbClr val="002060"/>
                </a:solidFill>
                <a:latin typeface="Times New Roman" panose="02020603050405020304" pitchFamily="18" charset="0"/>
                <a:cs typeface="Times New Roman" panose="02020603050405020304" pitchFamily="18" charset="0"/>
              </a:rPr>
              <a:t>The </a:t>
            </a:r>
            <a:r>
              <a:rPr lang="en-US" sz="1900" b="1" dirty="0">
                <a:solidFill>
                  <a:srgbClr val="C00000"/>
                </a:solidFill>
                <a:latin typeface="Times New Roman" panose="02020603050405020304" pitchFamily="18" charset="0"/>
                <a:cs typeface="Times New Roman" panose="02020603050405020304" pitchFamily="18" charset="0"/>
              </a:rPr>
              <a:t>Z axes </a:t>
            </a:r>
            <a:r>
              <a:rPr lang="en-US" sz="1900" dirty="0">
                <a:solidFill>
                  <a:srgbClr val="002060"/>
                </a:solidFill>
                <a:latin typeface="Times New Roman" panose="02020603050405020304" pitchFamily="18" charset="0"/>
                <a:cs typeface="Times New Roman" panose="02020603050405020304" pitchFamily="18" charset="0"/>
              </a:rPr>
              <a:t>is </a:t>
            </a:r>
            <a:r>
              <a:rPr lang="en-US" sz="1900" dirty="0">
                <a:latin typeface="Times New Roman" panose="02020603050405020304" pitchFamily="18" charset="0"/>
                <a:cs typeface="Times New Roman" panose="02020603050405020304" pitchFamily="18" charset="0"/>
              </a:rPr>
              <a:t>the spindle movement </a:t>
            </a:r>
            <a:r>
              <a:rPr lang="en-US" sz="1900" dirty="0">
                <a:solidFill>
                  <a:srgbClr val="C00000"/>
                </a:solidFill>
                <a:latin typeface="Times New Roman" panose="02020603050405020304" pitchFamily="18" charset="0"/>
                <a:cs typeface="Times New Roman" panose="02020603050405020304" pitchFamily="18" charset="0"/>
              </a:rPr>
              <a:t>up</a:t>
            </a:r>
            <a:r>
              <a:rPr lang="en-US" sz="1900" dirty="0">
                <a:solidFill>
                  <a:srgbClr val="002060"/>
                </a:solidFill>
                <a:latin typeface="Times New Roman" panose="02020603050405020304" pitchFamily="18" charset="0"/>
                <a:cs typeface="Times New Roman" panose="02020603050405020304" pitchFamily="18" charset="0"/>
              </a:rPr>
              <a:t> and </a:t>
            </a:r>
            <a:r>
              <a:rPr lang="en-US" sz="1900" dirty="0">
                <a:solidFill>
                  <a:srgbClr val="C00000"/>
                </a:solidFill>
                <a:latin typeface="Times New Roman" panose="02020603050405020304" pitchFamily="18" charset="0"/>
                <a:cs typeface="Times New Roman" panose="02020603050405020304" pitchFamily="18" charset="0"/>
              </a:rPr>
              <a:t>down </a:t>
            </a:r>
            <a:r>
              <a:rPr lang="en-US" sz="1900" dirty="0">
                <a:solidFill>
                  <a:srgbClr val="002060"/>
                </a:solidFill>
                <a:latin typeface="Times New Roman" panose="02020603050405020304" pitchFamily="18" charset="0"/>
                <a:cs typeface="Times New Roman" panose="02020603050405020304" pitchFamily="18" charset="0"/>
              </a:rPr>
              <a:t>spindle . </a:t>
            </a:r>
          </a:p>
          <a:p>
            <a:pPr algn="just">
              <a:lnSpc>
                <a:spcPct val="150000"/>
              </a:lnSpc>
              <a:buFont typeface="Wingdings" panose="05000000000000000000" pitchFamily="2" charset="2"/>
              <a:buChar char="Ø"/>
            </a:pPr>
            <a:r>
              <a:rPr lang="en-US" sz="1900" dirty="0">
                <a:solidFill>
                  <a:srgbClr val="002060"/>
                </a:solidFill>
                <a:latin typeface="Times New Roman" panose="02020603050405020304" pitchFamily="18" charset="0"/>
                <a:cs typeface="Times New Roman" panose="02020603050405020304" pitchFamily="18" charset="0"/>
              </a:rPr>
              <a:t>A move toward work is </a:t>
            </a:r>
            <a:r>
              <a:rPr lang="en-US" sz="1900" dirty="0" smtClean="0">
                <a:solidFill>
                  <a:srgbClr val="C00000"/>
                </a:solidFill>
                <a:latin typeface="Times New Roman" panose="02020603050405020304" pitchFamily="18" charset="0"/>
                <a:cs typeface="Times New Roman" panose="02020603050405020304" pitchFamily="18" charset="0"/>
              </a:rPr>
              <a:t>–Z</a:t>
            </a:r>
            <a:r>
              <a:rPr lang="en-US" sz="1900" dirty="0">
                <a:solidFill>
                  <a:srgbClr val="C00000"/>
                </a:solidFill>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Ø"/>
            </a:pPr>
            <a:r>
              <a:rPr lang="en-US" sz="1900" dirty="0">
                <a:solidFill>
                  <a:srgbClr val="002060"/>
                </a:solidFill>
                <a:latin typeface="Times New Roman" panose="02020603050405020304" pitchFamily="18" charset="0"/>
                <a:cs typeface="Times New Roman" panose="02020603050405020304" pitchFamily="18" charset="0"/>
              </a:rPr>
              <a:t>A move away from work is </a:t>
            </a:r>
            <a:r>
              <a:rPr lang="en-US" sz="1900" dirty="0" smtClean="0">
                <a:solidFill>
                  <a:srgbClr val="C00000"/>
                </a:solidFill>
                <a:latin typeface="Times New Roman" panose="02020603050405020304" pitchFamily="18" charset="0"/>
                <a:cs typeface="Times New Roman" panose="02020603050405020304" pitchFamily="18" charset="0"/>
              </a:rPr>
              <a:t>+ Z.</a:t>
            </a:r>
            <a:endParaRPr lang="en-US" sz="1900" dirty="0">
              <a:solidFill>
                <a:srgbClr val="C00000"/>
              </a:solidFill>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2514600"/>
            <a:ext cx="4215850" cy="4004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descr="D:\Users\saransh\Desktop\axes.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3505200"/>
            <a:ext cx="4162425" cy="28098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cnc_lathe-cnl1700"/>
          <p:cNvPicPr>
            <a:picLocks noChangeAspect="1" noChangeArrowheads="1"/>
          </p:cNvPicPr>
          <p:nvPr/>
        </p:nvPicPr>
        <p:blipFill>
          <a:blip r:embed="rId5"/>
          <a:srcRect/>
          <a:stretch>
            <a:fillRect/>
          </a:stretch>
        </p:blipFill>
        <p:spPr bwMode="auto">
          <a:xfrm>
            <a:off x="7073660" y="0"/>
            <a:ext cx="2070340" cy="1143000"/>
          </a:xfrm>
          <a:prstGeom prst="rect">
            <a:avLst/>
          </a:prstGeom>
          <a:noFill/>
          <a:ln w="9525">
            <a:noFill/>
            <a:miter lim="800000"/>
            <a:headEnd/>
            <a:tailEnd/>
          </a:ln>
        </p:spPr>
      </p:pic>
    </p:spTree>
    <p:extLst>
      <p:ext uri="{BB962C8B-B14F-4D97-AF65-F5344CB8AC3E}">
        <p14:creationId xmlns:p14="http://schemas.microsoft.com/office/powerpoint/2010/main" xmlns="" val="2463496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34083"/>
          </a:xfrm>
        </p:spPr>
        <p:txBody>
          <a:bodyPr lIns="71113" tIns="35556" rIns="71113">
            <a:normAutofit/>
          </a:bodyPr>
          <a:lstStyle/>
          <a:p>
            <a:r>
              <a:rPr lang="en-US" sz="2500" dirty="0"/>
              <a:t>  </a:t>
            </a:r>
          </a:p>
        </p:txBody>
      </p:sp>
      <p:pic>
        <p:nvPicPr>
          <p:cNvPr id="2050" name="Picture 2" descr="D:\Users\saransh\Desktop\abs.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4" y="1219200"/>
            <a:ext cx="4524503" cy="4370042"/>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D:\Users\saransh\Desktop\inc.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7" y="1417856"/>
            <a:ext cx="4788024" cy="381642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2057400" y="533400"/>
            <a:ext cx="5400600" cy="502694"/>
          </a:xfrm>
          <a:prstGeom prst="rect">
            <a:avLst/>
          </a:prstGeom>
        </p:spPr>
        <p:txBody>
          <a:bodyPr wrap="square" lIns="71113" tIns="35556" rIns="71113" bIns="35556">
            <a:spAutoFit/>
          </a:bodyPr>
          <a:lstStyle/>
          <a:p>
            <a:pPr lvl="1"/>
            <a:r>
              <a:rPr lang="en-US" sz="2800" b="1" dirty="0">
                <a:solidFill>
                  <a:srgbClr val="C00000"/>
                </a:solidFill>
                <a:latin typeface="Times New Roman" panose="02020603050405020304" pitchFamily="18" charset="0"/>
                <a:cs typeface="Times New Roman" panose="02020603050405020304" pitchFamily="18" charset="0"/>
              </a:rPr>
              <a:t>Dimensioning  </a:t>
            </a:r>
            <a:r>
              <a:rPr lang="en-US" sz="2800" b="1" dirty="0" smtClean="0">
                <a:solidFill>
                  <a:srgbClr val="C00000"/>
                </a:solidFill>
                <a:latin typeface="Times New Roman" panose="02020603050405020304" pitchFamily="18" charset="0"/>
                <a:cs typeface="Times New Roman" panose="02020603050405020304" pitchFamily="18" charset="0"/>
              </a:rPr>
              <a:t>Systems:</a:t>
            </a:r>
            <a:endParaRPr lang="en-IN" sz="2800" b="1" dirty="0">
              <a:solidFill>
                <a:srgbClr val="C00000"/>
              </a:solidFill>
              <a:latin typeface="Times New Roman" panose="02020603050405020304" pitchFamily="18" charset="0"/>
              <a:cs typeface="Times New Roman" panose="02020603050405020304" pitchFamily="18" charset="0"/>
            </a:endParaRPr>
          </a:p>
        </p:txBody>
      </p:sp>
      <p:pic>
        <p:nvPicPr>
          <p:cNvPr id="6" name="Picture 5" descr="cnc_lathe-cnl1700"/>
          <p:cNvPicPr>
            <a:picLocks noChangeAspect="1" noChangeArrowheads="1"/>
          </p:cNvPicPr>
          <p:nvPr/>
        </p:nvPicPr>
        <p:blipFill>
          <a:blip r:embed="rId4"/>
          <a:srcRect/>
          <a:stretch>
            <a:fillRect/>
          </a:stretch>
        </p:blipFill>
        <p:spPr bwMode="auto">
          <a:xfrm>
            <a:off x="0" y="0"/>
            <a:ext cx="2070340" cy="1143000"/>
          </a:xfrm>
          <a:prstGeom prst="rect">
            <a:avLst/>
          </a:prstGeom>
          <a:noFill/>
          <a:ln w="9525">
            <a:noFill/>
            <a:miter lim="800000"/>
            <a:headEnd/>
            <a:tailEnd/>
          </a:ln>
        </p:spPr>
      </p:pic>
    </p:spTree>
    <p:extLst>
      <p:ext uri="{BB962C8B-B14F-4D97-AF65-F5344CB8AC3E}">
        <p14:creationId xmlns:p14="http://schemas.microsoft.com/office/powerpoint/2010/main" xmlns="" val="4147193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457200"/>
            <a:ext cx="6477000" cy="523220"/>
          </a:xfrm>
          <a:prstGeom prst="rect">
            <a:avLst/>
          </a:prstGeom>
        </p:spPr>
        <p:txBody>
          <a:bodyPr wrap="square">
            <a:spAutoFit/>
          </a:bodyPr>
          <a:lstStyle/>
          <a:p>
            <a:pPr algn="ctr"/>
            <a:r>
              <a:rPr lang="en-US" sz="2800" b="1" dirty="0" smtClean="0">
                <a:solidFill>
                  <a:srgbClr val="C00000"/>
                </a:solidFill>
              </a:rPr>
              <a:t>5. CNC </a:t>
            </a:r>
            <a:r>
              <a:rPr lang="en-US" sz="2800" b="1" dirty="0">
                <a:solidFill>
                  <a:srgbClr val="C00000"/>
                </a:solidFill>
              </a:rPr>
              <a:t>SYSTEMS - </a:t>
            </a:r>
            <a:r>
              <a:rPr lang="en-US" sz="2800" b="1" dirty="0" smtClean="0">
                <a:solidFill>
                  <a:srgbClr val="0070C0"/>
                </a:solidFill>
              </a:rPr>
              <a:t>Electrical Components</a:t>
            </a:r>
            <a:endParaRPr lang="en-US" sz="2800" dirty="0">
              <a:solidFill>
                <a:srgbClr val="0070C0"/>
              </a:solidFill>
            </a:endParaRPr>
          </a:p>
        </p:txBody>
      </p:sp>
      <p:sp>
        <p:nvSpPr>
          <p:cNvPr id="4" name="Rectangle 3"/>
          <p:cNvSpPr/>
          <p:nvPr/>
        </p:nvSpPr>
        <p:spPr>
          <a:xfrm>
            <a:off x="304800" y="990600"/>
            <a:ext cx="8839200" cy="5816977"/>
          </a:xfrm>
          <a:prstGeom prst="rect">
            <a:avLst/>
          </a:prstGeom>
        </p:spPr>
        <p:txBody>
          <a:bodyPr wrap="square">
            <a:spAutoFit/>
          </a:bodyPr>
          <a:lstStyle/>
          <a:p>
            <a:pPr>
              <a:lnSpc>
                <a:spcPct val="150000"/>
              </a:lnSpc>
            </a:pPr>
            <a:r>
              <a:rPr lang="en-US" sz="2400" b="1" dirty="0" smtClean="0">
                <a:solidFill>
                  <a:srgbClr val="C00000"/>
                </a:solidFill>
              </a:rPr>
              <a:t>1. </a:t>
            </a:r>
            <a:r>
              <a:rPr lang="en-US" sz="2400" b="1" u="sng" dirty="0" smtClean="0">
                <a:solidFill>
                  <a:srgbClr val="C00000"/>
                </a:solidFill>
              </a:rPr>
              <a:t>Power units</a:t>
            </a:r>
          </a:p>
          <a:p>
            <a:pPr>
              <a:lnSpc>
                <a:spcPct val="150000"/>
              </a:lnSpc>
              <a:buFont typeface="Wingdings" pitchFamily="2" charset="2"/>
              <a:buChar char="v"/>
            </a:pPr>
            <a:r>
              <a:rPr lang="en-US" sz="2000" dirty="0" smtClean="0"/>
              <a:t> </a:t>
            </a:r>
            <a:r>
              <a:rPr lang="en-US" sz="2200" dirty="0" smtClean="0"/>
              <a:t>In </a:t>
            </a:r>
            <a:r>
              <a:rPr lang="en-US" sz="2200" dirty="0"/>
              <a:t>machine tools, </a:t>
            </a:r>
            <a:r>
              <a:rPr lang="en-US" sz="2200" b="1" dirty="0">
                <a:solidFill>
                  <a:srgbClr val="0070C0"/>
                </a:solidFill>
              </a:rPr>
              <a:t>power </a:t>
            </a:r>
            <a:r>
              <a:rPr lang="en-US" sz="2200" dirty="0"/>
              <a:t>is generally required for</a:t>
            </a:r>
            <a:r>
              <a:rPr lang="en-US" sz="2200" b="1" dirty="0"/>
              <a:t> </a:t>
            </a:r>
            <a:endParaRPr lang="en-US" sz="2200" b="1" dirty="0" smtClean="0"/>
          </a:p>
          <a:p>
            <a:pPr lvl="2">
              <a:lnSpc>
                <a:spcPct val="150000"/>
              </a:lnSpc>
              <a:buFont typeface="Wingdings" pitchFamily="2" charset="2"/>
              <a:buChar char="ü"/>
            </a:pPr>
            <a:r>
              <a:rPr lang="en-US" sz="2200" dirty="0" smtClean="0">
                <a:solidFill>
                  <a:srgbClr val="0070C0"/>
                </a:solidFill>
              </a:rPr>
              <a:t> </a:t>
            </a:r>
            <a:r>
              <a:rPr lang="en-US" sz="2200" b="1" i="1" dirty="0" smtClean="0">
                <a:solidFill>
                  <a:srgbClr val="0070C0"/>
                </a:solidFill>
              </a:rPr>
              <a:t>For driving the main spindle</a:t>
            </a:r>
          </a:p>
          <a:p>
            <a:pPr lvl="2">
              <a:lnSpc>
                <a:spcPct val="150000"/>
              </a:lnSpc>
              <a:buFont typeface="Wingdings" pitchFamily="2" charset="2"/>
              <a:buChar char="ü"/>
            </a:pPr>
            <a:r>
              <a:rPr lang="en-US" sz="2200" b="1" i="1" dirty="0" smtClean="0">
                <a:solidFill>
                  <a:srgbClr val="0070C0"/>
                </a:solidFill>
              </a:rPr>
              <a:t> For </a:t>
            </a:r>
            <a:r>
              <a:rPr lang="en-US" sz="2200" b="1" i="1" dirty="0">
                <a:solidFill>
                  <a:srgbClr val="0070C0"/>
                </a:solidFill>
              </a:rPr>
              <a:t>driving the saddles and </a:t>
            </a:r>
            <a:r>
              <a:rPr lang="en-US" sz="2200" b="1" i="1" dirty="0" smtClean="0">
                <a:solidFill>
                  <a:srgbClr val="0070C0"/>
                </a:solidFill>
              </a:rPr>
              <a:t>carriages</a:t>
            </a:r>
          </a:p>
          <a:p>
            <a:pPr lvl="2">
              <a:lnSpc>
                <a:spcPct val="150000"/>
              </a:lnSpc>
              <a:buFont typeface="Wingdings" pitchFamily="2" charset="2"/>
              <a:buChar char="ü"/>
            </a:pPr>
            <a:r>
              <a:rPr lang="en-US" sz="2200" b="1" i="1" dirty="0" smtClean="0">
                <a:solidFill>
                  <a:srgbClr val="0070C0"/>
                </a:solidFill>
              </a:rPr>
              <a:t> For </a:t>
            </a:r>
            <a:r>
              <a:rPr lang="en-US" sz="2200" b="1" i="1" dirty="0">
                <a:solidFill>
                  <a:srgbClr val="0070C0"/>
                </a:solidFill>
              </a:rPr>
              <a:t>providing power for some ancillary </a:t>
            </a:r>
            <a:r>
              <a:rPr lang="en-US" sz="2200" b="1" i="1" dirty="0" smtClean="0">
                <a:solidFill>
                  <a:srgbClr val="0070C0"/>
                </a:solidFill>
              </a:rPr>
              <a:t>units.</a:t>
            </a:r>
          </a:p>
          <a:p>
            <a:pPr>
              <a:lnSpc>
                <a:spcPct val="150000"/>
              </a:lnSpc>
              <a:buFont typeface="Wingdings" pitchFamily="2" charset="2"/>
              <a:buChar char="v"/>
            </a:pPr>
            <a:r>
              <a:rPr lang="en-US" sz="2200" dirty="0" smtClean="0"/>
              <a:t> The </a:t>
            </a:r>
            <a:r>
              <a:rPr lang="en-US" sz="2200" b="1" dirty="0">
                <a:solidFill>
                  <a:srgbClr val="C00000"/>
                </a:solidFill>
              </a:rPr>
              <a:t>motors</a:t>
            </a:r>
            <a:r>
              <a:rPr lang="en-US" sz="2200" dirty="0"/>
              <a:t> used for CNC system are of two </a:t>
            </a:r>
            <a:r>
              <a:rPr lang="en-US" sz="2200" dirty="0" smtClean="0"/>
              <a:t>kinds:</a:t>
            </a:r>
            <a:endParaRPr lang="en-US" sz="2200" dirty="0"/>
          </a:p>
          <a:p>
            <a:pPr lvl="2">
              <a:lnSpc>
                <a:spcPct val="150000"/>
              </a:lnSpc>
              <a:buFont typeface="Wingdings" pitchFamily="2" charset="2"/>
              <a:buChar char="ü"/>
            </a:pPr>
            <a:r>
              <a:rPr lang="en-US" sz="2200" b="1" i="1" dirty="0" smtClean="0">
                <a:solidFill>
                  <a:srgbClr val="0070C0"/>
                </a:solidFill>
              </a:rPr>
              <a:t>Electrical </a:t>
            </a:r>
            <a:r>
              <a:rPr lang="en-US" sz="2200" b="1" i="1" dirty="0">
                <a:solidFill>
                  <a:srgbClr val="0070C0"/>
                </a:solidFill>
              </a:rPr>
              <a:t>- AC , DC or Stepper </a:t>
            </a:r>
            <a:r>
              <a:rPr lang="en-US" sz="2200" b="1" i="1" dirty="0" smtClean="0">
                <a:solidFill>
                  <a:srgbClr val="0070C0"/>
                </a:solidFill>
              </a:rPr>
              <a:t>motors</a:t>
            </a:r>
          </a:p>
          <a:p>
            <a:pPr lvl="2">
              <a:lnSpc>
                <a:spcPct val="150000"/>
              </a:lnSpc>
              <a:buFont typeface="Wingdings" pitchFamily="2" charset="2"/>
              <a:buChar char="ü"/>
            </a:pPr>
            <a:r>
              <a:rPr lang="en-US" sz="2200" b="1" i="1" dirty="0" smtClean="0">
                <a:solidFill>
                  <a:srgbClr val="0070C0"/>
                </a:solidFill>
              </a:rPr>
              <a:t>Fluid </a:t>
            </a:r>
            <a:r>
              <a:rPr lang="en-US" sz="2200" b="1" i="1" dirty="0">
                <a:solidFill>
                  <a:srgbClr val="0070C0"/>
                </a:solidFill>
              </a:rPr>
              <a:t>- Hydraulic or Pneumatic</a:t>
            </a:r>
          </a:p>
          <a:p>
            <a:pPr algn="just">
              <a:lnSpc>
                <a:spcPct val="150000"/>
              </a:lnSpc>
              <a:buFont typeface="Wingdings" pitchFamily="2" charset="2"/>
              <a:buChar char="v"/>
            </a:pPr>
            <a:r>
              <a:rPr lang="en-US" sz="2200" dirty="0" smtClean="0"/>
              <a:t> </a:t>
            </a:r>
            <a:r>
              <a:rPr lang="en-US" sz="2200" b="1" dirty="0" smtClean="0">
                <a:solidFill>
                  <a:srgbClr val="C00000"/>
                </a:solidFill>
              </a:rPr>
              <a:t>Stepper </a:t>
            </a:r>
            <a:r>
              <a:rPr lang="en-US" sz="2200" b="1" dirty="0">
                <a:solidFill>
                  <a:srgbClr val="C00000"/>
                </a:solidFill>
              </a:rPr>
              <a:t>motors </a:t>
            </a:r>
            <a:r>
              <a:rPr lang="en-US" sz="2200" dirty="0"/>
              <a:t>and </a:t>
            </a:r>
            <a:r>
              <a:rPr lang="en-US" sz="2200" b="1" dirty="0">
                <a:solidFill>
                  <a:srgbClr val="C00000"/>
                </a:solidFill>
              </a:rPr>
              <a:t>servo motors </a:t>
            </a:r>
            <a:r>
              <a:rPr lang="en-US" sz="2200" dirty="0"/>
              <a:t>are the </a:t>
            </a:r>
            <a:r>
              <a:rPr lang="en-US" sz="2200" b="1" dirty="0"/>
              <a:t>popular choices </a:t>
            </a:r>
            <a:r>
              <a:rPr lang="en-US" sz="2200" dirty="0"/>
              <a:t>in </a:t>
            </a:r>
            <a:r>
              <a:rPr lang="en-US" sz="2200" b="1" dirty="0"/>
              <a:t>linear motion machinery</a:t>
            </a:r>
            <a:r>
              <a:rPr lang="en-US" sz="2200" dirty="0"/>
              <a:t> due to their </a:t>
            </a:r>
            <a:r>
              <a:rPr lang="en-US" sz="2200" b="1" dirty="0"/>
              <a:t>accuracy </a:t>
            </a:r>
            <a:r>
              <a:rPr lang="en-US" sz="2200" dirty="0"/>
              <a:t>and </a:t>
            </a:r>
            <a:r>
              <a:rPr lang="en-US" sz="2200" b="1" dirty="0"/>
              <a:t>controllability. </a:t>
            </a:r>
            <a:r>
              <a:rPr lang="en-US" sz="2200" dirty="0"/>
              <a:t>They exhibit </a:t>
            </a:r>
            <a:r>
              <a:rPr lang="en-US" sz="2200" dirty="0" smtClean="0"/>
              <a:t>favorable </a:t>
            </a:r>
            <a:r>
              <a:rPr lang="en-US" sz="2200" b="1" dirty="0"/>
              <a:t>torque-speed characteristics </a:t>
            </a:r>
            <a:r>
              <a:rPr lang="en-US" sz="2200" dirty="0"/>
              <a:t>and are relatively </a:t>
            </a:r>
            <a:r>
              <a:rPr lang="en-US" sz="2200" b="1" dirty="0"/>
              <a:t>inexpensive.</a:t>
            </a:r>
          </a:p>
        </p:txBody>
      </p:sp>
      <p:pic>
        <p:nvPicPr>
          <p:cNvPr id="5" name="Picture 4" descr="cnc_lathe-cnl1700"/>
          <p:cNvPicPr>
            <a:picLocks noChangeAspect="1" noChangeArrowheads="1"/>
          </p:cNvPicPr>
          <p:nvPr/>
        </p:nvPicPr>
        <p:blipFill>
          <a:blip r:embed="rId2"/>
          <a:srcRect/>
          <a:stretch>
            <a:fillRect/>
          </a:stretch>
        </p:blipFill>
        <p:spPr bwMode="auto">
          <a:xfrm>
            <a:off x="0" y="0"/>
            <a:ext cx="1524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0"/>
            <a:ext cx="8686800" cy="7663636"/>
          </a:xfrm>
          <a:prstGeom prst="rect">
            <a:avLst/>
          </a:prstGeom>
        </p:spPr>
        <p:txBody>
          <a:bodyPr wrap="square">
            <a:spAutoFit/>
          </a:bodyPr>
          <a:lstStyle/>
          <a:p>
            <a:pPr>
              <a:lnSpc>
                <a:spcPct val="150000"/>
              </a:lnSpc>
            </a:pPr>
            <a:r>
              <a:rPr lang="en-US" sz="2000" b="1" dirty="0" smtClean="0">
                <a:solidFill>
                  <a:srgbClr val="C00000"/>
                </a:solidFill>
              </a:rPr>
              <a:t>2</a:t>
            </a:r>
            <a:r>
              <a:rPr lang="en-US" sz="2000" b="1" u="sng" dirty="0" smtClean="0">
                <a:solidFill>
                  <a:srgbClr val="C00000"/>
                </a:solidFill>
              </a:rPr>
              <a:t>. Encoders</a:t>
            </a:r>
          </a:p>
          <a:p>
            <a:pPr algn="just">
              <a:lnSpc>
                <a:spcPct val="150000"/>
              </a:lnSpc>
              <a:buFont typeface="Wingdings" pitchFamily="2" charset="2"/>
              <a:buChar char="v"/>
            </a:pPr>
            <a:r>
              <a:rPr lang="en-US" sz="2000" dirty="0" smtClean="0"/>
              <a:t> An </a:t>
            </a:r>
            <a:r>
              <a:rPr lang="en-US" sz="2000" b="1" dirty="0"/>
              <a:t>encoder</a:t>
            </a:r>
            <a:r>
              <a:rPr lang="en-US" sz="2000" b="1" dirty="0">
                <a:solidFill>
                  <a:srgbClr val="C00000"/>
                </a:solidFill>
              </a:rPr>
              <a:t> </a:t>
            </a:r>
            <a:r>
              <a:rPr lang="en-US" sz="2000" dirty="0"/>
              <a:t>is a device used to </a:t>
            </a:r>
            <a:r>
              <a:rPr lang="en-US" sz="2000" b="1" dirty="0">
                <a:solidFill>
                  <a:srgbClr val="0070C0"/>
                </a:solidFill>
              </a:rPr>
              <a:t>change a signal or data </a:t>
            </a:r>
            <a:r>
              <a:rPr lang="en-US" sz="2000" dirty="0"/>
              <a:t>into </a:t>
            </a:r>
            <a:r>
              <a:rPr lang="en-US" sz="2000" dirty="0">
                <a:solidFill>
                  <a:srgbClr val="0070C0"/>
                </a:solidFill>
              </a:rPr>
              <a:t>a </a:t>
            </a:r>
            <a:r>
              <a:rPr lang="en-US" sz="2000" b="1" dirty="0">
                <a:solidFill>
                  <a:srgbClr val="0070C0"/>
                </a:solidFill>
              </a:rPr>
              <a:t>code</a:t>
            </a:r>
            <a:r>
              <a:rPr lang="en-US" sz="2000" dirty="0">
                <a:solidFill>
                  <a:srgbClr val="0070C0"/>
                </a:solidFill>
              </a:rPr>
              <a:t>. </a:t>
            </a:r>
            <a:r>
              <a:rPr lang="en-US" sz="2000" dirty="0"/>
              <a:t>These encoders are used in </a:t>
            </a:r>
            <a:r>
              <a:rPr lang="en-US" sz="2000" b="1" dirty="0"/>
              <a:t>metrology instruments </a:t>
            </a:r>
            <a:r>
              <a:rPr lang="en-US" sz="2000" dirty="0"/>
              <a:t>and </a:t>
            </a:r>
            <a:r>
              <a:rPr lang="en-US" sz="2000" b="1" dirty="0"/>
              <a:t>high precision machining tools </a:t>
            </a:r>
            <a:r>
              <a:rPr lang="en-US" sz="2000" dirty="0"/>
              <a:t>ranging from </a:t>
            </a:r>
            <a:r>
              <a:rPr lang="en-US" sz="2000" b="1" dirty="0"/>
              <a:t>digital calipers to CNC machine tools</a:t>
            </a:r>
            <a:r>
              <a:rPr lang="en-US" sz="2000" dirty="0"/>
              <a:t>.</a:t>
            </a:r>
          </a:p>
          <a:p>
            <a:pPr>
              <a:lnSpc>
                <a:spcPct val="150000"/>
              </a:lnSpc>
            </a:pPr>
            <a:r>
              <a:rPr lang="en-US" sz="2000" b="1" i="1" u="sng" dirty="0" smtClean="0">
                <a:solidFill>
                  <a:srgbClr val="0070C0"/>
                </a:solidFill>
              </a:rPr>
              <a:t>They are 3 in type:</a:t>
            </a:r>
          </a:p>
          <a:p>
            <a:pPr lvl="1">
              <a:lnSpc>
                <a:spcPct val="150000"/>
              </a:lnSpc>
              <a:buFont typeface="Wingdings" pitchFamily="2" charset="2"/>
              <a:buChar char="ü"/>
            </a:pPr>
            <a:r>
              <a:rPr lang="en-US" sz="2000" dirty="0" smtClean="0"/>
              <a:t>  </a:t>
            </a:r>
            <a:r>
              <a:rPr lang="en-US" sz="2000" b="1" dirty="0" smtClean="0">
                <a:solidFill>
                  <a:srgbClr val="C00000"/>
                </a:solidFill>
              </a:rPr>
              <a:t>Linear </a:t>
            </a:r>
            <a:r>
              <a:rPr lang="en-US" sz="2000" b="1" dirty="0">
                <a:solidFill>
                  <a:srgbClr val="C00000"/>
                </a:solidFill>
              </a:rPr>
              <a:t>encoders </a:t>
            </a:r>
            <a:endParaRPr lang="en-US" sz="2000" b="1" dirty="0" smtClean="0">
              <a:solidFill>
                <a:srgbClr val="C00000"/>
              </a:solidFill>
            </a:endParaRPr>
          </a:p>
          <a:p>
            <a:pPr lvl="1">
              <a:lnSpc>
                <a:spcPct val="150000"/>
              </a:lnSpc>
              <a:buFont typeface="Wingdings" pitchFamily="2" charset="2"/>
              <a:buChar char="ü"/>
            </a:pPr>
            <a:r>
              <a:rPr lang="en-US" sz="2000" b="1" dirty="0" smtClean="0">
                <a:solidFill>
                  <a:srgbClr val="C00000"/>
                </a:solidFill>
              </a:rPr>
              <a:t>  Rotary encoders</a:t>
            </a:r>
          </a:p>
          <a:p>
            <a:pPr lvl="1">
              <a:lnSpc>
                <a:spcPct val="150000"/>
              </a:lnSpc>
              <a:buFont typeface="Wingdings" pitchFamily="2" charset="2"/>
              <a:buChar char="ü"/>
            </a:pPr>
            <a:r>
              <a:rPr lang="en-US" sz="2000" b="1" dirty="0" smtClean="0">
                <a:solidFill>
                  <a:srgbClr val="C00000"/>
                </a:solidFill>
              </a:rPr>
              <a:t>  Positional encoders </a:t>
            </a:r>
          </a:p>
          <a:p>
            <a:pPr>
              <a:lnSpc>
                <a:spcPct val="150000"/>
              </a:lnSpc>
            </a:pPr>
            <a:r>
              <a:rPr lang="en-US" sz="2000" b="1" dirty="0" smtClean="0">
                <a:solidFill>
                  <a:srgbClr val="C00000"/>
                </a:solidFill>
              </a:rPr>
              <a:t>3. </a:t>
            </a:r>
            <a:r>
              <a:rPr lang="en-US" sz="2000" b="1" u="sng" dirty="0" smtClean="0">
                <a:solidFill>
                  <a:srgbClr val="C00000"/>
                </a:solidFill>
              </a:rPr>
              <a:t>CNC Controller</a:t>
            </a:r>
          </a:p>
          <a:p>
            <a:pPr algn="just">
              <a:lnSpc>
                <a:spcPct val="150000"/>
              </a:lnSpc>
              <a:buFont typeface="Wingdings" pitchFamily="2" charset="2"/>
              <a:buChar char="v"/>
            </a:pPr>
            <a:r>
              <a:rPr lang="en-US" sz="2000" dirty="0" smtClean="0"/>
              <a:t> There are </a:t>
            </a:r>
            <a:r>
              <a:rPr lang="en-US" sz="2000" b="1" dirty="0" smtClean="0">
                <a:solidFill>
                  <a:srgbClr val="0070C0"/>
                </a:solidFill>
              </a:rPr>
              <a:t>two types </a:t>
            </a:r>
            <a:r>
              <a:rPr lang="en-US" sz="2000" dirty="0" smtClean="0"/>
              <a:t>of CNC controllers, namely </a:t>
            </a:r>
            <a:r>
              <a:rPr lang="en-US" sz="2000" b="1" dirty="0" smtClean="0">
                <a:solidFill>
                  <a:srgbClr val="0070C0"/>
                </a:solidFill>
              </a:rPr>
              <a:t>closed loop </a:t>
            </a:r>
            <a:r>
              <a:rPr lang="en-US" sz="2000" dirty="0" smtClean="0"/>
              <a:t>and </a:t>
            </a:r>
            <a:r>
              <a:rPr lang="en-US" sz="2000" b="1" dirty="0" smtClean="0">
                <a:solidFill>
                  <a:srgbClr val="0070C0"/>
                </a:solidFill>
              </a:rPr>
              <a:t>open loop </a:t>
            </a:r>
            <a:r>
              <a:rPr lang="en-US" sz="2000" dirty="0" smtClean="0"/>
              <a:t>controllers.</a:t>
            </a:r>
          </a:p>
          <a:p>
            <a:pPr algn="just">
              <a:lnSpc>
                <a:spcPct val="150000"/>
              </a:lnSpc>
              <a:buFont typeface="Wingdings" pitchFamily="2" charset="2"/>
              <a:buChar char="v"/>
            </a:pPr>
            <a:r>
              <a:rPr lang="en-US" sz="2000" b="1" dirty="0" smtClean="0"/>
              <a:t> </a:t>
            </a:r>
            <a:r>
              <a:rPr lang="en-US" sz="2000" dirty="0" smtClean="0"/>
              <a:t>They created an </a:t>
            </a:r>
            <a:r>
              <a:rPr lang="en-US" sz="2000" b="1" dirty="0" smtClean="0"/>
              <a:t>open platform </a:t>
            </a:r>
            <a:r>
              <a:rPr lang="en-US" sz="2000" dirty="0" smtClean="0"/>
              <a:t>that could </a:t>
            </a:r>
            <a:r>
              <a:rPr lang="en-US" sz="2000" b="1" dirty="0" smtClean="0"/>
              <a:t>easily communicate </a:t>
            </a:r>
            <a:r>
              <a:rPr lang="en-US" sz="2000" dirty="0" smtClean="0"/>
              <a:t>with other devices over commercially available </a:t>
            </a:r>
            <a:r>
              <a:rPr lang="en-US" sz="2000" b="1" dirty="0" smtClean="0"/>
              <a:t>MS Windows operating system, </a:t>
            </a:r>
            <a:r>
              <a:rPr lang="en-US" sz="2000" dirty="0" smtClean="0"/>
              <a:t>while maintaining the </a:t>
            </a:r>
            <a:r>
              <a:rPr lang="en-US" sz="2000" b="1" dirty="0" smtClean="0"/>
              <a:t>performance </a:t>
            </a:r>
            <a:r>
              <a:rPr lang="en-US" sz="2000" dirty="0" smtClean="0"/>
              <a:t>and </a:t>
            </a:r>
            <a:r>
              <a:rPr lang="en-US" sz="2000" b="1" dirty="0" smtClean="0"/>
              <a:t>reliability </a:t>
            </a:r>
            <a:r>
              <a:rPr lang="en-US" sz="2000" dirty="0" smtClean="0"/>
              <a:t>of the CNC machine tool.</a:t>
            </a:r>
            <a:endParaRPr lang="en-US" sz="2000" b="1" dirty="0" smtClean="0"/>
          </a:p>
          <a:p>
            <a:pPr lvl="1">
              <a:lnSpc>
                <a:spcPct val="150000"/>
              </a:lnSpc>
            </a:pPr>
            <a:r>
              <a:rPr lang="en-US" sz="2400" dirty="0" smtClean="0"/>
              <a:t/>
            </a:r>
            <a:br>
              <a:rPr lang="en-US" sz="2400" dirty="0" smtClean="0"/>
            </a:br>
            <a:endParaRPr lang="en-US" sz="2400" dirty="0"/>
          </a:p>
        </p:txBody>
      </p:sp>
      <p:pic>
        <p:nvPicPr>
          <p:cNvPr id="36866" name="Picture 2"/>
          <p:cNvPicPr>
            <a:picLocks noChangeAspect="1" noChangeArrowheads="1"/>
          </p:cNvPicPr>
          <p:nvPr/>
        </p:nvPicPr>
        <p:blipFill>
          <a:blip r:embed="rId2"/>
          <a:srcRect/>
          <a:stretch>
            <a:fillRect/>
          </a:stretch>
        </p:blipFill>
        <p:spPr bwMode="auto">
          <a:xfrm>
            <a:off x="4648200" y="1905000"/>
            <a:ext cx="4038600" cy="2133600"/>
          </a:xfrm>
          <a:prstGeom prst="rect">
            <a:avLst/>
          </a:prstGeom>
          <a:noFill/>
          <a:ln w="9525">
            <a:noFill/>
            <a:miter lim="800000"/>
            <a:headEnd/>
            <a:tailEnd/>
          </a:ln>
          <a:effectLst/>
        </p:spPr>
      </p:pic>
      <p:sp>
        <p:nvSpPr>
          <p:cNvPr id="5" name="Rectangle 4"/>
          <p:cNvSpPr/>
          <p:nvPr/>
        </p:nvSpPr>
        <p:spPr>
          <a:xfrm>
            <a:off x="7086600" y="0"/>
            <a:ext cx="1828800" cy="523220"/>
          </a:xfrm>
          <a:prstGeom prst="rect">
            <a:avLst/>
          </a:prstGeom>
        </p:spPr>
        <p:txBody>
          <a:bodyPr wrap="square">
            <a:spAutoFit/>
          </a:bodyPr>
          <a:lstStyle/>
          <a:p>
            <a:r>
              <a:rPr lang="en-US" sz="2800" b="1" dirty="0" smtClean="0">
                <a:solidFill>
                  <a:srgbClr val="7030A0"/>
                </a:solidFill>
              </a:rPr>
              <a:t>Cont’d….</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610600" cy="1569660"/>
          </a:xfrm>
          <a:prstGeom prst="rect">
            <a:avLst/>
          </a:prstGeom>
          <a:noFill/>
        </p:spPr>
        <p:txBody>
          <a:bodyPr wrap="square" rtlCol="0">
            <a:spAutoFit/>
          </a:bodyPr>
          <a:lstStyle/>
          <a:p>
            <a:pPr marL="457200" indent="-457200">
              <a:lnSpc>
                <a:spcPct val="150000"/>
              </a:lnSpc>
            </a:pPr>
            <a:r>
              <a:rPr lang="en-US" sz="2400" b="1" dirty="0" err="1" smtClean="0">
                <a:solidFill>
                  <a:srgbClr val="C00000"/>
                </a:solidFill>
              </a:rPr>
              <a:t>i</a:t>
            </a:r>
            <a:r>
              <a:rPr lang="en-US" sz="2400" b="1" u="sng" dirty="0" smtClean="0">
                <a:solidFill>
                  <a:srgbClr val="C00000"/>
                </a:solidFill>
              </a:rPr>
              <a:t>. Open Loop : </a:t>
            </a:r>
          </a:p>
          <a:p>
            <a:pPr marL="1371600" lvl="2" indent="-457200">
              <a:lnSpc>
                <a:spcPct val="150000"/>
              </a:lnSpc>
              <a:buBlip>
                <a:blip r:embed="rId3"/>
              </a:buBlip>
            </a:pPr>
            <a:r>
              <a:rPr lang="en-US" sz="2000" dirty="0" smtClean="0"/>
              <a:t> </a:t>
            </a:r>
            <a:r>
              <a:rPr lang="en-US" sz="2000" b="1" dirty="0" smtClean="0">
                <a:solidFill>
                  <a:srgbClr val="0070C0"/>
                </a:solidFill>
              </a:rPr>
              <a:t>No feedback signal </a:t>
            </a:r>
            <a:r>
              <a:rPr lang="en-US" sz="2000" dirty="0" smtClean="0"/>
              <a:t>to axis </a:t>
            </a:r>
            <a:r>
              <a:rPr lang="en-US" sz="2000" b="1" dirty="0" smtClean="0"/>
              <a:t>drive motors.</a:t>
            </a:r>
          </a:p>
          <a:p>
            <a:pPr marL="1371600" lvl="2" indent="-457200">
              <a:lnSpc>
                <a:spcPct val="150000"/>
              </a:lnSpc>
              <a:buBlip>
                <a:blip r:embed="rId3"/>
              </a:buBlip>
            </a:pPr>
            <a:r>
              <a:rPr lang="en-US" sz="2000" dirty="0" smtClean="0"/>
              <a:t>Utilizes </a:t>
            </a:r>
            <a:r>
              <a:rPr lang="en-US" sz="2000" b="1" dirty="0" smtClean="0">
                <a:solidFill>
                  <a:srgbClr val="0070C0"/>
                </a:solidFill>
              </a:rPr>
              <a:t>stepper motors</a:t>
            </a:r>
            <a:r>
              <a:rPr lang="en-US" sz="2000" dirty="0" smtClean="0">
                <a:solidFill>
                  <a:srgbClr val="0070C0"/>
                </a:solidFill>
              </a:rPr>
              <a:t>. </a:t>
            </a:r>
            <a:endParaRPr lang="en-US" sz="2000" dirty="0">
              <a:solidFill>
                <a:srgbClr val="0070C0"/>
              </a:solidFill>
            </a:endParaRPr>
          </a:p>
        </p:txBody>
      </p:sp>
      <p:pic>
        <p:nvPicPr>
          <p:cNvPr id="3074" name="Picture 2"/>
          <p:cNvPicPr>
            <a:picLocks noChangeAspect="1" noChangeArrowheads="1"/>
          </p:cNvPicPr>
          <p:nvPr/>
        </p:nvPicPr>
        <p:blipFill>
          <a:blip r:embed="rId4"/>
          <a:srcRect/>
          <a:stretch>
            <a:fillRect/>
          </a:stretch>
        </p:blipFill>
        <p:spPr bwMode="auto">
          <a:xfrm>
            <a:off x="2133600" y="1524000"/>
            <a:ext cx="5867400" cy="2286000"/>
          </a:xfrm>
          <a:prstGeom prst="rect">
            <a:avLst/>
          </a:prstGeom>
          <a:noFill/>
          <a:ln w="9525">
            <a:noFill/>
            <a:miter lim="800000"/>
            <a:headEnd/>
            <a:tailEnd/>
          </a:ln>
          <a:effectLst/>
        </p:spPr>
      </p:pic>
      <p:sp>
        <p:nvSpPr>
          <p:cNvPr id="4" name="TextBox 3"/>
          <p:cNvSpPr txBox="1"/>
          <p:nvPr/>
        </p:nvSpPr>
        <p:spPr>
          <a:xfrm>
            <a:off x="304800" y="3581400"/>
            <a:ext cx="8839200" cy="1569660"/>
          </a:xfrm>
          <a:prstGeom prst="rect">
            <a:avLst/>
          </a:prstGeom>
          <a:noFill/>
        </p:spPr>
        <p:txBody>
          <a:bodyPr wrap="square" rtlCol="0">
            <a:spAutoFit/>
          </a:bodyPr>
          <a:lstStyle/>
          <a:p>
            <a:pPr>
              <a:lnSpc>
                <a:spcPct val="150000"/>
              </a:lnSpc>
            </a:pPr>
            <a:r>
              <a:rPr lang="en-US" sz="2400" b="1" dirty="0" smtClean="0">
                <a:solidFill>
                  <a:srgbClr val="C00000"/>
                </a:solidFill>
              </a:rPr>
              <a:t>ii. </a:t>
            </a:r>
            <a:r>
              <a:rPr lang="en-US" sz="2400" b="1" u="sng" dirty="0" smtClean="0">
                <a:solidFill>
                  <a:srgbClr val="C00000"/>
                </a:solidFill>
              </a:rPr>
              <a:t>Closed Loop:</a:t>
            </a:r>
          </a:p>
          <a:p>
            <a:pPr>
              <a:lnSpc>
                <a:spcPct val="150000"/>
              </a:lnSpc>
              <a:buBlip>
                <a:blip r:embed="rId3"/>
              </a:buBlip>
            </a:pPr>
            <a:r>
              <a:rPr lang="en-US" sz="2000" dirty="0" smtClean="0"/>
              <a:t> Incorporates </a:t>
            </a:r>
            <a:r>
              <a:rPr lang="en-US" sz="2000" b="1" dirty="0" smtClean="0">
                <a:solidFill>
                  <a:srgbClr val="0070C0"/>
                </a:solidFill>
              </a:rPr>
              <a:t>a position and velocity feedback</a:t>
            </a:r>
            <a:r>
              <a:rPr lang="en-US" sz="2000" dirty="0" smtClean="0"/>
              <a:t> link to </a:t>
            </a:r>
            <a:r>
              <a:rPr lang="en-US" sz="2000" b="1" dirty="0" smtClean="0"/>
              <a:t>machine control unit. </a:t>
            </a:r>
            <a:r>
              <a:rPr lang="en-US" sz="2000" b="1" dirty="0" smtClean="0">
                <a:solidFill>
                  <a:srgbClr val="C00000"/>
                </a:solidFill>
              </a:rPr>
              <a:t>Transducer, resolver, and/or tachometer</a:t>
            </a:r>
            <a:r>
              <a:rPr lang="en-US" sz="2000" dirty="0" smtClean="0"/>
              <a:t> attached to machine tool slide.</a:t>
            </a:r>
            <a:endParaRPr lang="en-US" sz="2000" dirty="0"/>
          </a:p>
        </p:txBody>
      </p:sp>
      <p:pic>
        <p:nvPicPr>
          <p:cNvPr id="3075" name="Picture 3"/>
          <p:cNvPicPr>
            <a:picLocks noChangeAspect="1" noChangeArrowheads="1"/>
          </p:cNvPicPr>
          <p:nvPr/>
        </p:nvPicPr>
        <p:blipFill>
          <a:blip r:embed="rId5"/>
          <a:srcRect/>
          <a:stretch>
            <a:fillRect/>
          </a:stretch>
        </p:blipFill>
        <p:spPr bwMode="auto">
          <a:xfrm>
            <a:off x="1676400" y="5105400"/>
            <a:ext cx="6019800" cy="1524000"/>
          </a:xfrm>
          <a:prstGeom prst="rect">
            <a:avLst/>
          </a:prstGeom>
          <a:noFill/>
          <a:ln w="9525">
            <a:noFill/>
            <a:miter lim="800000"/>
            <a:headEnd/>
            <a:tailEnd/>
          </a:ln>
          <a:effectLst/>
        </p:spPr>
      </p:pic>
      <p:pic>
        <p:nvPicPr>
          <p:cNvPr id="6" name="Picture 5" descr="cnc_lathe-cnl1700"/>
          <p:cNvPicPr>
            <a:picLocks noChangeAspect="1" noChangeArrowheads="1"/>
          </p:cNvPicPr>
          <p:nvPr/>
        </p:nvPicPr>
        <p:blipFill>
          <a:blip r:embed="rId6"/>
          <a:srcRect/>
          <a:stretch>
            <a:fillRect/>
          </a:stretch>
        </p:blipFill>
        <p:spPr bwMode="auto">
          <a:xfrm>
            <a:off x="7073660" y="0"/>
            <a:ext cx="207034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362200"/>
            <a:ext cx="8839200" cy="4339650"/>
          </a:xfrm>
          <a:prstGeom prst="rect">
            <a:avLst/>
          </a:prstGeom>
          <a:noFill/>
        </p:spPr>
        <p:txBody>
          <a:bodyPr wrap="square" rtlCol="0">
            <a:spAutoFit/>
          </a:bodyPr>
          <a:lstStyle/>
          <a:p>
            <a:pPr>
              <a:lnSpc>
                <a:spcPct val="150000"/>
              </a:lnSpc>
              <a:buFont typeface="Wingdings 2" pitchFamily="18" charset="2"/>
              <a:buChar char="E"/>
            </a:pPr>
            <a:r>
              <a:rPr lang="en-US" sz="2300" b="1" dirty="0" smtClean="0">
                <a:solidFill>
                  <a:srgbClr val="C00000"/>
                </a:solidFill>
                <a:latin typeface="Bookman" pitchFamily="18" charset="0"/>
              </a:rPr>
              <a:t>CNC</a:t>
            </a:r>
            <a:r>
              <a:rPr lang="en-US" sz="2300" dirty="0" smtClean="0">
                <a:latin typeface="Bookman" pitchFamily="18" charset="0"/>
              </a:rPr>
              <a:t> is the process of manufacturing </a:t>
            </a:r>
            <a:r>
              <a:rPr lang="en-US" sz="2300" b="1" dirty="0" smtClean="0">
                <a:solidFill>
                  <a:srgbClr val="0070C0"/>
                </a:solidFill>
                <a:latin typeface="Bookman" pitchFamily="18" charset="0"/>
              </a:rPr>
              <a:t>machined parts</a:t>
            </a:r>
            <a:r>
              <a:rPr lang="en-US" sz="2300" dirty="0" smtClean="0">
                <a:latin typeface="Bookman" pitchFamily="18" charset="0"/>
              </a:rPr>
              <a:t>.</a:t>
            </a:r>
          </a:p>
          <a:p>
            <a:pPr>
              <a:lnSpc>
                <a:spcPct val="150000"/>
              </a:lnSpc>
              <a:buFont typeface="Wingdings 2" pitchFamily="18" charset="2"/>
              <a:buChar char="E"/>
            </a:pPr>
            <a:r>
              <a:rPr lang="en-US" sz="2300" dirty="0" smtClean="0">
                <a:latin typeface="Bookman" pitchFamily="18" charset="0"/>
              </a:rPr>
              <a:t>This process is </a:t>
            </a:r>
            <a:r>
              <a:rPr lang="en-US" sz="2300" b="1" dirty="0" smtClean="0">
                <a:latin typeface="Bookman" pitchFamily="18" charset="0"/>
              </a:rPr>
              <a:t>controlled</a:t>
            </a:r>
            <a:r>
              <a:rPr lang="en-US" sz="2300" dirty="0" smtClean="0">
                <a:latin typeface="Bookman" pitchFamily="18" charset="0"/>
              </a:rPr>
              <a:t> by a </a:t>
            </a:r>
            <a:r>
              <a:rPr lang="en-US" sz="2300" b="1" dirty="0" smtClean="0">
                <a:latin typeface="Bookman" pitchFamily="18" charset="0"/>
              </a:rPr>
              <a:t>computerized controller </a:t>
            </a:r>
            <a:r>
              <a:rPr lang="en-US" sz="2300" dirty="0" smtClean="0">
                <a:latin typeface="Bookman" pitchFamily="18" charset="0"/>
              </a:rPr>
              <a:t>called </a:t>
            </a:r>
            <a:r>
              <a:rPr lang="en-US" sz="2300" b="1" dirty="0" smtClean="0">
                <a:solidFill>
                  <a:srgbClr val="0070C0"/>
                </a:solidFill>
                <a:latin typeface="Bookman" pitchFamily="18" charset="0"/>
              </a:rPr>
              <a:t>Machine Control Unit (MCU). </a:t>
            </a:r>
          </a:p>
          <a:p>
            <a:pPr>
              <a:lnSpc>
                <a:spcPct val="150000"/>
              </a:lnSpc>
              <a:buFont typeface="Wingdings 2" pitchFamily="18" charset="2"/>
              <a:buChar char="E"/>
            </a:pPr>
            <a:r>
              <a:rPr lang="en-US" sz="2300" dirty="0" smtClean="0">
                <a:latin typeface="Bookman" pitchFamily="18" charset="0"/>
              </a:rPr>
              <a:t>The </a:t>
            </a:r>
            <a:r>
              <a:rPr lang="en-US" sz="2300" b="1" dirty="0" smtClean="0">
                <a:solidFill>
                  <a:srgbClr val="C00000"/>
                </a:solidFill>
                <a:latin typeface="Bookman" pitchFamily="18" charset="0"/>
              </a:rPr>
              <a:t>MCU</a:t>
            </a:r>
            <a:r>
              <a:rPr lang="en-US" sz="2300" dirty="0" smtClean="0">
                <a:latin typeface="Bookman" pitchFamily="18" charset="0"/>
              </a:rPr>
              <a:t> </a:t>
            </a:r>
            <a:r>
              <a:rPr lang="en-US" sz="2300" b="1" dirty="0" smtClean="0">
                <a:latin typeface="Bookman" pitchFamily="18" charset="0"/>
              </a:rPr>
              <a:t>generates, stores</a:t>
            </a:r>
            <a:r>
              <a:rPr lang="en-US" sz="2300" dirty="0" smtClean="0">
                <a:latin typeface="Bookman" pitchFamily="18" charset="0"/>
              </a:rPr>
              <a:t> and </a:t>
            </a:r>
            <a:r>
              <a:rPr lang="en-US" sz="2300" b="1" dirty="0" smtClean="0">
                <a:latin typeface="Bookman" pitchFamily="18" charset="0"/>
              </a:rPr>
              <a:t>processes</a:t>
            </a:r>
            <a:r>
              <a:rPr lang="en-US" sz="2300" dirty="0" smtClean="0">
                <a:latin typeface="Bookman" pitchFamily="18" charset="0"/>
              </a:rPr>
              <a:t> CNC </a:t>
            </a:r>
            <a:r>
              <a:rPr lang="en-US" sz="2300" b="1" dirty="0" smtClean="0">
                <a:latin typeface="Bookman" pitchFamily="18" charset="0"/>
              </a:rPr>
              <a:t>programs</a:t>
            </a:r>
            <a:r>
              <a:rPr lang="en-US" sz="2300" dirty="0" smtClean="0">
                <a:latin typeface="Bookman" pitchFamily="18" charset="0"/>
              </a:rPr>
              <a:t>. </a:t>
            </a:r>
          </a:p>
          <a:p>
            <a:pPr>
              <a:lnSpc>
                <a:spcPct val="150000"/>
              </a:lnSpc>
              <a:buFont typeface="Wingdings 2" pitchFamily="18" charset="2"/>
              <a:buChar char="E"/>
            </a:pPr>
            <a:r>
              <a:rPr lang="en-US" sz="2300" dirty="0" smtClean="0">
                <a:latin typeface="Bookman" pitchFamily="18" charset="0"/>
              </a:rPr>
              <a:t>The </a:t>
            </a:r>
            <a:r>
              <a:rPr lang="en-US" sz="2300" b="1" dirty="0" smtClean="0">
                <a:solidFill>
                  <a:srgbClr val="C00000"/>
                </a:solidFill>
                <a:latin typeface="Bookman" pitchFamily="18" charset="0"/>
              </a:rPr>
              <a:t>MCU</a:t>
            </a:r>
            <a:r>
              <a:rPr lang="en-US" sz="2300" dirty="0" smtClean="0">
                <a:latin typeface="Bookman" pitchFamily="18" charset="0"/>
              </a:rPr>
              <a:t> uses </a:t>
            </a:r>
            <a:r>
              <a:rPr lang="en-US" sz="2300" b="1" dirty="0" smtClean="0">
                <a:solidFill>
                  <a:srgbClr val="0070C0"/>
                </a:solidFill>
                <a:latin typeface="Bookman" pitchFamily="18" charset="0"/>
              </a:rPr>
              <a:t>motors</a:t>
            </a:r>
            <a:r>
              <a:rPr lang="en-US" sz="2300" dirty="0" smtClean="0">
                <a:latin typeface="Bookman" pitchFamily="18" charset="0"/>
              </a:rPr>
              <a:t> to </a:t>
            </a:r>
            <a:r>
              <a:rPr lang="en-US" sz="2300" b="1" dirty="0" smtClean="0">
                <a:latin typeface="Bookman" pitchFamily="18" charset="0"/>
              </a:rPr>
              <a:t>drive each axis </a:t>
            </a:r>
            <a:r>
              <a:rPr lang="en-US" sz="2300" dirty="0" smtClean="0">
                <a:latin typeface="Bookman" pitchFamily="18" charset="0"/>
              </a:rPr>
              <a:t>of a machine and </a:t>
            </a:r>
            <a:r>
              <a:rPr lang="en-US" sz="2300" b="1" dirty="0" smtClean="0">
                <a:solidFill>
                  <a:srgbClr val="0070C0"/>
                </a:solidFill>
                <a:latin typeface="Bookman" pitchFamily="18" charset="0"/>
              </a:rPr>
              <a:t>regulates</a:t>
            </a:r>
            <a:r>
              <a:rPr lang="en-US" sz="2300" dirty="0" smtClean="0">
                <a:latin typeface="Bookman" pitchFamily="18" charset="0"/>
              </a:rPr>
              <a:t> its </a:t>
            </a:r>
            <a:r>
              <a:rPr lang="en-US" sz="2300" b="1" dirty="0" smtClean="0">
                <a:latin typeface="Bookman" pitchFamily="18" charset="0"/>
              </a:rPr>
              <a:t>direction, speed</a:t>
            </a:r>
            <a:r>
              <a:rPr lang="en-US" sz="2300" dirty="0" smtClean="0">
                <a:latin typeface="Bookman" pitchFamily="18" charset="0"/>
              </a:rPr>
              <a:t>, and the </a:t>
            </a:r>
            <a:r>
              <a:rPr lang="en-US" sz="2300" b="1" dirty="0" smtClean="0">
                <a:latin typeface="Bookman" pitchFamily="18" charset="0"/>
              </a:rPr>
              <a:t>amount of time each motor rotates</a:t>
            </a:r>
            <a:r>
              <a:rPr lang="en-US" sz="2300" dirty="0" smtClean="0">
                <a:latin typeface="Bookman" pitchFamily="18" charset="0"/>
              </a:rPr>
              <a:t>.</a:t>
            </a:r>
            <a:endParaRPr lang="en-US" sz="2300" dirty="0">
              <a:latin typeface="Bookman" pitchFamily="18" charset="0"/>
            </a:endParaRPr>
          </a:p>
        </p:txBody>
      </p:sp>
      <p:sp>
        <p:nvSpPr>
          <p:cNvPr id="4" name="TextBox 3"/>
          <p:cNvSpPr txBox="1"/>
          <p:nvPr/>
        </p:nvSpPr>
        <p:spPr>
          <a:xfrm>
            <a:off x="1600200" y="914400"/>
            <a:ext cx="7315200" cy="1846659"/>
          </a:xfrm>
          <a:prstGeom prst="rect">
            <a:avLst/>
          </a:prstGeom>
          <a:noFill/>
        </p:spPr>
        <p:txBody>
          <a:bodyPr wrap="square" rtlCol="0">
            <a:spAutoFit/>
          </a:bodyPr>
          <a:lstStyle/>
          <a:p>
            <a:pPr algn="ctr">
              <a:lnSpc>
                <a:spcPct val="150000"/>
              </a:lnSpc>
            </a:pPr>
            <a:r>
              <a:rPr lang="en-US" sz="2800" b="1" i="1" dirty="0" smtClean="0">
                <a:solidFill>
                  <a:srgbClr val="0070C0"/>
                </a:solidFill>
                <a:latin typeface="Bookman" pitchFamily="18" charset="0"/>
              </a:rPr>
              <a:t>1. </a:t>
            </a:r>
            <a:r>
              <a:rPr lang="en-US" sz="2800" b="1" i="1" u="sng" dirty="0" smtClean="0">
                <a:solidFill>
                  <a:srgbClr val="0070C0"/>
                </a:solidFill>
                <a:latin typeface="Bookman" pitchFamily="18" charset="0"/>
              </a:rPr>
              <a:t>Fundamentals of CNC M/C Tools</a:t>
            </a:r>
            <a:endParaRPr lang="en-US" sz="2800" b="1" u="sng" dirty="0" smtClean="0">
              <a:solidFill>
                <a:srgbClr val="C00000"/>
              </a:solidFill>
              <a:latin typeface="Bookman" pitchFamily="18" charset="0"/>
            </a:endParaRPr>
          </a:p>
          <a:p>
            <a:pPr algn="ctr">
              <a:lnSpc>
                <a:spcPct val="150000"/>
              </a:lnSpc>
            </a:pPr>
            <a:r>
              <a:rPr lang="en-US" sz="2400" b="1" i="1" dirty="0" smtClean="0">
                <a:solidFill>
                  <a:srgbClr val="C00000"/>
                </a:solidFill>
                <a:latin typeface="Bookman" pitchFamily="18" charset="0"/>
              </a:rPr>
              <a:t>1.1.  Computer Numerical Control (CNC) – </a:t>
            </a:r>
            <a:r>
              <a:rPr lang="en-US" sz="2400" b="1" i="1" dirty="0" err="1" smtClean="0">
                <a:solidFill>
                  <a:srgbClr val="C00000"/>
                </a:solidFill>
                <a:latin typeface="Bookman" pitchFamily="18" charset="0"/>
              </a:rPr>
              <a:t>Defn</a:t>
            </a:r>
            <a:r>
              <a:rPr lang="en-US" sz="2400" b="1" i="1" dirty="0" smtClean="0">
                <a:solidFill>
                  <a:srgbClr val="C00000"/>
                </a:solidFill>
                <a:latin typeface="Bookman" pitchFamily="18" charset="0"/>
              </a:rPr>
              <a:t>.</a:t>
            </a:r>
          </a:p>
        </p:txBody>
      </p:sp>
      <p:pic>
        <p:nvPicPr>
          <p:cNvPr id="6" name="Picture 5" descr="cnc_lathe-cnl1700"/>
          <p:cNvPicPr>
            <a:picLocks noChangeAspect="1" noChangeArrowheads="1"/>
          </p:cNvPicPr>
          <p:nvPr/>
        </p:nvPicPr>
        <p:blipFill>
          <a:blip r:embed="rId2"/>
          <a:srcRect/>
          <a:stretch>
            <a:fillRect/>
          </a:stretch>
        </p:blipFill>
        <p:spPr bwMode="auto">
          <a:xfrm>
            <a:off x="0" y="0"/>
            <a:ext cx="1846053"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52401"/>
            <a:ext cx="7620000" cy="523220"/>
          </a:xfrm>
          <a:prstGeom prst="rect">
            <a:avLst/>
          </a:prstGeom>
        </p:spPr>
        <p:txBody>
          <a:bodyPr wrap="square">
            <a:spAutoFit/>
          </a:bodyPr>
          <a:lstStyle/>
          <a:p>
            <a:r>
              <a:rPr lang="en-US" sz="2800" b="1" dirty="0" smtClean="0">
                <a:solidFill>
                  <a:srgbClr val="C00000"/>
                </a:solidFill>
              </a:rPr>
              <a:t>6. CNC SYSTEMS - </a:t>
            </a:r>
            <a:r>
              <a:rPr lang="en-US" sz="2800" b="1" dirty="0" smtClean="0">
                <a:solidFill>
                  <a:srgbClr val="0070C0"/>
                </a:solidFill>
              </a:rPr>
              <a:t>Mechanical Components</a:t>
            </a:r>
            <a:endParaRPr lang="en-US" sz="2800" dirty="0">
              <a:solidFill>
                <a:srgbClr val="0070C0"/>
              </a:solidFill>
            </a:endParaRPr>
          </a:p>
        </p:txBody>
      </p:sp>
      <p:sp>
        <p:nvSpPr>
          <p:cNvPr id="4" name="Rectangle 3"/>
          <p:cNvSpPr/>
          <p:nvPr/>
        </p:nvSpPr>
        <p:spPr>
          <a:xfrm>
            <a:off x="152400" y="609600"/>
            <a:ext cx="8991600" cy="6232475"/>
          </a:xfrm>
          <a:prstGeom prst="rect">
            <a:avLst/>
          </a:prstGeom>
        </p:spPr>
        <p:txBody>
          <a:bodyPr wrap="square">
            <a:spAutoFit/>
          </a:bodyPr>
          <a:lstStyle/>
          <a:p>
            <a:pPr algn="just">
              <a:lnSpc>
                <a:spcPct val="150000"/>
              </a:lnSpc>
            </a:pPr>
            <a:r>
              <a:rPr lang="en-US" sz="2200" dirty="0" smtClean="0"/>
              <a:t>The </a:t>
            </a:r>
            <a:r>
              <a:rPr lang="en-US" sz="2200" b="1" dirty="0" smtClean="0">
                <a:solidFill>
                  <a:srgbClr val="C00000"/>
                </a:solidFill>
              </a:rPr>
              <a:t>drive units </a:t>
            </a:r>
            <a:r>
              <a:rPr lang="en-US" sz="2200" dirty="0" smtClean="0"/>
              <a:t>of the </a:t>
            </a:r>
            <a:r>
              <a:rPr lang="en-US" sz="2200" b="1" dirty="0" smtClean="0"/>
              <a:t>carriages </a:t>
            </a:r>
            <a:r>
              <a:rPr lang="en-US" sz="2200" dirty="0" smtClean="0"/>
              <a:t>in NC machine tools are generally </a:t>
            </a:r>
            <a:r>
              <a:rPr lang="en-US" sz="2200" b="1" dirty="0" smtClean="0">
                <a:solidFill>
                  <a:srgbClr val="0070C0"/>
                </a:solidFill>
              </a:rPr>
              <a:t>the screw &amp; the nut mechanism</a:t>
            </a:r>
            <a:r>
              <a:rPr lang="en-US" sz="2200" dirty="0" smtClean="0"/>
              <a:t>. There are </a:t>
            </a:r>
            <a:r>
              <a:rPr lang="en-US" sz="2200" b="1" dirty="0" smtClean="0"/>
              <a:t>different types </a:t>
            </a:r>
            <a:r>
              <a:rPr lang="en-US" sz="2200" dirty="0" smtClean="0"/>
              <a:t>of screws and nuts used on NC machine tools which provide </a:t>
            </a:r>
            <a:r>
              <a:rPr lang="en-US" sz="2200" b="1" dirty="0" smtClean="0">
                <a:solidFill>
                  <a:srgbClr val="0070C0"/>
                </a:solidFill>
              </a:rPr>
              <a:t>low wear, higher efficiency, low friction </a:t>
            </a:r>
            <a:r>
              <a:rPr lang="en-US" sz="2200" dirty="0" smtClean="0"/>
              <a:t>and </a:t>
            </a:r>
            <a:r>
              <a:rPr lang="en-US" sz="2200" b="1" dirty="0" smtClean="0">
                <a:solidFill>
                  <a:srgbClr val="0070C0"/>
                </a:solidFill>
              </a:rPr>
              <a:t>better reliability.</a:t>
            </a:r>
          </a:p>
          <a:p>
            <a:pPr algn="just">
              <a:lnSpc>
                <a:spcPct val="150000"/>
              </a:lnSpc>
            </a:pPr>
            <a:r>
              <a:rPr lang="en-US" sz="2400" b="1" dirty="0" smtClean="0">
                <a:solidFill>
                  <a:srgbClr val="C00000"/>
                </a:solidFill>
              </a:rPr>
              <a:t>1. </a:t>
            </a:r>
            <a:r>
              <a:rPr lang="en-US" sz="2400" b="1" u="sng" dirty="0" smtClean="0">
                <a:solidFill>
                  <a:srgbClr val="C00000"/>
                </a:solidFill>
              </a:rPr>
              <a:t>Recirculating ball screw</a:t>
            </a:r>
          </a:p>
          <a:p>
            <a:pPr algn="just">
              <a:lnSpc>
                <a:spcPct val="150000"/>
              </a:lnSpc>
              <a:buFont typeface="Wingdings" pitchFamily="2" charset="2"/>
              <a:buChar char="v"/>
            </a:pPr>
            <a:r>
              <a:rPr lang="en-US" sz="2000" dirty="0" smtClean="0"/>
              <a:t> </a:t>
            </a:r>
            <a:r>
              <a:rPr lang="en-US" sz="2200" dirty="0" smtClean="0"/>
              <a:t>The </a:t>
            </a:r>
            <a:r>
              <a:rPr lang="en-US" sz="2200" b="1" dirty="0" smtClean="0"/>
              <a:t>recirculating ball screw </a:t>
            </a:r>
            <a:r>
              <a:rPr lang="en-US" sz="2200" dirty="0" smtClean="0"/>
              <a:t>assembly shown has the </a:t>
            </a:r>
            <a:r>
              <a:rPr lang="en-US" sz="2200" b="1" dirty="0" smtClean="0">
                <a:solidFill>
                  <a:srgbClr val="002060"/>
                </a:solidFill>
              </a:rPr>
              <a:t>flanged nut </a:t>
            </a:r>
            <a:r>
              <a:rPr lang="en-US" sz="2200" dirty="0" smtClean="0"/>
              <a:t>attached to the </a:t>
            </a:r>
            <a:r>
              <a:rPr lang="en-US" sz="2200" b="1" dirty="0" smtClean="0">
                <a:solidFill>
                  <a:srgbClr val="002060"/>
                </a:solidFill>
              </a:rPr>
              <a:t>moving chamber </a:t>
            </a:r>
            <a:r>
              <a:rPr lang="en-US" sz="2200" dirty="0" smtClean="0"/>
              <a:t>and </a:t>
            </a:r>
            <a:r>
              <a:rPr lang="en-US" sz="2200" b="1" dirty="0" smtClean="0">
                <a:solidFill>
                  <a:srgbClr val="002060"/>
                </a:solidFill>
              </a:rPr>
              <a:t>the screw </a:t>
            </a:r>
            <a:r>
              <a:rPr lang="en-US" sz="2200" dirty="0" smtClean="0"/>
              <a:t>to the </a:t>
            </a:r>
            <a:r>
              <a:rPr lang="en-US" sz="2200" b="1" dirty="0" smtClean="0">
                <a:solidFill>
                  <a:srgbClr val="002060"/>
                </a:solidFill>
              </a:rPr>
              <a:t>fixed casting. </a:t>
            </a:r>
            <a:r>
              <a:rPr lang="en-US" sz="2200" dirty="0" smtClean="0"/>
              <a:t>Thus the moving member will move during </a:t>
            </a:r>
            <a:r>
              <a:rPr lang="en-US" sz="2200" b="1" dirty="0" smtClean="0">
                <a:solidFill>
                  <a:srgbClr val="002060"/>
                </a:solidFill>
              </a:rPr>
              <a:t>rotational movement of the screw.</a:t>
            </a:r>
          </a:p>
          <a:p>
            <a:pPr algn="just">
              <a:lnSpc>
                <a:spcPct val="150000"/>
              </a:lnSpc>
              <a:buFont typeface="Wingdings" pitchFamily="2" charset="2"/>
              <a:buChar char="v"/>
            </a:pPr>
            <a:r>
              <a:rPr lang="en-US" sz="2200" dirty="0" smtClean="0"/>
              <a:t> In these types of screws, </a:t>
            </a:r>
            <a:r>
              <a:rPr lang="en-US" sz="2200" b="1" dirty="0" smtClean="0">
                <a:solidFill>
                  <a:srgbClr val="0070C0"/>
                </a:solidFill>
              </a:rPr>
              <a:t>balls rotate between the screw </a:t>
            </a:r>
            <a:r>
              <a:rPr lang="en-US" sz="2200" dirty="0" smtClean="0"/>
              <a:t>and </a:t>
            </a:r>
            <a:r>
              <a:rPr lang="en-US" sz="2200" b="1" dirty="0" smtClean="0">
                <a:solidFill>
                  <a:srgbClr val="0070C0"/>
                </a:solidFill>
              </a:rPr>
              <a:t>nut </a:t>
            </a:r>
            <a:r>
              <a:rPr lang="en-US" sz="2200" dirty="0" smtClean="0"/>
              <a:t>and convert the </a:t>
            </a:r>
            <a:r>
              <a:rPr lang="en-US" sz="2200" b="1" dirty="0" smtClean="0">
                <a:solidFill>
                  <a:srgbClr val="0070C0"/>
                </a:solidFill>
              </a:rPr>
              <a:t>sliding friction </a:t>
            </a:r>
            <a:r>
              <a:rPr lang="en-US" sz="2200" dirty="0" smtClean="0"/>
              <a:t>(as in conventional nut &amp; screw) to the </a:t>
            </a:r>
            <a:r>
              <a:rPr lang="en-US" sz="2200" b="1" dirty="0" smtClean="0">
                <a:solidFill>
                  <a:srgbClr val="0070C0"/>
                </a:solidFill>
              </a:rPr>
              <a:t>rolling friction. </a:t>
            </a:r>
          </a:p>
          <a:p>
            <a:pPr algn="just">
              <a:lnSpc>
                <a:spcPct val="150000"/>
              </a:lnSpc>
              <a:buFont typeface="Wingdings" pitchFamily="2" charset="2"/>
              <a:buChar char="v"/>
            </a:pPr>
            <a:r>
              <a:rPr lang="en-US" sz="2200" dirty="0" smtClean="0"/>
              <a:t> As a consequence</a:t>
            </a:r>
            <a:r>
              <a:rPr lang="en-US" sz="2200" b="1" dirty="0" smtClean="0"/>
              <a:t> </a:t>
            </a:r>
            <a:r>
              <a:rPr lang="en-US" sz="2200" b="1" dirty="0" smtClean="0">
                <a:solidFill>
                  <a:srgbClr val="0070C0"/>
                </a:solidFill>
              </a:rPr>
              <a:t>wear </a:t>
            </a:r>
            <a:r>
              <a:rPr lang="en-US" sz="2200" dirty="0" smtClean="0"/>
              <a:t>will be </a:t>
            </a:r>
            <a:r>
              <a:rPr lang="en-US" sz="2200" b="1" dirty="0" smtClean="0"/>
              <a:t>reduced</a:t>
            </a:r>
            <a:r>
              <a:rPr lang="en-US" sz="2200" dirty="0" smtClean="0"/>
              <a:t> and </a:t>
            </a:r>
            <a:r>
              <a:rPr lang="en-US" sz="2200" b="1" dirty="0" smtClean="0">
                <a:solidFill>
                  <a:srgbClr val="0070C0"/>
                </a:solidFill>
              </a:rPr>
              <a:t>reliability </a:t>
            </a:r>
            <a:r>
              <a:rPr lang="en-US" sz="2200" dirty="0" smtClean="0"/>
              <a:t>of the system will be </a:t>
            </a:r>
            <a:r>
              <a:rPr lang="en-US" sz="2200" b="1" dirty="0" smtClean="0"/>
              <a:t>increased.</a:t>
            </a:r>
            <a:endParaRPr lang="en-US" sz="22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2895600" cy="2631490"/>
          </a:xfrm>
          <a:prstGeom prst="rect">
            <a:avLst/>
          </a:prstGeom>
        </p:spPr>
        <p:txBody>
          <a:bodyPr wrap="square">
            <a:spAutoFit/>
          </a:bodyPr>
          <a:lstStyle/>
          <a:p>
            <a:pPr algn="just">
              <a:lnSpc>
                <a:spcPct val="150000"/>
              </a:lnSpc>
              <a:buFont typeface="Wingdings" pitchFamily="2" charset="2"/>
              <a:buChar char="v"/>
            </a:pPr>
            <a:r>
              <a:rPr lang="en-US" sz="2000" dirty="0" smtClean="0"/>
              <a:t> </a:t>
            </a:r>
            <a:r>
              <a:rPr lang="en-US" dirty="0" smtClean="0"/>
              <a:t>The </a:t>
            </a:r>
            <a:r>
              <a:rPr lang="en-US" b="1" dirty="0" smtClean="0">
                <a:solidFill>
                  <a:srgbClr val="0070C0"/>
                </a:solidFill>
              </a:rPr>
              <a:t>traditional ASME thread </a:t>
            </a:r>
            <a:r>
              <a:rPr lang="en-US" dirty="0" smtClean="0"/>
              <a:t>used in </a:t>
            </a:r>
            <a:r>
              <a:rPr lang="en-US" b="1" dirty="0" smtClean="0"/>
              <a:t>conventional machine tool </a:t>
            </a:r>
            <a:r>
              <a:rPr lang="en-US" dirty="0" smtClean="0"/>
              <a:t>has </a:t>
            </a:r>
            <a:r>
              <a:rPr lang="en-US" b="1" dirty="0" smtClean="0"/>
              <a:t>efficiency </a:t>
            </a:r>
            <a:r>
              <a:rPr lang="en-US" dirty="0" smtClean="0"/>
              <a:t>ranging from </a:t>
            </a:r>
            <a:r>
              <a:rPr lang="en-US" b="1" dirty="0" smtClean="0">
                <a:solidFill>
                  <a:srgbClr val="0070C0"/>
                </a:solidFill>
              </a:rPr>
              <a:t>20% to 30% </a:t>
            </a:r>
            <a:r>
              <a:rPr lang="en-US" dirty="0" smtClean="0"/>
              <a:t>whereas the efficiency of </a:t>
            </a:r>
            <a:r>
              <a:rPr lang="en-US" b="1" dirty="0" smtClean="0">
                <a:solidFill>
                  <a:srgbClr val="0070C0"/>
                </a:solidFill>
              </a:rPr>
              <a:t>ball screws </a:t>
            </a:r>
            <a:r>
              <a:rPr lang="en-US" dirty="0" smtClean="0"/>
              <a:t>may reach up to </a:t>
            </a:r>
            <a:r>
              <a:rPr lang="en-US" b="1" dirty="0" smtClean="0">
                <a:solidFill>
                  <a:srgbClr val="0070C0"/>
                </a:solidFill>
              </a:rPr>
              <a:t>90%.</a:t>
            </a:r>
            <a:endParaRPr lang="en-US" sz="2200" b="1" dirty="0">
              <a:solidFill>
                <a:srgbClr val="0070C0"/>
              </a:solidFill>
            </a:endParaRPr>
          </a:p>
        </p:txBody>
      </p:sp>
      <p:pic>
        <p:nvPicPr>
          <p:cNvPr id="1027" name="Picture 3"/>
          <p:cNvPicPr>
            <a:picLocks noChangeAspect="1" noChangeArrowheads="1"/>
          </p:cNvPicPr>
          <p:nvPr/>
        </p:nvPicPr>
        <p:blipFill>
          <a:blip r:embed="rId2">
            <a:lum bright="-16000" contrast="61000"/>
          </a:blip>
          <a:srcRect/>
          <a:stretch>
            <a:fillRect/>
          </a:stretch>
        </p:blipFill>
        <p:spPr bwMode="auto">
          <a:xfrm>
            <a:off x="3276600" y="304800"/>
            <a:ext cx="5867400" cy="2438400"/>
          </a:xfrm>
          <a:prstGeom prst="rect">
            <a:avLst/>
          </a:prstGeom>
          <a:noFill/>
          <a:ln w="9525">
            <a:noFill/>
            <a:miter lim="800000"/>
            <a:headEnd/>
            <a:tailEnd/>
          </a:ln>
          <a:effec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2895600"/>
            <a:ext cx="7848600"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86600" y="0"/>
            <a:ext cx="2057400" cy="523220"/>
          </a:xfrm>
          <a:prstGeom prst="rect">
            <a:avLst/>
          </a:prstGeom>
        </p:spPr>
        <p:txBody>
          <a:bodyPr wrap="square">
            <a:spAutoFit/>
          </a:bodyPr>
          <a:lstStyle/>
          <a:p>
            <a:r>
              <a:rPr lang="en-US" sz="2800" b="1" dirty="0" smtClean="0">
                <a:solidFill>
                  <a:srgbClr val="7030A0"/>
                </a:solidFill>
              </a:rPr>
              <a:t>Cont’d….</a:t>
            </a:r>
            <a:endParaRPr lang="en-US" sz="2800" b="1" dirty="0">
              <a:solidFill>
                <a:srgbClr val="7030A0"/>
              </a:solidFill>
            </a:endParaRPr>
          </a:p>
        </p:txBody>
      </p:sp>
      <p:sp>
        <p:nvSpPr>
          <p:cNvPr id="4" name="Rectangle 3"/>
          <p:cNvSpPr/>
          <p:nvPr/>
        </p:nvSpPr>
        <p:spPr>
          <a:xfrm>
            <a:off x="152400" y="304800"/>
            <a:ext cx="8839200" cy="6232475"/>
          </a:xfrm>
          <a:prstGeom prst="rect">
            <a:avLst/>
          </a:prstGeom>
        </p:spPr>
        <p:txBody>
          <a:bodyPr wrap="square">
            <a:spAutoFit/>
          </a:bodyPr>
          <a:lstStyle/>
          <a:p>
            <a:pPr algn="just">
              <a:lnSpc>
                <a:spcPct val="150000"/>
              </a:lnSpc>
              <a:buFont typeface="Wingdings" pitchFamily="2" charset="2"/>
              <a:buChar char="v"/>
            </a:pPr>
            <a:r>
              <a:rPr lang="en-US" sz="2000" dirty="0" smtClean="0"/>
              <a:t> </a:t>
            </a:r>
            <a:r>
              <a:rPr lang="en-US" sz="2200" dirty="0" smtClean="0"/>
              <a:t>There are </a:t>
            </a:r>
            <a:r>
              <a:rPr lang="en-US" sz="2200" b="1" dirty="0" smtClean="0">
                <a:solidFill>
                  <a:srgbClr val="C00000"/>
                </a:solidFill>
              </a:rPr>
              <a:t>two types of ball screws. </a:t>
            </a:r>
            <a:r>
              <a:rPr lang="en-US" sz="2200" dirty="0" smtClean="0"/>
              <a:t>In the </a:t>
            </a:r>
            <a:r>
              <a:rPr lang="en-US" sz="2200" b="1" dirty="0" smtClean="0"/>
              <a:t>first type</a:t>
            </a:r>
            <a:r>
              <a:rPr lang="en-US" sz="2200" dirty="0" smtClean="0"/>
              <a:t>, </a:t>
            </a:r>
            <a:r>
              <a:rPr lang="en-US" sz="2200" b="1" dirty="0" smtClean="0"/>
              <a:t>balls are returned through an </a:t>
            </a:r>
            <a:r>
              <a:rPr lang="en-US" sz="2200" b="1" dirty="0" smtClean="0">
                <a:solidFill>
                  <a:srgbClr val="0070C0"/>
                </a:solidFill>
              </a:rPr>
              <a:t>external tube </a:t>
            </a:r>
            <a:r>
              <a:rPr lang="en-US" sz="2200" dirty="0" smtClean="0"/>
              <a:t>after </a:t>
            </a:r>
            <a:r>
              <a:rPr lang="en-US" sz="2200" b="1" dirty="0" smtClean="0"/>
              <a:t>few threads. </a:t>
            </a:r>
            <a:r>
              <a:rPr lang="en-US" sz="2200" dirty="0" smtClean="0"/>
              <a:t>In </a:t>
            </a:r>
            <a:r>
              <a:rPr lang="en-US" sz="2200" b="1" dirty="0" smtClean="0"/>
              <a:t>another type</a:t>
            </a:r>
            <a:r>
              <a:rPr lang="en-US" sz="2200" dirty="0" smtClean="0"/>
              <a:t>, the </a:t>
            </a:r>
            <a:r>
              <a:rPr lang="en-US" sz="2200" b="1" dirty="0" smtClean="0"/>
              <a:t>balls are returned to the start through a </a:t>
            </a:r>
            <a:r>
              <a:rPr lang="en-US" sz="2200" b="1" dirty="0" smtClean="0">
                <a:solidFill>
                  <a:srgbClr val="C00000"/>
                </a:solidFill>
              </a:rPr>
              <a:t>channel inside the nut </a:t>
            </a:r>
            <a:r>
              <a:rPr lang="en-US" sz="2200" dirty="0" smtClean="0"/>
              <a:t>after </a:t>
            </a:r>
            <a:r>
              <a:rPr lang="en-US" sz="2200" b="1" dirty="0" smtClean="0"/>
              <a:t>only one thread. </a:t>
            </a:r>
          </a:p>
          <a:p>
            <a:pPr>
              <a:lnSpc>
                <a:spcPct val="150000"/>
              </a:lnSpc>
              <a:buFont typeface="Wingdings" pitchFamily="2" charset="2"/>
              <a:buChar char="v"/>
            </a:pPr>
            <a:r>
              <a:rPr lang="en-US" sz="2200" dirty="0" smtClean="0"/>
              <a:t> These </a:t>
            </a:r>
            <a:r>
              <a:rPr lang="en-US" sz="2200" b="1" dirty="0" smtClean="0"/>
              <a:t>ball screws </a:t>
            </a:r>
            <a:r>
              <a:rPr lang="en-US" sz="2200" dirty="0" smtClean="0"/>
              <a:t>have the</a:t>
            </a:r>
            <a:r>
              <a:rPr lang="en-US" sz="2200" b="1" dirty="0" smtClean="0"/>
              <a:t> problem </a:t>
            </a:r>
            <a:r>
              <a:rPr lang="en-US" sz="2200" dirty="0" smtClean="0"/>
              <a:t>that </a:t>
            </a:r>
            <a:r>
              <a:rPr lang="en-US" sz="2200" b="1" dirty="0" smtClean="0"/>
              <a:t>minimum diameter of the ball (60 to 70% of the lead screw) </a:t>
            </a:r>
            <a:r>
              <a:rPr lang="en-US" sz="2200" dirty="0" smtClean="0"/>
              <a:t>must be used, </a:t>
            </a:r>
            <a:r>
              <a:rPr lang="en-US" sz="2200" b="1" dirty="0" smtClean="0">
                <a:solidFill>
                  <a:srgbClr val="0070C0"/>
                </a:solidFill>
              </a:rPr>
              <a:t>limiting the rate of movement </a:t>
            </a:r>
            <a:r>
              <a:rPr lang="en-US" sz="2200" dirty="0" smtClean="0"/>
              <a:t>of the screw.</a:t>
            </a:r>
            <a:br>
              <a:rPr lang="en-US" sz="2200" dirty="0" smtClean="0"/>
            </a:br>
            <a:r>
              <a:rPr lang="en-US" sz="2400" b="1" dirty="0" smtClean="0">
                <a:solidFill>
                  <a:srgbClr val="C00000"/>
                </a:solidFill>
              </a:rPr>
              <a:t> 2. </a:t>
            </a:r>
            <a:r>
              <a:rPr lang="en-US" sz="2400" b="1" u="sng" dirty="0" smtClean="0">
                <a:solidFill>
                  <a:srgbClr val="C00000"/>
                </a:solidFill>
              </a:rPr>
              <a:t>Roller screw</a:t>
            </a:r>
            <a:endParaRPr lang="en-US" sz="2200" b="1" u="sng" dirty="0" smtClean="0">
              <a:solidFill>
                <a:srgbClr val="C00000"/>
              </a:solidFill>
            </a:endParaRPr>
          </a:p>
          <a:p>
            <a:pPr algn="just">
              <a:lnSpc>
                <a:spcPct val="150000"/>
              </a:lnSpc>
              <a:buFont typeface="Wingdings" pitchFamily="2" charset="2"/>
              <a:buChar char="v"/>
            </a:pPr>
            <a:r>
              <a:rPr lang="en-US" sz="2200" dirty="0" smtClean="0"/>
              <a:t> These </a:t>
            </a:r>
            <a:r>
              <a:rPr lang="en-US" sz="2200" b="1" dirty="0" smtClean="0"/>
              <a:t>types of screws </a:t>
            </a:r>
            <a:r>
              <a:rPr lang="en-US" sz="2200" dirty="0" smtClean="0"/>
              <a:t>provide </a:t>
            </a:r>
            <a:r>
              <a:rPr lang="en-US" sz="2200" b="1" dirty="0" smtClean="0">
                <a:solidFill>
                  <a:srgbClr val="0070C0"/>
                </a:solidFill>
              </a:rPr>
              <a:t>backlash-free movement </a:t>
            </a:r>
            <a:r>
              <a:rPr lang="en-US" sz="2200" dirty="0" smtClean="0"/>
              <a:t>and </a:t>
            </a:r>
            <a:r>
              <a:rPr lang="en-US" sz="2200" b="1" dirty="0" smtClean="0">
                <a:solidFill>
                  <a:srgbClr val="0070C0"/>
                </a:solidFill>
              </a:rPr>
              <a:t>their efficiency </a:t>
            </a:r>
            <a:r>
              <a:rPr lang="en-US" sz="2200" dirty="0" smtClean="0"/>
              <a:t>is </a:t>
            </a:r>
            <a:r>
              <a:rPr lang="en-US" sz="2200" b="1" dirty="0" smtClean="0"/>
              <a:t>same</a:t>
            </a:r>
            <a:r>
              <a:rPr lang="en-US" sz="2200" dirty="0" smtClean="0"/>
              <a:t> as that of </a:t>
            </a:r>
            <a:r>
              <a:rPr lang="en-US" sz="2200" b="1" dirty="0" smtClean="0">
                <a:solidFill>
                  <a:srgbClr val="0070C0"/>
                </a:solidFill>
              </a:rPr>
              <a:t>ball screws. </a:t>
            </a:r>
            <a:r>
              <a:rPr lang="en-US" sz="2200" dirty="0" smtClean="0"/>
              <a:t>These are capable of </a:t>
            </a:r>
            <a:r>
              <a:rPr lang="en-US" sz="2200" b="1" dirty="0" smtClean="0">
                <a:solidFill>
                  <a:srgbClr val="0070C0"/>
                </a:solidFill>
              </a:rPr>
              <a:t>providing more accurate position control. </a:t>
            </a:r>
            <a:r>
              <a:rPr lang="en-US" sz="2200" dirty="0" smtClean="0"/>
              <a:t>The </a:t>
            </a:r>
            <a:r>
              <a:rPr lang="en-US" sz="2200" b="1" dirty="0" smtClean="0"/>
              <a:t>thread form </a:t>
            </a:r>
            <a:r>
              <a:rPr lang="en-US" sz="2200" dirty="0" smtClean="0"/>
              <a:t>is</a:t>
            </a:r>
            <a:r>
              <a:rPr lang="en-US" sz="2200" dirty="0" smtClean="0">
                <a:solidFill>
                  <a:srgbClr val="C00000"/>
                </a:solidFill>
              </a:rPr>
              <a:t> </a:t>
            </a:r>
            <a:r>
              <a:rPr lang="en-US" sz="2200" b="1" dirty="0" smtClean="0">
                <a:solidFill>
                  <a:srgbClr val="C00000"/>
                </a:solidFill>
              </a:rPr>
              <a:t>triangular</a:t>
            </a:r>
            <a:r>
              <a:rPr lang="en-US" sz="2200" dirty="0" smtClean="0">
                <a:solidFill>
                  <a:srgbClr val="C00000"/>
                </a:solidFill>
              </a:rPr>
              <a:t> </a:t>
            </a:r>
            <a:r>
              <a:rPr lang="en-US" sz="2200" dirty="0" smtClean="0"/>
              <a:t>with an </a:t>
            </a:r>
            <a:r>
              <a:rPr lang="en-US" sz="2200" b="1" dirty="0" smtClean="0"/>
              <a:t>included angle of 90 </a:t>
            </a:r>
            <a:r>
              <a:rPr lang="en-US" sz="2200" dirty="0" smtClean="0"/>
              <a:t>degrees. </a:t>
            </a:r>
            <a:endParaRPr lang="en-US" sz="2200" b="1" dirty="0">
              <a:solidFill>
                <a:srgbClr val="0070C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914400" y="3352800"/>
            <a:ext cx="7239000" cy="2895600"/>
          </a:xfrm>
          <a:prstGeom prst="rect">
            <a:avLst/>
          </a:prstGeom>
          <a:noFill/>
          <a:ln w="9525">
            <a:noFill/>
            <a:miter lim="800000"/>
            <a:headEnd/>
            <a:tailEnd/>
          </a:ln>
          <a:effectLst/>
        </p:spPr>
      </p:pic>
      <p:sp>
        <p:nvSpPr>
          <p:cNvPr id="3" name="TextBox 2"/>
          <p:cNvSpPr txBox="1"/>
          <p:nvPr/>
        </p:nvSpPr>
        <p:spPr>
          <a:xfrm>
            <a:off x="457200" y="1981200"/>
            <a:ext cx="8382000" cy="1015663"/>
          </a:xfrm>
          <a:prstGeom prst="rect">
            <a:avLst/>
          </a:prstGeom>
          <a:noFill/>
        </p:spPr>
        <p:txBody>
          <a:bodyPr wrap="square" rtlCol="0">
            <a:spAutoFit/>
          </a:bodyPr>
          <a:lstStyle/>
          <a:p>
            <a:pPr>
              <a:lnSpc>
                <a:spcPct val="150000"/>
              </a:lnSpc>
            </a:pPr>
            <a:r>
              <a:rPr lang="en-US" sz="2000" dirty="0" smtClean="0"/>
              <a:t>The </a:t>
            </a:r>
            <a:r>
              <a:rPr lang="en-US" sz="2000" b="1" dirty="0" smtClean="0">
                <a:solidFill>
                  <a:srgbClr val="C00000"/>
                </a:solidFill>
              </a:rPr>
              <a:t>thread form </a:t>
            </a:r>
            <a:r>
              <a:rPr lang="en-US" sz="2000" dirty="0" smtClean="0"/>
              <a:t>is </a:t>
            </a:r>
            <a:r>
              <a:rPr lang="en-US" sz="2000" b="1" dirty="0" smtClean="0"/>
              <a:t>triangular</a:t>
            </a:r>
            <a:r>
              <a:rPr lang="en-US" sz="2000" dirty="0" smtClean="0"/>
              <a:t> with an </a:t>
            </a:r>
            <a:r>
              <a:rPr lang="en-US" sz="2000" b="1" dirty="0" smtClean="0"/>
              <a:t>included angle of 90 degrees</a:t>
            </a:r>
            <a:r>
              <a:rPr lang="en-US" sz="2000" dirty="0" smtClean="0"/>
              <a:t>. There are two types of roller screws: </a:t>
            </a:r>
            <a:r>
              <a:rPr lang="en-US" sz="2000" b="1" dirty="0" smtClean="0">
                <a:solidFill>
                  <a:srgbClr val="C00000"/>
                </a:solidFill>
              </a:rPr>
              <a:t>planetary and </a:t>
            </a:r>
            <a:r>
              <a:rPr lang="en-US" sz="2000" b="1" dirty="0" err="1" smtClean="0">
                <a:solidFill>
                  <a:srgbClr val="C00000"/>
                </a:solidFill>
              </a:rPr>
              <a:t>recirculating</a:t>
            </a:r>
            <a:r>
              <a:rPr lang="en-US" sz="2000" b="1" dirty="0" smtClean="0">
                <a:solidFill>
                  <a:srgbClr val="C00000"/>
                </a:solidFill>
              </a:rPr>
              <a:t> screws.</a:t>
            </a:r>
            <a:endParaRPr lang="en-US" sz="2000" dirty="0"/>
          </a:p>
        </p:txBody>
      </p:sp>
      <p:sp>
        <p:nvSpPr>
          <p:cNvPr id="4" name="Rectangle 3"/>
          <p:cNvSpPr/>
          <p:nvPr/>
        </p:nvSpPr>
        <p:spPr>
          <a:xfrm>
            <a:off x="7086600" y="0"/>
            <a:ext cx="2057400" cy="523220"/>
          </a:xfrm>
          <a:prstGeom prst="rect">
            <a:avLst/>
          </a:prstGeom>
        </p:spPr>
        <p:txBody>
          <a:bodyPr wrap="square">
            <a:spAutoFit/>
          </a:bodyPr>
          <a:lstStyle/>
          <a:p>
            <a:r>
              <a:rPr lang="en-US" sz="2800" b="1" dirty="0" smtClean="0">
                <a:solidFill>
                  <a:srgbClr val="7030A0"/>
                </a:solidFill>
              </a:rPr>
              <a:t>Cont’d….</a:t>
            </a:r>
            <a:endParaRPr lang="en-US" sz="2800" b="1" dirty="0">
              <a:solidFill>
                <a:srgbClr val="7030A0"/>
              </a:solidFill>
            </a:endParaRPr>
          </a:p>
        </p:txBody>
      </p:sp>
      <p:pic>
        <p:nvPicPr>
          <p:cNvPr id="5" name="Picture 4" descr="cnc_lathe-cnl1700"/>
          <p:cNvPicPr>
            <a:picLocks noChangeAspect="1" noChangeArrowheads="1"/>
          </p:cNvPicPr>
          <p:nvPr/>
        </p:nvPicPr>
        <p:blipFill>
          <a:blip r:embed="rId3"/>
          <a:srcRect/>
          <a:stretch>
            <a:fillRect/>
          </a:stretch>
        </p:blipFill>
        <p:spPr bwMode="auto">
          <a:xfrm>
            <a:off x="0" y="0"/>
            <a:ext cx="2070340" cy="1143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0" y="0"/>
            <a:ext cx="1828800" cy="523220"/>
          </a:xfrm>
          <a:prstGeom prst="rect">
            <a:avLst/>
          </a:prstGeom>
        </p:spPr>
        <p:txBody>
          <a:bodyPr wrap="square">
            <a:spAutoFit/>
          </a:bodyPr>
          <a:lstStyle/>
          <a:p>
            <a:r>
              <a:rPr lang="en-US" sz="2800" b="1" dirty="0" smtClean="0">
                <a:solidFill>
                  <a:srgbClr val="7030A0"/>
                </a:solidFill>
              </a:rPr>
              <a:t>Cont’d….</a:t>
            </a:r>
            <a:endParaRPr lang="en-US" sz="2800" b="1" dirty="0">
              <a:solidFill>
                <a:srgbClr val="7030A0"/>
              </a:solidFill>
            </a:endParaRPr>
          </a:p>
        </p:txBody>
      </p:sp>
      <p:sp>
        <p:nvSpPr>
          <p:cNvPr id="5" name="Rectangle 4"/>
          <p:cNvSpPr/>
          <p:nvPr/>
        </p:nvSpPr>
        <p:spPr>
          <a:xfrm>
            <a:off x="838200" y="838200"/>
            <a:ext cx="7848600" cy="584775"/>
          </a:xfrm>
          <a:prstGeom prst="rect">
            <a:avLst/>
          </a:prstGeom>
        </p:spPr>
        <p:txBody>
          <a:bodyPr wrap="square">
            <a:spAutoFit/>
          </a:bodyPr>
          <a:lstStyle/>
          <a:p>
            <a:pPr algn="ctr"/>
            <a:r>
              <a:rPr lang="en-US" sz="3200" b="1" dirty="0" smtClean="0">
                <a:solidFill>
                  <a:srgbClr val="C00000"/>
                </a:solidFill>
              </a:rPr>
              <a:t>7. CNC Tooling</a:t>
            </a:r>
            <a:endParaRPr lang="en-US" sz="3200" b="1" dirty="0">
              <a:solidFill>
                <a:srgbClr val="C00000"/>
              </a:solidFill>
            </a:endParaRPr>
          </a:p>
        </p:txBody>
      </p:sp>
      <p:sp>
        <p:nvSpPr>
          <p:cNvPr id="6" name="Rectangle 5"/>
          <p:cNvSpPr/>
          <p:nvPr/>
        </p:nvSpPr>
        <p:spPr>
          <a:xfrm>
            <a:off x="228600" y="1524000"/>
            <a:ext cx="8915400" cy="3416320"/>
          </a:xfrm>
          <a:prstGeom prst="rect">
            <a:avLst/>
          </a:prstGeom>
        </p:spPr>
        <p:txBody>
          <a:bodyPr wrap="square">
            <a:spAutoFit/>
          </a:bodyPr>
          <a:lstStyle/>
          <a:p>
            <a:pPr>
              <a:lnSpc>
                <a:spcPct val="150000"/>
              </a:lnSpc>
            </a:pPr>
            <a:r>
              <a:rPr lang="en-US" sz="2800" b="1" dirty="0" smtClean="0">
                <a:solidFill>
                  <a:srgbClr val="0070C0"/>
                </a:solidFill>
              </a:rPr>
              <a:t>i. </a:t>
            </a:r>
            <a:r>
              <a:rPr lang="en-US" sz="2800" b="1" u="sng" dirty="0" smtClean="0">
                <a:solidFill>
                  <a:srgbClr val="0070C0"/>
                </a:solidFill>
              </a:rPr>
              <a:t>Tool changing arrangements</a:t>
            </a:r>
            <a:r>
              <a:rPr lang="en-US" b="1" dirty="0" smtClean="0"/>
              <a:t/>
            </a:r>
            <a:br>
              <a:rPr lang="en-US" b="1" dirty="0" smtClean="0"/>
            </a:br>
            <a:r>
              <a:rPr lang="en-US" sz="2200" dirty="0" smtClean="0"/>
              <a:t>There are </a:t>
            </a:r>
            <a:r>
              <a:rPr lang="en-US" sz="2200" b="1" dirty="0" smtClean="0">
                <a:solidFill>
                  <a:srgbClr val="C00000"/>
                </a:solidFill>
              </a:rPr>
              <a:t>two types </a:t>
            </a:r>
            <a:r>
              <a:rPr lang="en-US" sz="2200" dirty="0" smtClean="0"/>
              <a:t>of tool changing arrangements:</a:t>
            </a:r>
            <a:r>
              <a:rPr lang="en-US" sz="2200" b="1" dirty="0" smtClean="0">
                <a:solidFill>
                  <a:srgbClr val="0070C0"/>
                </a:solidFill>
              </a:rPr>
              <a:t> manual </a:t>
            </a:r>
            <a:r>
              <a:rPr lang="en-US" sz="2200" dirty="0" smtClean="0"/>
              <a:t>and </a:t>
            </a:r>
            <a:r>
              <a:rPr lang="en-US" sz="2200" b="1" dirty="0" smtClean="0">
                <a:solidFill>
                  <a:srgbClr val="0070C0"/>
                </a:solidFill>
              </a:rPr>
              <a:t>automatic.</a:t>
            </a:r>
          </a:p>
          <a:p>
            <a:pPr>
              <a:lnSpc>
                <a:spcPct val="150000"/>
              </a:lnSpc>
            </a:pPr>
            <a:r>
              <a:rPr lang="en-US" sz="2800" b="1" dirty="0" smtClean="0">
                <a:solidFill>
                  <a:srgbClr val="0070C0"/>
                </a:solidFill>
              </a:rPr>
              <a:t>ii. </a:t>
            </a:r>
            <a:r>
              <a:rPr lang="en-US" sz="2800" b="1" u="sng" dirty="0" smtClean="0">
                <a:solidFill>
                  <a:srgbClr val="0070C0"/>
                </a:solidFill>
              </a:rPr>
              <a:t>Tool turrets</a:t>
            </a:r>
          </a:p>
          <a:p>
            <a:pPr>
              <a:lnSpc>
                <a:spcPct val="150000"/>
              </a:lnSpc>
              <a:buFont typeface="Wingdings" pitchFamily="2" charset="2"/>
              <a:buChar char="v"/>
            </a:pPr>
            <a:r>
              <a:rPr lang="en-US" sz="2000" dirty="0" smtClean="0"/>
              <a:t> </a:t>
            </a:r>
            <a:r>
              <a:rPr lang="en-US" sz="2200" dirty="0" smtClean="0"/>
              <a:t>An advantage of using </a:t>
            </a:r>
            <a:r>
              <a:rPr lang="en-US" sz="2200" b="1" dirty="0" smtClean="0">
                <a:solidFill>
                  <a:srgbClr val="C00000"/>
                </a:solidFill>
              </a:rPr>
              <a:t>tool turrets </a:t>
            </a:r>
            <a:r>
              <a:rPr lang="en-US" sz="2200" dirty="0" smtClean="0"/>
              <a:t>is that the </a:t>
            </a:r>
            <a:r>
              <a:rPr lang="en-US" sz="2200" b="1" dirty="0" smtClean="0"/>
              <a:t>time taken for tool changing </a:t>
            </a:r>
            <a:r>
              <a:rPr lang="en-US" sz="2200" dirty="0" smtClean="0"/>
              <a:t>will be only the </a:t>
            </a:r>
            <a:r>
              <a:rPr lang="en-US" sz="2200" b="1" dirty="0" smtClean="0"/>
              <a:t>time taken for indexing the turret. </a:t>
            </a:r>
            <a:r>
              <a:rPr lang="en-US" sz="2200" dirty="0" smtClean="0"/>
              <a:t>Only </a:t>
            </a:r>
            <a:r>
              <a:rPr lang="en-US" sz="2200" b="1" dirty="0" smtClean="0"/>
              <a:t>limited number </a:t>
            </a:r>
            <a:r>
              <a:rPr lang="en-US" sz="2200" dirty="0" smtClean="0"/>
              <a:t>of tools can be held in the turret.</a:t>
            </a:r>
          </a:p>
        </p:txBody>
      </p:sp>
      <p:pic>
        <p:nvPicPr>
          <p:cNvPr id="7" name="Picture 6" descr="cnc_lathe-cnl1700"/>
          <p:cNvPicPr>
            <a:picLocks noChangeAspect="1" noChangeArrowheads="1"/>
          </p:cNvPicPr>
          <p:nvPr/>
        </p:nvPicPr>
        <p:blipFill>
          <a:blip r:embed="rId2"/>
          <a:srcRect/>
          <a:stretch>
            <a:fillRect/>
          </a:stretch>
        </p:blipFill>
        <p:spPr bwMode="auto">
          <a:xfrm>
            <a:off x="0" y="0"/>
            <a:ext cx="207034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143000" y="609600"/>
            <a:ext cx="6896100" cy="2247900"/>
          </a:xfrm>
          <a:prstGeom prst="rect">
            <a:avLst/>
          </a:prstGeom>
          <a:noFill/>
          <a:ln w="9525">
            <a:noFill/>
            <a:miter lim="800000"/>
            <a:headEnd/>
            <a:tailEnd/>
          </a:ln>
          <a:effectLst/>
        </p:spPr>
      </p:pic>
      <p:sp>
        <p:nvSpPr>
          <p:cNvPr id="4" name="Rectangle 3"/>
          <p:cNvSpPr/>
          <p:nvPr/>
        </p:nvSpPr>
        <p:spPr>
          <a:xfrm>
            <a:off x="304800" y="2819400"/>
            <a:ext cx="8839200" cy="3277820"/>
          </a:xfrm>
          <a:prstGeom prst="rect">
            <a:avLst/>
          </a:prstGeom>
        </p:spPr>
        <p:txBody>
          <a:bodyPr wrap="square">
            <a:spAutoFit/>
          </a:bodyPr>
          <a:lstStyle/>
          <a:p>
            <a:pPr>
              <a:lnSpc>
                <a:spcPct val="150000"/>
              </a:lnSpc>
            </a:pPr>
            <a:r>
              <a:rPr lang="en-US" sz="2800" b="1" dirty="0" smtClean="0">
                <a:solidFill>
                  <a:srgbClr val="C00000"/>
                </a:solidFill>
              </a:rPr>
              <a:t>iii.  </a:t>
            </a:r>
            <a:r>
              <a:rPr lang="en-US" sz="2800" b="1" u="sng" dirty="0" smtClean="0">
                <a:solidFill>
                  <a:srgbClr val="C00000"/>
                </a:solidFill>
              </a:rPr>
              <a:t>Tool magazines</a:t>
            </a:r>
          </a:p>
          <a:p>
            <a:pPr>
              <a:lnSpc>
                <a:spcPct val="150000"/>
              </a:lnSpc>
              <a:buFont typeface="Wingdings" pitchFamily="2" charset="2"/>
              <a:buChar char="v"/>
            </a:pPr>
            <a:r>
              <a:rPr lang="en-US" sz="2000" b="1" dirty="0" smtClean="0"/>
              <a:t> </a:t>
            </a:r>
            <a:r>
              <a:rPr lang="en-US" sz="2200" b="1" dirty="0" smtClean="0">
                <a:solidFill>
                  <a:srgbClr val="C00000"/>
                </a:solidFill>
              </a:rPr>
              <a:t>Tool magazines </a:t>
            </a:r>
            <a:r>
              <a:rPr lang="en-US" sz="2200" dirty="0" smtClean="0"/>
              <a:t>are generally found on </a:t>
            </a:r>
            <a:r>
              <a:rPr lang="en-US" sz="2200" b="1" dirty="0" smtClean="0">
                <a:solidFill>
                  <a:srgbClr val="0070C0"/>
                </a:solidFill>
              </a:rPr>
              <a:t>drilling </a:t>
            </a:r>
            <a:r>
              <a:rPr lang="en-US" sz="2200" dirty="0" smtClean="0"/>
              <a:t>and </a:t>
            </a:r>
            <a:r>
              <a:rPr lang="en-US" sz="2200" b="1" dirty="0" smtClean="0">
                <a:solidFill>
                  <a:srgbClr val="0070C0"/>
                </a:solidFill>
              </a:rPr>
              <a:t>milling machines.</a:t>
            </a:r>
          </a:p>
          <a:p>
            <a:pPr>
              <a:lnSpc>
                <a:spcPct val="150000"/>
              </a:lnSpc>
              <a:buFont typeface="Wingdings" pitchFamily="2" charset="2"/>
              <a:buChar char="v"/>
            </a:pPr>
            <a:r>
              <a:rPr lang="en-US" sz="2200" dirty="0" smtClean="0"/>
              <a:t> A </a:t>
            </a:r>
            <a:r>
              <a:rPr lang="en-US" sz="2200" b="1" dirty="0" smtClean="0"/>
              <a:t>larger tool magazine </a:t>
            </a:r>
            <a:r>
              <a:rPr lang="en-US" sz="2200" dirty="0" smtClean="0"/>
              <a:t>can accommodate </a:t>
            </a:r>
            <a:r>
              <a:rPr lang="en-US" sz="2200" b="1" dirty="0" smtClean="0"/>
              <a:t>more number of tools, </a:t>
            </a:r>
            <a:r>
              <a:rPr lang="en-US" sz="2200" dirty="0" smtClean="0"/>
              <a:t>but the </a:t>
            </a:r>
            <a:r>
              <a:rPr lang="en-US" sz="2200" b="1" dirty="0" smtClean="0"/>
              <a:t>power </a:t>
            </a:r>
            <a:r>
              <a:rPr lang="en-US" sz="2200" dirty="0" smtClean="0"/>
              <a:t>required to move the </a:t>
            </a:r>
            <a:r>
              <a:rPr lang="en-US" sz="2200" b="1" dirty="0" smtClean="0"/>
              <a:t>tool magazine </a:t>
            </a:r>
            <a:r>
              <a:rPr lang="en-US" sz="2200" dirty="0" smtClean="0"/>
              <a:t>will be more. Hence, a magazine with </a:t>
            </a:r>
            <a:r>
              <a:rPr lang="en-US" sz="2200" b="1" dirty="0" smtClean="0"/>
              <a:t>optimum number of tool holders </a:t>
            </a:r>
            <a:r>
              <a:rPr lang="en-US" sz="2200" dirty="0" smtClean="0"/>
              <a:t>must be used. </a:t>
            </a:r>
          </a:p>
          <a:p>
            <a:pPr>
              <a:lnSpc>
                <a:spcPct val="150000"/>
              </a:lnSpc>
              <a:buFont typeface="Wingdings" pitchFamily="2" charset="2"/>
              <a:buChar char="v"/>
            </a:pPr>
            <a:r>
              <a:rPr lang="en-US" sz="2200" dirty="0" smtClean="0"/>
              <a:t>The following types of tool magazines exist: </a:t>
            </a:r>
            <a:r>
              <a:rPr lang="en-US" sz="2200" b="1" dirty="0" smtClean="0">
                <a:solidFill>
                  <a:srgbClr val="0070C0"/>
                </a:solidFill>
              </a:rPr>
              <a:t>circular, chain </a:t>
            </a:r>
            <a:r>
              <a:rPr lang="en-US" sz="2200" dirty="0" smtClean="0"/>
              <a:t>and </a:t>
            </a:r>
            <a:r>
              <a:rPr lang="en-US" sz="2200" b="1" dirty="0" smtClean="0">
                <a:solidFill>
                  <a:srgbClr val="0070C0"/>
                </a:solidFill>
              </a:rPr>
              <a:t>box type.</a:t>
            </a:r>
            <a:endParaRPr lang="en-US" sz="2200" b="1" dirty="0">
              <a:solidFill>
                <a:srgbClr val="0070C0"/>
              </a:solidFill>
            </a:endParaRPr>
          </a:p>
        </p:txBody>
      </p:sp>
      <p:sp>
        <p:nvSpPr>
          <p:cNvPr id="5" name="Rectangle 4"/>
          <p:cNvSpPr/>
          <p:nvPr/>
        </p:nvSpPr>
        <p:spPr>
          <a:xfrm>
            <a:off x="7086600" y="0"/>
            <a:ext cx="2057400" cy="523220"/>
          </a:xfrm>
          <a:prstGeom prst="rect">
            <a:avLst/>
          </a:prstGeom>
        </p:spPr>
        <p:txBody>
          <a:bodyPr wrap="square">
            <a:spAutoFit/>
          </a:bodyPr>
          <a:lstStyle/>
          <a:p>
            <a:r>
              <a:rPr lang="en-US" sz="2800" b="1" dirty="0" smtClean="0">
                <a:solidFill>
                  <a:srgbClr val="7030A0"/>
                </a:solidFill>
              </a:rPr>
              <a:t>Cont’d….</a:t>
            </a:r>
            <a:endParaRPr lang="en-US" sz="2800" b="1" dirty="0">
              <a:solidFill>
                <a:srgbClr val="7030A0"/>
              </a:solidFill>
            </a:endParaRPr>
          </a:p>
        </p:txBody>
      </p:sp>
      <p:pic>
        <p:nvPicPr>
          <p:cNvPr id="6" name="Picture 5" descr="cnc_lathe-cnl1700"/>
          <p:cNvPicPr>
            <a:picLocks noChangeAspect="1" noChangeArrowheads="1"/>
          </p:cNvPicPr>
          <p:nvPr/>
        </p:nvPicPr>
        <p:blipFill>
          <a:blip r:embed="rId3"/>
          <a:srcRect/>
          <a:stretch>
            <a:fillRect/>
          </a:stretch>
        </p:blipFill>
        <p:spPr bwMode="auto">
          <a:xfrm>
            <a:off x="0" y="0"/>
            <a:ext cx="14478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762000"/>
            <a:ext cx="8610600" cy="3277820"/>
          </a:xfrm>
          <a:prstGeom prst="rect">
            <a:avLst/>
          </a:prstGeom>
        </p:spPr>
        <p:txBody>
          <a:bodyPr wrap="square">
            <a:spAutoFit/>
          </a:bodyPr>
          <a:lstStyle/>
          <a:p>
            <a:pPr>
              <a:lnSpc>
                <a:spcPct val="150000"/>
              </a:lnSpc>
            </a:pPr>
            <a:r>
              <a:rPr lang="en-US" sz="2400" b="1" dirty="0" smtClean="0">
                <a:solidFill>
                  <a:srgbClr val="C00000"/>
                </a:solidFill>
              </a:rPr>
              <a:t>a. </a:t>
            </a:r>
            <a:r>
              <a:rPr lang="en-US" sz="2400" b="1" u="sng" dirty="0" smtClean="0">
                <a:solidFill>
                  <a:srgbClr val="C00000"/>
                </a:solidFill>
              </a:rPr>
              <a:t>Chain magazine</a:t>
            </a:r>
            <a:endParaRPr lang="en-US" sz="2400" u="sng" dirty="0" smtClean="0">
              <a:solidFill>
                <a:srgbClr val="C00000"/>
              </a:solidFill>
            </a:endParaRPr>
          </a:p>
          <a:p>
            <a:pPr algn="just">
              <a:lnSpc>
                <a:spcPct val="150000"/>
              </a:lnSpc>
              <a:buFont typeface="Wingdings" pitchFamily="2" charset="2"/>
              <a:buChar char="v"/>
            </a:pPr>
            <a:r>
              <a:rPr lang="en-US" sz="2000" dirty="0" smtClean="0"/>
              <a:t> </a:t>
            </a:r>
            <a:r>
              <a:rPr lang="en-US" sz="2200" dirty="0" smtClean="0"/>
              <a:t>These magazines can </a:t>
            </a:r>
            <a:r>
              <a:rPr lang="en-US" sz="2200" b="1" dirty="0" smtClean="0">
                <a:solidFill>
                  <a:srgbClr val="0070C0"/>
                </a:solidFill>
              </a:rPr>
              <a:t>hold large number of tools </a:t>
            </a:r>
            <a:r>
              <a:rPr lang="en-US" sz="2200" dirty="0" smtClean="0"/>
              <a:t>and may hold even up to </a:t>
            </a:r>
            <a:r>
              <a:rPr lang="en-US" sz="2200" b="1" dirty="0" smtClean="0">
                <a:solidFill>
                  <a:srgbClr val="0070C0"/>
                </a:solidFill>
              </a:rPr>
              <a:t>100 tools. </a:t>
            </a:r>
            <a:r>
              <a:rPr lang="en-US" sz="2200" dirty="0" smtClean="0"/>
              <a:t>In these </a:t>
            </a:r>
            <a:r>
              <a:rPr lang="en-US" sz="2200" b="1" dirty="0" smtClean="0"/>
              <a:t>chain magazines, </a:t>
            </a:r>
            <a:r>
              <a:rPr lang="en-US" sz="2200" dirty="0" smtClean="0"/>
              <a:t>tools will be identified either by </a:t>
            </a:r>
            <a:r>
              <a:rPr lang="en-US" sz="2200" b="1" dirty="0" smtClean="0">
                <a:solidFill>
                  <a:srgbClr val="0070C0"/>
                </a:solidFill>
              </a:rPr>
              <a:t>their location </a:t>
            </a:r>
            <a:r>
              <a:rPr lang="en-US" sz="2200" dirty="0" smtClean="0"/>
              <a:t>in the </a:t>
            </a:r>
            <a:r>
              <a:rPr lang="en-US" sz="2200" b="1" dirty="0" smtClean="0"/>
              <a:t>tool holder </a:t>
            </a:r>
            <a:r>
              <a:rPr lang="en-US" sz="2200" dirty="0" smtClean="0"/>
              <a:t>or by means of </a:t>
            </a:r>
            <a:r>
              <a:rPr lang="en-US" sz="2200" b="1" dirty="0" smtClean="0">
                <a:solidFill>
                  <a:srgbClr val="0070C0"/>
                </a:solidFill>
              </a:rPr>
              <a:t>some coding </a:t>
            </a:r>
            <a:r>
              <a:rPr lang="en-US" sz="2200" dirty="0" smtClean="0"/>
              <a:t>on the tool holder.</a:t>
            </a:r>
          </a:p>
          <a:p>
            <a:pPr algn="just">
              <a:lnSpc>
                <a:spcPct val="150000"/>
              </a:lnSpc>
              <a:buFont typeface="Wingdings" pitchFamily="2" charset="2"/>
              <a:buChar char="v"/>
            </a:pPr>
            <a:r>
              <a:rPr lang="en-US" sz="2200" dirty="0" smtClean="0"/>
              <a:t> The </a:t>
            </a:r>
            <a:r>
              <a:rPr lang="en-US" sz="2200" b="1" dirty="0" smtClean="0">
                <a:solidFill>
                  <a:srgbClr val="0070C0"/>
                </a:solidFill>
              </a:rPr>
              <a:t>positioning of the magazine </a:t>
            </a:r>
            <a:r>
              <a:rPr lang="en-US" sz="2200" dirty="0" smtClean="0"/>
              <a:t>for the </a:t>
            </a:r>
            <a:r>
              <a:rPr lang="en-US" sz="2200" b="1" dirty="0" smtClean="0"/>
              <a:t>next tool transfer </a:t>
            </a:r>
            <a:r>
              <a:rPr lang="en-US" sz="2200" dirty="0" smtClean="0"/>
              <a:t>will take place during the </a:t>
            </a:r>
            <a:r>
              <a:rPr lang="en-US" sz="2200" b="1" dirty="0" smtClean="0"/>
              <a:t>machining operation</a:t>
            </a:r>
            <a:r>
              <a:rPr lang="en-US" sz="2200" dirty="0" smtClean="0"/>
              <a:t>.</a:t>
            </a:r>
            <a:endParaRPr lang="en-US" sz="2200" dirty="0"/>
          </a:p>
        </p:txBody>
      </p:sp>
      <p:pic>
        <p:nvPicPr>
          <p:cNvPr id="4099" name="Picture 3"/>
          <p:cNvPicPr>
            <a:picLocks noChangeAspect="1" noChangeArrowheads="1"/>
          </p:cNvPicPr>
          <p:nvPr/>
        </p:nvPicPr>
        <p:blipFill>
          <a:blip r:embed="rId2">
            <a:lum bright="-1000" contrast="35000"/>
          </a:blip>
          <a:srcRect/>
          <a:stretch>
            <a:fillRect/>
          </a:stretch>
        </p:blipFill>
        <p:spPr bwMode="auto">
          <a:xfrm>
            <a:off x="2971800" y="3810000"/>
            <a:ext cx="5943600" cy="3048000"/>
          </a:xfrm>
          <a:prstGeom prst="rect">
            <a:avLst/>
          </a:prstGeom>
          <a:noFill/>
          <a:ln w="9525">
            <a:noFill/>
            <a:miter lim="800000"/>
            <a:headEnd/>
            <a:tailEnd/>
          </a:ln>
          <a:effectLst/>
        </p:spPr>
      </p:pic>
      <p:sp>
        <p:nvSpPr>
          <p:cNvPr id="5" name="Rectangle 4"/>
          <p:cNvSpPr/>
          <p:nvPr/>
        </p:nvSpPr>
        <p:spPr>
          <a:xfrm>
            <a:off x="7391400" y="228600"/>
            <a:ext cx="1636025" cy="523220"/>
          </a:xfrm>
          <a:prstGeom prst="rect">
            <a:avLst/>
          </a:prstGeom>
        </p:spPr>
        <p:txBody>
          <a:bodyPr wrap="none">
            <a:spAutoFit/>
          </a:bodyPr>
          <a:lstStyle/>
          <a:p>
            <a:r>
              <a:rPr lang="en-US" sz="2800" b="1" dirty="0" smtClean="0">
                <a:solidFill>
                  <a:srgbClr val="7030A0"/>
                </a:solidFill>
              </a:rPr>
              <a:t>Cont’d….</a:t>
            </a:r>
            <a:endParaRPr lang="en-US" sz="2800" b="1" dirty="0">
              <a:solidFill>
                <a:srgbClr val="7030A0"/>
              </a:solidFill>
            </a:endParaRPr>
          </a:p>
        </p:txBody>
      </p:sp>
      <p:pic>
        <p:nvPicPr>
          <p:cNvPr id="6" name="Picture 5" descr="cnc_lathe-cnl1700"/>
          <p:cNvPicPr>
            <a:picLocks noChangeAspect="1" noChangeArrowheads="1"/>
          </p:cNvPicPr>
          <p:nvPr/>
        </p:nvPicPr>
        <p:blipFill>
          <a:blip r:embed="rId3"/>
          <a:srcRect/>
          <a:stretch>
            <a:fillRect/>
          </a:stretch>
        </p:blipFill>
        <p:spPr bwMode="auto">
          <a:xfrm>
            <a:off x="0" y="0"/>
            <a:ext cx="207034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609600"/>
            <a:ext cx="8915400" cy="7063472"/>
          </a:xfrm>
          <a:prstGeom prst="rect">
            <a:avLst/>
          </a:prstGeom>
        </p:spPr>
        <p:txBody>
          <a:bodyPr wrap="square">
            <a:spAutoFit/>
          </a:bodyPr>
          <a:lstStyle/>
          <a:p>
            <a:pPr>
              <a:lnSpc>
                <a:spcPct val="150000"/>
              </a:lnSpc>
            </a:pPr>
            <a:r>
              <a:rPr lang="en-US" sz="2400" b="1" dirty="0" smtClean="0">
                <a:solidFill>
                  <a:srgbClr val="C00000"/>
                </a:solidFill>
              </a:rPr>
              <a:t>b.  </a:t>
            </a:r>
            <a:r>
              <a:rPr lang="en-US" sz="2400" b="1" u="sng" dirty="0" smtClean="0">
                <a:solidFill>
                  <a:srgbClr val="C00000"/>
                </a:solidFill>
              </a:rPr>
              <a:t>Circular magazine</a:t>
            </a:r>
          </a:p>
          <a:p>
            <a:pPr>
              <a:lnSpc>
                <a:spcPct val="150000"/>
              </a:lnSpc>
              <a:buFont typeface="Wingdings" pitchFamily="2" charset="2"/>
              <a:buChar char="v"/>
            </a:pPr>
            <a:r>
              <a:rPr lang="en-US" sz="1600" dirty="0" smtClean="0"/>
              <a:t> </a:t>
            </a:r>
            <a:r>
              <a:rPr lang="en-US" sz="2200" dirty="0" smtClean="0"/>
              <a:t>The</a:t>
            </a:r>
            <a:r>
              <a:rPr lang="en-US" sz="2200" b="1" dirty="0" smtClean="0"/>
              <a:t> tools </a:t>
            </a:r>
            <a:r>
              <a:rPr lang="en-US" sz="2200" dirty="0" smtClean="0"/>
              <a:t>are arranged in a </a:t>
            </a:r>
            <a:r>
              <a:rPr lang="en-US" sz="2200" b="1" dirty="0" smtClean="0">
                <a:solidFill>
                  <a:srgbClr val="0070C0"/>
                </a:solidFill>
              </a:rPr>
              <a:t>circular pattern </a:t>
            </a:r>
            <a:r>
              <a:rPr lang="en-US" sz="2200" dirty="0" smtClean="0"/>
              <a:t>and they will hold about </a:t>
            </a:r>
            <a:r>
              <a:rPr lang="en-US" sz="2200" b="1" dirty="0" smtClean="0">
                <a:solidFill>
                  <a:srgbClr val="0070C0"/>
                </a:solidFill>
              </a:rPr>
              <a:t>30 tools.</a:t>
            </a:r>
          </a:p>
          <a:p>
            <a:pPr>
              <a:lnSpc>
                <a:spcPct val="150000"/>
              </a:lnSpc>
              <a:buFont typeface="Wingdings" pitchFamily="2" charset="2"/>
              <a:buChar char="v"/>
            </a:pPr>
            <a:r>
              <a:rPr lang="en-US" sz="2200" dirty="0" smtClean="0"/>
              <a:t> </a:t>
            </a:r>
            <a:r>
              <a:rPr lang="en-US" sz="2200" b="1" dirty="0" smtClean="0">
                <a:solidFill>
                  <a:srgbClr val="0070C0"/>
                </a:solidFill>
              </a:rPr>
              <a:t>Geneva mechanism </a:t>
            </a:r>
            <a:r>
              <a:rPr lang="en-US" sz="2200" dirty="0" smtClean="0"/>
              <a:t>is used for </a:t>
            </a:r>
            <a:r>
              <a:rPr lang="en-US" sz="2200" b="1" dirty="0" smtClean="0"/>
              <a:t>changing the tools</a:t>
            </a:r>
            <a:r>
              <a:rPr lang="en-US" sz="2200" dirty="0" smtClean="0"/>
              <a:t>.</a:t>
            </a:r>
          </a:p>
          <a:p>
            <a:pPr>
              <a:lnSpc>
                <a:spcPct val="150000"/>
              </a:lnSpc>
              <a:buFont typeface="Wingdings" pitchFamily="2" charset="2"/>
              <a:buChar char="v"/>
            </a:pPr>
            <a:endParaRPr lang="en-US" sz="2000" dirty="0" smtClean="0"/>
          </a:p>
          <a:p>
            <a:pPr>
              <a:lnSpc>
                <a:spcPct val="150000"/>
              </a:lnSpc>
              <a:buFont typeface="Wingdings" pitchFamily="2" charset="2"/>
              <a:buChar char="v"/>
            </a:pPr>
            <a:endParaRPr lang="en-US" sz="2000" dirty="0" smtClean="0"/>
          </a:p>
          <a:p>
            <a:pPr>
              <a:lnSpc>
                <a:spcPct val="150000"/>
              </a:lnSpc>
              <a:buFont typeface="Wingdings" pitchFamily="2" charset="2"/>
              <a:buChar char="v"/>
            </a:pPr>
            <a:endParaRPr lang="en-US" sz="2000" dirty="0" smtClean="0"/>
          </a:p>
          <a:p>
            <a:pPr>
              <a:lnSpc>
                <a:spcPct val="150000"/>
              </a:lnSpc>
            </a:pPr>
            <a:r>
              <a:rPr lang="en-US" sz="2800" b="1" dirty="0" smtClean="0">
                <a:solidFill>
                  <a:srgbClr val="C00000"/>
                </a:solidFill>
              </a:rPr>
              <a:t>c.  </a:t>
            </a:r>
            <a:r>
              <a:rPr lang="en-US" sz="2800" b="1" u="sng" dirty="0" smtClean="0">
                <a:solidFill>
                  <a:srgbClr val="C00000"/>
                </a:solidFill>
              </a:rPr>
              <a:t>Box magazine</a:t>
            </a:r>
            <a:endParaRPr lang="en-US" sz="2000" b="1" u="sng" dirty="0" smtClean="0">
              <a:solidFill>
                <a:srgbClr val="C00000"/>
              </a:solidFill>
            </a:endParaRPr>
          </a:p>
          <a:p>
            <a:pPr algn="just">
              <a:lnSpc>
                <a:spcPct val="150000"/>
              </a:lnSpc>
              <a:buFont typeface="Wingdings" pitchFamily="2" charset="2"/>
              <a:buChar char="v"/>
            </a:pPr>
            <a:r>
              <a:rPr lang="en-US" sz="2000" b="1" dirty="0" smtClean="0"/>
              <a:t> </a:t>
            </a:r>
            <a:r>
              <a:rPr lang="en-US" sz="2200" dirty="0" smtClean="0"/>
              <a:t>In </a:t>
            </a:r>
            <a:r>
              <a:rPr lang="en-US" sz="2200" b="1" dirty="0" smtClean="0"/>
              <a:t>these magazines, </a:t>
            </a:r>
            <a:r>
              <a:rPr lang="en-US" sz="2200" dirty="0" smtClean="0"/>
              <a:t>the tools are stored in </a:t>
            </a:r>
            <a:r>
              <a:rPr lang="en-US" sz="2200" b="1" dirty="0" smtClean="0">
                <a:solidFill>
                  <a:srgbClr val="0070C0"/>
                </a:solidFill>
              </a:rPr>
              <a:t>open ended compartments. </a:t>
            </a:r>
            <a:r>
              <a:rPr lang="en-US" sz="2200" dirty="0" smtClean="0"/>
              <a:t>The </a:t>
            </a:r>
            <a:r>
              <a:rPr lang="en-US" sz="2200" b="1" dirty="0" smtClean="0"/>
              <a:t>tool holder </a:t>
            </a:r>
            <a:r>
              <a:rPr lang="en-US" sz="2200" dirty="0" smtClean="0"/>
              <a:t>must be </a:t>
            </a:r>
            <a:r>
              <a:rPr lang="en-US" sz="2200" b="1" dirty="0" smtClean="0"/>
              <a:t>removed from the spindle </a:t>
            </a:r>
            <a:r>
              <a:rPr lang="en-US" sz="2200" dirty="0" smtClean="0"/>
              <a:t>before loading the new tool holder.</a:t>
            </a:r>
          </a:p>
          <a:p>
            <a:pPr algn="just">
              <a:lnSpc>
                <a:spcPct val="150000"/>
              </a:lnSpc>
              <a:buFont typeface="Wingdings" pitchFamily="2" charset="2"/>
              <a:buChar char="v"/>
            </a:pPr>
            <a:r>
              <a:rPr lang="en-US" sz="2200" b="1" dirty="0" smtClean="0"/>
              <a:t>The spindle </a:t>
            </a:r>
            <a:r>
              <a:rPr lang="en-US" sz="2200" dirty="0" smtClean="0"/>
              <a:t>should move to the </a:t>
            </a:r>
            <a:r>
              <a:rPr lang="en-US" sz="2200" b="1" dirty="0" smtClean="0"/>
              <a:t>tool storage location </a:t>
            </a:r>
            <a:r>
              <a:rPr lang="en-US" sz="2200" dirty="0" smtClean="0"/>
              <a:t>rather than </a:t>
            </a:r>
            <a:r>
              <a:rPr lang="en-US" sz="2200" b="1" dirty="0" smtClean="0"/>
              <a:t>the tool </a:t>
            </a:r>
            <a:r>
              <a:rPr lang="en-US" sz="2200" dirty="0" smtClean="0"/>
              <a:t>to the </a:t>
            </a:r>
            <a:r>
              <a:rPr lang="en-US" sz="2200" b="1" dirty="0" smtClean="0"/>
              <a:t>spindle. </a:t>
            </a:r>
            <a:r>
              <a:rPr lang="en-US" sz="2200" dirty="0" smtClean="0"/>
              <a:t>Hence, </a:t>
            </a:r>
            <a:r>
              <a:rPr lang="en-US" sz="2200" b="1" dirty="0" smtClean="0"/>
              <a:t>more time </a:t>
            </a:r>
            <a:r>
              <a:rPr lang="en-US" sz="2200" dirty="0" smtClean="0"/>
              <a:t>will be consumed in </a:t>
            </a:r>
            <a:r>
              <a:rPr lang="en-US" sz="2200" b="1" dirty="0" smtClean="0"/>
              <a:t>tool changing.</a:t>
            </a:r>
          </a:p>
          <a:p>
            <a:pPr>
              <a:lnSpc>
                <a:spcPct val="150000"/>
              </a:lnSpc>
            </a:pPr>
            <a:endParaRPr lang="en-US" sz="2000" dirty="0" smtClean="0"/>
          </a:p>
          <a:p>
            <a:pPr>
              <a:lnSpc>
                <a:spcPct val="150000"/>
              </a:lnSpc>
            </a:pPr>
            <a:endParaRPr lang="en-US" sz="1600" dirty="0"/>
          </a:p>
        </p:txBody>
      </p:sp>
      <p:pic>
        <p:nvPicPr>
          <p:cNvPr id="5122" name="Picture 2"/>
          <p:cNvPicPr>
            <a:picLocks noChangeAspect="1" noChangeArrowheads="1"/>
          </p:cNvPicPr>
          <p:nvPr/>
        </p:nvPicPr>
        <p:blipFill>
          <a:blip r:embed="rId2">
            <a:lum bright="-14000" contrast="-7000"/>
          </a:blip>
          <a:srcRect/>
          <a:stretch>
            <a:fillRect/>
          </a:stretch>
        </p:blipFill>
        <p:spPr bwMode="auto">
          <a:xfrm>
            <a:off x="4648200" y="2438400"/>
            <a:ext cx="3429000" cy="1685925"/>
          </a:xfrm>
          <a:prstGeom prst="rect">
            <a:avLst/>
          </a:prstGeom>
          <a:noFill/>
          <a:ln w="9525">
            <a:noFill/>
            <a:miter lim="800000"/>
            <a:headEnd/>
            <a:tailEnd/>
          </a:ln>
          <a:effectLst/>
        </p:spPr>
      </p:pic>
      <p:sp>
        <p:nvSpPr>
          <p:cNvPr id="5" name="Rectangle 4"/>
          <p:cNvSpPr/>
          <p:nvPr/>
        </p:nvSpPr>
        <p:spPr>
          <a:xfrm>
            <a:off x="7391400" y="228600"/>
            <a:ext cx="1636025" cy="523220"/>
          </a:xfrm>
          <a:prstGeom prst="rect">
            <a:avLst/>
          </a:prstGeom>
        </p:spPr>
        <p:txBody>
          <a:bodyPr wrap="none">
            <a:spAutoFit/>
          </a:bodyPr>
          <a:lstStyle/>
          <a:p>
            <a:r>
              <a:rPr lang="en-US" sz="2800" b="1" dirty="0" smtClean="0">
                <a:solidFill>
                  <a:srgbClr val="7030A0"/>
                </a:solidFill>
              </a:rPr>
              <a:t>Cont’d….</a:t>
            </a:r>
            <a:endParaRPr lang="en-US" sz="2800" b="1" dirty="0">
              <a:solidFill>
                <a:srgbClr val="7030A0"/>
              </a:solidFill>
            </a:endParaRPr>
          </a:p>
        </p:txBody>
      </p:sp>
      <p:pic>
        <p:nvPicPr>
          <p:cNvPr id="6" name="Picture 5" descr="cnc_lathe-cnl1700"/>
          <p:cNvPicPr>
            <a:picLocks noChangeAspect="1" noChangeArrowheads="1"/>
          </p:cNvPicPr>
          <p:nvPr/>
        </p:nvPicPr>
        <p:blipFill>
          <a:blip r:embed="rId3"/>
          <a:srcRect/>
          <a:stretch>
            <a:fillRect/>
          </a:stretch>
        </p:blipFill>
        <p:spPr bwMode="auto">
          <a:xfrm>
            <a:off x="0" y="0"/>
            <a:ext cx="207034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295400"/>
            <a:ext cx="8305800" cy="3785652"/>
          </a:xfrm>
          <a:prstGeom prst="rect">
            <a:avLst/>
          </a:prstGeom>
        </p:spPr>
        <p:txBody>
          <a:bodyPr wrap="square">
            <a:spAutoFit/>
          </a:bodyPr>
          <a:lstStyle/>
          <a:p>
            <a:pPr>
              <a:lnSpc>
                <a:spcPct val="150000"/>
              </a:lnSpc>
            </a:pPr>
            <a:r>
              <a:rPr lang="en-US" sz="2800" b="1" dirty="0" smtClean="0">
                <a:solidFill>
                  <a:srgbClr val="C00000"/>
                </a:solidFill>
              </a:rPr>
              <a:t>3. </a:t>
            </a:r>
            <a:r>
              <a:rPr lang="en-US" sz="2800" b="1" u="sng" dirty="0" smtClean="0">
                <a:solidFill>
                  <a:srgbClr val="C00000"/>
                </a:solidFill>
              </a:rPr>
              <a:t>Automatic tool changers</a:t>
            </a:r>
          </a:p>
          <a:p>
            <a:pPr algn="just">
              <a:lnSpc>
                <a:spcPct val="150000"/>
              </a:lnSpc>
              <a:buFont typeface="Wingdings" pitchFamily="2" charset="2"/>
              <a:buChar char="v"/>
            </a:pPr>
            <a:r>
              <a:rPr lang="en-US" sz="2000" dirty="0" smtClean="0"/>
              <a:t> </a:t>
            </a:r>
            <a:r>
              <a:rPr lang="en-US" sz="2200" dirty="0" smtClean="0"/>
              <a:t>Whenever </a:t>
            </a:r>
            <a:r>
              <a:rPr lang="en-US" sz="2200" b="1" dirty="0" smtClean="0"/>
              <a:t>controller encounters a </a:t>
            </a:r>
            <a:r>
              <a:rPr lang="en-US" sz="2200" b="1" dirty="0" smtClean="0">
                <a:solidFill>
                  <a:srgbClr val="0070C0"/>
                </a:solidFill>
              </a:rPr>
              <a:t>tool change code</a:t>
            </a:r>
            <a:r>
              <a:rPr lang="en-US" sz="2200" b="1" dirty="0" smtClean="0"/>
              <a:t>, </a:t>
            </a:r>
            <a:r>
              <a:rPr lang="en-US" sz="2200" dirty="0" smtClean="0"/>
              <a:t>a </a:t>
            </a:r>
            <a:r>
              <a:rPr lang="en-US" sz="2200" b="1" dirty="0" smtClean="0"/>
              <a:t>signal </a:t>
            </a:r>
            <a:r>
              <a:rPr lang="en-US" sz="2200" dirty="0" smtClean="0"/>
              <a:t>will be sent to the </a:t>
            </a:r>
            <a:r>
              <a:rPr lang="en-US" sz="2200" b="1" dirty="0" smtClean="0"/>
              <a:t>control unit </a:t>
            </a:r>
            <a:r>
              <a:rPr lang="en-US" sz="2200" dirty="0" smtClean="0"/>
              <a:t>so that the appropriate </a:t>
            </a:r>
            <a:r>
              <a:rPr lang="en-US" sz="2200" b="1" dirty="0" smtClean="0"/>
              <a:t>tool holder </a:t>
            </a:r>
            <a:r>
              <a:rPr lang="en-US" sz="2200" dirty="0" smtClean="0"/>
              <a:t>in the magazine comes to the </a:t>
            </a:r>
            <a:r>
              <a:rPr lang="en-US" sz="2200" b="1" dirty="0" smtClean="0">
                <a:solidFill>
                  <a:srgbClr val="0070C0"/>
                </a:solidFill>
              </a:rPr>
              <a:t>transfer position.</a:t>
            </a:r>
          </a:p>
          <a:p>
            <a:pPr algn="just">
              <a:lnSpc>
                <a:spcPct val="150000"/>
              </a:lnSpc>
              <a:buFont typeface="Wingdings" pitchFamily="2" charset="2"/>
              <a:buChar char="v"/>
            </a:pPr>
            <a:r>
              <a:rPr lang="en-US" sz="2200" dirty="0" smtClean="0"/>
              <a:t>The </a:t>
            </a:r>
            <a:r>
              <a:rPr lang="en-US" sz="2200" b="1" dirty="0" smtClean="0"/>
              <a:t>tool holder </a:t>
            </a:r>
            <a:r>
              <a:rPr lang="en-US" sz="2200" dirty="0" smtClean="0"/>
              <a:t>will then be transferred from the </a:t>
            </a:r>
            <a:r>
              <a:rPr lang="en-US" sz="2200" b="1" dirty="0" smtClean="0"/>
              <a:t>tool magazine to </a:t>
            </a:r>
            <a:r>
              <a:rPr lang="en-US" sz="2200" dirty="0" smtClean="0"/>
              <a:t>the </a:t>
            </a:r>
            <a:r>
              <a:rPr lang="en-US" sz="2200" b="1" dirty="0" smtClean="0"/>
              <a:t>spindle nose</a:t>
            </a:r>
            <a:r>
              <a:rPr lang="en-US" sz="2200" dirty="0" smtClean="0"/>
              <a:t>. This can be done by </a:t>
            </a:r>
            <a:r>
              <a:rPr lang="en-US" sz="2200" b="1" dirty="0" smtClean="0"/>
              <a:t>various mechanisms. </a:t>
            </a:r>
            <a:r>
              <a:rPr lang="en-US" sz="2200" dirty="0" smtClean="0"/>
              <a:t>One such mechanism is a </a:t>
            </a:r>
            <a:r>
              <a:rPr lang="en-US" sz="2200" b="1" dirty="0" smtClean="0"/>
              <a:t>rotating arm mechanism. </a:t>
            </a:r>
            <a:endParaRPr lang="en-US" sz="2200" b="1" dirty="0"/>
          </a:p>
        </p:txBody>
      </p:sp>
      <p:sp>
        <p:nvSpPr>
          <p:cNvPr id="4" name="Rectangle 3"/>
          <p:cNvSpPr/>
          <p:nvPr/>
        </p:nvSpPr>
        <p:spPr>
          <a:xfrm>
            <a:off x="7391400" y="228600"/>
            <a:ext cx="1636025" cy="523220"/>
          </a:xfrm>
          <a:prstGeom prst="rect">
            <a:avLst/>
          </a:prstGeom>
        </p:spPr>
        <p:txBody>
          <a:bodyPr wrap="none">
            <a:spAutoFit/>
          </a:bodyPr>
          <a:lstStyle/>
          <a:p>
            <a:r>
              <a:rPr lang="en-US" sz="2800" b="1" dirty="0" smtClean="0">
                <a:solidFill>
                  <a:srgbClr val="7030A0"/>
                </a:solidFill>
              </a:rPr>
              <a:t>Cont’d….</a:t>
            </a:r>
            <a:endParaRPr lang="en-US" sz="2800" b="1" dirty="0">
              <a:solidFill>
                <a:srgbClr val="7030A0"/>
              </a:solidFill>
            </a:endParaRPr>
          </a:p>
        </p:txBody>
      </p:sp>
      <p:pic>
        <p:nvPicPr>
          <p:cNvPr id="6" name="Picture 5" descr="cnc_lathe-cnl1700"/>
          <p:cNvPicPr>
            <a:picLocks noChangeAspect="1" noChangeArrowheads="1"/>
          </p:cNvPicPr>
          <p:nvPr/>
        </p:nvPicPr>
        <p:blipFill>
          <a:blip r:embed="rId2"/>
          <a:srcRect/>
          <a:stretch>
            <a:fillRect/>
          </a:stretch>
        </p:blipFill>
        <p:spPr bwMode="auto">
          <a:xfrm>
            <a:off x="0" y="0"/>
            <a:ext cx="207034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1153294">
            <a:off x="2605077" y="927805"/>
            <a:ext cx="2661306" cy="1569660"/>
          </a:xfrm>
          <a:prstGeom prst="rect">
            <a:avLst/>
          </a:prstGeom>
        </p:spPr>
        <p:txBody>
          <a:bodyPr wrap="none">
            <a:spAutoFit/>
          </a:bodyPr>
          <a:lstStyle/>
          <a:p>
            <a:r>
              <a:rPr lang="en-US" sz="9600" b="1" dirty="0" err="1" smtClean="0">
                <a:solidFill>
                  <a:schemeClr val="accent1">
                    <a:lumMod val="75000"/>
                  </a:schemeClr>
                </a:solidFill>
                <a:latin typeface="French Script MT" pitchFamily="66" charset="0"/>
              </a:rPr>
              <a:t>Qns</a:t>
            </a:r>
            <a:r>
              <a:rPr lang="en-US" sz="9600" b="1" dirty="0" smtClean="0">
                <a:solidFill>
                  <a:schemeClr val="accent1">
                    <a:lumMod val="75000"/>
                  </a:schemeClr>
                </a:solidFill>
                <a:latin typeface="French Script MT" pitchFamily="66" charset="0"/>
              </a:rPr>
              <a:t>!!!</a:t>
            </a:r>
            <a:endParaRPr lang="en-US" sz="9600" b="1" dirty="0">
              <a:solidFill>
                <a:schemeClr val="accent1">
                  <a:lumMod val="75000"/>
                </a:schemeClr>
              </a:solidFill>
              <a:latin typeface="French Script MT" pitchFamily="66" charset="0"/>
            </a:endParaRPr>
          </a:p>
        </p:txBody>
      </p:sp>
      <p:pic>
        <p:nvPicPr>
          <p:cNvPr id="5" name="Picture 4" descr="cnc_lathe-cnl1700"/>
          <p:cNvPicPr>
            <a:picLocks noChangeAspect="1" noChangeArrowheads="1"/>
          </p:cNvPicPr>
          <p:nvPr/>
        </p:nvPicPr>
        <p:blipFill>
          <a:blip r:embed="rId3"/>
          <a:srcRect/>
          <a:stretch>
            <a:fillRect/>
          </a:stretch>
        </p:blipFill>
        <p:spPr bwMode="auto">
          <a:xfrm>
            <a:off x="1600200" y="2514600"/>
            <a:ext cx="5715000"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86800" cy="3600986"/>
          </a:xfrm>
          <a:prstGeom prst="rect">
            <a:avLst/>
          </a:prstGeom>
        </p:spPr>
        <p:txBody>
          <a:bodyPr wrap="square">
            <a:spAutoFit/>
          </a:bodyPr>
          <a:lstStyle/>
          <a:p>
            <a:pPr algn="r">
              <a:lnSpc>
                <a:spcPct val="150000"/>
              </a:lnSpc>
            </a:pPr>
            <a:r>
              <a:rPr lang="en-US" sz="2800" b="1" dirty="0" smtClean="0">
                <a:solidFill>
                  <a:srgbClr val="C00000"/>
                </a:solidFill>
              </a:rPr>
              <a:t> Cont’d…</a:t>
            </a:r>
          </a:p>
          <a:p>
            <a:pPr algn="just">
              <a:lnSpc>
                <a:spcPct val="150000"/>
              </a:lnSpc>
              <a:buBlip>
                <a:blip r:embed="rId3"/>
              </a:buBlip>
            </a:pPr>
            <a:r>
              <a:rPr lang="en-US" sz="2400" dirty="0" smtClean="0"/>
              <a:t> </a:t>
            </a:r>
            <a:r>
              <a:rPr lang="en-US" sz="2400" b="1" dirty="0" smtClean="0">
                <a:solidFill>
                  <a:srgbClr val="C00000"/>
                </a:solidFill>
              </a:rPr>
              <a:t>CNC</a:t>
            </a:r>
            <a:r>
              <a:rPr lang="en-US" sz="2400" dirty="0" smtClean="0">
                <a:solidFill>
                  <a:srgbClr val="002060"/>
                </a:solidFill>
              </a:rPr>
              <a:t> can </a:t>
            </a:r>
            <a:r>
              <a:rPr lang="en-US" sz="2400" dirty="0" smtClean="0"/>
              <a:t>also be </a:t>
            </a:r>
            <a:r>
              <a:rPr lang="en-US" sz="2400" b="1" dirty="0" smtClean="0"/>
              <a:t>defined</a:t>
            </a:r>
            <a:r>
              <a:rPr lang="en-US" sz="2400" dirty="0" smtClean="0"/>
              <a:t> as a </a:t>
            </a:r>
            <a:r>
              <a:rPr lang="en-US" sz="2400" b="1" dirty="0" smtClean="0">
                <a:solidFill>
                  <a:srgbClr val="0070C0"/>
                </a:solidFill>
              </a:rPr>
              <a:t>programmable automation</a:t>
            </a:r>
            <a:r>
              <a:rPr lang="en-US" sz="2400" dirty="0" smtClean="0"/>
              <a:t> in which the </a:t>
            </a:r>
            <a:r>
              <a:rPr lang="en-US" sz="2400" b="1" dirty="0" smtClean="0"/>
              <a:t>mechanical actions </a:t>
            </a:r>
            <a:r>
              <a:rPr lang="en-US" sz="2400" dirty="0" smtClean="0"/>
              <a:t>of a </a:t>
            </a:r>
            <a:r>
              <a:rPr lang="en-US" sz="2400" b="1" dirty="0" smtClean="0">
                <a:solidFill>
                  <a:srgbClr val="0070C0"/>
                </a:solidFill>
              </a:rPr>
              <a:t>‘machine tool</a:t>
            </a:r>
            <a:r>
              <a:rPr lang="en-US" sz="2400" dirty="0" smtClean="0"/>
              <a:t>’ are controlled by </a:t>
            </a:r>
            <a:r>
              <a:rPr lang="en-US" sz="2400" b="1" dirty="0" smtClean="0">
                <a:solidFill>
                  <a:srgbClr val="0070C0"/>
                </a:solidFill>
              </a:rPr>
              <a:t>a program </a:t>
            </a:r>
            <a:r>
              <a:rPr lang="en-US" sz="2400" dirty="0" smtClean="0"/>
              <a:t>containing </a:t>
            </a:r>
            <a:r>
              <a:rPr lang="en-US" sz="2400" b="1" dirty="0" smtClean="0">
                <a:solidFill>
                  <a:srgbClr val="C00000"/>
                </a:solidFill>
              </a:rPr>
              <a:t>coded alphanumeric data </a:t>
            </a:r>
            <a:r>
              <a:rPr lang="en-US" sz="2400" dirty="0" smtClean="0"/>
              <a:t>that represents relative positions between </a:t>
            </a:r>
            <a:r>
              <a:rPr lang="en-US" sz="2400" b="1" dirty="0" smtClean="0">
                <a:solidFill>
                  <a:srgbClr val="0070C0"/>
                </a:solidFill>
              </a:rPr>
              <a:t>a work head </a:t>
            </a:r>
            <a:r>
              <a:rPr lang="en-US" sz="2400" dirty="0" smtClean="0"/>
              <a:t>(e.g., cutting tool) and </a:t>
            </a:r>
            <a:r>
              <a:rPr lang="en-US" sz="2400" b="1" dirty="0" smtClean="0">
                <a:solidFill>
                  <a:srgbClr val="0070C0"/>
                </a:solidFill>
              </a:rPr>
              <a:t>a work part</a:t>
            </a:r>
            <a:r>
              <a:rPr lang="en-US" sz="2400" dirty="0" smtClean="0"/>
              <a:t>.</a:t>
            </a:r>
          </a:p>
          <a:p>
            <a:pPr>
              <a:lnSpc>
                <a:spcPct val="150000"/>
              </a:lnSpc>
            </a:pPr>
            <a:endParaRPr lang="en-US" sz="2800" b="1" dirty="0">
              <a:solidFill>
                <a:srgbClr val="0070C0"/>
              </a:solidFill>
            </a:endParaRPr>
          </a:p>
        </p:txBody>
      </p:sp>
      <p:pic>
        <p:nvPicPr>
          <p:cNvPr id="1026" name="Picture 2"/>
          <p:cNvPicPr>
            <a:picLocks noChangeAspect="1" noChangeArrowheads="1"/>
          </p:cNvPicPr>
          <p:nvPr/>
        </p:nvPicPr>
        <p:blipFill>
          <a:blip r:embed="rId4"/>
          <a:srcRect/>
          <a:stretch>
            <a:fillRect/>
          </a:stretch>
        </p:blipFill>
        <p:spPr bwMode="auto">
          <a:xfrm>
            <a:off x="1447800" y="3429000"/>
            <a:ext cx="7086600" cy="2895600"/>
          </a:xfrm>
          <a:prstGeom prst="rect">
            <a:avLst/>
          </a:prstGeom>
          <a:noFill/>
          <a:ln w="9525">
            <a:noFill/>
            <a:miter lim="800000"/>
            <a:headEnd/>
            <a:tailEnd/>
          </a:ln>
          <a:effectLst/>
        </p:spPr>
      </p:pic>
      <p:sp>
        <p:nvSpPr>
          <p:cNvPr id="5" name="TextBox 4"/>
          <p:cNvSpPr txBox="1"/>
          <p:nvPr/>
        </p:nvSpPr>
        <p:spPr>
          <a:xfrm>
            <a:off x="2362200" y="6477000"/>
            <a:ext cx="4114800" cy="369332"/>
          </a:xfrm>
          <a:prstGeom prst="rect">
            <a:avLst/>
          </a:prstGeom>
          <a:noFill/>
        </p:spPr>
        <p:txBody>
          <a:bodyPr wrap="square" rtlCol="0">
            <a:spAutoFit/>
          </a:bodyPr>
          <a:lstStyle/>
          <a:p>
            <a:pPr algn="ctr"/>
            <a:r>
              <a:rPr lang="en-US" b="1" i="1" dirty="0" smtClean="0">
                <a:solidFill>
                  <a:srgbClr val="002060"/>
                </a:solidFill>
              </a:rPr>
              <a:t>Fig. 1. CNC System</a:t>
            </a:r>
            <a:endParaRPr lang="en-US" b="1" i="1" dirty="0">
              <a:solidFill>
                <a:srgbClr val="002060"/>
              </a:solidFill>
            </a:endParaRPr>
          </a:p>
        </p:txBody>
      </p:sp>
      <p:pic>
        <p:nvPicPr>
          <p:cNvPr id="6" name="Picture 5" descr="cnc_lathe-cnl1700"/>
          <p:cNvPicPr>
            <a:picLocks noChangeAspect="1" noChangeArrowheads="1"/>
          </p:cNvPicPr>
          <p:nvPr/>
        </p:nvPicPr>
        <p:blipFill>
          <a:blip r:embed="rId5"/>
          <a:srcRect/>
          <a:stretch>
            <a:fillRect/>
          </a:stretch>
        </p:blipFill>
        <p:spPr bwMode="auto">
          <a:xfrm>
            <a:off x="0" y="0"/>
            <a:ext cx="207034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nc_lathe-cnl1700"/>
          <p:cNvPicPr>
            <a:picLocks noChangeAspect="1" noChangeArrowheads="1"/>
          </p:cNvPicPr>
          <p:nvPr/>
        </p:nvPicPr>
        <p:blipFill>
          <a:blip r:embed="rId2"/>
          <a:srcRect/>
          <a:stretch>
            <a:fillRect/>
          </a:stretch>
        </p:blipFill>
        <p:spPr bwMode="auto">
          <a:xfrm>
            <a:off x="1219200" y="457200"/>
            <a:ext cx="3581400" cy="2514600"/>
          </a:xfrm>
          <a:prstGeom prst="rect">
            <a:avLst/>
          </a:prstGeom>
          <a:noFill/>
          <a:ln w="9525">
            <a:noFill/>
            <a:miter lim="800000"/>
            <a:headEnd/>
            <a:tailEnd/>
          </a:ln>
        </p:spPr>
      </p:pic>
      <p:pic>
        <p:nvPicPr>
          <p:cNvPr id="3" name="Picture 11" descr="cnc_milling_machine"/>
          <p:cNvPicPr>
            <a:picLocks noChangeAspect="1" noChangeArrowheads="1"/>
          </p:cNvPicPr>
          <p:nvPr/>
        </p:nvPicPr>
        <p:blipFill>
          <a:blip r:embed="rId3"/>
          <a:srcRect/>
          <a:stretch>
            <a:fillRect/>
          </a:stretch>
        </p:blipFill>
        <p:spPr bwMode="auto">
          <a:xfrm>
            <a:off x="5029200" y="762000"/>
            <a:ext cx="3581400" cy="2533650"/>
          </a:xfrm>
          <a:prstGeom prst="rect">
            <a:avLst/>
          </a:prstGeom>
          <a:noFill/>
          <a:ln w="9525">
            <a:noFill/>
            <a:miter lim="800000"/>
            <a:headEnd/>
            <a:tailEnd/>
          </a:ln>
        </p:spPr>
      </p:pic>
      <p:pic>
        <p:nvPicPr>
          <p:cNvPr id="4" name="Picture 9" descr="pressbrake_cnc"/>
          <p:cNvPicPr>
            <a:picLocks noChangeAspect="1" noChangeArrowheads="1"/>
          </p:cNvPicPr>
          <p:nvPr/>
        </p:nvPicPr>
        <p:blipFill>
          <a:blip r:embed="rId4"/>
          <a:srcRect/>
          <a:stretch>
            <a:fillRect/>
          </a:stretch>
        </p:blipFill>
        <p:spPr bwMode="auto">
          <a:xfrm>
            <a:off x="142875" y="3214688"/>
            <a:ext cx="2660650" cy="2735262"/>
          </a:xfrm>
          <a:prstGeom prst="rect">
            <a:avLst/>
          </a:prstGeom>
          <a:noFill/>
          <a:ln w="9525">
            <a:noFill/>
            <a:miter lim="800000"/>
            <a:headEnd/>
            <a:tailEnd/>
          </a:ln>
        </p:spPr>
      </p:pic>
      <p:pic>
        <p:nvPicPr>
          <p:cNvPr id="5" name="Picture 17" descr="cnc_laser_cutting"/>
          <p:cNvPicPr>
            <a:picLocks noChangeAspect="1" noChangeArrowheads="1"/>
          </p:cNvPicPr>
          <p:nvPr/>
        </p:nvPicPr>
        <p:blipFill>
          <a:blip r:embed="rId5"/>
          <a:srcRect/>
          <a:stretch>
            <a:fillRect/>
          </a:stretch>
        </p:blipFill>
        <p:spPr bwMode="auto">
          <a:xfrm>
            <a:off x="2895600" y="3429000"/>
            <a:ext cx="3721100" cy="2716213"/>
          </a:xfrm>
          <a:prstGeom prst="rect">
            <a:avLst/>
          </a:prstGeom>
          <a:noFill/>
          <a:ln w="9525">
            <a:noFill/>
            <a:miter lim="800000"/>
            <a:headEnd/>
            <a:tailEnd/>
          </a:ln>
        </p:spPr>
      </p:pic>
      <p:pic>
        <p:nvPicPr>
          <p:cNvPr id="6" name="Picture 15" descr="CNC_Machine"/>
          <p:cNvPicPr>
            <a:picLocks noChangeAspect="1" noChangeArrowheads="1"/>
          </p:cNvPicPr>
          <p:nvPr/>
        </p:nvPicPr>
        <p:blipFill>
          <a:blip r:embed="rId6"/>
          <a:srcRect/>
          <a:stretch>
            <a:fillRect/>
          </a:stretch>
        </p:blipFill>
        <p:spPr bwMode="auto">
          <a:xfrm>
            <a:off x="6858000" y="3429000"/>
            <a:ext cx="2005012" cy="3006725"/>
          </a:xfrm>
          <a:prstGeom prst="rect">
            <a:avLst/>
          </a:prstGeom>
          <a:noFill/>
          <a:ln w="9525">
            <a:noFill/>
            <a:miter lim="800000"/>
            <a:headEnd/>
            <a:tailEnd/>
          </a:ln>
        </p:spPr>
      </p:pic>
      <p:sp>
        <p:nvSpPr>
          <p:cNvPr id="8" name="TextBox 7"/>
          <p:cNvSpPr txBox="1"/>
          <p:nvPr/>
        </p:nvSpPr>
        <p:spPr>
          <a:xfrm>
            <a:off x="5867400" y="0"/>
            <a:ext cx="3276600" cy="646331"/>
          </a:xfrm>
          <a:prstGeom prst="rect">
            <a:avLst/>
          </a:prstGeom>
          <a:noFill/>
        </p:spPr>
        <p:txBody>
          <a:bodyPr wrap="square" rtlCol="0">
            <a:spAutoFit/>
          </a:bodyPr>
          <a:lstStyle/>
          <a:p>
            <a:pPr algn="r"/>
            <a:r>
              <a:rPr lang="en-US" sz="3600" b="1" i="1" dirty="0" smtClean="0">
                <a:solidFill>
                  <a:srgbClr val="0070C0"/>
                </a:solidFill>
              </a:rPr>
              <a:t>Cont’d…</a:t>
            </a:r>
            <a:endParaRPr lang="en-US" sz="3600" b="1" i="1" dirty="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43000"/>
            <a:ext cx="8839200" cy="5678478"/>
          </a:xfrm>
          <a:prstGeom prst="rect">
            <a:avLst/>
          </a:prstGeom>
        </p:spPr>
        <p:txBody>
          <a:bodyPr wrap="square">
            <a:spAutoFit/>
          </a:bodyPr>
          <a:lstStyle/>
          <a:p>
            <a:pPr>
              <a:lnSpc>
                <a:spcPct val="150000"/>
              </a:lnSpc>
            </a:pPr>
            <a:r>
              <a:rPr lang="en-US" sz="2800" b="1" dirty="0" smtClean="0">
                <a:solidFill>
                  <a:srgbClr val="C00000"/>
                </a:solidFill>
              </a:rPr>
              <a:t>1.2. Major Features of CNC Machine Tools</a:t>
            </a:r>
          </a:p>
          <a:p>
            <a:pPr lvl="1">
              <a:lnSpc>
                <a:spcPct val="150000"/>
              </a:lnSpc>
              <a:buFont typeface="Wingdings" pitchFamily="2" charset="2"/>
              <a:buChar char="v"/>
            </a:pPr>
            <a:r>
              <a:rPr lang="en-US" sz="2200" b="1" dirty="0" smtClean="0">
                <a:solidFill>
                  <a:srgbClr val="0070C0"/>
                </a:solidFill>
              </a:rPr>
              <a:t>Storage of more than one part program</a:t>
            </a:r>
          </a:p>
          <a:p>
            <a:pPr lvl="1">
              <a:lnSpc>
                <a:spcPct val="150000"/>
              </a:lnSpc>
              <a:buFont typeface="Wingdings" pitchFamily="2" charset="2"/>
              <a:buChar char="v"/>
            </a:pPr>
            <a:r>
              <a:rPr lang="en-US" sz="2200" b="1" dirty="0" smtClean="0">
                <a:solidFill>
                  <a:srgbClr val="0070C0"/>
                </a:solidFill>
              </a:rPr>
              <a:t>Various forms of program input</a:t>
            </a:r>
          </a:p>
          <a:p>
            <a:pPr lvl="1">
              <a:lnSpc>
                <a:spcPct val="150000"/>
              </a:lnSpc>
              <a:buFont typeface="Wingdings" pitchFamily="2" charset="2"/>
              <a:buChar char="v"/>
            </a:pPr>
            <a:r>
              <a:rPr lang="en-US" sz="2200" b="1" dirty="0" smtClean="0">
                <a:solidFill>
                  <a:srgbClr val="0070C0"/>
                </a:solidFill>
              </a:rPr>
              <a:t>Program editing at the machine tool</a:t>
            </a:r>
          </a:p>
          <a:p>
            <a:pPr lvl="1">
              <a:lnSpc>
                <a:spcPct val="150000"/>
              </a:lnSpc>
              <a:buFont typeface="Wingdings" pitchFamily="2" charset="2"/>
              <a:buChar char="v"/>
            </a:pPr>
            <a:r>
              <a:rPr lang="en-US" sz="2200" b="1" dirty="0" smtClean="0">
                <a:solidFill>
                  <a:srgbClr val="0070C0"/>
                </a:solidFill>
              </a:rPr>
              <a:t>Fixed cycles and programming subroutines</a:t>
            </a:r>
          </a:p>
          <a:p>
            <a:pPr lvl="1">
              <a:lnSpc>
                <a:spcPct val="150000"/>
              </a:lnSpc>
              <a:buFont typeface="Wingdings" pitchFamily="2" charset="2"/>
              <a:buChar char="v"/>
            </a:pPr>
            <a:r>
              <a:rPr lang="en-US" sz="2200" b="1" dirty="0" smtClean="0">
                <a:solidFill>
                  <a:srgbClr val="0070C0"/>
                </a:solidFill>
              </a:rPr>
              <a:t>Interpolation</a:t>
            </a:r>
          </a:p>
          <a:p>
            <a:pPr lvl="1">
              <a:lnSpc>
                <a:spcPct val="150000"/>
              </a:lnSpc>
              <a:buFont typeface="Wingdings" pitchFamily="2" charset="2"/>
              <a:buChar char="v"/>
            </a:pPr>
            <a:r>
              <a:rPr lang="en-US" sz="2200" b="1" dirty="0" smtClean="0">
                <a:solidFill>
                  <a:srgbClr val="0070C0"/>
                </a:solidFill>
              </a:rPr>
              <a:t>Cutter length &amp; size compensations</a:t>
            </a:r>
          </a:p>
          <a:p>
            <a:pPr lvl="1">
              <a:lnSpc>
                <a:spcPct val="150000"/>
              </a:lnSpc>
              <a:buFont typeface="Wingdings" pitchFamily="2" charset="2"/>
              <a:buChar char="v"/>
            </a:pPr>
            <a:r>
              <a:rPr lang="en-US" sz="2200" b="1" dirty="0" smtClean="0">
                <a:solidFill>
                  <a:srgbClr val="0070C0"/>
                </a:solidFill>
              </a:rPr>
              <a:t>Acceleration and deceleration computations</a:t>
            </a:r>
          </a:p>
          <a:p>
            <a:pPr lvl="1">
              <a:lnSpc>
                <a:spcPct val="150000"/>
              </a:lnSpc>
              <a:buFont typeface="Wingdings" pitchFamily="2" charset="2"/>
              <a:buChar char="v"/>
            </a:pPr>
            <a:r>
              <a:rPr lang="en-US" sz="2200" b="1" dirty="0" smtClean="0">
                <a:solidFill>
                  <a:srgbClr val="0070C0"/>
                </a:solidFill>
              </a:rPr>
              <a:t>Communications interface</a:t>
            </a:r>
          </a:p>
          <a:p>
            <a:pPr lvl="1">
              <a:lnSpc>
                <a:spcPct val="150000"/>
              </a:lnSpc>
              <a:buFont typeface="Wingdings" pitchFamily="2" charset="2"/>
              <a:buChar char="v"/>
            </a:pPr>
            <a:r>
              <a:rPr lang="en-US" sz="2200" b="1" dirty="0" smtClean="0">
                <a:solidFill>
                  <a:srgbClr val="0070C0"/>
                </a:solidFill>
              </a:rPr>
              <a:t>Diagnostics</a:t>
            </a:r>
          </a:p>
          <a:p>
            <a:endParaRPr lang="en-US" sz="2400" b="1" dirty="0"/>
          </a:p>
        </p:txBody>
      </p:sp>
      <p:pic>
        <p:nvPicPr>
          <p:cNvPr id="4" name="Picture 5" descr="http://product-image.tradeindia.com/00050083/b/0/CNC-Machine-LMW-Pilatus-L3.jpg"/>
          <p:cNvPicPr>
            <a:picLocks noChangeAspect="1" noChangeArrowheads="1"/>
          </p:cNvPicPr>
          <p:nvPr/>
        </p:nvPicPr>
        <p:blipFill>
          <a:blip r:embed="rId3"/>
          <a:srcRect/>
          <a:stretch>
            <a:fillRect/>
          </a:stretch>
        </p:blipFill>
        <p:spPr bwMode="auto">
          <a:xfrm>
            <a:off x="6248400" y="2209800"/>
            <a:ext cx="2667000" cy="3886200"/>
          </a:xfrm>
          <a:prstGeom prst="rect">
            <a:avLst/>
          </a:prstGeom>
          <a:noFill/>
          <a:ln w="9525">
            <a:noFill/>
            <a:miter lim="800000"/>
            <a:headEnd/>
            <a:tailEnd/>
          </a:ln>
        </p:spPr>
      </p:pic>
      <p:pic>
        <p:nvPicPr>
          <p:cNvPr id="5" name="Picture 4" descr="cnc_lathe-cnl1700"/>
          <p:cNvPicPr>
            <a:picLocks noChangeAspect="1" noChangeArrowheads="1"/>
          </p:cNvPicPr>
          <p:nvPr/>
        </p:nvPicPr>
        <p:blipFill>
          <a:blip r:embed="rId4"/>
          <a:srcRect/>
          <a:stretch>
            <a:fillRect/>
          </a:stretch>
        </p:blipFill>
        <p:spPr bwMode="auto">
          <a:xfrm>
            <a:off x="0" y="0"/>
            <a:ext cx="207034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676400"/>
            <a:ext cx="8534400" cy="4616648"/>
          </a:xfrm>
          <a:prstGeom prst="rect">
            <a:avLst/>
          </a:prstGeom>
          <a:noFill/>
        </p:spPr>
        <p:txBody>
          <a:bodyPr wrap="square" rtlCol="0">
            <a:spAutoFit/>
          </a:bodyPr>
          <a:lstStyle/>
          <a:p>
            <a:pPr>
              <a:lnSpc>
                <a:spcPct val="150000"/>
              </a:lnSpc>
            </a:pPr>
            <a:r>
              <a:rPr lang="en-US" sz="2800" b="1" dirty="0" smtClean="0">
                <a:solidFill>
                  <a:srgbClr val="C00000"/>
                </a:solidFill>
              </a:rPr>
              <a:t>1.3. When it is appropriate to use NC/CNC system?</a:t>
            </a:r>
          </a:p>
          <a:p>
            <a:pPr marL="800100" lvl="1" indent="-342900">
              <a:lnSpc>
                <a:spcPct val="150000"/>
              </a:lnSpc>
              <a:buFont typeface="+mj-lt"/>
              <a:buAutoNum type="arabicParenR"/>
            </a:pPr>
            <a:r>
              <a:rPr lang="en-US" sz="2400" b="1" dirty="0" smtClean="0">
                <a:solidFill>
                  <a:srgbClr val="002060"/>
                </a:solidFill>
              </a:rPr>
              <a:t>Parts from similar raw materials, in a variety of sizes and /or complex shapes.</a:t>
            </a:r>
          </a:p>
          <a:p>
            <a:pPr marL="800100" lvl="1" indent="-342900">
              <a:lnSpc>
                <a:spcPct val="150000"/>
              </a:lnSpc>
              <a:buFont typeface="+mj-lt"/>
              <a:buAutoNum type="arabicParenR"/>
            </a:pPr>
            <a:r>
              <a:rPr lang="en-US" sz="2400" b="1" dirty="0" smtClean="0">
                <a:solidFill>
                  <a:srgbClr val="002060"/>
                </a:solidFill>
              </a:rPr>
              <a:t>Low to medium part production.</a:t>
            </a:r>
          </a:p>
          <a:p>
            <a:pPr marL="800100" lvl="1" indent="-342900">
              <a:lnSpc>
                <a:spcPct val="150000"/>
              </a:lnSpc>
              <a:buFont typeface="+mj-lt"/>
              <a:buAutoNum type="arabicParenR"/>
            </a:pPr>
            <a:r>
              <a:rPr lang="en-US" sz="2400" b="1" dirty="0" smtClean="0">
                <a:solidFill>
                  <a:srgbClr val="002060"/>
                </a:solidFill>
              </a:rPr>
              <a:t>Similar processing operations and sequences among work pieces.</a:t>
            </a:r>
          </a:p>
          <a:p>
            <a:pPr marL="800100" lvl="1" indent="-342900">
              <a:lnSpc>
                <a:spcPct val="150000"/>
              </a:lnSpc>
              <a:buFont typeface="+mj-lt"/>
              <a:buAutoNum type="arabicParenR"/>
            </a:pPr>
            <a:r>
              <a:rPr lang="en-US" sz="2400" b="1" dirty="0" smtClean="0">
                <a:solidFill>
                  <a:srgbClr val="002060"/>
                </a:solidFill>
              </a:rPr>
              <a:t>Meet tight tolerance &amp; accuracy requirements compared to similar conventional machines.</a:t>
            </a:r>
            <a:endParaRPr lang="en-US" sz="2400" b="1" dirty="0">
              <a:solidFill>
                <a:srgbClr val="002060"/>
              </a:solidFill>
            </a:endParaRPr>
          </a:p>
        </p:txBody>
      </p:sp>
      <p:pic>
        <p:nvPicPr>
          <p:cNvPr id="4" name="Picture 3" descr="cnc_lathe-cnl1700"/>
          <p:cNvPicPr>
            <a:picLocks noChangeAspect="1" noChangeArrowheads="1"/>
          </p:cNvPicPr>
          <p:nvPr/>
        </p:nvPicPr>
        <p:blipFill>
          <a:blip r:embed="rId2"/>
          <a:srcRect/>
          <a:stretch>
            <a:fillRect/>
          </a:stretch>
        </p:blipFill>
        <p:spPr bwMode="auto">
          <a:xfrm>
            <a:off x="0" y="-1"/>
            <a:ext cx="2070340" cy="13457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71600"/>
            <a:ext cx="7924800" cy="5586145"/>
          </a:xfrm>
          <a:prstGeom prst="rect">
            <a:avLst/>
          </a:prstGeom>
        </p:spPr>
        <p:txBody>
          <a:bodyPr wrap="square">
            <a:spAutoFit/>
          </a:bodyPr>
          <a:lstStyle/>
          <a:p>
            <a:pPr>
              <a:lnSpc>
                <a:spcPct val="150000"/>
              </a:lnSpc>
            </a:pPr>
            <a:r>
              <a:rPr lang="en-US" sz="2400" b="1" dirty="0" smtClean="0">
                <a:solidFill>
                  <a:srgbClr val="C00000"/>
                </a:solidFill>
              </a:rPr>
              <a:t>1.4. Advantages of CNC over conventional Machine Tools</a:t>
            </a:r>
          </a:p>
          <a:p>
            <a:pPr lvl="1">
              <a:lnSpc>
                <a:spcPct val="150000"/>
              </a:lnSpc>
              <a:buFont typeface="Algerian" pitchFamily="82" charset="0"/>
              <a:buChar char="&gt;"/>
            </a:pPr>
            <a:r>
              <a:rPr lang="en-US" sz="2200" b="1" dirty="0" smtClean="0">
                <a:solidFill>
                  <a:srgbClr val="0070C0"/>
                </a:solidFill>
              </a:rPr>
              <a:t> Flexibility with accuracy &amp; repeatability,</a:t>
            </a:r>
          </a:p>
          <a:p>
            <a:pPr lvl="1">
              <a:lnSpc>
                <a:spcPct val="150000"/>
              </a:lnSpc>
            </a:pPr>
            <a:r>
              <a:rPr lang="en-US" sz="2200" b="1" dirty="0" smtClean="0">
                <a:solidFill>
                  <a:srgbClr val="0070C0"/>
                </a:solidFill>
              </a:rPr>
              <a:t>reduced scraps, high production rates, good quality</a:t>
            </a:r>
          </a:p>
          <a:p>
            <a:pPr lvl="1">
              <a:lnSpc>
                <a:spcPct val="150000"/>
              </a:lnSpc>
              <a:buFont typeface="Algerian" pitchFamily="82" charset="0"/>
              <a:buChar char="&gt;"/>
            </a:pPr>
            <a:r>
              <a:rPr lang="en-US" sz="2200" b="1" dirty="0" smtClean="0">
                <a:solidFill>
                  <a:srgbClr val="0070C0"/>
                </a:solidFill>
              </a:rPr>
              <a:t> Reduced tooling costs</a:t>
            </a:r>
          </a:p>
          <a:p>
            <a:pPr lvl="1">
              <a:lnSpc>
                <a:spcPct val="150000"/>
              </a:lnSpc>
              <a:buFont typeface="Algerian" pitchFamily="82" charset="0"/>
              <a:buChar char="&gt;"/>
            </a:pPr>
            <a:r>
              <a:rPr lang="en-US" sz="2200" b="1" dirty="0" smtClean="0">
                <a:solidFill>
                  <a:srgbClr val="0070C0"/>
                </a:solidFill>
              </a:rPr>
              <a:t> Easy machine adjustments</a:t>
            </a:r>
          </a:p>
          <a:p>
            <a:pPr lvl="1">
              <a:lnSpc>
                <a:spcPct val="150000"/>
              </a:lnSpc>
              <a:buFont typeface="Algerian" pitchFamily="82" charset="0"/>
              <a:buChar char="&gt;"/>
            </a:pPr>
            <a:r>
              <a:rPr lang="en-US" sz="2200" b="1" dirty="0" smtClean="0">
                <a:solidFill>
                  <a:srgbClr val="0070C0"/>
                </a:solidFill>
              </a:rPr>
              <a:t>More operations per set up</a:t>
            </a:r>
          </a:p>
          <a:p>
            <a:pPr lvl="1">
              <a:lnSpc>
                <a:spcPct val="150000"/>
              </a:lnSpc>
              <a:buFont typeface="Algerian" pitchFamily="82" charset="0"/>
              <a:buChar char="&gt;"/>
            </a:pPr>
            <a:r>
              <a:rPr lang="en-US" sz="2200" b="1" dirty="0" smtClean="0">
                <a:solidFill>
                  <a:srgbClr val="0070C0"/>
                </a:solidFill>
              </a:rPr>
              <a:t> Less lead time</a:t>
            </a:r>
          </a:p>
          <a:p>
            <a:pPr lvl="1">
              <a:lnSpc>
                <a:spcPct val="150000"/>
              </a:lnSpc>
              <a:buFont typeface="Algerian" pitchFamily="82" charset="0"/>
              <a:buChar char="&gt;"/>
            </a:pPr>
            <a:r>
              <a:rPr lang="en-US" sz="2200" b="1" dirty="0" smtClean="0">
                <a:solidFill>
                  <a:srgbClr val="0070C0"/>
                </a:solidFill>
              </a:rPr>
              <a:t> Accommodate design changes</a:t>
            </a:r>
          </a:p>
          <a:p>
            <a:pPr lvl="1">
              <a:lnSpc>
                <a:spcPct val="150000"/>
              </a:lnSpc>
              <a:buFont typeface="Algerian" pitchFamily="82" charset="0"/>
              <a:buChar char="&gt;"/>
            </a:pPr>
            <a:r>
              <a:rPr lang="en-US" sz="2200" b="1" dirty="0" smtClean="0">
                <a:solidFill>
                  <a:srgbClr val="0070C0"/>
                </a:solidFill>
              </a:rPr>
              <a:t> Less skilled operator</a:t>
            </a:r>
          </a:p>
          <a:p>
            <a:pPr lvl="1">
              <a:lnSpc>
                <a:spcPct val="150000"/>
              </a:lnSpc>
              <a:buFont typeface="Algerian" pitchFamily="82" charset="0"/>
              <a:buChar char="&gt;"/>
            </a:pPr>
            <a:endParaRPr lang="en-US" sz="2200" b="1" dirty="0" smtClean="0">
              <a:solidFill>
                <a:srgbClr val="0070C0"/>
              </a:solidFill>
            </a:endParaRPr>
          </a:p>
          <a:p>
            <a:endParaRPr lang="en-US" sz="2400" b="1" dirty="0"/>
          </a:p>
        </p:txBody>
      </p:sp>
      <p:pic>
        <p:nvPicPr>
          <p:cNvPr id="4" name="Picture 5" descr="http://product-image.tradeindia.com/00050083/b/0/CNC-Machine-LMW-Pilatus-L3.jpg"/>
          <p:cNvPicPr>
            <a:picLocks noChangeAspect="1" noChangeArrowheads="1"/>
          </p:cNvPicPr>
          <p:nvPr/>
        </p:nvPicPr>
        <p:blipFill>
          <a:blip r:embed="rId3"/>
          <a:srcRect/>
          <a:stretch>
            <a:fillRect/>
          </a:stretch>
        </p:blipFill>
        <p:spPr bwMode="auto">
          <a:xfrm>
            <a:off x="5486400" y="3124200"/>
            <a:ext cx="3276600" cy="3276600"/>
          </a:xfrm>
          <a:prstGeom prst="rect">
            <a:avLst/>
          </a:prstGeom>
          <a:noFill/>
          <a:ln w="9525">
            <a:noFill/>
            <a:miter lim="800000"/>
            <a:headEnd/>
            <a:tailEnd/>
          </a:ln>
        </p:spPr>
      </p:pic>
      <p:pic>
        <p:nvPicPr>
          <p:cNvPr id="5" name="Picture 4" descr="cnc_lathe-cnl1700"/>
          <p:cNvPicPr>
            <a:picLocks noChangeAspect="1" noChangeArrowheads="1"/>
          </p:cNvPicPr>
          <p:nvPr/>
        </p:nvPicPr>
        <p:blipFill>
          <a:blip r:embed="rId4"/>
          <a:srcRect/>
          <a:stretch>
            <a:fillRect/>
          </a:stretch>
        </p:blipFill>
        <p:spPr bwMode="auto">
          <a:xfrm>
            <a:off x="0" y="0"/>
            <a:ext cx="207034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81000"/>
            <a:ext cx="8915400" cy="7048083"/>
          </a:xfrm>
          <a:prstGeom prst="rect">
            <a:avLst/>
          </a:prstGeom>
        </p:spPr>
        <p:txBody>
          <a:bodyPr wrap="square">
            <a:spAutoFit/>
          </a:bodyPr>
          <a:lstStyle/>
          <a:p>
            <a:pPr algn="ctr"/>
            <a:r>
              <a:rPr lang="en-US" sz="3200" b="1" dirty="0" smtClean="0">
                <a:solidFill>
                  <a:srgbClr val="C00000"/>
                </a:solidFill>
              </a:rPr>
              <a:t>1.5.  What is DNC?</a:t>
            </a:r>
          </a:p>
          <a:p>
            <a:pPr algn="just">
              <a:lnSpc>
                <a:spcPct val="150000"/>
              </a:lnSpc>
              <a:buBlip>
                <a:blip r:embed="rId3"/>
              </a:buBlip>
            </a:pPr>
            <a:r>
              <a:rPr lang="en-US" sz="2400" b="1" dirty="0" smtClean="0">
                <a:solidFill>
                  <a:srgbClr val="C00000"/>
                </a:solidFill>
              </a:rPr>
              <a:t> </a:t>
            </a:r>
            <a:r>
              <a:rPr lang="en-US" sz="2300" b="1" u="sng" dirty="0" smtClean="0">
                <a:solidFill>
                  <a:srgbClr val="C00000"/>
                </a:solidFill>
              </a:rPr>
              <a:t>Direct numerical control (DNC) </a:t>
            </a:r>
            <a:r>
              <a:rPr lang="en-US" sz="2300" dirty="0" smtClean="0"/>
              <a:t>– control of </a:t>
            </a:r>
            <a:r>
              <a:rPr lang="en-US" sz="2300" b="1" dirty="0" smtClean="0"/>
              <a:t>multiple machine tools </a:t>
            </a:r>
            <a:r>
              <a:rPr lang="en-US" sz="2300" dirty="0" smtClean="0"/>
              <a:t>by a </a:t>
            </a:r>
            <a:r>
              <a:rPr lang="en-US" sz="2300" b="1" dirty="0" smtClean="0"/>
              <a:t>single (mainframe) computer </a:t>
            </a:r>
            <a:r>
              <a:rPr lang="en-US" sz="2300" dirty="0" smtClean="0"/>
              <a:t>through </a:t>
            </a:r>
            <a:r>
              <a:rPr lang="en-US" sz="2300" b="1" dirty="0" smtClean="0">
                <a:solidFill>
                  <a:srgbClr val="0070C0"/>
                </a:solidFill>
              </a:rPr>
              <a:t>direct connection </a:t>
            </a:r>
            <a:r>
              <a:rPr lang="en-US" sz="2300" dirty="0" smtClean="0"/>
              <a:t>and in real time. </a:t>
            </a:r>
            <a:r>
              <a:rPr lang="en-US" sz="2300" b="1" dirty="0" smtClean="0">
                <a:solidFill>
                  <a:srgbClr val="C00000"/>
                </a:solidFill>
              </a:rPr>
              <a:t>Central computer </a:t>
            </a:r>
            <a:r>
              <a:rPr lang="en-US" sz="2300" b="1" dirty="0" smtClean="0"/>
              <a:t>stores programs </a:t>
            </a:r>
            <a:r>
              <a:rPr lang="en-US" sz="2300" dirty="0" smtClean="0"/>
              <a:t>&amp; </a:t>
            </a:r>
            <a:r>
              <a:rPr lang="en-US" sz="2300" b="1" dirty="0" smtClean="0"/>
              <a:t>directs NC operations</a:t>
            </a:r>
            <a:r>
              <a:rPr lang="en-US" sz="2300" dirty="0" smtClean="0"/>
              <a:t>;  </a:t>
            </a:r>
            <a:r>
              <a:rPr lang="en-US" sz="2300" b="1" dirty="0" smtClean="0"/>
              <a:t>NC </a:t>
            </a:r>
            <a:r>
              <a:rPr lang="en-US" sz="2300" dirty="0" smtClean="0"/>
              <a:t>m/</a:t>
            </a:r>
            <a:r>
              <a:rPr lang="en-US" sz="2300" dirty="0" err="1" smtClean="0"/>
              <a:t>cs</a:t>
            </a:r>
            <a:r>
              <a:rPr lang="en-US" sz="2300" dirty="0" smtClean="0"/>
              <a:t> are dependent on central computer.</a:t>
            </a:r>
          </a:p>
          <a:p>
            <a:pPr lvl="1">
              <a:lnSpc>
                <a:spcPct val="150000"/>
              </a:lnSpc>
              <a:buFont typeface="Wingdings" pitchFamily="2" charset="2"/>
              <a:buChar char="v"/>
            </a:pPr>
            <a:r>
              <a:rPr lang="en-US" sz="2300" dirty="0" smtClean="0">
                <a:solidFill>
                  <a:srgbClr val="7030A0"/>
                </a:solidFill>
              </a:rPr>
              <a:t> </a:t>
            </a:r>
            <a:r>
              <a:rPr lang="en-US" sz="2300" b="1" dirty="0" smtClean="0">
                <a:solidFill>
                  <a:srgbClr val="7030A0"/>
                </a:solidFill>
              </a:rPr>
              <a:t>1960s technology</a:t>
            </a:r>
          </a:p>
          <a:p>
            <a:pPr lvl="1">
              <a:lnSpc>
                <a:spcPct val="150000"/>
              </a:lnSpc>
              <a:buFont typeface="Wingdings" pitchFamily="2" charset="2"/>
              <a:buChar char="v"/>
            </a:pPr>
            <a:r>
              <a:rPr lang="en-US" sz="2300" b="1" dirty="0" smtClean="0">
                <a:solidFill>
                  <a:srgbClr val="7030A0"/>
                </a:solidFill>
              </a:rPr>
              <a:t> two way communication</a:t>
            </a:r>
          </a:p>
          <a:p>
            <a:pPr algn="just">
              <a:lnSpc>
                <a:spcPct val="150000"/>
              </a:lnSpc>
              <a:buBlip>
                <a:blip r:embed="rId3"/>
              </a:buBlip>
            </a:pPr>
            <a:r>
              <a:rPr lang="en-US" sz="2300" u="sng" dirty="0" smtClean="0"/>
              <a:t> </a:t>
            </a:r>
            <a:r>
              <a:rPr lang="en-US" sz="2300" b="1" u="sng" dirty="0" smtClean="0">
                <a:solidFill>
                  <a:srgbClr val="C00000"/>
                </a:solidFill>
              </a:rPr>
              <a:t>Distributed numerical control (DNC) </a:t>
            </a:r>
            <a:r>
              <a:rPr lang="en-US" sz="2300" dirty="0" smtClean="0"/>
              <a:t>– network consisting of </a:t>
            </a:r>
            <a:r>
              <a:rPr lang="en-US" sz="2300" b="1" dirty="0" smtClean="0"/>
              <a:t>central computer </a:t>
            </a:r>
            <a:r>
              <a:rPr lang="en-US" sz="2300" dirty="0" smtClean="0"/>
              <a:t>connected to </a:t>
            </a:r>
            <a:r>
              <a:rPr lang="en-US" sz="2300" b="1" dirty="0" smtClean="0"/>
              <a:t>machine tool MCUs, </a:t>
            </a:r>
            <a:r>
              <a:rPr lang="en-US" sz="2300" dirty="0" smtClean="0"/>
              <a:t>which are CNC. Central computer </a:t>
            </a:r>
            <a:r>
              <a:rPr lang="en-US" sz="2300" b="1" dirty="0" smtClean="0">
                <a:solidFill>
                  <a:srgbClr val="0070C0"/>
                </a:solidFill>
              </a:rPr>
              <a:t>stores the program </a:t>
            </a:r>
            <a:r>
              <a:rPr lang="en-US" sz="2300" dirty="0" smtClean="0"/>
              <a:t>&amp; </a:t>
            </a:r>
            <a:r>
              <a:rPr lang="en-US" sz="2300" b="1" dirty="0" smtClean="0">
                <a:solidFill>
                  <a:srgbClr val="0070C0"/>
                </a:solidFill>
              </a:rPr>
              <a:t>distribute it </a:t>
            </a:r>
            <a:r>
              <a:rPr lang="en-US" sz="2300" dirty="0" smtClean="0"/>
              <a:t>to the CNC machines.</a:t>
            </a:r>
          </a:p>
          <a:p>
            <a:pPr lvl="1">
              <a:lnSpc>
                <a:spcPct val="150000"/>
              </a:lnSpc>
              <a:buFont typeface="Wingdings" pitchFamily="2" charset="2"/>
              <a:buChar char="v"/>
            </a:pPr>
            <a:r>
              <a:rPr lang="en-US" sz="2300" dirty="0" smtClean="0">
                <a:solidFill>
                  <a:srgbClr val="7030A0"/>
                </a:solidFill>
              </a:rPr>
              <a:t> </a:t>
            </a:r>
            <a:r>
              <a:rPr lang="en-US" sz="2300" b="1" dirty="0" smtClean="0">
                <a:solidFill>
                  <a:srgbClr val="7030A0"/>
                </a:solidFill>
              </a:rPr>
              <a:t>present technology</a:t>
            </a:r>
          </a:p>
          <a:p>
            <a:pPr lvl="1">
              <a:lnSpc>
                <a:spcPct val="150000"/>
              </a:lnSpc>
              <a:buFont typeface="Wingdings" pitchFamily="2" charset="2"/>
              <a:buChar char="v"/>
            </a:pPr>
            <a:r>
              <a:rPr lang="en-US" sz="2300" b="1" dirty="0" smtClean="0">
                <a:solidFill>
                  <a:srgbClr val="7030A0"/>
                </a:solidFill>
              </a:rPr>
              <a:t> two way communication</a:t>
            </a:r>
          </a:p>
          <a:p>
            <a:endParaRPr lang="en-US" sz="2300" b="1" dirty="0"/>
          </a:p>
        </p:txBody>
      </p:sp>
      <p:pic>
        <p:nvPicPr>
          <p:cNvPr id="4" name="Picture 3" descr="cnc_lathe-cnl1700"/>
          <p:cNvPicPr>
            <a:picLocks noChangeAspect="1" noChangeArrowheads="1"/>
          </p:cNvPicPr>
          <p:nvPr/>
        </p:nvPicPr>
        <p:blipFill>
          <a:blip r:embed="rId4"/>
          <a:srcRect/>
          <a:stretch>
            <a:fillRect/>
          </a:stretch>
        </p:blipFill>
        <p:spPr bwMode="auto">
          <a:xfrm>
            <a:off x="0" y="0"/>
            <a:ext cx="207034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1970</TotalTime>
  <Words>2428</Words>
  <Application>Microsoft Office PowerPoint</Application>
  <PresentationFormat>On-screen Show (4:3)</PresentationFormat>
  <Paragraphs>230</Paragraphs>
  <Slides>39</Slides>
  <Notes>12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Equity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Axes configuration:</vt:lpstr>
      <vt:lpstr>  </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kasahun</dc:creator>
  <cp:lastModifiedBy>dell</cp:lastModifiedBy>
  <cp:revision>168</cp:revision>
  <dcterms:created xsi:type="dcterms:W3CDTF">2014-10-29T08:00:18Z</dcterms:created>
  <dcterms:modified xsi:type="dcterms:W3CDTF">2019-05-05T18:15:41Z</dcterms:modified>
</cp:coreProperties>
</file>