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91" r:id="rId2"/>
    <p:sldId id="292" r:id="rId3"/>
    <p:sldId id="257" r:id="rId4"/>
    <p:sldId id="293" r:id="rId5"/>
    <p:sldId id="258" r:id="rId6"/>
    <p:sldId id="259" r:id="rId7"/>
    <p:sldId id="260" r:id="rId8"/>
    <p:sldId id="294" r:id="rId9"/>
    <p:sldId id="261" r:id="rId10"/>
    <p:sldId id="296" r:id="rId11"/>
    <p:sldId id="263" r:id="rId12"/>
    <p:sldId id="297" r:id="rId13"/>
    <p:sldId id="264" r:id="rId14"/>
    <p:sldId id="265" r:id="rId15"/>
    <p:sldId id="266" r:id="rId16"/>
    <p:sldId id="267" r:id="rId17"/>
    <p:sldId id="268" r:id="rId18"/>
    <p:sldId id="298" r:id="rId19"/>
    <p:sldId id="269" r:id="rId20"/>
    <p:sldId id="299" r:id="rId21"/>
    <p:sldId id="270" r:id="rId22"/>
    <p:sldId id="271" r:id="rId23"/>
    <p:sldId id="272" r:id="rId24"/>
    <p:sldId id="300"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23" tIns="45712" rIns="91423" bIns="45712"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804"/>
          </a:xfrm>
          <a:prstGeom prst="rect">
            <a:avLst/>
          </a:prstGeom>
        </p:spPr>
        <p:txBody>
          <a:bodyPr vert="horz" lIns="91423" tIns="45712" rIns="91423" bIns="45712" rtlCol="0"/>
          <a:lstStyle>
            <a:lvl1pPr algn="r">
              <a:defRPr sz="1200"/>
            </a:lvl1pPr>
          </a:lstStyle>
          <a:p>
            <a:fld id="{39B7BB5B-1EE6-4A7D-BAE5-9B8AE433DF1C}" type="datetimeFigureOut">
              <a:rPr lang="en-US" smtClean="0"/>
              <a:pPr/>
              <a:t>13-Jun-18</a:t>
            </a:fld>
            <a:endParaRPr lang="en-US"/>
          </a:p>
        </p:txBody>
      </p:sp>
      <p:sp>
        <p:nvSpPr>
          <p:cNvPr id="4" name="Footer Placeholder 3"/>
          <p:cNvSpPr>
            <a:spLocks noGrp="1"/>
          </p:cNvSpPr>
          <p:nvPr>
            <p:ph type="ftr" sz="quarter" idx="2"/>
          </p:nvPr>
        </p:nvSpPr>
        <p:spPr>
          <a:xfrm>
            <a:off x="0" y="8772668"/>
            <a:ext cx="2971800" cy="461804"/>
          </a:xfrm>
          <a:prstGeom prst="rect">
            <a:avLst/>
          </a:prstGeom>
        </p:spPr>
        <p:txBody>
          <a:bodyPr vert="horz" lIns="91423" tIns="45712" rIns="91423" bIns="45712"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2668"/>
            <a:ext cx="2971800" cy="461804"/>
          </a:xfrm>
          <a:prstGeom prst="rect">
            <a:avLst/>
          </a:prstGeom>
        </p:spPr>
        <p:txBody>
          <a:bodyPr vert="horz" lIns="91423" tIns="45712" rIns="91423" bIns="45712" rtlCol="0" anchor="b"/>
          <a:lstStyle>
            <a:lvl1pPr algn="r">
              <a:defRPr sz="1200"/>
            </a:lvl1pPr>
          </a:lstStyle>
          <a:p>
            <a:fld id="{06F2856A-472F-47A1-B7C4-F322D26C1ECF}" type="slidenum">
              <a:rPr lang="en-US" smtClean="0"/>
              <a:pPr/>
              <a:t>‹#›</a:t>
            </a:fld>
            <a:endParaRPr lang="en-US"/>
          </a:p>
        </p:txBody>
      </p:sp>
    </p:spTree>
    <p:extLst>
      <p:ext uri="{BB962C8B-B14F-4D97-AF65-F5344CB8AC3E}">
        <p14:creationId xmlns:p14="http://schemas.microsoft.com/office/powerpoint/2010/main" val="130174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23" tIns="45712" rIns="91423" bIns="45712" rtlCol="0"/>
          <a:lstStyle>
            <a:lvl1pPr algn="l">
              <a:defRPr sz="1200"/>
            </a:lvl1pPr>
          </a:lstStyle>
          <a:p>
            <a:endParaRPr lang="en-US"/>
          </a:p>
        </p:txBody>
      </p:sp>
      <p:sp>
        <p:nvSpPr>
          <p:cNvPr id="3" name="Date Placeholder 2"/>
          <p:cNvSpPr>
            <a:spLocks noGrp="1"/>
          </p:cNvSpPr>
          <p:nvPr>
            <p:ph type="dt" idx="1"/>
          </p:nvPr>
        </p:nvSpPr>
        <p:spPr>
          <a:xfrm>
            <a:off x="3884613" y="0"/>
            <a:ext cx="2971800" cy="461804"/>
          </a:xfrm>
          <a:prstGeom prst="rect">
            <a:avLst/>
          </a:prstGeom>
        </p:spPr>
        <p:txBody>
          <a:bodyPr vert="horz" lIns="91423" tIns="45712" rIns="91423" bIns="45712" rtlCol="0"/>
          <a:lstStyle>
            <a:lvl1pPr algn="r">
              <a:defRPr sz="1200"/>
            </a:lvl1pPr>
          </a:lstStyle>
          <a:p>
            <a:fld id="{D73D7F04-6D4B-4F0D-8F9E-A400C64FA90E}" type="datetimeFigureOut">
              <a:rPr lang="en-US" smtClean="0"/>
              <a:pPr/>
              <a:t>13-Jun-18</a:t>
            </a:fld>
            <a:endParaRPr lang="en-US"/>
          </a:p>
        </p:txBody>
      </p:sp>
      <p:sp>
        <p:nvSpPr>
          <p:cNvPr id="4" name="Slide Image Placeholder 3"/>
          <p:cNvSpPr>
            <a:spLocks noGrp="1" noRot="1" noChangeAspect="1"/>
          </p:cNvSpPr>
          <p:nvPr>
            <p:ph type="sldImg" idx="2"/>
          </p:nvPr>
        </p:nvSpPr>
        <p:spPr>
          <a:xfrm>
            <a:off x="1120775" y="692150"/>
            <a:ext cx="4618038" cy="3463925"/>
          </a:xfrm>
          <a:prstGeom prst="rect">
            <a:avLst/>
          </a:prstGeom>
          <a:noFill/>
          <a:ln w="12700">
            <a:solidFill>
              <a:prstClr val="black"/>
            </a:solidFill>
          </a:ln>
        </p:spPr>
        <p:txBody>
          <a:bodyPr vert="horz" lIns="91423" tIns="45712" rIns="91423" bIns="45712" rtlCol="0" anchor="ctr"/>
          <a:lstStyle/>
          <a:p>
            <a:endParaRPr lang="en-US"/>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423" tIns="45712" rIns="91423" bIns="4571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2971800" cy="461804"/>
          </a:xfrm>
          <a:prstGeom prst="rect">
            <a:avLst/>
          </a:prstGeom>
        </p:spPr>
        <p:txBody>
          <a:bodyPr vert="horz" lIns="91423" tIns="45712" rIns="91423" bIns="45712"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8"/>
            <a:ext cx="2971800" cy="461804"/>
          </a:xfrm>
          <a:prstGeom prst="rect">
            <a:avLst/>
          </a:prstGeom>
        </p:spPr>
        <p:txBody>
          <a:bodyPr vert="horz" lIns="91423" tIns="45712" rIns="91423" bIns="45712" rtlCol="0" anchor="b"/>
          <a:lstStyle>
            <a:lvl1pPr algn="r">
              <a:defRPr sz="1200"/>
            </a:lvl1pPr>
          </a:lstStyle>
          <a:p>
            <a:fld id="{51EB333D-D48D-4BD4-A870-C6349391D0F1}" type="slidenum">
              <a:rPr lang="en-US" smtClean="0"/>
              <a:pPr/>
              <a:t>‹#›</a:t>
            </a:fld>
            <a:endParaRPr lang="en-US"/>
          </a:p>
        </p:txBody>
      </p:sp>
    </p:spTree>
    <p:extLst>
      <p:ext uri="{BB962C8B-B14F-4D97-AF65-F5344CB8AC3E}">
        <p14:creationId xmlns:p14="http://schemas.microsoft.com/office/powerpoint/2010/main" val="2800508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A36A73-D87B-4B02-9601-01D6BA0FC547}" type="datetime1">
              <a:rPr lang="en-US" smtClean="0"/>
              <a:pPr/>
              <a:t>13-Jun-18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DC801-289B-4643-B0E6-658DB801AD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F0DA5-4714-4411-AA65-027D2BB820FC}" type="datetime1">
              <a:rPr lang="en-US" smtClean="0"/>
              <a:pPr/>
              <a:t>13-Jun-18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DC801-289B-4643-B0E6-658DB801AD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2C1CFA-4EDD-41C1-8FA1-645F8BB706AE}" type="datetime1">
              <a:rPr lang="en-US" smtClean="0"/>
              <a:pPr/>
              <a:t>13-Jun-18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DC801-289B-4643-B0E6-658DB801AD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4FCBA5-4717-42EC-A668-C0F8F313DAE1}" type="datetime1">
              <a:rPr lang="en-US" smtClean="0"/>
              <a:pPr/>
              <a:t>13-Jun-18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DC801-289B-4643-B0E6-658DB801AD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139632-E62D-4D78-A33C-B95CCB5BAD12}" type="datetime1">
              <a:rPr lang="en-US" smtClean="0"/>
              <a:pPr/>
              <a:t>13-Jun-18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DC801-289B-4643-B0E6-658DB801AD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1F74BB-4271-4560-BD16-733009E34B0D}" type="datetime1">
              <a:rPr lang="en-US" smtClean="0"/>
              <a:pPr/>
              <a:t>13-Jun-18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DC801-289B-4643-B0E6-658DB801AD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F09A57-4EFB-40DE-A369-61632DDF3315}" type="datetime1">
              <a:rPr lang="en-US" smtClean="0"/>
              <a:pPr/>
              <a:t>13-Jun-18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DC801-289B-4643-B0E6-658DB801AD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21197-944C-4BAC-996A-FE10C5DD79F2}" type="datetime1">
              <a:rPr lang="en-US" smtClean="0"/>
              <a:pPr/>
              <a:t>13-Jun-18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DC801-289B-4643-B0E6-658DB801AD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0C37F-3BC1-43E2-B5C7-7CB1A8F4E896}" type="datetime1">
              <a:rPr lang="en-US" smtClean="0"/>
              <a:pPr/>
              <a:t>13-Jun-18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DC801-289B-4643-B0E6-658DB801AD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1075D-3BF4-432E-B1A9-05CEB306DE0D}" type="datetime1">
              <a:rPr lang="en-US" smtClean="0"/>
              <a:pPr/>
              <a:t>13-Jun-18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DC801-289B-4643-B0E6-658DB801AD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20DDA4-C2F0-414F-97B7-BF457D39FEC3}" type="datetime1">
              <a:rPr lang="en-US" smtClean="0"/>
              <a:pPr/>
              <a:t>13-Jun-18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DC801-289B-4643-B0E6-658DB801AD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CDA47-F7E2-42EA-937E-97E314C025DF}" type="datetime1">
              <a:rPr lang="en-US" smtClean="0"/>
              <a:pPr/>
              <a:t>13-Jun-18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DC801-289B-4643-B0E6-658DB801A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slide" Target="slide12.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10.wmf"/><Relationship Id="rId4" Type="http://schemas.openxmlformats.org/officeDocument/2006/relationships/oleObject" Target="../embeddings/oleObject6.bin"/><Relationship Id="rId9" Type="http://schemas.openxmlformats.org/officeDocument/2006/relationships/image" Target="../media/image12.wmf"/></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5.wmf"/><Relationship Id="rId5" Type="http://schemas.openxmlformats.org/officeDocument/2006/relationships/oleObject" Target="../embeddings/oleObject10.bin"/><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9.wmf"/><Relationship Id="rId5" Type="http://schemas.openxmlformats.org/officeDocument/2006/relationships/oleObject" Target="../embeddings/oleObject13.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5.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slide" Target="slide18.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image" Target="../media/image22.wmf"/><Relationship Id="rId4" Type="http://schemas.openxmlformats.org/officeDocument/2006/relationships/oleObject" Target="../embeddings/oleObject16.bin"/><Relationship Id="rId9" Type="http://schemas.openxmlformats.org/officeDocument/2006/relationships/image" Target="../media/image24.wmf"/></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8.wmf"/><Relationship Id="rId5" Type="http://schemas.openxmlformats.org/officeDocument/2006/relationships/oleObject" Target="../embeddings/oleObject20.bin"/><Relationship Id="rId4" Type="http://schemas.openxmlformats.org/officeDocument/2006/relationships/image" Target="../media/image27.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9.wmf"/></Relationships>
</file>

<file path=ppt/slides/_rels/slide2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2.wmf"/><Relationship Id="rId5" Type="http://schemas.openxmlformats.org/officeDocument/2006/relationships/oleObject" Target="../embeddings/oleObject23.bin"/><Relationship Id="rId4" Type="http://schemas.openxmlformats.org/officeDocument/2006/relationships/image" Target="../media/image31.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3.wmf"/><Relationship Id="rId4" Type="http://schemas.openxmlformats.org/officeDocument/2006/relationships/oleObject" Target="../embeddings/oleObject24.bin"/></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hyperlink" Target="tables.docx" TargetMode="Externa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5.wmf"/><Relationship Id="rId5" Type="http://schemas.openxmlformats.org/officeDocument/2006/relationships/oleObject" Target="../embeddings/oleObject25.bin"/><Relationship Id="rId4" Type="http://schemas.openxmlformats.org/officeDocument/2006/relationships/hyperlink" Target="examples.docx" TargetMode="Externa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6.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7.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8.wmf"/></Relationships>
</file>

<file path=ppt/slides/_rels/slide34.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34.bin"/><Relationship Id="rId18" Type="http://schemas.openxmlformats.org/officeDocument/2006/relationships/image" Target="../media/image46.wmf"/><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43.wmf"/><Relationship Id="rId17" Type="http://schemas.openxmlformats.org/officeDocument/2006/relationships/oleObject" Target="../embeddings/oleObject36.bin"/><Relationship Id="rId2" Type="http://schemas.openxmlformats.org/officeDocument/2006/relationships/slideLayout" Target="../slideLayouts/slideLayout2.xml"/><Relationship Id="rId16" Type="http://schemas.openxmlformats.org/officeDocument/2006/relationships/image" Target="../media/image45.wmf"/><Relationship Id="rId1" Type="http://schemas.openxmlformats.org/officeDocument/2006/relationships/vmlDrawing" Target="../drawings/vmlDrawing18.vml"/><Relationship Id="rId6" Type="http://schemas.openxmlformats.org/officeDocument/2006/relationships/image" Target="../media/image40.wmf"/><Relationship Id="rId11" Type="http://schemas.openxmlformats.org/officeDocument/2006/relationships/oleObject" Target="../embeddings/oleObject33.bin"/><Relationship Id="rId5" Type="http://schemas.openxmlformats.org/officeDocument/2006/relationships/oleObject" Target="../embeddings/oleObject30.bin"/><Relationship Id="rId15" Type="http://schemas.openxmlformats.org/officeDocument/2006/relationships/oleObject" Target="../embeddings/oleObject35.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32.bin"/><Relationship Id="rId14" Type="http://schemas.openxmlformats.org/officeDocument/2006/relationships/image" Target="../media/image44.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47.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49.wmf"/><Relationship Id="rId5" Type="http://schemas.openxmlformats.org/officeDocument/2006/relationships/oleObject" Target="../embeddings/oleObject39.bin"/><Relationship Id="rId4" Type="http://schemas.openxmlformats.org/officeDocument/2006/relationships/image" Target="../media/image48.wmf"/></Relationships>
</file>

<file path=ppt/slides/_rels/slide37.xml.rels><?xml version="1.0" encoding="UTF-8" standalone="yes"?>
<Relationships xmlns="http://schemas.openxmlformats.org/package/2006/relationships"><Relationship Id="rId3" Type="http://schemas.openxmlformats.org/officeDocument/2006/relationships/hyperlink" Target="fig-chp5/fig5.9.pptx" TargetMode="Externa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50.wmf"/><Relationship Id="rId4" Type="http://schemas.openxmlformats.org/officeDocument/2006/relationships/oleObject" Target="../embeddings/oleObject40.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52.wmf"/><Relationship Id="rId5" Type="http://schemas.openxmlformats.org/officeDocument/2006/relationships/oleObject" Target="../embeddings/oleObject42.bin"/><Relationship Id="rId4" Type="http://schemas.openxmlformats.org/officeDocument/2006/relationships/image" Target="../media/image51.wmf"/></Relationships>
</file>

<file path=ppt/slides/_rels/slide39.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54.wmf"/><Relationship Id="rId5" Type="http://schemas.openxmlformats.org/officeDocument/2006/relationships/oleObject" Target="../embeddings/oleObject44.bin"/><Relationship Id="rId4" Type="http://schemas.openxmlformats.org/officeDocument/2006/relationships/image" Target="../media/image53.wm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examples.docx" TargetMode="External"/><Relationship Id="rId7"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47.bin"/><Relationship Id="rId5" Type="http://schemas.openxmlformats.org/officeDocument/2006/relationships/image" Target="../media/image56.wmf"/><Relationship Id="rId4" Type="http://schemas.openxmlformats.org/officeDocument/2006/relationships/oleObject" Target="../embeddings/oleObject46.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58.wmf"/></Relationships>
</file>

<file path=ppt/slides/_rels/slide42.xml.rels><?xml version="1.0" encoding="UTF-8" standalone="yes"?>
<Relationships xmlns="http://schemas.openxmlformats.org/package/2006/relationships"><Relationship Id="rId2" Type="http://schemas.openxmlformats.org/officeDocument/2006/relationships/hyperlink" Target="otherequations.doc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6.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2667000"/>
            <a:ext cx="4191000" cy="1447800"/>
          </a:xfrm>
        </p:spPr>
        <p:txBody>
          <a:bodyPr/>
          <a:lstStyle/>
          <a:p>
            <a:pPr marL="0" indent="0" algn="just">
              <a:buNone/>
            </a:pPr>
            <a:r>
              <a:rPr lang="en-US" sz="4000" dirty="0" smtClean="0">
                <a:solidFill>
                  <a:srgbClr val="0000FF"/>
                </a:solidFill>
              </a:rPr>
              <a:t>    Chapter Five</a:t>
            </a:r>
          </a:p>
          <a:p>
            <a:pPr marL="0" indent="0" algn="just">
              <a:buNone/>
            </a:pPr>
            <a:r>
              <a:rPr lang="en-US" sz="4000" dirty="0" smtClean="0">
                <a:solidFill>
                  <a:srgbClr val="FF0000"/>
                </a:solidFill>
              </a:rPr>
              <a:t>Equation of state</a:t>
            </a:r>
            <a:endParaRPr lang="en-US" sz="4000" dirty="0">
              <a:solidFill>
                <a:srgbClr val="FF0000"/>
              </a:solidFill>
            </a:endParaRPr>
          </a:p>
        </p:txBody>
      </p:sp>
      <p:sp>
        <p:nvSpPr>
          <p:cNvPr id="4" name="Slide Number Placeholder 3"/>
          <p:cNvSpPr>
            <a:spLocks noGrp="1"/>
          </p:cNvSpPr>
          <p:nvPr>
            <p:ph type="sldNum" sz="quarter" idx="12"/>
          </p:nvPr>
        </p:nvSpPr>
        <p:spPr/>
        <p:txBody>
          <a:bodyPr/>
          <a:lstStyle/>
          <a:p>
            <a:fld id="{C01DC801-289B-4643-B0E6-658DB801ADA2}" type="slidenum">
              <a:rPr lang="en-US" smtClean="0"/>
              <a:pPr/>
              <a:t>1</a:t>
            </a:fld>
            <a:endParaRPr lang="en-US"/>
          </a:p>
        </p:txBody>
      </p:sp>
    </p:spTree>
    <p:extLst>
      <p:ext uri="{BB962C8B-B14F-4D97-AF65-F5344CB8AC3E}">
        <p14:creationId xmlns:p14="http://schemas.microsoft.com/office/powerpoint/2010/main" val="3574771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sz="2400"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a:stretch>
            <a:fillRect/>
          </a:stretch>
        </p:blipFill>
        <p:spPr bwMode="auto">
          <a:xfrm>
            <a:off x="1219199" y="152399"/>
            <a:ext cx="6790107" cy="5073182"/>
          </a:xfrm>
          <a:prstGeom prst="rect">
            <a:avLst/>
          </a:prstGeom>
          <a:noFill/>
          <a:ln w="9525">
            <a:noFill/>
            <a:miter lim="800000"/>
            <a:headEnd/>
            <a:tailEnd/>
          </a:ln>
        </p:spPr>
      </p:pic>
      <p:sp>
        <p:nvSpPr>
          <p:cNvPr id="5" name="Rectangle 4"/>
          <p:cNvSpPr/>
          <p:nvPr/>
        </p:nvSpPr>
        <p:spPr>
          <a:xfrm>
            <a:off x="1828800" y="4994935"/>
            <a:ext cx="5149423" cy="461665"/>
          </a:xfrm>
          <a:prstGeom prst="rect">
            <a:avLst/>
          </a:prstGeom>
        </p:spPr>
        <p:txBody>
          <a:bodyPr wrap="none">
            <a:spAutoFit/>
          </a:bodyPr>
          <a:lstStyle/>
          <a:p>
            <a:r>
              <a:rPr lang="en-US" sz="2400" dirty="0">
                <a:solidFill>
                  <a:srgbClr val="FF0000"/>
                </a:solidFill>
                <a:latin typeface="Times New Roman" pitchFamily="18" charset="0"/>
                <a:cs typeface="Times New Roman" pitchFamily="18" charset="0"/>
              </a:rPr>
              <a:t>Fig.5.3  Generalized vapor-pressure plot</a:t>
            </a:r>
          </a:p>
        </p:txBody>
      </p:sp>
      <mc:AlternateContent xmlns:mc="http://schemas.openxmlformats.org/markup-compatibility/2006">
        <mc:Choice xmlns:a14="http://schemas.microsoft.com/office/drawing/2010/main" Requires="a14">
          <p:sp>
            <p:nvSpPr>
              <p:cNvPr id="6" name="Rectangle 5"/>
              <p:cNvSpPr/>
              <p:nvPr/>
            </p:nvSpPr>
            <p:spPr>
              <a:xfrm>
                <a:off x="228600" y="5410200"/>
                <a:ext cx="8915400" cy="1517723"/>
              </a:xfrm>
              <a:prstGeom prst="rect">
                <a:avLst/>
              </a:prstGeom>
            </p:spPr>
            <p:txBody>
              <a:bodyPr wrap="square">
                <a:spAutoFit/>
              </a:bodyPr>
              <a:lstStyle/>
              <a:p>
                <a:r>
                  <a:rPr lang="en-US" sz="2800" dirty="0" smtClean="0">
                    <a:solidFill>
                      <a:srgbClr val="0000FF"/>
                    </a:solidFill>
                    <a:latin typeface="Times New Roman" pitchFamily="18" charset="0"/>
                    <a:cs typeface="Times New Roman" pitchFamily="18" charset="0"/>
                  </a:rPr>
                  <a:t>Example 5.1</a:t>
                </a:r>
              </a:p>
              <a:p>
                <a:pPr marL="342900" indent="-342900">
                  <a:buAutoNum type="alphaLcParenBoth"/>
                </a:pPr>
                <a:r>
                  <a:rPr lang="en-US" dirty="0" smtClean="0">
                    <a:latin typeface="Times New Roman" pitchFamily="18" charset="0"/>
                    <a:cs typeface="Times New Roman" pitchFamily="18" charset="0"/>
                  </a:rPr>
                  <a:t>Estimate constants A and B in the linear vapor-pressure equation </a:t>
                </a:r>
                <a14:m>
                  <m:oMath xmlns:m="http://schemas.openxmlformats.org/officeDocument/2006/math">
                    <m:func>
                      <m:funcPr>
                        <m:ctrlPr>
                          <a:rPr lang="en-US" i="1" smtClean="0">
                            <a:latin typeface="Cambria Math"/>
                            <a:cs typeface="Times New Roman" pitchFamily="18" charset="0"/>
                          </a:rPr>
                        </m:ctrlPr>
                      </m:funcPr>
                      <m:fName>
                        <m:sSub>
                          <m:sSubPr>
                            <m:ctrlPr>
                              <a:rPr lang="en-US" i="1" smtClean="0">
                                <a:latin typeface="Cambria Math"/>
                                <a:cs typeface="Times New Roman" pitchFamily="18" charset="0"/>
                              </a:rPr>
                            </m:ctrlPr>
                          </m:sSubPr>
                          <m:e>
                            <m:r>
                              <m:rPr>
                                <m:sty m:val="p"/>
                              </m:rPr>
                              <a:rPr lang="en-US" i="0" smtClean="0">
                                <a:latin typeface="Cambria Math"/>
                                <a:cs typeface="Times New Roman" pitchFamily="18" charset="0"/>
                              </a:rPr>
                              <m:t>log</m:t>
                            </m:r>
                          </m:e>
                          <m:sub>
                            <m:r>
                              <a:rPr lang="en-US" b="0" i="1" smtClean="0">
                                <a:latin typeface="Cambria Math"/>
                                <a:cs typeface="Times New Roman" pitchFamily="18" charset="0"/>
                              </a:rPr>
                              <m:t>10</m:t>
                            </m:r>
                          </m:sub>
                        </m:sSub>
                      </m:fName>
                      <m:e>
                        <m:sSub>
                          <m:sSubPr>
                            <m:ctrlPr>
                              <a:rPr lang="en-US" i="1" smtClean="0">
                                <a:latin typeface="Cambria Math"/>
                                <a:cs typeface="Times New Roman" pitchFamily="18" charset="0"/>
                              </a:rPr>
                            </m:ctrlPr>
                          </m:sSubPr>
                          <m:e>
                            <m:r>
                              <a:rPr lang="en-US" b="0" i="1" smtClean="0">
                                <a:latin typeface="Cambria Math"/>
                                <a:cs typeface="Times New Roman" pitchFamily="18" charset="0"/>
                              </a:rPr>
                              <m:t>𝑝</m:t>
                            </m:r>
                          </m:e>
                          <m:sub>
                            <m:r>
                              <a:rPr lang="en-US" b="0" i="1" smtClean="0">
                                <a:latin typeface="Cambria Math"/>
                                <a:cs typeface="Times New Roman" pitchFamily="18" charset="0"/>
                              </a:rPr>
                              <m:t>𝑟</m:t>
                            </m:r>
                          </m:sub>
                        </m:sSub>
                        <m:r>
                          <a:rPr lang="en-US" b="0" i="1" smtClean="0">
                            <a:latin typeface="Cambria Math"/>
                            <a:cs typeface="Times New Roman" pitchFamily="18" charset="0"/>
                          </a:rPr>
                          <m:t>=</m:t>
                        </m:r>
                        <m:r>
                          <a:rPr lang="en-US" b="0" i="1" smtClean="0">
                            <a:latin typeface="Cambria Math"/>
                            <a:cs typeface="Times New Roman" pitchFamily="18" charset="0"/>
                          </a:rPr>
                          <m:t>𝐴</m:t>
                        </m:r>
                        <m:r>
                          <a:rPr lang="en-US" b="0" i="1" smtClean="0">
                            <a:latin typeface="Cambria Math"/>
                            <a:cs typeface="Times New Roman" pitchFamily="18" charset="0"/>
                          </a:rPr>
                          <m:t>+</m:t>
                        </m:r>
                        <m:d>
                          <m:dPr>
                            <m:ctrlPr>
                              <a:rPr lang="en-US" b="0" i="1" smtClean="0">
                                <a:latin typeface="Cambria Math"/>
                                <a:cs typeface="Times New Roman" pitchFamily="18" charset="0"/>
                              </a:rPr>
                            </m:ctrlPr>
                          </m:dPr>
                          <m:e>
                            <m:f>
                              <m:fPr>
                                <m:ctrlPr>
                                  <a:rPr lang="en-US" b="0" i="1" smtClean="0">
                                    <a:latin typeface="Cambria Math"/>
                                    <a:cs typeface="Times New Roman" pitchFamily="18" charset="0"/>
                                  </a:rPr>
                                </m:ctrlPr>
                              </m:fPr>
                              <m:num>
                                <m:r>
                                  <a:rPr lang="en-US" b="0" i="1" smtClean="0">
                                    <a:latin typeface="Cambria Math"/>
                                    <a:cs typeface="Times New Roman" pitchFamily="18" charset="0"/>
                                  </a:rPr>
                                  <m:t>𝐵</m:t>
                                </m:r>
                              </m:num>
                              <m:den>
                                <m:sSub>
                                  <m:sSubPr>
                                    <m:ctrlPr>
                                      <a:rPr lang="en-US" b="0" i="1" smtClean="0">
                                        <a:latin typeface="Cambria Math"/>
                                        <a:cs typeface="Times New Roman" pitchFamily="18" charset="0"/>
                                      </a:rPr>
                                    </m:ctrlPr>
                                  </m:sSubPr>
                                  <m:e>
                                    <m:r>
                                      <a:rPr lang="en-US" b="0" i="1" smtClean="0">
                                        <a:latin typeface="Cambria Math"/>
                                        <a:cs typeface="Times New Roman" pitchFamily="18" charset="0"/>
                                      </a:rPr>
                                      <m:t>𝑇</m:t>
                                    </m:r>
                                  </m:e>
                                  <m:sub>
                                    <m:r>
                                      <a:rPr lang="en-US" b="0" i="1" smtClean="0">
                                        <a:latin typeface="Cambria Math"/>
                                        <a:cs typeface="Times New Roman" pitchFamily="18" charset="0"/>
                                      </a:rPr>
                                      <m:t>𝑟</m:t>
                                    </m:r>
                                  </m:sub>
                                </m:sSub>
                              </m:den>
                            </m:f>
                          </m:e>
                        </m:d>
                        <m:r>
                          <a:rPr lang="en-US" b="0" i="1" smtClean="0">
                            <a:latin typeface="Cambria Math"/>
                            <a:cs typeface="Times New Roman" pitchFamily="18" charset="0"/>
                          </a:rPr>
                          <m:t> </m:t>
                        </m:r>
                      </m:e>
                    </m:func>
                  </m:oMath>
                </a14:m>
                <a:r>
                  <a:rPr lang="en-US" dirty="0">
                    <a:latin typeface="Times New Roman" pitchFamily="18" charset="0"/>
                    <a:cs typeface="Times New Roman" pitchFamily="18" charset="0"/>
                  </a:rPr>
                  <a:t>for steam, using data at the critical state and another saturation state near the critical state.</a:t>
                </a:r>
              </a:p>
              <a:p>
                <a:pPr marL="342900" indent="-342900">
                  <a:buAutoNum type="alphaLcParenBoth"/>
                </a:pPr>
                <a:r>
                  <a:rPr lang="en-US" dirty="0">
                    <a:latin typeface="Times New Roman" pitchFamily="18" charset="0"/>
                    <a:cs typeface="Times New Roman" pitchFamily="18" charset="0"/>
                  </a:rPr>
                  <a:t> Estimate the value of m for steam</a:t>
                </a:r>
                <a:endParaRPr lang="en-US" dirty="0">
                  <a:latin typeface="Times New Roman" pitchFamily="18" charset="0"/>
                  <a:cs typeface="Times New Roman"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228600" y="5410200"/>
                <a:ext cx="8915400" cy="1517723"/>
              </a:xfrm>
              <a:prstGeom prst="rect">
                <a:avLst/>
              </a:prstGeom>
              <a:blipFill rotWithShape="1">
                <a:blip r:embed="rId3"/>
                <a:stretch>
                  <a:fillRect l="-1436" t="-4032" b="-5645"/>
                </a:stretch>
              </a:blipFill>
            </p:spPr>
            <p:txBody>
              <a:bodyPr/>
              <a:lstStyle/>
              <a:p>
                <a:r>
                  <a:rPr lang="en-US">
                    <a:noFill/>
                  </a:rPr>
                  <a:t> </a:t>
                </a:r>
              </a:p>
            </p:txBody>
          </p:sp>
        </mc:Fallback>
      </mc:AlternateContent>
    </p:spTree>
    <p:extLst>
      <p:ext uri="{BB962C8B-B14F-4D97-AF65-F5344CB8AC3E}">
        <p14:creationId xmlns:p14="http://schemas.microsoft.com/office/powerpoint/2010/main" val="245249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buNone/>
            </a:pPr>
            <a:r>
              <a:rPr lang="en-US" dirty="0" smtClean="0">
                <a:latin typeface="Times New Roman" pitchFamily="18" charset="0"/>
                <a:cs typeface="Times New Roman" pitchFamily="18" charset="0"/>
              </a:rPr>
              <a:t>Other </a:t>
            </a:r>
            <a:r>
              <a:rPr lang="en-US" dirty="0" smtClean="0">
                <a:latin typeface="Times New Roman" pitchFamily="18" charset="0"/>
                <a:cs typeface="Times New Roman" pitchFamily="18" charset="0"/>
              </a:rPr>
              <a:t>general  </a:t>
            </a:r>
            <a:r>
              <a:rPr lang="en-US" dirty="0" err="1" smtClean="0">
                <a:latin typeface="Times New Roman" pitchFamily="18" charset="0"/>
                <a:cs typeface="Times New Roman" pitchFamily="18" charset="0"/>
              </a:rPr>
              <a:t>PvT</a:t>
            </a:r>
            <a:r>
              <a:rPr lang="en-US" dirty="0" smtClean="0">
                <a:latin typeface="Times New Roman" pitchFamily="18" charset="0"/>
                <a:cs typeface="Times New Roman" pitchFamily="18" charset="0"/>
              </a:rPr>
              <a:t> characteristics gases exhibit are</a:t>
            </a:r>
          </a:p>
          <a:p>
            <a:pPr marL="514350" indent="-514350">
              <a:buFont typeface="+mj-lt"/>
              <a:buAutoNum type="arabicPeriod"/>
            </a:pPr>
            <a:r>
              <a:rPr lang="en-US" dirty="0" smtClean="0">
                <a:latin typeface="Times New Roman" pitchFamily="18" charset="0"/>
                <a:cs typeface="Times New Roman" pitchFamily="18" charset="0"/>
              </a:rPr>
              <a:t>As P approaches zero, gases behave as ideal gases and </a:t>
            </a:r>
          </a:p>
          <a:p>
            <a:pPr marL="514350" indent="-514350">
              <a:buFont typeface="+mj-lt"/>
              <a:buAutoNum type="arabicPeriod"/>
            </a:pPr>
            <a:endParaRPr lang="en-US" dirty="0" smtClean="0">
              <a:latin typeface="Times New Roman" pitchFamily="18" charset="0"/>
              <a:cs typeface="Times New Roman" pitchFamily="18" charset="0"/>
            </a:endParaRPr>
          </a:p>
          <a:p>
            <a:pPr marL="0" indent="0" algn="just">
              <a:buFont typeface="+mj-lt"/>
              <a:buAutoNum type="arabicPeriod"/>
            </a:pPr>
            <a:endParaRPr lang="en-US" dirty="0" smtClean="0">
              <a:latin typeface="Times New Roman" pitchFamily="18" charset="0"/>
              <a:cs typeface="Times New Roman" pitchFamily="18" charset="0"/>
            </a:endParaRPr>
          </a:p>
          <a:p>
            <a:pPr marL="0" indent="0" algn="just">
              <a:buFont typeface="+mj-lt"/>
              <a:buAutoNum type="arabicPeriod"/>
            </a:pPr>
            <a:r>
              <a:rPr lang="en-US" dirty="0" smtClean="0">
                <a:latin typeface="Times New Roman" pitchFamily="18" charset="0"/>
                <a:cs typeface="Times New Roman" pitchFamily="18" charset="0"/>
              </a:rPr>
              <a:t>Also </a:t>
            </a:r>
            <a:r>
              <a:rPr lang="en-US" dirty="0" smtClean="0">
                <a:latin typeface="Times New Roman" pitchFamily="18" charset="0"/>
                <a:cs typeface="Times New Roman" pitchFamily="18" charset="0"/>
              </a:rPr>
              <a:t>as P approaches zero </a:t>
            </a: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ideal</a:t>
            </a: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actual</a:t>
            </a:r>
            <a:r>
              <a:rPr lang="en-US" dirty="0" smtClean="0">
                <a:latin typeface="Times New Roman" pitchFamily="18" charset="0"/>
                <a:cs typeface="Times New Roman" pitchFamily="18" charset="0"/>
              </a:rPr>
              <a:t> is a non-zero value known as </a:t>
            </a:r>
            <a:r>
              <a:rPr lang="en-US" dirty="0" smtClean="0">
                <a:solidFill>
                  <a:srgbClr val="C00000"/>
                </a:solidFill>
                <a:latin typeface="Times New Roman" pitchFamily="18" charset="0"/>
                <a:cs typeface="Times New Roman" pitchFamily="18" charset="0"/>
              </a:rPr>
              <a:t>residual volume </a:t>
            </a:r>
            <a:r>
              <a:rPr lang="el-GR" dirty="0" smtClean="0">
                <a:solidFill>
                  <a:srgbClr val="C00000"/>
                </a:solidFill>
                <a:latin typeface="Times New Roman" pitchFamily="18" charset="0"/>
                <a:cs typeface="Times New Roman" pitchFamily="18" charset="0"/>
              </a:rPr>
              <a:t>α</a:t>
            </a:r>
            <a:r>
              <a:rPr lang="en-US" dirty="0" smtClean="0">
                <a:latin typeface="Times New Roman" pitchFamily="18" charset="0"/>
                <a:cs typeface="Times New Roman" pitchFamily="18" charset="0"/>
              </a:rPr>
              <a:t> which is solely a function of temperature.  The model should predict with a reasonable accuracy </a:t>
            </a:r>
            <a:r>
              <a:rPr lang="en-US" dirty="0">
                <a:latin typeface="Times New Roman" pitchFamily="18" charset="0"/>
                <a:cs typeface="Times New Roman" pitchFamily="18" charset="0"/>
                <a:hlinkClick r:id="rId3" action="ppaction://hlinksldjump"/>
              </a:rPr>
              <a:t>(</a:t>
            </a:r>
            <a:r>
              <a:rPr lang="en-US" b="1" dirty="0">
                <a:latin typeface="Times New Roman" pitchFamily="18" charset="0"/>
                <a:cs typeface="Times New Roman" pitchFamily="18" charset="0"/>
                <a:hlinkClick r:id="rId3" action="ppaction://hlinksldjump"/>
              </a:rPr>
              <a:t>Fig 5.4</a:t>
            </a:r>
            <a:r>
              <a:rPr lang="en-US" dirty="0">
                <a:latin typeface="Times New Roman" pitchFamily="18" charset="0"/>
                <a:cs typeface="Times New Roman" pitchFamily="18" charset="0"/>
                <a:hlinkClick r:id="rId3" action="ppaction://hlinksldjump"/>
              </a:rPr>
              <a:t>)</a:t>
            </a:r>
            <a:endParaRPr lang="en-US" dirty="0">
              <a:latin typeface="Times New Roman" pitchFamily="18" charset="0"/>
              <a:cs typeface="Times New Roman" pitchFamily="18" charset="0"/>
            </a:endParaRPr>
          </a:p>
          <a:p>
            <a:pPr marL="0" indent="0" algn="just">
              <a:buNone/>
            </a:pPr>
            <a:endParaRPr lang="en-US" dirty="0" smtClean="0">
              <a:latin typeface="Times New Roman" pitchFamily="18" charset="0"/>
              <a:cs typeface="Times New Roman" pitchFamily="18" charset="0"/>
            </a:endParaRPr>
          </a:p>
          <a:p>
            <a:pPr marL="514350" indent="-514350">
              <a:buFont typeface="+mj-lt"/>
              <a:buAutoNum type="arabicPeriod"/>
            </a:pPr>
            <a:endParaRPr lang="en-US" dirty="0" smtClean="0">
              <a:latin typeface="Times New Roman" pitchFamily="18" charset="0"/>
              <a:cs typeface="Times New Roman" pitchFamily="18" charset="0"/>
            </a:endParaRPr>
          </a:p>
          <a:p>
            <a:pPr marL="514350" indent="-514350" algn="just">
              <a:buNone/>
            </a:pPr>
            <a:r>
              <a:rPr lang="en-US"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Critical </a:t>
            </a:r>
            <a:r>
              <a:rPr lang="en-US" dirty="0" smtClean="0">
                <a:latin typeface="Times New Roman" pitchFamily="18" charset="0"/>
                <a:cs typeface="Times New Roman" pitchFamily="18" charset="0"/>
              </a:rPr>
              <a:t>isotherm essentially vertical at high pressures, </a:t>
            </a:r>
            <a:r>
              <a:rPr lang="en-US" dirty="0" err="1" smtClean="0">
                <a:latin typeface="Times New Roman" pitchFamily="18" charset="0"/>
                <a:cs typeface="Times New Roman" pitchFamily="18" charset="0"/>
              </a:rPr>
              <a:t>ie</a:t>
            </a:r>
            <a:r>
              <a:rPr lang="en-US" dirty="0" smtClean="0">
                <a:latin typeface="Times New Roman" pitchFamily="18" charset="0"/>
                <a:cs typeface="Times New Roman" pitchFamily="18" charset="0"/>
              </a:rPr>
              <a:t>. V is constant at the critical </a:t>
            </a:r>
            <a:r>
              <a:rPr lang="en-US" dirty="0">
                <a:latin typeface="Times New Roman" pitchFamily="18" charset="0"/>
                <a:cs typeface="Times New Roman" pitchFamily="18" charset="0"/>
              </a:rPr>
              <a:t>temperature and high pressure as given by</a:t>
            </a:r>
          </a:p>
          <a:p>
            <a:pPr marL="514350" indent="-514350" algn="just">
              <a:buNone/>
            </a:pPr>
            <a:r>
              <a:rPr lang="en-US"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514350" indent="-514350">
              <a:buFont typeface="+mj-lt"/>
              <a:buAutoNum type="arabicPeriod"/>
            </a:pPr>
            <a:endParaRPr lang="en-US" dirty="0" smtClean="0">
              <a:latin typeface="Times New Roman" pitchFamily="18" charset="0"/>
              <a:cs typeface="Times New Roman" pitchFamily="18" charset="0"/>
            </a:endParaRPr>
          </a:p>
          <a:p>
            <a:pPr marL="514350" indent="-514350">
              <a:buNone/>
            </a:pPr>
            <a:endParaRPr lang="en-US"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524708774"/>
              </p:ext>
            </p:extLst>
          </p:nvPr>
        </p:nvGraphicFramePr>
        <p:xfrm>
          <a:off x="2133600" y="990600"/>
          <a:ext cx="3352800" cy="850711"/>
        </p:xfrm>
        <a:graphic>
          <a:graphicData uri="http://schemas.openxmlformats.org/presentationml/2006/ole">
            <mc:AlternateContent xmlns:mc="http://schemas.openxmlformats.org/markup-compatibility/2006">
              <mc:Choice xmlns:v="urn:schemas-microsoft-com:vml" Requires="v">
                <p:oleObj spid="_x0000_s19503" name="Equation" r:id="rId4" imgW="1701720" imgH="431640" progId="Equation.3">
                  <p:embed/>
                </p:oleObj>
              </mc:Choice>
              <mc:Fallback>
                <p:oleObj name="Equation" r:id="rId4" imgW="1701720" imgH="43164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990600"/>
                        <a:ext cx="3352800" cy="850711"/>
                      </a:xfrm>
                      <a:prstGeom prst="rect">
                        <a:avLst/>
                      </a:prstGeom>
                      <a:noFill/>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996529949"/>
              </p:ext>
            </p:extLst>
          </p:nvPr>
        </p:nvGraphicFramePr>
        <p:xfrm>
          <a:off x="2133600" y="3810000"/>
          <a:ext cx="3657600" cy="928048"/>
        </p:xfrm>
        <a:graphic>
          <a:graphicData uri="http://schemas.openxmlformats.org/presentationml/2006/ole">
            <mc:AlternateContent xmlns:mc="http://schemas.openxmlformats.org/markup-compatibility/2006">
              <mc:Choice xmlns:v="urn:schemas-microsoft-com:vml" Requires="v">
                <p:oleObj spid="_x0000_s19504" name="Equation" r:id="rId6" imgW="1701720" imgH="431640" progId="Equation.3">
                  <p:embed/>
                </p:oleObj>
              </mc:Choice>
              <mc:Fallback>
                <p:oleObj name="Equation" r:id="rId6" imgW="1701720" imgH="43164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3810000"/>
                        <a:ext cx="3657600" cy="928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C01DC801-289B-4643-B0E6-658DB801ADA2}" type="slidenum">
              <a:rPr lang="en-US" smtClean="0"/>
              <a:pPr/>
              <a:t>11</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674214152"/>
              </p:ext>
            </p:extLst>
          </p:nvPr>
        </p:nvGraphicFramePr>
        <p:xfrm>
          <a:off x="3962400" y="5638800"/>
          <a:ext cx="4367213" cy="838200"/>
        </p:xfrm>
        <a:graphic>
          <a:graphicData uri="http://schemas.openxmlformats.org/presentationml/2006/ole">
            <mc:AlternateContent xmlns:mc="http://schemas.openxmlformats.org/markup-compatibility/2006">
              <mc:Choice xmlns:v="urn:schemas-microsoft-com:vml" Requires="v">
                <p:oleObj spid="_x0000_s19505" name="Equation" r:id="rId8" imgW="1257300" imgH="241300" progId="Equation.3">
                  <p:embed/>
                </p:oleObj>
              </mc:Choice>
              <mc:Fallback>
                <p:oleObj name="Equation" r:id="rId8" imgW="1257300" imgH="24130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5638800"/>
                        <a:ext cx="43672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p:nvPr/>
        </p:nvSpPr>
        <p:spPr>
          <a:xfrm>
            <a:off x="154858" y="6396335"/>
            <a:ext cx="8839200" cy="369332"/>
          </a:xfrm>
          <a:prstGeom prst="rect">
            <a:avLst/>
          </a:prstGeom>
        </p:spPr>
        <p:txBody>
          <a:bodyPr wrap="square">
            <a:spAutoFit/>
          </a:bodyPr>
          <a:lstStyle/>
          <a:p>
            <a:pPr>
              <a:buNone/>
            </a:pPr>
            <a:r>
              <a:rPr lang="en-US" dirty="0" err="1">
                <a:latin typeface="Times New Roman" pitchFamily="18" charset="0"/>
                <a:cs typeface="Times New Roman" pitchFamily="18" charset="0"/>
              </a:rPr>
              <a:t>Redlich-Kwong</a:t>
            </a:r>
            <a:r>
              <a:rPr lang="en-US" dirty="0">
                <a:latin typeface="Times New Roman" pitchFamily="18" charset="0"/>
                <a:cs typeface="Times New Roman" pitchFamily="18" charset="0"/>
              </a:rPr>
              <a:t> equation was devised empirically to satisfy this criterion.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1DC801-289B-4643-B0E6-658DB801ADA2}" type="slidenum">
              <a:rPr lang="en-US" smtClean="0"/>
              <a:pPr/>
              <a:t>12</a:t>
            </a:fld>
            <a:endParaRPr lang="en-US"/>
          </a:p>
        </p:txBody>
      </p:sp>
      <p:pic>
        <p:nvPicPr>
          <p:cNvPr id="5" name="Picture 2"/>
          <p:cNvPicPr>
            <a:picLocks noChangeAspect="1" noChangeArrowheads="1"/>
          </p:cNvPicPr>
          <p:nvPr/>
        </p:nvPicPr>
        <p:blipFill>
          <a:blip r:embed="rId2"/>
          <a:srcRect/>
          <a:stretch>
            <a:fillRect/>
          </a:stretch>
        </p:blipFill>
        <p:spPr bwMode="auto">
          <a:xfrm>
            <a:off x="562896" y="381000"/>
            <a:ext cx="8057723" cy="5105400"/>
          </a:xfrm>
          <a:prstGeom prst="rect">
            <a:avLst/>
          </a:prstGeom>
          <a:noFill/>
          <a:ln w="9525">
            <a:noFill/>
            <a:miter lim="800000"/>
            <a:headEnd/>
            <a:tailEnd/>
          </a:ln>
        </p:spPr>
      </p:pic>
      <p:sp>
        <p:nvSpPr>
          <p:cNvPr id="6" name="Rectangle 5"/>
          <p:cNvSpPr/>
          <p:nvPr/>
        </p:nvSpPr>
        <p:spPr>
          <a:xfrm>
            <a:off x="0" y="5480325"/>
            <a:ext cx="8991600" cy="830997"/>
          </a:xfrm>
          <a:prstGeom prst="rect">
            <a:avLst/>
          </a:prstGeom>
        </p:spPr>
        <p:txBody>
          <a:bodyPr wrap="square">
            <a:spAutoFit/>
          </a:bodyPr>
          <a:lstStyle/>
          <a:p>
            <a:pPr>
              <a:buNone/>
            </a:pPr>
            <a:r>
              <a:rPr lang="en-US" sz="2400" dirty="0">
                <a:solidFill>
                  <a:srgbClr val="FF0000"/>
                </a:solidFill>
                <a:latin typeface="Times New Roman" pitchFamily="18" charset="0"/>
                <a:cs typeface="Times New Roman" pitchFamily="18" charset="0"/>
              </a:rPr>
              <a:t>Fig.5.4  Isotherms for the residual volume </a:t>
            </a:r>
            <a:r>
              <a:rPr lang="el-GR" sz="2400" dirty="0">
                <a:solidFill>
                  <a:srgbClr val="FF0000"/>
                </a:solidFill>
                <a:latin typeface="Times New Roman" pitchFamily="18" charset="0"/>
                <a:cs typeface="Times New Roman" pitchFamily="18" charset="0"/>
              </a:rPr>
              <a:t>α</a:t>
            </a:r>
            <a:r>
              <a:rPr lang="en-US" sz="2400" dirty="0">
                <a:solidFill>
                  <a:srgbClr val="FF0000"/>
                </a:solidFill>
                <a:latin typeface="Times New Roman" pitchFamily="18" charset="0"/>
                <a:cs typeface="Times New Roman" pitchFamily="18" charset="0"/>
              </a:rPr>
              <a:t> versus pressure for CO and CO2.</a:t>
            </a:r>
          </a:p>
        </p:txBody>
      </p:sp>
    </p:spTree>
    <p:extLst>
      <p:ext uri="{BB962C8B-B14F-4D97-AF65-F5344CB8AC3E}">
        <p14:creationId xmlns:p14="http://schemas.microsoft.com/office/powerpoint/2010/main" val="790921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Range of </a:t>
            </a:r>
            <a:r>
              <a:rPr lang="en-US" dirty="0" err="1" smtClean="0">
                <a:latin typeface="Times New Roman" pitchFamily="18" charset="0"/>
                <a:cs typeface="Times New Roman" pitchFamily="18" charset="0"/>
              </a:rPr>
              <a:t>Z</a:t>
            </a:r>
            <a:r>
              <a:rPr lang="en-US" baseline="-25000"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 for any substance is between 0.22 and 0.30.  Therefore for all gases the model must </a:t>
            </a:r>
            <a:r>
              <a:rPr lang="en-US" dirty="0" smtClean="0">
                <a:latin typeface="Times New Roman" pitchFamily="18" charset="0"/>
                <a:cs typeface="Times New Roman" pitchFamily="18" charset="0"/>
              </a:rPr>
              <a:t>predict (for all gases)</a:t>
            </a:r>
            <a:endParaRPr lang="en-US" dirty="0" smtClean="0">
              <a:latin typeface="Times New Roman" pitchFamily="18" charset="0"/>
              <a:cs typeface="Times New Roman" pitchFamily="18" charset="0"/>
            </a:endParaRPr>
          </a:p>
          <a:p>
            <a:pPr marL="514350" indent="-514350">
              <a:buAutoNum type="arabicPeriod" startAt="5"/>
            </a:pPr>
            <a:endParaRPr lang="en-US" dirty="0" smtClean="0">
              <a:latin typeface="Times New Roman" pitchFamily="18" charset="0"/>
              <a:cs typeface="Times New Roman" pitchFamily="18" charset="0"/>
            </a:endParaRPr>
          </a:p>
          <a:p>
            <a:pPr marL="514350" indent="-514350">
              <a:buAutoNum type="arabicPeriod" startAt="5"/>
            </a:pPr>
            <a:endParaRPr lang="en-US" dirty="0">
              <a:latin typeface="Times New Roman" pitchFamily="18" charset="0"/>
              <a:cs typeface="Times New Roman" pitchFamily="18" charset="0"/>
            </a:endParaRPr>
          </a:p>
          <a:p>
            <a:pPr marL="514350" indent="-514350">
              <a:buAutoNum type="arabicPeriod" startAt="5"/>
            </a:pPr>
            <a:r>
              <a:rPr lang="en-US"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rPr>
              <a:t>critical isometric line (straight line) on a PT diagram must satisfy </a:t>
            </a:r>
            <a:r>
              <a:rPr lang="en-US" dirty="0" smtClean="0">
                <a:latin typeface="Times New Roman" pitchFamily="18" charset="0"/>
                <a:cs typeface="Times New Roman" pitchFamily="18" charset="0"/>
              </a:rPr>
              <a:t>(in the super heat region)</a:t>
            </a:r>
            <a:endParaRPr lang="en-US" dirty="0" smtClean="0">
              <a:latin typeface="Times New Roman" pitchFamily="18" charset="0"/>
              <a:cs typeface="Times New Roman" pitchFamily="18" charset="0"/>
            </a:endParaRPr>
          </a:p>
          <a:p>
            <a:pPr marL="514350" indent="-514350">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792845404"/>
              </p:ext>
            </p:extLst>
          </p:nvPr>
        </p:nvGraphicFramePr>
        <p:xfrm>
          <a:off x="2514600" y="1676400"/>
          <a:ext cx="3048000" cy="968523"/>
        </p:xfrm>
        <a:graphic>
          <a:graphicData uri="http://schemas.openxmlformats.org/presentationml/2006/ole">
            <mc:AlternateContent xmlns:mc="http://schemas.openxmlformats.org/markup-compatibility/2006">
              <mc:Choice xmlns:v="urn:schemas-microsoft-com:vml" Requires="v">
                <p:oleObj spid="_x0000_s20529" name="Equation" r:id="rId3" imgW="1358640" imgH="431640" progId="Equation.3">
                  <p:embed/>
                </p:oleObj>
              </mc:Choice>
              <mc:Fallback>
                <p:oleObj name="Equation" r:id="rId3" imgW="1358640" imgH="431640" progId="Equation.3">
                  <p:embed/>
                  <p:pic>
                    <p:nvPicPr>
                      <p:cNvPr id="0" name="Picture 3"/>
                      <p:cNvPicPr>
                        <a:picLocks noChangeAspect="1" noChangeArrowheads="1"/>
                      </p:cNvPicPr>
                      <p:nvPr/>
                    </p:nvPicPr>
                    <p:blipFill>
                      <a:blip r:embed="rId4"/>
                      <a:srcRect/>
                      <a:stretch>
                        <a:fillRect/>
                      </a:stretch>
                    </p:blipFill>
                    <p:spPr bwMode="auto">
                      <a:xfrm>
                        <a:off x="2514600" y="1676400"/>
                        <a:ext cx="3048000" cy="9685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26299497"/>
              </p:ext>
            </p:extLst>
          </p:nvPr>
        </p:nvGraphicFramePr>
        <p:xfrm>
          <a:off x="2971800" y="3810001"/>
          <a:ext cx="1524000" cy="983226"/>
        </p:xfrm>
        <a:graphic>
          <a:graphicData uri="http://schemas.openxmlformats.org/presentationml/2006/ole">
            <mc:AlternateContent xmlns:mc="http://schemas.openxmlformats.org/markup-compatibility/2006">
              <mc:Choice xmlns:v="urn:schemas-microsoft-com:vml" Requires="v">
                <p:oleObj spid="_x0000_s20530" name="Equation" r:id="rId5" imgW="787320" imgH="507960" progId="Equation.3">
                  <p:embed/>
                </p:oleObj>
              </mc:Choice>
              <mc:Fallback>
                <p:oleObj name="Equation" r:id="rId5" imgW="787320" imgH="50796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3810001"/>
                        <a:ext cx="1524000" cy="983226"/>
                      </a:xfrm>
                      <a:prstGeom prst="rect">
                        <a:avLst/>
                      </a:prstGeom>
                      <a:noFill/>
                      <a:extLst/>
                    </p:spPr>
                  </p:pic>
                </p:oleObj>
              </mc:Fallback>
            </mc:AlternateContent>
          </a:graphicData>
        </a:graphic>
      </p:graphicFrame>
      <p:sp>
        <p:nvSpPr>
          <p:cNvPr id="7" name="Slide Number Placeholder 6"/>
          <p:cNvSpPr>
            <a:spLocks noGrp="1"/>
          </p:cNvSpPr>
          <p:nvPr>
            <p:ph type="sldNum" sz="quarter" idx="12"/>
          </p:nvPr>
        </p:nvSpPr>
        <p:spPr/>
        <p:txBody>
          <a:bodyPr/>
          <a:lstStyle/>
          <a:p>
            <a:fld id="{C01DC801-289B-4643-B0E6-658DB801ADA2}" type="slidenum">
              <a:rPr lang="en-US" smtClean="0"/>
              <a:pPr/>
              <a:t>13</a:t>
            </a:fld>
            <a:endParaRPr lang="en-US"/>
          </a:p>
        </p:txBody>
      </p:sp>
      <p:sp>
        <p:nvSpPr>
          <p:cNvPr id="8" name="Rectangle 7"/>
          <p:cNvSpPr/>
          <p:nvPr/>
        </p:nvSpPr>
        <p:spPr>
          <a:xfrm>
            <a:off x="2458" y="4795897"/>
            <a:ext cx="9144000" cy="2062103"/>
          </a:xfrm>
          <a:prstGeom prst="rect">
            <a:avLst/>
          </a:prstGeom>
        </p:spPr>
        <p:txBody>
          <a:bodyPr wrap="square">
            <a:spAutoFit/>
          </a:bodyPr>
          <a:lstStyle/>
          <a:p>
            <a:pPr algn="just"/>
            <a:r>
              <a:rPr lang="en-US" sz="3200" dirty="0">
                <a:latin typeface="Times New Roman" pitchFamily="18" charset="0"/>
                <a:cs typeface="Times New Roman" pitchFamily="18" charset="0"/>
              </a:rPr>
              <a:t>Although it would be difficult to satisfy all these and other additional criteria it would be hoped that any equation of state would reproduce a number of these characteristics with reasonable accuracy.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just">
              <a:buNone/>
            </a:pPr>
            <a:r>
              <a:rPr lang="en-US" sz="2400" dirty="0" smtClean="0">
                <a:latin typeface="Times New Roman" pitchFamily="18" charset="0"/>
                <a:cs typeface="Times New Roman" pitchFamily="18" charset="0"/>
              </a:rPr>
              <a:t>The </a:t>
            </a:r>
            <a:r>
              <a:rPr lang="en-US" sz="2400" dirty="0" smtClean="0">
                <a:latin typeface="Times New Roman" pitchFamily="18" charset="0"/>
                <a:cs typeface="Times New Roman" pitchFamily="18" charset="0"/>
              </a:rPr>
              <a:t>following is a review of some of the more important equations of state.</a:t>
            </a:r>
          </a:p>
          <a:p>
            <a:pPr>
              <a:buNone/>
            </a:pPr>
            <a:r>
              <a:rPr lang="en-US" sz="2400" b="1" dirty="0" smtClean="0">
                <a:solidFill>
                  <a:srgbClr val="FF0000"/>
                </a:solidFill>
                <a:latin typeface="Times New Roman" pitchFamily="18" charset="0"/>
                <a:cs typeface="Times New Roman" pitchFamily="18" charset="0"/>
              </a:rPr>
              <a:t>5.3  THE COMPRESSIBILITY FACTOR</a:t>
            </a:r>
          </a:p>
          <a:p>
            <a:pPr marL="0" indent="0" algn="just">
              <a:buNone/>
            </a:pPr>
            <a:r>
              <a:rPr lang="en-US" sz="2400" dirty="0" smtClean="0">
                <a:latin typeface="Times New Roman" pitchFamily="18" charset="0"/>
                <a:cs typeface="Times New Roman" pitchFamily="18" charset="0"/>
              </a:rPr>
              <a:t>The equation </a:t>
            </a:r>
            <a:r>
              <a:rPr lang="en-US" sz="2400" dirty="0" err="1" smtClean="0">
                <a:latin typeface="Times New Roman" pitchFamily="18" charset="0"/>
                <a:cs typeface="Times New Roman" pitchFamily="18" charset="0"/>
              </a:rPr>
              <a:t>Pv</a:t>
            </a:r>
            <a:r>
              <a:rPr lang="en-US" sz="2400" dirty="0" smtClean="0">
                <a:latin typeface="Times New Roman" pitchFamily="18" charset="0"/>
                <a:cs typeface="Times New Roman" pitchFamily="18" charset="0"/>
              </a:rPr>
              <a:t>=ZRT predicts the real gas behavior where Z is known as the compressibility factor, indicator of the degree of deviation from ideal gas behavior.  Also Z=(</a:t>
            </a:r>
            <a:r>
              <a:rPr lang="en-US" sz="2400" dirty="0" err="1" smtClean="0">
                <a:latin typeface="Times New Roman" pitchFamily="18" charset="0"/>
                <a:cs typeface="Times New Roman" pitchFamily="18" charset="0"/>
              </a:rPr>
              <a:t>v</a:t>
            </a:r>
            <a:r>
              <a:rPr lang="en-US" sz="2400" baseline="-25000" dirty="0" err="1" smtClean="0">
                <a:latin typeface="Times New Roman" pitchFamily="18" charset="0"/>
                <a:cs typeface="Times New Roman" pitchFamily="18" charset="0"/>
              </a:rPr>
              <a:t>act</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v</a:t>
            </a:r>
            <a:r>
              <a:rPr lang="en-US" sz="2400" baseline="-25000" dirty="0" err="1" smtClean="0">
                <a:latin typeface="Times New Roman" pitchFamily="18" charset="0"/>
                <a:cs typeface="Times New Roman" pitchFamily="18" charset="0"/>
              </a:rPr>
              <a:t>ideal</a:t>
            </a:r>
            <a:r>
              <a:rPr lang="en-US" sz="24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01DC801-289B-4643-B0E6-658DB801ADA2}" type="slidenum">
              <a:rPr lang="en-US" smtClean="0"/>
              <a:pPr/>
              <a:t>14</a:t>
            </a:fld>
            <a:endParaRPr lang="en-US"/>
          </a:p>
        </p:txBody>
      </p:sp>
      <p:pic>
        <p:nvPicPr>
          <p:cNvPr id="5" name="Picture 2"/>
          <p:cNvPicPr>
            <a:picLocks noChangeAspect="1" noChangeArrowheads="1"/>
          </p:cNvPicPr>
          <p:nvPr/>
        </p:nvPicPr>
        <p:blipFill>
          <a:blip r:embed="rId2"/>
          <a:srcRect/>
          <a:stretch>
            <a:fillRect/>
          </a:stretch>
        </p:blipFill>
        <p:spPr bwMode="auto">
          <a:xfrm>
            <a:off x="1905000" y="2438401"/>
            <a:ext cx="4572000" cy="4076822"/>
          </a:xfrm>
          <a:prstGeom prst="rect">
            <a:avLst/>
          </a:prstGeom>
          <a:noFill/>
          <a:ln w="9525">
            <a:noFill/>
            <a:miter lim="800000"/>
            <a:headEnd/>
            <a:tailEnd/>
          </a:ln>
        </p:spPr>
      </p:pic>
      <p:sp>
        <p:nvSpPr>
          <p:cNvPr id="6" name="Rectangle 5"/>
          <p:cNvSpPr/>
          <p:nvPr/>
        </p:nvSpPr>
        <p:spPr>
          <a:xfrm>
            <a:off x="2114160" y="6488668"/>
            <a:ext cx="4365298" cy="369332"/>
          </a:xfrm>
          <a:prstGeom prst="rect">
            <a:avLst/>
          </a:prstGeom>
        </p:spPr>
        <p:txBody>
          <a:bodyPr wrap="none">
            <a:spAutoFit/>
          </a:bodyPr>
          <a:lstStyle/>
          <a:p>
            <a:pPr>
              <a:buNone/>
            </a:pPr>
            <a:r>
              <a:rPr lang="en-US" dirty="0">
                <a:solidFill>
                  <a:srgbClr val="FF0000"/>
                </a:solidFill>
                <a:latin typeface="Times New Roman" pitchFamily="18" charset="0"/>
                <a:cs typeface="Times New Roman" pitchFamily="18" charset="0"/>
              </a:rPr>
              <a:t>Fig.5.5  Compressibility plot for nitrogen gas</a:t>
            </a:r>
            <a:endParaRPr lang="en-US"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just">
              <a:buNone/>
            </a:pPr>
            <a:r>
              <a:rPr lang="en-US" sz="2800" b="1" dirty="0" smtClean="0">
                <a:solidFill>
                  <a:srgbClr val="FF0000"/>
                </a:solidFill>
                <a:latin typeface="Times New Roman" pitchFamily="18" charset="0"/>
                <a:cs typeface="Times New Roman" pitchFamily="18" charset="0"/>
              </a:rPr>
              <a:t>5.4  TWO-PARAMETER CUBIC EQUATION OF STATE</a:t>
            </a:r>
          </a:p>
          <a:p>
            <a:pPr marL="0" indent="0" algn="just">
              <a:buNone/>
            </a:pPr>
            <a:r>
              <a:rPr lang="en-US" dirty="0" smtClean="0">
                <a:latin typeface="Times New Roman" pitchFamily="18" charset="0"/>
                <a:cs typeface="Times New Roman" pitchFamily="18" charset="0"/>
              </a:rPr>
              <a:t>This is the simplest for predicting both vapor and liquid behavior.  It is cubic in v.</a:t>
            </a:r>
          </a:p>
          <a:p>
            <a:pPr>
              <a:buNone/>
            </a:pPr>
            <a:r>
              <a:rPr lang="en-US" b="1" dirty="0" smtClean="0">
                <a:solidFill>
                  <a:srgbClr val="0000FF"/>
                </a:solidFill>
                <a:latin typeface="Times New Roman" pitchFamily="18" charset="0"/>
                <a:cs typeface="Times New Roman" pitchFamily="18" charset="0"/>
              </a:rPr>
              <a:t>5.4.1  van </a:t>
            </a:r>
            <a:r>
              <a:rPr lang="en-US" b="1" dirty="0" err="1" smtClean="0">
                <a:solidFill>
                  <a:srgbClr val="0000FF"/>
                </a:solidFill>
                <a:latin typeface="Times New Roman" pitchFamily="18" charset="0"/>
                <a:cs typeface="Times New Roman" pitchFamily="18" charset="0"/>
              </a:rPr>
              <a:t>der</a:t>
            </a:r>
            <a:r>
              <a:rPr lang="en-US" b="1" dirty="0" smtClean="0">
                <a:solidFill>
                  <a:srgbClr val="0000FF"/>
                </a:solidFill>
                <a:latin typeface="Times New Roman" pitchFamily="18" charset="0"/>
                <a:cs typeface="Times New Roman" pitchFamily="18" charset="0"/>
              </a:rPr>
              <a:t> Waals Equation</a:t>
            </a:r>
          </a:p>
          <a:p>
            <a:pPr marL="0" indent="0" algn="just">
              <a:buNone/>
            </a:pPr>
            <a:r>
              <a:rPr lang="en-US" dirty="0" smtClean="0">
                <a:latin typeface="Times New Roman" pitchFamily="18" charset="0"/>
                <a:cs typeface="Times New Roman" pitchFamily="18" charset="0"/>
              </a:rPr>
              <a:t>It is the first equation, after J.D. van </a:t>
            </a:r>
            <a:r>
              <a:rPr lang="en-US" dirty="0" err="1" smtClean="0">
                <a:latin typeface="Times New Roman" pitchFamily="18" charset="0"/>
                <a:cs typeface="Times New Roman" pitchFamily="18" charset="0"/>
              </a:rPr>
              <a:t>der</a:t>
            </a:r>
            <a:r>
              <a:rPr lang="en-US" dirty="0" smtClean="0">
                <a:latin typeface="Times New Roman" pitchFamily="18" charset="0"/>
                <a:cs typeface="Times New Roman" pitchFamily="18" charset="0"/>
              </a:rPr>
              <a:t> Waals in 1873.  Basis:  Attractive forces reduce the pressure below </a:t>
            </a:r>
            <a:r>
              <a:rPr lang="en-US" dirty="0" err="1" smtClean="0">
                <a:latin typeface="Times New Roman" pitchFamily="18" charset="0"/>
                <a:cs typeface="Times New Roman" pitchFamily="18" charset="0"/>
              </a:rPr>
              <a:t>P</a:t>
            </a:r>
            <a:r>
              <a:rPr lang="en-US" baseline="-25000" dirty="0" err="1" smtClean="0">
                <a:latin typeface="Times New Roman" pitchFamily="18" charset="0"/>
                <a:cs typeface="Times New Roman" pitchFamily="18" charset="0"/>
              </a:rPr>
              <a:t>ideal</a:t>
            </a:r>
            <a:r>
              <a:rPr lang="en-US" dirty="0" smtClean="0">
                <a:latin typeface="Times New Roman" pitchFamily="18" charset="0"/>
                <a:cs typeface="Times New Roman" pitchFamily="18" charset="0"/>
              </a:rPr>
              <a:t> (pressure correction is inversely proportional to v</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)and particles have finite sizes and this reduces the volume available to the molecules. Thus</a:t>
            </a:r>
          </a:p>
          <a:p>
            <a:pPr>
              <a:buNone/>
            </a:pP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950123198"/>
              </p:ext>
            </p:extLst>
          </p:nvPr>
        </p:nvGraphicFramePr>
        <p:xfrm>
          <a:off x="1295400" y="5181600"/>
          <a:ext cx="6538452" cy="1066800"/>
        </p:xfrm>
        <a:graphic>
          <a:graphicData uri="http://schemas.openxmlformats.org/presentationml/2006/ole">
            <mc:AlternateContent xmlns:mc="http://schemas.openxmlformats.org/markup-compatibility/2006">
              <mc:Choice xmlns:v="urn:schemas-microsoft-com:vml" Requires="v">
                <p:oleObj spid="_x0000_s21522" name="Equation" r:id="rId3" imgW="2412720" imgH="393480" progId="Equation.3">
                  <p:embed/>
                </p:oleObj>
              </mc:Choice>
              <mc:Fallback>
                <p:oleObj name="Equation" r:id="rId3" imgW="241272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181600"/>
                        <a:ext cx="6538452"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01DC801-289B-4643-B0E6-658DB801ADA2}"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55" y="0"/>
            <a:ext cx="9144000" cy="6858000"/>
          </a:xfrm>
        </p:spPr>
        <p:txBody>
          <a:bodyPr/>
          <a:lstStyle/>
          <a:p>
            <a:pPr marL="0" indent="0" algn="just">
              <a:buNone/>
            </a:pPr>
            <a:r>
              <a:rPr lang="en-US" dirty="0" smtClean="0">
                <a:latin typeface="Times New Roman" pitchFamily="18" charset="0"/>
                <a:cs typeface="Times New Roman" pitchFamily="18" charset="0"/>
              </a:rPr>
              <a:t>For the constants the critical isotherm at the critical state was considered.</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Differentiation will give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Two equations and two unknowns give</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Insertion into </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649985403"/>
              </p:ext>
            </p:extLst>
          </p:nvPr>
        </p:nvGraphicFramePr>
        <p:xfrm>
          <a:off x="1524000" y="1066800"/>
          <a:ext cx="5057775" cy="1143000"/>
        </p:xfrm>
        <a:graphic>
          <a:graphicData uri="http://schemas.openxmlformats.org/presentationml/2006/ole">
            <mc:AlternateContent xmlns:mc="http://schemas.openxmlformats.org/markup-compatibility/2006">
              <mc:Choice xmlns:v="urn:schemas-microsoft-com:vml" Requires="v">
                <p:oleObj spid="_x0000_s22598" name="Equation" r:id="rId3" imgW="2247840" imgH="507960" progId="Equation.3">
                  <p:embed/>
                </p:oleObj>
              </mc:Choice>
              <mc:Fallback>
                <p:oleObj name="Equation" r:id="rId3" imgW="2247840" imgH="5079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066800"/>
                        <a:ext cx="505777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14288" y="2743200"/>
          <a:ext cx="9144001" cy="1219200"/>
        </p:xfrm>
        <a:graphic>
          <a:graphicData uri="http://schemas.openxmlformats.org/presentationml/2006/ole">
            <mc:AlternateContent xmlns:mc="http://schemas.openxmlformats.org/markup-compatibility/2006">
              <mc:Choice xmlns:v="urn:schemas-microsoft-com:vml" Requires="v">
                <p:oleObj spid="_x0000_s22599" name="Equation" r:id="rId5" imgW="3809880" imgH="507960" progId="Equation.3">
                  <p:embed/>
                </p:oleObj>
              </mc:Choice>
              <mc:Fallback>
                <p:oleObj name="Equation" r:id="rId5" imgW="3809880" imgH="5079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8" y="2743200"/>
                        <a:ext cx="9144001"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47488638"/>
              </p:ext>
            </p:extLst>
          </p:nvPr>
        </p:nvGraphicFramePr>
        <p:xfrm>
          <a:off x="1219200" y="5727424"/>
          <a:ext cx="2971800" cy="1130576"/>
        </p:xfrm>
        <a:graphic>
          <a:graphicData uri="http://schemas.openxmlformats.org/presentationml/2006/ole">
            <mc:AlternateContent xmlns:mc="http://schemas.openxmlformats.org/markup-compatibility/2006">
              <mc:Choice xmlns:v="urn:schemas-microsoft-com:vml" Requires="v">
                <p:oleObj spid="_x0000_s22600" name="Equation" r:id="rId7" imgW="1168200" imgH="444240" progId="Equation.3">
                  <p:embed/>
                </p:oleObj>
              </mc:Choice>
              <mc:Fallback>
                <p:oleObj name="Equation" r:id="rId7" imgW="1168200" imgH="4442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5727424"/>
                        <a:ext cx="2971800" cy="11305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3133725" y="4549775"/>
          <a:ext cx="5449888" cy="1111250"/>
        </p:xfrm>
        <a:graphic>
          <a:graphicData uri="http://schemas.openxmlformats.org/presentationml/2006/ole">
            <mc:AlternateContent xmlns:mc="http://schemas.openxmlformats.org/markup-compatibility/2006">
              <mc:Choice xmlns:v="urn:schemas-microsoft-com:vml" Requires="v">
                <p:oleObj spid="_x0000_s22601" name="Equation" r:id="rId9" imgW="1930320" imgH="393480" progId="Equation.3">
                  <p:embed/>
                </p:oleObj>
              </mc:Choice>
              <mc:Fallback>
                <p:oleObj name="Equation" r:id="rId9" imgW="1930320" imgH="39348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3725" y="4549775"/>
                        <a:ext cx="5449888" cy="1111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p:txBody>
          <a:bodyPr/>
          <a:lstStyle/>
          <a:p>
            <a:fld id="{C01DC801-289B-4643-B0E6-658DB801ADA2}" type="slidenum">
              <a:rPr lang="en-US" smtClean="0"/>
              <a:pPr/>
              <a:t>16</a:t>
            </a:fld>
            <a:endParaRPr lang="en-US"/>
          </a:p>
        </p:txBody>
      </p:sp>
      <p:sp>
        <p:nvSpPr>
          <p:cNvPr id="9" name="Rectangle 8"/>
          <p:cNvSpPr/>
          <p:nvPr/>
        </p:nvSpPr>
        <p:spPr>
          <a:xfrm>
            <a:off x="4267200" y="6019800"/>
            <a:ext cx="1632178" cy="584775"/>
          </a:xfrm>
          <a:prstGeom prst="rect">
            <a:avLst/>
          </a:prstGeom>
        </p:spPr>
        <p:txBody>
          <a:bodyPr wrap="none">
            <a:spAutoFit/>
          </a:bodyPr>
          <a:lstStyle/>
          <a:p>
            <a:pPr>
              <a:buNone/>
            </a:pPr>
            <a:r>
              <a:rPr lang="en-US" sz="3200" dirty="0">
                <a:latin typeface="Times New Roman" pitchFamily="18" charset="0"/>
                <a:cs typeface="Times New Roman" pitchFamily="18" charset="0"/>
              </a:rPr>
              <a:t>will give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down)">
                                      <p:cBhvr>
                                        <p:cTn id="23" dur="500"/>
                                        <p:tgtEl>
                                          <p:spTgt spid="3">
                                            <p:txEl>
                                              <p:pRg st="6" end="6"/>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ipe(down)">
                                      <p:cBhvr>
                                        <p:cTn id="29" dur="500"/>
                                        <p:tgtEl>
                                          <p:spTgt spid="3">
                                            <p:txEl>
                                              <p:pRg st="8" end="8"/>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(which </a:t>
            </a:r>
            <a:r>
              <a:rPr lang="en-US" dirty="0" smtClean="0">
                <a:latin typeface="Times New Roman" pitchFamily="18" charset="0"/>
                <a:cs typeface="Times New Roman" pitchFamily="18" charset="0"/>
              </a:rPr>
              <a:t>is out of the range 0.22-0.30)</a:t>
            </a:r>
          </a:p>
          <a:p>
            <a:pPr marL="0" indent="0" algn="just">
              <a:buNone/>
            </a:pPr>
            <a:r>
              <a:rPr lang="en-US" dirty="0" smtClean="0">
                <a:latin typeface="Times New Roman" pitchFamily="18" charset="0"/>
                <a:cs typeface="Times New Roman" pitchFamily="18" charset="0"/>
              </a:rPr>
              <a:t>The above equation  will enable to express the constants in terms of </a:t>
            </a: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 and P</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or </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 and P</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The latter is preferred.</a:t>
            </a:r>
          </a:p>
          <a:p>
            <a:pPr>
              <a:buNone/>
            </a:pP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These </a:t>
            </a:r>
            <a:r>
              <a:rPr lang="en-US" dirty="0" smtClean="0">
                <a:latin typeface="Times New Roman" pitchFamily="18" charset="0"/>
                <a:cs typeface="Times New Roman" pitchFamily="18" charset="0"/>
              </a:rPr>
              <a:t>values will be different from the previous values as the equation for P</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is not valid when actual data are </a:t>
            </a:r>
            <a:r>
              <a:rPr lang="en-US" dirty="0" err="1" smtClean="0">
                <a:latin typeface="Times New Roman" pitchFamily="18" charset="0"/>
                <a:cs typeface="Times New Roman" pitchFamily="18" charset="0"/>
              </a:rPr>
              <a:t>used.High</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value of </a:t>
            </a:r>
            <a:r>
              <a:rPr lang="en-US" dirty="0" err="1" smtClean="0">
                <a:latin typeface="Times New Roman" pitchFamily="18" charset="0"/>
                <a:cs typeface="Times New Roman" pitchFamily="18" charset="0"/>
              </a:rPr>
              <a:t>Z</a:t>
            </a:r>
            <a:r>
              <a:rPr lang="en-US" baseline="-25000"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 leads to another problem. With reference to </a:t>
            </a:r>
            <a:r>
              <a:rPr lang="en-US" b="1" dirty="0" smtClean="0">
                <a:latin typeface="Times New Roman" pitchFamily="18" charset="0"/>
                <a:cs typeface="Times New Roman" pitchFamily="18" charset="0"/>
                <a:hlinkClick r:id="rId3" action="ppaction://hlinksldjump"/>
              </a:rPr>
              <a:t>Fig 5.6 </a:t>
            </a:r>
            <a:r>
              <a:rPr lang="en-US" dirty="0" smtClean="0">
                <a:latin typeface="Times New Roman" pitchFamily="18" charset="0"/>
                <a:cs typeface="Times New Roman" pitchFamily="18" charset="0"/>
                <a:hlinkClick r:id="rId3" action="ppaction://hlinksldjump"/>
              </a:rPr>
              <a:t> </a:t>
            </a:r>
            <a:r>
              <a:rPr lang="en-US" dirty="0" smtClean="0">
                <a:latin typeface="Times New Roman" pitchFamily="18" charset="0"/>
                <a:cs typeface="Times New Roman" pitchFamily="18" charset="0"/>
              </a:rPr>
              <a:t>it may be shown that</a:t>
            </a:r>
          </a:p>
          <a:p>
            <a:pPr>
              <a:buNone/>
            </a:pPr>
            <a:r>
              <a:rPr lang="en-US" dirty="0" smtClean="0">
                <a:latin typeface="Times New Roman" pitchFamily="18" charset="0"/>
                <a:cs typeface="Times New Roman" pitchFamily="18" charset="0"/>
              </a:rPr>
              <a:t>       </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060946968"/>
              </p:ext>
            </p:extLst>
          </p:nvPr>
        </p:nvGraphicFramePr>
        <p:xfrm>
          <a:off x="2438401" y="1"/>
          <a:ext cx="4267199" cy="752120"/>
        </p:xfrm>
        <a:graphic>
          <a:graphicData uri="http://schemas.openxmlformats.org/presentationml/2006/ole">
            <mc:AlternateContent xmlns:mc="http://schemas.openxmlformats.org/markup-compatibility/2006">
              <mc:Choice xmlns:v="urn:schemas-microsoft-com:vml" Requires="v">
                <p:oleObj spid="_x0000_s23605" name="Equation" r:id="rId4" imgW="2450880" imgH="431640" progId="Equation.3">
                  <p:embed/>
                </p:oleObj>
              </mc:Choice>
              <mc:Fallback>
                <p:oleObj name="Equation" r:id="rId4" imgW="245088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1" y="1"/>
                        <a:ext cx="4267199" cy="752120"/>
                      </a:xfrm>
                      <a:prstGeom prst="rect">
                        <a:avLst/>
                      </a:prstGeom>
                      <a:noFill/>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8570289"/>
              </p:ext>
            </p:extLst>
          </p:nvPr>
        </p:nvGraphicFramePr>
        <p:xfrm>
          <a:off x="2438400" y="2209801"/>
          <a:ext cx="3581400" cy="1019360"/>
        </p:xfrm>
        <a:graphic>
          <a:graphicData uri="http://schemas.openxmlformats.org/presentationml/2006/ole">
            <mc:AlternateContent xmlns:mc="http://schemas.openxmlformats.org/markup-compatibility/2006">
              <mc:Choice xmlns:v="urn:schemas-microsoft-com:vml" Requires="v">
                <p:oleObj spid="_x0000_s23606" name="Equation" r:id="rId6" imgW="1650960" imgH="469800" progId="Equation.3">
                  <p:embed/>
                </p:oleObj>
              </mc:Choice>
              <mc:Fallback>
                <p:oleObj name="Equation" r:id="rId6" imgW="1650960" imgH="4698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2209801"/>
                        <a:ext cx="3581400" cy="1019360"/>
                      </a:xfrm>
                      <a:prstGeom prst="rect">
                        <a:avLst/>
                      </a:prstGeom>
                      <a:noFill/>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36486054"/>
              </p:ext>
            </p:extLst>
          </p:nvPr>
        </p:nvGraphicFramePr>
        <p:xfrm>
          <a:off x="304800" y="5464514"/>
          <a:ext cx="1981200" cy="977030"/>
        </p:xfrm>
        <a:graphic>
          <a:graphicData uri="http://schemas.openxmlformats.org/presentationml/2006/ole">
            <mc:AlternateContent xmlns:mc="http://schemas.openxmlformats.org/markup-compatibility/2006">
              <mc:Choice xmlns:v="urn:schemas-microsoft-com:vml" Requires="v">
                <p:oleObj spid="_x0000_s23607" name="Equation" r:id="rId8" imgW="927000" imgH="457200" progId="Equation.3">
                  <p:embed/>
                </p:oleObj>
              </mc:Choice>
              <mc:Fallback>
                <p:oleObj name="Equation" r:id="rId8" imgW="927000" imgH="4572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5464514"/>
                        <a:ext cx="1981200" cy="977030"/>
                      </a:xfrm>
                      <a:prstGeom prst="rect">
                        <a:avLst/>
                      </a:prstGeom>
                      <a:noFill/>
                      <a:extLst/>
                    </p:spPr>
                  </p:pic>
                </p:oleObj>
              </mc:Fallback>
            </mc:AlternateContent>
          </a:graphicData>
        </a:graphic>
      </p:graphicFrame>
      <p:sp>
        <p:nvSpPr>
          <p:cNvPr id="7" name="Slide Number Placeholder 6"/>
          <p:cNvSpPr>
            <a:spLocks noGrp="1"/>
          </p:cNvSpPr>
          <p:nvPr>
            <p:ph type="sldNum" sz="quarter" idx="12"/>
          </p:nvPr>
        </p:nvSpPr>
        <p:spPr/>
        <p:txBody>
          <a:bodyPr/>
          <a:lstStyle/>
          <a:p>
            <a:fld id="{C01DC801-289B-4643-B0E6-658DB801ADA2}" type="slidenum">
              <a:rPr lang="en-US" smtClean="0"/>
              <a:pPr/>
              <a:t>17</a:t>
            </a:fld>
            <a:endParaRPr lang="en-US"/>
          </a:p>
        </p:txBody>
      </p:sp>
      <p:sp>
        <p:nvSpPr>
          <p:cNvPr id="8" name="Rectangle 7"/>
          <p:cNvSpPr/>
          <p:nvPr/>
        </p:nvSpPr>
        <p:spPr>
          <a:xfrm>
            <a:off x="2362200" y="5562600"/>
            <a:ext cx="6934200" cy="1077218"/>
          </a:xfrm>
          <a:prstGeom prst="rect">
            <a:avLst/>
          </a:prstGeom>
        </p:spPr>
        <p:txBody>
          <a:bodyPr wrap="square">
            <a:spAutoFit/>
          </a:bodyPr>
          <a:lstStyle/>
          <a:p>
            <a:r>
              <a:rPr lang="en-US" sz="3200" dirty="0">
                <a:latin typeface="Times New Roman" pitchFamily="18" charset="0"/>
                <a:cs typeface="Times New Roman" pitchFamily="18" charset="0"/>
              </a:rPr>
              <a:t>And applying on, for example, argon, </a:t>
            </a:r>
            <a:r>
              <a:rPr lang="en-US" sz="3200" dirty="0" err="1">
                <a:latin typeface="Times New Roman" pitchFamily="18" charset="0"/>
                <a:cs typeface="Times New Roman" pitchFamily="18" charset="0"/>
              </a:rPr>
              <a:t>Zc</a:t>
            </a:r>
            <a:r>
              <a:rPr lang="en-US" sz="3200" dirty="0">
                <a:latin typeface="Times New Roman" pitchFamily="18" charset="0"/>
                <a:cs typeface="Times New Roman" pitchFamily="18" charset="0"/>
              </a:rPr>
              <a:t>=0.291 will give </a:t>
            </a:r>
            <a:r>
              <a:rPr lang="en-US" sz="3200" dirty="0" err="1">
                <a:latin typeface="Times New Roman" pitchFamily="18" charset="0"/>
                <a:cs typeface="Times New Roman" pitchFamily="18" charset="0"/>
              </a:rPr>
              <a:t>vc,vdW</a:t>
            </a:r>
            <a:r>
              <a:rPr lang="en-US" sz="3200" dirty="0">
                <a:latin typeface="Times New Roman" pitchFamily="18" charset="0"/>
                <a:cs typeface="Times New Roman" pitchFamily="18" charset="0"/>
              </a:rPr>
              <a:t>=1.29vc,act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1DC801-289B-4643-B0E6-658DB801ADA2}" type="slidenum">
              <a:rPr lang="en-US" smtClean="0"/>
              <a:pPr/>
              <a:t>18</a:t>
            </a:fld>
            <a:endParaRPr lang="en-US"/>
          </a:p>
        </p:txBody>
      </p:sp>
      <p:pic>
        <p:nvPicPr>
          <p:cNvPr id="5" name="Picture 2"/>
          <p:cNvPicPr>
            <a:picLocks noChangeAspect="1" noChangeArrowheads="1"/>
          </p:cNvPicPr>
          <p:nvPr/>
        </p:nvPicPr>
        <p:blipFill>
          <a:blip r:embed="rId2"/>
          <a:srcRect/>
          <a:stretch>
            <a:fillRect/>
          </a:stretch>
        </p:blipFill>
        <p:spPr bwMode="auto">
          <a:xfrm>
            <a:off x="1524000" y="76200"/>
            <a:ext cx="5715000" cy="5994235"/>
          </a:xfrm>
          <a:prstGeom prst="rect">
            <a:avLst/>
          </a:prstGeom>
          <a:noFill/>
          <a:ln w="9525">
            <a:noFill/>
            <a:miter lim="800000"/>
            <a:headEnd/>
            <a:tailEnd/>
          </a:ln>
        </p:spPr>
      </p:pic>
      <p:sp>
        <p:nvSpPr>
          <p:cNvPr id="6" name="Rectangle 5"/>
          <p:cNvSpPr/>
          <p:nvPr/>
        </p:nvSpPr>
        <p:spPr>
          <a:xfrm>
            <a:off x="1832565" y="6114369"/>
            <a:ext cx="5440848" cy="523220"/>
          </a:xfrm>
          <a:prstGeom prst="rect">
            <a:avLst/>
          </a:prstGeom>
        </p:spPr>
        <p:txBody>
          <a:bodyPr wrap="none">
            <a:spAutoFit/>
          </a:bodyPr>
          <a:lstStyle/>
          <a:p>
            <a:pPr>
              <a:buNone/>
            </a:pPr>
            <a:r>
              <a:rPr lang="en-US" sz="2800" dirty="0">
                <a:solidFill>
                  <a:srgbClr val="FF0000"/>
                </a:solidFill>
                <a:latin typeface="Times New Roman" pitchFamily="18" charset="0"/>
                <a:cs typeface="Times New Roman" pitchFamily="18" charset="0"/>
              </a:rPr>
              <a:t>Fig.5.6  Critical isotherms for argon.</a:t>
            </a:r>
          </a:p>
        </p:txBody>
      </p:sp>
    </p:spTree>
    <p:extLst>
      <p:ext uri="{BB962C8B-B14F-4D97-AF65-F5344CB8AC3E}">
        <p14:creationId xmlns:p14="http://schemas.microsoft.com/office/powerpoint/2010/main" val="3853863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just">
              <a:buNone/>
            </a:pPr>
            <a:r>
              <a:rPr lang="en-US" dirty="0" err="1" smtClean="0">
                <a:latin typeface="Times New Roman" pitchFamily="18" charset="0"/>
                <a:cs typeface="Times New Roman" pitchFamily="18" charset="0"/>
              </a:rPr>
              <a:t>vdW</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equation </a:t>
            </a:r>
            <a:r>
              <a:rPr lang="en-US" dirty="0" smtClean="0">
                <a:latin typeface="Times New Roman" pitchFamily="18" charset="0"/>
                <a:cs typeface="Times New Roman" pitchFamily="18" charset="0"/>
              </a:rPr>
              <a:t>is good </a:t>
            </a:r>
            <a:r>
              <a:rPr lang="en-US" dirty="0" smtClean="0">
                <a:latin typeface="Times New Roman" pitchFamily="18" charset="0"/>
                <a:cs typeface="Times New Roman" pitchFamily="18" charset="0"/>
              </a:rPr>
              <a:t>in predicting at low pressures.  Fitting experimental </a:t>
            </a:r>
            <a:r>
              <a:rPr lang="en-US" dirty="0" err="1" smtClean="0">
                <a:latin typeface="Times New Roman" pitchFamily="18" charset="0"/>
                <a:cs typeface="Times New Roman" pitchFamily="18" charset="0"/>
              </a:rPr>
              <a:t>PvT</a:t>
            </a:r>
            <a:r>
              <a:rPr lang="en-US" dirty="0" smtClean="0">
                <a:latin typeface="Times New Roman" pitchFamily="18" charset="0"/>
                <a:cs typeface="Times New Roman" pitchFamily="18" charset="0"/>
              </a:rPr>
              <a:t> data can be used to determine the constants.  In the absence of  data the inflection points at the critical state are commonly used to evaluate a and b. </a:t>
            </a:r>
          </a:p>
          <a:p>
            <a:pPr>
              <a:buNone/>
            </a:pPr>
            <a:r>
              <a:rPr lang="en-US" dirty="0" smtClean="0">
                <a:latin typeface="Times New Roman" pitchFamily="18" charset="0"/>
                <a:cs typeface="Times New Roman" pitchFamily="18" charset="0"/>
              </a:rPr>
              <a:t>Solutions of </a:t>
            </a:r>
            <a:r>
              <a:rPr lang="en-US" dirty="0" err="1" smtClean="0">
                <a:latin typeface="Times New Roman" pitchFamily="18" charset="0"/>
                <a:cs typeface="Times New Roman" pitchFamily="18" charset="0"/>
              </a:rPr>
              <a:t>vdW</a:t>
            </a:r>
            <a:r>
              <a:rPr lang="en-US" dirty="0" smtClean="0">
                <a:latin typeface="Times New Roman" pitchFamily="18" charset="0"/>
                <a:cs typeface="Times New Roman" pitchFamily="18" charset="0"/>
              </a:rPr>
              <a:t> equations on isotherms</a:t>
            </a:r>
          </a:p>
          <a:p>
            <a:pPr marL="514350" indent="-514350" algn="just">
              <a:buFont typeface="+mj-lt"/>
              <a:buAutoNum type="arabicPeriod"/>
            </a:pPr>
            <a:r>
              <a:rPr lang="en-US" dirty="0" smtClean="0">
                <a:latin typeface="Times New Roman" pitchFamily="18" charset="0"/>
                <a:cs typeface="Times New Roman" pitchFamily="18" charset="0"/>
              </a:rPr>
              <a:t>T&gt;</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 two imaginary roots and one real positive root; pressure monotonically decreases with increase in v </a:t>
            </a:r>
            <a:r>
              <a:rPr lang="en-US" dirty="0" smtClean="0">
                <a:latin typeface="Times New Roman" pitchFamily="18" charset="0"/>
                <a:cs typeface="Times New Roman" pitchFamily="18" charset="0"/>
              </a:rPr>
              <a:t>(</a:t>
            </a:r>
            <a:r>
              <a:rPr lang="en-US" b="1" dirty="0" smtClean="0">
                <a:latin typeface="Times New Roman" pitchFamily="18" charset="0"/>
                <a:cs typeface="Times New Roman" pitchFamily="18" charset="0"/>
                <a:hlinkClick r:id="rId2" action="ppaction://hlinksldjump"/>
              </a:rPr>
              <a:t>Fig 5.7</a:t>
            </a:r>
            <a:r>
              <a:rPr lang="en-US"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514350" indent="-514350">
              <a:buFont typeface="+mj-lt"/>
              <a:buAutoNum type="arabicPeriod"/>
            </a:pPr>
            <a:r>
              <a:rPr lang="en-US" dirty="0" smtClean="0">
                <a:latin typeface="Times New Roman" pitchFamily="18" charset="0"/>
                <a:cs typeface="Times New Roman" pitchFamily="18" charset="0"/>
              </a:rPr>
              <a:t>T=</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-at critical pressure three real and equal roots</a:t>
            </a:r>
          </a:p>
          <a:p>
            <a:pPr marL="514350" indent="-514350">
              <a:buFont typeface="+mj-lt"/>
              <a:buAutoNum type="arabicPeriod"/>
            </a:pPr>
            <a:r>
              <a:rPr lang="en-US" dirty="0" smtClean="0">
                <a:latin typeface="Times New Roman" pitchFamily="18" charset="0"/>
                <a:cs typeface="Times New Roman" pitchFamily="18" charset="0"/>
              </a:rPr>
              <a:t>T&lt;</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-below P</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three real and unequal roots</a:t>
            </a:r>
          </a:p>
          <a:p>
            <a:pPr marL="514350" indent="-514350">
              <a:buFont typeface="+mj-lt"/>
              <a:buAutoNum type="arabicPeriod"/>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01DC801-289B-4643-B0E6-658DB801ADA2}"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normAutofit/>
          </a:bodyPr>
          <a:lstStyle/>
          <a:p>
            <a:pPr>
              <a:buNone/>
            </a:pPr>
            <a:r>
              <a:rPr lang="en-US" b="1" dirty="0" smtClean="0">
                <a:solidFill>
                  <a:srgbClr val="FF0000"/>
                </a:solidFill>
                <a:latin typeface="Times New Roman" pitchFamily="18" charset="0"/>
                <a:cs typeface="Times New Roman" pitchFamily="18" charset="0"/>
              </a:rPr>
              <a:t>5.1  INTRODUCTION</a:t>
            </a:r>
          </a:p>
          <a:p>
            <a:pPr marL="0" indent="0" algn="just">
              <a:buNone/>
            </a:pPr>
            <a:r>
              <a:rPr lang="en-US" dirty="0" smtClean="0">
                <a:latin typeface="Times New Roman" pitchFamily="18" charset="0"/>
                <a:cs typeface="Times New Roman" pitchFamily="18" charset="0"/>
              </a:rPr>
              <a:t>State postulate of a simple compressible substance:  any intensive property is solely a function of two other independent, intensive properties.  The ones that relate P, v, and T are usually known as equations of state whose functional form looks like</a:t>
            </a:r>
          </a:p>
          <a:p>
            <a:pPr marL="0" indent="0" algn="just">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f(</a:t>
            </a:r>
            <a:r>
              <a:rPr lang="en-US" dirty="0" err="1" smtClean="0">
                <a:latin typeface="Times New Roman" pitchFamily="18" charset="0"/>
                <a:cs typeface="Times New Roman" pitchFamily="18" charset="0"/>
              </a:rPr>
              <a:t>P,v,T</a:t>
            </a:r>
            <a:r>
              <a:rPr lang="en-US" dirty="0" smtClean="0">
                <a:latin typeface="Times New Roman" pitchFamily="18" charset="0"/>
                <a:cs typeface="Times New Roman" pitchFamily="18" charset="0"/>
              </a:rPr>
              <a:t>)=0 	  (algebraic equation, graph 					or a set of tabular data)</a:t>
            </a:r>
          </a:p>
          <a:p>
            <a:pPr marL="0" indent="0" algn="just">
              <a:buNone/>
            </a:pPr>
            <a:r>
              <a:rPr lang="en-US" dirty="0" smtClean="0">
                <a:latin typeface="Times New Roman" pitchFamily="18" charset="0"/>
                <a:cs typeface="Times New Roman" pitchFamily="18" charset="0"/>
              </a:rPr>
              <a:t>Initially discussions will be on algebraic ones.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01DC801-289B-4643-B0E6-658DB801ADA2}" type="slidenum">
              <a:rPr lang="en-US" smtClean="0"/>
              <a:pPr/>
              <a:t>2</a:t>
            </a:fld>
            <a:endParaRPr lang="en-US"/>
          </a:p>
        </p:txBody>
      </p:sp>
    </p:spTree>
    <p:extLst>
      <p:ext uri="{BB962C8B-B14F-4D97-AF65-F5344CB8AC3E}">
        <p14:creationId xmlns:p14="http://schemas.microsoft.com/office/powerpoint/2010/main" val="60644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1DC801-289B-4643-B0E6-658DB801ADA2}" type="slidenum">
              <a:rPr lang="en-US" smtClean="0"/>
              <a:pPr/>
              <a:t>20</a:t>
            </a:fld>
            <a:endParaRPr lang="en-US"/>
          </a:p>
        </p:txBody>
      </p:sp>
      <p:pic>
        <p:nvPicPr>
          <p:cNvPr id="5" name="Picture 2"/>
          <p:cNvPicPr>
            <a:picLocks noChangeAspect="1" noChangeArrowheads="1"/>
          </p:cNvPicPr>
          <p:nvPr/>
        </p:nvPicPr>
        <p:blipFill>
          <a:blip r:embed="rId2"/>
          <a:srcRect/>
          <a:stretch>
            <a:fillRect/>
          </a:stretch>
        </p:blipFill>
        <p:spPr bwMode="auto">
          <a:xfrm>
            <a:off x="1447800" y="189832"/>
            <a:ext cx="5715000" cy="5815263"/>
          </a:xfrm>
          <a:prstGeom prst="rect">
            <a:avLst/>
          </a:prstGeom>
          <a:noFill/>
          <a:ln w="9525">
            <a:noFill/>
            <a:miter lim="800000"/>
            <a:headEnd/>
            <a:tailEnd/>
          </a:ln>
        </p:spPr>
      </p:pic>
      <p:sp>
        <p:nvSpPr>
          <p:cNvPr id="6" name="Rectangle 5"/>
          <p:cNvSpPr/>
          <p:nvPr/>
        </p:nvSpPr>
        <p:spPr>
          <a:xfrm>
            <a:off x="609600" y="5999020"/>
            <a:ext cx="8762999" cy="523220"/>
          </a:xfrm>
          <a:prstGeom prst="rect">
            <a:avLst/>
          </a:prstGeom>
        </p:spPr>
        <p:txBody>
          <a:bodyPr wrap="square">
            <a:spAutoFit/>
          </a:bodyPr>
          <a:lstStyle/>
          <a:p>
            <a:pPr>
              <a:buNone/>
            </a:pPr>
            <a:r>
              <a:rPr lang="en-US" sz="2800" dirty="0">
                <a:solidFill>
                  <a:srgbClr val="FF0000"/>
                </a:solidFill>
                <a:latin typeface="Times New Roman" pitchFamily="18" charset="0"/>
                <a:cs typeface="Times New Roman" pitchFamily="18" charset="0"/>
              </a:rPr>
              <a:t>Fig.5.7  Isotherms as given by a cubic equation of state.</a:t>
            </a:r>
          </a:p>
        </p:txBody>
      </p:sp>
    </p:spTree>
    <p:extLst>
      <p:ext uri="{BB962C8B-B14F-4D97-AF65-F5344CB8AC3E}">
        <p14:creationId xmlns:p14="http://schemas.microsoft.com/office/powerpoint/2010/main" val="125332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marL="0" indent="0" algn="just">
              <a:buNone/>
            </a:pPr>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vdW</a:t>
            </a:r>
            <a:r>
              <a:rPr lang="en-US" dirty="0" smtClean="0">
                <a:latin typeface="Times New Roman" pitchFamily="18" charset="0"/>
                <a:cs typeface="Times New Roman" pitchFamily="18" charset="0"/>
              </a:rPr>
              <a:t> and any other cubic equation can be transformed into the form Z=f(</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r</a:t>
            </a:r>
            <a:r>
              <a:rPr lang="en-US" dirty="0" err="1" smtClean="0">
                <a:latin typeface="Times New Roman" pitchFamily="18" charset="0"/>
                <a:cs typeface="Times New Roman" pitchFamily="18" charset="0"/>
              </a:rPr>
              <a:t>,P</a:t>
            </a:r>
            <a:r>
              <a:rPr lang="en-US" baseline="-25000" dirty="0" err="1" smtClean="0">
                <a:latin typeface="Times New Roman" pitchFamily="18" charset="0"/>
                <a:cs typeface="Times New Roman" pitchFamily="18" charset="0"/>
              </a:rPr>
              <a:t>r</a:t>
            </a:r>
            <a:r>
              <a:rPr lang="en-US" dirty="0" smtClean="0">
                <a:latin typeface="Times New Roman" pitchFamily="18" charset="0"/>
                <a:cs typeface="Times New Roman" pitchFamily="18" charset="0"/>
              </a:rPr>
              <a:t>).  In this case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5</a:t>
            </a:r>
            <a:r>
              <a:rPr lang="en-US" b="1" dirty="0" smtClean="0">
                <a:solidFill>
                  <a:srgbClr val="0000FF"/>
                </a:solidFill>
                <a:latin typeface="Times New Roman" pitchFamily="18" charset="0"/>
                <a:cs typeface="Times New Roman" pitchFamily="18" charset="0"/>
              </a:rPr>
              <a:t>.4.2  </a:t>
            </a:r>
            <a:r>
              <a:rPr lang="en-US" b="1" dirty="0" err="1" smtClean="0">
                <a:solidFill>
                  <a:srgbClr val="0000FF"/>
                </a:solidFill>
                <a:latin typeface="Times New Roman" pitchFamily="18" charset="0"/>
                <a:cs typeface="Times New Roman" pitchFamily="18" charset="0"/>
              </a:rPr>
              <a:t>Redlich-Kwong</a:t>
            </a:r>
            <a:r>
              <a:rPr lang="en-US" b="1" dirty="0" smtClean="0">
                <a:solidFill>
                  <a:srgbClr val="0000FF"/>
                </a:solidFill>
                <a:latin typeface="Times New Roman" pitchFamily="18" charset="0"/>
                <a:cs typeface="Times New Roman" pitchFamily="18" charset="0"/>
              </a:rPr>
              <a:t> Equation (RK)</a:t>
            </a:r>
          </a:p>
          <a:p>
            <a:pPr marL="0" indent="0" algn="just">
              <a:buNone/>
            </a:pPr>
            <a:r>
              <a:rPr lang="en-US" dirty="0" smtClean="0">
                <a:latin typeface="Times New Roman" pitchFamily="18" charset="0"/>
                <a:cs typeface="Times New Roman" pitchFamily="18" charset="0"/>
              </a:rPr>
              <a:t>Published in 1949, widely accepted cubic equation, considerably more accurate than </a:t>
            </a:r>
            <a:r>
              <a:rPr lang="en-US" dirty="0" err="1" smtClean="0">
                <a:latin typeface="Times New Roman" pitchFamily="18" charset="0"/>
                <a:cs typeface="Times New Roman" pitchFamily="18" charset="0"/>
              </a:rPr>
              <a:t>vdW</a:t>
            </a:r>
            <a:r>
              <a:rPr lang="en-US" dirty="0" smtClean="0">
                <a:latin typeface="Times New Roman" pitchFamily="18" charset="0"/>
                <a:cs typeface="Times New Roman" pitchFamily="18" charset="0"/>
              </a:rPr>
              <a:t> equation.</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Does quite well at small to moderate densities and is much better when T&gt;</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  If </a:t>
            </a:r>
            <a:r>
              <a:rPr lang="en-US" dirty="0" err="1" smtClean="0">
                <a:latin typeface="Times New Roman" pitchFamily="18" charset="0"/>
                <a:cs typeface="Times New Roman" pitchFamily="18" charset="0"/>
              </a:rPr>
              <a:t>PvT</a:t>
            </a:r>
            <a:r>
              <a:rPr lang="en-US" dirty="0" smtClean="0">
                <a:latin typeface="Times New Roman" pitchFamily="18" charset="0"/>
                <a:cs typeface="Times New Roman" pitchFamily="18" charset="0"/>
              </a:rPr>
              <a:t> data are not available the constants a and b can be determined </a:t>
            </a:r>
            <a:r>
              <a:rPr lang="en-US" dirty="0">
                <a:latin typeface="Times New Roman" pitchFamily="18" charset="0"/>
                <a:cs typeface="Times New Roman" pitchFamily="18" charset="0"/>
              </a:rPr>
              <a:t>using the inflection point on </a:t>
            </a:r>
            <a:r>
              <a:rPr lang="en-US" dirty="0" err="1">
                <a:latin typeface="Times New Roman" pitchFamily="18" charset="0"/>
                <a:cs typeface="Times New Roman" pitchFamily="18" charset="0"/>
              </a:rPr>
              <a:t>T</a:t>
            </a:r>
            <a:r>
              <a:rPr lang="en-US" baseline="-25000" dirty="0" err="1">
                <a:latin typeface="Times New Roman" pitchFamily="18" charset="0"/>
                <a:cs typeface="Times New Roman" pitchFamily="18" charset="0"/>
              </a:rPr>
              <a:t>c</a:t>
            </a:r>
            <a:r>
              <a:rPr lang="en-US" dirty="0">
                <a:latin typeface="Times New Roman" pitchFamily="18" charset="0"/>
                <a:cs typeface="Times New Roman" pitchFamily="18" charset="0"/>
              </a:rPr>
              <a:t> at the critical point as:</a:t>
            </a:r>
          </a:p>
          <a:p>
            <a:pPr marL="0" indent="0" algn="just">
              <a:buNone/>
            </a:pPr>
            <a:endParaRPr lang="en-US" dirty="0" smtClean="0">
              <a:latin typeface="Times New Roman" pitchFamily="18" charset="0"/>
              <a:cs typeface="Times New Roman" pitchFamily="18" charset="0"/>
            </a:endParaRPr>
          </a:p>
          <a:p>
            <a:pPr marL="0" indent="0" algn="just">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311101356"/>
              </p:ext>
            </p:extLst>
          </p:nvPr>
        </p:nvGraphicFramePr>
        <p:xfrm>
          <a:off x="1219200" y="1143000"/>
          <a:ext cx="5067300" cy="1066800"/>
        </p:xfrm>
        <a:graphic>
          <a:graphicData uri="http://schemas.openxmlformats.org/presentationml/2006/ole">
            <mc:AlternateContent xmlns:mc="http://schemas.openxmlformats.org/markup-compatibility/2006">
              <mc:Choice xmlns:v="urn:schemas-microsoft-com:vml" Requires="v">
                <p:oleObj spid="_x0000_s25634" name="Equation" r:id="rId3" imgW="2412720" imgH="507960" progId="Equation.3">
                  <p:embed/>
                </p:oleObj>
              </mc:Choice>
              <mc:Fallback>
                <p:oleObj name="Equation" r:id="rId3" imgW="2412720" imgH="5079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143000"/>
                        <a:ext cx="50673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8201428"/>
              </p:ext>
            </p:extLst>
          </p:nvPr>
        </p:nvGraphicFramePr>
        <p:xfrm>
          <a:off x="1752600" y="3505200"/>
          <a:ext cx="3810000" cy="1102895"/>
        </p:xfrm>
        <a:graphic>
          <a:graphicData uri="http://schemas.openxmlformats.org/presentationml/2006/ole">
            <mc:AlternateContent xmlns:mc="http://schemas.openxmlformats.org/markup-compatibility/2006">
              <mc:Choice xmlns:v="urn:schemas-microsoft-com:vml" Requires="v">
                <p:oleObj spid="_x0000_s25635" name="Equation" r:id="rId5" imgW="1447560" imgH="419040" progId="Equation.3">
                  <p:embed/>
                </p:oleObj>
              </mc:Choice>
              <mc:Fallback>
                <p:oleObj name="Equation" r:id="rId5" imgW="1447560" imgH="4190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505200"/>
                        <a:ext cx="3810000" cy="1102895"/>
                      </a:xfrm>
                      <a:prstGeom prst="rect">
                        <a:avLst/>
                      </a:prstGeom>
                      <a:noFill/>
                      <a:extLst/>
                    </p:spPr>
                  </p:pic>
                </p:oleObj>
              </mc:Fallback>
            </mc:AlternateContent>
          </a:graphicData>
        </a:graphic>
      </p:graphicFrame>
      <p:sp>
        <p:nvSpPr>
          <p:cNvPr id="6" name="Slide Number Placeholder 5"/>
          <p:cNvSpPr>
            <a:spLocks noGrp="1"/>
          </p:cNvSpPr>
          <p:nvPr>
            <p:ph type="sldNum" sz="quarter" idx="12"/>
          </p:nvPr>
        </p:nvSpPr>
        <p:spPr/>
        <p:txBody>
          <a:bodyPr/>
          <a:lstStyle/>
          <a:p>
            <a:fld id="{C01DC801-289B-4643-B0E6-658DB801ADA2}"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down)">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When P and T are known, </a:t>
            </a:r>
            <a:r>
              <a:rPr lang="en-US" dirty="0" err="1" smtClean="0">
                <a:latin typeface="Times New Roman" pitchFamily="18" charset="0"/>
                <a:cs typeface="Times New Roman" pitchFamily="18" charset="0"/>
              </a:rPr>
              <a:t>vdW</a:t>
            </a:r>
            <a:r>
              <a:rPr lang="en-US" dirty="0" smtClean="0">
                <a:latin typeface="Times New Roman" pitchFamily="18" charset="0"/>
                <a:cs typeface="Times New Roman" pitchFamily="18" charset="0"/>
              </a:rPr>
              <a:t> and RK require solution of cubic equations in v.</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804165614"/>
              </p:ext>
            </p:extLst>
          </p:nvPr>
        </p:nvGraphicFramePr>
        <p:xfrm>
          <a:off x="0" y="76200"/>
          <a:ext cx="9110663" cy="3287712"/>
        </p:xfrm>
        <a:graphic>
          <a:graphicData uri="http://schemas.openxmlformats.org/presentationml/2006/ole">
            <mc:AlternateContent xmlns:mc="http://schemas.openxmlformats.org/markup-compatibility/2006">
              <mc:Choice xmlns:v="urn:schemas-microsoft-com:vml" Requires="v">
                <p:oleObj spid="_x0000_s27666" name="Equation" r:id="rId3" imgW="4012920" imgH="1447560" progId="Equation.3">
                  <p:embed/>
                </p:oleObj>
              </mc:Choice>
              <mc:Fallback>
                <p:oleObj name="Equation" r:id="rId3" imgW="4012920" imgH="14475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9110663" cy="3287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01DC801-289B-4643-B0E6-658DB801ADA2}"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b="1" dirty="0" smtClean="0">
                <a:solidFill>
                  <a:srgbClr val="FF0000"/>
                </a:solidFill>
                <a:latin typeface="Times New Roman" pitchFamily="18" charset="0"/>
                <a:cs typeface="Times New Roman" pitchFamily="18" charset="0"/>
              </a:rPr>
              <a:t>5.5  THE CORRESPONDING STATES PRINCIPLE</a:t>
            </a:r>
          </a:p>
          <a:p>
            <a:pPr marL="0" indent="0" algn="just">
              <a:buNone/>
            </a:pPr>
            <a:r>
              <a:rPr lang="en-US" dirty="0" smtClean="0">
                <a:latin typeface="Times New Roman" pitchFamily="18" charset="0"/>
                <a:cs typeface="Times New Roman" pitchFamily="18" charset="0"/>
              </a:rPr>
              <a:t>The functional relationship Z=f(</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r</a:t>
            </a:r>
            <a:r>
              <a:rPr lang="en-US" dirty="0" err="1" smtClean="0">
                <a:latin typeface="Times New Roman" pitchFamily="18" charset="0"/>
                <a:cs typeface="Times New Roman" pitchFamily="18" charset="0"/>
              </a:rPr>
              <a:t>,P</a:t>
            </a:r>
            <a:r>
              <a:rPr lang="en-US" baseline="-25000" dirty="0" err="1" smtClean="0">
                <a:latin typeface="Times New Roman" pitchFamily="18" charset="0"/>
                <a:cs typeface="Times New Roman" pitchFamily="18" charset="0"/>
              </a:rPr>
              <a:t>r</a:t>
            </a:r>
            <a:r>
              <a:rPr lang="en-US" dirty="0" smtClean="0">
                <a:latin typeface="Times New Roman" pitchFamily="18" charset="0"/>
                <a:cs typeface="Times New Roman" pitchFamily="18" charset="0"/>
              </a:rPr>
              <a:t>) is known as the </a:t>
            </a:r>
            <a:r>
              <a:rPr lang="en-US" dirty="0" err="1" smtClean="0">
                <a:latin typeface="Times New Roman" pitchFamily="18" charset="0"/>
                <a:cs typeface="Times New Roman" pitchFamily="18" charset="0"/>
              </a:rPr>
              <a:t>vdW</a:t>
            </a:r>
            <a:r>
              <a:rPr lang="en-US" dirty="0" smtClean="0">
                <a:latin typeface="Times New Roman" pitchFamily="18" charset="0"/>
                <a:cs typeface="Times New Roman" pitchFamily="18" charset="0"/>
              </a:rPr>
              <a:t> two-parameter </a:t>
            </a:r>
            <a:r>
              <a:rPr lang="en-US" b="1" i="1" dirty="0" smtClean="0">
                <a:latin typeface="Times New Roman" pitchFamily="18" charset="0"/>
                <a:cs typeface="Times New Roman" pitchFamily="18" charset="0"/>
              </a:rPr>
              <a:t>theorem of corresponding states</a:t>
            </a:r>
            <a:r>
              <a:rPr lang="en-US" dirty="0" smtClean="0">
                <a:latin typeface="Times New Roman" pitchFamily="18" charset="0"/>
                <a:cs typeface="Times New Roman" pitchFamily="18" charset="0"/>
              </a:rPr>
              <a:t>.  Also known as </a:t>
            </a:r>
            <a:r>
              <a:rPr lang="en-US" b="1" i="1" dirty="0" smtClean="0">
                <a:latin typeface="Times New Roman" pitchFamily="18" charset="0"/>
                <a:cs typeface="Times New Roman" pitchFamily="18" charset="0"/>
              </a:rPr>
              <a:t>generalized</a:t>
            </a:r>
            <a:r>
              <a:rPr lang="en-US" dirty="0" smtClean="0">
                <a:latin typeface="Times New Roman" pitchFamily="18" charset="0"/>
                <a:cs typeface="Times New Roman" pitchFamily="18" charset="0"/>
              </a:rPr>
              <a:t> equation.  </a:t>
            </a: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It </a:t>
            </a:r>
            <a:r>
              <a:rPr lang="en-US" dirty="0" smtClean="0">
                <a:latin typeface="Times New Roman" pitchFamily="18" charset="0"/>
                <a:cs typeface="Times New Roman" pitchFamily="18" charset="0"/>
              </a:rPr>
              <a:t>states that any pure gas at the same </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r</a:t>
            </a:r>
            <a:r>
              <a:rPr lang="en-US" dirty="0" smtClean="0">
                <a:latin typeface="Times New Roman" pitchFamily="18" charset="0"/>
                <a:cs typeface="Times New Roman" pitchFamily="18" charset="0"/>
              </a:rPr>
              <a:t> and P</a:t>
            </a:r>
            <a:r>
              <a:rPr lang="en-US" baseline="-25000"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 should have the same Z.  From </a:t>
            </a:r>
            <a:r>
              <a:rPr lang="en-US" dirty="0" err="1" smtClean="0">
                <a:latin typeface="Times New Roman" pitchFamily="18" charset="0"/>
                <a:cs typeface="Times New Roman" pitchFamily="18" charset="0"/>
              </a:rPr>
              <a:t>vdW</a:t>
            </a:r>
            <a:r>
              <a:rPr lang="en-US" dirty="0" smtClean="0">
                <a:latin typeface="Times New Roman" pitchFamily="18" charset="0"/>
                <a:cs typeface="Times New Roman" pitchFamily="18" charset="0"/>
              </a:rPr>
              <a:t> and RK equations, it follows that the application extends to both single phases </a:t>
            </a:r>
            <a:r>
              <a:rPr lang="en-US" dirty="0" err="1" smtClean="0">
                <a:latin typeface="Times New Roman" pitchFamily="18" charset="0"/>
                <a:cs typeface="Times New Roman" pitchFamily="18" charset="0"/>
              </a:rPr>
              <a:t>ie</a:t>
            </a:r>
            <a:r>
              <a:rPr lang="en-US" dirty="0" smtClean="0">
                <a:latin typeface="Times New Roman" pitchFamily="18" charset="0"/>
                <a:cs typeface="Times New Roman" pitchFamily="18" charset="0"/>
              </a:rPr>
              <a:t>. saturated liquid and saturated vapor states.  </a:t>
            </a:r>
          </a:p>
          <a:p>
            <a:pPr algn="just"/>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hlinkClick r:id="rId2" action="ppaction://hlinksldjump"/>
              </a:rPr>
              <a:t>Fig 5.8 </a:t>
            </a:r>
            <a:r>
              <a:rPr lang="en-US" dirty="0" smtClean="0">
                <a:latin typeface="Times New Roman" pitchFamily="18" charset="0"/>
                <a:cs typeface="Times New Roman" pitchFamily="18" charset="0"/>
                <a:hlinkClick r:id="rId2" action="ppaction://hlinksldjump"/>
              </a:rPr>
              <a:t> </a:t>
            </a:r>
            <a:r>
              <a:rPr lang="en-US" dirty="0" smtClean="0">
                <a:latin typeface="Times New Roman" pitchFamily="18" charset="0"/>
                <a:cs typeface="Times New Roman" pitchFamily="18" charset="0"/>
              </a:rPr>
              <a:t>shows this function for 10 common substances (deviation from mean isotherms&lt;1%).</a:t>
            </a:r>
          </a:p>
          <a:p>
            <a:r>
              <a:rPr lang="en-US" dirty="0" smtClean="0">
                <a:latin typeface="Times New Roman" pitchFamily="18" charset="0"/>
                <a:cs typeface="Times New Roman" pitchFamily="18" charset="0"/>
              </a:rPr>
              <a:t> Nelson-</a:t>
            </a:r>
            <a:r>
              <a:rPr lang="en-US" dirty="0" err="1" smtClean="0">
                <a:latin typeface="Times New Roman" pitchFamily="18" charset="0"/>
                <a:cs typeface="Times New Roman" pitchFamily="18" charset="0"/>
              </a:rPr>
              <a:t>Obert</a:t>
            </a:r>
            <a:r>
              <a:rPr lang="en-US" dirty="0" smtClean="0">
                <a:latin typeface="Times New Roman" pitchFamily="18" charset="0"/>
                <a:cs typeface="Times New Roman" pitchFamily="18" charset="0"/>
              </a:rPr>
              <a:t> chart (</a:t>
            </a:r>
            <a:r>
              <a:rPr lang="en-US" dirty="0" err="1" smtClean="0">
                <a:latin typeface="Times New Roman" pitchFamily="18" charset="0"/>
                <a:cs typeface="Times New Roman" pitchFamily="18" charset="0"/>
              </a:rPr>
              <a:t>avg</a:t>
            </a:r>
            <a:r>
              <a:rPr lang="en-US" dirty="0" smtClean="0">
                <a:latin typeface="Times New Roman" pitchFamily="18" charset="0"/>
                <a:cs typeface="Times New Roman" pitchFamily="18" charset="0"/>
              </a:rPr>
              <a:t> behavior of 30 substances) predicts Z within 5-6% except near critical states.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01DC801-289B-4643-B0E6-658DB801ADA2}"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marL="0" indent="0" algn="just">
              <a:buNone/>
            </a:pPr>
            <a:r>
              <a:rPr lang="en-US" sz="2400" dirty="0" smtClean="0">
                <a:solidFill>
                  <a:srgbClr val="FF0000"/>
                </a:solidFill>
                <a:latin typeface="Times New Roman" pitchFamily="18" charset="0"/>
                <a:cs typeface="Times New Roman" pitchFamily="18" charset="0"/>
              </a:rPr>
              <a:t>       Fig.5.8  </a:t>
            </a:r>
            <a:r>
              <a:rPr lang="en-US" sz="2400" dirty="0">
                <a:solidFill>
                  <a:srgbClr val="FF0000"/>
                </a:solidFill>
                <a:latin typeface="Times New Roman" pitchFamily="18" charset="0"/>
                <a:cs typeface="Times New Roman" pitchFamily="18" charset="0"/>
              </a:rPr>
              <a:t>Experimental data correlation for a generalized Z chart.</a:t>
            </a:r>
            <a:endParaRPr lang="en-US" sz="2400" dirty="0">
              <a:solidFill>
                <a:srgbClr val="FF0000"/>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a:stretch>
            <a:fillRect/>
          </a:stretch>
        </p:blipFill>
        <p:spPr bwMode="auto">
          <a:xfrm>
            <a:off x="376331" y="0"/>
            <a:ext cx="7700869" cy="5562600"/>
          </a:xfrm>
          <a:prstGeom prst="rect">
            <a:avLst/>
          </a:prstGeom>
          <a:noFill/>
          <a:ln w="9525">
            <a:noFill/>
            <a:miter lim="800000"/>
            <a:headEnd/>
            <a:tailEnd/>
          </a:ln>
        </p:spPr>
      </p:pic>
    </p:spTree>
    <p:extLst>
      <p:ext uri="{BB962C8B-B14F-4D97-AF65-F5344CB8AC3E}">
        <p14:creationId xmlns:p14="http://schemas.microsoft.com/office/powerpoint/2010/main" val="783852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just">
              <a:buNone/>
            </a:pPr>
            <a:r>
              <a:rPr lang="en-US" dirty="0" smtClean="0">
                <a:latin typeface="Times New Roman" pitchFamily="18" charset="0"/>
                <a:cs typeface="Times New Roman" pitchFamily="18" charset="0"/>
              </a:rPr>
              <a:t>Z for polar substances can deviate by as much as 15-20 %.  For 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H</a:t>
            </a:r>
            <a:r>
              <a:rPr lang="en-US" baseline="-25000" dirty="0" smtClean="0">
                <a:latin typeface="Times New Roman" pitchFamily="18" charset="0"/>
                <a:cs typeface="Times New Roman" pitchFamily="18" charset="0"/>
              </a:rPr>
              <a:t>e</a:t>
            </a:r>
            <a:r>
              <a:rPr lang="en-US" dirty="0" smtClean="0">
                <a:latin typeface="Times New Roman" pitchFamily="18" charset="0"/>
                <a:cs typeface="Times New Roman" pitchFamily="18" charset="0"/>
              </a:rPr>
              <a:t>, and neon redefine P</a:t>
            </a:r>
            <a:r>
              <a:rPr lang="en-US" baseline="-25000"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r</a:t>
            </a:r>
            <a:r>
              <a:rPr lang="en-US" dirty="0" smtClean="0">
                <a:latin typeface="Times New Roman" pitchFamily="18" charset="0"/>
                <a:cs typeface="Times New Roman" pitchFamily="18" charset="0"/>
              </a:rPr>
              <a:t> as:</a:t>
            </a:r>
          </a:p>
          <a:p>
            <a:pPr>
              <a:buNone/>
            </a:pP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For P(</a:t>
            </a:r>
            <a:r>
              <a:rPr lang="en-US" dirty="0" err="1" smtClean="0">
                <a:latin typeface="Times New Roman" pitchFamily="18" charset="0"/>
                <a:cs typeface="Times New Roman" pitchFamily="18" charset="0"/>
              </a:rPr>
              <a:t>atm</a:t>
            </a:r>
            <a:r>
              <a:rPr lang="en-US" dirty="0" smtClean="0">
                <a:latin typeface="Times New Roman" pitchFamily="18" charset="0"/>
                <a:cs typeface="Times New Roman" pitchFamily="18" charset="0"/>
              </a:rPr>
              <a:t>), T(K)  C=8.    </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To </a:t>
            </a:r>
            <a:r>
              <a:rPr lang="en-US" dirty="0" smtClean="0">
                <a:latin typeface="Times New Roman" pitchFamily="18" charset="0"/>
                <a:cs typeface="Times New Roman" pitchFamily="18" charset="0"/>
              </a:rPr>
              <a:t>introduce v in the generalized charts (</a:t>
            </a:r>
            <a:r>
              <a:rPr lang="en-US" dirty="0" err="1" smtClean="0">
                <a:latin typeface="Times New Roman" pitchFamily="18" charset="0"/>
                <a:cs typeface="Times New Roman" pitchFamily="18" charset="0"/>
              </a:rPr>
              <a:t>Z</a:t>
            </a:r>
            <a:r>
              <a:rPr lang="en-US" baseline="-25000"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=0.22-0.3)</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p>
          <a:p>
            <a:pPr marL="0" indent="0" algn="just">
              <a:buNone/>
            </a:pPr>
            <a:r>
              <a:rPr lang="en-US" dirty="0" smtClean="0">
                <a:latin typeface="Times New Roman" pitchFamily="18" charset="0"/>
                <a:cs typeface="Times New Roman" pitchFamily="18" charset="0"/>
              </a:rPr>
              <a:t>The above is the pseudo reduced volume used in the Nelson-</a:t>
            </a:r>
            <a:r>
              <a:rPr lang="en-US" dirty="0" err="1" smtClean="0">
                <a:latin typeface="Times New Roman" pitchFamily="18" charset="0"/>
                <a:cs typeface="Times New Roman" pitchFamily="18" charset="0"/>
              </a:rPr>
              <a:t>Obert</a:t>
            </a:r>
            <a:r>
              <a:rPr lang="en-US" dirty="0" smtClean="0">
                <a:latin typeface="Times New Roman" pitchFamily="18" charset="0"/>
                <a:cs typeface="Times New Roman" pitchFamily="18" charset="0"/>
              </a:rPr>
              <a:t> chart.</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777945896"/>
              </p:ext>
            </p:extLst>
          </p:nvPr>
        </p:nvGraphicFramePr>
        <p:xfrm>
          <a:off x="914400" y="990600"/>
          <a:ext cx="6172201" cy="1146748"/>
        </p:xfrm>
        <a:graphic>
          <a:graphicData uri="http://schemas.openxmlformats.org/presentationml/2006/ole">
            <mc:AlternateContent xmlns:mc="http://schemas.openxmlformats.org/markup-compatibility/2006">
              <mc:Choice xmlns:v="urn:schemas-microsoft-com:vml" Requires="v">
                <p:oleObj spid="_x0000_s35874" name="Equation" r:id="rId3" imgW="2323800" imgH="431640" progId="Equation.3">
                  <p:embed/>
                </p:oleObj>
              </mc:Choice>
              <mc:Fallback>
                <p:oleObj name="Equation" r:id="rId3" imgW="232380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990600"/>
                        <a:ext cx="6172201" cy="11467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304800" y="3429000"/>
          <a:ext cx="6124575" cy="2209800"/>
        </p:xfrm>
        <a:graphic>
          <a:graphicData uri="http://schemas.openxmlformats.org/presentationml/2006/ole">
            <mc:AlternateContent xmlns:mc="http://schemas.openxmlformats.org/markup-compatibility/2006">
              <mc:Choice xmlns:v="urn:schemas-microsoft-com:vml" Requires="v">
                <p:oleObj spid="_x0000_s35875" name="Equation" r:id="rId5" imgW="2463480" imgH="888840" progId="Equation.3">
                  <p:embed/>
                </p:oleObj>
              </mc:Choice>
              <mc:Fallback>
                <p:oleObj name="Equation" r:id="rId5" imgW="2463480" imgH="8888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429000"/>
                        <a:ext cx="6124575" cy="220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C01DC801-289B-4643-B0E6-658DB801ADA2}" type="slidenum">
              <a:rPr lang="en-US"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wipe(down)">
                                      <p:cBhvr>
                                        <p:cTn id="2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marL="0" indent="0">
              <a:buNone/>
            </a:pPr>
            <a:r>
              <a:rPr lang="en-US" sz="2800" b="1" dirty="0" smtClean="0">
                <a:solidFill>
                  <a:srgbClr val="FF0000"/>
                </a:solidFill>
                <a:latin typeface="Times New Roman" pitchFamily="18" charset="0"/>
                <a:cs typeface="Times New Roman" pitchFamily="18" charset="0"/>
              </a:rPr>
              <a:t>5.5.1  Three-Parameter Corresponding States Principle</a:t>
            </a:r>
          </a:p>
          <a:p>
            <a:pPr marL="0" indent="0" algn="just">
              <a:buNone/>
            </a:pPr>
            <a:r>
              <a:rPr lang="en-US" dirty="0" smtClean="0">
                <a:latin typeface="Times New Roman" pitchFamily="18" charset="0"/>
                <a:cs typeface="Times New Roman" pitchFamily="18" charset="0"/>
              </a:rPr>
              <a:t>Failure of the two parameter corresponding states principle to predict Z accurately except for small number of substances indicates one or more additional parameters are required if better accuracy is desired for a larger number of substances.</a:t>
            </a:r>
          </a:p>
          <a:p>
            <a:pPr marL="0" indent="0" algn="just">
              <a:buNone/>
            </a:pPr>
            <a:r>
              <a:rPr lang="en-US" dirty="0" smtClean="0">
                <a:latin typeface="Times New Roman" pitchFamily="18" charset="0"/>
                <a:cs typeface="Times New Roman" pitchFamily="18" charset="0"/>
              </a:rPr>
              <a:t>Experimental </a:t>
            </a:r>
            <a:r>
              <a:rPr lang="en-US" dirty="0" smtClean="0">
                <a:latin typeface="Times New Roman" pitchFamily="18" charset="0"/>
                <a:cs typeface="Times New Roman" pitchFamily="18" charset="0"/>
              </a:rPr>
              <a:t>data indicate that Z tend to fall into three rough classes depending on the structures of molecules, degree of </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sphericity</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a:t>
            </a:r>
            <a:r>
              <a:rPr lang="en-US" dirty="0" smtClean="0">
                <a:solidFill>
                  <a:srgbClr val="0000FF"/>
                </a:solidFill>
                <a:latin typeface="Times New Roman" pitchFamily="18" charset="0"/>
                <a:cs typeface="Times New Roman" pitchFamily="18" charset="0"/>
              </a:rPr>
              <a:t>spherical with respect to geometry and force field , moderately non-spherical and extremely non-spherical. </a:t>
            </a:r>
            <a:r>
              <a:rPr lang="en-US" dirty="0" smtClean="0">
                <a:latin typeface="Times New Roman" pitchFamily="18" charset="0"/>
                <a:cs typeface="Times New Roman" pitchFamily="18" charset="0"/>
              </a:rPr>
              <a:t> </a:t>
            </a:r>
          </a:p>
          <a:p>
            <a:pPr marL="0" indent="0" algn="just">
              <a:buNone/>
            </a:pPr>
            <a:r>
              <a:rPr lang="en-US" dirty="0" smtClean="0">
                <a:latin typeface="Times New Roman" pitchFamily="18" charset="0"/>
                <a:cs typeface="Times New Roman" pitchFamily="18" charset="0"/>
              </a:rPr>
              <a:t>The two-parameter equation is good for spherical molecules.  A third parameter will be required for the other molecules.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01DC801-289B-4643-B0E6-658DB801ADA2}"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just">
              <a:buNone/>
            </a:pPr>
            <a:r>
              <a:rPr lang="en-US" sz="2400" b="1" dirty="0" smtClean="0">
                <a:solidFill>
                  <a:srgbClr val="0000FF"/>
                </a:solidFill>
                <a:latin typeface="Times New Roman" pitchFamily="18" charset="0"/>
                <a:cs typeface="Times New Roman" pitchFamily="18" charset="0"/>
              </a:rPr>
              <a:t>5.5.2 </a:t>
            </a:r>
            <a:r>
              <a:rPr lang="en-US" sz="2400" b="1" dirty="0" smtClean="0">
                <a:solidFill>
                  <a:srgbClr val="0000FF"/>
                </a:solidFill>
                <a:latin typeface="Times New Roman" pitchFamily="18" charset="0"/>
                <a:cs typeface="Times New Roman" pitchFamily="18" charset="0"/>
              </a:rPr>
              <a:t> The critical </a:t>
            </a:r>
            <a:r>
              <a:rPr lang="en-US" sz="2400" b="1" dirty="0" err="1" smtClean="0">
                <a:solidFill>
                  <a:srgbClr val="0000FF"/>
                </a:solidFill>
                <a:latin typeface="Times New Roman" pitchFamily="18" charset="0"/>
                <a:cs typeface="Times New Roman" pitchFamily="18" charset="0"/>
              </a:rPr>
              <a:t>compressibilit</a:t>
            </a:r>
            <a:r>
              <a:rPr lang="en-US" sz="2400" b="1" dirty="0" smtClean="0">
                <a:solidFill>
                  <a:srgbClr val="0000FF"/>
                </a:solidFill>
                <a:latin typeface="Times New Roman" pitchFamily="18" charset="0"/>
                <a:cs typeface="Times New Roman" pitchFamily="18" charset="0"/>
              </a:rPr>
              <a:t> ( </a:t>
            </a:r>
            <a:r>
              <a:rPr lang="en-US" sz="2400" b="1" dirty="0" err="1" smtClean="0">
                <a:solidFill>
                  <a:srgbClr val="0000FF"/>
                </a:solidFill>
                <a:latin typeface="Times New Roman" pitchFamily="18" charset="0"/>
                <a:cs typeface="Times New Roman" pitchFamily="18" charset="0"/>
              </a:rPr>
              <a:t>Z</a:t>
            </a:r>
            <a:r>
              <a:rPr lang="en-US" sz="2400" b="1" baseline="-25000" dirty="0" err="1" smtClean="0">
                <a:solidFill>
                  <a:srgbClr val="0000FF"/>
                </a:solidFill>
                <a:latin typeface="Times New Roman" pitchFamily="18" charset="0"/>
                <a:cs typeface="Times New Roman" pitchFamily="18" charset="0"/>
              </a:rPr>
              <a:t>c</a:t>
            </a:r>
            <a:r>
              <a:rPr lang="en-US" sz="2400" b="1" dirty="0" smtClean="0">
                <a:solidFill>
                  <a:srgbClr val="0000FF"/>
                </a:solidFill>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rPr>
              <a:t>as a </a:t>
            </a:r>
            <a:r>
              <a:rPr lang="en-US" sz="2400" b="1" dirty="0" smtClean="0">
                <a:solidFill>
                  <a:srgbClr val="0000FF"/>
                </a:solidFill>
                <a:latin typeface="Times New Roman" pitchFamily="18" charset="0"/>
                <a:cs typeface="Times New Roman" pitchFamily="18" charset="0"/>
              </a:rPr>
              <a:t>Third </a:t>
            </a:r>
            <a:r>
              <a:rPr lang="en-US" sz="2400" b="1" dirty="0" err="1" smtClean="0">
                <a:solidFill>
                  <a:srgbClr val="0000FF"/>
                </a:solidFill>
                <a:latin typeface="Times New Roman" pitchFamily="18" charset="0"/>
                <a:cs typeface="Times New Roman" pitchFamily="18" charset="0"/>
              </a:rPr>
              <a:t>Parrameter</a:t>
            </a:r>
            <a:endParaRPr lang="en-US" sz="2400" b="1" dirty="0" smtClean="0">
              <a:solidFill>
                <a:srgbClr val="0000FF"/>
              </a:solidFill>
              <a:latin typeface="Times New Roman" pitchFamily="18" charset="0"/>
              <a:cs typeface="Times New Roman" pitchFamily="18" charset="0"/>
            </a:endParaRPr>
          </a:p>
          <a:p>
            <a:pPr marL="0" indent="0" algn="just">
              <a:buNone/>
            </a:pPr>
            <a:r>
              <a:rPr lang="en-US" dirty="0" err="1" smtClean="0">
                <a:latin typeface="Times New Roman" pitchFamily="18" charset="0"/>
                <a:cs typeface="Times New Roman" pitchFamily="18" charset="0"/>
              </a:rPr>
              <a:t>Lydersen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Greenkorn</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Hougen</a:t>
            </a:r>
            <a:r>
              <a:rPr lang="en-US" dirty="0" smtClean="0">
                <a:latin typeface="Times New Roman" pitchFamily="18" charset="0"/>
                <a:cs typeface="Times New Roman" pitchFamily="18" charset="0"/>
              </a:rPr>
              <a:t> presented separate Z-</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r</a:t>
            </a:r>
            <a:r>
              <a:rPr lang="en-US" dirty="0" smtClean="0">
                <a:latin typeface="Times New Roman" pitchFamily="18" charset="0"/>
                <a:cs typeface="Times New Roman" pitchFamily="18" charset="0"/>
              </a:rPr>
              <a:t>-P</a:t>
            </a:r>
            <a:r>
              <a:rPr lang="en-US" baseline="-25000"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 charts or tables for particular values of </a:t>
            </a:r>
            <a:r>
              <a:rPr lang="en-US" dirty="0" err="1" smtClean="0">
                <a:latin typeface="Times New Roman" pitchFamily="18" charset="0"/>
                <a:cs typeface="Times New Roman" pitchFamily="18" charset="0"/>
              </a:rPr>
              <a:t>Z</a:t>
            </a:r>
            <a:r>
              <a:rPr lang="en-US" baseline="-25000"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  Such a chart represent the relation Z=f(</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r</a:t>
            </a:r>
            <a:r>
              <a:rPr lang="en-US" dirty="0" err="1" smtClean="0">
                <a:latin typeface="Times New Roman" pitchFamily="18" charset="0"/>
                <a:cs typeface="Times New Roman" pitchFamily="18" charset="0"/>
              </a:rPr>
              <a:t>,P</a:t>
            </a:r>
            <a:r>
              <a:rPr lang="en-US" baseline="-25000" dirty="0" err="1" smtClean="0">
                <a:latin typeface="Times New Roman" pitchFamily="18" charset="0"/>
                <a:cs typeface="Times New Roman" pitchFamily="18" charset="0"/>
              </a:rPr>
              <a:t>r</a:t>
            </a:r>
            <a:r>
              <a:rPr lang="en-US" dirty="0" err="1" smtClean="0">
                <a:latin typeface="Times New Roman" pitchFamily="18" charset="0"/>
                <a:cs typeface="Times New Roman" pitchFamily="18" charset="0"/>
              </a:rPr>
              <a:t>,Z</a:t>
            </a:r>
            <a:r>
              <a:rPr lang="en-US" baseline="-25000"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  Resulted in a significant improvement of accuracy.</a:t>
            </a:r>
          </a:p>
          <a:p>
            <a:pPr>
              <a:buNone/>
            </a:pPr>
            <a:r>
              <a:rPr lang="en-US" sz="2400" b="1" dirty="0">
                <a:solidFill>
                  <a:srgbClr val="0000FF"/>
                </a:solidFill>
                <a:latin typeface="Times New Roman" pitchFamily="18" charset="0"/>
                <a:cs typeface="Times New Roman" pitchFamily="18" charset="0"/>
              </a:rPr>
              <a:t>5.5.3  The Acentric Factor as the Third Parameter</a:t>
            </a:r>
          </a:p>
          <a:p>
            <a:pPr marL="0" indent="0" algn="just">
              <a:buNone/>
            </a:pPr>
            <a:r>
              <a:rPr lang="en-US" dirty="0" smtClean="0">
                <a:latin typeface="Times New Roman" pitchFamily="18" charset="0"/>
                <a:cs typeface="Times New Roman" pitchFamily="18" charset="0"/>
              </a:rPr>
              <a:t>Heavier permanent gases argon, krypton, and xenon qualify as having spherical molecules.  Gases such as CH</a:t>
            </a:r>
            <a:r>
              <a:rPr lang="en-US" baseline="-25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CO, N</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S have structures close to the above gases. These are </a:t>
            </a:r>
            <a:r>
              <a:rPr lang="en-US" b="1" i="1" dirty="0" smtClean="0">
                <a:latin typeface="Times New Roman" pitchFamily="18" charset="0"/>
                <a:cs typeface="Times New Roman" pitchFamily="18" charset="0"/>
              </a:rPr>
              <a:t>simple fluids </a:t>
            </a:r>
            <a:r>
              <a:rPr lang="en-US" dirty="0" smtClean="0">
                <a:latin typeface="Times New Roman" pitchFamily="18" charset="0"/>
                <a:cs typeface="Times New Roman" pitchFamily="18" charset="0"/>
              </a:rPr>
              <a:t>.  Moderately non-spherical are classified as </a:t>
            </a:r>
            <a:r>
              <a:rPr lang="en-US" b="1" i="1" dirty="0" smtClean="0">
                <a:latin typeface="Times New Roman" pitchFamily="18" charset="0"/>
                <a:cs typeface="Times New Roman" pitchFamily="18" charset="0"/>
              </a:rPr>
              <a:t>normal fluids</a:t>
            </a:r>
            <a:r>
              <a:rPr lang="en-US" dirty="0" smtClean="0">
                <a:latin typeface="Times New Roman" pitchFamily="18" charset="0"/>
                <a:cs typeface="Times New Roman" pitchFamily="18" charset="0"/>
              </a:rPr>
              <a:t>. The naming is after </a:t>
            </a:r>
            <a:r>
              <a:rPr lang="en-US" dirty="0" err="1" smtClean="0">
                <a:latin typeface="Times New Roman" pitchFamily="18" charset="0"/>
                <a:cs typeface="Times New Roman" pitchFamily="18" charset="0"/>
              </a:rPr>
              <a:t>Pitzer</a:t>
            </a:r>
            <a:r>
              <a:rPr lang="en-US" dirty="0" smtClean="0">
                <a:latin typeface="Times New Roman" pitchFamily="18" charset="0"/>
                <a:cs typeface="Times New Roman" pitchFamily="18" charset="0"/>
              </a:rPr>
              <a:t>.</a:t>
            </a:r>
            <a:endParaRPr lang="en-US" b="1" i="1"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01DC801-289B-4643-B0E6-658DB801ADA2}"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gn="just">
              <a:buNone/>
            </a:pPr>
            <a:r>
              <a:rPr lang="en-US" dirty="0" smtClean="0">
                <a:latin typeface="Times New Roman" pitchFamily="18" charset="0"/>
                <a:cs typeface="Times New Roman" pitchFamily="18" charset="0"/>
              </a:rPr>
              <a:t>The third parameter measures the deviation from simple fluid behavior </a:t>
            </a:r>
            <a:r>
              <a:rPr lang="en-US" dirty="0" err="1" smtClean="0">
                <a:latin typeface="Times New Roman" pitchFamily="18" charset="0"/>
                <a:cs typeface="Times New Roman" pitchFamily="18" charset="0"/>
              </a:rPr>
              <a:t>ie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Nonsphericity</a:t>
            </a:r>
            <a:r>
              <a:rPr lang="en-US" dirty="0" smtClean="0">
                <a:latin typeface="Times New Roman" pitchFamily="18" charset="0"/>
                <a:cs typeface="Times New Roman" pitchFamily="18" charset="0"/>
              </a:rPr>
              <a:t> or </a:t>
            </a:r>
            <a:r>
              <a:rPr lang="en-US" b="1" dirty="0" err="1" smtClean="0">
                <a:latin typeface="Times New Roman" pitchFamily="18" charset="0"/>
                <a:cs typeface="Times New Roman" pitchFamily="18" charset="0"/>
              </a:rPr>
              <a:t>acentricity</a:t>
            </a:r>
            <a:r>
              <a:rPr lang="en-US" dirty="0" smtClean="0">
                <a:latin typeface="Times New Roman" pitchFamily="18" charset="0"/>
                <a:cs typeface="Times New Roman" pitchFamily="18" charset="0"/>
              </a:rPr>
              <a:t>.</a:t>
            </a:r>
          </a:p>
          <a:p>
            <a:pPr marL="0" indent="0" algn="just">
              <a:buNone/>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One parameter which fits is the vapor pressure data on a reduced basis. For  two parameter fluids there will be a single slope (true for simple fluids).  </a:t>
            </a: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rPr>
              <a:t>position of the reduced vapor pressure curve of a fluid relative to the position of a simple fluid is a sensitive property which could be the basis for the third parameter.</a:t>
            </a:r>
          </a:p>
          <a:p>
            <a:pPr marL="0" indent="0" algn="just">
              <a:buNone/>
            </a:pPr>
            <a:r>
              <a:rPr lang="en-US" sz="2800" dirty="0" err="1" smtClean="0">
                <a:latin typeface="Times New Roman" pitchFamily="18" charset="0"/>
                <a:cs typeface="Times New Roman" pitchFamily="18" charset="0"/>
              </a:rPr>
              <a:t>Pitzer</a:t>
            </a:r>
            <a:r>
              <a:rPr lang="en-US" sz="2800" dirty="0" smtClean="0">
                <a:latin typeface="Times New Roman" pitchFamily="18" charset="0"/>
                <a:cs typeface="Times New Roman" pitchFamily="18" charset="0"/>
              </a:rPr>
              <a:t> used this to define a third parameter, </a:t>
            </a:r>
            <a:r>
              <a:rPr lang="el-GR" sz="2800" dirty="0" smtClean="0">
                <a:latin typeface="Times New Roman" pitchFamily="18" charset="0"/>
                <a:cs typeface="Times New Roman" pitchFamily="18" charset="0"/>
              </a:rPr>
              <a:t>ω</a:t>
            </a:r>
            <a:r>
              <a:rPr lang="en-US" sz="2800" dirty="0" smtClean="0">
                <a:latin typeface="Times New Roman" pitchFamily="18" charset="0"/>
                <a:cs typeface="Times New Roman" pitchFamily="18" charset="0"/>
              </a:rPr>
              <a:t>, the </a:t>
            </a:r>
            <a:r>
              <a:rPr lang="en-US" sz="2800" dirty="0" err="1" smtClean="0">
                <a:latin typeface="Times New Roman" pitchFamily="18" charset="0"/>
                <a:cs typeface="Times New Roman" pitchFamily="18" charset="0"/>
              </a:rPr>
              <a:t>acentric</a:t>
            </a:r>
            <a:r>
              <a:rPr lang="en-US" sz="2800" dirty="0" smtClean="0">
                <a:latin typeface="Times New Roman" pitchFamily="18" charset="0"/>
                <a:cs typeface="Times New Roman" pitchFamily="18" charset="0"/>
              </a:rPr>
              <a:t> factor as the difference between the value of log</a:t>
            </a:r>
            <a:r>
              <a:rPr lang="en-US" sz="2800" baseline="-25000" dirty="0" smtClean="0">
                <a:latin typeface="Times New Roman" pitchFamily="18" charset="0"/>
                <a:cs typeface="Times New Roman" pitchFamily="18" charset="0"/>
              </a:rPr>
              <a:t>10</a:t>
            </a:r>
            <a:r>
              <a:rPr lang="en-US" sz="2800" dirty="0" smtClean="0">
                <a:latin typeface="Times New Roman" pitchFamily="18" charset="0"/>
                <a:cs typeface="Times New Roman" pitchFamily="18" charset="0"/>
              </a:rPr>
              <a:t>P</a:t>
            </a:r>
            <a:r>
              <a:rPr lang="en-US" sz="2800" baseline="-25000" dirty="0" smtClean="0">
                <a:latin typeface="Times New Roman" pitchFamily="18" charset="0"/>
                <a:cs typeface="Times New Roman" pitchFamily="18" charset="0"/>
              </a:rPr>
              <a:t>r</a:t>
            </a:r>
            <a:r>
              <a:rPr lang="en-US" sz="2800" baseline="30000" dirty="0" smtClean="0">
                <a:latin typeface="Times New Roman" pitchFamily="18" charset="0"/>
                <a:cs typeface="Times New Roman" pitchFamily="18" charset="0"/>
              </a:rPr>
              <a:t>sat</a:t>
            </a:r>
            <a:r>
              <a:rPr lang="en-US" sz="2800" dirty="0" smtClean="0">
                <a:latin typeface="Times New Roman" pitchFamily="18" charset="0"/>
                <a:cs typeface="Times New Roman" pitchFamily="18" charset="0"/>
              </a:rPr>
              <a:t> for the fluid and that for a simple fluid at a fixed value of </a:t>
            </a:r>
            <a:r>
              <a:rPr lang="en-US" sz="2800" dirty="0" err="1" smtClean="0">
                <a:latin typeface="Times New Roman" pitchFamily="18" charset="0"/>
                <a:cs typeface="Times New Roman" pitchFamily="18" charset="0"/>
              </a:rPr>
              <a:t>T</a:t>
            </a:r>
            <a:r>
              <a:rPr lang="en-US" sz="2800" baseline="-25000" dirty="0" err="1" smtClean="0">
                <a:latin typeface="Times New Roman" pitchFamily="18" charset="0"/>
                <a:cs typeface="Times New Roman" pitchFamily="18" charset="0"/>
              </a:rPr>
              <a:t>r</a:t>
            </a:r>
            <a:r>
              <a:rPr lang="en-US" sz="2800" baseline="30000" dirty="0" err="1" smtClean="0">
                <a:latin typeface="Times New Roman" pitchFamily="18" charset="0"/>
                <a:cs typeface="Times New Roman" pitchFamily="18" charset="0"/>
              </a:rPr>
              <a:t>sat</a:t>
            </a:r>
            <a:r>
              <a:rPr lang="en-US" sz="2800" dirty="0" smtClean="0">
                <a:latin typeface="Times New Roman" pitchFamily="18" charset="0"/>
                <a:cs typeface="Times New Roman" pitchFamily="18" charset="0"/>
              </a:rPr>
              <a:t>.  m=5.4, at </a:t>
            </a:r>
            <a:r>
              <a:rPr lang="en-US" sz="2800" dirty="0" err="1" smtClean="0">
                <a:latin typeface="Times New Roman" pitchFamily="18" charset="0"/>
                <a:cs typeface="Times New Roman" pitchFamily="18" charset="0"/>
              </a:rPr>
              <a:t>T</a:t>
            </a:r>
            <a:r>
              <a:rPr lang="en-US" sz="2800" baseline="-25000" dirty="0" err="1" smtClean="0">
                <a:latin typeface="Times New Roman" pitchFamily="18" charset="0"/>
                <a:cs typeface="Times New Roman" pitchFamily="18" charset="0"/>
              </a:rPr>
              <a:t>r</a:t>
            </a:r>
            <a:r>
              <a:rPr lang="en-US" sz="2800" baseline="30000" dirty="0" err="1" smtClean="0">
                <a:latin typeface="Times New Roman" pitchFamily="18" charset="0"/>
                <a:cs typeface="Times New Roman" pitchFamily="18" charset="0"/>
              </a:rPr>
              <a:t>sat</a:t>
            </a:r>
            <a:r>
              <a:rPr lang="en-US" sz="2800" dirty="0" smtClean="0">
                <a:latin typeface="Times New Roman" pitchFamily="18" charset="0"/>
                <a:cs typeface="Times New Roman" pitchFamily="18" charset="0"/>
              </a:rPr>
              <a:t>=0.7, log</a:t>
            </a:r>
            <a:r>
              <a:rPr lang="en-US" sz="2800" baseline="-25000" dirty="0" smtClean="0">
                <a:latin typeface="Times New Roman" pitchFamily="18" charset="0"/>
                <a:cs typeface="Times New Roman" pitchFamily="18" charset="0"/>
              </a:rPr>
              <a:t>10</a:t>
            </a:r>
            <a:r>
              <a:rPr lang="en-US" sz="2800" dirty="0" smtClean="0">
                <a:latin typeface="Times New Roman" pitchFamily="18" charset="0"/>
                <a:cs typeface="Times New Roman" pitchFamily="18" charset="0"/>
              </a:rPr>
              <a:t>P</a:t>
            </a:r>
            <a:r>
              <a:rPr lang="en-US" sz="2800" baseline="-25000" dirty="0" smtClean="0">
                <a:latin typeface="Times New Roman" pitchFamily="18" charset="0"/>
                <a:cs typeface="Times New Roman" pitchFamily="18" charset="0"/>
              </a:rPr>
              <a:t>r</a:t>
            </a:r>
            <a:r>
              <a:rPr lang="en-US" sz="2800" baseline="30000" dirty="0" smtClean="0">
                <a:latin typeface="Times New Roman" pitchFamily="18" charset="0"/>
                <a:cs typeface="Times New Roman" pitchFamily="18" charset="0"/>
              </a:rPr>
              <a:t>sat</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1for simple fluids.  </a:t>
            </a:r>
          </a:p>
          <a:p>
            <a:pPr marL="0" indent="0" algn="just">
              <a:buNone/>
            </a:pPr>
            <a:r>
              <a:rPr lang="en-US" sz="2800" dirty="0" smtClean="0">
                <a:latin typeface="Times New Roman" pitchFamily="18" charset="0"/>
                <a:cs typeface="Times New Roman" pitchFamily="18" charset="0"/>
              </a:rPr>
              <a:t> </a:t>
            </a:r>
            <a:r>
              <a:rPr lang="en-US" sz="2800" baseline="300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01DC801-289B-4643-B0E6-658DB801ADA2}"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0" y="0"/>
                <a:ext cx="9144000" cy="6858000"/>
              </a:xfrm>
            </p:spPr>
            <p:txBody>
              <a:bodyPr>
                <a:normAutofit fontScale="92500" lnSpcReduction="20000"/>
              </a:bodyPr>
              <a:lstStyle/>
              <a:p>
                <a:pPr marL="0" indent="0" algn="just">
                  <a:buNone/>
                </a:pPr>
                <a:r>
                  <a:rPr lang="en-US" dirty="0" smtClean="0">
                    <a:latin typeface="Times New Roman" pitchFamily="18" charset="0"/>
                    <a:cs typeface="Times New Roman" pitchFamily="18" charset="0"/>
                  </a:rPr>
                  <a:t>With </a:t>
                </a:r>
                <a:r>
                  <a:rPr lang="en-US" dirty="0" smtClean="0">
                    <a:latin typeface="Times New Roman" pitchFamily="18" charset="0"/>
                    <a:cs typeface="Times New Roman" pitchFamily="18" charset="0"/>
                  </a:rPr>
                  <a:t>this data as a convenient reference for a non-spherical fluid</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gives zero for simple fluids</a:t>
                </a:r>
                <a:r>
                  <a:rPr lang="en-US" dirty="0" smtClean="0">
                    <a:latin typeface="Times New Roman" pitchFamily="18" charset="0"/>
                    <a:cs typeface="Times New Roman" pitchFamily="18" charset="0"/>
                  </a:rPr>
                  <a:t>)</a:t>
                </a:r>
                <a:endParaRPr lang="en-US" b="1" dirty="0" smtClean="0">
                  <a:latin typeface="Times New Roman" pitchFamily="18" charset="0"/>
                  <a:cs typeface="Times New Roman" pitchFamily="18" charset="0"/>
                </a:endParaRPr>
              </a:p>
              <a:p>
                <a:pPr>
                  <a:buNone/>
                </a:pPr>
                <a:r>
                  <a:rPr lang="en-US" sz="2800" b="1" dirty="0" smtClean="0">
                    <a:solidFill>
                      <a:srgbClr val="C00000"/>
                    </a:solidFill>
                    <a:latin typeface="Times New Roman" pitchFamily="18" charset="0"/>
                    <a:cs typeface="Times New Roman" pitchFamily="18" charset="0"/>
                  </a:rPr>
                  <a:t>Example 5.2</a:t>
                </a:r>
              </a:p>
              <a:p>
                <a:pPr marL="0" indent="0">
                  <a:buNone/>
                </a:pPr>
                <a:r>
                  <a:rPr lang="en-US" dirty="0">
                    <a:latin typeface="Times New Roman" pitchFamily="18" charset="0"/>
                    <a:cs typeface="Times New Roman" pitchFamily="18" charset="0"/>
                  </a:rPr>
                  <a:t>Determine the value of </a:t>
                </a:r>
                <a:r>
                  <a:rPr lang="en-US" dirty="0">
                    <a:latin typeface="Times New Roman" pitchFamily="18" charset="0"/>
                    <a:cs typeface="Times New Roman" pitchFamily="18" charset="0"/>
                    <a:sym typeface="Symbol"/>
                  </a:rPr>
                  <a:t> for water based on the above equation.</a:t>
                </a:r>
                <a:endParaRPr lang="en-US"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The three-parameter corresponding states principle of </a:t>
                </a:r>
                <a:r>
                  <a:rPr lang="en-US" dirty="0" err="1" smtClean="0">
                    <a:latin typeface="Times New Roman" pitchFamily="18" charset="0"/>
                    <a:cs typeface="Times New Roman" pitchFamily="18" charset="0"/>
                  </a:rPr>
                  <a:t>Pitzer</a:t>
                </a:r>
                <a:r>
                  <a:rPr lang="en-US" dirty="0" smtClean="0">
                    <a:latin typeface="Times New Roman" pitchFamily="18" charset="0"/>
                    <a:cs typeface="Times New Roman" pitchFamily="18" charset="0"/>
                  </a:rPr>
                  <a:t> states that  </a:t>
                </a:r>
                <a14:m>
                  <m:oMath xmlns:m="http://schemas.openxmlformats.org/officeDocument/2006/math">
                    <m:r>
                      <a:rPr lang="en-US" b="0" i="1" smtClean="0">
                        <a:latin typeface="Cambria Math"/>
                        <a:cs typeface="Times New Roman" pitchFamily="18" charset="0"/>
                      </a:rPr>
                      <m:t>𝑧</m:t>
                    </m:r>
                    <m:r>
                      <a:rPr lang="en-US" b="0" i="1" smtClean="0">
                        <a:latin typeface="Cambria Math"/>
                        <a:cs typeface="Times New Roman" pitchFamily="18" charset="0"/>
                      </a:rPr>
                      <m:t>=</m:t>
                    </m:r>
                    <m:r>
                      <a:rPr lang="en-US" b="0" i="1" smtClean="0">
                        <a:latin typeface="Cambria Math"/>
                        <a:cs typeface="Times New Roman" pitchFamily="18" charset="0"/>
                      </a:rPr>
                      <m:t>𝑓</m:t>
                    </m:r>
                    <m:d>
                      <m:dPr>
                        <m:ctrlPr>
                          <a:rPr lang="en-US" b="0" i="1" smtClean="0">
                            <a:latin typeface="Cambria Math"/>
                            <a:cs typeface="Times New Roman" pitchFamily="18" charset="0"/>
                          </a:rPr>
                        </m:ctrlPr>
                      </m:dPr>
                      <m:e>
                        <m:sSub>
                          <m:sSubPr>
                            <m:ctrlPr>
                              <a:rPr lang="en-US" b="0" i="1" smtClean="0">
                                <a:latin typeface="Cambria Math"/>
                                <a:cs typeface="Times New Roman" pitchFamily="18" charset="0"/>
                              </a:rPr>
                            </m:ctrlPr>
                          </m:sSubPr>
                          <m:e>
                            <m:r>
                              <a:rPr lang="en-US" b="0" i="1" smtClean="0">
                                <a:latin typeface="Cambria Math"/>
                                <a:cs typeface="Times New Roman" pitchFamily="18" charset="0"/>
                              </a:rPr>
                              <m:t>𝑇</m:t>
                            </m:r>
                          </m:e>
                          <m:sub>
                            <m:r>
                              <a:rPr lang="en-US" b="0" i="1" smtClean="0">
                                <a:latin typeface="Cambria Math"/>
                                <a:cs typeface="Times New Roman" pitchFamily="18" charset="0"/>
                              </a:rPr>
                              <m:t>𝑟</m:t>
                            </m:r>
                          </m:sub>
                        </m:sSub>
                        <m:r>
                          <a:rPr lang="en-US" b="0" i="1" smtClean="0">
                            <a:latin typeface="Cambria Math"/>
                            <a:cs typeface="Times New Roman" pitchFamily="18" charset="0"/>
                          </a:rPr>
                          <m:t>,</m:t>
                        </m:r>
                        <m:sSub>
                          <m:sSubPr>
                            <m:ctrlPr>
                              <a:rPr lang="en-US" b="0" i="1" smtClean="0">
                                <a:latin typeface="Cambria Math"/>
                                <a:cs typeface="Times New Roman" pitchFamily="18" charset="0"/>
                              </a:rPr>
                            </m:ctrlPr>
                          </m:sSubPr>
                          <m:e>
                            <m:r>
                              <a:rPr lang="en-US" b="0" i="1" smtClean="0">
                                <a:latin typeface="Cambria Math"/>
                                <a:cs typeface="Times New Roman" pitchFamily="18" charset="0"/>
                              </a:rPr>
                              <m:t>𝑃</m:t>
                            </m:r>
                          </m:e>
                          <m:sub>
                            <m:r>
                              <a:rPr lang="en-US" b="0" i="1" smtClean="0">
                                <a:latin typeface="Cambria Math"/>
                                <a:cs typeface="Times New Roman" pitchFamily="18" charset="0"/>
                              </a:rPr>
                              <m:t>𝑟</m:t>
                            </m:r>
                          </m:sub>
                        </m:sSub>
                        <m:r>
                          <a:rPr lang="en-US" b="0" i="1" smtClean="0">
                            <a:latin typeface="Cambria Math"/>
                            <a:cs typeface="Times New Roman" pitchFamily="18" charset="0"/>
                          </a:rPr>
                          <m:t>,</m:t>
                        </m:r>
                        <m:r>
                          <a:rPr lang="en-US" b="0" i="1" smtClean="0">
                            <a:latin typeface="Cambria Math"/>
                            <a:ea typeface="Cambria Math"/>
                            <a:cs typeface="Times New Roman" pitchFamily="18" charset="0"/>
                          </a:rPr>
                          <m:t>𝜔</m:t>
                        </m:r>
                      </m:e>
                    </m:d>
                  </m:oMath>
                </a14:m>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A </a:t>
                </a:r>
                <a:r>
                  <a:rPr lang="en-US" dirty="0" smtClean="0">
                    <a:latin typeface="Times New Roman" pitchFamily="18" charset="0"/>
                    <a:cs typeface="Times New Roman" pitchFamily="18" charset="0"/>
                  </a:rPr>
                  <a:t>linear correlation was developed as</a:t>
                </a:r>
              </a:p>
              <a:p>
                <a:pPr>
                  <a:buNone/>
                </a:pPr>
                <a:r>
                  <a:rPr lang="en-US" dirty="0" smtClean="0">
                    <a:latin typeface="Times New Roman" pitchFamily="18" charset="0"/>
                    <a:cs typeface="Times New Roman" pitchFamily="18" charset="0"/>
                  </a:rPr>
                  <a:t>	Z=Z</a:t>
                </a:r>
                <a:r>
                  <a:rPr lang="en-US" baseline="30000" dirty="0" smtClean="0">
                    <a:latin typeface="Times New Roman" pitchFamily="18" charset="0"/>
                    <a:cs typeface="Times New Roman" pitchFamily="18" charset="0"/>
                  </a:rPr>
                  <a:t>(0) </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Z</a:t>
                </a:r>
                <a:r>
                  <a:rPr lang="en-US" baseline="30000" dirty="0" smtClean="0">
                    <a:latin typeface="Times New Roman" pitchFamily="18" charset="0"/>
                    <a:cs typeface="Times New Roman" pitchFamily="18" charset="0"/>
                  </a:rPr>
                  <a:t>(1)</a:t>
                </a: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The first expression is for simple fluids while the second is the deviation from simple fluid.  Lee-Kessler revised and extended the data of </a:t>
                </a:r>
                <a:r>
                  <a:rPr lang="en-US" dirty="0" err="1" smtClean="0">
                    <a:latin typeface="Times New Roman" pitchFamily="18" charset="0"/>
                    <a:cs typeface="Times New Roman" pitchFamily="18" charset="0"/>
                  </a:rPr>
                  <a:t>Pitzer</a:t>
                </a:r>
                <a:r>
                  <a:rPr lang="en-US" dirty="0" smtClean="0">
                    <a:latin typeface="Times New Roman" pitchFamily="18" charset="0"/>
                    <a:cs typeface="Times New Roman" pitchFamily="18" charset="0"/>
                  </a:rPr>
                  <a:t> and have generated useful tables for Z</a:t>
                </a:r>
                <a:r>
                  <a:rPr lang="en-US" baseline="30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 and Z</a:t>
                </a:r>
                <a:r>
                  <a:rPr lang="en-US" baseline="30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t>
                </a:r>
              </a:p>
              <a:p>
                <a:pPr>
                  <a:buNone/>
                </a:pPr>
                <a:endParaRPr lang="en-US" baseline="30000"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3"/>
                <a:stretch>
                  <a:fillRect l="-1533" t="-2489" r="-1533"/>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1590812538"/>
              </p:ext>
            </p:extLst>
          </p:nvPr>
        </p:nvGraphicFramePr>
        <p:xfrm>
          <a:off x="1752600" y="609600"/>
          <a:ext cx="4495800" cy="737592"/>
        </p:xfrm>
        <a:graphic>
          <a:graphicData uri="http://schemas.openxmlformats.org/presentationml/2006/ole">
            <mc:AlternateContent xmlns:mc="http://schemas.openxmlformats.org/markup-compatibility/2006">
              <mc:Choice xmlns:v="urn:schemas-microsoft-com:vml" Requires="v">
                <p:oleObj spid="_x0000_s36886" name="Equation" r:id="rId4" imgW="1625400" imgH="266400" progId="Equation.3">
                  <p:embed/>
                </p:oleObj>
              </mc:Choice>
              <mc:Fallback>
                <p:oleObj name="Equation" r:id="rId4" imgW="1625400" imgH="266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609600"/>
                        <a:ext cx="4495800" cy="737592"/>
                      </a:xfrm>
                      <a:prstGeom prst="rect">
                        <a:avLst/>
                      </a:prstGeom>
                      <a:noFill/>
                      <a:extLst/>
                    </p:spPr>
                  </p:pic>
                </p:oleObj>
              </mc:Fallback>
            </mc:AlternateContent>
          </a:graphicData>
        </a:graphic>
      </p:graphicFrame>
      <p:sp>
        <p:nvSpPr>
          <p:cNvPr id="5" name="Slide Number Placeholder 4"/>
          <p:cNvSpPr>
            <a:spLocks noGrp="1"/>
          </p:cNvSpPr>
          <p:nvPr>
            <p:ph type="sldNum" sz="quarter" idx="12"/>
          </p:nvPr>
        </p:nvSpPr>
        <p:spPr/>
        <p:txBody>
          <a:bodyPr/>
          <a:lstStyle/>
          <a:p>
            <a:fld id="{C01DC801-289B-4643-B0E6-658DB801ADA2}" type="slidenum">
              <a:rPr lang="en-US" smtClean="0"/>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dirty="0" smtClean="0">
                <a:latin typeface="Times New Roman" pitchFamily="18" charset="0"/>
                <a:cs typeface="Times New Roman" pitchFamily="18" charset="0"/>
              </a:rPr>
              <a:t>An equation of state serves two purposes:</a:t>
            </a:r>
          </a:p>
          <a:p>
            <a:pPr algn="just"/>
            <a:r>
              <a:rPr lang="en-US" dirty="0" smtClean="0">
                <a:latin typeface="Times New Roman" pitchFamily="18" charset="0"/>
                <a:cs typeface="Times New Roman" pitchFamily="18" charset="0"/>
              </a:rPr>
              <a:t>Prediction of </a:t>
            </a:r>
            <a:r>
              <a:rPr lang="en-US" dirty="0" err="1" smtClean="0">
                <a:latin typeface="Times New Roman" pitchFamily="18" charset="0"/>
                <a:cs typeface="Times New Roman" pitchFamily="18" charset="0"/>
              </a:rPr>
              <a:t>PvT</a:t>
            </a:r>
            <a:r>
              <a:rPr lang="en-US" dirty="0" smtClean="0">
                <a:latin typeface="Times New Roman" pitchFamily="18" charset="0"/>
                <a:cs typeface="Times New Roman" pitchFamily="18" charset="0"/>
              </a:rPr>
              <a:t> behavior of substances; uses </a:t>
            </a:r>
            <a:r>
              <a:rPr lang="en-US" dirty="0" err="1" smtClean="0">
                <a:latin typeface="Times New Roman" pitchFamily="18" charset="0"/>
                <a:cs typeface="Times New Roman" pitchFamily="18" charset="0"/>
              </a:rPr>
              <a:t>PvT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cartesian</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coordinates ; </a:t>
            </a:r>
            <a:r>
              <a:rPr lang="en-US" dirty="0" err="1" smtClean="0">
                <a:latin typeface="Times New Roman" pitchFamily="18" charset="0"/>
                <a:cs typeface="Times New Roman" pitchFamily="18" charset="0"/>
              </a:rPr>
              <a:t>P</a:t>
            </a:r>
            <a:r>
              <a:rPr lang="en-US" baseline="-25000" dirty="0" err="1" smtClean="0">
                <a:latin typeface="Times New Roman" pitchFamily="18" charset="0"/>
                <a:cs typeface="Times New Roman" pitchFamily="18" charset="0"/>
              </a:rPr>
              <a:t>v</a:t>
            </a:r>
            <a:r>
              <a:rPr lang="en-US" dirty="0" smtClean="0">
                <a:latin typeface="Times New Roman" pitchFamily="18" charset="0"/>
                <a:cs typeface="Times New Roman" pitchFamily="18" charset="0"/>
              </a:rPr>
              <a:t> plane is a typical case usually represented on reduced pressure (P</a:t>
            </a:r>
            <a:r>
              <a:rPr lang="en-US" baseline="-25000"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 reduced temperature (</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r</a:t>
            </a:r>
            <a:r>
              <a:rPr lang="en-US" dirty="0" smtClean="0">
                <a:latin typeface="Times New Roman" pitchFamily="18" charset="0"/>
                <a:cs typeface="Times New Roman" pitchFamily="18" charset="0"/>
              </a:rPr>
              <a:t>) and reduced specific volume (</a:t>
            </a: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r</a:t>
            </a:r>
            <a:r>
              <a:rPr lang="en-US" dirty="0" smtClean="0">
                <a:latin typeface="Times New Roman" pitchFamily="18" charset="0"/>
                <a:cs typeface="Times New Roman" pitchFamily="18" charset="0"/>
              </a:rPr>
              <a:t>) coordinate systems. Typical </a:t>
            </a:r>
            <a:r>
              <a:rPr lang="en-US" dirty="0" err="1" smtClean="0">
                <a:latin typeface="Times New Roman" pitchFamily="18" charset="0"/>
                <a:cs typeface="Times New Roman" pitchFamily="18" charset="0"/>
              </a:rPr>
              <a:t>P</a:t>
            </a:r>
            <a:r>
              <a:rPr lang="en-US" baseline="-25000" dirty="0" err="1" smtClean="0">
                <a:latin typeface="Times New Roman" pitchFamily="18" charset="0"/>
                <a:cs typeface="Times New Roman" pitchFamily="18" charset="0"/>
              </a:rPr>
              <a:t>v</a:t>
            </a:r>
            <a:r>
              <a:rPr lang="en-US" dirty="0" smtClean="0">
                <a:latin typeface="Times New Roman" pitchFamily="18" charset="0"/>
                <a:cs typeface="Times New Roman" pitchFamily="18" charset="0"/>
              </a:rPr>
              <a:t> surface is shown in </a:t>
            </a:r>
            <a:r>
              <a:rPr lang="en-US" b="1" dirty="0" smtClean="0">
                <a:latin typeface="Times New Roman" pitchFamily="18" charset="0"/>
                <a:cs typeface="Times New Roman" pitchFamily="18" charset="0"/>
                <a:hlinkClick r:id="rId3" action="ppaction://hlinksldjump"/>
              </a:rPr>
              <a:t>Fig 5.1</a:t>
            </a:r>
            <a:endParaRPr lang="en-US" b="1"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For large values of </a:t>
            </a: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r</a:t>
            </a:r>
            <a:r>
              <a:rPr lang="en-US" dirty="0" smtClean="0">
                <a:latin typeface="Times New Roman" pitchFamily="18" charset="0"/>
                <a:cs typeface="Times New Roman" pitchFamily="18" charset="0"/>
              </a:rPr>
              <a:t> fairly simple mathematical expression can be used to represent an isotherm with reasonable accuracy.</a:t>
            </a:r>
          </a:p>
          <a:p>
            <a:pPr marL="0" indent="0" algn="just">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914400" y="3581400"/>
          <a:ext cx="4424082" cy="1066800"/>
        </p:xfrm>
        <a:graphic>
          <a:graphicData uri="http://schemas.openxmlformats.org/presentationml/2006/ole">
            <mc:AlternateContent xmlns:mc="http://schemas.openxmlformats.org/markup-compatibility/2006">
              <mc:Choice xmlns:v="urn:schemas-microsoft-com:vml" Requires="v">
                <p:oleObj spid="_x0000_s1042" name="Equation" r:id="rId4" imgW="1790640" imgH="431640" progId="Equation.3">
                  <p:embed/>
                </p:oleObj>
              </mc:Choice>
              <mc:Fallback>
                <p:oleObj name="Equation" r:id="rId4" imgW="179064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581400"/>
                        <a:ext cx="4424082"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01DC801-289B-4643-B0E6-658DB801ADA2}"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19"/>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A relatively complicated reference fluid, octane with a compressibility factor Z</a:t>
            </a:r>
            <a:r>
              <a:rPr lang="en-US" baseline="30000"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 is used to determine the correction factor Z</a:t>
            </a:r>
            <a:r>
              <a:rPr lang="en-US" baseline="30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assumed to be a linear weighted average value such that</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hlinkClick r:id="rId3" action="ppaction://hlinkfile"/>
              </a:rPr>
              <a:t>tables.docx</a:t>
            </a:r>
            <a:endParaRPr lang="en-US" b="1"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Example 5.3 </a:t>
            </a:r>
            <a:r>
              <a:rPr lang="en-US" b="1" dirty="0" smtClean="0">
                <a:latin typeface="Times New Roman" pitchFamily="18" charset="0"/>
                <a:cs typeface="Times New Roman" pitchFamily="18" charset="0"/>
                <a:hlinkClick r:id="rId4" action="ppaction://hlinkfile"/>
              </a:rPr>
              <a:t>examples.docx</a:t>
            </a:r>
            <a:endParaRPr lang="en-US" b="1"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457199" y="2057400"/>
          <a:ext cx="7664823" cy="2286000"/>
        </p:xfrm>
        <a:graphic>
          <a:graphicData uri="http://schemas.openxmlformats.org/presentationml/2006/ole">
            <mc:AlternateContent xmlns:mc="http://schemas.openxmlformats.org/markup-compatibility/2006">
              <mc:Choice xmlns:v="urn:schemas-microsoft-com:vml" Requires="v">
                <p:oleObj spid="_x0000_s43025" name="Equation" r:id="rId5" imgW="2895480" imgH="863280" progId="Equation.3">
                  <p:embed/>
                </p:oleObj>
              </mc:Choice>
              <mc:Fallback>
                <p:oleObj name="Equation" r:id="rId5" imgW="2895480" imgH="86328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199" y="2057400"/>
                        <a:ext cx="7664823"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01DC801-289B-4643-B0E6-658DB801ADA2}"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19"/>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5.6  THREE-PARAMETER CUBIC EQUATIONS OF STATE</a:t>
            </a:r>
          </a:p>
          <a:p>
            <a:pPr>
              <a:buNone/>
            </a:pPr>
            <a:r>
              <a:rPr lang="en-US" b="1" dirty="0" smtClean="0">
                <a:latin typeface="Times New Roman" pitchFamily="18" charset="0"/>
                <a:cs typeface="Times New Roman" pitchFamily="18" charset="0"/>
              </a:rPr>
              <a:t>5.6.1  </a:t>
            </a:r>
            <a:r>
              <a:rPr lang="en-US" b="1" dirty="0" err="1" smtClean="0">
                <a:latin typeface="Times New Roman" pitchFamily="18" charset="0"/>
                <a:cs typeface="Times New Roman" pitchFamily="18" charset="0"/>
              </a:rPr>
              <a:t>Redlich</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Kwong</a:t>
            </a:r>
            <a:r>
              <a:rPr lang="en-US" b="1" dirty="0" smtClean="0">
                <a:latin typeface="Times New Roman" pitchFamily="18" charset="0"/>
                <a:cs typeface="Times New Roman" pitchFamily="18" charset="0"/>
              </a:rPr>
              <a:t>-Soave Equation</a:t>
            </a:r>
          </a:p>
          <a:p>
            <a:pPr>
              <a:buNone/>
            </a:pPr>
            <a:r>
              <a:rPr lang="en-US" dirty="0" smtClean="0">
                <a:latin typeface="Times New Roman" pitchFamily="18" charset="0"/>
                <a:cs typeface="Times New Roman" pitchFamily="18" charset="0"/>
              </a:rPr>
              <a:t>Soave’s modification of RK equation of states given by:</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Used in the prediction of thermodynamic properties of refrigerants.</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04800" y="2819400"/>
          <a:ext cx="8018780" cy="1676400"/>
        </p:xfrm>
        <a:graphic>
          <a:graphicData uri="http://schemas.openxmlformats.org/presentationml/2006/ole">
            <mc:AlternateContent xmlns:mc="http://schemas.openxmlformats.org/markup-compatibility/2006">
              <mc:Choice xmlns:v="urn:schemas-microsoft-com:vml" Requires="v">
                <p:oleObj spid="_x0000_s44049" name="Equation" r:id="rId3" imgW="3644640" imgH="761760" progId="Equation.3">
                  <p:embed/>
                </p:oleObj>
              </mc:Choice>
              <mc:Fallback>
                <p:oleObj name="Equation" r:id="rId3" imgW="3644640" imgH="7617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819400"/>
                        <a:ext cx="8018780"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01DC801-289B-4643-B0E6-658DB801ADA2}"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19"/>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5.6.2  </a:t>
            </a:r>
            <a:r>
              <a:rPr lang="en-US" b="1" dirty="0" err="1" smtClean="0">
                <a:latin typeface="Times New Roman" pitchFamily="18" charset="0"/>
                <a:cs typeface="Times New Roman" pitchFamily="18" charset="0"/>
              </a:rPr>
              <a:t>Peng</a:t>
            </a:r>
            <a:r>
              <a:rPr lang="en-US" b="1" dirty="0" smtClean="0">
                <a:latin typeface="Times New Roman" pitchFamily="18" charset="0"/>
                <a:cs typeface="Times New Roman" pitchFamily="18" charset="0"/>
              </a:rPr>
              <a:t>-Robinson Equation</a:t>
            </a:r>
          </a:p>
          <a:p>
            <a:pPr>
              <a:buNone/>
            </a:pPr>
            <a:endParaRPr lang="en-US" b="1" dirty="0" smtClean="0">
              <a:latin typeface="Times New Roman" pitchFamily="18" charset="0"/>
              <a:cs typeface="Times New Roman" pitchFamily="18" charset="0"/>
            </a:endParaRPr>
          </a:p>
          <a:p>
            <a:pPr>
              <a:buNone/>
            </a:pPr>
            <a:endParaRPr lang="en-US" b="1" dirty="0" smtClean="0">
              <a:latin typeface="Times New Roman" pitchFamily="18" charset="0"/>
              <a:cs typeface="Times New Roman" pitchFamily="18" charset="0"/>
            </a:endParaRPr>
          </a:p>
          <a:p>
            <a:pPr>
              <a:buNone/>
            </a:pPr>
            <a:endParaRPr lang="en-US" b="1" dirty="0" smtClean="0">
              <a:latin typeface="Times New Roman" pitchFamily="18" charset="0"/>
              <a:cs typeface="Times New Roman" pitchFamily="18" charset="0"/>
            </a:endParaRPr>
          </a:p>
          <a:p>
            <a:pPr>
              <a:buNone/>
            </a:pPr>
            <a:endParaRPr lang="en-US" b="1" dirty="0" smtClean="0">
              <a:latin typeface="Times New Roman" pitchFamily="18" charset="0"/>
              <a:cs typeface="Times New Roman" pitchFamily="18" charset="0"/>
            </a:endParaRPr>
          </a:p>
          <a:p>
            <a:pPr>
              <a:buNone/>
            </a:pPr>
            <a:endParaRPr lang="en-US" b="1" dirty="0" smtClean="0">
              <a:latin typeface="Times New Roman" pitchFamily="18" charset="0"/>
              <a:cs typeface="Times New Roman" pitchFamily="18" charset="0"/>
            </a:endParaRPr>
          </a:p>
          <a:p>
            <a:pPr>
              <a:buNone/>
            </a:pPr>
            <a:endParaRPr lang="en-US" b="1" dirty="0" smtClean="0">
              <a:latin typeface="Times New Roman" pitchFamily="18" charset="0"/>
              <a:cs typeface="Times New Roman" pitchFamily="18" charset="0"/>
            </a:endParaRPr>
          </a:p>
          <a:p>
            <a:pPr>
              <a:buNone/>
            </a:pPr>
            <a:endParaRPr lang="en-US" b="1"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PR equation has about the same accuracy as the RKS equation in predicting Z and specific volumes.</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228600" y="914400"/>
          <a:ext cx="8791521" cy="3352800"/>
        </p:xfrm>
        <a:graphic>
          <a:graphicData uri="http://schemas.openxmlformats.org/presentationml/2006/ole">
            <mc:AlternateContent xmlns:mc="http://schemas.openxmlformats.org/markup-compatibility/2006">
              <mc:Choice xmlns:v="urn:schemas-microsoft-com:vml" Requires="v">
                <p:oleObj spid="_x0000_s45073" name="Equation" r:id="rId3" imgW="3098520" imgH="1155600" progId="Equation.3">
                  <p:embed/>
                </p:oleObj>
              </mc:Choice>
              <mc:Fallback>
                <p:oleObj name="Equation" r:id="rId3" imgW="3098520" imgH="1155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4400"/>
                        <a:ext cx="8791521" cy="335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01DC801-289B-4643-B0E6-658DB801ADA2}"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19"/>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5.6.3 Generalization of Equation of States</a:t>
            </a:r>
          </a:p>
          <a:p>
            <a:pPr>
              <a:buNone/>
            </a:pPr>
            <a:r>
              <a:rPr lang="en-US" dirty="0" smtClean="0">
                <a:latin typeface="Times New Roman" pitchFamily="18" charset="0"/>
                <a:cs typeface="Times New Roman" pitchFamily="18" charset="0"/>
              </a:rPr>
              <a:t>The four cubic equations seen so far and others can be expressed by a general relation of the form</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Values of </a:t>
            </a:r>
            <a:r>
              <a:rPr lang="el-GR" dirty="0" smtClean="0">
                <a:latin typeface="Times New Roman" pitchFamily="18" charset="0"/>
                <a:cs typeface="Times New Roman" pitchFamily="18" charset="0"/>
              </a:rPr>
              <a:t>γ</a:t>
            </a:r>
            <a:r>
              <a:rPr lang="en-US" dirty="0" smtClean="0">
                <a:latin typeface="Times New Roman" pitchFamily="18" charset="0"/>
                <a:cs typeface="Times New Roman" pitchFamily="18" charset="0"/>
              </a:rPr>
              <a:t>, b, c, and d are given in tables.</a:t>
            </a:r>
          </a:p>
          <a:p>
            <a:pPr>
              <a:buNone/>
            </a:pPr>
            <a:r>
              <a:rPr lang="en-US" dirty="0" smtClean="0">
                <a:latin typeface="Times New Roman" pitchFamily="18" charset="0"/>
                <a:cs typeface="Times New Roman" pitchFamily="18" charset="0"/>
              </a:rPr>
              <a:t>It can also be converted into a general reduced equation of the form  f(</a:t>
            </a:r>
            <a:r>
              <a:rPr lang="en-US" dirty="0" err="1" smtClean="0">
                <a:latin typeface="Times New Roman" pitchFamily="18" charset="0"/>
                <a:cs typeface="Times New Roman" pitchFamily="18" charset="0"/>
              </a:rPr>
              <a:t>Z,Pr,Tr</a:t>
            </a:r>
            <a:r>
              <a:rPr lang="en-US"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)=0</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228600" y="1752600"/>
          <a:ext cx="4225636" cy="1143000"/>
        </p:xfrm>
        <a:graphic>
          <a:graphicData uri="http://schemas.openxmlformats.org/presentationml/2006/ole">
            <mc:AlternateContent xmlns:mc="http://schemas.openxmlformats.org/markup-compatibility/2006">
              <mc:Choice xmlns:v="urn:schemas-microsoft-com:vml" Requires="v">
                <p:oleObj spid="_x0000_s46097" name="Equation" r:id="rId3" imgW="1549080" imgH="419040" progId="Equation.3">
                  <p:embed/>
                </p:oleObj>
              </mc:Choice>
              <mc:Fallback>
                <p:oleObj name="Equation" r:id="rId3" imgW="1549080" imgH="419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52600"/>
                        <a:ext cx="4225636"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01DC801-289B-4643-B0E6-658DB801ADA2}"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19"/>
            <a:ext cx="8686800" cy="45719"/>
          </a:xfrm>
        </p:spPr>
        <p:txBody>
          <a:bodyPr>
            <a:normAutofit fontScale="90000"/>
          </a:bodyPr>
          <a:lstStyle/>
          <a:p>
            <a:endParaRPr lang="en-US" dirty="0"/>
          </a:p>
        </p:txBody>
      </p:sp>
      <p:graphicFrame>
        <p:nvGraphicFramePr>
          <p:cNvPr id="4" name="Content Placeholder 3"/>
          <p:cNvGraphicFramePr>
            <a:graphicFrameLocks noGrp="1"/>
          </p:cNvGraphicFramePr>
          <p:nvPr>
            <p:ph idx="1"/>
          </p:nvPr>
        </p:nvGraphicFramePr>
        <p:xfrm>
          <a:off x="0" y="0"/>
          <a:ext cx="9144000" cy="5486400"/>
        </p:xfrm>
        <a:graphic>
          <a:graphicData uri="http://schemas.openxmlformats.org/drawingml/2006/table">
            <a:tbl>
              <a:tblPr firstRow="1" bandRow="1">
                <a:tableStyleId>{F5AB1C69-6EDB-4FF4-983F-18BD219EF322}</a:tableStyleId>
              </a:tblPr>
              <a:tblGrid>
                <a:gridCol w="1828800"/>
                <a:gridCol w="1828800"/>
                <a:gridCol w="1828800"/>
                <a:gridCol w="1828800"/>
                <a:gridCol w="1828800"/>
              </a:tblGrid>
              <a:tr h="344449">
                <a:tc>
                  <a:txBody>
                    <a:bodyPr/>
                    <a:lstStyle/>
                    <a:p>
                      <a:r>
                        <a:rPr lang="en-US" dirty="0" smtClean="0"/>
                        <a:t>Equation</a:t>
                      </a:r>
                      <a:endParaRPr lang="en-US" dirty="0"/>
                    </a:p>
                  </a:txBody>
                  <a:tcPr/>
                </a:tc>
                <a:tc>
                  <a:txBody>
                    <a:bodyPr/>
                    <a:lstStyle/>
                    <a:p>
                      <a:r>
                        <a:rPr lang="en-US" dirty="0" smtClean="0"/>
                        <a:t>c</a:t>
                      </a:r>
                      <a:endParaRPr lang="en-US" dirty="0"/>
                    </a:p>
                  </a:txBody>
                  <a:tcPr/>
                </a:tc>
                <a:tc>
                  <a:txBody>
                    <a:bodyPr/>
                    <a:lstStyle/>
                    <a:p>
                      <a:r>
                        <a:rPr lang="en-US" dirty="0" smtClean="0"/>
                        <a:t>d</a:t>
                      </a:r>
                      <a:endParaRPr lang="en-US" dirty="0"/>
                    </a:p>
                  </a:txBody>
                  <a:tcPr/>
                </a:tc>
                <a:tc>
                  <a:txBody>
                    <a:bodyPr/>
                    <a:lstStyle/>
                    <a:p>
                      <a:r>
                        <a:rPr lang="en-US" dirty="0" smtClean="0"/>
                        <a:t>b</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γ</a:t>
                      </a:r>
                      <a:endParaRPr lang="en-US" dirty="0"/>
                    </a:p>
                  </a:txBody>
                  <a:tcPr/>
                </a:tc>
              </a:tr>
              <a:tr h="4416501">
                <a:tc>
                  <a:txBody>
                    <a:bodyPr/>
                    <a:lstStyle/>
                    <a:p>
                      <a:r>
                        <a:rPr lang="en-US" dirty="0" smtClean="0"/>
                        <a:t>Van </a:t>
                      </a:r>
                      <a:r>
                        <a:rPr lang="en-US" dirty="0" err="1" smtClean="0"/>
                        <a:t>der</a:t>
                      </a:r>
                      <a:r>
                        <a:rPr lang="en-US" dirty="0" smtClean="0"/>
                        <a:t> Waals</a:t>
                      </a:r>
                    </a:p>
                    <a:p>
                      <a:endParaRPr lang="en-US" dirty="0" smtClean="0"/>
                    </a:p>
                    <a:p>
                      <a:endParaRPr lang="en-US" dirty="0" smtClean="0"/>
                    </a:p>
                    <a:p>
                      <a:endParaRPr lang="en-US" dirty="0" smtClean="0"/>
                    </a:p>
                    <a:p>
                      <a:r>
                        <a:rPr lang="en-US" dirty="0" err="1" smtClean="0"/>
                        <a:t>Redlich-Kwong</a:t>
                      </a:r>
                      <a:endParaRPr lang="en-US" dirty="0" smtClean="0"/>
                    </a:p>
                    <a:p>
                      <a:endParaRPr lang="en-US" dirty="0" smtClean="0"/>
                    </a:p>
                    <a:p>
                      <a:endParaRPr lang="en-US" dirty="0" smtClean="0"/>
                    </a:p>
                    <a:p>
                      <a:endParaRPr lang="en-US" dirty="0" smtClean="0"/>
                    </a:p>
                    <a:p>
                      <a:r>
                        <a:rPr lang="en-US" dirty="0" smtClean="0"/>
                        <a:t>Soave</a:t>
                      </a:r>
                    </a:p>
                    <a:p>
                      <a:endParaRPr lang="en-US" dirty="0" smtClean="0"/>
                    </a:p>
                    <a:p>
                      <a:endParaRPr lang="en-US" dirty="0" smtClean="0"/>
                    </a:p>
                    <a:p>
                      <a:endParaRPr lang="en-US" dirty="0" smtClean="0"/>
                    </a:p>
                    <a:p>
                      <a:r>
                        <a:rPr lang="en-US" dirty="0" err="1" smtClean="0"/>
                        <a:t>Peng</a:t>
                      </a:r>
                      <a:r>
                        <a:rPr lang="en-US" dirty="0" smtClean="0"/>
                        <a:t>-Robinson</a:t>
                      </a:r>
                      <a:endParaRPr lang="en-US" dirty="0"/>
                    </a:p>
                  </a:txBody>
                  <a:tcPr/>
                </a:tc>
                <a:tc>
                  <a:txBody>
                    <a:bodyPr/>
                    <a:lstStyle/>
                    <a:p>
                      <a:r>
                        <a:rPr lang="en-US" dirty="0" smtClean="0"/>
                        <a:t>0</a:t>
                      </a:r>
                    </a:p>
                    <a:p>
                      <a:endParaRPr lang="en-US" dirty="0" smtClean="0"/>
                    </a:p>
                    <a:p>
                      <a:endParaRPr lang="en-US" dirty="0" smtClean="0"/>
                    </a:p>
                    <a:p>
                      <a:endParaRPr lang="en-US" dirty="0" smtClean="0"/>
                    </a:p>
                    <a:p>
                      <a:r>
                        <a:rPr lang="en-US" dirty="0" smtClean="0"/>
                        <a:t>b</a:t>
                      </a:r>
                    </a:p>
                    <a:p>
                      <a:endParaRPr lang="en-US" dirty="0" smtClean="0"/>
                    </a:p>
                    <a:p>
                      <a:endParaRPr lang="en-US" dirty="0" smtClean="0"/>
                    </a:p>
                    <a:p>
                      <a:endParaRPr lang="en-US" dirty="0" smtClean="0"/>
                    </a:p>
                    <a:p>
                      <a:r>
                        <a:rPr lang="en-US" dirty="0" smtClean="0"/>
                        <a:t>b</a:t>
                      </a:r>
                    </a:p>
                    <a:p>
                      <a:endParaRPr lang="en-US" dirty="0" smtClean="0"/>
                    </a:p>
                    <a:p>
                      <a:endParaRPr lang="en-US" dirty="0" smtClean="0"/>
                    </a:p>
                    <a:p>
                      <a:endParaRPr lang="en-US" dirty="0" smtClean="0"/>
                    </a:p>
                    <a:p>
                      <a:r>
                        <a:rPr lang="en-US" dirty="0" smtClean="0"/>
                        <a:t>(1+√2)b</a:t>
                      </a:r>
                      <a:endParaRPr lang="en-US" dirty="0"/>
                    </a:p>
                  </a:txBody>
                  <a:tcPr/>
                </a:tc>
                <a:tc>
                  <a:txBody>
                    <a:bodyPr/>
                    <a:lstStyle/>
                    <a:p>
                      <a:r>
                        <a:rPr lang="en-US" dirty="0" smtClean="0"/>
                        <a:t>0</a:t>
                      </a:r>
                    </a:p>
                    <a:p>
                      <a:endParaRPr lang="en-US" dirty="0" smtClean="0"/>
                    </a:p>
                    <a:p>
                      <a:endParaRPr lang="en-US" dirty="0" smtClean="0"/>
                    </a:p>
                    <a:p>
                      <a:endParaRPr lang="en-US" dirty="0" smtClean="0"/>
                    </a:p>
                    <a:p>
                      <a:r>
                        <a:rPr lang="en-US" dirty="0" smtClean="0"/>
                        <a:t>0</a:t>
                      </a:r>
                    </a:p>
                    <a:p>
                      <a:endParaRPr lang="en-US" dirty="0" smtClean="0"/>
                    </a:p>
                    <a:p>
                      <a:endParaRPr lang="en-US" dirty="0" smtClean="0"/>
                    </a:p>
                    <a:p>
                      <a:endParaRPr lang="en-US" dirty="0" smtClean="0"/>
                    </a:p>
                    <a:p>
                      <a:r>
                        <a:rPr lang="en-US" dirty="0" smtClean="0"/>
                        <a:t>0</a:t>
                      </a:r>
                    </a:p>
                    <a:p>
                      <a:endParaRPr lang="en-US" dirty="0" smtClean="0"/>
                    </a:p>
                    <a:p>
                      <a:endParaRPr lang="en-US" dirty="0" smtClean="0"/>
                    </a:p>
                    <a:p>
                      <a:endParaRPr lang="en-US" dirty="0" smtClean="0"/>
                    </a:p>
                    <a:p>
                      <a:r>
                        <a:rPr lang="en-US" dirty="0" smtClean="0"/>
                        <a:t>(1-√2)b</a:t>
                      </a:r>
                      <a:endParaRPr lang="en-US" dirty="0"/>
                    </a:p>
                  </a:txBody>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r>
              <a:tr h="34444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graphicFrame>
        <p:nvGraphicFramePr>
          <p:cNvPr id="5" name="Object 4"/>
          <p:cNvGraphicFramePr>
            <a:graphicFrameLocks noChangeAspect="1"/>
          </p:cNvGraphicFramePr>
          <p:nvPr/>
        </p:nvGraphicFramePr>
        <p:xfrm>
          <a:off x="5867400" y="457200"/>
          <a:ext cx="609600" cy="863600"/>
        </p:xfrm>
        <a:graphic>
          <a:graphicData uri="http://schemas.openxmlformats.org/presentationml/2006/ole">
            <mc:AlternateContent xmlns:mc="http://schemas.openxmlformats.org/markup-compatibility/2006">
              <mc:Choice xmlns:v="urn:schemas-microsoft-com:vml" Requires="v">
                <p:oleObj spid="_x0000_s47228" name="Equation" r:id="rId3" imgW="304560" imgH="431640" progId="Equation.3">
                  <p:embed/>
                </p:oleObj>
              </mc:Choice>
              <mc:Fallback>
                <p:oleObj name="Equation" r:id="rId3" imgW="30456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57200"/>
                        <a:ext cx="60960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7391400" y="457200"/>
          <a:ext cx="1371600" cy="763588"/>
        </p:xfrm>
        <a:graphic>
          <a:graphicData uri="http://schemas.openxmlformats.org/presentationml/2006/ole">
            <mc:AlternateContent xmlns:mc="http://schemas.openxmlformats.org/markup-compatibility/2006">
              <mc:Choice xmlns:v="urn:schemas-microsoft-com:vml" Requires="v">
                <p:oleObj spid="_x0000_s47229" name="Equation" r:id="rId5" imgW="609480" imgH="469800" progId="Equation.3">
                  <p:embed/>
                </p:oleObj>
              </mc:Choice>
              <mc:Fallback>
                <p:oleObj name="Equation" r:id="rId5" imgW="609480" imgH="469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457200"/>
                        <a:ext cx="1371600" cy="763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5486399" y="1600200"/>
          <a:ext cx="1553135" cy="838200"/>
        </p:xfrm>
        <a:graphic>
          <a:graphicData uri="http://schemas.openxmlformats.org/presentationml/2006/ole">
            <mc:AlternateContent xmlns:mc="http://schemas.openxmlformats.org/markup-compatibility/2006">
              <mc:Choice xmlns:v="urn:schemas-microsoft-com:vml" Requires="v">
                <p:oleObj spid="_x0000_s47230" name="Equation" r:id="rId7" imgW="799920" imgH="431640" progId="Equation.3">
                  <p:embed/>
                </p:oleObj>
              </mc:Choice>
              <mc:Fallback>
                <p:oleObj name="Equation" r:id="rId7" imgW="799920" imgH="431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399" y="1600200"/>
                        <a:ext cx="1553135"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7364627" y="1600200"/>
          <a:ext cx="1779373" cy="914400"/>
        </p:xfrm>
        <a:graphic>
          <a:graphicData uri="http://schemas.openxmlformats.org/presentationml/2006/ole">
            <mc:AlternateContent xmlns:mc="http://schemas.openxmlformats.org/markup-compatibility/2006">
              <mc:Choice xmlns:v="urn:schemas-microsoft-com:vml" Requires="v">
                <p:oleObj spid="_x0000_s47231" name="Equation" r:id="rId9" imgW="914400" imgH="469800" progId="Equation.3">
                  <p:embed/>
                </p:oleObj>
              </mc:Choice>
              <mc:Fallback>
                <p:oleObj name="Equation" r:id="rId9" imgW="914400" imgH="4698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64627" y="1600200"/>
                        <a:ext cx="1779373"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5562600" y="2590800"/>
          <a:ext cx="1694329" cy="914400"/>
        </p:xfrm>
        <a:graphic>
          <a:graphicData uri="http://schemas.openxmlformats.org/presentationml/2006/ole">
            <mc:AlternateContent xmlns:mc="http://schemas.openxmlformats.org/markup-compatibility/2006">
              <mc:Choice xmlns:v="urn:schemas-microsoft-com:vml" Requires="v">
                <p:oleObj spid="_x0000_s47232" name="Equation" r:id="rId11" imgW="799920" imgH="431640" progId="Equation.3">
                  <p:embed/>
                </p:oleObj>
              </mc:Choice>
              <mc:Fallback>
                <p:oleObj name="Equation" r:id="rId11" imgW="799920" imgH="431640"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62600" y="2590800"/>
                        <a:ext cx="1694329"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7376984" y="2590800"/>
          <a:ext cx="1767016" cy="838200"/>
        </p:xfrm>
        <a:graphic>
          <a:graphicData uri="http://schemas.openxmlformats.org/presentationml/2006/ole">
            <mc:AlternateContent xmlns:mc="http://schemas.openxmlformats.org/markup-compatibility/2006">
              <mc:Choice xmlns:v="urn:schemas-microsoft-com:vml" Requires="v">
                <p:oleObj spid="_x0000_s47233" name="Equation" r:id="rId13" imgW="990360" imgH="469800" progId="Equation.3">
                  <p:embed/>
                </p:oleObj>
              </mc:Choice>
              <mc:Fallback>
                <p:oleObj name="Equation" r:id="rId13" imgW="990360" imgH="469800" progId="Equation.3">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76984" y="2590800"/>
                        <a:ext cx="1767016"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nvGraphicFramePr>
        <p:xfrm>
          <a:off x="5562600" y="3733800"/>
          <a:ext cx="1553135" cy="838200"/>
        </p:xfrm>
        <a:graphic>
          <a:graphicData uri="http://schemas.openxmlformats.org/presentationml/2006/ole">
            <mc:AlternateContent xmlns:mc="http://schemas.openxmlformats.org/markup-compatibility/2006">
              <mc:Choice xmlns:v="urn:schemas-microsoft-com:vml" Requires="v">
                <p:oleObj spid="_x0000_s47234" name="Equation" r:id="rId15" imgW="799920" imgH="431640" progId="Equation.3">
                  <p:embed/>
                </p:oleObj>
              </mc:Choice>
              <mc:Fallback>
                <p:oleObj name="Equation" r:id="rId15" imgW="799920" imgH="431640" progId="Equation.3">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62600" y="3733800"/>
                        <a:ext cx="1553135"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nvGraphicFramePr>
        <p:xfrm>
          <a:off x="7391400" y="3810000"/>
          <a:ext cx="1767016" cy="838200"/>
        </p:xfrm>
        <a:graphic>
          <a:graphicData uri="http://schemas.openxmlformats.org/presentationml/2006/ole">
            <mc:AlternateContent xmlns:mc="http://schemas.openxmlformats.org/markup-compatibility/2006">
              <mc:Choice xmlns:v="urn:schemas-microsoft-com:vml" Requires="v">
                <p:oleObj spid="_x0000_s47235" name="Equation" r:id="rId17" imgW="990360" imgH="469800" progId="Equation.3">
                  <p:embed/>
                </p:oleObj>
              </mc:Choice>
              <mc:Fallback>
                <p:oleObj name="Equation" r:id="rId17" imgW="990360" imgH="469800" progId="Equation.3">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91400" y="3810000"/>
                        <a:ext cx="1767016"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Slide Number Placeholder 14"/>
          <p:cNvSpPr>
            <a:spLocks noGrp="1"/>
          </p:cNvSpPr>
          <p:nvPr>
            <p:ph type="sldNum" sz="quarter" idx="12"/>
          </p:nvPr>
        </p:nvSpPr>
        <p:spPr/>
        <p:txBody>
          <a:bodyPr/>
          <a:lstStyle/>
          <a:p>
            <a:fld id="{C01DC801-289B-4643-B0E6-658DB801ADA2}"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19"/>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5.7  OTHER EQUATIONS OF STATE</a:t>
            </a:r>
          </a:p>
          <a:p>
            <a:pPr>
              <a:buNone/>
            </a:pPr>
            <a:r>
              <a:rPr lang="en-US" dirty="0" smtClean="0">
                <a:latin typeface="Times New Roman" pitchFamily="18" charset="0"/>
                <a:cs typeface="Times New Roman" pitchFamily="18" charset="0"/>
              </a:rPr>
              <a:t>Cubic equations –extremely useful for predicting vapor and liquid </a:t>
            </a:r>
            <a:r>
              <a:rPr lang="en-US" dirty="0" err="1" smtClean="0">
                <a:latin typeface="Times New Roman" pitchFamily="18" charset="0"/>
                <a:cs typeface="Times New Roman" pitchFamily="18" charset="0"/>
              </a:rPr>
              <a:t>PvT</a:t>
            </a:r>
            <a:r>
              <a:rPr lang="en-US" dirty="0" smtClean="0">
                <a:latin typeface="Times New Roman" pitchFamily="18" charset="0"/>
                <a:cs typeface="Times New Roman" pitchFamily="18" charset="0"/>
              </a:rPr>
              <a:t> data, vapor-pressure data, and vapor-liquid </a:t>
            </a:r>
            <a:r>
              <a:rPr lang="en-US" dirty="0" err="1" smtClean="0">
                <a:latin typeface="Times New Roman" pitchFamily="18" charset="0"/>
                <a:cs typeface="Times New Roman" pitchFamily="18" charset="0"/>
              </a:rPr>
              <a:t>equilibria</a:t>
            </a:r>
            <a:r>
              <a:rPr lang="en-US" dirty="0" smtClean="0">
                <a:latin typeface="Times New Roman" pitchFamily="18" charset="0"/>
                <a:cs typeface="Times New Roman" pitchFamily="18" charset="0"/>
              </a:rPr>
              <a:t> data.  Accuracy limited by the use of only two or three adjustable parameters.  For a better overall accuracy, equations of greater complexity are used.</a:t>
            </a:r>
          </a:p>
          <a:p>
            <a:pPr>
              <a:buNone/>
            </a:pPr>
            <a:r>
              <a:rPr lang="en-US" b="1" dirty="0" smtClean="0">
                <a:latin typeface="Times New Roman" pitchFamily="18" charset="0"/>
                <a:cs typeface="Times New Roman" pitchFamily="18" charset="0"/>
              </a:rPr>
              <a:t>5.7.1  </a:t>
            </a:r>
            <a:r>
              <a:rPr lang="en-US" b="1" dirty="0" err="1" smtClean="0">
                <a:latin typeface="Times New Roman" pitchFamily="18" charset="0"/>
                <a:cs typeface="Times New Roman" pitchFamily="18" charset="0"/>
              </a:rPr>
              <a:t>Virial</a:t>
            </a:r>
            <a:r>
              <a:rPr lang="en-US" b="1" dirty="0" smtClean="0">
                <a:latin typeface="Times New Roman" pitchFamily="18" charset="0"/>
                <a:cs typeface="Times New Roman" pitchFamily="18" charset="0"/>
              </a:rPr>
              <a:t> Equations</a:t>
            </a:r>
          </a:p>
          <a:p>
            <a:pPr>
              <a:buNone/>
            </a:pPr>
            <a:r>
              <a:rPr lang="en-US" dirty="0" smtClean="0">
                <a:latin typeface="Times New Roman" pitchFamily="18" charset="0"/>
                <a:cs typeface="Times New Roman" pitchFamily="18" charset="0"/>
              </a:rPr>
              <a:t>Statistical mechanics reveals that a theoretical  equation relating Z to </a:t>
            </a:r>
            <a:r>
              <a:rPr lang="en-US" dirty="0" err="1" smtClean="0">
                <a:latin typeface="Times New Roman" pitchFamily="18" charset="0"/>
                <a:cs typeface="Times New Roman" pitchFamily="18" charset="0"/>
              </a:rPr>
              <a:t>PvT</a:t>
            </a:r>
            <a:r>
              <a:rPr lang="en-US" dirty="0" smtClean="0">
                <a:latin typeface="Times New Roman" pitchFamily="18" charset="0"/>
                <a:cs typeface="Times New Roman" pitchFamily="18" charset="0"/>
              </a:rPr>
              <a:t> data should take the form of a series expansion in 1/v as:</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533400" y="5715000"/>
          <a:ext cx="5604387" cy="1143000"/>
        </p:xfrm>
        <a:graphic>
          <a:graphicData uri="http://schemas.openxmlformats.org/presentationml/2006/ole">
            <mc:AlternateContent xmlns:mc="http://schemas.openxmlformats.org/markup-compatibility/2006">
              <mc:Choice xmlns:v="urn:schemas-microsoft-com:vml" Requires="v">
                <p:oleObj spid="_x0000_s48145" name="Equation" r:id="rId3" imgW="1930320" imgH="393480" progId="Equation.3">
                  <p:embed/>
                </p:oleObj>
              </mc:Choice>
              <mc:Fallback>
                <p:oleObj name="Equation" r:id="rId3" imgW="193032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715000"/>
                        <a:ext cx="5604387"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01DC801-289B-4643-B0E6-658DB801ADA2}"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B,C…-Second and third </a:t>
            </a:r>
            <a:r>
              <a:rPr lang="en-US" dirty="0" err="1" smtClean="0">
                <a:latin typeface="Times New Roman" pitchFamily="18" charset="0"/>
                <a:cs typeface="Times New Roman" pitchFamily="18" charset="0"/>
              </a:rPr>
              <a:t>virial</a:t>
            </a:r>
            <a:r>
              <a:rPr lang="en-US" dirty="0" smtClean="0">
                <a:latin typeface="Times New Roman" pitchFamily="18" charset="0"/>
                <a:cs typeface="Times New Roman" pitchFamily="18" charset="0"/>
              </a:rPr>
              <a:t> coefficients… and are only functions of temperature.  The given format is Z=f(</a:t>
            </a:r>
            <a:r>
              <a:rPr lang="en-US" dirty="0" err="1" smtClean="0">
                <a:latin typeface="Times New Roman" pitchFamily="18" charset="0"/>
                <a:cs typeface="Times New Roman" pitchFamily="18" charset="0"/>
              </a:rPr>
              <a:t>v,T</a:t>
            </a:r>
            <a:r>
              <a:rPr lang="en-US" dirty="0" smtClean="0">
                <a:latin typeface="Times New Roman" pitchFamily="18" charset="0"/>
                <a:cs typeface="Times New Roman" pitchFamily="18" charset="0"/>
              </a:rPr>
              <a:t>) and the equation is explicit in P.  BWR equation is in the format of this kind of expansion.</a:t>
            </a:r>
          </a:p>
          <a:p>
            <a:pPr>
              <a:buNone/>
            </a:pPr>
            <a:r>
              <a:rPr lang="en-US" dirty="0" smtClean="0">
                <a:latin typeface="Times New Roman" pitchFamily="18" charset="0"/>
                <a:cs typeface="Times New Roman" pitchFamily="18" charset="0"/>
              </a:rPr>
              <a:t>For an equation explicit in v (P,T)</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relation between the </a:t>
            </a:r>
            <a:r>
              <a:rPr lang="en-US" dirty="0" err="1" smtClean="0">
                <a:latin typeface="Times New Roman" pitchFamily="18" charset="0"/>
                <a:cs typeface="Times New Roman" pitchFamily="18" charset="0"/>
              </a:rPr>
              <a:t>virial</a:t>
            </a:r>
            <a:r>
              <a:rPr lang="en-US" dirty="0" smtClean="0">
                <a:latin typeface="Times New Roman" pitchFamily="18" charset="0"/>
                <a:cs typeface="Times New Roman" pitchFamily="18" charset="0"/>
              </a:rPr>
              <a:t> coefficients can be shown to be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Since the </a:t>
            </a:r>
            <a:r>
              <a:rPr lang="en-US" dirty="0" err="1" smtClean="0">
                <a:latin typeface="Times New Roman" pitchFamily="18" charset="0"/>
                <a:cs typeface="Times New Roman" pitchFamily="18" charset="0"/>
              </a:rPr>
              <a:t>virial</a:t>
            </a:r>
            <a:r>
              <a:rPr lang="en-US" dirty="0" smtClean="0">
                <a:latin typeface="Times New Roman" pitchFamily="18" charset="0"/>
                <a:cs typeface="Times New Roman" pitchFamily="18" charset="0"/>
              </a:rPr>
              <a:t> coefficients are functions of T</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533399" y="2590800"/>
          <a:ext cx="5663381" cy="914400"/>
        </p:xfrm>
        <a:graphic>
          <a:graphicData uri="http://schemas.openxmlformats.org/presentationml/2006/ole">
            <mc:AlternateContent xmlns:mc="http://schemas.openxmlformats.org/markup-compatibility/2006">
              <mc:Choice xmlns:v="urn:schemas-microsoft-com:vml" Requires="v">
                <p:oleObj spid="_x0000_s49184" name="Equation" r:id="rId3" imgW="2438280" imgH="393480" progId="Equation.3">
                  <p:embed/>
                </p:oleObj>
              </mc:Choice>
              <mc:Fallback>
                <p:oleObj name="Equation" r:id="rId3" imgW="243828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9" y="2590800"/>
                        <a:ext cx="5663381"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533400" y="4800600"/>
          <a:ext cx="8534400" cy="1219200"/>
        </p:xfrm>
        <a:graphic>
          <a:graphicData uri="http://schemas.openxmlformats.org/presentationml/2006/ole">
            <mc:AlternateContent xmlns:mc="http://schemas.openxmlformats.org/markup-compatibility/2006">
              <mc:Choice xmlns:v="urn:schemas-microsoft-com:vml" Requires="v">
                <p:oleObj spid="_x0000_s49185" name="Equation" r:id="rId5" imgW="2933640" imgH="419040" progId="Equation.3">
                  <p:embed/>
                </p:oleObj>
              </mc:Choice>
              <mc:Fallback>
                <p:oleObj name="Equation" r:id="rId5" imgW="2933640" imgH="4190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800600"/>
                        <a:ext cx="85344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C01DC801-289B-4643-B0E6-658DB801ADA2}"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19"/>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 then   Z=f(P,T).  The general trend of B is plotted as shown in  </a:t>
            </a:r>
            <a:r>
              <a:rPr lang="en-US" b="1" dirty="0" smtClean="0">
                <a:latin typeface="Times New Roman" pitchFamily="18" charset="0"/>
                <a:cs typeface="Times New Roman" pitchFamily="18" charset="0"/>
                <a:hlinkClick r:id="rId3" action="ppaction://hlinkpres?slideindex=1&amp;slidetitle="/>
              </a:rPr>
              <a:t>fig-chp5\fig5.9.pptx</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B=0 gives Boyle temperature as </a:t>
            </a:r>
            <a:r>
              <a:rPr lang="en-US" dirty="0" err="1" smtClean="0">
                <a:latin typeface="Times New Roman" pitchFamily="18" charset="0"/>
                <a:cs typeface="Times New Roman" pitchFamily="18" charset="0"/>
              </a:rPr>
              <a:t>Tr</a:t>
            </a:r>
            <a:r>
              <a:rPr lang="en-US" dirty="0" smtClean="0">
                <a:latin typeface="Times New Roman" pitchFamily="18" charset="0"/>
                <a:cs typeface="Times New Roman" pitchFamily="18" charset="0"/>
              </a:rPr>
              <a:t> ≈ 2.6 .</a:t>
            </a:r>
          </a:p>
          <a:p>
            <a:pPr>
              <a:buNone/>
            </a:pPr>
            <a:r>
              <a:rPr lang="en-US" dirty="0" smtClean="0">
                <a:latin typeface="Times New Roman" pitchFamily="18" charset="0"/>
                <a:cs typeface="Times New Roman" pitchFamily="18" charset="0"/>
              </a:rPr>
              <a:t>Analytical determination of </a:t>
            </a:r>
            <a:r>
              <a:rPr lang="en-US" dirty="0" err="1" smtClean="0">
                <a:latin typeface="Times New Roman" pitchFamily="18" charset="0"/>
                <a:cs typeface="Times New Roman" pitchFamily="18" charset="0"/>
              </a:rPr>
              <a:t>virial</a:t>
            </a:r>
            <a:r>
              <a:rPr lang="en-US" dirty="0" smtClean="0">
                <a:latin typeface="Times New Roman" pitchFamily="18" charset="0"/>
                <a:cs typeface="Times New Roman" pitchFamily="18" charset="0"/>
              </a:rPr>
              <a:t> coefficients have been successful only when simplified intermolecular force potentials were used. Typically this coefficients are fitted from experimental data.</a:t>
            </a:r>
          </a:p>
          <a:p>
            <a:pPr>
              <a:buNone/>
            </a:pPr>
            <a:r>
              <a:rPr lang="en-US" dirty="0" smtClean="0">
                <a:latin typeface="Times New Roman" pitchFamily="18" charset="0"/>
                <a:cs typeface="Times New Roman" pitchFamily="18" charset="0"/>
              </a:rPr>
              <a:t>As a guide line for pressure below 50 bars, the equation truncated to three terms</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609600" y="4790237"/>
          <a:ext cx="4038600" cy="2067763"/>
        </p:xfrm>
        <a:graphic>
          <a:graphicData uri="http://schemas.openxmlformats.org/presentationml/2006/ole">
            <mc:AlternateContent xmlns:mc="http://schemas.openxmlformats.org/markup-compatibility/2006">
              <mc:Choice xmlns:v="urn:schemas-microsoft-com:vml" Requires="v">
                <p:oleObj spid="_x0000_s50193" name="Equation" r:id="rId4" imgW="1587240" imgH="812520" progId="Equation.3">
                  <p:embed/>
                </p:oleObj>
              </mc:Choice>
              <mc:Fallback>
                <p:oleObj name="Equation" r:id="rId4" imgW="1587240" imgH="81252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790237"/>
                        <a:ext cx="4038600" cy="2067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01DC801-289B-4643-B0E6-658DB801ADA2}"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19"/>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For modest pressures, the </a:t>
            </a:r>
            <a:r>
              <a:rPr lang="en-US" dirty="0" err="1" smtClean="0">
                <a:latin typeface="Times New Roman" pitchFamily="18" charset="0"/>
                <a:cs typeface="Times New Roman" pitchFamily="18" charset="0"/>
              </a:rPr>
              <a:t>virial</a:t>
            </a:r>
            <a:r>
              <a:rPr lang="en-US" dirty="0" smtClean="0">
                <a:latin typeface="Times New Roman" pitchFamily="18" charset="0"/>
                <a:cs typeface="Times New Roman" pitchFamily="18" charset="0"/>
              </a:rPr>
              <a:t> coefficients can be truncated to two terms.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On isotherms Z is linear with P. (see compressibility chart at low pressure).  For </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r</a:t>
            </a:r>
            <a:r>
              <a:rPr lang="en-US" dirty="0" smtClean="0">
                <a:latin typeface="Times New Roman" pitchFamily="18" charset="0"/>
                <a:cs typeface="Times New Roman" pitchFamily="18" charset="0"/>
              </a:rPr>
              <a:t>&lt;2.5 B is negative →Z is less than unity.</a:t>
            </a:r>
          </a:p>
          <a:p>
            <a:pPr>
              <a:buNone/>
            </a:pPr>
            <a:r>
              <a:rPr lang="en-US" dirty="0" smtClean="0">
                <a:latin typeface="Times New Roman" pitchFamily="18" charset="0"/>
                <a:cs typeface="Times New Roman" pitchFamily="18" charset="0"/>
              </a:rPr>
              <a:t>In the absence of experimental data for B three-parameter corresponding states can be used as follows</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04800" y="990600"/>
          <a:ext cx="4281948" cy="990600"/>
        </p:xfrm>
        <a:graphic>
          <a:graphicData uri="http://schemas.openxmlformats.org/presentationml/2006/ole">
            <mc:AlternateContent xmlns:mc="http://schemas.openxmlformats.org/markup-compatibility/2006">
              <mc:Choice xmlns:v="urn:schemas-microsoft-com:vml" Requires="v">
                <p:oleObj spid="_x0000_s51232" name="Equation" r:id="rId3" imgW="1701720" imgH="393480" progId="Equation.3">
                  <p:embed/>
                </p:oleObj>
              </mc:Choice>
              <mc:Fallback>
                <p:oleObj name="Equation" r:id="rId3" imgW="170172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90600"/>
                        <a:ext cx="4281948"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3" name="Object 3"/>
          <p:cNvGraphicFramePr>
            <a:graphicFrameLocks noChangeAspect="1"/>
          </p:cNvGraphicFramePr>
          <p:nvPr/>
        </p:nvGraphicFramePr>
        <p:xfrm>
          <a:off x="746125" y="5334000"/>
          <a:ext cx="4089400" cy="1214438"/>
        </p:xfrm>
        <a:graphic>
          <a:graphicData uri="http://schemas.openxmlformats.org/presentationml/2006/ole">
            <mc:AlternateContent xmlns:mc="http://schemas.openxmlformats.org/markup-compatibility/2006">
              <mc:Choice xmlns:v="urn:schemas-microsoft-com:vml" Requires="v">
                <p:oleObj spid="_x0000_s51233" name="Equation" r:id="rId5" imgW="1625400" imgH="482400" progId="Equation.3">
                  <p:embed/>
                </p:oleObj>
              </mc:Choice>
              <mc:Fallback>
                <p:oleObj name="Equation" r:id="rId5" imgW="1625400" imgH="482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125" y="5334000"/>
                        <a:ext cx="4089400" cy="1214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C01DC801-289B-4643-B0E6-658DB801ADA2}"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19"/>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Proposal of </a:t>
            </a:r>
            <a:r>
              <a:rPr lang="en-US" dirty="0" err="1" smtClean="0">
                <a:latin typeface="Times New Roman" pitchFamily="18" charset="0"/>
                <a:cs typeface="Times New Roman" pitchFamily="18" charset="0"/>
              </a:rPr>
              <a:t>Pitzer</a:t>
            </a:r>
            <a:r>
              <a:rPr lang="en-US" dirty="0" smtClean="0">
                <a:latin typeface="Times New Roman" pitchFamily="18" charset="0"/>
                <a:cs typeface="Times New Roman" pitchFamily="18" charset="0"/>
              </a:rPr>
              <a:t> and co-workers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Substitution in Z gives </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Comparison with Z=Z</a:t>
            </a:r>
            <a:r>
              <a:rPr lang="en-US" baseline="30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Z</a:t>
            </a:r>
            <a:r>
              <a:rPr lang="en-US" baseline="30000" dirty="0" smtClean="0">
                <a:latin typeface="Times New Roman" pitchFamily="18" charset="0"/>
                <a:cs typeface="Times New Roman" pitchFamily="18" charset="0"/>
              </a:rPr>
              <a:t>(1) </a:t>
            </a:r>
            <a:r>
              <a:rPr lang="en-US" dirty="0" smtClean="0">
                <a:latin typeface="Times New Roman" pitchFamily="18" charset="0"/>
                <a:cs typeface="Times New Roman" pitchFamily="18" charset="0"/>
              </a:rPr>
              <a:t>gives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Thus B</a:t>
            </a:r>
            <a:r>
              <a:rPr lang="en-US" baseline="30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 and B</a:t>
            </a:r>
            <a:r>
              <a:rPr lang="en-US" baseline="30000" dirty="0" smtClean="0">
                <a:latin typeface="Times New Roman" pitchFamily="18" charset="0"/>
                <a:cs typeface="Times New Roman" pitchFamily="18" charset="0"/>
              </a:rPr>
              <a:t>(1) </a:t>
            </a:r>
            <a:r>
              <a:rPr lang="en-US" dirty="0" smtClean="0">
                <a:latin typeface="Times New Roman" pitchFamily="18" charset="0"/>
                <a:cs typeface="Times New Roman" pitchFamily="18" charset="0"/>
              </a:rPr>
              <a:t>can be evaluated from Z</a:t>
            </a:r>
            <a:r>
              <a:rPr lang="en-US" baseline="30000" dirty="0" smtClean="0">
                <a:latin typeface="Times New Roman" pitchFamily="18" charset="0"/>
                <a:cs typeface="Times New Roman" pitchFamily="18" charset="0"/>
              </a:rPr>
              <a:t>(0) </a:t>
            </a:r>
            <a:r>
              <a:rPr lang="en-US" dirty="0" smtClean="0">
                <a:latin typeface="Times New Roman" pitchFamily="18" charset="0"/>
                <a:cs typeface="Times New Roman" pitchFamily="18" charset="0"/>
              </a:rPr>
              <a:t> and Z</a:t>
            </a:r>
            <a:r>
              <a:rPr lang="en-US" baseline="30000" dirty="0" smtClean="0">
                <a:latin typeface="Times New Roman" pitchFamily="18" charset="0"/>
                <a:cs typeface="Times New Roman" pitchFamily="18" charset="0"/>
              </a:rPr>
              <a:t>(1) </a:t>
            </a:r>
            <a:r>
              <a:rPr lang="en-US" dirty="0" smtClean="0">
                <a:latin typeface="Times New Roman" pitchFamily="18" charset="0"/>
                <a:cs typeface="Times New Roman" pitchFamily="18" charset="0"/>
              </a:rPr>
              <a:t>.  A fit of Z</a:t>
            </a:r>
            <a:r>
              <a:rPr lang="en-US" baseline="30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 and Z</a:t>
            </a:r>
            <a:r>
              <a:rPr lang="en-US" baseline="30000" dirty="0" smtClean="0">
                <a:latin typeface="Times New Roman" pitchFamily="18" charset="0"/>
                <a:cs typeface="Times New Roman" pitchFamily="18" charset="0"/>
              </a:rPr>
              <a:t>(1) </a:t>
            </a:r>
            <a:r>
              <a:rPr lang="en-US" dirty="0" smtClean="0">
                <a:latin typeface="Times New Roman" pitchFamily="18" charset="0"/>
                <a:cs typeface="Times New Roman" pitchFamily="18" charset="0"/>
              </a:rPr>
              <a:t> for </a:t>
            </a:r>
            <a:r>
              <a:rPr lang="en-US" dirty="0" err="1" smtClean="0">
                <a:latin typeface="Times New Roman" pitchFamily="18" charset="0"/>
                <a:cs typeface="Times New Roman" pitchFamily="18" charset="0"/>
              </a:rPr>
              <a:t>nonpolar</a:t>
            </a:r>
            <a:r>
              <a:rPr lang="en-US" dirty="0" smtClean="0">
                <a:latin typeface="Times New Roman" pitchFamily="18" charset="0"/>
                <a:cs typeface="Times New Roman" pitchFamily="18" charset="0"/>
              </a:rPr>
              <a:t> molecules gives</a:t>
            </a:r>
          </a:p>
          <a:p>
            <a:pPr>
              <a:buNone/>
            </a:pPr>
            <a:endParaRPr lang="en-US" dirty="0" smtClean="0">
              <a:latin typeface="Times New Roman" pitchFamily="18" charset="0"/>
              <a:cs typeface="Times New Roman" pitchFamily="18" charset="0"/>
            </a:endParaRPr>
          </a:p>
          <a:p>
            <a:pPr>
              <a:buNone/>
            </a:pPr>
            <a:endParaRPr lang="en-US" baseline="30000"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2003425" y="609600"/>
          <a:ext cx="3657600" cy="1219200"/>
        </p:xfrm>
        <a:graphic>
          <a:graphicData uri="http://schemas.openxmlformats.org/presentationml/2006/ole">
            <mc:AlternateContent xmlns:mc="http://schemas.openxmlformats.org/markup-compatibility/2006">
              <mc:Choice xmlns:v="urn:schemas-microsoft-com:vml" Requires="v">
                <p:oleObj spid="_x0000_s52271" name="Equation" r:id="rId3" imgW="1295280" imgH="431640" progId="Equation.3">
                  <p:embed/>
                </p:oleObj>
              </mc:Choice>
              <mc:Fallback>
                <p:oleObj name="Equation" r:id="rId3" imgW="129528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3425" y="609600"/>
                        <a:ext cx="36576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533400" y="2362200"/>
          <a:ext cx="3796554" cy="1066800"/>
        </p:xfrm>
        <a:graphic>
          <a:graphicData uri="http://schemas.openxmlformats.org/presentationml/2006/ole">
            <mc:AlternateContent xmlns:mc="http://schemas.openxmlformats.org/markup-compatibility/2006">
              <mc:Choice xmlns:v="urn:schemas-microsoft-com:vml" Requires="v">
                <p:oleObj spid="_x0000_s52272" name="Equation" r:id="rId5" imgW="1536480" imgH="431640" progId="Equation.3">
                  <p:embed/>
                </p:oleObj>
              </mc:Choice>
              <mc:Fallback>
                <p:oleObj name="Equation" r:id="rId5" imgW="153648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362200"/>
                        <a:ext cx="3796554"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304800" y="4114800"/>
          <a:ext cx="5681382" cy="990600"/>
        </p:xfrm>
        <a:graphic>
          <a:graphicData uri="http://schemas.openxmlformats.org/presentationml/2006/ole">
            <mc:AlternateContent xmlns:mc="http://schemas.openxmlformats.org/markup-compatibility/2006">
              <mc:Choice xmlns:v="urn:schemas-microsoft-com:vml" Requires="v">
                <p:oleObj spid="_x0000_s52273" name="Equation" r:id="rId7" imgW="2476440" imgH="431640" progId="Equation.3">
                  <p:embed/>
                </p:oleObj>
              </mc:Choice>
              <mc:Fallback>
                <p:oleObj name="Equation" r:id="rId7" imgW="2476440" imgH="431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114800"/>
                        <a:ext cx="5681382"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C01DC801-289B-4643-B0E6-658DB801ADA2}"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1DC801-289B-4643-B0E6-658DB801ADA2}" type="slidenum">
              <a:rPr lang="en-US" smtClean="0"/>
              <a:pPr/>
              <a:t>4</a:t>
            </a:fld>
            <a:endParaRPr lang="en-US"/>
          </a:p>
        </p:txBody>
      </p:sp>
      <p:pic>
        <p:nvPicPr>
          <p:cNvPr id="5" name="Picture 2"/>
          <p:cNvPicPr>
            <a:picLocks noChangeAspect="1" noChangeArrowheads="1"/>
          </p:cNvPicPr>
          <p:nvPr/>
        </p:nvPicPr>
        <p:blipFill>
          <a:blip r:embed="rId2"/>
          <a:srcRect/>
          <a:stretch>
            <a:fillRect/>
          </a:stretch>
        </p:blipFill>
        <p:spPr bwMode="auto">
          <a:xfrm>
            <a:off x="1447800" y="-12291"/>
            <a:ext cx="6096000" cy="6394653"/>
          </a:xfrm>
          <a:prstGeom prst="rect">
            <a:avLst/>
          </a:prstGeom>
          <a:noFill/>
          <a:ln w="9525">
            <a:noFill/>
            <a:miter lim="800000"/>
            <a:headEnd/>
            <a:tailEnd/>
          </a:ln>
        </p:spPr>
      </p:pic>
      <p:sp>
        <p:nvSpPr>
          <p:cNvPr id="6" name="Rectangle 5"/>
          <p:cNvSpPr/>
          <p:nvPr/>
        </p:nvSpPr>
        <p:spPr>
          <a:xfrm>
            <a:off x="0" y="6392066"/>
            <a:ext cx="9220200" cy="461665"/>
          </a:xfrm>
          <a:prstGeom prst="rect">
            <a:avLst/>
          </a:prstGeom>
        </p:spPr>
        <p:txBody>
          <a:bodyPr wrap="square">
            <a:spAutoFit/>
          </a:bodyPr>
          <a:lstStyle/>
          <a:p>
            <a:pPr>
              <a:buNone/>
            </a:pPr>
            <a:r>
              <a:rPr lang="en-US" sz="2400" dirty="0">
                <a:solidFill>
                  <a:srgbClr val="FF0000"/>
                </a:solidFill>
                <a:latin typeface="Times New Roman" pitchFamily="18" charset="0"/>
                <a:cs typeface="Times New Roman" pitchFamily="18" charset="0"/>
              </a:rPr>
              <a:t>Fig.5.1  Experimental </a:t>
            </a:r>
            <a:r>
              <a:rPr lang="en-US" sz="2400" dirty="0" err="1">
                <a:solidFill>
                  <a:srgbClr val="FF0000"/>
                </a:solidFill>
                <a:latin typeface="Times New Roman" pitchFamily="18" charset="0"/>
                <a:cs typeface="Times New Roman" pitchFamily="18" charset="0"/>
              </a:rPr>
              <a:t>P</a:t>
            </a:r>
            <a:r>
              <a:rPr lang="en-US" sz="2400" baseline="-25000" dirty="0" err="1">
                <a:solidFill>
                  <a:srgbClr val="FF0000"/>
                </a:solidFill>
                <a:latin typeface="Times New Roman" pitchFamily="18" charset="0"/>
                <a:cs typeface="Times New Roman" pitchFamily="18" charset="0"/>
              </a:rPr>
              <a:t>r</a:t>
            </a:r>
            <a:r>
              <a:rPr lang="en-US" sz="2400" dirty="0">
                <a:solidFill>
                  <a:srgbClr val="FF0000"/>
                </a:solidFill>
                <a:latin typeface="Times New Roman" pitchFamily="18" charset="0"/>
                <a:cs typeface="Times New Roman" pitchFamily="18" charset="0"/>
              </a:rPr>
              <a:t> -  </a:t>
            </a:r>
            <a:r>
              <a:rPr lang="en-US" sz="2400" dirty="0" err="1">
                <a:solidFill>
                  <a:srgbClr val="FF0000"/>
                </a:solidFill>
                <a:latin typeface="Times New Roman" pitchFamily="18" charset="0"/>
                <a:cs typeface="Times New Roman" pitchFamily="18" charset="0"/>
              </a:rPr>
              <a:t>v</a:t>
            </a:r>
            <a:r>
              <a:rPr lang="en-US" sz="2400" baseline="-25000" dirty="0" err="1">
                <a:solidFill>
                  <a:srgbClr val="FF0000"/>
                </a:solidFill>
                <a:latin typeface="Times New Roman" pitchFamily="18" charset="0"/>
                <a:cs typeface="Times New Roman" pitchFamily="18" charset="0"/>
              </a:rPr>
              <a:t>r</a:t>
            </a:r>
            <a:r>
              <a:rPr lang="en-US" sz="2400" dirty="0">
                <a:solidFill>
                  <a:srgbClr val="FF0000"/>
                </a:solidFill>
                <a:latin typeface="Times New Roman" pitchFamily="18" charset="0"/>
                <a:cs typeface="Times New Roman" pitchFamily="18" charset="0"/>
              </a:rPr>
              <a:t> relationships for argon along isotherms Tr.</a:t>
            </a:r>
          </a:p>
        </p:txBody>
      </p:sp>
    </p:spTree>
    <p:extLst>
      <p:ext uri="{BB962C8B-B14F-4D97-AF65-F5344CB8AC3E}">
        <p14:creationId xmlns:p14="http://schemas.microsoft.com/office/powerpoint/2010/main" val="35011177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Also from statistical mechanics, </a:t>
            </a:r>
            <a:r>
              <a:rPr lang="en-US" dirty="0" err="1" smtClean="0">
                <a:latin typeface="Times New Roman" pitchFamily="18" charset="0"/>
                <a:cs typeface="Times New Roman" pitchFamily="18" charset="0"/>
              </a:rPr>
              <a:t>Lennard</a:t>
            </a:r>
            <a:r>
              <a:rPr lang="en-US" dirty="0" smtClean="0">
                <a:latin typeface="Times New Roman" pitchFamily="18" charset="0"/>
                <a:cs typeface="Times New Roman" pitchFamily="18" charset="0"/>
              </a:rPr>
              <a:t>-Jones had determined an empirical potential function that has two force constants, </a:t>
            </a:r>
            <a:r>
              <a:rPr lang="el-GR" dirty="0" smtClean="0">
                <a:latin typeface="Times New Roman" pitchFamily="18" charset="0"/>
                <a:cs typeface="Times New Roman" pitchFamily="18" charset="0"/>
              </a:rPr>
              <a:t>ε</a:t>
            </a:r>
            <a:r>
              <a:rPr lang="en-US" dirty="0" smtClean="0">
                <a:latin typeface="Times New Roman" pitchFamily="18" charset="0"/>
                <a:cs typeface="Times New Roman" pitchFamily="18" charset="0"/>
              </a:rPr>
              <a:t>/k and </a:t>
            </a:r>
            <a:r>
              <a:rPr lang="en-US" dirty="0" err="1" smtClean="0">
                <a:latin typeface="Times New Roman" pitchFamily="18" charset="0"/>
                <a:cs typeface="Times New Roman" pitchFamily="18" charset="0"/>
              </a:rPr>
              <a:t>b</a:t>
            </a:r>
            <a:r>
              <a:rPr lang="en-US" baseline="-25000" dirty="0" err="1" smtClean="0">
                <a:latin typeface="Times New Roman" pitchFamily="18" charset="0"/>
                <a:cs typeface="Times New Roman" pitchFamily="18" charset="0"/>
              </a:rPr>
              <a:t>o</a:t>
            </a:r>
            <a:r>
              <a:rPr lang="en-US" dirty="0" smtClean="0">
                <a:latin typeface="Times New Roman" pitchFamily="18" charset="0"/>
                <a:cs typeface="Times New Roman" pitchFamily="18" charset="0"/>
              </a:rPr>
              <a:t> (given in tables) to determine B as follows: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Values of B*(T*) are given in tables.</a:t>
            </a:r>
          </a:p>
          <a:p>
            <a:pPr>
              <a:buNone/>
            </a:pPr>
            <a:r>
              <a:rPr lang="en-US" b="1" dirty="0" smtClean="0">
                <a:latin typeface="Times New Roman" pitchFamily="18" charset="0"/>
                <a:cs typeface="Times New Roman" pitchFamily="18" charset="0"/>
              </a:rPr>
              <a:t>Example 5.4 </a:t>
            </a:r>
            <a:r>
              <a:rPr lang="en-US" b="1" dirty="0" smtClean="0">
                <a:latin typeface="Times New Roman" pitchFamily="18" charset="0"/>
                <a:cs typeface="Times New Roman" pitchFamily="18" charset="0"/>
                <a:hlinkClick r:id="rId3" action="ppaction://hlinkfile"/>
              </a:rPr>
              <a:t>examples.docx</a:t>
            </a:r>
            <a:endParaRPr lang="en-US" b="1"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55298" name="Object 2"/>
          <p:cNvGraphicFramePr>
            <a:graphicFrameLocks noChangeAspect="1"/>
          </p:cNvGraphicFramePr>
          <p:nvPr/>
        </p:nvGraphicFramePr>
        <p:xfrm>
          <a:off x="304800" y="304800"/>
          <a:ext cx="8324850" cy="1219200"/>
        </p:xfrm>
        <a:graphic>
          <a:graphicData uri="http://schemas.openxmlformats.org/presentationml/2006/ole">
            <mc:AlternateContent xmlns:mc="http://schemas.openxmlformats.org/markup-compatibility/2006">
              <mc:Choice xmlns:v="urn:schemas-microsoft-com:vml" Requires="v">
                <p:oleObj spid="_x0000_s53280" name="Equation" r:id="rId4" imgW="3035160" imgH="444240" progId="Equation.3">
                  <p:embed/>
                </p:oleObj>
              </mc:Choice>
              <mc:Fallback>
                <p:oleObj name="Equation" r:id="rId4" imgW="3035160" imgH="4442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
                        <a:ext cx="832485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762000" y="3886200"/>
          <a:ext cx="5603875" cy="1252538"/>
        </p:xfrm>
        <a:graphic>
          <a:graphicData uri="http://schemas.openxmlformats.org/presentationml/2006/ole">
            <mc:AlternateContent xmlns:mc="http://schemas.openxmlformats.org/markup-compatibility/2006">
              <mc:Choice xmlns:v="urn:schemas-microsoft-com:vml" Requires="v">
                <p:oleObj spid="_x0000_s53281" name="Equation" r:id="rId6" imgW="1930320" imgH="431640" progId="Equation.3">
                  <p:embed/>
                </p:oleObj>
              </mc:Choice>
              <mc:Fallback>
                <p:oleObj name="Equation" r:id="rId6" imgW="1930320" imgH="4316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3886200"/>
                        <a:ext cx="5603875" cy="1252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C01DC801-289B-4643-B0E6-658DB801ADA2}"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5.7.2  Benedict-Webb-Rubin Equation</a:t>
            </a:r>
          </a:p>
          <a:p>
            <a:pPr>
              <a:buNone/>
            </a:pPr>
            <a:r>
              <a:rPr lang="en-US" dirty="0" smtClean="0">
                <a:latin typeface="Times New Roman" pitchFamily="18" charset="0"/>
                <a:cs typeface="Times New Roman" pitchFamily="18" charset="0"/>
              </a:rPr>
              <a:t>BWR equation- most widely used complex equation; requires eight constants derived from </a:t>
            </a:r>
            <a:r>
              <a:rPr lang="en-US" dirty="0" err="1" smtClean="0">
                <a:latin typeface="Times New Roman" pitchFamily="18" charset="0"/>
                <a:cs typeface="Times New Roman" pitchFamily="18" charset="0"/>
              </a:rPr>
              <a:t>PvT</a:t>
            </a:r>
            <a:r>
              <a:rPr lang="en-US" dirty="0" smtClean="0">
                <a:latin typeface="Times New Roman" pitchFamily="18" charset="0"/>
                <a:cs typeface="Times New Roman" pitchFamily="18" charset="0"/>
              </a:rPr>
              <a:t> data</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BWR equation used in the context of </a:t>
            </a:r>
            <a:r>
              <a:rPr lang="en-US" dirty="0" err="1" smtClean="0">
                <a:latin typeface="Times New Roman" pitchFamily="18" charset="0"/>
                <a:cs typeface="Times New Roman" pitchFamily="18" charset="0"/>
              </a:rPr>
              <a:t>Pitzer’s</a:t>
            </a:r>
            <a:r>
              <a:rPr lang="en-US" dirty="0" smtClean="0">
                <a:latin typeface="Times New Roman" pitchFamily="18" charset="0"/>
                <a:cs typeface="Times New Roman" pitchFamily="18" charset="0"/>
              </a:rPr>
              <a:t> definition is the Lee-Kessler equation, a highly useful equation.</a:t>
            </a:r>
          </a:p>
          <a:p>
            <a:pPr>
              <a:buNone/>
            </a:pPr>
            <a:endParaRPr lang="en-US" dirty="0">
              <a:latin typeface="Times New Roman" pitchFamily="18" charset="0"/>
              <a:cs typeface="Times New Roman" pitchFamily="18" charset="0"/>
            </a:endParaRPr>
          </a:p>
        </p:txBody>
      </p:sp>
      <p:graphicFrame>
        <p:nvGraphicFramePr>
          <p:cNvPr id="5" name="Object 4"/>
          <p:cNvGraphicFramePr>
            <a:graphicFrameLocks noChangeAspect="1"/>
          </p:cNvGraphicFramePr>
          <p:nvPr/>
        </p:nvGraphicFramePr>
        <p:xfrm>
          <a:off x="533400" y="2819400"/>
          <a:ext cx="6331324" cy="1905000"/>
        </p:xfrm>
        <a:graphic>
          <a:graphicData uri="http://schemas.openxmlformats.org/presentationml/2006/ole">
            <mc:AlternateContent xmlns:mc="http://schemas.openxmlformats.org/markup-compatibility/2006">
              <mc:Choice xmlns:v="urn:schemas-microsoft-com:vml" Requires="v">
                <p:oleObj spid="_x0000_s54289" name="Equation" r:id="rId3" imgW="2869920" imgH="863280" progId="Equation.3">
                  <p:embed/>
                </p:oleObj>
              </mc:Choice>
              <mc:Fallback>
                <p:oleObj name="Equation" r:id="rId3" imgW="2869920" imgH="8632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819400"/>
                        <a:ext cx="6331324"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C01DC801-289B-4643-B0E6-658DB801ADA2}"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8994"/>
            <a:ext cx="9144000" cy="6858000"/>
          </a:xfrm>
        </p:spPr>
        <p:txBody>
          <a:bodyPr/>
          <a:lstStyle/>
          <a:p>
            <a:pPr>
              <a:buNone/>
            </a:pPr>
            <a:r>
              <a:rPr lang="en-US" dirty="0" smtClean="0">
                <a:latin typeface="Times New Roman" pitchFamily="18" charset="0"/>
                <a:cs typeface="Times New Roman" pitchFamily="18" charset="0"/>
              </a:rPr>
              <a:t>There are several other equations of state. The text mentions</a:t>
            </a:r>
          </a:p>
          <a:p>
            <a:r>
              <a:rPr lang="en-US" dirty="0" smtClean="0">
                <a:latin typeface="Times New Roman" pitchFamily="18" charset="0"/>
                <a:cs typeface="Times New Roman" pitchFamily="18" charset="0"/>
              </a:rPr>
              <a:t>MBWR equation which requires 32 constants-widely accepted for hydrocarbons and cryogenic </a:t>
            </a:r>
            <a:r>
              <a:rPr lang="en-US" dirty="0" err="1" smtClean="0">
                <a:latin typeface="Times New Roman" pitchFamily="18" charset="0"/>
                <a:cs typeface="Times New Roman" pitchFamily="18" charset="0"/>
              </a:rPr>
              <a:t>fluids;been</a:t>
            </a:r>
            <a:r>
              <a:rPr lang="en-US" dirty="0" smtClean="0">
                <a:latin typeface="Times New Roman" pitchFamily="18" charset="0"/>
                <a:cs typeface="Times New Roman" pitchFamily="18" charset="0"/>
              </a:rPr>
              <a:t> applied to halocarbon refrigerants.</a:t>
            </a:r>
          </a:p>
          <a:p>
            <a:r>
              <a:rPr lang="en-US" dirty="0" smtClean="0">
                <a:latin typeface="Times New Roman" pitchFamily="18" charset="0"/>
                <a:cs typeface="Times New Roman" pitchFamily="18" charset="0"/>
              </a:rPr>
              <a:t>Martin-</a:t>
            </a:r>
            <a:r>
              <a:rPr lang="en-US" dirty="0" err="1" smtClean="0">
                <a:latin typeface="Times New Roman" pitchFamily="18" charset="0"/>
                <a:cs typeface="Times New Roman" pitchFamily="18" charset="0"/>
              </a:rPr>
              <a:t>Hou</a:t>
            </a:r>
            <a:r>
              <a:rPr lang="en-US" dirty="0" smtClean="0">
                <a:latin typeface="Times New Roman" pitchFamily="18" charset="0"/>
                <a:cs typeface="Times New Roman" pitchFamily="18" charset="0"/>
              </a:rPr>
              <a:t> equation requires 11 constants, designed to represent all gases</a:t>
            </a:r>
          </a:p>
          <a:p>
            <a:r>
              <a:rPr lang="en-US" dirty="0" smtClean="0">
                <a:latin typeface="Times New Roman" pitchFamily="18" charset="0"/>
                <a:cs typeface="Times New Roman" pitchFamily="18" charset="0"/>
              </a:rPr>
              <a:t>Carnahan-Starling-</a:t>
            </a:r>
            <a:r>
              <a:rPr lang="en-US" dirty="0" err="1" smtClean="0">
                <a:latin typeface="Times New Roman" pitchFamily="18" charset="0"/>
                <a:cs typeface="Times New Roman" pitchFamily="18" charset="0"/>
              </a:rPr>
              <a:t>DeSantis</a:t>
            </a:r>
            <a:r>
              <a:rPr lang="en-US" dirty="0" smtClean="0">
                <a:latin typeface="Times New Roman" pitchFamily="18" charset="0"/>
                <a:cs typeface="Times New Roman" pitchFamily="18" charset="0"/>
              </a:rPr>
              <a:t> (CSD)equation-model for refrigerants and their mixtures </a:t>
            </a:r>
          </a:p>
          <a:p>
            <a:pPr marL="0" indent="0">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hlinkClick r:id="rId2" action="ppaction://hlinkfile"/>
              </a:rPr>
              <a:t>otherequations.docx</a:t>
            </a:r>
            <a:endParaRPr lang="en-US" b="1"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01DC801-289B-4643-B0E6-658DB801ADA2}" type="slidenum">
              <a:rPr lang="en-US" smtClean="0"/>
              <a:pPr/>
              <a:t>42</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marL="0" indent="0" algn="just">
              <a:buNone/>
            </a:pPr>
            <a:r>
              <a:rPr lang="en-US" dirty="0" smtClean="0">
                <a:latin typeface="Times New Roman" pitchFamily="18" charset="0"/>
                <a:cs typeface="Times New Roman" pitchFamily="18" charset="0"/>
              </a:rPr>
              <a:t>For </a:t>
            </a:r>
            <a:r>
              <a:rPr lang="en-US" dirty="0" smtClean="0">
                <a:latin typeface="Times New Roman" pitchFamily="18" charset="0"/>
                <a:cs typeface="Times New Roman" pitchFamily="18" charset="0"/>
              </a:rPr>
              <a:t>low values of specific volumes (v</a:t>
            </a:r>
            <a:r>
              <a:rPr lang="en-US" baseline="-25000"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≤1) pressure changes rapidly for small changes in density-will require complex analytical solution. </a:t>
            </a:r>
          </a:p>
          <a:p>
            <a:pPr marL="0" indent="0" algn="just">
              <a:buNone/>
            </a:pPr>
            <a:r>
              <a:rPr lang="en-US" dirty="0" smtClean="0">
                <a:latin typeface="Times New Roman" pitchFamily="18" charset="0"/>
                <a:cs typeface="Times New Roman" pitchFamily="18" charset="0"/>
              </a:rPr>
              <a:t>More </a:t>
            </a:r>
            <a:r>
              <a:rPr lang="en-US" dirty="0" smtClean="0">
                <a:latin typeface="Times New Roman" pitchFamily="18" charset="0"/>
                <a:cs typeface="Times New Roman" pitchFamily="18" charset="0"/>
              </a:rPr>
              <a:t>complication is in the saturation region a region of discontinuity.</a:t>
            </a:r>
          </a:p>
          <a:p>
            <a:pPr marL="0" indent="0" algn="just">
              <a:buNone/>
            </a:pPr>
            <a:r>
              <a:rPr lang="en-US" dirty="0" smtClean="0">
                <a:latin typeface="Times New Roman" pitchFamily="18" charset="0"/>
                <a:cs typeface="Times New Roman" pitchFamily="18" charset="0"/>
              </a:rPr>
              <a:t>The other major use is in the evaluation of property data that can not be measured directly; u, h, s, c</a:t>
            </a:r>
            <a:r>
              <a:rPr lang="en-US" baseline="-25000" dirty="0" smtClean="0">
                <a:latin typeface="Times New Roman" pitchFamily="18" charset="0"/>
                <a:cs typeface="Times New Roman" pitchFamily="18" charset="0"/>
              </a:rPr>
              <a:t>p</a:t>
            </a:r>
            <a:r>
              <a:rPr lang="en-US" dirty="0" smtClean="0">
                <a:latin typeface="Times New Roman" pitchFamily="18" charset="0"/>
                <a:cs typeface="Times New Roman" pitchFamily="18" charset="0"/>
              </a:rPr>
              <a:t>, c</a:t>
            </a:r>
            <a:r>
              <a:rPr lang="en-US" baseline="-25000" dirty="0" smtClean="0">
                <a:latin typeface="Times New Roman" pitchFamily="18" charset="0"/>
                <a:cs typeface="Times New Roman" pitchFamily="18" charset="0"/>
              </a:rPr>
              <a:t>v</a:t>
            </a:r>
            <a:r>
              <a:rPr lang="en-US" dirty="0" smtClean="0">
                <a:latin typeface="Times New Roman" pitchFamily="18" charset="0"/>
                <a:cs typeface="Times New Roman" pitchFamily="18" charset="0"/>
              </a:rPr>
              <a:t>, g, a, and f.  </a:t>
            </a: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Usually </a:t>
            </a:r>
            <a:r>
              <a:rPr lang="en-US" dirty="0" smtClean="0">
                <a:latin typeface="Times New Roman" pitchFamily="18" charset="0"/>
                <a:cs typeface="Times New Roman" pitchFamily="18" charset="0"/>
              </a:rPr>
              <a:t>the mathematical relationships for these properties contain first and second derivatives.  Such a function must lend itself to differentiation and integration. </a:t>
            </a: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In addition the functions </a:t>
            </a:r>
            <a:r>
              <a:rPr lang="en-US" dirty="0">
                <a:latin typeface="Times New Roman" pitchFamily="18" charset="0"/>
                <a:cs typeface="Times New Roman" pitchFamily="18" charset="0"/>
              </a:rPr>
              <a:t>must exhibit some unique </a:t>
            </a:r>
            <a:r>
              <a:rPr lang="en-US" dirty="0" err="1">
                <a:latin typeface="Times New Roman" pitchFamily="18" charset="0"/>
                <a:cs typeface="Times New Roman" pitchFamily="18" charset="0"/>
              </a:rPr>
              <a:t>PvT</a:t>
            </a:r>
            <a:r>
              <a:rPr lang="en-US" dirty="0">
                <a:latin typeface="Times New Roman" pitchFamily="18" charset="0"/>
                <a:cs typeface="Times New Roman" pitchFamily="18" charset="0"/>
              </a:rPr>
              <a:t> characteristics experienced by all substances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01DC801-289B-4643-B0E6-658DB801ADA2}"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just">
              <a:buNone/>
            </a:pPr>
            <a:r>
              <a:rPr lang="en-US" dirty="0" smtClean="0">
                <a:latin typeface="Times New Roman" pitchFamily="18" charset="0"/>
                <a:cs typeface="Times New Roman" pitchFamily="18" charset="0"/>
              </a:rPr>
              <a:t>Three </a:t>
            </a:r>
            <a:r>
              <a:rPr lang="en-US" dirty="0" smtClean="0">
                <a:latin typeface="Times New Roman" pitchFamily="18" charset="0"/>
                <a:cs typeface="Times New Roman" pitchFamily="18" charset="0"/>
              </a:rPr>
              <a:t>primary decisions to be made in the development of equation of state: range of values of interest (density);precision or accuracy; amount and kind of input data</a:t>
            </a:r>
          </a:p>
          <a:p>
            <a:pPr>
              <a:buNone/>
            </a:pPr>
            <a:r>
              <a:rPr lang="en-US" b="1" dirty="0" smtClean="0">
                <a:solidFill>
                  <a:srgbClr val="FF0000"/>
                </a:solidFill>
                <a:latin typeface="Times New Roman" pitchFamily="18" charset="0"/>
                <a:cs typeface="Times New Roman" pitchFamily="18" charset="0"/>
              </a:rPr>
              <a:t>5.2 CHARACTERISTIC OF </a:t>
            </a:r>
            <a:r>
              <a:rPr lang="en-US" b="1" dirty="0" err="1" smtClean="0">
                <a:solidFill>
                  <a:srgbClr val="FF0000"/>
                </a:solidFill>
                <a:latin typeface="Times New Roman" pitchFamily="18" charset="0"/>
                <a:cs typeface="Times New Roman" pitchFamily="18" charset="0"/>
              </a:rPr>
              <a:t>PvT</a:t>
            </a:r>
            <a:r>
              <a:rPr lang="en-US" b="1" dirty="0" smtClean="0">
                <a:solidFill>
                  <a:srgbClr val="FF0000"/>
                </a:solidFill>
                <a:latin typeface="Times New Roman" pitchFamily="18" charset="0"/>
                <a:cs typeface="Times New Roman" pitchFamily="18" charset="0"/>
              </a:rPr>
              <a:t> BEHAVIOR</a:t>
            </a:r>
          </a:p>
          <a:p>
            <a:pPr>
              <a:buNone/>
            </a:pPr>
            <a:r>
              <a:rPr lang="en-US" dirty="0" smtClean="0">
                <a:latin typeface="Times New Roman" pitchFamily="18" charset="0"/>
                <a:cs typeface="Times New Roman" pitchFamily="18" charset="0"/>
              </a:rPr>
              <a:t>Some criteria which the </a:t>
            </a:r>
            <a:r>
              <a:rPr lang="en-US" dirty="0" err="1" smtClean="0">
                <a:latin typeface="Times New Roman" pitchFamily="18" charset="0"/>
                <a:cs typeface="Times New Roman" pitchFamily="18" charset="0"/>
              </a:rPr>
              <a:t>PvT</a:t>
            </a:r>
            <a:r>
              <a:rPr lang="en-US" dirty="0" smtClean="0">
                <a:latin typeface="Times New Roman" pitchFamily="18" charset="0"/>
                <a:cs typeface="Times New Roman" pitchFamily="18" charset="0"/>
              </a:rPr>
              <a:t> models should fulfill:</a:t>
            </a:r>
          </a:p>
          <a:p>
            <a:pPr algn="just"/>
            <a:r>
              <a:rPr lang="en-US" dirty="0" smtClean="0">
                <a:latin typeface="Times New Roman" pitchFamily="18" charset="0"/>
                <a:cs typeface="Times New Roman" pitchFamily="18" charset="0"/>
              </a:rPr>
              <a:t>At the critical point, the critical isotherm has an inflection and horizontal slope, requiring</a:t>
            </a:r>
          </a:p>
          <a:p>
            <a:pPr algn="just"/>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which must be fulfilled by the model function</a:t>
            </a: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630366834"/>
              </p:ext>
            </p:extLst>
          </p:nvPr>
        </p:nvGraphicFramePr>
        <p:xfrm>
          <a:off x="1447800" y="4343400"/>
          <a:ext cx="4743450" cy="1143000"/>
        </p:xfrm>
        <a:graphic>
          <a:graphicData uri="http://schemas.openxmlformats.org/presentationml/2006/ole">
            <mc:AlternateContent xmlns:mc="http://schemas.openxmlformats.org/markup-compatibility/2006">
              <mc:Choice xmlns:v="urn:schemas-microsoft-com:vml" Requires="v">
                <p:oleObj spid="_x0000_s2066" name="Equation" r:id="rId3" imgW="2108160" imgH="507960" progId="Equation.3">
                  <p:embed/>
                </p:oleObj>
              </mc:Choice>
              <mc:Fallback>
                <p:oleObj name="Equation" r:id="rId3" imgW="2108160" imgH="5079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343400"/>
                        <a:ext cx="474345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01DC801-289B-4643-B0E6-658DB801ADA2}"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down)">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just">
              <a:buNone/>
            </a:pPr>
            <a:r>
              <a:rPr lang="en-US" dirty="0" smtClean="0">
                <a:latin typeface="Times New Roman" pitchFamily="18" charset="0"/>
                <a:cs typeface="Times New Roman" pitchFamily="18" charset="0"/>
              </a:rPr>
              <a:t>All isometric lines on the PT diagram are nearly straight (linear). In particular, the slope of the critical isometric is equal to the slope of the vapor pressure curve.  So the model must meet this </a:t>
            </a:r>
            <a:r>
              <a:rPr lang="en-US" dirty="0" smtClean="0">
                <a:latin typeface="Times New Roman" pitchFamily="18" charset="0"/>
                <a:cs typeface="Times New Roman" pitchFamily="18" charset="0"/>
              </a:rPr>
              <a:t>requirement </a:t>
            </a:r>
            <a:r>
              <a:rPr lang="en-US" dirty="0" smtClean="0">
                <a:latin typeface="Times New Roman" pitchFamily="18" charset="0"/>
                <a:cs typeface="Times New Roman" pitchFamily="18" charset="0"/>
                <a:hlinkClick r:id="rId3" action="ppaction://hlinksldjump"/>
              </a:rPr>
              <a:t>Fig 5.2</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Replotting</a:t>
            </a:r>
            <a:r>
              <a:rPr lang="en-US" dirty="0" smtClean="0">
                <a:latin typeface="Times New Roman" pitchFamily="18" charset="0"/>
                <a:cs typeface="Times New Roman" pitchFamily="18" charset="0"/>
              </a:rPr>
              <a:t> the vapor pressure curve  as log</a:t>
            </a:r>
            <a:r>
              <a:rPr lang="en-US" baseline="-25000" dirty="0" smtClean="0">
                <a:latin typeface="Times New Roman" pitchFamily="18" charset="0"/>
                <a:cs typeface="Times New Roman" pitchFamily="18" charset="0"/>
              </a:rPr>
              <a:t>10</a:t>
            </a:r>
            <a:r>
              <a:rPr lang="en-US" dirty="0" smtClean="0">
                <a:latin typeface="Times New Roman" pitchFamily="18" charset="0"/>
                <a:cs typeface="Times New Roman" pitchFamily="18" charset="0"/>
              </a:rPr>
              <a:t> P</a:t>
            </a:r>
            <a:r>
              <a:rPr lang="en-US" baseline="-25000"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 versus 1/</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r</a:t>
            </a:r>
            <a:r>
              <a:rPr lang="en-US" dirty="0" smtClean="0">
                <a:latin typeface="Times New Roman" pitchFamily="18" charset="0"/>
                <a:cs typeface="Times New Roman" pitchFamily="18" charset="0"/>
              </a:rPr>
              <a:t>, experimental data indicate that the lines are nearly straight.</a:t>
            </a: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This can be seen to be directly related (</a:t>
            </a:r>
            <a:r>
              <a:rPr lang="en-US" dirty="0" err="1" smtClean="0">
                <a:latin typeface="Times New Roman" pitchFamily="18" charset="0"/>
                <a:cs typeface="Times New Roman" pitchFamily="18" charset="0"/>
              </a:rPr>
              <a:t>dP</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dT</a:t>
            </a:r>
            <a:r>
              <a:rPr lang="en-US" dirty="0" smtClean="0">
                <a:latin typeface="Times New Roman" pitchFamily="18" charset="0"/>
                <a:cs typeface="Times New Roman" pitchFamily="18" charset="0"/>
              </a:rPr>
              <a:t>)</a:t>
            </a:r>
            <a:r>
              <a:rPr lang="en-US" baseline="-25000" dirty="0" err="1" smtClean="0">
                <a:latin typeface="Times New Roman" pitchFamily="18" charset="0"/>
                <a:cs typeface="Times New Roman" pitchFamily="18" charset="0"/>
              </a:rPr>
              <a:t>crit</a:t>
            </a:r>
            <a:r>
              <a:rPr lang="en-US" dirty="0" smtClean="0">
                <a:latin typeface="Times New Roman" pitchFamily="18" charset="0"/>
                <a:cs typeface="Times New Roman" pitchFamily="18" charset="0"/>
              </a:rPr>
              <a:t> as follows:</a:t>
            </a:r>
          </a:p>
          <a:p>
            <a:pPr algn="just">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58330012"/>
              </p:ext>
            </p:extLst>
          </p:nvPr>
        </p:nvGraphicFramePr>
        <p:xfrm>
          <a:off x="533400" y="3733800"/>
          <a:ext cx="8029575" cy="1327150"/>
        </p:xfrm>
        <a:graphic>
          <a:graphicData uri="http://schemas.openxmlformats.org/presentationml/2006/ole">
            <mc:AlternateContent xmlns:mc="http://schemas.openxmlformats.org/markup-compatibility/2006">
              <mc:Choice xmlns:v="urn:schemas-microsoft-com:vml" Requires="v">
                <p:oleObj spid="_x0000_s17426" name="Equation" r:id="rId4" imgW="2920680" imgH="482400" progId="Equation.3">
                  <p:embed/>
                </p:oleObj>
              </mc:Choice>
              <mc:Fallback>
                <p:oleObj name="Equation" r:id="rId4" imgW="2920680" imgH="482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733800"/>
                        <a:ext cx="8029575" cy="1327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01DC801-289B-4643-B0E6-658DB801ADA2}"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1DC801-289B-4643-B0E6-658DB801ADA2}" type="slidenum">
              <a:rPr lang="en-US" smtClean="0"/>
              <a:pPr/>
              <a:t>8</a:t>
            </a:fld>
            <a:endParaRPr lang="en-US"/>
          </a:p>
        </p:txBody>
      </p:sp>
      <p:pic>
        <p:nvPicPr>
          <p:cNvPr id="5" name="Picture 2"/>
          <p:cNvPicPr>
            <a:picLocks noChangeAspect="1" noChangeArrowheads="1"/>
          </p:cNvPicPr>
          <p:nvPr/>
        </p:nvPicPr>
        <p:blipFill>
          <a:blip r:embed="rId2"/>
          <a:srcRect/>
          <a:stretch>
            <a:fillRect/>
          </a:stretch>
        </p:blipFill>
        <p:spPr bwMode="auto">
          <a:xfrm>
            <a:off x="990599" y="152400"/>
            <a:ext cx="6428763" cy="5791200"/>
          </a:xfrm>
          <a:prstGeom prst="rect">
            <a:avLst/>
          </a:prstGeom>
          <a:noFill/>
          <a:ln w="9525">
            <a:noFill/>
            <a:miter lim="800000"/>
            <a:headEnd/>
            <a:tailEnd/>
          </a:ln>
        </p:spPr>
      </p:pic>
      <p:sp>
        <p:nvSpPr>
          <p:cNvPr id="6" name="Rectangle 5"/>
          <p:cNvSpPr/>
          <p:nvPr/>
        </p:nvSpPr>
        <p:spPr>
          <a:xfrm>
            <a:off x="152400" y="5943600"/>
            <a:ext cx="8763000" cy="830997"/>
          </a:xfrm>
          <a:prstGeom prst="rect">
            <a:avLst/>
          </a:prstGeom>
        </p:spPr>
        <p:txBody>
          <a:bodyPr wrap="square">
            <a:spAutoFit/>
          </a:bodyPr>
          <a:lstStyle/>
          <a:p>
            <a:pPr algn="just">
              <a:buNone/>
            </a:pPr>
            <a:r>
              <a:rPr lang="en-US" sz="2400" dirty="0">
                <a:solidFill>
                  <a:srgbClr val="FF0000"/>
                </a:solidFill>
                <a:latin typeface="Times New Roman" pitchFamily="18" charset="0"/>
                <a:cs typeface="Times New Roman" pitchFamily="18" charset="0"/>
              </a:rPr>
              <a:t>Fig.5.2  PT diagram showing the vapor-pressure curve for a pure substance and constant-volume lines in the single-phase regions</a:t>
            </a:r>
          </a:p>
        </p:txBody>
      </p:sp>
    </p:spTree>
    <p:extLst>
      <p:ext uri="{BB962C8B-B14F-4D97-AF65-F5344CB8AC3E}">
        <p14:creationId xmlns:p14="http://schemas.microsoft.com/office/powerpoint/2010/main" val="3994690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just">
              <a:buNone/>
            </a:pPr>
            <a:r>
              <a:rPr lang="en-US" dirty="0" smtClean="0">
                <a:latin typeface="Times New Roman" pitchFamily="18" charset="0"/>
                <a:cs typeface="Times New Roman" pitchFamily="18" charset="0"/>
              </a:rPr>
              <a:t>At the critical state </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r</a:t>
            </a:r>
            <a:r>
              <a:rPr lang="en-US" dirty="0" smtClean="0">
                <a:latin typeface="Times New Roman" pitchFamily="18" charset="0"/>
                <a:cs typeface="Times New Roman" pitchFamily="18" charset="0"/>
              </a:rPr>
              <a:t>=1 and P</a:t>
            </a:r>
            <a:r>
              <a:rPr lang="en-US" baseline="-25000"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=1.  The above equation will give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where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The value of m determined from vapor pressure data derivative at the critical point must match that obtained from the model equation. The lines in  </a:t>
            </a:r>
            <a:r>
              <a:rPr lang="en-US" b="1" dirty="0" smtClean="0">
                <a:latin typeface="Times New Roman" pitchFamily="18" charset="0"/>
                <a:cs typeface="Times New Roman" pitchFamily="18" charset="0"/>
                <a:hlinkClick r:id="rId3" action="ppaction://hlinksldjump"/>
              </a:rPr>
              <a:t>Fig 5.3</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represent various values of m.</a:t>
            </a:r>
          </a:p>
          <a:p>
            <a:pPr marL="0" indent="0" algn="just">
              <a:buNone/>
            </a:pPr>
            <a:endParaRPr lang="en-US" dirty="0">
              <a:latin typeface="Times New Roman" pitchFamily="18" charset="0"/>
              <a:cs typeface="Times New Roman" pitchFamily="18" charset="0"/>
            </a:endParaRPr>
          </a:p>
        </p:txBody>
      </p:sp>
      <p:graphicFrame>
        <p:nvGraphicFramePr>
          <p:cNvPr id="18434" name="Object 2"/>
          <p:cNvGraphicFramePr>
            <a:graphicFrameLocks noChangeAspect="1"/>
          </p:cNvGraphicFramePr>
          <p:nvPr/>
        </p:nvGraphicFramePr>
        <p:xfrm>
          <a:off x="228600" y="1014413"/>
          <a:ext cx="8763000" cy="1174651"/>
        </p:xfrm>
        <a:graphic>
          <a:graphicData uri="http://schemas.openxmlformats.org/presentationml/2006/ole">
            <mc:AlternateContent xmlns:mc="http://schemas.openxmlformats.org/markup-compatibility/2006">
              <mc:Choice xmlns:v="urn:schemas-microsoft-com:vml" Requires="v">
                <p:oleObj spid="_x0000_s18470" name="Equation" r:id="rId4" imgW="3886200" imgH="520560" progId="Equation.3">
                  <p:embed/>
                </p:oleObj>
              </mc:Choice>
              <mc:Fallback>
                <p:oleObj name="Equation" r:id="rId4" imgW="3886200" imgH="5205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014413"/>
                        <a:ext cx="8763000" cy="11746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0" y="2667000"/>
          <a:ext cx="9144000" cy="2077408"/>
        </p:xfrm>
        <a:graphic>
          <a:graphicData uri="http://schemas.openxmlformats.org/presentationml/2006/ole">
            <mc:AlternateContent xmlns:mc="http://schemas.openxmlformats.org/markup-compatibility/2006">
              <mc:Choice xmlns:v="urn:schemas-microsoft-com:vml" Requires="v">
                <p:oleObj spid="_x0000_s18471" name="Equation" r:id="rId6" imgW="3352680" imgH="761760" progId="Equation.3">
                  <p:embed/>
                </p:oleObj>
              </mc:Choice>
              <mc:Fallback>
                <p:oleObj name="Equation" r:id="rId6" imgW="3352680" imgH="7617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667000"/>
                        <a:ext cx="9144000" cy="2077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C01DC801-289B-4643-B0E6-658DB801ADA2}"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wipe(down)">
                                      <p:cBhvr>
                                        <p:cTn id="10" dur="500"/>
                                        <p:tgtEl>
                                          <p:spTgt spid="1843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down)">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3670</TotalTime>
  <Words>2391</Words>
  <Application>Microsoft Office PowerPoint</Application>
  <PresentationFormat>On-screen Show (4:3)</PresentationFormat>
  <Paragraphs>370</Paragraphs>
  <Slides>42</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5" baseType="lpstr">
      <vt:lpstr>Office Theme</vt:lpstr>
      <vt:lpstr>Equation</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EQUATIONS OF STATE</dc:title>
  <dc:creator> hp</dc:creator>
  <cp:lastModifiedBy>Admin</cp:lastModifiedBy>
  <cp:revision>122</cp:revision>
  <dcterms:created xsi:type="dcterms:W3CDTF">2008-04-07T21:03:43Z</dcterms:created>
  <dcterms:modified xsi:type="dcterms:W3CDTF">2018-06-13T21:49:21Z</dcterms:modified>
</cp:coreProperties>
</file>