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1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1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20" r:id="rId37"/>
    <p:sldId id="293" r:id="rId38"/>
    <p:sldId id="321" r:id="rId39"/>
    <p:sldId id="294" r:id="rId40"/>
    <p:sldId id="295" r:id="rId41"/>
    <p:sldId id="296" r:id="rId42"/>
    <p:sldId id="322" r:id="rId43"/>
    <p:sldId id="323"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5" autoAdjust="0"/>
    <p:restoredTop sz="94660"/>
  </p:normalViewPr>
  <p:slideViewPr>
    <p:cSldViewPr>
      <p:cViewPr>
        <p:scale>
          <a:sx n="75" d="100"/>
          <a:sy n="75" d="100"/>
        </p:scale>
        <p:origin x="-10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333679-EC19-4194-946A-1289B928C13C}" type="datetimeFigureOut">
              <a:rPr lang="en-US" smtClean="0"/>
              <a:t>15-Apr-19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169787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33679-EC19-4194-946A-1289B928C13C}" type="datetimeFigureOut">
              <a:rPr lang="en-US" smtClean="0"/>
              <a:t>15-Apr-19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170224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33679-EC19-4194-946A-1289B928C13C}" type="datetimeFigureOut">
              <a:rPr lang="en-US" smtClean="0"/>
              <a:t>15-Apr-19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104602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33679-EC19-4194-946A-1289B928C13C}" type="datetimeFigureOut">
              <a:rPr lang="en-US" smtClean="0"/>
              <a:t>15-Apr-19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31816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33679-EC19-4194-946A-1289B928C13C}" type="datetimeFigureOut">
              <a:rPr lang="en-US" smtClean="0"/>
              <a:t>15-Apr-19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354459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333679-EC19-4194-946A-1289B928C13C}" type="datetimeFigureOut">
              <a:rPr lang="en-US" smtClean="0"/>
              <a:t>15-Apr-19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74725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333679-EC19-4194-946A-1289B928C13C}" type="datetimeFigureOut">
              <a:rPr lang="en-US" smtClean="0"/>
              <a:t>15-Apr-19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278289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33679-EC19-4194-946A-1289B928C13C}" type="datetimeFigureOut">
              <a:rPr lang="en-US" smtClean="0"/>
              <a:t>15-Apr-19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391633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33679-EC19-4194-946A-1289B928C13C}" type="datetimeFigureOut">
              <a:rPr lang="en-US" smtClean="0"/>
              <a:t>15-Apr-19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300514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33679-EC19-4194-946A-1289B928C13C}" type="datetimeFigureOut">
              <a:rPr lang="en-US" smtClean="0"/>
              <a:t>15-Apr-19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227313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33679-EC19-4194-946A-1289B928C13C}" type="datetimeFigureOut">
              <a:rPr lang="en-US" smtClean="0"/>
              <a:t>15-Apr-19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B57E-CE29-4A05-AAA9-8A55FD05B964}" type="slidenum">
              <a:rPr lang="en-US" smtClean="0"/>
              <a:t>‹#›</a:t>
            </a:fld>
            <a:endParaRPr lang="en-US"/>
          </a:p>
        </p:txBody>
      </p:sp>
    </p:spTree>
    <p:extLst>
      <p:ext uri="{BB962C8B-B14F-4D97-AF65-F5344CB8AC3E}">
        <p14:creationId xmlns:p14="http://schemas.microsoft.com/office/powerpoint/2010/main" val="124484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33679-EC19-4194-946A-1289B928C13C}" type="datetimeFigureOut">
              <a:rPr lang="en-US" smtClean="0"/>
              <a:t>15-Apr-19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AB57E-CE29-4A05-AAA9-8A55FD05B964}" type="slidenum">
              <a:rPr lang="en-US" smtClean="0"/>
              <a:t>‹#›</a:t>
            </a:fld>
            <a:endParaRPr lang="en-US"/>
          </a:p>
        </p:txBody>
      </p:sp>
    </p:spTree>
    <p:extLst>
      <p:ext uri="{BB962C8B-B14F-4D97-AF65-F5344CB8AC3E}">
        <p14:creationId xmlns:p14="http://schemas.microsoft.com/office/powerpoint/2010/main" val="267680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tables&amp;misc.docx" TargetMode="Externa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wmf"/><Relationship Id="rId5" Type="http://schemas.openxmlformats.org/officeDocument/2006/relationships/oleObject" Target="../embeddings/oleObject19.bin"/><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3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0.wmf"/><Relationship Id="rId5" Type="http://schemas.openxmlformats.org/officeDocument/2006/relationships/oleObject" Target="../embeddings/oleObject33.bin"/><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3.png"/><Relationship Id="rId4" Type="http://schemas.openxmlformats.org/officeDocument/2006/relationships/image" Target="../media/image42.wmf"/></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5.wmf"/><Relationship Id="rId5" Type="http://schemas.openxmlformats.org/officeDocument/2006/relationships/oleObject" Target="../embeddings/oleObject36.bin"/><Relationship Id="rId4" Type="http://schemas.openxmlformats.org/officeDocument/2006/relationships/image" Target="../media/image4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8.wmf"/><Relationship Id="rId5" Type="http://schemas.openxmlformats.org/officeDocument/2006/relationships/oleObject" Target="../embeddings/oleObject39.bin"/><Relationship Id="rId4" Type="http://schemas.openxmlformats.org/officeDocument/2006/relationships/image" Target="../media/image4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52.png"/><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8.wmf"/></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5.wmf"/><Relationship Id="rId5" Type="http://schemas.openxmlformats.org/officeDocument/2006/relationships/oleObject" Target="../embeddings/oleObject45.bin"/><Relationship Id="rId4" Type="http://schemas.openxmlformats.org/officeDocument/2006/relationships/image" Target="../media/image6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7.wmf"/><Relationship Id="rId5" Type="http://schemas.openxmlformats.org/officeDocument/2006/relationships/oleObject" Target="../embeddings/oleObject47.bin"/><Relationship Id="rId4" Type="http://schemas.openxmlformats.org/officeDocument/2006/relationships/image" Target="../media/image6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8.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6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1.wmf"/><Relationship Id="rId5" Type="http://schemas.openxmlformats.org/officeDocument/2006/relationships/oleObject" Target="../embeddings/oleObject51.bin"/><Relationship Id="rId4" Type="http://schemas.openxmlformats.org/officeDocument/2006/relationships/image" Target="../media/image70.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3.wmf"/><Relationship Id="rId5" Type="http://schemas.openxmlformats.org/officeDocument/2006/relationships/oleObject" Target="../embeddings/oleObject53.bin"/><Relationship Id="rId4" Type="http://schemas.openxmlformats.org/officeDocument/2006/relationships/image" Target="../media/image7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75.wmf"/><Relationship Id="rId5" Type="http://schemas.openxmlformats.org/officeDocument/2006/relationships/oleObject" Target="../embeddings/oleObject55.bin"/><Relationship Id="rId4" Type="http://schemas.openxmlformats.org/officeDocument/2006/relationships/image" Target="../media/image7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7.wmf"/><Relationship Id="rId5" Type="http://schemas.openxmlformats.org/officeDocument/2006/relationships/oleObject" Target="../embeddings/oleObject57.bin"/><Relationship Id="rId4" Type="http://schemas.openxmlformats.org/officeDocument/2006/relationships/image" Target="../media/image7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78.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80.wmf"/><Relationship Id="rId5" Type="http://schemas.openxmlformats.org/officeDocument/2006/relationships/oleObject" Target="../embeddings/oleObject60.bin"/><Relationship Id="rId4" Type="http://schemas.openxmlformats.org/officeDocument/2006/relationships/image" Target="../media/image79.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8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a:solidFill>
                  <a:srgbClr val="3333FF"/>
                </a:solidFill>
                <a:latin typeface="Comic Sans MS" pitchFamily="66" charset="0"/>
                <a:ea typeface="+mn-ea"/>
                <a:cs typeface="+mn-cs"/>
              </a:rPr>
              <a:t>Chapter One</a:t>
            </a:r>
          </a:p>
        </p:txBody>
      </p:sp>
      <p:sp>
        <p:nvSpPr>
          <p:cNvPr id="3" name="Subtitle 2"/>
          <p:cNvSpPr>
            <a:spLocks noGrp="1"/>
          </p:cNvSpPr>
          <p:nvPr>
            <p:ph type="subTitle" idx="1"/>
          </p:nvPr>
        </p:nvSpPr>
        <p:spPr>
          <a:xfrm>
            <a:off x="1219200" y="3276600"/>
            <a:ext cx="7315200" cy="914400"/>
          </a:xfrm>
        </p:spPr>
        <p:txBody>
          <a:bodyPr>
            <a:noAutofit/>
          </a:bodyPr>
          <a:lstStyle/>
          <a:p>
            <a:r>
              <a:rPr lang="en-US" b="1" dirty="0" smtClean="0">
                <a:solidFill>
                  <a:srgbClr val="FF0000"/>
                </a:solidFill>
              </a:rPr>
              <a:t>Basic Relations and the First </a:t>
            </a:r>
            <a:r>
              <a:rPr lang="en-US" b="1" dirty="0">
                <a:solidFill>
                  <a:srgbClr val="FF0000"/>
                </a:solidFill>
              </a:rPr>
              <a:t>L</a:t>
            </a:r>
            <a:r>
              <a:rPr lang="en-US" b="1" dirty="0" smtClean="0">
                <a:solidFill>
                  <a:srgbClr val="FF0000"/>
                </a:solidFill>
              </a:rPr>
              <a:t>aw of Thermodynamics </a:t>
            </a:r>
            <a:endParaRPr lang="en-US" dirty="0">
              <a:solidFill>
                <a:srgbClr val="FF0000"/>
              </a:solidFill>
            </a:endParaRPr>
          </a:p>
        </p:txBody>
      </p:sp>
    </p:spTree>
    <p:extLst>
      <p:ext uri="{BB962C8B-B14F-4D97-AF65-F5344CB8AC3E}">
        <p14:creationId xmlns:p14="http://schemas.microsoft.com/office/powerpoint/2010/main" val="121642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76200"/>
            <a:ext cx="8458200" cy="76200"/>
          </a:xfrm>
        </p:spPr>
        <p:txBody>
          <a:bodyPr>
            <a:normAutofit fontScale="90000"/>
          </a:bodyPr>
          <a:lstStyle/>
          <a:p>
            <a:pPr algn="l"/>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r>
              <a:rPr lang="en-US" sz="3200" smtClean="0">
                <a:sym typeface="Symbol" pitchFamily="18" charset="2"/>
              </a:rPr>
              <a:t>E is path independent </a:t>
            </a:r>
            <a:br>
              <a:rPr lang="en-US" sz="3200" smtClean="0">
                <a:sym typeface="Symbol" pitchFamily="18" charset="2"/>
              </a:rPr>
            </a:br>
            <a:r>
              <a:rPr lang="en-US" sz="3200" smtClean="0">
                <a:sym typeface="Symbol" pitchFamily="18" charset="2"/>
              </a:rPr>
              <a:t> </a:t>
            </a:r>
            <a:r>
              <a:rPr lang="en-US" smtClean="0"/>
              <a:t/>
            </a:r>
            <a:br>
              <a:rPr lang="en-US" smtClean="0"/>
            </a:br>
            <a:r>
              <a:rPr lang="en-US" smtClean="0"/>
              <a:t/>
            </a:r>
            <a:br>
              <a:rPr lang="en-US" smtClean="0"/>
            </a:br>
            <a:r>
              <a:rPr lang="en-US" smtClean="0"/>
              <a:t/>
            </a:r>
            <a:br>
              <a:rPr lang="en-US" smtClean="0"/>
            </a:br>
            <a:r>
              <a:rPr lang="en-US" smtClean="0"/>
              <a:t>	 </a:t>
            </a:r>
            <a:r>
              <a:rPr lang="en-US" sz="3200" smtClean="0"/>
              <a:t>Fig.1.2  The path dependence of Q and W</a:t>
            </a:r>
            <a:r>
              <a:rPr lang="en-US" smtClean="0"/>
              <a:t> </a:t>
            </a:r>
            <a:br>
              <a:rPr lang="en-US" smtClean="0"/>
            </a:br>
            <a:endParaRPr lang="en-US" smtClean="0"/>
          </a:p>
        </p:txBody>
      </p:sp>
      <p:graphicFrame>
        <p:nvGraphicFramePr>
          <p:cNvPr id="3074" name="Object 3"/>
          <p:cNvGraphicFramePr>
            <a:graphicFrameLocks noGrp="1" noChangeAspect="1"/>
          </p:cNvGraphicFramePr>
          <p:nvPr>
            <p:ph type="body" idx="1"/>
          </p:nvPr>
        </p:nvGraphicFramePr>
        <p:xfrm>
          <a:off x="-838200" y="533400"/>
          <a:ext cx="7924800" cy="4351338"/>
        </p:xfrm>
        <a:graphic>
          <a:graphicData uri="http://schemas.openxmlformats.org/presentationml/2006/ole">
            <mc:AlternateContent xmlns:mc="http://schemas.openxmlformats.org/markup-compatibility/2006">
              <mc:Choice xmlns:v="urn:schemas-microsoft-com:vml" Requires="v">
                <p:oleObj spid="_x0000_s4133" name="Drawing" r:id="rId3" imgW="5829480" imgH="3200400" progId="AutoCAD.Drawing.16">
                  <p:embed/>
                </p:oleObj>
              </mc:Choice>
              <mc:Fallback>
                <p:oleObj name="Drawing" r:id="rId3" imgW="5829480" imgH="3200400"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33400"/>
                        <a:ext cx="79248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D1BC3E-180E-4C2F-9943-F7D4F03B0122}" type="slidenum">
              <a:rPr lang="en-US" sz="1400" smtClean="0"/>
              <a:pPr eaLnBrk="1" hangingPunct="1"/>
              <a:t>10</a:t>
            </a:fld>
            <a:endParaRPr lang="en-US" sz="1400" smtClean="0"/>
          </a:p>
        </p:txBody>
      </p:sp>
    </p:spTree>
    <p:extLst>
      <p:ext uri="{BB962C8B-B14F-4D97-AF65-F5344CB8AC3E}">
        <p14:creationId xmlns:p14="http://schemas.microsoft.com/office/powerpoint/2010/main" val="2672338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C18103-053B-4A5B-94E4-E70F88A27124}" type="slidenum">
              <a:rPr lang="en-US" sz="1400" smtClean="0"/>
              <a:pPr eaLnBrk="1" hangingPunct="1"/>
              <a:t>11</a:t>
            </a:fld>
            <a:endParaRPr lang="en-US" sz="1400" smtClean="0"/>
          </a:p>
        </p:txBody>
      </p:sp>
      <p:sp>
        <p:nvSpPr>
          <p:cNvPr id="4101" name="Rectangle 3"/>
          <p:cNvSpPr>
            <a:spLocks noGrp="1" noChangeAspect="1" noChangeArrowheads="1"/>
          </p:cNvSpPr>
          <p:nvPr>
            <p:ph type="body" idx="1"/>
          </p:nvPr>
        </p:nvSpPr>
        <p:spPr>
          <a:xfrm>
            <a:off x="0" y="-76200"/>
            <a:ext cx="9144000" cy="6934200"/>
          </a:xfrm>
        </p:spPr>
        <p:txBody>
          <a:bodyPr/>
          <a:lstStyle/>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graphicFrame>
        <p:nvGraphicFramePr>
          <p:cNvPr id="4098" name="Object 4"/>
          <p:cNvGraphicFramePr>
            <a:graphicFrameLocks noChangeAspect="1"/>
          </p:cNvGraphicFramePr>
          <p:nvPr>
            <p:extLst>
              <p:ext uri="{D42A27DB-BD31-4B8C-83A1-F6EECF244321}">
                <p14:modId xmlns:p14="http://schemas.microsoft.com/office/powerpoint/2010/main" val="242852053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158" name="Presentation" r:id="rId3" imgW="708512" imgH="530319" progId="PowerPoint.Show.8">
                  <p:embed/>
                </p:oleObj>
              </mc:Choice>
              <mc:Fallback>
                <p:oleObj name="Presentation" r:id="rId3" imgW="708512" imgH="530319" progId="PowerPoint.Show.8">
                  <p:embed/>
                  <p:pic>
                    <p:nvPicPr>
                      <p:cNvPr id="0" name=""/>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22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930760-782A-40DF-9606-1CBE23BB0669}" type="slidenum">
              <a:rPr lang="en-US" sz="1400" smtClean="0"/>
              <a:pPr eaLnBrk="1" hangingPunct="1"/>
              <a:t>12</a:t>
            </a:fld>
            <a:endParaRPr lang="en-US" sz="1400" smtClean="0"/>
          </a:p>
        </p:txBody>
      </p:sp>
      <p:sp>
        <p:nvSpPr>
          <p:cNvPr id="5127" name="Rectangle 3"/>
          <p:cNvSpPr>
            <a:spLocks noGrp="1" noChangeArrowheads="1"/>
          </p:cNvSpPr>
          <p:nvPr>
            <p:ph type="body" idx="1"/>
          </p:nvPr>
        </p:nvSpPr>
        <p:spPr>
          <a:xfrm>
            <a:off x="0" y="76200"/>
            <a:ext cx="9144000" cy="6858000"/>
          </a:xfrm>
        </p:spPr>
        <p:txBody>
          <a:bodyPr>
            <a:normAutofit fontScale="92500" lnSpcReduction="20000"/>
          </a:bodyPr>
          <a:lstStyle/>
          <a:p>
            <a:pPr eaLnBrk="1" hangingPunct="1">
              <a:lnSpc>
                <a:spcPct val="90000"/>
              </a:lnSpc>
              <a:buFontTx/>
              <a:buNone/>
            </a:pPr>
            <a:r>
              <a:rPr lang="en-US" sz="2800" b="1" i="1" dirty="0" smtClean="0">
                <a:solidFill>
                  <a:srgbClr val="FF0000"/>
                </a:solidFill>
                <a:latin typeface="Times New Roman" pitchFamily="18" charset="0"/>
                <a:cs typeface="Times New Roman" pitchFamily="18" charset="0"/>
              </a:rPr>
              <a:t>Work Transfer</a:t>
            </a:r>
          </a:p>
          <a:p>
            <a:pPr eaLnBrk="1" hangingPunct="1">
              <a:lnSpc>
                <a:spcPct val="90000"/>
              </a:lnSpc>
            </a:pPr>
            <a:r>
              <a:rPr lang="en-US" dirty="0" smtClean="0">
                <a:latin typeface="Times New Roman" pitchFamily="18" charset="0"/>
                <a:cs typeface="Times New Roman" pitchFamily="18" charset="0"/>
              </a:rPr>
              <a:t>Work interactions in thermodynamics are associated with the displacement of the system’s boundary</a:t>
            </a:r>
          </a:p>
          <a:p>
            <a:pPr eaLnBrk="1" hangingPunct="1">
              <a:lnSpc>
                <a:spcPct val="90000"/>
              </a:lnSpc>
              <a:buFontTx/>
              <a:buNone/>
            </a:pPr>
            <a:endParaRPr lang="en-US" dirty="0" smtClean="0">
              <a:latin typeface="Times New Roman" pitchFamily="18" charset="0"/>
              <a:cs typeface="Times New Roman" pitchFamily="18" charset="0"/>
            </a:endParaRPr>
          </a:p>
          <a:p>
            <a:pPr eaLnBrk="1" hangingPunct="1">
              <a:lnSpc>
                <a:spcPct val="90000"/>
              </a:lnSpc>
              <a:buFontTx/>
              <a:buNone/>
            </a:pPr>
            <a:endParaRPr lang="en-US" dirty="0" smtClean="0">
              <a:latin typeface="Times New Roman" pitchFamily="18" charset="0"/>
              <a:cs typeface="Times New Roman" pitchFamily="18" charset="0"/>
            </a:endParaRPr>
          </a:p>
          <a:p>
            <a:pPr eaLnBrk="1" hangingPunct="1">
              <a:lnSpc>
                <a:spcPct val="90000"/>
              </a:lnSpc>
              <a:buFontTx/>
              <a:buNone/>
            </a:pPr>
            <a:r>
              <a:rPr lang="en-US" dirty="0" smtClean="0">
                <a:latin typeface="Times New Roman" pitchFamily="18" charset="0"/>
                <a:cs typeface="Times New Roman" pitchFamily="18" charset="0"/>
              </a:rPr>
              <a:t>	  </a:t>
            </a:r>
          </a:p>
          <a:p>
            <a:pPr eaLnBrk="1" hangingPunct="1">
              <a:lnSpc>
                <a:spcPct val="90000"/>
              </a:lnSpc>
              <a:buFontTx/>
              <a:buNone/>
            </a:pPr>
            <a:r>
              <a:rPr lang="en-US" dirty="0" smtClean="0">
                <a:latin typeface="Times New Roman" pitchFamily="18" charset="0"/>
                <a:cs typeface="Times New Roman" pitchFamily="18" charset="0"/>
              </a:rPr>
              <a:t>         force exerted by the environment on the system.  For the sign convention (work output) to be satisfied </a:t>
            </a:r>
          </a:p>
          <a:p>
            <a:pPr eaLnBrk="1" hangingPunct="1">
              <a:lnSpc>
                <a:spcPct val="90000"/>
              </a:lnSpc>
              <a:buFontTx/>
              <a:buNone/>
            </a:pP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For the system to experience work interactions, there must be force on the boundary and boundary movement. Ex. Boundary </a:t>
            </a:r>
            <a:r>
              <a:rPr lang="en-US" dirty="0">
                <a:latin typeface="Times New Roman" pitchFamily="18" charset="0"/>
                <a:cs typeface="Times New Roman" pitchFamily="18" charset="0"/>
              </a:rPr>
              <a:t>displacement without an opposing force (free expansion of a gas) is a zero work </a:t>
            </a:r>
            <a:r>
              <a:rPr lang="en-US" dirty="0" smtClean="0">
                <a:latin typeface="Times New Roman" pitchFamily="18" charset="0"/>
                <a:cs typeface="Times New Roman" pitchFamily="18" charset="0"/>
              </a:rPr>
              <a:t>process.</a:t>
            </a:r>
            <a:endParaRPr lang="en-US" dirty="0">
              <a:latin typeface="Times New Roman" pitchFamily="18" charset="0"/>
              <a:cs typeface="Times New Roman" pitchFamily="18" charset="0"/>
            </a:endParaRPr>
          </a:p>
          <a:p>
            <a:pPr algn="just">
              <a:buFontTx/>
              <a:buNone/>
            </a:pPr>
            <a:r>
              <a:rPr lang="en-US" dirty="0">
                <a:latin typeface="Times New Roman" pitchFamily="18" charset="0"/>
                <a:cs typeface="Times New Roman" pitchFamily="18" charset="0"/>
              </a:rPr>
              <a:t>	</a:t>
            </a:r>
          </a:p>
        </p:txBody>
      </p:sp>
      <p:graphicFrame>
        <p:nvGraphicFramePr>
          <p:cNvPr id="5122" name="Object 5"/>
          <p:cNvGraphicFramePr>
            <a:graphicFrameLocks noChangeAspect="1"/>
          </p:cNvGraphicFramePr>
          <p:nvPr>
            <p:extLst>
              <p:ext uri="{D42A27DB-BD31-4B8C-83A1-F6EECF244321}">
                <p14:modId xmlns:p14="http://schemas.microsoft.com/office/powerpoint/2010/main" val="3771687617"/>
              </p:ext>
            </p:extLst>
          </p:nvPr>
        </p:nvGraphicFramePr>
        <p:xfrm>
          <a:off x="1981200" y="1219200"/>
          <a:ext cx="3332163" cy="817563"/>
        </p:xfrm>
        <a:graphic>
          <a:graphicData uri="http://schemas.openxmlformats.org/presentationml/2006/ole">
            <mc:AlternateContent xmlns:mc="http://schemas.openxmlformats.org/markup-compatibility/2006">
              <mc:Choice xmlns:v="urn:schemas-microsoft-com:vml" Requires="v">
                <p:oleObj spid="_x0000_s6257" name="Equation" r:id="rId3" imgW="723600" imgH="177480" progId="Equation.3">
                  <p:embed/>
                </p:oleObj>
              </mc:Choice>
              <mc:Fallback>
                <p:oleObj name="Equation" r:id="rId3" imgW="7236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19200"/>
                        <a:ext cx="3332163"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6"/>
          <p:cNvGraphicFramePr>
            <a:graphicFrameLocks noChangeAspect="1"/>
          </p:cNvGraphicFramePr>
          <p:nvPr>
            <p:extLst>
              <p:ext uri="{D42A27DB-BD31-4B8C-83A1-F6EECF244321}">
                <p14:modId xmlns:p14="http://schemas.microsoft.com/office/powerpoint/2010/main" val="950934134"/>
              </p:ext>
            </p:extLst>
          </p:nvPr>
        </p:nvGraphicFramePr>
        <p:xfrm>
          <a:off x="381000" y="2362200"/>
          <a:ext cx="309562" cy="357187"/>
        </p:xfrm>
        <a:graphic>
          <a:graphicData uri="http://schemas.openxmlformats.org/presentationml/2006/ole">
            <mc:AlternateContent xmlns:mc="http://schemas.openxmlformats.org/markup-compatibility/2006">
              <mc:Choice xmlns:v="urn:schemas-microsoft-com:vml" Requires="v">
                <p:oleObj spid="_x0000_s6258" name="Equation" r:id="rId5" imgW="164880" imgH="190440" progId="Equation.3">
                  <p:embed/>
                </p:oleObj>
              </mc:Choice>
              <mc:Fallback>
                <p:oleObj name="Equation" r:id="rId5" imgW="164880" imgH="190440" progId="Equation.3">
                  <p:embed/>
                  <p:pic>
                    <p:nvPicPr>
                      <p:cNvPr id="0" name=""/>
                      <p:cNvPicPr>
                        <a:picLocks noChangeAspect="1" noChangeArrowheads="1"/>
                      </p:cNvPicPr>
                      <p:nvPr/>
                    </p:nvPicPr>
                    <p:blipFill>
                      <a:blip r:embed="rId6"/>
                      <a:srcRect/>
                      <a:stretch>
                        <a:fillRect/>
                      </a:stretch>
                    </p:blipFill>
                    <p:spPr bwMode="auto">
                      <a:xfrm>
                        <a:off x="381000" y="2362200"/>
                        <a:ext cx="309562" cy="357187"/>
                      </a:xfrm>
                      <a:prstGeom prst="rect">
                        <a:avLst/>
                      </a:prstGeom>
                      <a:noFill/>
                      <a:ln>
                        <a:noFill/>
                      </a:ln>
                      <a:effectLst/>
                    </p:spPr>
                  </p:pic>
                </p:oleObj>
              </mc:Fallback>
            </mc:AlternateContent>
          </a:graphicData>
        </a:graphic>
      </p:graphicFrame>
      <p:graphicFrame>
        <p:nvGraphicFramePr>
          <p:cNvPr id="5124" name="Object 7"/>
          <p:cNvGraphicFramePr>
            <a:graphicFrameLocks noChangeAspect="1"/>
          </p:cNvGraphicFramePr>
          <p:nvPr>
            <p:extLst>
              <p:ext uri="{D42A27DB-BD31-4B8C-83A1-F6EECF244321}">
                <p14:modId xmlns:p14="http://schemas.microsoft.com/office/powerpoint/2010/main" val="3760818796"/>
              </p:ext>
            </p:extLst>
          </p:nvPr>
        </p:nvGraphicFramePr>
        <p:xfrm>
          <a:off x="2590800" y="3276600"/>
          <a:ext cx="2057400" cy="533400"/>
        </p:xfrm>
        <a:graphic>
          <a:graphicData uri="http://schemas.openxmlformats.org/presentationml/2006/ole">
            <mc:AlternateContent xmlns:mc="http://schemas.openxmlformats.org/markup-compatibility/2006">
              <mc:Choice xmlns:v="urn:schemas-microsoft-com:vml" Requires="v">
                <p:oleObj spid="_x0000_s6259" name="Equation" r:id="rId7" imgW="1041120" imgH="253800" progId="Equation.3">
                  <p:embed/>
                </p:oleObj>
              </mc:Choice>
              <mc:Fallback>
                <p:oleObj name="Equation" r:id="rId7" imgW="104112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276600"/>
                        <a:ext cx="2057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857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wipe(down)">
                                      <p:cBhvr>
                                        <p:cTn id="7" dur="5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wipe(down)">
                                      <p:cBhvr>
                                        <p:cTn id="12" dur="500"/>
                                        <p:tgtEl>
                                          <p:spTgt spid="5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7">
                                            <p:txEl>
                                              <p:pRg st="5" end="5"/>
                                            </p:txEl>
                                          </p:spTgt>
                                        </p:tgtEl>
                                        <p:attrNameLst>
                                          <p:attrName>style.visibility</p:attrName>
                                        </p:attrNameLst>
                                      </p:cBhvr>
                                      <p:to>
                                        <p:strVal val="visible"/>
                                      </p:to>
                                    </p:set>
                                    <p:animEffect transition="in" filter="wipe(down)">
                                      <p:cBhvr>
                                        <p:cTn id="22" dur="500"/>
                                        <p:tgtEl>
                                          <p:spTgt spid="5127">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127">
                                            <p:txEl>
                                              <p:pRg st="6" end="6"/>
                                            </p:txEl>
                                          </p:spTgt>
                                        </p:tgtEl>
                                        <p:attrNameLst>
                                          <p:attrName>style.visibility</p:attrName>
                                        </p:attrNameLst>
                                      </p:cBhvr>
                                      <p:to>
                                        <p:strVal val="visible"/>
                                      </p:to>
                                    </p:set>
                                    <p:animEffect transition="in" filter="wipe(down)">
                                      <p:cBhvr>
                                        <p:cTn id="25" dur="500"/>
                                        <p:tgtEl>
                                          <p:spTgt spid="512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wipe(down)">
                                      <p:cBhvr>
                                        <p:cTn id="30" dur="500"/>
                                        <p:tgtEl>
                                          <p:spTgt spid="51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127">
                                            <p:txEl>
                                              <p:pRg st="8" end="8"/>
                                            </p:txEl>
                                          </p:spTgt>
                                        </p:tgtEl>
                                        <p:attrNameLst>
                                          <p:attrName>style.visibility</p:attrName>
                                        </p:attrNameLst>
                                      </p:cBhvr>
                                      <p:to>
                                        <p:strVal val="visible"/>
                                      </p:to>
                                    </p:set>
                                    <p:animEffect transition="in" filter="wipe(down)">
                                      <p:cBhvr>
                                        <p:cTn id="35" dur="500"/>
                                        <p:tgtEl>
                                          <p:spTgt spid="5127">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127">
                                            <p:txEl>
                                              <p:pRg st="9" end="9"/>
                                            </p:txEl>
                                          </p:spTgt>
                                        </p:tgtEl>
                                        <p:attrNameLst>
                                          <p:attrName>style.visibility</p:attrName>
                                        </p:attrNameLst>
                                      </p:cBhvr>
                                      <p:to>
                                        <p:strVal val="visible"/>
                                      </p:to>
                                    </p:set>
                                    <p:animEffect transition="in" filter="wipe(down)">
                                      <p:cBhvr>
                                        <p:cTn id="38" dur="500"/>
                                        <p:tgtEl>
                                          <p:spTgt spid="51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C8A21A-9EAE-480E-91C7-89F7F2F70194}" type="slidenum">
              <a:rPr lang="en-US" sz="1400" smtClean="0"/>
              <a:pPr eaLnBrk="1" hangingPunct="1"/>
              <a:t>13</a:t>
            </a:fld>
            <a:endParaRPr lang="en-US" sz="1400" smtClean="0"/>
          </a:p>
        </p:txBody>
      </p:sp>
      <p:sp>
        <p:nvSpPr>
          <p:cNvPr id="44036" name="Rectangle 3"/>
          <p:cNvSpPr>
            <a:spLocks noGrp="1" noChangeArrowheads="1"/>
          </p:cNvSpPr>
          <p:nvPr>
            <p:ph type="body" idx="1"/>
          </p:nvPr>
        </p:nvSpPr>
        <p:spPr>
          <a:xfrm>
            <a:off x="0" y="0"/>
            <a:ext cx="9067800" cy="6858000"/>
          </a:xfrm>
        </p:spPr>
        <p:txBody>
          <a:bodyPr/>
          <a:lstStyle/>
          <a:p>
            <a:pPr marL="0" indent="0" algn="just" eaLnBrk="1" hangingPunct="1">
              <a:buFontTx/>
              <a:buNone/>
            </a:pPr>
            <a:r>
              <a:rPr lang="en-US" dirty="0" smtClean="0">
                <a:latin typeface="Times New Roman" pitchFamily="18" charset="0"/>
                <a:cs typeface="Times New Roman" pitchFamily="18" charset="0"/>
              </a:rPr>
              <a:t>To determine </a:t>
            </a:r>
            <a:r>
              <a:rPr lang="en-US" dirty="0" err="1" smtClean="0">
                <a:latin typeface="Times New Roman" pitchFamily="18" charset="0"/>
                <a:cs typeface="Times New Roman" pitchFamily="18" charset="0"/>
              </a:rPr>
              <a:t>PdV</a:t>
            </a:r>
            <a:r>
              <a:rPr lang="en-US" dirty="0" smtClean="0">
                <a:latin typeface="Times New Roman" pitchFamily="18" charset="0"/>
                <a:cs typeface="Times New Roman" pitchFamily="18" charset="0"/>
              </a:rPr>
              <a:t> work from a graph requires the history of the path followed during the process. </a:t>
            </a:r>
          </a:p>
          <a:p>
            <a:pPr marL="0" indent="0" algn="just" eaLnBrk="1" hangingPunct="1">
              <a:buFontTx/>
              <a:buNone/>
            </a:pPr>
            <a:r>
              <a:rPr lang="en-US" dirty="0" smtClean="0">
                <a:latin typeface="Times New Roman" pitchFamily="18" charset="0"/>
                <a:cs typeface="Times New Roman" pitchFamily="18" charset="0"/>
              </a:rPr>
              <a:t>This in turn requires equilibrium condition of the  system for its state to be determined.  Usually a near equilibrium condition called </a:t>
            </a:r>
            <a:r>
              <a:rPr lang="en-US" b="1" i="1" dirty="0" err="1" smtClean="0">
                <a:latin typeface="Times New Roman" pitchFamily="18" charset="0"/>
                <a:cs typeface="Times New Roman" pitchFamily="18" charset="0"/>
              </a:rPr>
              <a:t>quasie</a:t>
            </a:r>
            <a:r>
              <a:rPr lang="en-US" b="1" i="1" dirty="0" smtClean="0">
                <a:latin typeface="Times New Roman" pitchFamily="18" charset="0"/>
                <a:cs typeface="Times New Roman" pitchFamily="18" charset="0"/>
              </a:rPr>
              <a:t>-equilibrium</a:t>
            </a:r>
            <a:r>
              <a:rPr lang="en-US" dirty="0" smtClean="0">
                <a:latin typeface="Times New Roman" pitchFamily="18" charset="0"/>
                <a:cs typeface="Times New Roman" pitchFamily="18" charset="0"/>
              </a:rPr>
              <a:t> is assumed for ideal processes. </a:t>
            </a:r>
          </a:p>
          <a:p>
            <a:pPr marL="0" indent="0" algn="just" eaLnBrk="1" hangingPunct="1">
              <a:buFontTx/>
              <a:buNone/>
            </a:pPr>
            <a:r>
              <a:rPr lang="en-US" dirty="0" smtClean="0">
                <a:latin typeface="Times New Roman" pitchFamily="18" charset="0"/>
                <a:cs typeface="Times New Roman" pitchFamily="18" charset="0"/>
              </a:rPr>
              <a:t>The work in such process is termed as </a:t>
            </a:r>
            <a:r>
              <a:rPr lang="en-US" b="1" i="1" dirty="0" smtClean="0">
                <a:latin typeface="Times New Roman" pitchFamily="18" charset="0"/>
                <a:cs typeface="Times New Roman" pitchFamily="18" charset="0"/>
              </a:rPr>
              <a:t>reversible work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a:t>
            </a:r>
            <a:r>
              <a:rPr lang="en-US" baseline="-25000" dirty="0" err="1" smtClean="0">
                <a:latin typeface="Times New Roman" pitchFamily="18" charset="0"/>
                <a:cs typeface="Times New Roman" pitchFamily="18" charset="0"/>
              </a:rPr>
              <a:t>rev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Quasie</a:t>
            </a:r>
            <a:r>
              <a:rPr lang="en-US" dirty="0" smtClean="0">
                <a:latin typeface="Times New Roman" pitchFamily="18" charset="0"/>
                <a:cs typeface="Times New Roman" pitchFamily="18" charset="0"/>
              </a:rPr>
              <a:t>-static derived from mechanics may not  allow temperature equilibrium.</a:t>
            </a:r>
          </a:p>
        </p:txBody>
      </p:sp>
    </p:spTree>
    <p:extLst>
      <p:ext uri="{BB962C8B-B14F-4D97-AF65-F5344CB8AC3E}">
        <p14:creationId xmlns:p14="http://schemas.microsoft.com/office/powerpoint/2010/main" val="44448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wipe(down)">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036">
                                            <p:txEl>
                                              <p:pRg st="2" end="2"/>
                                            </p:txEl>
                                          </p:spTgt>
                                        </p:tgtEl>
                                        <p:attrNameLst>
                                          <p:attrName>style.visibility</p:attrName>
                                        </p:attrNameLst>
                                      </p:cBhvr>
                                      <p:to>
                                        <p:strVal val="visible"/>
                                      </p:to>
                                    </p:set>
                                    <p:animEffect transition="in" filter="wipe(down)">
                                      <p:cBhvr>
                                        <p:cTn id="12" dur="500"/>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3A1008B-3BDD-4D97-A054-073FC207C578}" type="slidenum">
              <a:rPr lang="en-US" sz="1400" smtClean="0"/>
              <a:pPr eaLnBrk="1" hangingPunct="1"/>
              <a:t>14</a:t>
            </a:fld>
            <a:endParaRPr lang="en-US" sz="1400" smtClean="0"/>
          </a:p>
        </p:txBody>
      </p:sp>
      <p:sp>
        <p:nvSpPr>
          <p:cNvPr id="6149" name="Rectangle 3"/>
          <p:cNvSpPr>
            <a:spLocks noGrp="1" noChangeArrowheads="1"/>
          </p:cNvSpPr>
          <p:nvPr>
            <p:ph type="body" idx="1"/>
          </p:nvPr>
        </p:nvSpPr>
        <p:spPr>
          <a:xfrm>
            <a:off x="0" y="0"/>
            <a:ext cx="9144000" cy="7162800"/>
          </a:xfrm>
        </p:spPr>
        <p:txBody>
          <a:bodyPr/>
          <a:lstStyle/>
          <a:p>
            <a:pPr eaLnBrk="1" hangingPunct="1"/>
            <a:r>
              <a:rPr lang="en-US" dirty="0" err="1" smtClean="0"/>
              <a:t>PdV</a:t>
            </a:r>
            <a:r>
              <a:rPr lang="en-US" dirty="0" smtClean="0"/>
              <a:t> work: </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Fig 1.3 </a:t>
            </a:r>
            <a:r>
              <a:rPr lang="en-US" dirty="0" err="1" smtClean="0"/>
              <a:t>PdV</a:t>
            </a:r>
            <a:r>
              <a:rPr lang="en-US" dirty="0" smtClean="0"/>
              <a:t> work transfer and shaft work transfer</a:t>
            </a:r>
          </a:p>
          <a:p>
            <a:pPr eaLnBrk="1" hangingPunct="1">
              <a:buFontTx/>
              <a:buNone/>
            </a:pPr>
            <a:endParaRPr lang="en-US" dirty="0" smtClean="0"/>
          </a:p>
          <a:p>
            <a:pPr eaLnBrk="1" hangingPunct="1"/>
            <a:r>
              <a:rPr lang="en-US" dirty="0" smtClean="0"/>
              <a:t>For shaft work, the movement of the shear stress in the shaft will give rise to the product of the torque and angular speed.</a:t>
            </a:r>
          </a:p>
        </p:txBody>
      </p:sp>
      <p:sp>
        <p:nvSpPr>
          <p:cNvPr id="6150" name="Rectangle 5"/>
          <p:cNvSpPr>
            <a:spLocks noChangeArrowheads="1"/>
          </p:cNvSpPr>
          <p:nvPr/>
        </p:nvSpPr>
        <p:spPr bwMode="auto">
          <a:xfrm>
            <a:off x="2138363" y="2038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61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48672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6"/>
          <p:cNvGraphicFramePr>
            <a:graphicFrameLocks noChangeAspect="1"/>
          </p:cNvGraphicFramePr>
          <p:nvPr/>
        </p:nvGraphicFramePr>
        <p:xfrm>
          <a:off x="2743200" y="304800"/>
          <a:ext cx="4953000" cy="442913"/>
        </p:xfrm>
        <a:graphic>
          <a:graphicData uri="http://schemas.openxmlformats.org/presentationml/2006/ole">
            <mc:AlternateContent xmlns:mc="http://schemas.openxmlformats.org/markup-compatibility/2006">
              <mc:Choice xmlns:v="urn:schemas-microsoft-com:vml" Requires="v">
                <p:oleObj spid="_x0000_s7206" name="Equation" r:id="rId4" imgW="2844720" imgH="253800" progId="Equation.3">
                  <p:embed/>
                </p:oleObj>
              </mc:Choice>
              <mc:Fallback>
                <p:oleObj name="Equation" r:id="rId4" imgW="284472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4800"/>
                        <a:ext cx="4953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461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down)">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wipe(down)">
                                      <p:cBhvr>
                                        <p:cTn id="17" dur="500"/>
                                        <p:tgtEl>
                                          <p:spTgt spid="61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9">
                                            <p:txEl>
                                              <p:pRg st="7" end="7"/>
                                            </p:txEl>
                                          </p:spTgt>
                                        </p:tgtEl>
                                        <p:attrNameLst>
                                          <p:attrName>style.visibility</p:attrName>
                                        </p:attrNameLst>
                                      </p:cBhvr>
                                      <p:to>
                                        <p:strVal val="visible"/>
                                      </p:to>
                                    </p:set>
                                    <p:animEffect transition="in" filter="wipe(down)">
                                      <p:cBhvr>
                                        <p:cTn id="22" dur="500"/>
                                        <p:tgtEl>
                                          <p:spTgt spid="614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149">
                                            <p:txEl>
                                              <p:pRg st="9" end="9"/>
                                            </p:txEl>
                                          </p:spTgt>
                                        </p:tgtEl>
                                        <p:attrNameLst>
                                          <p:attrName>style.visibility</p:attrName>
                                        </p:attrNameLst>
                                      </p:cBhvr>
                                      <p:to>
                                        <p:strVal val="visible"/>
                                      </p:to>
                                    </p:set>
                                    <p:animEffect transition="in" filter="wipe(down)">
                                      <p:cBhvr>
                                        <p:cTn id="27" dur="500"/>
                                        <p:tgtEl>
                                          <p:spTgt spid="61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FD7BD7-01F3-4CC1-8898-D8B4F133D6F8}" type="slidenum">
              <a:rPr lang="en-US" sz="1400" smtClean="0"/>
              <a:pPr eaLnBrk="1" hangingPunct="1"/>
              <a:t>15</a:t>
            </a:fld>
            <a:endParaRPr lang="en-US" sz="1400" smtClean="0"/>
          </a:p>
        </p:txBody>
      </p:sp>
      <p:sp>
        <p:nvSpPr>
          <p:cNvPr id="45060" name="Rectangle 3"/>
          <p:cNvSpPr>
            <a:spLocks noGrp="1" noChangeArrowheads="1"/>
          </p:cNvSpPr>
          <p:nvPr>
            <p:ph type="body" idx="1"/>
          </p:nvPr>
        </p:nvSpPr>
        <p:spPr>
          <a:xfrm>
            <a:off x="0" y="0"/>
            <a:ext cx="9144000" cy="6858000"/>
          </a:xfrm>
        </p:spPr>
        <p:txBody>
          <a:bodyPr/>
          <a:lstStyle/>
          <a:p>
            <a:pPr eaLnBrk="1" hangingPunct="1"/>
            <a:endParaRPr lang="en-US" dirty="0" smtClean="0"/>
          </a:p>
          <a:p>
            <a:pPr eaLnBrk="1" hangingPunct="1"/>
            <a:r>
              <a:rPr lang="en-US" dirty="0" smtClean="0"/>
              <a:t>For fluids, as the shear force on the wall does not move, work transfer is zero.</a:t>
            </a:r>
          </a:p>
          <a:p>
            <a:pPr eaLnBrk="1" hangingPunct="1"/>
            <a:r>
              <a:rPr lang="en-US" dirty="0" smtClean="0"/>
              <a:t>The reversible work can be expressed in its generalized form as </a:t>
            </a:r>
          </a:p>
          <a:p>
            <a:pPr eaLnBrk="1" hangingPunct="1">
              <a:buFontTx/>
              <a:buNone/>
            </a:pPr>
            <a:r>
              <a:rPr lang="en-US" dirty="0" smtClean="0"/>
              <a:t>		</a:t>
            </a:r>
            <a:r>
              <a:rPr lang="en-US" b="1" dirty="0" smtClean="0">
                <a:sym typeface="Symbol" pitchFamily="18" charset="2"/>
              </a:rPr>
              <a:t>W </a:t>
            </a:r>
            <a:r>
              <a:rPr lang="en-US" b="1" baseline="-25000" dirty="0" smtClean="0">
                <a:sym typeface="Symbol" pitchFamily="18" charset="2"/>
              </a:rPr>
              <a:t>rev</a:t>
            </a:r>
            <a:r>
              <a:rPr lang="en-US" b="1" dirty="0" smtClean="0">
                <a:sym typeface="Symbol" pitchFamily="18" charset="2"/>
              </a:rPr>
              <a:t> = -</a:t>
            </a:r>
            <a:r>
              <a:rPr lang="en-US" b="1" dirty="0" smtClean="0"/>
              <a:t> </a:t>
            </a:r>
            <a:r>
              <a:rPr lang="en-US" b="1" dirty="0" err="1" smtClean="0"/>
              <a:t>Y</a:t>
            </a:r>
            <a:r>
              <a:rPr lang="en-US" b="1" baseline="-25000" dirty="0" err="1" smtClean="0"/>
              <a:t>i</a:t>
            </a:r>
            <a:r>
              <a:rPr lang="en-US" b="1" dirty="0" err="1" smtClean="0"/>
              <a:t>dX</a:t>
            </a:r>
            <a:r>
              <a:rPr lang="en-US" b="1" baseline="-25000" dirty="0" err="1" smtClean="0"/>
              <a:t>i</a:t>
            </a:r>
            <a:r>
              <a:rPr lang="en-US" dirty="0" smtClean="0"/>
              <a:t> </a:t>
            </a:r>
          </a:p>
          <a:p>
            <a:pPr eaLnBrk="1" hangingPunct="1">
              <a:buFontTx/>
              <a:buNone/>
            </a:pPr>
            <a:r>
              <a:rPr lang="en-US" dirty="0" smtClean="0"/>
              <a:t>		Y</a:t>
            </a:r>
            <a:r>
              <a:rPr lang="en-US" baseline="-25000" dirty="0" smtClean="0"/>
              <a:t>i</a:t>
            </a:r>
            <a:r>
              <a:rPr lang="en-US" dirty="0" smtClean="0"/>
              <a:t> = generalized force</a:t>
            </a:r>
          </a:p>
          <a:p>
            <a:pPr eaLnBrk="1" hangingPunct="1">
              <a:buFontTx/>
              <a:buNone/>
            </a:pPr>
            <a:r>
              <a:rPr lang="en-US" dirty="0" smtClean="0"/>
              <a:t>		X</a:t>
            </a:r>
            <a:r>
              <a:rPr lang="en-US" baseline="-25000" dirty="0" smtClean="0"/>
              <a:t>i</a:t>
            </a:r>
            <a:r>
              <a:rPr lang="en-US" dirty="0" smtClean="0"/>
              <a:t> = generalized displacement</a:t>
            </a:r>
          </a:p>
          <a:p>
            <a:pPr eaLnBrk="1" hangingPunct="1">
              <a:buFontTx/>
              <a:buNone/>
            </a:pPr>
            <a:r>
              <a:rPr lang="en-US" dirty="0" smtClean="0"/>
              <a:t>  </a:t>
            </a:r>
          </a:p>
        </p:txBody>
      </p:sp>
    </p:spTree>
    <p:extLst>
      <p:ext uri="{BB962C8B-B14F-4D97-AF65-F5344CB8AC3E}">
        <p14:creationId xmlns:p14="http://schemas.microsoft.com/office/powerpoint/2010/main" val="335199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060">
                                            <p:txEl>
                                              <p:pRg st="1" end="1"/>
                                            </p:txEl>
                                          </p:spTgt>
                                        </p:tgtEl>
                                        <p:attrNameLst>
                                          <p:attrName>style.visibility</p:attrName>
                                        </p:attrNameLst>
                                      </p:cBhvr>
                                      <p:to>
                                        <p:strVal val="visible"/>
                                      </p:to>
                                    </p:set>
                                    <p:animEffect transition="in" filter="wipe(down)">
                                      <p:cBhvr>
                                        <p:cTn id="7" dur="500"/>
                                        <p:tgtEl>
                                          <p:spTgt spid="450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060">
                                            <p:txEl>
                                              <p:pRg st="2" end="2"/>
                                            </p:txEl>
                                          </p:spTgt>
                                        </p:tgtEl>
                                        <p:attrNameLst>
                                          <p:attrName>style.visibility</p:attrName>
                                        </p:attrNameLst>
                                      </p:cBhvr>
                                      <p:to>
                                        <p:strVal val="visible"/>
                                      </p:to>
                                    </p:set>
                                    <p:animEffect transition="in" filter="wipe(down)">
                                      <p:cBhvr>
                                        <p:cTn id="12" dur="500"/>
                                        <p:tgtEl>
                                          <p:spTgt spid="450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060">
                                            <p:txEl>
                                              <p:pRg st="3" end="3"/>
                                            </p:txEl>
                                          </p:spTgt>
                                        </p:tgtEl>
                                        <p:attrNameLst>
                                          <p:attrName>style.visibility</p:attrName>
                                        </p:attrNameLst>
                                      </p:cBhvr>
                                      <p:to>
                                        <p:strVal val="visible"/>
                                      </p:to>
                                    </p:set>
                                    <p:animEffect transition="in" filter="wipe(down)">
                                      <p:cBhvr>
                                        <p:cTn id="17" dur="500"/>
                                        <p:tgtEl>
                                          <p:spTgt spid="45060">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5060">
                                            <p:txEl>
                                              <p:pRg st="4" end="4"/>
                                            </p:txEl>
                                          </p:spTgt>
                                        </p:tgtEl>
                                        <p:attrNameLst>
                                          <p:attrName>style.visibility</p:attrName>
                                        </p:attrNameLst>
                                      </p:cBhvr>
                                      <p:to>
                                        <p:strVal val="visible"/>
                                      </p:to>
                                    </p:set>
                                    <p:animEffect transition="in" filter="wipe(down)">
                                      <p:cBhvr>
                                        <p:cTn id="20" dur="500"/>
                                        <p:tgtEl>
                                          <p:spTgt spid="45060">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5060">
                                            <p:txEl>
                                              <p:pRg st="5" end="5"/>
                                            </p:txEl>
                                          </p:spTgt>
                                        </p:tgtEl>
                                        <p:attrNameLst>
                                          <p:attrName>style.visibility</p:attrName>
                                        </p:attrNameLst>
                                      </p:cBhvr>
                                      <p:to>
                                        <p:strVal val="visible"/>
                                      </p:to>
                                    </p:set>
                                    <p:animEffect transition="in" filter="wipe(down)">
                                      <p:cBhvr>
                                        <p:cTn id="23" dur="500"/>
                                        <p:tgtEl>
                                          <p:spTgt spid="450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BA6C6C-5D16-4763-9161-8D55DB1B8C5E}" type="slidenum">
              <a:rPr lang="en-US" sz="1400" smtClean="0"/>
              <a:pPr eaLnBrk="1" hangingPunct="1"/>
              <a:t>16</a:t>
            </a:fld>
            <a:endParaRPr lang="en-US" sz="1400" smtClean="0"/>
          </a:p>
        </p:txBody>
      </p:sp>
      <p:sp>
        <p:nvSpPr>
          <p:cNvPr id="46084" name="Rectangle 3"/>
          <p:cNvSpPr>
            <a:spLocks noGrp="1" noChangeArrowheads="1"/>
          </p:cNvSpPr>
          <p:nvPr>
            <p:ph type="body" idx="1"/>
          </p:nvPr>
        </p:nvSpPr>
        <p:spPr>
          <a:xfrm>
            <a:off x="0" y="0"/>
            <a:ext cx="9144000" cy="6858000"/>
          </a:xfrm>
        </p:spPr>
        <p:txBody>
          <a:bodyPr/>
          <a:lstStyle/>
          <a:p>
            <a:pPr eaLnBrk="1" hangingPunct="1">
              <a:buFontTx/>
              <a:buNone/>
            </a:pPr>
            <a:r>
              <a:rPr lang="en-US" sz="2800" b="1" i="1" dirty="0" smtClean="0"/>
              <a:t>Heat Transfer</a:t>
            </a:r>
          </a:p>
          <a:p>
            <a:pPr algn="just" eaLnBrk="1" hangingPunct="1"/>
            <a:r>
              <a:rPr lang="en-US" dirty="0" smtClean="0"/>
              <a:t>Fundamental distinction between heat transfer and work transfer is due to the 2</a:t>
            </a:r>
            <a:r>
              <a:rPr lang="en-US" baseline="30000" dirty="0" smtClean="0"/>
              <a:t>nd</a:t>
            </a:r>
            <a:r>
              <a:rPr lang="en-US" dirty="0" smtClean="0"/>
              <a:t> law of thermodynamics.</a:t>
            </a:r>
          </a:p>
          <a:p>
            <a:pPr algn="just" eaLnBrk="1" hangingPunct="1">
              <a:buFont typeface="Wingdings" pitchFamily="2" charset="2"/>
              <a:buNone/>
            </a:pPr>
            <a:r>
              <a:rPr lang="en-US" dirty="0" smtClean="0"/>
              <a:t>		Heat transfer is accompanied by entropy 	transfer where as work transfer proceeds in the 	absence of entropy transfer.</a:t>
            </a:r>
          </a:p>
          <a:p>
            <a:pPr eaLnBrk="1" hangingPunct="1">
              <a:buFont typeface="Wingdings" pitchFamily="2" charset="2"/>
              <a:buNone/>
            </a:pPr>
            <a:r>
              <a:rPr lang="en-US" dirty="0" smtClean="0"/>
              <a:t>		Heat transfer is the energy interaction driven 	by the temperature difference between system 	and its environment. </a:t>
            </a:r>
          </a:p>
        </p:txBody>
      </p:sp>
    </p:spTree>
    <p:extLst>
      <p:ext uri="{BB962C8B-B14F-4D97-AF65-F5344CB8AC3E}">
        <p14:creationId xmlns:p14="http://schemas.microsoft.com/office/powerpoint/2010/main" val="5139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wipe(down)">
                                      <p:cBhvr>
                                        <p:cTn id="7" dur="500"/>
                                        <p:tgtEl>
                                          <p:spTgt spid="46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wipe(down)">
                                      <p:cBhvr>
                                        <p:cTn id="12" dur="500"/>
                                        <p:tgtEl>
                                          <p:spTgt spid="460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084">
                                            <p:txEl>
                                              <p:pRg st="2" end="2"/>
                                            </p:txEl>
                                          </p:spTgt>
                                        </p:tgtEl>
                                        <p:attrNameLst>
                                          <p:attrName>style.visibility</p:attrName>
                                        </p:attrNameLst>
                                      </p:cBhvr>
                                      <p:to>
                                        <p:strVal val="visible"/>
                                      </p:to>
                                    </p:set>
                                    <p:animEffect transition="in" filter="wipe(down)">
                                      <p:cBhvr>
                                        <p:cTn id="17" dur="500"/>
                                        <p:tgtEl>
                                          <p:spTgt spid="460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084">
                                            <p:txEl>
                                              <p:pRg st="3" end="3"/>
                                            </p:txEl>
                                          </p:spTgt>
                                        </p:tgtEl>
                                        <p:attrNameLst>
                                          <p:attrName>style.visibility</p:attrName>
                                        </p:attrNameLst>
                                      </p:cBhvr>
                                      <p:to>
                                        <p:strVal val="visible"/>
                                      </p:to>
                                    </p:set>
                                    <p:animEffect transition="in" filter="wipe(down)">
                                      <p:cBhvr>
                                        <p:cTn id="22" dur="500"/>
                                        <p:tgtEl>
                                          <p:spTgt spid="460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35B60E-66B5-439E-8E60-8114CF75702B}" type="slidenum">
              <a:rPr lang="en-US" sz="1400" smtClean="0"/>
              <a:pPr eaLnBrk="1" hangingPunct="1"/>
              <a:t>17</a:t>
            </a:fld>
            <a:endParaRPr lang="en-US" sz="1400" smtClean="0"/>
          </a:p>
        </p:txBody>
      </p:sp>
      <p:sp>
        <p:nvSpPr>
          <p:cNvPr id="47108" name="Rectangle 3"/>
          <p:cNvSpPr>
            <a:spLocks noGrp="1" noChangeArrowheads="1"/>
          </p:cNvSpPr>
          <p:nvPr>
            <p:ph type="body" idx="1"/>
          </p:nvPr>
        </p:nvSpPr>
        <p:spPr>
          <a:xfrm>
            <a:off x="0" y="0"/>
            <a:ext cx="9144000" cy="6858000"/>
          </a:xfrm>
        </p:spPr>
        <p:txBody>
          <a:bodyPr/>
          <a:lstStyle/>
          <a:p>
            <a:pPr eaLnBrk="1" hangingPunct="1">
              <a:lnSpc>
                <a:spcPct val="90000"/>
              </a:lnSpc>
            </a:pPr>
            <a:r>
              <a:rPr lang="en-US" dirty="0" smtClean="0"/>
              <a:t>Temperature difference needs the definition of temperature which in turn is based on the concept of thermal equilibrium.  </a:t>
            </a:r>
          </a:p>
          <a:p>
            <a:pPr algn="just" eaLnBrk="1" hangingPunct="1">
              <a:lnSpc>
                <a:spcPct val="90000"/>
              </a:lnSpc>
            </a:pPr>
            <a:r>
              <a:rPr lang="en-US" dirty="0" err="1" smtClean="0"/>
              <a:t>Zeroth</a:t>
            </a:r>
            <a:r>
              <a:rPr lang="en-US" dirty="0" smtClean="0"/>
              <a:t> Law of Thermodynamics (1931): If blocks B and C are separately in thermal equilibrium with a third block A, then B and C are in thermal equilibrium.</a:t>
            </a:r>
          </a:p>
          <a:p>
            <a:pPr algn="just" eaLnBrk="1" hangingPunct="1">
              <a:lnSpc>
                <a:spcPct val="90000"/>
              </a:lnSpc>
              <a:buFontTx/>
              <a:buNone/>
            </a:pPr>
            <a:r>
              <a:rPr lang="en-US" dirty="0" smtClean="0"/>
              <a:t>	</a:t>
            </a:r>
            <a:r>
              <a:rPr lang="en-US" dirty="0" err="1" smtClean="0"/>
              <a:t>Zeroth</a:t>
            </a:r>
            <a:r>
              <a:rPr lang="en-US" dirty="0" smtClean="0"/>
              <a:t> law helped in defining temperature</a:t>
            </a:r>
          </a:p>
          <a:p>
            <a:pPr algn="just" eaLnBrk="1" hangingPunct="1">
              <a:lnSpc>
                <a:spcPct val="90000"/>
              </a:lnSpc>
              <a:buFontTx/>
              <a:buNone/>
            </a:pPr>
            <a:r>
              <a:rPr lang="en-US" dirty="0" smtClean="0"/>
              <a:t>	First law …………………… internal energy</a:t>
            </a:r>
          </a:p>
          <a:p>
            <a:pPr algn="just" eaLnBrk="1" hangingPunct="1">
              <a:lnSpc>
                <a:spcPct val="90000"/>
              </a:lnSpc>
              <a:buFontTx/>
              <a:buNone/>
            </a:pPr>
            <a:r>
              <a:rPr lang="en-US" dirty="0" smtClean="0"/>
              <a:t>	Second law ………………… entropy</a:t>
            </a:r>
          </a:p>
          <a:p>
            <a:pPr marL="0" indent="0" algn="just" eaLnBrk="1" hangingPunct="1">
              <a:lnSpc>
                <a:spcPct val="90000"/>
              </a:lnSpc>
              <a:buFontTx/>
              <a:buNone/>
            </a:pPr>
            <a:r>
              <a:rPr lang="en-US" dirty="0" smtClean="0"/>
              <a:t>Temperature is recognized as a property whose numerical value determines whether the system is in thermal equilibrium with another system</a:t>
            </a:r>
          </a:p>
        </p:txBody>
      </p:sp>
    </p:spTree>
    <p:extLst>
      <p:ext uri="{BB962C8B-B14F-4D97-AF65-F5344CB8AC3E}">
        <p14:creationId xmlns:p14="http://schemas.microsoft.com/office/powerpoint/2010/main" val="41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wipe(down)">
                                      <p:cBhvr>
                                        <p:cTn id="7" dur="500"/>
                                        <p:tgtEl>
                                          <p:spTgt spid="47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wipe(down)">
                                      <p:cBhvr>
                                        <p:cTn id="12" dur="500"/>
                                        <p:tgtEl>
                                          <p:spTgt spid="471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7E44F7-FB93-482F-A64F-7DD411914AE3}" type="slidenum">
              <a:rPr lang="en-US" sz="1400" smtClean="0"/>
              <a:pPr eaLnBrk="1" hangingPunct="1"/>
              <a:t>18</a:t>
            </a:fld>
            <a:endParaRPr lang="en-US" sz="1400" smtClean="0"/>
          </a:p>
        </p:txBody>
      </p:sp>
      <p:sp>
        <p:nvSpPr>
          <p:cNvPr id="48132" name="Rectangle 3"/>
          <p:cNvSpPr>
            <a:spLocks noGrp="1" noChangeArrowheads="1"/>
          </p:cNvSpPr>
          <p:nvPr>
            <p:ph type="body" idx="1"/>
          </p:nvPr>
        </p:nvSpPr>
        <p:spPr>
          <a:xfrm>
            <a:off x="0" y="0"/>
            <a:ext cx="9144000" cy="6858000"/>
          </a:xfrm>
        </p:spPr>
        <p:txBody>
          <a:bodyPr/>
          <a:lstStyle/>
          <a:p>
            <a:pPr marL="0" indent="0" algn="just" eaLnBrk="1" hangingPunct="1">
              <a:buNone/>
            </a:pPr>
            <a:r>
              <a:rPr lang="en-US" dirty="0" smtClean="0"/>
              <a:t>Thermal equilibrium in different types of thermometers can mean no more changes in the level of the mercury or the resistance of a wire used to sense temperature.</a:t>
            </a:r>
          </a:p>
          <a:p>
            <a:pPr marL="0" indent="0" eaLnBrk="1" hangingPunct="1">
              <a:buNone/>
            </a:pPr>
            <a:r>
              <a:rPr lang="en-US" dirty="0" smtClean="0"/>
              <a:t>Traditionally two easy-to-reproduce states are used for calibration of thermometers.</a:t>
            </a:r>
          </a:p>
          <a:p>
            <a:pPr marL="0" indent="0" eaLnBrk="1" hangingPunct="1">
              <a:buFontTx/>
              <a:buNone/>
              <a:tabLst>
                <a:tab pos="117475" algn="l"/>
              </a:tabLst>
            </a:pPr>
            <a:r>
              <a:rPr lang="en-US" dirty="0" smtClean="0"/>
              <a:t>	Newton (1701):  interval between the freezing point of water and the human body temperature had a scale of 12</a:t>
            </a:r>
          </a:p>
          <a:p>
            <a:pPr marL="0" indent="0" algn="just" eaLnBrk="1" hangingPunct="1">
              <a:buFontTx/>
              <a:buNone/>
            </a:pPr>
            <a:r>
              <a:rPr lang="en-US" dirty="0" smtClean="0"/>
              <a:t>Fahrenheit (1714): assigned mixture of ice and common salt as 0 and human body temperature as 96.  On this scale freezing and boiling of water correspond to numbers 32 and 212 respectively.</a:t>
            </a:r>
          </a:p>
        </p:txBody>
      </p:sp>
    </p:spTree>
    <p:extLst>
      <p:ext uri="{BB962C8B-B14F-4D97-AF65-F5344CB8AC3E}">
        <p14:creationId xmlns:p14="http://schemas.microsoft.com/office/powerpoint/2010/main" val="324519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wipe(down)">
                                      <p:cBhvr>
                                        <p:cTn id="7" dur="500"/>
                                        <p:tgtEl>
                                          <p:spTgt spid="48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132">
                                            <p:txEl>
                                              <p:pRg st="1" end="1"/>
                                            </p:txEl>
                                          </p:spTgt>
                                        </p:tgtEl>
                                        <p:attrNameLst>
                                          <p:attrName>style.visibility</p:attrName>
                                        </p:attrNameLst>
                                      </p:cBhvr>
                                      <p:to>
                                        <p:strVal val="visible"/>
                                      </p:to>
                                    </p:set>
                                    <p:animEffect transition="in" filter="wipe(down)">
                                      <p:cBhvr>
                                        <p:cTn id="12" dur="500"/>
                                        <p:tgtEl>
                                          <p:spTgt spid="48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132">
                                            <p:txEl>
                                              <p:pRg st="2" end="2"/>
                                            </p:txEl>
                                          </p:spTgt>
                                        </p:tgtEl>
                                        <p:attrNameLst>
                                          <p:attrName>style.visibility</p:attrName>
                                        </p:attrNameLst>
                                      </p:cBhvr>
                                      <p:to>
                                        <p:strVal val="visible"/>
                                      </p:to>
                                    </p:set>
                                    <p:animEffect transition="in" filter="wipe(down)">
                                      <p:cBhvr>
                                        <p:cTn id="17" dur="500"/>
                                        <p:tgtEl>
                                          <p:spTgt spid="48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132">
                                            <p:txEl>
                                              <p:pRg st="3" end="3"/>
                                            </p:txEl>
                                          </p:spTgt>
                                        </p:tgtEl>
                                        <p:attrNameLst>
                                          <p:attrName>style.visibility</p:attrName>
                                        </p:attrNameLst>
                                      </p:cBhvr>
                                      <p:to>
                                        <p:strVal val="visible"/>
                                      </p:to>
                                    </p:set>
                                    <p:animEffect transition="in" filter="wipe(down)">
                                      <p:cBhvr>
                                        <p:cTn id="22" dur="500"/>
                                        <p:tgtEl>
                                          <p:spTgt spid="481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434A2D-5F8F-4098-A446-413552FE8F59}" type="slidenum">
              <a:rPr lang="en-US" sz="1400" smtClean="0"/>
              <a:pPr eaLnBrk="1" hangingPunct="1"/>
              <a:t>19</a:t>
            </a:fld>
            <a:endParaRPr lang="en-US" sz="1400" smtClean="0"/>
          </a:p>
        </p:txBody>
      </p:sp>
      <p:sp>
        <p:nvSpPr>
          <p:cNvPr id="49156" name="Rectangle 3"/>
          <p:cNvSpPr>
            <a:spLocks noGrp="1" noChangeArrowheads="1"/>
          </p:cNvSpPr>
          <p:nvPr>
            <p:ph type="body" idx="1"/>
          </p:nvPr>
        </p:nvSpPr>
        <p:spPr>
          <a:xfrm>
            <a:off x="0" y="0"/>
            <a:ext cx="9144000" cy="6858000"/>
          </a:xfrm>
        </p:spPr>
        <p:txBody>
          <a:bodyPr/>
          <a:lstStyle/>
          <a:p>
            <a:pPr eaLnBrk="1" hangingPunct="1">
              <a:buFontTx/>
              <a:buNone/>
            </a:pPr>
            <a:r>
              <a:rPr lang="en-US" dirty="0" smtClean="0"/>
              <a:t>	</a:t>
            </a:r>
            <a:r>
              <a:rPr lang="en-US" dirty="0" err="1" smtClean="0">
                <a:latin typeface="Times New Roman" pitchFamily="18" charset="0"/>
                <a:cs typeface="Times New Roman" pitchFamily="18" charset="0"/>
              </a:rPr>
              <a:t>Réaumur</a:t>
            </a:r>
            <a:r>
              <a:rPr lang="en-US" dirty="0" smtClean="0">
                <a:latin typeface="Times New Roman" pitchFamily="18" charset="0"/>
                <a:cs typeface="Times New Roman" pitchFamily="18" charset="0"/>
              </a:rPr>
              <a:t> (1731): assigned freezing point of water as 0 and boiling point as 80.</a:t>
            </a:r>
          </a:p>
          <a:p>
            <a:pPr eaLnBrk="1" hangingPunct="1">
              <a:buFontTx/>
              <a:buNone/>
            </a:pPr>
            <a:r>
              <a:rPr lang="en-US" dirty="0" smtClean="0">
                <a:latin typeface="Times New Roman" pitchFamily="18" charset="0"/>
                <a:cs typeface="Times New Roman" pitchFamily="18" charset="0"/>
              </a:rPr>
              <a:t>	Celsius (1742): assigned freezing point of water 100 and boiling as 0.  Present day Celsius is reversed (1747)</a:t>
            </a:r>
          </a:p>
          <a:p>
            <a:pPr eaLnBrk="1" hangingPunct="1">
              <a:buFontTx/>
              <a:buNone/>
            </a:pPr>
            <a:r>
              <a:rPr lang="en-US" dirty="0" smtClean="0">
                <a:latin typeface="Times New Roman" pitchFamily="18" charset="0"/>
                <a:cs typeface="Times New Roman" pitchFamily="18" charset="0"/>
              </a:rPr>
              <a:t>	The above are all called empirical temperatures.</a:t>
            </a:r>
          </a:p>
          <a:p>
            <a:pPr algn="just" eaLnBrk="1" hangingPunct="1">
              <a:buFontTx/>
              <a:buNone/>
            </a:pPr>
            <a:r>
              <a:rPr lang="en-US" dirty="0" smtClean="0">
                <a:latin typeface="Times New Roman" pitchFamily="18" charset="0"/>
                <a:cs typeface="Times New Roman" pitchFamily="18" charset="0"/>
              </a:rPr>
              <a:t>	The temperature scales in use today are based on the concept of thermodynamic temperature defined in terms of the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law of thermodynamics.  The scales are based on the triple point of water </a:t>
            </a:r>
          </a:p>
          <a:p>
            <a:pPr algn="just" eaLnBrk="1" hangingPunct="1">
              <a:buFontTx/>
              <a:buNone/>
            </a:pPr>
            <a:r>
              <a:rPr lang="en-US" dirty="0" smtClean="0">
                <a:latin typeface="Times New Roman" pitchFamily="18" charset="0"/>
                <a:cs typeface="Times New Roman" pitchFamily="18" charset="0"/>
              </a:rPr>
              <a:t>	(0.01</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273.16K) </a:t>
            </a:r>
          </a:p>
        </p:txBody>
      </p:sp>
    </p:spTree>
    <p:extLst>
      <p:ext uri="{BB962C8B-B14F-4D97-AF65-F5344CB8AC3E}">
        <p14:creationId xmlns:p14="http://schemas.microsoft.com/office/powerpoint/2010/main" val="17125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wipe(down)">
                                      <p:cBhvr>
                                        <p:cTn id="7" dur="5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wipe(down)">
                                      <p:cBhvr>
                                        <p:cTn id="12" dur="5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wipe(down)">
                                      <p:cBhvr>
                                        <p:cTn id="17" dur="500"/>
                                        <p:tgtEl>
                                          <p:spTgt spid="49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wipe(down)">
                                      <p:cBhvr>
                                        <p:cTn id="22" dur="500"/>
                                        <p:tgtEl>
                                          <p:spTgt spid="49156">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9156">
                                            <p:txEl>
                                              <p:pRg st="4" end="4"/>
                                            </p:txEl>
                                          </p:spTgt>
                                        </p:tgtEl>
                                        <p:attrNameLst>
                                          <p:attrName>style.visibility</p:attrName>
                                        </p:attrNameLst>
                                      </p:cBhvr>
                                      <p:to>
                                        <p:strVal val="visible"/>
                                      </p:to>
                                    </p:set>
                                    <p:animEffect transition="in" filter="wipe(down)">
                                      <p:cBhvr>
                                        <p:cTn id="25" dur="500"/>
                                        <p:tgtEl>
                                          <p:spTgt spid="491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marL="0" indent="0">
              <a:buNone/>
            </a:pPr>
            <a:r>
              <a:rPr lang="en-US" b="1" dirty="0" smtClean="0"/>
              <a:t>1.1 BASIC CONCEPTS</a:t>
            </a:r>
          </a:p>
          <a:p>
            <a:pPr marL="0" indent="0" algn="just">
              <a:buNone/>
            </a:pPr>
            <a:r>
              <a:rPr lang="en-US" dirty="0" smtClean="0">
                <a:latin typeface="Times New Roman" pitchFamily="18" charset="0"/>
                <a:cs typeface="Times New Roman" pitchFamily="18" charset="0"/>
              </a:rPr>
              <a:t>Any thermodynamic analysis begins with the precise specification of the matter or space under investigation</a:t>
            </a:r>
            <a:r>
              <a:rPr lang="en-US" b="1" dirty="0" smtClean="0">
                <a:latin typeface="Times New Roman" pitchFamily="18" charset="0"/>
                <a:cs typeface="Times New Roman" pitchFamily="18" charset="0"/>
              </a:rPr>
              <a:t>. </a:t>
            </a:r>
          </a:p>
          <a:p>
            <a:r>
              <a:rPr lang="en-US" dirty="0" smtClean="0">
                <a:solidFill>
                  <a:srgbClr val="FF0000"/>
                </a:solidFill>
                <a:latin typeface="Times New Roman" pitchFamily="18" charset="0"/>
                <a:cs typeface="Times New Roman" pitchFamily="18" charset="0"/>
              </a:rPr>
              <a:t>Thermodynamic System</a:t>
            </a:r>
          </a:p>
          <a:p>
            <a:pPr algn="just"/>
            <a:r>
              <a:rPr lang="en-US" dirty="0" smtClean="0">
                <a:latin typeface="Times New Roman" pitchFamily="18" charset="0"/>
                <a:cs typeface="Times New Roman" pitchFamily="18" charset="0"/>
              </a:rPr>
              <a:t>A Thermodynamic system can be defined as  Entity </a:t>
            </a:r>
            <a:r>
              <a:rPr lang="en-US" dirty="0">
                <a:latin typeface="Times New Roman" pitchFamily="18" charset="0"/>
                <a:cs typeface="Times New Roman" pitchFamily="18" charset="0"/>
              </a:rPr>
              <a:t>that is being subjected to </a:t>
            </a:r>
            <a:r>
              <a:rPr lang="en-US" dirty="0" smtClean="0">
                <a:latin typeface="Times New Roman" pitchFamily="18" charset="0"/>
                <a:cs typeface="Times New Roman" pitchFamily="18" charset="0"/>
              </a:rPr>
              <a:t>analysis or  3D  region or space bounded by an arbitrary surface.</a:t>
            </a:r>
          </a:p>
          <a:p>
            <a:pPr algn="just"/>
            <a:r>
              <a:rPr lang="en-US" dirty="0" smtClean="0">
                <a:latin typeface="Times New Roman" pitchFamily="18" charset="0"/>
                <a:cs typeface="Times New Roman" pitchFamily="18" charset="0"/>
              </a:rPr>
              <a:t>Identification of the </a:t>
            </a:r>
            <a:r>
              <a:rPr lang="en-US" dirty="0" smtClean="0">
                <a:solidFill>
                  <a:srgbClr val="00B0F0"/>
                </a:solidFill>
                <a:latin typeface="Times New Roman" pitchFamily="18" charset="0"/>
                <a:cs typeface="Times New Roman" pitchFamily="18" charset="0"/>
              </a:rPr>
              <a:t>boundary of a system </a:t>
            </a:r>
            <a:r>
              <a:rPr lang="en-US" dirty="0" smtClean="0">
                <a:latin typeface="Times New Roman" pitchFamily="18" charset="0"/>
                <a:cs typeface="Times New Roman" pitchFamily="18" charset="0"/>
              </a:rPr>
              <a:t>is very important particularly in the determination of magnitude of thermodynamic irreversibilities as there can be internal and external irreversibilities.</a:t>
            </a: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0090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445508-0288-482F-A68C-4D987AE55EC2}" type="slidenum">
              <a:rPr lang="en-US" sz="1400" smtClean="0"/>
              <a:pPr eaLnBrk="1" hangingPunct="1"/>
              <a:t>20</a:t>
            </a:fld>
            <a:endParaRPr lang="en-US" sz="1400" smtClean="0"/>
          </a:p>
        </p:txBody>
      </p:sp>
      <p:sp>
        <p:nvSpPr>
          <p:cNvPr id="50180" name="Rectangle 3"/>
          <p:cNvSpPr>
            <a:spLocks noGrp="1" noChangeArrowheads="1"/>
          </p:cNvSpPr>
          <p:nvPr>
            <p:ph type="body" idx="1"/>
          </p:nvPr>
        </p:nvSpPr>
        <p:spPr>
          <a:xfrm>
            <a:off x="0" y="0"/>
            <a:ext cx="9144000" cy="6858000"/>
          </a:xfrm>
        </p:spPr>
        <p:txBody>
          <a:bodyPr/>
          <a:lstStyle/>
          <a:p>
            <a:pPr eaLnBrk="1" hangingPunct="1">
              <a:buFontTx/>
              <a:buNone/>
            </a:pPr>
            <a:r>
              <a:rPr lang="en-US" smtClean="0"/>
              <a:t>	T(</a:t>
            </a:r>
            <a:r>
              <a:rPr lang="en-US" baseline="30000" smtClean="0"/>
              <a:t>o</a:t>
            </a:r>
            <a:r>
              <a:rPr lang="en-US" smtClean="0"/>
              <a:t>C) = T(K) – 273.15</a:t>
            </a:r>
          </a:p>
          <a:p>
            <a:pPr eaLnBrk="1" hangingPunct="1">
              <a:buFontTx/>
              <a:buNone/>
            </a:pPr>
            <a:r>
              <a:rPr lang="en-US" smtClean="0"/>
              <a:t>	T(R) = (9/5) T(K)</a:t>
            </a:r>
          </a:p>
          <a:p>
            <a:pPr eaLnBrk="1" hangingPunct="1">
              <a:buFontTx/>
              <a:buNone/>
            </a:pPr>
            <a:r>
              <a:rPr lang="en-US" smtClean="0"/>
              <a:t>	T(</a:t>
            </a:r>
            <a:r>
              <a:rPr lang="en-US" baseline="30000" smtClean="0"/>
              <a:t>o</a:t>
            </a:r>
            <a:r>
              <a:rPr lang="en-US" smtClean="0"/>
              <a:t>F) = T(R) – 459.67</a:t>
            </a:r>
          </a:p>
          <a:p>
            <a:pPr eaLnBrk="1" hangingPunct="1">
              <a:buFontTx/>
              <a:buNone/>
            </a:pPr>
            <a:r>
              <a:rPr lang="en-US" smtClean="0"/>
              <a:t>	T(</a:t>
            </a:r>
            <a:r>
              <a:rPr lang="en-US" baseline="30000" smtClean="0"/>
              <a:t>o</a:t>
            </a:r>
            <a:r>
              <a:rPr lang="en-US" smtClean="0"/>
              <a:t>F) = (9/5) T(</a:t>
            </a:r>
            <a:r>
              <a:rPr lang="en-US" baseline="30000" smtClean="0"/>
              <a:t>o</a:t>
            </a:r>
            <a:r>
              <a:rPr lang="en-US" smtClean="0"/>
              <a:t>C) +32</a:t>
            </a:r>
          </a:p>
          <a:p>
            <a:pPr eaLnBrk="1" hangingPunct="1">
              <a:buFontTx/>
              <a:buNone/>
            </a:pPr>
            <a:r>
              <a:rPr lang="en-US" smtClean="0"/>
              <a:t>	T(</a:t>
            </a:r>
            <a:r>
              <a:rPr lang="en-US" baseline="30000" smtClean="0"/>
              <a:t>o</a:t>
            </a:r>
            <a:r>
              <a:rPr lang="en-US" smtClean="0"/>
              <a:t>C) = (5/9)(T(</a:t>
            </a:r>
            <a:r>
              <a:rPr lang="en-US" baseline="30000" smtClean="0"/>
              <a:t>o</a:t>
            </a:r>
            <a:r>
              <a:rPr lang="en-US" smtClean="0"/>
              <a:t>F)-32)</a:t>
            </a:r>
          </a:p>
          <a:p>
            <a:pPr eaLnBrk="1" hangingPunct="1">
              <a:buFontTx/>
              <a:buNone/>
            </a:pPr>
            <a:r>
              <a:rPr lang="en-US" smtClean="0"/>
              <a:t>	1 R or 1</a:t>
            </a:r>
            <a:r>
              <a:rPr lang="en-US" baseline="30000" smtClean="0"/>
              <a:t>o</a:t>
            </a:r>
            <a:r>
              <a:rPr lang="en-US" smtClean="0"/>
              <a:t>F = (5/9)(1 K or 1</a:t>
            </a:r>
            <a:r>
              <a:rPr lang="en-US" baseline="30000" smtClean="0"/>
              <a:t>o</a:t>
            </a:r>
            <a:r>
              <a:rPr lang="en-US" smtClean="0"/>
              <a:t>C) </a:t>
            </a:r>
          </a:p>
        </p:txBody>
      </p:sp>
    </p:spTree>
    <p:extLst>
      <p:ext uri="{BB962C8B-B14F-4D97-AF65-F5344CB8AC3E}">
        <p14:creationId xmlns:p14="http://schemas.microsoft.com/office/powerpoint/2010/main" val="1067125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826E0F-8B38-40A7-9ED3-9E1D534E20FD}" type="slidenum">
              <a:rPr lang="en-US" sz="1400" smtClean="0"/>
              <a:pPr eaLnBrk="1" hangingPunct="1"/>
              <a:t>21</a:t>
            </a:fld>
            <a:endParaRPr lang="en-US" sz="1400" smtClean="0"/>
          </a:p>
        </p:txBody>
      </p:sp>
      <p:sp>
        <p:nvSpPr>
          <p:cNvPr id="7174" name="Rectangle 3"/>
          <p:cNvSpPr>
            <a:spLocks noGrp="1" noChangeArrowheads="1"/>
          </p:cNvSpPr>
          <p:nvPr>
            <p:ph type="body" idx="1"/>
          </p:nvPr>
        </p:nvSpPr>
        <p:spPr>
          <a:xfrm>
            <a:off x="0" y="0"/>
            <a:ext cx="9144000" cy="6858000"/>
          </a:xfrm>
        </p:spPr>
        <p:txBody>
          <a:bodyPr>
            <a:normAutofit lnSpcReduction="10000"/>
          </a:bodyPr>
          <a:lstStyle/>
          <a:p>
            <a:pPr eaLnBrk="1" hangingPunct="1">
              <a:lnSpc>
                <a:spcPct val="90000"/>
              </a:lnSpc>
              <a:buFontTx/>
              <a:buNone/>
            </a:pPr>
            <a:r>
              <a:rPr lang="en-US" sz="2800" b="1" i="1" dirty="0" smtClean="0"/>
              <a:t>Energy Change</a:t>
            </a:r>
          </a:p>
          <a:p>
            <a:pPr eaLnBrk="1" hangingPunct="1">
              <a:lnSpc>
                <a:spcPct val="90000"/>
              </a:lnSpc>
              <a:buFontTx/>
              <a:buNone/>
            </a:pPr>
            <a:endParaRPr lang="en-US" dirty="0" smtClean="0"/>
          </a:p>
          <a:p>
            <a:pPr eaLnBrk="1" hangingPunct="1">
              <a:lnSpc>
                <a:spcPct val="90000"/>
              </a:lnSpc>
              <a:buFontTx/>
              <a:buNone/>
            </a:pPr>
            <a:endParaRPr lang="en-US" dirty="0" smtClean="0"/>
          </a:p>
          <a:p>
            <a:pPr algn="just" eaLnBrk="1" hangingPunct="1">
              <a:lnSpc>
                <a:spcPct val="90000"/>
              </a:lnSpc>
              <a:buFontTx/>
              <a:buNone/>
            </a:pPr>
            <a:r>
              <a:rPr lang="en-US" dirty="0" smtClean="0"/>
              <a:t>               </a:t>
            </a:r>
            <a:r>
              <a:rPr lang="en-US" dirty="0" smtClean="0">
                <a:latin typeface="Times New Roman" pitchFamily="18" charset="0"/>
                <a:cs typeface="Times New Roman" pitchFamily="18" charset="0"/>
              </a:rPr>
              <a:t>represents other macroscopic forms of energy storage as shown in the table </a:t>
            </a:r>
            <a:r>
              <a:rPr lang="en-US" dirty="0" smtClean="0">
                <a:hlinkClick r:id="rId3" action="ppaction://hlinkfile"/>
              </a:rPr>
              <a:t>tables&amp;misc.docx </a:t>
            </a:r>
            <a:r>
              <a:rPr lang="en-US" dirty="0" smtClean="0"/>
              <a:t>. </a:t>
            </a:r>
          </a:p>
          <a:p>
            <a:pPr marL="0" indent="0" algn="just" eaLnBrk="1" hangingPunct="1">
              <a:lnSpc>
                <a:spcPct val="90000"/>
              </a:lnSpc>
              <a:buFontTx/>
              <a:buNone/>
            </a:pPr>
            <a:r>
              <a:rPr lang="en-US" dirty="0" smtClean="0">
                <a:latin typeface="Times New Roman" pitchFamily="18" charset="0"/>
                <a:cs typeface="Times New Roman" pitchFamily="18" charset="0"/>
              </a:rPr>
              <a:t>These are independent of one another. Each energy storage can be increased or decreased only through characteristic energy interaction related to the expressions in the </a:t>
            </a:r>
            <a:r>
              <a:rPr lang="en-US" dirty="0" smtClean="0">
                <a:latin typeface="Times New Roman" pitchFamily="18" charset="0"/>
                <a:cs typeface="Times New Roman" pitchFamily="18" charset="0"/>
                <a:sym typeface="Symbol" pitchFamily="18" charset="2"/>
              </a:rPr>
              <a:t>W column (uncoupled cases). Whereas if U can be changed through work transfer, heat transfer or both , case becomes coupled.  </a:t>
            </a:r>
            <a:endParaRPr lang="en-US" dirty="0" smtClean="0">
              <a:latin typeface="Times New Roman" pitchFamily="18" charset="0"/>
              <a:cs typeface="Times New Roman" pitchFamily="18" charset="0"/>
            </a:endParaRPr>
          </a:p>
          <a:p>
            <a:pPr marL="0" indent="0" algn="just" eaLnBrk="1" hangingPunct="1">
              <a:lnSpc>
                <a:spcPct val="90000"/>
              </a:lnSpc>
              <a:buFontTx/>
              <a:buNone/>
            </a:pPr>
            <a:endParaRPr lang="en-US" dirty="0" smtClean="0">
              <a:latin typeface="Times New Roman" pitchFamily="18" charset="0"/>
              <a:cs typeface="Times New Roman" pitchFamily="18" charset="0"/>
            </a:endParaRPr>
          </a:p>
          <a:p>
            <a:pPr marL="0" indent="0" algn="just" eaLnBrk="1" hangingPunct="1">
              <a:lnSpc>
                <a:spcPct val="90000"/>
              </a:lnSpc>
              <a:buFontTx/>
              <a:buNone/>
            </a:pPr>
            <a:endParaRPr lang="en-US" dirty="0" smtClean="0">
              <a:latin typeface="Times New Roman" pitchFamily="18" charset="0"/>
              <a:cs typeface="Times New Roman" pitchFamily="18" charset="0"/>
            </a:endParaRPr>
          </a:p>
          <a:p>
            <a:pPr eaLnBrk="1" hangingPunct="1">
              <a:lnSpc>
                <a:spcPct val="90000"/>
              </a:lnSpc>
              <a:buFontTx/>
              <a:buNone/>
            </a:pPr>
            <a:r>
              <a:rPr lang="en-US" dirty="0" smtClean="0"/>
              <a:t>	</a:t>
            </a:r>
          </a:p>
        </p:txBody>
      </p:sp>
      <p:graphicFrame>
        <p:nvGraphicFramePr>
          <p:cNvPr id="7170" name="Object 4"/>
          <p:cNvGraphicFramePr>
            <a:graphicFrameLocks noChangeAspect="1"/>
          </p:cNvGraphicFramePr>
          <p:nvPr/>
        </p:nvGraphicFramePr>
        <p:xfrm>
          <a:off x="609600" y="685800"/>
          <a:ext cx="7162800" cy="762000"/>
        </p:xfrm>
        <a:graphic>
          <a:graphicData uri="http://schemas.openxmlformats.org/presentationml/2006/ole">
            <mc:AlternateContent xmlns:mc="http://schemas.openxmlformats.org/markup-compatibility/2006">
              <mc:Choice xmlns:v="urn:schemas-microsoft-com:vml" Requires="v">
                <p:oleObj spid="_x0000_s8268" name="Equation" r:id="rId4" imgW="4190760" imgH="444240" progId="Equation.3">
                  <p:embed/>
                </p:oleObj>
              </mc:Choice>
              <mc:Fallback>
                <p:oleObj name="Equation" r:id="rId4" imgW="419076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85800"/>
                        <a:ext cx="716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5"/>
          <p:cNvGraphicFramePr>
            <a:graphicFrameLocks noChangeAspect="1"/>
          </p:cNvGraphicFramePr>
          <p:nvPr/>
        </p:nvGraphicFramePr>
        <p:xfrm>
          <a:off x="304800" y="1524000"/>
          <a:ext cx="1066800" cy="457200"/>
        </p:xfrm>
        <a:graphic>
          <a:graphicData uri="http://schemas.openxmlformats.org/presentationml/2006/ole">
            <mc:AlternateContent xmlns:mc="http://schemas.openxmlformats.org/markup-compatibility/2006">
              <mc:Choice xmlns:v="urn:schemas-microsoft-com:vml" Requires="v">
                <p:oleObj spid="_x0000_s8269" name="Equation" r:id="rId6" imgW="698400" imgH="241200" progId="Equation.3">
                  <p:embed/>
                </p:oleObj>
              </mc:Choice>
              <mc:Fallback>
                <p:oleObj name="Equation" r:id="rId6" imgW="6984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524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976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wipe(down)">
                                      <p:cBhvr>
                                        <p:cTn id="7" dur="500"/>
                                        <p:tgtEl>
                                          <p:spTgt spid="7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4">
                                            <p:txEl>
                                              <p:pRg st="3" end="3"/>
                                            </p:txEl>
                                          </p:spTgt>
                                        </p:tgtEl>
                                        <p:attrNameLst>
                                          <p:attrName>style.visibility</p:attrName>
                                        </p:attrNameLst>
                                      </p:cBhvr>
                                      <p:to>
                                        <p:strVal val="visible"/>
                                      </p:to>
                                    </p:set>
                                    <p:animEffect transition="in" filter="wipe(down)">
                                      <p:cBhvr>
                                        <p:cTn id="12" dur="500"/>
                                        <p:tgtEl>
                                          <p:spTgt spid="717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4">
                                            <p:txEl>
                                              <p:pRg st="4" end="4"/>
                                            </p:txEl>
                                          </p:spTgt>
                                        </p:tgtEl>
                                        <p:attrNameLst>
                                          <p:attrName>style.visibility</p:attrName>
                                        </p:attrNameLst>
                                      </p:cBhvr>
                                      <p:to>
                                        <p:strVal val="visible"/>
                                      </p:to>
                                    </p:set>
                                    <p:animEffect transition="in" filter="wipe(down)">
                                      <p:cBhvr>
                                        <p:cTn id="17" dur="500"/>
                                        <p:tgtEl>
                                          <p:spTgt spid="71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1F9E83-3D30-4235-A733-7CBF438446F4}" type="slidenum">
              <a:rPr lang="en-US" sz="1400" smtClean="0"/>
              <a:pPr eaLnBrk="1" hangingPunct="1"/>
              <a:t>22</a:t>
            </a:fld>
            <a:endParaRPr lang="en-US" sz="1400" smtClean="0"/>
          </a:p>
        </p:txBody>
      </p:sp>
      <p:sp>
        <p:nvSpPr>
          <p:cNvPr id="8198" name="Rectangle 3"/>
          <p:cNvSpPr>
            <a:spLocks noGrp="1" noChangeArrowheads="1"/>
          </p:cNvSpPr>
          <p:nvPr>
            <p:ph type="body" idx="1"/>
          </p:nvPr>
        </p:nvSpPr>
        <p:spPr>
          <a:xfrm>
            <a:off x="0" y="0"/>
            <a:ext cx="9144000" cy="6858000"/>
          </a:xfrm>
        </p:spPr>
        <p:txBody>
          <a:bodyPr/>
          <a:lstStyle/>
          <a:p>
            <a:pPr eaLnBrk="1" hangingPunct="1">
              <a:buFontTx/>
              <a:buNone/>
            </a:pPr>
            <a:r>
              <a:rPr lang="en-US" sz="3600" b="1" dirty="0" smtClean="0"/>
              <a:t>1.2.2 </a:t>
            </a:r>
            <a:r>
              <a:rPr lang="en-US" sz="3600" b="1" dirty="0" smtClean="0">
                <a:solidFill>
                  <a:srgbClr val="FF0000"/>
                </a:solidFill>
              </a:rPr>
              <a:t>Open System</a:t>
            </a:r>
          </a:p>
          <a:p>
            <a:pPr eaLnBrk="1" hangingPunct="1">
              <a:buFontTx/>
              <a:buNone/>
            </a:pPr>
            <a:r>
              <a:rPr lang="en-US" b="1" i="1" dirty="0" smtClean="0"/>
              <a:t>Conservation of mass</a:t>
            </a:r>
          </a:p>
          <a:p>
            <a:pPr eaLnBrk="1" hangingPunct="1"/>
            <a:endParaRPr lang="en-US" dirty="0" smtClean="0"/>
          </a:p>
          <a:p>
            <a:pPr eaLnBrk="1" hangingPunct="1"/>
            <a:endParaRPr lang="en-US" dirty="0" smtClean="0"/>
          </a:p>
          <a:p>
            <a:pPr eaLnBrk="1" hangingPunct="1"/>
            <a:r>
              <a:rPr lang="en-US" dirty="0" smtClean="0"/>
              <a:t>As a rate</a:t>
            </a:r>
          </a:p>
          <a:p>
            <a:pPr eaLnBrk="1" hangingPunct="1">
              <a:buFontTx/>
              <a:buNone/>
            </a:pPr>
            <a:r>
              <a:rPr lang="en-US" dirty="0" smtClean="0"/>
              <a:t>	</a:t>
            </a:r>
          </a:p>
          <a:p>
            <a:pPr eaLnBrk="1" hangingPunct="1">
              <a:buFontTx/>
              <a:buNone/>
            </a:pPr>
            <a:r>
              <a:rPr lang="en-US" dirty="0" smtClean="0"/>
              <a:t>	</a:t>
            </a:r>
          </a:p>
        </p:txBody>
      </p:sp>
      <p:graphicFrame>
        <p:nvGraphicFramePr>
          <p:cNvPr id="8194" name="Object 4"/>
          <p:cNvGraphicFramePr>
            <a:graphicFrameLocks noChangeAspect="1"/>
          </p:cNvGraphicFramePr>
          <p:nvPr/>
        </p:nvGraphicFramePr>
        <p:xfrm>
          <a:off x="1219200" y="1295400"/>
          <a:ext cx="5943600" cy="1584325"/>
        </p:xfrm>
        <a:graphic>
          <a:graphicData uri="http://schemas.openxmlformats.org/presentationml/2006/ole">
            <mc:AlternateContent xmlns:mc="http://schemas.openxmlformats.org/markup-compatibility/2006">
              <mc:Choice xmlns:v="urn:schemas-microsoft-com:vml" Requires="v">
                <p:oleObj spid="_x0000_s9295" name="Equation" r:id="rId3" imgW="2133360" imgH="711000" progId="Equation.3">
                  <p:embed/>
                </p:oleObj>
              </mc:Choice>
              <mc:Fallback>
                <p:oleObj name="Equation" r:id="rId3" imgW="213336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95400"/>
                        <a:ext cx="594360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5"/>
          <p:cNvGraphicFramePr>
            <a:graphicFrameLocks noChangeAspect="1"/>
          </p:cNvGraphicFramePr>
          <p:nvPr>
            <p:extLst>
              <p:ext uri="{D42A27DB-BD31-4B8C-83A1-F6EECF244321}">
                <p14:modId xmlns:p14="http://schemas.microsoft.com/office/powerpoint/2010/main" val="3970580147"/>
              </p:ext>
            </p:extLst>
          </p:nvPr>
        </p:nvGraphicFramePr>
        <p:xfrm>
          <a:off x="152400" y="3055374"/>
          <a:ext cx="4743915" cy="3116826"/>
        </p:xfrm>
        <a:graphic>
          <a:graphicData uri="http://schemas.openxmlformats.org/presentationml/2006/ole">
            <mc:AlternateContent xmlns:mc="http://schemas.openxmlformats.org/markup-compatibility/2006">
              <mc:Choice xmlns:v="urn:schemas-microsoft-com:vml" Requires="v">
                <p:oleObj spid="_x0000_s9296" name="Equation" r:id="rId5" imgW="2145960" imgH="1409400" progId="Equation.3">
                  <p:embed/>
                </p:oleObj>
              </mc:Choice>
              <mc:Fallback>
                <p:oleObj name="Equation" r:id="rId5" imgW="2145960" imgH="140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55374"/>
                        <a:ext cx="4743915" cy="3116826"/>
                      </a:xfrm>
                      <a:prstGeom prst="rect">
                        <a:avLst/>
                      </a:prstGeom>
                      <a:noFill/>
                      <a:ln>
                        <a:noFill/>
                      </a:ln>
                      <a:effectLst/>
                      <a:extLst/>
                    </p:spPr>
                  </p:pic>
                </p:oleObj>
              </mc:Fallback>
            </mc:AlternateContent>
          </a:graphicData>
        </a:graphic>
      </p:graphicFrame>
      <p:pic>
        <p:nvPicPr>
          <p:cNvPr id="9266" name="Picture 50"/>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776757" y="3079954"/>
            <a:ext cx="4377075" cy="278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50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8">
                                            <p:txEl>
                                              <p:pRg st="4" end="4"/>
                                            </p:txEl>
                                          </p:spTgt>
                                        </p:tgtEl>
                                        <p:attrNameLst>
                                          <p:attrName>style.visibility</p:attrName>
                                        </p:attrNameLst>
                                      </p:cBhvr>
                                      <p:to>
                                        <p:strVal val="visible"/>
                                      </p:to>
                                    </p:set>
                                    <p:animEffect transition="in" filter="wipe(down)">
                                      <p:cBhvr>
                                        <p:cTn id="12" dur="500"/>
                                        <p:tgtEl>
                                          <p:spTgt spid="81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wipe(down)">
                                      <p:cBhvr>
                                        <p:cTn id="17" dur="500"/>
                                        <p:tgtEl>
                                          <p:spTgt spid="8195"/>
                                        </p:tgtEl>
                                      </p:cBhvr>
                                    </p:animEffect>
                                  </p:childTnLst>
                                </p:cTn>
                              </p:par>
                              <p:par>
                                <p:cTn id="18" presetID="22" presetClass="entr" presetSubtype="4" fill="hold" nodeType="withEffect">
                                  <p:stCondLst>
                                    <p:cond delay="0"/>
                                  </p:stCondLst>
                                  <p:childTnLst>
                                    <p:set>
                                      <p:cBhvr>
                                        <p:cTn id="19" dur="1" fill="hold">
                                          <p:stCondLst>
                                            <p:cond delay="0"/>
                                          </p:stCondLst>
                                        </p:cTn>
                                        <p:tgtEl>
                                          <p:spTgt spid="9266"/>
                                        </p:tgtEl>
                                        <p:attrNameLst>
                                          <p:attrName>style.visibility</p:attrName>
                                        </p:attrNameLst>
                                      </p:cBhvr>
                                      <p:to>
                                        <p:strVal val="visible"/>
                                      </p:to>
                                    </p:set>
                                    <p:animEffect transition="in" filter="wipe(down)">
                                      <p:cBhvr>
                                        <p:cTn id="20" dur="500"/>
                                        <p:tgtEl>
                                          <p:spTgt spid="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4" y="152400"/>
            <a:ext cx="438764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774" y="304800"/>
            <a:ext cx="496682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4800600"/>
            <a:ext cx="2734955" cy="44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781638"/>
            <a:ext cx="3276600" cy="44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8870" y="5638800"/>
            <a:ext cx="8890382" cy="646331"/>
          </a:xfrm>
          <a:prstGeom prst="rect">
            <a:avLst/>
          </a:prstGeom>
        </p:spPr>
        <p:txBody>
          <a:bodyPr wrap="none">
            <a:spAutoFit/>
          </a:bodyPr>
          <a:lstStyle/>
          <a:p>
            <a:r>
              <a:rPr lang="en-US" dirty="0"/>
              <a:t>Fig1.4 </a:t>
            </a:r>
            <a:r>
              <a:rPr lang="en-US" dirty="0" smtClean="0"/>
              <a:t>   The development of conservation principles for a control volume analysis. (a) control</a:t>
            </a:r>
          </a:p>
          <a:p>
            <a:r>
              <a:rPr lang="en-US" dirty="0" smtClean="0"/>
              <a:t>Mass at time t; (b) control mass at t+∆t</a:t>
            </a:r>
            <a:endParaRPr lang="en-US" dirty="0"/>
          </a:p>
        </p:txBody>
      </p:sp>
    </p:spTree>
    <p:extLst>
      <p:ext uri="{BB962C8B-B14F-4D97-AF65-F5344CB8AC3E}">
        <p14:creationId xmlns:p14="http://schemas.microsoft.com/office/powerpoint/2010/main" val="3179425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F7B843-E1B0-47F9-AAF9-896FD8E4779D}" type="slidenum">
              <a:rPr lang="en-US" sz="1400" smtClean="0"/>
              <a:pPr eaLnBrk="1" hangingPunct="1"/>
              <a:t>24</a:t>
            </a:fld>
            <a:endParaRPr lang="en-US" sz="1400" smtClean="0"/>
          </a:p>
        </p:txBody>
      </p:sp>
      <p:sp>
        <p:nvSpPr>
          <p:cNvPr id="51204" name="Rectangle 3"/>
          <p:cNvSpPr>
            <a:spLocks noGrp="1" noChangeArrowheads="1"/>
          </p:cNvSpPr>
          <p:nvPr>
            <p:ph type="body" idx="1"/>
          </p:nvPr>
        </p:nvSpPr>
        <p:spPr>
          <a:xfrm>
            <a:off x="0" y="0"/>
            <a:ext cx="9144000" cy="6858000"/>
          </a:xfrm>
        </p:spPr>
        <p:txBody>
          <a:bodyPr/>
          <a:lstStyle/>
          <a:p>
            <a:pPr eaLnBrk="1" hangingPunct="1">
              <a:buFontTx/>
              <a:buNone/>
            </a:pPr>
            <a:r>
              <a:rPr lang="en-US" b="1" i="1" dirty="0" smtClean="0"/>
              <a:t>Conservation of Energy</a:t>
            </a:r>
          </a:p>
          <a:p>
            <a:pPr eaLnBrk="1" hangingPunct="1">
              <a:buFontTx/>
              <a:buNone/>
            </a:pPr>
            <a:r>
              <a:rPr lang="en-US" dirty="0" smtClean="0">
                <a:latin typeface="Times New Roman" pitchFamily="18" charset="0"/>
                <a:cs typeface="Times New Roman" pitchFamily="18" charset="0"/>
              </a:rPr>
              <a:t>Applying the First law on the closed system</a:t>
            </a:r>
          </a:p>
          <a:p>
            <a:pPr eaLnBrk="1" hangingPunct="1">
              <a:buFontTx/>
              <a:buNone/>
            </a:pPr>
            <a:r>
              <a:rPr lang="en-US" dirty="0" smtClean="0">
                <a:latin typeface="Times New Roman" pitchFamily="18" charset="0"/>
                <a:cs typeface="Times New Roman" pitchFamily="18" charset="0"/>
              </a:rPr>
              <a:t>	Q – W = E</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E</a:t>
            </a:r>
            <a:r>
              <a:rPr lang="en-US" baseline="-25000" dirty="0" smtClean="0">
                <a:latin typeface="Times New Roman" pitchFamily="18" charset="0"/>
                <a:cs typeface="Times New Roman" pitchFamily="18" charset="0"/>
              </a:rPr>
              <a:t>1</a:t>
            </a:r>
          </a:p>
          <a:p>
            <a:pPr eaLnBrk="1" hangingPunct="1">
              <a:buFontTx/>
              <a:buNone/>
            </a:pPr>
            <a:r>
              <a:rPr lang="en-US" dirty="0" smtClean="0">
                <a:latin typeface="Times New Roman" pitchFamily="18" charset="0"/>
                <a:cs typeface="Times New Roman" pitchFamily="18" charset="0"/>
              </a:rPr>
              <a:t>W includes  three forms for open systems: </a:t>
            </a:r>
          </a:p>
          <a:p>
            <a:pPr eaLnBrk="1" hangingPunct="1">
              <a:buFontTx/>
              <a:buNone/>
            </a:pPr>
            <a:r>
              <a:rPr lang="en-US" dirty="0" smtClean="0">
                <a:latin typeface="Times New Roman" pitchFamily="18" charset="0"/>
                <a:cs typeface="Times New Roman" pitchFamily="18" charset="0"/>
              </a:rPr>
              <a:t>  - The flow or displacement work associated with mass crossing a control surface.</a:t>
            </a:r>
          </a:p>
          <a:p>
            <a:pPr eaLnBrk="1" hangingPunct="1">
              <a:buFontTx/>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 Shaft work which can be measured by devices external to the control volume,</a:t>
            </a:r>
          </a:p>
          <a:p>
            <a:pPr eaLnBrk="1" hangingPunct="1">
              <a:buFontTx/>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 other forms of work in special situations , such as moving boundary  work.</a:t>
            </a:r>
          </a:p>
          <a:p>
            <a:pPr eaLnBrk="1" hangingPunct="1">
              <a:buFontTx/>
              <a:buNone/>
            </a:pPr>
            <a:endParaRPr lang="en-US" dirty="0" smtClean="0"/>
          </a:p>
          <a:p>
            <a:pPr eaLnBrk="1" hangingPunct="1">
              <a:buFontTx/>
              <a:buNone/>
            </a:pPr>
            <a:r>
              <a:rPr lang="en-US" dirty="0" smtClean="0"/>
              <a:t>	</a:t>
            </a:r>
          </a:p>
          <a:p>
            <a:pPr eaLnBrk="1" hangingPunct="1">
              <a:buFontTx/>
              <a:buNone/>
            </a:pPr>
            <a:endParaRPr lang="en-US" dirty="0" smtClean="0"/>
          </a:p>
        </p:txBody>
      </p:sp>
    </p:spTree>
    <p:extLst>
      <p:ext uri="{BB962C8B-B14F-4D97-AF65-F5344CB8AC3E}">
        <p14:creationId xmlns:p14="http://schemas.microsoft.com/office/powerpoint/2010/main" val="4515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wipe(down)">
                                      <p:cBhvr>
                                        <p:cTn id="7" dur="500"/>
                                        <p:tgtEl>
                                          <p:spTgt spid="5120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04">
                                            <p:txEl>
                                              <p:pRg st="1" end="1"/>
                                            </p:txEl>
                                          </p:spTgt>
                                        </p:tgtEl>
                                        <p:attrNameLst>
                                          <p:attrName>style.visibility</p:attrName>
                                        </p:attrNameLst>
                                      </p:cBhvr>
                                      <p:to>
                                        <p:strVal val="visible"/>
                                      </p:to>
                                    </p:set>
                                    <p:animEffect transition="in" filter="wipe(down)">
                                      <p:cBhvr>
                                        <p:cTn id="10" dur="500"/>
                                        <p:tgtEl>
                                          <p:spTgt spid="5120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1204">
                                            <p:txEl>
                                              <p:pRg st="2" end="2"/>
                                            </p:txEl>
                                          </p:spTgt>
                                        </p:tgtEl>
                                        <p:attrNameLst>
                                          <p:attrName>style.visibility</p:attrName>
                                        </p:attrNameLst>
                                      </p:cBhvr>
                                      <p:to>
                                        <p:strVal val="visible"/>
                                      </p:to>
                                    </p:set>
                                    <p:animEffect transition="in" filter="wipe(down)">
                                      <p:cBhvr>
                                        <p:cTn id="13" dur="500"/>
                                        <p:tgtEl>
                                          <p:spTgt spid="5120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1204">
                                            <p:txEl>
                                              <p:pRg st="3" end="3"/>
                                            </p:txEl>
                                          </p:spTgt>
                                        </p:tgtEl>
                                        <p:attrNameLst>
                                          <p:attrName>style.visibility</p:attrName>
                                        </p:attrNameLst>
                                      </p:cBhvr>
                                      <p:to>
                                        <p:strVal val="visible"/>
                                      </p:to>
                                    </p:set>
                                    <p:animEffect transition="in" filter="wipe(down)">
                                      <p:cBhvr>
                                        <p:cTn id="18" dur="500"/>
                                        <p:tgtEl>
                                          <p:spTgt spid="51204">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1204">
                                            <p:txEl>
                                              <p:pRg st="4" end="4"/>
                                            </p:txEl>
                                          </p:spTgt>
                                        </p:tgtEl>
                                        <p:attrNameLst>
                                          <p:attrName>style.visibility</p:attrName>
                                        </p:attrNameLst>
                                      </p:cBhvr>
                                      <p:to>
                                        <p:strVal val="visible"/>
                                      </p:to>
                                    </p:set>
                                    <p:animEffect transition="in" filter="wipe(down)">
                                      <p:cBhvr>
                                        <p:cTn id="21" dur="500"/>
                                        <p:tgtEl>
                                          <p:spTgt spid="51204">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1204">
                                            <p:txEl>
                                              <p:pRg st="5" end="5"/>
                                            </p:txEl>
                                          </p:spTgt>
                                        </p:tgtEl>
                                        <p:attrNameLst>
                                          <p:attrName>style.visibility</p:attrName>
                                        </p:attrNameLst>
                                      </p:cBhvr>
                                      <p:to>
                                        <p:strVal val="visible"/>
                                      </p:to>
                                    </p:set>
                                    <p:animEffect transition="in" filter="wipe(down)">
                                      <p:cBhvr>
                                        <p:cTn id="24" dur="500"/>
                                        <p:tgtEl>
                                          <p:spTgt spid="51204">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1204">
                                            <p:txEl>
                                              <p:pRg st="6" end="6"/>
                                            </p:txEl>
                                          </p:spTgt>
                                        </p:tgtEl>
                                        <p:attrNameLst>
                                          <p:attrName>style.visibility</p:attrName>
                                        </p:attrNameLst>
                                      </p:cBhvr>
                                      <p:to>
                                        <p:strVal val="visible"/>
                                      </p:to>
                                    </p:set>
                                    <p:animEffect transition="in" filter="wipe(down)">
                                      <p:cBhvr>
                                        <p:cTn id="27" dur="500"/>
                                        <p:tgtEl>
                                          <p:spTgt spid="51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a:xfrm>
            <a:off x="0" y="0"/>
            <a:ext cx="8458200" cy="46038"/>
          </a:xfrm>
        </p:spPr>
        <p:txBody>
          <a:bodyPr>
            <a:normAutofit fontScale="90000"/>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3200" dirty="0" smtClean="0"/>
              <a:t>Using</a:t>
            </a:r>
          </a:p>
        </p:txBody>
      </p:sp>
      <p:sp>
        <p:nvSpPr>
          <p:cNvPr id="102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11646A-8773-49E8-8590-24DB24D42C0C}" type="slidenum">
              <a:rPr lang="en-US" sz="1400" smtClean="0"/>
              <a:pPr eaLnBrk="1" hangingPunct="1"/>
              <a:t>25</a:t>
            </a:fld>
            <a:endParaRPr lang="en-US" sz="1400" smtClean="0"/>
          </a:p>
        </p:txBody>
      </p:sp>
      <p:graphicFrame>
        <p:nvGraphicFramePr>
          <p:cNvPr id="10242" name="Object 4"/>
          <p:cNvGraphicFramePr>
            <a:graphicFrameLocks noGrp="1" noChangeAspect="1"/>
          </p:cNvGraphicFramePr>
          <p:nvPr>
            <p:ph idx="1"/>
          </p:nvPr>
        </p:nvGraphicFramePr>
        <p:xfrm>
          <a:off x="381000" y="457200"/>
          <a:ext cx="5410200" cy="1344613"/>
        </p:xfrm>
        <a:graphic>
          <a:graphicData uri="http://schemas.openxmlformats.org/presentationml/2006/ole">
            <mc:AlternateContent xmlns:mc="http://schemas.openxmlformats.org/markup-compatibility/2006">
              <mc:Choice xmlns:v="urn:schemas-microsoft-com:vml" Requires="v">
                <p:oleObj spid="_x0000_s11340" name="Equation" r:id="rId3" imgW="1993680" imgH="495000" progId="Equation.3">
                  <p:embed/>
                </p:oleObj>
              </mc:Choice>
              <mc:Fallback>
                <p:oleObj name="Equation" r:id="rId3" imgW="199368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5410200" cy="134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5"/>
          <p:cNvGraphicFramePr>
            <a:graphicFrameLocks noChangeAspect="1"/>
          </p:cNvGraphicFramePr>
          <p:nvPr/>
        </p:nvGraphicFramePr>
        <p:xfrm>
          <a:off x="609600" y="2743200"/>
          <a:ext cx="6324600" cy="3846513"/>
        </p:xfrm>
        <a:graphic>
          <a:graphicData uri="http://schemas.openxmlformats.org/presentationml/2006/ole">
            <mc:AlternateContent xmlns:mc="http://schemas.openxmlformats.org/markup-compatibility/2006">
              <mc:Choice xmlns:v="urn:schemas-microsoft-com:vml" Requires="v">
                <p:oleObj spid="_x0000_s11341" name="Equation" r:id="rId5" imgW="2336760" imgH="1422360" progId="Equation.3">
                  <p:embed/>
                </p:oleObj>
              </mc:Choice>
              <mc:Fallback>
                <p:oleObj name="Equation" r:id="rId5" imgW="2336760" imgH="1422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743200"/>
                        <a:ext cx="6324600" cy="384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59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down)">
                                      <p:cBhvr>
                                        <p:cTn id="12" dur="500"/>
                                        <p:tgtEl>
                                          <p:spTgt spid="10244"/>
                                        </p:tgtEl>
                                      </p:cBhvr>
                                    </p:animEffect>
                                  </p:childTnLst>
                                </p:cTn>
                              </p:par>
                              <p:par>
                                <p:cTn id="13" presetID="22" presetClass="entr" presetSubtype="4" fill="hold" nodeType="with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wipe(down)">
                                      <p:cBhvr>
                                        <p:cTn id="15"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671A28A-D17E-4E57-8F9C-A8964DD77DFA}" type="slidenum">
              <a:rPr lang="en-US" sz="1400" smtClean="0"/>
              <a:pPr eaLnBrk="1" hangingPunct="1"/>
              <a:t>26</a:t>
            </a:fld>
            <a:endParaRPr lang="en-US" sz="1400" smtClean="0"/>
          </a:p>
        </p:txBody>
      </p:sp>
      <p:graphicFrame>
        <p:nvGraphicFramePr>
          <p:cNvPr id="11266" name="Object 4"/>
          <p:cNvGraphicFramePr>
            <a:graphicFrameLocks noChangeAspect="1"/>
          </p:cNvGraphicFramePr>
          <p:nvPr>
            <p:extLst>
              <p:ext uri="{D42A27DB-BD31-4B8C-83A1-F6EECF244321}">
                <p14:modId xmlns:p14="http://schemas.microsoft.com/office/powerpoint/2010/main" val="2414207247"/>
              </p:ext>
            </p:extLst>
          </p:nvPr>
        </p:nvGraphicFramePr>
        <p:xfrm>
          <a:off x="228600" y="0"/>
          <a:ext cx="8915400" cy="6411913"/>
        </p:xfrm>
        <a:graphic>
          <a:graphicData uri="http://schemas.openxmlformats.org/presentationml/2006/ole">
            <mc:AlternateContent xmlns:mc="http://schemas.openxmlformats.org/markup-compatibility/2006">
              <mc:Choice xmlns:v="urn:schemas-microsoft-com:vml" Requires="v">
                <p:oleObj spid="_x0000_s12326" name="Equation" r:id="rId3" imgW="3301920" imgH="2374560" progId="Equation.3">
                  <p:embed/>
                </p:oleObj>
              </mc:Choice>
              <mc:Fallback>
                <p:oleObj name="Equation" r:id="rId3" imgW="3301920" imgH="237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915400" cy="641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2347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E55974-E362-4820-8273-6EF74B06C701}" type="slidenum">
              <a:rPr lang="en-US" sz="1400" smtClean="0"/>
              <a:pPr eaLnBrk="1" hangingPunct="1"/>
              <a:t>27</a:t>
            </a:fld>
            <a:endParaRPr lang="en-US" sz="1400" smtClean="0"/>
          </a:p>
        </p:txBody>
      </p:sp>
      <p:sp>
        <p:nvSpPr>
          <p:cNvPr id="12294" name="Rectangle 3"/>
          <p:cNvSpPr>
            <a:spLocks noGrp="1" noChangeArrowheads="1"/>
          </p:cNvSpPr>
          <p:nvPr>
            <p:ph type="body" idx="1"/>
          </p:nvPr>
        </p:nvSpPr>
        <p:spPr>
          <a:xfrm>
            <a:off x="0" y="0"/>
            <a:ext cx="9144000" cy="68580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marL="0" indent="0" algn="just" eaLnBrk="1" hangingPunct="1">
              <a:buFontTx/>
              <a:buNone/>
            </a:pPr>
            <a:r>
              <a:rPr lang="en-US" dirty="0" smtClean="0">
                <a:latin typeface="Times New Roman" pitchFamily="18" charset="0"/>
                <a:cs typeface="Times New Roman" pitchFamily="18" charset="0"/>
              </a:rPr>
              <a:t>For multiple inlet and outlet ports the generalized statement of the First Law of Thermodynamics becomes</a:t>
            </a:r>
          </a:p>
          <a:p>
            <a:pPr eaLnBrk="1" hangingPunct="1">
              <a:buFontTx/>
              <a:buNone/>
            </a:pPr>
            <a:endParaRPr lang="en-US" dirty="0" smtClean="0"/>
          </a:p>
          <a:p>
            <a:pPr eaLnBrk="1" hangingPunct="1">
              <a:buFontTx/>
              <a:buNone/>
            </a:pPr>
            <a:endParaRPr lang="en-US" dirty="0" smtClean="0"/>
          </a:p>
        </p:txBody>
      </p:sp>
      <p:graphicFrame>
        <p:nvGraphicFramePr>
          <p:cNvPr id="12290" name="Object 4"/>
          <p:cNvGraphicFramePr>
            <a:graphicFrameLocks noChangeAspect="1"/>
          </p:cNvGraphicFramePr>
          <p:nvPr/>
        </p:nvGraphicFramePr>
        <p:xfrm>
          <a:off x="687388" y="9525"/>
          <a:ext cx="7573962" cy="2203450"/>
        </p:xfrm>
        <a:graphic>
          <a:graphicData uri="http://schemas.openxmlformats.org/presentationml/2006/ole">
            <mc:AlternateContent xmlns:mc="http://schemas.openxmlformats.org/markup-compatibility/2006">
              <mc:Choice xmlns:v="urn:schemas-microsoft-com:vml" Requires="v">
                <p:oleObj spid="_x0000_s13388" name="Equation" r:id="rId3" imgW="3009600" imgH="876240" progId="Equation.3">
                  <p:embed/>
                </p:oleObj>
              </mc:Choice>
              <mc:Fallback>
                <p:oleObj name="Equation" r:id="rId3" imgW="3009600" imgH="876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9525"/>
                        <a:ext cx="7573962"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5"/>
          <p:cNvGraphicFramePr>
            <a:graphicFrameLocks noChangeAspect="1"/>
          </p:cNvGraphicFramePr>
          <p:nvPr>
            <p:extLst>
              <p:ext uri="{D42A27DB-BD31-4B8C-83A1-F6EECF244321}">
                <p14:modId xmlns:p14="http://schemas.microsoft.com/office/powerpoint/2010/main" val="1561831656"/>
              </p:ext>
            </p:extLst>
          </p:nvPr>
        </p:nvGraphicFramePr>
        <p:xfrm>
          <a:off x="-42863" y="3944938"/>
          <a:ext cx="8948738" cy="2346325"/>
        </p:xfrm>
        <a:graphic>
          <a:graphicData uri="http://schemas.openxmlformats.org/presentationml/2006/ole">
            <mc:AlternateContent xmlns:mc="http://schemas.openxmlformats.org/markup-compatibility/2006">
              <mc:Choice xmlns:v="urn:schemas-microsoft-com:vml" Requires="v">
                <p:oleObj spid="_x0000_s13389" name="Equation" r:id="rId5" imgW="3340080" imgH="876240" progId="Equation.3">
                  <p:embed/>
                </p:oleObj>
              </mc:Choice>
              <mc:Fallback>
                <p:oleObj name="Equation" r:id="rId5" imgW="3340080" imgH="876240" progId="Equation.3">
                  <p:embed/>
                  <p:pic>
                    <p:nvPicPr>
                      <p:cNvPr id="0" name=""/>
                      <p:cNvPicPr>
                        <a:picLocks noChangeAspect="1" noChangeArrowheads="1"/>
                      </p:cNvPicPr>
                      <p:nvPr/>
                    </p:nvPicPr>
                    <p:blipFill>
                      <a:blip r:embed="rId6"/>
                      <a:srcRect/>
                      <a:stretch>
                        <a:fillRect/>
                      </a:stretch>
                    </p:blipFill>
                    <p:spPr bwMode="auto">
                      <a:xfrm>
                        <a:off x="-42863" y="3944938"/>
                        <a:ext cx="8948738" cy="23463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7228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294">
                                            <p:txEl>
                                              <p:pRg st="4" end="4"/>
                                            </p:txEl>
                                          </p:spTgt>
                                        </p:tgtEl>
                                        <p:attrNameLst>
                                          <p:attrName>style.visibility</p:attrName>
                                        </p:attrNameLst>
                                      </p:cBhvr>
                                      <p:to>
                                        <p:strVal val="visible"/>
                                      </p:to>
                                    </p:set>
                                    <p:animEffect transition="in" filter="wipe(down)">
                                      <p:cBhvr>
                                        <p:cTn id="12" dur="500"/>
                                        <p:tgtEl>
                                          <p:spTgt spid="1229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wipe(down)">
                                      <p:cBhvr>
                                        <p:cTn id="1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ACC6E3-0BBF-4AC0-A449-1585D7E6AFD3}" type="slidenum">
              <a:rPr lang="en-US" sz="1400" smtClean="0"/>
              <a:pPr eaLnBrk="1" hangingPunct="1"/>
              <a:t>28</a:t>
            </a:fld>
            <a:endParaRPr lang="en-US" sz="1400" smtClean="0"/>
          </a:p>
        </p:txBody>
      </p:sp>
      <p:sp>
        <p:nvSpPr>
          <p:cNvPr id="13318" name="Rectangle 3"/>
          <p:cNvSpPr>
            <a:spLocks noGrp="1" noChangeArrowheads="1"/>
          </p:cNvSpPr>
          <p:nvPr>
            <p:ph type="body" idx="1"/>
          </p:nvPr>
        </p:nvSpPr>
        <p:spPr>
          <a:xfrm>
            <a:off x="0" y="0"/>
            <a:ext cx="9144000" cy="6858000"/>
          </a:xfrm>
        </p:spPr>
        <p:txBody>
          <a:bodyPr>
            <a:normAutofit fontScale="92500" lnSpcReduction="20000"/>
          </a:bodyPr>
          <a:lstStyle/>
          <a:p>
            <a:pPr marL="58738" indent="-58738" eaLnBrk="1" hangingPunct="1">
              <a:lnSpc>
                <a:spcPct val="90000"/>
              </a:lnSpc>
              <a:buFontTx/>
              <a:buNone/>
            </a:pPr>
            <a:r>
              <a:rPr lang="en-US" dirty="0" smtClean="0">
                <a:latin typeface="Times New Roman" pitchFamily="18" charset="0"/>
                <a:cs typeface="Times New Roman" pitchFamily="18" charset="0"/>
              </a:rPr>
              <a:t>For no flow the equation degenerates into that of cm situation</a:t>
            </a:r>
          </a:p>
          <a:p>
            <a:pPr eaLnBrk="1" hangingPunct="1">
              <a:lnSpc>
                <a:spcPct val="90000"/>
              </a:lnSpc>
              <a:buFontTx/>
              <a:buNone/>
            </a:pPr>
            <a:endParaRPr lang="en-US" dirty="0" smtClean="0">
              <a:latin typeface="Times New Roman" pitchFamily="18" charset="0"/>
              <a:cs typeface="Times New Roman" pitchFamily="18" charset="0"/>
            </a:endParaRPr>
          </a:p>
          <a:p>
            <a:pPr eaLnBrk="1" hangingPunct="1">
              <a:lnSpc>
                <a:spcPct val="90000"/>
              </a:lnSpc>
              <a:buFontTx/>
              <a:buNone/>
            </a:pPr>
            <a:endParaRPr lang="en-US" dirty="0" smtClean="0"/>
          </a:p>
          <a:p>
            <a:pPr marL="0" indent="0" algn="just" eaLnBrk="1" hangingPunct="1">
              <a:lnSpc>
                <a:spcPct val="90000"/>
              </a:lnSpc>
              <a:buFontTx/>
              <a:buNone/>
            </a:pPr>
            <a:r>
              <a:rPr lang="en-US" dirty="0" smtClean="0">
                <a:latin typeface="Times New Roman" pitchFamily="18" charset="0"/>
                <a:cs typeface="Times New Roman" pitchFamily="18" charset="0"/>
              </a:rPr>
              <a:t>e represents energy associated with flow of mass across the system boundary due to  internal energy, kinetic energy, and  potential energy.</a:t>
            </a:r>
          </a:p>
          <a:p>
            <a:pPr marL="0" indent="0" algn="just" eaLnBrk="1" hangingPunct="1">
              <a:lnSpc>
                <a:spcPct val="90000"/>
              </a:lnSpc>
              <a:buFontTx/>
              <a:buNone/>
            </a:pPr>
            <a:r>
              <a:rPr lang="en-US" dirty="0" smtClean="0">
                <a:latin typeface="Times New Roman" pitchFamily="18" charset="0"/>
                <a:cs typeface="Times New Roman" pitchFamily="18" charset="0"/>
              </a:rPr>
              <a:t> on a unit mass basis given by:</a:t>
            </a:r>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algn="just" eaLnBrk="1" hangingPunct="1">
              <a:lnSpc>
                <a:spcPct val="90000"/>
              </a:lnSpc>
              <a:buFontTx/>
              <a:buNone/>
            </a:pPr>
            <a:r>
              <a:rPr lang="en-US" dirty="0" smtClean="0">
                <a:latin typeface="Times New Roman" pitchFamily="18" charset="0"/>
                <a:cs typeface="Times New Roman" pitchFamily="18" charset="0"/>
              </a:rPr>
              <a:t>The definition of enthalpy shows up as</a:t>
            </a:r>
          </a:p>
          <a:p>
            <a:pPr algn="just" eaLnBrk="1" hangingPunct="1">
              <a:lnSpc>
                <a:spcPct val="90000"/>
              </a:lnSpc>
              <a:buFontTx/>
              <a:buNone/>
            </a:pPr>
            <a:r>
              <a:rPr lang="en-US" dirty="0" smtClean="0">
                <a:latin typeface="Times New Roman" pitchFamily="18" charset="0"/>
                <a:cs typeface="Times New Roman" pitchFamily="18" charset="0"/>
              </a:rPr>
              <a:t>	h = u + </a:t>
            </a:r>
            <a:r>
              <a:rPr lang="en-US" dirty="0" err="1" smtClean="0">
                <a:latin typeface="Times New Roman" pitchFamily="18" charset="0"/>
                <a:cs typeface="Times New Roman" pitchFamily="18" charset="0"/>
              </a:rPr>
              <a:t>Pv</a:t>
            </a:r>
            <a:endParaRPr lang="en-US" dirty="0" smtClean="0">
              <a:latin typeface="Times New Roman" pitchFamily="18" charset="0"/>
              <a:cs typeface="Times New Roman" pitchFamily="18" charset="0"/>
            </a:endParaRPr>
          </a:p>
          <a:p>
            <a:pPr algn="just" eaLnBrk="1" hangingPunct="1">
              <a:lnSpc>
                <a:spcPct val="90000"/>
              </a:lnSpc>
              <a:buFontTx/>
              <a:buNone/>
            </a:pPr>
            <a:r>
              <a:rPr lang="en-US" dirty="0" smtClean="0">
                <a:latin typeface="Times New Roman" pitchFamily="18" charset="0"/>
                <a:cs typeface="Times New Roman" pitchFamily="18" charset="0"/>
              </a:rPr>
              <a:t>In terms of enthalpy the first law becomes</a:t>
            </a:r>
          </a:p>
          <a:p>
            <a:pPr eaLnBrk="1" hangingPunct="1">
              <a:lnSpc>
                <a:spcPct val="90000"/>
              </a:lnSpc>
              <a:buFontTx/>
              <a:buNone/>
            </a:pPr>
            <a:r>
              <a:rPr lang="en-US" dirty="0" smtClean="0"/>
              <a:t>	</a:t>
            </a:r>
          </a:p>
          <a:p>
            <a:pPr eaLnBrk="1" hangingPunct="1">
              <a:lnSpc>
                <a:spcPct val="90000"/>
              </a:lnSpc>
              <a:buFontTx/>
              <a:buNone/>
            </a:pPr>
            <a:r>
              <a:rPr lang="en-US" dirty="0" smtClean="0"/>
              <a:t>	</a:t>
            </a:r>
          </a:p>
        </p:txBody>
      </p:sp>
      <p:graphicFrame>
        <p:nvGraphicFramePr>
          <p:cNvPr id="13314" name="Object 4"/>
          <p:cNvGraphicFramePr>
            <a:graphicFrameLocks noChangeAspect="1"/>
          </p:cNvGraphicFramePr>
          <p:nvPr>
            <p:extLst>
              <p:ext uri="{D42A27DB-BD31-4B8C-83A1-F6EECF244321}">
                <p14:modId xmlns:p14="http://schemas.microsoft.com/office/powerpoint/2010/main" val="123617213"/>
              </p:ext>
            </p:extLst>
          </p:nvPr>
        </p:nvGraphicFramePr>
        <p:xfrm>
          <a:off x="1905000" y="685800"/>
          <a:ext cx="1752600" cy="1460500"/>
        </p:xfrm>
        <a:graphic>
          <a:graphicData uri="http://schemas.openxmlformats.org/presentationml/2006/ole">
            <mc:AlternateContent xmlns:mc="http://schemas.openxmlformats.org/markup-compatibility/2006">
              <mc:Choice xmlns:v="urn:schemas-microsoft-com:vml" Requires="v">
                <p:oleObj spid="_x0000_s14423" name="Equation" r:id="rId3" imgW="761760" imgH="634680" progId="Equation.3">
                  <p:embed/>
                </p:oleObj>
              </mc:Choice>
              <mc:Fallback>
                <p:oleObj name="Equation" r:id="rId3" imgW="76176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685800"/>
                        <a:ext cx="1752600" cy="1460500"/>
                      </a:xfrm>
                      <a:prstGeom prst="rect">
                        <a:avLst/>
                      </a:prstGeom>
                      <a:noFill/>
                      <a:ln>
                        <a:noFill/>
                      </a:ln>
                      <a:effectLst/>
                      <a:extLst/>
                    </p:spPr>
                  </p:pic>
                </p:oleObj>
              </mc:Fallback>
            </mc:AlternateContent>
          </a:graphicData>
        </a:graphic>
      </p:graphicFrame>
      <p:graphicFrame>
        <p:nvGraphicFramePr>
          <p:cNvPr id="13315" name="Object 5"/>
          <p:cNvGraphicFramePr>
            <a:graphicFrameLocks noChangeAspect="1"/>
          </p:cNvGraphicFramePr>
          <p:nvPr>
            <p:extLst>
              <p:ext uri="{D42A27DB-BD31-4B8C-83A1-F6EECF244321}">
                <p14:modId xmlns:p14="http://schemas.microsoft.com/office/powerpoint/2010/main" val="2766813535"/>
              </p:ext>
            </p:extLst>
          </p:nvPr>
        </p:nvGraphicFramePr>
        <p:xfrm>
          <a:off x="182563" y="2971800"/>
          <a:ext cx="8961437" cy="1050925"/>
        </p:xfrm>
        <a:graphic>
          <a:graphicData uri="http://schemas.openxmlformats.org/presentationml/2006/ole">
            <mc:AlternateContent xmlns:mc="http://schemas.openxmlformats.org/markup-compatibility/2006">
              <mc:Choice xmlns:v="urn:schemas-microsoft-com:vml" Requires="v">
                <p:oleObj spid="_x0000_s14424" name="Equation" r:id="rId5" imgW="3568680" imgH="419040" progId="Equation.3">
                  <p:embed/>
                </p:oleObj>
              </mc:Choice>
              <mc:Fallback>
                <p:oleObj name="Equation" r:id="rId5" imgW="35686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3" y="2971800"/>
                        <a:ext cx="8961437"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40624918"/>
              </p:ext>
            </p:extLst>
          </p:nvPr>
        </p:nvGraphicFramePr>
        <p:xfrm>
          <a:off x="228600" y="5562600"/>
          <a:ext cx="8451850" cy="1108075"/>
        </p:xfrm>
        <a:graphic>
          <a:graphicData uri="http://schemas.openxmlformats.org/presentationml/2006/ole">
            <mc:AlternateContent xmlns:mc="http://schemas.openxmlformats.org/markup-compatibility/2006">
              <mc:Choice xmlns:v="urn:schemas-microsoft-com:vml" Requires="v">
                <p:oleObj spid="_x0000_s14425" name="Equation" r:id="rId7" imgW="3098800" imgH="406400" progId="Equation.3">
                  <p:embed/>
                </p:oleObj>
              </mc:Choice>
              <mc:Fallback>
                <p:oleObj name="Equation" r:id="rId7" imgW="3098800" imgH="4064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562600"/>
                        <a:ext cx="845185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wipe(down)">
                                      <p:cBhvr>
                                        <p:cTn id="7" dur="500"/>
                                        <p:tgtEl>
                                          <p:spTgt spid="1331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down)">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318">
                                            <p:txEl>
                                              <p:pRg st="3" end="3"/>
                                            </p:txEl>
                                          </p:spTgt>
                                        </p:tgtEl>
                                        <p:attrNameLst>
                                          <p:attrName>style.visibility</p:attrName>
                                        </p:attrNameLst>
                                      </p:cBhvr>
                                      <p:to>
                                        <p:strVal val="visible"/>
                                      </p:to>
                                    </p:set>
                                    <p:animEffect transition="in" filter="wipe(down)">
                                      <p:cBhvr>
                                        <p:cTn id="15" dur="500"/>
                                        <p:tgtEl>
                                          <p:spTgt spid="1331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318">
                                            <p:txEl>
                                              <p:pRg st="4" end="4"/>
                                            </p:txEl>
                                          </p:spTgt>
                                        </p:tgtEl>
                                        <p:attrNameLst>
                                          <p:attrName>style.visibility</p:attrName>
                                        </p:attrNameLst>
                                      </p:cBhvr>
                                      <p:to>
                                        <p:strVal val="visible"/>
                                      </p:to>
                                    </p:set>
                                    <p:animEffect transition="in" filter="wipe(down)">
                                      <p:cBhvr>
                                        <p:cTn id="20" dur="500"/>
                                        <p:tgtEl>
                                          <p:spTgt spid="13318">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wipe(down)">
                                      <p:cBhvr>
                                        <p:cTn id="23" dur="500"/>
                                        <p:tgtEl>
                                          <p:spTgt spid="133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318">
                                            <p:txEl>
                                              <p:pRg st="8" end="8"/>
                                            </p:txEl>
                                          </p:spTgt>
                                        </p:tgtEl>
                                        <p:attrNameLst>
                                          <p:attrName>style.visibility</p:attrName>
                                        </p:attrNameLst>
                                      </p:cBhvr>
                                      <p:to>
                                        <p:strVal val="visible"/>
                                      </p:to>
                                    </p:set>
                                    <p:animEffect transition="in" filter="wipe(down)">
                                      <p:cBhvr>
                                        <p:cTn id="28" dur="500"/>
                                        <p:tgtEl>
                                          <p:spTgt spid="13318">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318">
                                            <p:txEl>
                                              <p:pRg st="9" end="9"/>
                                            </p:txEl>
                                          </p:spTgt>
                                        </p:tgtEl>
                                        <p:attrNameLst>
                                          <p:attrName>style.visibility</p:attrName>
                                        </p:attrNameLst>
                                      </p:cBhvr>
                                      <p:to>
                                        <p:strVal val="visible"/>
                                      </p:to>
                                    </p:set>
                                    <p:animEffect transition="in" filter="wipe(down)">
                                      <p:cBhvr>
                                        <p:cTn id="31" dur="500"/>
                                        <p:tgtEl>
                                          <p:spTgt spid="13318">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3318">
                                            <p:txEl>
                                              <p:pRg st="10" end="10"/>
                                            </p:txEl>
                                          </p:spTgt>
                                        </p:tgtEl>
                                        <p:attrNameLst>
                                          <p:attrName>style.visibility</p:attrName>
                                        </p:attrNameLst>
                                      </p:cBhvr>
                                      <p:to>
                                        <p:strVal val="visible"/>
                                      </p:to>
                                    </p:set>
                                    <p:animEffect transition="in" filter="wipe(down)">
                                      <p:cBhvr>
                                        <p:cTn id="34" dur="500"/>
                                        <p:tgtEl>
                                          <p:spTgt spid="133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2CF8B5-D106-4D5F-B201-22C5D2CE7164}" type="slidenum">
              <a:rPr lang="en-US" sz="1400" smtClean="0"/>
              <a:pPr eaLnBrk="1" hangingPunct="1"/>
              <a:t>29</a:t>
            </a:fld>
            <a:endParaRPr lang="en-US" sz="1400" smtClean="0"/>
          </a:p>
        </p:txBody>
      </p:sp>
      <p:sp>
        <p:nvSpPr>
          <p:cNvPr id="14343" name="Rectangle 3"/>
          <p:cNvSpPr>
            <a:spLocks noGrp="1" noChangeArrowheads="1"/>
          </p:cNvSpPr>
          <p:nvPr>
            <p:ph type="body" idx="1"/>
          </p:nvPr>
        </p:nvSpPr>
        <p:spPr>
          <a:xfrm>
            <a:off x="0" y="0"/>
            <a:ext cx="9144000" cy="6858000"/>
          </a:xfrm>
        </p:spPr>
        <p:txBody>
          <a:bodyPr/>
          <a:lstStyle/>
          <a:p>
            <a:pPr eaLnBrk="1" hangingPunct="1">
              <a:buFontTx/>
              <a:buNone/>
            </a:pPr>
            <a:r>
              <a:rPr lang="en-US" dirty="0" smtClean="0">
                <a:latin typeface="Times New Roman" pitchFamily="18" charset="0"/>
                <a:cs typeface="Times New Roman" pitchFamily="18" charset="0"/>
              </a:rPr>
              <a:t>The more familiar equation is given as</a:t>
            </a:r>
          </a:p>
          <a:p>
            <a:pPr eaLnBrk="1" hangingPunct="1">
              <a:buFontTx/>
              <a:buNone/>
            </a:pPr>
            <a:endParaRPr lang="en-US" b="1" dirty="0" smtClean="0"/>
          </a:p>
          <a:p>
            <a:pPr eaLnBrk="1" hangingPunct="1">
              <a:buFontTx/>
              <a:buNone/>
            </a:pPr>
            <a:endParaRPr lang="en-US" b="1" dirty="0" smtClean="0"/>
          </a:p>
          <a:p>
            <a:pPr eaLnBrk="1" hangingPunct="1">
              <a:buFontTx/>
              <a:buNone/>
            </a:pPr>
            <a:r>
              <a:rPr lang="en-US" b="1" dirty="0" smtClean="0">
                <a:solidFill>
                  <a:srgbClr val="FF0000"/>
                </a:solidFill>
                <a:latin typeface="Times New Roman" pitchFamily="18" charset="0"/>
                <a:cs typeface="Times New Roman" pitchFamily="18" charset="0"/>
              </a:rPr>
              <a:t>Special Cases</a:t>
            </a:r>
          </a:p>
          <a:p>
            <a:pPr eaLnBrk="1" hangingPunct="1">
              <a:buFontTx/>
              <a:buNone/>
            </a:pPr>
            <a:r>
              <a:rPr lang="en-US" b="1" i="1" dirty="0" smtClean="0">
                <a:solidFill>
                  <a:srgbClr val="3333FF"/>
                </a:solidFill>
                <a:latin typeface="Times New Roman" pitchFamily="18" charset="0"/>
                <a:cs typeface="Times New Roman" pitchFamily="18" charset="0"/>
              </a:rPr>
              <a:t>Steady state:</a:t>
            </a:r>
          </a:p>
          <a:p>
            <a:pPr eaLnBrk="1" hangingPunct="1">
              <a:buFontTx/>
              <a:buNone/>
            </a:pPr>
            <a:r>
              <a:rPr lang="en-US" dirty="0" smtClean="0">
                <a:latin typeface="Times New Roman" pitchFamily="18" charset="0"/>
                <a:cs typeface="Times New Roman" pitchFamily="18" charset="0"/>
              </a:rPr>
              <a:t>m and E  are independent of time</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graphicFrame>
        <p:nvGraphicFramePr>
          <p:cNvPr id="14339" name="Object 5"/>
          <p:cNvGraphicFramePr>
            <a:graphicFrameLocks noChangeAspect="1"/>
          </p:cNvGraphicFramePr>
          <p:nvPr>
            <p:extLst>
              <p:ext uri="{D42A27DB-BD31-4B8C-83A1-F6EECF244321}">
                <p14:modId xmlns:p14="http://schemas.microsoft.com/office/powerpoint/2010/main" val="59428671"/>
              </p:ext>
            </p:extLst>
          </p:nvPr>
        </p:nvGraphicFramePr>
        <p:xfrm>
          <a:off x="0" y="3886200"/>
          <a:ext cx="9144000" cy="1893888"/>
        </p:xfrm>
        <a:graphic>
          <a:graphicData uri="http://schemas.openxmlformats.org/presentationml/2006/ole">
            <mc:AlternateContent xmlns:mc="http://schemas.openxmlformats.org/markup-compatibility/2006">
              <mc:Choice xmlns:v="urn:schemas-microsoft-com:vml" Requires="v">
                <p:oleObj spid="_x0000_s15461" name="Equation" r:id="rId3" imgW="3644640" imgH="787320" progId="Equation.3">
                  <p:embed/>
                </p:oleObj>
              </mc:Choice>
              <mc:Fallback>
                <p:oleObj name="Equation" r:id="rId3" imgW="364464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9144000" cy="18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449781132"/>
              </p:ext>
            </p:extLst>
          </p:nvPr>
        </p:nvGraphicFramePr>
        <p:xfrm>
          <a:off x="152400" y="685800"/>
          <a:ext cx="8693150" cy="1108075"/>
        </p:xfrm>
        <a:graphic>
          <a:graphicData uri="http://schemas.openxmlformats.org/presentationml/2006/ole">
            <mc:AlternateContent xmlns:mc="http://schemas.openxmlformats.org/markup-compatibility/2006">
              <mc:Choice xmlns:v="urn:schemas-microsoft-com:vml" Requires="v">
                <p:oleObj spid="_x0000_s15462" name="Equation" r:id="rId5" imgW="3187440" imgH="406080" progId="Equation.3">
                  <p:embed/>
                </p:oleObj>
              </mc:Choice>
              <mc:Fallback>
                <p:oleObj name="Equation" r:id="rId5" imgW="318744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85800"/>
                        <a:ext cx="869315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36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Effect transition="in" filter="wipe(down)">
                                      <p:cBhvr>
                                        <p:cTn id="7" dur="500"/>
                                        <p:tgtEl>
                                          <p:spTgt spid="143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wipe(down)">
                                      <p:cBhvr>
                                        <p:cTn id="10" dur="5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343">
                                            <p:txEl>
                                              <p:pRg st="3" end="3"/>
                                            </p:txEl>
                                          </p:spTgt>
                                        </p:tgtEl>
                                        <p:attrNameLst>
                                          <p:attrName>style.visibility</p:attrName>
                                        </p:attrNameLst>
                                      </p:cBhvr>
                                      <p:to>
                                        <p:strVal val="visible"/>
                                      </p:to>
                                    </p:set>
                                    <p:animEffect transition="in" filter="wipe(down)">
                                      <p:cBhvr>
                                        <p:cTn id="15" dur="500"/>
                                        <p:tgtEl>
                                          <p:spTgt spid="143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algn="just"/>
            <a:r>
              <a:rPr lang="en-US" dirty="0" smtClean="0">
                <a:latin typeface="Times New Roman" pitchFamily="18" charset="0"/>
                <a:cs typeface="Times New Roman" pitchFamily="18" charset="0"/>
              </a:rPr>
              <a:t>To identify the system means also to identify the system’s environment or surroundings.</a:t>
            </a:r>
          </a:p>
          <a:p>
            <a:pPr algn="just"/>
            <a:r>
              <a:rPr lang="en-US" dirty="0" smtClean="0">
                <a:latin typeface="Times New Roman" pitchFamily="18" charset="0"/>
                <a:cs typeface="Times New Roman" pitchFamily="18" charset="0"/>
              </a:rPr>
              <a:t>The physical space which lies outside the arbitrary selected  boundary of the system is called the </a:t>
            </a:r>
            <a:r>
              <a:rPr lang="en-US" dirty="0" smtClean="0">
                <a:solidFill>
                  <a:srgbClr val="00B050"/>
                </a:solidFill>
                <a:latin typeface="Times New Roman" pitchFamily="18" charset="0"/>
                <a:cs typeface="Times New Roman" pitchFamily="18" charset="0"/>
              </a:rPr>
              <a:t>surrounding or environment.</a:t>
            </a:r>
          </a:p>
          <a:p>
            <a:pPr algn="just"/>
            <a:r>
              <a:rPr lang="en-US" dirty="0" smtClean="0">
                <a:latin typeface="Times New Roman" pitchFamily="18" charset="0"/>
                <a:cs typeface="Times New Roman" pitchFamily="18" charset="0"/>
              </a:rPr>
              <a:t>A boundary neither contains matter nor occupies a volume in space ( mathematically zero thickness).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value of a property that is measured at a point on the surface called “boundary” must be shared by both the system and the environment because they are in contact at this point.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5516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70785F-31E8-45B2-99AB-567F459A61A1}" type="slidenum">
              <a:rPr lang="en-US" sz="1400" smtClean="0"/>
              <a:pPr eaLnBrk="1" hangingPunct="1"/>
              <a:t>30</a:t>
            </a:fld>
            <a:endParaRPr lang="en-US" sz="1400" smtClean="0"/>
          </a:p>
        </p:txBody>
      </p:sp>
      <p:sp>
        <p:nvSpPr>
          <p:cNvPr id="15367" name="Rectangle 3"/>
          <p:cNvSpPr>
            <a:spLocks noGrp="1" noChangeArrowheads="1"/>
          </p:cNvSpPr>
          <p:nvPr>
            <p:ph type="body" idx="1"/>
          </p:nvPr>
        </p:nvSpPr>
        <p:spPr>
          <a:xfrm>
            <a:off x="0" y="0"/>
            <a:ext cx="9144000" cy="6858000"/>
          </a:xfrm>
        </p:spPr>
        <p:txBody>
          <a:bodyPr>
            <a:normAutofit/>
          </a:bodyPr>
          <a:lstStyle/>
          <a:p>
            <a:pPr>
              <a:buFontTx/>
              <a:buNone/>
            </a:pPr>
            <a:r>
              <a:rPr lang="en-US" dirty="0" smtClean="0"/>
              <a:t>	</a:t>
            </a:r>
            <a:r>
              <a:rPr lang="en-US" b="1" i="1" dirty="0" smtClean="0">
                <a:solidFill>
                  <a:srgbClr val="3333FF"/>
                </a:solidFill>
              </a:rPr>
              <a:t>Unsteady state</a:t>
            </a:r>
            <a:r>
              <a:rPr lang="en-US" dirty="0" smtClean="0">
                <a:solidFill>
                  <a:srgbClr val="3333FF"/>
                </a:solidFill>
              </a:rPr>
              <a:t> – Transient flow</a:t>
            </a:r>
          </a:p>
          <a:p>
            <a:pPr>
              <a:buFontTx/>
              <a:buNone/>
            </a:pPr>
            <a:r>
              <a:rPr lang="en-US" dirty="0" smtClean="0"/>
              <a:t>	</a:t>
            </a:r>
            <a:r>
              <a:rPr lang="en-US" b="1" i="1" dirty="0" smtClean="0"/>
              <a:t>Conservation of mass</a:t>
            </a:r>
          </a:p>
          <a:p>
            <a:pPr marL="3997325" indent="-3997325">
              <a:buFontTx/>
              <a:buNone/>
            </a:pPr>
            <a:r>
              <a:rPr lang="en-US" dirty="0" smtClean="0"/>
              <a:t>                                           </a:t>
            </a:r>
            <a:r>
              <a:rPr lang="en-US" sz="2000" dirty="0" smtClean="0">
                <a:solidFill>
                  <a:srgbClr val="FF0000"/>
                </a:solidFill>
              </a:rPr>
              <a:t>(net accumulation or depletion of mass  may occur within the control volume)</a:t>
            </a:r>
          </a:p>
          <a:p>
            <a:pPr>
              <a:buFontTx/>
              <a:buNone/>
            </a:pPr>
            <a:endParaRPr lang="en-US" dirty="0" smtClean="0"/>
          </a:p>
          <a:p>
            <a:pPr>
              <a:buFontTx/>
              <a:buNone/>
            </a:pPr>
            <a:r>
              <a:rPr lang="en-US" dirty="0" smtClean="0"/>
              <a:t>	Integration for a time interval of t will give </a:t>
            </a:r>
            <a:r>
              <a:rPr lang="en-US" dirty="0" smtClean="0">
                <a:solidFill>
                  <a:srgbClr val="FF0000"/>
                </a:solidFill>
              </a:rPr>
              <a:t>(when mass flow rate varies with time)</a:t>
            </a:r>
          </a:p>
          <a:p>
            <a:pPr>
              <a:buFontTx/>
              <a:buNone/>
            </a:pPr>
            <a:endParaRPr lang="en-US" dirty="0" smtClean="0"/>
          </a:p>
          <a:p>
            <a:pPr>
              <a:buFontTx/>
              <a:buNone/>
            </a:pPr>
            <a:endParaRPr lang="en-US" dirty="0" smtClean="0"/>
          </a:p>
          <a:p>
            <a:pPr>
              <a:buFontTx/>
              <a:buNone/>
            </a:pPr>
            <a:r>
              <a:rPr lang="en-US" dirty="0" smtClean="0"/>
              <a:t>	For a single inlet and a single outlet port</a:t>
            </a:r>
          </a:p>
          <a:p>
            <a:pPr>
              <a:buFontTx/>
              <a:buNone/>
            </a:pPr>
            <a:r>
              <a:rPr lang="en-US" dirty="0" smtClean="0"/>
              <a:t>	</a:t>
            </a:r>
          </a:p>
          <a:p>
            <a:pPr>
              <a:buFontTx/>
              <a:buNone/>
            </a:pPr>
            <a:r>
              <a:rPr lang="en-US" dirty="0" smtClean="0"/>
              <a:t>	 </a:t>
            </a:r>
          </a:p>
          <a:p>
            <a:pPr>
              <a:buFontTx/>
              <a:buNone/>
            </a:pPr>
            <a:endParaRPr lang="en-US" dirty="0" smtClean="0"/>
          </a:p>
        </p:txBody>
      </p:sp>
      <p:graphicFrame>
        <p:nvGraphicFramePr>
          <p:cNvPr id="15362" name="Object 4"/>
          <p:cNvGraphicFramePr>
            <a:graphicFrameLocks noChangeAspect="1"/>
          </p:cNvGraphicFramePr>
          <p:nvPr/>
        </p:nvGraphicFramePr>
        <p:xfrm>
          <a:off x="684213" y="1203325"/>
          <a:ext cx="2668587" cy="971550"/>
        </p:xfrm>
        <a:graphic>
          <a:graphicData uri="http://schemas.openxmlformats.org/presentationml/2006/ole">
            <mc:AlternateContent xmlns:mc="http://schemas.openxmlformats.org/markup-compatibility/2006">
              <mc:Choice xmlns:v="urn:schemas-microsoft-com:vml" Requires="v">
                <p:oleObj spid="_x0000_s16497" name="Equation" r:id="rId3" imgW="1117440" imgH="406080" progId="Equation.3">
                  <p:embed/>
                </p:oleObj>
              </mc:Choice>
              <mc:Fallback>
                <p:oleObj name="Equation" r:id="rId3" imgW="1117440" imgH="406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203325"/>
                        <a:ext cx="2668587"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5"/>
          <p:cNvGraphicFramePr>
            <a:graphicFrameLocks noChangeAspect="1"/>
          </p:cNvGraphicFramePr>
          <p:nvPr>
            <p:extLst>
              <p:ext uri="{D42A27DB-BD31-4B8C-83A1-F6EECF244321}">
                <p14:modId xmlns:p14="http://schemas.microsoft.com/office/powerpoint/2010/main" val="1943498138"/>
              </p:ext>
            </p:extLst>
          </p:nvPr>
        </p:nvGraphicFramePr>
        <p:xfrm>
          <a:off x="1066800" y="3810000"/>
          <a:ext cx="6705600" cy="1077913"/>
        </p:xfrm>
        <a:graphic>
          <a:graphicData uri="http://schemas.openxmlformats.org/presentationml/2006/ole">
            <mc:AlternateContent xmlns:mc="http://schemas.openxmlformats.org/markup-compatibility/2006">
              <mc:Choice xmlns:v="urn:schemas-microsoft-com:vml" Requires="v">
                <p:oleObj spid="_x0000_s16498" name="Equation" r:id="rId5" imgW="2450880" imgH="393480" progId="Equation.3">
                  <p:embed/>
                </p:oleObj>
              </mc:Choice>
              <mc:Fallback>
                <p:oleObj name="Equation" r:id="rId5" imgW="24508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810000"/>
                        <a:ext cx="670560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6"/>
          <p:cNvGraphicFramePr>
            <a:graphicFrameLocks noChangeAspect="1"/>
          </p:cNvGraphicFramePr>
          <p:nvPr/>
        </p:nvGraphicFramePr>
        <p:xfrm>
          <a:off x="685800" y="5486400"/>
          <a:ext cx="4724400" cy="871538"/>
        </p:xfrm>
        <a:graphic>
          <a:graphicData uri="http://schemas.openxmlformats.org/presentationml/2006/ole">
            <mc:AlternateContent xmlns:mc="http://schemas.openxmlformats.org/markup-compatibility/2006">
              <mc:Choice xmlns:v="urn:schemas-microsoft-com:vml" Requires="v">
                <p:oleObj spid="_x0000_s16499" name="Equation" r:id="rId7" imgW="1307880" imgH="241200" progId="Equation.3">
                  <p:embed/>
                </p:oleObj>
              </mc:Choice>
              <mc:Fallback>
                <p:oleObj name="Equation" r:id="rId7" imgW="13078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486400"/>
                        <a:ext cx="47244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74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Effect transition="in" filter="wipe(down)">
                                      <p:cBhvr>
                                        <p:cTn id="7" dur="500"/>
                                        <p:tgtEl>
                                          <p:spTgt spid="1536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367">
                                            <p:txEl>
                                              <p:pRg st="1" end="1"/>
                                            </p:txEl>
                                          </p:spTgt>
                                        </p:tgtEl>
                                        <p:attrNameLst>
                                          <p:attrName>style.visibility</p:attrName>
                                        </p:attrNameLst>
                                      </p:cBhvr>
                                      <p:to>
                                        <p:strVal val="visible"/>
                                      </p:to>
                                    </p:set>
                                    <p:animEffect transition="in" filter="wipe(down)">
                                      <p:cBhvr>
                                        <p:cTn id="10" dur="500"/>
                                        <p:tgtEl>
                                          <p:spTgt spid="1536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wipe(down)">
                                      <p:cBhvr>
                                        <p:cTn id="13" dur="500"/>
                                        <p:tgtEl>
                                          <p:spTgt spid="15362"/>
                                        </p:tgtEl>
                                      </p:cBhvr>
                                    </p:animEffect>
                                  </p:childTnLst>
                                </p:cTn>
                              </p:par>
                              <p:par>
                                <p:cTn id="14" presetID="22" presetClass="entr" presetSubtype="4" fill="hold" nodeType="withEffect">
                                  <p:stCondLst>
                                    <p:cond delay="0"/>
                                  </p:stCondLst>
                                  <p:childTnLst>
                                    <p:set>
                                      <p:cBhvr>
                                        <p:cTn id="15" dur="1" fill="hold">
                                          <p:stCondLst>
                                            <p:cond delay="0"/>
                                          </p:stCondLst>
                                        </p:cTn>
                                        <p:tgtEl>
                                          <p:spTgt spid="15367">
                                            <p:txEl>
                                              <p:pRg st="2" end="2"/>
                                            </p:txEl>
                                          </p:spTgt>
                                        </p:tgtEl>
                                        <p:attrNameLst>
                                          <p:attrName>style.visibility</p:attrName>
                                        </p:attrNameLst>
                                      </p:cBhvr>
                                      <p:to>
                                        <p:strVal val="visible"/>
                                      </p:to>
                                    </p:set>
                                    <p:animEffect transition="in" filter="wipe(down)">
                                      <p:cBhvr>
                                        <p:cTn id="16" dur="500"/>
                                        <p:tgtEl>
                                          <p:spTgt spid="153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367">
                                            <p:txEl>
                                              <p:pRg st="4" end="4"/>
                                            </p:txEl>
                                          </p:spTgt>
                                        </p:tgtEl>
                                        <p:attrNameLst>
                                          <p:attrName>style.visibility</p:attrName>
                                        </p:attrNameLst>
                                      </p:cBhvr>
                                      <p:to>
                                        <p:strVal val="visible"/>
                                      </p:to>
                                    </p:set>
                                    <p:animEffect transition="in" filter="wipe(down)">
                                      <p:cBhvr>
                                        <p:cTn id="21" dur="500"/>
                                        <p:tgtEl>
                                          <p:spTgt spid="15367">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5363"/>
                                        </p:tgtEl>
                                        <p:attrNameLst>
                                          <p:attrName>style.visibility</p:attrName>
                                        </p:attrNameLst>
                                      </p:cBhvr>
                                      <p:to>
                                        <p:strVal val="visible"/>
                                      </p:to>
                                    </p:set>
                                    <p:animEffect transition="in" filter="wipe(down)">
                                      <p:cBhvr>
                                        <p:cTn id="24" dur="500"/>
                                        <p:tgtEl>
                                          <p:spTgt spid="153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367">
                                            <p:txEl>
                                              <p:pRg st="7" end="7"/>
                                            </p:txEl>
                                          </p:spTgt>
                                        </p:tgtEl>
                                        <p:attrNameLst>
                                          <p:attrName>style.visibility</p:attrName>
                                        </p:attrNameLst>
                                      </p:cBhvr>
                                      <p:to>
                                        <p:strVal val="visible"/>
                                      </p:to>
                                    </p:set>
                                    <p:animEffect transition="in" filter="wipe(down)">
                                      <p:cBhvr>
                                        <p:cTn id="29" dur="500"/>
                                        <p:tgtEl>
                                          <p:spTgt spid="15367">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5364"/>
                                        </p:tgtEl>
                                        <p:attrNameLst>
                                          <p:attrName>style.visibility</p:attrName>
                                        </p:attrNameLst>
                                      </p:cBhvr>
                                      <p:to>
                                        <p:strVal val="visible"/>
                                      </p:to>
                                    </p:set>
                                    <p:animEffect transition="in" filter="wipe(down)">
                                      <p:cBhvr>
                                        <p:cTn id="3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5B8C8C-FDB6-4C5C-B05A-4C8DB06AC7FB}" type="slidenum">
              <a:rPr lang="en-US" sz="1400" smtClean="0"/>
              <a:pPr eaLnBrk="1" hangingPunct="1"/>
              <a:t>31</a:t>
            </a:fld>
            <a:endParaRPr lang="en-US" sz="1400" smtClean="0"/>
          </a:p>
        </p:txBody>
      </p:sp>
      <p:sp>
        <p:nvSpPr>
          <p:cNvPr id="16391" name="Rectangle 3"/>
          <p:cNvSpPr>
            <a:spLocks noGrp="1" noChangeArrowheads="1"/>
          </p:cNvSpPr>
          <p:nvPr>
            <p:ph type="body" idx="1"/>
          </p:nvPr>
        </p:nvSpPr>
        <p:spPr>
          <a:xfrm>
            <a:off x="0" y="0"/>
            <a:ext cx="9144000" cy="6858000"/>
          </a:xfrm>
        </p:spPr>
        <p:txBody>
          <a:bodyPr/>
          <a:lstStyle/>
          <a:p>
            <a:pPr eaLnBrk="1" hangingPunct="1">
              <a:buFontTx/>
              <a:buNone/>
            </a:pPr>
            <a:r>
              <a:rPr lang="en-US" b="1" i="1" dirty="0" smtClean="0">
                <a:solidFill>
                  <a:srgbClr val="FF0000"/>
                </a:solidFill>
              </a:rPr>
              <a:t>First law of thermodynamics</a:t>
            </a:r>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Applicable equation</a:t>
            </a:r>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Integrating for a time interval of t</a:t>
            </a:r>
          </a:p>
          <a:p>
            <a:pPr eaLnBrk="1" hangingPunct="1">
              <a:buFontTx/>
              <a:buNone/>
            </a:pPr>
            <a:endParaRPr lang="en-US" dirty="0" smtClean="0"/>
          </a:p>
          <a:p>
            <a:pPr eaLnBrk="1" hangingPunct="1">
              <a:buFontTx/>
              <a:buNone/>
            </a:pPr>
            <a:endParaRPr lang="en-US" dirty="0" smtClean="0"/>
          </a:p>
        </p:txBody>
      </p:sp>
      <p:graphicFrame>
        <p:nvGraphicFramePr>
          <p:cNvPr id="16386" name="Object 4"/>
          <p:cNvGraphicFramePr>
            <a:graphicFrameLocks noChangeAspect="1"/>
          </p:cNvGraphicFramePr>
          <p:nvPr/>
        </p:nvGraphicFramePr>
        <p:xfrm>
          <a:off x="228600" y="609600"/>
          <a:ext cx="8667750" cy="1143000"/>
        </p:xfrm>
        <a:graphic>
          <a:graphicData uri="http://schemas.openxmlformats.org/presentationml/2006/ole">
            <mc:AlternateContent xmlns:mc="http://schemas.openxmlformats.org/markup-compatibility/2006">
              <mc:Choice xmlns:v="urn:schemas-microsoft-com:vml" Requires="v">
                <p:oleObj spid="_x0000_s17518" name="Equation" r:id="rId3" imgW="3466800" imgH="457200" progId="Equation.3">
                  <p:embed/>
                </p:oleObj>
              </mc:Choice>
              <mc:Fallback>
                <p:oleObj name="Equation" r:id="rId3" imgW="3466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8667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5"/>
          <p:cNvGraphicFramePr>
            <a:graphicFrameLocks noChangeAspect="1"/>
          </p:cNvGraphicFramePr>
          <p:nvPr/>
        </p:nvGraphicFramePr>
        <p:xfrm>
          <a:off x="847725" y="2347913"/>
          <a:ext cx="7518400" cy="984250"/>
        </p:xfrm>
        <a:graphic>
          <a:graphicData uri="http://schemas.openxmlformats.org/presentationml/2006/ole">
            <mc:AlternateContent xmlns:mc="http://schemas.openxmlformats.org/markup-compatibility/2006">
              <mc:Choice xmlns:v="urn:schemas-microsoft-com:vml" Requires="v">
                <p:oleObj spid="_x0000_s17519" name="Equation" r:id="rId5" imgW="3098520" imgH="406080" progId="Equation.3">
                  <p:embed/>
                </p:oleObj>
              </mc:Choice>
              <mc:Fallback>
                <p:oleObj name="Equation" r:id="rId5" imgW="309852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2347913"/>
                        <a:ext cx="75184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6"/>
          <p:cNvGraphicFramePr>
            <a:graphicFrameLocks noChangeAspect="1"/>
          </p:cNvGraphicFramePr>
          <p:nvPr/>
        </p:nvGraphicFramePr>
        <p:xfrm>
          <a:off x="796925" y="4502150"/>
          <a:ext cx="7585075" cy="2182813"/>
        </p:xfrm>
        <a:graphic>
          <a:graphicData uri="http://schemas.openxmlformats.org/presentationml/2006/ole">
            <mc:AlternateContent xmlns:mc="http://schemas.openxmlformats.org/markup-compatibility/2006">
              <mc:Choice xmlns:v="urn:schemas-microsoft-com:vml" Requires="v">
                <p:oleObj spid="_x0000_s17520" name="Equation" r:id="rId7" imgW="2781000" imgH="799920" progId="Equation.3">
                  <p:embed/>
                </p:oleObj>
              </mc:Choice>
              <mc:Fallback>
                <p:oleObj name="Equation" r:id="rId7" imgW="2781000" imgH="799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925" y="4502150"/>
                        <a:ext cx="75850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3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wipe(down)">
                                      <p:cBhvr>
                                        <p:cTn id="7" dur="500"/>
                                        <p:tgtEl>
                                          <p:spTgt spid="16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91">
                                            <p:txEl>
                                              <p:pRg st="3" end="3"/>
                                            </p:txEl>
                                          </p:spTgt>
                                        </p:tgtEl>
                                        <p:attrNameLst>
                                          <p:attrName>style.visibility</p:attrName>
                                        </p:attrNameLst>
                                      </p:cBhvr>
                                      <p:to>
                                        <p:strVal val="visible"/>
                                      </p:to>
                                    </p:set>
                                    <p:animEffect transition="in" filter="wipe(down)">
                                      <p:cBhvr>
                                        <p:cTn id="17" dur="500"/>
                                        <p:tgtEl>
                                          <p:spTgt spid="16391">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wipe(down)">
                                      <p:cBhvr>
                                        <p:cTn id="20" dur="500"/>
                                        <p:tgtEl>
                                          <p:spTgt spid="163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391">
                                            <p:txEl>
                                              <p:pRg st="6" end="6"/>
                                            </p:txEl>
                                          </p:spTgt>
                                        </p:tgtEl>
                                        <p:attrNameLst>
                                          <p:attrName>style.visibility</p:attrName>
                                        </p:attrNameLst>
                                      </p:cBhvr>
                                      <p:to>
                                        <p:strVal val="visible"/>
                                      </p:to>
                                    </p:set>
                                    <p:animEffect transition="in" filter="wipe(down)">
                                      <p:cBhvr>
                                        <p:cTn id="25" dur="500"/>
                                        <p:tgtEl>
                                          <p:spTgt spid="16391">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6388"/>
                                        </p:tgtEl>
                                        <p:attrNameLst>
                                          <p:attrName>style.visibility</p:attrName>
                                        </p:attrNameLst>
                                      </p:cBhvr>
                                      <p:to>
                                        <p:strVal val="visible"/>
                                      </p:to>
                                    </p:set>
                                    <p:animEffect transition="in" filter="wipe(down)">
                                      <p:cBhvr>
                                        <p:cTn id="28"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7A5FD0-335D-41CC-846C-A2DA3AF1BD7F}" type="slidenum">
              <a:rPr lang="en-US" sz="1400" smtClean="0"/>
              <a:pPr eaLnBrk="1" hangingPunct="1"/>
              <a:t>32</a:t>
            </a:fld>
            <a:endParaRPr lang="en-US" sz="1400" smtClean="0"/>
          </a:p>
        </p:txBody>
      </p:sp>
      <p:sp>
        <p:nvSpPr>
          <p:cNvPr id="17414" name="Rectangle 3"/>
          <p:cNvSpPr>
            <a:spLocks noGrp="1" noChangeArrowheads="1"/>
          </p:cNvSpPr>
          <p:nvPr>
            <p:ph type="body" idx="1"/>
          </p:nvPr>
        </p:nvSpPr>
        <p:spPr>
          <a:xfrm>
            <a:off x="0" y="0"/>
            <a:ext cx="9144000" cy="6858000"/>
          </a:xfrm>
        </p:spPr>
        <p:txBody>
          <a:bodyPr/>
          <a:lstStyle/>
          <a:p>
            <a:pPr eaLnBrk="1" hangingPunct="1">
              <a:buFontTx/>
              <a:buNone/>
            </a:pPr>
            <a:r>
              <a:rPr lang="en-US" dirty="0" smtClean="0"/>
              <a:t>	</a:t>
            </a:r>
            <a:r>
              <a:rPr lang="en-US" dirty="0" smtClean="0">
                <a:latin typeface="Times New Roman" pitchFamily="18" charset="0"/>
                <a:cs typeface="Times New Roman" pitchFamily="18" charset="0"/>
              </a:rPr>
              <a:t>The left-hand expression has two forms</a:t>
            </a:r>
          </a:p>
          <a:p>
            <a:pPr eaLnBrk="1" hangingPunct="1">
              <a:buFontTx/>
              <a:buNone/>
            </a:pPr>
            <a:endParaRPr lang="en-US" dirty="0" smtClean="0">
              <a:latin typeface="Times New Roman" pitchFamily="18" charset="0"/>
              <a:cs typeface="Times New Roman" pitchFamily="18" charset="0"/>
            </a:endParaRP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a:buNone/>
            </a:pPr>
            <a:r>
              <a:rPr lang="en-US" dirty="0" smtClean="0"/>
              <a:t>	</a:t>
            </a:r>
            <a:r>
              <a:rPr lang="en-US" dirty="0">
                <a:latin typeface="Times New Roman" pitchFamily="18" charset="0"/>
                <a:cs typeface="Times New Roman" pitchFamily="18" charset="0"/>
              </a:rPr>
              <a:t>Integrating the right hand expressions, remembering that </a:t>
            </a:r>
          </a:p>
          <a:p>
            <a:pPr>
              <a:buNone/>
            </a:pPr>
            <a:endParaRPr lang="en-US" dirty="0">
              <a:latin typeface="Times New Roman" pitchFamily="18" charset="0"/>
              <a:cs typeface="Times New Roman" pitchFamily="18" charset="0"/>
            </a:endParaRPr>
          </a:p>
          <a:p>
            <a:pPr eaLnBrk="1" hangingPunct="1">
              <a:buFontTx/>
              <a:buNone/>
            </a:pPr>
            <a:endParaRPr lang="en-US" dirty="0" smtClean="0"/>
          </a:p>
        </p:txBody>
      </p:sp>
      <p:graphicFrame>
        <p:nvGraphicFramePr>
          <p:cNvPr id="17410" name="Object 4"/>
          <p:cNvGraphicFramePr>
            <a:graphicFrameLocks noChangeAspect="1"/>
          </p:cNvGraphicFramePr>
          <p:nvPr/>
        </p:nvGraphicFramePr>
        <p:xfrm>
          <a:off x="533400" y="762000"/>
          <a:ext cx="7772400" cy="2071688"/>
        </p:xfrm>
        <a:graphic>
          <a:graphicData uri="http://schemas.openxmlformats.org/presentationml/2006/ole">
            <mc:AlternateContent xmlns:mc="http://schemas.openxmlformats.org/markup-compatibility/2006">
              <mc:Choice xmlns:v="urn:schemas-microsoft-com:vml" Requires="v">
                <p:oleObj spid="_x0000_s18506" name="Equation" r:id="rId3" imgW="2908080" imgH="774360" progId="Equation.3">
                  <p:embed/>
                </p:oleObj>
              </mc:Choice>
              <mc:Fallback>
                <p:oleObj name="Equation" r:id="rId3" imgW="2908080" imgH="774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772400" cy="207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1" name="Object 5"/>
          <p:cNvGraphicFramePr>
            <a:graphicFrameLocks noChangeAspect="1"/>
          </p:cNvGraphicFramePr>
          <p:nvPr/>
        </p:nvGraphicFramePr>
        <p:xfrm>
          <a:off x="1447800" y="4724400"/>
          <a:ext cx="6172200" cy="1425575"/>
        </p:xfrm>
        <a:graphic>
          <a:graphicData uri="http://schemas.openxmlformats.org/presentationml/2006/ole">
            <mc:AlternateContent xmlns:mc="http://schemas.openxmlformats.org/markup-compatibility/2006">
              <mc:Choice xmlns:v="urn:schemas-microsoft-com:vml" Requires="v">
                <p:oleObj spid="_x0000_s18507" name="Equation" r:id="rId5" imgW="1981080" imgH="457200" progId="Equation.3">
                  <p:embed/>
                </p:oleObj>
              </mc:Choice>
              <mc:Fallback>
                <p:oleObj name="Equation" r:id="rId5" imgW="19810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724400"/>
                        <a:ext cx="61722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73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wipe(down)">
                                      <p:cBhvr>
                                        <p:cTn id="7" dur="500"/>
                                        <p:tgtEl>
                                          <p:spTgt spid="1741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wipe(down)">
                                      <p:cBhvr>
                                        <p:cTn id="10" dur="5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414">
                                            <p:txEl>
                                              <p:pRg st="6" end="6"/>
                                            </p:txEl>
                                          </p:spTgt>
                                        </p:tgtEl>
                                        <p:attrNameLst>
                                          <p:attrName>style.visibility</p:attrName>
                                        </p:attrNameLst>
                                      </p:cBhvr>
                                      <p:to>
                                        <p:strVal val="visible"/>
                                      </p:to>
                                    </p:set>
                                    <p:animEffect transition="in" filter="wipe(down)">
                                      <p:cBhvr>
                                        <p:cTn id="15" dur="500"/>
                                        <p:tgtEl>
                                          <p:spTgt spid="17414">
                                            <p:txEl>
                                              <p:pRg st="6" end="6"/>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wipe(down)">
                                      <p:cBhvr>
                                        <p:cTn id="18"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457FF8-90C3-4BE9-94D5-1F8117A10083}" type="slidenum">
              <a:rPr lang="en-US" sz="1400" smtClean="0"/>
              <a:pPr eaLnBrk="1" hangingPunct="1"/>
              <a:t>33</a:t>
            </a:fld>
            <a:endParaRPr lang="en-US" sz="1400" smtClean="0"/>
          </a:p>
        </p:txBody>
      </p:sp>
      <p:sp>
        <p:nvSpPr>
          <p:cNvPr id="18437" name="Rectangle 3"/>
          <p:cNvSpPr>
            <a:spLocks noGrp="1" noChangeArrowheads="1"/>
          </p:cNvSpPr>
          <p:nvPr>
            <p:ph type="body" idx="1"/>
          </p:nvPr>
        </p:nvSpPr>
        <p:spPr>
          <a:xfrm>
            <a:off x="0" y="0"/>
            <a:ext cx="9144000" cy="6858000"/>
          </a:xfrm>
        </p:spPr>
        <p:txBody>
          <a:bodyPr>
            <a:normAutofit fontScale="85000" lnSpcReduction="10000"/>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marL="0" indent="0" algn="just" eaLnBrk="1" hangingPunct="1">
              <a:buFontTx/>
              <a:buNone/>
            </a:pPr>
            <a:r>
              <a:rPr lang="en-US" dirty="0" smtClean="0">
                <a:latin typeface="Times New Roman" pitchFamily="18" charset="0"/>
                <a:cs typeface="Times New Roman" pitchFamily="18" charset="0"/>
              </a:rPr>
              <a:t>Integration usually uses uniform state-uniform flow process assumptions.</a:t>
            </a:r>
          </a:p>
          <a:p>
            <a:pPr marL="0" indent="0" algn="just" eaLnBrk="1" hangingPunct="1">
              <a:buFontTx/>
              <a:buNone/>
            </a:pPr>
            <a:r>
              <a:rPr lang="en-US" dirty="0" smtClean="0">
                <a:solidFill>
                  <a:srgbClr val="FF0000"/>
                </a:solidFill>
                <a:latin typeface="Times New Roman" pitchFamily="18" charset="0"/>
                <a:cs typeface="Times New Roman" pitchFamily="18" charset="0"/>
              </a:rPr>
              <a:t>Uniform state</a:t>
            </a:r>
            <a:r>
              <a:rPr lang="en-US" dirty="0" smtClean="0">
                <a:latin typeface="Times New Roman" pitchFamily="18" charset="0"/>
                <a:cs typeface="Times New Roman" pitchFamily="18" charset="0"/>
              </a:rPr>
              <a:t>: requires that the state within the control volume at any instant be uniform but may change with time.</a:t>
            </a:r>
          </a:p>
          <a:p>
            <a:pPr marL="0" indent="0" algn="just" eaLnBrk="1" hangingPunct="1">
              <a:buFontTx/>
              <a:buNone/>
            </a:pPr>
            <a:r>
              <a:rPr lang="en-US" dirty="0" smtClean="0">
                <a:solidFill>
                  <a:srgbClr val="FF0000"/>
                </a:solidFill>
                <a:latin typeface="Times New Roman" pitchFamily="18" charset="0"/>
                <a:cs typeface="Times New Roman" pitchFamily="18" charset="0"/>
              </a:rPr>
              <a:t>Uniform flow</a:t>
            </a:r>
            <a:r>
              <a:rPr lang="en-US" dirty="0" smtClean="0">
                <a:latin typeface="Times New Roman" pitchFamily="18" charset="0"/>
                <a:cs typeface="Times New Roman" pitchFamily="18" charset="0"/>
              </a:rPr>
              <a:t>: requires that the state of the mass crossing a control surface be invariant with time, but the mass flow rate across that particular control surface may vary with time. 	</a:t>
            </a:r>
          </a:p>
        </p:txBody>
      </p:sp>
      <p:graphicFrame>
        <p:nvGraphicFramePr>
          <p:cNvPr id="18434" name="Object 4"/>
          <p:cNvGraphicFramePr>
            <a:graphicFrameLocks noChangeAspect="1"/>
          </p:cNvGraphicFramePr>
          <p:nvPr>
            <p:extLst>
              <p:ext uri="{D42A27DB-BD31-4B8C-83A1-F6EECF244321}">
                <p14:modId xmlns:p14="http://schemas.microsoft.com/office/powerpoint/2010/main" val="1182189618"/>
              </p:ext>
            </p:extLst>
          </p:nvPr>
        </p:nvGraphicFramePr>
        <p:xfrm>
          <a:off x="685800" y="0"/>
          <a:ext cx="6629400" cy="3453585"/>
        </p:xfrm>
        <a:graphic>
          <a:graphicData uri="http://schemas.openxmlformats.org/presentationml/2006/ole">
            <mc:AlternateContent xmlns:mc="http://schemas.openxmlformats.org/markup-compatibility/2006">
              <mc:Choice xmlns:v="urn:schemas-microsoft-com:vml" Requires="v">
                <p:oleObj spid="_x0000_s19494" name="Equation" r:id="rId3" imgW="2374560" imgH="1371600" progId="Equation.3">
                  <p:embed/>
                </p:oleObj>
              </mc:Choice>
              <mc:Fallback>
                <p:oleObj name="Equation" r:id="rId3" imgW="2374560" imgH="1371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0"/>
                        <a:ext cx="6629400" cy="345358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114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CB2313-A4F5-4650-B952-F0AC30200689}" type="slidenum">
              <a:rPr lang="en-US" sz="1400" smtClean="0"/>
              <a:pPr eaLnBrk="1" hangingPunct="1"/>
              <a:t>34</a:t>
            </a:fld>
            <a:endParaRPr lang="en-US" sz="1400" smtClean="0"/>
          </a:p>
        </p:txBody>
      </p:sp>
      <p:sp>
        <p:nvSpPr>
          <p:cNvPr id="19462" name="Rectangle 3"/>
          <p:cNvSpPr>
            <a:spLocks noGrp="1" noChangeArrowheads="1"/>
          </p:cNvSpPr>
          <p:nvPr>
            <p:ph type="body" idx="1"/>
          </p:nvPr>
        </p:nvSpPr>
        <p:spPr>
          <a:xfrm>
            <a:off x="0" y="0"/>
            <a:ext cx="9144000" cy="6858000"/>
          </a:xfrm>
        </p:spPr>
        <p:txBody>
          <a:bodyPr>
            <a:normAutofit fontScale="55000" lnSpcReduction="20000"/>
          </a:bodyPr>
          <a:lstStyle/>
          <a:p>
            <a:pPr algn="just" eaLnBrk="1" hangingPunct="1">
              <a:lnSpc>
                <a:spcPct val="90000"/>
              </a:lnSpc>
              <a:buFontTx/>
              <a:buNone/>
            </a:pPr>
            <a:r>
              <a:rPr lang="en-US" sz="4500" b="1" i="1" dirty="0" smtClean="0">
                <a:solidFill>
                  <a:srgbClr val="FF0000"/>
                </a:solidFill>
                <a:latin typeface="Times New Roman" pitchFamily="18" charset="0"/>
                <a:cs typeface="Times New Roman" pitchFamily="18" charset="0"/>
              </a:rPr>
              <a:t>Charging rigid vessel</a:t>
            </a:r>
            <a:r>
              <a:rPr lang="en-US" sz="4500" dirty="0" smtClean="0">
                <a:latin typeface="Times New Roman" pitchFamily="18" charset="0"/>
                <a:cs typeface="Times New Roman" pitchFamily="18" charset="0"/>
              </a:rPr>
              <a:t>:  initially it may be evacuated or may contain some finite amount of matter. </a:t>
            </a:r>
          </a:p>
          <a:p>
            <a:pPr marL="0" indent="0" algn="just" eaLnBrk="1" hangingPunct="1">
              <a:lnSpc>
                <a:spcPct val="90000"/>
              </a:lnSpc>
              <a:buFontTx/>
              <a:buNone/>
            </a:pPr>
            <a:r>
              <a:rPr lang="en-US" sz="4500" dirty="0" smtClean="0">
                <a:latin typeface="Times New Roman" pitchFamily="18" charset="0"/>
                <a:cs typeface="Times New Roman" pitchFamily="18" charset="0"/>
              </a:rPr>
              <a:t>Consider an evacuated rigid tank connected through a closed valve to a high pressure line (mass enters only at one section and no efflux of matter occurs)</a:t>
            </a:r>
          </a:p>
          <a:p>
            <a:pPr eaLnBrk="1" hangingPunct="1">
              <a:lnSpc>
                <a:spcPct val="90000"/>
              </a:lnSpc>
              <a:buFontTx/>
              <a:buNone/>
            </a:pPr>
            <a:r>
              <a:rPr lang="en-US" dirty="0" smtClean="0"/>
              <a:t>	</a:t>
            </a:r>
          </a:p>
          <a:p>
            <a:pPr eaLnBrk="1" hangingPunct="1">
              <a:lnSpc>
                <a:spcPct val="90000"/>
              </a:lnSpc>
              <a:buFontTx/>
              <a:buNone/>
            </a:pPr>
            <a:r>
              <a:rPr lang="en-US" dirty="0" smtClean="0"/>
              <a:t>	</a:t>
            </a:r>
          </a:p>
          <a:p>
            <a:pPr eaLnBrk="1" hangingPunct="1">
              <a:lnSpc>
                <a:spcPct val="90000"/>
              </a:lnSpc>
              <a:buFontTx/>
              <a:buNone/>
            </a:pPr>
            <a:r>
              <a:rPr lang="en-US" dirty="0" smtClean="0"/>
              <a:t>  </a:t>
            </a:r>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r>
              <a:rPr lang="en-US" sz="4500" dirty="0" smtClean="0">
                <a:latin typeface="Times New Roman" pitchFamily="18" charset="0"/>
                <a:cs typeface="Times New Roman" pitchFamily="18" charset="0"/>
              </a:rPr>
              <a:t>Contribution </a:t>
            </a:r>
            <a:r>
              <a:rPr lang="en-US" sz="4500" dirty="0">
                <a:latin typeface="Times New Roman" pitchFamily="18" charset="0"/>
                <a:cs typeface="Times New Roman" pitchFamily="18" charset="0"/>
              </a:rPr>
              <a:t>from ke and pe are negligible</a:t>
            </a:r>
          </a:p>
          <a:p>
            <a:pPr eaLnBrk="1" hangingPunct="1">
              <a:lnSpc>
                <a:spcPct val="90000"/>
              </a:lnSpc>
              <a:buFontTx/>
              <a:buNone/>
            </a:pPr>
            <a:r>
              <a:rPr lang="en-US" sz="4500" dirty="0">
                <a:latin typeface="Times New Roman" pitchFamily="18" charset="0"/>
                <a:cs typeface="Times New Roman" pitchFamily="18" charset="0"/>
              </a:rPr>
              <a:t>  W = 0,  </a:t>
            </a:r>
            <a:r>
              <a:rPr lang="en-US" sz="4500" dirty="0">
                <a:latin typeface="Times New Roman" pitchFamily="18" charset="0"/>
                <a:cs typeface="Times New Roman" pitchFamily="18" charset="0"/>
                <a:sym typeface="Symbol" pitchFamily="18" charset="2"/>
              </a:rPr>
              <a:t>E = U      Resulting equation</a:t>
            </a:r>
          </a:p>
          <a:p>
            <a:pPr eaLnBrk="1" hangingPunct="1">
              <a:lnSpc>
                <a:spcPct val="90000"/>
              </a:lnSpc>
              <a:buFontTx/>
              <a:buNone/>
            </a:pPr>
            <a:endParaRPr lang="en-US" dirty="0" smtClean="0">
              <a:sym typeface="Symbol" pitchFamily="18" charset="2"/>
            </a:endParaRPr>
          </a:p>
          <a:p>
            <a:pPr eaLnBrk="1" hangingPunct="1">
              <a:lnSpc>
                <a:spcPct val="90000"/>
              </a:lnSpc>
              <a:buFontTx/>
              <a:buNone/>
            </a:pPr>
            <a:endParaRPr lang="en-US" dirty="0" smtClean="0">
              <a:sym typeface="Symbol" pitchFamily="18" charset="2"/>
            </a:endParaRPr>
          </a:p>
          <a:p>
            <a:pPr eaLnBrk="1" hangingPunct="1">
              <a:lnSpc>
                <a:spcPct val="90000"/>
              </a:lnSpc>
              <a:buFontTx/>
              <a:buNone/>
            </a:pPr>
            <a:endParaRPr lang="en-US" dirty="0" smtClean="0">
              <a:sym typeface="Symbol" pitchFamily="18" charset="2"/>
            </a:endParaRPr>
          </a:p>
          <a:p>
            <a:pPr eaLnBrk="1" hangingPunct="1">
              <a:lnSpc>
                <a:spcPct val="90000"/>
              </a:lnSpc>
              <a:buFontTx/>
              <a:buNone/>
            </a:pPr>
            <a:endParaRPr lang="en-US" dirty="0" smtClean="0">
              <a:sym typeface="Symbol" pitchFamily="18" charset="2"/>
            </a:endParaRPr>
          </a:p>
          <a:p>
            <a:pPr eaLnBrk="1" hangingPunct="1">
              <a:lnSpc>
                <a:spcPct val="90000"/>
              </a:lnSpc>
              <a:buFontTx/>
              <a:buNone/>
            </a:pPr>
            <a:endParaRPr lang="en-US" dirty="0">
              <a:sym typeface="Symbol" pitchFamily="18" charset="2"/>
            </a:endParaRPr>
          </a:p>
          <a:p>
            <a:pPr eaLnBrk="1" hangingPunct="1">
              <a:lnSpc>
                <a:spcPct val="90000"/>
              </a:lnSpc>
              <a:buFontTx/>
              <a:buNone/>
            </a:pPr>
            <a:endParaRPr lang="en-US" dirty="0" smtClean="0">
              <a:sym typeface="Symbol" pitchFamily="18" charset="2"/>
            </a:endParaRPr>
          </a:p>
          <a:p>
            <a:pPr marL="0" indent="0" algn="just" eaLnBrk="1" hangingPunct="1">
              <a:lnSpc>
                <a:spcPct val="90000"/>
              </a:lnSpc>
              <a:buFontTx/>
              <a:buNone/>
            </a:pPr>
            <a:r>
              <a:rPr lang="en-US" sz="4500" dirty="0">
                <a:latin typeface="Times New Roman" pitchFamily="18" charset="0"/>
                <a:cs typeface="Times New Roman" pitchFamily="18" charset="0"/>
                <a:sym typeface="Symbol" pitchFamily="18" charset="2"/>
              </a:rPr>
              <a:t>Negligible heat transfer due to insulation or short duration of </a:t>
            </a:r>
            <a:r>
              <a:rPr lang="en-US" sz="4500" dirty="0" smtClean="0">
                <a:latin typeface="Times New Roman" pitchFamily="18" charset="0"/>
                <a:cs typeface="Times New Roman" pitchFamily="18" charset="0"/>
                <a:sym typeface="Symbol" pitchFamily="18" charset="2"/>
              </a:rPr>
              <a:t>process (tank filled rapidly ,Q is small)</a:t>
            </a:r>
            <a:endParaRPr lang="en-US" sz="4500" dirty="0">
              <a:latin typeface="Times New Roman" pitchFamily="18" charset="0"/>
              <a:cs typeface="Times New Roman" pitchFamily="18" charset="0"/>
              <a:sym typeface="Symbol" pitchFamily="18" charset="2"/>
            </a:endParaRPr>
          </a:p>
          <a:p>
            <a:pPr marL="0" indent="0" algn="just" eaLnBrk="1" hangingPunct="1">
              <a:lnSpc>
                <a:spcPct val="90000"/>
              </a:lnSpc>
              <a:buFontTx/>
              <a:buNone/>
            </a:pPr>
            <a:r>
              <a:rPr lang="en-US" dirty="0" smtClean="0">
                <a:sym typeface="Symbol" pitchFamily="18" charset="2"/>
              </a:rPr>
              <a:t>	</a:t>
            </a:r>
          </a:p>
        </p:txBody>
      </p:sp>
      <p:graphicFrame>
        <p:nvGraphicFramePr>
          <p:cNvPr id="19458" name="Object 4"/>
          <p:cNvGraphicFramePr>
            <a:graphicFrameLocks noChangeAspect="1"/>
          </p:cNvGraphicFramePr>
          <p:nvPr>
            <p:extLst>
              <p:ext uri="{D42A27DB-BD31-4B8C-83A1-F6EECF244321}">
                <p14:modId xmlns:p14="http://schemas.microsoft.com/office/powerpoint/2010/main" val="929475081"/>
              </p:ext>
            </p:extLst>
          </p:nvPr>
        </p:nvGraphicFramePr>
        <p:xfrm>
          <a:off x="1524000" y="4572000"/>
          <a:ext cx="3886200" cy="1325563"/>
        </p:xfrm>
        <a:graphic>
          <a:graphicData uri="http://schemas.openxmlformats.org/presentationml/2006/ole">
            <mc:AlternateContent xmlns:mc="http://schemas.openxmlformats.org/markup-compatibility/2006">
              <mc:Choice xmlns:v="urn:schemas-microsoft-com:vml" Requires="v">
                <p:oleObj spid="_x0000_s20558" name="Equation" r:id="rId3" imgW="1117440" imgH="380880" progId="Equation.3">
                  <p:embed/>
                </p:oleObj>
              </mc:Choice>
              <mc:Fallback>
                <p:oleObj name="Equation" r:id="rId3" imgW="111744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0"/>
                        <a:ext cx="38862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5"/>
          <p:cNvGraphicFramePr>
            <a:graphicFrameLocks noChangeAspect="1"/>
          </p:cNvGraphicFramePr>
          <p:nvPr>
            <p:extLst>
              <p:ext uri="{D42A27DB-BD31-4B8C-83A1-F6EECF244321}">
                <p14:modId xmlns:p14="http://schemas.microsoft.com/office/powerpoint/2010/main" val="1809101288"/>
              </p:ext>
            </p:extLst>
          </p:nvPr>
        </p:nvGraphicFramePr>
        <p:xfrm>
          <a:off x="838200" y="1850231"/>
          <a:ext cx="4191000" cy="1176338"/>
        </p:xfrm>
        <a:graphic>
          <a:graphicData uri="http://schemas.openxmlformats.org/presentationml/2006/ole">
            <mc:AlternateContent xmlns:mc="http://schemas.openxmlformats.org/markup-compatibility/2006">
              <mc:Choice xmlns:v="urn:schemas-microsoft-com:vml" Requires="v">
                <p:oleObj spid="_x0000_s20559" name="Equation" r:id="rId5" imgW="1358640" imgH="380880" progId="Equation.3">
                  <p:embed/>
                </p:oleObj>
              </mc:Choice>
              <mc:Fallback>
                <p:oleObj name="Equation" r:id="rId5" imgW="135864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850231"/>
                        <a:ext cx="4191000" cy="117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36"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157748"/>
            <a:ext cx="245404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4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wipe(down)">
                                      <p:cBhvr>
                                        <p:cTn id="7" dur="500"/>
                                        <p:tgtEl>
                                          <p:spTgt spid="194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9462">
                                            <p:txEl>
                                              <p:pRg st="1" end="1"/>
                                            </p:txEl>
                                          </p:spTgt>
                                        </p:tgtEl>
                                        <p:attrNameLst>
                                          <p:attrName>style.visibility</p:attrName>
                                        </p:attrNameLst>
                                      </p:cBhvr>
                                      <p:to>
                                        <p:strVal val="visible"/>
                                      </p:to>
                                    </p:set>
                                    <p:animEffect transition="in" filter="wipe(down)">
                                      <p:cBhvr>
                                        <p:cTn id="10" dur="500"/>
                                        <p:tgtEl>
                                          <p:spTgt spid="1946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9462">
                                            <p:txEl>
                                              <p:pRg st="2" end="2"/>
                                            </p:txEl>
                                          </p:spTgt>
                                        </p:tgtEl>
                                        <p:attrNameLst>
                                          <p:attrName>style.visibility</p:attrName>
                                        </p:attrNameLst>
                                      </p:cBhvr>
                                      <p:to>
                                        <p:strVal val="visible"/>
                                      </p:to>
                                    </p:set>
                                    <p:animEffect transition="in" filter="wipe(down)">
                                      <p:cBhvr>
                                        <p:cTn id="13" dur="500"/>
                                        <p:tgtEl>
                                          <p:spTgt spid="1946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0536"/>
                                        </p:tgtEl>
                                        <p:attrNameLst>
                                          <p:attrName>style.visibility</p:attrName>
                                        </p:attrNameLst>
                                      </p:cBhvr>
                                      <p:to>
                                        <p:strVal val="visible"/>
                                      </p:to>
                                    </p:set>
                                    <p:animEffect transition="in" filter="wipe(down)">
                                      <p:cBhvr>
                                        <p:cTn id="16" dur="500"/>
                                        <p:tgtEl>
                                          <p:spTgt spid="205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459"/>
                                        </p:tgtEl>
                                        <p:attrNameLst>
                                          <p:attrName>style.visibility</p:attrName>
                                        </p:attrNameLst>
                                      </p:cBhvr>
                                      <p:to>
                                        <p:strVal val="visible"/>
                                      </p:to>
                                    </p:set>
                                    <p:animEffect transition="in" filter="wipe(down)">
                                      <p:cBhvr>
                                        <p:cTn id="21" dur="500"/>
                                        <p:tgtEl>
                                          <p:spTgt spid="194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462">
                                            <p:txEl>
                                              <p:pRg st="11" end="11"/>
                                            </p:txEl>
                                          </p:spTgt>
                                        </p:tgtEl>
                                        <p:attrNameLst>
                                          <p:attrName>style.visibility</p:attrName>
                                        </p:attrNameLst>
                                      </p:cBhvr>
                                      <p:to>
                                        <p:strVal val="visible"/>
                                      </p:to>
                                    </p:set>
                                    <p:animEffect transition="in" filter="wipe(down)">
                                      <p:cBhvr>
                                        <p:cTn id="26" dur="500"/>
                                        <p:tgtEl>
                                          <p:spTgt spid="19462">
                                            <p:txEl>
                                              <p:pRg st="11" end="1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9462">
                                            <p:txEl>
                                              <p:pRg st="12" end="12"/>
                                            </p:txEl>
                                          </p:spTgt>
                                        </p:tgtEl>
                                        <p:attrNameLst>
                                          <p:attrName>style.visibility</p:attrName>
                                        </p:attrNameLst>
                                      </p:cBhvr>
                                      <p:to>
                                        <p:strVal val="visible"/>
                                      </p:to>
                                    </p:set>
                                    <p:animEffect transition="in" filter="wipe(down)">
                                      <p:cBhvr>
                                        <p:cTn id="29" dur="500"/>
                                        <p:tgtEl>
                                          <p:spTgt spid="19462">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458"/>
                                        </p:tgtEl>
                                        <p:attrNameLst>
                                          <p:attrName>style.visibility</p:attrName>
                                        </p:attrNameLst>
                                      </p:cBhvr>
                                      <p:to>
                                        <p:strVal val="visible"/>
                                      </p:to>
                                    </p:set>
                                    <p:animEffect transition="in" filter="wipe(down)">
                                      <p:cBhvr>
                                        <p:cTn id="34" dur="500"/>
                                        <p:tgtEl>
                                          <p:spTgt spid="194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462">
                                            <p:txEl>
                                              <p:pRg st="19" end="19"/>
                                            </p:txEl>
                                          </p:spTgt>
                                        </p:tgtEl>
                                        <p:attrNameLst>
                                          <p:attrName>style.visibility</p:attrName>
                                        </p:attrNameLst>
                                      </p:cBhvr>
                                      <p:to>
                                        <p:strVal val="visible"/>
                                      </p:to>
                                    </p:set>
                                    <p:animEffect transition="in" filter="wipe(down)">
                                      <p:cBhvr>
                                        <p:cTn id="39" dur="500"/>
                                        <p:tgtEl>
                                          <p:spTgt spid="1946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3588B6-14F4-4561-9C77-23DA08C6CAEC}" type="slidenum">
              <a:rPr lang="en-US" sz="1400" smtClean="0"/>
              <a:pPr eaLnBrk="1" hangingPunct="1"/>
              <a:t>35</a:t>
            </a:fld>
            <a:endParaRPr lang="en-US" sz="1400" smtClean="0"/>
          </a:p>
        </p:txBody>
      </p:sp>
      <p:sp>
        <p:nvSpPr>
          <p:cNvPr id="52228" name="Rectangle 3"/>
          <p:cNvSpPr>
            <a:spLocks noGrp="1" noChangeArrowheads="1"/>
          </p:cNvSpPr>
          <p:nvPr>
            <p:ph type="body" idx="1"/>
          </p:nvPr>
        </p:nvSpPr>
        <p:spPr>
          <a:xfrm>
            <a:off x="0" y="0"/>
            <a:ext cx="9144000" cy="6858000"/>
          </a:xfrm>
        </p:spPr>
        <p:txBody>
          <a:bodyPr/>
          <a:lstStyle/>
          <a:p>
            <a:pPr marL="0" indent="0" algn="just" eaLnBrk="1" hangingPunct="1">
              <a:buFontTx/>
              <a:buNone/>
            </a:pPr>
            <a:r>
              <a:rPr lang="en-US" dirty="0" smtClean="0">
                <a:latin typeface="Times New Roman" pitchFamily="18" charset="0"/>
                <a:cs typeface="Times New Roman" pitchFamily="18" charset="0"/>
              </a:rPr>
              <a:t>For uniform flow situation source has a constant enthalpy, </a:t>
            </a:r>
            <a:r>
              <a:rPr lang="en-US" dirty="0" err="1" smtClean="0">
                <a:latin typeface="Times New Roman" pitchFamily="18" charset="0"/>
                <a:cs typeface="Times New Roman" pitchFamily="18" charset="0"/>
              </a:rPr>
              <a:t>h</a:t>
            </a:r>
            <a:r>
              <a:rPr lang="en-US" baseline="-25000" dirty="0" err="1" smtClean="0">
                <a:latin typeface="Times New Roman" pitchFamily="18" charset="0"/>
                <a:cs typeface="Times New Roman" pitchFamily="18" charset="0"/>
              </a:rPr>
              <a:t>L</a:t>
            </a:r>
            <a:r>
              <a:rPr lang="en-US" dirty="0" smtClean="0">
                <a:latin typeface="Times New Roman" pitchFamily="18" charset="0"/>
                <a:cs typeface="Times New Roman" pitchFamily="18" charset="0"/>
              </a:rPr>
              <a:t>.  Integration from initial mass m</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to final mass m</a:t>
            </a:r>
            <a:r>
              <a:rPr lang="en-US" baseline="-25000"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in the control volume will give</a:t>
            </a:r>
          </a:p>
          <a:p>
            <a:pPr eaLnBrk="1" hangingPunct="1">
              <a:buFontTx/>
              <a:buNone/>
            </a:pPr>
            <a:r>
              <a:rPr lang="en-US" dirty="0" smtClean="0"/>
              <a:t>		</a:t>
            </a:r>
            <a:r>
              <a:rPr lang="en-US" dirty="0" err="1" smtClean="0"/>
              <a:t>h</a:t>
            </a:r>
            <a:r>
              <a:rPr lang="en-US" baseline="-25000" dirty="0" err="1" smtClean="0"/>
              <a:t>L</a:t>
            </a:r>
            <a:r>
              <a:rPr lang="en-US" dirty="0" smtClean="0"/>
              <a:t>(m</a:t>
            </a:r>
            <a:r>
              <a:rPr lang="en-US" baseline="-25000" dirty="0" smtClean="0"/>
              <a:t>L</a:t>
            </a:r>
            <a:r>
              <a:rPr lang="en-US" dirty="0" smtClean="0"/>
              <a:t> – 0) = </a:t>
            </a:r>
            <a:r>
              <a:rPr lang="en-US" dirty="0" err="1" smtClean="0"/>
              <a:t>m</a:t>
            </a:r>
            <a:r>
              <a:rPr lang="en-US" baseline="-25000" dirty="0" err="1" smtClean="0"/>
              <a:t>f</a:t>
            </a:r>
            <a:r>
              <a:rPr lang="en-US" dirty="0" err="1" smtClean="0"/>
              <a:t>u</a:t>
            </a:r>
            <a:r>
              <a:rPr lang="en-US" baseline="-25000" dirty="0" err="1" smtClean="0"/>
              <a:t>f</a:t>
            </a:r>
            <a:r>
              <a:rPr lang="en-US" dirty="0" smtClean="0"/>
              <a:t> – </a:t>
            </a:r>
            <a:r>
              <a:rPr lang="en-US" dirty="0" err="1" smtClean="0"/>
              <a:t>m</a:t>
            </a:r>
            <a:r>
              <a:rPr lang="en-US" baseline="-25000" dirty="0" err="1" smtClean="0"/>
              <a:t>i</a:t>
            </a:r>
            <a:r>
              <a:rPr lang="en-US" dirty="0" err="1" smtClean="0"/>
              <a:t>u</a:t>
            </a:r>
            <a:r>
              <a:rPr lang="en-US" baseline="-25000" dirty="0" err="1" smtClean="0"/>
              <a:t>i</a:t>
            </a:r>
            <a:endParaRPr lang="en-US" dirty="0" smtClean="0"/>
          </a:p>
          <a:p>
            <a:pPr eaLnBrk="1" hangingPunct="1">
              <a:buFontTx/>
              <a:buNone/>
            </a:pPr>
            <a:r>
              <a:rPr lang="en-US" dirty="0" smtClean="0"/>
              <a:t>	For evacuated tank (initially), m</a:t>
            </a:r>
            <a:r>
              <a:rPr lang="en-US" baseline="-25000" dirty="0" smtClean="0"/>
              <a:t>i</a:t>
            </a:r>
            <a:r>
              <a:rPr lang="en-US" dirty="0" smtClean="0"/>
              <a:t> = 0</a:t>
            </a:r>
          </a:p>
          <a:p>
            <a:pPr eaLnBrk="1" hangingPunct="1">
              <a:buFontTx/>
              <a:buNone/>
            </a:pPr>
            <a:r>
              <a:rPr lang="en-US" dirty="0" smtClean="0"/>
              <a:t>	 	</a:t>
            </a:r>
            <a:r>
              <a:rPr lang="en-US" dirty="0" err="1" smtClean="0"/>
              <a:t>h</a:t>
            </a:r>
            <a:r>
              <a:rPr lang="en-US" baseline="-25000" dirty="0" err="1" smtClean="0"/>
              <a:t>L</a:t>
            </a:r>
            <a:r>
              <a:rPr lang="en-US" dirty="0" err="1" smtClean="0"/>
              <a:t>m</a:t>
            </a:r>
            <a:r>
              <a:rPr lang="en-US" baseline="-25000" dirty="0" err="1" smtClean="0"/>
              <a:t>L</a:t>
            </a:r>
            <a:r>
              <a:rPr lang="en-US" dirty="0" smtClean="0"/>
              <a:t> = </a:t>
            </a:r>
            <a:r>
              <a:rPr lang="en-US" dirty="0" err="1" smtClean="0"/>
              <a:t>m</a:t>
            </a:r>
            <a:r>
              <a:rPr lang="en-US" baseline="-25000" dirty="0" err="1" smtClean="0"/>
              <a:t>f</a:t>
            </a:r>
            <a:r>
              <a:rPr lang="en-US" dirty="0" err="1" smtClean="0"/>
              <a:t>u</a:t>
            </a:r>
            <a:r>
              <a:rPr lang="en-US" baseline="-25000" dirty="0" err="1" smtClean="0"/>
              <a:t>f</a:t>
            </a:r>
            <a:r>
              <a:rPr lang="en-US" dirty="0" smtClean="0"/>
              <a:t> 	</a:t>
            </a:r>
          </a:p>
          <a:p>
            <a:pPr eaLnBrk="1" hangingPunct="1">
              <a:buFontTx/>
              <a:buNone/>
            </a:pPr>
            <a:r>
              <a:rPr lang="en-US" dirty="0" smtClean="0"/>
              <a:t>	From mass balance</a:t>
            </a:r>
          </a:p>
          <a:p>
            <a:pPr eaLnBrk="1" hangingPunct="1">
              <a:buFontTx/>
              <a:buNone/>
            </a:pPr>
            <a:r>
              <a:rPr lang="en-US" dirty="0" smtClean="0"/>
              <a:t>		m</a:t>
            </a:r>
            <a:r>
              <a:rPr lang="en-US" baseline="-25000" dirty="0" smtClean="0"/>
              <a:t>in</a:t>
            </a:r>
            <a:r>
              <a:rPr lang="en-US" dirty="0" smtClean="0"/>
              <a:t> = m</a:t>
            </a:r>
            <a:r>
              <a:rPr lang="en-US" baseline="-25000" dirty="0" smtClean="0"/>
              <a:t>L</a:t>
            </a:r>
            <a:r>
              <a:rPr lang="en-US" dirty="0" smtClean="0"/>
              <a:t> = m</a:t>
            </a:r>
            <a:r>
              <a:rPr lang="en-US" baseline="-25000" dirty="0" smtClean="0"/>
              <a:t>f</a:t>
            </a:r>
          </a:p>
          <a:p>
            <a:pPr eaLnBrk="1" hangingPunct="1">
              <a:buFontTx/>
              <a:buNone/>
            </a:pPr>
            <a:r>
              <a:rPr lang="en-US" dirty="0" smtClean="0"/>
              <a:t>This will give  </a:t>
            </a:r>
            <a:r>
              <a:rPr lang="en-US" dirty="0" err="1" smtClean="0"/>
              <a:t>h</a:t>
            </a:r>
            <a:r>
              <a:rPr lang="en-US" baseline="-25000" dirty="0" err="1" smtClean="0"/>
              <a:t>L</a:t>
            </a:r>
            <a:r>
              <a:rPr lang="en-US" dirty="0" smtClean="0"/>
              <a:t>  = </a:t>
            </a:r>
            <a:r>
              <a:rPr lang="en-US" dirty="0" err="1" smtClean="0"/>
              <a:t>u</a:t>
            </a:r>
            <a:r>
              <a:rPr lang="en-US" baseline="-25000" dirty="0" err="1" smtClean="0"/>
              <a:t>f</a:t>
            </a:r>
            <a:r>
              <a:rPr lang="en-US" dirty="0" smtClean="0"/>
              <a:t>.  For an ideal gas </a:t>
            </a:r>
            <a:r>
              <a:rPr lang="en-US" dirty="0" err="1" smtClean="0"/>
              <a:t>C</a:t>
            </a:r>
            <a:r>
              <a:rPr lang="en-US" baseline="-25000" dirty="0" err="1" smtClean="0"/>
              <a:t>p</a:t>
            </a:r>
            <a:r>
              <a:rPr lang="en-US" dirty="0" err="1" smtClean="0"/>
              <a:t>T</a:t>
            </a:r>
            <a:r>
              <a:rPr lang="en-US" baseline="-25000" dirty="0" err="1" smtClean="0"/>
              <a:t>L</a:t>
            </a:r>
            <a:r>
              <a:rPr lang="en-US" dirty="0" smtClean="0"/>
              <a:t>=</a:t>
            </a:r>
            <a:r>
              <a:rPr lang="en-US" dirty="0" err="1" smtClean="0"/>
              <a:t>C</a:t>
            </a:r>
            <a:r>
              <a:rPr lang="en-US" baseline="-25000" dirty="0" err="1" smtClean="0"/>
              <a:t>v</a:t>
            </a:r>
            <a:r>
              <a:rPr lang="en-US" dirty="0" err="1" smtClean="0"/>
              <a:t>T</a:t>
            </a:r>
            <a:r>
              <a:rPr lang="en-US" baseline="-25000" dirty="0" err="1" smtClean="0"/>
              <a:t>f</a:t>
            </a:r>
            <a:endParaRPr lang="en-US" dirty="0" smtClean="0"/>
          </a:p>
          <a:p>
            <a:pPr eaLnBrk="1" hangingPunct="1">
              <a:buFontTx/>
              <a:buNone/>
            </a:pPr>
            <a:r>
              <a:rPr lang="en-US" dirty="0" smtClean="0"/>
              <a:t> or </a:t>
            </a:r>
            <a:r>
              <a:rPr lang="en-US" dirty="0" err="1" smtClean="0"/>
              <a:t>T</a:t>
            </a:r>
            <a:r>
              <a:rPr lang="en-US" baseline="-25000" dirty="0" err="1" smtClean="0"/>
              <a:t>f</a:t>
            </a:r>
            <a:r>
              <a:rPr lang="en-US" dirty="0" smtClean="0"/>
              <a:t>=(</a:t>
            </a:r>
            <a:r>
              <a:rPr lang="en-US" dirty="0" err="1" smtClean="0"/>
              <a:t>C</a:t>
            </a:r>
            <a:r>
              <a:rPr lang="en-US" baseline="-25000" dirty="0" err="1" smtClean="0"/>
              <a:t>p</a:t>
            </a:r>
            <a:r>
              <a:rPr lang="en-US" dirty="0" smtClean="0"/>
              <a:t>/</a:t>
            </a:r>
            <a:r>
              <a:rPr lang="en-US" dirty="0" err="1" smtClean="0"/>
              <a:t>C</a:t>
            </a:r>
            <a:r>
              <a:rPr lang="en-US" baseline="-25000" dirty="0" err="1" smtClean="0"/>
              <a:t>v</a:t>
            </a:r>
            <a:r>
              <a:rPr lang="en-US" dirty="0" smtClean="0"/>
              <a:t>)T</a:t>
            </a:r>
            <a:r>
              <a:rPr lang="en-US" baseline="-25000" dirty="0" smtClean="0"/>
              <a:t>L</a:t>
            </a:r>
            <a:r>
              <a:rPr lang="en-US" dirty="0" smtClean="0"/>
              <a:t> = </a:t>
            </a:r>
            <a:r>
              <a:rPr lang="en-US" dirty="0" err="1" smtClean="0"/>
              <a:t>kT</a:t>
            </a:r>
            <a:r>
              <a:rPr lang="en-US" baseline="-25000" dirty="0" err="1" smtClean="0"/>
              <a:t>L</a:t>
            </a:r>
            <a:endParaRPr lang="en-US" baseline="-25000" dirty="0" smtClean="0"/>
          </a:p>
          <a:p>
            <a:pPr eaLnBrk="1" hangingPunct="1">
              <a:buFontTx/>
              <a:buNone/>
            </a:pPr>
            <a:endParaRPr lang="en-US" baseline="-25000" dirty="0" smtClean="0"/>
          </a:p>
        </p:txBody>
      </p:sp>
    </p:spTree>
    <p:extLst>
      <p:ext uri="{BB962C8B-B14F-4D97-AF65-F5344CB8AC3E}">
        <p14:creationId xmlns:p14="http://schemas.microsoft.com/office/powerpoint/2010/main" val="3228542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B74873-672D-4644-A037-3F43ED6DCB7F}" type="slidenum">
              <a:rPr lang="en-US" sz="1400" smtClean="0"/>
              <a:pPr eaLnBrk="1" hangingPunct="1"/>
              <a:t>36</a:t>
            </a:fld>
            <a:endParaRPr lang="en-US" sz="1400" smtClean="0"/>
          </a:p>
        </p:txBody>
      </p:sp>
      <p:sp>
        <p:nvSpPr>
          <p:cNvPr id="20486" name="Rectangle 3"/>
          <p:cNvSpPr>
            <a:spLocks noGrp="1" noChangeArrowheads="1"/>
          </p:cNvSpPr>
          <p:nvPr>
            <p:ph type="body" idx="1"/>
          </p:nvPr>
        </p:nvSpPr>
        <p:spPr>
          <a:xfrm>
            <a:off x="0" y="0"/>
            <a:ext cx="9144000" cy="6858000"/>
          </a:xfrm>
        </p:spPr>
        <p:txBody>
          <a:bodyPr>
            <a:normAutofit fontScale="25000" lnSpcReduction="20000"/>
          </a:bodyPr>
          <a:lstStyle/>
          <a:p>
            <a:pPr eaLnBrk="1" hangingPunct="1">
              <a:lnSpc>
                <a:spcPct val="90000"/>
              </a:lnSpc>
              <a:buFontTx/>
              <a:buNone/>
            </a:pPr>
            <a:r>
              <a:rPr lang="en-US" sz="11200" b="1" i="1" dirty="0" smtClean="0">
                <a:solidFill>
                  <a:srgbClr val="FF0000"/>
                </a:solidFill>
              </a:rPr>
              <a:t>Discharging a rigid vessel:</a:t>
            </a:r>
          </a:p>
          <a:p>
            <a:pPr marL="0" indent="0" algn="just">
              <a:lnSpc>
                <a:spcPct val="90000"/>
              </a:lnSpc>
              <a:buNone/>
            </a:pPr>
            <a:r>
              <a:rPr lang="en-US" sz="11200" dirty="0" smtClean="0">
                <a:latin typeface="Times New Roman" pitchFamily="18" charset="0"/>
                <a:cs typeface="Times New Roman" pitchFamily="18" charset="0"/>
              </a:rPr>
              <a:t>Consider </a:t>
            </a:r>
            <a:r>
              <a:rPr lang="en-US" sz="11200" dirty="0">
                <a:latin typeface="Times New Roman" pitchFamily="18" charset="0"/>
                <a:cs typeface="Times New Roman" pitchFamily="18" charset="0"/>
              </a:rPr>
              <a:t>again a </a:t>
            </a:r>
            <a:r>
              <a:rPr lang="en-US" sz="11200" dirty="0" smtClean="0">
                <a:latin typeface="Times New Roman" pitchFamily="18" charset="0"/>
                <a:cs typeface="Times New Roman" pitchFamily="18" charset="0"/>
              </a:rPr>
              <a:t> fluid from a pressurized </a:t>
            </a:r>
            <a:r>
              <a:rPr lang="en-US" sz="11200" dirty="0">
                <a:latin typeface="Times New Roman" pitchFamily="18" charset="0"/>
                <a:cs typeface="Times New Roman" pitchFamily="18" charset="0"/>
              </a:rPr>
              <a:t>vessel </a:t>
            </a:r>
          </a:p>
          <a:p>
            <a:pPr marL="0" indent="0" algn="just">
              <a:lnSpc>
                <a:spcPct val="90000"/>
              </a:lnSpc>
              <a:buNone/>
            </a:pPr>
            <a:endParaRPr lang="en-US" sz="5100" dirty="0">
              <a:latin typeface="Times New Roman" pitchFamily="18" charset="0"/>
              <a:cs typeface="Times New Roman" pitchFamily="18" charset="0"/>
            </a:endParaRPr>
          </a:p>
          <a:p>
            <a:pPr eaLnBrk="1" hangingPunct="1">
              <a:lnSpc>
                <a:spcPct val="90000"/>
              </a:lnSpc>
              <a:buFontTx/>
              <a:buNone/>
            </a:pPr>
            <a:endParaRPr lang="en-US" sz="5100" dirty="0"/>
          </a:p>
          <a:p>
            <a:pPr eaLnBrk="1" hangingPunct="1">
              <a:lnSpc>
                <a:spcPct val="90000"/>
              </a:lnSpc>
              <a:buFontTx/>
              <a:buNone/>
            </a:pPr>
            <a:endParaRPr lang="en-US" sz="5100" dirty="0" smtClean="0"/>
          </a:p>
          <a:p>
            <a:pPr eaLnBrk="1" hangingPunct="1">
              <a:lnSpc>
                <a:spcPct val="90000"/>
              </a:lnSpc>
              <a:buFontTx/>
              <a:buNone/>
            </a:pPr>
            <a:endParaRPr lang="en-US" dirty="0"/>
          </a:p>
          <a:p>
            <a:pPr eaLnBrk="1" hangingPunct="1">
              <a:lnSpc>
                <a:spcPct val="90000"/>
              </a:lnSpc>
              <a:buFontTx/>
              <a:buNone/>
            </a:pPr>
            <a:endParaRPr lang="en-US" dirty="0" smtClean="0"/>
          </a:p>
          <a:p>
            <a:pPr eaLnBrk="1" hangingPunct="1">
              <a:lnSpc>
                <a:spcPct val="90000"/>
              </a:lnSpc>
              <a:buFontTx/>
              <a:buNone/>
            </a:pPr>
            <a:endParaRPr lang="en-US" dirty="0"/>
          </a:p>
          <a:p>
            <a:pPr eaLnBrk="1" hangingPunct="1">
              <a:lnSpc>
                <a:spcPct val="90000"/>
              </a:lnSpc>
              <a:buFontTx/>
              <a:buNone/>
            </a:pPr>
            <a:endParaRPr lang="en-US" dirty="0" smtClean="0"/>
          </a:p>
          <a:p>
            <a:pPr eaLnBrk="1" hangingPunct="1">
              <a:lnSpc>
                <a:spcPct val="90000"/>
              </a:lnSpc>
              <a:buFontTx/>
              <a:buNone/>
            </a:pPr>
            <a:endParaRPr lang="en-US" dirty="0"/>
          </a:p>
          <a:p>
            <a:pPr eaLnBrk="1" hangingPunct="1">
              <a:lnSpc>
                <a:spcPct val="90000"/>
              </a:lnSpc>
              <a:buFontTx/>
              <a:buNone/>
            </a:pPr>
            <a:endParaRPr lang="en-US" sz="7400" dirty="0" smtClean="0"/>
          </a:p>
          <a:p>
            <a:pPr eaLnBrk="1" hangingPunct="1">
              <a:lnSpc>
                <a:spcPct val="90000"/>
              </a:lnSpc>
              <a:buFontTx/>
              <a:buNone/>
            </a:pPr>
            <a:endParaRPr lang="en-US" sz="7400" dirty="0"/>
          </a:p>
          <a:p>
            <a:pPr eaLnBrk="1" hangingPunct="1">
              <a:lnSpc>
                <a:spcPct val="90000"/>
              </a:lnSpc>
              <a:buFontTx/>
              <a:buNone/>
            </a:pPr>
            <a:endParaRPr lang="en-US" sz="7400" dirty="0" smtClean="0"/>
          </a:p>
          <a:p>
            <a:pPr eaLnBrk="1" hangingPunct="1">
              <a:lnSpc>
                <a:spcPct val="90000"/>
              </a:lnSpc>
              <a:buFontTx/>
              <a:buNone/>
            </a:pPr>
            <a:endParaRPr lang="en-US" sz="11200" dirty="0" smtClean="0"/>
          </a:p>
          <a:p>
            <a:pPr eaLnBrk="1" hangingPunct="1">
              <a:lnSpc>
                <a:spcPct val="90000"/>
              </a:lnSpc>
              <a:buFontTx/>
              <a:buNone/>
            </a:pPr>
            <a:r>
              <a:rPr lang="en-US" sz="11200" dirty="0" smtClean="0"/>
              <a:t>Adiabatic, no cv work and negligible contributions from ke and pe, and the resulting equation will be</a:t>
            </a:r>
          </a:p>
          <a:p>
            <a:pPr eaLnBrk="1" hangingPunct="1">
              <a:lnSpc>
                <a:spcPct val="90000"/>
              </a:lnSpc>
              <a:buFontTx/>
              <a:buNone/>
            </a:pPr>
            <a:r>
              <a:rPr lang="en-US" sz="11200" dirty="0" smtClean="0"/>
              <a:t>	</a:t>
            </a:r>
            <a:r>
              <a:rPr lang="en-US" sz="11200" dirty="0" err="1" smtClean="0"/>
              <a:t>dU</a:t>
            </a:r>
            <a:r>
              <a:rPr lang="en-US" sz="11200" dirty="0" smtClean="0"/>
              <a:t> = hdm  or  hdm =  d(mu) = (mdu + udm)</a:t>
            </a:r>
          </a:p>
          <a:p>
            <a:pPr eaLnBrk="1" hangingPunct="1">
              <a:lnSpc>
                <a:spcPct val="90000"/>
              </a:lnSpc>
              <a:buFontTx/>
              <a:buNone/>
            </a:pPr>
            <a:endParaRPr lang="en-US" sz="7400" dirty="0" smtClean="0"/>
          </a:p>
          <a:p>
            <a:pPr eaLnBrk="1" hangingPunct="1">
              <a:lnSpc>
                <a:spcPct val="90000"/>
              </a:lnSpc>
              <a:buFontTx/>
              <a:buNone/>
            </a:pPr>
            <a:r>
              <a:rPr lang="en-US" sz="11200" dirty="0" smtClean="0"/>
              <a:t>This will give</a:t>
            </a:r>
          </a:p>
          <a:p>
            <a:pPr eaLnBrk="1" hangingPunct="1">
              <a:lnSpc>
                <a:spcPct val="90000"/>
              </a:lnSpc>
              <a:buFontTx/>
              <a:buNone/>
            </a:pPr>
            <a:r>
              <a:rPr lang="en-US" sz="11200" dirty="0" smtClean="0"/>
              <a:t>		(h-u)</a:t>
            </a:r>
            <a:r>
              <a:rPr lang="en-US" sz="11200" dirty="0" err="1" smtClean="0"/>
              <a:t>dm</a:t>
            </a:r>
            <a:r>
              <a:rPr lang="en-US" sz="11200" dirty="0" smtClean="0"/>
              <a:t> = mdu  or  </a:t>
            </a:r>
          </a:p>
          <a:p>
            <a:pPr eaLnBrk="1" hangingPunct="1">
              <a:lnSpc>
                <a:spcPct val="90000"/>
              </a:lnSpc>
              <a:buFontTx/>
              <a:buNone/>
            </a:pPr>
            <a:r>
              <a:rPr lang="en-US" sz="7400" dirty="0" smtClean="0"/>
              <a:t>	</a:t>
            </a:r>
          </a:p>
          <a:p>
            <a:pPr eaLnBrk="1" hangingPunct="1">
              <a:lnSpc>
                <a:spcPct val="90000"/>
              </a:lnSpc>
              <a:buFontTx/>
              <a:buNone/>
            </a:pPr>
            <a:endParaRPr lang="en-US" dirty="0" smtClean="0"/>
          </a:p>
          <a:p>
            <a:pPr eaLnBrk="1" hangingPunct="1">
              <a:lnSpc>
                <a:spcPct val="90000"/>
              </a:lnSpc>
              <a:buFontTx/>
              <a:buNone/>
            </a:pPr>
            <a:endParaRPr lang="en-US" dirty="0"/>
          </a:p>
          <a:p>
            <a:pPr eaLnBrk="1" hangingPunct="1">
              <a:lnSpc>
                <a:spcPct val="90000"/>
              </a:lnSpc>
              <a:buFontTx/>
              <a:buNone/>
            </a:pPr>
            <a:endParaRPr lang="en-US" dirty="0" smtClean="0"/>
          </a:p>
          <a:p>
            <a:pPr eaLnBrk="1" hangingPunct="1">
              <a:lnSpc>
                <a:spcPct val="90000"/>
              </a:lnSpc>
              <a:buFontTx/>
              <a:buNone/>
            </a:pPr>
            <a:endParaRPr lang="en-US" dirty="0"/>
          </a:p>
          <a:p>
            <a:pPr eaLnBrk="1" hangingPunct="1">
              <a:lnSpc>
                <a:spcPct val="90000"/>
              </a:lnSpc>
              <a:buFontTx/>
              <a:buNone/>
            </a:pPr>
            <a:endParaRPr lang="en-US" dirty="0" smtClean="0"/>
          </a:p>
          <a:p>
            <a:pPr eaLnBrk="1" hangingPunct="1">
              <a:lnSpc>
                <a:spcPct val="90000"/>
              </a:lnSpc>
              <a:buFontTx/>
              <a:buNone/>
            </a:pPr>
            <a:endParaRPr lang="en-US" dirty="0"/>
          </a:p>
          <a:p>
            <a:pPr eaLnBrk="1" hangingPunct="1">
              <a:lnSpc>
                <a:spcPct val="90000"/>
              </a:lnSpc>
              <a:buFontTx/>
              <a:buNone/>
            </a:pPr>
            <a:endParaRPr lang="en-US" dirty="0" smtClean="0"/>
          </a:p>
          <a:p>
            <a:pPr eaLnBrk="1" hangingPunct="1">
              <a:lnSpc>
                <a:spcPct val="90000"/>
              </a:lnSpc>
              <a:buFontTx/>
              <a:buNone/>
            </a:pPr>
            <a:r>
              <a:rPr lang="en-US" sz="11200" dirty="0" smtClean="0"/>
              <a:t>The above equation assumes quasie-equilibrium process</a:t>
            </a:r>
          </a:p>
          <a:p>
            <a:pPr eaLnBrk="1" hangingPunct="1">
              <a:lnSpc>
                <a:spcPct val="90000"/>
              </a:lnSpc>
              <a:buFontTx/>
              <a:buNone/>
            </a:pPr>
            <a:r>
              <a:rPr lang="en-US" sz="7400" dirty="0" smtClean="0"/>
              <a:t>		</a:t>
            </a:r>
          </a:p>
          <a:p>
            <a:pPr eaLnBrk="1" hangingPunct="1">
              <a:lnSpc>
                <a:spcPct val="90000"/>
              </a:lnSpc>
              <a:buFontTx/>
              <a:buNone/>
            </a:pPr>
            <a:r>
              <a:rPr lang="en-US" dirty="0" smtClean="0"/>
              <a:t>	</a:t>
            </a:r>
          </a:p>
        </p:txBody>
      </p:sp>
      <p:graphicFrame>
        <p:nvGraphicFramePr>
          <p:cNvPr id="20482" name="Object 4"/>
          <p:cNvGraphicFramePr>
            <a:graphicFrameLocks noChangeAspect="1"/>
          </p:cNvGraphicFramePr>
          <p:nvPr>
            <p:extLst>
              <p:ext uri="{D42A27DB-BD31-4B8C-83A1-F6EECF244321}">
                <p14:modId xmlns:p14="http://schemas.microsoft.com/office/powerpoint/2010/main" val="3843393638"/>
              </p:ext>
            </p:extLst>
          </p:nvPr>
        </p:nvGraphicFramePr>
        <p:xfrm>
          <a:off x="4317673" y="4724400"/>
          <a:ext cx="1466595" cy="838200"/>
        </p:xfrm>
        <a:graphic>
          <a:graphicData uri="http://schemas.openxmlformats.org/presentationml/2006/ole">
            <mc:AlternateContent xmlns:mc="http://schemas.openxmlformats.org/markup-compatibility/2006">
              <mc:Choice xmlns:v="urn:schemas-microsoft-com:vml" Requires="v">
                <p:oleObj spid="_x0000_s39947" name="Equation" r:id="rId3" imgW="799920" imgH="457200" progId="Equation.3">
                  <p:embed/>
                </p:oleObj>
              </mc:Choice>
              <mc:Fallback>
                <p:oleObj name="Equation" r:id="rId3" imgW="7999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73" y="4724400"/>
                        <a:ext cx="1466595" cy="838200"/>
                      </a:xfrm>
                      <a:prstGeom prst="rect">
                        <a:avLst/>
                      </a:prstGeom>
                      <a:noFill/>
                      <a:ln>
                        <a:noFill/>
                      </a:ln>
                      <a:effectLst/>
                    </p:spPr>
                  </p:pic>
                </p:oleObj>
              </mc:Fallback>
            </mc:AlternateContent>
          </a:graphicData>
        </a:graphic>
      </p:graphicFrame>
      <p:pic>
        <p:nvPicPr>
          <p:cNvPr id="8"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762000"/>
            <a:ext cx="3886200" cy="229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308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B78EEF-5612-4A5F-91EB-F9BFC5B4E2F9}" type="slidenum">
              <a:rPr lang="en-US" sz="1400" smtClean="0"/>
              <a:pPr eaLnBrk="1" hangingPunct="1"/>
              <a:t>37</a:t>
            </a:fld>
            <a:endParaRPr lang="en-US" sz="1400" smtClean="0"/>
          </a:p>
        </p:txBody>
      </p:sp>
      <p:sp>
        <p:nvSpPr>
          <p:cNvPr id="21510" name="Rectangle 3"/>
          <p:cNvSpPr>
            <a:spLocks noGrp="1" noChangeArrowheads="1"/>
          </p:cNvSpPr>
          <p:nvPr>
            <p:ph type="body" idx="1"/>
          </p:nvPr>
        </p:nvSpPr>
        <p:spPr>
          <a:xfrm>
            <a:off x="0" y="0"/>
            <a:ext cx="9144000" cy="6858000"/>
          </a:xfrm>
        </p:spPr>
        <p:txBody>
          <a:bodyPr>
            <a:normAutofit fontScale="70000" lnSpcReduction="20000"/>
          </a:bodyPr>
          <a:lstStyle/>
          <a:p>
            <a:pPr>
              <a:lnSpc>
                <a:spcPct val="90000"/>
              </a:lnSpc>
              <a:buNone/>
            </a:pPr>
            <a:r>
              <a:rPr lang="en-US" dirty="0" smtClean="0"/>
              <a:t>using </a:t>
            </a:r>
            <a:r>
              <a:rPr lang="en-US" dirty="0"/>
              <a:t>h – u = </a:t>
            </a:r>
            <a:r>
              <a:rPr lang="en-US" dirty="0" err="1"/>
              <a:t>Pv</a:t>
            </a:r>
            <a:r>
              <a:rPr lang="en-US" dirty="0"/>
              <a:t> and V=mv and for a fixed volume of tank </a:t>
            </a:r>
            <a:r>
              <a:rPr lang="en-US" dirty="0" err="1"/>
              <a:t>dV</a:t>
            </a:r>
            <a:r>
              <a:rPr lang="en-US" dirty="0"/>
              <a:t>=0=</a:t>
            </a:r>
            <a:r>
              <a:rPr lang="en-US" dirty="0" err="1"/>
              <a:t>mdv+vdm</a:t>
            </a:r>
            <a:r>
              <a:rPr lang="en-US" dirty="0"/>
              <a:t> gives</a:t>
            </a:r>
            <a:endParaRPr lang="en-US" dirty="0" smtClean="0"/>
          </a:p>
          <a:p>
            <a:pPr eaLnBrk="1" hangingPunct="1">
              <a:buFontTx/>
              <a:buNone/>
            </a:pPr>
            <a:endParaRPr lang="en-US" dirty="0"/>
          </a:p>
          <a:p>
            <a:pPr eaLnBrk="1" hangingPunct="1">
              <a:buFontTx/>
              <a:buNone/>
            </a:pPr>
            <a:endParaRPr lang="en-US" dirty="0" smtClean="0"/>
          </a:p>
          <a:p>
            <a:pPr eaLnBrk="1" hangingPunct="1">
              <a:buFontTx/>
              <a:buNone/>
            </a:pPr>
            <a:endParaRPr lang="en-US" dirty="0"/>
          </a:p>
          <a:p>
            <a:pPr eaLnBrk="1" hangingPunct="1">
              <a:buFontTx/>
              <a:buNone/>
            </a:pPr>
            <a:r>
              <a:rPr lang="en-US" dirty="0" smtClean="0"/>
              <a:t>Substitution gives </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a:p>
          <a:p>
            <a:pPr eaLnBrk="1" hangingPunct="1">
              <a:buFontTx/>
              <a:buNone/>
            </a:pPr>
            <a:endParaRPr lang="en-US" dirty="0" smtClean="0"/>
          </a:p>
          <a:p>
            <a:pPr eaLnBrk="1" hangingPunct="1">
              <a:buFontTx/>
              <a:buNone/>
            </a:pPr>
            <a:r>
              <a:rPr lang="en-US" dirty="0" smtClean="0"/>
              <a:t>Remembering the first </a:t>
            </a:r>
            <a:r>
              <a:rPr lang="en-US" dirty="0" err="1" smtClean="0"/>
              <a:t>Tds</a:t>
            </a:r>
            <a:r>
              <a:rPr lang="en-US" dirty="0" smtClean="0"/>
              <a:t> equation </a:t>
            </a:r>
            <a:r>
              <a:rPr lang="en-US" dirty="0" err="1" smtClean="0"/>
              <a:t>Tds</a:t>
            </a:r>
            <a:r>
              <a:rPr lang="en-US" dirty="0" smtClean="0"/>
              <a:t> = du + </a:t>
            </a:r>
            <a:r>
              <a:rPr lang="en-US" dirty="0" err="1" smtClean="0"/>
              <a:t>Pdv</a:t>
            </a:r>
            <a:r>
              <a:rPr lang="en-US" dirty="0" smtClean="0"/>
              <a:t> the process within the tank is isentropic.</a:t>
            </a:r>
          </a:p>
          <a:p>
            <a:pPr eaLnBrk="1" hangingPunct="1">
              <a:buFontTx/>
              <a:buNone/>
            </a:pPr>
            <a:r>
              <a:rPr lang="en-US" dirty="0" smtClean="0"/>
              <a:t>For an ideal gas, the isentropic process in the vessel will give the following results.</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 </a:t>
            </a:r>
          </a:p>
          <a:p>
            <a:pPr eaLnBrk="1" hangingPunct="1">
              <a:buFontTx/>
              <a:buNone/>
            </a:pPr>
            <a:r>
              <a:rPr lang="en-US" dirty="0" smtClean="0"/>
              <a:t>	</a:t>
            </a:r>
          </a:p>
        </p:txBody>
      </p:sp>
      <p:graphicFrame>
        <p:nvGraphicFramePr>
          <p:cNvPr id="21506" name="Object 4"/>
          <p:cNvGraphicFramePr>
            <a:graphicFrameLocks noChangeAspect="1"/>
          </p:cNvGraphicFramePr>
          <p:nvPr>
            <p:extLst>
              <p:ext uri="{D42A27DB-BD31-4B8C-83A1-F6EECF244321}">
                <p14:modId xmlns:p14="http://schemas.microsoft.com/office/powerpoint/2010/main" val="649481396"/>
              </p:ext>
            </p:extLst>
          </p:nvPr>
        </p:nvGraphicFramePr>
        <p:xfrm>
          <a:off x="762000" y="1828800"/>
          <a:ext cx="6324600" cy="1011238"/>
        </p:xfrm>
        <a:graphic>
          <a:graphicData uri="http://schemas.openxmlformats.org/presentationml/2006/ole">
            <mc:AlternateContent xmlns:mc="http://schemas.openxmlformats.org/markup-compatibility/2006">
              <mc:Choice xmlns:v="urn:schemas-microsoft-com:vml" Requires="v">
                <p:oleObj spid="_x0000_s22613" name="Equation" r:id="rId3" imgW="2857320" imgH="457200" progId="Equation.3">
                  <p:embed/>
                </p:oleObj>
              </mc:Choice>
              <mc:Fallback>
                <p:oleObj name="Equation" r:id="rId3" imgW="28573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28800"/>
                        <a:ext cx="632460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 name="Object 5"/>
          <p:cNvGraphicFramePr>
            <a:graphicFrameLocks noChangeAspect="1"/>
          </p:cNvGraphicFramePr>
          <p:nvPr>
            <p:extLst>
              <p:ext uri="{D42A27DB-BD31-4B8C-83A1-F6EECF244321}">
                <p14:modId xmlns:p14="http://schemas.microsoft.com/office/powerpoint/2010/main" val="2886025352"/>
              </p:ext>
            </p:extLst>
          </p:nvPr>
        </p:nvGraphicFramePr>
        <p:xfrm>
          <a:off x="1447800" y="4572000"/>
          <a:ext cx="4419600" cy="1824038"/>
        </p:xfrm>
        <a:graphic>
          <a:graphicData uri="http://schemas.openxmlformats.org/presentationml/2006/ole">
            <mc:AlternateContent xmlns:mc="http://schemas.openxmlformats.org/markup-compatibility/2006">
              <mc:Choice xmlns:v="urn:schemas-microsoft-com:vml" Requires="v">
                <p:oleObj spid="_x0000_s22614" name="Equation" r:id="rId5" imgW="1384200" imgH="571320" progId="Equation.3">
                  <p:embed/>
                </p:oleObj>
              </mc:Choice>
              <mc:Fallback>
                <p:oleObj name="Equation" r:id="rId5" imgW="1384200" imgH="571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572000"/>
                        <a:ext cx="4419600" cy="182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90888460"/>
              </p:ext>
            </p:extLst>
          </p:nvPr>
        </p:nvGraphicFramePr>
        <p:xfrm>
          <a:off x="3124200" y="304800"/>
          <a:ext cx="2057400" cy="1254125"/>
        </p:xfrm>
        <a:graphic>
          <a:graphicData uri="http://schemas.openxmlformats.org/presentationml/2006/ole">
            <mc:AlternateContent xmlns:mc="http://schemas.openxmlformats.org/markup-compatibility/2006">
              <mc:Choice xmlns:v="urn:schemas-microsoft-com:vml" Requires="v">
                <p:oleObj spid="_x0000_s22615" name="Equation" r:id="rId7" imgW="749300" imgH="457200" progId="Equation.3">
                  <p:embed/>
                </p:oleObj>
              </mc:Choice>
              <mc:Fallback>
                <p:oleObj name="Equation" r:id="rId7" imgW="74930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04800"/>
                        <a:ext cx="2057400"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06721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248400"/>
          </a:xfrm>
        </p:spPr>
        <p:txBody>
          <a:bodyPr>
            <a:normAutofit/>
          </a:bodyPr>
          <a:lstStyle/>
          <a:p>
            <a:r>
              <a:rPr lang="en-US" b="1" u="sng" dirty="0"/>
              <a:t>EXAMPLE </a:t>
            </a:r>
            <a:endParaRPr lang="en-US" b="1" dirty="0"/>
          </a:p>
          <a:p>
            <a:r>
              <a:rPr lang="en-US" dirty="0"/>
              <a:t> </a:t>
            </a:r>
            <a:r>
              <a:rPr lang="en-US" dirty="0" smtClean="0"/>
              <a:t>A </a:t>
            </a:r>
            <a:r>
              <a:rPr lang="en-US" dirty="0"/>
              <a:t>tank with a volume of 1.5 m</a:t>
            </a:r>
            <a:r>
              <a:rPr lang="en-US" baseline="30000" dirty="0"/>
              <a:t>3</a:t>
            </a:r>
            <a:r>
              <a:rPr lang="en-US" dirty="0"/>
              <a:t> is filled with air at a pressure of 7 bars and a temperature of 250</a:t>
            </a:r>
            <a:r>
              <a:rPr lang="en-US" baseline="30000" dirty="0"/>
              <a:t>o</a:t>
            </a:r>
            <a:r>
              <a:rPr lang="en-US" dirty="0"/>
              <a:t>C.  Determine a) the final temperature, b)  the percent of mass left in the tank, and c)  the quantity of mass, in kg, that left the tank if the gas is permitted to leave the tank under adiabatic conditions until the pressure drops to1.0 bar.</a:t>
            </a:r>
          </a:p>
          <a:p>
            <a:pPr marL="0" indent="0">
              <a:buNone/>
            </a:pPr>
            <a:r>
              <a:rPr lang="en-US" dirty="0"/>
              <a:t> </a:t>
            </a:r>
          </a:p>
          <a:p>
            <a:endParaRPr lang="en-US" dirty="0"/>
          </a:p>
        </p:txBody>
      </p:sp>
    </p:spTree>
    <p:extLst>
      <p:ext uri="{BB962C8B-B14F-4D97-AF65-F5344CB8AC3E}">
        <p14:creationId xmlns:p14="http://schemas.microsoft.com/office/powerpoint/2010/main" val="2199819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EA6EDE-07DC-43F8-A65C-350DA2F08627}" type="slidenum">
              <a:rPr lang="en-US" sz="1400" smtClean="0"/>
              <a:pPr eaLnBrk="1" hangingPunct="1"/>
              <a:t>39</a:t>
            </a:fld>
            <a:endParaRPr lang="en-US" sz="1400" smtClean="0"/>
          </a:p>
        </p:txBody>
      </p:sp>
      <p:sp>
        <p:nvSpPr>
          <p:cNvPr id="22535" name="Rectangle 3"/>
          <p:cNvSpPr>
            <a:spLocks noGrp="1" noChangeArrowheads="1"/>
          </p:cNvSpPr>
          <p:nvPr>
            <p:ph type="body" idx="1"/>
          </p:nvPr>
        </p:nvSpPr>
        <p:spPr>
          <a:xfrm>
            <a:off x="0" y="0"/>
            <a:ext cx="9144000" cy="6858000"/>
          </a:xfrm>
        </p:spPr>
        <p:txBody>
          <a:bodyPr/>
          <a:lstStyle/>
          <a:p>
            <a:pPr eaLnBrk="1" hangingPunct="1">
              <a:buFontTx/>
              <a:buNone/>
            </a:pPr>
            <a:r>
              <a:rPr lang="en-US" sz="2800" dirty="0" smtClean="0"/>
              <a:t>	</a:t>
            </a:r>
            <a:r>
              <a:rPr lang="en-US" sz="2800" b="1" i="1" dirty="0" smtClean="0">
                <a:solidFill>
                  <a:srgbClr val="FF0000"/>
                </a:solidFill>
              </a:rPr>
              <a:t>Transient analysis-boundary work</a:t>
            </a:r>
          </a:p>
          <a:p>
            <a:pPr eaLnBrk="1" hangingPunct="1">
              <a:buFontTx/>
              <a:buNone/>
            </a:pPr>
            <a:r>
              <a:rPr lang="en-US" sz="2800" dirty="0" smtClean="0"/>
              <a:t>For a supply of fluid from a source h=</a:t>
            </a:r>
            <a:r>
              <a:rPr lang="en-US" sz="2800" dirty="0" err="1" smtClean="0"/>
              <a:t>h</a:t>
            </a:r>
            <a:r>
              <a:rPr lang="en-US" sz="2800" baseline="-25000" dirty="0" err="1" smtClean="0"/>
              <a:t>L</a:t>
            </a:r>
            <a:r>
              <a:rPr lang="en-US" sz="2800" dirty="0" smtClean="0"/>
              <a:t> the applicable equation for negligible contributions from ke and pe is</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For adiabatic process  (Fig.1.5)</a:t>
            </a:r>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Substituting the </a:t>
            </a:r>
            <a:r>
              <a:rPr lang="en-US" sz="2800" dirty="0" err="1" smtClean="0"/>
              <a:t>Pv</a:t>
            </a:r>
            <a:r>
              <a:rPr lang="en-US" sz="2800" dirty="0" smtClean="0"/>
              <a:t> work will give</a:t>
            </a:r>
          </a:p>
          <a:p>
            <a:pPr eaLnBrk="1" hangingPunct="1">
              <a:buFontTx/>
              <a:buNone/>
            </a:pPr>
            <a:r>
              <a:rPr lang="en-US" sz="2800" dirty="0" smtClean="0"/>
              <a:t>	</a:t>
            </a:r>
          </a:p>
          <a:p>
            <a:pPr eaLnBrk="1" hangingPunct="1">
              <a:buFontTx/>
              <a:buNone/>
            </a:pPr>
            <a:r>
              <a:rPr lang="en-US" sz="2800" dirty="0" smtClean="0"/>
              <a:t> </a:t>
            </a:r>
          </a:p>
          <a:p>
            <a:pPr eaLnBrk="1" hangingPunct="1">
              <a:buFontTx/>
              <a:buNone/>
            </a:pPr>
            <a:endParaRPr lang="en-US" sz="2800" dirty="0" smtClean="0"/>
          </a:p>
        </p:txBody>
      </p:sp>
      <p:graphicFrame>
        <p:nvGraphicFramePr>
          <p:cNvPr id="22530" name="Object 4"/>
          <p:cNvGraphicFramePr>
            <a:graphicFrameLocks noChangeAspect="1"/>
          </p:cNvGraphicFramePr>
          <p:nvPr>
            <p:extLst>
              <p:ext uri="{D42A27DB-BD31-4B8C-83A1-F6EECF244321}">
                <p14:modId xmlns:p14="http://schemas.microsoft.com/office/powerpoint/2010/main" val="956182174"/>
              </p:ext>
            </p:extLst>
          </p:nvPr>
        </p:nvGraphicFramePr>
        <p:xfrm>
          <a:off x="685800" y="1447800"/>
          <a:ext cx="3733800" cy="838200"/>
        </p:xfrm>
        <a:graphic>
          <a:graphicData uri="http://schemas.openxmlformats.org/presentationml/2006/ole">
            <mc:AlternateContent xmlns:mc="http://schemas.openxmlformats.org/markup-compatibility/2006">
              <mc:Choice xmlns:v="urn:schemas-microsoft-com:vml" Requires="v">
                <p:oleObj spid="_x0000_s23662" name="Equation" r:id="rId3" imgW="1244520" imgH="279360" progId="Equation.3">
                  <p:embed/>
                </p:oleObj>
              </mc:Choice>
              <mc:Fallback>
                <p:oleObj name="Equation" r:id="rId3" imgW="124452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3733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5"/>
          <p:cNvGraphicFramePr>
            <a:graphicFrameLocks noChangeAspect="1"/>
          </p:cNvGraphicFramePr>
          <p:nvPr/>
        </p:nvGraphicFramePr>
        <p:xfrm>
          <a:off x="1543050" y="2209800"/>
          <a:ext cx="114300" cy="215900"/>
        </p:xfrm>
        <a:graphic>
          <a:graphicData uri="http://schemas.openxmlformats.org/presentationml/2006/ole">
            <mc:AlternateContent xmlns:mc="http://schemas.openxmlformats.org/markup-compatibility/2006">
              <mc:Choice xmlns:v="urn:schemas-microsoft-com:vml" Requires="v">
                <p:oleObj spid="_x0000_s23663"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22098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6"/>
          <p:cNvGraphicFramePr>
            <a:graphicFrameLocks noChangeAspect="1"/>
          </p:cNvGraphicFramePr>
          <p:nvPr/>
        </p:nvGraphicFramePr>
        <p:xfrm>
          <a:off x="0" y="3352800"/>
          <a:ext cx="7315200" cy="1752600"/>
        </p:xfrm>
        <a:graphic>
          <a:graphicData uri="http://schemas.openxmlformats.org/presentationml/2006/ole">
            <mc:AlternateContent xmlns:mc="http://schemas.openxmlformats.org/markup-compatibility/2006">
              <mc:Choice xmlns:v="urn:schemas-microsoft-com:vml" Requires="v">
                <p:oleObj spid="_x0000_s23664" name="Equation" r:id="rId7" imgW="2450880" imgH="583920" progId="Equation.3">
                  <p:embed/>
                </p:oleObj>
              </mc:Choice>
              <mc:Fallback>
                <p:oleObj name="Equation" r:id="rId7" imgW="2450880" imgH="583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52800"/>
                        <a:ext cx="73152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442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5">
                                            <p:txEl>
                                              <p:pRg st="1" end="1"/>
                                            </p:txEl>
                                          </p:spTgt>
                                        </p:tgtEl>
                                        <p:attrNameLst>
                                          <p:attrName>style.visibility</p:attrName>
                                        </p:attrNameLst>
                                      </p:cBhvr>
                                      <p:to>
                                        <p:strVal val="visible"/>
                                      </p:to>
                                    </p:set>
                                    <p:animEffect transition="in" filter="wipe(down)">
                                      <p:cBhvr>
                                        <p:cTn id="7" dur="500"/>
                                        <p:tgtEl>
                                          <p:spTgt spid="2253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wipe(down)">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535">
                                            <p:txEl>
                                              <p:pRg st="4" end="4"/>
                                            </p:txEl>
                                          </p:spTgt>
                                        </p:tgtEl>
                                        <p:attrNameLst>
                                          <p:attrName>style.visibility</p:attrName>
                                        </p:attrNameLst>
                                      </p:cBhvr>
                                      <p:to>
                                        <p:strVal val="visible"/>
                                      </p:to>
                                    </p:set>
                                    <p:animEffect transition="in" filter="wipe(down)">
                                      <p:cBhvr>
                                        <p:cTn id="15" dur="500"/>
                                        <p:tgtEl>
                                          <p:spTgt spid="22535">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2532"/>
                                        </p:tgtEl>
                                        <p:attrNameLst>
                                          <p:attrName>style.visibility</p:attrName>
                                        </p:attrNameLst>
                                      </p:cBhvr>
                                      <p:to>
                                        <p:strVal val="visible"/>
                                      </p:to>
                                    </p:set>
                                    <p:animEffect transition="in" filter="wipe(down)">
                                      <p:cBhvr>
                                        <p:cTn id="18" dur="500"/>
                                        <p:tgtEl>
                                          <p:spTgt spid="225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535">
                                            <p:txEl>
                                              <p:pRg st="9" end="9"/>
                                            </p:txEl>
                                          </p:spTgt>
                                        </p:tgtEl>
                                        <p:attrNameLst>
                                          <p:attrName>style.visibility</p:attrName>
                                        </p:attrNameLst>
                                      </p:cBhvr>
                                      <p:to>
                                        <p:strVal val="visible"/>
                                      </p:to>
                                    </p:set>
                                    <p:animEffect transition="in" filter="wipe(down)">
                                      <p:cBhvr>
                                        <p:cTn id="23" dur="500"/>
                                        <p:tgtEl>
                                          <p:spTgt spid="225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EB5C39-87CD-442F-9216-F7BBFCDF1313}" type="slidenum">
              <a:rPr lang="en-US" sz="1400" smtClean="0"/>
              <a:pPr eaLnBrk="1" hangingPunct="1"/>
              <a:t>4</a:t>
            </a:fld>
            <a:endParaRPr lang="en-US" sz="1400" smtClean="0"/>
          </a:p>
        </p:txBody>
      </p:sp>
      <p:sp>
        <p:nvSpPr>
          <p:cNvPr id="39940" name="Rectangle 3"/>
          <p:cNvSpPr>
            <a:spLocks noGrp="1" noChangeArrowheads="1"/>
          </p:cNvSpPr>
          <p:nvPr>
            <p:ph type="body" idx="1"/>
          </p:nvPr>
        </p:nvSpPr>
        <p:spPr>
          <a:xfrm>
            <a:off x="0" y="76200"/>
            <a:ext cx="9067800" cy="6858000"/>
          </a:xfrm>
        </p:spPr>
        <p:txBody>
          <a:bodyPr>
            <a:normAutofit lnSpcReduction="10000"/>
          </a:bodyPr>
          <a:lstStyle/>
          <a:p>
            <a:pPr eaLnBrk="1" hangingPunct="1">
              <a:lnSpc>
                <a:spcPct val="90000"/>
              </a:lnSpc>
            </a:pPr>
            <a:endParaRPr lang="en-US" dirty="0" smtClean="0"/>
          </a:p>
          <a:p>
            <a:pPr algn="just" eaLnBrk="1" hangingPunct="1">
              <a:lnSpc>
                <a:spcPct val="90000"/>
              </a:lnSpc>
            </a:pPr>
            <a:r>
              <a:rPr lang="en-US" dirty="0">
                <a:latin typeface="Times New Roman" pitchFamily="18" charset="0"/>
                <a:cs typeface="Times New Roman" pitchFamily="18" charset="0"/>
              </a:rPr>
              <a:t>Analysis of thermodynamic processes includes the study of mass and energy transfer across the boundaries  as closed systems and open (flow) systems.</a:t>
            </a:r>
          </a:p>
          <a:p>
            <a:pPr algn="just" eaLnBrk="1" hangingPunct="1">
              <a:lnSpc>
                <a:spcPct val="90000"/>
              </a:lnSpc>
              <a:buFontTx/>
              <a:buNone/>
            </a:pP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Closed system</a:t>
            </a:r>
            <a:r>
              <a:rPr lang="en-US" dirty="0">
                <a:latin typeface="Times New Roman" pitchFamily="18" charset="0"/>
                <a:cs typeface="Times New Roman" pitchFamily="18" charset="0"/>
              </a:rPr>
              <a:t>: no flow system, control mass</a:t>
            </a:r>
          </a:p>
          <a:p>
            <a:pPr algn="just" eaLnBrk="1" hangingPunct="1">
              <a:lnSpc>
                <a:spcPct val="90000"/>
              </a:lnSpc>
              <a:buFontTx/>
              <a:buNone/>
            </a:pP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Open systems</a:t>
            </a:r>
            <a:r>
              <a:rPr lang="en-US" dirty="0">
                <a:latin typeface="Times New Roman" pitchFamily="18" charset="0"/>
                <a:cs typeface="Times New Roman" pitchFamily="18" charset="0"/>
              </a:rPr>
              <a:t>: flow systems, control volume (boundary-control surface)</a:t>
            </a:r>
          </a:p>
          <a:p>
            <a:pPr algn="just" eaLnBrk="1" hangingPunct="1">
              <a:lnSpc>
                <a:spcPct val="90000"/>
              </a:lnSpc>
            </a:pPr>
            <a:r>
              <a:rPr lang="en-US" dirty="0">
                <a:latin typeface="Times New Roman" pitchFamily="18" charset="0"/>
                <a:cs typeface="Times New Roman" pitchFamily="18" charset="0"/>
              </a:rPr>
              <a:t>The condition or the being of a thermodynamic system is described by  an ensemble of quantities called </a:t>
            </a:r>
            <a:r>
              <a:rPr lang="en-US" dirty="0">
                <a:solidFill>
                  <a:srgbClr val="FF0000"/>
                </a:solidFill>
                <a:latin typeface="Times New Roman" pitchFamily="18" charset="0"/>
                <a:cs typeface="Times New Roman" pitchFamily="18" charset="0"/>
              </a:rPr>
              <a:t>thermodynamic </a:t>
            </a:r>
            <a:r>
              <a:rPr lang="en-US" dirty="0" smtClean="0">
                <a:solidFill>
                  <a:srgbClr val="FF0000"/>
                </a:solidFill>
                <a:latin typeface="Times New Roman" pitchFamily="18" charset="0"/>
                <a:cs typeface="Times New Roman" pitchFamily="18" charset="0"/>
              </a:rPr>
              <a:t>properties</a:t>
            </a:r>
            <a:r>
              <a:rPr lang="en-US" dirty="0" smtClean="0">
                <a:latin typeface="Times New Roman" pitchFamily="18" charset="0"/>
                <a:cs typeface="Times New Roman" pitchFamily="18" charset="0"/>
              </a:rPr>
              <a:t>. We refer the conditions described by  properties as </a:t>
            </a:r>
            <a:r>
              <a:rPr lang="en-US" dirty="0" smtClean="0">
                <a:solidFill>
                  <a:srgbClr val="FF0000"/>
                </a:solidFill>
                <a:latin typeface="Times New Roman" pitchFamily="18" charset="0"/>
                <a:cs typeface="Times New Roman" pitchFamily="18" charset="0"/>
              </a:rPr>
              <a:t>state.</a:t>
            </a:r>
          </a:p>
          <a:p>
            <a:pPr algn="just" eaLnBrk="1" hangingPunct="1">
              <a:lnSpc>
                <a:spcPct val="90000"/>
              </a:lnSpc>
            </a:pPr>
            <a:r>
              <a:rPr lang="en-US" dirty="0" smtClean="0">
                <a:latin typeface="Times New Roman" pitchFamily="18" charset="0"/>
                <a:cs typeface="Times New Roman" pitchFamily="18" charset="0"/>
              </a:rPr>
              <a:t>Not all the quantities (numerical values) calculated in connection with a certain system are thermodynamic properties.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886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40">
                                            <p:txEl>
                                              <p:pRg st="1" end="1"/>
                                            </p:txEl>
                                          </p:spTgt>
                                        </p:tgtEl>
                                        <p:attrNameLst>
                                          <p:attrName>style.visibility</p:attrName>
                                        </p:attrNameLst>
                                      </p:cBhvr>
                                      <p:to>
                                        <p:strVal val="visible"/>
                                      </p:to>
                                    </p:set>
                                    <p:animEffect transition="in" filter="wipe(down)">
                                      <p:cBhvr>
                                        <p:cTn id="7" dur="500"/>
                                        <p:tgtEl>
                                          <p:spTgt spid="399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940">
                                            <p:txEl>
                                              <p:pRg st="2" end="2"/>
                                            </p:txEl>
                                          </p:spTgt>
                                        </p:tgtEl>
                                        <p:attrNameLst>
                                          <p:attrName>style.visibility</p:attrName>
                                        </p:attrNameLst>
                                      </p:cBhvr>
                                      <p:to>
                                        <p:strVal val="visible"/>
                                      </p:to>
                                    </p:set>
                                    <p:animEffect transition="in" filter="wipe(down)">
                                      <p:cBhvr>
                                        <p:cTn id="12" dur="500"/>
                                        <p:tgtEl>
                                          <p:spTgt spid="39940">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9940">
                                            <p:txEl>
                                              <p:pRg st="3" end="3"/>
                                            </p:txEl>
                                          </p:spTgt>
                                        </p:tgtEl>
                                        <p:attrNameLst>
                                          <p:attrName>style.visibility</p:attrName>
                                        </p:attrNameLst>
                                      </p:cBhvr>
                                      <p:to>
                                        <p:strVal val="visible"/>
                                      </p:to>
                                    </p:set>
                                    <p:animEffect transition="in" filter="wipe(down)">
                                      <p:cBhvr>
                                        <p:cTn id="15" dur="500"/>
                                        <p:tgtEl>
                                          <p:spTgt spid="3994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9940">
                                            <p:txEl>
                                              <p:pRg st="4" end="4"/>
                                            </p:txEl>
                                          </p:spTgt>
                                        </p:tgtEl>
                                        <p:attrNameLst>
                                          <p:attrName>style.visibility</p:attrName>
                                        </p:attrNameLst>
                                      </p:cBhvr>
                                      <p:to>
                                        <p:strVal val="visible"/>
                                      </p:to>
                                    </p:set>
                                    <p:animEffect transition="in" filter="wipe(down)">
                                      <p:cBhvr>
                                        <p:cTn id="20" dur="500"/>
                                        <p:tgtEl>
                                          <p:spTgt spid="3994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9940">
                                            <p:txEl>
                                              <p:pRg st="5" end="5"/>
                                            </p:txEl>
                                          </p:spTgt>
                                        </p:tgtEl>
                                        <p:attrNameLst>
                                          <p:attrName>style.visibility</p:attrName>
                                        </p:attrNameLst>
                                      </p:cBhvr>
                                      <p:to>
                                        <p:strVal val="visible"/>
                                      </p:to>
                                    </p:set>
                                    <p:animEffect transition="in" filter="wipe(down)">
                                      <p:cBhvr>
                                        <p:cTn id="25" dur="500"/>
                                        <p:tgtEl>
                                          <p:spTgt spid="399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8458200" cy="46038"/>
          </a:xfrm>
        </p:spPr>
        <p:txBody>
          <a:bodyPr>
            <a:normAutofit fontScale="90000"/>
          </a:bodyPr>
          <a:lstStyle/>
          <a:p>
            <a:endParaRPr lang="en-US" smtClean="0"/>
          </a:p>
        </p:txBody>
      </p:sp>
      <p:sp>
        <p:nvSpPr>
          <p:cNvPr id="53251" name="Content Placeholder 2"/>
          <p:cNvSpPr>
            <a:spLocks noGrp="1"/>
          </p:cNvSpPr>
          <p:nvPr>
            <p:ph idx="1"/>
          </p:nvPr>
        </p:nvSpPr>
        <p:spPr>
          <a:xfrm>
            <a:off x="0" y="0"/>
            <a:ext cx="9144000" cy="6858000"/>
          </a:xfrm>
        </p:spPr>
        <p:txBody>
          <a:bodyPr/>
          <a:lstStyle/>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r>
              <a:rPr lang="en-US" smtClean="0"/>
              <a:t>Fig.1.5  A control volume with a moving boundary</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41A5BF-A65C-4AD6-B25C-16A715ECF560}" type="slidenum">
              <a:rPr lang="en-US" sz="1400" smtClean="0"/>
              <a:pPr eaLnBrk="1" hangingPunct="1"/>
              <a:t>40</a:t>
            </a:fld>
            <a:endParaRPr lang="en-US" sz="1400" smtClean="0"/>
          </a:p>
        </p:txBody>
      </p:sp>
      <p:pic>
        <p:nvPicPr>
          <p:cNvPr id="53253" name="Picture 3" descr="C:\Documents and Settings\Administrator\Desktop\3.22b 00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213"/>
            <a:ext cx="525780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277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A5FB59-A00B-412A-8412-FDE7F607AFCB}" type="slidenum">
              <a:rPr lang="en-US" sz="1400" smtClean="0"/>
              <a:pPr eaLnBrk="1" hangingPunct="1"/>
              <a:t>41</a:t>
            </a:fld>
            <a:endParaRPr lang="en-US" sz="1400" smtClean="0"/>
          </a:p>
        </p:txBody>
      </p:sp>
      <p:sp>
        <p:nvSpPr>
          <p:cNvPr id="23557" name="Rectangle 3"/>
          <p:cNvSpPr>
            <a:spLocks noGrp="1" noChangeArrowheads="1"/>
          </p:cNvSpPr>
          <p:nvPr>
            <p:ph type="body" idx="1"/>
          </p:nvPr>
        </p:nvSpPr>
        <p:spPr>
          <a:xfrm>
            <a:off x="0" y="76200"/>
            <a:ext cx="9144000" cy="68580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Unknowns are m</a:t>
            </a:r>
            <a:r>
              <a:rPr lang="en-US" baseline="-25000" dirty="0" smtClean="0"/>
              <a:t>L</a:t>
            </a:r>
            <a:r>
              <a:rPr lang="en-US" dirty="0" smtClean="0"/>
              <a:t> or m</a:t>
            </a:r>
            <a:r>
              <a:rPr lang="en-US" baseline="-25000" dirty="0" smtClean="0"/>
              <a:t>f</a:t>
            </a:r>
            <a:r>
              <a:rPr lang="en-US" dirty="0" smtClean="0"/>
              <a:t> and </a:t>
            </a:r>
            <a:r>
              <a:rPr lang="en-US" dirty="0" err="1" smtClean="0"/>
              <a:t>u</a:t>
            </a:r>
            <a:r>
              <a:rPr lang="en-US" baseline="-25000" dirty="0" err="1" smtClean="0"/>
              <a:t>f</a:t>
            </a:r>
            <a:r>
              <a:rPr lang="en-US" dirty="0" smtClean="0"/>
              <a:t> since m</a:t>
            </a:r>
            <a:r>
              <a:rPr lang="en-US" baseline="-25000" dirty="0" smtClean="0"/>
              <a:t>L</a:t>
            </a:r>
            <a:r>
              <a:rPr lang="en-US" dirty="0" smtClean="0"/>
              <a:t>=m</a:t>
            </a:r>
            <a:r>
              <a:rPr lang="en-US" baseline="-25000" dirty="0" smtClean="0"/>
              <a:t>f</a:t>
            </a:r>
            <a:r>
              <a:rPr lang="en-US" dirty="0" smtClean="0"/>
              <a:t>-m</a:t>
            </a:r>
            <a:r>
              <a:rPr lang="en-US" baseline="-25000" dirty="0" smtClean="0"/>
              <a:t>i</a:t>
            </a:r>
            <a:endParaRPr lang="en-US" dirty="0" smtClean="0"/>
          </a:p>
          <a:p>
            <a:pPr eaLnBrk="1" hangingPunct="1">
              <a:buFontTx/>
              <a:buNone/>
            </a:pPr>
            <a:r>
              <a:rPr lang="en-US" dirty="0" err="1" smtClean="0"/>
              <a:t>V</a:t>
            </a:r>
            <a:r>
              <a:rPr lang="en-US" baseline="-25000" dirty="0" err="1" smtClean="0"/>
              <a:t>f</a:t>
            </a:r>
            <a:r>
              <a:rPr lang="en-US" dirty="0" smtClean="0"/>
              <a:t> = </a:t>
            </a:r>
            <a:r>
              <a:rPr lang="en-US" dirty="0" err="1" smtClean="0"/>
              <a:t>m</a:t>
            </a:r>
            <a:r>
              <a:rPr lang="en-US" baseline="-25000" dirty="0" err="1" smtClean="0"/>
              <a:t>f</a:t>
            </a:r>
            <a:r>
              <a:rPr lang="en-US" dirty="0" err="1" smtClean="0"/>
              <a:t>v</a:t>
            </a:r>
            <a:r>
              <a:rPr lang="en-US" baseline="-25000" dirty="0" err="1" smtClean="0"/>
              <a:t>f</a:t>
            </a:r>
            <a:r>
              <a:rPr lang="en-US" dirty="0" smtClean="0"/>
              <a:t>              This will bring </a:t>
            </a:r>
            <a:r>
              <a:rPr lang="en-US" dirty="0" err="1" smtClean="0"/>
              <a:t>u</a:t>
            </a:r>
            <a:r>
              <a:rPr lang="en-US" baseline="-25000" dirty="0" err="1" smtClean="0"/>
              <a:t>f</a:t>
            </a:r>
            <a:r>
              <a:rPr lang="en-US" dirty="0" smtClean="0"/>
              <a:t> and </a:t>
            </a:r>
            <a:r>
              <a:rPr lang="en-US" dirty="0" err="1" smtClean="0"/>
              <a:t>v</a:t>
            </a:r>
            <a:r>
              <a:rPr lang="en-US" baseline="-25000" dirty="0" err="1" smtClean="0"/>
              <a:t>f</a:t>
            </a:r>
            <a:r>
              <a:rPr lang="en-US" dirty="0" smtClean="0"/>
              <a:t> as unknowns.  Another equation of the form P=f(</a:t>
            </a:r>
            <a:r>
              <a:rPr lang="en-US" dirty="0" err="1" smtClean="0"/>
              <a:t>u</a:t>
            </a:r>
            <a:r>
              <a:rPr lang="en-US" baseline="-25000" dirty="0" err="1" smtClean="0"/>
              <a:t>f</a:t>
            </a:r>
            <a:r>
              <a:rPr lang="en-US" dirty="0" err="1" smtClean="0"/>
              <a:t>,v</a:t>
            </a:r>
            <a:r>
              <a:rPr lang="en-US" baseline="-25000" dirty="0" err="1" smtClean="0"/>
              <a:t>f</a:t>
            </a:r>
            <a:r>
              <a:rPr lang="en-US" dirty="0" smtClean="0"/>
              <a:t>)</a:t>
            </a:r>
          </a:p>
          <a:p>
            <a:pPr eaLnBrk="1" hangingPunct="1">
              <a:buFontTx/>
              <a:buNone/>
            </a:pPr>
            <a:r>
              <a:rPr lang="en-US" dirty="0" smtClean="0"/>
              <a:t>	will be a second equation.</a:t>
            </a:r>
          </a:p>
        </p:txBody>
      </p:sp>
      <p:graphicFrame>
        <p:nvGraphicFramePr>
          <p:cNvPr id="23554" name="Object 4"/>
          <p:cNvGraphicFramePr>
            <a:graphicFrameLocks noChangeAspect="1"/>
          </p:cNvGraphicFramePr>
          <p:nvPr/>
        </p:nvGraphicFramePr>
        <p:xfrm>
          <a:off x="457200" y="381000"/>
          <a:ext cx="8602663" cy="990600"/>
        </p:xfrm>
        <a:graphic>
          <a:graphicData uri="http://schemas.openxmlformats.org/presentationml/2006/ole">
            <mc:AlternateContent xmlns:mc="http://schemas.openxmlformats.org/markup-compatibility/2006">
              <mc:Choice xmlns:v="urn:schemas-microsoft-com:vml" Requires="v">
                <p:oleObj spid="_x0000_s24615" name="Equation" r:id="rId3" imgW="2095200" imgH="241200" progId="Equation.3">
                  <p:embed/>
                </p:oleObj>
              </mc:Choice>
              <mc:Fallback>
                <p:oleObj name="Equation" r:id="rId3" imgW="2095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6026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ight Arrow 6"/>
          <p:cNvSpPr/>
          <p:nvPr/>
        </p:nvSpPr>
        <p:spPr>
          <a:xfrm>
            <a:off x="1905000" y="19050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60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581400"/>
            <a:ext cx="83948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6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7">
                                            <p:txEl>
                                              <p:pRg st="2" end="2"/>
                                            </p:txEl>
                                          </p:spTgt>
                                        </p:tgtEl>
                                        <p:attrNameLst>
                                          <p:attrName>style.visibility</p:attrName>
                                        </p:attrNameLst>
                                      </p:cBhvr>
                                      <p:to>
                                        <p:strVal val="visible"/>
                                      </p:to>
                                    </p:set>
                                    <p:animEffect transition="in" filter="wipe(down)">
                                      <p:cBhvr>
                                        <p:cTn id="12" dur="500"/>
                                        <p:tgtEl>
                                          <p:spTgt spid="23557">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3557">
                                            <p:txEl>
                                              <p:pRg st="3" end="3"/>
                                            </p:txEl>
                                          </p:spTgt>
                                        </p:tgtEl>
                                        <p:attrNameLst>
                                          <p:attrName>style.visibility</p:attrName>
                                        </p:attrNameLst>
                                      </p:cBhvr>
                                      <p:to>
                                        <p:strVal val="visible"/>
                                      </p:to>
                                    </p:set>
                                    <p:animEffect transition="in" filter="wipe(down)">
                                      <p:cBhvr>
                                        <p:cTn id="15" dur="500"/>
                                        <p:tgtEl>
                                          <p:spTgt spid="23557">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3557">
                                            <p:txEl>
                                              <p:pRg st="4" end="4"/>
                                            </p:txEl>
                                          </p:spTgt>
                                        </p:tgtEl>
                                        <p:attrNameLst>
                                          <p:attrName>style.visibility</p:attrName>
                                        </p:attrNameLst>
                                      </p:cBhvr>
                                      <p:to>
                                        <p:strVal val="visible"/>
                                      </p:to>
                                    </p:set>
                                    <p:animEffect transition="in" filter="wipe(down)">
                                      <p:cBhvr>
                                        <p:cTn id="18" dur="500"/>
                                        <p:tgtEl>
                                          <p:spTgt spid="23557">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4609"/>
                                        </p:tgtEl>
                                        <p:attrNameLst>
                                          <p:attrName>style.visibility</p:attrName>
                                        </p:attrNameLst>
                                      </p:cBhvr>
                                      <p:to>
                                        <p:strVal val="visible"/>
                                      </p:to>
                                    </p:set>
                                    <p:animEffect transition="in" filter="wipe(down)">
                                      <p:cBhvr>
                                        <p:cTn id="26" dur="500"/>
                                        <p:tgtEl>
                                          <p:spTgt spid="24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8098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762000"/>
            <a:ext cx="829743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28" y="2171700"/>
            <a:ext cx="498333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83" y="4343400"/>
            <a:ext cx="511302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137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772400" cy="588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135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0" y="0"/>
            <a:ext cx="9144000" cy="6858000"/>
          </a:xfrm>
        </p:spPr>
        <p:txBody>
          <a:bodyPr/>
          <a:lstStyle/>
          <a:p>
            <a:pPr>
              <a:buFontTx/>
              <a:buNone/>
            </a:pPr>
            <a:r>
              <a:rPr lang="en-US" b="1" dirty="0" smtClean="0"/>
              <a:t>1.3  COUPLED AND UNCOUPLED SYSTEMS</a:t>
            </a:r>
          </a:p>
          <a:p>
            <a:pPr marL="0" indent="0" algn="just">
              <a:buFontTx/>
              <a:buNone/>
            </a:pPr>
            <a:r>
              <a:rPr lang="en-US" dirty="0" smtClean="0">
                <a:latin typeface="Times New Roman" pitchFamily="18" charset="0"/>
                <a:cs typeface="Times New Roman" pitchFamily="18" charset="0"/>
              </a:rPr>
              <a:t>Most processes in thermodynamics are the results of thermal (heat transfer) interaction and mechanical work transfer interactions experienced by the system.  Both interactions affect the properties of the system.  Such systems are called coupled systems.</a:t>
            </a:r>
          </a:p>
          <a:p>
            <a:pPr marL="0" indent="0">
              <a:buFontTx/>
              <a:buNone/>
            </a:pPr>
            <a:r>
              <a:rPr lang="en-US" dirty="0" smtClean="0">
                <a:latin typeface="Times New Roman" pitchFamily="18" charset="0"/>
                <a:cs typeface="Times New Roman" pitchFamily="18" charset="0"/>
              </a:rPr>
              <a:t>There are also many physical situations in which the coupling between thermal and mechanical aspects is vanishingly small.  These represent uncoupled systems.  The thermodynamic behavior of such systems is simply the collective behavior of the individual system elements.  </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9371BA-D279-4DAC-B0D9-6FF4A042DF62}" type="slidenum">
              <a:rPr lang="en-US" sz="1400" smtClean="0"/>
              <a:pPr eaLnBrk="1" hangingPunct="1"/>
              <a:t>44</a:t>
            </a:fld>
            <a:endParaRPr lang="en-US" sz="1400" smtClean="0"/>
          </a:p>
        </p:txBody>
      </p:sp>
    </p:spTree>
    <p:extLst>
      <p:ext uri="{BB962C8B-B14F-4D97-AF65-F5344CB8AC3E}">
        <p14:creationId xmlns:p14="http://schemas.microsoft.com/office/powerpoint/2010/main" val="356121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wipe(down)">
                                      <p:cBhvr>
                                        <p:cTn id="7" dur="500"/>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wipe(down)">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FontTx/>
              <a:buNone/>
              <a:defRPr/>
            </a:pPr>
            <a:r>
              <a:rPr lang="en-US" b="1" dirty="0" smtClean="0"/>
              <a:t>1.3.1  Uncoupled Systems</a:t>
            </a:r>
          </a:p>
          <a:p>
            <a:pPr>
              <a:buFontTx/>
              <a:buNone/>
              <a:defRPr/>
            </a:pPr>
            <a:r>
              <a:rPr lang="en-US" dirty="0" smtClean="0"/>
              <a:t>Pure system elements that describe uncoupled thermodynamic behavior are</a:t>
            </a:r>
          </a:p>
          <a:p>
            <a:pPr marL="514350" indent="-514350">
              <a:buFont typeface="+mj-lt"/>
              <a:buAutoNum type="arabicPeriod"/>
              <a:defRPr/>
            </a:pPr>
            <a:r>
              <a:rPr lang="en-US" dirty="0" smtClean="0"/>
              <a:t>Pure conservative system elements</a:t>
            </a:r>
          </a:p>
          <a:p>
            <a:pPr marL="514350" indent="-514350">
              <a:buFont typeface="+mj-lt"/>
              <a:buAutoNum type="arabicPeriod"/>
              <a:defRPr/>
            </a:pPr>
            <a:r>
              <a:rPr lang="en-US" dirty="0" smtClean="0"/>
              <a:t>Pure thermal system elements</a:t>
            </a:r>
          </a:p>
          <a:p>
            <a:pPr marL="514350" indent="-514350">
              <a:buFont typeface="+mj-lt"/>
              <a:buAutoNum type="arabicPeriod"/>
              <a:defRPr/>
            </a:pPr>
            <a:r>
              <a:rPr lang="en-US" dirty="0" smtClean="0"/>
              <a:t>Pure dissipative system elements</a:t>
            </a:r>
          </a:p>
          <a:p>
            <a:pPr marL="514350" indent="-514350">
              <a:buFontTx/>
              <a:buNone/>
              <a:defRPr/>
            </a:pPr>
            <a:endParaRPr lang="en-US" dirty="0" smtClean="0"/>
          </a:p>
          <a:p>
            <a:pPr marL="514350" indent="-514350">
              <a:buFontTx/>
              <a:buNone/>
              <a:defRPr/>
            </a:pPr>
            <a:r>
              <a:rPr lang="en-US" b="1" i="1" dirty="0" smtClean="0"/>
              <a:t>1.  Pure Conservative System Elements</a:t>
            </a:r>
          </a:p>
          <a:p>
            <a:pPr marL="514350" indent="-514350">
              <a:buFontTx/>
              <a:buNone/>
              <a:defRPr/>
            </a:pPr>
            <a:r>
              <a:rPr lang="en-US" dirty="0" smtClean="0"/>
              <a:t>This system can experience only mechanical work transfer with the environment which is the result of the movement of force through a distance.  This work can be stored in different forms as shown</a:t>
            </a:r>
          </a:p>
          <a:p>
            <a:pPr marL="514350" indent="-514350">
              <a:buFontTx/>
              <a:buNone/>
              <a:defRPr/>
            </a:pPr>
            <a:r>
              <a:rPr lang="en-US" dirty="0" smtClean="0"/>
              <a:t>	 </a:t>
            </a:r>
          </a:p>
          <a:p>
            <a:pPr>
              <a:buFontTx/>
              <a:buNone/>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490A0A-4FD1-48FE-8713-0C5324A9D803}" type="slidenum">
              <a:rPr lang="en-US" sz="1400" smtClean="0"/>
              <a:pPr eaLnBrk="1" hangingPunct="1"/>
              <a:t>45</a:t>
            </a:fld>
            <a:endParaRPr lang="en-US" sz="1400" smtClean="0"/>
          </a:p>
        </p:txBody>
      </p:sp>
    </p:spTree>
    <p:extLst>
      <p:ext uri="{BB962C8B-B14F-4D97-AF65-F5344CB8AC3E}">
        <p14:creationId xmlns:p14="http://schemas.microsoft.com/office/powerpoint/2010/main" val="9323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2"/>
          <p:cNvSpPr>
            <a:spLocks noGrp="1"/>
          </p:cNvSpPr>
          <p:nvPr>
            <p:ph idx="1"/>
          </p:nvPr>
        </p:nvSpPr>
        <p:spPr>
          <a:xfrm>
            <a:off x="0" y="0"/>
            <a:ext cx="9144000" cy="6858000"/>
          </a:xfrm>
        </p:spPr>
        <p:txBody>
          <a:bodyPr/>
          <a:lstStyle/>
          <a:p>
            <a:pPr>
              <a:buFontTx/>
              <a:buNone/>
            </a:pPr>
            <a:r>
              <a:rPr lang="en-US" dirty="0" smtClean="0"/>
              <a:t>in Table 1.1 which is completely recoverable.  It is this recoverability that makes it to be described as conservative.  For such a system, the first law gives</a:t>
            </a:r>
          </a:p>
          <a:p>
            <a:pPr>
              <a:buFontTx/>
              <a:buNone/>
            </a:pPr>
            <a:r>
              <a:rPr lang="en-US" dirty="0" smtClean="0"/>
              <a:t>		-W</a:t>
            </a:r>
            <a:r>
              <a:rPr lang="en-US" baseline="-25000" dirty="0" smtClean="0"/>
              <a:t>1-2</a:t>
            </a:r>
            <a:r>
              <a:rPr lang="en-US" dirty="0" smtClean="0"/>
              <a:t> = E</a:t>
            </a:r>
            <a:r>
              <a:rPr lang="en-US" baseline="-25000" dirty="0" smtClean="0"/>
              <a:t>2</a:t>
            </a:r>
            <a:r>
              <a:rPr lang="en-US" dirty="0" smtClean="0"/>
              <a:t> – E</a:t>
            </a:r>
            <a:r>
              <a:rPr lang="en-US" baseline="-25000" dirty="0" smtClean="0"/>
              <a:t>1</a:t>
            </a:r>
          </a:p>
          <a:p>
            <a:pPr>
              <a:buFontTx/>
              <a:buNone/>
            </a:pPr>
            <a:r>
              <a:rPr lang="en-US" dirty="0" smtClean="0"/>
              <a:t>A typical example for storage in a spring is shown in Fig.1.6. </a:t>
            </a:r>
          </a:p>
          <a:p>
            <a:pPr>
              <a:buFontTx/>
              <a:buNone/>
            </a:pPr>
            <a:r>
              <a:rPr lang="en-US" dirty="0" smtClean="0"/>
              <a:t>For such cases, the cyclic integral reduces to zero due to its recoverability.</a:t>
            </a:r>
          </a:p>
          <a:p>
            <a:pPr>
              <a:buFontTx/>
              <a:buNone/>
            </a:pPr>
            <a:r>
              <a:rPr lang="en-US" dirty="0" smtClean="0"/>
              <a:t> </a:t>
            </a:r>
          </a:p>
        </p:txBody>
      </p:sp>
      <p:sp>
        <p:nvSpPr>
          <p:cNvPr id="2458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9760288-B020-4FAB-8097-97C37F8C724A}" type="slidenum">
              <a:rPr lang="en-US" sz="1400" smtClean="0"/>
              <a:pPr eaLnBrk="1" hangingPunct="1"/>
              <a:t>46</a:t>
            </a:fld>
            <a:endParaRPr lang="en-US" sz="1400" smtClean="0"/>
          </a:p>
        </p:txBody>
      </p:sp>
      <p:graphicFrame>
        <p:nvGraphicFramePr>
          <p:cNvPr id="24578" name="Object 2"/>
          <p:cNvGraphicFramePr>
            <a:graphicFrameLocks noChangeAspect="1"/>
          </p:cNvGraphicFramePr>
          <p:nvPr/>
        </p:nvGraphicFramePr>
        <p:xfrm>
          <a:off x="838200" y="4419600"/>
          <a:ext cx="1787525" cy="914400"/>
        </p:xfrm>
        <a:graphic>
          <a:graphicData uri="http://schemas.openxmlformats.org/presentationml/2006/ole">
            <mc:AlternateContent xmlns:mc="http://schemas.openxmlformats.org/markup-compatibility/2006">
              <mc:Choice xmlns:v="urn:schemas-microsoft-com:vml" Requires="v">
                <p:oleObj spid="_x0000_s25638" name="Equation" r:id="rId3" imgW="545760" imgH="279360" progId="Equation.3">
                  <p:embed/>
                </p:oleObj>
              </mc:Choice>
              <mc:Fallback>
                <p:oleObj name="Equation" r:id="rId3" imgW="54576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19600"/>
                        <a:ext cx="17875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92175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8458200" cy="46038"/>
          </a:xfrm>
        </p:spPr>
        <p:txBody>
          <a:bodyPr>
            <a:normAutofit fontScale="90000"/>
          </a:bodyPr>
          <a:lstStyle/>
          <a:p>
            <a:endParaRPr lang="en-US" smtClean="0"/>
          </a:p>
        </p:txBody>
      </p:sp>
      <p:sp>
        <p:nvSpPr>
          <p:cNvPr id="56323" name="Content Placeholder 2"/>
          <p:cNvSpPr>
            <a:spLocks noGrp="1"/>
          </p:cNvSpPr>
          <p:nvPr>
            <p:ph idx="1"/>
          </p:nvPr>
        </p:nvSpPr>
        <p:spPr>
          <a:xfrm>
            <a:off x="0" y="0"/>
            <a:ext cx="9144000" cy="6858000"/>
          </a:xfrm>
        </p:spPr>
        <p:txBody>
          <a:bodyPr/>
          <a:lstStyle/>
          <a:p>
            <a:pPr>
              <a:buFontTx/>
              <a:buNone/>
            </a:pPr>
            <a:endParaRPr lang="en-US" smtClean="0"/>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AC2C3F1-982B-4BE6-89E5-982CFCF79FEF}" type="slidenum">
              <a:rPr lang="en-US" sz="1400" smtClean="0"/>
              <a:pPr eaLnBrk="1" hangingPunct="1"/>
              <a:t>47</a:t>
            </a:fld>
            <a:endParaRPr lang="en-US" sz="1400" smtClean="0"/>
          </a:p>
        </p:txBody>
      </p:sp>
      <p:pic>
        <p:nvPicPr>
          <p:cNvPr id="56325" name="Picture 2" descr="C:\Documents and Settings\Preferred Customer\Desktop\ex3htr 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0868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577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8458200" cy="46038"/>
          </a:xfrm>
        </p:spPr>
        <p:txBody>
          <a:bodyPr>
            <a:normAutofit fontScale="90000"/>
          </a:bodyPr>
          <a:lstStyle/>
          <a:p>
            <a:endParaRPr lang="en-US" smtClean="0"/>
          </a:p>
        </p:txBody>
      </p:sp>
      <p:sp>
        <p:nvSpPr>
          <p:cNvPr id="57347" name="Content Placeholder 2"/>
          <p:cNvSpPr>
            <a:spLocks noGrp="1"/>
          </p:cNvSpPr>
          <p:nvPr>
            <p:ph idx="1"/>
          </p:nvPr>
        </p:nvSpPr>
        <p:spPr>
          <a:xfrm>
            <a:off x="0" y="0"/>
            <a:ext cx="9144000" cy="6858000"/>
          </a:xfrm>
        </p:spPr>
        <p:txBody>
          <a:bodyPr/>
          <a:lstStyle/>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r>
              <a:rPr lang="en-US" smtClean="0"/>
              <a:t>Fig.1.6  Pure translational spring</a:t>
            </a:r>
          </a:p>
          <a:p>
            <a:pPr>
              <a:buFontTx/>
              <a:buNone/>
            </a:pPr>
            <a:endParaRPr lang="en-US" smtClean="0"/>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027311-06C0-48E2-AD8E-A5900F90C66F}" type="slidenum">
              <a:rPr lang="en-US" sz="1400" smtClean="0"/>
              <a:pPr eaLnBrk="1" hangingPunct="1"/>
              <a:t>48</a:t>
            </a:fld>
            <a:endParaRPr lang="en-US" sz="1400" smtClean="0"/>
          </a:p>
        </p:txBody>
      </p:sp>
      <p:pic>
        <p:nvPicPr>
          <p:cNvPr id="57349" name="Picture 2" descr="C:\Documents and Settings\Preferred Customer\Desktop\ex3htr 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755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0" y="0"/>
            <a:ext cx="8458200" cy="46038"/>
          </a:xfrm>
        </p:spPr>
        <p:txBody>
          <a:bodyPr>
            <a:normAutofit fontScale="90000"/>
          </a:bodyPr>
          <a:lstStyle/>
          <a:p>
            <a:endParaRPr lang="en-US" smtClean="0"/>
          </a:p>
        </p:txBody>
      </p:sp>
      <p:sp>
        <p:nvSpPr>
          <p:cNvPr id="25604" name="Content Placeholder 2"/>
          <p:cNvSpPr>
            <a:spLocks noGrp="1"/>
          </p:cNvSpPr>
          <p:nvPr>
            <p:ph idx="1"/>
          </p:nvPr>
        </p:nvSpPr>
        <p:spPr>
          <a:xfrm>
            <a:off x="0" y="0"/>
            <a:ext cx="9144000" cy="6858000"/>
          </a:xfrm>
        </p:spPr>
        <p:txBody>
          <a:bodyPr/>
          <a:lstStyle/>
          <a:p>
            <a:pPr>
              <a:buFontTx/>
              <a:buNone/>
            </a:pPr>
            <a:r>
              <a:rPr lang="en-US" b="1" i="1" smtClean="0"/>
              <a:t>2.  Pure Thermal System Elements</a:t>
            </a:r>
          </a:p>
          <a:p>
            <a:pPr>
              <a:buFontTx/>
              <a:buNone/>
            </a:pPr>
            <a:r>
              <a:rPr lang="en-US" smtClean="0"/>
              <a:t>Here the only energy transfer interaction is heat transfer.  It does not experience work transfer.  This is a good model for the thermal behavior of liquids and solids that do not change volume during the heat transfer process. A typical model is shown in Fig.1.7 where the storage type is internal energy. </a:t>
            </a:r>
          </a:p>
          <a:p>
            <a:pPr>
              <a:buFontTx/>
              <a:buNone/>
            </a:pPr>
            <a:r>
              <a:rPr lang="en-US" smtClean="0"/>
              <a:t>First law gives</a:t>
            </a:r>
          </a:p>
          <a:p>
            <a:pPr>
              <a:buFontTx/>
              <a:buNone/>
            </a:pPr>
            <a:r>
              <a:rPr lang="en-US" smtClean="0"/>
              <a:t>		</a:t>
            </a:r>
          </a:p>
          <a:p>
            <a:pPr>
              <a:buFontTx/>
              <a:buNone/>
            </a:pPr>
            <a:r>
              <a:rPr lang="en-US" smtClean="0"/>
              <a:t>		Q</a:t>
            </a:r>
            <a:r>
              <a:rPr lang="en-US" baseline="-25000" smtClean="0"/>
              <a:t>1-2</a:t>
            </a:r>
            <a:r>
              <a:rPr lang="en-US" smtClean="0"/>
              <a:t> = U</a:t>
            </a:r>
            <a:r>
              <a:rPr lang="en-US" baseline="-25000" smtClean="0"/>
              <a:t>2</a:t>
            </a:r>
            <a:r>
              <a:rPr lang="en-US" smtClean="0"/>
              <a:t> – U</a:t>
            </a:r>
            <a:r>
              <a:rPr lang="en-US" baseline="-25000" smtClean="0"/>
              <a:t>1</a:t>
            </a:r>
            <a:r>
              <a:rPr lang="en-US" smtClean="0"/>
              <a:t>    </a:t>
            </a:r>
          </a:p>
        </p:txBody>
      </p:sp>
      <p:sp>
        <p:nvSpPr>
          <p:cNvPr id="256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CBDACAB-3A3E-48A3-AF2B-2E7E2A03FA15}" type="slidenum">
              <a:rPr lang="en-US" sz="1400" smtClean="0"/>
              <a:pPr eaLnBrk="1" hangingPunct="1"/>
              <a:t>49</a:t>
            </a:fld>
            <a:endParaRPr lang="en-US" sz="1400" smtClean="0"/>
          </a:p>
        </p:txBody>
      </p:sp>
      <p:graphicFrame>
        <p:nvGraphicFramePr>
          <p:cNvPr id="25602" name="Object 2"/>
          <p:cNvGraphicFramePr>
            <a:graphicFrameLocks noChangeAspect="1"/>
          </p:cNvGraphicFramePr>
          <p:nvPr/>
        </p:nvGraphicFramePr>
        <p:xfrm>
          <a:off x="4800600" y="4572000"/>
          <a:ext cx="1489075" cy="762000"/>
        </p:xfrm>
        <a:graphic>
          <a:graphicData uri="http://schemas.openxmlformats.org/presentationml/2006/ole">
            <mc:AlternateContent xmlns:mc="http://schemas.openxmlformats.org/markup-compatibility/2006">
              <mc:Choice xmlns:v="urn:schemas-microsoft-com:vml" Requires="v">
                <p:oleObj spid="_x0000_s26661" name="Equation" r:id="rId3" imgW="545760" imgH="279360" progId="Equation.3">
                  <p:embed/>
                </p:oleObj>
              </mc:Choice>
              <mc:Fallback>
                <p:oleObj name="Equation" r:id="rId3" imgW="54576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572000"/>
                        <a:ext cx="14890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461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4089C0-F778-410D-A347-42827321B0A3}" type="slidenum">
              <a:rPr lang="en-US" sz="1400" smtClean="0"/>
              <a:pPr eaLnBrk="1" hangingPunct="1"/>
              <a:t>5</a:t>
            </a:fld>
            <a:endParaRPr lang="en-US" sz="1400" smtClean="0"/>
          </a:p>
        </p:txBody>
      </p:sp>
      <p:sp>
        <p:nvSpPr>
          <p:cNvPr id="40964" name="Rectangle 3"/>
          <p:cNvSpPr>
            <a:spLocks noGrp="1" noChangeArrowheads="1"/>
          </p:cNvSpPr>
          <p:nvPr>
            <p:ph type="body" idx="1"/>
          </p:nvPr>
        </p:nvSpPr>
        <p:spPr>
          <a:xfrm>
            <a:off x="0" y="0"/>
            <a:ext cx="9144000" cy="6858000"/>
          </a:xfrm>
        </p:spPr>
        <p:txBody>
          <a:bodyPr>
            <a:normAutofit fontScale="92500" lnSpcReduction="10000"/>
          </a:bodyPr>
          <a:lstStyle/>
          <a:p>
            <a:pPr algn="just" eaLnBrk="1" hangingPunct="1">
              <a:lnSpc>
                <a:spcPct val="90000"/>
              </a:lnSpc>
              <a:buFontTx/>
              <a:buNone/>
            </a:pPr>
            <a:r>
              <a:rPr lang="en-US" dirty="0" smtClean="0"/>
              <a:t>	</a:t>
            </a:r>
            <a:r>
              <a:rPr lang="en-US" dirty="0" smtClean="0">
                <a:latin typeface="Times New Roman" pitchFamily="18" charset="0"/>
                <a:cs typeface="Times New Roman" pitchFamily="18" charset="0"/>
              </a:rPr>
              <a:t>Thermodynamic properties are those quantities that do not depend on the history of the system as the system evolves between two different states.</a:t>
            </a:r>
          </a:p>
          <a:p>
            <a:pPr algn="just" eaLnBrk="1" hangingPunct="1">
              <a:lnSpc>
                <a:spcPct val="90000"/>
              </a:lnSpc>
              <a:buFontTx/>
              <a:buNone/>
            </a:pPr>
            <a:r>
              <a:rPr lang="en-US" dirty="0" smtClean="0">
                <a:latin typeface="Times New Roman" pitchFamily="18" charset="0"/>
                <a:cs typeface="Times New Roman" pitchFamily="18" charset="0"/>
              </a:rPr>
              <a:t>	</a:t>
            </a:r>
            <a:r>
              <a:rPr lang="en-US" i="1" dirty="0" smtClean="0">
                <a:solidFill>
                  <a:srgbClr val="00B050"/>
                </a:solidFill>
                <a:latin typeface="Times New Roman" pitchFamily="18" charset="0"/>
                <a:cs typeface="Times New Roman" pitchFamily="18" charset="0"/>
              </a:rPr>
              <a:t>Primitive properties</a:t>
            </a:r>
            <a:r>
              <a:rPr lang="en-US" dirty="0" smtClean="0">
                <a:latin typeface="Times New Roman" pitchFamily="18" charset="0"/>
                <a:cs typeface="Times New Roman" pitchFamily="18" charset="0"/>
              </a:rPr>
              <a:t>-which appeal to human senses(</a:t>
            </a:r>
            <a:r>
              <a:rPr lang="en-US" dirty="0" err="1" smtClean="0">
                <a:latin typeface="Times New Roman" pitchFamily="18" charset="0"/>
                <a:cs typeface="Times New Roman" pitchFamily="18" charset="0"/>
              </a:rPr>
              <a:t>T,P,V,m</a:t>
            </a:r>
            <a:r>
              <a:rPr lang="en-US" dirty="0" smtClean="0">
                <a:latin typeface="Times New Roman" pitchFamily="18" charset="0"/>
                <a:cs typeface="Times New Roman" pitchFamily="18" charset="0"/>
              </a:rPr>
              <a:t>)</a:t>
            </a:r>
          </a:p>
          <a:p>
            <a:pPr algn="just" eaLnBrk="1" hangingPunct="1">
              <a:lnSpc>
                <a:spcPct val="90000"/>
              </a:lnSpc>
              <a:buFontTx/>
              <a:buNone/>
            </a:pPr>
            <a:r>
              <a:rPr lang="en-US" dirty="0" smtClean="0">
                <a:latin typeface="Times New Roman" pitchFamily="18" charset="0"/>
                <a:cs typeface="Times New Roman" pitchFamily="18" charset="0"/>
              </a:rPr>
              <a:t>	</a:t>
            </a:r>
            <a:r>
              <a:rPr lang="en-US" i="1" dirty="0" smtClean="0">
                <a:solidFill>
                  <a:srgbClr val="00B050"/>
                </a:solidFill>
                <a:latin typeface="Times New Roman" pitchFamily="18" charset="0"/>
                <a:cs typeface="Times New Roman" pitchFamily="18" charset="0"/>
              </a:rPr>
              <a:t>Derived properties</a:t>
            </a:r>
            <a:r>
              <a:rPr lang="en-US" dirty="0" smtClean="0">
                <a:latin typeface="Times New Roman" pitchFamily="18" charset="0"/>
                <a:cs typeface="Times New Roman" pitchFamily="18" charset="0"/>
              </a:rPr>
              <a:t>- derived from primitive properties (</a:t>
            </a:r>
            <a:r>
              <a:rPr lang="en-US" dirty="0" err="1" smtClean="0">
                <a:latin typeface="Times New Roman" pitchFamily="18" charset="0"/>
                <a:cs typeface="Times New Roman" pitchFamily="18" charset="0"/>
              </a:rPr>
              <a:t>u,s,h,x</a:t>
            </a:r>
            <a:r>
              <a:rPr lang="en-US" dirty="0" smtClean="0">
                <a:latin typeface="Times New Roman" pitchFamily="18" charset="0"/>
                <a:cs typeface="Times New Roman" pitchFamily="18" charset="0"/>
              </a:rPr>
              <a:t>).</a:t>
            </a:r>
          </a:p>
          <a:p>
            <a:pPr algn="just" eaLnBrk="1" hangingPunct="1">
              <a:lnSpc>
                <a:spcPct val="90000"/>
              </a:lnSpc>
            </a:pPr>
            <a:r>
              <a:rPr lang="en-US" dirty="0" smtClean="0">
                <a:solidFill>
                  <a:srgbClr val="FF0000"/>
                </a:solidFill>
                <a:latin typeface="Times New Roman" pitchFamily="18" charset="0"/>
                <a:cs typeface="Times New Roman" pitchFamily="18" charset="0"/>
              </a:rPr>
              <a:t>Examples of properties</a:t>
            </a:r>
            <a:r>
              <a:rPr lang="en-US" dirty="0" smtClean="0">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pressure, temperature, density</a:t>
            </a:r>
            <a:r>
              <a:rPr lang="en-US" dirty="0" smtClean="0">
                <a:latin typeface="Times New Roman" pitchFamily="18" charset="0"/>
                <a:cs typeface="Times New Roman" pitchFamily="18" charset="0"/>
              </a:rPr>
              <a:t>.  Work, heat, mass transfer, entropy transfer, entropy generation are not properties.</a:t>
            </a:r>
          </a:p>
          <a:p>
            <a:pPr algn="just" eaLnBrk="1" hangingPunct="1">
              <a:lnSpc>
                <a:spcPct val="90000"/>
              </a:lnSpc>
            </a:pPr>
            <a:r>
              <a:rPr lang="en-US" dirty="0" smtClean="0">
                <a:solidFill>
                  <a:srgbClr val="C00000"/>
                </a:solidFill>
                <a:latin typeface="Times New Roman" pitchFamily="18" charset="0"/>
                <a:cs typeface="Times New Roman" pitchFamily="18" charset="0"/>
              </a:rPr>
              <a:t>Two types of properties</a:t>
            </a:r>
            <a:r>
              <a:rPr lang="en-US" dirty="0" smtClean="0">
                <a:latin typeface="Times New Roman" pitchFamily="18" charset="0"/>
                <a:cs typeface="Times New Roman" pitchFamily="18" charset="0"/>
              </a:rPr>
              <a:t>:  </a:t>
            </a:r>
          </a:p>
          <a:p>
            <a:pPr algn="just" eaLnBrk="1" hangingPunct="1">
              <a:lnSpc>
                <a:spcPct val="90000"/>
              </a:lnSpc>
            </a:pPr>
            <a:r>
              <a:rPr lang="en-US" dirty="0">
                <a:solidFill>
                  <a:srgbClr val="3333FF"/>
                </a:solidFill>
                <a:latin typeface="Times New Roman" pitchFamily="18" charset="0"/>
                <a:cs typeface="Times New Roman" pitchFamily="18" charset="0"/>
              </a:rPr>
              <a:t>I</a:t>
            </a:r>
            <a:r>
              <a:rPr lang="en-US" dirty="0" smtClean="0">
                <a:solidFill>
                  <a:srgbClr val="3333FF"/>
                </a:solidFill>
                <a:latin typeface="Times New Roman" pitchFamily="18" charset="0"/>
                <a:cs typeface="Times New Roman" pitchFamily="18" charset="0"/>
              </a:rPr>
              <a:t>ntensive</a:t>
            </a:r>
            <a:r>
              <a:rPr lang="en-US" dirty="0" smtClean="0">
                <a:latin typeface="Times New Roman" pitchFamily="18" charset="0"/>
                <a:cs typeface="Times New Roman" pitchFamily="18" charset="0"/>
              </a:rPr>
              <a:t> ( whose values don not depend on the </a:t>
            </a:r>
            <a:r>
              <a:rPr lang="en-US" dirty="0" smtClean="0">
                <a:latin typeface="Times New Roman" pitchFamily="18" charset="0"/>
                <a:cs typeface="Times New Roman" pitchFamily="18" charset="0"/>
              </a:rPr>
              <a:t>size </a:t>
            </a:r>
            <a:r>
              <a:rPr lang="en-US" dirty="0" smtClean="0">
                <a:latin typeface="Times New Roman" pitchFamily="18" charset="0"/>
                <a:cs typeface="Times New Roman" pitchFamily="18" charset="0"/>
              </a:rPr>
              <a:t>of the system) – pressure, temperature and other specific properties;  </a:t>
            </a:r>
          </a:p>
          <a:p>
            <a:pPr algn="just">
              <a:lnSpc>
                <a:spcPct val="90000"/>
              </a:lnSpc>
            </a:pPr>
            <a:r>
              <a:rPr lang="en-US" dirty="0" smtClean="0">
                <a:solidFill>
                  <a:srgbClr val="3333FF"/>
                </a:solidFill>
                <a:latin typeface="Times New Roman" pitchFamily="18" charset="0"/>
                <a:cs typeface="Times New Roman" pitchFamily="18" charset="0"/>
              </a:rPr>
              <a:t>Extensive</a:t>
            </a:r>
            <a:r>
              <a:rPr lang="en-US" dirty="0" smtClean="0">
                <a:latin typeface="Times New Roman" pitchFamily="18" charset="0"/>
                <a:cs typeface="Times New Roman" pitchFamily="18" charset="0"/>
              </a:rPr>
              <a:t> (whose values depend on the size of the system)-total values of mass, volume, enthalpy,</a:t>
            </a:r>
            <a:r>
              <a:rPr lang="en-US" dirty="0" smtClean="0"/>
              <a:t> etc.</a:t>
            </a:r>
            <a:r>
              <a:rPr lang="en-US"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1093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wipe(down)">
                                      <p:cBhvr>
                                        <p:cTn id="7" dur="500"/>
                                        <p:tgtEl>
                                          <p:spTgt spid="409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wipe(down)">
                                      <p:cBhvr>
                                        <p:cTn id="12" dur="500"/>
                                        <p:tgtEl>
                                          <p:spTgt spid="4096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animEffect transition="in" filter="wipe(down)">
                                      <p:cBhvr>
                                        <p:cTn id="15" dur="500"/>
                                        <p:tgtEl>
                                          <p:spTgt spid="4096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0964">
                                            <p:txEl>
                                              <p:pRg st="3" end="3"/>
                                            </p:txEl>
                                          </p:spTgt>
                                        </p:tgtEl>
                                        <p:attrNameLst>
                                          <p:attrName>style.visibility</p:attrName>
                                        </p:attrNameLst>
                                      </p:cBhvr>
                                      <p:to>
                                        <p:strVal val="visible"/>
                                      </p:to>
                                    </p:set>
                                    <p:animEffect transition="in" filter="wipe(down)">
                                      <p:cBhvr>
                                        <p:cTn id="20" dur="500"/>
                                        <p:tgtEl>
                                          <p:spTgt spid="4096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0964">
                                            <p:txEl>
                                              <p:pRg st="4" end="4"/>
                                            </p:txEl>
                                          </p:spTgt>
                                        </p:tgtEl>
                                        <p:attrNameLst>
                                          <p:attrName>style.visibility</p:attrName>
                                        </p:attrNameLst>
                                      </p:cBhvr>
                                      <p:to>
                                        <p:strVal val="visible"/>
                                      </p:to>
                                    </p:set>
                                    <p:animEffect transition="in" filter="wipe(down)">
                                      <p:cBhvr>
                                        <p:cTn id="25" dur="500"/>
                                        <p:tgtEl>
                                          <p:spTgt spid="40964">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0964">
                                            <p:txEl>
                                              <p:pRg st="5" end="5"/>
                                            </p:txEl>
                                          </p:spTgt>
                                        </p:tgtEl>
                                        <p:attrNameLst>
                                          <p:attrName>style.visibility</p:attrName>
                                        </p:attrNameLst>
                                      </p:cBhvr>
                                      <p:to>
                                        <p:strVal val="visible"/>
                                      </p:to>
                                    </p:set>
                                    <p:animEffect transition="in" filter="wipe(down)">
                                      <p:cBhvr>
                                        <p:cTn id="28" dur="500"/>
                                        <p:tgtEl>
                                          <p:spTgt spid="40964">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0964">
                                            <p:txEl>
                                              <p:pRg st="6" end="6"/>
                                            </p:txEl>
                                          </p:spTgt>
                                        </p:tgtEl>
                                        <p:attrNameLst>
                                          <p:attrName>style.visibility</p:attrName>
                                        </p:attrNameLst>
                                      </p:cBhvr>
                                      <p:to>
                                        <p:strVal val="visible"/>
                                      </p:to>
                                    </p:set>
                                    <p:animEffect transition="in" filter="wipe(down)">
                                      <p:cBhvr>
                                        <p:cTn id="31" dur="500"/>
                                        <p:tgtEl>
                                          <p:spTgt spid="409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8458200" cy="46038"/>
          </a:xfrm>
        </p:spPr>
        <p:txBody>
          <a:bodyPr>
            <a:normAutofit fontScale="90000"/>
          </a:bodyPr>
          <a:lstStyle/>
          <a:p>
            <a:endParaRPr lang="en-US" smtClean="0"/>
          </a:p>
        </p:txBody>
      </p:sp>
      <p:sp>
        <p:nvSpPr>
          <p:cNvPr id="58371" name="Content Placeholder 2"/>
          <p:cNvSpPr>
            <a:spLocks noGrp="1"/>
          </p:cNvSpPr>
          <p:nvPr>
            <p:ph idx="1"/>
          </p:nvPr>
        </p:nvSpPr>
        <p:spPr>
          <a:xfrm>
            <a:off x="0" y="0"/>
            <a:ext cx="9144000" cy="6858000"/>
          </a:xfrm>
        </p:spPr>
        <p:txBody>
          <a:bodyPr>
            <a:normAutofit lnSpcReduction="10000"/>
          </a:bodyPr>
          <a:lstStyle/>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r>
              <a:rPr lang="en-US" smtClean="0"/>
              <a:t>Fig.1.7  Pure thermal system with constant specific heat</a:t>
            </a:r>
          </a:p>
        </p:txBody>
      </p:sp>
      <p:sp>
        <p:nvSpPr>
          <p:cNvPr id="58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4678FF-98D9-4733-9420-47E5053664F5}" type="slidenum">
              <a:rPr lang="en-US" sz="1400" smtClean="0"/>
              <a:pPr eaLnBrk="1" hangingPunct="1"/>
              <a:t>50</a:t>
            </a:fld>
            <a:endParaRPr lang="en-US" sz="1400" smtClean="0"/>
          </a:p>
        </p:txBody>
      </p:sp>
      <p:pic>
        <p:nvPicPr>
          <p:cNvPr id="58373" name="Picture 2" descr="C:\Documents and Settings\Preferred Customer\Desktop\ex3htr 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26" y="7374"/>
            <a:ext cx="7461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45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0"/>
            <a:ext cx="8458200" cy="46038"/>
          </a:xfrm>
        </p:spPr>
        <p:txBody>
          <a:bodyPr>
            <a:normAutofit fontScale="90000"/>
          </a:bodyPr>
          <a:lstStyle/>
          <a:p>
            <a:endParaRPr lang="en-US" smtClean="0"/>
          </a:p>
        </p:txBody>
      </p:sp>
      <p:sp>
        <p:nvSpPr>
          <p:cNvPr id="59395" name="Content Placeholder 2"/>
          <p:cNvSpPr>
            <a:spLocks noGrp="1"/>
          </p:cNvSpPr>
          <p:nvPr>
            <p:ph idx="1"/>
          </p:nvPr>
        </p:nvSpPr>
        <p:spPr>
          <a:xfrm>
            <a:off x="0" y="0"/>
            <a:ext cx="9144000" cy="6858000"/>
          </a:xfrm>
        </p:spPr>
        <p:txBody>
          <a:bodyPr/>
          <a:lstStyle/>
          <a:p>
            <a:pPr>
              <a:buFontTx/>
              <a:buNone/>
            </a:pPr>
            <a:r>
              <a:rPr lang="en-US" b="1" i="1" smtClean="0"/>
              <a:t>3. Pure Dissipative System Elements</a:t>
            </a:r>
          </a:p>
          <a:p>
            <a:pPr>
              <a:buFontTx/>
              <a:buNone/>
            </a:pPr>
            <a:r>
              <a:rPr lang="en-US" smtClean="0"/>
              <a:t>Here dissipative effects such as simple friction or damping is considered.  In such cases an input of work generates heat.  Accordingly the first law gives</a:t>
            </a:r>
          </a:p>
          <a:p>
            <a:pPr>
              <a:buFontTx/>
              <a:buNone/>
            </a:pPr>
            <a:r>
              <a:rPr lang="en-US" smtClean="0"/>
              <a:t>		-W</a:t>
            </a:r>
            <a:r>
              <a:rPr lang="en-US" baseline="-25000" smtClean="0"/>
              <a:t>1-2</a:t>
            </a:r>
            <a:r>
              <a:rPr lang="en-US" smtClean="0"/>
              <a:t> = -Q</a:t>
            </a:r>
            <a:r>
              <a:rPr lang="en-US" baseline="-25000" smtClean="0"/>
              <a:t>1-2</a:t>
            </a:r>
          </a:p>
          <a:p>
            <a:pPr>
              <a:buFontTx/>
              <a:buNone/>
            </a:pPr>
            <a:r>
              <a:rPr lang="en-US" smtClean="0"/>
              <a:t>The pure translational damper is shown in Fig.1.8</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C8AA0FC-9DB9-4279-BEFF-39C04D647256}" type="slidenum">
              <a:rPr lang="en-US" sz="1400" smtClean="0"/>
              <a:pPr eaLnBrk="1" hangingPunct="1"/>
              <a:t>51</a:t>
            </a:fld>
            <a:endParaRPr lang="en-US" sz="1400" smtClean="0"/>
          </a:p>
        </p:txBody>
      </p:sp>
    </p:spTree>
    <p:extLst>
      <p:ext uri="{BB962C8B-B14F-4D97-AF65-F5344CB8AC3E}">
        <p14:creationId xmlns:p14="http://schemas.microsoft.com/office/powerpoint/2010/main" val="30758522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0"/>
            <a:ext cx="8458200" cy="46038"/>
          </a:xfrm>
        </p:spPr>
        <p:txBody>
          <a:bodyPr>
            <a:normAutofit fontScale="90000"/>
          </a:bodyPr>
          <a:lstStyle/>
          <a:p>
            <a:endParaRPr lang="en-US" smtClean="0"/>
          </a:p>
        </p:txBody>
      </p:sp>
      <p:sp>
        <p:nvSpPr>
          <p:cNvPr id="60419" name="Content Placeholder 2"/>
          <p:cNvSpPr>
            <a:spLocks noGrp="1"/>
          </p:cNvSpPr>
          <p:nvPr>
            <p:ph idx="1"/>
          </p:nvPr>
        </p:nvSpPr>
        <p:spPr>
          <a:xfrm>
            <a:off x="0" y="0"/>
            <a:ext cx="9144000" cy="6858000"/>
          </a:xfrm>
        </p:spPr>
        <p:txBody>
          <a:bodyPr/>
          <a:lstStyle/>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r>
              <a:rPr lang="en-US" smtClean="0"/>
              <a:t>Fig.1.8  Pure translational damper (linear)</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312DB50-D583-4EB2-865C-4958DC4F02BB}" type="slidenum">
              <a:rPr lang="en-US" sz="1400" smtClean="0"/>
              <a:pPr eaLnBrk="1" hangingPunct="1"/>
              <a:t>52</a:t>
            </a:fld>
            <a:endParaRPr lang="en-US" sz="1400" smtClean="0"/>
          </a:p>
        </p:txBody>
      </p:sp>
      <p:pic>
        <p:nvPicPr>
          <p:cNvPr id="60421" name="Picture 2" descr="C:\Documents and Settings\Preferred Customer\Desktop\ex3htr 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7788"/>
            <a:ext cx="61722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520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a:xfrm>
            <a:off x="0" y="0"/>
            <a:ext cx="8458200" cy="46038"/>
          </a:xfrm>
        </p:spPr>
        <p:txBody>
          <a:bodyPr>
            <a:normAutofit fontScale="90000"/>
          </a:bodyPr>
          <a:lstStyle/>
          <a:p>
            <a:endParaRPr lang="en-US" smtClean="0"/>
          </a:p>
        </p:txBody>
      </p:sp>
      <p:sp>
        <p:nvSpPr>
          <p:cNvPr id="26629" name="Content Placeholder 2"/>
          <p:cNvSpPr>
            <a:spLocks noGrp="1"/>
          </p:cNvSpPr>
          <p:nvPr>
            <p:ph idx="1"/>
          </p:nvPr>
        </p:nvSpPr>
        <p:spPr>
          <a:xfrm>
            <a:off x="0" y="0"/>
            <a:ext cx="9144000" cy="6858000"/>
          </a:xfrm>
        </p:spPr>
        <p:txBody>
          <a:bodyPr/>
          <a:lstStyle/>
          <a:p>
            <a:pPr>
              <a:buFontTx/>
              <a:buNone/>
            </a:pPr>
            <a:r>
              <a:rPr lang="en-US" b="1" smtClean="0"/>
              <a:t>1.3.2  Coupled System</a:t>
            </a:r>
          </a:p>
          <a:p>
            <a:pPr>
              <a:buFontTx/>
              <a:buNone/>
            </a:pPr>
            <a:r>
              <a:rPr lang="en-US" smtClean="0"/>
              <a:t>When energy interactions are coupled, a single mode of energy storage is affected by both interactions unlike the uncoupled system.  As an example if we consider both work and heat transfer interactions with a system, a thermodynamic property of the system (for example u) will be affected by both interactions.  In such cases</a:t>
            </a:r>
          </a:p>
          <a:p>
            <a:pPr>
              <a:buFontTx/>
              <a:buNone/>
            </a:pPr>
            <a:endParaRPr lang="en-US" smtClean="0"/>
          </a:p>
          <a:p>
            <a:pPr>
              <a:buFontTx/>
              <a:buNone/>
            </a:pPr>
            <a:r>
              <a:rPr lang="en-US" smtClean="0"/>
              <a:t>For non dissipative effects, the first law gives</a:t>
            </a:r>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a:p>
            <a:pPr>
              <a:buFontTx/>
              <a:buNone/>
            </a:pPr>
            <a:endParaRPr lang="en-US" smtClean="0"/>
          </a:p>
        </p:txBody>
      </p:sp>
      <p:sp>
        <p:nvSpPr>
          <p:cNvPr id="266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6E03D15-7CA0-4023-A8E4-6B1FC9EBC33F}" type="slidenum">
              <a:rPr lang="en-US" sz="1400" smtClean="0"/>
              <a:pPr eaLnBrk="1" hangingPunct="1"/>
              <a:t>53</a:t>
            </a:fld>
            <a:endParaRPr lang="en-US" sz="1400" smtClean="0"/>
          </a:p>
        </p:txBody>
      </p:sp>
      <p:graphicFrame>
        <p:nvGraphicFramePr>
          <p:cNvPr id="26626" name="Object 2"/>
          <p:cNvGraphicFramePr>
            <a:graphicFrameLocks noChangeAspect="1"/>
          </p:cNvGraphicFramePr>
          <p:nvPr/>
        </p:nvGraphicFramePr>
        <p:xfrm>
          <a:off x="1219200" y="4114800"/>
          <a:ext cx="3803650" cy="685800"/>
        </p:xfrm>
        <a:graphic>
          <a:graphicData uri="http://schemas.openxmlformats.org/presentationml/2006/ole">
            <mc:AlternateContent xmlns:mc="http://schemas.openxmlformats.org/markup-compatibility/2006">
              <mc:Choice xmlns:v="urn:schemas-microsoft-com:vml" Requires="v">
                <p:oleObj spid="_x0000_s27720" name="Equation" r:id="rId3" imgW="1549080" imgH="279360" progId="Equation.3">
                  <p:embed/>
                </p:oleObj>
              </mc:Choice>
              <mc:Fallback>
                <p:oleObj name="Equation" r:id="rId3" imgW="154908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14800"/>
                        <a:ext cx="3803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1001713" y="5257800"/>
          <a:ext cx="3741737" cy="1308100"/>
        </p:xfrm>
        <a:graphic>
          <a:graphicData uri="http://schemas.openxmlformats.org/presentationml/2006/ole">
            <mc:AlternateContent xmlns:mc="http://schemas.openxmlformats.org/markup-compatibility/2006">
              <mc:Choice xmlns:v="urn:schemas-microsoft-com:vml" Requires="v">
                <p:oleObj spid="_x0000_s27721" name="Equation" r:id="rId5" imgW="1523880" imgH="533160" progId="Equation.3">
                  <p:embed/>
                </p:oleObj>
              </mc:Choice>
              <mc:Fallback>
                <p:oleObj name="Equation" r:id="rId5" imgW="1523880" imgH="533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713" y="5257800"/>
                        <a:ext cx="3741737"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65655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0" y="-76200"/>
            <a:ext cx="8458200" cy="76200"/>
          </a:xfrm>
        </p:spPr>
        <p:txBody>
          <a:bodyPr>
            <a:normAutofit fontScale="90000"/>
          </a:bodyPr>
          <a:lstStyle/>
          <a:p>
            <a:endParaRPr lang="en-US" smtClean="0"/>
          </a:p>
        </p:txBody>
      </p:sp>
      <p:sp>
        <p:nvSpPr>
          <p:cNvPr id="27653" name="Rectangle 3"/>
          <p:cNvSpPr>
            <a:spLocks noGrp="1" noChangeArrowheads="1"/>
          </p:cNvSpPr>
          <p:nvPr>
            <p:ph type="body" idx="1"/>
          </p:nvPr>
        </p:nvSpPr>
        <p:spPr>
          <a:xfrm>
            <a:off x="0" y="0"/>
            <a:ext cx="9144000" cy="6858000"/>
          </a:xfrm>
        </p:spPr>
        <p:txBody>
          <a:bodyPr/>
          <a:lstStyle/>
          <a:p>
            <a:pPr>
              <a:buFontTx/>
              <a:buNone/>
            </a:pPr>
            <a:r>
              <a:rPr lang="en-US" b="1" smtClean="0"/>
              <a:t>1.4  USEFUL RELATIONS</a:t>
            </a:r>
          </a:p>
          <a:p>
            <a:pPr>
              <a:buFontTx/>
              <a:buNone/>
            </a:pPr>
            <a:r>
              <a:rPr lang="en-US" b="1" smtClean="0"/>
              <a:t>1.4.1 Second Law Relations</a:t>
            </a:r>
          </a:p>
          <a:p>
            <a:pPr>
              <a:buFontTx/>
              <a:buNone/>
            </a:pPr>
            <a:r>
              <a:rPr lang="en-US" smtClean="0"/>
              <a:t>Entropy change for a control mass when there is heat interaction is given by</a:t>
            </a:r>
          </a:p>
          <a:p>
            <a:pPr>
              <a:buFontTx/>
              <a:buNone/>
            </a:pPr>
            <a:r>
              <a:rPr lang="en-US" smtClean="0"/>
              <a:t>	</a:t>
            </a:r>
          </a:p>
          <a:p>
            <a:pPr>
              <a:buFontTx/>
              <a:buNone/>
            </a:pPr>
            <a:endParaRPr lang="en-US" smtClean="0"/>
          </a:p>
          <a:p>
            <a:pPr>
              <a:buFontTx/>
              <a:buNone/>
            </a:pPr>
            <a:r>
              <a:rPr lang="en-US" smtClean="0"/>
              <a:t>(equality for internally reversible process)</a:t>
            </a:r>
          </a:p>
          <a:p>
            <a:pPr>
              <a:buFontTx/>
              <a:buNone/>
            </a:pPr>
            <a:r>
              <a:rPr lang="en-US" smtClean="0"/>
              <a:t>The inequality equation can easily be converted into equality by using the entropy generated S</a:t>
            </a:r>
            <a:r>
              <a:rPr lang="en-US" baseline="-25000" smtClean="0"/>
              <a:t>gen </a:t>
            </a:r>
            <a:r>
              <a:rPr lang="en-US" smtClean="0"/>
              <a:t>term as</a:t>
            </a:r>
          </a:p>
          <a:p>
            <a:pPr>
              <a:buFontTx/>
              <a:buNone/>
            </a:pPr>
            <a:r>
              <a:rPr lang="en-US" smtClean="0"/>
              <a:t>	     </a:t>
            </a:r>
          </a:p>
          <a:p>
            <a:pPr>
              <a:buFontTx/>
              <a:buNone/>
            </a:pPr>
            <a:endParaRPr lang="en-US" smtClean="0"/>
          </a:p>
        </p:txBody>
      </p:sp>
      <p:graphicFrame>
        <p:nvGraphicFramePr>
          <p:cNvPr id="27650" name="Object 6"/>
          <p:cNvGraphicFramePr>
            <a:graphicFrameLocks noChangeAspect="1"/>
          </p:cNvGraphicFramePr>
          <p:nvPr/>
        </p:nvGraphicFramePr>
        <p:xfrm>
          <a:off x="1295400" y="2286000"/>
          <a:ext cx="1676400" cy="1133475"/>
        </p:xfrm>
        <a:graphic>
          <a:graphicData uri="http://schemas.openxmlformats.org/presentationml/2006/ole">
            <mc:AlternateContent xmlns:mc="http://schemas.openxmlformats.org/markup-compatibility/2006">
              <mc:Choice xmlns:v="urn:schemas-microsoft-com:vml" Requires="v">
                <p:oleObj spid="_x0000_s28744" name="Equation" r:id="rId3" imgW="507960" imgH="342720" progId="Equation.3">
                  <p:embed/>
                </p:oleObj>
              </mc:Choice>
              <mc:Fallback>
                <p:oleObj name="Equation" r:id="rId3" imgW="50796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86000"/>
                        <a:ext cx="167640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7"/>
          <p:cNvGraphicFramePr>
            <a:graphicFrameLocks noChangeAspect="1"/>
          </p:cNvGraphicFramePr>
          <p:nvPr/>
        </p:nvGraphicFramePr>
        <p:xfrm>
          <a:off x="1143000" y="5181600"/>
          <a:ext cx="3048000" cy="1247775"/>
        </p:xfrm>
        <a:graphic>
          <a:graphicData uri="http://schemas.openxmlformats.org/presentationml/2006/ole">
            <mc:AlternateContent xmlns:mc="http://schemas.openxmlformats.org/markup-compatibility/2006">
              <mc:Choice xmlns:v="urn:schemas-microsoft-com:vml" Requires="v">
                <p:oleObj spid="_x0000_s28745" name="Equation" r:id="rId5" imgW="838080" imgH="342720" progId="Equation.3">
                  <p:embed/>
                </p:oleObj>
              </mc:Choice>
              <mc:Fallback>
                <p:oleObj name="Equation" r:id="rId5" imgW="83808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181600"/>
                        <a:ext cx="3048000"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5B50C4-BA79-423D-A4A5-A7BDC3592DC2}" type="slidenum">
              <a:rPr lang="en-US" sz="1400" smtClean="0"/>
              <a:pPr eaLnBrk="1" hangingPunct="1"/>
              <a:t>54</a:t>
            </a:fld>
            <a:endParaRPr lang="en-US" sz="1400" smtClean="0"/>
          </a:p>
        </p:txBody>
      </p:sp>
    </p:spTree>
    <p:extLst>
      <p:ext uri="{BB962C8B-B14F-4D97-AF65-F5344CB8AC3E}">
        <p14:creationId xmlns:p14="http://schemas.microsoft.com/office/powerpoint/2010/main" val="573222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6"/>
          <p:cNvSpPr>
            <a:spLocks noGrp="1" noChangeArrowheads="1"/>
          </p:cNvSpPr>
          <p:nvPr>
            <p:ph type="title"/>
          </p:nvPr>
        </p:nvSpPr>
        <p:spPr>
          <a:xfrm>
            <a:off x="0" y="-76200"/>
            <a:ext cx="8458200" cy="76200"/>
          </a:xfrm>
        </p:spPr>
        <p:txBody>
          <a:bodyPr>
            <a:normAutofit fontScale="90000"/>
          </a:bodyPr>
          <a:lstStyle/>
          <a:p>
            <a:endParaRPr lang="en-US" smtClean="0"/>
          </a:p>
        </p:txBody>
      </p:sp>
      <p:sp>
        <p:nvSpPr>
          <p:cNvPr id="28676" name="Rectangle 1027"/>
          <p:cNvSpPr>
            <a:spLocks noGrp="1" noChangeArrowheads="1"/>
          </p:cNvSpPr>
          <p:nvPr>
            <p:ph type="body" idx="1"/>
          </p:nvPr>
        </p:nvSpPr>
        <p:spPr>
          <a:xfrm>
            <a:off x="0" y="0"/>
            <a:ext cx="9144000" cy="6858000"/>
          </a:xfrm>
        </p:spPr>
        <p:txBody>
          <a:bodyPr/>
          <a:lstStyle/>
          <a:p>
            <a:pPr>
              <a:buFontTx/>
              <a:buNone/>
            </a:pPr>
            <a:r>
              <a:rPr lang="en-US" b="1" smtClean="0"/>
              <a:t>1.4.2  Simple Compressible Substances</a:t>
            </a:r>
            <a:endParaRPr lang="en-US" smtClean="0"/>
          </a:p>
          <a:p>
            <a:r>
              <a:rPr lang="en-US" smtClean="0"/>
              <a:t>Reversible work of the boundary type, PdV, is the only one considered.  Any two  independent properties are required to completely define the state of the system. In addition to P, T, and v, other properties that we will be concerned with are  enthalpy, h = u + Pv, entropy, s, Helmholtz function, a = u – Ts, Gibbs function, g = h – Ts and two specific heats</a:t>
            </a:r>
          </a:p>
          <a:p>
            <a:pPr>
              <a:buFontTx/>
              <a:buNone/>
            </a:pPr>
            <a:r>
              <a:rPr lang="en-US" b="1" smtClean="0"/>
              <a:t>		</a:t>
            </a:r>
          </a:p>
          <a:p>
            <a:pPr>
              <a:buFontTx/>
              <a:buNone/>
            </a:pPr>
            <a:endParaRPr lang="en-US" b="1" smtClean="0"/>
          </a:p>
          <a:p>
            <a:pPr>
              <a:buFontTx/>
              <a:buNone/>
            </a:pPr>
            <a:endParaRPr lang="en-US" b="1" smtClean="0"/>
          </a:p>
          <a:p>
            <a:pPr>
              <a:buFontTx/>
              <a:buNone/>
            </a:pPr>
            <a:endParaRPr lang="en-US" b="1" smtClean="0"/>
          </a:p>
        </p:txBody>
      </p:sp>
      <p:graphicFrame>
        <p:nvGraphicFramePr>
          <p:cNvPr id="28674" name="Object 1028"/>
          <p:cNvGraphicFramePr>
            <a:graphicFrameLocks noChangeAspect="1"/>
          </p:cNvGraphicFramePr>
          <p:nvPr/>
        </p:nvGraphicFramePr>
        <p:xfrm>
          <a:off x="1447800" y="4419600"/>
          <a:ext cx="7086600" cy="1638300"/>
        </p:xfrm>
        <a:graphic>
          <a:graphicData uri="http://schemas.openxmlformats.org/presentationml/2006/ole">
            <mc:AlternateContent xmlns:mc="http://schemas.openxmlformats.org/markup-compatibility/2006">
              <mc:Choice xmlns:v="urn:schemas-microsoft-com:vml" Requires="v">
                <p:oleObj spid="_x0000_s29733" name="Equation" r:id="rId3" imgW="1701720" imgH="393480" progId="Equation.3">
                  <p:embed/>
                </p:oleObj>
              </mc:Choice>
              <mc:Fallback>
                <p:oleObj name="Equation" r:id="rId3" imgW="1701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19600"/>
                        <a:ext cx="70866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9CBF8E-D784-4276-AD73-588B1FE2B94A}" type="slidenum">
              <a:rPr lang="en-US" sz="1400" smtClean="0"/>
              <a:pPr eaLnBrk="1" hangingPunct="1"/>
              <a:t>55</a:t>
            </a:fld>
            <a:endParaRPr lang="en-US" sz="1400" smtClean="0"/>
          </a:p>
        </p:txBody>
      </p:sp>
    </p:spTree>
    <p:extLst>
      <p:ext uri="{BB962C8B-B14F-4D97-AF65-F5344CB8AC3E}">
        <p14:creationId xmlns:p14="http://schemas.microsoft.com/office/powerpoint/2010/main" val="2961074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flipV="1">
            <a:off x="0" y="-152400"/>
            <a:ext cx="8458200" cy="152400"/>
          </a:xfrm>
        </p:spPr>
        <p:txBody>
          <a:bodyPr>
            <a:normAutofit fontScale="90000"/>
          </a:bodyPr>
          <a:lstStyle/>
          <a:p>
            <a:endParaRPr lang="en-US" smtClean="0"/>
          </a:p>
        </p:txBody>
      </p:sp>
      <p:sp>
        <p:nvSpPr>
          <p:cNvPr id="29700" name="Rectangle 3"/>
          <p:cNvSpPr>
            <a:spLocks noGrp="1" noChangeArrowheads="1"/>
          </p:cNvSpPr>
          <p:nvPr>
            <p:ph type="body" idx="1"/>
          </p:nvPr>
        </p:nvSpPr>
        <p:spPr>
          <a:xfrm>
            <a:off x="0" y="0"/>
            <a:ext cx="9144000" cy="6858000"/>
          </a:xfrm>
        </p:spPr>
        <p:txBody>
          <a:bodyPr>
            <a:normAutofit lnSpcReduction="10000"/>
          </a:bodyPr>
          <a:lstStyle/>
          <a:p>
            <a:pPr>
              <a:lnSpc>
                <a:spcPct val="90000"/>
              </a:lnSpc>
            </a:pPr>
            <a:r>
              <a:rPr lang="en-US" smtClean="0"/>
              <a:t>Two important equations derived from the first law are the Tds equations given by</a:t>
            </a:r>
          </a:p>
          <a:p>
            <a:pPr>
              <a:lnSpc>
                <a:spcPct val="90000"/>
              </a:lnSpc>
              <a:buFontTx/>
              <a:buNone/>
            </a:pPr>
            <a:r>
              <a:rPr lang="en-US" smtClean="0"/>
              <a:t>	Tds = du + Pdv     and     Tds = dh – vdP</a:t>
            </a:r>
          </a:p>
          <a:p>
            <a:pPr>
              <a:lnSpc>
                <a:spcPct val="90000"/>
              </a:lnSpc>
              <a:buFontTx/>
              <a:buNone/>
            </a:pPr>
            <a:r>
              <a:rPr lang="en-US" b="1" smtClean="0"/>
              <a:t>1.4.3.  Ideal Gases</a:t>
            </a:r>
          </a:p>
          <a:p>
            <a:pPr>
              <a:lnSpc>
                <a:spcPct val="90000"/>
              </a:lnSpc>
            </a:pPr>
            <a:r>
              <a:rPr lang="en-US" smtClean="0"/>
              <a:t>Basic equations</a:t>
            </a:r>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r>
              <a:rPr lang="en-US" smtClean="0"/>
              <a:t>h and u are functions of T only</a:t>
            </a:r>
          </a:p>
          <a:p>
            <a:pPr>
              <a:lnSpc>
                <a:spcPct val="90000"/>
              </a:lnSpc>
              <a:buFontTx/>
              <a:buNone/>
            </a:pPr>
            <a:r>
              <a:rPr lang="en-US" smtClean="0"/>
              <a:t>	</a:t>
            </a:r>
          </a:p>
        </p:txBody>
      </p:sp>
      <p:graphicFrame>
        <p:nvGraphicFramePr>
          <p:cNvPr id="29698" name="Object 4"/>
          <p:cNvGraphicFramePr>
            <a:graphicFrameLocks noChangeAspect="1"/>
          </p:cNvGraphicFramePr>
          <p:nvPr/>
        </p:nvGraphicFramePr>
        <p:xfrm>
          <a:off x="457200" y="2590800"/>
          <a:ext cx="7696200" cy="3233738"/>
        </p:xfrm>
        <a:graphic>
          <a:graphicData uri="http://schemas.openxmlformats.org/presentationml/2006/ole">
            <mc:AlternateContent xmlns:mc="http://schemas.openxmlformats.org/markup-compatibility/2006">
              <mc:Choice xmlns:v="urn:schemas-microsoft-com:vml" Requires="v">
                <p:oleObj spid="_x0000_s30757" name="Equation" r:id="rId3" imgW="2120760" imgH="939600" progId="Equation.3">
                  <p:embed/>
                </p:oleObj>
              </mc:Choice>
              <mc:Fallback>
                <p:oleObj name="Equation" r:id="rId3" imgW="212076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7696200" cy="323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0FC9F-162A-443F-B4E5-9B9341EC5CBB}" type="slidenum">
              <a:rPr lang="en-US" sz="1400" smtClean="0"/>
              <a:pPr eaLnBrk="1" hangingPunct="1"/>
              <a:t>56</a:t>
            </a:fld>
            <a:endParaRPr lang="en-US" sz="1400" smtClean="0"/>
          </a:p>
        </p:txBody>
      </p:sp>
    </p:spTree>
    <p:extLst>
      <p:ext uri="{BB962C8B-B14F-4D97-AF65-F5344CB8AC3E}">
        <p14:creationId xmlns:p14="http://schemas.microsoft.com/office/powerpoint/2010/main" val="31257613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flipV="1">
            <a:off x="0" y="-76200"/>
            <a:ext cx="9144000" cy="76200"/>
          </a:xfrm>
        </p:spPr>
        <p:txBody>
          <a:bodyPr>
            <a:normAutofit fontScale="90000"/>
          </a:bodyPr>
          <a:lstStyle/>
          <a:p>
            <a:endParaRPr lang="en-US" smtClean="0"/>
          </a:p>
        </p:txBody>
      </p:sp>
      <p:sp>
        <p:nvSpPr>
          <p:cNvPr id="30725" name="Rectangle 3"/>
          <p:cNvSpPr>
            <a:spLocks noGrp="1" noChangeArrowheads="1"/>
          </p:cNvSpPr>
          <p:nvPr>
            <p:ph type="body" idx="1"/>
          </p:nvPr>
        </p:nvSpPr>
        <p:spPr>
          <a:xfrm>
            <a:off x="0" y="0"/>
            <a:ext cx="9144000" cy="6858000"/>
          </a:xfrm>
        </p:spPr>
        <p:txBody>
          <a:bodyPr/>
          <a:lstStyle/>
          <a:p>
            <a:r>
              <a:rPr lang="en-US" smtClean="0"/>
              <a:t>Integration of the above equations for constant specific heats will give </a:t>
            </a:r>
          </a:p>
          <a:p>
            <a:endParaRPr lang="en-US" smtClean="0"/>
          </a:p>
          <a:p>
            <a:endParaRPr lang="en-US" smtClean="0"/>
          </a:p>
          <a:p>
            <a:endParaRPr lang="en-US" smtClean="0"/>
          </a:p>
          <a:p>
            <a:endParaRPr lang="en-US" smtClean="0"/>
          </a:p>
          <a:p>
            <a:pPr lvl="1">
              <a:buFontTx/>
              <a:buNone/>
            </a:pPr>
            <a:r>
              <a:rPr lang="en-US" smtClean="0"/>
              <a:t>The special case of isentropic process will give the following relations</a:t>
            </a:r>
          </a:p>
          <a:p>
            <a:pPr>
              <a:buFontTx/>
              <a:buNone/>
            </a:pPr>
            <a:r>
              <a:rPr lang="en-US" smtClean="0"/>
              <a:t>	</a:t>
            </a:r>
          </a:p>
          <a:p>
            <a:pPr>
              <a:buFontTx/>
              <a:buNone/>
            </a:pPr>
            <a:r>
              <a:rPr lang="en-US" smtClean="0"/>
              <a:t>	</a:t>
            </a:r>
          </a:p>
        </p:txBody>
      </p:sp>
      <p:graphicFrame>
        <p:nvGraphicFramePr>
          <p:cNvPr id="30722" name="Object 4"/>
          <p:cNvGraphicFramePr>
            <a:graphicFrameLocks noChangeAspect="1"/>
          </p:cNvGraphicFramePr>
          <p:nvPr/>
        </p:nvGraphicFramePr>
        <p:xfrm>
          <a:off x="838200" y="1295400"/>
          <a:ext cx="8305800" cy="1916113"/>
        </p:xfrm>
        <a:graphic>
          <a:graphicData uri="http://schemas.openxmlformats.org/presentationml/2006/ole">
            <mc:AlternateContent xmlns:mc="http://schemas.openxmlformats.org/markup-compatibility/2006">
              <mc:Choice xmlns:v="urn:schemas-microsoft-com:vml" Requires="v">
                <p:oleObj spid="_x0000_s31816" name="Equation" r:id="rId3" imgW="2476440" imgH="571320" progId="Equation.3">
                  <p:embed/>
                </p:oleObj>
              </mc:Choice>
              <mc:Fallback>
                <p:oleObj name="Equation" r:id="rId3" imgW="2476440" imgH="571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95400"/>
                        <a:ext cx="8305800" cy="191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5"/>
          <p:cNvGraphicFramePr>
            <a:graphicFrameLocks noChangeAspect="1"/>
          </p:cNvGraphicFramePr>
          <p:nvPr/>
        </p:nvGraphicFramePr>
        <p:xfrm>
          <a:off x="990600" y="4648200"/>
          <a:ext cx="7848600" cy="1570038"/>
        </p:xfrm>
        <a:graphic>
          <a:graphicData uri="http://schemas.openxmlformats.org/presentationml/2006/ole">
            <mc:AlternateContent xmlns:mc="http://schemas.openxmlformats.org/markup-compatibility/2006">
              <mc:Choice xmlns:v="urn:schemas-microsoft-com:vml" Requires="v">
                <p:oleObj spid="_x0000_s31817" name="Equation" r:id="rId5" imgW="2603160" imgH="520560" progId="Equation.3">
                  <p:embed/>
                </p:oleObj>
              </mc:Choice>
              <mc:Fallback>
                <p:oleObj name="Equation" r:id="rId5" imgW="260316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648200"/>
                        <a:ext cx="7848600" cy="157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518664-B076-4303-BE52-0BCA71E86397}" type="slidenum">
              <a:rPr lang="en-US" sz="1400" smtClean="0"/>
              <a:pPr eaLnBrk="1" hangingPunct="1"/>
              <a:t>57</a:t>
            </a:fld>
            <a:endParaRPr lang="en-US" sz="1400" smtClean="0"/>
          </a:p>
        </p:txBody>
      </p:sp>
    </p:spTree>
    <p:extLst>
      <p:ext uri="{BB962C8B-B14F-4D97-AF65-F5344CB8AC3E}">
        <p14:creationId xmlns:p14="http://schemas.microsoft.com/office/powerpoint/2010/main" val="3586873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0" y="-76200"/>
            <a:ext cx="8458200" cy="76200"/>
          </a:xfrm>
        </p:spPr>
        <p:txBody>
          <a:bodyPr>
            <a:normAutofit fontScale="90000"/>
          </a:bodyPr>
          <a:lstStyle/>
          <a:p>
            <a:endParaRPr lang="en-US" smtClean="0"/>
          </a:p>
        </p:txBody>
      </p:sp>
      <p:sp>
        <p:nvSpPr>
          <p:cNvPr id="31749" name="Rectangle 3"/>
          <p:cNvSpPr>
            <a:spLocks noGrp="1" noChangeArrowheads="1"/>
          </p:cNvSpPr>
          <p:nvPr>
            <p:ph type="body" idx="1"/>
          </p:nvPr>
        </p:nvSpPr>
        <p:spPr>
          <a:xfrm>
            <a:off x="0" y="0"/>
            <a:ext cx="9144000" cy="6858000"/>
          </a:xfrm>
        </p:spPr>
        <p:txBody>
          <a:bodyPr>
            <a:normAutofit lnSpcReduction="10000"/>
          </a:bodyPr>
          <a:lstStyle/>
          <a:p>
            <a:pPr>
              <a:lnSpc>
                <a:spcPct val="90000"/>
              </a:lnSpc>
            </a:pPr>
            <a:r>
              <a:rPr lang="en-US" sz="2800" smtClean="0"/>
              <a:t>For variable specific heats</a:t>
            </a:r>
          </a:p>
          <a:p>
            <a:pPr>
              <a:lnSpc>
                <a:spcPct val="90000"/>
              </a:lnSpc>
            </a:pPr>
            <a:endParaRPr lang="en-US" sz="2800" smtClean="0"/>
          </a:p>
          <a:p>
            <a:pPr>
              <a:lnSpc>
                <a:spcPct val="90000"/>
              </a:lnSpc>
            </a:pPr>
            <a:endParaRPr lang="en-US" sz="2800" smtClean="0"/>
          </a:p>
          <a:p>
            <a:pPr>
              <a:lnSpc>
                <a:spcPct val="90000"/>
              </a:lnSpc>
              <a:buFontTx/>
              <a:buNone/>
            </a:pPr>
            <a:r>
              <a:rPr lang="en-US" sz="2800" smtClean="0"/>
              <a:t>	</a:t>
            </a:r>
          </a:p>
          <a:p>
            <a:pPr>
              <a:lnSpc>
                <a:spcPct val="90000"/>
              </a:lnSpc>
              <a:buFontTx/>
              <a:buNone/>
            </a:pPr>
            <a:r>
              <a:rPr lang="en-US" sz="2800" smtClean="0"/>
              <a:t>	where T</a:t>
            </a:r>
            <a:r>
              <a:rPr lang="en-US" sz="2800" baseline="-25000" smtClean="0"/>
              <a:t>ref</a:t>
            </a:r>
            <a:r>
              <a:rPr lang="en-US" sz="2800" smtClean="0"/>
              <a:t>  = 0 (arbitrarily assigned)</a:t>
            </a:r>
          </a:p>
          <a:p>
            <a:pPr>
              <a:lnSpc>
                <a:spcPct val="90000"/>
              </a:lnSpc>
              <a:buFontTx/>
              <a:buNone/>
            </a:pPr>
            <a:r>
              <a:rPr lang="en-US" sz="2800" smtClean="0"/>
              <a:t>	The entropy change is given by</a:t>
            </a:r>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r>
              <a:rPr lang="en-US" sz="2800" smtClean="0"/>
              <a:t>	</a:t>
            </a:r>
          </a:p>
          <a:p>
            <a:pPr>
              <a:lnSpc>
                <a:spcPct val="90000"/>
              </a:lnSpc>
              <a:buFontTx/>
              <a:buNone/>
            </a:pPr>
            <a:endParaRPr lang="en-US" sz="2800" smtClean="0"/>
          </a:p>
          <a:p>
            <a:pPr>
              <a:lnSpc>
                <a:spcPct val="90000"/>
              </a:lnSpc>
              <a:buFontTx/>
              <a:buNone/>
            </a:pPr>
            <a:r>
              <a:rPr lang="en-US" sz="2800" smtClean="0"/>
              <a:t>	</a:t>
            </a:r>
          </a:p>
          <a:p>
            <a:pPr>
              <a:lnSpc>
                <a:spcPct val="90000"/>
              </a:lnSpc>
              <a:buFontTx/>
              <a:buNone/>
            </a:pPr>
            <a:r>
              <a:rPr lang="en-US" sz="2800" smtClean="0"/>
              <a:t>Value of s</a:t>
            </a:r>
            <a:r>
              <a:rPr lang="en-US" sz="2800" baseline="30000" smtClean="0"/>
              <a:t>o</a:t>
            </a:r>
            <a:r>
              <a:rPr lang="en-US" sz="2800" smtClean="0"/>
              <a:t> are tabulated as functions of temperature.</a:t>
            </a:r>
          </a:p>
          <a:p>
            <a:pPr>
              <a:lnSpc>
                <a:spcPct val="90000"/>
              </a:lnSpc>
              <a:buFontTx/>
              <a:buNone/>
            </a:pPr>
            <a:r>
              <a:rPr lang="en-US" sz="2800" smtClean="0"/>
              <a:t>	</a:t>
            </a:r>
          </a:p>
          <a:p>
            <a:pPr>
              <a:lnSpc>
                <a:spcPct val="90000"/>
              </a:lnSpc>
              <a:buFontTx/>
              <a:buNone/>
            </a:pPr>
            <a:r>
              <a:rPr lang="en-US" sz="2800" smtClean="0"/>
              <a:t>	</a:t>
            </a:r>
          </a:p>
          <a:p>
            <a:pPr>
              <a:lnSpc>
                <a:spcPct val="90000"/>
              </a:lnSpc>
              <a:buFontTx/>
              <a:buNone/>
            </a:pPr>
            <a:r>
              <a:rPr lang="en-US" sz="2800" smtClean="0"/>
              <a:t>	</a:t>
            </a:r>
          </a:p>
        </p:txBody>
      </p:sp>
      <p:graphicFrame>
        <p:nvGraphicFramePr>
          <p:cNvPr id="31746" name="Object 4"/>
          <p:cNvGraphicFramePr>
            <a:graphicFrameLocks noChangeAspect="1"/>
          </p:cNvGraphicFramePr>
          <p:nvPr/>
        </p:nvGraphicFramePr>
        <p:xfrm>
          <a:off x="457200" y="609600"/>
          <a:ext cx="8458200" cy="1365250"/>
        </p:xfrm>
        <a:graphic>
          <a:graphicData uri="http://schemas.openxmlformats.org/presentationml/2006/ole">
            <mc:AlternateContent xmlns:mc="http://schemas.openxmlformats.org/markup-compatibility/2006">
              <mc:Choice xmlns:v="urn:schemas-microsoft-com:vml" Requires="v">
                <p:oleObj spid="_x0000_s32840" name="Equation" r:id="rId3" imgW="2361960" imgH="380880" progId="Equation.3">
                  <p:embed/>
                </p:oleObj>
              </mc:Choice>
              <mc:Fallback>
                <p:oleObj name="Equation" r:id="rId3" imgW="236196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8458200" cy="136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5"/>
          <p:cNvGraphicFramePr>
            <a:graphicFrameLocks noChangeAspect="1"/>
          </p:cNvGraphicFramePr>
          <p:nvPr/>
        </p:nvGraphicFramePr>
        <p:xfrm>
          <a:off x="565150" y="3276600"/>
          <a:ext cx="8578850" cy="1347788"/>
        </p:xfrm>
        <a:graphic>
          <a:graphicData uri="http://schemas.openxmlformats.org/presentationml/2006/ole">
            <mc:AlternateContent xmlns:mc="http://schemas.openxmlformats.org/markup-compatibility/2006">
              <mc:Choice xmlns:v="urn:schemas-microsoft-com:vml" Requires="v">
                <p:oleObj spid="_x0000_s32841" name="Equation" r:id="rId5" imgW="2425680" imgH="380880" progId="Equation.3">
                  <p:embed/>
                </p:oleObj>
              </mc:Choice>
              <mc:Fallback>
                <p:oleObj name="Equation" r:id="rId5" imgW="242568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 y="3276600"/>
                        <a:ext cx="8578850" cy="134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1B0283-AB42-4EA8-8BEB-866812A45212}" type="slidenum">
              <a:rPr lang="en-US" sz="1400" smtClean="0"/>
              <a:pPr eaLnBrk="1" hangingPunct="1"/>
              <a:t>58</a:t>
            </a:fld>
            <a:endParaRPr lang="en-US" sz="1400" smtClean="0"/>
          </a:p>
        </p:txBody>
      </p:sp>
    </p:spTree>
    <p:extLst>
      <p:ext uri="{BB962C8B-B14F-4D97-AF65-F5344CB8AC3E}">
        <p14:creationId xmlns:p14="http://schemas.microsoft.com/office/powerpoint/2010/main" val="1027950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flipV="1">
            <a:off x="0" y="-76200"/>
            <a:ext cx="8458200" cy="76200"/>
          </a:xfrm>
        </p:spPr>
        <p:txBody>
          <a:bodyPr>
            <a:normAutofit fontScale="90000"/>
          </a:bodyPr>
          <a:lstStyle/>
          <a:p>
            <a:endParaRPr lang="en-US" smtClean="0"/>
          </a:p>
        </p:txBody>
      </p:sp>
      <p:sp>
        <p:nvSpPr>
          <p:cNvPr id="32773" name="Rectangle 3"/>
          <p:cNvSpPr>
            <a:spLocks noGrp="1" noChangeArrowheads="1"/>
          </p:cNvSpPr>
          <p:nvPr>
            <p:ph type="body" idx="1"/>
          </p:nvPr>
        </p:nvSpPr>
        <p:spPr>
          <a:xfrm>
            <a:off x="0" y="0"/>
            <a:ext cx="9144000" cy="6858000"/>
          </a:xfrm>
        </p:spPr>
        <p:txBody>
          <a:bodyPr>
            <a:normAutofit lnSpcReduction="10000"/>
          </a:bodyPr>
          <a:lstStyle/>
          <a:p>
            <a:pPr>
              <a:lnSpc>
                <a:spcPct val="90000"/>
              </a:lnSpc>
            </a:pPr>
            <a:r>
              <a:rPr lang="en-US" sz="2800" smtClean="0"/>
              <a:t>For isentropic process</a:t>
            </a:r>
          </a:p>
          <a:p>
            <a:pPr>
              <a:lnSpc>
                <a:spcPct val="90000"/>
              </a:lnSpc>
            </a:pPr>
            <a:endParaRPr lang="en-US" sz="2800" smtClean="0"/>
          </a:p>
          <a:p>
            <a:pPr>
              <a:lnSpc>
                <a:spcPct val="90000"/>
              </a:lnSpc>
              <a:buFontTx/>
              <a:buNone/>
            </a:pPr>
            <a:endParaRPr lang="en-US" sz="2800" smtClean="0"/>
          </a:p>
          <a:p>
            <a:pPr>
              <a:lnSpc>
                <a:spcPct val="90000"/>
              </a:lnSpc>
              <a:buFontTx/>
              <a:buNone/>
            </a:pPr>
            <a:r>
              <a:rPr lang="en-US" sz="2800" smtClean="0"/>
              <a:t>	</a:t>
            </a:r>
          </a:p>
          <a:p>
            <a:pPr>
              <a:lnSpc>
                <a:spcPct val="90000"/>
              </a:lnSpc>
              <a:buFontTx/>
              <a:buNone/>
            </a:pPr>
            <a:r>
              <a:rPr lang="en-US" sz="2800" smtClean="0"/>
              <a:t>Defining s</a:t>
            </a:r>
            <a:r>
              <a:rPr lang="en-US" sz="2800" baseline="30000" smtClean="0"/>
              <a:t>o</a:t>
            </a:r>
            <a:r>
              <a:rPr lang="en-US" sz="2800" smtClean="0"/>
              <a:t> = R ln P</a:t>
            </a:r>
            <a:r>
              <a:rPr lang="en-US" sz="2800" baseline="-25000" smtClean="0"/>
              <a:t>r</a:t>
            </a:r>
            <a:r>
              <a:rPr lang="en-US" sz="2800" smtClean="0"/>
              <a:t> (relative pressure a function of T only) for isentropic process, it gives</a:t>
            </a:r>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r>
              <a:rPr lang="en-US" sz="2800" smtClean="0"/>
              <a:t>Values of P</a:t>
            </a:r>
            <a:r>
              <a:rPr lang="en-US" sz="2800" baseline="-25000" smtClean="0"/>
              <a:t>r</a:t>
            </a:r>
            <a:r>
              <a:rPr lang="en-US" sz="2800" smtClean="0"/>
              <a:t> and v</a:t>
            </a:r>
            <a:r>
              <a:rPr lang="en-US" sz="2800" baseline="-25000" smtClean="0"/>
              <a:t>r</a:t>
            </a:r>
            <a:r>
              <a:rPr lang="en-US" sz="2800" smtClean="0"/>
              <a:t> are tabulated.</a:t>
            </a:r>
          </a:p>
          <a:p>
            <a:pPr>
              <a:lnSpc>
                <a:spcPct val="90000"/>
              </a:lnSpc>
              <a:buFontTx/>
              <a:buNone/>
            </a:pPr>
            <a:r>
              <a:rPr lang="en-US" sz="2800" smtClean="0"/>
              <a:t>	 </a:t>
            </a:r>
          </a:p>
          <a:p>
            <a:pPr>
              <a:lnSpc>
                <a:spcPct val="90000"/>
              </a:lnSpc>
              <a:buFontTx/>
              <a:buNone/>
            </a:pPr>
            <a:r>
              <a:rPr lang="en-US" sz="2800" smtClean="0"/>
              <a:t>	</a:t>
            </a:r>
          </a:p>
        </p:txBody>
      </p:sp>
      <p:graphicFrame>
        <p:nvGraphicFramePr>
          <p:cNvPr id="32770" name="Object 4"/>
          <p:cNvGraphicFramePr>
            <a:graphicFrameLocks noChangeAspect="1"/>
          </p:cNvGraphicFramePr>
          <p:nvPr/>
        </p:nvGraphicFramePr>
        <p:xfrm>
          <a:off x="609600" y="381000"/>
          <a:ext cx="4191000" cy="1497013"/>
        </p:xfrm>
        <a:graphic>
          <a:graphicData uri="http://schemas.openxmlformats.org/presentationml/2006/ole">
            <mc:AlternateContent xmlns:mc="http://schemas.openxmlformats.org/markup-compatibility/2006">
              <mc:Choice xmlns:v="urn:schemas-microsoft-com:vml" Requires="v">
                <p:oleObj spid="_x0000_s33864" name="Equation" r:id="rId3" imgW="1066680" imgH="380880" progId="Equation.3">
                  <p:embed/>
                </p:oleObj>
              </mc:Choice>
              <mc:Fallback>
                <p:oleObj name="Equation" r:id="rId3" imgW="106668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
                        <a:ext cx="4191000" cy="149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5"/>
          <p:cNvGraphicFramePr>
            <a:graphicFrameLocks noChangeAspect="1"/>
          </p:cNvGraphicFramePr>
          <p:nvPr/>
        </p:nvGraphicFramePr>
        <p:xfrm>
          <a:off x="93663" y="2971800"/>
          <a:ext cx="9083675" cy="1905000"/>
        </p:xfrm>
        <a:graphic>
          <a:graphicData uri="http://schemas.openxmlformats.org/presentationml/2006/ole">
            <mc:AlternateContent xmlns:mc="http://schemas.openxmlformats.org/markup-compatibility/2006">
              <mc:Choice xmlns:v="urn:schemas-microsoft-com:vml" Requires="v">
                <p:oleObj spid="_x0000_s33865" name="Equation" r:id="rId5" imgW="1815840" imgH="380880" progId="Equation.3">
                  <p:embed/>
                </p:oleObj>
              </mc:Choice>
              <mc:Fallback>
                <p:oleObj name="Equation" r:id="rId5" imgW="181584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2971800"/>
                        <a:ext cx="9083675"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F2E4DF-1F08-4181-920A-8EE101525B2A}" type="slidenum">
              <a:rPr lang="en-US" sz="1400" smtClean="0"/>
              <a:pPr eaLnBrk="1" hangingPunct="1"/>
              <a:t>59</a:t>
            </a:fld>
            <a:endParaRPr lang="en-US" sz="1400" smtClean="0"/>
          </a:p>
        </p:txBody>
      </p:sp>
    </p:spTree>
    <p:extLst>
      <p:ext uri="{BB962C8B-B14F-4D97-AF65-F5344CB8AC3E}">
        <p14:creationId xmlns:p14="http://schemas.microsoft.com/office/powerpoint/2010/main" val="2588640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5CB620-37DF-4C72-AF70-31A0E21FF1FC}" type="slidenum">
              <a:rPr lang="en-US" sz="1400" smtClean="0"/>
              <a:pPr eaLnBrk="1" hangingPunct="1"/>
              <a:t>6</a:t>
            </a:fld>
            <a:endParaRPr lang="en-US" sz="1400" smtClean="0"/>
          </a:p>
        </p:txBody>
      </p:sp>
      <p:sp>
        <p:nvSpPr>
          <p:cNvPr id="41988" name="Rectangle 3"/>
          <p:cNvSpPr>
            <a:spLocks noGrp="1" noChangeArrowheads="1"/>
          </p:cNvSpPr>
          <p:nvPr>
            <p:ph type="body" idx="1"/>
          </p:nvPr>
        </p:nvSpPr>
        <p:spPr>
          <a:xfrm>
            <a:off x="0" y="0"/>
            <a:ext cx="9144000" cy="6858000"/>
          </a:xfrm>
        </p:spPr>
        <p:txBody>
          <a:bodyPr>
            <a:normAutofit lnSpcReduction="10000"/>
          </a:bodyPr>
          <a:lstStyle/>
          <a:p>
            <a:pPr algn="just" eaLnBrk="1" hangingPunct="1">
              <a:lnSpc>
                <a:spcPct val="90000"/>
              </a:lnSpc>
              <a:buFontTx/>
              <a:buNone/>
            </a:pPr>
            <a:r>
              <a:rPr lang="en-US" dirty="0"/>
              <a:t> </a:t>
            </a:r>
            <a:r>
              <a:rPr lang="en-US" dirty="0" smtClean="0"/>
              <a:t>. </a:t>
            </a:r>
            <a:r>
              <a:rPr lang="en-US" dirty="0" smtClean="0">
                <a:solidFill>
                  <a:srgbClr val="3333FF"/>
                </a:solidFill>
                <a:latin typeface="Times New Roman" pitchFamily="18" charset="0"/>
                <a:cs typeface="Times New Roman" pitchFamily="18" charset="0"/>
              </a:rPr>
              <a:t>Phase</a:t>
            </a:r>
            <a:r>
              <a:rPr lang="en-US" dirty="0" smtClean="0">
                <a:latin typeface="Times New Roman" pitchFamily="18" charset="0"/>
                <a:cs typeface="Times New Roman" pitchFamily="18" charset="0"/>
              </a:rPr>
              <a:t>:  quantity of matter that is homogeneous throughout in both chemical composition and physical structure (it all be solid, liquid or gas).</a:t>
            </a:r>
          </a:p>
          <a:p>
            <a:pPr algn="just" eaLnBrk="1" hangingPunct="1"/>
            <a:r>
              <a:rPr lang="en-US" dirty="0" smtClean="0">
                <a:solidFill>
                  <a:srgbClr val="3333FF"/>
                </a:solidFill>
                <a:latin typeface="Times New Roman" pitchFamily="18" charset="0"/>
                <a:cs typeface="Times New Roman" pitchFamily="18" charset="0"/>
              </a:rPr>
              <a:t>Process</a:t>
            </a:r>
            <a:r>
              <a:rPr lang="en-US" dirty="0" smtClean="0">
                <a:latin typeface="Times New Roman" pitchFamily="18" charset="0"/>
                <a:cs typeface="Times New Roman" pitchFamily="18" charset="0"/>
              </a:rPr>
              <a:t>:  interactions of a system with its environment which results in a change of state of the system. </a:t>
            </a:r>
            <a:r>
              <a:rPr lang="en-US" dirty="0" smtClean="0">
                <a:solidFill>
                  <a:srgbClr val="C00000"/>
                </a:solidFill>
                <a:latin typeface="Times New Roman" pitchFamily="18" charset="0"/>
                <a:cs typeface="Times New Roman" pitchFamily="18" charset="0"/>
              </a:rPr>
              <a:t>To know the process means to know the interactions experienced by the system with the environment (</a:t>
            </a:r>
            <a:r>
              <a:rPr lang="en-US" dirty="0" err="1" smtClean="0">
                <a:solidFill>
                  <a:srgbClr val="C00000"/>
                </a:solidFill>
                <a:latin typeface="Times New Roman" pitchFamily="18" charset="0"/>
                <a:cs typeface="Times New Roman" pitchFamily="18" charset="0"/>
              </a:rPr>
              <a:t>eg</a:t>
            </a:r>
            <a:r>
              <a:rPr lang="en-US" dirty="0" smtClean="0">
                <a:solidFill>
                  <a:srgbClr val="C00000"/>
                </a:solidFill>
                <a:latin typeface="Times New Roman" pitchFamily="18" charset="0"/>
                <a:cs typeface="Times New Roman" pitchFamily="18" charset="0"/>
              </a:rPr>
              <a:t>. Heat transfer, work transfer, entropy transfer etc.)</a:t>
            </a:r>
          </a:p>
          <a:p>
            <a:pPr algn="just" eaLnBrk="1" hangingPunct="1">
              <a:buFontTx/>
              <a:buNone/>
            </a:pPr>
            <a:r>
              <a:rPr lang="en-US" dirty="0" smtClean="0">
                <a:latin typeface="Times New Roman" pitchFamily="18" charset="0"/>
                <a:cs typeface="Times New Roman" pitchFamily="18" charset="0"/>
              </a:rPr>
              <a:t>	</a:t>
            </a:r>
            <a:r>
              <a:rPr lang="en-US" dirty="0" smtClean="0">
                <a:solidFill>
                  <a:srgbClr val="3333FF"/>
                </a:solidFill>
                <a:latin typeface="Times New Roman" pitchFamily="18" charset="0"/>
                <a:cs typeface="Times New Roman" pitchFamily="18" charset="0"/>
              </a:rPr>
              <a:t>Path</a:t>
            </a:r>
            <a:r>
              <a:rPr lang="en-US" dirty="0" smtClean="0">
                <a:latin typeface="Times New Roman" pitchFamily="18" charset="0"/>
                <a:cs typeface="Times New Roman" pitchFamily="18" charset="0"/>
              </a:rPr>
              <a:t> of the process is the history, or the succession of states, followed by the system from beginning to end.</a:t>
            </a:r>
          </a:p>
          <a:p>
            <a:pPr algn="just" eaLnBrk="1" hangingPunct="1"/>
            <a:r>
              <a:rPr lang="en-US" dirty="0" smtClean="0">
                <a:solidFill>
                  <a:srgbClr val="3333FF"/>
                </a:solidFill>
                <a:latin typeface="Times New Roman" pitchFamily="18" charset="0"/>
                <a:cs typeface="Times New Roman" pitchFamily="18" charset="0"/>
              </a:rPr>
              <a:t>Thermodynamic cycle</a:t>
            </a:r>
            <a:r>
              <a:rPr lang="en-US" dirty="0" smtClean="0">
                <a:latin typeface="Times New Roman" pitchFamily="18" charset="0"/>
                <a:cs typeface="Times New Roman" pitchFamily="18" charset="0"/>
              </a:rPr>
              <a:t>:  special process in which the final state coincides with the initial state.</a:t>
            </a:r>
          </a:p>
        </p:txBody>
      </p:sp>
    </p:spTree>
    <p:extLst>
      <p:ext uri="{BB962C8B-B14F-4D97-AF65-F5344CB8AC3E}">
        <p14:creationId xmlns:p14="http://schemas.microsoft.com/office/powerpoint/2010/main" val="42467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wipe(down)">
                                      <p:cBhvr>
                                        <p:cTn id="7" dur="500"/>
                                        <p:tgtEl>
                                          <p:spTgt spid="41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wipe(down)">
                                      <p:cBhvr>
                                        <p:cTn id="12" dur="500"/>
                                        <p:tgtEl>
                                          <p:spTgt spid="419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988">
                                            <p:txEl>
                                              <p:pRg st="2" end="2"/>
                                            </p:txEl>
                                          </p:spTgt>
                                        </p:tgtEl>
                                        <p:attrNameLst>
                                          <p:attrName>style.visibility</p:attrName>
                                        </p:attrNameLst>
                                      </p:cBhvr>
                                      <p:to>
                                        <p:strVal val="visible"/>
                                      </p:to>
                                    </p:set>
                                    <p:animEffect transition="in" filter="wipe(down)">
                                      <p:cBhvr>
                                        <p:cTn id="17" dur="500"/>
                                        <p:tgtEl>
                                          <p:spTgt spid="419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988">
                                            <p:txEl>
                                              <p:pRg st="3" end="3"/>
                                            </p:txEl>
                                          </p:spTgt>
                                        </p:tgtEl>
                                        <p:attrNameLst>
                                          <p:attrName>style.visibility</p:attrName>
                                        </p:attrNameLst>
                                      </p:cBhvr>
                                      <p:to>
                                        <p:strVal val="visible"/>
                                      </p:to>
                                    </p:set>
                                    <p:animEffect transition="in" filter="wipe(down)">
                                      <p:cBhvr>
                                        <p:cTn id="22" dur="500"/>
                                        <p:tgtEl>
                                          <p:spTgt spid="419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0" y="-76200"/>
            <a:ext cx="8458200" cy="76200"/>
          </a:xfrm>
        </p:spPr>
        <p:txBody>
          <a:bodyPr>
            <a:normAutofit fontScale="90000"/>
          </a:bodyPr>
          <a:lstStyle/>
          <a:p>
            <a:endParaRPr lang="en-US" smtClean="0"/>
          </a:p>
        </p:txBody>
      </p:sp>
      <p:sp>
        <p:nvSpPr>
          <p:cNvPr id="33797" name="Rectangle 3"/>
          <p:cNvSpPr>
            <a:spLocks noGrp="1" noChangeArrowheads="1"/>
          </p:cNvSpPr>
          <p:nvPr>
            <p:ph type="body" idx="1"/>
          </p:nvPr>
        </p:nvSpPr>
        <p:spPr>
          <a:xfrm>
            <a:off x="0" y="0"/>
            <a:ext cx="9144000" cy="6858000"/>
          </a:xfrm>
        </p:spPr>
        <p:txBody>
          <a:bodyPr>
            <a:normAutofit fontScale="92500" lnSpcReduction="10000"/>
          </a:bodyPr>
          <a:lstStyle/>
          <a:p>
            <a:pPr>
              <a:lnSpc>
                <a:spcPct val="90000"/>
              </a:lnSpc>
              <a:buFontTx/>
              <a:buNone/>
            </a:pPr>
            <a:r>
              <a:rPr lang="en-US" sz="2800" b="1" smtClean="0"/>
              <a:t>1.4.4  Incompressible Substances</a:t>
            </a:r>
            <a:endParaRPr lang="en-US" sz="2800" smtClean="0"/>
          </a:p>
          <a:p>
            <a:pPr>
              <a:lnSpc>
                <a:spcPct val="90000"/>
              </a:lnSpc>
              <a:buFontTx/>
              <a:buNone/>
            </a:pPr>
            <a:r>
              <a:rPr lang="en-US" sz="2800" smtClean="0"/>
              <a:t>Approximation  v = constant.  Consequences are</a:t>
            </a:r>
          </a:p>
          <a:p>
            <a:pPr>
              <a:lnSpc>
                <a:spcPct val="90000"/>
              </a:lnSpc>
              <a:buFontTx/>
              <a:buNone/>
            </a:pPr>
            <a:endParaRPr lang="en-US" sz="2800" smtClean="0"/>
          </a:p>
          <a:p>
            <a:pPr>
              <a:lnSpc>
                <a:spcPct val="90000"/>
              </a:lnSpc>
              <a:buFontTx/>
              <a:buNone/>
            </a:pPr>
            <a:endParaRPr lang="en-US" sz="2800" smtClean="0"/>
          </a:p>
          <a:p>
            <a:pPr>
              <a:lnSpc>
                <a:spcPct val="90000"/>
              </a:lnSpc>
              <a:buFontTx/>
              <a:buNone/>
            </a:pPr>
            <a:r>
              <a:rPr lang="en-US" sz="2800" smtClean="0"/>
              <a:t>For constant c, integrations will give</a:t>
            </a:r>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endParaRPr lang="en-US" sz="2800" smtClean="0"/>
          </a:p>
          <a:p>
            <a:pPr>
              <a:lnSpc>
                <a:spcPct val="90000"/>
              </a:lnSpc>
              <a:buFontTx/>
              <a:buNone/>
            </a:pPr>
            <a:r>
              <a:rPr lang="en-US" sz="2800" smtClean="0"/>
              <a:t>Enthalpy of compressed liquid at pressure P is approximated by    </a:t>
            </a:r>
          </a:p>
          <a:p>
            <a:pPr>
              <a:lnSpc>
                <a:spcPct val="90000"/>
              </a:lnSpc>
              <a:buFontTx/>
              <a:buNone/>
            </a:pPr>
            <a:r>
              <a:rPr lang="en-US" sz="2800" smtClean="0"/>
              <a:t>	 h = h</a:t>
            </a:r>
            <a:r>
              <a:rPr lang="en-US" sz="2800" baseline="-25000" smtClean="0"/>
              <a:t>f</a:t>
            </a:r>
            <a:r>
              <a:rPr lang="en-US" sz="2800" smtClean="0"/>
              <a:t> + v</a:t>
            </a:r>
            <a:r>
              <a:rPr lang="en-US" sz="2800" baseline="-25000" smtClean="0"/>
              <a:t>f</a:t>
            </a:r>
            <a:r>
              <a:rPr lang="en-US" sz="2800" smtClean="0"/>
              <a:t> (P – P</a:t>
            </a:r>
            <a:r>
              <a:rPr lang="en-US" sz="2800" baseline="-25000" smtClean="0"/>
              <a:t>sat</a:t>
            </a:r>
            <a:r>
              <a:rPr lang="en-US" sz="2800" smtClean="0"/>
              <a:t>)</a:t>
            </a:r>
          </a:p>
          <a:p>
            <a:pPr>
              <a:lnSpc>
                <a:spcPct val="90000"/>
              </a:lnSpc>
              <a:buFontTx/>
              <a:buNone/>
            </a:pPr>
            <a:r>
              <a:rPr lang="en-US" sz="2800" smtClean="0"/>
              <a:t>	</a:t>
            </a:r>
          </a:p>
          <a:p>
            <a:pPr>
              <a:lnSpc>
                <a:spcPct val="90000"/>
              </a:lnSpc>
              <a:buFontTx/>
              <a:buNone/>
            </a:pPr>
            <a:endParaRPr lang="en-US" sz="2800" smtClean="0"/>
          </a:p>
          <a:p>
            <a:pPr>
              <a:lnSpc>
                <a:spcPct val="90000"/>
              </a:lnSpc>
              <a:buFontTx/>
              <a:buNone/>
            </a:pPr>
            <a:r>
              <a:rPr lang="en-US" sz="2800" smtClean="0"/>
              <a:t>	</a:t>
            </a:r>
            <a:endParaRPr lang="en-US" sz="2800" b="1" smtClean="0"/>
          </a:p>
        </p:txBody>
      </p:sp>
      <p:graphicFrame>
        <p:nvGraphicFramePr>
          <p:cNvPr id="33794" name="Object 4"/>
          <p:cNvGraphicFramePr>
            <a:graphicFrameLocks noChangeAspect="1"/>
          </p:cNvGraphicFramePr>
          <p:nvPr/>
        </p:nvGraphicFramePr>
        <p:xfrm>
          <a:off x="533400" y="914400"/>
          <a:ext cx="8001000" cy="1079500"/>
        </p:xfrm>
        <a:graphic>
          <a:graphicData uri="http://schemas.openxmlformats.org/presentationml/2006/ole">
            <mc:AlternateContent xmlns:mc="http://schemas.openxmlformats.org/markup-compatibility/2006">
              <mc:Choice xmlns:v="urn:schemas-microsoft-com:vml" Requires="v">
                <p:oleObj spid="_x0000_s34888" name="Equation" r:id="rId3" imgW="2539800" imgH="342720" progId="Equation.3">
                  <p:embed/>
                </p:oleObj>
              </mc:Choice>
              <mc:Fallback>
                <p:oleObj name="Equation" r:id="rId3" imgW="253980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80010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5"/>
          <p:cNvGraphicFramePr>
            <a:graphicFrameLocks noChangeAspect="1"/>
          </p:cNvGraphicFramePr>
          <p:nvPr/>
        </p:nvGraphicFramePr>
        <p:xfrm>
          <a:off x="457200" y="2743200"/>
          <a:ext cx="8153400" cy="2209800"/>
        </p:xfrm>
        <a:graphic>
          <a:graphicData uri="http://schemas.openxmlformats.org/presentationml/2006/ole">
            <mc:AlternateContent xmlns:mc="http://schemas.openxmlformats.org/markup-compatibility/2006">
              <mc:Choice xmlns:v="urn:schemas-microsoft-com:vml" Requires="v">
                <p:oleObj spid="_x0000_s34889" name="Equation" r:id="rId5" imgW="2692080" imgH="571320" progId="Equation.3">
                  <p:embed/>
                </p:oleObj>
              </mc:Choice>
              <mc:Fallback>
                <p:oleObj name="Equation" r:id="rId5" imgW="2692080" imgH="571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43200"/>
                        <a:ext cx="81534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F385D9-0F9A-485C-ADE4-AAFB2C2E0307}" type="slidenum">
              <a:rPr lang="en-US" sz="1400" smtClean="0"/>
              <a:pPr eaLnBrk="1" hangingPunct="1"/>
              <a:t>60</a:t>
            </a:fld>
            <a:endParaRPr lang="en-US" sz="1400" smtClean="0"/>
          </a:p>
        </p:txBody>
      </p:sp>
    </p:spTree>
    <p:extLst>
      <p:ext uri="{BB962C8B-B14F-4D97-AF65-F5344CB8AC3E}">
        <p14:creationId xmlns:p14="http://schemas.microsoft.com/office/powerpoint/2010/main" val="4188620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0"/>
            <a:ext cx="8458200" cy="76200"/>
          </a:xfrm>
        </p:spPr>
        <p:txBody>
          <a:bodyPr>
            <a:normAutofit fontScale="90000"/>
          </a:bodyPr>
          <a:lstStyle/>
          <a:p>
            <a:endParaRPr lang="en-US" smtClean="0"/>
          </a:p>
        </p:txBody>
      </p:sp>
      <p:sp>
        <p:nvSpPr>
          <p:cNvPr id="34820" name="Rectangle 3"/>
          <p:cNvSpPr>
            <a:spLocks noGrp="1" noChangeArrowheads="1"/>
          </p:cNvSpPr>
          <p:nvPr>
            <p:ph type="body" idx="1"/>
          </p:nvPr>
        </p:nvSpPr>
        <p:spPr>
          <a:xfrm>
            <a:off x="0" y="0"/>
            <a:ext cx="9144000" cy="6858000"/>
          </a:xfrm>
        </p:spPr>
        <p:txBody>
          <a:bodyPr/>
          <a:lstStyle/>
          <a:p>
            <a:pPr>
              <a:buFontTx/>
              <a:buNone/>
            </a:pPr>
            <a:r>
              <a:rPr lang="en-US" b="1" dirty="0" smtClean="0"/>
              <a:t>1.4.5.  Isentropic (First Law or adiabatic) Efficiencies</a:t>
            </a:r>
          </a:p>
          <a:p>
            <a:pPr>
              <a:buFontTx/>
              <a:buNone/>
            </a:pPr>
            <a:r>
              <a:rPr lang="en-US" dirty="0" smtClean="0"/>
              <a:t>Comparison made for the same initial state and same final pressure.</a:t>
            </a:r>
          </a:p>
          <a:p>
            <a:pPr>
              <a:buFontTx/>
              <a:buNone/>
            </a:pPr>
            <a:r>
              <a:rPr lang="en-US" b="1" dirty="0" smtClean="0"/>
              <a:t>Turbine Efficiency-</a:t>
            </a:r>
            <a:r>
              <a:rPr lang="en-US" dirty="0" smtClean="0"/>
              <a:t>change in ke neglected</a:t>
            </a:r>
          </a:p>
          <a:p>
            <a:pPr>
              <a:buFontTx/>
              <a:buNone/>
            </a:pPr>
            <a:r>
              <a:rPr lang="en-US" dirty="0" smtClean="0"/>
              <a:t>	</a:t>
            </a:r>
          </a:p>
          <a:p>
            <a:pPr>
              <a:buFontTx/>
              <a:buNone/>
            </a:pPr>
            <a:endParaRPr lang="en-US" b="1" dirty="0" smtClean="0"/>
          </a:p>
        </p:txBody>
      </p:sp>
      <p:graphicFrame>
        <p:nvGraphicFramePr>
          <p:cNvPr id="34818" name="Object 0"/>
          <p:cNvGraphicFramePr>
            <a:graphicFrameLocks noChangeAspect="1"/>
          </p:cNvGraphicFramePr>
          <p:nvPr/>
        </p:nvGraphicFramePr>
        <p:xfrm>
          <a:off x="457200" y="2952750"/>
          <a:ext cx="8686800" cy="2328863"/>
        </p:xfrm>
        <a:graphic>
          <a:graphicData uri="http://schemas.openxmlformats.org/presentationml/2006/ole">
            <mc:AlternateContent xmlns:mc="http://schemas.openxmlformats.org/markup-compatibility/2006">
              <mc:Choice xmlns:v="urn:schemas-microsoft-com:vml" Requires="v">
                <p:oleObj spid="_x0000_s35877" name="Equation" r:id="rId3" imgW="1422360" imgH="380880" progId="Equation.3">
                  <p:embed/>
                </p:oleObj>
              </mc:Choice>
              <mc:Fallback>
                <p:oleObj name="Equation" r:id="rId3" imgW="142236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52750"/>
                        <a:ext cx="8686800" cy="232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CC8A33-69C2-4786-8E73-7A5B448D58C5}" type="slidenum">
              <a:rPr lang="en-US" sz="1400" smtClean="0"/>
              <a:pPr eaLnBrk="1" hangingPunct="1"/>
              <a:t>61</a:t>
            </a:fld>
            <a:endParaRPr lang="en-US" sz="1400" smtClean="0"/>
          </a:p>
        </p:txBody>
      </p:sp>
    </p:spTree>
    <p:extLst>
      <p:ext uri="{BB962C8B-B14F-4D97-AF65-F5344CB8AC3E}">
        <p14:creationId xmlns:p14="http://schemas.microsoft.com/office/powerpoint/2010/main" val="20018371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0" y="0"/>
            <a:ext cx="8458200" cy="76200"/>
          </a:xfrm>
        </p:spPr>
        <p:txBody>
          <a:bodyPr>
            <a:normAutofit fontScale="90000"/>
          </a:bodyPr>
          <a:lstStyle/>
          <a:p>
            <a:endParaRPr lang="en-US" smtClean="0"/>
          </a:p>
        </p:txBody>
      </p:sp>
      <p:sp>
        <p:nvSpPr>
          <p:cNvPr id="35845" name="Rectangle 3"/>
          <p:cNvSpPr>
            <a:spLocks noGrp="1" noChangeArrowheads="1"/>
          </p:cNvSpPr>
          <p:nvPr>
            <p:ph type="body" idx="1"/>
          </p:nvPr>
        </p:nvSpPr>
        <p:spPr>
          <a:xfrm>
            <a:off x="0" y="0"/>
            <a:ext cx="9144000" cy="6858000"/>
          </a:xfrm>
        </p:spPr>
        <p:txBody>
          <a:bodyPr/>
          <a:lstStyle/>
          <a:p>
            <a:r>
              <a:rPr lang="en-US" b="1" dirty="0" smtClean="0"/>
              <a:t>Nozzle Efficiency</a:t>
            </a:r>
            <a:r>
              <a:rPr lang="en-US" dirty="0" smtClean="0"/>
              <a:t>- comparison of kinetic energies</a:t>
            </a:r>
          </a:p>
          <a:p>
            <a:pPr>
              <a:buFontTx/>
              <a:buNone/>
            </a:pPr>
            <a:r>
              <a:rPr lang="en-US" b="1" dirty="0" smtClean="0"/>
              <a:t>	</a:t>
            </a:r>
            <a:r>
              <a:rPr lang="en-US" dirty="0" smtClean="0"/>
              <a:t>Inlet ke will usually be negligible.</a:t>
            </a:r>
          </a:p>
          <a:p>
            <a:pPr>
              <a:buFontTx/>
              <a:buNone/>
            </a:pPr>
            <a:endParaRPr lang="en-US" dirty="0" smtClean="0"/>
          </a:p>
          <a:p>
            <a:pPr>
              <a:buFontTx/>
              <a:buNone/>
            </a:pPr>
            <a:endParaRPr lang="en-US" dirty="0" smtClean="0"/>
          </a:p>
          <a:p>
            <a:pPr>
              <a:buFontTx/>
              <a:buNone/>
            </a:pPr>
            <a:endParaRPr lang="en-US" dirty="0" smtClean="0"/>
          </a:p>
          <a:p>
            <a:r>
              <a:rPr lang="en-US" b="1" dirty="0" smtClean="0"/>
              <a:t>Compressor and Pump Efficiencies-</a:t>
            </a:r>
            <a:r>
              <a:rPr lang="en-US" dirty="0" smtClean="0"/>
              <a:t>changes in ke are negligible.</a:t>
            </a:r>
          </a:p>
          <a:p>
            <a:pPr>
              <a:buFontTx/>
              <a:buNone/>
            </a:pPr>
            <a:r>
              <a:rPr lang="en-US" dirty="0" smtClean="0"/>
              <a:t>	</a:t>
            </a:r>
          </a:p>
          <a:p>
            <a:pPr>
              <a:buFontTx/>
              <a:buNone/>
            </a:pPr>
            <a:endParaRPr lang="en-US" b="1" dirty="0" smtClean="0"/>
          </a:p>
          <a:p>
            <a:pPr>
              <a:buFontTx/>
              <a:buNone/>
            </a:pPr>
            <a:r>
              <a:rPr lang="en-US" dirty="0" smtClean="0"/>
              <a:t>	</a:t>
            </a:r>
          </a:p>
        </p:txBody>
      </p:sp>
      <p:graphicFrame>
        <p:nvGraphicFramePr>
          <p:cNvPr id="35842" name="Object 0"/>
          <p:cNvGraphicFramePr>
            <a:graphicFrameLocks noChangeAspect="1"/>
          </p:cNvGraphicFramePr>
          <p:nvPr/>
        </p:nvGraphicFramePr>
        <p:xfrm>
          <a:off x="990600" y="1371600"/>
          <a:ext cx="8153400" cy="1520825"/>
        </p:xfrm>
        <a:graphic>
          <a:graphicData uri="http://schemas.openxmlformats.org/presentationml/2006/ole">
            <mc:AlternateContent xmlns:mc="http://schemas.openxmlformats.org/markup-compatibility/2006">
              <mc:Choice xmlns:v="urn:schemas-microsoft-com:vml" Requires="v">
                <p:oleObj spid="_x0000_s36936" name="Equation" r:id="rId3" imgW="2247840" imgH="419040" progId="Equation.3">
                  <p:embed/>
                </p:oleObj>
              </mc:Choice>
              <mc:Fallback>
                <p:oleObj name="Equation" r:id="rId3" imgW="224784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8153400" cy="152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3" name="Object 1"/>
          <p:cNvGraphicFramePr>
            <a:graphicFrameLocks noChangeAspect="1"/>
          </p:cNvGraphicFramePr>
          <p:nvPr/>
        </p:nvGraphicFramePr>
        <p:xfrm>
          <a:off x="914400" y="4267200"/>
          <a:ext cx="6019800" cy="1806575"/>
        </p:xfrm>
        <a:graphic>
          <a:graphicData uri="http://schemas.openxmlformats.org/presentationml/2006/ole">
            <mc:AlternateContent xmlns:mc="http://schemas.openxmlformats.org/markup-compatibility/2006">
              <mc:Choice xmlns:v="urn:schemas-microsoft-com:vml" Requires="v">
                <p:oleObj spid="_x0000_s36937" name="Equation" r:id="rId5" imgW="1269720" imgH="380880" progId="Equation.3">
                  <p:embed/>
                </p:oleObj>
              </mc:Choice>
              <mc:Fallback>
                <p:oleObj name="Equation" r:id="rId5" imgW="1269720" imgH="380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267200"/>
                        <a:ext cx="6019800" cy="180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17179D-BEC9-48DA-9E06-BCF574C2945A}" type="slidenum">
              <a:rPr lang="en-US" sz="1400" smtClean="0"/>
              <a:pPr eaLnBrk="1" hangingPunct="1"/>
              <a:t>62</a:t>
            </a:fld>
            <a:endParaRPr lang="en-US" sz="1400" smtClean="0"/>
          </a:p>
        </p:txBody>
      </p:sp>
    </p:spTree>
    <p:extLst>
      <p:ext uri="{BB962C8B-B14F-4D97-AF65-F5344CB8AC3E}">
        <p14:creationId xmlns:p14="http://schemas.microsoft.com/office/powerpoint/2010/main" val="5207876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flipV="1">
            <a:off x="0" y="-76200"/>
            <a:ext cx="8458200" cy="76200"/>
          </a:xfrm>
        </p:spPr>
        <p:txBody>
          <a:bodyPr>
            <a:normAutofit fontScale="90000"/>
          </a:bodyPr>
          <a:lstStyle/>
          <a:p>
            <a:endParaRPr lang="en-US" smtClean="0"/>
          </a:p>
        </p:txBody>
      </p:sp>
      <p:sp>
        <p:nvSpPr>
          <p:cNvPr id="61443" name="Rectangle 3"/>
          <p:cNvSpPr>
            <a:spLocks noGrp="1" noChangeArrowheads="1"/>
          </p:cNvSpPr>
          <p:nvPr>
            <p:ph type="body" idx="1"/>
          </p:nvPr>
        </p:nvSpPr>
        <p:spPr>
          <a:xfrm>
            <a:off x="0" y="0"/>
            <a:ext cx="9144000" cy="6858000"/>
          </a:xfrm>
        </p:spPr>
        <p:txBody>
          <a:bodyPr/>
          <a:lstStyle/>
          <a:p>
            <a:r>
              <a:rPr lang="en-US" smtClean="0"/>
              <a:t>Ranges of practical efficiencies</a:t>
            </a:r>
          </a:p>
          <a:p>
            <a:pPr>
              <a:buFontTx/>
              <a:buNone/>
            </a:pPr>
            <a:r>
              <a:rPr lang="en-US" smtClean="0"/>
              <a:t>	Turbine:   80 – 90 percent</a:t>
            </a:r>
          </a:p>
          <a:p>
            <a:pPr>
              <a:buFontTx/>
              <a:buNone/>
            </a:pPr>
            <a:r>
              <a:rPr lang="en-US" smtClean="0"/>
              <a:t>	Nozzle:     Upward from 90 percent</a:t>
            </a:r>
          </a:p>
          <a:p>
            <a:pPr>
              <a:buFontTx/>
              <a:buNone/>
            </a:pPr>
            <a:r>
              <a:rPr lang="en-US" smtClean="0"/>
              <a:t>	Compressor:   70 – 85 percent</a:t>
            </a:r>
          </a:p>
          <a:p>
            <a:pPr>
              <a:buFontTx/>
              <a:buNone/>
            </a:pPr>
            <a:r>
              <a:rPr lang="en-US" smtClean="0"/>
              <a:t>	Pump:	    50 – 90 percent</a:t>
            </a:r>
          </a:p>
        </p:txBody>
      </p:sp>
      <p:sp>
        <p:nvSpPr>
          <p:cNvPr id="61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092578-0EB1-4886-BDF1-BB65740B94D0}" type="slidenum">
              <a:rPr lang="en-US" sz="1400" smtClean="0"/>
              <a:pPr eaLnBrk="1" hangingPunct="1"/>
              <a:t>63</a:t>
            </a:fld>
            <a:endParaRPr lang="en-US" sz="1400" smtClean="0"/>
          </a:p>
        </p:txBody>
      </p:sp>
    </p:spTree>
    <p:extLst>
      <p:ext uri="{BB962C8B-B14F-4D97-AF65-F5344CB8AC3E}">
        <p14:creationId xmlns:p14="http://schemas.microsoft.com/office/powerpoint/2010/main" val="464893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6"/>
          <p:cNvSpPr>
            <a:spLocks noGrp="1" noChangeArrowheads="1"/>
          </p:cNvSpPr>
          <p:nvPr>
            <p:ph type="title"/>
          </p:nvPr>
        </p:nvSpPr>
        <p:spPr>
          <a:xfrm>
            <a:off x="0" y="0"/>
            <a:ext cx="8458200" cy="76200"/>
          </a:xfrm>
        </p:spPr>
        <p:txBody>
          <a:bodyPr>
            <a:normAutofit fontScale="90000"/>
          </a:bodyPr>
          <a:lstStyle/>
          <a:p>
            <a:endParaRPr lang="en-US" smtClean="0"/>
          </a:p>
        </p:txBody>
      </p:sp>
      <p:sp>
        <p:nvSpPr>
          <p:cNvPr id="36868" name="Rectangle 1027"/>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b="1" smtClean="0"/>
              <a:t>1.5  DIFFERENT PRESENTATIONS OF THE FIRST LAW</a:t>
            </a:r>
            <a:endParaRPr lang="en-US" smtClean="0"/>
          </a:p>
          <a:p>
            <a:pPr eaLnBrk="1" hangingPunct="1">
              <a:lnSpc>
                <a:spcPct val="90000"/>
              </a:lnSpc>
              <a:buFontTx/>
              <a:buNone/>
            </a:pPr>
            <a:r>
              <a:rPr lang="en-US" smtClean="0"/>
              <a:t>Poincare</a:t>
            </a:r>
            <a:r>
              <a:rPr lang="en-US" smtClean="0">
                <a:cs typeface="Times New Roman" pitchFamily="18" charset="0"/>
              </a:rPr>
              <a:t>ś</a:t>
            </a:r>
            <a:r>
              <a:rPr lang="en-US" smtClean="0"/>
              <a:t> scheme</a:t>
            </a:r>
          </a:p>
          <a:p>
            <a:pPr eaLnBrk="1" hangingPunct="1">
              <a:lnSpc>
                <a:spcPct val="90000"/>
              </a:lnSpc>
              <a:buFontTx/>
              <a:buNone/>
            </a:pPr>
            <a:endParaRPr lang="en-US" smtClean="0"/>
          </a:p>
          <a:p>
            <a:pPr eaLnBrk="1" hangingPunct="1">
              <a:lnSpc>
                <a:spcPct val="90000"/>
              </a:lnSpc>
              <a:buFontTx/>
              <a:buNone/>
            </a:pPr>
            <a:r>
              <a:rPr lang="en-US" smtClean="0"/>
              <a:t>Carath</a:t>
            </a:r>
            <a:r>
              <a:rPr lang="en-US" smtClean="0">
                <a:cs typeface="Times New Roman" pitchFamily="18" charset="0"/>
              </a:rPr>
              <a:t>éodory scheme</a:t>
            </a:r>
          </a:p>
          <a:p>
            <a:pPr eaLnBrk="1" hangingPunct="1">
              <a:lnSpc>
                <a:spcPct val="90000"/>
              </a:lnSpc>
              <a:buFontTx/>
              <a:buNone/>
            </a:pPr>
            <a:r>
              <a:rPr lang="en-US" smtClean="0">
                <a:cs typeface="Times New Roman" pitchFamily="18" charset="0"/>
              </a:rPr>
              <a:t>Work transfer through adiabatic boundary</a:t>
            </a:r>
          </a:p>
          <a:p>
            <a:pPr eaLnBrk="1" hangingPunct="1">
              <a:lnSpc>
                <a:spcPct val="90000"/>
              </a:lnSpc>
              <a:buFontTx/>
              <a:buNone/>
            </a:pPr>
            <a:r>
              <a:rPr lang="en-US" smtClean="0">
                <a:cs typeface="Times New Roman" pitchFamily="18" charset="0"/>
              </a:rPr>
              <a:t>	dE = -</a:t>
            </a:r>
            <a:r>
              <a:rPr lang="en-US" smtClean="0">
                <a:cs typeface="Times New Roman" pitchFamily="18" charset="0"/>
                <a:sym typeface="Symbol" pitchFamily="18" charset="2"/>
              </a:rPr>
              <a:t>W</a:t>
            </a:r>
            <a:r>
              <a:rPr lang="en-US" baseline="-25000" smtClean="0">
                <a:cs typeface="Times New Roman" pitchFamily="18" charset="0"/>
                <a:sym typeface="Symbol" pitchFamily="18" charset="2"/>
              </a:rPr>
              <a:t>adiabatic</a:t>
            </a:r>
          </a:p>
          <a:p>
            <a:pPr eaLnBrk="1" hangingPunct="1">
              <a:lnSpc>
                <a:spcPct val="90000"/>
              </a:lnSpc>
              <a:buFontTx/>
              <a:buNone/>
            </a:pPr>
            <a:r>
              <a:rPr lang="en-US" smtClean="0">
                <a:cs typeface="Times New Roman" pitchFamily="18" charset="0"/>
                <a:sym typeface="Symbol" pitchFamily="18" charset="2"/>
              </a:rPr>
              <a:t>	 Q - W = - W</a:t>
            </a:r>
            <a:r>
              <a:rPr lang="en-US" baseline="-25000" smtClean="0">
                <a:cs typeface="Times New Roman" pitchFamily="18" charset="0"/>
                <a:sym typeface="Symbol" pitchFamily="18" charset="2"/>
              </a:rPr>
              <a:t>adiabatic</a:t>
            </a:r>
            <a:r>
              <a:rPr lang="en-US" smtClean="0">
                <a:cs typeface="Times New Roman" pitchFamily="18" charset="0"/>
                <a:sym typeface="Symbol" pitchFamily="18" charset="2"/>
              </a:rPr>
              <a:t>- Independent of path</a:t>
            </a:r>
          </a:p>
          <a:p>
            <a:pPr eaLnBrk="1" hangingPunct="1">
              <a:lnSpc>
                <a:spcPct val="90000"/>
              </a:lnSpc>
              <a:buFontTx/>
              <a:buNone/>
            </a:pPr>
            <a:r>
              <a:rPr lang="en-US" smtClean="0">
                <a:cs typeface="Times New Roman" pitchFamily="18" charset="0"/>
                <a:sym typeface="Symbol" pitchFamily="18" charset="2"/>
              </a:rPr>
              <a:t>Keenan and Shapiro scheme</a:t>
            </a:r>
          </a:p>
          <a:p>
            <a:pPr eaLnBrk="1" hangingPunct="1">
              <a:lnSpc>
                <a:spcPct val="90000"/>
              </a:lnSpc>
              <a:buFontTx/>
              <a:buNone/>
            </a:pPr>
            <a:r>
              <a:rPr lang="en-US" smtClean="0">
                <a:cs typeface="Times New Roman" pitchFamily="18" charset="0"/>
                <a:sym typeface="Symbol" pitchFamily="18" charset="2"/>
              </a:rPr>
              <a:t>	dE = Q</a:t>
            </a:r>
            <a:r>
              <a:rPr lang="en-US" baseline="-25000" smtClean="0">
                <a:cs typeface="Times New Roman" pitchFamily="18" charset="0"/>
                <a:sym typeface="Symbol" pitchFamily="18" charset="2"/>
              </a:rPr>
              <a:t>zero work</a:t>
            </a:r>
            <a:endParaRPr lang="en-US" smtClean="0">
              <a:cs typeface="Times New Roman" pitchFamily="18" charset="0"/>
              <a:sym typeface="Symbol" pitchFamily="18" charset="2"/>
            </a:endParaRPr>
          </a:p>
          <a:p>
            <a:pPr eaLnBrk="1" hangingPunct="1">
              <a:lnSpc>
                <a:spcPct val="90000"/>
              </a:lnSpc>
              <a:buFontTx/>
              <a:buNone/>
            </a:pPr>
            <a:r>
              <a:rPr lang="en-US" smtClean="0">
                <a:cs typeface="Times New Roman" pitchFamily="18" charset="0"/>
                <a:sym typeface="Symbol" pitchFamily="18" charset="2"/>
              </a:rPr>
              <a:t>	W = Q - Q</a:t>
            </a:r>
            <a:r>
              <a:rPr lang="en-US" baseline="-25000" smtClean="0">
                <a:cs typeface="Times New Roman" pitchFamily="18" charset="0"/>
                <a:sym typeface="Symbol" pitchFamily="18" charset="2"/>
              </a:rPr>
              <a:t>zero work</a:t>
            </a:r>
            <a:endParaRPr lang="en-US" smtClean="0">
              <a:cs typeface="Times New Roman" pitchFamily="18" charset="0"/>
              <a:sym typeface="Symbol" pitchFamily="18" charset="2"/>
            </a:endParaRPr>
          </a:p>
          <a:p>
            <a:pPr eaLnBrk="1" hangingPunct="1">
              <a:lnSpc>
                <a:spcPct val="90000"/>
              </a:lnSpc>
              <a:buFontTx/>
              <a:buNone/>
            </a:pPr>
            <a:r>
              <a:rPr lang="en-US" baseline="-25000" smtClean="0">
                <a:cs typeface="Times New Roman" pitchFamily="18" charset="0"/>
                <a:sym typeface="Symbol" pitchFamily="18" charset="2"/>
              </a:rPr>
              <a:t>	</a:t>
            </a:r>
            <a:r>
              <a:rPr lang="en-US" smtClean="0">
                <a:cs typeface="Times New Roman" pitchFamily="18" charset="0"/>
                <a:sym typeface="Symbol" pitchFamily="18" charset="2"/>
              </a:rPr>
              <a:t> Q - W = Q</a:t>
            </a:r>
            <a:r>
              <a:rPr lang="en-US" baseline="-25000" smtClean="0">
                <a:cs typeface="Times New Roman" pitchFamily="18" charset="0"/>
                <a:sym typeface="Symbol" pitchFamily="18" charset="2"/>
              </a:rPr>
              <a:t>zero work</a:t>
            </a:r>
            <a:r>
              <a:rPr lang="en-US" smtClean="0">
                <a:cs typeface="Times New Roman" pitchFamily="18" charset="0"/>
                <a:sym typeface="Symbol" pitchFamily="18" charset="2"/>
              </a:rPr>
              <a:t>- Independent of path</a:t>
            </a:r>
            <a:endParaRPr lang="en-US" smtClean="0"/>
          </a:p>
          <a:p>
            <a:pPr eaLnBrk="1" hangingPunct="1">
              <a:lnSpc>
                <a:spcPct val="90000"/>
              </a:lnSpc>
              <a:buFontTx/>
              <a:buNone/>
            </a:pPr>
            <a:r>
              <a:rPr lang="en-US" smtClean="0"/>
              <a:t>	</a:t>
            </a:r>
          </a:p>
        </p:txBody>
      </p:sp>
      <p:graphicFrame>
        <p:nvGraphicFramePr>
          <p:cNvPr id="36866" name="Object 1028"/>
          <p:cNvGraphicFramePr>
            <a:graphicFrameLocks noChangeAspect="1"/>
          </p:cNvGraphicFramePr>
          <p:nvPr/>
        </p:nvGraphicFramePr>
        <p:xfrm>
          <a:off x="3276600" y="841375"/>
          <a:ext cx="2667000" cy="1135063"/>
        </p:xfrm>
        <a:graphic>
          <a:graphicData uri="http://schemas.openxmlformats.org/presentationml/2006/ole">
            <mc:AlternateContent xmlns:mc="http://schemas.openxmlformats.org/markup-compatibility/2006">
              <mc:Choice xmlns:v="urn:schemas-microsoft-com:vml" Requires="v">
                <p:oleObj spid="_x0000_s37925" name="Equation" r:id="rId3" imgW="685800" imgH="291960" progId="Equation.3">
                  <p:embed/>
                </p:oleObj>
              </mc:Choice>
              <mc:Fallback>
                <p:oleObj name="Equation" r:id="rId3" imgW="685800" imgH="291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841375"/>
                        <a:ext cx="2667000"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2C6EFD-6DB6-47FD-8C7D-836E79029923}" type="slidenum">
              <a:rPr lang="en-US" sz="1400" smtClean="0"/>
              <a:pPr eaLnBrk="1" hangingPunct="1"/>
              <a:t>64</a:t>
            </a:fld>
            <a:endParaRPr lang="en-US" sz="1400" smtClean="0"/>
          </a:p>
        </p:txBody>
      </p:sp>
    </p:spTree>
    <p:extLst>
      <p:ext uri="{BB962C8B-B14F-4D97-AF65-F5344CB8AC3E}">
        <p14:creationId xmlns:p14="http://schemas.microsoft.com/office/powerpoint/2010/main" val="457346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37253D-0673-4415-8A51-09642AC5AC3B}" type="slidenum">
              <a:rPr lang="en-US" sz="1400" smtClean="0"/>
              <a:pPr eaLnBrk="1" hangingPunct="1"/>
              <a:t>7</a:t>
            </a:fld>
            <a:endParaRPr lang="en-US" sz="1400" smtClean="0"/>
          </a:p>
        </p:txBody>
      </p:sp>
      <p:sp>
        <p:nvSpPr>
          <p:cNvPr id="43012" name="Rectangle 3"/>
          <p:cNvSpPr>
            <a:spLocks noGrp="1" noChangeArrowheads="1"/>
          </p:cNvSpPr>
          <p:nvPr>
            <p:ph type="body" idx="1"/>
          </p:nvPr>
        </p:nvSpPr>
        <p:spPr>
          <a:xfrm>
            <a:off x="0" y="0"/>
            <a:ext cx="9144000" cy="6858000"/>
          </a:xfrm>
        </p:spPr>
        <p:txBody>
          <a:bodyPr>
            <a:normAutofit fontScale="85000" lnSpcReduction="20000"/>
          </a:bodyPr>
          <a:lstStyle/>
          <a:p>
            <a:pPr algn="just" eaLnBrk="1" hangingPunct="1">
              <a:buFontTx/>
              <a:buNone/>
            </a:pPr>
            <a:r>
              <a:rPr lang="en-US" b="1" dirty="0" smtClean="0">
                <a:latin typeface="Times New Roman" pitchFamily="18" charset="0"/>
                <a:cs typeface="Times New Roman" pitchFamily="18" charset="0"/>
              </a:rPr>
              <a:t>1.2   </a:t>
            </a:r>
            <a:r>
              <a:rPr lang="en-US" b="1" dirty="0" smtClean="0">
                <a:solidFill>
                  <a:srgbClr val="3333FF"/>
                </a:solidFill>
                <a:latin typeface="Times New Roman" pitchFamily="18" charset="0"/>
                <a:cs typeface="Times New Roman" pitchFamily="18" charset="0"/>
              </a:rPr>
              <a:t>THE FIRST LAW OF THERMODYNAMICS</a:t>
            </a:r>
          </a:p>
          <a:p>
            <a:pPr marL="0" indent="0" algn="just" eaLnBrk="1" hangingPunct="1">
              <a:buNone/>
            </a:pPr>
            <a:r>
              <a:rPr lang="en-US" sz="3500" dirty="0" smtClean="0">
                <a:latin typeface="Times New Roman" pitchFamily="18" charset="0"/>
                <a:cs typeface="Times New Roman" pitchFamily="18" charset="0"/>
              </a:rPr>
              <a:t>Two principles of classical thermodynamics: </a:t>
            </a:r>
          </a:p>
          <a:p>
            <a:pPr algn="just" eaLnBrk="1" hangingPunct="1"/>
            <a:r>
              <a:rPr lang="en-US" sz="3500" dirty="0" smtClean="0">
                <a:latin typeface="Times New Roman" pitchFamily="18" charset="0"/>
                <a:cs typeface="Times New Roman" pitchFamily="18" charset="0"/>
              </a:rPr>
              <a:t>(1)  </a:t>
            </a:r>
            <a:r>
              <a:rPr lang="en-US" sz="3500" dirty="0" smtClean="0">
                <a:solidFill>
                  <a:srgbClr val="C00000"/>
                </a:solidFill>
                <a:latin typeface="Times New Roman" pitchFamily="18" charset="0"/>
                <a:cs typeface="Times New Roman" pitchFamily="18" charset="0"/>
              </a:rPr>
              <a:t>Equivalence of work transfer and heat transfer referring to cycle</a:t>
            </a:r>
            <a:r>
              <a:rPr lang="en-US" sz="3500" dirty="0" smtClean="0">
                <a:latin typeface="Times New Roman" pitchFamily="18" charset="0"/>
                <a:cs typeface="Times New Roman" pitchFamily="18" charset="0"/>
              </a:rPr>
              <a:t> – 1</a:t>
            </a:r>
            <a:r>
              <a:rPr lang="en-US" sz="3500" baseline="30000" dirty="0" smtClean="0">
                <a:latin typeface="Times New Roman" pitchFamily="18" charset="0"/>
                <a:cs typeface="Times New Roman" pitchFamily="18" charset="0"/>
              </a:rPr>
              <a:t>st</a:t>
            </a:r>
            <a:r>
              <a:rPr lang="en-US" sz="3500" dirty="0" smtClean="0">
                <a:latin typeface="Times New Roman" pitchFamily="18" charset="0"/>
                <a:cs typeface="Times New Roman" pitchFamily="18" charset="0"/>
              </a:rPr>
              <a:t> law-conservation of energy. </a:t>
            </a:r>
          </a:p>
          <a:p>
            <a:pPr algn="just" eaLnBrk="1" hangingPunct="1"/>
            <a:r>
              <a:rPr lang="en-US" sz="3500" dirty="0" smtClean="0">
                <a:latin typeface="Times New Roman" pitchFamily="18" charset="0"/>
                <a:cs typeface="Times New Roman" pitchFamily="18" charset="0"/>
              </a:rPr>
              <a:t>(2) </a:t>
            </a:r>
            <a:r>
              <a:rPr lang="en-US" sz="3500" dirty="0" smtClean="0">
                <a:solidFill>
                  <a:srgbClr val="C00000"/>
                </a:solidFill>
                <a:latin typeface="Times New Roman" pitchFamily="18" charset="0"/>
                <a:cs typeface="Times New Roman" pitchFamily="18" charset="0"/>
              </a:rPr>
              <a:t>Inherent irreversibility of all processes that occur in nature</a:t>
            </a:r>
            <a:r>
              <a:rPr lang="en-US" sz="3500" dirty="0" smtClean="0">
                <a:latin typeface="Times New Roman" pitchFamily="18" charset="0"/>
                <a:cs typeface="Times New Roman" pitchFamily="18" charset="0"/>
              </a:rPr>
              <a:t>- summarized by the 2</a:t>
            </a:r>
            <a:r>
              <a:rPr lang="en-US" sz="3500" baseline="30000" dirty="0" smtClean="0">
                <a:latin typeface="Times New Roman" pitchFamily="18" charset="0"/>
                <a:cs typeface="Times New Roman" pitchFamily="18" charset="0"/>
              </a:rPr>
              <a:t>nd</a:t>
            </a:r>
            <a:r>
              <a:rPr lang="en-US" sz="3500" dirty="0" smtClean="0">
                <a:latin typeface="Times New Roman" pitchFamily="18" charset="0"/>
                <a:cs typeface="Times New Roman" pitchFamily="18" charset="0"/>
              </a:rPr>
              <a:t> law.</a:t>
            </a:r>
          </a:p>
          <a:p>
            <a:pPr algn="just" eaLnBrk="1" hangingPunct="1"/>
            <a:r>
              <a:rPr lang="en-US" sz="3500" dirty="0" smtClean="0">
                <a:latin typeface="Times New Roman" pitchFamily="18" charset="0"/>
                <a:cs typeface="Times New Roman" pitchFamily="18" charset="0"/>
              </a:rPr>
              <a:t>It is an engineering tradition to discuss first law first and the second law second. This ordering is based on two views (both questionable): </a:t>
            </a:r>
          </a:p>
          <a:p>
            <a:pPr marL="1371600" lvl="2" indent="-571500" algn="just">
              <a:buFont typeface="+mj-lt"/>
              <a:buAutoNum type="romanUcPeriod"/>
            </a:pPr>
            <a:r>
              <a:rPr lang="en-US" sz="3100" dirty="0" smtClean="0">
                <a:solidFill>
                  <a:srgbClr val="00B0F0"/>
                </a:solidFill>
                <a:latin typeface="Times New Roman" pitchFamily="18" charset="0"/>
                <a:cs typeface="Times New Roman" pitchFamily="18" charset="0"/>
              </a:rPr>
              <a:t>Frist law  is older than second law and </a:t>
            </a:r>
          </a:p>
          <a:p>
            <a:pPr marL="1371600" lvl="2" indent="-571500" algn="just">
              <a:buFont typeface="+mj-lt"/>
              <a:buAutoNum type="romanUcPeriod"/>
            </a:pPr>
            <a:r>
              <a:rPr lang="en-US" sz="3100" dirty="0" smtClean="0">
                <a:solidFill>
                  <a:srgbClr val="00B0F0"/>
                </a:solidFill>
                <a:latin typeface="Times New Roman" pitchFamily="18" charset="0"/>
                <a:cs typeface="Times New Roman" pitchFamily="18" charset="0"/>
              </a:rPr>
              <a:t>Concept of internal energy defined by the first law is easier to grasp than the concept of entropy production of the second law</a:t>
            </a:r>
          </a:p>
          <a:p>
            <a:pPr algn="just" eaLnBrk="1" hangingPunct="1"/>
            <a:r>
              <a:rPr lang="en-US" sz="3500" dirty="0" smtClean="0">
                <a:latin typeface="Times New Roman" pitchFamily="18" charset="0"/>
                <a:cs typeface="Times New Roman" pitchFamily="18" charset="0"/>
              </a:rPr>
              <a:t>First and second law emerged together out of the writings of </a:t>
            </a:r>
            <a:r>
              <a:rPr lang="en-US" sz="3500" dirty="0" err="1" smtClean="0">
                <a:latin typeface="Times New Roman" pitchFamily="18" charset="0"/>
                <a:cs typeface="Times New Roman" pitchFamily="18" charset="0"/>
              </a:rPr>
              <a:t>Rankine</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Clausius</a:t>
            </a:r>
            <a:r>
              <a:rPr lang="en-US" sz="3500" dirty="0" smtClean="0">
                <a:latin typeface="Times New Roman" pitchFamily="18" charset="0"/>
                <a:cs typeface="Times New Roman" pitchFamily="18" charset="0"/>
              </a:rPr>
              <a:t>, and Lord Kelvin in the 1850’s.</a:t>
            </a:r>
          </a:p>
          <a:p>
            <a:pPr algn="just" eaLnBrk="1" hangingPunct="1">
              <a:buFontTx/>
              <a:buNone/>
            </a:pPr>
            <a:r>
              <a:rPr lang="en-US" sz="35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5195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wipe(down)">
                                      <p:cBhvr>
                                        <p:cTn id="7" dur="5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012">
                                            <p:txEl>
                                              <p:pRg st="2" end="2"/>
                                            </p:txEl>
                                          </p:spTgt>
                                        </p:tgtEl>
                                        <p:attrNameLst>
                                          <p:attrName>style.visibility</p:attrName>
                                        </p:attrNameLst>
                                      </p:cBhvr>
                                      <p:to>
                                        <p:strVal val="visible"/>
                                      </p:to>
                                    </p:set>
                                    <p:animEffect transition="in" filter="wipe(down)">
                                      <p:cBhvr>
                                        <p:cTn id="12" dur="500"/>
                                        <p:tgtEl>
                                          <p:spTgt spid="43012">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animEffect transition="in" filter="wipe(down)">
                                      <p:cBhvr>
                                        <p:cTn id="15" dur="500"/>
                                        <p:tgtEl>
                                          <p:spTgt spid="4301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3012">
                                            <p:txEl>
                                              <p:pRg st="4" end="4"/>
                                            </p:txEl>
                                          </p:spTgt>
                                        </p:tgtEl>
                                        <p:attrNameLst>
                                          <p:attrName>style.visibility</p:attrName>
                                        </p:attrNameLst>
                                      </p:cBhvr>
                                      <p:to>
                                        <p:strVal val="visible"/>
                                      </p:to>
                                    </p:set>
                                    <p:animEffect transition="in" filter="wipe(down)">
                                      <p:cBhvr>
                                        <p:cTn id="20" dur="500"/>
                                        <p:tgtEl>
                                          <p:spTgt spid="4301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3012">
                                            <p:txEl>
                                              <p:pRg st="5" end="5"/>
                                            </p:txEl>
                                          </p:spTgt>
                                        </p:tgtEl>
                                        <p:attrNameLst>
                                          <p:attrName>style.visibility</p:attrName>
                                        </p:attrNameLst>
                                      </p:cBhvr>
                                      <p:to>
                                        <p:strVal val="visible"/>
                                      </p:to>
                                    </p:set>
                                    <p:animEffect transition="in" filter="wipe(down)">
                                      <p:cBhvr>
                                        <p:cTn id="25" dur="500"/>
                                        <p:tgtEl>
                                          <p:spTgt spid="43012">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3012">
                                            <p:txEl>
                                              <p:pRg st="6" end="6"/>
                                            </p:txEl>
                                          </p:spTgt>
                                        </p:tgtEl>
                                        <p:attrNameLst>
                                          <p:attrName>style.visibility</p:attrName>
                                        </p:attrNameLst>
                                      </p:cBhvr>
                                      <p:to>
                                        <p:strVal val="visible"/>
                                      </p:to>
                                    </p:set>
                                    <p:animEffect transition="in" filter="wipe(down)">
                                      <p:cBhvr>
                                        <p:cTn id="28" dur="500"/>
                                        <p:tgtEl>
                                          <p:spTgt spid="4301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3012">
                                            <p:txEl>
                                              <p:pRg st="7" end="7"/>
                                            </p:txEl>
                                          </p:spTgt>
                                        </p:tgtEl>
                                        <p:attrNameLst>
                                          <p:attrName>style.visibility</p:attrName>
                                        </p:attrNameLst>
                                      </p:cBhvr>
                                      <p:to>
                                        <p:strVal val="visible"/>
                                      </p:to>
                                    </p:set>
                                    <p:animEffect transition="in" filter="wipe(down)">
                                      <p:cBhvr>
                                        <p:cTn id="33" dur="500"/>
                                        <p:tgtEl>
                                          <p:spTgt spid="430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14FAC6-A0CB-4938-991D-992A472A817E}" type="slidenum">
              <a:rPr lang="en-US" sz="1400" smtClean="0"/>
              <a:pPr eaLnBrk="1" hangingPunct="1"/>
              <a:t>8</a:t>
            </a:fld>
            <a:endParaRPr lang="en-US" sz="1400" smtClean="0"/>
          </a:p>
        </p:txBody>
      </p:sp>
      <mc:AlternateContent xmlns:mc="http://schemas.openxmlformats.org/markup-compatibility/2006" xmlns:a14="http://schemas.microsoft.com/office/drawing/2010/main">
        <mc:Choice Requires="a14">
          <p:sp>
            <p:nvSpPr>
              <p:cNvPr id="1029" name="Rectangle 3"/>
              <p:cNvSpPr>
                <a:spLocks noGrp="1" noChangeArrowheads="1"/>
              </p:cNvSpPr>
              <p:nvPr>
                <p:ph type="body" idx="1"/>
              </p:nvPr>
            </p:nvSpPr>
            <p:spPr>
              <a:xfrm>
                <a:off x="-44245" y="0"/>
                <a:ext cx="9144000" cy="6858000"/>
              </a:xfrm>
            </p:spPr>
            <p:txBody>
              <a:bodyPr>
                <a:normAutofit fontScale="55000" lnSpcReduction="20000"/>
              </a:bodyPr>
              <a:lstStyle/>
              <a:p>
                <a:pPr marL="0" indent="0" algn="just">
                  <a:lnSpc>
                    <a:spcPct val="90000"/>
                  </a:lnSpc>
                  <a:buNone/>
                </a:pPr>
                <a:r>
                  <a:rPr lang="en-US" sz="4100" dirty="0" smtClean="0">
                    <a:latin typeface="Times New Roman" pitchFamily="18" charset="0"/>
                    <a:cs typeface="Times New Roman" pitchFamily="18" charset="0"/>
                  </a:rPr>
                  <a:t>They </a:t>
                </a:r>
                <a:r>
                  <a:rPr lang="en-US" sz="4100" dirty="0">
                    <a:latin typeface="Times New Roman" pitchFamily="18" charset="0"/>
                    <a:cs typeface="Times New Roman" pitchFamily="18" charset="0"/>
                  </a:rPr>
                  <a:t>had to emerge together in order to resolve the conflict between Carnot’s theory, which assumed the conservation of ‘caloric’, and the growing evidence that work through friction can serve as an endless source of caloric.</a:t>
                </a:r>
              </a:p>
              <a:p>
                <a:pPr marL="0" indent="0" algn="just">
                  <a:lnSpc>
                    <a:spcPct val="90000"/>
                  </a:lnSpc>
                  <a:buNone/>
                </a:pPr>
                <a:r>
                  <a:rPr lang="en-US" sz="4100" dirty="0" smtClean="0">
                    <a:latin typeface="Times New Roman" pitchFamily="18" charset="0"/>
                    <a:cs typeface="Times New Roman" pitchFamily="18" charset="0"/>
                  </a:rPr>
                  <a:t>The second view- feeling </a:t>
                </a:r>
                <a:r>
                  <a:rPr lang="en-US" sz="4100" dirty="0">
                    <a:latin typeface="Times New Roman" pitchFamily="18" charset="0"/>
                    <a:cs typeface="Times New Roman" pitchFamily="18" charset="0"/>
                  </a:rPr>
                  <a:t>that internal energy is easier to understand than entropy- </a:t>
                </a:r>
                <a:r>
                  <a:rPr lang="en-US" sz="4100" dirty="0" smtClean="0">
                    <a:latin typeface="Times New Roman" pitchFamily="18" charset="0"/>
                    <a:cs typeface="Times New Roman" pitchFamily="18" charset="0"/>
                  </a:rPr>
                  <a:t> is fueled by the </a:t>
                </a:r>
                <a:r>
                  <a:rPr lang="en-US" sz="4100" dirty="0">
                    <a:latin typeface="Times New Roman" pitchFamily="18" charset="0"/>
                    <a:cs typeface="Times New Roman" pitchFamily="18" charset="0"/>
                  </a:rPr>
                  <a:t>familiarity </a:t>
                </a:r>
                <a:r>
                  <a:rPr lang="en-US" sz="4100" dirty="0" smtClean="0">
                    <a:latin typeface="Times New Roman" pitchFamily="18" charset="0"/>
                    <a:cs typeface="Times New Roman" pitchFamily="18" charset="0"/>
                  </a:rPr>
                  <a:t>with </a:t>
                </a:r>
                <a:r>
                  <a:rPr lang="en-US" sz="4100" dirty="0">
                    <a:latin typeface="Times New Roman" pitchFamily="18" charset="0"/>
                    <a:cs typeface="Times New Roman" pitchFamily="18" charset="0"/>
                  </a:rPr>
                  <a:t>mechanical energy, not with internal energy.</a:t>
                </a:r>
              </a:p>
              <a:p>
                <a:pPr algn="just">
                  <a:lnSpc>
                    <a:spcPct val="90000"/>
                  </a:lnSpc>
                  <a:buNone/>
                </a:pPr>
                <a:endParaRPr lang="en-US" sz="3500" dirty="0">
                  <a:latin typeface="Times New Roman" pitchFamily="18" charset="0"/>
                  <a:cs typeface="Times New Roman" pitchFamily="18" charset="0"/>
                </a:endParaRPr>
              </a:p>
              <a:p>
                <a:pPr algn="just">
                  <a:lnSpc>
                    <a:spcPct val="90000"/>
                  </a:lnSpc>
                  <a:buNone/>
                </a:pPr>
                <a:r>
                  <a:rPr lang="en-US" sz="5100" dirty="0">
                    <a:solidFill>
                      <a:srgbClr val="FF0000"/>
                    </a:solidFill>
                    <a:latin typeface="Times New Roman" pitchFamily="18" charset="0"/>
                    <a:cs typeface="Times New Roman" pitchFamily="18" charset="0"/>
                  </a:rPr>
                  <a:t>1.2.1  Closed System</a:t>
                </a:r>
              </a:p>
              <a:p>
                <a:pPr algn="just">
                  <a:lnSpc>
                    <a:spcPct val="90000"/>
                  </a:lnSpc>
                  <a:buNone/>
                </a:pPr>
                <a:r>
                  <a:rPr lang="en-US" sz="3500" dirty="0">
                    <a:latin typeface="Times New Roman" pitchFamily="18" charset="0"/>
                    <a:cs typeface="Times New Roman" pitchFamily="18" charset="0"/>
                  </a:rPr>
                  <a:t>No mass crossing the boundary</a:t>
                </a:r>
                <a:r>
                  <a:rPr lang="en-US" sz="3500" dirty="0" smtClean="0">
                    <a:latin typeface="Times New Roman" pitchFamily="18" charset="0"/>
                    <a:cs typeface="Times New Roman" pitchFamily="18" charset="0"/>
                  </a:rPr>
                  <a:t>:</a:t>
                </a:r>
              </a:p>
              <a:p>
                <a:pPr marL="58738" indent="-58738" algn="just">
                  <a:lnSpc>
                    <a:spcPct val="90000"/>
                  </a:lnSpc>
                  <a:buNone/>
                </a:pPr>
                <a:r>
                  <a:rPr lang="en-US" sz="3500" dirty="0" smtClean="0">
                    <a:latin typeface="Times New Roman" pitchFamily="18" charset="0"/>
                    <a:cs typeface="Times New Roman" pitchFamily="18" charset="0"/>
                  </a:rPr>
                  <a:t> if the system experiences a change of state from the initial to the final state the first law requires that:</a:t>
                </a:r>
              </a:p>
              <a:p>
                <a:pPr marL="58738" indent="-58738" algn="just">
                  <a:lnSpc>
                    <a:spcPct val="90000"/>
                  </a:lnSpc>
                  <a:buNone/>
                </a:pPr>
                <a:endParaRPr lang="en-US" sz="3500" dirty="0" smtClean="0">
                  <a:latin typeface="Times New Roman" pitchFamily="18" charset="0"/>
                  <a:cs typeface="Times New Roman" pitchFamily="18" charset="0"/>
                </a:endParaRPr>
              </a:p>
              <a:p>
                <a:pPr marL="58738" indent="-58738" algn="just">
                  <a:lnSpc>
                    <a:spcPct val="90000"/>
                  </a:lnSpc>
                  <a:buNone/>
                </a:pPr>
                <a:endParaRPr lang="en-US" sz="3500" i="1" dirty="0" smtClean="0">
                  <a:latin typeface="Times New Roman" pitchFamily="18" charset="0"/>
                  <a:cs typeface="Times New Roman" pitchFamily="18" charset="0"/>
                </a:endParaRPr>
              </a:p>
              <a:p>
                <a:pPr marL="58738" indent="-58738" algn="just">
                  <a:lnSpc>
                    <a:spcPct val="90000"/>
                  </a:lnSpc>
                  <a:buNone/>
                </a:pPr>
                <a:endParaRPr lang="en-US" sz="3500" i="1" dirty="0">
                  <a:latin typeface="Times New Roman" pitchFamily="18" charset="0"/>
                  <a:cs typeface="Times New Roman" pitchFamily="18" charset="0"/>
                </a:endParaRPr>
              </a:p>
              <a:p>
                <a:pPr marL="58738" indent="-58738" algn="just">
                  <a:lnSpc>
                    <a:spcPct val="90000"/>
                  </a:lnSpc>
                  <a:buNone/>
                </a:pPr>
                <a:r>
                  <a:rPr lang="en-US" sz="3500" dirty="0" smtClean="0">
                    <a:latin typeface="Times New Roman" pitchFamily="18" charset="0"/>
                    <a:cs typeface="Times New Roman" pitchFamily="18" charset="0"/>
                  </a:rPr>
                  <a:t>The above shows that </a:t>
                </a:r>
                <a:r>
                  <a:rPr lang="el-GR" sz="3500" dirty="0" smtClean="0">
                    <a:latin typeface="Times New Roman" pitchFamily="18" charset="0"/>
                    <a:cs typeface="Times New Roman" pitchFamily="18" charset="0"/>
                  </a:rPr>
                  <a:t>δ</a:t>
                </a:r>
                <a:r>
                  <a:rPr lang="en-US" sz="3500" dirty="0" smtClean="0">
                    <a:latin typeface="Times New Roman" pitchFamily="18" charset="0"/>
                    <a:cs typeface="Times New Roman" pitchFamily="18" charset="0"/>
                  </a:rPr>
                  <a:t>Q-</a:t>
                </a:r>
                <a:r>
                  <a:rPr lang="el-GR" sz="3500" dirty="0" smtClean="0">
                    <a:latin typeface="Times New Roman" pitchFamily="18" charset="0"/>
                    <a:cs typeface="Times New Roman" pitchFamily="18" charset="0"/>
                  </a:rPr>
                  <a:t>δ</a:t>
                </a:r>
                <a:r>
                  <a:rPr lang="en-US" sz="3500" dirty="0" smtClean="0">
                    <a:latin typeface="Times New Roman" pitchFamily="18" charset="0"/>
                    <a:cs typeface="Times New Roman" pitchFamily="18" charset="0"/>
                  </a:rPr>
                  <a:t>W is a property and usually designated by </a:t>
                </a:r>
                <a:r>
                  <a:rPr lang="en-US" sz="3500" dirty="0" err="1" smtClean="0">
                    <a:latin typeface="Times New Roman" pitchFamily="18" charset="0"/>
                    <a:cs typeface="Times New Roman" pitchFamily="18" charset="0"/>
                  </a:rPr>
                  <a:t>dE</a:t>
                </a:r>
                <a:r>
                  <a:rPr lang="en-US" sz="3500" dirty="0" smtClean="0">
                    <a:latin typeface="Times New Roman" pitchFamily="18" charset="0"/>
                    <a:cs typeface="Times New Roman" pitchFamily="18" charset="0"/>
                  </a:rPr>
                  <a:t>.</a:t>
                </a:r>
              </a:p>
              <a:p>
                <a:pPr marL="58738" indent="-58738" algn="just">
                  <a:lnSpc>
                    <a:spcPct val="90000"/>
                  </a:lnSpc>
                  <a:buNone/>
                </a:pPr>
                <a:endParaRPr lang="en-US" sz="3500" i="1" dirty="0" smtClean="0">
                  <a:latin typeface="Times New Roman" pitchFamily="18" charset="0"/>
                  <a:cs typeface="Times New Roman" pitchFamily="18" charset="0"/>
                </a:endParaRPr>
              </a:p>
              <a:p>
                <a:pPr marL="58738" indent="-58738" algn="just">
                  <a:lnSpc>
                    <a:spcPct val="90000"/>
                  </a:lnSpc>
                  <a:buNone/>
                </a:pPr>
                <a14:m>
                  <m:oMathPara xmlns:m="http://schemas.openxmlformats.org/officeDocument/2006/math">
                    <m:oMathParaPr>
                      <m:jc m:val="centerGroup"/>
                    </m:oMathParaPr>
                    <m:oMath xmlns:m="http://schemas.openxmlformats.org/officeDocument/2006/math">
                      <m:sSub>
                        <m:sSubPr>
                          <m:ctrlPr>
                            <a:rPr lang="en-US" sz="5100" i="1" smtClean="0">
                              <a:latin typeface="Cambria Math"/>
                              <a:cs typeface="Times New Roman" pitchFamily="18" charset="0"/>
                            </a:rPr>
                          </m:ctrlPr>
                        </m:sSubPr>
                        <m:e>
                          <m:r>
                            <a:rPr lang="en-US" sz="5100" b="0" i="1" smtClean="0">
                              <a:latin typeface="Cambria Math"/>
                              <a:cs typeface="Times New Roman" pitchFamily="18" charset="0"/>
                            </a:rPr>
                            <m:t>𝑄</m:t>
                          </m:r>
                        </m:e>
                        <m:sub>
                          <m:r>
                            <a:rPr lang="en-US" sz="5100" b="0" i="1" smtClean="0">
                              <a:latin typeface="Cambria Math"/>
                              <a:cs typeface="Times New Roman" pitchFamily="18" charset="0"/>
                            </a:rPr>
                            <m:t>12</m:t>
                          </m:r>
                        </m:sub>
                      </m:sSub>
                      <m:r>
                        <a:rPr lang="en-US" sz="5100" b="0" i="1" smtClean="0">
                          <a:latin typeface="Cambria Math"/>
                          <a:cs typeface="Times New Roman" pitchFamily="18" charset="0"/>
                        </a:rPr>
                        <m:t>−</m:t>
                      </m:r>
                      <m:sSub>
                        <m:sSubPr>
                          <m:ctrlPr>
                            <a:rPr lang="en-US" sz="5100" b="0" i="1" smtClean="0">
                              <a:latin typeface="Cambria Math"/>
                              <a:cs typeface="Times New Roman" pitchFamily="18" charset="0"/>
                            </a:rPr>
                          </m:ctrlPr>
                        </m:sSubPr>
                        <m:e>
                          <m:r>
                            <a:rPr lang="en-US" sz="5100" b="0" i="1" smtClean="0">
                              <a:latin typeface="Cambria Math"/>
                              <a:cs typeface="Times New Roman" pitchFamily="18" charset="0"/>
                            </a:rPr>
                            <m:t>𝑊</m:t>
                          </m:r>
                        </m:e>
                        <m:sub>
                          <m:r>
                            <a:rPr lang="en-US" sz="5100" b="0" i="1" smtClean="0">
                              <a:latin typeface="Cambria Math"/>
                              <a:cs typeface="Times New Roman" pitchFamily="18" charset="0"/>
                            </a:rPr>
                            <m:t>12</m:t>
                          </m:r>
                        </m:sub>
                      </m:sSub>
                      <m:r>
                        <a:rPr lang="en-US" sz="5100" b="0" i="1" smtClean="0">
                          <a:latin typeface="Cambria Math"/>
                          <a:cs typeface="Times New Roman" pitchFamily="18" charset="0"/>
                        </a:rPr>
                        <m:t>=</m:t>
                      </m:r>
                      <m:sSub>
                        <m:sSubPr>
                          <m:ctrlPr>
                            <a:rPr lang="en-US" sz="5100" b="0" i="1" smtClean="0">
                              <a:latin typeface="Cambria Math"/>
                              <a:cs typeface="Times New Roman" pitchFamily="18" charset="0"/>
                            </a:rPr>
                          </m:ctrlPr>
                        </m:sSubPr>
                        <m:e>
                          <m:r>
                            <a:rPr lang="en-US" sz="5100" b="0" i="1" smtClean="0">
                              <a:latin typeface="Cambria Math"/>
                              <a:cs typeface="Times New Roman" pitchFamily="18" charset="0"/>
                            </a:rPr>
                            <m:t>𝐸</m:t>
                          </m:r>
                        </m:e>
                        <m:sub>
                          <m:r>
                            <a:rPr lang="en-US" sz="5100" b="0" i="1" smtClean="0">
                              <a:latin typeface="Cambria Math"/>
                              <a:cs typeface="Times New Roman" pitchFamily="18" charset="0"/>
                            </a:rPr>
                            <m:t>2</m:t>
                          </m:r>
                        </m:sub>
                      </m:sSub>
                      <m:r>
                        <a:rPr lang="en-US" sz="5100" b="0" i="1" smtClean="0">
                          <a:latin typeface="Cambria Math"/>
                          <a:cs typeface="Times New Roman" pitchFamily="18" charset="0"/>
                        </a:rPr>
                        <m:t>−</m:t>
                      </m:r>
                      <m:sSub>
                        <m:sSubPr>
                          <m:ctrlPr>
                            <a:rPr lang="en-US" sz="5100" b="0" i="1" smtClean="0">
                              <a:latin typeface="Cambria Math"/>
                              <a:cs typeface="Times New Roman" pitchFamily="18" charset="0"/>
                            </a:rPr>
                          </m:ctrlPr>
                        </m:sSubPr>
                        <m:e>
                          <m:r>
                            <a:rPr lang="en-US" sz="5100" b="0" i="1" smtClean="0">
                              <a:latin typeface="Cambria Math"/>
                              <a:cs typeface="Times New Roman" pitchFamily="18" charset="0"/>
                            </a:rPr>
                            <m:t>𝐸</m:t>
                          </m:r>
                        </m:e>
                        <m:sub>
                          <m:r>
                            <a:rPr lang="en-US" sz="5100" b="0" i="1" smtClean="0">
                              <a:latin typeface="Cambria Math"/>
                              <a:cs typeface="Times New Roman" pitchFamily="18" charset="0"/>
                            </a:rPr>
                            <m:t>1</m:t>
                          </m:r>
                        </m:sub>
                      </m:sSub>
                    </m:oMath>
                  </m:oMathPara>
                </a14:m>
                <a:endParaRPr lang="en-US" sz="5100" dirty="0" smtClean="0">
                  <a:latin typeface="Times New Roman" pitchFamily="18" charset="0"/>
                  <a:cs typeface="Times New Roman" pitchFamily="18" charset="0"/>
                </a:endParaRPr>
              </a:p>
              <a:p>
                <a:pPr algn="just">
                  <a:lnSpc>
                    <a:spcPct val="90000"/>
                  </a:lnSpc>
                  <a:buNone/>
                </a:pPr>
                <a:endParaRPr lang="en-US" sz="3500" dirty="0">
                  <a:latin typeface="Times New Roman" pitchFamily="18" charset="0"/>
                  <a:cs typeface="Times New Roman" pitchFamily="18" charset="0"/>
                </a:endParaRPr>
              </a:p>
              <a:p>
                <a:pPr marL="0" indent="0" algn="just">
                  <a:lnSpc>
                    <a:spcPct val="90000"/>
                  </a:lnSpc>
                  <a:buNone/>
                </a:pPr>
                <a:r>
                  <a:rPr lang="en-US" sz="3500" dirty="0" smtClean="0">
                    <a:latin typeface="Times New Roman" pitchFamily="18" charset="0"/>
                    <a:cs typeface="Times New Roman" pitchFamily="18" charset="0"/>
                  </a:rPr>
                  <a:t>The net heat input and the net work output  represents the change in the thermodynamic property called energy. </a:t>
                </a:r>
                <a:endParaRPr lang="en-US" sz="3500" dirty="0">
                  <a:latin typeface="Times New Roman" pitchFamily="18" charset="0"/>
                  <a:cs typeface="Times New Roman" pitchFamily="18" charset="0"/>
                </a:endParaRPr>
              </a:p>
              <a:p>
                <a:pPr marL="0" indent="0" algn="just">
                  <a:lnSpc>
                    <a:spcPct val="90000"/>
                  </a:lnSpc>
                  <a:buNone/>
                </a:pPr>
                <a:r>
                  <a:rPr lang="en-US" sz="3500" dirty="0">
                    <a:latin typeface="Times New Roman" pitchFamily="18" charset="0"/>
                    <a:cs typeface="Times New Roman" pitchFamily="18" charset="0"/>
                  </a:rPr>
                  <a:t>For a cycle, the basis for the </a:t>
                </a:r>
                <a:r>
                  <a:rPr lang="en-US" sz="3500" dirty="0" smtClean="0">
                    <a:latin typeface="Times New Roman" pitchFamily="18" charset="0"/>
                    <a:cs typeface="Times New Roman" pitchFamily="18" charset="0"/>
                  </a:rPr>
                  <a:t>1st law, </a:t>
                </a:r>
                <a:endParaRPr lang="en-US" sz="3500" dirty="0">
                  <a:latin typeface="Times New Roman" pitchFamily="18" charset="0"/>
                  <a:cs typeface="Times New Roman" pitchFamily="18" charset="0"/>
                </a:endParaRPr>
              </a:p>
              <a:p>
                <a:pPr algn="just">
                  <a:lnSpc>
                    <a:spcPct val="90000"/>
                  </a:lnSpc>
                  <a:buNone/>
                </a:pPr>
                <a:r>
                  <a:rPr lang="en-US" sz="3500" dirty="0">
                    <a:latin typeface="Times New Roman" pitchFamily="18" charset="0"/>
                    <a:cs typeface="Times New Roman" pitchFamily="18" charset="0"/>
                  </a:rPr>
                  <a:t>	</a:t>
                </a:r>
              </a:p>
              <a:p>
                <a:pPr algn="just">
                  <a:lnSpc>
                    <a:spcPct val="90000"/>
                  </a:lnSpc>
                  <a:buNone/>
                </a:pPr>
                <a:r>
                  <a:rPr lang="en-US" sz="3500" dirty="0">
                    <a:latin typeface="Times New Roman" pitchFamily="18" charset="0"/>
                    <a:cs typeface="Times New Roman" pitchFamily="18" charset="0"/>
                  </a:rPr>
                  <a:t>	</a:t>
                </a:r>
              </a:p>
              <a:p>
                <a:pPr>
                  <a:lnSpc>
                    <a:spcPct val="90000"/>
                  </a:lnSpc>
                  <a:buFontTx/>
                  <a:buNone/>
                </a:pPr>
                <a:r>
                  <a:rPr lang="en-US" dirty="0" smtClean="0"/>
                  <a:t>	</a:t>
                </a:r>
              </a:p>
            </p:txBody>
          </p:sp>
        </mc:Choice>
        <mc:Fallback xmlns="">
          <p:sp>
            <p:nvSpPr>
              <p:cNvPr id="1029" name="Rectangle 3"/>
              <p:cNvSpPr>
                <a:spLocks noGrp="1" noRot="1" noChangeAspect="1" noMove="1" noResize="1" noEditPoints="1" noAdjustHandles="1" noChangeArrowheads="1" noChangeShapeType="1" noTextEdit="1"/>
              </p:cNvSpPr>
              <p:nvPr>
                <p:ph type="body" idx="1"/>
              </p:nvPr>
            </p:nvSpPr>
            <p:spPr>
              <a:xfrm>
                <a:off x="-44245" y="0"/>
                <a:ext cx="9144000" cy="6858000"/>
              </a:xfrm>
              <a:blipFill rotWithShape="1">
                <a:blip r:embed="rId3"/>
                <a:stretch>
                  <a:fillRect l="-1400" t="-2133" r="-933"/>
                </a:stretch>
              </a:blipFill>
            </p:spPr>
            <p:txBody>
              <a:bodyPr/>
              <a:lstStyle/>
              <a:p>
                <a:r>
                  <a:rPr lang="en-US">
                    <a:noFill/>
                  </a:rPr>
                  <a:t> </a:t>
                </a:r>
              </a:p>
            </p:txBody>
          </p:sp>
        </mc:Fallback>
      </mc:AlternateContent>
      <p:graphicFrame>
        <p:nvGraphicFramePr>
          <p:cNvPr id="1026" name="Object 5"/>
          <p:cNvGraphicFramePr>
            <a:graphicFrameLocks noChangeAspect="1"/>
          </p:cNvGraphicFramePr>
          <p:nvPr>
            <p:extLst>
              <p:ext uri="{D42A27DB-BD31-4B8C-83A1-F6EECF244321}">
                <p14:modId xmlns:p14="http://schemas.microsoft.com/office/powerpoint/2010/main" val="1938143571"/>
              </p:ext>
            </p:extLst>
          </p:nvPr>
        </p:nvGraphicFramePr>
        <p:xfrm>
          <a:off x="2133600" y="5943600"/>
          <a:ext cx="2895600" cy="914400"/>
        </p:xfrm>
        <a:graphic>
          <a:graphicData uri="http://schemas.openxmlformats.org/presentationml/2006/ole">
            <mc:AlternateContent xmlns:mc="http://schemas.openxmlformats.org/markup-compatibility/2006">
              <mc:Choice xmlns:v="urn:schemas-microsoft-com:vml" Requires="v">
                <p:oleObj spid="_x0000_s2116" name="Equation" r:id="rId4" imgW="1155600" imgH="291960" progId="Equation.3">
                  <p:embed/>
                </p:oleObj>
              </mc:Choice>
              <mc:Fallback>
                <p:oleObj name="Equation" r:id="rId4" imgW="1155600" imgH="291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943600"/>
                        <a:ext cx="2895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76200074"/>
              </p:ext>
            </p:extLst>
          </p:nvPr>
        </p:nvGraphicFramePr>
        <p:xfrm>
          <a:off x="2501900" y="3068638"/>
          <a:ext cx="2768600" cy="873125"/>
        </p:xfrm>
        <a:graphic>
          <a:graphicData uri="http://schemas.openxmlformats.org/presentationml/2006/ole">
            <mc:AlternateContent xmlns:mc="http://schemas.openxmlformats.org/markup-compatibility/2006">
              <mc:Choice xmlns:v="urn:schemas-microsoft-com:vml" Requires="v">
                <p:oleObj spid="_x0000_s2117" name="Equation" r:id="rId6" imgW="1104840" imgH="279360" progId="Equation.3">
                  <p:embed/>
                </p:oleObj>
              </mc:Choice>
              <mc:Fallback>
                <p:oleObj name="Equation" r:id="rId6" imgW="1104840" imgH="279360" progId="Equation.3">
                  <p:embed/>
                  <p:pic>
                    <p:nvPicPr>
                      <p:cNvPr id="0" name="Object 5"/>
                      <p:cNvPicPr>
                        <a:picLocks noChangeAspect="1" noChangeArrowheads="1"/>
                      </p:cNvPicPr>
                      <p:nvPr/>
                    </p:nvPicPr>
                    <p:blipFill>
                      <a:blip r:embed="rId7"/>
                      <a:srcRect/>
                      <a:stretch>
                        <a:fillRect/>
                      </a:stretch>
                    </p:blipFill>
                    <p:spPr bwMode="auto">
                      <a:xfrm>
                        <a:off x="2501900" y="3068638"/>
                        <a:ext cx="2768600"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6568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wipe(down)">
                                      <p:cBhvr>
                                        <p:cTn id="7" dur="500"/>
                                        <p:tgtEl>
                                          <p:spTgt spid="1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wipe(down)">
                                      <p:cBhvr>
                                        <p:cTn id="12" dur="500"/>
                                        <p:tgtEl>
                                          <p:spTgt spid="10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9">
                                            <p:txEl>
                                              <p:pRg st="3" end="3"/>
                                            </p:txEl>
                                          </p:spTgt>
                                        </p:tgtEl>
                                        <p:attrNameLst>
                                          <p:attrName>style.visibility</p:attrName>
                                        </p:attrNameLst>
                                      </p:cBhvr>
                                      <p:to>
                                        <p:strVal val="visible"/>
                                      </p:to>
                                    </p:set>
                                    <p:animEffect transition="in" filter="wipe(down)">
                                      <p:cBhvr>
                                        <p:cTn id="17" dur="500"/>
                                        <p:tgtEl>
                                          <p:spTgt spid="10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9">
                                            <p:txEl>
                                              <p:pRg st="4" end="4"/>
                                            </p:txEl>
                                          </p:spTgt>
                                        </p:tgtEl>
                                        <p:attrNameLst>
                                          <p:attrName>style.visibility</p:attrName>
                                        </p:attrNameLst>
                                      </p:cBhvr>
                                      <p:to>
                                        <p:strVal val="visible"/>
                                      </p:to>
                                    </p:set>
                                    <p:animEffect transition="in" filter="wipe(down)">
                                      <p:cBhvr>
                                        <p:cTn id="22" dur="500"/>
                                        <p:tgtEl>
                                          <p:spTgt spid="10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9">
                                            <p:txEl>
                                              <p:pRg st="5" end="5"/>
                                            </p:txEl>
                                          </p:spTgt>
                                        </p:tgtEl>
                                        <p:attrNameLst>
                                          <p:attrName>style.visibility</p:attrName>
                                        </p:attrNameLst>
                                      </p:cBhvr>
                                      <p:to>
                                        <p:strVal val="visible"/>
                                      </p:to>
                                    </p:set>
                                    <p:animEffect transition="in" filter="wipe(down)">
                                      <p:cBhvr>
                                        <p:cTn id="27" dur="500"/>
                                        <p:tgtEl>
                                          <p:spTgt spid="102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29">
                                            <p:txEl>
                                              <p:pRg st="9" end="9"/>
                                            </p:txEl>
                                          </p:spTgt>
                                        </p:tgtEl>
                                        <p:attrNameLst>
                                          <p:attrName>style.visibility</p:attrName>
                                        </p:attrNameLst>
                                      </p:cBhvr>
                                      <p:to>
                                        <p:strVal val="visible"/>
                                      </p:to>
                                    </p:set>
                                    <p:animEffect transition="in" filter="wipe(down)">
                                      <p:cBhvr>
                                        <p:cTn id="32" dur="500"/>
                                        <p:tgtEl>
                                          <p:spTgt spid="1029">
                                            <p:txEl>
                                              <p:pRg st="9" end="9"/>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29">
                                            <p:txEl>
                                              <p:pRg st="11" end="11"/>
                                            </p:txEl>
                                          </p:spTgt>
                                        </p:tgtEl>
                                        <p:attrNameLst>
                                          <p:attrName>style.visibility</p:attrName>
                                        </p:attrNameLst>
                                      </p:cBhvr>
                                      <p:to>
                                        <p:strVal val="visible"/>
                                      </p:to>
                                    </p:set>
                                    <p:animEffect transition="in" filter="wipe(down)">
                                      <p:cBhvr>
                                        <p:cTn id="40" dur="500"/>
                                        <p:tgtEl>
                                          <p:spTgt spid="1029">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029">
                                            <p:txEl>
                                              <p:pRg st="13" end="13"/>
                                            </p:txEl>
                                          </p:spTgt>
                                        </p:tgtEl>
                                        <p:attrNameLst>
                                          <p:attrName>style.visibility</p:attrName>
                                        </p:attrNameLst>
                                      </p:cBhvr>
                                      <p:to>
                                        <p:strVal val="visible"/>
                                      </p:to>
                                    </p:set>
                                    <p:animEffect transition="in" filter="wipe(down)">
                                      <p:cBhvr>
                                        <p:cTn id="43" dur="500"/>
                                        <p:tgtEl>
                                          <p:spTgt spid="1029">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29">
                                            <p:txEl>
                                              <p:pRg st="14" end="14"/>
                                            </p:txEl>
                                          </p:spTgt>
                                        </p:tgtEl>
                                        <p:attrNameLst>
                                          <p:attrName>style.visibility</p:attrName>
                                        </p:attrNameLst>
                                      </p:cBhvr>
                                      <p:to>
                                        <p:strVal val="visible"/>
                                      </p:to>
                                    </p:set>
                                    <p:animEffect transition="in" filter="wipe(down)">
                                      <p:cBhvr>
                                        <p:cTn id="48" dur="500"/>
                                        <p:tgtEl>
                                          <p:spTgt spid="1029">
                                            <p:txEl>
                                              <p:pRg st="14" end="14"/>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1029">
                                            <p:txEl>
                                              <p:pRg st="15" end="15"/>
                                            </p:txEl>
                                          </p:spTgt>
                                        </p:tgtEl>
                                        <p:attrNameLst>
                                          <p:attrName>style.visibility</p:attrName>
                                        </p:attrNameLst>
                                      </p:cBhvr>
                                      <p:to>
                                        <p:strVal val="visible"/>
                                      </p:to>
                                    </p:set>
                                    <p:animEffect transition="in" filter="wipe(down)">
                                      <p:cBhvr>
                                        <p:cTn id="51" dur="500"/>
                                        <p:tgtEl>
                                          <p:spTgt spid="102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76200"/>
            <a:ext cx="8458200" cy="76200"/>
          </a:xfrm>
        </p:spPr>
        <p:txBody>
          <a:bodyPr>
            <a:normAutofit fontScale="90000"/>
          </a:bodyPr>
          <a:lstStyle/>
          <a:p>
            <a:pPr algn="l"/>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br>
              <a:rPr lang="en-US" smtClean="0"/>
            </a:br>
            <a:r>
              <a:rPr lang="en-US" smtClean="0"/>
              <a:t/>
            </a:r>
            <a:br>
              <a:rPr lang="en-US" smtClean="0"/>
            </a:br>
            <a:r>
              <a:rPr lang="en-US" smtClean="0"/>
              <a:t/>
            </a:r>
            <a:br>
              <a:rPr lang="en-US" smtClean="0"/>
            </a:br>
            <a:r>
              <a:rPr lang="en-US" sz="3200" smtClean="0"/>
              <a:t>Fig.1.1   Graphic statements of the 1</a:t>
            </a:r>
            <a:r>
              <a:rPr lang="en-US" sz="3200" baseline="30000" smtClean="0"/>
              <a:t>st</a:t>
            </a:r>
            <a:r>
              <a:rPr lang="en-US" sz="3200" smtClean="0"/>
              <a:t> law</a:t>
            </a:r>
            <a:br>
              <a:rPr lang="en-US" sz="3200" smtClean="0"/>
            </a:br>
            <a:r>
              <a:rPr lang="en-US" sz="3200" smtClean="0"/>
              <a:t> for closed systems</a:t>
            </a:r>
          </a:p>
        </p:txBody>
      </p:sp>
      <p:graphicFrame>
        <p:nvGraphicFramePr>
          <p:cNvPr id="2050" name="Object 3"/>
          <p:cNvGraphicFramePr>
            <a:graphicFrameLocks noGrp="1" noChangeAspect="1"/>
          </p:cNvGraphicFramePr>
          <p:nvPr>
            <p:ph type="body" idx="1"/>
            <p:extLst>
              <p:ext uri="{D42A27DB-BD31-4B8C-83A1-F6EECF244321}">
                <p14:modId xmlns:p14="http://schemas.microsoft.com/office/powerpoint/2010/main" val="3669366024"/>
              </p:ext>
            </p:extLst>
          </p:nvPr>
        </p:nvGraphicFramePr>
        <p:xfrm>
          <a:off x="0" y="990600"/>
          <a:ext cx="8577263" cy="3886200"/>
        </p:xfrm>
        <a:graphic>
          <a:graphicData uri="http://schemas.openxmlformats.org/presentationml/2006/ole">
            <mc:AlternateContent xmlns:mc="http://schemas.openxmlformats.org/markup-compatibility/2006">
              <mc:Choice xmlns:v="urn:schemas-microsoft-com:vml" Requires="v">
                <p:oleObj spid="_x0000_s3111" name="Drawing" r:id="rId3" imgW="5762520" imgH="3686040" progId="AutoCAD.Drawing.16">
                  <p:embed/>
                </p:oleObj>
              </mc:Choice>
              <mc:Fallback>
                <p:oleObj name="Drawing" r:id="rId3" imgW="5762520" imgH="3686040"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8577263" cy="3886200"/>
                      </a:xfrm>
                      <a:prstGeom prst="rect">
                        <a:avLst/>
                      </a:prstGeom>
                    </p:spPr>
                  </p:pic>
                </p:oleObj>
              </mc:Fallback>
            </mc:AlternateContent>
          </a:graphicData>
        </a:graphic>
      </p:graphicFrame>
      <p:sp>
        <p:nvSpPr>
          <p:cNvPr id="2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89FD5B-F5C9-4DDC-BC3A-A700E6E3B3F9}" type="slidenum">
              <a:rPr lang="en-US" sz="1400" smtClean="0"/>
              <a:pPr eaLnBrk="1" hangingPunct="1"/>
              <a:t>9</a:t>
            </a:fld>
            <a:endParaRPr lang="en-US" sz="1400" smtClean="0"/>
          </a:p>
        </p:txBody>
      </p:sp>
      <p:sp>
        <p:nvSpPr>
          <p:cNvPr id="2053" name="Rectangle 4"/>
          <p:cNvSpPr>
            <a:spLocks noChangeArrowheads="1"/>
          </p:cNvSpPr>
          <p:nvPr/>
        </p:nvSpPr>
        <p:spPr bwMode="auto">
          <a:xfrm>
            <a:off x="1219200" y="0"/>
            <a:ext cx="7010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dirty="0"/>
              <a:t>            Q = E</a:t>
            </a:r>
            <a:r>
              <a:rPr lang="en-US" baseline="-25000" dirty="0"/>
              <a:t>2</a:t>
            </a:r>
            <a:r>
              <a:rPr lang="en-US" dirty="0"/>
              <a:t> – E</a:t>
            </a:r>
            <a:r>
              <a:rPr lang="en-US" baseline="-25000" dirty="0"/>
              <a:t>1</a:t>
            </a:r>
            <a:r>
              <a:rPr lang="en-US" dirty="0"/>
              <a:t> + W  (initial state 1 to final state 2)</a:t>
            </a:r>
          </a:p>
          <a:p>
            <a:pPr>
              <a:lnSpc>
                <a:spcPct val="90000"/>
              </a:lnSpc>
            </a:pPr>
            <a:r>
              <a:rPr lang="en-US" dirty="0"/>
              <a:t>	Q =W (closed system undergoing a cycle </a:t>
            </a:r>
            <a:r>
              <a:rPr lang="en-US" dirty="0">
                <a:sym typeface="Symbol" pitchFamily="18" charset="2"/>
              </a:rPr>
              <a:t>E=0)</a:t>
            </a:r>
          </a:p>
          <a:p>
            <a:pPr>
              <a:lnSpc>
                <a:spcPct val="90000"/>
              </a:lnSpc>
            </a:pPr>
            <a:r>
              <a:rPr lang="en-US" dirty="0">
                <a:sym typeface="Symbol" pitchFamily="18" charset="2"/>
              </a:rPr>
              <a:t>	Q = U + W (stationary control mass)</a:t>
            </a:r>
            <a:endParaRPr lang="en-US" dirty="0"/>
          </a:p>
          <a:p>
            <a:pPr>
              <a:lnSpc>
                <a:spcPct val="90000"/>
              </a:lnSpc>
            </a:pPr>
            <a:r>
              <a:rPr lang="en-US" dirty="0"/>
              <a:t>	</a:t>
            </a:r>
          </a:p>
        </p:txBody>
      </p:sp>
      <p:sp>
        <p:nvSpPr>
          <p:cNvPr id="2054" name="Rectangle 5"/>
          <p:cNvSpPr>
            <a:spLocks noChangeArrowheads="1"/>
          </p:cNvSpPr>
          <p:nvPr/>
        </p:nvSpPr>
        <p:spPr bwMode="auto">
          <a:xfrm>
            <a:off x="304800" y="1143000"/>
            <a:ext cx="6553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t> </a:t>
            </a:r>
          </a:p>
        </p:txBody>
      </p:sp>
    </p:spTree>
    <p:extLst>
      <p:ext uri="{BB962C8B-B14F-4D97-AF65-F5344CB8AC3E}">
        <p14:creationId xmlns:p14="http://schemas.microsoft.com/office/powerpoint/2010/main" val="587461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54996</TotalTime>
  <Words>1986</Words>
  <Application>Microsoft Office PowerPoint</Application>
  <PresentationFormat>On-screen Show (4:3)</PresentationFormat>
  <Paragraphs>561</Paragraphs>
  <Slides>64</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68" baseType="lpstr">
      <vt:lpstr>Office Theme</vt:lpstr>
      <vt:lpstr>Equation</vt:lpstr>
      <vt:lpstr>Drawing</vt:lpstr>
      <vt:lpstr>Presentation</vt:lpstr>
      <vt:lpstr>Chapter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Fig.1.1   Graphic statements of the 1st law  for closed systems</vt:lpstr>
      <vt:lpstr>                                               E is path independent        Fig.1.2  The path dependence of Q and 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53</cp:revision>
  <dcterms:created xsi:type="dcterms:W3CDTF">2018-03-28T19:20:03Z</dcterms:created>
  <dcterms:modified xsi:type="dcterms:W3CDTF">2019-05-22T05:30:29Z</dcterms:modified>
</cp:coreProperties>
</file>