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96" r:id="rId2"/>
    <p:sldId id="397" r:id="rId3"/>
    <p:sldId id="260" r:id="rId4"/>
    <p:sldId id="264" r:id="rId5"/>
    <p:sldId id="265" r:id="rId6"/>
    <p:sldId id="266" r:id="rId7"/>
    <p:sldId id="272" r:id="rId8"/>
    <p:sldId id="273" r:id="rId9"/>
    <p:sldId id="274" r:id="rId10"/>
    <p:sldId id="275" r:id="rId11"/>
    <p:sldId id="276" r:id="rId12"/>
    <p:sldId id="277" r:id="rId13"/>
    <p:sldId id="313" r:id="rId14"/>
    <p:sldId id="282" r:id="rId15"/>
    <p:sldId id="283" r:id="rId16"/>
    <p:sldId id="284" r:id="rId17"/>
    <p:sldId id="285" r:id="rId18"/>
    <p:sldId id="286" r:id="rId19"/>
    <p:sldId id="287" r:id="rId20"/>
    <p:sldId id="288" r:id="rId21"/>
    <p:sldId id="289" r:id="rId22"/>
    <p:sldId id="290" r:id="rId23"/>
    <p:sldId id="317" r:id="rId24"/>
    <p:sldId id="324"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88" r:id="rId41"/>
    <p:sldId id="389" r:id="rId42"/>
    <p:sldId id="390" r:id="rId43"/>
    <p:sldId id="391" r:id="rId44"/>
    <p:sldId id="392" r:id="rId45"/>
    <p:sldId id="393" r:id="rId46"/>
    <p:sldId id="394"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79" r:id="rId60"/>
    <p:sldId id="380" r:id="rId61"/>
    <p:sldId id="381" r:id="rId62"/>
    <p:sldId id="382" r:id="rId63"/>
    <p:sldId id="383" r:id="rId64"/>
    <p:sldId id="395" r:id="rId65"/>
    <p:sldId id="384" r:id="rId66"/>
    <p:sldId id="385" r:id="rId67"/>
    <p:sldId id="386" r:id="rId68"/>
    <p:sldId id="387"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57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ahma\Documents\Hydropower\FDCLDC.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FDC</c:v>
          </c:tx>
          <c:spPr>
            <a:ln w="50800">
              <a:solidFill>
                <a:srgbClr val="FF0000"/>
              </a:solidFill>
            </a:ln>
          </c:spPr>
          <c:xVal>
            <c:numRef>
              <c:f>example!$G$3:$G$14</c:f>
              <c:numCache>
                <c:formatCode>General</c:formatCode>
                <c:ptCount val="12"/>
                <c:pt idx="0">
                  <c:v>100</c:v>
                </c:pt>
                <c:pt idx="1">
                  <c:v>100</c:v>
                </c:pt>
                <c:pt idx="2">
                  <c:v>83.333333333333258</c:v>
                </c:pt>
                <c:pt idx="3">
                  <c:v>75</c:v>
                </c:pt>
                <c:pt idx="4">
                  <c:v>66.666666666666671</c:v>
                </c:pt>
                <c:pt idx="5">
                  <c:v>58.333333333333336</c:v>
                </c:pt>
                <c:pt idx="6">
                  <c:v>50</c:v>
                </c:pt>
                <c:pt idx="7">
                  <c:v>50</c:v>
                </c:pt>
                <c:pt idx="8">
                  <c:v>33.333333333333336</c:v>
                </c:pt>
                <c:pt idx="9">
                  <c:v>25</c:v>
                </c:pt>
                <c:pt idx="10">
                  <c:v>16.666666666666668</c:v>
                </c:pt>
                <c:pt idx="11">
                  <c:v>8.3333333333333357</c:v>
                </c:pt>
              </c:numCache>
            </c:numRef>
          </c:xVal>
          <c:yVal>
            <c:numRef>
              <c:f>example!$D$3:$D$14</c:f>
              <c:numCache>
                <c:formatCode>General</c:formatCode>
                <c:ptCount val="12"/>
                <c:pt idx="0">
                  <c:v>40</c:v>
                </c:pt>
                <c:pt idx="1">
                  <c:v>40</c:v>
                </c:pt>
                <c:pt idx="2">
                  <c:v>42</c:v>
                </c:pt>
                <c:pt idx="3">
                  <c:v>50</c:v>
                </c:pt>
                <c:pt idx="4">
                  <c:v>65</c:v>
                </c:pt>
                <c:pt idx="5">
                  <c:v>85</c:v>
                </c:pt>
                <c:pt idx="6">
                  <c:v>115</c:v>
                </c:pt>
                <c:pt idx="7">
                  <c:v>115</c:v>
                </c:pt>
                <c:pt idx="8">
                  <c:v>155</c:v>
                </c:pt>
                <c:pt idx="9">
                  <c:v>270</c:v>
                </c:pt>
                <c:pt idx="10">
                  <c:v>335</c:v>
                </c:pt>
                <c:pt idx="11">
                  <c:v>395</c:v>
                </c:pt>
              </c:numCache>
            </c:numRef>
          </c:yVal>
          <c:smooth val="1"/>
        </c:ser>
        <c:dLbls>
          <c:showLegendKey val="0"/>
          <c:showVal val="0"/>
          <c:showCatName val="0"/>
          <c:showSerName val="0"/>
          <c:showPercent val="0"/>
          <c:showBubbleSize val="0"/>
        </c:dLbls>
        <c:axId val="206967168"/>
        <c:axId val="206969088"/>
      </c:scatterChart>
      <c:valAx>
        <c:axId val="206967168"/>
        <c:scaling>
          <c:orientation val="minMax"/>
        </c:scaling>
        <c:delete val="0"/>
        <c:axPos val="b"/>
        <c:title>
          <c:tx>
            <c:rich>
              <a:bodyPr/>
              <a:lstStyle/>
              <a:p>
                <a:pPr>
                  <a:defRPr sz="2000" i="1">
                    <a:latin typeface="Times New Roman" pitchFamily="18" charset="0"/>
                    <a:cs typeface="Times New Roman" pitchFamily="18" charset="0"/>
                  </a:defRPr>
                </a:pPr>
                <a:r>
                  <a:rPr lang="en-US" sz="2000" i="1">
                    <a:latin typeface="Times New Roman" pitchFamily="18" charset="0"/>
                    <a:cs typeface="Times New Roman" pitchFamily="18" charset="0"/>
                  </a:rPr>
                  <a:t>Exceedence %</a:t>
                </a:r>
              </a:p>
            </c:rich>
          </c:tx>
          <c:overlay val="0"/>
        </c:title>
        <c:numFmt formatCode="General" sourceLinked="1"/>
        <c:majorTickMark val="none"/>
        <c:minorTickMark val="none"/>
        <c:tickLblPos val="nextTo"/>
        <c:txPr>
          <a:bodyPr/>
          <a:lstStyle/>
          <a:p>
            <a:pPr>
              <a:defRPr sz="1600" baseline="0"/>
            </a:pPr>
            <a:endParaRPr lang="en-US"/>
          </a:p>
        </c:txPr>
        <c:crossAx val="206969088"/>
        <c:crosses val="autoZero"/>
        <c:crossBetween val="midCat"/>
      </c:valAx>
      <c:valAx>
        <c:axId val="206969088"/>
        <c:scaling>
          <c:orientation val="minMax"/>
        </c:scaling>
        <c:delete val="0"/>
        <c:axPos val="l"/>
        <c:majorGridlines/>
        <c:title>
          <c:tx>
            <c:rich>
              <a:bodyPr/>
              <a:lstStyle/>
              <a:p>
                <a:pPr>
                  <a:defRPr sz="2000" i="1">
                    <a:latin typeface="Times New Roman" pitchFamily="18" charset="0"/>
                    <a:cs typeface="Times New Roman" pitchFamily="18" charset="0"/>
                  </a:defRPr>
                </a:pPr>
                <a:r>
                  <a:rPr lang="en-US" sz="2000" i="1" dirty="0">
                    <a:latin typeface="Times New Roman" pitchFamily="18" charset="0"/>
                    <a:cs typeface="Times New Roman" pitchFamily="18" charset="0"/>
                  </a:rPr>
                  <a:t>Discharge m</a:t>
                </a:r>
                <a:r>
                  <a:rPr lang="en-US" sz="2000" i="1" baseline="30000" dirty="0">
                    <a:latin typeface="Times New Roman" pitchFamily="18" charset="0"/>
                    <a:cs typeface="Times New Roman" pitchFamily="18" charset="0"/>
                  </a:rPr>
                  <a:t>3/</a:t>
                </a:r>
                <a:r>
                  <a:rPr lang="en-US" sz="2000" i="1" dirty="0">
                    <a:latin typeface="Times New Roman" pitchFamily="18" charset="0"/>
                    <a:cs typeface="Times New Roman" pitchFamily="18" charset="0"/>
                  </a:rPr>
                  <a:t>s</a:t>
                </a:r>
              </a:p>
            </c:rich>
          </c:tx>
          <c:overlay val="0"/>
        </c:title>
        <c:numFmt formatCode="General" sourceLinked="1"/>
        <c:majorTickMark val="none"/>
        <c:minorTickMark val="none"/>
        <c:tickLblPos val="nextTo"/>
        <c:txPr>
          <a:bodyPr/>
          <a:lstStyle/>
          <a:p>
            <a:pPr>
              <a:defRPr sz="1600" baseline="0"/>
            </a:pPr>
            <a:endParaRPr lang="en-US"/>
          </a:p>
        </c:txPr>
        <c:crossAx val="206967168"/>
        <c:crosses val="autoZero"/>
        <c:crossBetween val="midCat"/>
      </c:valAx>
    </c:plotArea>
    <c:legend>
      <c:legendPos val="t"/>
      <c:overlay val="0"/>
      <c:txPr>
        <a:bodyPr/>
        <a:lstStyle/>
        <a:p>
          <a:pPr>
            <a:defRPr sz="2000" i="1">
              <a:latin typeface="Times New Roman" pitchFamily="18" charset="0"/>
              <a:cs typeface="Times New Roman" pitchFamily="18" charset="0"/>
            </a:defRPr>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F263BF6-A479-45AA-AB1D-6F2A1E66CA9E}" type="datetimeFigureOut">
              <a:rPr lang="en-US"/>
              <a:pPr>
                <a:defRPr/>
              </a:pPr>
              <a:t>20-Jan-19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B7C43D-16A3-4FAC-8B8B-4B1087483F09}" type="slidenum">
              <a:rPr lang="en-US"/>
              <a:pPr>
                <a:defRPr/>
              </a:pPr>
              <a:t>‹#›</a:t>
            </a:fld>
            <a:endParaRPr lang="en-US"/>
          </a:p>
        </p:txBody>
      </p:sp>
    </p:spTree>
    <p:extLst>
      <p:ext uri="{BB962C8B-B14F-4D97-AF65-F5344CB8AC3E}">
        <p14:creationId xmlns:p14="http://schemas.microsoft.com/office/powerpoint/2010/main" val="2613570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FAB417-7BDB-4BBF-A531-2239B97E6384}" type="slidenum">
              <a:rPr lang="en-US"/>
              <a:pPr fontAlgn="base">
                <a:spcBef>
                  <a:spcPct val="0"/>
                </a:spcBef>
                <a:spcAft>
                  <a:spcPct val="0"/>
                </a:spcAft>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813893-97CE-45DA-9C63-2A54A4DD4BD9}" type="slidenum">
              <a:rPr lang="en-US" smtClean="0"/>
              <a:pPr eaLnBrk="1" hangingPunct="1"/>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793875" y="0"/>
            <a:ext cx="3398838" cy="2551113"/>
          </a:xfrm>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xfrm>
            <a:off x="149225" y="2701925"/>
            <a:ext cx="6583363" cy="6307138"/>
          </a:xfrm>
          <a:solidFill>
            <a:srgbClr val="FFFFFF"/>
          </a:solidFill>
          <a:ln>
            <a:solidFill>
              <a:srgbClr val="000000"/>
            </a:solidFill>
            <a:miter lim="800000"/>
            <a:headEnd/>
            <a:tailEnd/>
          </a:ln>
        </p:spPr>
        <p:txBody>
          <a:bodyPr wrap="square" lIns="89906" tIns="44953" rIns="89906" bIns="44953"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4578BFA-DCCE-404A-8147-4EB4513023E8}" type="datetimeFigureOut">
              <a:rPr lang="en-US"/>
              <a:pPr>
                <a:defRPr/>
              </a:pPr>
              <a:t>20-Jan-19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D288FF-BF3F-48DB-BDED-C9C5EACD9D1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80789A-3481-4366-83C3-E949E165EFB8}" type="datetimeFigureOut">
              <a:rPr lang="en-US"/>
              <a:pPr>
                <a:defRPr/>
              </a:pPr>
              <a:t>20-Jan-19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1B9634-4E82-4BF0-89E6-1B5D6D037E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69DC34-187F-4377-A5A6-2D1EF7E17D10}" type="datetimeFigureOut">
              <a:rPr lang="en-US"/>
              <a:pPr>
                <a:defRPr/>
              </a:pPr>
              <a:t>20-Jan-19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1A8552-F62B-446C-A516-740834C246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0DD062-D728-4ACA-A8A5-6FE0F264BEE2}" type="datetimeFigureOut">
              <a:rPr lang="en-US"/>
              <a:pPr>
                <a:defRPr/>
              </a:pPr>
              <a:t>20-Jan-19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F7DEAB-FAE4-4B57-BB13-F892887BE08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D9494A2-E852-42F8-8B80-0AFEC86525A5}" type="datetimeFigureOut">
              <a:rPr lang="en-US"/>
              <a:pPr>
                <a:defRPr/>
              </a:pPr>
              <a:t>20-Jan-19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0D3E0C-7B88-4CF7-B014-C78F896AE7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C361CF-11B6-4E02-A5DE-4E21314F7843}" type="datetimeFigureOut">
              <a:rPr lang="en-US"/>
              <a:pPr>
                <a:defRPr/>
              </a:pPr>
              <a:t>20-Jan-19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A50751-239C-437C-B037-1A047C9450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3F22090-217A-426E-9DC2-95175C6B95E2}" type="datetimeFigureOut">
              <a:rPr lang="en-US"/>
              <a:pPr>
                <a:defRPr/>
              </a:pPr>
              <a:t>20-Jan-19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364EA69-FE45-47DE-B533-112077FA86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07767FF-92A8-46E9-87DF-5228AAF2E518}" type="datetimeFigureOut">
              <a:rPr lang="en-US"/>
              <a:pPr>
                <a:defRPr/>
              </a:pPr>
              <a:t>20-Jan-19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828311B-750E-4683-B410-22F6794900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A873EC-44DC-4443-A597-E26CE7935AAA}" type="datetimeFigureOut">
              <a:rPr lang="en-US"/>
              <a:pPr>
                <a:defRPr/>
              </a:pPr>
              <a:t>20-Jan-19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3187D3C-C410-4E5A-B946-C7DB53F5B4E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BAC086-EA0B-4115-8124-873FA421756B}" type="datetimeFigureOut">
              <a:rPr lang="en-US"/>
              <a:pPr>
                <a:defRPr/>
              </a:pPr>
              <a:t>20-Jan-19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6C9158-277A-4A82-A388-56A7C27BEF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775FC2-D29F-4F28-9250-DEAEE6DCAB7F}" type="datetimeFigureOut">
              <a:rPr lang="en-US"/>
              <a:pPr>
                <a:defRPr/>
              </a:pPr>
              <a:t>20-Jan-19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6B487B-8AA5-435A-B850-895B489860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F23E2E4-BD0E-4693-A831-706C4925D1AE}" type="datetimeFigureOut">
              <a:rPr lang="en-US"/>
              <a:pPr>
                <a:defRPr/>
              </a:pPr>
              <a:t>20-Jan-19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48EC576-4CA6-47F1-B836-1524ABE81C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H:\renewable%20energ+inter\renewable%20mini%20project\HydroPower1_files\howworks.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file:///H:\renewable%20energ+inter\renewable%20mini%20project\very%20important%20hydro%20info_files\pumped.gi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3.bin"/><Relationship Id="rId4" Type="http://schemas.openxmlformats.org/officeDocument/2006/relationships/image" Target="../media/image17.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0.png"/><Relationship Id="rId4" Type="http://schemas.openxmlformats.org/officeDocument/2006/relationships/image" Target="../media/image19.wmf"/></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0.png"/><Relationship Id="rId5" Type="http://schemas.openxmlformats.org/officeDocument/2006/relationships/image" Target="../media/image19.wmf"/><Relationship Id="rId4" Type="http://schemas.openxmlformats.org/officeDocument/2006/relationships/oleObject" Target="../embeddings/oleObject5.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6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H:\renewable%20energ+inter\renewable%20mini%20project\Hydropowerbest2_files\hydro2.gi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lgn="ctr">
              <a:buNone/>
            </a:pPr>
            <a:r>
              <a:rPr lang="en-US" sz="6600" dirty="0" smtClean="0">
                <a:solidFill>
                  <a:srgbClr val="FF0000"/>
                </a:solidFill>
              </a:rPr>
              <a:t>Chapter Five</a:t>
            </a:r>
          </a:p>
          <a:p>
            <a:pPr marL="0" indent="0" algn="ctr">
              <a:buNone/>
            </a:pPr>
            <a:r>
              <a:rPr lang="en-US" sz="6600" dirty="0" smtClean="0">
                <a:solidFill>
                  <a:srgbClr val="000099"/>
                </a:solidFill>
              </a:rPr>
              <a:t>Hydropower Systems</a:t>
            </a:r>
            <a:endParaRPr lang="en-US" sz="6600" dirty="0">
              <a:solidFill>
                <a:srgbClr val="000099"/>
              </a:solidFill>
            </a:endParaRPr>
          </a:p>
        </p:txBody>
      </p:sp>
    </p:spTree>
    <p:extLst>
      <p:ext uri="{BB962C8B-B14F-4D97-AF65-F5344CB8AC3E}">
        <p14:creationId xmlns:p14="http://schemas.microsoft.com/office/powerpoint/2010/main" val="148491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lnSpc>
                <a:spcPct val="90000"/>
              </a:lnSpc>
              <a:buFont typeface="Arial" charset="0"/>
              <a:buNone/>
            </a:pPr>
            <a:r>
              <a:rPr lang="en-US" sz="2800" b="1" i="1" smtClean="0">
                <a:solidFill>
                  <a:srgbClr val="FF0000"/>
                </a:solidFill>
                <a:latin typeface="Times New Roman" pitchFamily="18" charset="0"/>
                <a:cs typeface="Times New Roman" pitchFamily="18" charset="0"/>
              </a:rPr>
              <a:t>Outflow</a:t>
            </a:r>
            <a:r>
              <a:rPr lang="en-US" sz="2800" i="1" smtClean="0">
                <a:latin typeface="Times New Roman" pitchFamily="18" charset="0"/>
                <a:cs typeface="Times New Roman" pitchFamily="18" charset="0"/>
              </a:rPr>
              <a:t> - Used water is carried through pipelines, called tailraces, and re-enters the river downstream</a:t>
            </a:r>
            <a:r>
              <a:rPr lang="en-US" smtClean="0"/>
              <a:t>.</a:t>
            </a:r>
          </a:p>
          <a:p>
            <a:pPr marL="0" indent="0" algn="just">
              <a:lnSpc>
                <a:spcPct val="90000"/>
              </a:lnSpc>
              <a:buFont typeface="Arial" charset="0"/>
              <a:buNone/>
            </a:pPr>
            <a:r>
              <a:rPr lang="en-US" b="1" i="1" smtClean="0">
                <a:solidFill>
                  <a:srgbClr val="FF0000"/>
                </a:solidFill>
                <a:latin typeface="Times New Roman" pitchFamily="18" charset="0"/>
              </a:rPr>
              <a:t>Penstock pipe-</a:t>
            </a:r>
            <a:r>
              <a:rPr lang="en-US" smtClean="0">
                <a:latin typeface="Times New Roman" pitchFamily="18" charset="0"/>
              </a:rPr>
              <a:t> </a:t>
            </a:r>
            <a:r>
              <a:rPr lang="en-US" sz="2800" i="1" smtClean="0">
                <a:latin typeface="Times New Roman" pitchFamily="18" charset="0"/>
              </a:rPr>
              <a:t>The penstock pipe transports water under pressure from the forebay tank to the turbine, where the potential energy of the water is converted into kinetic energy in order to rotate the turbine.</a:t>
            </a:r>
          </a:p>
          <a:p>
            <a:pPr marL="0" indent="0" algn="just">
              <a:lnSpc>
                <a:spcPct val="90000"/>
              </a:lnSpc>
              <a:buFont typeface="Arial" charset="0"/>
              <a:buNone/>
            </a:pPr>
            <a:r>
              <a:rPr lang="en-US" sz="2800" b="1" i="1" smtClean="0">
                <a:solidFill>
                  <a:srgbClr val="C00000"/>
                </a:solidFill>
                <a:latin typeface="Times New Roman" pitchFamily="18" charset="0"/>
                <a:cs typeface="Times New Roman" pitchFamily="18" charset="0"/>
              </a:rPr>
              <a:t>The hydropower plant components area  is categorized as:</a:t>
            </a:r>
          </a:p>
          <a:p>
            <a:pPr marL="0" indent="0" algn="just">
              <a:lnSpc>
                <a:spcPct val="90000"/>
              </a:lnSpc>
            </a:pPr>
            <a:r>
              <a:rPr lang="en-US" sz="2800" b="1" i="1" smtClean="0">
                <a:solidFill>
                  <a:srgbClr val="002060"/>
                </a:solidFill>
                <a:latin typeface="Times New Roman" pitchFamily="18" charset="0"/>
                <a:cs typeface="Times New Roman" pitchFamily="18" charset="0"/>
              </a:rPr>
              <a:t>Civil works</a:t>
            </a:r>
            <a:r>
              <a:rPr lang="en-US" sz="2800" b="1" i="1" smtClean="0">
                <a:latin typeface="Times New Roman" pitchFamily="18" charset="0"/>
                <a:cs typeface="Times New Roman" pitchFamily="18" charset="0"/>
              </a:rPr>
              <a:t>:</a:t>
            </a:r>
            <a:r>
              <a:rPr lang="en-US" sz="2800" i="1" smtClean="0">
                <a:latin typeface="Times New Roman" pitchFamily="18" charset="0"/>
                <a:cs typeface="Times New Roman" pitchFamily="18" charset="0"/>
              </a:rPr>
              <a:t> Includes dam, powerhouse  and spillway(structures used to provide for the controlled release of flows from a dam  into a downstream area, typically being the river that was dammed)</a:t>
            </a:r>
          </a:p>
          <a:p>
            <a:pPr marL="0" indent="0" algn="just">
              <a:lnSpc>
                <a:spcPct val="90000"/>
              </a:lnSpc>
            </a:pPr>
            <a:r>
              <a:rPr lang="en-US" sz="2800" b="1" i="1" smtClean="0">
                <a:solidFill>
                  <a:srgbClr val="002060"/>
                </a:solidFill>
                <a:latin typeface="Times New Roman" pitchFamily="18" charset="0"/>
                <a:cs typeface="Times New Roman" pitchFamily="18" charset="0"/>
              </a:rPr>
              <a:t>Mechanical work</a:t>
            </a:r>
            <a:r>
              <a:rPr lang="en-US" sz="2800" b="1" i="1" smtClean="0">
                <a:latin typeface="Times New Roman" pitchFamily="18" charset="0"/>
                <a:cs typeface="Times New Roman" pitchFamily="18" charset="0"/>
              </a:rPr>
              <a:t>: </a:t>
            </a:r>
            <a:r>
              <a:rPr lang="en-US" sz="2800" i="1" smtClean="0">
                <a:latin typeface="Times New Roman" pitchFamily="18" charset="0"/>
                <a:cs typeface="Times New Roman" pitchFamily="18" charset="0"/>
              </a:rPr>
              <a:t>includes turbine, penstock, valves and gates</a:t>
            </a:r>
          </a:p>
          <a:p>
            <a:pPr marL="0" indent="0" algn="just">
              <a:lnSpc>
                <a:spcPct val="90000"/>
              </a:lnSpc>
            </a:pPr>
            <a:r>
              <a:rPr lang="en-US" sz="2800" b="1" i="1" smtClean="0">
                <a:solidFill>
                  <a:srgbClr val="002060"/>
                </a:solidFill>
                <a:latin typeface="Times New Roman" pitchFamily="18" charset="0"/>
                <a:cs typeface="Times New Roman" pitchFamily="18" charset="0"/>
              </a:rPr>
              <a:t>Electrical and other Equipments</a:t>
            </a:r>
            <a:r>
              <a:rPr lang="en-US" sz="2800" b="1" i="1" smtClean="0">
                <a:latin typeface="Times New Roman" pitchFamily="18" charset="0"/>
                <a:cs typeface="Times New Roman" pitchFamily="18" charset="0"/>
              </a:rPr>
              <a:t>:</a:t>
            </a:r>
            <a:r>
              <a:rPr lang="en-US" sz="2800" i="1" smtClean="0">
                <a:latin typeface="Times New Roman" pitchFamily="18" charset="0"/>
                <a:cs typeface="Times New Roman" pitchFamily="18" charset="0"/>
              </a:rPr>
              <a:t> includes transformer, generators and auxiliary equipments </a:t>
            </a:r>
          </a:p>
          <a:p>
            <a:pPr marL="0" indent="0" algn="just">
              <a:lnSpc>
                <a:spcPct val="90000"/>
              </a:lnSpc>
              <a:buFont typeface="Arial" charset="0"/>
              <a:buNone/>
            </a:pPr>
            <a:endParaRPr lang="en-US" sz="2800" i="1" smtClean="0">
              <a:latin typeface="Times New Roman" pitchFamily="18" charset="0"/>
            </a:endParaRPr>
          </a:p>
          <a:p>
            <a:pPr marL="0" indent="0" algn="just">
              <a:lnSpc>
                <a:spcPct val="90000"/>
              </a:lnSpc>
              <a:buFont typeface="Arial" charset="0"/>
              <a:buNone/>
            </a:pPr>
            <a:endParaRPr lang="en-US" sz="2800"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lnSpc>
                <a:spcPct val="90000"/>
              </a:lnSpc>
              <a:buFont typeface="Arial" charset="0"/>
              <a:buNone/>
            </a:pPr>
            <a:r>
              <a:rPr lang="en-US" sz="3000" i="1" smtClean="0">
                <a:solidFill>
                  <a:srgbClr val="0000FF"/>
                </a:solidFill>
                <a:latin typeface="Times New Roman" pitchFamily="18" charset="0"/>
                <a:cs typeface="Times New Roman" pitchFamily="18" charset="0"/>
              </a:rPr>
              <a:t>Potential and Developed Hydropower Resources</a:t>
            </a:r>
          </a:p>
          <a:p>
            <a:pPr algn="just">
              <a:lnSpc>
                <a:spcPct val="90000"/>
              </a:lnSpc>
              <a:buFont typeface="Wingdings" pitchFamily="2" charset="2"/>
              <a:buChar char="Ø"/>
            </a:pPr>
            <a:r>
              <a:rPr lang="en-US" sz="3000" i="1" smtClean="0">
                <a:latin typeface="Times New Roman" pitchFamily="18" charset="0"/>
                <a:cs typeface="Times New Roman" pitchFamily="18" charset="0"/>
              </a:rPr>
              <a:t>Hydropower potential is generally evaluated in three categories, namely </a:t>
            </a:r>
            <a:r>
              <a:rPr lang="en-US" sz="3000" i="1" smtClean="0">
                <a:solidFill>
                  <a:srgbClr val="7030A0"/>
                </a:solidFill>
                <a:latin typeface="Times New Roman" pitchFamily="18" charset="0"/>
                <a:cs typeface="Times New Roman" pitchFamily="18" charset="0"/>
              </a:rPr>
              <a:t>theoretical</a:t>
            </a:r>
            <a:r>
              <a:rPr lang="en-US" sz="3000" i="1" smtClean="0">
                <a:latin typeface="Times New Roman" pitchFamily="18" charset="0"/>
                <a:cs typeface="Times New Roman" pitchFamily="18" charset="0"/>
              </a:rPr>
              <a:t>, </a:t>
            </a:r>
            <a:r>
              <a:rPr lang="en-US" sz="3000" i="1" smtClean="0">
                <a:solidFill>
                  <a:srgbClr val="7030A0"/>
                </a:solidFill>
                <a:latin typeface="Times New Roman" pitchFamily="18" charset="0"/>
                <a:cs typeface="Times New Roman" pitchFamily="18" charset="0"/>
              </a:rPr>
              <a:t>technical</a:t>
            </a:r>
            <a:r>
              <a:rPr lang="en-US" sz="3000" i="1" smtClean="0">
                <a:latin typeface="Times New Roman" pitchFamily="18" charset="0"/>
                <a:cs typeface="Times New Roman" pitchFamily="18" charset="0"/>
              </a:rPr>
              <a:t> and </a:t>
            </a:r>
            <a:r>
              <a:rPr lang="en-US" sz="3000" i="1" smtClean="0">
                <a:solidFill>
                  <a:srgbClr val="7030A0"/>
                </a:solidFill>
                <a:latin typeface="Times New Roman" pitchFamily="18" charset="0"/>
                <a:cs typeface="Times New Roman" pitchFamily="18" charset="0"/>
              </a:rPr>
              <a:t>economical </a:t>
            </a:r>
            <a:r>
              <a:rPr lang="en-US" sz="3000" i="1" smtClean="0">
                <a:latin typeface="Times New Roman" pitchFamily="18" charset="0"/>
                <a:cs typeface="Times New Roman" pitchFamily="18" charset="0"/>
              </a:rPr>
              <a:t>potential.</a:t>
            </a:r>
          </a:p>
          <a:p>
            <a:pPr algn="just">
              <a:lnSpc>
                <a:spcPct val="90000"/>
              </a:lnSpc>
              <a:buFont typeface="Wingdings" pitchFamily="2" charset="2"/>
              <a:buChar char="Ø"/>
            </a:pPr>
            <a:r>
              <a:rPr lang="en-US" sz="3000" i="1" smtClean="0">
                <a:solidFill>
                  <a:srgbClr val="C00000"/>
                </a:solidFill>
                <a:latin typeface="Times New Roman" pitchFamily="18" charset="0"/>
                <a:cs typeface="Times New Roman" pitchFamily="18" charset="0"/>
              </a:rPr>
              <a:t>Theoretical potential </a:t>
            </a:r>
            <a:r>
              <a:rPr lang="en-US" sz="3000" i="1" smtClean="0">
                <a:latin typeface="Times New Roman" pitchFamily="18" charset="0"/>
                <a:cs typeface="Times New Roman" pitchFamily="18" charset="0"/>
              </a:rPr>
              <a:t>is defined as the sum of the annual energy potentially available from all natural flows from the largest rivers to the smallest creek, regardless of the losses.</a:t>
            </a:r>
          </a:p>
          <a:p>
            <a:pPr algn="just">
              <a:lnSpc>
                <a:spcPct val="90000"/>
              </a:lnSpc>
              <a:buFont typeface="Wingdings" pitchFamily="2" charset="2"/>
              <a:buChar char="Ø"/>
            </a:pPr>
            <a:r>
              <a:rPr lang="en-US" sz="3100" i="1" smtClean="0">
                <a:solidFill>
                  <a:srgbClr val="C00000"/>
                </a:solidFill>
                <a:latin typeface="Times New Roman" pitchFamily="18" charset="0"/>
                <a:cs typeface="Times New Roman" pitchFamily="18" charset="0"/>
              </a:rPr>
              <a:t>Technical potential </a:t>
            </a:r>
            <a:r>
              <a:rPr lang="en-US" sz="3100" i="1" smtClean="0">
                <a:latin typeface="Times New Roman" pitchFamily="18" charset="0"/>
                <a:cs typeface="Times New Roman" pitchFamily="18" charset="0"/>
              </a:rPr>
              <a:t>is the part of theoretical potential which can be utilized with the current technology regardless of economic and other considerations. This definition of potential subtracts friction losses in water ways and efficiencies in the electromechanical equipment as well as the extreme low heads which are considered as infeasible.</a:t>
            </a:r>
            <a:endParaRPr lang="en-US" sz="3100" i="1"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0" y="0"/>
            <a:ext cx="9144000" cy="6858000"/>
          </a:xfrm>
        </p:spPr>
        <p:txBody>
          <a:bodyPr/>
          <a:lstStyle/>
          <a:p>
            <a:pPr marL="0" indent="0" algn="just">
              <a:buFont typeface="Wingdings" pitchFamily="2" charset="2"/>
              <a:buChar char="Ø"/>
            </a:pPr>
            <a:r>
              <a:rPr lang="en-US" sz="2800" i="1" smtClean="0">
                <a:solidFill>
                  <a:srgbClr val="C00000"/>
                </a:solidFill>
                <a:latin typeface="Times New Roman" pitchFamily="18" charset="0"/>
                <a:cs typeface="Times New Roman" pitchFamily="18" charset="0"/>
              </a:rPr>
              <a:t>Economic potential </a:t>
            </a:r>
            <a:r>
              <a:rPr lang="en-US" sz="2800" i="1" smtClean="0">
                <a:latin typeface="Times New Roman" pitchFamily="18" charset="0"/>
                <a:cs typeface="Times New Roman" pitchFamily="18" charset="0"/>
              </a:rPr>
              <a:t>is the part of the technical potential which can be regarded as economic when compared to alternative sources of power like oil and coal. </a:t>
            </a:r>
          </a:p>
          <a:p>
            <a:pPr marL="0" indent="0" algn="just">
              <a:buFont typeface="Wingdings" pitchFamily="2" charset="2"/>
              <a:buChar char="Ø"/>
            </a:pPr>
            <a:r>
              <a:rPr lang="en-US" sz="2800" i="1" smtClean="0">
                <a:latin typeface="Times New Roman" pitchFamily="18" charset="0"/>
                <a:cs typeface="Times New Roman" pitchFamily="18" charset="0"/>
              </a:rPr>
              <a:t>It is dependent on the cost of alternative sources. Therefore, it may change with time and should be updated regularly.</a:t>
            </a:r>
          </a:p>
          <a:p>
            <a:pPr marL="0" indent="0" algn="just">
              <a:buFont typeface="Wingdings" pitchFamily="2" charset="2"/>
              <a:buChar char="Ø"/>
            </a:pPr>
            <a:r>
              <a:rPr lang="en-US" sz="2800" i="1" smtClean="0">
                <a:latin typeface="Times New Roman" pitchFamily="18" charset="0"/>
                <a:cs typeface="Times New Roman" pitchFamily="18" charset="0"/>
              </a:rPr>
              <a:t>Union of the Electricity Industry uses a definition called </a:t>
            </a:r>
            <a:r>
              <a:rPr lang="en-US" sz="2800" i="1" smtClean="0">
                <a:solidFill>
                  <a:srgbClr val="C00000"/>
                </a:solidFill>
                <a:latin typeface="Times New Roman" pitchFamily="18" charset="0"/>
                <a:cs typeface="Times New Roman" pitchFamily="18" charset="0"/>
              </a:rPr>
              <a:t>exploitable hydropower potential </a:t>
            </a:r>
            <a:r>
              <a:rPr lang="en-US" sz="2800" i="1" smtClean="0">
                <a:latin typeface="Times New Roman" pitchFamily="18" charset="0"/>
                <a:cs typeface="Times New Roman" pitchFamily="18" charset="0"/>
              </a:rPr>
              <a:t>for the portion of the economical potential which can be harnessed considering environmental and other special restrictions.</a:t>
            </a:r>
          </a:p>
          <a:p>
            <a:pPr marL="0" indent="0" algn="just"/>
            <a:r>
              <a:rPr lang="en-US" sz="2800" i="1" smtClean="0">
                <a:latin typeface="Times New Roman" pitchFamily="18" charset="0"/>
                <a:cs typeface="Times New Roman" pitchFamily="18" charset="0"/>
              </a:rPr>
              <a:t> The Estimated total  </a:t>
            </a:r>
            <a:r>
              <a:rPr lang="en-US" sz="2800" b="1" i="1" smtClean="0">
                <a:solidFill>
                  <a:srgbClr val="7030A0"/>
                </a:solidFill>
                <a:latin typeface="Times New Roman" pitchFamily="18" charset="0"/>
                <a:cs typeface="Times New Roman" pitchFamily="18" charset="0"/>
              </a:rPr>
              <a:t>technical potential </a:t>
            </a:r>
            <a:r>
              <a:rPr lang="en-US" sz="2800" i="1" smtClean="0">
                <a:latin typeface="Times New Roman" pitchFamily="18" charset="0"/>
                <a:cs typeface="Times New Roman" pitchFamily="18" charset="0"/>
              </a:rPr>
              <a:t>for hydropower in the world  is as much as </a:t>
            </a:r>
            <a:r>
              <a:rPr lang="en-US" sz="2800" i="1" smtClean="0">
                <a:solidFill>
                  <a:srgbClr val="C00000"/>
                </a:solidFill>
                <a:latin typeface="Times New Roman" pitchFamily="18" charset="0"/>
                <a:cs typeface="Times New Roman" pitchFamily="18" charset="0"/>
              </a:rPr>
              <a:t>15955 TWh/year </a:t>
            </a:r>
            <a:r>
              <a:rPr lang="en-US" sz="2800" i="1" smtClean="0">
                <a:latin typeface="Times New Roman" pitchFamily="18" charset="0"/>
                <a:cs typeface="Times New Roman" pitchFamily="18" charset="0"/>
              </a:rPr>
              <a:t>or </a:t>
            </a:r>
            <a:r>
              <a:rPr lang="en-US" sz="2800" b="1" i="1" smtClean="0">
                <a:solidFill>
                  <a:srgbClr val="002060"/>
                </a:solidFill>
                <a:latin typeface="Times New Roman" pitchFamily="18" charset="0"/>
                <a:cs typeface="Times New Roman" pitchFamily="18" charset="0"/>
              </a:rPr>
              <a:t>4.8</a:t>
            </a:r>
            <a:r>
              <a:rPr lang="en-US" sz="2800" i="1" smtClean="0">
                <a:latin typeface="Times New Roman" pitchFamily="18" charset="0"/>
                <a:cs typeface="Times New Roman" pitchFamily="18" charset="0"/>
              </a:rPr>
              <a:t> times greater than today's hydropower production.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wipe(down)">
                                      <p:cBhvr>
                                        <p:cTn id="7" dur="500"/>
                                        <p:tgtEl>
                                          <p:spTgt spid="12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Effect transition="in" filter="wipe(down)">
                                      <p:cBhvr>
                                        <p:cTn id="12" dur="500"/>
                                        <p:tgtEl>
                                          <p:spTgt spid="122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90">
                                            <p:txEl>
                                              <p:pRg st="2" end="2"/>
                                            </p:txEl>
                                          </p:spTgt>
                                        </p:tgtEl>
                                        <p:attrNameLst>
                                          <p:attrName>style.visibility</p:attrName>
                                        </p:attrNameLst>
                                      </p:cBhvr>
                                      <p:to>
                                        <p:strVal val="visible"/>
                                      </p:to>
                                    </p:set>
                                    <p:animEffect transition="in" filter="wipe(down)">
                                      <p:cBhvr>
                                        <p:cTn id="17" dur="500"/>
                                        <p:tgtEl>
                                          <p:spTgt spid="122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290">
                                            <p:txEl>
                                              <p:pRg st="3" end="3"/>
                                            </p:txEl>
                                          </p:spTgt>
                                        </p:tgtEl>
                                        <p:attrNameLst>
                                          <p:attrName>style.visibility</p:attrName>
                                        </p:attrNameLst>
                                      </p:cBhvr>
                                      <p:to>
                                        <p:strVal val="visible"/>
                                      </p:to>
                                    </p:set>
                                    <p:animEffect transition="in" filter="wipe(down)">
                                      <p:cBhvr>
                                        <p:cTn id="22" dur="500"/>
                                        <p:tgtEl>
                                          <p:spTgt spid="12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0" y="0"/>
            <a:ext cx="9007043" cy="5638800"/>
          </a:xfrm>
          <a:prstGeom prst="rect">
            <a:avLst/>
          </a:prstGeom>
          <a:noFill/>
          <a:ln w="9525">
            <a:noFill/>
            <a:miter lim="800000"/>
            <a:headEnd/>
            <a:tailEnd/>
          </a:ln>
        </p:spPr>
      </p:pic>
      <p:sp>
        <p:nvSpPr>
          <p:cNvPr id="5" name="Rectangle 4"/>
          <p:cNvSpPr/>
          <p:nvPr/>
        </p:nvSpPr>
        <p:spPr>
          <a:xfrm>
            <a:off x="457200" y="5791200"/>
            <a:ext cx="8686800" cy="369332"/>
          </a:xfrm>
          <a:prstGeom prst="rect">
            <a:avLst/>
          </a:prstGeom>
        </p:spPr>
        <p:txBody>
          <a:bodyPr wrap="square">
            <a:spAutoFit/>
          </a:bodyPr>
          <a:lstStyle/>
          <a:p>
            <a:r>
              <a:rPr lang="en-US" b="1" dirty="0" smtClean="0">
                <a:solidFill>
                  <a:srgbClr val="FF0000"/>
                </a:solidFill>
              </a:rPr>
              <a:t>Figure 1.6   </a:t>
            </a:r>
            <a:r>
              <a:rPr lang="en-US" b="1" dirty="0">
                <a:solidFill>
                  <a:srgbClr val="FF0000"/>
                </a:solidFill>
              </a:rPr>
              <a:t>– Global total hydropower generation since 1980</a:t>
            </a:r>
            <a:endParaRPr lang="en-US" dirty="0">
              <a:solidFill>
                <a:srgbClr val="FF0000"/>
              </a:solidFill>
            </a:endParaRPr>
          </a:p>
        </p:txBody>
      </p:sp>
      <p:sp>
        <p:nvSpPr>
          <p:cNvPr id="6" name="Rectangle 5"/>
          <p:cNvSpPr/>
          <p:nvPr/>
        </p:nvSpPr>
        <p:spPr>
          <a:xfrm>
            <a:off x="1524000" y="381000"/>
            <a:ext cx="4572000" cy="738664"/>
          </a:xfrm>
          <a:prstGeom prst="rect">
            <a:avLst/>
          </a:prstGeom>
        </p:spPr>
        <p:txBody>
          <a:bodyPr>
            <a:spAutoFit/>
          </a:bodyPr>
          <a:lstStyle/>
          <a:p>
            <a:pPr algn="just"/>
            <a:r>
              <a:rPr lang="en-US" sz="1400" dirty="0">
                <a:solidFill>
                  <a:srgbClr val="000099"/>
                </a:solidFill>
              </a:rPr>
              <a:t>The blue </a:t>
            </a:r>
            <a:r>
              <a:rPr lang="en-US" sz="1400" dirty="0" smtClean="0">
                <a:solidFill>
                  <a:srgbClr val="000099"/>
                </a:solidFill>
              </a:rPr>
              <a:t>arrow represents </a:t>
            </a:r>
            <a:r>
              <a:rPr lang="en-US" sz="1400" dirty="0">
                <a:solidFill>
                  <a:srgbClr val="000099"/>
                </a:solidFill>
              </a:rPr>
              <a:t>a general historic increase in hydropower following growing demand </a:t>
            </a:r>
            <a:r>
              <a:rPr lang="en-US" sz="1400" dirty="0" smtClean="0">
                <a:solidFill>
                  <a:srgbClr val="000099"/>
                </a:solidFill>
              </a:rPr>
              <a:t>for electricity </a:t>
            </a:r>
            <a:r>
              <a:rPr lang="en-US" sz="1400" dirty="0">
                <a:solidFill>
                  <a:srgbClr val="000099"/>
                </a:solidFill>
              </a:rPr>
              <a:t>worldwide.</a:t>
            </a:r>
          </a:p>
        </p:txBody>
      </p:sp>
      <p:sp>
        <p:nvSpPr>
          <p:cNvPr id="7" name="Rectangle 6"/>
          <p:cNvSpPr/>
          <p:nvPr/>
        </p:nvSpPr>
        <p:spPr>
          <a:xfrm>
            <a:off x="1524000" y="1143000"/>
            <a:ext cx="5334000" cy="1169551"/>
          </a:xfrm>
          <a:prstGeom prst="rect">
            <a:avLst/>
          </a:prstGeom>
        </p:spPr>
        <p:txBody>
          <a:bodyPr wrap="square">
            <a:spAutoFit/>
          </a:bodyPr>
          <a:lstStyle/>
          <a:p>
            <a:pPr algn="just"/>
            <a:r>
              <a:rPr lang="en-US" sz="1400" dirty="0">
                <a:solidFill>
                  <a:srgbClr val="000099"/>
                </a:solidFill>
              </a:rPr>
              <a:t>From 1999 through 2005 (illustrated by the orange arrow), hydropower </a:t>
            </a:r>
            <a:r>
              <a:rPr lang="en-US" sz="1400" dirty="0" smtClean="0">
                <a:solidFill>
                  <a:srgbClr val="000099"/>
                </a:solidFill>
              </a:rPr>
              <a:t>development was </a:t>
            </a:r>
            <a:r>
              <a:rPr lang="en-US" sz="1400" dirty="0">
                <a:solidFill>
                  <a:srgbClr val="000099"/>
                </a:solidFill>
              </a:rPr>
              <a:t>largely halted worldwide, reflecting the impact of the World Commission on </a:t>
            </a:r>
            <a:r>
              <a:rPr lang="en-US" sz="1400" dirty="0" smtClean="0">
                <a:solidFill>
                  <a:srgbClr val="000099"/>
                </a:solidFill>
              </a:rPr>
              <a:t>Dams (</a:t>
            </a:r>
            <a:r>
              <a:rPr lang="en-US" sz="1400" dirty="0" err="1" smtClean="0">
                <a:solidFill>
                  <a:srgbClr val="000099"/>
                </a:solidFill>
              </a:rPr>
              <a:t>WCD</a:t>
            </a:r>
            <a:r>
              <a:rPr lang="en-US" sz="1400" dirty="0">
                <a:solidFill>
                  <a:srgbClr val="000099"/>
                </a:solidFill>
              </a:rPr>
              <a:t>), which was convened to review the development effectiveness of large </a:t>
            </a:r>
            <a:r>
              <a:rPr lang="en-US" sz="1400" dirty="0" smtClean="0">
                <a:solidFill>
                  <a:srgbClr val="000099"/>
                </a:solidFill>
              </a:rPr>
              <a:t>dams and </a:t>
            </a:r>
            <a:r>
              <a:rPr lang="en-US" sz="1400" dirty="0">
                <a:solidFill>
                  <a:srgbClr val="000099"/>
                </a:solidFill>
              </a:rPr>
              <a:t>develop guidelines for the development of new dams.</a:t>
            </a:r>
          </a:p>
        </p:txBody>
      </p:sp>
      <p:sp>
        <p:nvSpPr>
          <p:cNvPr id="8" name="Rectangle 7"/>
          <p:cNvSpPr/>
          <p:nvPr/>
        </p:nvSpPr>
        <p:spPr>
          <a:xfrm>
            <a:off x="4038600" y="3733801"/>
            <a:ext cx="5105400" cy="1169551"/>
          </a:xfrm>
          <a:prstGeom prst="rect">
            <a:avLst/>
          </a:prstGeom>
        </p:spPr>
        <p:txBody>
          <a:bodyPr wrap="square">
            <a:spAutoFit/>
          </a:bodyPr>
          <a:lstStyle/>
          <a:p>
            <a:pPr algn="just"/>
            <a:r>
              <a:rPr lang="en-US" sz="1400" dirty="0">
                <a:solidFill>
                  <a:srgbClr val="000099"/>
                </a:solidFill>
              </a:rPr>
              <a:t>From 2005 onwards (green arrow), hydropower development has seen an upswing </a:t>
            </a:r>
            <a:r>
              <a:rPr lang="en-US" sz="1400" dirty="0" smtClean="0">
                <a:solidFill>
                  <a:srgbClr val="000099"/>
                </a:solidFill>
              </a:rPr>
              <a:t>in development</a:t>
            </a:r>
            <a:r>
              <a:rPr lang="en-US" sz="1400" dirty="0">
                <a:solidFill>
                  <a:srgbClr val="000099"/>
                </a:solidFill>
              </a:rPr>
              <a:t>, which can be partly attributed to the impact of intensive efforts by </a:t>
            </a:r>
            <a:r>
              <a:rPr lang="en-US" sz="1400" dirty="0" smtClean="0">
                <a:solidFill>
                  <a:srgbClr val="000099"/>
                </a:solidFill>
              </a:rPr>
              <a:t>the International </a:t>
            </a:r>
            <a:r>
              <a:rPr lang="en-US" sz="1400" dirty="0">
                <a:solidFill>
                  <a:srgbClr val="000099"/>
                </a:solidFill>
              </a:rPr>
              <a:t>Hydropower Association (</a:t>
            </a:r>
            <a:r>
              <a:rPr lang="en-US" sz="1400" dirty="0" err="1">
                <a:solidFill>
                  <a:srgbClr val="000099"/>
                </a:solidFill>
              </a:rPr>
              <a:t>IHA</a:t>
            </a:r>
            <a:r>
              <a:rPr lang="en-US" sz="1400" dirty="0">
                <a:solidFill>
                  <a:srgbClr val="000099"/>
                </a:solidFill>
              </a:rPr>
              <a:t>) and hydropower companies to </a:t>
            </a:r>
            <a:r>
              <a:rPr lang="en-US" sz="1400" dirty="0" smtClean="0">
                <a:solidFill>
                  <a:srgbClr val="000099"/>
                </a:solidFill>
              </a:rPr>
              <a:t>negotiate sustainability </a:t>
            </a:r>
            <a:r>
              <a:rPr lang="en-US" sz="1400" dirty="0">
                <a:solidFill>
                  <a:srgbClr val="000099"/>
                </a:solidFill>
              </a:rPr>
              <a:t>guidelines for the sector.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Font typeface="Arial" charset="0"/>
              <a:buNone/>
            </a:pPr>
            <a:r>
              <a:rPr lang="en-US" b="1" i="1" dirty="0" smtClean="0">
                <a:solidFill>
                  <a:srgbClr val="0000FF"/>
                </a:solidFill>
                <a:latin typeface="Times New Roman" pitchFamily="18" charset="0"/>
                <a:cs typeface="Times New Roman" pitchFamily="18" charset="0"/>
              </a:rPr>
              <a:t>Classification of Hydro-Electric Power Plants</a:t>
            </a:r>
          </a:p>
          <a:p>
            <a:pPr algn="just">
              <a:buFont typeface="Wingdings" pitchFamily="2" charset="2"/>
              <a:buChar char="Ø"/>
            </a:pPr>
            <a:r>
              <a:rPr lang="en-US" sz="2800" i="1" dirty="0" smtClean="0">
                <a:latin typeface="Times New Roman" pitchFamily="18" charset="0"/>
                <a:cs typeface="Times New Roman" pitchFamily="18" charset="0"/>
              </a:rPr>
              <a:t>In studying the subject of hydropower engineering, it is important to understand the different types of development. Hydroelectric power plants can be classified in different ways according to their characteristics.</a:t>
            </a:r>
          </a:p>
          <a:p>
            <a:pPr algn="just">
              <a:buFont typeface="Arial" charset="0"/>
              <a:buNone/>
            </a:pPr>
            <a:endParaRPr lang="en-US" sz="2800" i="1" dirty="0" smtClean="0">
              <a:latin typeface="Times New Roman" pitchFamily="18" charset="0"/>
              <a:cs typeface="Times New Roman" pitchFamily="18" charset="0"/>
            </a:endParaRPr>
          </a:p>
          <a:p>
            <a:pPr algn="just">
              <a:buFont typeface="Arial" charset="0"/>
              <a:buNone/>
            </a:pPr>
            <a:r>
              <a:rPr lang="en-US" b="1" i="1" dirty="0" smtClean="0">
                <a:solidFill>
                  <a:srgbClr val="002060"/>
                </a:solidFill>
                <a:latin typeface="Times New Roman" pitchFamily="18" charset="0"/>
                <a:cs typeface="Times New Roman" pitchFamily="18" charset="0"/>
              </a:rPr>
              <a:t>Classification According to Operation Mode</a:t>
            </a:r>
          </a:p>
          <a:p>
            <a:pPr algn="just">
              <a:buFont typeface="Calibri" pitchFamily="34" charset="0"/>
              <a:buAutoNum type="romanUcPeriod"/>
            </a:pPr>
            <a:r>
              <a:rPr lang="en-US" b="1" i="1" dirty="0" smtClean="0">
                <a:solidFill>
                  <a:srgbClr val="C00000"/>
                </a:solidFill>
                <a:latin typeface="Times New Roman" pitchFamily="18" charset="0"/>
                <a:cs typeface="Times New Roman" pitchFamily="18" charset="0"/>
              </a:rPr>
              <a:t> Impoundment Plants</a:t>
            </a:r>
          </a:p>
          <a:p>
            <a:pPr algn="just">
              <a:buFont typeface="Wingdings" pitchFamily="2" charset="2"/>
              <a:buChar char="Ø"/>
            </a:pPr>
            <a:r>
              <a:rPr lang="en-US" sz="2800" i="1" dirty="0" smtClean="0">
                <a:latin typeface="Times New Roman" pitchFamily="18" charset="0"/>
                <a:cs typeface="Times New Roman" pitchFamily="18" charset="0"/>
              </a:rPr>
              <a:t>Also called  ‘storage plants’  or ‘reservoir plants’  is the most common type of hydroelectric power plants .</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These plants are usually large hydropower schemes and use a dam to store river water in a reservoir.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0" y="0"/>
            <a:ext cx="9144000" cy="6858000"/>
          </a:xfrm>
        </p:spPr>
        <p:txBody>
          <a:bodyPr/>
          <a:lstStyle/>
          <a:p>
            <a:pPr marL="0" indent="0" algn="just">
              <a:buFont typeface="Wingdings" pitchFamily="2" charset="2"/>
              <a:buChar char="Ø"/>
            </a:pPr>
            <a:r>
              <a:rPr lang="en-US" i="1" smtClean="0">
                <a:latin typeface="Times New Roman" pitchFamily="18" charset="0"/>
                <a:cs typeface="Times New Roman" pitchFamily="18" charset="0"/>
              </a:rPr>
              <a:t>These plants store water when the flows are relatively high and this storage compensates for the low-flow seasons. Therefore, a relatively constant supply of energy is maintained throughout a year.</a:t>
            </a:r>
            <a:endParaRPr lang="en-US" smtClean="0"/>
          </a:p>
        </p:txBody>
      </p:sp>
      <p:pic>
        <p:nvPicPr>
          <p:cNvPr id="28675" name="Picture 5" descr="Picture of Impoundment Hydropower"/>
          <p:cNvPicPr>
            <a:picLocks noChangeAspect="1" noChangeArrowheads="1"/>
          </p:cNvPicPr>
          <p:nvPr/>
        </p:nvPicPr>
        <p:blipFill>
          <a:blip r:embed="rId2" r:link="rId3" cstate="print">
            <a:lum bright="-22000" contrast="-10000"/>
          </a:blip>
          <a:srcRect/>
          <a:stretch>
            <a:fillRect/>
          </a:stretch>
        </p:blipFill>
        <p:spPr bwMode="auto">
          <a:xfrm>
            <a:off x="1371600" y="1981200"/>
            <a:ext cx="5624513" cy="4038600"/>
          </a:xfrm>
          <a:prstGeom prst="rect">
            <a:avLst/>
          </a:prstGeom>
          <a:noFill/>
          <a:ln w="9525">
            <a:noFill/>
            <a:miter lim="800000"/>
            <a:headEnd/>
            <a:tailEnd/>
          </a:ln>
        </p:spPr>
      </p:pic>
      <p:sp>
        <p:nvSpPr>
          <p:cNvPr id="28676" name="Rectangle 7"/>
          <p:cNvSpPr>
            <a:spLocks noChangeArrowheads="1"/>
          </p:cNvSpPr>
          <p:nvPr/>
        </p:nvSpPr>
        <p:spPr bwMode="auto">
          <a:xfrm>
            <a:off x="906463" y="6230938"/>
            <a:ext cx="6865937" cy="401637"/>
          </a:xfrm>
          <a:prstGeom prst="rect">
            <a:avLst/>
          </a:prstGeom>
          <a:noFill/>
          <a:ln w="9525">
            <a:noFill/>
            <a:miter lim="800000"/>
            <a:headEnd/>
            <a:tailEnd/>
          </a:ln>
        </p:spPr>
        <p:txBody>
          <a:bodyPr wrap="none" anchor="ctr">
            <a:spAutoFit/>
          </a:bodyPr>
          <a:lstStyle/>
          <a:p>
            <a:pPr algn="just"/>
            <a:r>
              <a:rPr lang="en-US" sz="1200" b="1" i="1" dirty="0">
                <a:solidFill>
                  <a:srgbClr val="000000"/>
                </a:solidFill>
                <a:latin typeface="Calibri" pitchFamily="34" charset="0"/>
                <a:cs typeface="Times New Roman" pitchFamily="18" charset="0"/>
              </a:rPr>
              <a:t>              </a:t>
            </a:r>
            <a:r>
              <a:rPr lang="en-US" sz="2000" b="1" i="1" dirty="0">
                <a:solidFill>
                  <a:srgbClr val="FF0000"/>
                </a:solidFill>
                <a:latin typeface="Times New Roman" pitchFamily="18" charset="0"/>
                <a:cs typeface="Times New Roman" pitchFamily="18" charset="0"/>
              </a:rPr>
              <a:t>Fig </a:t>
            </a:r>
            <a:r>
              <a:rPr lang="en-US" sz="2000" b="1" i="1" dirty="0" smtClean="0">
                <a:solidFill>
                  <a:srgbClr val="FF0000"/>
                </a:solidFill>
                <a:latin typeface="Times New Roman" pitchFamily="18" charset="0"/>
                <a:cs typeface="Times New Roman" pitchFamily="18" charset="0"/>
              </a:rPr>
              <a:t>1.7  </a:t>
            </a:r>
            <a:r>
              <a:rPr lang="en-US" sz="2000" b="1" i="1" dirty="0">
                <a:solidFill>
                  <a:srgbClr val="FF0000"/>
                </a:solidFill>
                <a:latin typeface="Times New Roman" pitchFamily="18" charset="0"/>
                <a:cs typeface="Times New Roman" pitchFamily="18" charset="0"/>
              </a:rPr>
              <a:t>Major parts of  storage  type of Hydropower Plant</a:t>
            </a:r>
            <a:endParaRPr lang="en-US"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0" y="0"/>
            <a:ext cx="9144000" cy="6858000"/>
          </a:xfrm>
        </p:spPr>
        <p:txBody>
          <a:bodyPr/>
          <a:lstStyle/>
          <a:p>
            <a:pPr marL="0" indent="0" algn="just">
              <a:buFont typeface="Arial" charset="0"/>
              <a:buNone/>
            </a:pPr>
            <a:r>
              <a:rPr lang="en-US" b="1" i="1" smtClean="0">
                <a:solidFill>
                  <a:srgbClr val="C00000"/>
                </a:solidFill>
                <a:latin typeface="Times New Roman" pitchFamily="18" charset="0"/>
                <a:cs typeface="Times New Roman" pitchFamily="18" charset="0"/>
              </a:rPr>
              <a:t>II. Run-of-river Plants </a:t>
            </a:r>
            <a:endParaRPr lang="en-US" b="1" smtClean="0"/>
          </a:p>
          <a:p>
            <a:pPr marL="0" indent="0" algn="just">
              <a:buFont typeface="Wingdings" pitchFamily="2" charset="2"/>
              <a:buChar char="Ø"/>
            </a:pPr>
            <a:r>
              <a:rPr lang="en-US" i="1" smtClean="0">
                <a:latin typeface="Times New Roman" pitchFamily="18" charset="0"/>
                <a:cs typeface="Times New Roman" pitchFamily="18" charset="0"/>
              </a:rPr>
              <a:t>This type of plant generally does not have a storage. By means of a diversion weir, water is diverted from the river and given to the transmission canal or sometimes tunnel. </a:t>
            </a:r>
          </a:p>
          <a:p>
            <a:pPr marL="0" indent="0" algn="just">
              <a:buFont typeface="Wingdings" pitchFamily="2" charset="2"/>
              <a:buChar char="Ø"/>
            </a:pPr>
            <a:r>
              <a:rPr lang="en-US" i="1" smtClean="0">
                <a:latin typeface="Times New Roman" pitchFamily="18" charset="0"/>
                <a:cs typeface="Times New Roman" pitchFamily="18" charset="0"/>
              </a:rPr>
              <a:t>At the end of the transmission canal lies a head pond or forebay facilitating a gentle approach to the intake of penstock. Forebays also serve in surge reduction and sediment removal.</a:t>
            </a:r>
          </a:p>
          <a:p>
            <a:pPr marL="0" indent="0" algn="just">
              <a:buFont typeface="Wingdings" pitchFamily="2" charset="2"/>
              <a:buChar char="Ø"/>
            </a:pPr>
            <a:r>
              <a:rPr lang="en-US" i="1" smtClean="0">
                <a:latin typeface="Times New Roman" pitchFamily="18" charset="0"/>
                <a:cs typeface="Times New Roman" pitchFamily="18" charset="0"/>
              </a:rPr>
              <a:t>Since these plants do not have storage, energy generation is dependent on the flow in the river.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down)">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wipe(down)">
                                      <p:cBhvr>
                                        <p:cTn id="12" dur="500"/>
                                        <p:tgtEl>
                                          <p:spTgt spid="276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wipe(down)">
                                      <p:cBhvr>
                                        <p:cTn id="17" dur="500"/>
                                        <p:tgtEl>
                                          <p:spTgt spid="276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650">
                                            <p:txEl>
                                              <p:pRg st="3" end="3"/>
                                            </p:txEl>
                                          </p:spTgt>
                                        </p:tgtEl>
                                        <p:attrNameLst>
                                          <p:attrName>style.visibility</p:attrName>
                                        </p:attrNameLst>
                                      </p:cBhvr>
                                      <p:to>
                                        <p:strVal val="visible"/>
                                      </p:to>
                                    </p:set>
                                    <p:animEffect transition="in" filter="wipe(down)">
                                      <p:cBhvr>
                                        <p:cTn id="22" dur="500"/>
                                        <p:tgtEl>
                                          <p:spTgt spid="276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0" y="0"/>
            <a:ext cx="9144000" cy="6858000"/>
          </a:xfrm>
        </p:spPr>
        <p:txBody>
          <a:bodyPr/>
          <a:lstStyle/>
          <a:p>
            <a:pPr algn="just">
              <a:buFont typeface="Wingdings" pitchFamily="2" charset="2"/>
              <a:buChar char="Ø"/>
            </a:pPr>
            <a:r>
              <a:rPr lang="en-US" i="1" smtClean="0">
                <a:latin typeface="Times New Roman" pitchFamily="18" charset="0"/>
                <a:cs typeface="Times New Roman" pitchFamily="18" charset="0"/>
              </a:rPr>
              <a:t>General layout of run-of-river plants is given in figure  below.</a:t>
            </a:r>
          </a:p>
        </p:txBody>
      </p:sp>
      <p:pic>
        <p:nvPicPr>
          <p:cNvPr id="30723" name="Picture 2"/>
          <p:cNvPicPr>
            <a:picLocks noChangeAspect="1" noChangeArrowheads="1"/>
          </p:cNvPicPr>
          <p:nvPr/>
        </p:nvPicPr>
        <p:blipFill>
          <a:blip r:embed="rId2" cstate="print"/>
          <a:srcRect/>
          <a:stretch>
            <a:fillRect/>
          </a:stretch>
        </p:blipFill>
        <p:spPr bwMode="auto">
          <a:xfrm>
            <a:off x="1524000" y="990600"/>
            <a:ext cx="6096000" cy="5335588"/>
          </a:xfrm>
          <a:prstGeom prst="rect">
            <a:avLst/>
          </a:prstGeom>
          <a:noFill/>
          <a:ln w="9525">
            <a:noFill/>
            <a:miter lim="800000"/>
            <a:headEnd/>
            <a:tailEnd/>
          </a:ln>
        </p:spPr>
      </p:pic>
      <p:sp>
        <p:nvSpPr>
          <p:cNvPr id="30724" name="Rectangle 7"/>
          <p:cNvSpPr>
            <a:spLocks noChangeArrowheads="1"/>
          </p:cNvSpPr>
          <p:nvPr/>
        </p:nvSpPr>
        <p:spPr bwMode="auto">
          <a:xfrm>
            <a:off x="1746613" y="6248370"/>
            <a:ext cx="5472973" cy="400110"/>
          </a:xfrm>
          <a:prstGeom prst="rect">
            <a:avLst/>
          </a:prstGeom>
          <a:noFill/>
          <a:ln w="9525">
            <a:noFill/>
            <a:miter lim="800000"/>
            <a:headEnd/>
            <a:tailEnd/>
          </a:ln>
        </p:spPr>
        <p:txBody>
          <a:bodyPr wrap="none" anchor="ctr">
            <a:spAutoFit/>
          </a:bodyPr>
          <a:lstStyle/>
          <a:p>
            <a:pPr algn="just"/>
            <a:r>
              <a:rPr lang="en-US" sz="1200" b="1" i="1" dirty="0">
                <a:solidFill>
                  <a:srgbClr val="000000"/>
                </a:solidFill>
                <a:latin typeface="Calibri" pitchFamily="34" charset="0"/>
                <a:cs typeface="Times New Roman" pitchFamily="18" charset="0"/>
              </a:rPr>
              <a:t>              </a:t>
            </a:r>
            <a:r>
              <a:rPr lang="en-US" sz="2000" b="1" i="1" dirty="0">
                <a:solidFill>
                  <a:srgbClr val="FF0000"/>
                </a:solidFill>
                <a:latin typeface="Times New Roman" pitchFamily="18" charset="0"/>
                <a:cs typeface="Times New Roman" pitchFamily="18" charset="0"/>
              </a:rPr>
              <a:t>Fig </a:t>
            </a:r>
            <a:r>
              <a:rPr lang="en-US" sz="2000" b="1" i="1" dirty="0" smtClean="0">
                <a:solidFill>
                  <a:srgbClr val="FF0000"/>
                </a:solidFill>
                <a:latin typeface="Times New Roman" pitchFamily="18" charset="0"/>
                <a:cs typeface="Times New Roman" pitchFamily="18" charset="0"/>
              </a:rPr>
              <a:t>1.8  </a:t>
            </a:r>
            <a:r>
              <a:rPr lang="en-US" sz="2000" b="1" i="1" dirty="0">
                <a:solidFill>
                  <a:srgbClr val="FF0000"/>
                </a:solidFill>
                <a:latin typeface="Times New Roman" pitchFamily="18" charset="0"/>
                <a:cs typeface="Times New Roman" pitchFamily="18" charset="0"/>
              </a:rPr>
              <a:t>General layout of run- of-river  plant</a:t>
            </a:r>
            <a:endParaRPr lang="en-US"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a:bodyPr>
          <a:lstStyle/>
          <a:p>
            <a:pPr fontAlgn="auto">
              <a:spcAft>
                <a:spcPts val="0"/>
              </a:spcAft>
              <a:buFont typeface="Arial" charset="0"/>
              <a:buNone/>
              <a:defRPr/>
            </a:pPr>
            <a:r>
              <a:rPr lang="en-US" b="1" i="1" dirty="0" smtClean="0">
                <a:solidFill>
                  <a:srgbClr val="C00000"/>
                </a:solidFill>
                <a:latin typeface="Times New Roman" pitchFamily="18" charset="0"/>
                <a:cs typeface="Times New Roman" pitchFamily="18" charset="0"/>
              </a:rPr>
              <a:t>III. Pumped-Storage Plants</a:t>
            </a:r>
          </a:p>
          <a:p>
            <a:pPr marL="0" indent="0" algn="just" fontAlgn="auto">
              <a:spcAft>
                <a:spcPts val="0"/>
              </a:spcAft>
              <a:buFont typeface="Wingdings" pitchFamily="2" charset="2"/>
              <a:buChar char="Ø"/>
              <a:defRPr/>
            </a:pPr>
            <a:r>
              <a:rPr lang="en-US" sz="2800" i="1" dirty="0" smtClean="0">
                <a:latin typeface="Times New Roman" pitchFamily="18" charset="0"/>
              </a:rPr>
              <a:t>In contrast to conventional hydropower plants, pumped storage plants reuse water. They  store electrical energy as potential energy.</a:t>
            </a:r>
          </a:p>
          <a:p>
            <a:pPr marL="0" indent="0" algn="just" fontAlgn="auto">
              <a:spcAft>
                <a:spcPts val="0"/>
              </a:spcAft>
              <a:buFont typeface="Wingdings" pitchFamily="2" charset="2"/>
              <a:buChar char="Ø"/>
              <a:defRPr/>
            </a:pPr>
            <a:r>
              <a:rPr lang="en-US" sz="2800" i="1" dirty="0" smtClean="0">
                <a:latin typeface="Times New Roman" pitchFamily="18" charset="0"/>
              </a:rPr>
              <a:t>They pump water to an upper reservoir at times of surplus energy on an electrical supply grid-typically, at night. This potential energy is then released through a hydro-electrical generator at times of high demand. Therefore, pumped-storage plants function like a large battery.</a:t>
            </a:r>
          </a:p>
          <a:p>
            <a:pPr marL="0" indent="0" algn="just" fontAlgn="auto">
              <a:spcAft>
                <a:spcPts val="0"/>
              </a:spcAft>
              <a:buFont typeface="Wingdings" pitchFamily="2" charset="2"/>
              <a:buChar char="Ø"/>
              <a:defRPr/>
            </a:pPr>
            <a:r>
              <a:rPr lang="en-US" sz="2800" i="1" dirty="0" smtClean="0">
                <a:latin typeface="Times New Roman" pitchFamily="18" charset="0"/>
                <a:cs typeface="Times New Roman" pitchFamily="18" charset="0"/>
              </a:rPr>
              <a:t>The combined use of pumped storage facilities with other types of electricity generation creates large cost savings through more efficient utilization of base-load plants.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0" y="0"/>
            <a:ext cx="9144000" cy="6858000"/>
          </a:xfrm>
        </p:spPr>
        <p:txBody>
          <a:bodyPr/>
          <a:lstStyle/>
          <a:p>
            <a:pPr marL="0" indent="0">
              <a:buFont typeface="Wingdings" pitchFamily="2" charset="2"/>
              <a:buChar char="Ø"/>
            </a:pPr>
            <a:r>
              <a:rPr lang="en-US" i="1" smtClean="0">
                <a:latin typeface="Times New Roman" pitchFamily="18" charset="0"/>
                <a:cs typeface="Times New Roman" pitchFamily="18" charset="0"/>
              </a:rPr>
              <a:t>Graphical representation of a pumped-storage plant is given in figure below.</a:t>
            </a:r>
          </a:p>
        </p:txBody>
      </p:sp>
      <p:pic>
        <p:nvPicPr>
          <p:cNvPr id="32771" name="Picture 2"/>
          <p:cNvPicPr>
            <a:picLocks noChangeAspect="1" noChangeArrowheads="1"/>
          </p:cNvPicPr>
          <p:nvPr/>
        </p:nvPicPr>
        <p:blipFill>
          <a:blip r:embed="rId2" cstate="print"/>
          <a:srcRect/>
          <a:stretch>
            <a:fillRect/>
          </a:stretch>
        </p:blipFill>
        <p:spPr bwMode="auto">
          <a:xfrm>
            <a:off x="381000" y="1066800"/>
            <a:ext cx="8229600" cy="5259388"/>
          </a:xfrm>
          <a:prstGeom prst="rect">
            <a:avLst/>
          </a:prstGeom>
          <a:noFill/>
          <a:ln w="9525">
            <a:noFill/>
            <a:miter lim="800000"/>
            <a:headEnd/>
            <a:tailEnd/>
          </a:ln>
        </p:spPr>
      </p:pic>
      <p:sp>
        <p:nvSpPr>
          <p:cNvPr id="32772" name="Rectangle 7"/>
          <p:cNvSpPr>
            <a:spLocks noChangeArrowheads="1"/>
          </p:cNvSpPr>
          <p:nvPr/>
        </p:nvSpPr>
        <p:spPr bwMode="auto">
          <a:xfrm>
            <a:off x="1683353" y="6172170"/>
            <a:ext cx="5751896" cy="400110"/>
          </a:xfrm>
          <a:prstGeom prst="rect">
            <a:avLst/>
          </a:prstGeom>
          <a:noFill/>
          <a:ln w="9525">
            <a:noFill/>
            <a:miter lim="800000"/>
            <a:headEnd/>
            <a:tailEnd/>
          </a:ln>
        </p:spPr>
        <p:txBody>
          <a:bodyPr wrap="none" anchor="ctr">
            <a:spAutoFit/>
          </a:bodyPr>
          <a:lstStyle/>
          <a:p>
            <a:pPr algn="just"/>
            <a:r>
              <a:rPr lang="en-US" sz="1200" b="1" i="1" dirty="0">
                <a:solidFill>
                  <a:srgbClr val="000000"/>
                </a:solidFill>
                <a:latin typeface="Calibri" pitchFamily="34" charset="0"/>
                <a:cs typeface="Times New Roman" pitchFamily="18" charset="0"/>
              </a:rPr>
              <a:t>              </a:t>
            </a:r>
            <a:r>
              <a:rPr lang="en-US" sz="2000" b="1" i="1" dirty="0">
                <a:solidFill>
                  <a:srgbClr val="FF0000"/>
                </a:solidFill>
                <a:latin typeface="Times New Roman" pitchFamily="18" charset="0"/>
                <a:cs typeface="Times New Roman" pitchFamily="18" charset="0"/>
              </a:rPr>
              <a:t>Fig </a:t>
            </a:r>
            <a:r>
              <a:rPr lang="en-US" sz="2000" b="1" i="1" dirty="0" smtClean="0">
                <a:solidFill>
                  <a:srgbClr val="FF0000"/>
                </a:solidFill>
                <a:latin typeface="Times New Roman" pitchFamily="18" charset="0"/>
                <a:cs typeface="Times New Roman" pitchFamily="18" charset="0"/>
              </a:rPr>
              <a:t>1.9  </a:t>
            </a:r>
            <a:r>
              <a:rPr lang="en-US" sz="2000" b="1" i="1" dirty="0">
                <a:solidFill>
                  <a:srgbClr val="FF0000"/>
                </a:solidFill>
                <a:latin typeface="Times New Roman" pitchFamily="18" charset="0"/>
                <a:cs typeface="Times New Roman" pitchFamily="18" charset="0"/>
              </a:rPr>
              <a:t>General layout of pumped storage plant</a:t>
            </a:r>
            <a:endParaRPr lang="en-US"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n-US" b="1" i="1" dirty="0" smtClean="0">
                <a:solidFill>
                  <a:srgbClr val="0000FF"/>
                </a:solidFill>
                <a:latin typeface="Times New Roman" pitchFamily="18" charset="0"/>
                <a:cs typeface="Times New Roman" pitchFamily="18" charset="0"/>
              </a:rPr>
              <a:t>Introduction</a:t>
            </a:r>
          </a:p>
          <a:p>
            <a:pPr algn="just">
              <a:buFont typeface="Wingdings" pitchFamily="2" charset="2"/>
              <a:buChar char="Ø"/>
            </a:pPr>
            <a:r>
              <a:rPr lang="en-US" sz="3000" b="1" i="1" dirty="0" smtClean="0">
                <a:solidFill>
                  <a:srgbClr val="FF0000"/>
                </a:solidFill>
                <a:latin typeface="Times New Roman" pitchFamily="18" charset="0"/>
                <a:cs typeface="Times New Roman" pitchFamily="18" charset="0"/>
              </a:rPr>
              <a:t>Hydropower Engineering </a:t>
            </a:r>
            <a:r>
              <a:rPr lang="en-US" sz="3000" i="1" dirty="0" smtClean="0">
                <a:solidFill>
                  <a:schemeClr val="tx1"/>
                </a:solidFill>
                <a:latin typeface="Times New Roman" pitchFamily="18" charset="0"/>
                <a:cs typeface="Times New Roman" pitchFamily="18" charset="0"/>
              </a:rPr>
              <a:t>refers to the technology involved in converting the pressure energy and kinetic energy of water into more easily used electrical  energy.</a:t>
            </a:r>
          </a:p>
          <a:p>
            <a:pPr algn="just">
              <a:buFont typeface="Wingdings" pitchFamily="2" charset="2"/>
              <a:buChar char="Ø"/>
            </a:pPr>
            <a:endParaRPr lang="en-US" sz="2800" i="1" dirty="0" smtClean="0">
              <a:solidFill>
                <a:schemeClr val="tx1"/>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457200" y="1929334"/>
            <a:ext cx="8001000" cy="4921292"/>
          </a:xfrm>
          <a:prstGeom prst="rect">
            <a:avLst/>
          </a:prstGeom>
          <a:noFill/>
          <a:ln w="9525">
            <a:noFill/>
            <a:miter lim="800000"/>
            <a:headEnd/>
            <a:tailEnd/>
          </a:ln>
        </p:spPr>
      </p:pic>
    </p:spTree>
    <p:extLst>
      <p:ext uri="{BB962C8B-B14F-4D97-AF65-F5344CB8AC3E}">
        <p14:creationId xmlns:p14="http://schemas.microsoft.com/office/powerpoint/2010/main" val="321293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0" y="0"/>
            <a:ext cx="9144000" cy="6858000"/>
          </a:xfrm>
        </p:spPr>
        <p:txBody>
          <a:bodyPr/>
          <a:lstStyle/>
          <a:p>
            <a:pPr algn="just">
              <a:buFont typeface="Wingdings" pitchFamily="2" charset="2"/>
              <a:buChar char="Ø"/>
            </a:pPr>
            <a:r>
              <a:rPr lang="en-US" smtClean="0">
                <a:latin typeface="Times New Roman" pitchFamily="18" charset="0"/>
              </a:rPr>
              <a:t>A basic function of pumped storage power stations is load leveling</a:t>
            </a:r>
            <a:endParaRPr lang="en-US" smtClean="0"/>
          </a:p>
        </p:txBody>
      </p:sp>
      <p:pic>
        <p:nvPicPr>
          <p:cNvPr id="33795" name="Picture 9" descr="H:\renewable energ+inter\renewable mini project\very important hydro info_files\pumped.gif"/>
          <p:cNvPicPr>
            <a:picLocks noChangeAspect="1" noChangeArrowheads="1"/>
          </p:cNvPicPr>
          <p:nvPr/>
        </p:nvPicPr>
        <p:blipFill>
          <a:blip r:embed="rId2" r:link="rId3" cstate="print"/>
          <a:srcRect/>
          <a:stretch>
            <a:fillRect/>
          </a:stretch>
        </p:blipFill>
        <p:spPr bwMode="auto">
          <a:xfrm>
            <a:off x="381000" y="1143000"/>
            <a:ext cx="8642350" cy="4800600"/>
          </a:xfrm>
          <a:prstGeom prst="rect">
            <a:avLst/>
          </a:prstGeom>
          <a:noFill/>
          <a:ln w="9525">
            <a:noFill/>
            <a:miter lim="800000"/>
            <a:headEnd/>
            <a:tailEnd/>
          </a:ln>
        </p:spPr>
      </p:pic>
      <p:sp>
        <p:nvSpPr>
          <p:cNvPr id="33796" name="Rectangle 7"/>
          <p:cNvSpPr>
            <a:spLocks noChangeArrowheads="1"/>
          </p:cNvSpPr>
          <p:nvPr/>
        </p:nvSpPr>
        <p:spPr bwMode="auto">
          <a:xfrm>
            <a:off x="1293014" y="6172170"/>
            <a:ext cx="6534161" cy="400110"/>
          </a:xfrm>
          <a:prstGeom prst="rect">
            <a:avLst/>
          </a:prstGeom>
          <a:noFill/>
          <a:ln w="9525">
            <a:noFill/>
            <a:miter lim="800000"/>
            <a:headEnd/>
            <a:tailEnd/>
          </a:ln>
        </p:spPr>
        <p:txBody>
          <a:bodyPr wrap="none" anchor="ctr">
            <a:spAutoFit/>
          </a:bodyPr>
          <a:lstStyle/>
          <a:p>
            <a:pPr algn="just"/>
            <a:r>
              <a:rPr lang="en-US" sz="2000" b="1" i="1" dirty="0">
                <a:solidFill>
                  <a:srgbClr val="C00000"/>
                </a:solidFill>
                <a:latin typeface="Times New Roman" pitchFamily="18" charset="0"/>
                <a:cs typeface="Times New Roman" pitchFamily="18" charset="0"/>
              </a:rPr>
              <a:t>              </a:t>
            </a:r>
            <a:r>
              <a:rPr lang="en-US" sz="2000" b="1" i="1" dirty="0">
                <a:solidFill>
                  <a:srgbClr val="FF0000"/>
                </a:solidFill>
                <a:latin typeface="Times New Roman" pitchFamily="18" charset="0"/>
                <a:cs typeface="Times New Roman" pitchFamily="18" charset="0"/>
              </a:rPr>
              <a:t>Fig </a:t>
            </a:r>
            <a:r>
              <a:rPr lang="en-US" sz="2000" b="1" i="1" dirty="0" smtClean="0">
                <a:solidFill>
                  <a:srgbClr val="FF0000"/>
                </a:solidFill>
                <a:latin typeface="Times New Roman" pitchFamily="18" charset="0"/>
                <a:cs typeface="Times New Roman" pitchFamily="18" charset="0"/>
              </a:rPr>
              <a:t>1.10 Load </a:t>
            </a:r>
            <a:r>
              <a:rPr lang="en-US" sz="2000" b="1" i="1" dirty="0">
                <a:solidFill>
                  <a:srgbClr val="FF0000"/>
                </a:solidFill>
                <a:latin typeface="Times New Roman" pitchFamily="18" charset="0"/>
                <a:cs typeface="Times New Roman" pitchFamily="18" charset="0"/>
              </a:rPr>
              <a:t>Leveling in Pumped Storage Systems</a:t>
            </a:r>
            <a:endParaRPr lang="en-US"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0" y="0"/>
            <a:ext cx="9144000" cy="6858000"/>
          </a:xfrm>
        </p:spPr>
        <p:txBody>
          <a:bodyPr rtlCol="0">
            <a:normAutofit/>
          </a:bodyPr>
          <a:lstStyle/>
          <a:p>
            <a:pPr fontAlgn="auto">
              <a:spcAft>
                <a:spcPts val="0"/>
              </a:spcAft>
              <a:buFont typeface="Arial" charset="0"/>
              <a:buNone/>
              <a:defRPr/>
            </a:pPr>
            <a:r>
              <a:rPr lang="en-US" b="1" i="1" dirty="0" smtClean="0">
                <a:solidFill>
                  <a:srgbClr val="002060"/>
                </a:solidFill>
                <a:latin typeface="Times New Roman" pitchFamily="18" charset="0"/>
                <a:cs typeface="Times New Roman" pitchFamily="18" charset="0"/>
              </a:rPr>
              <a:t>Classification According to the Installed Capacity</a:t>
            </a:r>
          </a:p>
          <a:p>
            <a:pPr marL="0" indent="0" algn="just" fontAlgn="auto">
              <a:spcAft>
                <a:spcPts val="0"/>
              </a:spcAft>
              <a:buFont typeface="Wingdings" pitchFamily="2" charset="2"/>
              <a:buChar char="Ø"/>
              <a:defRPr/>
            </a:pPr>
            <a:r>
              <a:rPr lang="en-US" i="1" dirty="0" smtClean="0">
                <a:latin typeface="Times New Roman" pitchFamily="18" charset="0"/>
                <a:cs typeface="Times New Roman" pitchFamily="18" charset="0"/>
              </a:rPr>
              <a:t>There is no consensus in the world on the classification of hydropower plants according to installed capacity. They can be classified as large, small, mini, micro and pico hydropower plants.</a:t>
            </a:r>
          </a:p>
          <a:p>
            <a:pPr marL="0" indent="0" algn="just" fontAlgn="auto">
              <a:spcAft>
                <a:spcPts val="0"/>
              </a:spcAft>
              <a:buFont typeface="Wingdings" pitchFamily="2" charset="2"/>
              <a:buChar char="Ø"/>
              <a:defRPr/>
            </a:pPr>
            <a:r>
              <a:rPr lang="en-US" i="1" dirty="0" smtClean="0">
                <a:latin typeface="Times New Roman" pitchFamily="18" charset="0"/>
                <a:cs typeface="Times New Roman" pitchFamily="18" charset="0"/>
              </a:rPr>
              <a:t>Mini, micro and pico hydropower plants could be regarded as small hydro power plants; however, they have specific technical characteristics and deserve their own definition.</a:t>
            </a:r>
          </a:p>
          <a:p>
            <a:pPr algn="just" fontAlgn="auto">
              <a:spcAft>
                <a:spcPts val="0"/>
              </a:spcAft>
              <a:buFont typeface="Arial" pitchFamily="34" charset="0"/>
              <a:buChar char="•"/>
              <a:defRPr/>
            </a:pPr>
            <a:r>
              <a:rPr lang="en-US" i="1" dirty="0" smtClean="0">
                <a:latin typeface="Times New Roman" pitchFamily="18" charset="0"/>
                <a:cs typeface="Times New Roman" pitchFamily="18" charset="0"/>
              </a:rPr>
              <a:t>Different countries and organizations have different definitions. An example is the one made by Natural Resources Canada. According to this definition: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down)">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wipe(down)">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wipe(down)">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wipe(down)">
                                      <p:cBhvr>
                                        <p:cTn id="22"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2" algn="just">
              <a:buFont typeface="Wingdings" pitchFamily="2" charset="2"/>
              <a:buChar char="ü"/>
            </a:pPr>
            <a:r>
              <a:rPr lang="pl-PL" i="1" dirty="0" smtClean="0">
                <a:solidFill>
                  <a:srgbClr val="00B050"/>
                </a:solidFill>
                <a:latin typeface="Times New Roman" pitchFamily="18" charset="0"/>
                <a:cs typeface="Times New Roman" pitchFamily="18" charset="0"/>
              </a:rPr>
              <a:t>Mini hydropower 100 kW to 1 MW</a:t>
            </a:r>
            <a:endParaRPr lang="en-US" i="1" dirty="0" smtClean="0">
              <a:solidFill>
                <a:srgbClr val="00B050"/>
              </a:solidFill>
              <a:latin typeface="Times New Roman" pitchFamily="18" charset="0"/>
              <a:cs typeface="Times New Roman" pitchFamily="18" charset="0"/>
            </a:endParaRPr>
          </a:p>
          <a:p>
            <a:pPr lvl="2" algn="just">
              <a:buFont typeface="Wingdings" pitchFamily="2" charset="2"/>
              <a:buChar char="ü"/>
            </a:pPr>
            <a:r>
              <a:rPr lang="pl-PL" i="1" dirty="0" smtClean="0">
                <a:solidFill>
                  <a:srgbClr val="00B050"/>
                </a:solidFill>
                <a:latin typeface="Times New Roman" pitchFamily="18" charset="0"/>
                <a:cs typeface="Times New Roman" pitchFamily="18" charset="0"/>
              </a:rPr>
              <a:t>Micro hydropower 10 kW to 100 kW</a:t>
            </a:r>
            <a:endParaRPr lang="en-US" i="1" dirty="0" smtClean="0">
              <a:solidFill>
                <a:srgbClr val="00B050"/>
              </a:solidFill>
              <a:latin typeface="Times New Roman" pitchFamily="18" charset="0"/>
              <a:cs typeface="Times New Roman" pitchFamily="18" charset="0"/>
            </a:endParaRPr>
          </a:p>
          <a:p>
            <a:pPr lvl="2" algn="just">
              <a:buFont typeface="Wingdings" pitchFamily="2" charset="2"/>
              <a:buChar char="ü"/>
            </a:pPr>
            <a:r>
              <a:rPr lang="en-US" i="1" dirty="0" smtClean="0">
                <a:solidFill>
                  <a:srgbClr val="00B050"/>
                </a:solidFill>
                <a:latin typeface="Times New Roman" pitchFamily="18" charset="0"/>
                <a:cs typeface="Times New Roman" pitchFamily="18" charset="0"/>
              </a:rPr>
              <a:t>Pico hydropower less than 10 kW</a:t>
            </a:r>
          </a:p>
          <a:p>
            <a:pPr marL="0" indent="0">
              <a:buNone/>
            </a:pPr>
            <a:r>
              <a:rPr lang="en-US" sz="2400" i="1" dirty="0" smtClean="0">
                <a:latin typeface="Times New Roman" pitchFamily="18" charset="0"/>
                <a:cs typeface="Times New Roman" pitchFamily="18" charset="0"/>
              </a:rPr>
              <a:t>Ethiopia also  uses a classification of hydropower systems which differs from other countries, the Ethiopian definitions are follows:</a:t>
            </a:r>
          </a:p>
          <a:p>
            <a:pPr>
              <a:buFont typeface="Arial" charset="0"/>
              <a:buNone/>
            </a:pPr>
            <a:endParaRPr lang="en-US" sz="2800" b="1" i="1" dirty="0" smtClean="0">
              <a:solidFill>
                <a:srgbClr val="002060"/>
              </a:solidFill>
              <a:latin typeface="Times New Roman" pitchFamily="18" charset="0"/>
              <a:cs typeface="Times New Roman" pitchFamily="18" charset="0"/>
            </a:endParaRPr>
          </a:p>
          <a:p>
            <a:pPr>
              <a:buFont typeface="Arial" charset="0"/>
              <a:buNone/>
            </a:pPr>
            <a:endParaRPr lang="en-US" sz="2800" b="1" i="1" dirty="0" smtClean="0">
              <a:solidFill>
                <a:srgbClr val="002060"/>
              </a:solidFill>
              <a:latin typeface="Times New Roman" pitchFamily="18" charset="0"/>
              <a:cs typeface="Times New Roman" pitchFamily="18" charset="0"/>
            </a:endParaRPr>
          </a:p>
          <a:p>
            <a:pPr>
              <a:buFont typeface="Arial" charset="0"/>
              <a:buNone/>
            </a:pPr>
            <a:endParaRPr lang="en-US" sz="2800" b="1" i="1" dirty="0" smtClean="0">
              <a:solidFill>
                <a:srgbClr val="002060"/>
              </a:solidFill>
              <a:latin typeface="Times New Roman" pitchFamily="18" charset="0"/>
              <a:cs typeface="Times New Roman" pitchFamily="18" charset="0"/>
            </a:endParaRPr>
          </a:p>
          <a:p>
            <a:pPr>
              <a:buFont typeface="Arial" charset="0"/>
              <a:buNone/>
            </a:pPr>
            <a:r>
              <a:rPr lang="en-US" sz="2800" b="1" i="1" dirty="0" smtClean="0">
                <a:solidFill>
                  <a:srgbClr val="002060"/>
                </a:solidFill>
                <a:latin typeface="Times New Roman" pitchFamily="18" charset="0"/>
                <a:cs typeface="Times New Roman" pitchFamily="18" charset="0"/>
              </a:rPr>
              <a:t>Classification According to Operating Conditions</a:t>
            </a:r>
          </a:p>
          <a:p>
            <a:pPr algn="just">
              <a:buFont typeface="Calibri" pitchFamily="34" charset="0"/>
              <a:buAutoNum type="romanUcPeriod"/>
            </a:pPr>
            <a:r>
              <a:rPr lang="en-US" i="1" dirty="0" smtClean="0">
                <a:solidFill>
                  <a:srgbClr val="FF0000"/>
                </a:solidFill>
                <a:latin typeface="Times New Roman" pitchFamily="18" charset="0"/>
                <a:cs typeface="Times New Roman" pitchFamily="18" charset="0"/>
              </a:rPr>
              <a:t> </a:t>
            </a:r>
            <a:r>
              <a:rPr lang="en-US" sz="2400" i="1" dirty="0" smtClean="0">
                <a:solidFill>
                  <a:srgbClr val="FF0000"/>
                </a:solidFill>
                <a:latin typeface="Times New Roman" pitchFamily="18" charset="0"/>
                <a:cs typeface="Times New Roman" pitchFamily="18" charset="0"/>
              </a:rPr>
              <a:t>Base Load Plants</a:t>
            </a:r>
            <a:r>
              <a:rPr lang="en-US" sz="2400" i="1" dirty="0" smtClean="0">
                <a:latin typeface="Times New Roman" pitchFamily="18" charset="0"/>
                <a:cs typeface="Times New Roman" pitchFamily="18" charset="0"/>
              </a:rPr>
              <a:t>: These plants operate continuously at a nearly constant power and provide the power demand at base of the load curve (Fig. 1.9). Storage type and run-of river plants can provide base load service.</a:t>
            </a:r>
          </a:p>
          <a:p>
            <a:pPr algn="just">
              <a:buFont typeface="Arial" charset="0"/>
              <a:buNone/>
            </a:pPr>
            <a:r>
              <a:rPr lang="en-US" sz="2400" i="1" dirty="0" smtClean="0">
                <a:solidFill>
                  <a:srgbClr val="FF0000"/>
                </a:solidFill>
                <a:latin typeface="Times New Roman" pitchFamily="18" charset="0"/>
                <a:cs typeface="Times New Roman" pitchFamily="18" charset="0"/>
              </a:rPr>
              <a:t>II. Peak Load Plants:</a:t>
            </a:r>
            <a:r>
              <a:rPr lang="en-US" sz="2400" i="1" dirty="0" smtClean="0">
                <a:latin typeface="Times New Roman" pitchFamily="18" charset="0"/>
                <a:cs typeface="Times New Roman" pitchFamily="18" charset="0"/>
              </a:rPr>
              <a:t> These power plants are designed primarily for the purpose of supplying the peak load of a power system (Fig. 1.9). </a:t>
            </a:r>
            <a:endParaRPr lang="en-US" sz="2400" i="1" dirty="0" smtClean="0">
              <a:solidFill>
                <a:srgbClr val="002060"/>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381000" y="2133601"/>
          <a:ext cx="6934200" cy="1605534"/>
        </p:xfrm>
        <a:graphic>
          <a:graphicData uri="http://schemas.openxmlformats.org/drawingml/2006/table">
            <a:tbl>
              <a:tblPr/>
              <a:tblGrid>
                <a:gridCol w="2311400"/>
                <a:gridCol w="2311400"/>
                <a:gridCol w="2311400"/>
              </a:tblGrid>
              <a:tr h="228600">
                <a:tc>
                  <a:txBody>
                    <a:bodyPr/>
                    <a:lstStyle/>
                    <a:p>
                      <a:pPr marL="0" marR="0">
                        <a:lnSpc>
                          <a:spcPct val="115000"/>
                        </a:lnSpc>
                        <a:spcBef>
                          <a:spcPts val="0"/>
                        </a:spcBef>
                        <a:spcAft>
                          <a:spcPts val="0"/>
                        </a:spcAft>
                      </a:pPr>
                      <a:r>
                        <a:rPr lang="en-US" sz="1200" b="1" dirty="0">
                          <a:solidFill>
                            <a:srgbClr val="FFFFFF"/>
                          </a:solidFill>
                          <a:latin typeface="Times New Roman"/>
                          <a:ea typeface="Times New Roman"/>
                          <a:cs typeface="Times New Roman"/>
                        </a:rPr>
                        <a:t>Terminology</a:t>
                      </a:r>
                      <a:r>
                        <a:rPr lang="en-US" sz="1200" dirty="0">
                          <a:latin typeface="Times New Roman"/>
                          <a:ea typeface="Times New Roman"/>
                          <a:cs typeface="Times New Roman"/>
                        </a:rPr>
                        <a:t> </a:t>
                      </a:r>
                      <a:endParaRPr lang="en-US" sz="1100" dirty="0">
                        <a:latin typeface="Calibri"/>
                        <a:ea typeface="Calibri"/>
                        <a:cs typeface="Times New Roman"/>
                      </a:endParaRPr>
                    </a:p>
                  </a:txBody>
                  <a:tcPr marL="9525" marR="9525" marT="9525" marB="9525" anchor="ctr">
                    <a:lnL>
                      <a:noFill/>
                    </a:lnL>
                    <a:lnR>
                      <a:noFill/>
                    </a:lnR>
                    <a:lnT>
                      <a:noFill/>
                    </a:lnT>
                    <a:lnB>
                      <a:noFill/>
                    </a:lnB>
                    <a:solidFill>
                      <a:srgbClr val="FF0066"/>
                    </a:solidFill>
                  </a:tcPr>
                </a:tc>
                <a:tc>
                  <a:txBody>
                    <a:bodyPr/>
                    <a:lstStyle/>
                    <a:p>
                      <a:pPr marL="0" marR="0">
                        <a:lnSpc>
                          <a:spcPct val="115000"/>
                        </a:lnSpc>
                        <a:spcBef>
                          <a:spcPts val="0"/>
                        </a:spcBef>
                        <a:spcAft>
                          <a:spcPts val="0"/>
                        </a:spcAft>
                      </a:pPr>
                      <a:r>
                        <a:rPr lang="en-US" sz="1200" b="1">
                          <a:solidFill>
                            <a:srgbClr val="FFFFFF"/>
                          </a:solidFill>
                          <a:latin typeface="Times New Roman"/>
                          <a:ea typeface="Times New Roman"/>
                          <a:cs typeface="Times New Roman"/>
                        </a:rPr>
                        <a:t>Capacity limits</a:t>
                      </a:r>
                      <a:r>
                        <a:rPr lang="en-US" sz="1200">
                          <a:latin typeface="Times New Roman"/>
                          <a:ea typeface="Times New Roman"/>
                          <a:cs typeface="Times New Roman"/>
                        </a:rPr>
                        <a:t> </a:t>
                      </a:r>
                      <a:endParaRPr lang="en-US" sz="1100">
                        <a:latin typeface="Calibri"/>
                        <a:ea typeface="Calibri"/>
                        <a:cs typeface="Times New Roman"/>
                      </a:endParaRPr>
                    </a:p>
                  </a:txBody>
                  <a:tcPr marL="9525" marR="9525" marT="9525" marB="9525" anchor="ctr">
                    <a:lnL>
                      <a:noFill/>
                    </a:lnL>
                    <a:lnR>
                      <a:noFill/>
                    </a:lnR>
                    <a:lnT>
                      <a:noFill/>
                    </a:lnT>
                    <a:lnB>
                      <a:noFill/>
                    </a:lnB>
                    <a:solidFill>
                      <a:srgbClr val="FF0066"/>
                    </a:solidFill>
                  </a:tcPr>
                </a:tc>
                <a:tc>
                  <a:txBody>
                    <a:bodyPr/>
                    <a:lstStyle/>
                    <a:p>
                      <a:pPr marL="0" marR="0">
                        <a:lnSpc>
                          <a:spcPct val="115000"/>
                        </a:lnSpc>
                        <a:spcBef>
                          <a:spcPts val="0"/>
                        </a:spcBef>
                        <a:spcAft>
                          <a:spcPts val="0"/>
                        </a:spcAft>
                      </a:pPr>
                      <a:r>
                        <a:rPr lang="en-US" sz="1200" b="1">
                          <a:solidFill>
                            <a:srgbClr val="FFFFFF"/>
                          </a:solidFill>
                          <a:latin typeface="Times New Roman"/>
                          <a:ea typeface="Times New Roman"/>
                          <a:cs typeface="Times New Roman"/>
                        </a:rPr>
                        <a:t>Unit</a:t>
                      </a:r>
                      <a:r>
                        <a:rPr lang="en-US" sz="1200">
                          <a:latin typeface="Times New Roman"/>
                          <a:ea typeface="Times New Roman"/>
                          <a:cs typeface="Times New Roman"/>
                        </a:rPr>
                        <a:t> </a:t>
                      </a:r>
                      <a:endParaRPr lang="en-US" sz="1100">
                        <a:latin typeface="Calibri"/>
                        <a:ea typeface="Calibri"/>
                        <a:cs typeface="Times New Roman"/>
                      </a:endParaRPr>
                    </a:p>
                  </a:txBody>
                  <a:tcPr marL="9525" marR="9525" marT="9525" marB="9525" anchor="ctr">
                    <a:lnL>
                      <a:noFill/>
                    </a:lnL>
                    <a:lnR>
                      <a:noFill/>
                    </a:lnR>
                    <a:lnT>
                      <a:noFill/>
                    </a:lnT>
                    <a:lnB>
                      <a:noFill/>
                    </a:lnB>
                    <a:solidFill>
                      <a:srgbClr val="FF0066"/>
                    </a:solidFill>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Large </a:t>
                      </a:r>
                      <a:endParaRPr lang="en-US" sz="1100">
                        <a:latin typeface="Calibri"/>
                        <a:ea typeface="Calibri"/>
                        <a:cs typeface="Times New Roman"/>
                      </a:endParaRPr>
                    </a:p>
                  </a:txBody>
                  <a:tcPr marL="9525" marR="9525" marT="9525" marB="9525" anchor="ctr">
                    <a:lnL>
                      <a:noFill/>
                    </a:lnL>
                    <a:lnR>
                      <a:noFill/>
                    </a:lnR>
                    <a:lnT>
                      <a:noFill/>
                    </a:lnT>
                    <a:lnB>
                      <a:noFill/>
                    </a:lnB>
                    <a:solidFill>
                      <a:srgbClr val="FFCC66"/>
                    </a:solidFill>
                  </a:tcPr>
                </a:tc>
                <a:tc>
                  <a:txBody>
                    <a:bodyPr/>
                    <a:lstStyle/>
                    <a:p>
                      <a:pPr marL="0" marR="0">
                        <a:lnSpc>
                          <a:spcPct val="115000"/>
                        </a:lnSpc>
                        <a:spcBef>
                          <a:spcPts val="0"/>
                        </a:spcBef>
                        <a:spcAft>
                          <a:spcPts val="0"/>
                        </a:spcAft>
                      </a:pPr>
                      <a:r>
                        <a:rPr lang="en-US" sz="1200">
                          <a:latin typeface="Times New Roman"/>
                          <a:ea typeface="Times New Roman"/>
                          <a:cs typeface="Times New Roman"/>
                        </a:rPr>
                        <a:t>&gt;30 </a:t>
                      </a:r>
                      <a:endParaRPr lang="en-US" sz="1100">
                        <a:latin typeface="Calibri"/>
                        <a:ea typeface="Calibri"/>
                        <a:cs typeface="Times New Roman"/>
                      </a:endParaRPr>
                    </a:p>
                  </a:txBody>
                  <a:tcPr marL="9525" marR="9525" marT="9525" marB="9525" anchor="ctr">
                    <a:lnL>
                      <a:noFill/>
                    </a:lnL>
                    <a:lnR>
                      <a:noFill/>
                    </a:lnR>
                    <a:lnT>
                      <a:noFill/>
                    </a:lnT>
                    <a:lnB>
                      <a:noFill/>
                    </a:lnB>
                    <a:solidFill>
                      <a:srgbClr val="FFCC66"/>
                    </a:solidFill>
                  </a:tcPr>
                </a:tc>
                <a:tc>
                  <a:txBody>
                    <a:bodyPr/>
                    <a:lstStyle/>
                    <a:p>
                      <a:pPr marL="0" marR="0">
                        <a:lnSpc>
                          <a:spcPct val="115000"/>
                        </a:lnSpc>
                        <a:spcBef>
                          <a:spcPts val="0"/>
                        </a:spcBef>
                        <a:spcAft>
                          <a:spcPts val="0"/>
                        </a:spcAft>
                      </a:pPr>
                      <a:r>
                        <a:rPr lang="en-US" sz="1200">
                          <a:latin typeface="Times New Roman"/>
                          <a:ea typeface="Times New Roman"/>
                          <a:cs typeface="Times New Roman"/>
                        </a:rPr>
                        <a:t>MW </a:t>
                      </a:r>
                      <a:endParaRPr lang="en-US" sz="1100">
                        <a:latin typeface="Calibri"/>
                        <a:ea typeface="Calibri"/>
                        <a:cs typeface="Times New Roman"/>
                      </a:endParaRPr>
                    </a:p>
                  </a:txBody>
                  <a:tcPr marL="9525" marR="9525" marT="9525" marB="9525" anchor="ctr">
                    <a:lnL>
                      <a:noFill/>
                    </a:lnL>
                    <a:lnR>
                      <a:noFill/>
                    </a:lnR>
                    <a:lnT>
                      <a:noFill/>
                    </a:lnT>
                    <a:lnB>
                      <a:noFill/>
                    </a:lnB>
                    <a:solidFill>
                      <a:srgbClr val="FFCC66"/>
                    </a:solidFill>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Medium </a:t>
                      </a:r>
                      <a:endParaRPr lang="en-US" sz="1100">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nSpc>
                          <a:spcPct val="115000"/>
                        </a:lnSpc>
                        <a:spcBef>
                          <a:spcPts val="0"/>
                        </a:spcBef>
                        <a:spcAft>
                          <a:spcPts val="0"/>
                        </a:spcAft>
                      </a:pPr>
                      <a:r>
                        <a:rPr lang="en-US" sz="1200">
                          <a:latin typeface="Times New Roman"/>
                          <a:ea typeface="Times New Roman"/>
                          <a:cs typeface="Times New Roman"/>
                        </a:rPr>
                        <a:t>10 - 30 </a:t>
                      </a:r>
                      <a:endParaRPr lang="en-US" sz="1100">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nSpc>
                          <a:spcPct val="115000"/>
                        </a:lnSpc>
                        <a:spcBef>
                          <a:spcPts val="0"/>
                        </a:spcBef>
                        <a:spcAft>
                          <a:spcPts val="0"/>
                        </a:spcAft>
                      </a:pPr>
                      <a:r>
                        <a:rPr lang="en-US" sz="1200">
                          <a:latin typeface="Times New Roman"/>
                          <a:ea typeface="Times New Roman"/>
                          <a:cs typeface="Times New Roman"/>
                        </a:rPr>
                        <a:t>MW </a:t>
                      </a:r>
                      <a:endParaRPr lang="en-US" sz="1100">
                        <a:latin typeface="Calibri"/>
                        <a:ea typeface="Calibri"/>
                        <a:cs typeface="Times New Roman"/>
                      </a:endParaRPr>
                    </a:p>
                  </a:txBody>
                  <a:tcPr marL="9525" marR="9525" marT="9525" marB="9525" anchor="ctr">
                    <a:lnL>
                      <a:noFill/>
                    </a:lnL>
                    <a:lnR>
                      <a:noFill/>
                    </a:lnR>
                    <a:lnT>
                      <a:noFill/>
                    </a:lnT>
                    <a:lnB>
                      <a:noFill/>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Small </a:t>
                      </a:r>
                      <a:endParaRPr lang="en-US" sz="1100">
                        <a:latin typeface="Calibri"/>
                        <a:ea typeface="Calibri"/>
                        <a:cs typeface="Times New Roman"/>
                      </a:endParaRPr>
                    </a:p>
                  </a:txBody>
                  <a:tcPr marL="9525" marR="9525" marT="9525" marB="9525" anchor="ctr">
                    <a:lnL>
                      <a:noFill/>
                    </a:lnL>
                    <a:lnR>
                      <a:noFill/>
                    </a:lnR>
                    <a:lnT>
                      <a:noFill/>
                    </a:lnT>
                    <a:lnB>
                      <a:noFill/>
                    </a:lnB>
                    <a:solidFill>
                      <a:srgbClr val="FFCC66"/>
                    </a:solidFill>
                  </a:tcPr>
                </a:tc>
                <a:tc>
                  <a:txBody>
                    <a:bodyPr/>
                    <a:lstStyle/>
                    <a:p>
                      <a:pPr marL="0" marR="0">
                        <a:lnSpc>
                          <a:spcPct val="115000"/>
                        </a:lnSpc>
                        <a:spcBef>
                          <a:spcPts val="0"/>
                        </a:spcBef>
                        <a:spcAft>
                          <a:spcPts val="0"/>
                        </a:spcAft>
                      </a:pPr>
                      <a:r>
                        <a:rPr lang="en-US" sz="1200">
                          <a:latin typeface="Times New Roman"/>
                          <a:ea typeface="Times New Roman"/>
                          <a:cs typeface="Times New Roman"/>
                        </a:rPr>
                        <a:t>1 - 10 </a:t>
                      </a:r>
                      <a:endParaRPr lang="en-US" sz="1100">
                        <a:latin typeface="Calibri"/>
                        <a:ea typeface="Calibri"/>
                        <a:cs typeface="Times New Roman"/>
                      </a:endParaRPr>
                    </a:p>
                  </a:txBody>
                  <a:tcPr marL="9525" marR="9525" marT="9525" marB="9525" anchor="ctr">
                    <a:lnL>
                      <a:noFill/>
                    </a:lnL>
                    <a:lnR>
                      <a:noFill/>
                    </a:lnR>
                    <a:lnT>
                      <a:noFill/>
                    </a:lnT>
                    <a:lnB>
                      <a:noFill/>
                    </a:lnB>
                    <a:solidFill>
                      <a:srgbClr val="FFCC66"/>
                    </a:solidFill>
                  </a:tcPr>
                </a:tc>
                <a:tc>
                  <a:txBody>
                    <a:bodyPr/>
                    <a:lstStyle/>
                    <a:p>
                      <a:pPr marL="0" marR="0">
                        <a:lnSpc>
                          <a:spcPct val="115000"/>
                        </a:lnSpc>
                        <a:spcBef>
                          <a:spcPts val="0"/>
                        </a:spcBef>
                        <a:spcAft>
                          <a:spcPts val="0"/>
                        </a:spcAft>
                      </a:pPr>
                      <a:r>
                        <a:rPr lang="en-US" sz="1200">
                          <a:latin typeface="Times New Roman"/>
                          <a:ea typeface="Times New Roman"/>
                          <a:cs typeface="Times New Roman"/>
                        </a:rPr>
                        <a:t>MW </a:t>
                      </a:r>
                      <a:endParaRPr lang="en-US" sz="1100">
                        <a:latin typeface="Calibri"/>
                        <a:ea typeface="Calibri"/>
                        <a:cs typeface="Times New Roman"/>
                      </a:endParaRPr>
                    </a:p>
                  </a:txBody>
                  <a:tcPr marL="9525" marR="9525" marT="9525" marB="9525" anchor="ctr">
                    <a:lnL>
                      <a:noFill/>
                    </a:lnL>
                    <a:lnR>
                      <a:noFill/>
                    </a:lnR>
                    <a:lnT>
                      <a:noFill/>
                    </a:lnT>
                    <a:lnB>
                      <a:noFill/>
                    </a:lnB>
                    <a:solidFill>
                      <a:srgbClr val="FFCC66"/>
                    </a:solidFill>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Mini </a:t>
                      </a:r>
                      <a:endParaRPr lang="en-US" sz="1100">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nSpc>
                          <a:spcPct val="115000"/>
                        </a:lnSpc>
                        <a:spcBef>
                          <a:spcPts val="0"/>
                        </a:spcBef>
                        <a:spcAft>
                          <a:spcPts val="0"/>
                        </a:spcAft>
                      </a:pPr>
                      <a:r>
                        <a:rPr lang="en-US" sz="1200" dirty="0">
                          <a:latin typeface="Times New Roman"/>
                          <a:ea typeface="Times New Roman"/>
                          <a:cs typeface="Times New Roman"/>
                        </a:rPr>
                        <a:t>501 - 1,000 </a:t>
                      </a:r>
                      <a:endParaRPr lang="en-US" sz="1100" dirty="0">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nSpc>
                          <a:spcPct val="115000"/>
                        </a:lnSpc>
                        <a:spcBef>
                          <a:spcPts val="0"/>
                        </a:spcBef>
                        <a:spcAft>
                          <a:spcPts val="0"/>
                        </a:spcAft>
                      </a:pPr>
                      <a:r>
                        <a:rPr lang="en-US" sz="1200" dirty="0">
                          <a:latin typeface="Times New Roman"/>
                          <a:ea typeface="Times New Roman"/>
                          <a:cs typeface="Times New Roman"/>
                        </a:rPr>
                        <a:t>kW </a:t>
                      </a:r>
                      <a:endParaRPr lang="en-US" sz="1100" dirty="0">
                        <a:latin typeface="Calibri"/>
                        <a:ea typeface="Calibri"/>
                        <a:cs typeface="Times New Roman"/>
                      </a:endParaRPr>
                    </a:p>
                  </a:txBody>
                  <a:tcPr marL="9525" marR="9525" marT="9525" marB="9525" anchor="ctr">
                    <a:lnL>
                      <a:noFill/>
                    </a:lnL>
                    <a:lnR>
                      <a:noFill/>
                    </a:lnR>
                    <a:lnT>
                      <a:noFill/>
                    </a:lnT>
                    <a:lnB>
                      <a:noFill/>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Micro </a:t>
                      </a:r>
                      <a:endParaRPr lang="en-US" sz="1100">
                        <a:latin typeface="Calibri"/>
                        <a:ea typeface="Calibri"/>
                        <a:cs typeface="Times New Roman"/>
                      </a:endParaRPr>
                    </a:p>
                  </a:txBody>
                  <a:tcPr marL="9525" marR="9525" marT="9525" marB="9525" anchor="ctr">
                    <a:lnL>
                      <a:noFill/>
                    </a:lnL>
                    <a:lnR>
                      <a:noFill/>
                    </a:lnR>
                    <a:lnT>
                      <a:noFill/>
                    </a:lnT>
                    <a:lnB>
                      <a:noFill/>
                    </a:lnB>
                    <a:solidFill>
                      <a:srgbClr val="FFCC66"/>
                    </a:solidFill>
                  </a:tcPr>
                </a:tc>
                <a:tc>
                  <a:txBody>
                    <a:bodyPr/>
                    <a:lstStyle/>
                    <a:p>
                      <a:pPr marL="0" marR="0">
                        <a:lnSpc>
                          <a:spcPct val="115000"/>
                        </a:lnSpc>
                        <a:spcBef>
                          <a:spcPts val="0"/>
                        </a:spcBef>
                        <a:spcAft>
                          <a:spcPts val="0"/>
                        </a:spcAft>
                      </a:pPr>
                      <a:r>
                        <a:rPr lang="en-US" sz="1200">
                          <a:latin typeface="Times New Roman"/>
                          <a:ea typeface="Times New Roman"/>
                          <a:cs typeface="Times New Roman"/>
                        </a:rPr>
                        <a:t>11 - 500 </a:t>
                      </a:r>
                      <a:endParaRPr lang="en-US" sz="1100">
                        <a:latin typeface="Calibri"/>
                        <a:ea typeface="Calibri"/>
                        <a:cs typeface="Times New Roman"/>
                      </a:endParaRPr>
                    </a:p>
                  </a:txBody>
                  <a:tcPr marL="9525" marR="9525" marT="9525" marB="9525" anchor="ctr">
                    <a:lnL>
                      <a:noFill/>
                    </a:lnL>
                    <a:lnR>
                      <a:noFill/>
                    </a:lnR>
                    <a:lnT>
                      <a:noFill/>
                    </a:lnT>
                    <a:lnB>
                      <a:noFill/>
                    </a:lnB>
                    <a:solidFill>
                      <a:srgbClr val="FFCC66"/>
                    </a:solidFill>
                  </a:tcPr>
                </a:tc>
                <a:tc>
                  <a:txBody>
                    <a:bodyPr/>
                    <a:lstStyle/>
                    <a:p>
                      <a:pPr marL="0" marR="0">
                        <a:lnSpc>
                          <a:spcPct val="115000"/>
                        </a:lnSpc>
                        <a:spcBef>
                          <a:spcPts val="0"/>
                        </a:spcBef>
                        <a:spcAft>
                          <a:spcPts val="0"/>
                        </a:spcAft>
                      </a:pPr>
                      <a:r>
                        <a:rPr lang="en-US" sz="1200" dirty="0">
                          <a:latin typeface="Times New Roman"/>
                          <a:ea typeface="Times New Roman"/>
                          <a:cs typeface="Times New Roman"/>
                        </a:rPr>
                        <a:t>kW </a:t>
                      </a:r>
                      <a:endParaRPr lang="en-US" sz="1100" dirty="0">
                        <a:latin typeface="Calibri"/>
                        <a:ea typeface="Calibri"/>
                        <a:cs typeface="Times New Roman"/>
                      </a:endParaRPr>
                    </a:p>
                  </a:txBody>
                  <a:tcPr marL="9525" marR="9525" marT="9525" marB="9525" anchor="ctr">
                    <a:lnL>
                      <a:noFill/>
                    </a:lnL>
                    <a:lnR>
                      <a:noFill/>
                    </a:lnR>
                    <a:lnT>
                      <a:noFill/>
                    </a:lnT>
                    <a:lnB>
                      <a:noFill/>
                    </a:lnB>
                    <a:solidFill>
                      <a:srgbClr val="FFCC66"/>
                    </a:solidFill>
                  </a:tcPr>
                </a:tc>
              </a:tr>
              <a:tr h="228600">
                <a:tc>
                  <a:txBody>
                    <a:bodyPr/>
                    <a:lstStyle/>
                    <a:p>
                      <a:pPr marL="0" marR="0">
                        <a:lnSpc>
                          <a:spcPct val="115000"/>
                        </a:lnSpc>
                        <a:spcBef>
                          <a:spcPts val="0"/>
                        </a:spcBef>
                        <a:spcAft>
                          <a:spcPts val="0"/>
                        </a:spcAft>
                      </a:pPr>
                      <a:r>
                        <a:rPr lang="en-US" sz="1200" dirty="0">
                          <a:latin typeface="Times New Roman"/>
                          <a:ea typeface="Times New Roman"/>
                          <a:cs typeface="Times New Roman"/>
                        </a:rPr>
                        <a:t>Pico </a:t>
                      </a:r>
                      <a:endParaRPr lang="en-US" sz="1100" dirty="0">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nSpc>
                          <a:spcPct val="115000"/>
                        </a:lnSpc>
                        <a:spcBef>
                          <a:spcPts val="0"/>
                        </a:spcBef>
                        <a:spcAft>
                          <a:spcPts val="0"/>
                        </a:spcAft>
                      </a:pPr>
                      <a:r>
                        <a:rPr lang="en-US" sz="1200" dirty="0">
                          <a:latin typeface="Times New Roman"/>
                          <a:ea typeface="Times New Roman"/>
                          <a:cs typeface="Times New Roman"/>
                        </a:rPr>
                        <a:t>≤10 </a:t>
                      </a:r>
                      <a:endParaRPr lang="en-US" sz="1100" dirty="0">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nSpc>
                          <a:spcPct val="115000"/>
                        </a:lnSpc>
                        <a:spcBef>
                          <a:spcPts val="0"/>
                        </a:spcBef>
                        <a:spcAft>
                          <a:spcPts val="0"/>
                        </a:spcAft>
                      </a:pPr>
                      <a:r>
                        <a:rPr lang="en-US" sz="1200" dirty="0">
                          <a:latin typeface="Times New Roman"/>
                          <a:ea typeface="Times New Roman"/>
                          <a:cs typeface="Times New Roman"/>
                        </a:rPr>
                        <a:t>kW </a:t>
                      </a:r>
                      <a:endParaRPr lang="en-US" sz="1100" dirty="0">
                        <a:latin typeface="Calibri"/>
                        <a:ea typeface="Calibri"/>
                        <a:cs typeface="Times New Roman"/>
                      </a:endParaRPr>
                    </a:p>
                  </a:txBody>
                  <a:tcPr marL="9525" marR="9525" marT="9525" marB="9525" anchor="ctr">
                    <a:lnL>
                      <a:noFill/>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0" y="0"/>
            <a:ext cx="9144000" cy="6858000"/>
          </a:xfrm>
        </p:spPr>
        <p:txBody>
          <a:bodyPr/>
          <a:lstStyle/>
          <a:p>
            <a:pPr marL="0" indent="0" algn="just">
              <a:buFont typeface="Arial" charset="0"/>
              <a:buNone/>
            </a:pPr>
            <a:r>
              <a:rPr lang="en-US" i="1" smtClean="0">
                <a:latin typeface="Times New Roman" pitchFamily="18" charset="0"/>
                <a:cs typeface="Times New Roman" pitchFamily="18" charset="0"/>
              </a:rPr>
              <a:t>Pumped-storage plants are good examples of peak load plants. Storage type plants may also provide peak load service. Run-of-river plants can supply peak power only if they have a pond.</a:t>
            </a:r>
            <a:endParaRPr lang="en-US" i="1" smtClean="0">
              <a:solidFill>
                <a:srgbClr val="002060"/>
              </a:solidFill>
              <a:latin typeface="Times New Roman" pitchFamily="18" charset="0"/>
              <a:cs typeface="Times New Roman" pitchFamily="18" charset="0"/>
            </a:endParaRPr>
          </a:p>
          <a:p>
            <a:pPr marL="0" indent="0"/>
            <a:endParaRPr lang="en-US" smtClean="0"/>
          </a:p>
        </p:txBody>
      </p:sp>
      <p:sp>
        <p:nvSpPr>
          <p:cNvPr id="37891" name="Rectangle 7"/>
          <p:cNvSpPr>
            <a:spLocks noChangeArrowheads="1"/>
          </p:cNvSpPr>
          <p:nvPr/>
        </p:nvSpPr>
        <p:spPr bwMode="auto">
          <a:xfrm>
            <a:off x="2734125" y="6457920"/>
            <a:ext cx="4594912" cy="400110"/>
          </a:xfrm>
          <a:prstGeom prst="rect">
            <a:avLst/>
          </a:prstGeom>
          <a:noFill/>
          <a:ln w="9525">
            <a:noFill/>
            <a:miter lim="800000"/>
            <a:headEnd/>
            <a:tailEnd/>
          </a:ln>
        </p:spPr>
        <p:txBody>
          <a:bodyPr wrap="none" anchor="ctr">
            <a:spAutoFit/>
          </a:bodyPr>
          <a:lstStyle/>
          <a:p>
            <a:pPr algn="just"/>
            <a:r>
              <a:rPr lang="en-US" sz="2000" b="1" i="1" dirty="0">
                <a:solidFill>
                  <a:srgbClr val="C00000"/>
                </a:solidFill>
                <a:latin typeface="Times New Roman" pitchFamily="18" charset="0"/>
                <a:cs typeface="Times New Roman" pitchFamily="18" charset="0"/>
              </a:rPr>
              <a:t>              </a:t>
            </a:r>
            <a:r>
              <a:rPr lang="en-US" sz="2000" b="1" i="1" dirty="0">
                <a:solidFill>
                  <a:srgbClr val="FF0000"/>
                </a:solidFill>
                <a:latin typeface="Times New Roman" pitchFamily="18" charset="0"/>
                <a:cs typeface="Times New Roman" pitchFamily="18" charset="0"/>
              </a:rPr>
              <a:t>Fig </a:t>
            </a:r>
            <a:r>
              <a:rPr lang="en-US" sz="2000" b="1" i="1" dirty="0" smtClean="0">
                <a:solidFill>
                  <a:srgbClr val="FF0000"/>
                </a:solidFill>
                <a:latin typeface="Times New Roman" pitchFamily="18" charset="0"/>
                <a:cs typeface="Times New Roman" pitchFamily="18" charset="0"/>
              </a:rPr>
              <a:t>1.11  </a:t>
            </a:r>
            <a:r>
              <a:rPr lang="en-US" sz="2000" b="1" i="1" dirty="0">
                <a:solidFill>
                  <a:srgbClr val="FF0000"/>
                </a:solidFill>
                <a:latin typeface="Times New Roman" pitchFamily="18" charset="0"/>
                <a:cs typeface="Times New Roman" pitchFamily="18" charset="0"/>
              </a:rPr>
              <a:t>Typical daily load curve</a:t>
            </a:r>
            <a:endParaRPr lang="en-US" sz="2000" i="1" dirty="0">
              <a:solidFill>
                <a:srgbClr val="FF0000"/>
              </a:solidFill>
              <a:latin typeface="Times New Roman" pitchFamily="18" charset="0"/>
              <a:cs typeface="Times New Roman" pitchFamily="18" charset="0"/>
            </a:endParaRPr>
          </a:p>
        </p:txBody>
      </p:sp>
      <p:pic>
        <p:nvPicPr>
          <p:cNvPr id="37892" name="Picture 3"/>
          <p:cNvPicPr>
            <a:picLocks noChangeAspect="1" noChangeArrowheads="1"/>
          </p:cNvPicPr>
          <p:nvPr/>
        </p:nvPicPr>
        <p:blipFill>
          <a:blip r:embed="rId2" cstate="print">
            <a:lum bright="-28000"/>
          </a:blip>
          <a:srcRect/>
          <a:stretch>
            <a:fillRect/>
          </a:stretch>
        </p:blipFill>
        <p:spPr bwMode="auto">
          <a:xfrm>
            <a:off x="1905000" y="2057400"/>
            <a:ext cx="6248400"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eaLnBrk="1" hangingPunct="1">
              <a:lnSpc>
                <a:spcPct val="90000"/>
              </a:lnSpc>
              <a:buFont typeface="Arial" charset="0"/>
              <a:buNone/>
            </a:pPr>
            <a:r>
              <a:rPr lang="en-US" b="1" i="1" smtClean="0">
                <a:solidFill>
                  <a:srgbClr val="0000FF"/>
                </a:solidFill>
                <a:latin typeface="Times New Roman" pitchFamily="18" charset="0"/>
                <a:cs typeface="Times New Roman" pitchFamily="18" charset="0"/>
              </a:rPr>
              <a:t>Hydrologic Analysis of Hydropower</a:t>
            </a:r>
          </a:p>
          <a:p>
            <a:pPr algn="just" eaLnBrk="1" hangingPunct="1">
              <a:lnSpc>
                <a:spcPct val="90000"/>
              </a:lnSpc>
              <a:buFont typeface="Wingdings" pitchFamily="2" charset="2"/>
              <a:buChar char="Ø"/>
            </a:pPr>
            <a:r>
              <a:rPr lang="en-US" sz="2800" i="1" smtClean="0">
                <a:latin typeface="Times New Roman" pitchFamily="18" charset="0"/>
                <a:cs typeface="Times New Roman" pitchFamily="18" charset="0"/>
              </a:rPr>
              <a:t>Hydrology is the study of the occurrence, movement, and distribution of water on, above, and within the earth's surface.</a:t>
            </a:r>
          </a:p>
          <a:p>
            <a:pPr algn="just" eaLnBrk="1" hangingPunct="1">
              <a:lnSpc>
                <a:spcPct val="90000"/>
              </a:lnSpc>
              <a:buFont typeface="Wingdings" pitchFamily="2" charset="2"/>
              <a:buChar char="Ø"/>
            </a:pPr>
            <a:r>
              <a:rPr lang="en-US" sz="2800" i="1" smtClean="0">
                <a:latin typeface="Times New Roman" pitchFamily="18" charset="0"/>
                <a:cs typeface="Times New Roman" pitchFamily="18" charset="0"/>
              </a:rPr>
              <a:t>Parameters necessary in making hydropower studies are water discharge (Q) and hydraulic head (h). The measurement and analyses of these parameters are primarily hydrologic problems. </a:t>
            </a:r>
          </a:p>
          <a:p>
            <a:pPr algn="just" eaLnBrk="1" hangingPunct="1">
              <a:lnSpc>
                <a:spcPct val="90000"/>
              </a:lnSpc>
              <a:buFont typeface="Wingdings" pitchFamily="2" charset="2"/>
              <a:buChar char="Ø"/>
            </a:pPr>
            <a:r>
              <a:rPr lang="en-US" sz="2800" i="1" smtClean="0">
                <a:latin typeface="Times New Roman" pitchFamily="18" charset="0"/>
                <a:cs typeface="Times New Roman" pitchFamily="18" charset="0"/>
              </a:rPr>
              <a:t>Determination of the head for a proposed hydropower plant is a surveying problem that identifies elevations of water surfaces as they are expected to exist during operation of the hydropower plant.</a:t>
            </a:r>
          </a:p>
          <a:p>
            <a:pPr algn="just" eaLnBrk="1" hangingPunct="1">
              <a:lnSpc>
                <a:spcPct val="90000"/>
              </a:lnSpc>
              <a:buFont typeface="Wingdings" pitchFamily="2" charset="2"/>
              <a:buChar char="Ø"/>
            </a:pPr>
            <a:r>
              <a:rPr lang="en-US" sz="2800" i="1" smtClean="0">
                <a:latin typeface="Times New Roman" pitchFamily="18" charset="0"/>
                <a:cs typeface="Times New Roman" pitchFamily="18" charset="0"/>
              </a:rPr>
              <a:t>This implies that conceptualization has been made of where water will be directed from a water source and where the water will be discharged  from a power plant.</a:t>
            </a:r>
          </a:p>
          <a:p>
            <a:pPr algn="just" eaLnBrk="1" hangingPunct="1">
              <a:lnSpc>
                <a:spcPct val="90000"/>
              </a:lnSpc>
              <a:buFont typeface="Wingdings" pitchFamily="2" charset="2"/>
              <a:buChar char="Ø"/>
            </a:pPr>
            <a:endParaRPr lang="en-US" sz="2800" i="1" smtClean="0">
              <a:latin typeface="Times New Roman" pitchFamily="18" charset="0"/>
              <a:cs typeface="Times New Roman" pitchFamily="18" charset="0"/>
            </a:endParaRPr>
          </a:p>
          <a:p>
            <a:pPr eaLnBrk="1" hangingPunct="1">
              <a:lnSpc>
                <a:spcPct val="90000"/>
              </a:lnSpc>
              <a:buFont typeface="Arial" charset="0"/>
              <a:buNone/>
            </a:pPr>
            <a:endParaRPr lang="en-US" b="1" i="1"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052675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0" y="0"/>
            <a:ext cx="9144000" cy="6858000"/>
          </a:xfrm>
        </p:spPr>
        <p:txBody>
          <a:bodyPr/>
          <a:lstStyle/>
          <a:p>
            <a:pPr eaLnBrk="1" hangingPunct="1">
              <a:buFont typeface="Arial" charset="0"/>
              <a:buNone/>
            </a:pPr>
            <a:r>
              <a:rPr lang="en-US" b="1" i="1" smtClean="0">
                <a:solidFill>
                  <a:srgbClr val="0000FF"/>
                </a:solidFill>
                <a:latin typeface="Times New Roman" pitchFamily="18" charset="0"/>
                <a:cs typeface="Times New Roman" pitchFamily="18" charset="0"/>
              </a:rPr>
              <a:t>Flow Duration Analysis</a:t>
            </a:r>
          </a:p>
          <a:p>
            <a:pPr algn="just" eaLnBrk="1" hangingPunct="1">
              <a:buFont typeface="Wingdings" pitchFamily="2" charset="2"/>
              <a:buChar char="Ø"/>
            </a:pPr>
            <a:r>
              <a:rPr lang="en-US" sz="2800" b="1" i="1" smtClean="0">
                <a:solidFill>
                  <a:srgbClr val="0000FF"/>
                </a:solidFill>
                <a:latin typeface="Times New Roman" pitchFamily="18" charset="0"/>
                <a:cs typeface="Times New Roman" pitchFamily="18" charset="0"/>
              </a:rPr>
              <a:t> </a:t>
            </a:r>
            <a:r>
              <a:rPr lang="en-US" sz="2800" i="1" smtClean="0">
                <a:latin typeface="Times New Roman" pitchFamily="18" charset="0"/>
                <a:cs typeface="Times New Roman" pitchFamily="18" charset="0"/>
              </a:rPr>
              <a:t>A useful way of treating the time variability of water discharge data in hydropower studies is by utilizing flow duration curves</a:t>
            </a:r>
            <a:r>
              <a:rPr lang="en-US" smtClean="0"/>
              <a:t>.</a:t>
            </a:r>
          </a:p>
          <a:p>
            <a:pPr algn="just" eaLnBrk="1" hangingPunct="1">
              <a:buFont typeface="Arial" charset="0"/>
              <a:buNone/>
            </a:pPr>
            <a:r>
              <a:rPr lang="en-US" b="1" i="1" smtClean="0">
                <a:solidFill>
                  <a:srgbClr val="FF0000"/>
                </a:solidFill>
                <a:latin typeface="Times New Roman" pitchFamily="18" charset="0"/>
                <a:cs typeface="Times New Roman" pitchFamily="18" charset="0"/>
              </a:rPr>
              <a:t>Flow Duration Curves</a:t>
            </a:r>
          </a:p>
          <a:p>
            <a:pPr algn="just" eaLnBrk="1" hangingPunct="1">
              <a:buFont typeface="Wingdings" pitchFamily="2" charset="2"/>
              <a:buChar char="Ø"/>
            </a:pPr>
            <a:r>
              <a:rPr lang="en-US" sz="2800" i="1" smtClean="0">
                <a:latin typeface="Times New Roman" pitchFamily="18" charset="0"/>
                <a:cs typeface="Times New Roman" pitchFamily="18" charset="0"/>
              </a:rPr>
              <a:t>is a plot of flow versus the percent of time a particular flow can be expected to be exceeded.</a:t>
            </a:r>
          </a:p>
          <a:p>
            <a:pPr algn="just" eaLnBrk="1" hangingPunct="1">
              <a:buFont typeface="Wingdings" pitchFamily="2" charset="2"/>
              <a:buChar char="Ø"/>
            </a:pPr>
            <a:r>
              <a:rPr lang="en-US" sz="2800" i="1" smtClean="0">
                <a:latin typeface="Times New Roman" pitchFamily="18" charset="0"/>
                <a:cs typeface="Times New Roman" pitchFamily="18" charset="0"/>
              </a:rPr>
              <a:t>A flow duration curve merely reorders the flows in order of magnitude instead of the true time ordering of flows in a flow versus time plot. </a:t>
            </a:r>
          </a:p>
          <a:p>
            <a:pPr algn="just" eaLnBrk="1" hangingPunct="1">
              <a:buFont typeface="Wingdings" pitchFamily="2" charset="2"/>
              <a:buChar char="Ø"/>
            </a:pPr>
            <a:r>
              <a:rPr lang="en-US" sz="2800" i="1" smtClean="0">
                <a:latin typeface="Times New Roman" pitchFamily="18" charset="0"/>
                <a:cs typeface="Times New Roman" pitchFamily="18" charset="0"/>
              </a:rPr>
              <a:t>A flow duration curve shows the  relation between flows and lengths of time during which they are available.</a:t>
            </a:r>
            <a:endParaRPr lang="en-US" sz="2800" i="1"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27407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wipe(down)">
                                      <p:cBhvr>
                                        <p:cTn id="7" dur="500"/>
                                        <p:tgtEl>
                                          <p:spTgt spid="204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wipe(down)">
                                      <p:cBhvr>
                                        <p:cTn id="12" dur="500"/>
                                        <p:tgtEl>
                                          <p:spTgt spid="204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wipe(down)">
                                      <p:cBhvr>
                                        <p:cTn id="17" dur="500"/>
                                        <p:tgtEl>
                                          <p:spTgt spid="204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482">
                                            <p:txEl>
                                              <p:pRg st="3" end="3"/>
                                            </p:txEl>
                                          </p:spTgt>
                                        </p:tgtEl>
                                        <p:attrNameLst>
                                          <p:attrName>style.visibility</p:attrName>
                                        </p:attrNameLst>
                                      </p:cBhvr>
                                      <p:to>
                                        <p:strVal val="visible"/>
                                      </p:to>
                                    </p:set>
                                    <p:animEffect transition="in" filter="wipe(down)">
                                      <p:cBhvr>
                                        <p:cTn id="22" dur="500"/>
                                        <p:tgtEl>
                                          <p:spTgt spid="2048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482">
                                            <p:txEl>
                                              <p:pRg st="4" end="4"/>
                                            </p:txEl>
                                          </p:spTgt>
                                        </p:tgtEl>
                                        <p:attrNameLst>
                                          <p:attrName>style.visibility</p:attrName>
                                        </p:attrNameLst>
                                      </p:cBhvr>
                                      <p:to>
                                        <p:strVal val="visible"/>
                                      </p:to>
                                    </p:set>
                                    <p:animEffect transition="in" filter="wipe(down)">
                                      <p:cBhvr>
                                        <p:cTn id="27" dur="500"/>
                                        <p:tgtEl>
                                          <p:spTgt spid="2048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482">
                                            <p:txEl>
                                              <p:pRg st="5" end="5"/>
                                            </p:txEl>
                                          </p:spTgt>
                                        </p:tgtEl>
                                        <p:attrNameLst>
                                          <p:attrName>style.visibility</p:attrName>
                                        </p:attrNameLst>
                                      </p:cBhvr>
                                      <p:to>
                                        <p:strVal val="visible"/>
                                      </p:to>
                                    </p:set>
                                    <p:animEffect transition="in" filter="wipe(down)">
                                      <p:cBhvr>
                                        <p:cTn id="32" dur="500"/>
                                        <p:tgtEl>
                                          <p:spTgt spid="204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533399" y="228600"/>
            <a:ext cx="7452931" cy="6324600"/>
          </a:xfrm>
          <a:prstGeom prst="rect">
            <a:avLst/>
          </a:prstGeom>
          <a:noFill/>
          <a:ln w="9525">
            <a:noFill/>
            <a:miter lim="800000"/>
            <a:headEnd/>
            <a:tailEnd/>
          </a:ln>
          <a:effectLst/>
        </p:spPr>
      </p:pic>
    </p:spTree>
    <p:extLst>
      <p:ext uri="{BB962C8B-B14F-4D97-AF65-F5344CB8AC3E}">
        <p14:creationId xmlns:p14="http://schemas.microsoft.com/office/powerpoint/2010/main" val="1819993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0" y="0"/>
            <a:ext cx="9144000" cy="6858000"/>
          </a:xfrm>
        </p:spPr>
        <p:txBody>
          <a:bodyPr/>
          <a:lstStyle/>
          <a:p>
            <a:pPr eaLnBrk="1" hangingPunct="1">
              <a:buFont typeface="Wingdings" pitchFamily="2" charset="2"/>
              <a:buChar char="Ø"/>
            </a:pPr>
            <a:r>
              <a:rPr lang="en-US" sz="2800" b="1" i="1" smtClean="0">
                <a:latin typeface="Times New Roman" pitchFamily="18" charset="0"/>
                <a:cs typeface="Times New Roman" pitchFamily="18" charset="0"/>
              </a:rPr>
              <a:t>A typical flow duration curve is shown below</a:t>
            </a:r>
            <a:endParaRPr lang="en-US" sz="2800" i="1" smtClean="0">
              <a:latin typeface="Times New Roman" pitchFamily="18" charset="0"/>
              <a:cs typeface="Times New Roman" pitchFamily="18" charset="0"/>
            </a:endParaRPr>
          </a:p>
        </p:txBody>
      </p:sp>
      <p:pic>
        <p:nvPicPr>
          <p:cNvPr id="25603" name="Picture 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228600" y="457200"/>
            <a:ext cx="86439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ChangeArrowheads="1"/>
          </p:cNvSpPr>
          <p:nvPr/>
        </p:nvSpPr>
        <p:spPr bwMode="auto">
          <a:xfrm>
            <a:off x="2133600" y="6324600"/>
            <a:ext cx="4121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i="1">
                <a:solidFill>
                  <a:srgbClr val="C00000"/>
                </a:solidFill>
                <a:latin typeface="Times New Roman" pitchFamily="18" charset="0"/>
                <a:cs typeface="Times New Roman" pitchFamily="18" charset="0"/>
              </a:rPr>
              <a:t>Fig. 2.3  Example of  flow duration curve</a:t>
            </a:r>
            <a:endParaRPr lang="en-US" b="1">
              <a:solidFill>
                <a:srgbClr val="C00000"/>
              </a:solidFill>
              <a:latin typeface="Calibri" pitchFamily="34" charset="0"/>
            </a:endParaRPr>
          </a:p>
        </p:txBody>
      </p:sp>
    </p:spTree>
    <p:extLst>
      <p:ext uri="{BB962C8B-B14F-4D97-AF65-F5344CB8AC3E}">
        <p14:creationId xmlns:p14="http://schemas.microsoft.com/office/powerpoint/2010/main" val="2741106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0" y="0"/>
            <a:ext cx="9144000" cy="6858000"/>
          </a:xfrm>
        </p:spPr>
        <p:txBody>
          <a:bodyPr/>
          <a:lstStyle/>
          <a:p>
            <a:pPr algn="just" eaLnBrk="1" hangingPunct="1">
              <a:buFont typeface="Wingdings" pitchFamily="2" charset="2"/>
              <a:buChar char="Ø"/>
            </a:pPr>
            <a:r>
              <a:rPr lang="en-US" sz="2800" i="1" dirty="0" smtClean="0">
                <a:latin typeface="Times New Roman" pitchFamily="18" charset="0"/>
                <a:cs typeface="Times New Roman" pitchFamily="18" charset="0"/>
              </a:rPr>
              <a:t>For environmental reasons, certain amount of flow is left in the river – Residual flow Qr.</a:t>
            </a:r>
          </a:p>
          <a:p>
            <a:pPr algn="just" eaLnBrk="1" hangingPunct="1">
              <a:buFont typeface="Wingdings" pitchFamily="2" charset="2"/>
              <a:buChar char="Ø"/>
            </a:pP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Residual flow </a:t>
            </a:r>
            <a:r>
              <a:rPr lang="en-US" sz="2800" i="1" dirty="0" err="1" smtClean="0">
                <a:latin typeface="Times New Roman" pitchFamily="18" charset="0"/>
                <a:cs typeface="Times New Roman" pitchFamily="18" charset="0"/>
              </a:rPr>
              <a:t>Qr</a:t>
            </a:r>
            <a:r>
              <a:rPr lang="en-US" sz="2800" i="1" dirty="0" smtClean="0">
                <a:latin typeface="Times New Roman" pitchFamily="18" charset="0"/>
                <a:cs typeface="Times New Roman" pitchFamily="18" charset="0"/>
              </a:rPr>
              <a:t> must be subtracted from the flow duration curve for the calculation of plant capacity, firm capacity and the available energy.</a:t>
            </a:r>
          </a:p>
          <a:p>
            <a:pPr algn="just" eaLnBrk="1" hangingPunct="1">
              <a:buFont typeface="Wingdings" pitchFamily="2" charset="2"/>
              <a:buChar char="Ø"/>
            </a:pP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Firm flow is flow available p% of the time, usually equal to 95%. </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It is calculated from the available flow duration curve. In Fig. 2.3, firm flow is 1.5 m</a:t>
            </a:r>
            <a:r>
              <a:rPr lang="en-US" sz="2800" i="1" baseline="30000" dirty="0" smtClean="0">
                <a:latin typeface="Times New Roman" pitchFamily="18" charset="0"/>
                <a:cs typeface="Times New Roman" pitchFamily="18" charset="0"/>
              </a:rPr>
              <a:t>3</a:t>
            </a:r>
            <a:r>
              <a:rPr lang="en-US" sz="2800" i="1" dirty="0" smtClean="0">
                <a:latin typeface="Times New Roman" pitchFamily="18" charset="0"/>
                <a:cs typeface="Times New Roman" pitchFamily="18" charset="0"/>
              </a:rPr>
              <a:t>/s with p set to 90%</a:t>
            </a:r>
          </a:p>
          <a:p>
            <a:pPr algn="just" eaLnBrk="1" hangingPunct="1">
              <a:buFont typeface="Wingdings" pitchFamily="2" charset="2"/>
              <a:buChar char="Ø"/>
            </a:pPr>
            <a:r>
              <a:rPr lang="en-US" sz="2800" i="1" dirty="0" smtClean="0">
                <a:latin typeface="Times New Roman" pitchFamily="18" charset="0"/>
                <a:cs typeface="Times New Roman" pitchFamily="18" charset="0"/>
              </a:rPr>
              <a:t>Two methods  are used for computing ordinates for flow duration curve</a:t>
            </a:r>
          </a:p>
          <a:p>
            <a:pPr lvl="1" eaLnBrk="1" hangingPunct="1"/>
            <a:r>
              <a:rPr lang="en-US" b="1" i="1" dirty="0" smtClean="0">
                <a:solidFill>
                  <a:srgbClr val="7030A0"/>
                </a:solidFill>
                <a:latin typeface="Times New Roman" pitchFamily="18" charset="0"/>
                <a:cs typeface="Times New Roman" pitchFamily="18" charset="0"/>
              </a:rPr>
              <a:t>The rank ordered technique and </a:t>
            </a:r>
          </a:p>
          <a:p>
            <a:pPr lvl="1" eaLnBrk="1" hangingPunct="1"/>
            <a:r>
              <a:rPr lang="en-US" b="1" i="1" dirty="0" smtClean="0">
                <a:solidFill>
                  <a:srgbClr val="7030A0"/>
                </a:solidFill>
                <a:latin typeface="Times New Roman" pitchFamily="18" charset="0"/>
                <a:cs typeface="Times New Roman" pitchFamily="18" charset="0"/>
              </a:rPr>
              <a:t>The class-interval technique</a:t>
            </a:r>
          </a:p>
        </p:txBody>
      </p:sp>
    </p:spTree>
    <p:extLst>
      <p:ext uri="{BB962C8B-B14F-4D97-AF65-F5344CB8AC3E}">
        <p14:creationId xmlns:p14="http://schemas.microsoft.com/office/powerpoint/2010/main" val="956795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wipe(down)">
                                      <p:cBhvr>
                                        <p:cTn id="7" dur="500"/>
                                        <p:tgtEl>
                                          <p:spTgt spid="235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wipe(down)">
                                      <p:cBhvr>
                                        <p:cTn id="12" dur="500"/>
                                        <p:tgtEl>
                                          <p:spTgt spid="235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4">
                                            <p:txEl>
                                              <p:pRg st="2" end="2"/>
                                            </p:txEl>
                                          </p:spTgt>
                                        </p:tgtEl>
                                        <p:attrNameLst>
                                          <p:attrName>style.visibility</p:attrName>
                                        </p:attrNameLst>
                                      </p:cBhvr>
                                      <p:to>
                                        <p:strVal val="visible"/>
                                      </p:to>
                                    </p:set>
                                    <p:animEffect transition="in" filter="wipe(down)">
                                      <p:cBhvr>
                                        <p:cTn id="17" dur="500"/>
                                        <p:tgtEl>
                                          <p:spTgt spid="235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554">
                                            <p:txEl>
                                              <p:pRg st="3" end="3"/>
                                            </p:txEl>
                                          </p:spTgt>
                                        </p:tgtEl>
                                        <p:attrNameLst>
                                          <p:attrName>style.visibility</p:attrName>
                                        </p:attrNameLst>
                                      </p:cBhvr>
                                      <p:to>
                                        <p:strVal val="visible"/>
                                      </p:to>
                                    </p:set>
                                    <p:animEffect transition="in" filter="wipe(down)">
                                      <p:cBhvr>
                                        <p:cTn id="22" dur="500"/>
                                        <p:tgtEl>
                                          <p:spTgt spid="23554">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3554">
                                            <p:txEl>
                                              <p:pRg st="4" end="4"/>
                                            </p:txEl>
                                          </p:spTgt>
                                        </p:tgtEl>
                                        <p:attrNameLst>
                                          <p:attrName>style.visibility</p:attrName>
                                        </p:attrNameLst>
                                      </p:cBhvr>
                                      <p:to>
                                        <p:strVal val="visible"/>
                                      </p:to>
                                    </p:set>
                                    <p:animEffect transition="in" filter="wipe(down)">
                                      <p:cBhvr>
                                        <p:cTn id="25" dur="500"/>
                                        <p:tgtEl>
                                          <p:spTgt spid="23554">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3554">
                                            <p:txEl>
                                              <p:pRg st="5" end="5"/>
                                            </p:txEl>
                                          </p:spTgt>
                                        </p:tgtEl>
                                        <p:attrNameLst>
                                          <p:attrName>style.visibility</p:attrName>
                                        </p:attrNameLst>
                                      </p:cBhvr>
                                      <p:to>
                                        <p:strVal val="visible"/>
                                      </p:to>
                                    </p:set>
                                    <p:animEffect transition="in" filter="wipe(down)">
                                      <p:cBhvr>
                                        <p:cTn id="28" dur="500"/>
                                        <p:tgtEl>
                                          <p:spTgt spid="235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eaLnBrk="1" hangingPunct="1">
              <a:buFont typeface="Wingdings" pitchFamily="2" charset="2"/>
              <a:buChar char="Ø"/>
            </a:pPr>
            <a:r>
              <a:rPr lang="en-US" sz="2400" b="1" i="1" smtClean="0">
                <a:solidFill>
                  <a:srgbClr val="C00000"/>
                </a:solidFill>
                <a:latin typeface="Times New Roman" pitchFamily="18" charset="0"/>
                <a:cs typeface="Times New Roman" pitchFamily="18" charset="0"/>
              </a:rPr>
              <a:t>The rank-ordered technique</a:t>
            </a:r>
            <a:r>
              <a:rPr lang="en-US" sz="2400" i="1" smtClean="0">
                <a:latin typeface="Times New Roman" pitchFamily="18" charset="0"/>
                <a:cs typeface="Times New Roman" pitchFamily="18" charset="0"/>
              </a:rPr>
              <a:t>: considers a total time series of flows that represent equal increments of time for each measurement value, such as mean daily, weekly, or monthly flows, and ranks the flows according to magnitude. </a:t>
            </a:r>
          </a:p>
          <a:p>
            <a:pPr algn="just">
              <a:buFont typeface="Wingdings" pitchFamily="2" charset="2"/>
              <a:buChar char="Ø"/>
            </a:pPr>
            <a:r>
              <a:rPr lang="en-US" sz="2400" i="1" smtClean="0">
                <a:latin typeface="Times New Roman" pitchFamily="18" charset="0"/>
                <a:cs typeface="Times New Roman" pitchFamily="18" charset="0"/>
              </a:rPr>
              <a:t>The flow data are ranked according to magnitude (in descending order) and the frequency of occurrence, FX, is given by,</a:t>
            </a:r>
          </a:p>
          <a:p>
            <a:pPr algn="just">
              <a:buFont typeface="Wingdings" pitchFamily="2" charset="2"/>
              <a:buChar char="Ø"/>
            </a:pPr>
            <a:endParaRPr lang="en-US" sz="2800" i="1" smtClean="0">
              <a:latin typeface="Times New Roman" pitchFamily="18" charset="0"/>
              <a:cs typeface="Times New Roman" pitchFamily="18" charset="0"/>
            </a:endParaRPr>
          </a:p>
          <a:p>
            <a:pPr algn="just" eaLnBrk="1" hangingPunct="1">
              <a:buFont typeface="Wingdings" pitchFamily="2" charset="2"/>
              <a:buChar char="Ø"/>
            </a:pPr>
            <a:endParaRPr lang="en-US" sz="2800" i="1" smtClean="0">
              <a:latin typeface="Times New Roman" pitchFamily="18" charset="0"/>
              <a:cs typeface="Times New Roman" pitchFamily="18" charset="0"/>
            </a:endParaRPr>
          </a:p>
          <a:p>
            <a:pPr algn="just" eaLnBrk="1" hangingPunct="1">
              <a:buFont typeface="Wingdings" pitchFamily="2" charset="2"/>
              <a:buChar char="Ø"/>
            </a:pPr>
            <a:endParaRPr lang="en-US" sz="2800" i="1" smtClean="0">
              <a:latin typeface="Times New Roman" pitchFamily="18" charset="0"/>
              <a:cs typeface="Times New Roman" pitchFamily="18" charset="0"/>
            </a:endParaRPr>
          </a:p>
          <a:p>
            <a:pPr algn="just" eaLnBrk="1" hangingPunct="1">
              <a:buFont typeface="Wingdings" pitchFamily="2" charset="2"/>
              <a:buChar char="Ø"/>
            </a:pPr>
            <a:endParaRPr lang="en-US" sz="2800" i="1" smtClean="0">
              <a:latin typeface="Times New Roman" pitchFamily="18" charset="0"/>
              <a:cs typeface="Times New Roman" pitchFamily="18" charset="0"/>
            </a:endParaRPr>
          </a:p>
          <a:p>
            <a:pPr eaLnBrk="1" hangingPunct="1"/>
            <a:endParaRPr lang="en-US" smtClean="0"/>
          </a:p>
        </p:txBody>
      </p:sp>
      <p:sp>
        <p:nvSpPr>
          <p:cNvPr id="4" name="Rectangle 3"/>
          <p:cNvSpPr>
            <a:spLocks noChangeArrowheads="1"/>
          </p:cNvSpPr>
          <p:nvPr/>
        </p:nvSpPr>
        <p:spPr bwMode="auto">
          <a:xfrm>
            <a:off x="685800" y="2438400"/>
            <a:ext cx="792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i="1">
                <a:solidFill>
                  <a:srgbClr val="FF0000"/>
                </a:solidFill>
                <a:latin typeface="Times New Roman" pitchFamily="18" charset="0"/>
                <a:cs typeface="Times New Roman" pitchFamily="18" charset="0"/>
              </a:rPr>
              <a:t>FXm = (m/n) 100                </a:t>
            </a:r>
            <a:r>
              <a:rPr lang="en-US" sz="2400" i="1">
                <a:solidFill>
                  <a:srgbClr val="0000FF"/>
                </a:solidFill>
                <a:latin typeface="Times New Roman" pitchFamily="18" charset="0"/>
                <a:cs typeface="Times New Roman" pitchFamily="18" charset="0"/>
              </a:rPr>
              <a:t>(California formula), or</a:t>
            </a:r>
          </a:p>
          <a:p>
            <a:r>
              <a:rPr lang="pt-BR" sz="2400" i="1">
                <a:solidFill>
                  <a:srgbClr val="FF0000"/>
                </a:solidFill>
                <a:latin typeface="Times New Roman" pitchFamily="18" charset="0"/>
                <a:cs typeface="Times New Roman" pitchFamily="18" charset="0"/>
              </a:rPr>
              <a:t>FXm = (m/n + 1) 100           </a:t>
            </a:r>
            <a:r>
              <a:rPr lang="pt-BR" sz="2400" i="1">
                <a:solidFill>
                  <a:srgbClr val="0000FF"/>
                </a:solidFill>
                <a:latin typeface="Times New Roman" pitchFamily="18" charset="0"/>
                <a:cs typeface="Times New Roman" pitchFamily="18" charset="0"/>
              </a:rPr>
              <a:t>(Weibull formula)</a:t>
            </a:r>
            <a:endParaRPr lang="en-US" sz="2400" i="1">
              <a:solidFill>
                <a:srgbClr val="0000FF"/>
              </a:solidFill>
              <a:latin typeface="Times New Roman" pitchFamily="18" charset="0"/>
              <a:cs typeface="Times New Roman" pitchFamily="18" charset="0"/>
            </a:endParaRPr>
          </a:p>
        </p:txBody>
      </p:sp>
      <p:sp>
        <p:nvSpPr>
          <p:cNvPr id="5" name="Rectangle 4"/>
          <p:cNvSpPr>
            <a:spLocks noChangeArrowheads="1"/>
          </p:cNvSpPr>
          <p:nvPr/>
        </p:nvSpPr>
        <p:spPr bwMode="auto">
          <a:xfrm>
            <a:off x="0" y="3352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i="1">
                <a:latin typeface="Times New Roman" pitchFamily="18" charset="0"/>
                <a:cs typeface="Times New Roman" pitchFamily="18" charset="0"/>
              </a:rPr>
              <a:t>where, n = number of records, m = the order number in the rank (m = 1 for the highest ranked value), and FXm = frequency of occurrence (% dependable flow or the probability of flow being  equaled or exceeded).</a:t>
            </a:r>
          </a:p>
        </p:txBody>
      </p:sp>
      <p:sp>
        <p:nvSpPr>
          <p:cNvPr id="6" name="Rectangle 5"/>
          <p:cNvSpPr>
            <a:spLocks noChangeArrowheads="1"/>
          </p:cNvSpPr>
          <p:nvPr/>
        </p:nvSpPr>
        <p:spPr bwMode="auto">
          <a:xfrm>
            <a:off x="0" y="47244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Wingdings" pitchFamily="2" charset="2"/>
              <a:buChar char="Ø"/>
            </a:pPr>
            <a:r>
              <a:rPr lang="en-US" sz="2400" i="1">
                <a:latin typeface="Times New Roman" pitchFamily="18" charset="0"/>
                <a:cs typeface="Times New Roman" pitchFamily="18" charset="0"/>
              </a:rPr>
              <a:t>The flow value is then plotted versus the respective computed exceedance  percentage. </a:t>
            </a:r>
          </a:p>
          <a:p>
            <a:pPr algn="just">
              <a:buFont typeface="Wingdings" pitchFamily="2" charset="2"/>
              <a:buChar char="Ø"/>
            </a:pP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Naturally, the longer the record, the more statistically valuable the information that results.</a:t>
            </a:r>
          </a:p>
        </p:txBody>
      </p:sp>
    </p:spTree>
    <p:extLst>
      <p:ext uri="{BB962C8B-B14F-4D97-AF65-F5344CB8AC3E}">
        <p14:creationId xmlns:p14="http://schemas.microsoft.com/office/powerpoint/2010/main" val="2575846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down)">
                                      <p:cBhvr>
                                        <p:cTn id="3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a:bodyPr>
          <a:lstStyle/>
          <a:p>
            <a:pPr marL="0" indent="0" algn="just" fontAlgn="auto">
              <a:spcAft>
                <a:spcPts val="0"/>
              </a:spcAft>
              <a:buFont typeface="Wingdings" pitchFamily="2" charset="2"/>
              <a:buChar char="Ø"/>
              <a:defRPr/>
            </a:pPr>
            <a:r>
              <a:rPr lang="en-US" sz="2800" i="1" dirty="0" smtClean="0">
                <a:latin typeface="Times New Roman" pitchFamily="18" charset="0"/>
                <a:cs typeface="Times New Roman" pitchFamily="18" charset="0"/>
              </a:rPr>
              <a:t>The amount of water power developed from any stream, river or lake is a function of mainly:</a:t>
            </a:r>
          </a:p>
          <a:p>
            <a:pPr lvl="4" indent="350838" algn="just" fontAlgn="auto">
              <a:spcAft>
                <a:spcPts val="0"/>
              </a:spcAft>
              <a:buFont typeface="Arial" charset="0"/>
              <a:buAutoNum type="arabicPeriod"/>
              <a:defRPr/>
            </a:pPr>
            <a:r>
              <a:rPr lang="en-US" sz="2800" i="1" dirty="0" smtClean="0">
                <a:solidFill>
                  <a:srgbClr val="002060"/>
                </a:solidFill>
                <a:latin typeface="Times New Roman" pitchFamily="18" charset="0"/>
                <a:cs typeface="Times New Roman" pitchFamily="18" charset="0"/>
              </a:rPr>
              <a:t>The flow rate of water</a:t>
            </a:r>
          </a:p>
          <a:p>
            <a:pPr lvl="4" indent="350838" algn="just" fontAlgn="auto">
              <a:spcAft>
                <a:spcPts val="0"/>
              </a:spcAft>
              <a:buFont typeface="Arial" charset="0"/>
              <a:buAutoNum type="arabicPeriod"/>
              <a:defRPr/>
            </a:pPr>
            <a:r>
              <a:rPr lang="en-US" sz="2800" i="1" dirty="0" smtClean="0">
                <a:solidFill>
                  <a:srgbClr val="002060"/>
                </a:solidFill>
                <a:latin typeface="Times New Roman" pitchFamily="18" charset="0"/>
                <a:cs typeface="Times New Roman" pitchFamily="18" charset="0"/>
              </a:rPr>
              <a:t>The head that is available</a:t>
            </a:r>
          </a:p>
          <a:p>
            <a:pPr marL="0" indent="60325" algn="just" fontAlgn="auto">
              <a:spcAft>
                <a:spcPts val="0"/>
              </a:spcAft>
              <a:buFont typeface="Wingdings" pitchFamily="2" charset="2"/>
              <a:buChar char="Ø"/>
              <a:defRPr/>
            </a:pPr>
            <a:r>
              <a:rPr lang="en-US" sz="2800" i="1" dirty="0" smtClean="0">
                <a:latin typeface="Times New Roman" pitchFamily="18" charset="0"/>
                <a:cs typeface="Times New Roman" pitchFamily="18" charset="0"/>
              </a:rPr>
              <a:t>Hydroelectric power and energy that can be generated in a hydropower plant is determined from:</a:t>
            </a:r>
          </a:p>
          <a:p>
            <a:pPr marL="0" lvl="4" indent="60325" algn="just" fontAlgn="auto">
              <a:spcAft>
                <a:spcPts val="0"/>
              </a:spcAft>
              <a:buFont typeface="Arial" charset="0"/>
              <a:buNone/>
              <a:defRPr/>
            </a:pPr>
            <a:r>
              <a:rPr lang="en-US" sz="2800" i="1" dirty="0" smtClean="0">
                <a:latin typeface="Times New Roman" pitchFamily="18" charset="0"/>
                <a:cs typeface="Times New Roman" pitchFamily="18" charset="0"/>
              </a:rPr>
              <a:t>             </a:t>
            </a:r>
            <a:r>
              <a:rPr lang="en-US" sz="2800" i="1" dirty="0" smtClean="0">
                <a:solidFill>
                  <a:srgbClr val="FF0000"/>
                </a:solidFill>
                <a:latin typeface="Times New Roman" pitchFamily="18" charset="0"/>
                <a:cs typeface="Times New Roman" pitchFamily="18" charset="0"/>
              </a:rPr>
              <a:t>P = </a:t>
            </a:r>
            <a:r>
              <a:rPr lang="en-US" sz="2800" i="1" dirty="0" smtClean="0">
                <a:solidFill>
                  <a:srgbClr val="FF0000"/>
                </a:solidFill>
                <a:latin typeface="Times New Roman" pitchFamily="18" charset="0"/>
                <a:cs typeface="Times New Roman" pitchFamily="18" charset="0"/>
                <a:sym typeface="Symbol" pitchFamily="18" charset="2"/>
              </a:rPr>
              <a:t></a:t>
            </a:r>
            <a:r>
              <a:rPr lang="en-US" sz="2800" i="1" dirty="0" err="1" smtClean="0">
                <a:solidFill>
                  <a:srgbClr val="FF0000"/>
                </a:solidFill>
                <a:latin typeface="Times New Roman" pitchFamily="18" charset="0"/>
                <a:cs typeface="Times New Roman" pitchFamily="18" charset="0"/>
                <a:sym typeface="Symbol" pitchFamily="18" charset="2"/>
              </a:rPr>
              <a:t>QH</a:t>
            </a:r>
            <a:r>
              <a:rPr lang="en-US" sz="2800" i="1" baseline="-25000" dirty="0" err="1" smtClean="0">
                <a:solidFill>
                  <a:srgbClr val="FF0000"/>
                </a:solidFill>
                <a:latin typeface="Times New Roman" pitchFamily="18" charset="0"/>
                <a:cs typeface="Times New Roman" pitchFamily="18" charset="0"/>
                <a:sym typeface="Symbol" pitchFamily="18" charset="2"/>
              </a:rPr>
              <a:t>n</a:t>
            </a:r>
            <a:r>
              <a:rPr lang="en-US" sz="2800" i="1" dirty="0" smtClean="0">
                <a:solidFill>
                  <a:srgbClr val="FF0000"/>
                </a:solidFill>
                <a:latin typeface="Times New Roman" pitchFamily="18" charset="0"/>
                <a:cs typeface="Times New Roman" pitchFamily="18" charset="0"/>
                <a:sym typeface="Symbol" pitchFamily="18" charset="2"/>
              </a:rPr>
              <a:t>    </a:t>
            </a:r>
          </a:p>
          <a:p>
            <a:pPr marL="0" lvl="4" indent="60325" algn="just" fontAlgn="auto">
              <a:spcAft>
                <a:spcPts val="0"/>
              </a:spcAft>
              <a:buFont typeface="Arial" charset="0"/>
              <a:buNone/>
              <a:defRPr/>
            </a:pPr>
            <a:r>
              <a:rPr lang="en-US" sz="2800" i="1" dirty="0" smtClean="0">
                <a:solidFill>
                  <a:srgbClr val="FF0000"/>
                </a:solidFill>
                <a:latin typeface="Times New Roman" pitchFamily="18" charset="0"/>
                <a:cs typeface="Times New Roman" pitchFamily="18" charset="0"/>
                <a:sym typeface="Symbol" pitchFamily="18" charset="2"/>
              </a:rPr>
              <a:t>             E = </a:t>
            </a:r>
            <a:r>
              <a:rPr lang="en-US" sz="2800" i="1" dirty="0" err="1" smtClean="0">
                <a:solidFill>
                  <a:srgbClr val="FF0000"/>
                </a:solidFill>
                <a:latin typeface="Times New Roman" pitchFamily="18" charset="0"/>
                <a:cs typeface="Times New Roman" pitchFamily="18" charset="0"/>
                <a:sym typeface="Symbol" pitchFamily="18" charset="2"/>
              </a:rPr>
              <a:t>QH</a:t>
            </a:r>
            <a:r>
              <a:rPr lang="en-US" sz="2800" i="1" baseline="-25000" dirty="0" err="1" smtClean="0">
                <a:solidFill>
                  <a:srgbClr val="FF0000"/>
                </a:solidFill>
                <a:latin typeface="Times New Roman" pitchFamily="18" charset="0"/>
                <a:cs typeface="Times New Roman" pitchFamily="18" charset="0"/>
                <a:sym typeface="Symbol" pitchFamily="18" charset="2"/>
              </a:rPr>
              <a:t>n</a:t>
            </a:r>
            <a:r>
              <a:rPr lang="en-US" sz="2800" i="1" dirty="0" smtClean="0">
                <a:solidFill>
                  <a:srgbClr val="FF0000"/>
                </a:solidFill>
                <a:latin typeface="Times New Roman" pitchFamily="18" charset="0"/>
                <a:cs typeface="Times New Roman" pitchFamily="18" charset="0"/>
                <a:sym typeface="Symbol" pitchFamily="18" charset="2"/>
              </a:rPr>
              <a:t>t</a:t>
            </a:r>
          </a:p>
          <a:p>
            <a:pPr marL="0" lvl="4" indent="60325" algn="just" fontAlgn="auto">
              <a:spcAft>
                <a:spcPts val="0"/>
              </a:spcAft>
              <a:buFont typeface="Wingdings" pitchFamily="2" charset="2"/>
              <a:buChar char="Ø"/>
              <a:defRPr/>
            </a:pPr>
            <a:r>
              <a:rPr lang="en-US" sz="2800" i="1" dirty="0" smtClean="0">
                <a:latin typeface="Times New Roman" pitchFamily="18" charset="0"/>
                <a:cs typeface="Times New Roman" pitchFamily="18" charset="0"/>
                <a:sym typeface="Symbol" pitchFamily="18" charset="2"/>
              </a:rPr>
              <a:t>Where P is the power in kW,   is the specific weight of water in </a:t>
            </a:r>
            <a:r>
              <a:rPr lang="en-US" sz="2800" i="1" dirty="0" err="1" smtClean="0">
                <a:latin typeface="Times New Roman" pitchFamily="18" charset="0"/>
                <a:cs typeface="Times New Roman" pitchFamily="18" charset="0"/>
                <a:sym typeface="Symbol" pitchFamily="18" charset="2"/>
              </a:rPr>
              <a:t>kN</a:t>
            </a:r>
            <a:r>
              <a:rPr lang="en-US" sz="2800" i="1" dirty="0" smtClean="0">
                <a:latin typeface="Times New Roman" pitchFamily="18" charset="0"/>
                <a:cs typeface="Times New Roman" pitchFamily="18" charset="0"/>
                <a:sym typeface="Symbol" pitchFamily="18" charset="2"/>
              </a:rPr>
              <a:t>/m</a:t>
            </a:r>
            <a:r>
              <a:rPr lang="en-US" sz="2800" i="1" baseline="30000" dirty="0" smtClean="0">
                <a:latin typeface="Times New Roman" pitchFamily="18" charset="0"/>
                <a:cs typeface="Times New Roman" pitchFamily="18" charset="0"/>
                <a:sym typeface="Symbol" pitchFamily="18" charset="2"/>
              </a:rPr>
              <a:t>3</a:t>
            </a:r>
            <a:r>
              <a:rPr lang="en-US" sz="2800" i="1" dirty="0" smtClean="0">
                <a:latin typeface="Times New Roman" pitchFamily="18" charset="0"/>
                <a:cs typeface="Times New Roman" pitchFamily="18" charset="0"/>
                <a:sym typeface="Symbol" pitchFamily="18" charset="2"/>
              </a:rPr>
              <a:t>, Q is the discharge in m</a:t>
            </a:r>
            <a:r>
              <a:rPr lang="en-US" sz="2800" i="1" baseline="30000" dirty="0" smtClean="0">
                <a:latin typeface="Times New Roman" pitchFamily="18" charset="0"/>
                <a:cs typeface="Times New Roman" pitchFamily="18" charset="0"/>
                <a:sym typeface="Symbol" pitchFamily="18" charset="2"/>
              </a:rPr>
              <a:t>3</a:t>
            </a:r>
            <a:r>
              <a:rPr lang="en-US" sz="2800" i="1" dirty="0" smtClean="0">
                <a:latin typeface="Times New Roman" pitchFamily="18" charset="0"/>
                <a:cs typeface="Times New Roman" pitchFamily="18" charset="0"/>
                <a:sym typeface="Symbol" pitchFamily="18" charset="2"/>
              </a:rPr>
              <a:t>/s, </a:t>
            </a:r>
            <a:r>
              <a:rPr lang="en-US" sz="2800" i="1" dirty="0" err="1" smtClean="0">
                <a:latin typeface="Times New Roman" pitchFamily="18" charset="0"/>
                <a:cs typeface="Times New Roman" pitchFamily="18" charset="0"/>
                <a:sym typeface="Symbol" pitchFamily="18" charset="2"/>
              </a:rPr>
              <a:t>H</a:t>
            </a:r>
            <a:r>
              <a:rPr lang="en-US" sz="2800" i="1" baseline="-25000" dirty="0" err="1" smtClean="0">
                <a:latin typeface="Times New Roman" pitchFamily="18" charset="0"/>
                <a:cs typeface="Times New Roman" pitchFamily="18" charset="0"/>
                <a:sym typeface="Symbol" pitchFamily="18" charset="2"/>
              </a:rPr>
              <a:t>n</a:t>
            </a:r>
            <a:r>
              <a:rPr lang="en-US" sz="2800" i="1" dirty="0" smtClean="0">
                <a:latin typeface="Times New Roman" pitchFamily="18" charset="0"/>
                <a:cs typeface="Times New Roman" pitchFamily="18" charset="0"/>
                <a:sym typeface="Symbol" pitchFamily="18" charset="2"/>
              </a:rPr>
              <a:t> is the net head (gross head minus hydraulic losses) in   </a:t>
            </a:r>
            <a:r>
              <a:rPr lang="en-US" sz="2800" i="1" dirty="0" smtClean="0">
                <a:latin typeface="Times New Roman" pitchFamily="18" charset="0"/>
                <a:cs typeface="Times New Roman" pitchFamily="18" charset="0"/>
              </a:rPr>
              <a:t>meters, </a:t>
            </a:r>
            <a:r>
              <a:rPr lang="en-US" sz="2800" i="1" dirty="0" smtClean="0">
                <a:latin typeface="Times New Roman" pitchFamily="18" charset="0"/>
                <a:cs typeface="Times New Roman" pitchFamily="18" charset="0"/>
                <a:sym typeface="Symbol" pitchFamily="18" charset="2"/>
              </a:rPr>
              <a:t>  </a:t>
            </a:r>
            <a:r>
              <a:rPr lang="en-US" sz="2800" i="1" dirty="0" smtClean="0">
                <a:latin typeface="Times New Roman" pitchFamily="18" charset="0"/>
                <a:cs typeface="Times New Roman" pitchFamily="18" charset="0"/>
              </a:rPr>
              <a:t>is the overall efficiency (%), E is the hydroelectric energy in kWh and </a:t>
            </a:r>
            <a:r>
              <a:rPr lang="en-US" sz="2800" i="1" dirty="0" smtClean="0">
                <a:latin typeface="Times New Roman" pitchFamily="18" charset="0"/>
                <a:cs typeface="Times New Roman" pitchFamily="18" charset="0"/>
                <a:sym typeface="Symbol" pitchFamily="18" charset="2"/>
              </a:rPr>
              <a:t>t </a:t>
            </a:r>
            <a:r>
              <a:rPr lang="en-US" sz="2800" i="1" dirty="0" smtClean="0">
                <a:latin typeface="Times New Roman" pitchFamily="18" charset="0"/>
                <a:cs typeface="Times New Roman" pitchFamily="18" charset="0"/>
              </a:rPr>
              <a:t> is the time interval for power generation in hours</a:t>
            </a:r>
            <a:r>
              <a:rPr lang="en-US" sz="2800" dirty="0"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0" y="0"/>
            <a:ext cx="9144000" cy="6858000"/>
          </a:xfrm>
        </p:spPr>
        <p:txBody>
          <a:bodyPr/>
          <a:lstStyle/>
          <a:p>
            <a:pPr marL="0" indent="0" algn="just" eaLnBrk="1" hangingPunct="1">
              <a:buFont typeface="Arial" charset="0"/>
              <a:buNone/>
            </a:pPr>
            <a:r>
              <a:rPr lang="en-US" i="1" smtClean="0">
                <a:latin typeface="Times New Roman" pitchFamily="18" charset="0"/>
                <a:cs typeface="Times New Roman" pitchFamily="18" charset="0"/>
              </a:rPr>
              <a:t>Example 2. Draw the flow duration curve for the following stream river flow using rank ordered technique.</a:t>
            </a:r>
          </a:p>
          <a:p>
            <a:pPr marL="0" indent="0" algn="just" eaLnBrk="1" hangingPunct="1">
              <a:buFont typeface="Arial" charset="0"/>
              <a:buNone/>
            </a:pPr>
            <a:endParaRPr lang="en-US" i="1" smtClean="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590800" y="1219200"/>
          <a:ext cx="4267200" cy="5334000"/>
        </p:xfrm>
        <a:graphic>
          <a:graphicData uri="http://schemas.openxmlformats.org/drawingml/2006/table">
            <a:tbl>
              <a:tblPr firstRow="1" bandRow="1">
                <a:tableStyleId>{5C22544A-7EE6-4342-B048-85BDC9FD1C3A}</a:tableStyleId>
              </a:tblPr>
              <a:tblGrid>
                <a:gridCol w="2133600"/>
                <a:gridCol w="2133600"/>
              </a:tblGrid>
              <a:tr h="370840">
                <a:tc>
                  <a:txBody>
                    <a:bodyPr/>
                    <a:lstStyle/>
                    <a:p>
                      <a:r>
                        <a:rPr lang="en-US" sz="2800" dirty="0" smtClean="0">
                          <a:solidFill>
                            <a:srgbClr val="C00000"/>
                          </a:solidFill>
                        </a:rPr>
                        <a:t>Month</a:t>
                      </a:r>
                      <a:endParaRPr lang="en-US" sz="2800" dirty="0">
                        <a:solidFill>
                          <a:srgbClr val="C00000"/>
                        </a:solidFill>
                      </a:endParaRPr>
                    </a:p>
                  </a:txBody>
                  <a:tcPr/>
                </a:tc>
                <a:tc>
                  <a:txBody>
                    <a:bodyPr/>
                    <a:lstStyle/>
                    <a:p>
                      <a:r>
                        <a:rPr lang="en-US" sz="2800" dirty="0" smtClean="0">
                          <a:solidFill>
                            <a:srgbClr val="C00000"/>
                          </a:solidFill>
                        </a:rPr>
                        <a:t>Flow (m</a:t>
                      </a:r>
                      <a:r>
                        <a:rPr lang="en-US" sz="2800" baseline="30000" dirty="0" smtClean="0">
                          <a:solidFill>
                            <a:srgbClr val="C00000"/>
                          </a:solidFill>
                        </a:rPr>
                        <a:t>3</a:t>
                      </a:r>
                      <a:r>
                        <a:rPr lang="en-US" sz="2800" dirty="0" smtClean="0">
                          <a:solidFill>
                            <a:srgbClr val="C00000"/>
                          </a:solidFill>
                        </a:rPr>
                        <a:t>/s)</a:t>
                      </a:r>
                      <a:endParaRPr lang="en-US" sz="2800" dirty="0">
                        <a:solidFill>
                          <a:srgbClr val="C00000"/>
                        </a:solidFill>
                      </a:endParaRPr>
                    </a:p>
                  </a:txBody>
                  <a:tcPr/>
                </a:tc>
              </a:tr>
              <a:tr h="370840">
                <a:tc>
                  <a:txBody>
                    <a:bodyPr/>
                    <a:lstStyle/>
                    <a:p>
                      <a:r>
                        <a:rPr lang="en-US" dirty="0" smtClean="0"/>
                        <a:t>January</a:t>
                      </a:r>
                      <a:endParaRPr lang="en-US" dirty="0"/>
                    </a:p>
                  </a:txBody>
                  <a:tcPr/>
                </a:tc>
                <a:tc>
                  <a:txBody>
                    <a:bodyPr/>
                    <a:lstStyle/>
                    <a:p>
                      <a:r>
                        <a:rPr lang="en-US" dirty="0" smtClean="0"/>
                        <a:t>65</a:t>
                      </a:r>
                      <a:endParaRPr lang="en-US" dirty="0"/>
                    </a:p>
                  </a:txBody>
                  <a:tcPr/>
                </a:tc>
              </a:tr>
              <a:tr h="370840">
                <a:tc>
                  <a:txBody>
                    <a:bodyPr/>
                    <a:lstStyle/>
                    <a:p>
                      <a:r>
                        <a:rPr lang="en-US" dirty="0" smtClean="0"/>
                        <a:t>February</a:t>
                      </a:r>
                      <a:endParaRPr lang="en-US" dirty="0"/>
                    </a:p>
                  </a:txBody>
                  <a:tcPr/>
                </a:tc>
                <a:tc>
                  <a:txBody>
                    <a:bodyPr/>
                    <a:lstStyle/>
                    <a:p>
                      <a:r>
                        <a:rPr lang="en-US" dirty="0" smtClean="0"/>
                        <a:t>5</a:t>
                      </a:r>
                      <a:r>
                        <a:rPr lang="en-US" baseline="0" dirty="0" smtClean="0"/>
                        <a:t>  0</a:t>
                      </a:r>
                      <a:endParaRPr lang="en-US" dirty="0"/>
                    </a:p>
                  </a:txBody>
                  <a:tcPr/>
                </a:tc>
              </a:tr>
              <a:tr h="370840">
                <a:tc>
                  <a:txBody>
                    <a:bodyPr/>
                    <a:lstStyle/>
                    <a:p>
                      <a:r>
                        <a:rPr lang="en-US" dirty="0" smtClean="0"/>
                        <a:t>March</a:t>
                      </a:r>
                      <a:endParaRPr lang="en-US" dirty="0"/>
                    </a:p>
                  </a:txBody>
                  <a:tcPr/>
                </a:tc>
                <a:tc>
                  <a:txBody>
                    <a:bodyPr/>
                    <a:lstStyle/>
                    <a:p>
                      <a:r>
                        <a:rPr lang="en-US" dirty="0" smtClean="0"/>
                        <a:t>42</a:t>
                      </a:r>
                      <a:endParaRPr lang="en-US" dirty="0"/>
                    </a:p>
                  </a:txBody>
                  <a:tcPr/>
                </a:tc>
              </a:tr>
              <a:tr h="370840">
                <a:tc>
                  <a:txBody>
                    <a:bodyPr/>
                    <a:lstStyle/>
                    <a:p>
                      <a:r>
                        <a:rPr lang="en-US" dirty="0" smtClean="0"/>
                        <a:t>April</a:t>
                      </a:r>
                      <a:endParaRPr lang="en-US" dirty="0"/>
                    </a:p>
                  </a:txBody>
                  <a:tcPr/>
                </a:tc>
                <a:tc>
                  <a:txBody>
                    <a:bodyPr/>
                    <a:lstStyle/>
                    <a:p>
                      <a:r>
                        <a:rPr lang="en-US" dirty="0" smtClean="0"/>
                        <a:t>40</a:t>
                      </a:r>
                      <a:endParaRPr lang="en-US" dirty="0"/>
                    </a:p>
                  </a:txBody>
                  <a:tcPr/>
                </a:tc>
              </a:tr>
              <a:tr h="370840">
                <a:tc>
                  <a:txBody>
                    <a:bodyPr/>
                    <a:lstStyle/>
                    <a:p>
                      <a:r>
                        <a:rPr lang="en-US" dirty="0" smtClean="0"/>
                        <a:t>May</a:t>
                      </a:r>
                      <a:endParaRPr lang="en-US" dirty="0"/>
                    </a:p>
                  </a:txBody>
                  <a:tcPr/>
                </a:tc>
                <a:tc>
                  <a:txBody>
                    <a:bodyPr/>
                    <a:lstStyle/>
                    <a:p>
                      <a:r>
                        <a:rPr lang="en-US" dirty="0" smtClean="0"/>
                        <a:t>40</a:t>
                      </a:r>
                      <a:endParaRPr lang="en-US" dirty="0"/>
                    </a:p>
                  </a:txBody>
                  <a:tcPr/>
                </a:tc>
              </a:tr>
              <a:tr h="370840">
                <a:tc>
                  <a:txBody>
                    <a:bodyPr/>
                    <a:lstStyle/>
                    <a:p>
                      <a:r>
                        <a:rPr lang="en-US" dirty="0" smtClean="0"/>
                        <a:t>June</a:t>
                      </a:r>
                      <a:endParaRPr lang="en-US" dirty="0"/>
                    </a:p>
                  </a:txBody>
                  <a:tcPr/>
                </a:tc>
                <a:tc>
                  <a:txBody>
                    <a:bodyPr/>
                    <a:lstStyle/>
                    <a:p>
                      <a:r>
                        <a:rPr lang="en-US" dirty="0" smtClean="0"/>
                        <a:t>115</a:t>
                      </a:r>
                      <a:endParaRPr lang="en-US" dirty="0"/>
                    </a:p>
                  </a:txBody>
                  <a:tcPr/>
                </a:tc>
              </a:tr>
              <a:tr h="0">
                <a:tc>
                  <a:txBody>
                    <a:bodyPr/>
                    <a:lstStyle/>
                    <a:p>
                      <a:r>
                        <a:rPr lang="en-US" dirty="0" smtClean="0"/>
                        <a:t>July</a:t>
                      </a:r>
                      <a:endParaRPr lang="en-US" dirty="0"/>
                    </a:p>
                  </a:txBody>
                  <a:tcPr/>
                </a:tc>
                <a:tc>
                  <a:txBody>
                    <a:bodyPr/>
                    <a:lstStyle/>
                    <a:p>
                      <a:r>
                        <a:rPr lang="en-US" dirty="0" smtClean="0"/>
                        <a:t>400</a:t>
                      </a:r>
                      <a:endParaRPr lang="en-US" dirty="0"/>
                    </a:p>
                  </a:txBody>
                  <a:tcPr/>
                </a:tc>
              </a:tr>
              <a:tr h="370840">
                <a:tc>
                  <a:txBody>
                    <a:bodyPr/>
                    <a:lstStyle/>
                    <a:p>
                      <a:r>
                        <a:rPr lang="en-US" dirty="0" smtClean="0"/>
                        <a:t>August</a:t>
                      </a:r>
                      <a:endParaRPr lang="en-US" dirty="0"/>
                    </a:p>
                  </a:txBody>
                  <a:tcPr/>
                </a:tc>
                <a:tc>
                  <a:txBody>
                    <a:bodyPr/>
                    <a:lstStyle/>
                    <a:p>
                      <a:r>
                        <a:rPr lang="en-US" dirty="0" smtClean="0"/>
                        <a:t>340</a:t>
                      </a:r>
                      <a:endParaRPr lang="en-US" dirty="0"/>
                    </a:p>
                  </a:txBody>
                  <a:tcPr/>
                </a:tc>
              </a:tr>
              <a:tr h="370840">
                <a:tc>
                  <a:txBody>
                    <a:bodyPr/>
                    <a:lstStyle/>
                    <a:p>
                      <a:r>
                        <a:rPr lang="en-US" dirty="0" smtClean="0"/>
                        <a:t>September</a:t>
                      </a:r>
                      <a:endParaRPr lang="en-US" dirty="0"/>
                    </a:p>
                  </a:txBody>
                  <a:tcPr/>
                </a:tc>
                <a:tc>
                  <a:txBody>
                    <a:bodyPr/>
                    <a:lstStyle/>
                    <a:p>
                      <a:r>
                        <a:rPr lang="en-US" dirty="0" smtClean="0"/>
                        <a:t>270</a:t>
                      </a:r>
                      <a:endParaRPr lang="en-US" dirty="0"/>
                    </a:p>
                  </a:txBody>
                  <a:tcPr/>
                </a:tc>
              </a:tr>
              <a:tr h="370840">
                <a:tc>
                  <a:txBody>
                    <a:bodyPr/>
                    <a:lstStyle/>
                    <a:p>
                      <a:r>
                        <a:rPr lang="en-US" dirty="0" smtClean="0"/>
                        <a:t>October</a:t>
                      </a:r>
                      <a:endParaRPr lang="en-US" dirty="0"/>
                    </a:p>
                  </a:txBody>
                  <a:tcPr/>
                </a:tc>
                <a:tc>
                  <a:txBody>
                    <a:bodyPr/>
                    <a:lstStyle/>
                    <a:p>
                      <a:r>
                        <a:rPr lang="en-US" dirty="0" smtClean="0"/>
                        <a:t>155</a:t>
                      </a:r>
                      <a:endParaRPr lang="en-US" dirty="0"/>
                    </a:p>
                  </a:txBody>
                  <a:tcPr/>
                </a:tc>
              </a:tr>
              <a:tr h="370840">
                <a:tc>
                  <a:txBody>
                    <a:bodyPr/>
                    <a:lstStyle/>
                    <a:p>
                      <a:r>
                        <a:rPr lang="en-US" dirty="0" smtClean="0"/>
                        <a:t>November</a:t>
                      </a:r>
                      <a:endParaRPr lang="en-US" dirty="0"/>
                    </a:p>
                  </a:txBody>
                  <a:tcPr/>
                </a:tc>
                <a:tc>
                  <a:txBody>
                    <a:bodyPr/>
                    <a:lstStyle/>
                    <a:p>
                      <a:r>
                        <a:rPr lang="en-US" dirty="0" smtClean="0"/>
                        <a:t>115</a:t>
                      </a:r>
                      <a:endParaRPr lang="en-US" dirty="0"/>
                    </a:p>
                  </a:txBody>
                  <a:tcPr/>
                </a:tc>
              </a:tr>
              <a:tr h="370840">
                <a:tc>
                  <a:txBody>
                    <a:bodyPr/>
                    <a:lstStyle/>
                    <a:p>
                      <a:r>
                        <a:rPr lang="en-US" dirty="0" smtClean="0"/>
                        <a:t>December</a:t>
                      </a:r>
                      <a:endParaRPr lang="en-US" dirty="0"/>
                    </a:p>
                  </a:txBody>
                  <a:tcPr/>
                </a:tc>
                <a:tc>
                  <a:txBody>
                    <a:bodyPr/>
                    <a:lstStyle/>
                    <a:p>
                      <a:r>
                        <a:rPr lang="en-US" dirty="0" smtClean="0"/>
                        <a:t>85</a:t>
                      </a:r>
                      <a:endParaRPr lang="en-US" dirty="0"/>
                    </a:p>
                  </a:txBody>
                  <a:tcPr/>
                </a:tc>
              </a:tr>
              <a:tr h="370840">
                <a:tc>
                  <a:txBody>
                    <a:bodyPr/>
                    <a:lstStyle/>
                    <a:p>
                      <a:r>
                        <a:rPr lang="en-US" dirty="0" smtClean="0"/>
                        <a:t>January</a:t>
                      </a:r>
                      <a:endParaRPr lang="en-US" dirty="0"/>
                    </a:p>
                  </a:txBody>
                  <a:tcPr/>
                </a:tc>
                <a:tc>
                  <a:txBody>
                    <a:bodyPr/>
                    <a:lstStyle/>
                    <a:p>
                      <a:r>
                        <a:rPr lang="en-US" dirty="0" smtClean="0"/>
                        <a:t>65</a:t>
                      </a:r>
                      <a:endParaRPr lang="en-US" dirty="0"/>
                    </a:p>
                  </a:txBody>
                  <a:tcPr/>
                </a:tc>
              </a:tr>
            </a:tbl>
          </a:graphicData>
        </a:graphic>
      </p:graphicFrame>
    </p:spTree>
    <p:extLst>
      <p:ext uri="{BB962C8B-B14F-4D97-AF65-F5344CB8AC3E}">
        <p14:creationId xmlns:p14="http://schemas.microsoft.com/office/powerpoint/2010/main" val="1753536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0" y="0"/>
            <a:ext cx="9144000" cy="6858000"/>
          </a:xfrm>
        </p:spPr>
        <p:txBody>
          <a:bodyPr/>
          <a:lstStyle/>
          <a:p>
            <a:pPr marL="0" indent="0" eaLnBrk="1" hangingPunct="1">
              <a:buFont typeface="Arial" charset="0"/>
              <a:buNone/>
            </a:pPr>
            <a:r>
              <a:rPr lang="en-US" b="1" i="1" dirty="0" smtClean="0">
                <a:solidFill>
                  <a:srgbClr val="C00000"/>
                </a:solidFill>
                <a:latin typeface="Times New Roman" pitchFamily="18" charset="0"/>
                <a:cs typeface="Times New Roman" pitchFamily="18" charset="0"/>
              </a:rPr>
              <a:t>Solution</a:t>
            </a:r>
          </a:p>
          <a:p>
            <a:pPr marL="0" indent="0" eaLnBrk="1" hangingPunct="1">
              <a:buFont typeface="Arial" charset="0"/>
              <a:buNone/>
            </a:pPr>
            <a:endParaRPr lang="en-US" b="1" i="1" dirty="0" smtClean="0">
              <a:solidFill>
                <a:srgbClr val="C00000"/>
              </a:solidFill>
              <a:latin typeface="Times New Roman" pitchFamily="18" charset="0"/>
              <a:cs typeface="Times New Roman" pitchFamily="18" charset="0"/>
            </a:endParaRPr>
          </a:p>
        </p:txBody>
      </p:sp>
      <p:graphicFrame>
        <p:nvGraphicFramePr>
          <p:cNvPr id="9" name="Content Placeholder 3"/>
          <p:cNvGraphicFramePr>
            <a:graphicFrameLocks noGrp="1"/>
          </p:cNvGraphicFramePr>
          <p:nvPr/>
        </p:nvGraphicFramePr>
        <p:xfrm>
          <a:off x="609600" y="685800"/>
          <a:ext cx="7620000" cy="5861050"/>
        </p:xfrm>
        <a:graphic>
          <a:graphicData uri="http://schemas.openxmlformats.org/drawingml/2006/table">
            <a:tbl>
              <a:tblPr/>
              <a:tblGrid>
                <a:gridCol w="1808163"/>
                <a:gridCol w="1927225"/>
                <a:gridCol w="2073275"/>
                <a:gridCol w="1811337"/>
              </a:tblGrid>
              <a:tr h="4508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dirty="0" smtClean="0">
                          <a:ln>
                            <a:noFill/>
                          </a:ln>
                          <a:solidFill>
                            <a:srgbClr val="365F91"/>
                          </a:solidFill>
                          <a:effectLst/>
                          <a:latin typeface="Times New Roman" pitchFamily="18" charset="0"/>
                          <a:cs typeface="Times New Roman" pitchFamily="18" charset="0"/>
                        </a:rPr>
                        <a:t>M  </a:t>
                      </a:r>
                      <a:r>
                        <a:rPr kumimoji="0" lang="en-US" sz="1800" b="1" i="1" u="none" strike="noStrike" cap="none" normalizeH="0" baseline="0" dirty="0" err="1" smtClean="0">
                          <a:ln>
                            <a:noFill/>
                          </a:ln>
                          <a:solidFill>
                            <a:srgbClr val="365F91"/>
                          </a:solidFill>
                          <a:effectLst/>
                          <a:latin typeface="Times New Roman" pitchFamily="18" charset="0"/>
                          <a:cs typeface="Times New Roman" pitchFamily="18" charset="0"/>
                        </a:rPr>
                        <a:t>onth</a:t>
                      </a:r>
                      <a:endParaRPr kumimoji="0" lang="en-US" sz="1800" b="1" i="1"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rgbClr val="365F91"/>
                          </a:solidFill>
                          <a:effectLst/>
                          <a:latin typeface="Times New Roman" pitchFamily="18" charset="0"/>
                          <a:cs typeface="Times New Roman" pitchFamily="18" charset="0"/>
                        </a:rPr>
                        <a:t>Flow (m3/s)</a:t>
                      </a:r>
                      <a:endParaRPr kumimoji="0" lang="en-US" sz="1800" b="1"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dirty="0" smtClean="0">
                          <a:ln>
                            <a:noFill/>
                          </a:ln>
                          <a:solidFill>
                            <a:srgbClr val="365F91"/>
                          </a:solidFill>
                          <a:effectLst/>
                          <a:latin typeface="Times New Roman" pitchFamily="18" charset="0"/>
                          <a:cs typeface="Times New Roman" pitchFamily="18" charset="0"/>
                        </a:rPr>
                        <a:t>Rank</a:t>
                      </a:r>
                      <a:endParaRPr kumimoji="0" lang="en-US" sz="1800" b="1" i="1"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rgbClr val="365F91"/>
                          </a:solidFill>
                          <a:effectLst/>
                          <a:latin typeface="Times New Roman" pitchFamily="18" charset="0"/>
                          <a:cs typeface="Times New Roman" pitchFamily="18" charset="0"/>
                        </a:rPr>
                        <a:t>Exceedence %</a:t>
                      </a:r>
                      <a:endParaRPr kumimoji="0" lang="en-US" sz="1800" b="1"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rgbClr val="365F91"/>
                          </a:solidFill>
                          <a:effectLst/>
                          <a:latin typeface="Times New Roman" pitchFamily="18" charset="0"/>
                          <a:cs typeface="Times New Roman" pitchFamily="18" charset="0"/>
                        </a:rPr>
                        <a:t>January</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65</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8</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66..67%</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r>
              <a:tr h="4508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rgbClr val="365F91"/>
                          </a:solidFill>
                          <a:effectLst/>
                          <a:latin typeface="Times New Roman" pitchFamily="18" charset="0"/>
                          <a:cs typeface="Times New Roman" pitchFamily="18" charset="0"/>
                        </a:rPr>
                        <a:t>February</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50</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dirty="0" smtClean="0">
                          <a:ln>
                            <a:noFill/>
                          </a:ln>
                          <a:solidFill>
                            <a:srgbClr val="365F91"/>
                          </a:solidFill>
                          <a:effectLst/>
                          <a:latin typeface="Times New Roman" pitchFamily="18" charset="0"/>
                          <a:cs typeface="Times New Roman" pitchFamily="18" charset="0"/>
                        </a:rPr>
                        <a:t>9</a:t>
                      </a:r>
                      <a:endParaRPr kumimoji="0" lang="en-US" sz="1800" b="0" i="1"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75.00%</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508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rgbClr val="365F91"/>
                          </a:solidFill>
                          <a:effectLst/>
                          <a:latin typeface="Times New Roman" pitchFamily="18" charset="0"/>
                          <a:cs typeface="Times New Roman" pitchFamily="18" charset="0"/>
                        </a:rPr>
                        <a:t>March</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42</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10</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83.33%</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r>
              <a:tr h="4508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rgbClr val="365F91"/>
                          </a:solidFill>
                          <a:effectLst/>
                          <a:latin typeface="Times New Roman" pitchFamily="18" charset="0"/>
                          <a:cs typeface="Times New Roman" pitchFamily="18" charset="0"/>
                        </a:rPr>
                        <a:t>April</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40</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12</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100.00%</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508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rgbClr val="365F91"/>
                          </a:solidFill>
                          <a:effectLst/>
                          <a:latin typeface="Times New Roman" pitchFamily="18" charset="0"/>
                          <a:cs typeface="Times New Roman" pitchFamily="18" charset="0"/>
                        </a:rPr>
                        <a:t>May</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40</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12</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dirty="0" smtClean="0">
                          <a:ln>
                            <a:noFill/>
                          </a:ln>
                          <a:solidFill>
                            <a:srgbClr val="365F91"/>
                          </a:solidFill>
                          <a:effectLst/>
                          <a:latin typeface="Times New Roman" pitchFamily="18" charset="0"/>
                          <a:cs typeface="Times New Roman" pitchFamily="18" charset="0"/>
                        </a:rPr>
                        <a:t>100.00%</a:t>
                      </a:r>
                      <a:endParaRPr kumimoji="0" lang="en-US" sz="1800" b="0" i="1"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r>
              <a:tr h="4508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rgbClr val="365F91"/>
                          </a:solidFill>
                          <a:effectLst/>
                          <a:latin typeface="Times New Roman" pitchFamily="18" charset="0"/>
                          <a:cs typeface="Times New Roman" pitchFamily="18" charset="0"/>
                        </a:rPr>
                        <a:t>June</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115</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6</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50.00%</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508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rgbClr val="365F91"/>
                          </a:solidFill>
                          <a:effectLst/>
                          <a:latin typeface="Times New Roman" pitchFamily="18" charset="0"/>
                          <a:cs typeface="Times New Roman" pitchFamily="18" charset="0"/>
                        </a:rPr>
                        <a:t>July</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400</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1</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8.33%</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r>
              <a:tr h="4508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rgbClr val="365F91"/>
                          </a:solidFill>
                          <a:effectLst/>
                          <a:latin typeface="Times New Roman" pitchFamily="18" charset="0"/>
                          <a:cs typeface="Times New Roman" pitchFamily="18" charset="0"/>
                        </a:rPr>
                        <a:t>August</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340</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2</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16.67%</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508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rgbClr val="365F91"/>
                          </a:solidFill>
                          <a:effectLst/>
                          <a:latin typeface="Times New Roman" pitchFamily="18" charset="0"/>
                          <a:cs typeface="Times New Roman" pitchFamily="18" charset="0"/>
                        </a:rPr>
                        <a:t>September</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270</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3</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25.00%</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r>
              <a:tr h="4508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rgbClr val="365F91"/>
                          </a:solidFill>
                          <a:effectLst/>
                          <a:latin typeface="Times New Roman" pitchFamily="18" charset="0"/>
                          <a:cs typeface="Times New Roman" pitchFamily="18" charset="0"/>
                        </a:rPr>
                        <a:t>October</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155</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4</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33.33%</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508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rgbClr val="365F91"/>
                          </a:solidFill>
                          <a:effectLst/>
                          <a:latin typeface="Times New Roman" pitchFamily="18" charset="0"/>
                          <a:cs typeface="Times New Roman" pitchFamily="18" charset="0"/>
                        </a:rPr>
                        <a:t>November</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115</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6</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50.00%</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3DFEE"/>
                    </a:solidFill>
                  </a:tcPr>
                </a:tc>
              </a:tr>
              <a:tr h="4508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rgbClr val="365F91"/>
                          </a:solidFill>
                          <a:effectLst/>
                          <a:latin typeface="Times New Roman" pitchFamily="18" charset="0"/>
                          <a:cs typeface="Times New Roman" pitchFamily="18" charset="0"/>
                        </a:rPr>
                        <a:t>December</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85</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smtClean="0">
                          <a:ln>
                            <a:noFill/>
                          </a:ln>
                          <a:solidFill>
                            <a:srgbClr val="365F91"/>
                          </a:solidFill>
                          <a:effectLst/>
                          <a:latin typeface="Times New Roman" pitchFamily="18" charset="0"/>
                          <a:cs typeface="Times New Roman" pitchFamily="18" charset="0"/>
                        </a:rPr>
                        <a:t>7</a:t>
                      </a:r>
                      <a:endParaRPr kumimoji="0" lang="en-US" sz="1800" b="0" i="1" u="none" strike="noStrike" cap="none" normalizeH="0" baseline="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1" u="none" strike="noStrike" cap="none" normalizeH="0" baseline="0" dirty="0" smtClean="0">
                          <a:ln>
                            <a:noFill/>
                          </a:ln>
                          <a:solidFill>
                            <a:srgbClr val="365F91"/>
                          </a:solidFill>
                          <a:effectLst/>
                          <a:latin typeface="Times New Roman" pitchFamily="18" charset="0"/>
                          <a:cs typeface="Times New Roman" pitchFamily="18" charset="0"/>
                        </a:rPr>
                        <a:t>58.33%</a:t>
                      </a:r>
                      <a:endParaRPr kumimoji="0" lang="en-US" sz="1800" b="0" i="1"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71571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685800" y="685800"/>
          <a:ext cx="76200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5192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eaLnBrk="1" hangingPunct="1">
              <a:buFont typeface="Wingdings" pitchFamily="2" charset="2"/>
              <a:buChar char="Ø"/>
            </a:pPr>
            <a:r>
              <a:rPr lang="en-US" sz="2800" b="1" i="1" smtClean="0">
                <a:solidFill>
                  <a:srgbClr val="C00000"/>
                </a:solidFill>
                <a:latin typeface="Times New Roman" pitchFamily="18" charset="0"/>
                <a:cs typeface="Times New Roman" pitchFamily="18" charset="0"/>
              </a:rPr>
              <a:t>The class-interval technique</a:t>
            </a:r>
            <a:r>
              <a:rPr lang="en-US" sz="2800" i="1" smtClean="0">
                <a:latin typeface="Times New Roman" pitchFamily="18" charset="0"/>
                <a:cs typeface="Times New Roman" pitchFamily="18" charset="0"/>
              </a:rPr>
              <a:t>: is slightly different in that the time series of flow values are categorized into class intervals.</a:t>
            </a:r>
          </a:p>
          <a:p>
            <a:pPr marL="0" indent="0" algn="just" eaLnBrk="1" hangingPunct="1">
              <a:buFont typeface="Wingdings" pitchFamily="2" charset="2"/>
              <a:buChar char="Ø"/>
            </a:pPr>
            <a:r>
              <a:rPr lang="en-US" sz="2800" i="1" smtClean="0">
                <a:latin typeface="Times New Roman" pitchFamily="18" charset="0"/>
                <a:cs typeface="Times New Roman" pitchFamily="18" charset="0"/>
              </a:rPr>
              <a:t>The classes range from the highest flow value to the lowest value in the time series. A tally is made of the number of flows in each, and by summation the number of values greater than a given upper limit of the class can be determined. </a:t>
            </a:r>
          </a:p>
          <a:p>
            <a:pPr marL="0" indent="0" algn="just" eaLnBrk="1" hangingPunct="1">
              <a:buFont typeface="Wingdings" pitchFamily="2" charset="2"/>
              <a:buChar char="Ø"/>
            </a:pPr>
            <a:r>
              <a:rPr lang="en-US" sz="2800" i="1" smtClean="0">
                <a:latin typeface="Times New Roman" pitchFamily="18" charset="0"/>
                <a:cs typeface="Times New Roman" pitchFamily="18" charset="0"/>
              </a:rPr>
              <a:t>The number of flows greater than the upper limit of a class interval can be divided by the total number of flow values in the data series to obtain the </a:t>
            </a:r>
            <a:r>
              <a:rPr lang="en-US" sz="2800" b="1" i="1" smtClean="0">
                <a:latin typeface="Times New Roman" pitchFamily="18" charset="0"/>
                <a:cs typeface="Times New Roman" pitchFamily="18" charset="0"/>
              </a:rPr>
              <a:t>exceedance percentage</a:t>
            </a:r>
            <a:r>
              <a:rPr lang="en-US" sz="2800" i="1" smtClean="0">
                <a:latin typeface="Times New Roman" pitchFamily="18" charset="0"/>
                <a:cs typeface="Times New Roman" pitchFamily="18" charset="0"/>
              </a:rPr>
              <a:t>. </a:t>
            </a:r>
          </a:p>
          <a:p>
            <a:pPr marL="0" indent="0" algn="just" eaLnBrk="1" hangingPunct="1">
              <a:buFont typeface="Wingdings" pitchFamily="2" charset="2"/>
              <a:buChar char="Ø"/>
            </a:pPr>
            <a:r>
              <a:rPr lang="en-US" sz="2800" i="1" smtClean="0">
                <a:latin typeface="Times New Roman" pitchFamily="18" charset="0"/>
                <a:cs typeface="Times New Roman" pitchFamily="18" charset="0"/>
              </a:rPr>
              <a:t>The value of the flow for the particular upper limit of the class interval is then plotted versus the computed exceedance percent.</a:t>
            </a:r>
          </a:p>
          <a:p>
            <a:pPr marL="0" indent="0" algn="just" eaLnBrk="1" hangingPunct="1"/>
            <a:endParaRPr lang="en-US" sz="2800" i="1" smtClean="0">
              <a:latin typeface="Times New Roman" pitchFamily="18" charset="0"/>
              <a:cs typeface="Times New Roman" pitchFamily="18" charset="0"/>
            </a:endParaRPr>
          </a:p>
        </p:txBody>
      </p:sp>
    </p:spTree>
    <p:extLst>
      <p:ext uri="{BB962C8B-B14F-4D97-AF65-F5344CB8AC3E}">
        <p14:creationId xmlns:p14="http://schemas.microsoft.com/office/powerpoint/2010/main" val="2275519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0" y="0"/>
            <a:ext cx="9144000" cy="6858000"/>
          </a:xfrm>
        </p:spPr>
        <p:txBody>
          <a:bodyPr/>
          <a:lstStyle/>
          <a:p>
            <a:pPr algn="just">
              <a:buFont typeface="Arial" charset="0"/>
              <a:buNone/>
            </a:pPr>
            <a:r>
              <a:rPr lang="en-US" sz="2800" b="1" smtClean="0">
                <a:solidFill>
                  <a:srgbClr val="FF0000"/>
                </a:solidFill>
                <a:latin typeface="Times New Roman" pitchFamily="18" charset="0"/>
                <a:cs typeface="Times New Roman" pitchFamily="18" charset="0"/>
              </a:rPr>
              <a:t>Example 3</a:t>
            </a:r>
          </a:p>
          <a:p>
            <a:pPr algn="just">
              <a:buFont typeface="Arial" charset="0"/>
              <a:buNone/>
            </a:pPr>
            <a:r>
              <a:rPr lang="en-US" sz="2800" i="1" smtClean="0">
                <a:latin typeface="Times New Roman" pitchFamily="18" charset="0"/>
                <a:cs typeface="Times New Roman" pitchFamily="18" charset="0"/>
              </a:rPr>
              <a:t>Monthly Flow Data</a:t>
            </a: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l="20625" t="39583" r="36874" b="11458"/>
          <a:stretch>
            <a:fillRect/>
          </a:stretch>
        </p:blipFill>
        <p:spPr bwMode="auto">
          <a:xfrm>
            <a:off x="762000" y="1143000"/>
            <a:ext cx="63944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p:cNvSpPr>
            <a:spLocks noChangeArrowheads="1"/>
          </p:cNvSpPr>
          <p:nvPr/>
        </p:nvSpPr>
        <p:spPr bwMode="auto">
          <a:xfrm>
            <a:off x="228600" y="56388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i="1">
                <a:latin typeface="Times New Roman" pitchFamily="18" charset="0"/>
                <a:cs typeface="Times New Roman" pitchFamily="18" charset="0"/>
              </a:rPr>
              <a:t>Using the data in table above plot the flow duration curve using class interval method</a:t>
            </a:r>
            <a:endParaRPr lang="en-US" sz="2800"/>
          </a:p>
        </p:txBody>
      </p:sp>
    </p:spTree>
    <p:extLst>
      <p:ext uri="{BB962C8B-B14F-4D97-AF65-F5344CB8AC3E}">
        <p14:creationId xmlns:p14="http://schemas.microsoft.com/office/powerpoint/2010/main" val="682394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Font typeface="Arial" charset="0"/>
              <a:buNone/>
              <a:defRPr/>
            </a:pPr>
            <a:r>
              <a:rPr lang="en-US" sz="2800" b="1" i="1" dirty="0" smtClean="0">
                <a:solidFill>
                  <a:srgbClr val="FF0000"/>
                </a:solidFill>
                <a:latin typeface="Times New Roman" pitchFamily="18" charset="0"/>
                <a:cs typeface="Times New Roman" pitchFamily="18" charset="0"/>
              </a:rPr>
              <a:t>Solution </a:t>
            </a:r>
          </a:p>
          <a:p>
            <a:pPr marL="0" indent="0" algn="just">
              <a:buFont typeface="Arial" charset="0"/>
              <a:buNone/>
              <a:defRPr/>
            </a:pPr>
            <a:r>
              <a:rPr lang="en-US" sz="2800" i="1" dirty="0" smtClean="0">
                <a:latin typeface="Times New Roman" pitchFamily="18" charset="0"/>
                <a:cs typeface="Times New Roman" pitchFamily="18" charset="0"/>
              </a:rPr>
              <a:t>the relative and the cumulative relative frequencies for a class interval of 5 cumecs are as given in Table below.</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l="16875" t="43750" r="13126" b="9375"/>
          <a:stretch>
            <a:fillRect/>
          </a:stretch>
        </p:blipFill>
        <p:spPr bwMode="auto">
          <a:xfrm>
            <a:off x="0" y="1752600"/>
            <a:ext cx="89138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560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eaLnBrk="1" hangingPunct="1">
              <a:buFont typeface="Arial" charset="0"/>
              <a:buNone/>
            </a:pPr>
            <a:r>
              <a:rPr lang="en-US" sz="2800" b="1" i="1" smtClean="0">
                <a:solidFill>
                  <a:srgbClr val="C00000"/>
                </a:solidFill>
                <a:latin typeface="Times New Roman" pitchFamily="18" charset="0"/>
                <a:cs typeface="Times New Roman" pitchFamily="18" charset="0"/>
              </a:rPr>
              <a:t>Energy and power analysis using a flow duration approach</a:t>
            </a:r>
          </a:p>
          <a:p>
            <a:pPr marL="0" indent="0" algn="just" eaLnBrk="1" hangingPunct="1"/>
            <a:r>
              <a:rPr lang="en-US" sz="2800" i="1" smtClean="0">
                <a:latin typeface="Times New Roman" pitchFamily="18" charset="0"/>
                <a:cs typeface="Times New Roman" pitchFamily="18" charset="0"/>
              </a:rPr>
              <a:t>When a run-of river type of power study is done and a flow duration analysis is used, the capacity or size of hydropower units determines the maximum amount of water that will go through the unit or units. This is dictated by the nominal runner diameter and the accompanying outlet area and draft tube.</a:t>
            </a:r>
          </a:p>
          <a:p>
            <a:pPr marL="0" indent="0" algn="just" eaLnBrk="1" hangingPunct="1"/>
            <a:endParaRPr lang="en-US" sz="2800" b="1" i="1" smtClean="0">
              <a:solidFill>
                <a:srgbClr val="C00000"/>
              </a:solidFill>
              <a:latin typeface="Times New Roman" pitchFamily="18" charset="0"/>
              <a:cs typeface="Times New Roman" pitchFamily="18" charset="0"/>
            </a:endParaRPr>
          </a:p>
        </p:txBody>
      </p:sp>
      <p:pic>
        <p:nvPicPr>
          <p:cNvPr id="26626" name="Picture 2"/>
          <p:cNvPicPr>
            <a:picLocks noChangeAspect="1" noChangeArrowheads="1"/>
          </p:cNvPicPr>
          <p:nvPr/>
        </p:nvPicPr>
        <p:blipFill>
          <a:blip r:embed="rId2">
            <a:lum bright="-22000"/>
            <a:extLst>
              <a:ext uri="{28A0092B-C50C-407E-A947-70E740481C1C}">
                <a14:useLocalDpi xmlns:a14="http://schemas.microsoft.com/office/drawing/2010/main" val="0"/>
              </a:ext>
            </a:extLst>
          </a:blip>
          <a:srcRect/>
          <a:stretch>
            <a:fillRect/>
          </a:stretch>
        </p:blipFill>
        <p:spPr bwMode="auto">
          <a:xfrm>
            <a:off x="533400" y="3124200"/>
            <a:ext cx="32766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4267200" y="3048000"/>
            <a:ext cx="45720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Char char="•"/>
            </a:pPr>
            <a:r>
              <a:rPr lang="en-US" sz="2800" i="1">
                <a:latin typeface="Times New Roman" pitchFamily="18" charset="0"/>
                <a:cs typeface="Times New Roman" pitchFamily="18" charset="0"/>
              </a:rPr>
              <a:t>A flow duration curve is used to explain discharge capacity, Q</a:t>
            </a:r>
            <a:r>
              <a:rPr lang="en-US" sz="2800" i="1" baseline="-25000">
                <a:latin typeface="Times New Roman" pitchFamily="18" charset="0"/>
                <a:cs typeface="Times New Roman" pitchFamily="18" charset="0"/>
              </a:rPr>
              <a:t>c</a:t>
            </a:r>
            <a:r>
              <a:rPr lang="en-US" sz="2800" i="1">
                <a:latin typeface="Times New Roman" pitchFamily="18" charset="0"/>
                <a:cs typeface="Times New Roman" pitchFamily="18" charset="0"/>
              </a:rPr>
              <a:t>, as labeled in the Figure. This Q</a:t>
            </a:r>
            <a:r>
              <a:rPr lang="en-US" sz="2800" i="1" baseline="-25000">
                <a:latin typeface="Times New Roman" pitchFamily="18" charset="0"/>
                <a:cs typeface="Times New Roman" pitchFamily="18" charset="0"/>
              </a:rPr>
              <a:t>c</a:t>
            </a:r>
            <a:r>
              <a:rPr lang="en-US" sz="2800" i="1">
                <a:latin typeface="Times New Roman" pitchFamily="18" charset="0"/>
                <a:cs typeface="Times New Roman" pitchFamily="18" charset="0"/>
              </a:rPr>
              <a:t>, is the discharge at full gate opening of the runner under design head.</a:t>
            </a:r>
          </a:p>
        </p:txBody>
      </p:sp>
    </p:spTree>
    <p:extLst>
      <p:ext uri="{BB962C8B-B14F-4D97-AF65-F5344CB8AC3E}">
        <p14:creationId xmlns:p14="http://schemas.microsoft.com/office/powerpoint/2010/main" val="3720165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anim calcmode="lin" valueType="num">
                                      <p:cBhvr additive="base">
                                        <p:cTn id="17" dur="500" fill="hold"/>
                                        <p:tgtEl>
                                          <p:spTgt spid="26626"/>
                                        </p:tgtEl>
                                        <p:attrNameLst>
                                          <p:attrName>ppt_x</p:attrName>
                                        </p:attrNameLst>
                                      </p:cBhvr>
                                      <p:tavLst>
                                        <p:tav tm="0">
                                          <p:val>
                                            <p:strVal val="#ppt_x"/>
                                          </p:val>
                                        </p:tav>
                                        <p:tav tm="100000">
                                          <p:val>
                                            <p:strVal val="#ppt_x"/>
                                          </p:val>
                                        </p:tav>
                                      </p:tavLst>
                                    </p:anim>
                                    <p:anim calcmode="lin" valueType="num">
                                      <p:cBhvr additive="base">
                                        <p:cTn id="18" dur="500" fill="hold"/>
                                        <p:tgtEl>
                                          <p:spTgt spid="26626"/>
                                        </p:tgtEl>
                                        <p:attrNameLst>
                                          <p:attrName>ppt_y</p:attrName>
                                        </p:attrNameLst>
                                      </p:cBhvr>
                                      <p:tavLst>
                                        <p:tav tm="0">
                                          <p:val>
                                            <p:strVal val="1+#ppt_h/2"/>
                                          </p:val>
                                        </p:tav>
                                        <p:tav tm="100000">
                                          <p:val>
                                            <p:strVal val="#ppt_y"/>
                                          </p:val>
                                        </p:tav>
                                      </p:tavLst>
                                    </p:anim>
                                  </p:childTnLst>
                                </p:cTn>
                              </p:par>
                              <p:par>
                                <p:cTn id="19" presetID="22" presetClass="entr" presetSubtype="4"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eaLnBrk="1" hangingPunct="1">
              <a:buFont typeface="Wingdings" pitchFamily="2" charset="2"/>
              <a:buChar char="Ø"/>
            </a:pPr>
            <a:r>
              <a:rPr lang="en-US" sz="2800" i="1" smtClean="0">
                <a:latin typeface="Times New Roman" pitchFamily="18" charset="0"/>
                <a:cs typeface="Times New Roman" pitchFamily="18" charset="0"/>
              </a:rPr>
              <a:t>Even though to the left of that point on the duration curve the stream discharge is greater, it is not possible to pass the higher discharges through the plant. If the reservoir or pondage is full, water must be bypassed by a spillway.</a:t>
            </a:r>
          </a:p>
          <a:p>
            <a:pPr marL="0" indent="0" algn="just" eaLnBrk="1" hangingPunct="1">
              <a:buFont typeface="Wingdings" pitchFamily="2" charset="2"/>
              <a:buChar char="Ø"/>
            </a:pPr>
            <a:r>
              <a:rPr lang="en-US" sz="2800" i="1" smtClean="0">
                <a:latin typeface="Times New Roman" pitchFamily="18" charset="0"/>
                <a:cs typeface="Times New Roman" pitchFamily="18" charset="0"/>
              </a:rPr>
              <a:t>If hydraulic head and the expected losses in the penstock are known, it is possible to generate a power duration curve from the flow duration curve.</a:t>
            </a:r>
          </a:p>
          <a:p>
            <a:pPr marL="0" indent="0" algn="just" eaLnBrk="1" hangingPunct="1">
              <a:buFont typeface="Arial" charset="0"/>
              <a:buNone/>
            </a:pPr>
            <a:endParaRPr lang="en-US" sz="2800" i="1" smtClean="0">
              <a:latin typeface="Times New Roman" pitchFamily="18" charset="0"/>
              <a:cs typeface="Times New Roman" pitchFamily="18" charset="0"/>
            </a:endParaRPr>
          </a:p>
        </p:txBody>
      </p:sp>
      <p:pic>
        <p:nvPicPr>
          <p:cNvPr id="27650" name="Picture 2"/>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304800" y="3248025"/>
            <a:ext cx="34290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4114800" y="3124200"/>
            <a:ext cx="45720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i="1">
                <a:solidFill>
                  <a:srgbClr val="002060"/>
                </a:solidFill>
                <a:latin typeface="Times New Roman" pitchFamily="18" charset="0"/>
                <a:cs typeface="Times New Roman" pitchFamily="18" charset="0"/>
              </a:rPr>
              <a:t>The P</a:t>
            </a:r>
            <a:r>
              <a:rPr lang="en-US" sz="2600" i="1" baseline="-25000">
                <a:solidFill>
                  <a:srgbClr val="002060"/>
                </a:solidFill>
                <a:latin typeface="Times New Roman" pitchFamily="18" charset="0"/>
                <a:cs typeface="Times New Roman" pitchFamily="18" charset="0"/>
              </a:rPr>
              <a:t>c </a:t>
            </a:r>
            <a:r>
              <a:rPr lang="en-US" sz="2600" i="1">
                <a:solidFill>
                  <a:srgbClr val="002060"/>
                </a:solidFill>
                <a:latin typeface="Times New Roman" pitchFamily="18" charset="0"/>
                <a:cs typeface="Times New Roman" pitchFamily="18" charset="0"/>
              </a:rPr>
              <a:t>value of power is the full-gate discharge value of power</a:t>
            </a:r>
            <a:r>
              <a:rPr lang="en-US" sz="2600" i="1">
                <a:latin typeface="Times New Roman" pitchFamily="18" charset="0"/>
                <a:cs typeface="Times New Roman" pitchFamily="18" charset="0"/>
              </a:rPr>
              <a:t>.</a:t>
            </a:r>
          </a:p>
          <a:p>
            <a:pPr eaLnBrk="1" hangingPunct="1"/>
            <a:r>
              <a:rPr lang="en-US" sz="2600" i="1">
                <a:solidFill>
                  <a:srgbClr val="C00000"/>
                </a:solidFill>
                <a:latin typeface="Times New Roman" pitchFamily="18" charset="0"/>
                <a:cs typeface="Times New Roman" pitchFamily="18" charset="0"/>
              </a:rPr>
              <a:t>Energy production for a year or a time period is the product of the power ordinate and time and is thus the area under the power duration curve multiplied by an appropriate conversion factor</a:t>
            </a:r>
            <a:r>
              <a:rPr lang="en-US" sz="2600" i="1">
                <a:latin typeface="Times New Roman" pitchFamily="18" charset="0"/>
                <a:cs typeface="Times New Roman" pitchFamily="18" charset="0"/>
              </a:rPr>
              <a:t>.</a:t>
            </a:r>
          </a:p>
          <a:p>
            <a:pPr eaLnBrk="1" hangingPunct="1"/>
            <a:endParaRPr lang="en-US" sz="2600" i="1">
              <a:latin typeface="Times New Roman" pitchFamily="18" charset="0"/>
              <a:cs typeface="Times New Roman" pitchFamily="18" charset="0"/>
            </a:endParaRPr>
          </a:p>
        </p:txBody>
      </p:sp>
    </p:spTree>
    <p:extLst>
      <p:ext uri="{BB962C8B-B14F-4D97-AF65-F5344CB8AC3E}">
        <p14:creationId xmlns:p14="http://schemas.microsoft.com/office/powerpoint/2010/main" val="878778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 calcmode="lin" valueType="num">
                                      <p:cBhvr additive="base">
                                        <p:cTn id="17" dur="500" fill="hold"/>
                                        <p:tgtEl>
                                          <p:spTgt spid="27650"/>
                                        </p:tgtEl>
                                        <p:attrNameLst>
                                          <p:attrName>ppt_x</p:attrName>
                                        </p:attrNameLst>
                                      </p:cBhvr>
                                      <p:tavLst>
                                        <p:tav tm="0">
                                          <p:val>
                                            <p:strVal val="#ppt_x"/>
                                          </p:val>
                                        </p:tav>
                                        <p:tav tm="100000">
                                          <p:val>
                                            <p:strVal val="#ppt_x"/>
                                          </p:val>
                                        </p:tav>
                                      </p:tavLst>
                                    </p:anim>
                                    <p:anim calcmode="lin" valueType="num">
                                      <p:cBhvr additive="base">
                                        <p:cTn id="18"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00"/>
                                        <p:tgtEl>
                                          <p:spTgt spid="6">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down)">
                                      <p:cBhvr>
                                        <p:cTn id="2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eaLnBrk="1" hangingPunct="1">
              <a:buFont typeface="Wingdings" pitchFamily="2" charset="2"/>
              <a:buChar char="Ø"/>
            </a:pPr>
            <a:r>
              <a:rPr lang="en-US" sz="2800" i="1" smtClean="0">
                <a:latin typeface="Times New Roman" pitchFamily="18" charset="0"/>
                <a:cs typeface="Times New Roman" pitchFamily="18" charset="0"/>
              </a:rPr>
              <a:t>It should be noted that to the left of the power capacity point the power tends to decrease. This is due to the fact that net head available is decreasing due to a rising tail water caused by the higher flows that are occurring during that time interval or exceedance period.</a:t>
            </a:r>
          </a:p>
          <a:p>
            <a:pPr marL="0" indent="0" algn="just" eaLnBrk="1" hangingPunct="1">
              <a:buFont typeface="Wingdings" pitchFamily="2" charset="2"/>
              <a:buChar char="Ø"/>
            </a:pPr>
            <a:r>
              <a:rPr lang="en-US" sz="2800" smtClean="0"/>
              <a:t> </a:t>
            </a:r>
            <a:r>
              <a:rPr lang="en-US" sz="2800" i="1" smtClean="0">
                <a:latin typeface="Times New Roman" pitchFamily="18" charset="0"/>
                <a:cs typeface="Times New Roman" pitchFamily="18" charset="0"/>
              </a:rPr>
              <a:t>While plotting the Power duration curve the actual output is diminished by the fact that the turbine has losses in transforming the potential and kinetic energy into mechanical energy. Thus an efficiency term </a:t>
            </a:r>
            <a:r>
              <a:rPr lang="en-US" sz="2800" i="1" smtClean="0">
                <a:latin typeface="Times New Roman" pitchFamily="18" charset="0"/>
                <a:cs typeface="Times New Roman" pitchFamily="18" charset="0"/>
                <a:sym typeface="Symbol" pitchFamily="18" charset="2"/>
              </a:rPr>
              <a:t></a:t>
            </a:r>
            <a:r>
              <a:rPr lang="en-US" sz="2800" i="1" smtClean="0">
                <a:latin typeface="Times New Roman" pitchFamily="18" charset="0"/>
                <a:cs typeface="Times New Roman" pitchFamily="18" charset="0"/>
              </a:rPr>
              <a:t> must be introduced to give the standard power equation:</a:t>
            </a:r>
          </a:p>
          <a:p>
            <a:pPr marL="0" indent="0" algn="just" eaLnBrk="1" hangingPunct="1">
              <a:buFont typeface="Arial" charset="0"/>
              <a:buNone/>
            </a:pPr>
            <a:endParaRPr lang="en-US" sz="2800" i="1" smtClean="0">
              <a:latin typeface="Times New Roman" pitchFamily="18" charset="0"/>
              <a:cs typeface="Times New Roman" pitchFamily="18" charset="0"/>
            </a:endParaRPr>
          </a:p>
        </p:txBody>
      </p:sp>
      <p:graphicFrame>
        <p:nvGraphicFramePr>
          <p:cNvPr id="30721" name="Object 1"/>
          <p:cNvGraphicFramePr>
            <a:graphicFrameLocks noChangeAspect="1"/>
          </p:cNvGraphicFramePr>
          <p:nvPr/>
        </p:nvGraphicFramePr>
        <p:xfrm>
          <a:off x="2209800" y="4572000"/>
          <a:ext cx="3719513" cy="914400"/>
        </p:xfrm>
        <a:graphic>
          <a:graphicData uri="http://schemas.openxmlformats.org/presentationml/2006/ole">
            <mc:AlternateContent xmlns:mc="http://schemas.openxmlformats.org/markup-compatibility/2006">
              <mc:Choice xmlns:v="urn:schemas-microsoft-com:vml" Requires="v">
                <p:oleObj spid="_x0000_s1037" name="Equation" r:id="rId3" imgW="799920" imgH="228600" progId="Equation.3">
                  <p:embed/>
                </p:oleObj>
              </mc:Choice>
              <mc:Fallback>
                <p:oleObj name="Equation" r:id="rId3" imgW="79992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572000"/>
                        <a:ext cx="3719513"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28565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0721"/>
                                        </p:tgtEl>
                                        <p:attrNameLst>
                                          <p:attrName>style.visibility</p:attrName>
                                        </p:attrNameLst>
                                      </p:cBhvr>
                                      <p:to>
                                        <p:strVal val="visible"/>
                                      </p:to>
                                    </p:set>
                                    <p:anim calcmode="lin" valueType="num">
                                      <p:cBhvr additive="base">
                                        <p:cTn id="17" dur="500" fill="hold"/>
                                        <p:tgtEl>
                                          <p:spTgt spid="30721"/>
                                        </p:tgtEl>
                                        <p:attrNameLst>
                                          <p:attrName>ppt_x</p:attrName>
                                        </p:attrNameLst>
                                      </p:cBhvr>
                                      <p:tavLst>
                                        <p:tav tm="0">
                                          <p:val>
                                            <p:strVal val="#ppt_x"/>
                                          </p:val>
                                        </p:tav>
                                        <p:tav tm="100000">
                                          <p:val>
                                            <p:strVal val="#ppt_x"/>
                                          </p:val>
                                        </p:tav>
                                      </p:tavLst>
                                    </p:anim>
                                    <p:anim calcmode="lin" valueType="num">
                                      <p:cBhvr additive="base">
                                        <p:cTn id="18" dur="500" fill="hold"/>
                                        <p:tgtEl>
                                          <p:spTgt spid="307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0" y="0"/>
            <a:ext cx="9144000" cy="6858000"/>
          </a:xfrm>
        </p:spPr>
        <p:txBody>
          <a:bodyPr/>
          <a:lstStyle/>
          <a:p>
            <a:pPr marL="0" indent="0" eaLnBrk="1" hangingPunct="1">
              <a:buFont typeface="Arial" charset="0"/>
              <a:buNone/>
            </a:pPr>
            <a:r>
              <a:rPr lang="en-US" sz="2800" i="1" smtClean="0">
                <a:latin typeface="Times New Roman" pitchFamily="18" charset="0"/>
                <a:cs typeface="Times New Roman" pitchFamily="18" charset="0"/>
              </a:rPr>
              <a:t>Exercise-1: draw the power duration curve for the following river stream flow. Take, Qc = 270 m</a:t>
            </a:r>
            <a:r>
              <a:rPr lang="en-US" sz="2800" i="1" baseline="30000" smtClean="0">
                <a:latin typeface="Times New Roman" pitchFamily="18" charset="0"/>
                <a:cs typeface="Times New Roman" pitchFamily="18" charset="0"/>
              </a:rPr>
              <a:t>3</a:t>
            </a:r>
            <a:r>
              <a:rPr lang="en-US" sz="2800" i="1" smtClean="0">
                <a:latin typeface="Times New Roman" pitchFamily="18" charset="0"/>
                <a:cs typeface="Times New Roman" pitchFamily="18" charset="0"/>
              </a:rPr>
              <a:t>/s</a:t>
            </a:r>
          </a:p>
        </p:txBody>
      </p:sp>
      <p:graphicFrame>
        <p:nvGraphicFramePr>
          <p:cNvPr id="4" name="Content Placeholder 3"/>
          <p:cNvGraphicFramePr>
            <a:graphicFrameLocks/>
          </p:cNvGraphicFramePr>
          <p:nvPr/>
        </p:nvGraphicFramePr>
        <p:xfrm>
          <a:off x="1066800" y="990600"/>
          <a:ext cx="6781800" cy="5334004"/>
        </p:xfrm>
        <a:graphic>
          <a:graphicData uri="http://schemas.openxmlformats.org/drawingml/2006/table">
            <a:tbl>
              <a:tblPr firstRow="1" bandRow="1">
                <a:tableStyleId>{5C22544A-7EE6-4342-B048-85BDC9FD1C3A}</a:tableStyleId>
              </a:tblPr>
              <a:tblGrid>
                <a:gridCol w="1695450"/>
                <a:gridCol w="1695450"/>
                <a:gridCol w="1695450"/>
                <a:gridCol w="1695450"/>
              </a:tblGrid>
              <a:tr h="410308">
                <a:tc>
                  <a:txBody>
                    <a:bodyPr/>
                    <a:lstStyle/>
                    <a:p>
                      <a:r>
                        <a:rPr lang="en-US" sz="1800" dirty="0" smtClean="0">
                          <a:solidFill>
                            <a:srgbClr val="002060"/>
                          </a:solidFill>
                        </a:rPr>
                        <a:t>Month</a:t>
                      </a:r>
                      <a:endParaRPr lang="en-US" sz="1800" dirty="0">
                        <a:solidFill>
                          <a:srgbClr val="002060"/>
                        </a:solidFill>
                      </a:endParaRPr>
                    </a:p>
                  </a:txBody>
                  <a:tcPr/>
                </a:tc>
                <a:tc>
                  <a:txBody>
                    <a:bodyPr/>
                    <a:lstStyle/>
                    <a:p>
                      <a:r>
                        <a:rPr lang="en-US" sz="1800" dirty="0" smtClean="0">
                          <a:solidFill>
                            <a:srgbClr val="002060"/>
                          </a:solidFill>
                        </a:rPr>
                        <a:t>Flow (m3/s)</a:t>
                      </a:r>
                      <a:endParaRPr lang="en-US" sz="1800" dirty="0">
                        <a:solidFill>
                          <a:srgbClr val="002060"/>
                        </a:solidFill>
                      </a:endParaRPr>
                    </a:p>
                  </a:txBody>
                  <a:tcPr/>
                </a:tc>
                <a:tc>
                  <a:txBody>
                    <a:bodyPr/>
                    <a:lstStyle/>
                    <a:p>
                      <a:r>
                        <a:rPr lang="en-US" sz="1800" dirty="0" smtClean="0">
                          <a:solidFill>
                            <a:srgbClr val="002060"/>
                          </a:solidFill>
                        </a:rPr>
                        <a:t>Head(m)</a:t>
                      </a:r>
                      <a:endParaRPr lang="en-US" sz="1800" dirty="0">
                        <a:solidFill>
                          <a:srgbClr val="002060"/>
                        </a:solidFill>
                      </a:endParaRPr>
                    </a:p>
                  </a:txBody>
                  <a:tcPr/>
                </a:tc>
                <a:tc>
                  <a:txBody>
                    <a:bodyPr/>
                    <a:lstStyle/>
                    <a:p>
                      <a:r>
                        <a:rPr lang="en-US" sz="1800" dirty="0" smtClean="0">
                          <a:solidFill>
                            <a:srgbClr val="002060"/>
                          </a:solidFill>
                        </a:rPr>
                        <a:t>E  </a:t>
                      </a:r>
                      <a:r>
                        <a:rPr lang="en-US" sz="1800" dirty="0" err="1" smtClean="0">
                          <a:solidFill>
                            <a:srgbClr val="002060"/>
                          </a:solidFill>
                        </a:rPr>
                        <a:t>fficiency</a:t>
                      </a:r>
                      <a:endParaRPr lang="en-US" sz="1800" dirty="0">
                        <a:solidFill>
                          <a:srgbClr val="002060"/>
                        </a:solidFill>
                      </a:endParaRPr>
                    </a:p>
                  </a:txBody>
                  <a:tcPr/>
                </a:tc>
              </a:tr>
              <a:tr h="410308">
                <a:tc>
                  <a:txBody>
                    <a:bodyPr/>
                    <a:lstStyle/>
                    <a:p>
                      <a:r>
                        <a:rPr lang="en-US" sz="1800" dirty="0" smtClean="0"/>
                        <a:t>January</a:t>
                      </a:r>
                      <a:endParaRPr lang="en-US" sz="1800" dirty="0"/>
                    </a:p>
                  </a:txBody>
                  <a:tcPr/>
                </a:tc>
                <a:tc>
                  <a:txBody>
                    <a:bodyPr/>
                    <a:lstStyle/>
                    <a:p>
                      <a:r>
                        <a:rPr lang="en-US" sz="1800" dirty="0" smtClean="0"/>
                        <a:t>65</a:t>
                      </a:r>
                      <a:endParaRPr lang="en-US" sz="1800" dirty="0"/>
                    </a:p>
                  </a:txBody>
                  <a:tcPr/>
                </a:tc>
                <a:tc>
                  <a:txBody>
                    <a:bodyPr/>
                    <a:lstStyle/>
                    <a:p>
                      <a:r>
                        <a:rPr lang="en-US" sz="1800" dirty="0" smtClean="0"/>
                        <a:t>83.5</a:t>
                      </a:r>
                      <a:endParaRPr lang="en-US" sz="1800" dirty="0"/>
                    </a:p>
                  </a:txBody>
                  <a:tcPr/>
                </a:tc>
                <a:tc>
                  <a:txBody>
                    <a:bodyPr/>
                    <a:lstStyle/>
                    <a:p>
                      <a:r>
                        <a:rPr lang="en-US" sz="1800" dirty="0" smtClean="0"/>
                        <a:t>0.87</a:t>
                      </a:r>
                      <a:endParaRPr lang="en-US" sz="1800" dirty="0"/>
                    </a:p>
                  </a:txBody>
                  <a:tcPr/>
                </a:tc>
              </a:tr>
              <a:tr h="410308">
                <a:tc>
                  <a:txBody>
                    <a:bodyPr/>
                    <a:lstStyle/>
                    <a:p>
                      <a:r>
                        <a:rPr lang="en-US" sz="1800" dirty="0" smtClean="0"/>
                        <a:t>February</a:t>
                      </a:r>
                      <a:endParaRPr lang="en-US" sz="1800" dirty="0"/>
                    </a:p>
                  </a:txBody>
                  <a:tcPr/>
                </a:tc>
                <a:tc>
                  <a:txBody>
                    <a:bodyPr/>
                    <a:lstStyle/>
                    <a:p>
                      <a:r>
                        <a:rPr lang="en-US" sz="1800" dirty="0" smtClean="0"/>
                        <a:t>50</a:t>
                      </a:r>
                      <a:endParaRPr lang="en-US" sz="1800" dirty="0"/>
                    </a:p>
                  </a:txBody>
                  <a:tcPr/>
                </a:tc>
                <a:tc>
                  <a:txBody>
                    <a:bodyPr/>
                    <a:lstStyle/>
                    <a:p>
                      <a:r>
                        <a:rPr lang="en-US" sz="1800" dirty="0" smtClean="0"/>
                        <a:t>83.5</a:t>
                      </a:r>
                      <a:endParaRPr lang="en-US" sz="1800" dirty="0"/>
                    </a:p>
                  </a:txBody>
                  <a:tcPr/>
                </a:tc>
                <a:tc>
                  <a:txBody>
                    <a:bodyPr/>
                    <a:lstStyle/>
                    <a:p>
                      <a:r>
                        <a:rPr lang="en-US" sz="1800" dirty="0" smtClean="0"/>
                        <a:t>0.83</a:t>
                      </a:r>
                      <a:endParaRPr lang="en-US" sz="1800" dirty="0"/>
                    </a:p>
                  </a:txBody>
                  <a:tcPr/>
                </a:tc>
              </a:tr>
              <a:tr h="410308">
                <a:tc>
                  <a:txBody>
                    <a:bodyPr/>
                    <a:lstStyle/>
                    <a:p>
                      <a:r>
                        <a:rPr lang="en-US" sz="1800" dirty="0" smtClean="0"/>
                        <a:t>March</a:t>
                      </a:r>
                      <a:endParaRPr lang="en-US" sz="1800" dirty="0"/>
                    </a:p>
                  </a:txBody>
                  <a:tcPr/>
                </a:tc>
                <a:tc>
                  <a:txBody>
                    <a:bodyPr/>
                    <a:lstStyle/>
                    <a:p>
                      <a:r>
                        <a:rPr lang="en-US" sz="1800" dirty="0" smtClean="0"/>
                        <a:t>42</a:t>
                      </a:r>
                      <a:endParaRPr lang="en-US" sz="1800" dirty="0"/>
                    </a:p>
                  </a:txBody>
                  <a:tcPr/>
                </a:tc>
                <a:tc>
                  <a:txBody>
                    <a:bodyPr/>
                    <a:lstStyle/>
                    <a:p>
                      <a:r>
                        <a:rPr lang="en-US" sz="1800" dirty="0" smtClean="0"/>
                        <a:t>83.5</a:t>
                      </a:r>
                      <a:endParaRPr lang="en-US" sz="1800" dirty="0"/>
                    </a:p>
                  </a:txBody>
                  <a:tcPr/>
                </a:tc>
                <a:tc>
                  <a:txBody>
                    <a:bodyPr/>
                    <a:lstStyle/>
                    <a:p>
                      <a:r>
                        <a:rPr lang="en-US" sz="1800" dirty="0" smtClean="0"/>
                        <a:t>0.75</a:t>
                      </a:r>
                      <a:endParaRPr lang="en-US" sz="1800" dirty="0"/>
                    </a:p>
                  </a:txBody>
                  <a:tcPr/>
                </a:tc>
              </a:tr>
              <a:tr h="410308">
                <a:tc>
                  <a:txBody>
                    <a:bodyPr/>
                    <a:lstStyle/>
                    <a:p>
                      <a:r>
                        <a:rPr lang="en-US" sz="1800" dirty="0" smtClean="0"/>
                        <a:t>April</a:t>
                      </a:r>
                      <a:endParaRPr lang="en-US" sz="1800" dirty="0"/>
                    </a:p>
                  </a:txBody>
                  <a:tcPr/>
                </a:tc>
                <a:tc>
                  <a:txBody>
                    <a:bodyPr/>
                    <a:lstStyle/>
                    <a:p>
                      <a:r>
                        <a:rPr lang="en-US" sz="1800" dirty="0" smtClean="0"/>
                        <a:t>40</a:t>
                      </a:r>
                      <a:endParaRPr lang="en-US" sz="1800" dirty="0"/>
                    </a:p>
                  </a:txBody>
                  <a:tcPr/>
                </a:tc>
                <a:tc>
                  <a:txBody>
                    <a:bodyPr/>
                    <a:lstStyle/>
                    <a:p>
                      <a:r>
                        <a:rPr lang="en-US" sz="1800" dirty="0" smtClean="0"/>
                        <a:t>83.5</a:t>
                      </a:r>
                      <a:endParaRPr lang="en-US" sz="1800" dirty="0"/>
                    </a:p>
                  </a:txBody>
                  <a:tcPr/>
                </a:tc>
                <a:tc>
                  <a:txBody>
                    <a:bodyPr/>
                    <a:lstStyle/>
                    <a:p>
                      <a:r>
                        <a:rPr lang="en-US" sz="1800" dirty="0" smtClean="0"/>
                        <a:t>0.70</a:t>
                      </a:r>
                      <a:endParaRPr lang="en-US" sz="1800" dirty="0"/>
                    </a:p>
                  </a:txBody>
                  <a:tcPr/>
                </a:tc>
              </a:tr>
              <a:tr h="410308">
                <a:tc>
                  <a:txBody>
                    <a:bodyPr/>
                    <a:lstStyle/>
                    <a:p>
                      <a:r>
                        <a:rPr lang="en-US" sz="1800" dirty="0" smtClean="0"/>
                        <a:t>May</a:t>
                      </a:r>
                      <a:endParaRPr lang="en-US" sz="1800" dirty="0"/>
                    </a:p>
                  </a:txBody>
                  <a:tcPr/>
                </a:tc>
                <a:tc>
                  <a:txBody>
                    <a:bodyPr/>
                    <a:lstStyle/>
                    <a:p>
                      <a:r>
                        <a:rPr lang="en-US" sz="1800" dirty="0" smtClean="0"/>
                        <a:t>40</a:t>
                      </a:r>
                      <a:endParaRPr lang="en-US" sz="1800" dirty="0"/>
                    </a:p>
                  </a:txBody>
                  <a:tcPr/>
                </a:tc>
                <a:tc>
                  <a:txBody>
                    <a:bodyPr/>
                    <a:lstStyle/>
                    <a:p>
                      <a:r>
                        <a:rPr lang="en-US" sz="1800" dirty="0" smtClean="0"/>
                        <a:t>83.5</a:t>
                      </a:r>
                      <a:endParaRPr lang="en-US" sz="1800" dirty="0"/>
                    </a:p>
                  </a:txBody>
                  <a:tcPr/>
                </a:tc>
                <a:tc>
                  <a:txBody>
                    <a:bodyPr/>
                    <a:lstStyle/>
                    <a:p>
                      <a:r>
                        <a:rPr lang="en-US" sz="1800" dirty="0" smtClean="0"/>
                        <a:t>0.60</a:t>
                      </a:r>
                      <a:endParaRPr lang="en-US" sz="1800" dirty="0"/>
                    </a:p>
                  </a:txBody>
                  <a:tcPr/>
                </a:tc>
              </a:tr>
              <a:tr h="410308">
                <a:tc>
                  <a:txBody>
                    <a:bodyPr/>
                    <a:lstStyle/>
                    <a:p>
                      <a:r>
                        <a:rPr lang="en-US" sz="1800" dirty="0" smtClean="0"/>
                        <a:t>June</a:t>
                      </a:r>
                      <a:endParaRPr lang="en-US" sz="1800" dirty="0"/>
                    </a:p>
                  </a:txBody>
                  <a:tcPr/>
                </a:tc>
                <a:tc>
                  <a:txBody>
                    <a:bodyPr/>
                    <a:lstStyle/>
                    <a:p>
                      <a:r>
                        <a:rPr lang="en-US" sz="1800" dirty="0" smtClean="0"/>
                        <a:t>115</a:t>
                      </a:r>
                      <a:endParaRPr lang="en-US" sz="1800" dirty="0"/>
                    </a:p>
                  </a:txBody>
                  <a:tcPr/>
                </a:tc>
                <a:tc>
                  <a:txBody>
                    <a:bodyPr/>
                    <a:lstStyle/>
                    <a:p>
                      <a:r>
                        <a:rPr lang="en-US" sz="1800" dirty="0" smtClean="0"/>
                        <a:t>83.5</a:t>
                      </a:r>
                      <a:endParaRPr lang="en-US" sz="1800" dirty="0"/>
                    </a:p>
                  </a:txBody>
                  <a:tcPr/>
                </a:tc>
                <a:tc>
                  <a:txBody>
                    <a:bodyPr/>
                    <a:lstStyle/>
                    <a:p>
                      <a:r>
                        <a:rPr lang="en-US" sz="1800" dirty="0" smtClean="0"/>
                        <a:t>0.50</a:t>
                      </a:r>
                      <a:endParaRPr lang="en-US" sz="1800" dirty="0"/>
                    </a:p>
                  </a:txBody>
                  <a:tcPr/>
                </a:tc>
              </a:tr>
              <a:tr h="410308">
                <a:tc>
                  <a:txBody>
                    <a:bodyPr/>
                    <a:lstStyle/>
                    <a:p>
                      <a:r>
                        <a:rPr lang="en-US" sz="1800" dirty="0" smtClean="0"/>
                        <a:t>July</a:t>
                      </a:r>
                      <a:endParaRPr lang="en-US" sz="1800" dirty="0"/>
                    </a:p>
                  </a:txBody>
                  <a:tcPr/>
                </a:tc>
                <a:tc>
                  <a:txBody>
                    <a:bodyPr/>
                    <a:lstStyle/>
                    <a:p>
                      <a:r>
                        <a:rPr lang="en-US" sz="1800" dirty="0" smtClean="0"/>
                        <a:t>400</a:t>
                      </a:r>
                      <a:endParaRPr lang="en-US" sz="1800" dirty="0"/>
                    </a:p>
                  </a:txBody>
                  <a:tcPr/>
                </a:tc>
                <a:tc>
                  <a:txBody>
                    <a:bodyPr/>
                    <a:lstStyle/>
                    <a:p>
                      <a:r>
                        <a:rPr lang="en-US" sz="1800" dirty="0" smtClean="0"/>
                        <a:t>80</a:t>
                      </a:r>
                      <a:endParaRPr lang="en-US" sz="1800" dirty="0"/>
                    </a:p>
                  </a:txBody>
                  <a:tcPr/>
                </a:tc>
                <a:tc>
                  <a:txBody>
                    <a:bodyPr/>
                    <a:lstStyle/>
                    <a:p>
                      <a:r>
                        <a:rPr lang="en-US" sz="1800" dirty="0" smtClean="0"/>
                        <a:t>0.88</a:t>
                      </a:r>
                      <a:endParaRPr lang="en-US" sz="1800" dirty="0"/>
                    </a:p>
                  </a:txBody>
                  <a:tcPr/>
                </a:tc>
              </a:tr>
              <a:tr h="410308">
                <a:tc>
                  <a:txBody>
                    <a:bodyPr/>
                    <a:lstStyle/>
                    <a:p>
                      <a:r>
                        <a:rPr lang="en-US" sz="1800" dirty="0" smtClean="0"/>
                        <a:t>August</a:t>
                      </a:r>
                      <a:endParaRPr lang="en-US" sz="1800" dirty="0"/>
                    </a:p>
                  </a:txBody>
                  <a:tcPr/>
                </a:tc>
                <a:tc>
                  <a:txBody>
                    <a:bodyPr/>
                    <a:lstStyle/>
                    <a:p>
                      <a:r>
                        <a:rPr lang="en-US" sz="1800" dirty="0" smtClean="0"/>
                        <a:t>340</a:t>
                      </a:r>
                      <a:endParaRPr lang="en-US" sz="1800" dirty="0"/>
                    </a:p>
                  </a:txBody>
                  <a:tcPr/>
                </a:tc>
                <a:tc>
                  <a:txBody>
                    <a:bodyPr/>
                    <a:lstStyle/>
                    <a:p>
                      <a:r>
                        <a:rPr lang="en-US" sz="1800" dirty="0" smtClean="0"/>
                        <a:t>81.6</a:t>
                      </a:r>
                      <a:endParaRPr lang="en-US" sz="1800" dirty="0"/>
                    </a:p>
                  </a:txBody>
                  <a:tcPr/>
                </a:tc>
                <a:tc>
                  <a:txBody>
                    <a:bodyPr/>
                    <a:lstStyle/>
                    <a:p>
                      <a:r>
                        <a:rPr lang="en-US" sz="1800" dirty="0" smtClean="0"/>
                        <a:t>0.89</a:t>
                      </a:r>
                      <a:endParaRPr lang="en-US" sz="1800" dirty="0"/>
                    </a:p>
                  </a:txBody>
                  <a:tcPr/>
                </a:tc>
              </a:tr>
              <a:tr h="410308">
                <a:tc>
                  <a:txBody>
                    <a:bodyPr/>
                    <a:lstStyle/>
                    <a:p>
                      <a:r>
                        <a:rPr lang="en-US" sz="1800" dirty="0" smtClean="0"/>
                        <a:t>September</a:t>
                      </a:r>
                      <a:endParaRPr lang="en-US" sz="1800" dirty="0"/>
                    </a:p>
                  </a:txBody>
                  <a:tcPr/>
                </a:tc>
                <a:tc>
                  <a:txBody>
                    <a:bodyPr/>
                    <a:lstStyle/>
                    <a:p>
                      <a:r>
                        <a:rPr lang="en-US" sz="1800" dirty="0" smtClean="0"/>
                        <a:t>270</a:t>
                      </a:r>
                      <a:endParaRPr lang="en-US" sz="1800" dirty="0"/>
                    </a:p>
                  </a:txBody>
                  <a:tcPr/>
                </a:tc>
                <a:tc>
                  <a:txBody>
                    <a:bodyPr/>
                    <a:lstStyle/>
                    <a:p>
                      <a:r>
                        <a:rPr lang="en-US" sz="1800" dirty="0" smtClean="0"/>
                        <a:t>83</a:t>
                      </a:r>
                      <a:endParaRPr lang="en-US" sz="1800" dirty="0"/>
                    </a:p>
                  </a:txBody>
                  <a:tcPr/>
                </a:tc>
                <a:tc>
                  <a:txBody>
                    <a:bodyPr/>
                    <a:lstStyle/>
                    <a:p>
                      <a:r>
                        <a:rPr lang="en-US" sz="1800" dirty="0" smtClean="0"/>
                        <a:t>0.90</a:t>
                      </a:r>
                      <a:endParaRPr lang="en-US" sz="1800" dirty="0"/>
                    </a:p>
                  </a:txBody>
                  <a:tcPr/>
                </a:tc>
              </a:tr>
              <a:tr h="410308">
                <a:tc>
                  <a:txBody>
                    <a:bodyPr/>
                    <a:lstStyle/>
                    <a:p>
                      <a:r>
                        <a:rPr lang="en-US" sz="1800" dirty="0" smtClean="0"/>
                        <a:t>October</a:t>
                      </a:r>
                      <a:endParaRPr lang="en-US" sz="1800" dirty="0"/>
                    </a:p>
                  </a:txBody>
                  <a:tcPr/>
                </a:tc>
                <a:tc>
                  <a:txBody>
                    <a:bodyPr/>
                    <a:lstStyle/>
                    <a:p>
                      <a:r>
                        <a:rPr lang="en-US" sz="1800" dirty="0" smtClean="0"/>
                        <a:t>155</a:t>
                      </a:r>
                      <a:endParaRPr lang="en-US" sz="1800" dirty="0"/>
                    </a:p>
                  </a:txBody>
                  <a:tcPr/>
                </a:tc>
                <a:tc>
                  <a:txBody>
                    <a:bodyPr/>
                    <a:lstStyle/>
                    <a:p>
                      <a:r>
                        <a:rPr lang="en-US" sz="1800" dirty="0" smtClean="0"/>
                        <a:t>83.5</a:t>
                      </a:r>
                      <a:endParaRPr lang="en-US" sz="1800" dirty="0"/>
                    </a:p>
                  </a:txBody>
                  <a:tcPr/>
                </a:tc>
                <a:tc>
                  <a:txBody>
                    <a:bodyPr/>
                    <a:lstStyle/>
                    <a:p>
                      <a:r>
                        <a:rPr lang="en-US" sz="1800" dirty="0" smtClean="0"/>
                        <a:t>0.90</a:t>
                      </a:r>
                      <a:endParaRPr lang="en-US" sz="1800" dirty="0"/>
                    </a:p>
                  </a:txBody>
                  <a:tcPr/>
                </a:tc>
              </a:tr>
              <a:tr h="410308">
                <a:tc>
                  <a:txBody>
                    <a:bodyPr/>
                    <a:lstStyle/>
                    <a:p>
                      <a:r>
                        <a:rPr lang="en-US" sz="1800" dirty="0" smtClean="0"/>
                        <a:t>November</a:t>
                      </a:r>
                      <a:endParaRPr lang="en-US" sz="1800" dirty="0"/>
                    </a:p>
                  </a:txBody>
                  <a:tcPr/>
                </a:tc>
                <a:tc>
                  <a:txBody>
                    <a:bodyPr/>
                    <a:lstStyle/>
                    <a:p>
                      <a:r>
                        <a:rPr lang="en-US" sz="1800" dirty="0" smtClean="0"/>
                        <a:t>115</a:t>
                      </a:r>
                      <a:endParaRPr lang="en-US" sz="1800" dirty="0"/>
                    </a:p>
                  </a:txBody>
                  <a:tcPr/>
                </a:tc>
                <a:tc>
                  <a:txBody>
                    <a:bodyPr/>
                    <a:lstStyle/>
                    <a:p>
                      <a:r>
                        <a:rPr lang="en-US" sz="1800" dirty="0" smtClean="0"/>
                        <a:t>83.5</a:t>
                      </a:r>
                      <a:endParaRPr lang="en-US" sz="1800" dirty="0"/>
                    </a:p>
                  </a:txBody>
                  <a:tcPr/>
                </a:tc>
                <a:tc>
                  <a:txBody>
                    <a:bodyPr/>
                    <a:lstStyle/>
                    <a:p>
                      <a:r>
                        <a:rPr lang="en-US" sz="1800" dirty="0" smtClean="0"/>
                        <a:t>0.88</a:t>
                      </a:r>
                      <a:endParaRPr lang="en-US" sz="1800" dirty="0"/>
                    </a:p>
                  </a:txBody>
                  <a:tcPr/>
                </a:tc>
              </a:tr>
              <a:tr h="410308">
                <a:tc>
                  <a:txBody>
                    <a:bodyPr/>
                    <a:lstStyle/>
                    <a:p>
                      <a:r>
                        <a:rPr lang="en-US" sz="1800" dirty="0" smtClean="0"/>
                        <a:t>December</a:t>
                      </a:r>
                      <a:endParaRPr lang="en-US" sz="1800" dirty="0"/>
                    </a:p>
                  </a:txBody>
                  <a:tcPr/>
                </a:tc>
                <a:tc>
                  <a:txBody>
                    <a:bodyPr/>
                    <a:lstStyle/>
                    <a:p>
                      <a:r>
                        <a:rPr lang="en-US" sz="1800" dirty="0" smtClean="0"/>
                        <a:t>85</a:t>
                      </a:r>
                      <a:endParaRPr lang="en-US" sz="1800" dirty="0"/>
                    </a:p>
                  </a:txBody>
                  <a:tcPr/>
                </a:tc>
                <a:tc>
                  <a:txBody>
                    <a:bodyPr/>
                    <a:lstStyle/>
                    <a:p>
                      <a:r>
                        <a:rPr lang="en-US" sz="1800" dirty="0" smtClean="0"/>
                        <a:t>83.5</a:t>
                      </a:r>
                      <a:endParaRPr lang="en-US" sz="1800" dirty="0"/>
                    </a:p>
                  </a:txBody>
                  <a:tcPr/>
                </a:tc>
                <a:tc>
                  <a:txBody>
                    <a:bodyPr/>
                    <a:lstStyle/>
                    <a:p>
                      <a:r>
                        <a:rPr lang="en-US" sz="1800" dirty="0" smtClean="0"/>
                        <a:t>0.87</a:t>
                      </a:r>
                      <a:endParaRPr lang="en-US" sz="1800" dirty="0"/>
                    </a:p>
                  </a:txBody>
                  <a:tcPr/>
                </a:tc>
              </a:tr>
            </a:tbl>
          </a:graphicData>
        </a:graphic>
      </p:graphicFrame>
    </p:spTree>
    <p:extLst>
      <p:ext uri="{BB962C8B-B14F-4D97-AF65-F5344CB8AC3E}">
        <p14:creationId xmlns:p14="http://schemas.microsoft.com/office/powerpoint/2010/main" val="2420622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Font typeface="Arial" charset="0"/>
              <a:buNone/>
            </a:pPr>
            <a:r>
              <a:rPr lang="en-US" b="1" i="1" smtClean="0">
                <a:solidFill>
                  <a:srgbClr val="0000FF"/>
                </a:solidFill>
                <a:latin typeface="Times New Roman" pitchFamily="18" charset="0"/>
                <a:cs typeface="Times New Roman" pitchFamily="18" charset="0"/>
              </a:rPr>
              <a:t>Terminology and Turbine Types</a:t>
            </a:r>
          </a:p>
          <a:p>
            <a:pPr>
              <a:buFont typeface="Arial" charset="0"/>
              <a:buNone/>
            </a:pPr>
            <a:r>
              <a:rPr lang="en-US" b="1" i="1" smtClean="0">
                <a:solidFill>
                  <a:srgbClr val="C00000"/>
                </a:solidFill>
                <a:latin typeface="Times New Roman" pitchFamily="18" charset="0"/>
                <a:cs typeface="Times New Roman" pitchFamily="18" charset="0"/>
              </a:rPr>
              <a:t>Terminology</a:t>
            </a:r>
          </a:p>
          <a:p>
            <a:pPr algn="just">
              <a:buFont typeface="Wingdings" pitchFamily="2" charset="2"/>
              <a:buChar char="Ø"/>
            </a:pPr>
            <a:r>
              <a:rPr lang="en-US" sz="2800" b="1" i="1" smtClean="0">
                <a:solidFill>
                  <a:srgbClr val="002060"/>
                </a:solidFill>
                <a:latin typeface="Times New Roman" pitchFamily="18" charset="0"/>
                <a:cs typeface="Times New Roman" pitchFamily="18" charset="0"/>
              </a:rPr>
              <a:t>Power capacity </a:t>
            </a:r>
            <a:r>
              <a:rPr lang="en-US" sz="2800" i="1" smtClean="0">
                <a:latin typeface="Times New Roman" pitchFamily="18" charset="0"/>
                <a:cs typeface="Times New Roman" pitchFamily="18" charset="0"/>
              </a:rPr>
              <a:t>is often used in referring to the rated capability of the hydro plant to produce energy. Manufacturers of hydraulic turbines are usually required to specify what the rated capacity of their units is in either horsepower or kilowatts.</a:t>
            </a:r>
          </a:p>
          <a:p>
            <a:pPr algn="just">
              <a:buFont typeface="Wingdings" pitchFamily="2" charset="2"/>
              <a:buChar char="Ø"/>
            </a:pPr>
            <a:r>
              <a:rPr lang="en-US" sz="2800" b="1" i="1" smtClean="0">
                <a:solidFill>
                  <a:srgbClr val="002060"/>
                </a:solidFill>
                <a:latin typeface="Times New Roman" pitchFamily="18" charset="0"/>
                <a:cs typeface="Times New Roman" pitchFamily="18" charset="0"/>
              </a:rPr>
              <a:t>Demand and Load</a:t>
            </a:r>
          </a:p>
          <a:p>
            <a:pPr algn="just"/>
            <a:r>
              <a:rPr lang="en-US" sz="2800" i="1" smtClean="0">
                <a:latin typeface="Times New Roman" pitchFamily="18" charset="0"/>
                <a:cs typeface="Times New Roman" pitchFamily="18" charset="0"/>
              </a:rPr>
              <a:t>Demand refers' to the amount of power needed or desired; </a:t>
            </a:r>
          </a:p>
          <a:p>
            <a:pPr algn="just"/>
            <a:r>
              <a:rPr lang="en-US" sz="2800" i="1" smtClean="0">
                <a:latin typeface="Times New Roman" pitchFamily="18" charset="0"/>
                <a:cs typeface="Times New Roman" pitchFamily="18" charset="0"/>
              </a:rPr>
              <a:t>load refers to the rate at which electrical energy is actually delivered to or by a system. In this context, load can include the output from several hydropower plants. </a:t>
            </a:r>
            <a:endParaRPr lang="en-US" sz="2800" b="1" i="1"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Font typeface="Arial" charset="0"/>
              <a:buNone/>
              <a:defRPr/>
            </a:pPr>
            <a:r>
              <a:rPr lang="en-US" b="1" i="1" dirty="0" smtClean="0">
                <a:solidFill>
                  <a:srgbClr val="FF0000"/>
                </a:solidFill>
                <a:latin typeface="Times New Roman" pitchFamily="18" charset="0"/>
                <a:cs typeface="Times New Roman" pitchFamily="18" charset="0"/>
              </a:rPr>
              <a:t>Flow Mass Curve</a:t>
            </a:r>
            <a:endParaRPr lang="en-US" sz="2800" i="1" dirty="0" smtClean="0">
              <a:latin typeface="Times New Roman" pitchFamily="18" charset="0"/>
              <a:cs typeface="Times New Roman" pitchFamily="18" charset="0"/>
            </a:endParaRPr>
          </a:p>
          <a:p>
            <a:pPr marL="0" indent="0">
              <a:buFont typeface="Arial" charset="0"/>
              <a:buNone/>
              <a:defRPr/>
            </a:pPr>
            <a:endParaRPr lang="en-US" sz="2800" i="1" dirty="0" smtClean="0">
              <a:latin typeface="Times New Roman" pitchFamily="18" charset="0"/>
              <a:cs typeface="Times New Roman" pitchFamily="18" charset="0"/>
            </a:endParaRPr>
          </a:p>
          <a:p>
            <a:pPr marL="0" indent="0">
              <a:buFont typeface="Arial" charset="0"/>
              <a:buNone/>
              <a:defRPr/>
            </a:pPr>
            <a:endParaRPr lang="en-US" sz="2800" i="1" dirty="0" smtClean="0">
              <a:latin typeface="Times New Roman" pitchFamily="18" charset="0"/>
              <a:cs typeface="Times New Roman" pitchFamily="18" charset="0"/>
            </a:endParaRPr>
          </a:p>
          <a:p>
            <a:pPr marL="0" indent="0">
              <a:buFont typeface="Arial" charset="0"/>
              <a:buNone/>
              <a:defRPr/>
            </a:pPr>
            <a:endParaRPr lang="en-US" sz="2800" i="1" dirty="0" smtClean="0">
              <a:latin typeface="Times New Roman" pitchFamily="18" charset="0"/>
              <a:cs typeface="Times New Roman" pitchFamily="18" charset="0"/>
            </a:endParaRPr>
          </a:p>
          <a:p>
            <a:pPr marL="0" indent="0">
              <a:buFont typeface="Arial" charset="0"/>
              <a:buNone/>
              <a:defRPr/>
            </a:pPr>
            <a:endParaRPr lang="en-US" sz="2800" i="1" dirty="0" smtClean="0">
              <a:latin typeface="Times New Roman" pitchFamily="18" charset="0"/>
              <a:cs typeface="Times New Roman" pitchFamily="18" charset="0"/>
            </a:endParaRPr>
          </a:p>
          <a:p>
            <a:pPr marL="0" indent="0">
              <a:buFont typeface="Arial" charset="0"/>
              <a:buNone/>
              <a:defRPr/>
            </a:pPr>
            <a:endParaRPr lang="en-US" sz="2800" i="1" dirty="0" smtClean="0">
              <a:latin typeface="Times New Roman" pitchFamily="18" charset="0"/>
              <a:cs typeface="Times New Roman" pitchFamily="18" charset="0"/>
            </a:endParaRPr>
          </a:p>
          <a:p>
            <a:pPr marL="0" indent="0">
              <a:buFont typeface="Arial" charset="0"/>
              <a:buNone/>
              <a:defRPr/>
            </a:pPr>
            <a:endParaRPr lang="en-US" sz="2800" i="1" dirty="0" smtClean="0">
              <a:latin typeface="Times New Roman" pitchFamily="18" charset="0"/>
              <a:cs typeface="Times New Roman" pitchFamily="18" charset="0"/>
            </a:endParaRPr>
          </a:p>
          <a:p>
            <a:pPr marL="0" indent="0" algn="just">
              <a:buFont typeface="Arial" charset="0"/>
              <a:buNone/>
              <a:defRPr/>
            </a:pPr>
            <a:r>
              <a:rPr lang="en-US" sz="2800" i="1" dirty="0" smtClean="0">
                <a:latin typeface="Times New Roman" pitchFamily="18" charset="0"/>
                <a:cs typeface="Times New Roman" pitchFamily="18" charset="0"/>
              </a:rPr>
              <a:t> </a:t>
            </a:r>
            <a:endParaRPr lang="en-US" sz="2800" i="1" dirty="0">
              <a:solidFill>
                <a:srgbClr val="FF0000"/>
              </a:solidFill>
              <a:latin typeface="Times New Roman" pitchFamily="18" charset="0"/>
              <a:cs typeface="Times New Roman" pitchFamily="18" charset="0"/>
            </a:endParaRPr>
          </a:p>
        </p:txBody>
      </p:sp>
      <p:graphicFrame>
        <p:nvGraphicFramePr>
          <p:cNvPr id="45058" name="Object 2"/>
          <p:cNvGraphicFramePr>
            <a:graphicFrameLocks noChangeAspect="1"/>
          </p:cNvGraphicFramePr>
          <p:nvPr/>
        </p:nvGraphicFramePr>
        <p:xfrm>
          <a:off x="3124200" y="1066800"/>
          <a:ext cx="1292225" cy="860425"/>
        </p:xfrm>
        <a:graphic>
          <a:graphicData uri="http://schemas.openxmlformats.org/presentationml/2006/ole">
            <mc:AlternateContent xmlns:mc="http://schemas.openxmlformats.org/markup-compatibility/2006">
              <mc:Choice xmlns:v="urn:schemas-microsoft-com:vml" Requires="v">
                <p:oleObj spid="_x0000_s2068" name="Equation" r:id="rId3" imgW="609480" imgH="406080" progId="Equation.3">
                  <p:embed/>
                </p:oleObj>
              </mc:Choice>
              <mc:Fallback>
                <p:oleObj name="Equation" r:id="rId3" imgW="609480" imgH="406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066800"/>
                        <a:ext cx="1292225"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p:cNvGraphicFramePr>
            <a:graphicFrameLocks noChangeAspect="1"/>
          </p:cNvGraphicFramePr>
          <p:nvPr/>
        </p:nvGraphicFramePr>
        <p:xfrm>
          <a:off x="2743200" y="2438400"/>
          <a:ext cx="1346200" cy="484188"/>
        </p:xfrm>
        <a:graphic>
          <a:graphicData uri="http://schemas.openxmlformats.org/presentationml/2006/ole">
            <mc:AlternateContent xmlns:mc="http://schemas.openxmlformats.org/markup-compatibility/2006">
              <mc:Choice xmlns:v="urn:schemas-microsoft-com:vml" Requires="v">
                <p:oleObj spid="_x0000_s2069" name="Equation" r:id="rId5" imgW="634680" imgH="228600" progId="Equation.3">
                  <p:embed/>
                </p:oleObj>
              </mc:Choice>
              <mc:Fallback>
                <p:oleObj name="Equation" r:id="rId5" imgW="6346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438400"/>
                        <a:ext cx="134620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auto">
          <a:xfrm>
            <a:off x="0" y="5334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None/>
            </a:pPr>
            <a:r>
              <a:rPr lang="en-US" sz="2800" i="1">
                <a:latin typeface="Times New Roman" pitchFamily="18" charset="0"/>
                <a:cs typeface="Times New Roman" pitchFamily="18" charset="0"/>
              </a:rPr>
              <a:t>Total flow volume from a certain initial time t = 0 up to time t can be computed as,</a:t>
            </a:r>
          </a:p>
        </p:txBody>
      </p:sp>
      <p:sp>
        <p:nvSpPr>
          <p:cNvPr id="7" name="Rectangle 6"/>
          <p:cNvSpPr>
            <a:spLocks noChangeArrowheads="1"/>
          </p:cNvSpPr>
          <p:nvPr/>
        </p:nvSpPr>
        <p:spPr bwMode="auto">
          <a:xfrm>
            <a:off x="0" y="1905000"/>
            <a:ext cx="6548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sz="2800" i="1">
                <a:latin typeface="Times New Roman" pitchFamily="18" charset="0"/>
                <a:cs typeface="Times New Roman" pitchFamily="18" charset="0"/>
              </a:rPr>
              <a:t>In practice, the total volume is computed as,</a:t>
            </a:r>
          </a:p>
        </p:txBody>
      </p:sp>
      <p:sp>
        <p:nvSpPr>
          <p:cNvPr id="8" name="Rectangle 7"/>
          <p:cNvSpPr>
            <a:spLocks noChangeArrowheads="1"/>
          </p:cNvSpPr>
          <p:nvPr/>
        </p:nvSpPr>
        <p:spPr bwMode="auto">
          <a:xfrm>
            <a:off x="0" y="3048000"/>
            <a:ext cx="891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i="1">
                <a:latin typeface="Times New Roman" pitchFamily="18" charset="0"/>
                <a:cs typeface="Times New Roman" pitchFamily="18" charset="0"/>
              </a:rPr>
              <a:t>where Q</a:t>
            </a:r>
            <a:r>
              <a:rPr lang="en-US" sz="2400" i="1" baseline="-25000">
                <a:latin typeface="Times New Roman" pitchFamily="18" charset="0"/>
                <a:cs typeface="Times New Roman" pitchFamily="18" charset="0"/>
              </a:rPr>
              <a:t>i</a:t>
            </a:r>
            <a:r>
              <a:rPr lang="en-US" sz="2400" i="1">
                <a:latin typeface="Times New Roman" pitchFamily="18" charset="0"/>
                <a:cs typeface="Times New Roman" pitchFamily="18" charset="0"/>
              </a:rPr>
              <a:t> = the average discharge in time interval (month, year) </a:t>
            </a:r>
            <a:r>
              <a:rPr lang="en-US" sz="2400" i="1">
                <a:latin typeface="Times New Roman" pitchFamily="18" charset="0"/>
                <a:cs typeface="Times New Roman" pitchFamily="18" charset="0"/>
                <a:sym typeface="Symbol" pitchFamily="18" charset="2"/>
              </a:rPr>
              <a:t></a:t>
            </a:r>
            <a:r>
              <a:rPr lang="en-US" sz="2400" i="1">
                <a:latin typeface="Times New Roman" pitchFamily="18" charset="0"/>
                <a:cs typeface="Times New Roman" pitchFamily="18" charset="0"/>
              </a:rPr>
              <a:t>t</a:t>
            </a:r>
            <a:r>
              <a:rPr lang="en-US" sz="2400" i="1" baseline="-25000">
                <a:latin typeface="Times New Roman" pitchFamily="18" charset="0"/>
                <a:cs typeface="Times New Roman" pitchFamily="18" charset="0"/>
              </a:rPr>
              <a:t>i</a:t>
            </a:r>
            <a:r>
              <a:rPr lang="en-US" sz="2400" i="1">
                <a:latin typeface="Times New Roman" pitchFamily="18" charset="0"/>
                <a:cs typeface="Times New Roman" pitchFamily="18" charset="0"/>
              </a:rPr>
              <a:t>.</a:t>
            </a:r>
            <a:endParaRPr lang="en-US" sz="2400"/>
          </a:p>
        </p:txBody>
      </p:sp>
      <p:sp>
        <p:nvSpPr>
          <p:cNvPr id="9" name="Rectangle 8"/>
          <p:cNvSpPr>
            <a:spLocks noChangeArrowheads="1"/>
          </p:cNvSpPr>
          <p:nvPr/>
        </p:nvSpPr>
        <p:spPr bwMode="auto">
          <a:xfrm>
            <a:off x="0" y="3962400"/>
            <a:ext cx="914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Arial" charset="0"/>
              <a:buNone/>
            </a:pPr>
            <a:r>
              <a:rPr lang="en-US" sz="2800" i="1">
                <a:latin typeface="Times New Roman" pitchFamily="18" charset="0"/>
                <a:cs typeface="Times New Roman" pitchFamily="18" charset="0"/>
              </a:rPr>
              <a:t>Flow mass curve is a plot of the cumulative runoff from the hydrograph against time. The time scale is the same as for the hydrograph and may be in days, months or years.</a:t>
            </a:r>
          </a:p>
          <a:p>
            <a:pPr algn="just">
              <a:buFont typeface="Arial" charset="0"/>
              <a:buNone/>
            </a:pPr>
            <a:r>
              <a:rPr lang="en-US" sz="2800" i="1">
                <a:latin typeface="Times New Roman" pitchFamily="18" charset="0"/>
                <a:cs typeface="Times New Roman" pitchFamily="18" charset="0"/>
              </a:rPr>
              <a:t> The volume ordinate may be in m3-days, m3-months, m3-years, etc. The slope of the mass curve is the rate of discharge.</a:t>
            </a:r>
          </a:p>
        </p:txBody>
      </p:sp>
    </p:spTree>
    <p:extLst>
      <p:ext uri="{BB962C8B-B14F-4D97-AF65-F5344CB8AC3E}">
        <p14:creationId xmlns:p14="http://schemas.microsoft.com/office/powerpoint/2010/main" val="2155966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5058"/>
                                        </p:tgtEl>
                                        <p:attrNameLst>
                                          <p:attrName>style.visibility</p:attrName>
                                        </p:attrNameLst>
                                      </p:cBhvr>
                                      <p:to>
                                        <p:strVal val="visible"/>
                                      </p:to>
                                    </p:set>
                                    <p:animEffect transition="in" filter="wipe(down)">
                                      <p:cBhvr>
                                        <p:cTn id="13" dur="500"/>
                                        <p:tgtEl>
                                          <p:spTgt spid="4505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down)">
                                      <p:cBhvr>
                                        <p:cTn id="24" dur="500"/>
                                        <p:tgtEl>
                                          <p:spTgt spid="8">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down)">
                                      <p:cBhvr>
                                        <p:cTn id="29" dur="500"/>
                                        <p:tgtEl>
                                          <p:spTgt spid="9">
                                            <p:txEl>
                                              <p:pRg st="0" end="0"/>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wipe(down)">
                                      <p:cBhvr>
                                        <p:cTn id="3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build="p"/>
      <p:bldP spid="8" grpId="0" build="p"/>
      <p:bldP spid="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0" y="0"/>
            <a:ext cx="9144000" cy="6858000"/>
          </a:xfrm>
        </p:spPr>
        <p:txBody>
          <a:bodyPr/>
          <a:lstStyle/>
          <a:p>
            <a:pPr marL="0" indent="0" algn="just">
              <a:buFont typeface="Arial" charset="0"/>
              <a:buNone/>
            </a:pPr>
            <a:endParaRPr lang="en-US" sz="2800" i="1" smtClean="0">
              <a:solidFill>
                <a:srgbClr val="FF0000"/>
              </a:solidFill>
              <a:latin typeface="Times New Roman" pitchFamily="18" charset="0"/>
              <a:cs typeface="Times New Roman" pitchFamily="18" charset="0"/>
            </a:endParaRPr>
          </a:p>
          <a:p>
            <a:pPr marL="0" indent="0" algn="just">
              <a:buFont typeface="Arial" charset="0"/>
              <a:buNone/>
            </a:pPr>
            <a:endParaRPr lang="en-US" sz="2800" i="1" smtClean="0">
              <a:solidFill>
                <a:srgbClr val="FF0000"/>
              </a:solidFill>
              <a:latin typeface="Times New Roman" pitchFamily="18" charset="0"/>
              <a:cs typeface="Times New Roman" pitchFamily="18" charset="0"/>
            </a:endParaRPr>
          </a:p>
          <a:p>
            <a:pPr marL="0" indent="0" algn="just">
              <a:buFont typeface="Arial" charset="0"/>
              <a:buNone/>
            </a:pPr>
            <a:endParaRPr lang="en-US" sz="2800" i="1" smtClean="0">
              <a:solidFill>
                <a:srgbClr val="FF0000"/>
              </a:solidFill>
              <a:latin typeface="Times New Roman" pitchFamily="18" charset="0"/>
              <a:cs typeface="Times New Roman" pitchFamily="18" charset="0"/>
            </a:endParaRPr>
          </a:p>
          <a:p>
            <a:pPr marL="0" indent="0" algn="just">
              <a:buFont typeface="Arial" charset="0"/>
              <a:buNone/>
            </a:pPr>
            <a:endParaRPr lang="en-US" sz="2800" i="1" smtClean="0">
              <a:solidFill>
                <a:srgbClr val="FF0000"/>
              </a:solidFill>
              <a:latin typeface="Times New Roman" pitchFamily="18" charset="0"/>
              <a:cs typeface="Times New Roman" pitchFamily="18" charset="0"/>
            </a:endParaRPr>
          </a:p>
          <a:p>
            <a:pPr marL="0" indent="0" algn="just">
              <a:buFont typeface="Arial" charset="0"/>
              <a:buNone/>
            </a:pPr>
            <a:endParaRPr lang="en-US" sz="2800" i="1" smtClean="0">
              <a:solidFill>
                <a:srgbClr val="FF0000"/>
              </a:solidFill>
              <a:latin typeface="Times New Roman" pitchFamily="18" charset="0"/>
              <a:cs typeface="Times New Roman" pitchFamily="18" charset="0"/>
            </a:endParaRPr>
          </a:p>
          <a:p>
            <a:pPr marL="0" indent="0" algn="just">
              <a:buFont typeface="Arial" charset="0"/>
              <a:buNone/>
            </a:pPr>
            <a:endParaRPr lang="en-US" sz="2800" i="1" smtClean="0">
              <a:solidFill>
                <a:srgbClr val="FF0000"/>
              </a:solidFill>
              <a:latin typeface="Times New Roman" pitchFamily="18" charset="0"/>
              <a:cs typeface="Times New Roman" pitchFamily="18" charset="0"/>
            </a:endParaRPr>
          </a:p>
          <a:p>
            <a:pPr marL="0" indent="0" algn="just">
              <a:buFont typeface="Arial" charset="0"/>
              <a:buNone/>
            </a:pPr>
            <a:endParaRPr lang="en-US" sz="2800" i="1" smtClean="0">
              <a:solidFill>
                <a:srgbClr val="FF0000"/>
              </a:solidFill>
              <a:latin typeface="Times New Roman" pitchFamily="18" charset="0"/>
              <a:cs typeface="Times New Roman" pitchFamily="18" charset="0"/>
            </a:endParaRPr>
          </a:p>
        </p:txBody>
      </p:sp>
      <p:graphicFrame>
        <p:nvGraphicFramePr>
          <p:cNvPr id="45058" name="Object 2"/>
          <p:cNvGraphicFramePr>
            <a:graphicFrameLocks noChangeAspect="1"/>
          </p:cNvGraphicFramePr>
          <p:nvPr/>
        </p:nvGraphicFramePr>
        <p:xfrm>
          <a:off x="2362200" y="1371600"/>
          <a:ext cx="2611438" cy="484188"/>
        </p:xfrm>
        <a:graphic>
          <a:graphicData uri="http://schemas.openxmlformats.org/presentationml/2006/ole">
            <mc:AlternateContent xmlns:mc="http://schemas.openxmlformats.org/markup-compatibility/2006">
              <mc:Choice xmlns:v="urn:schemas-microsoft-com:vml" Requires="v">
                <p:oleObj spid="_x0000_s3083" name="Equation" r:id="rId3" imgW="1231560" imgH="228600" progId="Equation.3">
                  <p:embed/>
                </p:oleObj>
              </mc:Choice>
              <mc:Fallback>
                <p:oleObj name="Equation" r:id="rId3" imgW="123156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371600"/>
                        <a:ext cx="2611438"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048000"/>
            <a:ext cx="46497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2127250" y="396240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b="1" i="1">
                <a:latin typeface="Times New Roman" pitchFamily="18" charset="0"/>
                <a:cs typeface="Times New Roman" pitchFamily="18" charset="0"/>
              </a:rPr>
              <a:t>V</a:t>
            </a:r>
            <a:r>
              <a:rPr lang="en-US" b="1" i="1" baseline="-25000">
                <a:latin typeface="Times New Roman" pitchFamily="18" charset="0"/>
                <a:cs typeface="Times New Roman" pitchFamily="18" charset="0"/>
              </a:rPr>
              <a:t>0</a:t>
            </a:r>
          </a:p>
        </p:txBody>
      </p:sp>
      <p:sp>
        <p:nvSpPr>
          <p:cNvPr id="9222" name="Rectangle 4"/>
          <p:cNvSpPr>
            <a:spLocks noChangeArrowheads="1"/>
          </p:cNvSpPr>
          <p:nvPr/>
        </p:nvSpPr>
        <p:spPr bwMode="auto">
          <a:xfrm>
            <a:off x="1676400" y="5638800"/>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33413" indent="-633413" algn="just"/>
            <a:r>
              <a:rPr lang="en-US" b="1" i="1">
                <a:solidFill>
                  <a:srgbClr val="FF0000"/>
                </a:solidFill>
                <a:latin typeface="Times New Roman" pitchFamily="18" charset="0"/>
                <a:cs typeface="Times New Roman" pitchFamily="18" charset="0"/>
              </a:rPr>
              <a:t>Fig.  Flow mass curve derived using the differences of the discharges from the yield.</a:t>
            </a:r>
          </a:p>
        </p:txBody>
      </p:sp>
      <p:sp>
        <p:nvSpPr>
          <p:cNvPr id="7" name="Rectangle 6"/>
          <p:cNvSpPr>
            <a:spLocks noChangeArrowheads="1"/>
          </p:cNvSpPr>
          <p:nvPr/>
        </p:nvSpPr>
        <p:spPr bwMode="auto">
          <a:xfrm>
            <a:off x="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Arial" charset="0"/>
              <a:buNone/>
            </a:pPr>
            <a:r>
              <a:rPr lang="en-US" sz="2800" i="1">
                <a:latin typeface="Times New Roman" pitchFamily="18" charset="0"/>
                <a:cs typeface="Times New Roman" pitchFamily="18" charset="0"/>
              </a:rPr>
              <a:t>The ordinates of the flow mass curve increase continuously in time. The sum of the differences between the inflow and the yield (average flow) are drawn;</a:t>
            </a:r>
          </a:p>
        </p:txBody>
      </p:sp>
      <p:sp>
        <p:nvSpPr>
          <p:cNvPr id="8" name="Rectangle 7"/>
          <p:cNvSpPr>
            <a:spLocks noChangeArrowheads="1"/>
          </p:cNvSpPr>
          <p:nvPr/>
        </p:nvSpPr>
        <p:spPr bwMode="auto">
          <a:xfrm>
            <a:off x="0" y="20574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Arial" charset="0"/>
              <a:buNone/>
            </a:pPr>
            <a:r>
              <a:rPr lang="en-US" sz="2800" i="1">
                <a:solidFill>
                  <a:srgbClr val="FF0000"/>
                </a:solidFill>
                <a:latin typeface="Times New Roman" pitchFamily="18" charset="0"/>
                <a:cs typeface="Times New Roman" pitchFamily="18" charset="0"/>
              </a:rPr>
              <a:t>Reservoir capacity </a:t>
            </a:r>
            <a:r>
              <a:rPr lang="en-US" sz="2800" i="1">
                <a:latin typeface="Times New Roman" pitchFamily="18" charset="0"/>
                <a:cs typeface="Times New Roman" pitchFamily="18" charset="0"/>
              </a:rPr>
              <a:t>is then, the vertical distance between the highest and lowest points of the curve.</a:t>
            </a:r>
          </a:p>
        </p:txBody>
      </p:sp>
    </p:spTree>
    <p:extLst>
      <p:ext uri="{BB962C8B-B14F-4D97-AF65-F5344CB8AC3E}">
        <p14:creationId xmlns:p14="http://schemas.microsoft.com/office/powerpoint/2010/main" val="639055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5058"/>
                                        </p:tgtEl>
                                        <p:attrNameLst>
                                          <p:attrName>style.visibility</p:attrName>
                                        </p:attrNameLst>
                                      </p:cBhvr>
                                      <p:to>
                                        <p:strVal val="visible"/>
                                      </p:to>
                                    </p:set>
                                    <p:animEffect transition="in" filter="wipe(down)">
                                      <p:cBhvr>
                                        <p:cTn id="10" dur="500"/>
                                        <p:tgtEl>
                                          <p:spTgt spid="450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9220"/>
                                        </p:tgtEl>
                                        <p:attrNameLst>
                                          <p:attrName>style.visibility</p:attrName>
                                        </p:attrNameLst>
                                      </p:cBhvr>
                                      <p:to>
                                        <p:strVal val="visible"/>
                                      </p:to>
                                    </p:set>
                                    <p:animEffect transition="in" filter="wipe(down)">
                                      <p:cBhvr>
                                        <p:cTn id="18" dur="500"/>
                                        <p:tgtEl>
                                          <p:spTgt spid="922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222">
                                            <p:txEl>
                                              <p:pRg st="0" end="0"/>
                                            </p:txEl>
                                          </p:spTgt>
                                        </p:tgtEl>
                                        <p:attrNameLst>
                                          <p:attrName>style.visibility</p:attrName>
                                        </p:attrNameLst>
                                      </p:cBhvr>
                                      <p:to>
                                        <p:strVal val="visible"/>
                                      </p:to>
                                    </p:set>
                                    <p:animEffect transition="in" filter="wipe(down)">
                                      <p:cBhvr>
                                        <p:cTn id="21" dur="500"/>
                                        <p:tgtEl>
                                          <p:spTgt spid="9222">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221">
                                            <p:txEl>
                                              <p:pRg st="0" end="0"/>
                                            </p:txEl>
                                          </p:spTgt>
                                        </p:tgtEl>
                                        <p:attrNameLst>
                                          <p:attrName>style.visibility</p:attrName>
                                        </p:attrNameLst>
                                      </p:cBhvr>
                                      <p:to>
                                        <p:strVal val="visible"/>
                                      </p:to>
                                    </p:set>
                                    <p:animEffect transition="in" filter="wipe(down)">
                                      <p:cBhvr>
                                        <p:cTn id="24" dur="500"/>
                                        <p:tgtEl>
                                          <p:spTgt spid="9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P spid="9222" grpId="0" build="p"/>
      <p:bldP spid="7" grpId="0" build="p"/>
      <p:bldP spid="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Font typeface="Arial" charset="0"/>
              <a:buNone/>
              <a:defRPr/>
            </a:pPr>
            <a:r>
              <a:rPr lang="en-US" sz="2800" b="1" i="1" dirty="0" smtClean="0">
                <a:solidFill>
                  <a:srgbClr val="FF0000"/>
                </a:solidFill>
                <a:latin typeface="Times New Roman" pitchFamily="18" charset="0"/>
                <a:cs typeface="Times New Roman" pitchFamily="18" charset="0"/>
              </a:rPr>
              <a:t>Example</a:t>
            </a:r>
          </a:p>
          <a:p>
            <a:pPr marL="0" indent="0" algn="just">
              <a:buFont typeface="Arial" charset="0"/>
              <a:buNone/>
              <a:defRPr/>
            </a:pPr>
            <a:r>
              <a:rPr lang="en-US" sz="2800" i="1" dirty="0" smtClean="0">
                <a:latin typeface="Times New Roman" pitchFamily="18" charset="0"/>
                <a:cs typeface="Times New Roman" pitchFamily="18" charset="0"/>
              </a:rPr>
              <a:t>Monthly flow volumes feeding a reservoir are given in the table. Determine the storage capacity required to supply the mean annual flow volume yield.</a:t>
            </a:r>
            <a:endParaRPr lang="en-US" sz="2800" i="1" dirty="0">
              <a:latin typeface="Times New Roman" pitchFamily="18" charset="0"/>
              <a:cs typeface="Times New Roman" pitchFamily="18" charset="0"/>
            </a:endParaRPr>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19637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05000"/>
            <a:ext cx="53054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209800"/>
            <a:ext cx="35242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067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6562"/>
                                        </p:tgtEl>
                                        <p:attrNameLst>
                                          <p:attrName>style.visibility</p:attrName>
                                        </p:attrNameLst>
                                      </p:cBhvr>
                                      <p:to>
                                        <p:strVal val="visible"/>
                                      </p:to>
                                    </p:set>
                                    <p:anim calcmode="lin" valueType="num">
                                      <p:cBhvr additive="base">
                                        <p:cTn id="17" dur="500" fill="hold"/>
                                        <p:tgtEl>
                                          <p:spTgt spid="66562"/>
                                        </p:tgtEl>
                                        <p:attrNameLst>
                                          <p:attrName>ppt_x</p:attrName>
                                        </p:attrNameLst>
                                      </p:cBhvr>
                                      <p:tavLst>
                                        <p:tav tm="0">
                                          <p:val>
                                            <p:strVal val="#ppt_x"/>
                                          </p:val>
                                        </p:tav>
                                        <p:tav tm="100000">
                                          <p:val>
                                            <p:strVal val="#ppt_x"/>
                                          </p:val>
                                        </p:tav>
                                      </p:tavLst>
                                    </p:anim>
                                    <p:anim calcmode="lin" valueType="num">
                                      <p:cBhvr additive="base">
                                        <p:cTn id="18" dur="500" fill="hold"/>
                                        <p:tgtEl>
                                          <p:spTgt spid="6656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6563"/>
                                        </p:tgtEl>
                                        <p:attrNameLst>
                                          <p:attrName>style.visibility</p:attrName>
                                        </p:attrNameLst>
                                      </p:cBhvr>
                                      <p:to>
                                        <p:strVal val="visible"/>
                                      </p:to>
                                    </p:set>
                                    <p:anim calcmode="lin" valueType="num">
                                      <p:cBhvr additive="base">
                                        <p:cTn id="23" dur="500" fill="hold"/>
                                        <p:tgtEl>
                                          <p:spTgt spid="66563"/>
                                        </p:tgtEl>
                                        <p:attrNameLst>
                                          <p:attrName>ppt_x</p:attrName>
                                        </p:attrNameLst>
                                      </p:cBhvr>
                                      <p:tavLst>
                                        <p:tav tm="0">
                                          <p:val>
                                            <p:strVal val="#ppt_x"/>
                                          </p:val>
                                        </p:tav>
                                        <p:tav tm="100000">
                                          <p:val>
                                            <p:strVal val="#ppt_x"/>
                                          </p:val>
                                        </p:tav>
                                      </p:tavLst>
                                    </p:anim>
                                    <p:anim calcmode="lin" valueType="num">
                                      <p:cBhvr additive="base">
                                        <p:cTn id="24" dur="500" fill="hold"/>
                                        <p:tgtEl>
                                          <p:spTgt spid="6656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6564"/>
                                        </p:tgtEl>
                                        <p:attrNameLst>
                                          <p:attrName>style.visibility</p:attrName>
                                        </p:attrNameLst>
                                      </p:cBhvr>
                                      <p:to>
                                        <p:strVal val="visible"/>
                                      </p:to>
                                    </p:set>
                                    <p:anim calcmode="lin" valueType="num">
                                      <p:cBhvr additive="base">
                                        <p:cTn id="29" dur="500" fill="hold"/>
                                        <p:tgtEl>
                                          <p:spTgt spid="66564"/>
                                        </p:tgtEl>
                                        <p:attrNameLst>
                                          <p:attrName>ppt_x</p:attrName>
                                        </p:attrNameLst>
                                      </p:cBhvr>
                                      <p:tavLst>
                                        <p:tav tm="0">
                                          <p:val>
                                            <p:strVal val="#ppt_x"/>
                                          </p:val>
                                        </p:tav>
                                        <p:tav tm="100000">
                                          <p:val>
                                            <p:strVal val="#ppt_x"/>
                                          </p:val>
                                        </p:tav>
                                      </p:tavLst>
                                    </p:anim>
                                    <p:anim calcmode="lin" valueType="num">
                                      <p:cBhvr additive="base">
                                        <p:cTn id="30" dur="500" fill="hold"/>
                                        <p:tgtEl>
                                          <p:spTgt spid="665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6391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762000"/>
            <a:ext cx="26955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86106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362200"/>
            <a:ext cx="41719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886200"/>
            <a:ext cx="41624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659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ppt_x"/>
                                          </p:val>
                                        </p:tav>
                                        <p:tav tm="100000">
                                          <p:val>
                                            <p:strVal val="#ppt_x"/>
                                          </p:val>
                                        </p:tav>
                                      </p:tavLst>
                                    </p:anim>
                                    <p:anim calcmode="lin" valueType="num">
                                      <p:cBhvr additive="base">
                                        <p:cTn id="8" dur="500" fill="hold"/>
                                        <p:tgtEl>
                                          <p:spTgt spid="675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587"/>
                                        </p:tgtEl>
                                        <p:attrNameLst>
                                          <p:attrName>style.visibility</p:attrName>
                                        </p:attrNameLst>
                                      </p:cBhvr>
                                      <p:to>
                                        <p:strVal val="visible"/>
                                      </p:to>
                                    </p:set>
                                    <p:anim calcmode="lin" valueType="num">
                                      <p:cBhvr additive="base">
                                        <p:cTn id="13" dur="500" fill="hold"/>
                                        <p:tgtEl>
                                          <p:spTgt spid="67587"/>
                                        </p:tgtEl>
                                        <p:attrNameLst>
                                          <p:attrName>ppt_x</p:attrName>
                                        </p:attrNameLst>
                                      </p:cBhvr>
                                      <p:tavLst>
                                        <p:tav tm="0">
                                          <p:val>
                                            <p:strVal val="#ppt_x"/>
                                          </p:val>
                                        </p:tav>
                                        <p:tav tm="100000">
                                          <p:val>
                                            <p:strVal val="#ppt_x"/>
                                          </p:val>
                                        </p:tav>
                                      </p:tavLst>
                                    </p:anim>
                                    <p:anim calcmode="lin" valueType="num">
                                      <p:cBhvr additive="base">
                                        <p:cTn id="14" dur="500" fill="hold"/>
                                        <p:tgtEl>
                                          <p:spTgt spid="6758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7588"/>
                                        </p:tgtEl>
                                        <p:attrNameLst>
                                          <p:attrName>style.visibility</p:attrName>
                                        </p:attrNameLst>
                                      </p:cBhvr>
                                      <p:to>
                                        <p:strVal val="visible"/>
                                      </p:to>
                                    </p:set>
                                    <p:anim calcmode="lin" valueType="num">
                                      <p:cBhvr additive="base">
                                        <p:cTn id="19" dur="500" fill="hold"/>
                                        <p:tgtEl>
                                          <p:spTgt spid="67588"/>
                                        </p:tgtEl>
                                        <p:attrNameLst>
                                          <p:attrName>ppt_x</p:attrName>
                                        </p:attrNameLst>
                                      </p:cBhvr>
                                      <p:tavLst>
                                        <p:tav tm="0">
                                          <p:val>
                                            <p:strVal val="#ppt_x"/>
                                          </p:val>
                                        </p:tav>
                                        <p:tav tm="100000">
                                          <p:val>
                                            <p:strVal val="#ppt_x"/>
                                          </p:val>
                                        </p:tav>
                                      </p:tavLst>
                                    </p:anim>
                                    <p:anim calcmode="lin" valueType="num">
                                      <p:cBhvr additive="base">
                                        <p:cTn id="20" dur="500" fill="hold"/>
                                        <p:tgtEl>
                                          <p:spTgt spid="6758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7590"/>
                                        </p:tgtEl>
                                        <p:attrNameLst>
                                          <p:attrName>style.visibility</p:attrName>
                                        </p:attrNameLst>
                                      </p:cBhvr>
                                      <p:to>
                                        <p:strVal val="visible"/>
                                      </p:to>
                                    </p:set>
                                    <p:anim calcmode="lin" valueType="num">
                                      <p:cBhvr additive="base">
                                        <p:cTn id="25" dur="500" fill="hold"/>
                                        <p:tgtEl>
                                          <p:spTgt spid="67590"/>
                                        </p:tgtEl>
                                        <p:attrNameLst>
                                          <p:attrName>ppt_x</p:attrName>
                                        </p:attrNameLst>
                                      </p:cBhvr>
                                      <p:tavLst>
                                        <p:tav tm="0">
                                          <p:val>
                                            <p:strVal val="#ppt_x"/>
                                          </p:val>
                                        </p:tav>
                                        <p:tav tm="100000">
                                          <p:val>
                                            <p:strVal val="#ppt_x"/>
                                          </p:val>
                                        </p:tav>
                                      </p:tavLst>
                                    </p:anim>
                                    <p:anim calcmode="lin" valueType="num">
                                      <p:cBhvr additive="base">
                                        <p:cTn id="26" dur="500" fill="hold"/>
                                        <p:tgtEl>
                                          <p:spTgt spid="6759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7591"/>
                                        </p:tgtEl>
                                        <p:attrNameLst>
                                          <p:attrName>style.visibility</p:attrName>
                                        </p:attrNameLst>
                                      </p:cBhvr>
                                      <p:to>
                                        <p:strVal val="visible"/>
                                      </p:to>
                                    </p:set>
                                    <p:anim calcmode="lin" valueType="num">
                                      <p:cBhvr additive="base">
                                        <p:cTn id="29" dur="500" fill="hold"/>
                                        <p:tgtEl>
                                          <p:spTgt spid="67591"/>
                                        </p:tgtEl>
                                        <p:attrNameLst>
                                          <p:attrName>ppt_x</p:attrName>
                                        </p:attrNameLst>
                                      </p:cBhvr>
                                      <p:tavLst>
                                        <p:tav tm="0">
                                          <p:val>
                                            <p:strVal val="#ppt_x"/>
                                          </p:val>
                                        </p:tav>
                                        <p:tav tm="100000">
                                          <p:val>
                                            <p:strVal val="#ppt_x"/>
                                          </p:val>
                                        </p:tav>
                                      </p:tavLst>
                                    </p:anim>
                                    <p:anim calcmode="lin" valueType="num">
                                      <p:cBhvr additive="base">
                                        <p:cTn id="30" dur="500" fill="hold"/>
                                        <p:tgtEl>
                                          <p:spTgt spid="675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2000"/>
            <a:ext cx="47244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5058" name="Object 2"/>
          <p:cNvGraphicFramePr>
            <a:graphicFrameLocks noChangeAspect="1"/>
          </p:cNvGraphicFramePr>
          <p:nvPr/>
        </p:nvGraphicFramePr>
        <p:xfrm>
          <a:off x="2438400" y="228600"/>
          <a:ext cx="2611438" cy="484188"/>
        </p:xfrm>
        <a:graphic>
          <a:graphicData uri="http://schemas.openxmlformats.org/presentationml/2006/ole">
            <mc:AlternateContent xmlns:mc="http://schemas.openxmlformats.org/markup-compatibility/2006">
              <mc:Choice xmlns:v="urn:schemas-microsoft-com:vml" Requires="v">
                <p:oleObj spid="_x0000_s4107" name="Equation" r:id="rId4" imgW="1231560" imgH="228600" progId="Equation.3">
                  <p:embed/>
                </p:oleObj>
              </mc:Choice>
              <mc:Fallback>
                <p:oleObj name="Equation" r:id="rId4" imgW="12315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28600"/>
                        <a:ext cx="2611438"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8612" name="Picture 4"/>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838200" y="4495800"/>
            <a:ext cx="5928946" cy="1295400"/>
          </a:xfrm>
          <a:prstGeom prst="rect">
            <a:avLst/>
          </a:prstGeom>
          <a:noFill/>
          <a:ln w="9525">
            <a:noFill/>
            <a:miter lim="800000"/>
            <a:headEnd/>
            <a:tailEnd/>
          </a:ln>
        </p:spPr>
      </p:pic>
    </p:spTree>
    <p:extLst>
      <p:ext uri="{BB962C8B-B14F-4D97-AF65-F5344CB8AC3E}">
        <p14:creationId xmlns:p14="http://schemas.microsoft.com/office/powerpoint/2010/main" val="3563260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8610"/>
                                        </p:tgtEl>
                                        <p:attrNameLst>
                                          <p:attrName>style.visibility</p:attrName>
                                        </p:attrNameLst>
                                      </p:cBhvr>
                                      <p:to>
                                        <p:strVal val="visible"/>
                                      </p:to>
                                    </p:set>
                                    <p:anim calcmode="lin" valueType="num">
                                      <p:cBhvr additive="base">
                                        <p:cTn id="11" dur="500" fill="hold"/>
                                        <p:tgtEl>
                                          <p:spTgt spid="68610"/>
                                        </p:tgtEl>
                                        <p:attrNameLst>
                                          <p:attrName>ppt_x</p:attrName>
                                        </p:attrNameLst>
                                      </p:cBhvr>
                                      <p:tavLst>
                                        <p:tav tm="0">
                                          <p:val>
                                            <p:strVal val="#ppt_x"/>
                                          </p:val>
                                        </p:tav>
                                        <p:tav tm="100000">
                                          <p:val>
                                            <p:strVal val="#ppt_x"/>
                                          </p:val>
                                        </p:tav>
                                      </p:tavLst>
                                    </p:anim>
                                    <p:anim calcmode="lin" valueType="num">
                                      <p:cBhvr additive="base">
                                        <p:cTn id="12" dur="500" fill="hold"/>
                                        <p:tgtEl>
                                          <p:spTgt spid="6861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8612"/>
                                        </p:tgtEl>
                                        <p:attrNameLst>
                                          <p:attrName>style.visibility</p:attrName>
                                        </p:attrNameLst>
                                      </p:cBhvr>
                                      <p:to>
                                        <p:strVal val="visible"/>
                                      </p:to>
                                    </p:set>
                                    <p:anim calcmode="lin" valueType="num">
                                      <p:cBhvr additive="base">
                                        <p:cTn id="17" dur="500" fill="hold"/>
                                        <p:tgtEl>
                                          <p:spTgt spid="68612"/>
                                        </p:tgtEl>
                                        <p:attrNameLst>
                                          <p:attrName>ppt_x</p:attrName>
                                        </p:attrNameLst>
                                      </p:cBhvr>
                                      <p:tavLst>
                                        <p:tav tm="0">
                                          <p:val>
                                            <p:strVal val="#ppt_x"/>
                                          </p:val>
                                        </p:tav>
                                        <p:tav tm="100000">
                                          <p:val>
                                            <p:strVal val="#ppt_x"/>
                                          </p:val>
                                        </p:tav>
                                      </p:tavLst>
                                    </p:anim>
                                    <p:anim calcmode="lin" valueType="num">
                                      <p:cBhvr additive="base">
                                        <p:cTn id="18" dur="500" fill="hold"/>
                                        <p:tgtEl>
                                          <p:spTgt spid="68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i="1" dirty="0" smtClean="0">
                <a:solidFill>
                  <a:srgbClr val="FF0000"/>
                </a:solidFill>
                <a:latin typeface="Times New Roman" pitchFamily="18" charset="0"/>
                <a:cs typeface="Times New Roman" pitchFamily="18" charset="0"/>
              </a:rPr>
              <a:t> Turbine selection criteria</a:t>
            </a:r>
          </a:p>
        </p:txBody>
      </p:sp>
      <p:sp>
        <p:nvSpPr>
          <p:cNvPr id="3" name="Content Placeholder 2"/>
          <p:cNvSpPr>
            <a:spLocks noGrp="1"/>
          </p:cNvSpPr>
          <p:nvPr>
            <p:ph idx="1"/>
          </p:nvPr>
        </p:nvSpPr>
        <p:spPr/>
        <p:txBody>
          <a:bodyPr/>
          <a:lstStyle/>
          <a:p>
            <a:pPr eaLnBrk="1" hangingPunct="1"/>
            <a:r>
              <a:rPr lang="en-US" i="1" smtClean="0">
                <a:latin typeface="Times New Roman" pitchFamily="18" charset="0"/>
                <a:cs typeface="Times New Roman" pitchFamily="18" charset="0"/>
              </a:rPr>
              <a:t>Generally the selection shall be based on:</a:t>
            </a:r>
          </a:p>
          <a:p>
            <a:pPr lvl="1" eaLnBrk="1" hangingPunct="1"/>
            <a:r>
              <a:rPr lang="en-US" i="1" smtClean="0">
                <a:latin typeface="Times New Roman" pitchFamily="18" charset="0"/>
                <a:cs typeface="Times New Roman" pitchFamily="18" charset="0"/>
              </a:rPr>
              <a:t>Available head</a:t>
            </a:r>
          </a:p>
          <a:p>
            <a:pPr lvl="1" eaLnBrk="1" hangingPunct="1"/>
            <a:r>
              <a:rPr lang="en-US" i="1" smtClean="0">
                <a:latin typeface="Times New Roman" pitchFamily="18" charset="0"/>
                <a:cs typeface="Times New Roman" pitchFamily="18" charset="0"/>
              </a:rPr>
              <a:t>Available discharge</a:t>
            </a:r>
          </a:p>
          <a:p>
            <a:pPr lvl="1" eaLnBrk="1" hangingPunct="1"/>
            <a:r>
              <a:rPr lang="en-US" i="1" smtClean="0">
                <a:latin typeface="Times New Roman" pitchFamily="18" charset="0"/>
                <a:cs typeface="Times New Roman" pitchFamily="18" charset="0"/>
              </a:rPr>
              <a:t>Power demand fluctuation</a:t>
            </a:r>
          </a:p>
          <a:p>
            <a:pPr lvl="1" eaLnBrk="1" hangingPunct="1"/>
            <a:r>
              <a:rPr lang="en-US" i="1" smtClean="0">
                <a:latin typeface="Times New Roman" pitchFamily="18" charset="0"/>
                <a:cs typeface="Times New Roman" pitchFamily="18" charset="0"/>
              </a:rPr>
              <a:t>Cost</a:t>
            </a:r>
          </a:p>
          <a:p>
            <a:pPr eaLnBrk="1" hangingPunct="1"/>
            <a:r>
              <a:rPr lang="en-US" i="1" smtClean="0">
                <a:latin typeface="Times New Roman" pitchFamily="18" charset="0"/>
                <a:cs typeface="Times New Roman" pitchFamily="18" charset="0"/>
              </a:rPr>
              <a:t>For small head, the discharge requirement is high, requiring bigger turbines; thus costly. </a:t>
            </a:r>
          </a:p>
        </p:txBody>
      </p:sp>
    </p:spTree>
    <p:extLst>
      <p:ext uri="{BB962C8B-B14F-4D97-AF65-F5344CB8AC3E}">
        <p14:creationId xmlns:p14="http://schemas.microsoft.com/office/powerpoint/2010/main" val="3703113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rtlCol="0">
            <a:normAutofit fontScale="85000" lnSpcReduction="10000"/>
          </a:bodyPr>
          <a:lstStyle/>
          <a:p>
            <a:pPr eaLnBrk="1" fontAlgn="auto" hangingPunct="1">
              <a:spcAft>
                <a:spcPts val="0"/>
              </a:spcAft>
              <a:buFont typeface="Arial" pitchFamily="34" charset="0"/>
              <a:buChar char="•"/>
              <a:defRPr/>
            </a:pPr>
            <a:r>
              <a:rPr lang="en-US" i="1" dirty="0" smtClean="0">
                <a:latin typeface="Times New Roman" pitchFamily="18" charset="0"/>
                <a:cs typeface="Times New Roman" pitchFamily="18" charset="0"/>
              </a:rPr>
              <a:t>The choice of a suitable hydraulic prime-mover depends upon various considerations for the given head and discharge at a particular site of the power plant. </a:t>
            </a:r>
          </a:p>
          <a:p>
            <a:pPr eaLnBrk="1" fontAlgn="auto" hangingPunct="1">
              <a:spcAft>
                <a:spcPts val="0"/>
              </a:spcAft>
              <a:buFont typeface="Arial" pitchFamily="34" charset="0"/>
              <a:buChar char="•"/>
              <a:defRPr/>
            </a:pPr>
            <a:r>
              <a:rPr lang="en-US" i="1" dirty="0" smtClean="0">
                <a:latin typeface="Times New Roman" pitchFamily="18" charset="0"/>
                <a:cs typeface="Times New Roman" pitchFamily="18" charset="0"/>
              </a:rPr>
              <a:t>The type of the turbine can be determined if the head available, power to be developed and speed at which it has to run are known to the engineer beforehand. The following factors have the bearing on the selection of the right type of hydraulic turbine:</a:t>
            </a:r>
          </a:p>
          <a:p>
            <a:pPr lvl="1" eaLnBrk="1" fontAlgn="auto" hangingPunct="1">
              <a:spcAft>
                <a:spcPts val="0"/>
              </a:spcAft>
              <a:buFont typeface="Arial" pitchFamily="34" charset="0"/>
              <a:buChar char="–"/>
              <a:defRPr/>
            </a:pPr>
            <a:r>
              <a:rPr lang="en-US" i="1" dirty="0" smtClean="0">
                <a:latin typeface="Times New Roman" pitchFamily="18" charset="0"/>
                <a:cs typeface="Times New Roman" pitchFamily="18" charset="0"/>
              </a:rPr>
              <a:t>Rotational Speed; </a:t>
            </a:r>
          </a:p>
          <a:p>
            <a:pPr lvl="1" eaLnBrk="1" fontAlgn="auto" hangingPunct="1">
              <a:spcAft>
                <a:spcPts val="0"/>
              </a:spcAft>
              <a:buFont typeface="Arial" pitchFamily="34" charset="0"/>
              <a:buChar char="–"/>
              <a:defRPr/>
            </a:pPr>
            <a:r>
              <a:rPr lang="en-US" i="1" dirty="0" smtClean="0">
                <a:latin typeface="Times New Roman" pitchFamily="18" charset="0"/>
                <a:cs typeface="Times New Roman" pitchFamily="18" charset="0"/>
              </a:rPr>
              <a:t>Specific Speed; </a:t>
            </a:r>
          </a:p>
          <a:p>
            <a:pPr lvl="1" eaLnBrk="1" fontAlgn="auto" hangingPunct="1">
              <a:spcAft>
                <a:spcPts val="0"/>
              </a:spcAft>
              <a:buFont typeface="Arial" pitchFamily="34" charset="0"/>
              <a:buChar char="–"/>
              <a:defRPr/>
            </a:pPr>
            <a:r>
              <a:rPr lang="en-US" i="1" dirty="0" smtClean="0">
                <a:latin typeface="Times New Roman" pitchFamily="18" charset="0"/>
                <a:cs typeface="Times New Roman" pitchFamily="18" charset="0"/>
              </a:rPr>
              <a:t>Maximum Efficiency;</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27875032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p:cNvSpPr>
            <a:spLocks noGrp="1"/>
          </p:cNvSpPr>
          <p:nvPr>
            <p:ph type="subTitle" idx="1"/>
          </p:nvPr>
        </p:nvSpPr>
        <p:spPr>
          <a:xfrm>
            <a:off x="0" y="0"/>
            <a:ext cx="9144000" cy="6629400"/>
          </a:xfrm>
        </p:spPr>
        <p:txBody>
          <a:bodyPr/>
          <a:lstStyle/>
          <a:p>
            <a:pPr eaLnBrk="1" hangingPunct="1"/>
            <a:r>
              <a:rPr lang="en-US" sz="2400" b="1" smtClean="0">
                <a:solidFill>
                  <a:srgbClr val="FF0000"/>
                </a:solidFill>
                <a:latin typeface="Times New Roman" pitchFamily="18" charset="0"/>
                <a:cs typeface="Times New Roman" pitchFamily="18" charset="0"/>
              </a:rPr>
              <a:t>Introduction to Small hydropower system design using RETScreen</a:t>
            </a:r>
            <a:endParaRPr lang="en-US" sz="2400" b="1" i="1" smtClean="0">
              <a:solidFill>
                <a:srgbClr val="FF0000"/>
              </a:solidFill>
              <a:latin typeface="Times New Roman" pitchFamily="18" charset="0"/>
              <a:cs typeface="Times New Roman" pitchFamily="18" charset="0"/>
            </a:endParaRPr>
          </a:p>
          <a:p>
            <a:pPr algn="just" eaLnBrk="1" hangingPunct="1"/>
            <a:r>
              <a:rPr lang="en-US" sz="2800" i="1" smtClean="0">
                <a:solidFill>
                  <a:schemeClr val="tx1"/>
                </a:solidFill>
                <a:latin typeface="Times New Roman" pitchFamily="18" charset="0"/>
                <a:cs typeface="Times New Roman" pitchFamily="18" charset="0"/>
              </a:rPr>
              <a:t>Small hydro systems harness the power of falling water to provide electricity for:</a:t>
            </a:r>
          </a:p>
          <a:p>
            <a:pPr lvl="4" algn="just" eaLnBrk="1" hangingPunct="1">
              <a:buFont typeface="Wingdings" pitchFamily="2" charset="2"/>
              <a:buChar char="§"/>
            </a:pPr>
            <a:r>
              <a:rPr lang="en-US" sz="2800" i="1" smtClean="0">
                <a:solidFill>
                  <a:schemeClr val="tx1"/>
                </a:solidFill>
                <a:latin typeface="Times New Roman" pitchFamily="18" charset="0"/>
                <a:cs typeface="Times New Roman" pitchFamily="18" charset="0"/>
              </a:rPr>
              <a:t>Central-grids;</a:t>
            </a:r>
          </a:p>
          <a:p>
            <a:pPr lvl="4" algn="just" eaLnBrk="1" hangingPunct="1">
              <a:buFont typeface="Wingdings" pitchFamily="2" charset="2"/>
              <a:buChar char="§"/>
            </a:pPr>
            <a:r>
              <a:rPr lang="en-US" sz="2800" i="1" smtClean="0">
                <a:solidFill>
                  <a:schemeClr val="tx1"/>
                </a:solidFill>
                <a:latin typeface="Times New Roman" pitchFamily="18" charset="0"/>
                <a:cs typeface="Times New Roman" pitchFamily="18" charset="0"/>
              </a:rPr>
              <a:t>Isolated-grids; and</a:t>
            </a:r>
          </a:p>
          <a:p>
            <a:pPr lvl="4" algn="just" eaLnBrk="1" hangingPunct="1">
              <a:buFont typeface="Wingdings" pitchFamily="2" charset="2"/>
              <a:buChar char="§"/>
            </a:pPr>
            <a:r>
              <a:rPr lang="en-US" sz="2800" i="1" smtClean="0">
                <a:solidFill>
                  <a:schemeClr val="tx1"/>
                </a:solidFill>
                <a:latin typeface="Times New Roman" pitchFamily="18" charset="0"/>
                <a:cs typeface="Times New Roman" pitchFamily="18" charset="0"/>
              </a:rPr>
              <a:t>Remote power supply</a:t>
            </a:r>
          </a:p>
          <a:p>
            <a:pPr algn="just" eaLnBrk="1" hangingPunct="1"/>
            <a:r>
              <a:rPr lang="en-US" sz="2800" i="1" smtClean="0">
                <a:solidFill>
                  <a:schemeClr val="tx1"/>
                </a:solidFill>
                <a:latin typeface="Times New Roman" pitchFamily="18" charset="0"/>
                <a:cs typeface="Times New Roman" pitchFamily="18" charset="0"/>
              </a:rPr>
              <a:t> </a:t>
            </a:r>
          </a:p>
          <a:p>
            <a:pPr algn="just" eaLnBrk="1" hangingPunct="1"/>
            <a:r>
              <a:rPr lang="en-US" sz="2800" i="1" smtClean="0">
                <a:solidFill>
                  <a:schemeClr val="tx1"/>
                </a:solidFill>
                <a:latin typeface="Times New Roman" pitchFamily="18" charset="0"/>
                <a:cs typeface="Times New Roman" pitchFamily="18" charset="0"/>
              </a:rPr>
              <a:t> Small hydro projects can be integrated on to central or isolated grids.</a:t>
            </a:r>
          </a:p>
          <a:p>
            <a:pPr algn="just" eaLnBrk="1" hangingPunct="1"/>
            <a:r>
              <a:rPr lang="en-US" sz="2800" i="1" smtClean="0">
                <a:solidFill>
                  <a:schemeClr val="tx1"/>
                </a:solidFill>
                <a:latin typeface="Times New Roman" pitchFamily="18" charset="0"/>
                <a:cs typeface="Times New Roman" pitchFamily="18" charset="0"/>
              </a:rPr>
              <a:t> A central grid is one that covers a vast geographical area, with many generators and millions of consumers.</a:t>
            </a:r>
          </a:p>
          <a:p>
            <a:pPr algn="just" eaLnBrk="1" hangingPunct="1"/>
            <a:r>
              <a:rPr lang="en-US" sz="2800" i="1" smtClean="0">
                <a:solidFill>
                  <a:schemeClr val="tx1"/>
                </a:solidFill>
                <a:latin typeface="Times New Roman" pitchFamily="18" charset="0"/>
                <a:cs typeface="Times New Roman" pitchFamily="18" charset="0"/>
              </a:rPr>
              <a:t>An isolated grid is a smaller network of generation and distribution facilities, not interconnected with the central grid, that supplies electricity to a limited area.</a:t>
            </a:r>
          </a:p>
          <a:p>
            <a:pPr algn="just" eaLnBrk="1" hangingPunct="1"/>
            <a:endParaRPr lang="en-US" sz="2800" i="1"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55217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wipe(down)">
                                      <p:cBhvr>
                                        <p:cTn id="7" dur="500"/>
                                        <p:tgtEl>
                                          <p:spTgt spid="20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50">
                                            <p:txEl>
                                              <p:pRg st="1" end="1"/>
                                            </p:txEl>
                                          </p:spTgt>
                                        </p:tgtEl>
                                        <p:attrNameLst>
                                          <p:attrName>style.visibility</p:attrName>
                                        </p:attrNameLst>
                                      </p:cBhvr>
                                      <p:to>
                                        <p:strVal val="visible"/>
                                      </p:to>
                                    </p:set>
                                    <p:animEffect transition="in" filter="wipe(down)">
                                      <p:cBhvr>
                                        <p:cTn id="12" dur="500"/>
                                        <p:tgtEl>
                                          <p:spTgt spid="2050">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50">
                                            <p:txEl>
                                              <p:pRg st="2" end="2"/>
                                            </p:txEl>
                                          </p:spTgt>
                                        </p:tgtEl>
                                        <p:attrNameLst>
                                          <p:attrName>style.visibility</p:attrName>
                                        </p:attrNameLst>
                                      </p:cBhvr>
                                      <p:to>
                                        <p:strVal val="visible"/>
                                      </p:to>
                                    </p:set>
                                    <p:animEffect transition="in" filter="wipe(down)">
                                      <p:cBhvr>
                                        <p:cTn id="15" dur="500"/>
                                        <p:tgtEl>
                                          <p:spTgt spid="2050">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50">
                                            <p:txEl>
                                              <p:pRg st="3" end="3"/>
                                            </p:txEl>
                                          </p:spTgt>
                                        </p:tgtEl>
                                        <p:attrNameLst>
                                          <p:attrName>style.visibility</p:attrName>
                                        </p:attrNameLst>
                                      </p:cBhvr>
                                      <p:to>
                                        <p:strVal val="visible"/>
                                      </p:to>
                                    </p:set>
                                    <p:animEffect transition="in" filter="wipe(down)">
                                      <p:cBhvr>
                                        <p:cTn id="18" dur="500"/>
                                        <p:tgtEl>
                                          <p:spTgt spid="2050">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50">
                                            <p:txEl>
                                              <p:pRg st="4" end="4"/>
                                            </p:txEl>
                                          </p:spTgt>
                                        </p:tgtEl>
                                        <p:attrNameLst>
                                          <p:attrName>style.visibility</p:attrName>
                                        </p:attrNameLst>
                                      </p:cBhvr>
                                      <p:to>
                                        <p:strVal val="visible"/>
                                      </p:to>
                                    </p:set>
                                    <p:animEffect transition="in" filter="wipe(down)">
                                      <p:cBhvr>
                                        <p:cTn id="21" dur="500"/>
                                        <p:tgtEl>
                                          <p:spTgt spid="2050">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50">
                                            <p:txEl>
                                              <p:pRg st="5" end="5"/>
                                            </p:txEl>
                                          </p:spTgt>
                                        </p:tgtEl>
                                        <p:attrNameLst>
                                          <p:attrName>style.visibility</p:attrName>
                                        </p:attrNameLst>
                                      </p:cBhvr>
                                      <p:to>
                                        <p:strVal val="visible"/>
                                      </p:to>
                                    </p:set>
                                    <p:animEffect transition="in" filter="wipe(down)">
                                      <p:cBhvr>
                                        <p:cTn id="26" dur="500"/>
                                        <p:tgtEl>
                                          <p:spTgt spid="2050">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050">
                                            <p:txEl>
                                              <p:pRg st="6" end="6"/>
                                            </p:txEl>
                                          </p:spTgt>
                                        </p:tgtEl>
                                        <p:attrNameLst>
                                          <p:attrName>style.visibility</p:attrName>
                                        </p:attrNameLst>
                                      </p:cBhvr>
                                      <p:to>
                                        <p:strVal val="visible"/>
                                      </p:to>
                                    </p:set>
                                    <p:animEffect transition="in" filter="wipe(down)">
                                      <p:cBhvr>
                                        <p:cTn id="31" dur="500"/>
                                        <p:tgtEl>
                                          <p:spTgt spid="2050">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050">
                                            <p:txEl>
                                              <p:pRg st="7" end="7"/>
                                            </p:txEl>
                                          </p:spTgt>
                                        </p:tgtEl>
                                        <p:attrNameLst>
                                          <p:attrName>style.visibility</p:attrName>
                                        </p:attrNameLst>
                                      </p:cBhvr>
                                      <p:to>
                                        <p:strVal val="visible"/>
                                      </p:to>
                                    </p:set>
                                    <p:animEffect transition="in" filter="wipe(down)">
                                      <p:cBhvr>
                                        <p:cTn id="36" dur="500"/>
                                        <p:tgtEl>
                                          <p:spTgt spid="2050">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50">
                                            <p:txEl>
                                              <p:pRg st="8" end="8"/>
                                            </p:txEl>
                                          </p:spTgt>
                                        </p:tgtEl>
                                        <p:attrNameLst>
                                          <p:attrName>style.visibility</p:attrName>
                                        </p:attrNameLst>
                                      </p:cBhvr>
                                      <p:to>
                                        <p:strVal val="visible"/>
                                      </p:to>
                                    </p:set>
                                    <p:animEffect transition="in" filter="wipe(down)">
                                      <p:cBhvr>
                                        <p:cTn id="41" dur="500"/>
                                        <p:tgtEl>
                                          <p:spTgt spid="205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0" y="0"/>
            <a:ext cx="9144000" cy="6858000"/>
          </a:xfrm>
        </p:spPr>
        <p:txBody>
          <a:bodyPr/>
          <a:lstStyle/>
          <a:p>
            <a:pPr algn="just" eaLnBrk="1" hangingPunct="1">
              <a:buFont typeface="Wingdings" pitchFamily="2" charset="2"/>
              <a:buChar char="Ø"/>
            </a:pPr>
            <a:r>
              <a:rPr lang="en-US" i="1" smtClean="0">
                <a:latin typeface="Times New Roman" pitchFamily="18" charset="0"/>
                <a:cs typeface="Times New Roman" pitchFamily="18" charset="0"/>
              </a:rPr>
              <a:t>Small hydro systems are used to power remote communities, mines, and camps that are not served by the grid.</a:t>
            </a:r>
          </a:p>
          <a:p>
            <a:pPr algn="just" eaLnBrk="1" hangingPunct="1">
              <a:buFont typeface="Wingdings" pitchFamily="2" charset="2"/>
              <a:buChar char="Ø"/>
            </a:pPr>
            <a:r>
              <a:rPr lang="en-US" smtClean="0">
                <a:latin typeface="Times New Roman" pitchFamily="18" charset="0"/>
                <a:cs typeface="Times New Roman" pitchFamily="18" charset="0"/>
              </a:rPr>
              <a:t> </a:t>
            </a:r>
            <a:r>
              <a:rPr lang="en-US" i="1" smtClean="0">
                <a:latin typeface="Times New Roman" pitchFamily="18" charset="0"/>
                <a:cs typeface="Times New Roman" pitchFamily="18" charset="0"/>
              </a:rPr>
              <a:t>Very small hydro systems can even be used to provide electricity to individual off-grid homes.</a:t>
            </a:r>
          </a:p>
          <a:p>
            <a:pPr algn="just" eaLnBrk="1" hangingPunct="1">
              <a:buFont typeface="Wingdings" pitchFamily="2" charset="2"/>
              <a:buChar char="Ø"/>
            </a:pPr>
            <a:r>
              <a:rPr lang="en-US" i="1" smtClean="0">
                <a:latin typeface="Times New Roman" pitchFamily="18" charset="0"/>
                <a:cs typeface="Times New Roman" pitchFamily="18" charset="0"/>
              </a:rPr>
              <a:t>Small hydro systems can generate large amounts of electricity with very low operating costs.</a:t>
            </a:r>
          </a:p>
          <a:p>
            <a:pPr algn="just" eaLnBrk="1" hangingPunct="1">
              <a:buFont typeface="Wingdings" pitchFamily="2" charset="2"/>
              <a:buChar char="Ø"/>
            </a:pPr>
            <a:r>
              <a:rPr lang="en-US" i="1" smtClean="0">
                <a:latin typeface="Times New Roman" pitchFamily="18" charset="0"/>
                <a:cs typeface="Times New Roman" pitchFamily="18" charset="0"/>
              </a:rPr>
              <a:t>The major costs of a small hydro project arise from expenses in construction and equipment purchase. Once the development is in place, the project can provide electricity with modest operation and maintenance expenditures for 50 years or longer.</a:t>
            </a:r>
          </a:p>
          <a:p>
            <a:pPr algn="just" eaLnBrk="1" hangingPunct="1">
              <a:buFont typeface="Wingdings" pitchFamily="2" charset="2"/>
              <a:buChar char="Ø"/>
            </a:pPr>
            <a:endParaRPr 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2384911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wipe(down)">
                                      <p:cBhvr>
                                        <p:cTn id="7" dur="500"/>
                                        <p:tgtEl>
                                          <p:spTgt spid="30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4">
                                            <p:txEl>
                                              <p:pRg st="1" end="1"/>
                                            </p:txEl>
                                          </p:spTgt>
                                        </p:tgtEl>
                                        <p:attrNameLst>
                                          <p:attrName>style.visibility</p:attrName>
                                        </p:attrNameLst>
                                      </p:cBhvr>
                                      <p:to>
                                        <p:strVal val="visible"/>
                                      </p:to>
                                    </p:set>
                                    <p:animEffect transition="in" filter="wipe(down)">
                                      <p:cBhvr>
                                        <p:cTn id="12" dur="500"/>
                                        <p:tgtEl>
                                          <p:spTgt spid="30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4">
                                            <p:txEl>
                                              <p:pRg st="2" end="2"/>
                                            </p:txEl>
                                          </p:spTgt>
                                        </p:tgtEl>
                                        <p:attrNameLst>
                                          <p:attrName>style.visibility</p:attrName>
                                        </p:attrNameLst>
                                      </p:cBhvr>
                                      <p:to>
                                        <p:strVal val="visible"/>
                                      </p:to>
                                    </p:set>
                                    <p:animEffect transition="in" filter="wipe(down)">
                                      <p:cBhvr>
                                        <p:cTn id="17" dur="500"/>
                                        <p:tgtEl>
                                          <p:spTgt spid="30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74">
                                            <p:txEl>
                                              <p:pRg st="3" end="3"/>
                                            </p:txEl>
                                          </p:spTgt>
                                        </p:tgtEl>
                                        <p:attrNameLst>
                                          <p:attrName>style.visibility</p:attrName>
                                        </p:attrNameLst>
                                      </p:cBhvr>
                                      <p:to>
                                        <p:strVal val="visible"/>
                                      </p:to>
                                    </p:set>
                                    <p:animEffect transition="in" filter="wipe(down)">
                                      <p:cBhvr>
                                        <p:cTn id="22" dur="500"/>
                                        <p:tgtEl>
                                          <p:spTgt spid="30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eaLnBrk="1" hangingPunct="1">
              <a:buFont typeface="Arial" charset="0"/>
              <a:buNone/>
            </a:pPr>
            <a:r>
              <a:rPr lang="en-US" sz="2800" i="1" smtClean="0">
                <a:latin typeface="Times New Roman" pitchFamily="18" charset="0"/>
                <a:cs typeface="Times New Roman" pitchFamily="18" charset="0"/>
              </a:rPr>
              <a:t>“</a:t>
            </a:r>
            <a:r>
              <a:rPr lang="en-US" sz="2800" i="1" smtClean="0">
                <a:solidFill>
                  <a:srgbClr val="FF0000"/>
                </a:solidFill>
                <a:latin typeface="Times New Roman" pitchFamily="18" charset="0"/>
                <a:cs typeface="Times New Roman" pitchFamily="18" charset="0"/>
              </a:rPr>
              <a:t>Small</a:t>
            </a:r>
            <a:r>
              <a:rPr lang="en-US" sz="2800" i="1" smtClean="0">
                <a:latin typeface="Times New Roman" pitchFamily="18" charset="0"/>
                <a:cs typeface="Times New Roman" pitchFamily="18" charset="0"/>
              </a:rPr>
              <a:t>” is not universally defined.</a:t>
            </a:r>
          </a:p>
          <a:p>
            <a:pPr algn="just" eaLnBrk="1" hangingPunct="1">
              <a:buFont typeface="Wingdings" pitchFamily="2" charset="2"/>
              <a:buChar char="Ø"/>
            </a:pPr>
            <a:r>
              <a:rPr lang="en-US" sz="2800" i="1" smtClean="0">
                <a:latin typeface="Times New Roman" pitchFamily="18" charset="0"/>
                <a:cs typeface="Times New Roman" pitchFamily="18" charset="0"/>
              </a:rPr>
              <a:t> Small hydro projects include mini and micro hydro projects.</a:t>
            </a:r>
          </a:p>
          <a:p>
            <a:pPr algn="just" eaLnBrk="1" hangingPunct="1">
              <a:buFont typeface="Wingdings" pitchFamily="2" charset="2"/>
              <a:buChar char="Ø"/>
            </a:pPr>
            <a:r>
              <a:rPr lang="en-US" sz="2800" i="1" smtClean="0">
                <a:latin typeface="Times New Roman" pitchFamily="18" charset="0"/>
                <a:cs typeface="Times New Roman" pitchFamily="18" charset="0"/>
              </a:rPr>
              <a:t> Small hydro projects can be classified according to a number of criteria, including the rated power output of the project, the flow rate, and the diameter of the runner, that is, the spinning wheel within the turbine.</a:t>
            </a:r>
          </a:p>
          <a:p>
            <a:pPr algn="just" eaLnBrk="1" hangingPunct="1">
              <a:buFont typeface="Wingdings" pitchFamily="2" charset="2"/>
              <a:buChar char="Ø"/>
            </a:pPr>
            <a:r>
              <a:rPr lang="en-US" sz="2800" i="1" smtClean="0">
                <a:latin typeface="Times New Roman" pitchFamily="18" charset="0"/>
                <a:cs typeface="Times New Roman" pitchFamily="18" charset="0"/>
              </a:rPr>
              <a:t>The problem with using the power capacity is that a very small high head project can generate with a small flow the same power as an enormous low head project requiring a huge flow.</a:t>
            </a:r>
          </a:p>
          <a:p>
            <a:pPr algn="just" eaLnBrk="1" hangingPunct="1">
              <a:buFont typeface="Wingdings" pitchFamily="2" charset="2"/>
              <a:buChar char="Ø"/>
            </a:pPr>
            <a:r>
              <a:rPr lang="en-US" sz="2800" i="1" smtClean="0">
                <a:latin typeface="Times New Roman" pitchFamily="18" charset="0"/>
                <a:cs typeface="Times New Roman" pitchFamily="18" charset="0"/>
              </a:rPr>
              <a:t> Using the runner diameter, which is closely related to the flow through the turbine, is a more logical choice.</a:t>
            </a:r>
          </a:p>
        </p:txBody>
      </p:sp>
    </p:spTree>
    <p:extLst>
      <p:ext uri="{BB962C8B-B14F-4D97-AF65-F5344CB8AC3E}">
        <p14:creationId xmlns:p14="http://schemas.microsoft.com/office/powerpoint/2010/main" val="2134971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Font typeface="Wingdings" pitchFamily="2" charset="2"/>
              <a:buChar char="Ø"/>
            </a:pPr>
            <a:r>
              <a:rPr lang="en-US" sz="2800" b="1" i="1" smtClean="0">
                <a:solidFill>
                  <a:srgbClr val="002060"/>
                </a:solidFill>
                <a:latin typeface="Times New Roman" pitchFamily="18" charset="0"/>
                <a:cs typeface="Times New Roman" pitchFamily="18" charset="0"/>
              </a:rPr>
              <a:t>Full gate Discharge </a:t>
            </a:r>
            <a:r>
              <a:rPr lang="en-US" sz="2800" b="1" i="1" smtClean="0">
                <a:latin typeface="Times New Roman" pitchFamily="18" charset="0"/>
                <a:cs typeface="Times New Roman" pitchFamily="18" charset="0"/>
              </a:rPr>
              <a:t>: </a:t>
            </a:r>
            <a:r>
              <a:rPr lang="en-US" sz="2800" i="1" smtClean="0">
                <a:latin typeface="Times New Roman" pitchFamily="18" charset="0"/>
                <a:cs typeface="Times New Roman" pitchFamily="18" charset="0"/>
              </a:rPr>
              <a:t>is  the flow condition which prevails when turbine gates or valves are fully open. At maximum rated head and full gate, the maximum discharge will flow through the turbine.</a:t>
            </a:r>
          </a:p>
          <a:p>
            <a:pPr algn="just">
              <a:buFont typeface="Wingdings" pitchFamily="2" charset="2"/>
              <a:buChar char="Ø"/>
            </a:pPr>
            <a:r>
              <a:rPr lang="en-US" sz="2800" i="1" smtClean="0">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Rated discharge</a:t>
            </a:r>
            <a:r>
              <a:rPr lang="en-US" sz="2800" i="1" smtClean="0">
                <a:latin typeface="Times New Roman" pitchFamily="18" charset="0"/>
                <a:cs typeface="Times New Roman" pitchFamily="18" charset="0"/>
              </a:rPr>
              <a:t> refers to a gate opening or plant discharge    which at rated head produces the rated power output of the turbine.</a:t>
            </a:r>
          </a:p>
          <a:p>
            <a:pPr algn="just">
              <a:buFont typeface="Wingdings" pitchFamily="2" charset="2"/>
              <a:buChar char="Ø"/>
            </a:pPr>
            <a:r>
              <a:rPr lang="en-US" sz="2800" b="1" i="1" smtClean="0">
                <a:solidFill>
                  <a:srgbClr val="002060"/>
                </a:solidFill>
                <a:latin typeface="Times New Roman" pitchFamily="18" charset="0"/>
                <a:cs typeface="Times New Roman" pitchFamily="18" charset="0"/>
              </a:rPr>
              <a:t>Hydraulic head </a:t>
            </a:r>
            <a:r>
              <a:rPr lang="en-US" sz="2800" i="1" smtClean="0">
                <a:latin typeface="Times New Roman" pitchFamily="18" charset="0"/>
                <a:cs typeface="Times New Roman" pitchFamily="18" charset="0"/>
              </a:rPr>
              <a:t>is the elevation difference the water falls in passing through the plant.</a:t>
            </a:r>
          </a:p>
          <a:p>
            <a:pPr algn="just">
              <a:buFont typeface="Wingdings" pitchFamily="2" charset="2"/>
              <a:buChar char="Ø"/>
            </a:pPr>
            <a:r>
              <a:rPr lang="en-US" sz="2800" i="1" smtClean="0">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Gross head </a:t>
            </a:r>
            <a:r>
              <a:rPr lang="en-US" sz="2800" i="1" smtClean="0">
                <a:latin typeface="Times New Roman" pitchFamily="18" charset="0"/>
                <a:cs typeface="Times New Roman" pitchFamily="18" charset="0"/>
              </a:rPr>
              <a:t>of a hydropower facility is the difference between head water elevation and tail water elevation. (Headwater is the water in the forebay or impoundment supplying the turbine; tail water is the water issuing from the draft tube exit.)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eaLnBrk="1" hangingPunct="1">
              <a:buFont typeface="Wingdings" pitchFamily="2" charset="2"/>
              <a:buChar char="Ø"/>
            </a:pPr>
            <a:r>
              <a:rPr lang="en-US" sz="2800" i="1" smtClean="0">
                <a:latin typeface="Times New Roman" pitchFamily="18" charset="0"/>
                <a:cs typeface="Times New Roman" pitchFamily="18" charset="0"/>
              </a:rPr>
              <a:t>Micro hydro refers to projects using turbines with a runner diameter less than 0.3 m; this corresponds to a max. flow rate of 0.4 m3/s.</a:t>
            </a:r>
          </a:p>
          <a:p>
            <a:pPr algn="just" eaLnBrk="1" hangingPunct="1">
              <a:buFont typeface="Wingdings" pitchFamily="2" charset="2"/>
              <a:buChar char="Ø"/>
            </a:pPr>
            <a:r>
              <a:rPr lang="en-US" sz="2800" i="1" smtClean="0">
                <a:latin typeface="Times New Roman" pitchFamily="18" charset="0"/>
                <a:cs typeface="Times New Roman" pitchFamily="18" charset="0"/>
              </a:rPr>
              <a:t> Mini hydro projects have turbines with runners 0.3 to 0.8 m in diameter and have max. flow rates of 0.4 m3/s to 12.8 m3/s.</a:t>
            </a:r>
          </a:p>
          <a:p>
            <a:pPr algn="just" eaLnBrk="1" hangingPunct="1">
              <a:buFont typeface="Wingdings" pitchFamily="2" charset="2"/>
              <a:buChar char="Ø"/>
            </a:pPr>
            <a:r>
              <a:rPr lang="en-US" sz="2800" i="1" smtClean="0">
                <a:latin typeface="Times New Roman" pitchFamily="18" charset="0"/>
                <a:cs typeface="Times New Roman" pitchFamily="18" charset="0"/>
              </a:rPr>
              <a:t> This upper limit is the flow permitted by four turbines operating in parallel, each operating with 0.8 m runner diameter.</a:t>
            </a:r>
          </a:p>
          <a:p>
            <a:pPr algn="just" eaLnBrk="1" hangingPunct="1"/>
            <a:r>
              <a:rPr lang="en-US" sz="2800" i="1" smtClean="0">
                <a:latin typeface="Times New Roman" pitchFamily="18" charset="0"/>
                <a:cs typeface="Times New Roman" pitchFamily="18" charset="0"/>
              </a:rPr>
              <a:t>The use of more than four mini turbines is not economical compared with a single larger turbine.  So projects with maximum flow rates above 12.8 m3/s make use of turbines with runner diameters greater than 0.8 m and are therefore not considered mini hydro projects.</a:t>
            </a:r>
          </a:p>
          <a:p>
            <a:pPr algn="just" eaLnBrk="1" hangingPunct="1"/>
            <a:r>
              <a:rPr lang="en-US" sz="2800" i="1" smtClean="0">
                <a:latin typeface="Times New Roman" pitchFamily="18" charset="0"/>
                <a:cs typeface="Times New Roman" pitchFamily="18" charset="0"/>
              </a:rPr>
              <a:t> They are simply known as small hydro projects.</a:t>
            </a:r>
          </a:p>
        </p:txBody>
      </p:sp>
    </p:spTree>
    <p:extLst>
      <p:ext uri="{BB962C8B-B14F-4D97-AF65-F5344CB8AC3E}">
        <p14:creationId xmlns:p14="http://schemas.microsoft.com/office/powerpoint/2010/main" val="3186303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0"/>
            <a:ext cx="8229600" cy="762000"/>
          </a:xfrm>
        </p:spPr>
        <p:txBody>
          <a:bodyPr/>
          <a:lstStyle/>
          <a:p>
            <a:pPr eaLnBrk="1" hangingPunct="1"/>
            <a:r>
              <a:rPr lang="en-US" b="1" i="1" smtClean="0"/>
              <a:t/>
            </a:r>
            <a:br>
              <a:rPr lang="en-US" b="1" i="1" smtClean="0"/>
            </a:br>
            <a:r>
              <a:rPr lang="en-US" sz="2800" b="1" i="1" smtClean="0">
                <a:solidFill>
                  <a:srgbClr val="FF0000"/>
                </a:solidFill>
                <a:latin typeface="Times New Roman" pitchFamily="18" charset="0"/>
                <a:cs typeface="Times New Roman" pitchFamily="18" charset="0"/>
              </a:rPr>
              <a:t>Small Hydro Energy Calculations</a:t>
            </a:r>
            <a:r>
              <a:rPr lang="en-US" b="1" i="1" smtClean="0"/>
              <a:t/>
            </a:r>
            <a:br>
              <a:rPr lang="en-US" b="1" i="1" smtClean="0"/>
            </a:br>
            <a:endParaRPr lang="en-US" smtClean="0"/>
          </a:p>
        </p:txBody>
      </p:sp>
      <p:sp>
        <p:nvSpPr>
          <p:cNvPr id="3" name="Content Placeholder 2"/>
          <p:cNvSpPr>
            <a:spLocks noGrp="1"/>
          </p:cNvSpPr>
          <p:nvPr>
            <p:ph idx="1"/>
          </p:nvPr>
        </p:nvSpPr>
        <p:spPr>
          <a:xfrm>
            <a:off x="0" y="762000"/>
            <a:ext cx="9144000" cy="6096000"/>
          </a:xfrm>
        </p:spPr>
        <p:txBody>
          <a:bodyPr/>
          <a:lstStyle/>
          <a:p>
            <a:pPr algn="just" eaLnBrk="1" hangingPunct="1">
              <a:buFont typeface="Wingdings" pitchFamily="2" charset="2"/>
              <a:buChar char="Ø"/>
            </a:pPr>
            <a:r>
              <a:rPr lang="en-US" sz="2800" i="1" smtClean="0">
                <a:latin typeface="Times New Roman" pitchFamily="18" charset="0"/>
                <a:cs typeface="Times New Roman" pitchFamily="18" charset="0"/>
              </a:rPr>
              <a:t>Based on the hygrograph of the site the flow duration and load duration curves can be generated.</a:t>
            </a:r>
          </a:p>
          <a:p>
            <a:pPr algn="just" eaLnBrk="1" hangingPunct="1">
              <a:buFont typeface="Wingdings" pitchFamily="2" charset="2"/>
              <a:buChar char="Ø"/>
            </a:pPr>
            <a:r>
              <a:rPr lang="en-US" sz="2800" i="1" smtClean="0">
                <a:latin typeface="Times New Roman" pitchFamily="18" charset="0"/>
                <a:cs typeface="Times New Roman" pitchFamily="18" charset="0"/>
              </a:rPr>
              <a:t> The following energy related quantities, for a small hydropower are determined:</a:t>
            </a:r>
          </a:p>
          <a:p>
            <a:pPr lvl="2" algn="just" eaLnBrk="1" hangingPunct="1">
              <a:buFont typeface="Wingdings" pitchFamily="2" charset="2"/>
              <a:buChar char="§"/>
            </a:pPr>
            <a:r>
              <a:rPr lang="en-US" sz="2800" i="1" smtClean="0">
                <a:latin typeface="Times New Roman" pitchFamily="18" charset="0"/>
                <a:cs typeface="Times New Roman" pitchFamily="18" charset="0"/>
              </a:rPr>
              <a:t>Energy demand E</a:t>
            </a:r>
            <a:r>
              <a:rPr lang="en-US" sz="2800" i="1" baseline="-25000" smtClean="0">
                <a:latin typeface="Times New Roman" pitchFamily="18" charset="0"/>
                <a:cs typeface="Times New Roman" pitchFamily="18" charset="0"/>
              </a:rPr>
              <a:t>d </a:t>
            </a:r>
            <a:r>
              <a:rPr lang="en-US" sz="2800" i="1" smtClean="0">
                <a:latin typeface="Times New Roman" pitchFamily="18" charset="0"/>
                <a:cs typeface="Times New Roman" pitchFamily="18" charset="0"/>
              </a:rPr>
              <a:t>; Annual Energy Demand E</a:t>
            </a:r>
            <a:r>
              <a:rPr lang="en-US" sz="2800" i="1" baseline="-25000" smtClean="0">
                <a:latin typeface="Times New Roman" pitchFamily="18" charset="0"/>
                <a:cs typeface="Times New Roman" pitchFamily="18" charset="0"/>
              </a:rPr>
              <a:t>D</a:t>
            </a:r>
            <a:r>
              <a:rPr lang="en-US" sz="2800" i="1" smtClean="0">
                <a:latin typeface="Times New Roman" pitchFamily="18" charset="0"/>
                <a:cs typeface="Times New Roman" pitchFamily="18" charset="0"/>
              </a:rPr>
              <a:t> </a:t>
            </a:r>
            <a:r>
              <a:rPr lang="en-US" sz="2000" i="1" smtClean="0">
                <a:latin typeface="Times New Roman" pitchFamily="18" charset="0"/>
                <a:cs typeface="Times New Roman" pitchFamily="18" charset="0"/>
              </a:rPr>
              <a:t>;</a:t>
            </a:r>
          </a:p>
          <a:p>
            <a:pPr lvl="2" algn="just" eaLnBrk="1" hangingPunct="1">
              <a:buFont typeface="Wingdings" pitchFamily="2" charset="2"/>
              <a:buChar char="§"/>
            </a:pPr>
            <a:r>
              <a:rPr lang="en-US" sz="2800" i="1" smtClean="0">
                <a:latin typeface="Times New Roman" pitchFamily="18" charset="0"/>
                <a:cs typeface="Times New Roman" pitchFamily="18" charset="0"/>
              </a:rPr>
              <a:t>Available power P; </a:t>
            </a:r>
          </a:p>
          <a:p>
            <a:pPr lvl="2" algn="just" eaLnBrk="1" hangingPunct="1">
              <a:buFont typeface="Wingdings" pitchFamily="2" charset="2"/>
              <a:buChar char="§"/>
            </a:pPr>
            <a:r>
              <a:rPr lang="en-US" sz="2800" i="1" smtClean="0">
                <a:latin typeface="Times New Roman" pitchFamily="18" charset="0"/>
                <a:cs typeface="Times New Roman" pitchFamily="18" charset="0"/>
              </a:rPr>
              <a:t>Available renewable energy E</a:t>
            </a:r>
            <a:r>
              <a:rPr lang="en-US" sz="2800" i="1" baseline="-25000" smtClean="0">
                <a:latin typeface="Times New Roman" pitchFamily="18" charset="0"/>
                <a:cs typeface="Times New Roman" pitchFamily="18" charset="0"/>
              </a:rPr>
              <a:t>Avail</a:t>
            </a:r>
            <a:r>
              <a:rPr lang="en-US" sz="2800" i="1" smtClean="0">
                <a:latin typeface="Times New Roman" pitchFamily="18" charset="0"/>
                <a:cs typeface="Times New Roman" pitchFamily="18" charset="0"/>
              </a:rPr>
              <a:t> ;</a:t>
            </a:r>
          </a:p>
          <a:p>
            <a:pPr lvl="2" algn="just" eaLnBrk="1" hangingPunct="1">
              <a:buFont typeface="Wingdings" pitchFamily="2" charset="2"/>
              <a:buChar char="§"/>
            </a:pPr>
            <a:r>
              <a:rPr lang="en-US" sz="2800" smtClean="0">
                <a:latin typeface="Times New Roman" pitchFamily="18" charset="0"/>
                <a:cs typeface="Times New Roman" pitchFamily="18" charset="0"/>
              </a:rPr>
              <a:t> </a:t>
            </a:r>
            <a:r>
              <a:rPr lang="en-US" sz="2800" i="1" smtClean="0">
                <a:latin typeface="Times New Roman" pitchFamily="18" charset="0"/>
                <a:cs typeface="Times New Roman" pitchFamily="18" charset="0"/>
              </a:rPr>
              <a:t>Energy delivered E</a:t>
            </a:r>
            <a:r>
              <a:rPr lang="en-US" sz="2800" i="1" baseline="-25000" smtClean="0">
                <a:latin typeface="Times New Roman" pitchFamily="18" charset="0"/>
                <a:cs typeface="Times New Roman" pitchFamily="18" charset="0"/>
              </a:rPr>
              <a:t>dlvd</a:t>
            </a:r>
            <a:r>
              <a:rPr lang="en-US" sz="2800" i="1" smtClean="0">
                <a:latin typeface="Times New Roman" pitchFamily="18" charset="0"/>
                <a:cs typeface="Times New Roman" pitchFamily="18" charset="0"/>
              </a:rPr>
              <a:t>; and</a:t>
            </a:r>
          </a:p>
          <a:p>
            <a:pPr lvl="2" algn="just" eaLnBrk="1" hangingPunct="1">
              <a:buFont typeface="Wingdings" pitchFamily="2" charset="2"/>
              <a:buChar char="§"/>
            </a:pPr>
            <a:r>
              <a:rPr lang="en-US" sz="2800" smtClean="0">
                <a:latin typeface="Times New Roman" pitchFamily="18" charset="0"/>
                <a:cs typeface="Times New Roman" pitchFamily="18" charset="0"/>
              </a:rPr>
              <a:t> </a:t>
            </a:r>
            <a:r>
              <a:rPr lang="en-US" sz="2800" i="1" smtClean="0">
                <a:latin typeface="Times New Roman" pitchFamily="18" charset="0"/>
                <a:cs typeface="Times New Roman" pitchFamily="18" charset="0"/>
              </a:rPr>
              <a:t>Daily and Annually delivered energy.</a:t>
            </a:r>
          </a:p>
        </p:txBody>
      </p:sp>
    </p:spTree>
    <p:extLst>
      <p:ext uri="{BB962C8B-B14F-4D97-AF65-F5344CB8AC3E}">
        <p14:creationId xmlns:p14="http://schemas.microsoft.com/office/powerpoint/2010/main" val="764546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eaLnBrk="1" hangingPunct="1">
              <a:buFont typeface="Wingdings" pitchFamily="2" charset="2"/>
              <a:buChar char="Ø"/>
            </a:pPr>
            <a:r>
              <a:rPr lang="en-US" sz="2800" i="1" smtClean="0">
                <a:latin typeface="Times New Roman" pitchFamily="18" charset="0"/>
                <a:cs typeface="Times New Roman" pitchFamily="18" charset="0"/>
              </a:rPr>
              <a:t>Small Hydro Energy calculation determines the energy delivered by a hydro project over the period of a year.</a:t>
            </a:r>
          </a:p>
          <a:p>
            <a:pPr marL="0" indent="0" algn="just" eaLnBrk="1" hangingPunct="1">
              <a:buFont typeface="Wingdings" pitchFamily="2" charset="2"/>
              <a:buChar char="Ø"/>
            </a:pPr>
            <a:r>
              <a:rPr lang="en-US" sz="2800" i="1" smtClean="0">
                <a:latin typeface="Times New Roman" pitchFamily="18" charset="0"/>
                <a:cs typeface="Times New Roman" pitchFamily="18" charset="0"/>
              </a:rPr>
              <a:t> Data used for this calculation are the head, various component efficiencies, a flow duration curve representative of the flow over the year and, for isolated grids, a load duration curve.</a:t>
            </a:r>
          </a:p>
          <a:p>
            <a:pPr marL="0" indent="0" algn="just" eaLnBrk="1" hangingPunct="1">
              <a:buFont typeface="Wingdings" pitchFamily="2" charset="2"/>
              <a:buChar char="Ø"/>
            </a:pPr>
            <a:r>
              <a:rPr lang="en-US" sz="2800" i="1" smtClean="0">
                <a:latin typeface="Times New Roman" pitchFamily="18" charset="0"/>
                <a:cs typeface="Times New Roman" pitchFamily="18" charset="0"/>
              </a:rPr>
              <a:t> Flow duration curve is a plot that shows the percentage of time that flow in a stream is likely to equal or exceed some specified value.</a:t>
            </a:r>
          </a:p>
          <a:p>
            <a:pPr marL="0" indent="0" algn="just" eaLnBrk="1" hangingPunct="1">
              <a:buFont typeface="Wingdings" pitchFamily="2" charset="2"/>
              <a:buChar char="Ø"/>
            </a:pPr>
            <a:r>
              <a:rPr lang="en-US" sz="2800" i="1" smtClean="0">
                <a:latin typeface="Times New Roman" pitchFamily="18" charset="0"/>
                <a:cs typeface="Times New Roman" pitchFamily="18" charset="0"/>
              </a:rPr>
              <a:t> Load duration curve describes annual variation in the load for an isolated grid; Like flow duration curve, it is expressed in terms of the load that is exceeded for a specified fraction of the year.</a:t>
            </a:r>
          </a:p>
        </p:txBody>
      </p:sp>
    </p:spTree>
    <p:extLst>
      <p:ext uri="{BB962C8B-B14F-4D97-AF65-F5344CB8AC3E}">
        <p14:creationId xmlns:p14="http://schemas.microsoft.com/office/powerpoint/2010/main" val="1904254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eaLnBrk="1" hangingPunct="1">
              <a:buFont typeface="Wingdings" pitchFamily="2" charset="2"/>
              <a:buChar char="Ø"/>
            </a:pPr>
            <a:r>
              <a:rPr lang="en-US" sz="2800" b="1" i="1" smtClean="0">
                <a:solidFill>
                  <a:srgbClr val="FF0000"/>
                </a:solidFill>
                <a:latin typeface="Times New Roman" pitchFamily="18" charset="0"/>
                <a:cs typeface="Times New Roman" pitchFamily="18" charset="0"/>
              </a:rPr>
              <a:t> Step 1</a:t>
            </a:r>
          </a:p>
          <a:p>
            <a:pPr eaLnBrk="1" hangingPunct="1">
              <a:buFont typeface="Arial" charset="0"/>
              <a:buNone/>
            </a:pPr>
            <a:r>
              <a:rPr lang="en-US" sz="2800" i="1" smtClean="0">
                <a:latin typeface="Times New Roman" pitchFamily="18" charset="0"/>
                <a:cs typeface="Times New Roman" pitchFamily="18" charset="0"/>
              </a:rPr>
              <a:t> </a:t>
            </a:r>
            <a:r>
              <a:rPr lang="en-US" sz="2800" b="1" i="1" smtClean="0">
                <a:solidFill>
                  <a:srgbClr val="3333FF"/>
                </a:solidFill>
                <a:latin typeface="Times New Roman" pitchFamily="18" charset="0"/>
                <a:cs typeface="Times New Roman" pitchFamily="18" charset="0"/>
              </a:rPr>
              <a:t>Calculation of turbine efficiency as a function of flow rate:</a:t>
            </a:r>
          </a:p>
          <a:p>
            <a:pPr algn="just" eaLnBrk="1" hangingPunct="1">
              <a:buFont typeface="Wingdings" pitchFamily="2" charset="2"/>
              <a:buChar char="Ø"/>
            </a:pPr>
            <a:r>
              <a:rPr lang="en-US" sz="2800" i="1" smtClean="0">
                <a:latin typeface="Times New Roman" pitchFamily="18" charset="0"/>
                <a:cs typeface="Times New Roman" pitchFamily="18" charset="0"/>
              </a:rPr>
              <a:t> Available empirical relations are used to calculate the turbine efficiency or</a:t>
            </a:r>
          </a:p>
          <a:p>
            <a:pPr algn="just" eaLnBrk="1" hangingPunct="1">
              <a:buFont typeface="Wingdings" pitchFamily="2" charset="2"/>
              <a:buChar char="Ø"/>
            </a:pPr>
            <a:r>
              <a:rPr lang="en-US" sz="2800" i="1" smtClean="0">
                <a:latin typeface="Times New Roman" pitchFamily="18" charset="0"/>
                <a:cs typeface="Times New Roman" pitchFamily="18" charset="0"/>
              </a:rPr>
              <a:t> The turbine efficiency can also be assumed as a function of flow.</a:t>
            </a:r>
          </a:p>
          <a:p>
            <a:pPr eaLnBrk="1" hangingPunct="1">
              <a:buFont typeface="Arial" charset="0"/>
              <a:buNone/>
            </a:pPr>
            <a:r>
              <a:rPr lang="en-US" sz="2800" b="1" i="1" smtClean="0">
                <a:solidFill>
                  <a:srgbClr val="FF0000"/>
                </a:solidFill>
                <a:latin typeface="Times New Roman" pitchFamily="18" charset="0"/>
                <a:cs typeface="Times New Roman" pitchFamily="18" charset="0"/>
              </a:rPr>
              <a:t>Step 2:</a:t>
            </a:r>
          </a:p>
          <a:p>
            <a:pPr eaLnBrk="1" hangingPunct="1">
              <a:buFont typeface="Arial" charset="0"/>
              <a:buNone/>
            </a:pPr>
            <a:r>
              <a:rPr lang="en-US" sz="2800" b="1" i="1" smtClean="0">
                <a:solidFill>
                  <a:srgbClr val="3333FF"/>
                </a:solidFill>
                <a:latin typeface="Times New Roman" pitchFamily="18" charset="0"/>
                <a:cs typeface="Times New Roman" pitchFamily="18" charset="0"/>
              </a:rPr>
              <a:t>Calculation of the plant capacity</a:t>
            </a:r>
            <a:r>
              <a:rPr lang="en-US" sz="2800" b="1" i="1" smtClean="0">
                <a:latin typeface="Times New Roman" pitchFamily="18" charset="0"/>
                <a:cs typeface="Times New Roman" pitchFamily="18" charset="0"/>
              </a:rPr>
              <a:t>:</a:t>
            </a:r>
          </a:p>
          <a:p>
            <a:pPr eaLnBrk="1" hangingPunct="1">
              <a:buFont typeface="Wingdings" pitchFamily="2" charset="2"/>
              <a:buChar char="Ø"/>
            </a:pPr>
            <a:r>
              <a:rPr lang="en-US" sz="2800" smtClean="0">
                <a:latin typeface="Times New Roman" pitchFamily="18" charset="0"/>
                <a:cs typeface="Times New Roman" pitchFamily="18" charset="0"/>
              </a:rPr>
              <a:t> </a:t>
            </a:r>
            <a:r>
              <a:rPr lang="en-US" sz="2600" i="1" smtClean="0">
                <a:latin typeface="Times New Roman" pitchFamily="18" charset="0"/>
                <a:cs typeface="Times New Roman" pitchFamily="18" charset="0"/>
              </a:rPr>
              <a:t>The plant power output can be determined from empirical equation as a function of flow.</a:t>
            </a:r>
          </a:p>
          <a:p>
            <a:pPr algn="just" eaLnBrk="1" hangingPunct="1">
              <a:buFont typeface="Wingdings" pitchFamily="2" charset="2"/>
              <a:buChar char="Ø"/>
            </a:pPr>
            <a:r>
              <a:rPr lang="en-US" sz="2600" smtClean="0">
                <a:latin typeface="Times New Roman" pitchFamily="18" charset="0"/>
                <a:cs typeface="Times New Roman" pitchFamily="18" charset="0"/>
              </a:rPr>
              <a:t> </a:t>
            </a:r>
            <a:r>
              <a:rPr lang="en-US" sz="2600" i="1" smtClean="0">
                <a:latin typeface="Times New Roman" pitchFamily="18" charset="0"/>
                <a:cs typeface="Times New Roman" pitchFamily="18" charset="0"/>
              </a:rPr>
              <a:t>The power output is the product of the mass flow rate, the acceleration due to gravity, the head, the turbine efficiency at the given flow rate, the generator efficiency and the transmission system efficiency, all reduced by the parasitic losses.</a:t>
            </a:r>
          </a:p>
        </p:txBody>
      </p:sp>
    </p:spTree>
    <p:extLst>
      <p:ext uri="{BB962C8B-B14F-4D97-AF65-F5344CB8AC3E}">
        <p14:creationId xmlns:p14="http://schemas.microsoft.com/office/powerpoint/2010/main" val="200605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eaLnBrk="1" hangingPunct="1">
              <a:buFont typeface="Wingdings" pitchFamily="2" charset="2"/>
              <a:buChar char="Ø"/>
            </a:pPr>
            <a:r>
              <a:rPr lang="en-US" sz="2800" i="1" smtClean="0">
                <a:latin typeface="Times New Roman" pitchFamily="18" charset="0"/>
                <a:cs typeface="Times New Roman" pitchFamily="18" charset="0"/>
              </a:rPr>
              <a:t>This calculation uses the net head; that is, the difference in elevation between the surface of the water above the intake and the turbine minus hydraulic losses caused by resistance to water flow in the passages between the intake and the turbine.</a:t>
            </a:r>
          </a:p>
          <a:p>
            <a:pPr algn="just" eaLnBrk="1" hangingPunct="1">
              <a:buFont typeface="Wingdings" pitchFamily="2" charset="2"/>
              <a:buChar char="Ø"/>
            </a:pPr>
            <a:r>
              <a:rPr lang="en-US" sz="2800" smtClean="0">
                <a:latin typeface="Times New Roman" pitchFamily="18" charset="0"/>
                <a:cs typeface="Times New Roman" pitchFamily="18" charset="0"/>
              </a:rPr>
              <a:t> </a:t>
            </a:r>
            <a:r>
              <a:rPr lang="en-US" sz="2800" i="1" smtClean="0">
                <a:latin typeface="Times New Roman" pitchFamily="18" charset="0"/>
                <a:cs typeface="Times New Roman" pitchFamily="18" charset="0"/>
              </a:rPr>
              <a:t>The plant capacity is the power output, as found from this equation, with the flow rate set to the design flow rate.</a:t>
            </a:r>
          </a:p>
          <a:p>
            <a:pPr algn="just" eaLnBrk="1" hangingPunct="1">
              <a:buFont typeface="Arial" charset="0"/>
              <a:buNone/>
            </a:pPr>
            <a:r>
              <a:rPr lang="en-US" sz="2800" b="1" i="1" smtClean="0">
                <a:solidFill>
                  <a:srgbClr val="FF0000"/>
                </a:solidFill>
                <a:latin typeface="Times New Roman" pitchFamily="18" charset="0"/>
                <a:cs typeface="Times New Roman" pitchFamily="18" charset="0"/>
              </a:rPr>
              <a:t>Step 3:</a:t>
            </a:r>
          </a:p>
          <a:p>
            <a:pPr algn="just" eaLnBrk="1" hangingPunct="1">
              <a:buFont typeface="Arial" charset="0"/>
              <a:buNone/>
            </a:pPr>
            <a:r>
              <a:rPr lang="en-US" sz="2800" b="1" i="1" smtClean="0">
                <a:solidFill>
                  <a:srgbClr val="3333FF"/>
                </a:solidFill>
                <a:latin typeface="Times New Roman" pitchFamily="18" charset="0"/>
                <a:cs typeface="Times New Roman" pitchFamily="18" charset="0"/>
              </a:rPr>
              <a:t>Calculation of the power duration curve:</a:t>
            </a:r>
          </a:p>
          <a:p>
            <a:pPr algn="just" eaLnBrk="1" hangingPunct="1">
              <a:buFont typeface="Wingdings" pitchFamily="2" charset="2"/>
              <a:buChar char="Ø"/>
            </a:pPr>
            <a:r>
              <a:rPr lang="en-US" sz="2800" i="1" smtClean="0">
                <a:latin typeface="Times New Roman" pitchFamily="18" charset="0"/>
                <a:cs typeface="Times New Roman" pitchFamily="18" charset="0"/>
              </a:rPr>
              <a:t>The power duration curve is constructed from the flow duration curve: for each point on the flow duration curve, the corresponding plant output is calculated from the equation for power as a function of flow.</a:t>
            </a:r>
          </a:p>
          <a:p>
            <a:pPr algn="just" eaLnBrk="1" hangingPunct="1">
              <a:buFont typeface="Wingdings" pitchFamily="2" charset="2"/>
              <a:buChar char="Ø"/>
            </a:pPr>
            <a:r>
              <a:rPr lang="en-US" sz="2800" smtClean="0">
                <a:latin typeface="Times New Roman" pitchFamily="18" charset="0"/>
                <a:cs typeface="Times New Roman" pitchFamily="18" charset="0"/>
              </a:rPr>
              <a:t> </a:t>
            </a:r>
            <a:r>
              <a:rPr lang="en-US" sz="2800" i="1" smtClean="0">
                <a:latin typeface="Times New Roman" pitchFamily="18" charset="0"/>
                <a:cs typeface="Times New Roman" pitchFamily="18" charset="0"/>
              </a:rPr>
              <a:t>When the available flow exceeds the design flow, the design flow is used as the independent variable in the equation.</a:t>
            </a:r>
            <a:endParaRPr lang="en-US" sz="2800" smtClean="0">
              <a:latin typeface="Times New Roman" pitchFamily="18" charset="0"/>
              <a:cs typeface="Times New Roman" pitchFamily="18" charset="0"/>
            </a:endParaRPr>
          </a:p>
        </p:txBody>
      </p:sp>
    </p:spTree>
    <p:extLst>
      <p:ext uri="{BB962C8B-B14F-4D97-AF65-F5344CB8AC3E}">
        <p14:creationId xmlns:p14="http://schemas.microsoft.com/office/powerpoint/2010/main" val="3869398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eaLnBrk="1" hangingPunct="1">
              <a:buFont typeface="Arial" charset="0"/>
              <a:buNone/>
            </a:pPr>
            <a:r>
              <a:rPr lang="en-US" sz="2800" b="1" i="1" smtClean="0">
                <a:solidFill>
                  <a:srgbClr val="FF0000"/>
                </a:solidFill>
                <a:latin typeface="Times New Roman" pitchFamily="18" charset="0"/>
                <a:cs typeface="Times New Roman" pitchFamily="18" charset="0"/>
              </a:rPr>
              <a:t>Step 4:</a:t>
            </a:r>
          </a:p>
          <a:p>
            <a:pPr algn="just" eaLnBrk="1" hangingPunct="1">
              <a:buFont typeface="Arial" charset="0"/>
              <a:buNone/>
            </a:pPr>
            <a:r>
              <a:rPr lang="en-US" sz="2800" b="1" i="1" smtClean="0">
                <a:solidFill>
                  <a:srgbClr val="3333FF"/>
                </a:solidFill>
                <a:latin typeface="Times New Roman" pitchFamily="18" charset="0"/>
                <a:cs typeface="Times New Roman" pitchFamily="18" charset="0"/>
              </a:rPr>
              <a:t>Calculation of available energy</a:t>
            </a:r>
            <a:r>
              <a:rPr lang="en-US" sz="2800" b="1" i="1" smtClean="0">
                <a:latin typeface="Times New Roman" pitchFamily="18" charset="0"/>
                <a:cs typeface="Times New Roman" pitchFamily="18" charset="0"/>
              </a:rPr>
              <a:t>:</a:t>
            </a:r>
          </a:p>
          <a:p>
            <a:pPr algn="just" eaLnBrk="1" hangingPunct="1">
              <a:buFont typeface="Wingdings" pitchFamily="2" charset="2"/>
              <a:buChar char="Ø"/>
            </a:pPr>
            <a:r>
              <a:rPr lang="en-US" sz="2800" i="1" smtClean="0">
                <a:latin typeface="Times New Roman" pitchFamily="18" charset="0"/>
                <a:cs typeface="Times New Roman" pitchFamily="18" charset="0"/>
              </a:rPr>
              <a:t> The available energy is calculated by integrating the area underneath the power duration curve.</a:t>
            </a:r>
          </a:p>
          <a:p>
            <a:pPr algn="just" eaLnBrk="1" hangingPunct="1">
              <a:buFont typeface="Arial" charset="0"/>
              <a:buNone/>
            </a:pPr>
            <a:r>
              <a:rPr lang="en-US" sz="2800" b="1" i="1" smtClean="0">
                <a:solidFill>
                  <a:srgbClr val="FF0000"/>
                </a:solidFill>
                <a:latin typeface="Times New Roman" pitchFamily="18" charset="0"/>
                <a:cs typeface="Times New Roman" pitchFamily="18" charset="0"/>
              </a:rPr>
              <a:t>Step 5:</a:t>
            </a:r>
          </a:p>
          <a:p>
            <a:pPr algn="just" eaLnBrk="1" hangingPunct="1">
              <a:buFont typeface="Arial" charset="0"/>
              <a:buNone/>
            </a:pPr>
            <a:r>
              <a:rPr lang="en-US" sz="2800" b="1" i="1" smtClean="0">
                <a:solidFill>
                  <a:srgbClr val="3333FF"/>
                </a:solidFill>
                <a:latin typeface="Times New Roman" pitchFamily="18" charset="0"/>
                <a:cs typeface="Times New Roman" pitchFamily="18" charset="0"/>
              </a:rPr>
              <a:t>Calculation of the energy delivered:</a:t>
            </a:r>
          </a:p>
          <a:p>
            <a:pPr algn="just" eaLnBrk="1" hangingPunct="1">
              <a:buFont typeface="Wingdings" pitchFamily="2" charset="2"/>
              <a:buChar char="Ø"/>
            </a:pPr>
            <a:r>
              <a:rPr lang="en-US" sz="2800" i="1" smtClean="0">
                <a:latin typeface="Times New Roman" pitchFamily="18" charset="0"/>
                <a:cs typeface="Times New Roman" pitchFamily="18" charset="0"/>
              </a:rPr>
              <a:t> Central grids can absorb all the energy produced by the plant, so for them, the energy delivered is equal to the available energy.</a:t>
            </a:r>
          </a:p>
          <a:p>
            <a:pPr algn="just" eaLnBrk="1" hangingPunct="1">
              <a:buFont typeface="Wingdings" pitchFamily="2" charset="2"/>
              <a:buChar char="Ø"/>
            </a:pPr>
            <a:r>
              <a:rPr lang="en-US" sz="2800" i="1" smtClean="0">
                <a:latin typeface="Times New Roman" pitchFamily="18" charset="0"/>
                <a:cs typeface="Times New Roman" pitchFamily="18" charset="0"/>
              </a:rPr>
              <a:t> For isolated grid plants, output of the plant in excess of the load is not used, so the power duration curve must be compared with the load duration curve to determine which is the limiting consideration.</a:t>
            </a:r>
          </a:p>
        </p:txBody>
      </p:sp>
    </p:spTree>
    <p:extLst>
      <p:ext uri="{BB962C8B-B14F-4D97-AF65-F5344CB8AC3E}">
        <p14:creationId xmlns:p14="http://schemas.microsoft.com/office/powerpoint/2010/main" val="1494684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eaLnBrk="1" hangingPunct="1">
              <a:buFont typeface="Wingdings" pitchFamily="2" charset="2"/>
              <a:buChar char="Ø"/>
            </a:pPr>
            <a:r>
              <a:rPr lang="en-US" sz="2800" i="1" smtClean="0">
                <a:latin typeface="Times New Roman" pitchFamily="18" charset="0"/>
                <a:cs typeface="Times New Roman" pitchFamily="18" charset="0"/>
              </a:rPr>
              <a:t>The power duration curve is divided into 20 segments, each representing the power output during 5% of the year.</a:t>
            </a:r>
          </a:p>
          <a:p>
            <a:pPr algn="just" eaLnBrk="1" hangingPunct="1">
              <a:buFont typeface="Arial" charset="0"/>
              <a:buNone/>
            </a:pPr>
            <a:endParaRPr lang="en-US" sz="2800" i="1" smtClean="0">
              <a:latin typeface="Times New Roman" pitchFamily="18" charset="0"/>
              <a:cs typeface="Times New Roman" pitchFamily="18" charset="0"/>
            </a:endParaRPr>
          </a:p>
        </p:txBody>
      </p:sp>
      <p:sp>
        <p:nvSpPr>
          <p:cNvPr id="5" name="Rectangle 4"/>
          <p:cNvSpPr>
            <a:spLocks noChangeArrowheads="1"/>
          </p:cNvSpPr>
          <p:nvPr/>
        </p:nvSpPr>
        <p:spPr bwMode="auto">
          <a:xfrm>
            <a:off x="2490788" y="6488113"/>
            <a:ext cx="4360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en-US" i="1">
                <a:solidFill>
                  <a:srgbClr val="C00000"/>
                </a:solidFill>
                <a:latin typeface="Times New Roman" pitchFamily="18" charset="0"/>
                <a:cs typeface="Times New Roman" pitchFamily="18" charset="0"/>
              </a:rPr>
              <a:t>Fig.  Typical flow duration and power curves</a:t>
            </a:r>
          </a:p>
        </p:txBody>
      </p:sp>
      <p:sp>
        <p:nvSpPr>
          <p:cNvPr id="6" name="Rectangle 5"/>
          <p:cNvSpPr>
            <a:spLocks noChangeArrowheads="1"/>
          </p:cNvSpPr>
          <p:nvPr/>
        </p:nvSpPr>
        <p:spPr bwMode="auto">
          <a:xfrm>
            <a:off x="0" y="9144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i="1">
                <a:latin typeface="Times New Roman" pitchFamily="18" charset="0"/>
                <a:cs typeface="Times New Roman" pitchFamily="18" charset="0"/>
              </a:rPr>
              <a:t>An example of a power duration curve is shown in Fig. below  for a design flow of 3 m3/s.</a:t>
            </a:r>
            <a:endParaRPr lang="en-US" sz="2800">
              <a:latin typeface="Times New Roman" pitchFamily="18" charset="0"/>
              <a:cs typeface="Times New Roman" pitchFamily="18" charset="0"/>
            </a:endParaRP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6791325"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044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7106"/>
                                        </p:tgtEl>
                                        <p:attrNameLst>
                                          <p:attrName>style.visibility</p:attrName>
                                        </p:attrNameLst>
                                      </p:cBhvr>
                                      <p:to>
                                        <p:strVal val="visible"/>
                                      </p:to>
                                    </p:set>
                                    <p:animEffect transition="in" filter="wipe(down)">
                                      <p:cBhvr>
                                        <p:cTn id="22"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eaLnBrk="1" hangingPunct="1">
              <a:buFont typeface="Wingdings" pitchFamily="2" charset="2"/>
              <a:buChar char="Ø"/>
            </a:pPr>
            <a:r>
              <a:rPr lang="en-US" sz="2800" i="1" smtClean="0">
                <a:latin typeface="Times New Roman" pitchFamily="18" charset="0"/>
                <a:cs typeface="Times New Roman" pitchFamily="18" charset="0"/>
              </a:rPr>
              <a:t>Then the area under the load duration curve that lies below this power level is used to determine the energy delivered during that 5% of the year.</a:t>
            </a:r>
          </a:p>
          <a:p>
            <a:pPr algn="just" eaLnBrk="1" hangingPunct="1">
              <a:buFont typeface="Wingdings" pitchFamily="2" charset="2"/>
              <a:buChar char="Ø"/>
            </a:pPr>
            <a:r>
              <a:rPr lang="en-US" sz="2800" i="1" smtClean="0">
                <a:latin typeface="Times New Roman" pitchFamily="18" charset="0"/>
                <a:cs typeface="Times New Roman" pitchFamily="18" charset="0"/>
              </a:rPr>
              <a:t> The annual energy delivered is the sum of the energy delivered in all of the 20 segments.</a:t>
            </a:r>
          </a:p>
          <a:p>
            <a:pPr eaLnBrk="1" hangingPunct="1"/>
            <a:endParaRPr lang="en-US" sz="280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38400"/>
            <a:ext cx="6781800"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590800" y="6488113"/>
            <a:ext cx="4162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en-US" i="1">
                <a:solidFill>
                  <a:srgbClr val="C00000"/>
                </a:solidFill>
                <a:latin typeface="Times New Roman" pitchFamily="18" charset="0"/>
                <a:cs typeface="Times New Roman" pitchFamily="18" charset="0"/>
              </a:rPr>
              <a:t>Fig.  Typical flow duration curve and data </a:t>
            </a:r>
          </a:p>
        </p:txBody>
      </p:sp>
    </p:spTree>
    <p:extLst>
      <p:ext uri="{BB962C8B-B14F-4D97-AF65-F5344CB8AC3E}">
        <p14:creationId xmlns:p14="http://schemas.microsoft.com/office/powerpoint/2010/main" val="695467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eaLnBrk="1" hangingPunct="1">
              <a:buFont typeface="Arial" charset="0"/>
              <a:buNone/>
            </a:pPr>
            <a:r>
              <a:rPr lang="en-US" sz="2800" b="1" i="1" smtClean="0">
                <a:solidFill>
                  <a:srgbClr val="C00000"/>
                </a:solidFill>
                <a:latin typeface="Times New Roman" pitchFamily="18" charset="0"/>
                <a:cs typeface="Times New Roman" pitchFamily="18" charset="0"/>
              </a:rPr>
              <a:t>Energy Production</a:t>
            </a:r>
          </a:p>
          <a:p>
            <a:pPr algn="just" eaLnBrk="1" hangingPunct="1">
              <a:buFont typeface="Wingdings" pitchFamily="2" charset="2"/>
              <a:buChar char="Ø"/>
            </a:pPr>
            <a:r>
              <a:rPr lang="en-US" sz="2800" i="1" smtClean="0">
                <a:latin typeface="Times New Roman" pitchFamily="18" charset="0"/>
                <a:cs typeface="Times New Roman" pitchFamily="18" charset="0"/>
              </a:rPr>
              <a:t>Demand – refers to integrated values.</a:t>
            </a:r>
          </a:p>
          <a:p>
            <a:pPr algn="just" eaLnBrk="1" hangingPunct="1">
              <a:buFont typeface="Wingdings" pitchFamily="2" charset="2"/>
              <a:buChar char="Ø"/>
            </a:pPr>
            <a:r>
              <a:rPr lang="en-US" sz="2800" i="1" smtClean="0">
                <a:latin typeface="Times New Roman" pitchFamily="18" charset="0"/>
                <a:cs typeface="Times New Roman" pitchFamily="18" charset="0"/>
              </a:rPr>
              <a:t> Daily energy demand – area under load-duration curve over a day.</a:t>
            </a:r>
          </a:p>
          <a:p>
            <a:pPr algn="just" eaLnBrk="1" hangingPunct="1">
              <a:buFont typeface="Wingdings" pitchFamily="2" charset="2"/>
              <a:buChar char="Ø"/>
            </a:pPr>
            <a:r>
              <a:rPr lang="en-US" sz="2800" i="1" smtClean="0">
                <a:latin typeface="Times New Roman" pitchFamily="18" charset="0"/>
                <a:cs typeface="Times New Roman" pitchFamily="18" charset="0"/>
              </a:rPr>
              <a:t> A simple trapezoidal integration formula is used.</a:t>
            </a:r>
          </a:p>
          <a:p>
            <a:pPr algn="just" eaLnBrk="1" hangingPunct="1">
              <a:buFont typeface="Wingdings" pitchFamily="2" charset="2"/>
              <a:buChar char="Ø"/>
            </a:pPr>
            <a:r>
              <a:rPr lang="en-US" sz="2800" i="1" smtClean="0">
                <a:latin typeface="Times New Roman" pitchFamily="18" charset="0"/>
                <a:cs typeface="Times New Roman" pitchFamily="18" charset="0"/>
              </a:rPr>
              <a:t> The daily energy demand Dd [kWh] is calculated from:</a:t>
            </a:r>
          </a:p>
          <a:p>
            <a:pPr eaLnBrk="1" hangingPunct="1"/>
            <a:endParaRPr lang="en-US" smtClean="0"/>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71800"/>
            <a:ext cx="49530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41910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i="1">
                <a:latin typeface="Times New Roman" pitchFamily="18" charset="0"/>
                <a:cs typeface="Times New Roman" pitchFamily="18" charset="0"/>
              </a:rPr>
              <a:t>The annual energy demand D is obtained by multiplying the daily demand by the number of days in a year, 365:</a:t>
            </a:r>
            <a:endParaRPr lang="en-US" sz="2800">
              <a:latin typeface="Times New Roman" pitchFamily="18" charset="0"/>
              <a:cs typeface="Times New Roman" pitchFamily="18" charset="0"/>
            </a:endParaRPr>
          </a:p>
        </p:txBody>
      </p:sp>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029200"/>
            <a:ext cx="22415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916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6562"/>
                                        </p:tgtEl>
                                        <p:attrNameLst>
                                          <p:attrName>style.visibility</p:attrName>
                                        </p:attrNameLst>
                                      </p:cBhvr>
                                      <p:to>
                                        <p:strVal val="visible"/>
                                      </p:to>
                                    </p:set>
                                    <p:animEffect transition="in" filter="wipe(down)">
                                      <p:cBhvr>
                                        <p:cTn id="32" dur="500"/>
                                        <p:tgtEl>
                                          <p:spTgt spid="665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down)">
                                      <p:cBhvr>
                                        <p:cTn id="37" dur="500"/>
                                        <p:tgtEl>
                                          <p:spTgt spid="5">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66563"/>
                                        </p:tgtEl>
                                        <p:attrNameLst>
                                          <p:attrName>style.visibility</p:attrName>
                                        </p:attrNameLst>
                                      </p:cBhvr>
                                      <p:to>
                                        <p:strVal val="visible"/>
                                      </p:to>
                                    </p:set>
                                    <p:animEffect transition="in" filter="wipe(down)">
                                      <p:cBhvr>
                                        <p:cTn id="42" dur="5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eaLnBrk="1" hangingPunct="1">
              <a:buFont typeface="Wingdings" pitchFamily="2" charset="2"/>
              <a:buChar char="Ø"/>
            </a:pPr>
            <a:r>
              <a:rPr lang="en-US" sz="2800" b="1" i="1" smtClean="0">
                <a:solidFill>
                  <a:srgbClr val="C00000"/>
                </a:solidFill>
                <a:latin typeface="Times New Roman" pitchFamily="18" charset="0"/>
                <a:cs typeface="Times New Roman" pitchFamily="18" charset="0"/>
              </a:rPr>
              <a:t>Average load factor </a:t>
            </a:r>
            <a:r>
              <a:rPr lang="en-US" sz="2800" i="1" smtClean="0">
                <a:latin typeface="Times New Roman" pitchFamily="18" charset="0"/>
                <a:cs typeface="Times New Roman" pitchFamily="18" charset="0"/>
              </a:rPr>
              <a:t>– the ratio of the average daily load to the peak load  is obtained from:</a:t>
            </a:r>
            <a:endParaRPr lang="en-US" sz="2800" smtClean="0">
              <a:latin typeface="Times New Roman" pitchFamily="18" charset="0"/>
              <a:cs typeface="Times New Roman" pitchFamily="18" charset="0"/>
            </a:endParaRPr>
          </a:p>
        </p:txBody>
      </p:sp>
      <p:pic>
        <p:nvPicPr>
          <p:cNvPr id="67586" name="Picture 2"/>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895600" y="838200"/>
            <a:ext cx="1524000" cy="1070579"/>
          </a:xfrm>
          <a:prstGeom prst="rect">
            <a:avLst/>
          </a:prstGeom>
          <a:noFill/>
          <a:ln w="9525">
            <a:noFill/>
            <a:miter lim="800000"/>
            <a:headEnd/>
            <a:tailEnd/>
          </a:ln>
        </p:spPr>
      </p:pic>
      <p:sp>
        <p:nvSpPr>
          <p:cNvPr id="5" name="Rectangle 4"/>
          <p:cNvSpPr>
            <a:spLocks noChangeArrowheads="1"/>
          </p:cNvSpPr>
          <p:nvPr/>
        </p:nvSpPr>
        <p:spPr bwMode="auto">
          <a:xfrm>
            <a:off x="0" y="1828800"/>
            <a:ext cx="5957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i="1">
                <a:solidFill>
                  <a:srgbClr val="C00000"/>
                </a:solidFill>
                <a:latin typeface="Times New Roman" pitchFamily="18" charset="0"/>
                <a:cs typeface="Times New Roman" pitchFamily="18" charset="0"/>
              </a:rPr>
              <a:t>Available Power as a Function of Flow</a:t>
            </a:r>
            <a:endParaRPr lang="en-US" sz="2800" b="1">
              <a:solidFill>
                <a:srgbClr val="C00000"/>
              </a:solidFill>
              <a:latin typeface="Times New Roman" pitchFamily="18" charset="0"/>
              <a:cs typeface="Times New Roman" pitchFamily="18" charset="0"/>
            </a:endParaRPr>
          </a:p>
        </p:txBody>
      </p:sp>
      <p:sp>
        <p:nvSpPr>
          <p:cNvPr id="6" name="Rectangle 5"/>
          <p:cNvSpPr>
            <a:spLocks noChangeArrowheads="1"/>
          </p:cNvSpPr>
          <p:nvPr/>
        </p:nvSpPr>
        <p:spPr bwMode="auto">
          <a:xfrm>
            <a:off x="0" y="23622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i="1">
                <a:latin typeface="Times New Roman" pitchFamily="18" charset="0"/>
                <a:cs typeface="Times New Roman" pitchFamily="18" charset="0"/>
              </a:rPr>
              <a:t>Actual power P available from a small hydropower plant for a given flow rate Q is given by the following equation, in which the flow-dependent hydraulic losses and tailrace reduction are taken into account:</a:t>
            </a:r>
            <a:endParaRPr lang="en-US" sz="2800">
              <a:latin typeface="Times New Roman" pitchFamily="18" charset="0"/>
              <a:cs typeface="Times New Roman" pitchFamily="18" charset="0"/>
            </a:endParaRPr>
          </a:p>
        </p:txBody>
      </p:sp>
      <p:pic>
        <p:nvPicPr>
          <p:cNvPr id="67587" name="Picture 3"/>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304801" y="4114800"/>
            <a:ext cx="8001000" cy="895525"/>
          </a:xfrm>
          <a:prstGeom prst="rect">
            <a:avLst/>
          </a:prstGeom>
          <a:noFill/>
          <a:ln w="9525">
            <a:noFill/>
            <a:miter lim="800000"/>
            <a:headEnd/>
            <a:tailEnd/>
          </a:ln>
        </p:spPr>
      </p:pic>
      <p:sp>
        <p:nvSpPr>
          <p:cNvPr id="8" name="Rectangle 7"/>
          <p:cNvSpPr>
            <a:spLocks noChangeArrowheads="1"/>
          </p:cNvSpPr>
          <p:nvPr/>
        </p:nvSpPr>
        <p:spPr bwMode="auto">
          <a:xfrm>
            <a:off x="0" y="4919663"/>
            <a:ext cx="9144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b="1" i="1">
                <a:latin typeface="Times New Roman" pitchFamily="18" charset="0"/>
                <a:cs typeface="Times New Roman" pitchFamily="18" charset="0"/>
              </a:rPr>
              <a:t>where </a:t>
            </a:r>
            <a:r>
              <a:rPr lang="en-US" sz="2400" b="1" i="1">
                <a:latin typeface="Times New Roman" pitchFamily="18" charset="0"/>
                <a:cs typeface="Times New Roman" pitchFamily="18" charset="0"/>
                <a:sym typeface="SymbolPS" pitchFamily="18" charset="2"/>
              </a:rPr>
              <a:t></a:t>
            </a:r>
            <a:r>
              <a:rPr lang="en-US" sz="2400" b="1" i="1">
                <a:latin typeface="Times New Roman" pitchFamily="18" charset="0"/>
                <a:cs typeface="Times New Roman" pitchFamily="18" charset="0"/>
              </a:rPr>
              <a:t> is the density of water, g the acceleration of gravity, Hg  the gross head, h</a:t>
            </a:r>
            <a:r>
              <a:rPr lang="en-US" sz="2400" b="1" i="1" baseline="-25000">
                <a:latin typeface="Times New Roman" pitchFamily="18" charset="0"/>
                <a:cs typeface="Times New Roman" pitchFamily="18" charset="0"/>
              </a:rPr>
              <a:t>hydr</a:t>
            </a:r>
            <a:r>
              <a:rPr lang="en-US" sz="2400" b="1" i="1">
                <a:latin typeface="Times New Roman" pitchFamily="18" charset="0"/>
                <a:cs typeface="Times New Roman" pitchFamily="18" charset="0"/>
              </a:rPr>
              <a:t> and h</a:t>
            </a:r>
            <a:r>
              <a:rPr lang="en-US" sz="2400" b="1" i="1" baseline="-25000">
                <a:latin typeface="Times New Roman" pitchFamily="18" charset="0"/>
                <a:cs typeface="Times New Roman" pitchFamily="18" charset="0"/>
              </a:rPr>
              <a:t>tail</a:t>
            </a:r>
            <a:r>
              <a:rPr lang="en-US" sz="2400" b="1" i="1">
                <a:latin typeface="Times New Roman" pitchFamily="18" charset="0"/>
                <a:cs typeface="Times New Roman" pitchFamily="18" charset="0"/>
              </a:rPr>
              <a:t> are respectively the hydraulic losses and tailrace effect associated with the flow, </a:t>
            </a:r>
            <a:r>
              <a:rPr lang="en-US" sz="2400" b="1" i="1">
                <a:latin typeface="Times New Roman" pitchFamily="18" charset="0"/>
                <a:cs typeface="Times New Roman" pitchFamily="18" charset="0"/>
                <a:sym typeface="SymbolPS" pitchFamily="18" charset="2"/>
              </a:rPr>
              <a:t></a:t>
            </a:r>
            <a:r>
              <a:rPr lang="en-US" sz="2400" b="1" i="1" baseline="-25000">
                <a:latin typeface="Times New Roman" pitchFamily="18" charset="0"/>
                <a:cs typeface="Times New Roman" pitchFamily="18" charset="0"/>
              </a:rPr>
              <a:t>t </a:t>
            </a:r>
            <a:r>
              <a:rPr lang="en-US" sz="2400" b="1" i="1">
                <a:latin typeface="Times New Roman" pitchFamily="18" charset="0"/>
                <a:cs typeface="Times New Roman" pitchFamily="18" charset="0"/>
              </a:rPr>
              <a:t>is the turbine efficiency at flow Q, </a:t>
            </a:r>
            <a:r>
              <a:rPr lang="en-US" sz="2400" b="1" i="1">
                <a:latin typeface="Times New Roman" pitchFamily="18" charset="0"/>
                <a:cs typeface="Times New Roman" pitchFamily="18" charset="0"/>
                <a:sym typeface="SymbolPS" pitchFamily="18" charset="2"/>
              </a:rPr>
              <a:t></a:t>
            </a:r>
            <a:r>
              <a:rPr lang="en-US" sz="2400" b="1" i="1" baseline="-25000">
                <a:latin typeface="Times New Roman" pitchFamily="18" charset="0"/>
                <a:cs typeface="Times New Roman" pitchFamily="18" charset="0"/>
              </a:rPr>
              <a:t>g</a:t>
            </a:r>
            <a:r>
              <a:rPr lang="en-US" sz="2400" b="1" i="1">
                <a:latin typeface="Times New Roman" pitchFamily="18" charset="0"/>
                <a:cs typeface="Times New Roman" pitchFamily="18" charset="0"/>
              </a:rPr>
              <a:t> is the generator efficiency, h</a:t>
            </a:r>
            <a:r>
              <a:rPr lang="en-US" sz="2400" b="1" i="1" baseline="-25000">
                <a:latin typeface="Times New Roman" pitchFamily="18" charset="0"/>
                <a:cs typeface="Times New Roman" pitchFamily="18" charset="0"/>
              </a:rPr>
              <a:t>trans </a:t>
            </a:r>
            <a:r>
              <a:rPr lang="en-US" sz="2400" b="1" i="1">
                <a:latin typeface="Times New Roman" pitchFamily="18" charset="0"/>
                <a:cs typeface="Times New Roman" pitchFamily="18" charset="0"/>
              </a:rPr>
              <a:t>the transformer losses, and h</a:t>
            </a:r>
            <a:r>
              <a:rPr lang="en-US" sz="2400" b="1" i="1" baseline="-25000">
                <a:latin typeface="Times New Roman" pitchFamily="18" charset="0"/>
                <a:cs typeface="Times New Roman" pitchFamily="18" charset="0"/>
              </a:rPr>
              <a:t>para</a:t>
            </a:r>
            <a:r>
              <a:rPr lang="en-US" sz="2400" b="1" i="1">
                <a:latin typeface="Times New Roman" pitchFamily="18" charset="0"/>
                <a:cs typeface="Times New Roman" pitchFamily="18" charset="0"/>
              </a:rPr>
              <a:t> the parasitic electricity losses</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701262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7586"/>
                                        </p:tgtEl>
                                        <p:attrNameLst>
                                          <p:attrName>style.visibility</p:attrName>
                                        </p:attrNameLst>
                                      </p:cBhvr>
                                      <p:to>
                                        <p:strVal val="visible"/>
                                      </p:to>
                                    </p:set>
                                    <p:animEffect transition="in" filter="wipe(down)">
                                      <p:cBhvr>
                                        <p:cTn id="12" dur="500"/>
                                        <p:tgtEl>
                                          <p:spTgt spid="675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7587"/>
                                        </p:tgtEl>
                                        <p:attrNameLst>
                                          <p:attrName>style.visibility</p:attrName>
                                        </p:attrNameLst>
                                      </p:cBhvr>
                                      <p:to>
                                        <p:strVal val="visible"/>
                                      </p:to>
                                    </p:set>
                                    <p:animEffect transition="in" filter="wipe(down)">
                                      <p:cBhvr>
                                        <p:cTn id="27" dur="500"/>
                                        <p:tgtEl>
                                          <p:spTgt spid="6758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down)">
                                      <p:cBhvr>
                                        <p:cTn id="3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Font typeface="Wingdings" pitchFamily="2" charset="2"/>
              <a:buChar char="Ø"/>
            </a:pPr>
            <a:r>
              <a:rPr lang="en-US" sz="2800" b="1" i="1" smtClean="0">
                <a:solidFill>
                  <a:srgbClr val="002060"/>
                </a:solidFill>
                <a:latin typeface="Times New Roman" pitchFamily="18" charset="0"/>
                <a:cs typeface="Times New Roman" pitchFamily="18" charset="0"/>
              </a:rPr>
              <a:t>Net head </a:t>
            </a:r>
            <a:r>
              <a:rPr lang="en-US" sz="2800" i="1" smtClean="0">
                <a:latin typeface="Times New Roman" pitchFamily="18" charset="0"/>
                <a:cs typeface="Times New Roman" pitchFamily="18" charset="0"/>
              </a:rPr>
              <a:t>is the effective head on the turbine and is equal to the gross head minus the hydraulic losses before entrance to the turbine and outlet losses.</a:t>
            </a:r>
          </a:p>
          <a:p>
            <a:pPr algn="just">
              <a:buFont typeface="Wingdings" pitchFamily="2" charset="2"/>
              <a:buChar char="Ø"/>
            </a:pPr>
            <a:r>
              <a:rPr lang="en-US" sz="2800" b="1" i="1" smtClean="0">
                <a:solidFill>
                  <a:srgbClr val="002060"/>
                </a:solidFill>
                <a:latin typeface="Times New Roman" pitchFamily="18" charset="0"/>
                <a:cs typeface="Times New Roman" pitchFamily="18" charset="0"/>
              </a:rPr>
              <a:t>Design head</a:t>
            </a:r>
            <a:r>
              <a:rPr lang="en-US" sz="2800" i="1" smtClean="0">
                <a:latin typeface="Times New Roman" pitchFamily="18" charset="0"/>
                <a:cs typeface="Times New Roman" pitchFamily="18" charset="0"/>
              </a:rPr>
              <a:t>  is the effective head for which the turbine is designed for best speed and efficiency. </a:t>
            </a:r>
          </a:p>
          <a:p>
            <a:pPr algn="just">
              <a:buFont typeface="Wingdings" pitchFamily="2" charset="2"/>
              <a:buChar char="Ø"/>
            </a:pPr>
            <a:r>
              <a:rPr lang="en-US" sz="2800" b="1" i="1" smtClean="0">
                <a:solidFill>
                  <a:srgbClr val="002060"/>
                </a:solidFill>
                <a:latin typeface="Times New Roman" pitchFamily="18" charset="0"/>
                <a:cs typeface="Times New Roman" pitchFamily="18" charset="0"/>
              </a:rPr>
              <a:t>Rated head </a:t>
            </a:r>
            <a:r>
              <a:rPr lang="en-US" sz="2800" i="1" smtClean="0">
                <a:latin typeface="Times New Roman" pitchFamily="18" charset="0"/>
                <a:cs typeface="Times New Roman" pitchFamily="18" charset="0"/>
              </a:rPr>
              <a:t>is the lowest head at which the full-gate discharge of the turbine will produce the rated capacity of the generator. The term is sometimes used interchangeably with the term effective head. </a:t>
            </a:r>
          </a:p>
          <a:p>
            <a:pPr algn="just">
              <a:buFont typeface="Wingdings" pitchFamily="2" charset="2"/>
              <a:buChar char="Ø"/>
            </a:pPr>
            <a:r>
              <a:rPr lang="en-US" sz="2800" b="1" i="1" smtClean="0">
                <a:solidFill>
                  <a:srgbClr val="002060"/>
                </a:solidFill>
                <a:latin typeface="Times New Roman" pitchFamily="18" charset="0"/>
                <a:cs typeface="Times New Roman" pitchFamily="18" charset="0"/>
              </a:rPr>
              <a:t>Critical head </a:t>
            </a:r>
            <a:r>
              <a:rPr lang="en-US" sz="2800" i="1" smtClean="0">
                <a:latin typeface="Times New Roman" pitchFamily="18" charset="0"/>
                <a:cs typeface="Times New Roman" pitchFamily="18" charset="0"/>
              </a:rPr>
              <a:t> is the net head or effective head at which full-gate output of the turbine produces the permissible overload on the generator at unit power factor. "Critical head" is used in studies of cavitation and turbine setting.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0" y="0"/>
            <a:ext cx="9144000" cy="6858000"/>
          </a:xfrm>
        </p:spPr>
        <p:txBody>
          <a:bodyPr/>
          <a:lstStyle/>
          <a:p>
            <a:pPr eaLnBrk="1" hangingPunct="1">
              <a:buFont typeface="Arial" charset="0"/>
              <a:buNone/>
            </a:pPr>
            <a:r>
              <a:rPr lang="en-US" sz="2800" b="1" i="1" smtClean="0">
                <a:solidFill>
                  <a:srgbClr val="C00000"/>
                </a:solidFill>
                <a:latin typeface="Times New Roman" pitchFamily="18" charset="0"/>
                <a:cs typeface="Times New Roman" pitchFamily="18" charset="0"/>
              </a:rPr>
              <a:t>Plant Capacity</a:t>
            </a:r>
          </a:p>
          <a:p>
            <a:pPr algn="just" eaLnBrk="1" hangingPunct="1">
              <a:buFont typeface="Wingdings" pitchFamily="2" charset="2"/>
              <a:buChar char="Ø"/>
            </a:pPr>
            <a:r>
              <a:rPr lang="en-US" sz="2800" i="1" smtClean="0">
                <a:latin typeface="Times New Roman" pitchFamily="18" charset="0"/>
                <a:cs typeface="Times New Roman" pitchFamily="18" charset="0"/>
              </a:rPr>
              <a:t>The plant capacity P</a:t>
            </a:r>
            <a:r>
              <a:rPr lang="en-US" sz="2800" i="1" baseline="-25000" smtClean="0">
                <a:latin typeface="Times New Roman" pitchFamily="18" charset="0"/>
                <a:cs typeface="Times New Roman" pitchFamily="18" charset="0"/>
              </a:rPr>
              <a:t>des</a:t>
            </a:r>
            <a:r>
              <a:rPr lang="en-US" sz="2800" i="1" smtClean="0">
                <a:latin typeface="Times New Roman" pitchFamily="18" charset="0"/>
                <a:cs typeface="Times New Roman" pitchFamily="18" charset="0"/>
              </a:rPr>
              <a:t> of a hydropower plant as a function of design flow Q</a:t>
            </a:r>
            <a:r>
              <a:rPr lang="en-US" sz="2800" i="1" baseline="-25000" smtClean="0">
                <a:latin typeface="Times New Roman" pitchFamily="18" charset="0"/>
                <a:cs typeface="Times New Roman" pitchFamily="18" charset="0"/>
              </a:rPr>
              <a:t>des</a:t>
            </a:r>
            <a:r>
              <a:rPr lang="en-US" sz="2800" i="1" smtClean="0">
                <a:latin typeface="Times New Roman" pitchFamily="18" charset="0"/>
                <a:cs typeface="Times New Roman" pitchFamily="18" charset="0"/>
              </a:rPr>
              <a:t> can be estimated from:</a:t>
            </a:r>
            <a:endParaRPr lang="en-US" sz="2800" smtClean="0">
              <a:latin typeface="Times New Roman" pitchFamily="18" charset="0"/>
              <a:cs typeface="Times New Roman" pitchFamily="18" charset="0"/>
            </a:endParaRPr>
          </a:p>
        </p:txBody>
      </p:sp>
      <p:pic>
        <p:nvPicPr>
          <p:cNvPr id="68610" name="Picture 2"/>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609600" y="1524000"/>
            <a:ext cx="7210778" cy="762000"/>
          </a:xfrm>
          <a:prstGeom prst="rect">
            <a:avLst/>
          </a:prstGeom>
          <a:noFill/>
          <a:ln w="9525">
            <a:noFill/>
            <a:miter lim="800000"/>
            <a:headEnd/>
            <a:tailEnd/>
          </a:ln>
        </p:spPr>
      </p:pic>
      <p:pic>
        <p:nvPicPr>
          <p:cNvPr id="68611" name="Picture 3"/>
          <p:cNvPicPr>
            <a:picLocks noChangeAspect="1" noChangeArrowheads="1"/>
          </p:cNvPicPr>
          <p:nvPr/>
        </p:nvPicPr>
        <p:blipFill>
          <a:blip r:embed="rId3" cstate="print">
            <a:duotone>
              <a:schemeClr val="accent6">
                <a:shade val="45000"/>
                <a:satMod val="135000"/>
              </a:schemeClr>
              <a:prstClr val="white"/>
            </a:duotone>
            <a:lum bright="-65000" contrast="76000"/>
          </a:blip>
          <a:srcRect/>
          <a:stretch>
            <a:fillRect/>
          </a:stretch>
        </p:blipFill>
        <p:spPr bwMode="auto">
          <a:xfrm>
            <a:off x="609599" y="2438400"/>
            <a:ext cx="8019523" cy="3276600"/>
          </a:xfrm>
          <a:prstGeom prst="rect">
            <a:avLst/>
          </a:prstGeom>
          <a:noFill/>
          <a:ln w="9525">
            <a:noFill/>
            <a:miter lim="800000"/>
            <a:headEnd/>
            <a:tailEnd/>
          </a:ln>
        </p:spPr>
      </p:pic>
    </p:spTree>
    <p:extLst>
      <p:ext uri="{BB962C8B-B14F-4D97-AF65-F5344CB8AC3E}">
        <p14:creationId xmlns:p14="http://schemas.microsoft.com/office/powerpoint/2010/main" val="40603163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eaLnBrk="1" hangingPunct="1">
              <a:buFont typeface="Wingdings" pitchFamily="2" charset="2"/>
              <a:buChar char="Ø"/>
            </a:pPr>
            <a:r>
              <a:rPr lang="en-US" sz="2800" i="1" smtClean="0">
                <a:latin typeface="Times New Roman" pitchFamily="18" charset="0"/>
                <a:cs typeface="Times New Roman" pitchFamily="18" charset="0"/>
              </a:rPr>
              <a:t>Available renewable energy is determined by calculating the area under the power curve, assuming a straight line between adjacent calculated power output values.</a:t>
            </a:r>
          </a:p>
          <a:p>
            <a:pPr algn="just" eaLnBrk="1" hangingPunct="1">
              <a:buFont typeface="Wingdings" pitchFamily="2" charset="2"/>
              <a:buChar char="Ø"/>
            </a:pPr>
            <a:r>
              <a:rPr lang="en-US" sz="2800" smtClean="0">
                <a:latin typeface="Times New Roman" pitchFamily="18" charset="0"/>
                <a:cs typeface="Times New Roman" pitchFamily="18" charset="0"/>
              </a:rPr>
              <a:t> </a:t>
            </a:r>
            <a:r>
              <a:rPr lang="en-US" sz="2800" i="1" smtClean="0">
                <a:latin typeface="Times New Roman" pitchFamily="18" charset="0"/>
                <a:cs typeface="Times New Roman" pitchFamily="18" charset="0"/>
              </a:rPr>
              <a:t>Given that the flow-duration curve represents an annual cycle, each 5% interval on the curve is equivalent to 5% of 8760 hours (number of hours per year).</a:t>
            </a:r>
          </a:p>
          <a:p>
            <a:pPr algn="just" eaLnBrk="1" hangingPunct="1">
              <a:buFont typeface="Wingdings" pitchFamily="2" charset="2"/>
              <a:buChar char="Ø"/>
            </a:pPr>
            <a:r>
              <a:rPr lang="en-US" sz="2800" i="1" smtClean="0">
                <a:latin typeface="Times New Roman" pitchFamily="18" charset="0"/>
                <a:cs typeface="Times New Roman" pitchFamily="18" charset="0"/>
              </a:rPr>
              <a:t>The annual available energy E avail is determined from:</a:t>
            </a:r>
            <a:endParaRPr lang="en-US" sz="2800" smtClean="0">
              <a:latin typeface="Times New Roman" pitchFamily="18" charset="0"/>
              <a:cs typeface="Times New Roman" pitchFamily="18" charset="0"/>
            </a:endParaRPr>
          </a:p>
        </p:txBody>
      </p:sp>
      <p:pic>
        <p:nvPicPr>
          <p:cNvPr id="696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00400"/>
            <a:ext cx="65674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609600" y="4648200"/>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i="1">
                <a:latin typeface="Times New Roman" pitchFamily="18" charset="0"/>
                <a:cs typeface="Times New Roman" pitchFamily="18" charset="0"/>
              </a:rPr>
              <a:t>where: h</a:t>
            </a:r>
            <a:r>
              <a:rPr lang="en-US" sz="2800" i="1" baseline="-25000">
                <a:latin typeface="Times New Roman" pitchFamily="18" charset="0"/>
                <a:cs typeface="Times New Roman" pitchFamily="18" charset="0"/>
              </a:rPr>
              <a:t>dt</a:t>
            </a:r>
            <a:r>
              <a:rPr lang="en-US" sz="2800" i="1">
                <a:latin typeface="Times New Roman" pitchFamily="18" charset="0"/>
                <a:cs typeface="Times New Roman" pitchFamily="18" charset="0"/>
              </a:rPr>
              <a:t> is the annual downtime losses ( = 2 to 7%)</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26838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9635"/>
                                        </p:tgtEl>
                                        <p:attrNameLst>
                                          <p:attrName>style.visibility</p:attrName>
                                        </p:attrNameLst>
                                      </p:cBhvr>
                                      <p:to>
                                        <p:strVal val="visible"/>
                                      </p:to>
                                    </p:set>
                                    <p:animEffect transition="in" filter="wipe(down)">
                                      <p:cBhvr>
                                        <p:cTn id="22" dur="500"/>
                                        <p:tgtEl>
                                          <p:spTgt spid="696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eaLnBrk="1" hangingPunct="1">
              <a:buFont typeface="Arial" charset="0"/>
              <a:buNone/>
            </a:pPr>
            <a:r>
              <a:rPr lang="en-US" b="1" i="1" smtClean="0">
                <a:solidFill>
                  <a:srgbClr val="C00000"/>
                </a:solidFill>
                <a:latin typeface="Times New Roman" pitchFamily="18" charset="0"/>
                <a:cs typeface="Times New Roman" pitchFamily="18" charset="0"/>
              </a:rPr>
              <a:t>Energy Delivered to Central Grid:</a:t>
            </a:r>
          </a:p>
          <a:p>
            <a:pPr algn="just" eaLnBrk="1" hangingPunct="1">
              <a:buFont typeface="Wingdings" pitchFamily="2" charset="2"/>
              <a:buChar char="Ø"/>
            </a:pPr>
            <a:r>
              <a:rPr lang="en-US" sz="2800" i="1" smtClean="0">
                <a:latin typeface="Times New Roman" pitchFamily="18" charset="0"/>
                <a:cs typeface="Times New Roman" pitchFamily="18" charset="0"/>
              </a:rPr>
              <a:t>For central-grid applications, it is assumed that the grid is able to absorb all the energy produced by the small hydro power plant.</a:t>
            </a:r>
          </a:p>
          <a:p>
            <a:pPr algn="just" eaLnBrk="1" hangingPunct="1">
              <a:buFont typeface="Wingdings" pitchFamily="2" charset="2"/>
              <a:buChar char="Ø"/>
            </a:pPr>
            <a:r>
              <a:rPr lang="en-US" sz="2800" i="1" smtClean="0">
                <a:latin typeface="Times New Roman" pitchFamily="18" charset="0"/>
                <a:cs typeface="Times New Roman" pitchFamily="18" charset="0"/>
              </a:rPr>
              <a:t>All the renewable energy available, therefore, will be delivered to the central-grid and the renewable energy delivered, E</a:t>
            </a:r>
            <a:r>
              <a:rPr lang="en-US" sz="2800" i="1" baseline="-25000" smtClean="0">
                <a:latin typeface="Times New Roman" pitchFamily="18" charset="0"/>
                <a:cs typeface="Times New Roman" pitchFamily="18" charset="0"/>
              </a:rPr>
              <a:t>dlvd</a:t>
            </a:r>
            <a:r>
              <a:rPr lang="en-US" sz="2800" i="1" smtClean="0">
                <a:latin typeface="Times New Roman" pitchFamily="18" charset="0"/>
                <a:cs typeface="Times New Roman" pitchFamily="18" charset="0"/>
              </a:rPr>
              <a:t>,is:</a:t>
            </a:r>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352800"/>
            <a:ext cx="3095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0" y="449580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i="1">
                <a:solidFill>
                  <a:srgbClr val="C00000"/>
                </a:solidFill>
                <a:latin typeface="Times New Roman" pitchFamily="18" charset="0"/>
                <a:cs typeface="Times New Roman" pitchFamily="18" charset="0"/>
              </a:rPr>
              <a:t>Energy Delivered to Isolated Grid and Off-Grid:</a:t>
            </a:r>
            <a:endParaRPr lang="en-US" sz="3200">
              <a:solidFill>
                <a:srgbClr val="C00000"/>
              </a:solidFill>
              <a:latin typeface="Times New Roman" pitchFamily="18" charset="0"/>
              <a:cs typeface="Times New Roman" pitchFamily="18" charset="0"/>
            </a:endParaRPr>
          </a:p>
        </p:txBody>
      </p:sp>
      <p:sp>
        <p:nvSpPr>
          <p:cNvPr id="7" name="Rectangle 6"/>
          <p:cNvSpPr>
            <a:spLocks noChangeArrowheads="1"/>
          </p:cNvSpPr>
          <p:nvPr/>
        </p:nvSpPr>
        <p:spPr bwMode="auto">
          <a:xfrm>
            <a:off x="0" y="51054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i="1">
                <a:latin typeface="Times New Roman" pitchFamily="18" charset="0"/>
                <a:cs typeface="Times New Roman" pitchFamily="18" charset="0"/>
              </a:rPr>
              <a:t>The portion of energy that can be delivered by the small hydro plant is determined as the area that is under both the load duration curve and the horizontal line representing the available plant power output.</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4200713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0658"/>
                                        </p:tgtEl>
                                        <p:attrNameLst>
                                          <p:attrName>style.visibility</p:attrName>
                                        </p:attrNameLst>
                                      </p:cBhvr>
                                      <p:to>
                                        <p:strVal val="visible"/>
                                      </p:to>
                                    </p:set>
                                    <p:animEffect transition="in" filter="wipe(down)">
                                      <p:cBhvr>
                                        <p:cTn id="22" dur="500"/>
                                        <p:tgtEl>
                                          <p:spTgt spid="706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518525"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279650" y="6019800"/>
            <a:ext cx="4937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en-US" i="1">
                <a:solidFill>
                  <a:srgbClr val="C00000"/>
                </a:solidFill>
                <a:latin typeface="Times New Roman" pitchFamily="18" charset="0"/>
                <a:cs typeface="Times New Roman" pitchFamily="18" charset="0"/>
              </a:rPr>
              <a:t>Fig.  Example : Daily Renewable Energy Delivered</a:t>
            </a:r>
          </a:p>
        </p:txBody>
      </p:sp>
    </p:spTree>
    <p:extLst>
      <p:ext uri="{BB962C8B-B14F-4D97-AF65-F5344CB8AC3E}">
        <p14:creationId xmlns:p14="http://schemas.microsoft.com/office/powerpoint/2010/main" val="1445867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Font typeface="Arial" charset="0"/>
              <a:buNone/>
            </a:pPr>
            <a:r>
              <a:rPr lang="en-US" i="1" smtClean="0">
                <a:solidFill>
                  <a:srgbClr val="0000FF"/>
                </a:solidFill>
                <a:latin typeface="Times New Roman" pitchFamily="18" charset="0"/>
                <a:cs typeface="Times New Roman" pitchFamily="18" charset="0"/>
              </a:rPr>
              <a:t>Friction head losses in  closed pipe</a:t>
            </a:r>
          </a:p>
        </p:txBody>
      </p:sp>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24384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12954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i="1">
                <a:latin typeface="Times New Roman" pitchFamily="18" charset="0"/>
                <a:cs typeface="Times New Roman" pitchFamily="18" charset="0"/>
              </a:rPr>
              <a:t>Where:</a:t>
            </a:r>
          </a:p>
          <a:p>
            <a:pPr algn="just"/>
            <a:r>
              <a:rPr lang="en-US" sz="2800" i="1">
                <a:latin typeface="Times New Roman" pitchFamily="18" charset="0"/>
                <a:cs typeface="Times New Roman" pitchFamily="18" charset="0"/>
              </a:rPr>
              <a:t>S is the hydraulic gradient or head loss by linear meter (hf/L).</a:t>
            </a:r>
          </a:p>
          <a:p>
            <a:pPr algn="just"/>
            <a:r>
              <a:rPr lang="en-US" sz="2800" i="1">
                <a:latin typeface="Times New Roman" pitchFamily="18" charset="0"/>
                <a:cs typeface="Times New Roman" pitchFamily="18" charset="0"/>
              </a:rPr>
              <a:t>Q is the channel discharge (m</a:t>
            </a:r>
            <a:r>
              <a:rPr lang="en-US" sz="2800" i="1" baseline="30000">
                <a:latin typeface="Times New Roman" pitchFamily="18" charset="0"/>
                <a:cs typeface="Times New Roman" pitchFamily="18" charset="0"/>
              </a:rPr>
              <a:t>3</a:t>
            </a:r>
            <a:r>
              <a:rPr lang="en-US" sz="2800" i="1">
                <a:latin typeface="Times New Roman" pitchFamily="18" charset="0"/>
                <a:cs typeface="Times New Roman" pitchFamily="18" charset="0"/>
              </a:rPr>
              <a:t>/s)</a:t>
            </a:r>
          </a:p>
          <a:p>
            <a:pPr algn="just"/>
            <a:r>
              <a:rPr lang="en-US" sz="2800" i="1">
                <a:latin typeface="Times New Roman" pitchFamily="18" charset="0"/>
                <a:cs typeface="Times New Roman" pitchFamily="18" charset="0"/>
              </a:rPr>
              <a:t>n is the Manning roughness coefficient</a:t>
            </a:r>
          </a:p>
        </p:txBody>
      </p:sp>
      <p:pic>
        <p:nvPicPr>
          <p:cNvPr id="1249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124200"/>
            <a:ext cx="70564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225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4930"/>
                                        </p:tgtEl>
                                        <p:attrNameLst>
                                          <p:attrName>style.visibility</p:attrName>
                                        </p:attrNameLst>
                                      </p:cBhvr>
                                      <p:to>
                                        <p:strVal val="visible"/>
                                      </p:to>
                                    </p:set>
                                    <p:animEffect transition="in" filter="wipe(down)">
                                      <p:cBhvr>
                                        <p:cTn id="12" dur="500"/>
                                        <p:tgtEl>
                                          <p:spTgt spid="1249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down)">
                                      <p:cBhvr>
                                        <p:cTn id="21" dur="500"/>
                                        <p:tgtEl>
                                          <p:spTgt spid="5">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down)">
                                      <p:cBhvr>
                                        <p:cTn id="24" dur="500"/>
                                        <p:tgtEl>
                                          <p:spTgt spid="5">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24933"/>
                                        </p:tgtEl>
                                        <p:attrNameLst>
                                          <p:attrName>style.visibility</p:attrName>
                                        </p:attrNameLst>
                                      </p:cBhvr>
                                      <p:to>
                                        <p:strVal val="visible"/>
                                      </p:to>
                                    </p:set>
                                    <p:animEffect transition="in" filter="wipe(down)">
                                      <p:cBhvr>
                                        <p:cTn id="29" dur="500"/>
                                        <p:tgtEl>
                                          <p:spTgt spid="124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81000" y="171450"/>
            <a:ext cx="7391400" cy="938213"/>
          </a:xfrm>
        </p:spPr>
        <p:txBody>
          <a:bodyPr/>
          <a:lstStyle/>
          <a:p>
            <a:pPr eaLnBrk="1" hangingPunct="1"/>
            <a:r>
              <a:rPr lang="en-US" smtClean="0"/>
              <a:t>RETScreen</a:t>
            </a:r>
            <a:r>
              <a:rPr lang="en-GB" sz="2400" baseline="50000" smtClean="0"/>
              <a:t>®</a:t>
            </a:r>
            <a:r>
              <a:rPr lang="en-GB" baseline="42000" smtClean="0"/>
              <a:t> </a:t>
            </a:r>
            <a:r>
              <a:rPr lang="en-GB" smtClean="0"/>
              <a:t>Small Hydro</a:t>
            </a:r>
            <a:br>
              <a:rPr lang="en-GB" smtClean="0"/>
            </a:br>
            <a:r>
              <a:rPr lang="en-GB" smtClean="0"/>
              <a:t>Project Model</a:t>
            </a:r>
            <a:endParaRPr lang="en-CA" smtClean="0"/>
          </a:p>
        </p:txBody>
      </p:sp>
      <p:sp>
        <p:nvSpPr>
          <p:cNvPr id="74755" name="Rectangle 3"/>
          <p:cNvSpPr>
            <a:spLocks noGrp="1" noChangeArrowheads="1"/>
          </p:cNvSpPr>
          <p:nvPr>
            <p:ph type="body" idx="1"/>
          </p:nvPr>
        </p:nvSpPr>
        <p:spPr>
          <a:xfrm>
            <a:off x="381000" y="1600200"/>
            <a:ext cx="8763000" cy="5105400"/>
          </a:xfrm>
        </p:spPr>
        <p:txBody>
          <a:bodyPr/>
          <a:lstStyle/>
          <a:p>
            <a:pPr eaLnBrk="1" hangingPunct="1">
              <a:spcBef>
                <a:spcPct val="25000"/>
              </a:spcBef>
              <a:spcAft>
                <a:spcPct val="25000"/>
              </a:spcAft>
            </a:pPr>
            <a:r>
              <a:rPr lang="en-US" sz="2200" smtClean="0"/>
              <a:t>World-wide analysis of energy production, life-cycle costs</a:t>
            </a:r>
            <a:r>
              <a:rPr lang="fr-CA" sz="2200" smtClean="0"/>
              <a:t/>
            </a:r>
            <a:br>
              <a:rPr lang="fr-CA" sz="2200" smtClean="0"/>
            </a:br>
            <a:r>
              <a:rPr lang="en-US" sz="2200" smtClean="0"/>
              <a:t>and greenhouse gas emissions reductions</a:t>
            </a:r>
          </a:p>
          <a:p>
            <a:pPr eaLnBrk="1" hangingPunct="1">
              <a:lnSpc>
                <a:spcPct val="20000"/>
              </a:lnSpc>
              <a:spcBef>
                <a:spcPct val="25000"/>
              </a:spcBef>
              <a:spcAft>
                <a:spcPct val="25000"/>
              </a:spcAft>
            </a:pPr>
            <a:endParaRPr lang="en-US" sz="2200" smtClean="0"/>
          </a:p>
          <a:p>
            <a:pPr lvl="1" eaLnBrk="1" hangingPunct="1">
              <a:spcBef>
                <a:spcPct val="25000"/>
              </a:spcBef>
              <a:spcAft>
                <a:spcPct val="25000"/>
              </a:spcAft>
            </a:pPr>
            <a:r>
              <a:rPr lang="en-US" sz="1600" smtClean="0"/>
              <a:t>Central-grid, isolated-grid and off-grid</a:t>
            </a:r>
          </a:p>
          <a:p>
            <a:pPr lvl="1" eaLnBrk="1" hangingPunct="1">
              <a:spcBef>
                <a:spcPct val="25000"/>
              </a:spcBef>
              <a:spcAft>
                <a:spcPct val="25000"/>
              </a:spcAft>
            </a:pPr>
            <a:r>
              <a:rPr lang="en-US" sz="1600" smtClean="0"/>
              <a:t>Single turbine micro hydro to</a:t>
            </a:r>
            <a:br>
              <a:rPr lang="en-US" sz="1600" smtClean="0"/>
            </a:br>
            <a:r>
              <a:rPr lang="en-US" sz="1600" smtClean="0"/>
              <a:t>multi-turbine small hydro</a:t>
            </a:r>
          </a:p>
          <a:p>
            <a:pPr lvl="1" eaLnBrk="1" hangingPunct="1">
              <a:spcBef>
                <a:spcPct val="25000"/>
              </a:spcBef>
              <a:spcAft>
                <a:spcPct val="25000"/>
              </a:spcAft>
            </a:pPr>
            <a:r>
              <a:rPr lang="en-US" sz="1600" smtClean="0"/>
              <a:t>“Formula” costing method</a:t>
            </a:r>
          </a:p>
          <a:p>
            <a:pPr lvl="1" eaLnBrk="1" hangingPunct="1">
              <a:lnSpc>
                <a:spcPct val="20000"/>
              </a:lnSpc>
              <a:spcBef>
                <a:spcPct val="25000"/>
              </a:spcBef>
              <a:spcAft>
                <a:spcPct val="25000"/>
              </a:spcAft>
              <a:buFont typeface="Webdings" pitchFamily="18" charset="2"/>
              <a:buNone/>
            </a:pPr>
            <a:endParaRPr lang="en-US" sz="1600" smtClean="0"/>
          </a:p>
          <a:p>
            <a:pPr eaLnBrk="1" hangingPunct="1">
              <a:lnSpc>
                <a:spcPct val="0"/>
              </a:lnSpc>
              <a:spcBef>
                <a:spcPct val="25000"/>
              </a:spcBef>
              <a:spcAft>
                <a:spcPct val="25000"/>
              </a:spcAft>
            </a:pPr>
            <a:endParaRPr lang="en-US" sz="2200" smtClean="0"/>
          </a:p>
          <a:p>
            <a:pPr eaLnBrk="1" hangingPunct="1">
              <a:spcBef>
                <a:spcPct val="25000"/>
              </a:spcBef>
              <a:spcAft>
                <a:spcPct val="25000"/>
              </a:spcAft>
            </a:pPr>
            <a:r>
              <a:rPr lang="en-US" sz="2200" smtClean="0"/>
              <a:t>Currently not covered:</a:t>
            </a:r>
          </a:p>
          <a:p>
            <a:pPr eaLnBrk="1" hangingPunct="1">
              <a:lnSpc>
                <a:spcPct val="20000"/>
              </a:lnSpc>
              <a:spcBef>
                <a:spcPct val="25000"/>
              </a:spcBef>
              <a:spcAft>
                <a:spcPct val="25000"/>
              </a:spcAft>
            </a:pPr>
            <a:endParaRPr lang="en-US" sz="2200" smtClean="0"/>
          </a:p>
          <a:p>
            <a:pPr lvl="1" eaLnBrk="1" hangingPunct="1">
              <a:spcBef>
                <a:spcPct val="25000"/>
              </a:spcBef>
              <a:spcAft>
                <a:spcPct val="25000"/>
              </a:spcAft>
            </a:pPr>
            <a:r>
              <a:rPr lang="en-US" sz="1600" smtClean="0"/>
              <a:t>Seasonal variations in isolated-grid load</a:t>
            </a:r>
          </a:p>
          <a:p>
            <a:pPr lvl="1" eaLnBrk="1" hangingPunct="1">
              <a:spcBef>
                <a:spcPct val="25000"/>
              </a:spcBef>
              <a:spcAft>
                <a:spcPct val="25000"/>
              </a:spcAft>
            </a:pPr>
            <a:r>
              <a:rPr lang="en-US" sz="1600" smtClean="0"/>
              <a:t>Variations in head in storage projects</a:t>
            </a:r>
            <a:br>
              <a:rPr lang="en-US" sz="1600" smtClean="0"/>
            </a:br>
            <a:r>
              <a:rPr lang="en-US" sz="1600" smtClean="0"/>
              <a:t>(user must supply average value)</a:t>
            </a:r>
          </a:p>
        </p:txBody>
      </p:sp>
      <p:pic>
        <p:nvPicPr>
          <p:cNvPr id="74756" name="Picture 4" descr="D:\!Clients\- PROJETS\!PB00186rnc\powerpoint\images\band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descr="D:\!Clients\- PROJETS\!PB00186rnc\powerpoint\images\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300" y="85725"/>
            <a:ext cx="11144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 Box 6"/>
          <p:cNvSpPr txBox="1">
            <a:spLocks noChangeArrowheads="1"/>
          </p:cNvSpPr>
          <p:nvPr/>
        </p:nvSpPr>
        <p:spPr bwMode="auto">
          <a:xfrm>
            <a:off x="6689725" y="6629400"/>
            <a:ext cx="23987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800">
                <a:latin typeface="Times New Roman" pitchFamily="18" charset="0"/>
              </a:rPr>
              <a:t>© Minister of Natural Resources Canada 2001 – 2004</a:t>
            </a:r>
            <a:r>
              <a:rPr lang="fr-FR" sz="800">
                <a:latin typeface="Times New Roman" pitchFamily="18" charset="0"/>
              </a:rPr>
              <a:t>.</a:t>
            </a:r>
            <a:endParaRPr lang="fr-CA" sz="800">
              <a:latin typeface="Times New Roman" pitchFamily="18" charset="0"/>
            </a:endParaRPr>
          </a:p>
        </p:txBody>
      </p:sp>
      <p:pic>
        <p:nvPicPr>
          <p:cNvPr id="74759" name="Picture 10" descr="F:\user\RETScreen e-Learning\C - Fichiers Power Point - Update March 2004\Nouvelles images Logiciel - Version 3\Hydro - Equipment Data.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9213" y="2387600"/>
            <a:ext cx="3827462" cy="41449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41774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098"/>
          <p:cNvSpPr>
            <a:spLocks noGrp="1" noChangeArrowheads="1"/>
          </p:cNvSpPr>
          <p:nvPr>
            <p:ph type="title"/>
          </p:nvPr>
        </p:nvSpPr>
        <p:spPr>
          <a:xfrm>
            <a:off x="381000" y="152400"/>
            <a:ext cx="5334000" cy="990600"/>
          </a:xfrm>
        </p:spPr>
        <p:txBody>
          <a:bodyPr/>
          <a:lstStyle/>
          <a:p>
            <a:pPr eaLnBrk="1" hangingPunct="1"/>
            <a:r>
              <a:rPr lang="en-US" smtClean="0"/>
              <a:t>RETScreen</a:t>
            </a:r>
            <a:r>
              <a:rPr lang="en-GB" sz="2400" baseline="50000" smtClean="0"/>
              <a:t>®</a:t>
            </a:r>
            <a:r>
              <a:rPr lang="en-GB" sz="2000" smtClean="0"/>
              <a:t> </a:t>
            </a:r>
            <a:r>
              <a:rPr lang="en-GB" sz="2800" smtClean="0"/>
              <a:t>Small Hydro </a:t>
            </a:r>
            <a:r>
              <a:rPr lang="en-US" sz="2800" smtClean="0"/>
              <a:t>Energy Calculation</a:t>
            </a:r>
            <a:endParaRPr lang="en-CA" sz="2800" smtClean="0"/>
          </a:p>
        </p:txBody>
      </p:sp>
      <p:sp>
        <p:nvSpPr>
          <p:cNvPr id="75779" name="Text Box 4104"/>
          <p:cNvSpPr txBox="1">
            <a:spLocks noChangeArrowheads="1"/>
          </p:cNvSpPr>
          <p:nvPr/>
        </p:nvSpPr>
        <p:spPr bwMode="auto">
          <a:xfrm>
            <a:off x="6689725" y="6629400"/>
            <a:ext cx="23987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800">
                <a:latin typeface="Times New Roman" pitchFamily="18" charset="0"/>
              </a:rPr>
              <a:t>© Minister of Natural Resources Canada 2001 – 2004</a:t>
            </a:r>
            <a:r>
              <a:rPr lang="fr-FR" sz="800">
                <a:latin typeface="Times New Roman" pitchFamily="18" charset="0"/>
              </a:rPr>
              <a:t>.</a:t>
            </a:r>
            <a:endParaRPr lang="fr-CA" sz="800">
              <a:latin typeface="Times New Roman" pitchFamily="18" charset="0"/>
            </a:endParaRPr>
          </a:p>
        </p:txBody>
      </p:sp>
      <p:sp>
        <p:nvSpPr>
          <p:cNvPr id="75780" name="Text Box 4105"/>
          <p:cNvSpPr txBox="1">
            <a:spLocks noChangeArrowheads="1"/>
          </p:cNvSpPr>
          <p:nvPr/>
        </p:nvSpPr>
        <p:spPr bwMode="auto">
          <a:xfrm>
            <a:off x="698500" y="5076825"/>
            <a:ext cx="37338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buFont typeface="Monotype Sorts" pitchFamily="2" charset="2"/>
              <a:buNone/>
            </a:pPr>
            <a:r>
              <a:rPr lang="en-GB" sz="1200" u="sng"/>
              <a:t>See e-Textbook</a:t>
            </a:r>
            <a:endParaRPr lang="en-GB" sz="1200"/>
          </a:p>
          <a:p>
            <a:pPr algn="ctr" eaLnBrk="1" hangingPunct="1">
              <a:lnSpc>
                <a:spcPct val="120000"/>
              </a:lnSpc>
              <a:spcBef>
                <a:spcPct val="50000"/>
              </a:spcBef>
              <a:buFont typeface="Monotype Sorts" pitchFamily="2" charset="2"/>
              <a:buNone/>
            </a:pPr>
            <a:r>
              <a:rPr lang="en-GB" sz="1200"/>
              <a:t>Clean Energy Project Analysis:</a:t>
            </a:r>
          </a:p>
          <a:p>
            <a:pPr algn="ctr" eaLnBrk="1" hangingPunct="1">
              <a:lnSpc>
                <a:spcPct val="90000"/>
              </a:lnSpc>
              <a:buFont typeface="Monotype Sorts" pitchFamily="2" charset="2"/>
              <a:buNone/>
            </a:pPr>
            <a:r>
              <a:rPr lang="en-GB" sz="1200"/>
              <a:t>RETScreen</a:t>
            </a:r>
            <a:r>
              <a:rPr lang="en-GB" sz="1200" baseline="42000">
                <a:latin typeface="Times New Roman" pitchFamily="18" charset="0"/>
              </a:rPr>
              <a:t>® </a:t>
            </a:r>
            <a:r>
              <a:rPr lang="en-GB" sz="1200"/>
              <a:t>Engineering and Cases</a:t>
            </a:r>
          </a:p>
          <a:p>
            <a:pPr algn="ctr" eaLnBrk="1" hangingPunct="1">
              <a:lnSpc>
                <a:spcPct val="130000"/>
              </a:lnSpc>
              <a:spcBef>
                <a:spcPct val="50000"/>
              </a:spcBef>
              <a:buFont typeface="Monotype Sorts" pitchFamily="2" charset="2"/>
              <a:buNone/>
            </a:pPr>
            <a:r>
              <a:rPr lang="en-GB" sz="1200"/>
              <a:t>Small Hydro Project Analysis Chapter</a:t>
            </a:r>
            <a:endParaRPr lang="en-GB" sz="1200" baseline="42000"/>
          </a:p>
        </p:txBody>
      </p:sp>
      <p:pic>
        <p:nvPicPr>
          <p:cNvPr id="75781" name="Picture 4109" descr="D:\!Clients\- PROJETS\!PB00186rnc\powerpoint\images\bande2.gif"/>
          <p:cNvPicPr>
            <a:picLocks noChangeAspect="1" noChangeArrowheads="1"/>
          </p:cNvPicPr>
          <p:nvPr/>
        </p:nvPicPr>
        <p:blipFill>
          <a:blip r:embed="rId3">
            <a:extLst>
              <a:ext uri="{28A0092B-C50C-407E-A947-70E740481C1C}">
                <a14:useLocalDpi xmlns:a14="http://schemas.microsoft.com/office/drawing/2010/main" val="0"/>
              </a:ext>
            </a:extLst>
          </a:blip>
          <a:srcRect r="46182"/>
          <a:stretch>
            <a:fillRect/>
          </a:stretch>
        </p:blipFill>
        <p:spPr bwMode="auto">
          <a:xfrm>
            <a:off x="0" y="1285875"/>
            <a:ext cx="49212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4110" descr="F:\user\arichard\B - Site Web\A - Web Develpment 2004\Cover - Manual\Cover - Gros\e-text_ang.jpg"/>
          <p:cNvPicPr>
            <a:picLocks noChangeAspect="1" noChangeArrowheads="1"/>
          </p:cNvPicPr>
          <p:nvPr/>
        </p:nvPicPr>
        <p:blipFill>
          <a:blip r:embed="rId4">
            <a:extLst>
              <a:ext uri="{28A0092B-C50C-407E-A947-70E740481C1C}">
                <a14:useLocalDpi xmlns:a14="http://schemas.microsoft.com/office/drawing/2010/main" val="0"/>
              </a:ext>
            </a:extLst>
          </a:blip>
          <a:srcRect l="3149" t="2486" r="2362" b="2486"/>
          <a:stretch>
            <a:fillRect/>
          </a:stretch>
        </p:blipFill>
        <p:spPr bwMode="auto">
          <a:xfrm>
            <a:off x="1352550" y="1863725"/>
            <a:ext cx="245745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4119" descr="C:\Documents and Settings\ibouchar\Desktop\ramassis\a graver sur cd\presentation_visio_RETS\jpeg\Visio-hydro_bleu_Page_1.jpg"/>
          <p:cNvPicPr>
            <a:picLocks noChangeAspect="1" noChangeArrowheads="1"/>
          </p:cNvPicPr>
          <p:nvPr/>
        </p:nvPicPr>
        <p:blipFill>
          <a:blip r:embed="rId5">
            <a:extLst>
              <a:ext uri="{28A0092B-C50C-407E-A947-70E740481C1C}">
                <a14:useLocalDpi xmlns:a14="http://schemas.microsoft.com/office/drawing/2010/main" val="0"/>
              </a:ext>
            </a:extLst>
          </a:blip>
          <a:srcRect l="18893" t="12158" r="31944" b="29875"/>
          <a:stretch>
            <a:fillRect/>
          </a:stretch>
        </p:blipFill>
        <p:spPr bwMode="auto">
          <a:xfrm>
            <a:off x="5105400" y="762000"/>
            <a:ext cx="3821113" cy="582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798800"/>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123825"/>
            <a:ext cx="7315200" cy="1014413"/>
          </a:xfrm>
        </p:spPr>
        <p:txBody>
          <a:bodyPr/>
          <a:lstStyle/>
          <a:p>
            <a:pPr eaLnBrk="1" hangingPunct="1"/>
            <a:r>
              <a:rPr lang="en-US" sz="2800" smtClean="0"/>
              <a:t>Example Validation of the </a:t>
            </a:r>
            <a:br>
              <a:rPr lang="en-US" sz="2800" smtClean="0"/>
            </a:br>
            <a:r>
              <a:rPr lang="en-US" sz="2800" smtClean="0"/>
              <a:t>RETScreen</a:t>
            </a:r>
            <a:r>
              <a:rPr lang="en-GB" sz="2400" baseline="50000" smtClean="0"/>
              <a:t>®</a:t>
            </a:r>
            <a:r>
              <a:rPr lang="en-US" sz="2800" smtClean="0"/>
              <a:t> Small Hydro Project Model</a:t>
            </a:r>
            <a:endParaRPr lang="en-CA" sz="2800" smtClean="0"/>
          </a:p>
        </p:txBody>
      </p:sp>
      <p:sp>
        <p:nvSpPr>
          <p:cNvPr id="76803" name="Rectangle 3"/>
          <p:cNvSpPr>
            <a:spLocks noGrp="1" noChangeArrowheads="1"/>
          </p:cNvSpPr>
          <p:nvPr>
            <p:ph type="body" idx="1"/>
          </p:nvPr>
        </p:nvSpPr>
        <p:spPr>
          <a:xfrm>
            <a:off x="381000" y="1752600"/>
            <a:ext cx="3733800" cy="3657600"/>
          </a:xfrm>
        </p:spPr>
        <p:txBody>
          <a:bodyPr/>
          <a:lstStyle/>
          <a:p>
            <a:pPr eaLnBrk="1" hangingPunct="1">
              <a:spcBef>
                <a:spcPct val="50000"/>
              </a:spcBef>
            </a:pPr>
            <a:r>
              <a:rPr lang="en-US" sz="2200" smtClean="0"/>
              <a:t>Turbine efficiency</a:t>
            </a:r>
          </a:p>
          <a:p>
            <a:pPr lvl="1" eaLnBrk="1" hangingPunct="1">
              <a:spcBef>
                <a:spcPct val="50000"/>
              </a:spcBef>
            </a:pPr>
            <a:r>
              <a:rPr lang="en-US" smtClean="0"/>
              <a:t>Compared with manufacturer’s data for an installed 7 MW GEC Alsthom Francis turbine</a:t>
            </a:r>
          </a:p>
        </p:txBody>
      </p:sp>
      <p:pic>
        <p:nvPicPr>
          <p:cNvPr id="76804" name="Picture 3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17700"/>
            <a:ext cx="48768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380" descr="D:\!Clients\- PROJETS\!PB00186rnc\powerpoint\images\band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58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381" descr="D:\!Clients\- PROJETS\!PB00186rnc\powerpoint\images\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85725"/>
            <a:ext cx="11144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Text Box 382"/>
          <p:cNvSpPr txBox="1">
            <a:spLocks noChangeArrowheads="1"/>
          </p:cNvSpPr>
          <p:nvPr/>
        </p:nvSpPr>
        <p:spPr bwMode="auto">
          <a:xfrm>
            <a:off x="6689725" y="6629400"/>
            <a:ext cx="23987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800">
                <a:latin typeface="Times New Roman" pitchFamily="18" charset="0"/>
              </a:rPr>
              <a:t>© Minister of Natural Resources Canada 2001 – 2004</a:t>
            </a:r>
            <a:r>
              <a:rPr lang="fr-FR" sz="800">
                <a:latin typeface="Times New Roman" pitchFamily="18" charset="0"/>
              </a:rPr>
              <a:t>.</a:t>
            </a:r>
            <a:endParaRPr lang="fr-CA" sz="800">
              <a:latin typeface="Times New Roman" pitchFamily="18" charset="0"/>
            </a:endParaRPr>
          </a:p>
        </p:txBody>
      </p:sp>
    </p:spTree>
    <p:extLst>
      <p:ext uri="{BB962C8B-B14F-4D97-AF65-F5344CB8AC3E}">
        <p14:creationId xmlns:p14="http://schemas.microsoft.com/office/powerpoint/2010/main" val="2577122563"/>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81000" y="157163"/>
            <a:ext cx="7315200" cy="938212"/>
          </a:xfrm>
        </p:spPr>
        <p:txBody>
          <a:bodyPr/>
          <a:lstStyle/>
          <a:p>
            <a:pPr eaLnBrk="1" hangingPunct="1"/>
            <a:r>
              <a:rPr lang="en-US" smtClean="0"/>
              <a:t>Conclusions</a:t>
            </a:r>
            <a:endParaRPr lang="en-CA" smtClean="0"/>
          </a:p>
        </p:txBody>
      </p:sp>
      <p:sp>
        <p:nvSpPr>
          <p:cNvPr id="77827" name="Rectangle 3"/>
          <p:cNvSpPr>
            <a:spLocks noGrp="1" noChangeArrowheads="1"/>
          </p:cNvSpPr>
          <p:nvPr>
            <p:ph type="body" idx="1"/>
          </p:nvPr>
        </p:nvSpPr>
        <p:spPr>
          <a:xfrm>
            <a:off x="381000" y="1524000"/>
            <a:ext cx="8382000" cy="5334000"/>
          </a:xfrm>
        </p:spPr>
        <p:txBody>
          <a:bodyPr/>
          <a:lstStyle/>
          <a:p>
            <a:pPr eaLnBrk="1" hangingPunct="1">
              <a:lnSpc>
                <a:spcPct val="115000"/>
              </a:lnSpc>
              <a:spcAft>
                <a:spcPct val="20000"/>
              </a:spcAft>
            </a:pPr>
            <a:r>
              <a:rPr lang="en-US" sz="2200" smtClean="0"/>
              <a:t>Small hydro projects (up to 50 MW) can provide electricity for central or isolated-grids and for remote power supplies</a:t>
            </a:r>
          </a:p>
          <a:p>
            <a:pPr eaLnBrk="1" hangingPunct="1">
              <a:lnSpc>
                <a:spcPct val="115000"/>
              </a:lnSpc>
              <a:spcAft>
                <a:spcPct val="20000"/>
              </a:spcAft>
            </a:pPr>
            <a:r>
              <a:rPr lang="en-US" sz="2200" smtClean="0"/>
              <a:t>Run-of-river projects:</a:t>
            </a:r>
          </a:p>
          <a:p>
            <a:pPr lvl="1" eaLnBrk="1" hangingPunct="1">
              <a:lnSpc>
                <a:spcPct val="115000"/>
              </a:lnSpc>
              <a:spcBef>
                <a:spcPct val="30000"/>
              </a:spcBef>
              <a:spcAft>
                <a:spcPct val="20000"/>
              </a:spcAft>
            </a:pPr>
            <a:r>
              <a:rPr lang="en-US" smtClean="0"/>
              <a:t>Lower cost &amp; lower environmental impacts</a:t>
            </a:r>
          </a:p>
          <a:p>
            <a:pPr lvl="1" eaLnBrk="1" hangingPunct="1">
              <a:lnSpc>
                <a:spcPct val="115000"/>
              </a:lnSpc>
              <a:spcBef>
                <a:spcPct val="30000"/>
              </a:spcBef>
              <a:spcAft>
                <a:spcPct val="20000"/>
              </a:spcAft>
            </a:pPr>
            <a:r>
              <a:rPr lang="en-US" smtClean="0"/>
              <a:t>But need back-up power on isolated grid</a:t>
            </a:r>
          </a:p>
          <a:p>
            <a:pPr eaLnBrk="1" hangingPunct="1">
              <a:lnSpc>
                <a:spcPct val="115000"/>
              </a:lnSpc>
              <a:spcAft>
                <a:spcPct val="20000"/>
              </a:spcAft>
            </a:pPr>
            <a:r>
              <a:rPr lang="en-US" sz="2200" smtClean="0"/>
              <a:t>Initial costs high and 75% site specific</a:t>
            </a:r>
          </a:p>
          <a:p>
            <a:pPr eaLnBrk="1" hangingPunct="1">
              <a:lnSpc>
                <a:spcPct val="115000"/>
              </a:lnSpc>
              <a:spcAft>
                <a:spcPct val="20000"/>
              </a:spcAft>
            </a:pPr>
            <a:r>
              <a:rPr lang="en-US" sz="2200" smtClean="0"/>
              <a:t>RETScreen</a:t>
            </a:r>
            <a:r>
              <a:rPr lang="en-GB" sz="2200" baseline="42000" smtClean="0"/>
              <a:t>®</a:t>
            </a:r>
            <a:r>
              <a:rPr lang="en-GB" sz="2200" smtClean="0"/>
              <a:t> estimates capacity, firm capacity, output and costs based on site characteristics such as flow-duration curve and head</a:t>
            </a:r>
          </a:p>
          <a:p>
            <a:pPr eaLnBrk="1" hangingPunct="1">
              <a:lnSpc>
                <a:spcPct val="115000"/>
              </a:lnSpc>
              <a:spcAft>
                <a:spcPct val="20000"/>
              </a:spcAft>
            </a:pPr>
            <a:r>
              <a:rPr lang="en-GB" sz="2200" smtClean="0"/>
              <a:t>RETScreen</a:t>
            </a:r>
            <a:r>
              <a:rPr lang="en-GB" sz="2200" baseline="42000" smtClean="0"/>
              <a:t>® </a:t>
            </a:r>
            <a:r>
              <a:rPr lang="en-GB" sz="2200" smtClean="0"/>
              <a:t>can provide significant preliminary feasibility study cost savings</a:t>
            </a:r>
            <a:endParaRPr lang="en-CA" sz="2200" smtClean="0"/>
          </a:p>
        </p:txBody>
      </p:sp>
      <p:pic>
        <p:nvPicPr>
          <p:cNvPr id="77828" name="Picture 4" descr="D:\!Clients\- PROJETS\!PB00186rnc\powerpoint\images\band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 descr="D:\!Clients\- PROJETS\!PB00186rnc\powerpoint\images\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300" y="85725"/>
            <a:ext cx="11144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 Box 6"/>
          <p:cNvSpPr txBox="1">
            <a:spLocks noChangeArrowheads="1"/>
          </p:cNvSpPr>
          <p:nvPr/>
        </p:nvSpPr>
        <p:spPr bwMode="auto">
          <a:xfrm>
            <a:off x="6689725" y="6629400"/>
            <a:ext cx="23987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800">
                <a:latin typeface="Times New Roman" pitchFamily="18" charset="0"/>
              </a:rPr>
              <a:t>© Minister of Natural Resources Canada 2001 – 2004</a:t>
            </a:r>
            <a:r>
              <a:rPr lang="fr-FR" sz="800">
                <a:latin typeface="Times New Roman" pitchFamily="18" charset="0"/>
              </a:rPr>
              <a:t>.</a:t>
            </a:r>
            <a:endParaRPr lang="fr-CA" sz="800">
              <a:latin typeface="Times New Roman" pitchFamily="18" charset="0"/>
            </a:endParaRPr>
          </a:p>
        </p:txBody>
      </p:sp>
    </p:spTree>
    <p:extLst>
      <p:ext uri="{BB962C8B-B14F-4D97-AF65-F5344CB8AC3E}">
        <p14:creationId xmlns:p14="http://schemas.microsoft.com/office/powerpoint/2010/main" val="32671978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0" y="0"/>
            <a:ext cx="9144000" cy="6858000"/>
          </a:xfrm>
        </p:spPr>
        <p:txBody>
          <a:bodyPr/>
          <a:lstStyle/>
          <a:p>
            <a:pPr algn="ctr">
              <a:buFont typeface="Arial" charset="0"/>
              <a:buNone/>
            </a:pPr>
            <a:r>
              <a:rPr lang="en-US" b="1" i="1" smtClean="0">
                <a:solidFill>
                  <a:srgbClr val="0000FF"/>
                </a:solidFill>
                <a:latin typeface="Times New Roman" pitchFamily="18" charset="0"/>
                <a:cs typeface="Times New Roman" pitchFamily="18" charset="0"/>
              </a:rPr>
              <a:t>Components of Hydropower Plants</a:t>
            </a:r>
          </a:p>
          <a:p>
            <a:pPr algn="just">
              <a:lnSpc>
                <a:spcPct val="80000"/>
              </a:lnSpc>
              <a:buFont typeface="Wingdings" pitchFamily="2" charset="2"/>
              <a:buChar char="Ø"/>
            </a:pPr>
            <a:r>
              <a:rPr lang="en-US" sz="2400" i="1" smtClean="0">
                <a:latin typeface="Times New Roman" pitchFamily="18" charset="0"/>
              </a:rPr>
              <a:t>Most conventional hydroelectric plants include</a:t>
            </a:r>
            <a:r>
              <a:rPr lang="en-US" sz="2400" i="1" smtClean="0">
                <a:solidFill>
                  <a:srgbClr val="FF0000"/>
                </a:solidFill>
                <a:latin typeface="Times New Roman" pitchFamily="18" charset="0"/>
              </a:rPr>
              <a:t> four </a:t>
            </a:r>
            <a:r>
              <a:rPr lang="en-US" sz="2400" i="1" smtClean="0">
                <a:latin typeface="Times New Roman" pitchFamily="18" charset="0"/>
              </a:rPr>
              <a:t>major components </a:t>
            </a:r>
          </a:p>
          <a:p>
            <a:pPr lvl="3" algn="just">
              <a:lnSpc>
                <a:spcPct val="80000"/>
              </a:lnSpc>
              <a:buFont typeface="Wingdings" pitchFamily="2" charset="2"/>
              <a:buChar char="§"/>
            </a:pPr>
            <a:r>
              <a:rPr lang="en-US" sz="2400" i="1" smtClean="0">
                <a:latin typeface="Times New Roman" pitchFamily="18" charset="0"/>
              </a:rPr>
              <a:t> Dam</a:t>
            </a:r>
          </a:p>
          <a:p>
            <a:pPr lvl="3" algn="just">
              <a:lnSpc>
                <a:spcPct val="80000"/>
              </a:lnSpc>
              <a:buFont typeface="Wingdings" pitchFamily="2" charset="2"/>
              <a:buChar char="§"/>
            </a:pPr>
            <a:r>
              <a:rPr lang="en-US" sz="2400" i="1" smtClean="0">
                <a:latin typeface="Times New Roman" pitchFamily="18" charset="0"/>
              </a:rPr>
              <a:t>Turbine </a:t>
            </a:r>
          </a:p>
          <a:p>
            <a:pPr lvl="3" algn="just">
              <a:lnSpc>
                <a:spcPct val="80000"/>
              </a:lnSpc>
              <a:buFont typeface="Wingdings" pitchFamily="2" charset="2"/>
              <a:buChar char="§"/>
            </a:pPr>
            <a:r>
              <a:rPr lang="en-US" sz="2400" i="1" smtClean="0">
                <a:latin typeface="Times New Roman" pitchFamily="18" charset="0"/>
              </a:rPr>
              <a:t>Generator</a:t>
            </a:r>
          </a:p>
          <a:p>
            <a:pPr lvl="3" algn="just">
              <a:lnSpc>
                <a:spcPct val="80000"/>
              </a:lnSpc>
              <a:buFont typeface="Wingdings" pitchFamily="2" charset="2"/>
              <a:buChar char="§"/>
            </a:pPr>
            <a:r>
              <a:rPr lang="en-US" sz="2400" i="1" smtClean="0">
                <a:latin typeface="Times New Roman" pitchFamily="18" charset="0"/>
              </a:rPr>
              <a:t> Transmission </a:t>
            </a:r>
            <a:r>
              <a:rPr lang="en-US" sz="2800" i="1" smtClean="0">
                <a:latin typeface="Times New Roman" pitchFamily="18" charset="0"/>
              </a:rPr>
              <a:t>lines </a:t>
            </a:r>
          </a:p>
          <a:p>
            <a:pPr algn="ctr">
              <a:buFont typeface="Arial" charset="0"/>
              <a:buNone/>
            </a:pPr>
            <a:endParaRPr lang="en-US" b="1" i="1" smtClean="0">
              <a:solidFill>
                <a:srgbClr val="0000FF"/>
              </a:solidFill>
              <a:latin typeface="Times New Roman" pitchFamily="18" charset="0"/>
              <a:cs typeface="Times New Roman" pitchFamily="18" charset="0"/>
            </a:endParaRPr>
          </a:p>
        </p:txBody>
      </p:sp>
      <p:sp>
        <p:nvSpPr>
          <p:cNvPr id="17411" name="Rectangle 7"/>
          <p:cNvSpPr>
            <a:spLocks noChangeArrowheads="1"/>
          </p:cNvSpPr>
          <p:nvPr/>
        </p:nvSpPr>
        <p:spPr bwMode="auto">
          <a:xfrm>
            <a:off x="228600" y="6456363"/>
            <a:ext cx="8377238" cy="401637"/>
          </a:xfrm>
          <a:prstGeom prst="rect">
            <a:avLst/>
          </a:prstGeom>
          <a:noFill/>
          <a:ln w="9525">
            <a:noFill/>
            <a:miter lim="800000"/>
            <a:headEnd/>
            <a:tailEnd/>
          </a:ln>
        </p:spPr>
        <p:txBody>
          <a:bodyPr wrap="none" anchor="ctr">
            <a:spAutoFit/>
          </a:bodyPr>
          <a:lstStyle/>
          <a:p>
            <a:pPr algn="just"/>
            <a:r>
              <a:rPr lang="en-US" sz="1200" b="1" i="1">
                <a:solidFill>
                  <a:srgbClr val="000000"/>
                </a:solidFill>
                <a:latin typeface="Calibri" pitchFamily="34" charset="0"/>
                <a:cs typeface="Times New Roman" pitchFamily="18" charset="0"/>
              </a:rPr>
              <a:t>              </a:t>
            </a:r>
            <a:r>
              <a:rPr lang="en-US" sz="2000" b="1" i="1">
                <a:solidFill>
                  <a:srgbClr val="FF0000"/>
                </a:solidFill>
                <a:latin typeface="Times New Roman" pitchFamily="18" charset="0"/>
                <a:cs typeface="Times New Roman" pitchFamily="18" charset="0"/>
              </a:rPr>
              <a:t>Fig 1.2  Major Components of a Conventional type of Hydropower Plant</a:t>
            </a:r>
            <a:endParaRPr lang="en-US" sz="2000">
              <a:solidFill>
                <a:srgbClr val="FF0000"/>
              </a:solidFill>
              <a:latin typeface="Times New Roman" pitchFamily="18" charset="0"/>
              <a:cs typeface="Times New Roman" pitchFamily="18" charset="0"/>
            </a:endParaRPr>
          </a:p>
        </p:txBody>
      </p:sp>
      <p:pic>
        <p:nvPicPr>
          <p:cNvPr id="17412" name="Picture 13"/>
          <p:cNvPicPr>
            <a:picLocks noChangeAspect="1" noChangeArrowheads="1"/>
          </p:cNvPicPr>
          <p:nvPr/>
        </p:nvPicPr>
        <p:blipFill>
          <a:blip r:embed="rId2" cstate="print">
            <a:lum bright="-22000"/>
          </a:blip>
          <a:srcRect/>
          <a:stretch>
            <a:fillRect/>
          </a:stretch>
        </p:blipFill>
        <p:spPr bwMode="auto">
          <a:xfrm>
            <a:off x="1524000" y="2743200"/>
            <a:ext cx="50831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0" y="0"/>
            <a:ext cx="9144000" cy="6858000"/>
          </a:xfrm>
        </p:spPr>
        <p:txBody>
          <a:bodyPr/>
          <a:lstStyle/>
          <a:p>
            <a:pPr marL="0" indent="0" algn="just">
              <a:buFont typeface="Arial" charset="0"/>
              <a:buNone/>
            </a:pPr>
            <a:r>
              <a:rPr lang="en-US" b="1" i="1" smtClean="0">
                <a:solidFill>
                  <a:srgbClr val="FF0000"/>
                </a:solidFill>
                <a:latin typeface="Times New Roman" pitchFamily="18" charset="0"/>
                <a:cs typeface="Times New Roman" pitchFamily="18" charset="0"/>
              </a:rPr>
              <a:t>Dam</a:t>
            </a:r>
            <a:r>
              <a:rPr lang="en-US" i="1" smtClean="0">
                <a:latin typeface="Times New Roman" pitchFamily="18" charset="0"/>
                <a:cs typeface="Times New Roman" pitchFamily="18" charset="0"/>
              </a:rPr>
              <a:t> - Most hydropower plants rely on a dam that holds back water, creating a large reservoir. Often, this reservoir is used as a recreational Lake.</a:t>
            </a:r>
          </a:p>
          <a:p>
            <a:pPr marL="0" indent="0" algn="just">
              <a:buFont typeface="Arial" charset="0"/>
              <a:buNone/>
            </a:pPr>
            <a:endParaRPr lang="en-US" i="1" smtClean="0">
              <a:latin typeface="Times New Roman" pitchFamily="18" charset="0"/>
              <a:cs typeface="Times New Roman" pitchFamily="18" charset="0"/>
            </a:endParaRPr>
          </a:p>
        </p:txBody>
      </p:sp>
      <p:pic>
        <p:nvPicPr>
          <p:cNvPr id="18435" name="Picture 4" descr="H:\renewable energ+inter\renewable mini project\Hydropowerbest2_files\hydro2.gif"/>
          <p:cNvPicPr>
            <a:picLocks noChangeAspect="1" noChangeArrowheads="1"/>
          </p:cNvPicPr>
          <p:nvPr/>
        </p:nvPicPr>
        <p:blipFill>
          <a:blip r:embed="rId3" r:link="rId4" cstate="print"/>
          <a:srcRect/>
          <a:stretch>
            <a:fillRect/>
          </a:stretch>
        </p:blipFill>
        <p:spPr bwMode="auto">
          <a:xfrm>
            <a:off x="1600200" y="1524000"/>
            <a:ext cx="4648200" cy="4398963"/>
          </a:xfrm>
          <a:prstGeom prst="rect">
            <a:avLst/>
          </a:prstGeom>
          <a:noFill/>
          <a:ln w="9525">
            <a:noFill/>
            <a:miter lim="800000"/>
            <a:headEnd/>
            <a:tailEnd/>
          </a:ln>
        </p:spPr>
      </p:pic>
      <p:sp>
        <p:nvSpPr>
          <p:cNvPr id="18436" name="Rectangle 6"/>
          <p:cNvSpPr>
            <a:spLocks noChangeArrowheads="1"/>
          </p:cNvSpPr>
          <p:nvPr/>
        </p:nvSpPr>
        <p:spPr bwMode="auto">
          <a:xfrm>
            <a:off x="798513" y="6002338"/>
            <a:ext cx="6897687" cy="401637"/>
          </a:xfrm>
          <a:prstGeom prst="rect">
            <a:avLst/>
          </a:prstGeom>
          <a:noFill/>
          <a:ln w="9525">
            <a:noFill/>
            <a:miter lim="800000"/>
            <a:headEnd/>
            <a:tailEnd/>
          </a:ln>
        </p:spPr>
        <p:txBody>
          <a:bodyPr anchor="ctr">
            <a:spAutoFit/>
          </a:bodyPr>
          <a:lstStyle/>
          <a:p>
            <a:pPr algn="just"/>
            <a:r>
              <a:rPr lang="en-US" sz="2000" b="1" i="1">
                <a:solidFill>
                  <a:srgbClr val="C00000"/>
                </a:solidFill>
                <a:latin typeface="Times New Roman" pitchFamily="18" charset="0"/>
                <a:ea typeface="Arial Unicode MS" pitchFamily="34" charset="-128"/>
                <a:cs typeface="Times New Roman" pitchFamily="18" charset="0"/>
              </a:rPr>
              <a:t>Fig. 1.3 Basic components of a conventional hydropower plant</a:t>
            </a:r>
            <a:endParaRPr lang="en-US">
              <a:latin typeface="Calibri" pitchFamily="34" charset="0"/>
              <a:ea typeface="Arial Unicode MS"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lnSpc>
                <a:spcPct val="90000"/>
              </a:lnSpc>
              <a:buFont typeface="Arial" charset="0"/>
              <a:buNone/>
            </a:pPr>
            <a:r>
              <a:rPr lang="en-US" sz="3000" b="1" i="1" smtClean="0">
                <a:solidFill>
                  <a:srgbClr val="FF0000"/>
                </a:solidFill>
                <a:latin typeface="Times New Roman" pitchFamily="18" charset="0"/>
                <a:cs typeface="Times New Roman" pitchFamily="18" charset="0"/>
              </a:rPr>
              <a:t>Intake</a:t>
            </a:r>
            <a:r>
              <a:rPr lang="en-US" sz="3000" i="1" smtClean="0">
                <a:latin typeface="Times New Roman" pitchFamily="18" charset="0"/>
                <a:cs typeface="Times New Roman" pitchFamily="18" charset="0"/>
              </a:rPr>
              <a:t> - Gates on the dam open and gravity pulls the water through the penstock, a pipeline that leads to the turbine. Water builds up pressure as it flows through this pipe.</a:t>
            </a:r>
          </a:p>
          <a:p>
            <a:pPr marL="0" indent="0" algn="just">
              <a:lnSpc>
                <a:spcPct val="70000"/>
              </a:lnSpc>
              <a:buFont typeface="Arial" charset="0"/>
              <a:buNone/>
            </a:pPr>
            <a:r>
              <a:rPr lang="en-US" sz="3000" b="1" i="1" smtClean="0">
                <a:solidFill>
                  <a:srgbClr val="FF0000"/>
                </a:solidFill>
                <a:latin typeface="Times New Roman" pitchFamily="18" charset="0"/>
              </a:rPr>
              <a:t>Turbine</a:t>
            </a:r>
            <a:r>
              <a:rPr lang="en-US" sz="4100" i="1" smtClean="0"/>
              <a:t> </a:t>
            </a:r>
            <a:r>
              <a:rPr lang="en-US" sz="4100" smtClean="0"/>
              <a:t>- </a:t>
            </a:r>
            <a:r>
              <a:rPr lang="en-US" sz="3000" i="1" smtClean="0">
                <a:latin typeface="Times New Roman" pitchFamily="18" charset="0"/>
                <a:cs typeface="Times New Roman" pitchFamily="18" charset="0"/>
              </a:rPr>
              <a:t>The water strikes and turns the large blades of a turbine, which is attached to a generator above it by way of a shaft. </a:t>
            </a:r>
          </a:p>
          <a:p>
            <a:pPr marL="0" indent="0" algn="just">
              <a:lnSpc>
                <a:spcPct val="70000"/>
              </a:lnSpc>
              <a:buFont typeface="Arial" charset="0"/>
              <a:buNone/>
            </a:pPr>
            <a:r>
              <a:rPr lang="en-US" sz="3000" b="1" i="1" smtClean="0">
                <a:solidFill>
                  <a:srgbClr val="FF0000"/>
                </a:solidFill>
                <a:latin typeface="Times New Roman" pitchFamily="18" charset="0"/>
              </a:rPr>
              <a:t>Generators</a:t>
            </a:r>
            <a:r>
              <a:rPr lang="en-US" sz="4100" i="1" smtClean="0">
                <a:latin typeface="Times New Roman" pitchFamily="18" charset="0"/>
              </a:rPr>
              <a:t> </a:t>
            </a:r>
            <a:r>
              <a:rPr lang="en-US" sz="4100" smtClean="0">
                <a:latin typeface="Times New Roman" pitchFamily="18" charset="0"/>
              </a:rPr>
              <a:t>- </a:t>
            </a:r>
            <a:r>
              <a:rPr lang="en-US" sz="3000" i="1" smtClean="0">
                <a:latin typeface="Times New Roman" pitchFamily="18" charset="0"/>
              </a:rPr>
              <a:t>As the turbine blades turn, so do a series of magnets inside the generator. Giant magnets rotate past copper coils, producing alternating current (AC) by moving electrons. </a:t>
            </a:r>
          </a:p>
          <a:p>
            <a:pPr marL="0" indent="0" algn="just">
              <a:lnSpc>
                <a:spcPct val="70000"/>
              </a:lnSpc>
              <a:buFont typeface="Arial" charset="0"/>
              <a:buNone/>
            </a:pPr>
            <a:r>
              <a:rPr lang="en-US" sz="3000" b="1" i="1" smtClean="0">
                <a:solidFill>
                  <a:srgbClr val="FF0000"/>
                </a:solidFill>
                <a:latin typeface="Times New Roman" pitchFamily="18" charset="0"/>
              </a:rPr>
              <a:t>Transformer</a:t>
            </a:r>
            <a:r>
              <a:rPr lang="en-US" sz="4100" smtClean="0"/>
              <a:t> - </a:t>
            </a:r>
            <a:r>
              <a:rPr lang="en-US" sz="3000" i="1" smtClean="0">
                <a:latin typeface="Times New Roman" pitchFamily="18" charset="0"/>
                <a:cs typeface="Times New Roman" pitchFamily="18" charset="0"/>
              </a:rPr>
              <a:t>The transformer inside the powerhouse takes the AC and converts it to a higher- voltage current.</a:t>
            </a:r>
          </a:p>
          <a:p>
            <a:pPr marL="0" indent="0" algn="just">
              <a:lnSpc>
                <a:spcPct val="70000"/>
              </a:lnSpc>
              <a:buFont typeface="Arial" charset="0"/>
              <a:buNone/>
            </a:pPr>
            <a:endParaRPr lang="en-US" sz="3000" i="1" smtClean="0">
              <a:latin typeface="Times New Roman" pitchFamily="18" charset="0"/>
              <a:cs typeface="Times New Roman" pitchFamily="18" charset="0"/>
            </a:endParaRPr>
          </a:p>
          <a:p>
            <a:pPr marL="0" indent="0" algn="just">
              <a:lnSpc>
                <a:spcPct val="70000"/>
              </a:lnSpc>
              <a:buFont typeface="Arial" charset="0"/>
              <a:buNone/>
            </a:pPr>
            <a:r>
              <a:rPr lang="en-US" sz="3000" b="1" i="1" smtClean="0">
                <a:solidFill>
                  <a:srgbClr val="FF0000"/>
                </a:solidFill>
                <a:latin typeface="Times New Roman" pitchFamily="18" charset="0"/>
              </a:rPr>
              <a:t>Power lines </a:t>
            </a:r>
            <a:r>
              <a:rPr lang="en-US" sz="3000" smtClean="0">
                <a:latin typeface="Times New Roman" pitchFamily="18" charset="0"/>
              </a:rPr>
              <a:t>- </a:t>
            </a:r>
            <a:r>
              <a:rPr lang="en-US" sz="2800" i="1" smtClean="0">
                <a:latin typeface="Times New Roman" pitchFamily="18" charset="0"/>
              </a:rPr>
              <a:t>Out of every power plant come four wires: the three phases of power being produced simultaneously plus a neutral or ground common to all three. </a:t>
            </a:r>
          </a:p>
          <a:p>
            <a:pPr marL="0" indent="0" algn="just">
              <a:lnSpc>
                <a:spcPct val="70000"/>
              </a:lnSpc>
              <a:buFont typeface="Arial" charset="0"/>
              <a:buNone/>
            </a:pPr>
            <a:endParaRPr lang="en-US" sz="3000" i="1" smtClean="0">
              <a:latin typeface="Times New Roman" pitchFamily="18" charset="0"/>
              <a:cs typeface="Times New Roman" pitchFamily="18" charset="0"/>
            </a:endParaRPr>
          </a:p>
          <a:p>
            <a:pPr marL="0" indent="0">
              <a:lnSpc>
                <a:spcPct val="90000"/>
              </a:lnSpc>
            </a:pPr>
            <a:endParaRPr lang="en-US" sz="3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7148</TotalTime>
  <Words>5050</Words>
  <Application>Microsoft Office PowerPoint</Application>
  <PresentationFormat>On-screen Show (4:3)</PresentationFormat>
  <Paragraphs>461</Paragraphs>
  <Slides>68</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Turbine selection criteria</vt:lpstr>
      <vt:lpstr>PowerPoint Presentation</vt:lpstr>
      <vt:lpstr>PowerPoint Presentation</vt:lpstr>
      <vt:lpstr>PowerPoint Presentation</vt:lpstr>
      <vt:lpstr>PowerPoint Presentation</vt:lpstr>
      <vt:lpstr>PowerPoint Presentation</vt:lpstr>
      <vt:lpstr> Small Hydro Energy Calculations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RETScreen® Small Hydro Project Model</vt:lpstr>
      <vt:lpstr>RETScreen® Small Hydro Energy Calculation</vt:lpstr>
      <vt:lpstr>Example Validation of the  RETScreen® Small Hydro Project Model</vt:lpstr>
      <vt:lpstr>Conclusions</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31</cp:revision>
  <dcterms:created xsi:type="dcterms:W3CDTF">2013-07-23T05:41:26Z</dcterms:created>
  <dcterms:modified xsi:type="dcterms:W3CDTF">2019-01-25T04:26:08Z</dcterms:modified>
</cp:coreProperties>
</file>