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7" r:id="rId3"/>
    <p:sldId id="258" r:id="rId4"/>
    <p:sldId id="259" r:id="rId5"/>
    <p:sldId id="260" r:id="rId6"/>
    <p:sldId id="262" r:id="rId7"/>
    <p:sldId id="305" r:id="rId8"/>
    <p:sldId id="306" r:id="rId9"/>
    <p:sldId id="307" r:id="rId10"/>
    <p:sldId id="264" r:id="rId11"/>
    <p:sldId id="265" r:id="rId12"/>
    <p:sldId id="266" r:id="rId13"/>
    <p:sldId id="281" r:id="rId14"/>
    <p:sldId id="282" r:id="rId15"/>
    <p:sldId id="280" r:id="rId16"/>
    <p:sldId id="308" r:id="rId17"/>
    <p:sldId id="309" r:id="rId18"/>
    <p:sldId id="310" r:id="rId19"/>
    <p:sldId id="268" r:id="rId20"/>
    <p:sldId id="285" r:id="rId21"/>
    <p:sldId id="286" r:id="rId22"/>
    <p:sldId id="271" r:id="rId23"/>
    <p:sldId id="270" r:id="rId24"/>
    <p:sldId id="272" r:id="rId25"/>
    <p:sldId id="287" r:id="rId26"/>
    <p:sldId id="273" r:id="rId27"/>
    <p:sldId id="274" r:id="rId28"/>
    <p:sldId id="275" r:id="rId29"/>
    <p:sldId id="276" r:id="rId30"/>
    <p:sldId id="283" r:id="rId31"/>
    <p:sldId id="284" r:id="rId32"/>
    <p:sldId id="277" r:id="rId33"/>
    <p:sldId id="278" r:id="rId34"/>
    <p:sldId id="288" r:id="rId35"/>
    <p:sldId id="289" r:id="rId36"/>
    <p:sldId id="290" r:id="rId37"/>
    <p:sldId id="291" r:id="rId38"/>
    <p:sldId id="292" r:id="rId39"/>
    <p:sldId id="293" r:id="rId40"/>
    <p:sldId id="294" r:id="rId41"/>
    <p:sldId id="295" r:id="rId42"/>
    <p:sldId id="296" r:id="rId43"/>
    <p:sldId id="304" r:id="rId44"/>
    <p:sldId id="297" r:id="rId45"/>
    <p:sldId id="298" r:id="rId46"/>
    <p:sldId id="299" r:id="rId47"/>
    <p:sldId id="300" r:id="rId48"/>
    <p:sldId id="301" r:id="rId49"/>
    <p:sldId id="302" r:id="rId50"/>
    <p:sldId id="30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9" autoAdjust="0"/>
    <p:restoredTop sz="94660"/>
  </p:normalViewPr>
  <p:slideViewPr>
    <p:cSldViewPr>
      <p:cViewPr varScale="1">
        <p:scale>
          <a:sx n="65" d="100"/>
          <a:sy n="65" d="100"/>
        </p:scale>
        <p:origin x="-14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086D0-1E9C-4119-AE67-FDBC669E0588}" type="datetimeFigureOut">
              <a:rPr lang="en-US" smtClean="0"/>
              <a:pPr/>
              <a:t>01-Nov-19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0D49C-44F5-48A0-AA5A-2E2A5F3F5116}" type="slidenum">
              <a:rPr lang="en-US" smtClean="0"/>
              <a:pPr/>
              <a:t>‹#›</a:t>
            </a:fld>
            <a:endParaRPr lang="en-US"/>
          </a:p>
        </p:txBody>
      </p:sp>
    </p:spTree>
    <p:extLst>
      <p:ext uri="{BB962C8B-B14F-4D97-AF65-F5344CB8AC3E}">
        <p14:creationId xmlns:p14="http://schemas.microsoft.com/office/powerpoint/2010/main" val="36369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0D49C-44F5-48A0-AA5A-2E2A5F3F5116}" type="slidenum">
              <a:rPr lang="en-US" smtClean="0"/>
              <a:pPr/>
              <a:t>11</a:t>
            </a:fld>
            <a:endParaRPr lang="en-US"/>
          </a:p>
        </p:txBody>
      </p:sp>
    </p:spTree>
    <p:extLst>
      <p:ext uri="{BB962C8B-B14F-4D97-AF65-F5344CB8AC3E}">
        <p14:creationId xmlns:p14="http://schemas.microsoft.com/office/powerpoint/2010/main" val="12805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EA76363-6BB7-48E9-8FF1-70959926C12C}" type="slidenum">
              <a:rPr lang="en-US"/>
              <a:pPr/>
              <a:t>29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6E1D7D-0517-4959-93A2-02AD45AAA3D6}"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AB417-7BDB-4BBF-A531-2239B97E6384}" type="slidenum">
              <a:rPr lang="en-US"/>
              <a:pPr fontAlgn="base">
                <a:spcBef>
                  <a:spcPct val="0"/>
                </a:spcBef>
                <a:spcAft>
                  <a:spcPct val="0"/>
                </a:spcAft>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D84208-D729-4D7E-9EBE-8CC75BA62BA6}"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340357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84208-D729-4D7E-9EBE-8CC75BA62BA6}"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39866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84208-D729-4D7E-9EBE-8CC75BA62BA6}"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86370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81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5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29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8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13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08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55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11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84208-D729-4D7E-9EBE-8CC75BA62BA6}"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315579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52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68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57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2430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E063858-E27E-4F78-956C-0D27BDF5C9C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11165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762000"/>
            <a:ext cx="37719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24300" y="762000"/>
            <a:ext cx="37719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0" y="3771900"/>
            <a:ext cx="76962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1029"/>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8" name="Rectangle 1030"/>
          <p:cNvSpPr>
            <a:spLocks noGrp="1" noChangeArrowheads="1"/>
          </p:cNvSpPr>
          <p:nvPr>
            <p:ph type="sldNum" sz="quarter" idx="12"/>
          </p:nvPr>
        </p:nvSpPr>
        <p:spPr>
          <a:ln/>
        </p:spPr>
        <p:txBody>
          <a:bodyPr/>
          <a:lstStyle>
            <a:lvl1pPr>
              <a:defRPr/>
            </a:lvl1pPr>
          </a:lstStyle>
          <a:p>
            <a:pPr>
              <a:defRPr/>
            </a:pPr>
            <a:fld id="{C0DDB46B-952B-4F80-8FD7-C6ECE1AFD39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02287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24300" y="762000"/>
            <a:ext cx="37719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24300" y="3771900"/>
            <a:ext cx="37719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1029"/>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8" name="Rectangle 1030"/>
          <p:cNvSpPr>
            <a:spLocks noGrp="1" noChangeArrowheads="1"/>
          </p:cNvSpPr>
          <p:nvPr>
            <p:ph type="sldNum" sz="quarter" idx="12"/>
          </p:nvPr>
        </p:nvSpPr>
        <p:spPr>
          <a:ln/>
        </p:spPr>
        <p:txBody>
          <a:bodyPr/>
          <a:lstStyle>
            <a:lvl1pPr>
              <a:defRPr/>
            </a:lvl1pPr>
          </a:lstStyle>
          <a:p>
            <a:pPr>
              <a:defRPr/>
            </a:pPr>
            <a:fld id="{DDA0DCC6-5FD4-4D73-A2A1-F33C7BAFCC1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59739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2430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B22E3D5C-D098-4B7B-9C2D-7D7A892CE9C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8418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A792731-7286-4553-A078-5ADB150A62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36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84208-D729-4D7E-9EBE-8CC75BA62BA6}" type="datetimeFigureOut">
              <a:rPr lang="en-US" smtClean="0"/>
              <a:pPr/>
              <a:t>01-Nov-19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251992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D84208-D729-4D7E-9EBE-8CC75BA62BA6}"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35937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84208-D729-4D7E-9EBE-8CC75BA62BA6}" type="datetimeFigureOut">
              <a:rPr lang="en-US" smtClean="0"/>
              <a:pPr/>
              <a:t>01-Nov-19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354290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84208-D729-4D7E-9EBE-8CC75BA62BA6}" type="datetimeFigureOut">
              <a:rPr lang="en-US" smtClean="0"/>
              <a:pPr/>
              <a:t>01-Nov-19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44919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84208-D729-4D7E-9EBE-8CC75BA62BA6}" type="datetimeFigureOut">
              <a:rPr lang="en-US" smtClean="0"/>
              <a:pPr/>
              <a:t>01-Nov-19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250204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84208-D729-4D7E-9EBE-8CC75BA62BA6}"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82513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84208-D729-4D7E-9EBE-8CC75BA62BA6}" type="datetimeFigureOut">
              <a:rPr lang="en-US" smtClean="0"/>
              <a:pPr/>
              <a:t>01-Nov-19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3D07-B4FA-46B0-99EA-972B26E28024}" type="slidenum">
              <a:rPr lang="en-US" smtClean="0"/>
              <a:pPr/>
              <a:t>‹#›</a:t>
            </a:fld>
            <a:endParaRPr lang="en-US"/>
          </a:p>
        </p:txBody>
      </p:sp>
    </p:spTree>
    <p:extLst>
      <p:ext uri="{BB962C8B-B14F-4D97-AF65-F5344CB8AC3E}">
        <p14:creationId xmlns:p14="http://schemas.microsoft.com/office/powerpoint/2010/main" val="83285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84208-D729-4D7E-9EBE-8CC75BA62BA6}" type="datetimeFigureOut">
              <a:rPr lang="en-US" smtClean="0"/>
              <a:pPr/>
              <a:t>01-Nov-19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3D07-B4FA-46B0-99EA-972B26E28024}" type="slidenum">
              <a:rPr lang="en-US" smtClean="0"/>
              <a:pPr/>
              <a:t>‹#›</a:t>
            </a:fld>
            <a:endParaRPr lang="en-US"/>
          </a:p>
        </p:txBody>
      </p:sp>
    </p:spTree>
    <p:extLst>
      <p:ext uri="{BB962C8B-B14F-4D97-AF65-F5344CB8AC3E}">
        <p14:creationId xmlns:p14="http://schemas.microsoft.com/office/powerpoint/2010/main" val="1956811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2651B-F334-43D0-9604-85E047999ED1}" type="datetimeFigureOut">
              <a:rPr lang="en-US" smtClean="0">
                <a:solidFill>
                  <a:prstClr val="black">
                    <a:tint val="75000"/>
                  </a:prstClr>
                </a:solidFill>
              </a:rPr>
              <a:pPr/>
              <a:t>30-Oct-19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DF50A-A809-4294-ABD8-2410BD2545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65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H:\renewable%20energ+inter\renewable%20mini%20project\Hydropowerbest2_files\hydro2.gi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endParaRPr lang="en-US" dirty="0" smtClean="0"/>
          </a:p>
          <a:p>
            <a:pPr algn="ctr">
              <a:buNone/>
            </a:pPr>
            <a:endParaRPr lang="en-US" sz="4400" b="1" dirty="0" smtClean="0">
              <a:solidFill>
                <a:srgbClr val="FF0000"/>
              </a:solidFill>
              <a:latin typeface="Comic Sans MS" pitchFamily="66" charset="0"/>
            </a:endParaRPr>
          </a:p>
          <a:p>
            <a:pPr algn="ctr">
              <a:buNone/>
            </a:pPr>
            <a:r>
              <a:rPr lang="en-US" sz="4400" b="1" dirty="0" smtClean="0">
                <a:solidFill>
                  <a:srgbClr val="FF0000"/>
                </a:solidFill>
                <a:latin typeface="Comic Sans MS" pitchFamily="66" charset="0"/>
              </a:rPr>
              <a:t>A course on </a:t>
            </a:r>
          </a:p>
          <a:p>
            <a:pPr algn="ctr">
              <a:buNone/>
            </a:pPr>
            <a:r>
              <a:rPr lang="en-US" sz="4000" b="1" dirty="0" smtClean="0">
                <a:solidFill>
                  <a:srgbClr val="3333FF"/>
                </a:solidFill>
                <a:latin typeface="Comic Sans MS" pitchFamily="66" charset="0"/>
              </a:rPr>
              <a:t>‘’</a:t>
            </a:r>
            <a:r>
              <a:rPr lang="en-US" sz="4000" b="1" dirty="0" smtClean="0"/>
              <a:t> </a:t>
            </a:r>
            <a:r>
              <a:rPr lang="en-US" sz="4000" b="1" dirty="0" smtClean="0">
                <a:solidFill>
                  <a:srgbClr val="3333FF"/>
                </a:solidFill>
                <a:latin typeface="Comic Sans MS" pitchFamily="66" charset="0"/>
              </a:rPr>
              <a:t>Renewable </a:t>
            </a:r>
            <a:r>
              <a:rPr lang="en-US" sz="4000" b="1" dirty="0">
                <a:solidFill>
                  <a:srgbClr val="3333FF"/>
                </a:solidFill>
                <a:latin typeface="Comic Sans MS" pitchFamily="66" charset="0"/>
              </a:rPr>
              <a:t>Energy Conversion</a:t>
            </a:r>
            <a:r>
              <a:rPr lang="en-US" sz="4000" b="1" dirty="0"/>
              <a:t> </a:t>
            </a:r>
            <a:r>
              <a:rPr lang="en-US" sz="4000" b="1" dirty="0" smtClean="0">
                <a:solidFill>
                  <a:srgbClr val="3333FF"/>
                </a:solidFill>
                <a:latin typeface="Comic Sans MS" pitchFamily="66" charset="0"/>
              </a:rPr>
              <a:t>(</a:t>
            </a:r>
            <a:r>
              <a:rPr lang="en-US" sz="4000" b="1" dirty="0" smtClean="0">
                <a:solidFill>
                  <a:srgbClr val="3333FF"/>
                </a:solidFill>
                <a:latin typeface="Comic Sans MS" pitchFamily="66" charset="0"/>
              </a:rPr>
              <a:t>MIEG 6341)’’</a:t>
            </a:r>
            <a:endParaRPr lang="en-US" sz="4000" b="1" dirty="0" smtClean="0">
              <a:solidFill>
                <a:srgbClr val="3333FF"/>
              </a:solidFill>
              <a:latin typeface="Comic Sans MS" pitchFamily="66" charset="0"/>
            </a:endParaRPr>
          </a:p>
          <a:p>
            <a:pPr algn="ctr">
              <a:buNone/>
            </a:pPr>
            <a:r>
              <a:rPr lang="en-US" sz="4000" b="1" dirty="0" smtClean="0">
                <a:solidFill>
                  <a:srgbClr val="002060"/>
                </a:solidFill>
                <a:latin typeface="Comic Sans MS" pitchFamily="66" charset="0"/>
              </a:rPr>
              <a:t>By : Abdulkadir Aman (PhD)</a:t>
            </a:r>
          </a:p>
          <a:p>
            <a:pPr algn="ctr">
              <a:buNone/>
            </a:pPr>
            <a:r>
              <a:rPr lang="en-US" b="1" dirty="0" smtClean="0">
                <a:solidFill>
                  <a:srgbClr val="FF3399"/>
                </a:solidFill>
                <a:latin typeface="Comic Sans MS" pitchFamily="66" charset="0"/>
              </a:rPr>
              <a:t>Assistant Professor in Thermal and Energy Systems Engineering,</a:t>
            </a:r>
          </a:p>
          <a:p>
            <a:pPr algn="ctr">
              <a:buNone/>
            </a:pPr>
            <a:r>
              <a:rPr lang="en-US" b="1" dirty="0" smtClean="0">
                <a:solidFill>
                  <a:srgbClr val="FF3399"/>
                </a:solidFill>
                <a:latin typeface="Comic Sans MS" pitchFamily="66" charset="0"/>
              </a:rPr>
              <a:t> </a:t>
            </a:r>
            <a:r>
              <a:rPr lang="en-US" sz="2800" b="1" dirty="0" smtClean="0">
                <a:solidFill>
                  <a:srgbClr val="00B050"/>
                </a:solidFill>
                <a:latin typeface="Comic Sans MS" pitchFamily="66" charset="0"/>
              </a:rPr>
              <a:t>School of Mechanical and Industrial Engineering</a:t>
            </a:r>
          </a:p>
          <a:p>
            <a:pPr algn="ctr">
              <a:buNone/>
            </a:pPr>
            <a:r>
              <a:rPr lang="en-US" sz="2800" b="1" dirty="0" smtClean="0">
                <a:solidFill>
                  <a:srgbClr val="00B0F0"/>
                </a:solidFill>
                <a:latin typeface="Comic Sans MS" pitchFamily="66" charset="0"/>
              </a:rPr>
              <a:t>Addis Ababa Institute of Technology (AAiT)</a:t>
            </a:r>
          </a:p>
          <a:p>
            <a:pPr algn="ctr">
              <a:buNone/>
            </a:pPr>
            <a:r>
              <a:rPr lang="en-US" sz="2800" b="1" dirty="0" smtClean="0">
                <a:solidFill>
                  <a:srgbClr val="00B0F0"/>
                </a:solidFill>
                <a:latin typeface="Comic Sans MS" pitchFamily="66" charset="0"/>
              </a:rPr>
              <a:t>Addis Ababa University (AAU), </a:t>
            </a:r>
            <a:endParaRPr lang="en-US" sz="2800" b="1" dirty="0">
              <a:solidFill>
                <a:srgbClr val="00B0F0"/>
              </a:solidFill>
              <a:latin typeface="Comic Sans MS" pitchFamily="66" charset="0"/>
            </a:endParaRPr>
          </a:p>
        </p:txBody>
      </p:sp>
    </p:spTree>
    <p:extLst>
      <p:ext uri="{BB962C8B-B14F-4D97-AF65-F5344CB8AC3E}">
        <p14:creationId xmlns:p14="http://schemas.microsoft.com/office/powerpoint/2010/main" val="40971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78" y="31583"/>
            <a:ext cx="8833021" cy="60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076" y="6007273"/>
            <a:ext cx="9067800" cy="646331"/>
          </a:xfrm>
          <a:prstGeom prst="rect">
            <a:avLst/>
          </a:prstGeom>
        </p:spPr>
        <p:txBody>
          <a:bodyPr wrap="square">
            <a:spAutoFit/>
          </a:bodyPr>
          <a:lstStyle/>
          <a:p>
            <a:r>
              <a:rPr lang="en-US" b="1" dirty="0" smtClean="0">
                <a:solidFill>
                  <a:srgbClr val="C00000"/>
                </a:solidFill>
              </a:rPr>
              <a:t>Figure. 3 Global New Investment In Renewable Energy: Developed V Developing Countries, 2004-2015, $</a:t>
            </a:r>
            <a:r>
              <a:rPr lang="en-US" b="1" dirty="0" err="1" smtClean="0">
                <a:solidFill>
                  <a:srgbClr val="C00000"/>
                </a:solidFill>
              </a:rPr>
              <a:t>Bn</a:t>
            </a:r>
            <a:endParaRPr lang="en-US" dirty="0">
              <a:solidFill>
                <a:srgbClr val="C00000"/>
              </a:solidFill>
            </a:endParaRPr>
          </a:p>
        </p:txBody>
      </p:sp>
    </p:spTree>
    <p:extLst>
      <p:ext uri="{BB962C8B-B14F-4D97-AF65-F5344CB8AC3E}">
        <p14:creationId xmlns:p14="http://schemas.microsoft.com/office/powerpoint/2010/main" val="1637862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84" y="291918"/>
            <a:ext cx="8701216" cy="536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7592" y="6096000"/>
            <a:ext cx="8382000" cy="646331"/>
          </a:xfrm>
          <a:prstGeom prst="rect">
            <a:avLst/>
          </a:prstGeom>
        </p:spPr>
        <p:txBody>
          <a:bodyPr wrap="square">
            <a:spAutoFit/>
          </a:bodyPr>
          <a:lstStyle/>
          <a:p>
            <a:r>
              <a:rPr lang="en-US" b="1" dirty="0">
                <a:solidFill>
                  <a:srgbClr val="C00000"/>
                </a:solidFill>
              </a:rPr>
              <a:t>FIGURE </a:t>
            </a:r>
            <a:r>
              <a:rPr lang="en-US" b="1" dirty="0" smtClean="0">
                <a:solidFill>
                  <a:srgbClr val="C00000"/>
                </a:solidFill>
              </a:rPr>
              <a:t>4. </a:t>
            </a:r>
            <a:r>
              <a:rPr lang="en-US" b="1" dirty="0">
                <a:solidFill>
                  <a:srgbClr val="C00000"/>
                </a:solidFill>
              </a:rPr>
              <a:t>GLOBAL NEW INVESTMENT IN RENEWABLE ENERGY BY SECTOR, 2015, AND GROWTH ON 2014, $BN</a:t>
            </a:r>
            <a:endParaRPr lang="en-US" dirty="0">
              <a:solidFill>
                <a:srgbClr val="C00000"/>
              </a:solidFill>
            </a:endParaRPr>
          </a:p>
        </p:txBody>
      </p:sp>
    </p:spTree>
    <p:extLst>
      <p:ext uri="{BB962C8B-B14F-4D97-AF65-F5344CB8AC3E}">
        <p14:creationId xmlns:p14="http://schemas.microsoft.com/office/powerpoint/2010/main" val="1511590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
            <a:ext cx="8461762"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30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38200"/>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597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32"/>
            <a:ext cx="8789855" cy="509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5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685800"/>
          </a:xfrm>
        </p:spPr>
        <p:txBody>
          <a:bodyPr>
            <a:normAutofit/>
          </a:bodyPr>
          <a:lstStyle/>
          <a:p>
            <a:r>
              <a:rPr lang="en-US" sz="3200" dirty="0" smtClean="0">
                <a:solidFill>
                  <a:srgbClr val="FF0000"/>
                </a:solidFill>
              </a:rPr>
              <a:t>OVERVIEW OF Renewable Energy In Ethiopia</a:t>
            </a:r>
            <a:endParaRPr lang="en-US" sz="3200" dirty="0">
              <a:solidFill>
                <a:srgbClr val="FF0000"/>
              </a:solidFill>
            </a:endParaRPr>
          </a:p>
        </p:txBody>
      </p:sp>
      <p:sp>
        <p:nvSpPr>
          <p:cNvPr id="3" name="Content Placeholder 2"/>
          <p:cNvSpPr>
            <a:spLocks noGrp="1"/>
          </p:cNvSpPr>
          <p:nvPr>
            <p:ph idx="1"/>
          </p:nvPr>
        </p:nvSpPr>
        <p:spPr>
          <a:xfrm>
            <a:off x="-2060" y="457200"/>
            <a:ext cx="9146059" cy="6400800"/>
          </a:xfrm>
        </p:spPr>
        <p:txBody>
          <a:bodyPr>
            <a:noAutofit/>
          </a:bodyPr>
          <a:lstStyle/>
          <a:p>
            <a:pPr marL="0" indent="0" algn="just">
              <a:buNone/>
            </a:pPr>
            <a:r>
              <a:rPr lang="en-US" sz="2400" dirty="0">
                <a:latin typeface="Batang" pitchFamily="18" charset="-127"/>
                <a:ea typeface="Batang" pitchFamily="18" charset="-127"/>
              </a:rPr>
              <a:t>In the last decade, Ethiopia has emerged as an early mover and leader in Africa in terms of climate change, and is recognized for its commitments and substantial national investment in transforming to a climate-resilient green economy. </a:t>
            </a:r>
          </a:p>
          <a:p>
            <a:pPr marL="0" indent="0" algn="just"/>
            <a:r>
              <a:rPr lang="en-US" sz="2400" dirty="0" smtClean="0">
                <a:latin typeface="Batang" pitchFamily="18" charset="-127"/>
                <a:ea typeface="Batang" pitchFamily="18" charset="-127"/>
              </a:rPr>
              <a:t> </a:t>
            </a:r>
            <a:r>
              <a:rPr lang="en-US" sz="2400" dirty="0"/>
              <a:t>Ethiopia’s power generation mix consists almost entirely out of renewable energy sources</a:t>
            </a:r>
            <a:r>
              <a:rPr lang="en-US" sz="2400" dirty="0" smtClean="0"/>
              <a:t>.</a:t>
            </a:r>
          </a:p>
          <a:p>
            <a:pPr marL="0" indent="0" algn="just"/>
            <a:r>
              <a:rPr lang="en-US" sz="2400" dirty="0" smtClean="0"/>
              <a:t> </a:t>
            </a:r>
            <a:r>
              <a:rPr lang="en-US" sz="2400" dirty="0"/>
              <a:t>In 2018, the bulk of Ethiopia’s 4.5 GW of power generating capacity came from 14 hydropower plants, which account for 85% (3.8 GW) of the country’s total capacity, making it the main energy source</a:t>
            </a:r>
            <a:r>
              <a:rPr lang="en-US" sz="2400" dirty="0" smtClean="0"/>
              <a:t>.</a:t>
            </a:r>
          </a:p>
          <a:p>
            <a:pPr marL="0" indent="0" algn="just"/>
            <a:r>
              <a:rPr lang="en-US" sz="2400" dirty="0" smtClean="0"/>
              <a:t> </a:t>
            </a:r>
            <a:r>
              <a:rPr lang="en-US" sz="2400" dirty="0"/>
              <a:t>Several more large hydro plants are currently under development, such as the massive 6.5 GW Great Ethiopian Renaissance Dam (GERD), the 2.16 GW </a:t>
            </a:r>
            <a:r>
              <a:rPr lang="en-US" sz="2400" dirty="0" err="1"/>
              <a:t>Koysha</a:t>
            </a:r>
            <a:r>
              <a:rPr lang="en-US" sz="2400" dirty="0"/>
              <a:t> Hydropower project and the 254 MW </a:t>
            </a:r>
            <a:r>
              <a:rPr lang="en-US" sz="2400" dirty="0" err="1"/>
              <a:t>Genale</a:t>
            </a:r>
            <a:r>
              <a:rPr lang="en-US" sz="2400" dirty="0"/>
              <a:t> </a:t>
            </a:r>
            <a:r>
              <a:rPr lang="en-US" sz="2400" dirty="0" err="1"/>
              <a:t>Dawa</a:t>
            </a:r>
            <a:r>
              <a:rPr lang="en-US" sz="2400" dirty="0"/>
              <a:t> III project</a:t>
            </a:r>
            <a:r>
              <a:rPr lang="en-US" sz="2400" dirty="0" smtClean="0"/>
              <a:t>. </a:t>
            </a:r>
            <a:endParaRPr lang="en-US" sz="2400" dirty="0">
              <a:latin typeface="Batang" pitchFamily="18" charset="-127"/>
              <a:ea typeface="Batang" pitchFamily="18" charset="-127"/>
            </a:endParaRPr>
          </a:p>
        </p:txBody>
      </p:sp>
    </p:spTree>
    <p:extLst>
      <p:ext uri="{BB962C8B-B14F-4D97-AF65-F5344CB8AC3E}">
        <p14:creationId xmlns:p14="http://schemas.microsoft.com/office/powerpoint/2010/main" val="42265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dirty="0"/>
              <a:t>Other than hydropower, the country also has three wind farms, collectively generating 324 MW, and a few diesel plants, generating 143 MW, with the rest being generated by solar power (14 MW), geothermal power (7.5 MW) and other renewables.</a:t>
            </a:r>
            <a:endParaRPr lang="en-US" dirty="0">
              <a:latin typeface="Batang" pitchFamily="18" charset="-127"/>
              <a:ea typeface="Batang" pitchFamily="18" charset="-127"/>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53659"/>
            <a:ext cx="4726259" cy="379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6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7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INDIGENOUS ENERGY RESOURCES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798502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52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lnSpcReduction="10000"/>
          </a:bodyPr>
          <a:lstStyle/>
          <a:p>
            <a:pPr marL="0" indent="0" algn="ctr">
              <a:buNone/>
            </a:pPr>
            <a:r>
              <a:rPr lang="en-US" b="1" dirty="0">
                <a:solidFill>
                  <a:srgbClr val="0000FF"/>
                </a:solidFill>
              </a:rPr>
              <a:t>RENEWABLE ENERGY POTENTIALS AND THEIR GEOGRAPHICAL DISTRIBUTION </a:t>
            </a:r>
            <a:endParaRPr lang="en-US" dirty="0">
              <a:solidFill>
                <a:srgbClr val="0000FF"/>
              </a:solidFill>
            </a:endParaRPr>
          </a:p>
          <a:p>
            <a:pPr marL="0" indent="0">
              <a:buNone/>
            </a:pPr>
            <a:r>
              <a:rPr lang="en-US" dirty="0" smtClean="0">
                <a:solidFill>
                  <a:srgbClr val="FF0000"/>
                </a:solidFill>
                <a:latin typeface="Candara" pitchFamily="34" charset="0"/>
              </a:rPr>
              <a:t>Hydropower</a:t>
            </a:r>
          </a:p>
          <a:p>
            <a:pPr algn="just"/>
            <a:r>
              <a:rPr lang="en-US" sz="2800" dirty="0" smtClean="0">
                <a:latin typeface="Candara" pitchFamily="34" charset="0"/>
              </a:rPr>
              <a:t>Ethiopia’s plentiful hydropower resources are distributed in nine major river basins and their innumerable tributaries is estimated to generate an economically affordable energy of about 260 TWH.</a:t>
            </a:r>
          </a:p>
          <a:p>
            <a:pPr marL="0" indent="0" algn="just">
              <a:buNone/>
            </a:pPr>
            <a:r>
              <a:rPr lang="en-US" dirty="0">
                <a:solidFill>
                  <a:srgbClr val="FF0000"/>
                </a:solidFill>
                <a:latin typeface="Candara" pitchFamily="34" charset="0"/>
              </a:rPr>
              <a:t>Wind </a:t>
            </a:r>
          </a:p>
          <a:p>
            <a:pPr marL="0" indent="0" algn="just">
              <a:buNone/>
            </a:pPr>
            <a:r>
              <a:rPr lang="en-US" sz="2800" dirty="0" smtClean="0">
                <a:latin typeface="Candara" pitchFamily="34" charset="0"/>
              </a:rPr>
              <a:t>Ethiopia has a total wind energy resource reserve of 3030 GW and the potential exploitable quantity is 1,350 GW.</a:t>
            </a:r>
          </a:p>
          <a:p>
            <a:pPr marL="0" indent="0" algn="just">
              <a:buNone/>
            </a:pPr>
            <a:r>
              <a:rPr lang="en-US" dirty="0">
                <a:solidFill>
                  <a:srgbClr val="FF0000"/>
                </a:solidFill>
                <a:latin typeface="Candara" pitchFamily="34" charset="0"/>
              </a:rPr>
              <a:t>Solar </a:t>
            </a:r>
            <a:endParaRPr lang="en-US" dirty="0" smtClean="0">
              <a:solidFill>
                <a:srgbClr val="FF0000"/>
              </a:solidFill>
              <a:latin typeface="Candara" pitchFamily="34" charset="0"/>
            </a:endParaRPr>
          </a:p>
          <a:p>
            <a:pPr marL="0" indent="0" algn="just">
              <a:buNone/>
            </a:pPr>
            <a:r>
              <a:rPr lang="en-US" sz="2800" dirty="0">
                <a:latin typeface="Candara" pitchFamily="34" charset="0"/>
              </a:rPr>
              <a:t>According to the revised Master Plan, Ethiopia’s average solar energy potential is 5.5 KWh/m2/day and mainly centralized in the north part of the country in Tigray and Afar regions.</a:t>
            </a:r>
          </a:p>
        </p:txBody>
      </p:sp>
    </p:spTree>
    <p:extLst>
      <p:ext uri="{BB962C8B-B14F-4D97-AF65-F5344CB8AC3E}">
        <p14:creationId xmlns:p14="http://schemas.microsoft.com/office/powerpoint/2010/main" val="41534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152400"/>
            <a:ext cx="8686800" cy="1143000"/>
          </a:xfrm>
        </p:spPr>
        <p:txBody>
          <a:bodyPr>
            <a:normAutofit fontScale="90000"/>
          </a:bodyPr>
          <a:lstStyle/>
          <a:p>
            <a:r>
              <a:rPr lang="en-US" dirty="0" smtClean="0">
                <a:solidFill>
                  <a:srgbClr val="002060"/>
                </a:solidFill>
                <a:latin typeface="Batang" pitchFamily="18" charset="-127"/>
                <a:ea typeface="Batang" pitchFamily="18" charset="-127"/>
              </a:rPr>
              <a:t>Chapter One</a:t>
            </a:r>
            <a:br>
              <a:rPr lang="en-US" dirty="0" smtClean="0">
                <a:solidFill>
                  <a:srgbClr val="002060"/>
                </a:solidFill>
                <a:latin typeface="Batang" pitchFamily="18" charset="-127"/>
                <a:ea typeface="Batang" pitchFamily="18" charset="-127"/>
              </a:rPr>
            </a:br>
            <a:r>
              <a:rPr lang="en-US" dirty="0" smtClean="0">
                <a:solidFill>
                  <a:srgbClr val="FF0000"/>
                </a:solidFill>
                <a:latin typeface="Batang" pitchFamily="18" charset="-127"/>
                <a:ea typeface="Batang" pitchFamily="18" charset="-127"/>
              </a:rPr>
              <a:t>Introduction to Renewable Energy</a:t>
            </a:r>
            <a:endParaRPr lang="en-US" dirty="0">
              <a:solidFill>
                <a:srgbClr val="FF0000"/>
              </a:solidFill>
              <a:latin typeface="Batang" pitchFamily="18" charset="-127"/>
              <a:ea typeface="Batang" pitchFamily="18" charset="-127"/>
            </a:endParaRPr>
          </a:p>
        </p:txBody>
      </p:sp>
      <p:sp>
        <p:nvSpPr>
          <p:cNvPr id="4" name="Rectangle 3"/>
          <p:cNvSpPr/>
          <p:nvPr/>
        </p:nvSpPr>
        <p:spPr>
          <a:xfrm>
            <a:off x="76200" y="1397511"/>
            <a:ext cx="9067800" cy="1200329"/>
          </a:xfrm>
          <a:prstGeom prst="rect">
            <a:avLst/>
          </a:prstGeom>
        </p:spPr>
        <p:txBody>
          <a:bodyPr wrap="square">
            <a:spAutoFit/>
          </a:bodyPr>
          <a:lstStyle/>
          <a:p>
            <a:pPr algn="just"/>
            <a:r>
              <a:rPr lang="en-US" sz="2400" dirty="0" smtClean="0">
                <a:latin typeface="Batang" pitchFamily="18" charset="-127"/>
                <a:ea typeface="Batang" pitchFamily="18" charset="-127"/>
              </a:rPr>
              <a:t>Any physical activity in this world, whether carried out by human beings or by nature, is cause due to flow of energy in one form or the other. </a:t>
            </a:r>
          </a:p>
        </p:txBody>
      </p:sp>
      <p:sp>
        <p:nvSpPr>
          <p:cNvPr id="5" name="Rectangle 4"/>
          <p:cNvSpPr/>
          <p:nvPr/>
        </p:nvSpPr>
        <p:spPr>
          <a:xfrm>
            <a:off x="2059" y="2743200"/>
            <a:ext cx="9095603" cy="1200329"/>
          </a:xfrm>
          <a:prstGeom prst="rect">
            <a:avLst/>
          </a:prstGeom>
        </p:spPr>
        <p:txBody>
          <a:bodyPr wrap="square">
            <a:spAutoFit/>
          </a:bodyPr>
          <a:lstStyle/>
          <a:p>
            <a:pPr algn="just"/>
            <a:r>
              <a:rPr lang="en-US" sz="2400" dirty="0">
                <a:latin typeface="Batang" pitchFamily="18" charset="-127"/>
                <a:ea typeface="Batang" pitchFamily="18" charset="-127"/>
              </a:rPr>
              <a:t>The word ‘energy’ itself is derived from the Greek word ‘en-</a:t>
            </a:r>
            <a:r>
              <a:rPr lang="en-US" sz="2400" dirty="0" err="1">
                <a:latin typeface="Batang" pitchFamily="18" charset="-127"/>
                <a:ea typeface="Batang" pitchFamily="18" charset="-127"/>
              </a:rPr>
              <a:t>ergon</a:t>
            </a:r>
            <a:r>
              <a:rPr lang="en-US" sz="2400" dirty="0">
                <a:latin typeface="Batang" pitchFamily="18" charset="-127"/>
                <a:ea typeface="Batang" pitchFamily="18" charset="-127"/>
              </a:rPr>
              <a:t>’, which means ‘in-work’ or ‘work content’. The work output depends on the energy input.</a:t>
            </a:r>
          </a:p>
        </p:txBody>
      </p:sp>
      <p:sp>
        <p:nvSpPr>
          <p:cNvPr id="6" name="Rectangle 5"/>
          <p:cNvSpPr/>
          <p:nvPr/>
        </p:nvSpPr>
        <p:spPr>
          <a:xfrm>
            <a:off x="76200" y="4196148"/>
            <a:ext cx="9000868" cy="1938992"/>
          </a:xfrm>
          <a:prstGeom prst="rect">
            <a:avLst/>
          </a:prstGeom>
        </p:spPr>
        <p:txBody>
          <a:bodyPr wrap="square">
            <a:spAutoFit/>
          </a:bodyPr>
          <a:lstStyle/>
          <a:p>
            <a:pPr algn="just"/>
            <a:r>
              <a:rPr lang="en-US" sz="2400" dirty="0">
                <a:latin typeface="Batang" pitchFamily="18" charset="-127"/>
                <a:ea typeface="Batang" pitchFamily="18" charset="-127"/>
              </a:rPr>
              <a:t>Energy is one of the major inputs for the economic development of any country. In the case of the developing countries, the energy sector assumes a critical importance in view of the ever increasing energy needs requiring huge investments to meet them.</a:t>
            </a:r>
          </a:p>
        </p:txBody>
      </p:sp>
    </p:spTree>
    <p:extLst>
      <p:ext uri="{BB962C8B-B14F-4D97-AF65-F5344CB8AC3E}">
        <p14:creationId xmlns:p14="http://schemas.microsoft.com/office/powerpoint/2010/main" val="20863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20396" cy="6705600"/>
          </a:xfrm>
        </p:spPr>
        <p:txBody>
          <a:bodyPr>
            <a:normAutofit fontScale="92500" lnSpcReduction="10000"/>
          </a:bodyPr>
          <a:lstStyle/>
          <a:p>
            <a:pPr marL="0" indent="0">
              <a:buNone/>
            </a:pPr>
            <a:r>
              <a:rPr lang="en-US" dirty="0">
                <a:solidFill>
                  <a:srgbClr val="FF0000"/>
                </a:solidFill>
                <a:latin typeface="Candara" pitchFamily="34" charset="0"/>
              </a:rPr>
              <a:t>Geothermal</a:t>
            </a:r>
          </a:p>
          <a:p>
            <a:pPr marL="0" indent="0" algn="just">
              <a:buNone/>
            </a:pPr>
            <a:r>
              <a:rPr lang="en-US" dirty="0" smtClean="0"/>
              <a:t>The best perspective areas are distributed along the Ethiopian Rift Valley system which runs for more than 1000 km from the Afar depression, at Red Sea to the Turkana depression southwards.</a:t>
            </a:r>
          </a:p>
          <a:p>
            <a:pPr marL="0" indent="0" algn="just">
              <a:buNone/>
            </a:pPr>
            <a:r>
              <a:rPr lang="en-US" dirty="0" smtClean="0"/>
              <a:t>A total of 16 geothermal resource areas have been identified by various studies. These resources zones are all located within the rift valley system.</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0981" y="457200"/>
            <a:ext cx="457301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008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863" y="200025"/>
            <a:ext cx="3724275"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03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rgbClr val="FF0000"/>
                </a:solidFill>
              </a:rPr>
              <a:t>Up-coming Renewable Energy Projects</a:t>
            </a:r>
            <a:endParaRPr lang="en-US" dirty="0">
              <a:solidFill>
                <a:srgbClr val="FF0000"/>
              </a:solidFill>
            </a:endParaRPr>
          </a:p>
        </p:txBody>
      </p:sp>
      <p:sp>
        <p:nvSpPr>
          <p:cNvPr id="3" name="Content Placeholder 2"/>
          <p:cNvSpPr>
            <a:spLocks noGrp="1"/>
          </p:cNvSpPr>
          <p:nvPr>
            <p:ph idx="1"/>
          </p:nvPr>
        </p:nvSpPr>
        <p:spPr>
          <a:xfrm>
            <a:off x="0" y="609600"/>
            <a:ext cx="9144000" cy="6248400"/>
          </a:xfrm>
        </p:spPr>
        <p:txBody>
          <a:bodyPr/>
          <a:lstStyle/>
          <a:p>
            <a:pPr algn="just"/>
            <a:r>
              <a:rPr lang="en-US" dirty="0" smtClean="0"/>
              <a:t>Inline </a:t>
            </a:r>
            <a:r>
              <a:rPr lang="en-US" dirty="0"/>
              <a:t>with the 25 Years Power Sector Master Plan , the following projects are planned for implementation </a:t>
            </a:r>
            <a:r>
              <a:rPr lang="en-US" dirty="0" smtClean="0"/>
              <a:t>in GTPII</a:t>
            </a:r>
          </a:p>
          <a:p>
            <a:pPr lvl="1" algn="just">
              <a:buFont typeface="Wingdings" pitchFamily="2" charset="2"/>
              <a:buChar char="Ø"/>
            </a:pPr>
            <a:r>
              <a:rPr lang="en-US" dirty="0"/>
              <a:t> </a:t>
            </a:r>
            <a:r>
              <a:rPr lang="en-US" dirty="0" smtClean="0"/>
              <a:t>Hydro = 11,015 MW</a:t>
            </a:r>
          </a:p>
          <a:p>
            <a:pPr lvl="1" algn="just">
              <a:buFont typeface="Wingdings" pitchFamily="2" charset="2"/>
              <a:buChar char="Ø"/>
            </a:pPr>
            <a:r>
              <a:rPr lang="en-US" dirty="0" smtClean="0"/>
              <a:t>Wind = 1520 MW</a:t>
            </a:r>
          </a:p>
          <a:p>
            <a:pPr lvl="1" algn="just">
              <a:buFont typeface="Wingdings" pitchFamily="2" charset="2"/>
              <a:buChar char="Ø"/>
            </a:pPr>
            <a:r>
              <a:rPr lang="en-US" dirty="0" smtClean="0"/>
              <a:t> Geothermal = 1270 MW</a:t>
            </a:r>
          </a:p>
          <a:p>
            <a:pPr lvl="1" algn="just">
              <a:buFont typeface="Wingdings" pitchFamily="2" charset="2"/>
              <a:buChar char="Ø"/>
            </a:pPr>
            <a:r>
              <a:rPr lang="en-US" dirty="0" smtClean="0"/>
              <a:t> Solar= 300MW</a:t>
            </a:r>
          </a:p>
          <a:p>
            <a:pPr lvl="1" algn="just">
              <a:buFont typeface="Wingdings" pitchFamily="2" charset="2"/>
              <a:buChar char="Ø"/>
            </a:pPr>
            <a:r>
              <a:rPr lang="en-US" dirty="0" smtClean="0"/>
              <a:t> Biomass= 420MW    </a:t>
            </a:r>
          </a:p>
          <a:p>
            <a:pPr marL="914400" lvl="2" indent="0" algn="just">
              <a:buNone/>
            </a:pPr>
            <a:r>
              <a:rPr lang="en-US" dirty="0"/>
              <a:t> </a:t>
            </a:r>
            <a:r>
              <a:rPr lang="en-US" dirty="0" smtClean="0"/>
              <a:t>             </a:t>
            </a:r>
            <a:r>
              <a:rPr lang="en-US" dirty="0" smtClean="0">
                <a:solidFill>
                  <a:srgbClr val="FF0000"/>
                </a:solidFill>
              </a:rPr>
              <a:t>Total=14615MW        </a:t>
            </a:r>
            <a:endParaRPr lang="en-US" dirty="0">
              <a:solidFill>
                <a:srgbClr val="FF0000"/>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1" y="1676400"/>
            <a:ext cx="476737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6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219"/>
                                        </p:tgtEl>
                                        <p:attrNameLst>
                                          <p:attrName>style.visibility</p:attrName>
                                        </p:attrNameLst>
                                      </p:cBhvr>
                                      <p:to>
                                        <p:strVal val="visible"/>
                                      </p:to>
                                    </p:set>
                                    <p:animEffect transition="in" filter="wipe(down)">
                                      <p:cBhvr>
                                        <p:cTn id="3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372600" cy="609600"/>
          </a:xfrm>
        </p:spPr>
        <p:txBody>
          <a:bodyPr>
            <a:normAutofit/>
          </a:bodyPr>
          <a:lstStyle/>
          <a:p>
            <a:r>
              <a:rPr lang="en-US" sz="2800" b="1" dirty="0" smtClean="0">
                <a:solidFill>
                  <a:srgbClr val="FF0000"/>
                </a:solidFill>
              </a:rPr>
              <a:t>Overview Of Renewable Energy Technologies</a:t>
            </a:r>
            <a:endParaRPr lang="en-US" sz="2800" dirty="0">
              <a:solidFill>
                <a:srgbClr val="FF0000"/>
              </a:solidFill>
            </a:endParaRPr>
          </a:p>
        </p:txBody>
      </p:sp>
      <p:sp>
        <p:nvSpPr>
          <p:cNvPr id="3" name="Content Placeholder 2"/>
          <p:cNvSpPr>
            <a:spLocks noGrp="1"/>
          </p:cNvSpPr>
          <p:nvPr>
            <p:ph idx="1"/>
          </p:nvPr>
        </p:nvSpPr>
        <p:spPr>
          <a:xfrm>
            <a:off x="0" y="609600"/>
            <a:ext cx="8686800" cy="5516563"/>
          </a:xfrm>
        </p:spPr>
        <p:txBody>
          <a:bodyPr/>
          <a:lstStyle/>
          <a:p>
            <a:r>
              <a:rPr lang="en-US" b="1" dirty="0">
                <a:solidFill>
                  <a:srgbClr val="C00000"/>
                </a:solidFill>
              </a:rPr>
              <a:t>Wind energy</a:t>
            </a:r>
          </a:p>
        </p:txBody>
      </p:sp>
      <p:sp>
        <p:nvSpPr>
          <p:cNvPr id="4" name="Rectangle 3"/>
          <p:cNvSpPr/>
          <p:nvPr/>
        </p:nvSpPr>
        <p:spPr>
          <a:xfrm>
            <a:off x="152400" y="1219200"/>
            <a:ext cx="3200400" cy="5324535"/>
          </a:xfrm>
          <a:prstGeom prst="rect">
            <a:avLst/>
          </a:prstGeom>
        </p:spPr>
        <p:txBody>
          <a:bodyPr wrap="square">
            <a:spAutoFit/>
          </a:bodyPr>
          <a:lstStyle/>
          <a:p>
            <a:pPr algn="just"/>
            <a:r>
              <a:rPr lang="en-US" sz="2000" dirty="0"/>
              <a:t>A wind turbine produces power by converting the force of the wind (kinetic </a:t>
            </a:r>
            <a:r>
              <a:rPr lang="en-US" sz="2000" dirty="0" smtClean="0"/>
              <a:t>energy) acting </a:t>
            </a:r>
            <a:r>
              <a:rPr lang="en-US" sz="2000" dirty="0"/>
              <a:t>on the rotor blades (rotational energy) into torque (turning force </a:t>
            </a:r>
            <a:r>
              <a:rPr lang="en-US" sz="2000" dirty="0" smtClean="0"/>
              <a:t>or mechanical </a:t>
            </a:r>
            <a:r>
              <a:rPr lang="en-US" sz="2000" dirty="0"/>
              <a:t>energy). This rotational energy is used either within a generator </a:t>
            </a:r>
            <a:r>
              <a:rPr lang="en-US" sz="2000" dirty="0" smtClean="0"/>
              <a:t>to produce </a:t>
            </a:r>
            <a:r>
              <a:rPr lang="en-US" sz="2000" dirty="0"/>
              <a:t>electricity or, perhaps less commonly, it is used directly for driving </a:t>
            </a:r>
            <a:r>
              <a:rPr lang="en-US" sz="2000" dirty="0" smtClean="0"/>
              <a:t>equipment such </a:t>
            </a:r>
            <a:r>
              <a:rPr lang="en-US" sz="2000" dirty="0"/>
              <a:t>as milling machines or water pumps (often via conversion to </a:t>
            </a:r>
            <a:r>
              <a:rPr lang="en-US" sz="2000" dirty="0" smtClean="0"/>
              <a:t>linear motion </a:t>
            </a:r>
            <a:r>
              <a:rPr lang="en-US" sz="2000" dirty="0"/>
              <a:t>for piston pumps). </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609600"/>
            <a:ext cx="474571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82296" y="6172200"/>
            <a:ext cx="3885615" cy="369332"/>
          </a:xfrm>
          <a:prstGeom prst="rect">
            <a:avLst/>
          </a:prstGeom>
        </p:spPr>
        <p:txBody>
          <a:bodyPr wrap="none">
            <a:spAutoFit/>
          </a:bodyPr>
          <a:lstStyle/>
          <a:p>
            <a:r>
              <a:rPr lang="en-US" dirty="0">
                <a:solidFill>
                  <a:srgbClr val="C00000"/>
                </a:solidFill>
              </a:rPr>
              <a:t>Figure </a:t>
            </a:r>
            <a:r>
              <a:rPr lang="en-US" dirty="0" smtClean="0">
                <a:solidFill>
                  <a:srgbClr val="C00000"/>
                </a:solidFill>
              </a:rPr>
              <a:t>. </a:t>
            </a:r>
            <a:r>
              <a:rPr lang="en-US" dirty="0">
                <a:solidFill>
                  <a:srgbClr val="C00000"/>
                </a:solidFill>
              </a:rPr>
              <a:t>Wind energy system schematic</a:t>
            </a:r>
          </a:p>
        </p:txBody>
      </p:sp>
    </p:spTree>
    <p:extLst>
      <p:ext uri="{BB962C8B-B14F-4D97-AF65-F5344CB8AC3E}">
        <p14:creationId xmlns:p14="http://schemas.microsoft.com/office/powerpoint/2010/main" val="637979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81000" y="304800"/>
            <a:ext cx="8309842" cy="6172200"/>
          </a:xfrm>
          <a:prstGeom prst="rect">
            <a:avLst/>
          </a:prstGeom>
          <a:noFill/>
          <a:ln w="9525">
            <a:noFill/>
            <a:miter lim="800000"/>
            <a:headEnd/>
            <a:tailEnd/>
          </a:ln>
        </p:spPr>
      </p:pic>
    </p:spTree>
    <p:extLst>
      <p:ext uri="{BB962C8B-B14F-4D97-AF65-F5344CB8AC3E}">
        <p14:creationId xmlns:p14="http://schemas.microsoft.com/office/powerpoint/2010/main" val="1950905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algn="just"/>
            <a:r>
              <a:rPr lang="en-US" sz="2800" dirty="0"/>
              <a:t>Wind power by its nature is variable (or intermittent), therefore some form of </a:t>
            </a:r>
            <a:r>
              <a:rPr lang="en-US" sz="2800" dirty="0" smtClean="0"/>
              <a:t>storage or </a:t>
            </a:r>
            <a:r>
              <a:rPr lang="en-US" sz="2800" dirty="0"/>
              <a:t>back-up is inevitably involved. This may be through:</a:t>
            </a:r>
          </a:p>
        </p:txBody>
      </p:sp>
      <p:sp>
        <p:nvSpPr>
          <p:cNvPr id="4" name="Rectangle 3"/>
          <p:cNvSpPr/>
          <p:nvPr/>
        </p:nvSpPr>
        <p:spPr>
          <a:xfrm>
            <a:off x="762000" y="1582341"/>
            <a:ext cx="8382000" cy="3539430"/>
          </a:xfrm>
          <a:prstGeom prst="rect">
            <a:avLst/>
          </a:prstGeom>
        </p:spPr>
        <p:txBody>
          <a:bodyPr wrap="square">
            <a:spAutoFit/>
          </a:bodyPr>
          <a:lstStyle/>
          <a:p>
            <a:pPr marL="514350" indent="-514350" algn="just">
              <a:buFont typeface="+mj-lt"/>
              <a:buAutoNum type="alphaLcParenR"/>
            </a:pPr>
            <a:r>
              <a:rPr lang="en-US" sz="2800" dirty="0"/>
              <a:t>connection to an electricity grid system, which may be on a large or </a:t>
            </a:r>
            <a:r>
              <a:rPr lang="en-US" sz="2800" dirty="0" smtClean="0"/>
              <a:t>small (mini-grid)</a:t>
            </a:r>
          </a:p>
          <a:p>
            <a:pPr marL="514350" indent="-514350" algn="just">
              <a:buFont typeface="+mj-lt"/>
              <a:buAutoNum type="alphaLcParenR"/>
            </a:pPr>
            <a:r>
              <a:rPr lang="en-US" sz="2800" dirty="0" smtClean="0"/>
              <a:t> </a:t>
            </a:r>
            <a:r>
              <a:rPr lang="en-US" sz="2800" dirty="0"/>
              <a:t>incorporating other electricity producing energy systems (from </a:t>
            </a:r>
            <a:r>
              <a:rPr lang="en-US" sz="2800" dirty="0" smtClean="0"/>
              <a:t>conventional generating </a:t>
            </a:r>
            <a:r>
              <a:rPr lang="en-US" sz="2800" dirty="0"/>
              <a:t>stations through diesel generators to other </a:t>
            </a:r>
            <a:r>
              <a:rPr lang="en-US" sz="2800" dirty="0" smtClean="0"/>
              <a:t>renewable energy </a:t>
            </a:r>
            <a:r>
              <a:rPr lang="en-US" sz="2800" dirty="0"/>
              <a:t>systems</a:t>
            </a:r>
            <a:r>
              <a:rPr lang="en-US" sz="2800" dirty="0" smtClean="0"/>
              <a:t>);</a:t>
            </a:r>
          </a:p>
          <a:p>
            <a:pPr marL="514350" indent="-514350" algn="just">
              <a:buFont typeface="+mj-lt"/>
              <a:buAutoNum type="alphaLcParenR"/>
            </a:pPr>
            <a:r>
              <a:rPr lang="en-US" sz="2800" dirty="0" smtClean="0"/>
              <a:t>or </a:t>
            </a:r>
            <a:r>
              <a:rPr lang="en-US" sz="2800" dirty="0"/>
              <a:t>the use of storage systems such as batteries or, for </a:t>
            </a:r>
            <a:r>
              <a:rPr lang="en-US" sz="2800" dirty="0" smtClean="0"/>
              <a:t>mechanical systems</a:t>
            </a:r>
            <a:r>
              <a:rPr lang="en-US" sz="2800" dirty="0"/>
              <a:t>, storage via water held in a tank.</a:t>
            </a:r>
          </a:p>
        </p:txBody>
      </p:sp>
    </p:spTree>
    <p:extLst>
      <p:ext uri="{BB962C8B-B14F-4D97-AF65-F5344CB8AC3E}">
        <p14:creationId xmlns:p14="http://schemas.microsoft.com/office/powerpoint/2010/main" val="1817983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458200" cy="461665"/>
          </a:xfrm>
          <a:prstGeom prst="rect">
            <a:avLst/>
          </a:prstGeom>
        </p:spPr>
        <p:txBody>
          <a:bodyPr wrap="square">
            <a:spAutoFit/>
          </a:bodyPr>
          <a:lstStyle/>
          <a:p>
            <a:r>
              <a:rPr lang="en-US" sz="2400" dirty="0">
                <a:solidFill>
                  <a:srgbClr val="C00000"/>
                </a:solidFill>
              </a:rPr>
              <a:t>Strengths and weaknesses of wind energy systems</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6465"/>
            <a:ext cx="8342280" cy="548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42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28020"/>
            <a:ext cx="8059342" cy="542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04800"/>
            <a:ext cx="8001000" cy="523220"/>
          </a:xfrm>
          <a:prstGeom prst="rect">
            <a:avLst/>
          </a:prstGeom>
        </p:spPr>
        <p:txBody>
          <a:bodyPr wrap="square">
            <a:spAutoFit/>
          </a:bodyPr>
          <a:lstStyle/>
          <a:p>
            <a:r>
              <a:rPr lang="en-US" sz="2800" dirty="0">
                <a:solidFill>
                  <a:srgbClr val="FF0000"/>
                </a:solidFill>
              </a:rPr>
              <a:t>Examples of wind power applications and system type</a:t>
            </a:r>
          </a:p>
        </p:txBody>
      </p:sp>
    </p:spTree>
    <p:extLst>
      <p:ext uri="{BB962C8B-B14F-4D97-AF65-F5344CB8AC3E}">
        <p14:creationId xmlns:p14="http://schemas.microsoft.com/office/powerpoint/2010/main" val="1623509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dirty="0">
                <a:solidFill>
                  <a:srgbClr val="FF0000"/>
                </a:solidFill>
              </a:rPr>
              <a:t>Solar energy</a:t>
            </a:r>
            <a:endParaRPr lang="en-US"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pPr algn="just"/>
            <a:r>
              <a:rPr lang="en-US" sz="2800" dirty="0"/>
              <a:t>Solar energy technologies can be loosely divided into two categories: solar </a:t>
            </a:r>
            <a:r>
              <a:rPr lang="en-US" sz="2800" dirty="0" smtClean="0"/>
              <a:t>thermal systems (and </a:t>
            </a:r>
            <a:r>
              <a:rPr lang="en-US" sz="2800" dirty="0"/>
              <a:t>solar electric or photovoltaic (PV) systems</a:t>
            </a:r>
          </a:p>
        </p:txBody>
      </p:sp>
      <p:pic>
        <p:nvPicPr>
          <p:cNvPr id="14338"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2133600"/>
            <a:ext cx="463911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639113" y="2133600"/>
            <a:ext cx="4533378"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456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DFE5398-CDE2-4D2A-8F2F-BDB9E450EEC9}" type="slidenum">
              <a:rPr lang="en-US"/>
              <a:pPr/>
              <a:t>29</a:t>
            </a:fld>
            <a:endParaRPr lang="en-US"/>
          </a:p>
        </p:txBody>
      </p:sp>
      <p:sp>
        <p:nvSpPr>
          <p:cNvPr id="11267" name="Text Box 16"/>
          <p:cNvSpPr>
            <a:spLocks noGrp="1" noChangeArrowheads="1"/>
          </p:cNvSpPr>
          <p:nvPr>
            <p:ph type="body" idx="1"/>
          </p:nvPr>
        </p:nvSpPr>
        <p:spPr>
          <a:xfrm>
            <a:off x="609600" y="5410200"/>
            <a:ext cx="3505200" cy="609600"/>
          </a:xfrm>
          <a:noFill/>
        </p:spPr>
        <p:txBody>
          <a:bodyPr>
            <a:normAutofit fontScale="92500" lnSpcReduction="20000"/>
          </a:bodyPr>
          <a:lstStyle/>
          <a:p>
            <a:pPr eaLnBrk="1" hangingPunct="1">
              <a:lnSpc>
                <a:spcPct val="90000"/>
              </a:lnSpc>
              <a:buFontTx/>
              <a:buNone/>
            </a:pPr>
            <a:r>
              <a:rPr lang="en-US" sz="2000" b="1" smtClean="0">
                <a:solidFill>
                  <a:srgbClr val="FFFF66"/>
                </a:solidFill>
              </a:rPr>
              <a:t>PARABOLIC DISH </a:t>
            </a:r>
          </a:p>
          <a:p>
            <a:pPr eaLnBrk="1" hangingPunct="1">
              <a:lnSpc>
                <a:spcPct val="90000"/>
              </a:lnSpc>
              <a:buFontTx/>
              <a:buNone/>
            </a:pPr>
            <a:r>
              <a:rPr lang="en-US" sz="2000" b="1" smtClean="0">
                <a:solidFill>
                  <a:srgbClr val="FFFF66"/>
                </a:solidFill>
              </a:rPr>
              <a:t>   &amp; ENGINE</a:t>
            </a:r>
          </a:p>
        </p:txBody>
      </p:sp>
      <p:sp>
        <p:nvSpPr>
          <p:cNvPr id="11268" name="Text Box 18"/>
          <p:cNvSpPr txBox="1">
            <a:spLocks noChangeArrowheads="1"/>
          </p:cNvSpPr>
          <p:nvPr/>
        </p:nvSpPr>
        <p:spPr bwMode="auto">
          <a:xfrm>
            <a:off x="5943600" y="5486400"/>
            <a:ext cx="2486025" cy="427038"/>
          </a:xfrm>
          <a:prstGeom prst="rect">
            <a:avLst/>
          </a:prstGeom>
          <a:noFill/>
          <a:ln w="9525">
            <a:noFill/>
            <a:miter lim="800000"/>
            <a:headEnd/>
            <a:tailEnd/>
          </a:ln>
        </p:spPr>
        <p:txBody>
          <a:bodyPr wrap="none">
            <a:spAutoFit/>
          </a:bodyPr>
          <a:lstStyle/>
          <a:p>
            <a:r>
              <a:rPr lang="en-US" sz="2200" b="1" i="1">
                <a:solidFill>
                  <a:srgbClr val="FFFF66"/>
                </a:solidFill>
              </a:rPr>
              <a:t>SOLAR FURNACE</a:t>
            </a:r>
          </a:p>
        </p:txBody>
      </p:sp>
      <p:pic>
        <p:nvPicPr>
          <p:cNvPr id="11269" name="Picture 23" descr="Odeillo heliostat field and concentrator"/>
          <p:cNvPicPr>
            <a:picLocks noChangeAspect="1" noChangeArrowheads="1"/>
          </p:cNvPicPr>
          <p:nvPr/>
        </p:nvPicPr>
        <p:blipFill>
          <a:blip r:embed="rId3" cstate="print"/>
          <a:srcRect/>
          <a:stretch>
            <a:fillRect/>
          </a:stretch>
        </p:blipFill>
        <p:spPr bwMode="auto">
          <a:xfrm>
            <a:off x="0" y="3810000"/>
            <a:ext cx="4103688" cy="3348038"/>
          </a:xfrm>
          <a:prstGeom prst="rect">
            <a:avLst/>
          </a:prstGeom>
          <a:noFill/>
          <a:ln w="9525">
            <a:noFill/>
            <a:miter lim="800000"/>
            <a:headEnd/>
            <a:tailEnd/>
          </a:ln>
        </p:spPr>
      </p:pic>
      <p:pic>
        <p:nvPicPr>
          <p:cNvPr id="11270" name="Picture 28" descr="Sandia central receiver"/>
          <p:cNvPicPr>
            <a:picLocks noChangeAspect="1" noChangeArrowheads="1"/>
          </p:cNvPicPr>
          <p:nvPr/>
        </p:nvPicPr>
        <p:blipFill>
          <a:blip r:embed="rId4" cstate="print"/>
          <a:srcRect/>
          <a:stretch>
            <a:fillRect/>
          </a:stretch>
        </p:blipFill>
        <p:spPr bwMode="auto">
          <a:xfrm>
            <a:off x="4800600" y="4419600"/>
            <a:ext cx="3875088" cy="3086100"/>
          </a:xfrm>
          <a:prstGeom prst="rect">
            <a:avLst/>
          </a:prstGeom>
          <a:noFill/>
          <a:ln w="9525">
            <a:noFill/>
            <a:miter lim="800000"/>
            <a:headEnd/>
            <a:tailEnd/>
          </a:ln>
        </p:spPr>
      </p:pic>
      <p:sp>
        <p:nvSpPr>
          <p:cNvPr id="11271" name="Text Box 31"/>
          <p:cNvSpPr txBox="1">
            <a:spLocks noChangeArrowheads="1"/>
          </p:cNvSpPr>
          <p:nvPr/>
        </p:nvSpPr>
        <p:spPr bwMode="auto">
          <a:xfrm>
            <a:off x="5181600" y="6521450"/>
            <a:ext cx="2243138"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CENTRAL RECEIVER</a:t>
            </a:r>
          </a:p>
        </p:txBody>
      </p:sp>
      <p:sp>
        <p:nvSpPr>
          <p:cNvPr id="11272" name="Text Box 35"/>
          <p:cNvSpPr txBox="1">
            <a:spLocks noChangeArrowheads="1"/>
          </p:cNvSpPr>
          <p:nvPr/>
        </p:nvSpPr>
        <p:spPr bwMode="auto">
          <a:xfrm>
            <a:off x="228600" y="6521450"/>
            <a:ext cx="1939925"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SOLAR FURNACE</a:t>
            </a:r>
          </a:p>
        </p:txBody>
      </p:sp>
      <p:pic>
        <p:nvPicPr>
          <p:cNvPr id="11273" name="Picture 36" descr="Almeria Distal 2 Dish-Stirling"/>
          <p:cNvPicPr>
            <a:picLocks noChangeAspect="1" noChangeArrowheads="1"/>
          </p:cNvPicPr>
          <p:nvPr/>
        </p:nvPicPr>
        <p:blipFill>
          <a:blip r:embed="rId5" cstate="print"/>
          <a:srcRect/>
          <a:stretch>
            <a:fillRect/>
          </a:stretch>
        </p:blipFill>
        <p:spPr bwMode="auto">
          <a:xfrm>
            <a:off x="1447800" y="1981200"/>
            <a:ext cx="3556000" cy="2697163"/>
          </a:xfrm>
          <a:prstGeom prst="rect">
            <a:avLst/>
          </a:prstGeom>
          <a:noFill/>
          <a:ln w="9525">
            <a:noFill/>
            <a:miter lim="800000"/>
            <a:headEnd/>
            <a:tailEnd/>
          </a:ln>
        </p:spPr>
      </p:pic>
      <p:pic>
        <p:nvPicPr>
          <p:cNvPr id="11274" name="Picture 37" descr="Almeria DISS linear solar concentrating"/>
          <p:cNvPicPr>
            <a:picLocks noChangeAspect="1" noChangeArrowheads="1"/>
          </p:cNvPicPr>
          <p:nvPr/>
        </p:nvPicPr>
        <p:blipFill>
          <a:blip r:embed="rId6" cstate="print"/>
          <a:srcRect/>
          <a:stretch>
            <a:fillRect/>
          </a:stretch>
        </p:blipFill>
        <p:spPr bwMode="auto">
          <a:xfrm>
            <a:off x="5030788" y="2057400"/>
            <a:ext cx="4113212" cy="2759075"/>
          </a:xfrm>
          <a:prstGeom prst="rect">
            <a:avLst/>
          </a:prstGeom>
          <a:noFill/>
          <a:ln w="9525">
            <a:noFill/>
            <a:miter lim="800000"/>
            <a:headEnd/>
            <a:tailEnd/>
          </a:ln>
        </p:spPr>
      </p:pic>
      <p:sp>
        <p:nvSpPr>
          <p:cNvPr id="11275" name="Text Box 38"/>
          <p:cNvSpPr txBox="1">
            <a:spLocks noChangeArrowheads="1"/>
          </p:cNvSpPr>
          <p:nvPr/>
        </p:nvSpPr>
        <p:spPr bwMode="auto">
          <a:xfrm>
            <a:off x="3124200" y="4191000"/>
            <a:ext cx="1930400"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PARABOLIC DISH</a:t>
            </a:r>
          </a:p>
        </p:txBody>
      </p:sp>
      <p:sp>
        <p:nvSpPr>
          <p:cNvPr id="11276" name="Text Box 39"/>
          <p:cNvSpPr txBox="1">
            <a:spLocks noChangeArrowheads="1"/>
          </p:cNvSpPr>
          <p:nvPr/>
        </p:nvSpPr>
        <p:spPr bwMode="auto">
          <a:xfrm>
            <a:off x="6818313" y="2286000"/>
            <a:ext cx="2325687"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PARABOLIC TROUGH</a:t>
            </a:r>
          </a:p>
        </p:txBody>
      </p:sp>
      <p:pic>
        <p:nvPicPr>
          <p:cNvPr id="11277" name="Picture 40"/>
          <p:cNvPicPr>
            <a:picLocks noChangeAspect="1" noChangeArrowheads="1"/>
          </p:cNvPicPr>
          <p:nvPr/>
        </p:nvPicPr>
        <p:blipFill>
          <a:blip r:embed="rId7" cstate="print"/>
          <a:srcRect/>
          <a:stretch>
            <a:fillRect/>
          </a:stretch>
        </p:blipFill>
        <p:spPr bwMode="auto">
          <a:xfrm>
            <a:off x="4572000" y="-685800"/>
            <a:ext cx="4030663" cy="2740025"/>
          </a:xfrm>
          <a:prstGeom prst="rect">
            <a:avLst/>
          </a:prstGeom>
          <a:noFill/>
          <a:ln w="9525">
            <a:noFill/>
            <a:miter lim="800000"/>
            <a:headEnd/>
            <a:tailEnd/>
          </a:ln>
        </p:spPr>
      </p:pic>
      <p:sp>
        <p:nvSpPr>
          <p:cNvPr id="11278" name="Text Box 41"/>
          <p:cNvSpPr txBox="1">
            <a:spLocks noChangeArrowheads="1"/>
          </p:cNvSpPr>
          <p:nvPr/>
        </p:nvSpPr>
        <p:spPr bwMode="auto">
          <a:xfrm>
            <a:off x="4724400" y="152400"/>
            <a:ext cx="2424113"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FRESNEL REFLECTOR</a:t>
            </a:r>
          </a:p>
        </p:txBody>
      </p:sp>
      <p:pic>
        <p:nvPicPr>
          <p:cNvPr id="11279" name="Picture 42"/>
          <p:cNvPicPr>
            <a:picLocks noChangeAspect="1" noChangeArrowheads="1"/>
          </p:cNvPicPr>
          <p:nvPr/>
        </p:nvPicPr>
        <p:blipFill>
          <a:blip r:embed="rId8" cstate="print"/>
          <a:srcRect/>
          <a:stretch>
            <a:fillRect/>
          </a:stretch>
        </p:blipFill>
        <p:spPr bwMode="auto">
          <a:xfrm>
            <a:off x="0" y="-228600"/>
            <a:ext cx="4497388" cy="2101850"/>
          </a:xfrm>
          <a:prstGeom prst="rect">
            <a:avLst/>
          </a:prstGeom>
          <a:noFill/>
          <a:ln w="9525">
            <a:noFill/>
            <a:miter lim="800000"/>
            <a:headEnd/>
            <a:tailEnd/>
          </a:ln>
        </p:spPr>
      </p:pic>
      <p:sp>
        <p:nvSpPr>
          <p:cNvPr id="11280" name="Text Box 43"/>
          <p:cNvSpPr txBox="1">
            <a:spLocks noChangeArrowheads="1"/>
          </p:cNvSpPr>
          <p:nvPr/>
        </p:nvSpPr>
        <p:spPr bwMode="auto">
          <a:xfrm>
            <a:off x="228600" y="1447800"/>
            <a:ext cx="2638425" cy="336550"/>
          </a:xfrm>
          <a:prstGeom prst="rect">
            <a:avLst/>
          </a:prstGeom>
          <a:noFill/>
          <a:ln w="9525">
            <a:noFill/>
            <a:miter lim="800000"/>
            <a:headEnd/>
            <a:tailEnd/>
          </a:ln>
        </p:spPr>
        <p:txBody>
          <a:bodyPr wrap="none">
            <a:spAutoFit/>
          </a:bodyPr>
          <a:lstStyle/>
          <a:p>
            <a:r>
              <a:rPr lang="en-US" sz="1600" b="1">
                <a:solidFill>
                  <a:srgbClr val="FFFF66"/>
                </a:solidFill>
                <a:latin typeface="Arial" charset="0"/>
              </a:rPr>
              <a:t>LENS CONCENTRATORS</a:t>
            </a:r>
          </a:p>
        </p:txBody>
      </p:sp>
    </p:spTree>
    <p:extLst>
      <p:ext uri="{BB962C8B-B14F-4D97-AF65-F5344CB8AC3E}">
        <p14:creationId xmlns:p14="http://schemas.microsoft.com/office/powerpoint/2010/main" val="251875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34200"/>
          </a:xfrm>
        </p:spPr>
        <p:txBody>
          <a:bodyPr>
            <a:normAutofit/>
          </a:bodyPr>
          <a:lstStyle/>
          <a:p>
            <a:r>
              <a:rPr lang="en-US" sz="2000" dirty="0">
                <a:latin typeface="Batang" pitchFamily="18" charset="-127"/>
                <a:ea typeface="Batang" pitchFamily="18" charset="-127"/>
              </a:rPr>
              <a:t>Energy can be classified into several types based on the following </a:t>
            </a:r>
            <a:r>
              <a:rPr lang="en-US" sz="2000" dirty="0" smtClean="0">
                <a:latin typeface="Batang" pitchFamily="18" charset="-127"/>
                <a:ea typeface="Batang" pitchFamily="18" charset="-127"/>
              </a:rPr>
              <a:t>criteria:</a:t>
            </a:r>
          </a:p>
          <a:p>
            <a:pPr marL="1149350" indent="0">
              <a:buFont typeface="Wingdings" pitchFamily="2" charset="2"/>
              <a:buChar char="ü"/>
            </a:pPr>
            <a:r>
              <a:rPr lang="en-US" sz="2000" dirty="0" smtClean="0">
                <a:latin typeface="Batang" pitchFamily="18" charset="-127"/>
                <a:ea typeface="Batang" pitchFamily="18" charset="-127"/>
              </a:rPr>
              <a:t>Renewable </a:t>
            </a:r>
            <a:r>
              <a:rPr lang="en-US" sz="2000" dirty="0">
                <a:latin typeface="Batang" pitchFamily="18" charset="-127"/>
                <a:ea typeface="Batang" pitchFamily="18" charset="-127"/>
              </a:rPr>
              <a:t>and Non-Renewable </a:t>
            </a:r>
            <a:r>
              <a:rPr lang="en-US" sz="2000" dirty="0" smtClean="0">
                <a:latin typeface="Batang" pitchFamily="18" charset="-127"/>
                <a:ea typeface="Batang" pitchFamily="18" charset="-127"/>
              </a:rPr>
              <a:t>energy</a:t>
            </a:r>
          </a:p>
          <a:p>
            <a:pPr marL="1149350" indent="0">
              <a:buFont typeface="Wingdings" pitchFamily="2" charset="2"/>
              <a:buChar char="ü"/>
            </a:pPr>
            <a:r>
              <a:rPr lang="en-US" sz="2000" dirty="0" smtClean="0">
                <a:latin typeface="Batang" pitchFamily="18" charset="-127"/>
                <a:ea typeface="Batang" pitchFamily="18" charset="-127"/>
              </a:rPr>
              <a:t>Conventional </a:t>
            </a:r>
            <a:r>
              <a:rPr lang="en-US" sz="2000" dirty="0">
                <a:latin typeface="Batang" pitchFamily="18" charset="-127"/>
                <a:ea typeface="Batang" pitchFamily="18" charset="-127"/>
              </a:rPr>
              <a:t>and Non-conventional </a:t>
            </a:r>
            <a:r>
              <a:rPr lang="en-US" sz="2000" dirty="0" smtClean="0">
                <a:latin typeface="Batang" pitchFamily="18" charset="-127"/>
                <a:ea typeface="Batang" pitchFamily="18" charset="-127"/>
              </a:rPr>
              <a:t>energy</a:t>
            </a:r>
          </a:p>
          <a:p>
            <a:pPr marL="0" indent="0" algn="just">
              <a:buNone/>
            </a:pPr>
            <a:r>
              <a:rPr lang="en-US" sz="2000" dirty="0" smtClean="0">
                <a:latin typeface="Batang" pitchFamily="18" charset="-127"/>
                <a:ea typeface="Batang" pitchFamily="18" charset="-127"/>
              </a:rPr>
              <a:t>Renewable energy is obtained from sources that are essentially inexhaustible. The most important feature of renewable energy is that it can be harnessed without the release of harmful pollutants.</a:t>
            </a:r>
          </a:p>
          <a:p>
            <a:pPr marL="0" indent="0" algn="just">
              <a:buNone/>
            </a:pPr>
            <a:r>
              <a:rPr lang="en-US" sz="2000" dirty="0" smtClean="0">
                <a:latin typeface="Batang" pitchFamily="18" charset="-127"/>
                <a:ea typeface="Batang" pitchFamily="18" charset="-127"/>
              </a:rPr>
              <a:t>Non-renewable energy is the conventional fossil fuels such as coal, oil and gas, which are likely to deplete with time.</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112" y="3089671"/>
            <a:ext cx="351799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353" y="3054660"/>
            <a:ext cx="3436208" cy="363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377939"/>
            <a:ext cx="1502334" cy="369332"/>
          </a:xfrm>
          <a:prstGeom prst="rect">
            <a:avLst/>
          </a:prstGeom>
        </p:spPr>
        <p:txBody>
          <a:bodyPr wrap="none">
            <a:spAutoFit/>
          </a:bodyPr>
          <a:lstStyle/>
          <a:p>
            <a:r>
              <a:rPr lang="en-US" b="1" dirty="0" smtClean="0">
                <a:solidFill>
                  <a:srgbClr val="FF0000"/>
                </a:solidFill>
                <a:latin typeface="Batang" pitchFamily="18" charset="-127"/>
                <a:ea typeface="Batang" pitchFamily="18" charset="-127"/>
              </a:rPr>
              <a:t>Renewables</a:t>
            </a:r>
            <a:endParaRPr lang="en-US" b="1" dirty="0">
              <a:solidFill>
                <a:srgbClr val="FF0000"/>
              </a:solidFill>
            </a:endParaRPr>
          </a:p>
        </p:txBody>
      </p:sp>
      <p:sp>
        <p:nvSpPr>
          <p:cNvPr id="10" name="Rectangle 9"/>
          <p:cNvSpPr/>
          <p:nvPr/>
        </p:nvSpPr>
        <p:spPr>
          <a:xfrm>
            <a:off x="4648200" y="6508367"/>
            <a:ext cx="2055371" cy="369332"/>
          </a:xfrm>
          <a:prstGeom prst="rect">
            <a:avLst/>
          </a:prstGeom>
        </p:spPr>
        <p:txBody>
          <a:bodyPr wrap="none">
            <a:spAutoFit/>
          </a:bodyPr>
          <a:lstStyle/>
          <a:p>
            <a:r>
              <a:rPr lang="en-US" b="1" dirty="0" smtClean="0">
                <a:solidFill>
                  <a:srgbClr val="FF0000"/>
                </a:solidFill>
                <a:latin typeface="Batang" pitchFamily="18" charset="-127"/>
                <a:ea typeface="Batang" pitchFamily="18" charset="-127"/>
              </a:rPr>
              <a:t>Non-Renewables</a:t>
            </a:r>
            <a:endParaRPr lang="en-US" b="1" dirty="0">
              <a:solidFill>
                <a:srgbClr val="FF0000"/>
              </a:solidFill>
            </a:endParaRPr>
          </a:p>
        </p:txBody>
      </p:sp>
    </p:spTree>
    <p:extLst>
      <p:ext uri="{BB962C8B-B14F-4D97-AF65-F5344CB8AC3E}">
        <p14:creationId xmlns:p14="http://schemas.microsoft.com/office/powerpoint/2010/main" val="38935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down)">
                                      <p:cBhvr>
                                        <p:cTn id="26" dur="500"/>
                                        <p:tgtEl>
                                          <p:spTgt spid="10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wipe(down)">
                                      <p:cBhvr>
                                        <p:cTn id="34" dur="500"/>
                                        <p:tgtEl>
                                          <p:spTgt spid="10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 y="0"/>
            <a:ext cx="8942931" cy="6248400"/>
          </a:xfrm>
          <a:prstGeom prst="rect">
            <a:avLst/>
          </a:prstGeom>
          <a:noFill/>
          <a:ln w="9525">
            <a:noFill/>
            <a:miter lim="800000"/>
            <a:headEnd/>
            <a:tailEnd/>
          </a:ln>
        </p:spPr>
      </p:pic>
    </p:spTree>
    <p:extLst>
      <p:ext uri="{BB962C8B-B14F-4D97-AF65-F5344CB8AC3E}">
        <p14:creationId xmlns:p14="http://schemas.microsoft.com/office/powerpoint/2010/main" val="1688165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r>
              <a:rPr lang="en-US" sz="2800" dirty="0">
                <a:solidFill>
                  <a:srgbClr val="FF0000"/>
                </a:solidFill>
              </a:rPr>
              <a:t>Examples of solar power applications and system type</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49376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111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Bioenergy</a:t>
            </a:r>
            <a:endParaRPr lang="en-US" dirty="0">
              <a:solidFill>
                <a:srgbClr val="FF0000"/>
              </a:solidFill>
            </a:endParaRPr>
          </a:p>
        </p:txBody>
      </p:sp>
      <p:sp>
        <p:nvSpPr>
          <p:cNvPr id="3" name="Content Placeholder 2"/>
          <p:cNvSpPr>
            <a:spLocks noGrp="1"/>
          </p:cNvSpPr>
          <p:nvPr>
            <p:ph idx="1"/>
          </p:nvPr>
        </p:nvSpPr>
        <p:spPr>
          <a:xfrm>
            <a:off x="0" y="1143000"/>
            <a:ext cx="9144000" cy="5562600"/>
          </a:xfrm>
        </p:spPr>
        <p:txBody>
          <a:bodyPr>
            <a:noAutofit/>
          </a:bodyPr>
          <a:lstStyle/>
          <a:p>
            <a:pPr algn="just"/>
            <a:r>
              <a:rPr lang="en-US" sz="2400" dirty="0"/>
              <a:t>Bioenergy is a general term that covers energy derived from a wide variety </a:t>
            </a:r>
            <a:r>
              <a:rPr lang="en-US" sz="2400" dirty="0" smtClean="0"/>
              <a:t>of material </a:t>
            </a:r>
            <a:r>
              <a:rPr lang="en-US" sz="2400" dirty="0"/>
              <a:t>of plant or animal origin. Strictly, this includes fossil fuels but, </a:t>
            </a:r>
            <a:r>
              <a:rPr lang="en-US" sz="2400" dirty="0" smtClean="0"/>
              <a:t>generally, the </a:t>
            </a:r>
            <a:r>
              <a:rPr lang="en-US" sz="2400" dirty="0"/>
              <a:t>term is used to mean renewable energy sources such as wood and </a:t>
            </a:r>
            <a:r>
              <a:rPr lang="en-US" sz="2400" dirty="0" smtClean="0"/>
              <a:t>wood residues</a:t>
            </a:r>
            <a:r>
              <a:rPr lang="en-US" sz="2400" dirty="0"/>
              <a:t>, agricultural crops and residues, animal fats, and animal and </a:t>
            </a:r>
            <a:r>
              <a:rPr lang="en-US" sz="2400" dirty="0" smtClean="0"/>
              <a:t>human wastes</a:t>
            </a:r>
            <a:r>
              <a:rPr lang="en-US" sz="2400" dirty="0"/>
              <a:t>, all of which can yield useful fuels either directly or after some form </a:t>
            </a:r>
            <a:r>
              <a:rPr lang="en-US" sz="2400" dirty="0" smtClean="0"/>
              <a:t>of conversion.</a:t>
            </a:r>
          </a:p>
          <a:p>
            <a:pPr algn="just"/>
            <a:r>
              <a:rPr lang="en-US" sz="2400" dirty="0" smtClean="0"/>
              <a:t> </a:t>
            </a:r>
            <a:r>
              <a:rPr lang="en-US" sz="2400" dirty="0"/>
              <a:t>There are technologies for bioenergy using liquid and gaseous </a:t>
            </a:r>
            <a:r>
              <a:rPr lang="en-US" sz="2400" dirty="0" err="1" smtClean="0"/>
              <a:t>fuel,as</a:t>
            </a:r>
            <a:r>
              <a:rPr lang="en-US" sz="2400" dirty="0" smtClean="0"/>
              <a:t> </a:t>
            </a:r>
            <a:r>
              <a:rPr lang="en-US" sz="2400" dirty="0"/>
              <a:t>well as traditional applications of direct combustion. The conversion </a:t>
            </a:r>
            <a:r>
              <a:rPr lang="en-US" sz="2400" dirty="0" smtClean="0"/>
              <a:t>process can </a:t>
            </a:r>
            <a:r>
              <a:rPr lang="en-US" sz="2400" dirty="0"/>
              <a:t>be physical (for example, drying, size, reduction or densification), </a:t>
            </a:r>
            <a:r>
              <a:rPr lang="en-US" sz="2400" dirty="0" smtClean="0"/>
              <a:t>thermal (as </a:t>
            </a:r>
            <a:r>
              <a:rPr lang="en-US" sz="2400" dirty="0"/>
              <a:t>in carbonization) or chemical (as in biogas production). The end result of </a:t>
            </a:r>
            <a:r>
              <a:rPr lang="en-US" sz="2400" dirty="0" smtClean="0"/>
              <a:t>the conversion </a:t>
            </a:r>
            <a:r>
              <a:rPr lang="en-US" sz="2400" dirty="0"/>
              <a:t>process may be a solid, liquid or gaseous fuel and this flexibility </a:t>
            </a:r>
            <a:r>
              <a:rPr lang="en-US" sz="2400" dirty="0" smtClean="0"/>
              <a:t>of choice </a:t>
            </a:r>
            <a:r>
              <a:rPr lang="en-US" sz="2400" dirty="0"/>
              <a:t>in the physical form of the fuel is one of the advantages of bioenergy </a:t>
            </a:r>
            <a:r>
              <a:rPr lang="en-US" sz="2400" dirty="0" smtClean="0"/>
              <a:t>over other </a:t>
            </a:r>
            <a:r>
              <a:rPr lang="en-US" sz="2400" dirty="0"/>
              <a:t>renewable energy sources.</a:t>
            </a:r>
          </a:p>
        </p:txBody>
      </p:sp>
    </p:spTree>
    <p:extLst>
      <p:ext uri="{BB962C8B-B14F-4D97-AF65-F5344CB8AC3E}">
        <p14:creationId xmlns:p14="http://schemas.microsoft.com/office/powerpoint/2010/main" val="2892222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Biomass Energy</a:t>
            </a:r>
          </a:p>
        </p:txBody>
      </p:sp>
      <p:sp>
        <p:nvSpPr>
          <p:cNvPr id="11267" name="Rectangle 3"/>
          <p:cNvSpPr>
            <a:spLocks noGrp="1" noChangeArrowheads="1"/>
          </p:cNvSpPr>
          <p:nvPr>
            <p:ph type="body" idx="1"/>
          </p:nvPr>
        </p:nvSpPr>
        <p:spPr/>
        <p:txBody>
          <a:bodyPr/>
          <a:lstStyle/>
          <a:p>
            <a:pPr eaLnBrk="1" hangingPunct="1"/>
            <a:r>
              <a:rPr lang="en-US" sz="2000" smtClean="0"/>
              <a:t>Carbon neutral</a:t>
            </a:r>
          </a:p>
          <a:p>
            <a:pPr lvl="1" eaLnBrk="1" hangingPunct="1"/>
            <a:r>
              <a:rPr lang="en-US" sz="1600" smtClean="0"/>
              <a:t>CO</a:t>
            </a:r>
            <a:r>
              <a:rPr lang="en-US" sz="1600" baseline="-25000" smtClean="0"/>
              <a:t>2</a:t>
            </a:r>
            <a:r>
              <a:rPr lang="en-US" sz="1600" smtClean="0"/>
              <a:t> ultimately released in energy generation is </a:t>
            </a:r>
            <a:r>
              <a:rPr lang="en-US" sz="1600" i="1" smtClean="0"/>
              <a:t>recently</a:t>
            </a:r>
            <a:r>
              <a:rPr lang="en-US" sz="1600" smtClean="0"/>
              <a:t> captured and so ideally does not change total atmospheric levels</a:t>
            </a:r>
          </a:p>
          <a:p>
            <a:pPr lvl="1" eaLnBrk="1" hangingPunct="1"/>
            <a:r>
              <a:rPr lang="en-US" sz="1600" i="1" smtClean="0"/>
              <a:t>Carbon leaks</a:t>
            </a:r>
            <a:r>
              <a:rPr lang="en-US" sz="1600" smtClean="0"/>
              <a:t> can result in a net increase in CO</a:t>
            </a:r>
            <a:r>
              <a:rPr lang="en-US" sz="1600" baseline="-25000" smtClean="0"/>
              <a:t>2</a:t>
            </a:r>
            <a:r>
              <a:rPr lang="en-US" sz="1600" smtClean="0"/>
              <a:t> levels</a:t>
            </a:r>
          </a:p>
          <a:p>
            <a:pPr lvl="1" eaLnBrk="1" hangingPunct="1"/>
            <a:r>
              <a:rPr lang="en-US" sz="1600" smtClean="0"/>
              <a:t>Sequestration in soil can result in a net </a:t>
            </a:r>
            <a:r>
              <a:rPr lang="en-US" sz="1600" i="1" smtClean="0"/>
              <a:t>decrease</a:t>
            </a:r>
            <a:r>
              <a:rPr lang="en-US" sz="1600" smtClean="0"/>
              <a:t> in CO</a:t>
            </a:r>
            <a:r>
              <a:rPr lang="en-US" sz="1600" baseline="-25000" smtClean="0"/>
              <a:t>2</a:t>
            </a:r>
            <a:r>
              <a:rPr lang="en-US" sz="1600" smtClean="0"/>
              <a:t> levels</a:t>
            </a:r>
            <a:endParaRPr lang="en-US" sz="1600" i="1" smtClean="0"/>
          </a:p>
        </p:txBody>
      </p:sp>
      <p:pic>
        <p:nvPicPr>
          <p:cNvPr id="9220" name="Picture 4" descr="Biomass Energy"/>
          <p:cNvPicPr>
            <a:picLocks noChangeAspect="1" noChangeArrowheads="1"/>
          </p:cNvPicPr>
          <p:nvPr/>
        </p:nvPicPr>
        <p:blipFill>
          <a:blip r:embed="rId2" cstate="print"/>
          <a:srcRect/>
          <a:stretch>
            <a:fillRect/>
          </a:stretch>
        </p:blipFill>
        <p:spPr bwMode="auto">
          <a:xfrm>
            <a:off x="381000" y="2438400"/>
            <a:ext cx="8202613" cy="4343400"/>
          </a:xfrm>
          <a:prstGeom prst="rect">
            <a:avLst/>
          </a:prstGeom>
          <a:noFill/>
          <a:ln w="9525">
            <a:noFill/>
            <a:miter lim="800000"/>
            <a:headEnd/>
            <a:tailEnd/>
          </a:ln>
        </p:spPr>
      </p:pic>
    </p:spTree>
    <p:extLst>
      <p:ext uri="{BB962C8B-B14F-4D97-AF65-F5344CB8AC3E}">
        <p14:creationId xmlns:p14="http://schemas.microsoft.com/office/powerpoint/2010/main" val="3289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rgbClr val="0000FF"/>
                </a:solidFill>
              </a:rPr>
              <a:t>Biomass Energy</a:t>
            </a:r>
          </a:p>
        </p:txBody>
      </p:sp>
      <p:sp>
        <p:nvSpPr>
          <p:cNvPr id="10243" name="Rectangle 3"/>
          <p:cNvSpPr>
            <a:spLocks noGrp="1" noChangeArrowheads="1"/>
          </p:cNvSpPr>
          <p:nvPr>
            <p:ph type="body" idx="1"/>
          </p:nvPr>
        </p:nvSpPr>
        <p:spPr/>
        <p:txBody>
          <a:bodyPr>
            <a:normAutofit fontScale="70000" lnSpcReduction="20000"/>
          </a:bodyPr>
          <a:lstStyle/>
          <a:p>
            <a:pPr eaLnBrk="1" hangingPunct="1">
              <a:defRPr/>
            </a:pPr>
            <a:r>
              <a:rPr lang="en-US" dirty="0" smtClean="0">
                <a:latin typeface="Comic Sans MS" pitchFamily="66" charset="0"/>
              </a:rPr>
              <a:t>Advantages</a:t>
            </a:r>
          </a:p>
          <a:p>
            <a:pPr lvl="1" eaLnBrk="1" hangingPunct="1">
              <a:defRPr/>
            </a:pPr>
            <a:r>
              <a:rPr lang="en-US" dirty="0" smtClean="0">
                <a:latin typeface="Comic Sans MS" pitchFamily="66" charset="0"/>
              </a:rPr>
              <a:t>Versatile</a:t>
            </a:r>
          </a:p>
          <a:p>
            <a:pPr lvl="1" eaLnBrk="1" hangingPunct="1">
              <a:defRPr/>
            </a:pPr>
            <a:r>
              <a:rPr lang="en-US" dirty="0" smtClean="0">
                <a:latin typeface="Comic Sans MS" pitchFamily="66" charset="0"/>
              </a:rPr>
              <a:t>Renewable</a:t>
            </a:r>
          </a:p>
          <a:p>
            <a:pPr lvl="1" eaLnBrk="1" hangingPunct="1">
              <a:defRPr/>
            </a:pPr>
            <a:r>
              <a:rPr lang="en-US" dirty="0" smtClean="0">
                <a:latin typeface="Comic Sans MS" pitchFamily="66" charset="0"/>
              </a:rPr>
              <a:t>No net CO</a:t>
            </a:r>
            <a:r>
              <a:rPr lang="en-US" baseline="-25000" dirty="0" smtClean="0">
                <a:latin typeface="Comic Sans MS" pitchFamily="66" charset="0"/>
              </a:rPr>
              <a:t>2</a:t>
            </a:r>
            <a:r>
              <a:rPr lang="en-US" dirty="0" smtClean="0">
                <a:latin typeface="Comic Sans MS" pitchFamily="66" charset="0"/>
              </a:rPr>
              <a:t> emissions (ideally)</a:t>
            </a:r>
          </a:p>
          <a:p>
            <a:pPr lvl="1" eaLnBrk="1" hangingPunct="1">
              <a:defRPr/>
            </a:pPr>
            <a:r>
              <a:rPr lang="en-US" dirty="0" smtClean="0">
                <a:latin typeface="Comic Sans MS" pitchFamily="66" charset="0"/>
              </a:rPr>
              <a:t>Emits less SO</a:t>
            </a:r>
            <a:r>
              <a:rPr lang="en-US" baseline="-25000" dirty="0" smtClean="0">
                <a:latin typeface="Comic Sans MS" pitchFamily="66" charset="0"/>
              </a:rPr>
              <a:t>2</a:t>
            </a:r>
            <a:r>
              <a:rPr lang="en-US" dirty="0" smtClean="0">
                <a:latin typeface="Comic Sans MS" pitchFamily="66" charset="0"/>
              </a:rPr>
              <a:t> and </a:t>
            </a:r>
            <a:r>
              <a:rPr lang="en-US" dirty="0" err="1" smtClean="0">
                <a:latin typeface="Comic Sans MS" pitchFamily="66" charset="0"/>
              </a:rPr>
              <a:t>NO</a:t>
            </a:r>
            <a:r>
              <a:rPr lang="en-US" baseline="-25000" dirty="0" err="1" smtClean="0">
                <a:latin typeface="Comic Sans MS" pitchFamily="66" charset="0"/>
              </a:rPr>
              <a:t>x</a:t>
            </a:r>
            <a:r>
              <a:rPr lang="en-US" dirty="0" smtClean="0">
                <a:latin typeface="Comic Sans MS" pitchFamily="66" charset="0"/>
              </a:rPr>
              <a:t> than fossil fuels</a:t>
            </a:r>
          </a:p>
          <a:p>
            <a:pPr eaLnBrk="1" hangingPunct="1">
              <a:defRPr/>
            </a:pPr>
            <a:r>
              <a:rPr lang="en-US" dirty="0" smtClean="0">
                <a:latin typeface="Comic Sans MS" pitchFamily="66" charset="0"/>
              </a:rPr>
              <a:t>Disadvantages</a:t>
            </a:r>
          </a:p>
          <a:p>
            <a:pPr lvl="1" eaLnBrk="1" hangingPunct="1">
              <a:defRPr/>
            </a:pPr>
            <a:r>
              <a:rPr lang="en-US" dirty="0" smtClean="0">
                <a:latin typeface="Comic Sans MS" pitchFamily="66" charset="0"/>
              </a:rPr>
              <a:t>Low energy density/yield</a:t>
            </a:r>
          </a:p>
          <a:p>
            <a:pPr lvl="2" eaLnBrk="1" hangingPunct="1">
              <a:defRPr/>
            </a:pPr>
            <a:r>
              <a:rPr lang="en-US" sz="1800" dirty="0" smtClean="0">
                <a:latin typeface="Comic Sans MS" pitchFamily="66" charset="0"/>
              </a:rPr>
              <a:t>In some cases (</a:t>
            </a:r>
            <a:r>
              <a:rPr lang="en-US" sz="1800" dirty="0" err="1" smtClean="0">
                <a:latin typeface="Comic Sans MS" pitchFamily="66" charset="0"/>
              </a:rPr>
              <a:t>eg</a:t>
            </a:r>
            <a:r>
              <a:rPr lang="en-US" sz="1800" dirty="0" smtClean="0">
                <a:latin typeface="Comic Sans MS" pitchFamily="66" charset="0"/>
              </a:rPr>
              <a:t>, corn-derived </a:t>
            </a:r>
            <a:r>
              <a:rPr lang="en-US" sz="1800" dirty="0" err="1" smtClean="0">
                <a:latin typeface="Comic Sans MS" pitchFamily="66" charset="0"/>
              </a:rPr>
              <a:t>bioethanol</a:t>
            </a:r>
            <a:r>
              <a:rPr lang="en-US" sz="1800" dirty="0" smtClean="0">
                <a:latin typeface="Comic Sans MS" pitchFamily="66" charset="0"/>
              </a:rPr>
              <a:t>) may yield no net energy</a:t>
            </a:r>
          </a:p>
          <a:p>
            <a:pPr lvl="1" eaLnBrk="1" hangingPunct="1">
              <a:defRPr/>
            </a:pPr>
            <a:r>
              <a:rPr lang="en-US" dirty="0" smtClean="0">
                <a:latin typeface="Comic Sans MS" pitchFamily="66" charset="0"/>
              </a:rPr>
              <a:t>Land conversion</a:t>
            </a:r>
          </a:p>
          <a:p>
            <a:pPr lvl="2" eaLnBrk="1" hangingPunct="1">
              <a:defRPr/>
            </a:pPr>
            <a:r>
              <a:rPr lang="en-US" sz="1800" dirty="0" smtClean="0">
                <a:latin typeface="Comic Sans MS" pitchFamily="66" charset="0"/>
              </a:rPr>
              <a:t>Biodiversity loss</a:t>
            </a:r>
          </a:p>
          <a:p>
            <a:pPr lvl="2" eaLnBrk="1" hangingPunct="1">
              <a:defRPr/>
            </a:pPr>
            <a:r>
              <a:rPr lang="en-US" sz="1800" dirty="0" smtClean="0">
                <a:latin typeface="Comic Sans MS" pitchFamily="66" charset="0"/>
              </a:rPr>
              <a:t>Possible decrease in agricultural food productivity</a:t>
            </a:r>
          </a:p>
          <a:p>
            <a:pPr lvl="1" eaLnBrk="1" hangingPunct="1">
              <a:defRPr/>
            </a:pPr>
            <a:r>
              <a:rPr lang="en-US" dirty="0" smtClean="0">
                <a:latin typeface="Comic Sans MS" pitchFamily="66" charset="0"/>
              </a:rPr>
              <a:t>Usual problems associated with intensive agriculture</a:t>
            </a:r>
          </a:p>
          <a:p>
            <a:pPr lvl="2" eaLnBrk="1" hangingPunct="1">
              <a:defRPr/>
            </a:pPr>
            <a:r>
              <a:rPr lang="en-US" sz="1800" dirty="0" smtClean="0">
                <a:latin typeface="Comic Sans MS" pitchFamily="66" charset="0"/>
              </a:rPr>
              <a:t>Nutrient pollution</a:t>
            </a:r>
          </a:p>
          <a:p>
            <a:pPr lvl="2" eaLnBrk="1" hangingPunct="1">
              <a:defRPr/>
            </a:pPr>
            <a:r>
              <a:rPr lang="en-US" sz="1800" dirty="0" smtClean="0">
                <a:latin typeface="Comic Sans MS" pitchFamily="66" charset="0"/>
              </a:rPr>
              <a:t>Soil depletion</a:t>
            </a:r>
          </a:p>
          <a:p>
            <a:pPr lvl="2" eaLnBrk="1" hangingPunct="1">
              <a:defRPr/>
            </a:pPr>
            <a:r>
              <a:rPr lang="en-US" sz="1800" dirty="0" smtClean="0">
                <a:latin typeface="Comic Sans MS" pitchFamily="66" charset="0"/>
              </a:rPr>
              <a:t>Soil erosion</a:t>
            </a:r>
          </a:p>
          <a:p>
            <a:pPr lvl="2" eaLnBrk="1" hangingPunct="1">
              <a:defRPr/>
            </a:pPr>
            <a:r>
              <a:rPr lang="en-US" sz="1800" dirty="0" smtClean="0">
                <a:latin typeface="Comic Sans MS" pitchFamily="66" charset="0"/>
              </a:rPr>
              <a:t>Other water pollution problems</a:t>
            </a:r>
          </a:p>
        </p:txBody>
      </p:sp>
    </p:spTree>
    <p:extLst>
      <p:ext uri="{BB962C8B-B14F-4D97-AF65-F5344CB8AC3E}">
        <p14:creationId xmlns:p14="http://schemas.microsoft.com/office/powerpoint/2010/main" val="42736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calcmode="lin" valueType="num">
                                      <p:cBhvr additive="base">
                                        <p:cTn id="23"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243">
                                            <p:txEl>
                                              <p:pRg st="6" end="6"/>
                                            </p:txEl>
                                          </p:spTgt>
                                        </p:tgtEl>
                                        <p:attrNameLst>
                                          <p:attrName>style.visibility</p:attrName>
                                        </p:attrNameLst>
                                      </p:cBhvr>
                                      <p:to>
                                        <p:strVal val="visible"/>
                                      </p:to>
                                    </p:set>
                                    <p:anim calcmode="lin" valueType="num">
                                      <p:cBhvr additive="base">
                                        <p:cTn id="3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 calcmode="lin" valueType="num">
                                      <p:cBhvr additive="base">
                                        <p:cTn id="3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43">
                                            <p:txEl>
                                              <p:pRg st="8" end="8"/>
                                            </p:txEl>
                                          </p:spTgt>
                                        </p:tgtEl>
                                        <p:attrNameLst>
                                          <p:attrName>style.visibility</p:attrName>
                                        </p:attrNameLst>
                                      </p:cBhvr>
                                      <p:to>
                                        <p:strVal val="visible"/>
                                      </p:to>
                                    </p:set>
                                    <p:anim calcmode="lin" valueType="num">
                                      <p:cBhvr additive="base">
                                        <p:cTn id="41"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243">
                                            <p:txEl>
                                              <p:pRg st="9" end="9"/>
                                            </p:txEl>
                                          </p:spTgt>
                                        </p:tgtEl>
                                        <p:attrNameLst>
                                          <p:attrName>style.visibility</p:attrName>
                                        </p:attrNameLst>
                                      </p:cBhvr>
                                      <p:to>
                                        <p:strVal val="visible"/>
                                      </p:to>
                                    </p:set>
                                    <p:anim calcmode="lin" valueType="num">
                                      <p:cBhvr additive="base">
                                        <p:cTn id="45"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243">
                                            <p:txEl>
                                              <p:pRg st="10" end="10"/>
                                            </p:txEl>
                                          </p:spTgt>
                                        </p:tgtEl>
                                        <p:attrNameLst>
                                          <p:attrName>style.visibility</p:attrName>
                                        </p:attrNameLst>
                                      </p:cBhvr>
                                      <p:to>
                                        <p:strVal val="visible"/>
                                      </p:to>
                                    </p:set>
                                    <p:anim calcmode="lin" valueType="num">
                                      <p:cBhvr additive="base">
                                        <p:cTn id="49"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243">
                                            <p:txEl>
                                              <p:pRg st="11" end="11"/>
                                            </p:txEl>
                                          </p:spTgt>
                                        </p:tgtEl>
                                        <p:attrNameLst>
                                          <p:attrName>style.visibility</p:attrName>
                                        </p:attrNameLst>
                                      </p:cBhvr>
                                      <p:to>
                                        <p:strVal val="visible"/>
                                      </p:to>
                                    </p:set>
                                    <p:anim calcmode="lin" valueType="num">
                                      <p:cBhvr additive="base">
                                        <p:cTn id="53"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4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243">
                                            <p:txEl>
                                              <p:pRg st="12" end="12"/>
                                            </p:txEl>
                                          </p:spTgt>
                                        </p:tgtEl>
                                        <p:attrNameLst>
                                          <p:attrName>style.visibility</p:attrName>
                                        </p:attrNameLst>
                                      </p:cBhvr>
                                      <p:to>
                                        <p:strVal val="visible"/>
                                      </p:to>
                                    </p:set>
                                    <p:anim calcmode="lin" valueType="num">
                                      <p:cBhvr additive="base">
                                        <p:cTn id="57" dur="5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24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243">
                                            <p:txEl>
                                              <p:pRg st="13" end="13"/>
                                            </p:txEl>
                                          </p:spTgt>
                                        </p:tgtEl>
                                        <p:attrNameLst>
                                          <p:attrName>style.visibility</p:attrName>
                                        </p:attrNameLst>
                                      </p:cBhvr>
                                      <p:to>
                                        <p:strVal val="visible"/>
                                      </p:to>
                                    </p:set>
                                    <p:anim calcmode="lin" valueType="num">
                                      <p:cBhvr additive="base">
                                        <p:cTn id="61" dur="500" fill="hold"/>
                                        <p:tgtEl>
                                          <p:spTgt spid="1024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4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3">
                                            <p:txEl>
                                              <p:pRg st="14" end="14"/>
                                            </p:txEl>
                                          </p:spTgt>
                                        </p:tgtEl>
                                        <p:attrNameLst>
                                          <p:attrName>style.visibility</p:attrName>
                                        </p:attrNameLst>
                                      </p:cBhvr>
                                      <p:to>
                                        <p:strVal val="visible"/>
                                      </p:to>
                                    </p:set>
                                    <p:anim calcmode="lin" valueType="num">
                                      <p:cBhvr additive="base">
                                        <p:cTn id="65" dur="500" fill="hold"/>
                                        <p:tgtEl>
                                          <p:spTgt spid="1024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24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243">
                                            <p:txEl>
                                              <p:pRg st="15" end="15"/>
                                            </p:txEl>
                                          </p:spTgt>
                                        </p:tgtEl>
                                        <p:attrNameLst>
                                          <p:attrName>style.visibility</p:attrName>
                                        </p:attrNameLst>
                                      </p:cBhvr>
                                      <p:to>
                                        <p:strVal val="visible"/>
                                      </p:to>
                                    </p:set>
                                    <p:anim calcmode="lin" valueType="num">
                                      <p:cBhvr additive="base">
                                        <p:cTn id="69" dur="500" fill="hold"/>
                                        <p:tgtEl>
                                          <p:spTgt spid="1024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24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Types of Biomass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b="1" i="1" dirty="0" smtClean="0">
                <a:solidFill>
                  <a:srgbClr val="0000FF"/>
                </a:solidFill>
                <a:latin typeface="Comic Sans MS" pitchFamily="66" charset="0"/>
              </a:rPr>
              <a:t>Agricultural biomass</a:t>
            </a:r>
          </a:p>
          <a:p>
            <a:pPr algn="just"/>
            <a:r>
              <a:rPr lang="en-US" dirty="0">
                <a:latin typeface="Comic Sans MS" pitchFamily="66" charset="0"/>
              </a:rPr>
              <a:t>biomass residues from field agricultural crops (stalks, branches, leaves, straw, </a:t>
            </a:r>
            <a:r>
              <a:rPr lang="en-US" dirty="0" smtClean="0">
                <a:latin typeface="Comic Sans MS" pitchFamily="66" charset="0"/>
              </a:rPr>
              <a:t>etc</a:t>
            </a:r>
            <a:r>
              <a:rPr lang="en-US" dirty="0">
                <a:latin typeface="Comic Sans MS" pitchFamily="66" charset="0"/>
              </a:rPr>
              <a:t>.) </a:t>
            </a:r>
            <a:r>
              <a:rPr lang="en-US" dirty="0" smtClean="0">
                <a:latin typeface="Comic Sans MS" pitchFamily="66" charset="0"/>
              </a:rPr>
              <a:t>and</a:t>
            </a:r>
          </a:p>
          <a:p>
            <a:pPr algn="just"/>
            <a:r>
              <a:rPr lang="en-US" dirty="0" smtClean="0">
                <a:latin typeface="Comic Sans MS" pitchFamily="66" charset="0"/>
              </a:rPr>
              <a:t> </a:t>
            </a:r>
            <a:r>
              <a:rPr lang="en-US" dirty="0">
                <a:latin typeface="Comic Sans MS" pitchFamily="66" charset="0"/>
              </a:rPr>
              <a:t>biomass from the byproducts of the processing of </a:t>
            </a:r>
            <a:r>
              <a:rPr lang="en-US" dirty="0" smtClean="0">
                <a:latin typeface="Comic Sans MS" pitchFamily="66" charset="0"/>
              </a:rPr>
              <a:t>agricultural products </a:t>
            </a:r>
            <a:r>
              <a:rPr lang="en-US" dirty="0">
                <a:latin typeface="Comic Sans MS" pitchFamily="66" charset="0"/>
              </a:rPr>
              <a:t>(residue from cotton ginning, olive pits, fruit pits, etc.).</a:t>
            </a:r>
            <a:endParaRPr lang="en-US" dirty="0">
              <a:solidFill>
                <a:srgbClr val="0000FF"/>
              </a:solidFill>
              <a:latin typeface="Comic Sans MS" pitchFamily="66" charset="0"/>
            </a:endParaRPr>
          </a:p>
        </p:txBody>
      </p:sp>
    </p:spTree>
    <p:extLst>
      <p:ext uri="{BB962C8B-B14F-4D97-AF65-F5344CB8AC3E}">
        <p14:creationId xmlns:p14="http://schemas.microsoft.com/office/powerpoint/2010/main" val="824938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fontScale="92500" lnSpcReduction="20000"/>
          </a:bodyPr>
          <a:lstStyle/>
          <a:p>
            <a:r>
              <a:rPr lang="en-US" b="1" i="1" dirty="0">
                <a:solidFill>
                  <a:srgbClr val="0000FF"/>
                </a:solidFill>
                <a:latin typeface="Comic Sans MS" pitchFamily="66" charset="0"/>
              </a:rPr>
              <a:t>Biomass from animal </a:t>
            </a:r>
            <a:r>
              <a:rPr lang="en-US" b="1" i="1" dirty="0" smtClean="0">
                <a:solidFill>
                  <a:srgbClr val="0000FF"/>
                </a:solidFill>
                <a:latin typeface="Comic Sans MS" pitchFamily="66" charset="0"/>
              </a:rPr>
              <a:t>waste</a:t>
            </a:r>
          </a:p>
          <a:p>
            <a:pPr algn="just"/>
            <a:r>
              <a:rPr lang="en-US" dirty="0">
                <a:latin typeface="Comic Sans MS" pitchFamily="66" charset="0"/>
              </a:rPr>
              <a:t>waste from </a:t>
            </a:r>
            <a:r>
              <a:rPr lang="en-US" dirty="0" smtClean="0">
                <a:latin typeface="Comic Sans MS" pitchFamily="66" charset="0"/>
              </a:rPr>
              <a:t>intensive livestock </a:t>
            </a:r>
            <a:r>
              <a:rPr lang="en-US" dirty="0">
                <a:latin typeface="Comic Sans MS" pitchFamily="66" charset="0"/>
              </a:rPr>
              <a:t>operations, from poultry farms, pig farms, cattle farms and slaughterhouses</a:t>
            </a:r>
            <a:r>
              <a:rPr lang="en-US" dirty="0" smtClean="0">
                <a:latin typeface="Comic Sans MS" pitchFamily="66" charset="0"/>
              </a:rPr>
              <a:t>.</a:t>
            </a:r>
          </a:p>
          <a:p>
            <a:pPr algn="just"/>
            <a:r>
              <a:rPr lang="en-US" b="1" i="1" dirty="0">
                <a:solidFill>
                  <a:srgbClr val="0000FF"/>
                </a:solidFill>
                <a:latin typeface="Comic Sans MS" pitchFamily="66" charset="0"/>
              </a:rPr>
              <a:t>Forest biomass</a:t>
            </a:r>
          </a:p>
          <a:p>
            <a:pPr algn="just"/>
            <a:r>
              <a:rPr lang="en-US" dirty="0">
                <a:latin typeface="Comic Sans MS" pitchFamily="66" charset="0"/>
              </a:rPr>
              <a:t>consists </a:t>
            </a:r>
            <a:r>
              <a:rPr lang="en-US" dirty="0" smtClean="0">
                <a:latin typeface="Comic Sans MS" pitchFamily="66" charset="0"/>
              </a:rPr>
              <a:t>of firewood</a:t>
            </a:r>
            <a:r>
              <a:rPr lang="en-US" dirty="0">
                <a:latin typeface="Comic Sans MS" pitchFamily="66" charset="0"/>
              </a:rPr>
              <a:t>, forestry </a:t>
            </a:r>
            <a:r>
              <a:rPr lang="en-US" dirty="0" smtClean="0">
                <a:latin typeface="Comic Sans MS" pitchFamily="66" charset="0"/>
              </a:rPr>
              <a:t>residues, </a:t>
            </a:r>
            <a:r>
              <a:rPr lang="en-US" dirty="0">
                <a:latin typeface="Comic Sans MS" pitchFamily="66" charset="0"/>
              </a:rPr>
              <a:t>material cleared </a:t>
            </a:r>
            <a:r>
              <a:rPr lang="en-US" dirty="0" smtClean="0">
                <a:latin typeface="Comic Sans MS" pitchFamily="66" charset="0"/>
              </a:rPr>
              <a:t>from forests </a:t>
            </a:r>
            <a:r>
              <a:rPr lang="en-US" dirty="0">
                <a:latin typeface="Comic Sans MS" pitchFamily="66" charset="0"/>
              </a:rPr>
              <a:t>to protect them from forest fires, as well as byproducts from wood </a:t>
            </a:r>
            <a:r>
              <a:rPr lang="en-US" dirty="0" smtClean="0">
                <a:latin typeface="Comic Sans MS" pitchFamily="66" charset="0"/>
              </a:rPr>
              <a:t>industries</a:t>
            </a:r>
          </a:p>
          <a:p>
            <a:pPr algn="just"/>
            <a:r>
              <a:rPr lang="en-US" b="1" i="1" dirty="0">
                <a:solidFill>
                  <a:srgbClr val="0000FF"/>
                </a:solidFill>
                <a:latin typeface="Comic Sans MS" pitchFamily="66" charset="0"/>
              </a:rPr>
              <a:t>Municipal </a:t>
            </a:r>
            <a:r>
              <a:rPr lang="en-US" b="1" i="1" dirty="0" smtClean="0">
                <a:solidFill>
                  <a:srgbClr val="0000FF"/>
                </a:solidFill>
                <a:latin typeface="Comic Sans MS" pitchFamily="66" charset="0"/>
              </a:rPr>
              <a:t>waste</a:t>
            </a:r>
          </a:p>
          <a:p>
            <a:pPr algn="just"/>
            <a:r>
              <a:rPr lang="en-US" dirty="0">
                <a:latin typeface="Comic Sans MS" pitchFamily="66" charset="0"/>
              </a:rPr>
              <a:t>The municipal waste consists of solid wastes as human excreta, garbage, city </a:t>
            </a:r>
            <a:r>
              <a:rPr lang="en-US" dirty="0" smtClean="0">
                <a:latin typeface="Comic Sans MS" pitchFamily="66" charset="0"/>
              </a:rPr>
              <a:t>wastes and </a:t>
            </a:r>
            <a:r>
              <a:rPr lang="en-US" dirty="0">
                <a:latin typeface="Comic Sans MS" pitchFamily="66" charset="0"/>
              </a:rPr>
              <a:t>commercial wastes. </a:t>
            </a:r>
            <a:endParaRPr lang="en-US" dirty="0" smtClean="0">
              <a:latin typeface="Comic Sans MS" pitchFamily="66" charset="0"/>
            </a:endParaRPr>
          </a:p>
          <a:p>
            <a:pPr algn="just"/>
            <a:r>
              <a:rPr lang="en-US" dirty="0" smtClean="0">
                <a:latin typeface="Comic Sans MS" pitchFamily="66" charset="0"/>
              </a:rPr>
              <a:t>It </a:t>
            </a:r>
            <a:r>
              <a:rPr lang="en-US" dirty="0">
                <a:latin typeface="Comic Sans MS" pitchFamily="66" charset="0"/>
              </a:rPr>
              <a:t>also includes liquid form domestic sewage and </a:t>
            </a:r>
            <a:r>
              <a:rPr lang="en-US" dirty="0" smtClean="0">
                <a:latin typeface="Comic Sans MS" pitchFamily="66" charset="0"/>
              </a:rPr>
              <a:t>effluent from </a:t>
            </a:r>
            <a:r>
              <a:rPr lang="en-US" dirty="0">
                <a:latin typeface="Comic Sans MS" pitchFamily="66" charset="0"/>
              </a:rPr>
              <a:t>community institutional activities. </a:t>
            </a:r>
          </a:p>
        </p:txBody>
      </p:sp>
    </p:spTree>
    <p:extLst>
      <p:ext uri="{BB962C8B-B14F-4D97-AF65-F5344CB8AC3E}">
        <p14:creationId xmlns:p14="http://schemas.microsoft.com/office/powerpoint/2010/main" val="27913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a:bodyPr>
          <a:lstStyle/>
          <a:p>
            <a:pPr algn="just">
              <a:lnSpc>
                <a:spcPct val="80000"/>
              </a:lnSpc>
            </a:pPr>
            <a:r>
              <a:rPr lang="en-US" sz="3000" b="1" i="1" dirty="0">
                <a:solidFill>
                  <a:srgbClr val="0000FF"/>
                </a:solidFill>
                <a:latin typeface="Comic Sans MS" pitchFamily="66" charset="0"/>
              </a:rPr>
              <a:t>Energy </a:t>
            </a:r>
            <a:r>
              <a:rPr lang="en-US" sz="3000" b="1" i="1" dirty="0" smtClean="0">
                <a:solidFill>
                  <a:srgbClr val="0000FF"/>
                </a:solidFill>
                <a:latin typeface="Comic Sans MS" pitchFamily="66" charset="0"/>
              </a:rPr>
              <a:t>plantation</a:t>
            </a:r>
          </a:p>
          <a:p>
            <a:r>
              <a:rPr lang="en-US" sz="2600" dirty="0">
                <a:latin typeface="Comic Sans MS" pitchFamily="66" charset="0"/>
              </a:rPr>
              <a:t>Energy plantation means growing selected species of trees and shrubs which </a:t>
            </a:r>
            <a:r>
              <a:rPr lang="en-US" sz="2600" dirty="0" smtClean="0">
                <a:latin typeface="Comic Sans MS" pitchFamily="66" charset="0"/>
              </a:rPr>
              <a:t>are harvestable </a:t>
            </a:r>
            <a:r>
              <a:rPr lang="en-US" sz="2600" dirty="0">
                <a:latin typeface="Comic Sans MS" pitchFamily="66" charset="0"/>
              </a:rPr>
              <a:t>in a comparatively shorter time and are specific means for fuel</a:t>
            </a:r>
            <a:r>
              <a:rPr lang="en-US" sz="2600" dirty="0" smtClean="0">
                <a:latin typeface="Comic Sans MS" pitchFamily="66" charset="0"/>
              </a:rPr>
              <a:t>.</a:t>
            </a:r>
            <a:r>
              <a:rPr lang="en-US" sz="2800" dirty="0"/>
              <a:t> </a:t>
            </a:r>
            <a:endParaRPr lang="en-US" sz="2800" dirty="0" smtClean="0"/>
          </a:p>
          <a:p>
            <a:pPr algn="just"/>
            <a:r>
              <a:rPr lang="en-US" sz="2600" dirty="0">
                <a:latin typeface="Comic Sans MS" pitchFamily="66" charset="0"/>
              </a:rPr>
              <a:t>The fuel wood may be used either directly into </a:t>
            </a:r>
            <a:r>
              <a:rPr lang="en-US" sz="2600" dirty="0" smtClean="0">
                <a:latin typeface="Comic Sans MS" pitchFamily="66" charset="0"/>
              </a:rPr>
              <a:t>wood burning </a:t>
            </a:r>
            <a:r>
              <a:rPr lang="en-US" sz="2600" dirty="0">
                <a:latin typeface="Comic Sans MS" pitchFamily="66" charset="0"/>
              </a:rPr>
              <a:t>stoves and boilers or processed into methanol, </a:t>
            </a:r>
            <a:r>
              <a:rPr lang="en-US" sz="2600" dirty="0" smtClean="0">
                <a:latin typeface="Comic Sans MS" pitchFamily="66" charset="0"/>
              </a:rPr>
              <a:t>ethanol </a:t>
            </a:r>
            <a:r>
              <a:rPr lang="en-US" sz="2600" dirty="0">
                <a:latin typeface="Comic Sans MS" pitchFamily="66" charset="0"/>
              </a:rPr>
              <a:t>and producer gas</a:t>
            </a:r>
            <a:r>
              <a:rPr lang="en-US" sz="2800" dirty="0" smtClean="0"/>
              <a:t>.</a:t>
            </a:r>
          </a:p>
          <a:p>
            <a:pPr algn="just">
              <a:lnSpc>
                <a:spcPct val="80000"/>
              </a:lnSpc>
            </a:pPr>
            <a:r>
              <a:rPr lang="en-US" sz="3000" b="1" i="1" dirty="0">
                <a:solidFill>
                  <a:srgbClr val="0000FF"/>
                </a:solidFill>
                <a:latin typeface="Comic Sans MS" pitchFamily="66" charset="0"/>
              </a:rPr>
              <a:t>Marine biomass</a:t>
            </a:r>
          </a:p>
          <a:p>
            <a:pPr algn="just"/>
            <a:r>
              <a:rPr lang="en-US" sz="2600" dirty="0">
                <a:latin typeface="Comic Sans MS" pitchFamily="66" charset="0"/>
              </a:rPr>
              <a:t>Floating water plants (e.g., water hyacinths) are pest plants in many rivers, </a:t>
            </a:r>
            <a:r>
              <a:rPr lang="en-US" sz="2600" dirty="0" smtClean="0">
                <a:latin typeface="Comic Sans MS" pitchFamily="66" charset="0"/>
              </a:rPr>
              <a:t>lakes and </a:t>
            </a:r>
            <a:r>
              <a:rPr lang="en-US" sz="2600" dirty="0">
                <a:latin typeface="Comic Sans MS" pitchFamily="66" charset="0"/>
              </a:rPr>
              <a:t>ponds in tropical and semitropical areas of the world.</a:t>
            </a:r>
          </a:p>
        </p:txBody>
      </p:sp>
    </p:spTree>
    <p:extLst>
      <p:ext uri="{BB962C8B-B14F-4D97-AF65-F5344CB8AC3E}">
        <p14:creationId xmlns:p14="http://schemas.microsoft.com/office/powerpoint/2010/main" val="1381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487362"/>
          </a:xfrm>
        </p:spPr>
        <p:txBody>
          <a:bodyPr>
            <a:normAutofit fontScale="90000"/>
          </a:bodyPr>
          <a:lstStyle/>
          <a:p>
            <a:r>
              <a:rPr lang="en-US" b="1" dirty="0">
                <a:solidFill>
                  <a:srgbClr val="FF0000"/>
                </a:solidFill>
              </a:rPr>
              <a:t>Conversion of Biomass</a:t>
            </a:r>
            <a:endParaRPr lang="en-US" dirty="0">
              <a:solidFill>
                <a:srgbClr val="FF0000"/>
              </a:solidFill>
            </a:endParaRPr>
          </a:p>
        </p:txBody>
      </p:sp>
      <p:sp>
        <p:nvSpPr>
          <p:cNvPr id="3" name="Content Placeholder 2"/>
          <p:cNvSpPr>
            <a:spLocks noGrp="1"/>
          </p:cNvSpPr>
          <p:nvPr>
            <p:ph idx="1"/>
          </p:nvPr>
        </p:nvSpPr>
        <p:spPr>
          <a:xfrm>
            <a:off x="0" y="457200"/>
            <a:ext cx="9144000" cy="6400800"/>
          </a:xfrm>
        </p:spPr>
        <p:txBody>
          <a:bodyPr>
            <a:normAutofit/>
          </a:bodyPr>
          <a:lstStyle/>
          <a:p>
            <a:pPr algn="just"/>
            <a:r>
              <a:rPr lang="en-US" sz="3600" dirty="0">
                <a:latin typeface="Comic Sans MS" pitchFamily="66" charset="0"/>
              </a:rPr>
              <a:t>Biomass can be converted to a number of secondary energy carriers (</a:t>
            </a:r>
            <a:r>
              <a:rPr lang="en-US" sz="3600" dirty="0" smtClean="0">
                <a:latin typeface="Comic Sans MS" pitchFamily="66" charset="0"/>
              </a:rPr>
              <a:t>electricity, gaseous</a:t>
            </a:r>
            <a:r>
              <a:rPr lang="en-US" sz="3600" dirty="0">
                <a:latin typeface="Comic Sans MS" pitchFamily="66" charset="0"/>
              </a:rPr>
              <a:t>, liquid and solid fuels, and heat) using a wide range of </a:t>
            </a:r>
            <a:r>
              <a:rPr lang="en-US" sz="3600" dirty="0" smtClean="0">
                <a:latin typeface="Comic Sans MS" pitchFamily="66" charset="0"/>
              </a:rPr>
              <a:t>conversion routes.</a:t>
            </a:r>
          </a:p>
          <a:p>
            <a:r>
              <a:rPr lang="en-US" sz="3600" dirty="0">
                <a:latin typeface="Comic Sans MS" pitchFamily="66" charset="0"/>
              </a:rPr>
              <a:t>The conversion routes to fuels and electricity can be distinguished </a:t>
            </a:r>
            <a:r>
              <a:rPr lang="en-US" sz="3600" dirty="0" smtClean="0">
                <a:latin typeface="Comic Sans MS" pitchFamily="66" charset="0"/>
              </a:rPr>
              <a:t>in thermal</a:t>
            </a:r>
            <a:r>
              <a:rPr lang="en-US" sz="3600" dirty="0">
                <a:latin typeface="Comic Sans MS" pitchFamily="66" charset="0"/>
              </a:rPr>
              <a:t>, chemical, and biochemical conversion routes</a:t>
            </a:r>
          </a:p>
        </p:txBody>
      </p:sp>
    </p:spTree>
    <p:extLst>
      <p:ext uri="{BB962C8B-B14F-4D97-AF65-F5344CB8AC3E}">
        <p14:creationId xmlns:p14="http://schemas.microsoft.com/office/powerpoint/2010/main" val="9836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19199" y="0"/>
            <a:ext cx="5654221" cy="6477000"/>
          </a:xfrm>
          <a:prstGeom prst="rect">
            <a:avLst/>
          </a:prstGeom>
          <a:noFill/>
          <a:ln w="9525">
            <a:noFill/>
            <a:miter lim="800000"/>
            <a:headEnd/>
            <a:tailEnd/>
          </a:ln>
        </p:spPr>
      </p:pic>
      <p:sp>
        <p:nvSpPr>
          <p:cNvPr id="5" name="Rectangle 4"/>
          <p:cNvSpPr/>
          <p:nvPr/>
        </p:nvSpPr>
        <p:spPr>
          <a:xfrm>
            <a:off x="1981200" y="6324600"/>
            <a:ext cx="3233001" cy="369332"/>
          </a:xfrm>
          <a:prstGeom prst="rect">
            <a:avLst/>
          </a:prstGeom>
        </p:spPr>
        <p:txBody>
          <a:bodyPr wrap="none">
            <a:spAutoFit/>
          </a:bodyPr>
          <a:lstStyle/>
          <a:p>
            <a:r>
              <a:rPr lang="en-US" dirty="0">
                <a:solidFill>
                  <a:srgbClr val="FF0000"/>
                </a:solidFill>
              </a:rPr>
              <a:t>Fig. </a:t>
            </a:r>
            <a:r>
              <a:rPr lang="en-US" dirty="0" smtClean="0">
                <a:solidFill>
                  <a:srgbClr val="FF0000"/>
                </a:solidFill>
              </a:rPr>
              <a:t>Biomass </a:t>
            </a:r>
            <a:r>
              <a:rPr lang="en-US" dirty="0">
                <a:solidFill>
                  <a:srgbClr val="FF0000"/>
                </a:solidFill>
              </a:rPr>
              <a:t>conversion routes.</a:t>
            </a:r>
          </a:p>
        </p:txBody>
      </p:sp>
    </p:spTree>
    <p:extLst>
      <p:ext uri="{BB962C8B-B14F-4D97-AF65-F5344CB8AC3E}">
        <p14:creationId xmlns:p14="http://schemas.microsoft.com/office/powerpoint/2010/main" val="192932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lgn="just">
              <a:buNone/>
            </a:pPr>
            <a:r>
              <a:rPr lang="en-US" sz="2400" dirty="0">
                <a:latin typeface="Batang" pitchFamily="18" charset="-127"/>
                <a:ea typeface="Batang" pitchFamily="18" charset="-127"/>
              </a:rPr>
              <a:t>Conventional energy resources which are being traditionally used for many decades and were in common use around oil crisis of 1973 are called conventional energy resources, e.g., fossil fuel, nuclear and hydro resources.</a:t>
            </a:r>
          </a:p>
          <a:p>
            <a:pPr marL="0" indent="0" algn="just">
              <a:buNone/>
            </a:pPr>
            <a:r>
              <a:rPr lang="en-US" sz="2400" dirty="0" smtClean="0">
                <a:latin typeface="Batang" pitchFamily="18" charset="-127"/>
                <a:ea typeface="Batang" pitchFamily="18" charset="-127"/>
              </a:rPr>
              <a:t>Non-conventional </a:t>
            </a:r>
            <a:r>
              <a:rPr lang="en-US" sz="2400" dirty="0">
                <a:latin typeface="Batang" pitchFamily="18" charset="-127"/>
                <a:ea typeface="Batang" pitchFamily="18" charset="-127"/>
              </a:rPr>
              <a:t>energy resources which are considered for large scale use after oil crisis of 1973, are called non-conventional energy sources. E.g. solar,wind,biomass, etc. </a:t>
            </a:r>
          </a:p>
        </p:txBody>
      </p:sp>
    </p:spTree>
    <p:extLst>
      <p:ext uri="{BB962C8B-B14F-4D97-AF65-F5344CB8AC3E}">
        <p14:creationId xmlns:p14="http://schemas.microsoft.com/office/powerpoint/2010/main" val="25105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077200" cy="762000"/>
          </a:xfrm>
        </p:spPr>
        <p:txBody>
          <a:bodyPr>
            <a:noAutofit/>
          </a:bodyPr>
          <a:lstStyle/>
          <a:p>
            <a:pPr algn="l"/>
            <a:r>
              <a:rPr lang="en-US" dirty="0" smtClean="0">
                <a:solidFill>
                  <a:srgbClr val="FF0000"/>
                </a:solidFill>
              </a:rPr>
              <a:t>Biofuels</a:t>
            </a:r>
            <a:endParaRPr lang="en-US" dirty="0">
              <a:solidFill>
                <a:srgbClr val="FF0000"/>
              </a:solidFill>
            </a:endParaRPr>
          </a:p>
        </p:txBody>
      </p:sp>
      <p:sp>
        <p:nvSpPr>
          <p:cNvPr id="2" name="Content Placeholder 1"/>
          <p:cNvSpPr>
            <a:spLocks noGrp="1"/>
          </p:cNvSpPr>
          <p:nvPr>
            <p:ph idx="1"/>
          </p:nvPr>
        </p:nvSpPr>
        <p:spPr>
          <a:xfrm>
            <a:off x="0" y="685800"/>
            <a:ext cx="9144000" cy="6172200"/>
          </a:xfrm>
        </p:spPr>
        <p:txBody>
          <a:bodyPr>
            <a:noAutofit/>
          </a:bodyPr>
          <a:lstStyle/>
          <a:p>
            <a:r>
              <a:rPr lang="en-US" sz="2400" dirty="0">
                <a:latin typeface="Comic Sans MS" pitchFamily="66" charset="0"/>
              </a:rPr>
              <a:t>Ethanol is an alcohol distilled from plant material (corn in the U.S., sugar cane in </a:t>
            </a:r>
            <a:r>
              <a:rPr lang="en-US" sz="2400" dirty="0" smtClean="0">
                <a:latin typeface="Comic Sans MS" pitchFamily="66" charset="0"/>
              </a:rPr>
              <a:t>Brazil, wheat </a:t>
            </a:r>
            <a:r>
              <a:rPr lang="en-US" sz="2400" dirty="0">
                <a:latin typeface="Comic Sans MS" pitchFamily="66" charset="0"/>
              </a:rPr>
              <a:t>in Europe) and used as </a:t>
            </a:r>
            <a:r>
              <a:rPr lang="en-US" sz="2400" b="1" i="1" dirty="0">
                <a:solidFill>
                  <a:srgbClr val="0000FF"/>
                </a:solidFill>
                <a:latin typeface="Comic Sans MS" pitchFamily="66" charset="0"/>
                <a:cs typeface="Times New Roman" pitchFamily="18" charset="0"/>
              </a:rPr>
              <a:t>gasoline substitute </a:t>
            </a:r>
            <a:r>
              <a:rPr lang="en-US" sz="2400" dirty="0">
                <a:latin typeface="Comic Sans MS" pitchFamily="66" charset="0"/>
              </a:rPr>
              <a:t>or </a:t>
            </a:r>
            <a:r>
              <a:rPr lang="en-US" sz="2400" dirty="0" smtClean="0">
                <a:latin typeface="Comic Sans MS" pitchFamily="66" charset="0"/>
              </a:rPr>
              <a:t>blend stock</a:t>
            </a:r>
            <a:endParaRPr lang="en-US" sz="2400" dirty="0">
              <a:latin typeface="Comic Sans MS" pitchFamily="66" charset="0"/>
            </a:endParaRPr>
          </a:p>
          <a:p>
            <a:r>
              <a:rPr lang="en-US" sz="2400" b="1" i="1" dirty="0">
                <a:solidFill>
                  <a:srgbClr val="0000FF"/>
                </a:solidFill>
                <a:latin typeface="Comic Sans MS" pitchFamily="66" charset="0"/>
                <a:cs typeface="Times New Roman" pitchFamily="18" charset="0"/>
              </a:rPr>
              <a:t>U.S.</a:t>
            </a:r>
            <a:r>
              <a:rPr lang="en-US" sz="2400" dirty="0">
                <a:latin typeface="Comic Sans MS" pitchFamily="66" charset="0"/>
              </a:rPr>
              <a:t> and </a:t>
            </a:r>
            <a:r>
              <a:rPr lang="en-US" sz="2400" b="1" i="1" dirty="0" smtClean="0">
                <a:solidFill>
                  <a:srgbClr val="0000FF"/>
                </a:solidFill>
                <a:latin typeface="Comic Sans MS" pitchFamily="66" charset="0"/>
                <a:cs typeface="Times New Roman" pitchFamily="18" charset="0"/>
              </a:rPr>
              <a:t>Brazil</a:t>
            </a:r>
            <a:r>
              <a:rPr lang="en-US" sz="2400" dirty="0" smtClean="0">
                <a:latin typeface="Comic Sans MS" pitchFamily="66" charset="0"/>
              </a:rPr>
              <a:t> account </a:t>
            </a:r>
            <a:r>
              <a:rPr lang="en-US" sz="2400" dirty="0">
                <a:latin typeface="Comic Sans MS" pitchFamily="66" charset="0"/>
              </a:rPr>
              <a:t>for </a:t>
            </a:r>
            <a:r>
              <a:rPr lang="en-US" sz="2400" b="1" i="1" dirty="0">
                <a:solidFill>
                  <a:srgbClr val="0000FF"/>
                </a:solidFill>
                <a:latin typeface="Comic Sans MS" pitchFamily="66" charset="0"/>
                <a:cs typeface="Times New Roman" pitchFamily="18" charset="0"/>
              </a:rPr>
              <a:t>90%</a:t>
            </a:r>
            <a:r>
              <a:rPr lang="en-US" sz="2400" dirty="0">
                <a:latin typeface="Comic Sans MS" pitchFamily="66" charset="0"/>
              </a:rPr>
              <a:t> of global ethanol production and </a:t>
            </a:r>
            <a:r>
              <a:rPr lang="en-US" sz="2400" dirty="0" smtClean="0">
                <a:latin typeface="Comic Sans MS" pitchFamily="66" charset="0"/>
              </a:rPr>
              <a:t>consumption</a:t>
            </a:r>
          </a:p>
          <a:p>
            <a:r>
              <a:rPr lang="en-US" sz="2400" b="1" i="1" dirty="0">
                <a:solidFill>
                  <a:srgbClr val="0000FF"/>
                </a:solidFill>
                <a:latin typeface="Comic Sans MS" pitchFamily="66" charset="0"/>
                <a:cs typeface="Times New Roman" pitchFamily="18" charset="0"/>
              </a:rPr>
              <a:t>Ethanol </a:t>
            </a:r>
            <a:r>
              <a:rPr lang="en-US" sz="2400" dirty="0">
                <a:latin typeface="Comic Sans MS" pitchFamily="66" charset="0"/>
              </a:rPr>
              <a:t>can </a:t>
            </a:r>
            <a:r>
              <a:rPr lang="en-US" sz="2400" b="1" i="1" dirty="0">
                <a:solidFill>
                  <a:srgbClr val="0000FF"/>
                </a:solidFill>
                <a:latin typeface="Comic Sans MS" pitchFamily="66" charset="0"/>
                <a:cs typeface="Times New Roman" pitchFamily="18" charset="0"/>
              </a:rPr>
              <a:t>be blended </a:t>
            </a:r>
            <a:r>
              <a:rPr lang="en-US" sz="2400" dirty="0">
                <a:latin typeface="Comic Sans MS" pitchFamily="66" charset="0"/>
              </a:rPr>
              <a:t>to around </a:t>
            </a:r>
            <a:r>
              <a:rPr lang="en-US" sz="2400" b="1" i="1" dirty="0">
                <a:solidFill>
                  <a:srgbClr val="0000FF"/>
                </a:solidFill>
                <a:latin typeface="Comic Sans MS" pitchFamily="66" charset="0"/>
                <a:cs typeface="Times New Roman" pitchFamily="18" charset="0"/>
              </a:rPr>
              <a:t>10%</a:t>
            </a:r>
            <a:r>
              <a:rPr lang="en-US" sz="2400" dirty="0">
                <a:latin typeface="Comic Sans MS" pitchFamily="66" charset="0"/>
              </a:rPr>
              <a:t> of </a:t>
            </a:r>
            <a:r>
              <a:rPr lang="en-US" sz="2400" dirty="0" smtClean="0">
                <a:latin typeface="Comic Sans MS" pitchFamily="66" charset="0"/>
              </a:rPr>
              <a:t>the gasoline </a:t>
            </a:r>
            <a:r>
              <a:rPr lang="en-US" sz="2400" dirty="0">
                <a:latin typeface="Comic Sans MS" pitchFamily="66" charset="0"/>
              </a:rPr>
              <a:t>pool without any noticeable impact on </a:t>
            </a:r>
            <a:r>
              <a:rPr lang="en-US" sz="2400" dirty="0" smtClean="0">
                <a:latin typeface="Comic Sans MS" pitchFamily="66" charset="0"/>
              </a:rPr>
              <a:t>vehicle performance</a:t>
            </a:r>
            <a:r>
              <a:rPr lang="en-US" sz="2400" dirty="0">
                <a:latin typeface="Comic Sans MS" pitchFamily="66" charset="0"/>
              </a:rPr>
              <a:t>, but higher </a:t>
            </a:r>
            <a:r>
              <a:rPr lang="en-US" sz="2400" dirty="0" smtClean="0">
                <a:latin typeface="Comic Sans MS" pitchFamily="66" charset="0"/>
              </a:rPr>
              <a:t>blend proportions </a:t>
            </a:r>
            <a:r>
              <a:rPr lang="en-US" sz="2400" dirty="0">
                <a:latin typeface="Comic Sans MS" pitchFamily="66" charset="0"/>
              </a:rPr>
              <a:t>require some engine </a:t>
            </a:r>
            <a:r>
              <a:rPr lang="en-US" sz="2400" dirty="0" smtClean="0">
                <a:latin typeface="Comic Sans MS" pitchFamily="66" charset="0"/>
              </a:rPr>
              <a:t>modifications</a:t>
            </a:r>
          </a:p>
          <a:p>
            <a:r>
              <a:rPr lang="en-US" sz="2400" dirty="0">
                <a:latin typeface="Comic Sans MS" pitchFamily="66" charset="0"/>
              </a:rPr>
              <a:t>Biodiesel is produced by the transformation of animal fat or vegetable oil into </a:t>
            </a:r>
            <a:r>
              <a:rPr lang="en-US" sz="2400" dirty="0" smtClean="0">
                <a:latin typeface="Comic Sans MS" pitchFamily="66" charset="0"/>
              </a:rPr>
              <a:t>a conventional </a:t>
            </a:r>
            <a:r>
              <a:rPr lang="en-US" sz="2400" dirty="0">
                <a:latin typeface="Comic Sans MS" pitchFamily="66" charset="0"/>
              </a:rPr>
              <a:t>diesel </a:t>
            </a:r>
            <a:r>
              <a:rPr lang="en-US" sz="2400" dirty="0" smtClean="0">
                <a:latin typeface="Comic Sans MS" pitchFamily="66" charset="0"/>
              </a:rPr>
              <a:t>substitute</a:t>
            </a:r>
          </a:p>
          <a:p>
            <a:r>
              <a:rPr lang="en-US" sz="2400" dirty="0">
                <a:latin typeface="Comic Sans MS" pitchFamily="66" charset="0"/>
              </a:rPr>
              <a:t>Feedstock represents more than 80% of the total costs of producing biodiesel </a:t>
            </a:r>
            <a:r>
              <a:rPr lang="en-US" sz="2400" dirty="0" smtClean="0">
                <a:latin typeface="Comic Sans MS" pitchFamily="66" charset="0"/>
              </a:rPr>
              <a:t>compared with </a:t>
            </a:r>
            <a:r>
              <a:rPr lang="en-US" sz="2400" dirty="0">
                <a:latin typeface="Comic Sans MS" pitchFamily="66" charset="0"/>
              </a:rPr>
              <a:t>around 60% for </a:t>
            </a:r>
            <a:r>
              <a:rPr lang="en-US" sz="2400" dirty="0" smtClean="0">
                <a:latin typeface="Comic Sans MS" pitchFamily="66" charset="0"/>
              </a:rPr>
              <a:t>ethanol</a:t>
            </a:r>
            <a:endParaRPr lang="en-US" sz="2400" dirty="0">
              <a:latin typeface="Comic Sans MS" pitchFamily="66" charset="0"/>
            </a:endParaRPr>
          </a:p>
        </p:txBody>
      </p:sp>
    </p:spTree>
    <p:extLst>
      <p:ext uri="{BB962C8B-B14F-4D97-AF65-F5344CB8AC3E}">
        <p14:creationId xmlns:p14="http://schemas.microsoft.com/office/powerpoint/2010/main" val="136665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Bio-fuels</a:t>
            </a:r>
            <a:endParaRPr lang="en-US"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974272"/>
            <a:ext cx="7583714" cy="4343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04800"/>
            <a:ext cx="2514599" cy="1676399"/>
          </a:xfrm>
          <a:prstGeom prst="rect">
            <a:avLst/>
          </a:prstGeom>
        </p:spPr>
      </p:pic>
    </p:spTree>
    <p:extLst>
      <p:ext uri="{BB962C8B-B14F-4D97-AF65-F5344CB8AC3E}">
        <p14:creationId xmlns:p14="http://schemas.microsoft.com/office/powerpoint/2010/main" val="347101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r>
              <a:rPr lang="en-US" sz="2800" dirty="0">
                <a:solidFill>
                  <a:srgbClr val="FF0000"/>
                </a:solidFill>
              </a:rPr>
              <a:t>Examples of solar power applications and system type</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49376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916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Hydroelectric</a:t>
            </a:r>
            <a:endParaRPr lang="en-US" dirty="0">
              <a:solidFill>
                <a:srgbClr val="FF0000"/>
              </a:solidFill>
            </a:endParaRPr>
          </a:p>
        </p:txBody>
      </p:sp>
      <p:pic>
        <p:nvPicPr>
          <p:cNvPr id="5" name="Content Placeholder 4" descr="Hydro Power.gif"/>
          <p:cNvPicPr>
            <a:picLocks noGrp="1" noChangeAspect="1"/>
          </p:cNvPicPr>
          <p:nvPr>
            <p:ph idx="1"/>
          </p:nvPr>
        </p:nvPicPr>
        <p:blipFill>
          <a:blip r:embed="rId2" cstate="print">
            <a:extLst>
              <a:ext uri="{28A0092B-C50C-407E-A947-70E740481C1C}">
                <a14:useLocalDpi xmlns:a14="http://schemas.microsoft.com/office/drawing/2010/main" val="0"/>
              </a:ext>
            </a:extLst>
          </a:blip>
          <a:srcRect t="-329" b="-329"/>
          <a:stretch>
            <a:fillRect/>
          </a:stretch>
        </p:blipFill>
        <p:spPr>
          <a:xfrm>
            <a:off x="457200" y="914400"/>
            <a:ext cx="8229600" cy="5211763"/>
          </a:xfrm>
        </p:spPr>
      </p:pic>
    </p:spTree>
    <p:extLst>
      <p:ext uri="{BB962C8B-B14F-4D97-AF65-F5344CB8AC3E}">
        <p14:creationId xmlns:p14="http://schemas.microsoft.com/office/powerpoint/2010/main" val="262393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0000"/>
                </a:solidFill>
              </a:rPr>
              <a:t>Characteristics</a:t>
            </a:r>
            <a:endParaRPr lang="en-US" dirty="0">
              <a:solidFill>
                <a:srgbClr val="FF0000"/>
              </a:solidFill>
            </a:endParaRPr>
          </a:p>
        </p:txBody>
      </p:sp>
      <p:sp>
        <p:nvSpPr>
          <p:cNvPr id="3" name="Content Placeholder 2"/>
          <p:cNvSpPr>
            <a:spLocks noGrp="1"/>
          </p:cNvSpPr>
          <p:nvPr>
            <p:ph idx="1"/>
          </p:nvPr>
        </p:nvSpPr>
        <p:spPr>
          <a:xfrm>
            <a:off x="457200" y="685800"/>
            <a:ext cx="8229600" cy="5562600"/>
          </a:xfrm>
        </p:spPr>
        <p:txBody>
          <a:bodyPr/>
          <a:lstStyle/>
          <a:p>
            <a:r>
              <a:rPr lang="en-US" sz="3600" dirty="0" smtClean="0"/>
              <a:t>Most mature of renewable energies</a:t>
            </a:r>
          </a:p>
          <a:p>
            <a:r>
              <a:rPr lang="en-US" sz="3600" dirty="0" smtClean="0"/>
              <a:t>Largest global contributor amongst all renewable energies</a:t>
            </a:r>
          </a:p>
          <a:p>
            <a:r>
              <a:rPr lang="en-US" sz="3600" dirty="0" smtClean="0"/>
              <a:t>Largely utilizes established technology from other sectors</a:t>
            </a:r>
          </a:p>
          <a:p>
            <a:r>
              <a:rPr lang="en-US" sz="3600" dirty="0" smtClean="0"/>
              <a:t>Can be “switched on-off” at almost immediately </a:t>
            </a:r>
          </a:p>
          <a:p>
            <a:r>
              <a:rPr lang="en-US" sz="3600" dirty="0" smtClean="0"/>
              <a:t>Arguably the Cheapest where available</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525107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Pros - Hydroelectric</a:t>
            </a:r>
            <a:endParaRPr lang="en-US" dirty="0"/>
          </a:p>
        </p:txBody>
      </p:sp>
      <p:sp>
        <p:nvSpPr>
          <p:cNvPr id="3" name="Content Placeholder 2"/>
          <p:cNvSpPr>
            <a:spLocks noGrp="1"/>
          </p:cNvSpPr>
          <p:nvPr>
            <p:ph idx="1"/>
          </p:nvPr>
        </p:nvSpPr>
        <p:spPr>
          <a:xfrm>
            <a:off x="609600" y="1066800"/>
            <a:ext cx="8229600" cy="5440363"/>
          </a:xfrm>
        </p:spPr>
        <p:txBody>
          <a:bodyPr/>
          <a:lstStyle/>
          <a:p>
            <a:r>
              <a:rPr lang="en-US" sz="4400" dirty="0" smtClean="0"/>
              <a:t>Cheap electricity</a:t>
            </a:r>
          </a:p>
          <a:p>
            <a:r>
              <a:rPr lang="en-US" sz="4400" dirty="0" smtClean="0"/>
              <a:t>Capable of providing base load power</a:t>
            </a:r>
          </a:p>
          <a:p>
            <a:r>
              <a:rPr lang="en-US" sz="4400" dirty="0" smtClean="0"/>
              <a:t>Capable of large scale production</a:t>
            </a:r>
          </a:p>
          <a:p>
            <a:endParaRPr lang="en-US" dirty="0" smtClean="0"/>
          </a:p>
          <a:p>
            <a:endParaRPr lang="en-US" dirty="0" smtClean="0"/>
          </a:p>
        </p:txBody>
      </p:sp>
    </p:spTree>
    <p:extLst>
      <p:ext uri="{BB962C8B-B14F-4D97-AF65-F5344CB8AC3E}">
        <p14:creationId xmlns:p14="http://schemas.microsoft.com/office/powerpoint/2010/main" val="842853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marL="0" indent="0" algn="just">
              <a:buFont typeface="Arial" charset="0"/>
              <a:buNone/>
            </a:pPr>
            <a:r>
              <a:rPr lang="en-US" b="1" i="1" smtClean="0">
                <a:solidFill>
                  <a:srgbClr val="FF0000"/>
                </a:solidFill>
                <a:latin typeface="Times New Roman" pitchFamily="18" charset="0"/>
                <a:cs typeface="Times New Roman" pitchFamily="18" charset="0"/>
              </a:rPr>
              <a:t>Dam</a:t>
            </a:r>
            <a:r>
              <a:rPr lang="en-US" i="1" smtClean="0">
                <a:latin typeface="Times New Roman" pitchFamily="18" charset="0"/>
                <a:cs typeface="Times New Roman" pitchFamily="18" charset="0"/>
              </a:rPr>
              <a:t> - Most hydropower plants rely on a dam that holds back water, creating a large reservoir. Often, this reservoir is used as a recreational Lake.</a:t>
            </a:r>
          </a:p>
          <a:p>
            <a:pPr marL="0" indent="0" algn="just">
              <a:buFont typeface="Arial" charset="0"/>
              <a:buNone/>
            </a:pPr>
            <a:endParaRPr lang="en-US" i="1" smtClean="0">
              <a:latin typeface="Times New Roman" pitchFamily="18" charset="0"/>
              <a:cs typeface="Times New Roman" pitchFamily="18" charset="0"/>
            </a:endParaRPr>
          </a:p>
        </p:txBody>
      </p:sp>
      <p:pic>
        <p:nvPicPr>
          <p:cNvPr id="18435" name="Picture 4" descr="H:\renewable energ+inter\renewable mini project\Hydropowerbest2_files\hydro2.gif"/>
          <p:cNvPicPr>
            <a:picLocks noChangeAspect="1" noChangeArrowheads="1"/>
          </p:cNvPicPr>
          <p:nvPr/>
        </p:nvPicPr>
        <p:blipFill>
          <a:blip r:embed="rId3" r:link="rId4" cstate="print"/>
          <a:srcRect/>
          <a:stretch>
            <a:fillRect/>
          </a:stretch>
        </p:blipFill>
        <p:spPr bwMode="auto">
          <a:xfrm>
            <a:off x="1600200" y="1524000"/>
            <a:ext cx="4648200" cy="4398963"/>
          </a:xfrm>
          <a:prstGeom prst="rect">
            <a:avLst/>
          </a:prstGeom>
          <a:noFill/>
          <a:ln w="9525">
            <a:noFill/>
            <a:miter lim="800000"/>
            <a:headEnd/>
            <a:tailEnd/>
          </a:ln>
        </p:spPr>
      </p:pic>
      <p:sp>
        <p:nvSpPr>
          <p:cNvPr id="18436" name="Rectangle 6"/>
          <p:cNvSpPr>
            <a:spLocks noChangeArrowheads="1"/>
          </p:cNvSpPr>
          <p:nvPr/>
        </p:nvSpPr>
        <p:spPr bwMode="auto">
          <a:xfrm>
            <a:off x="798513" y="6002338"/>
            <a:ext cx="6897687" cy="401637"/>
          </a:xfrm>
          <a:prstGeom prst="rect">
            <a:avLst/>
          </a:prstGeom>
          <a:noFill/>
          <a:ln w="9525">
            <a:noFill/>
            <a:miter lim="800000"/>
            <a:headEnd/>
            <a:tailEnd/>
          </a:ln>
        </p:spPr>
        <p:txBody>
          <a:bodyPr anchor="ctr">
            <a:spAutoFit/>
          </a:bodyPr>
          <a:lstStyle/>
          <a:p>
            <a:pPr algn="just"/>
            <a:r>
              <a:rPr lang="en-US" sz="2000" b="1" i="1" dirty="0" smtClean="0">
                <a:solidFill>
                  <a:srgbClr val="C00000"/>
                </a:solidFill>
                <a:latin typeface="Times New Roman" pitchFamily="18" charset="0"/>
                <a:ea typeface="Arial Unicode MS" pitchFamily="34" charset="-128"/>
                <a:cs typeface="Times New Roman" pitchFamily="18" charset="0"/>
              </a:rPr>
              <a:t>Basic </a:t>
            </a:r>
            <a:r>
              <a:rPr lang="en-US" sz="2000" b="1" i="1" dirty="0">
                <a:solidFill>
                  <a:srgbClr val="C00000"/>
                </a:solidFill>
                <a:latin typeface="Times New Roman" pitchFamily="18" charset="0"/>
                <a:ea typeface="Arial Unicode MS" pitchFamily="34" charset="-128"/>
                <a:cs typeface="Times New Roman" pitchFamily="18" charset="0"/>
              </a:rPr>
              <a:t>components of a conventional hydropower plant</a:t>
            </a:r>
            <a:endParaRPr lang="en-US" dirty="0">
              <a:latin typeface="Calibri" pitchFamily="34" charset="0"/>
              <a:ea typeface="Arial Unicode MS" pitchFamily="34" charset="-128"/>
              <a:cs typeface="Times New Roman" pitchFamily="18" charset="0"/>
            </a:endParaRPr>
          </a:p>
        </p:txBody>
      </p:sp>
    </p:spTree>
    <p:extLst>
      <p:ext uri="{BB962C8B-B14F-4D97-AF65-F5344CB8AC3E}">
        <p14:creationId xmlns:p14="http://schemas.microsoft.com/office/powerpoint/2010/main" val="393004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solidFill>
                  <a:srgbClr val="FF0000"/>
                </a:solidFill>
              </a:rPr>
              <a:t>Cons - Hydroelectric</a:t>
            </a:r>
            <a:endParaRPr lang="en-US" dirty="0">
              <a:solidFill>
                <a:srgbClr val="FF0000"/>
              </a:solidFill>
            </a:endParaRPr>
          </a:p>
        </p:txBody>
      </p:sp>
      <p:sp>
        <p:nvSpPr>
          <p:cNvPr id="3" name="Content Placeholder 2"/>
          <p:cNvSpPr>
            <a:spLocks noGrp="1"/>
          </p:cNvSpPr>
          <p:nvPr>
            <p:ph idx="1"/>
          </p:nvPr>
        </p:nvSpPr>
        <p:spPr>
          <a:xfrm>
            <a:off x="457200" y="685800"/>
            <a:ext cx="8229600" cy="5562600"/>
          </a:xfrm>
        </p:spPr>
        <p:txBody>
          <a:bodyPr/>
          <a:lstStyle/>
          <a:p>
            <a:r>
              <a:rPr lang="en-US" sz="3200" dirty="0" smtClean="0"/>
              <a:t>Environmental concerns. Ecology in dam catchment area destroyed</a:t>
            </a:r>
          </a:p>
          <a:p>
            <a:r>
              <a:rPr lang="en-US" sz="3200" dirty="0" smtClean="0"/>
              <a:t>Humanitarian implications. Settlements in catchment areas have to be relocated</a:t>
            </a:r>
          </a:p>
          <a:p>
            <a:r>
              <a:rPr lang="en-US" sz="3200" dirty="0" smtClean="0"/>
              <a:t>Depends on seasonal nature of water (rain) availability in catchment area</a:t>
            </a:r>
          </a:p>
          <a:p>
            <a:r>
              <a:rPr lang="en-US" sz="3200" dirty="0" smtClean="0"/>
              <a:t>High upfront capital investment costs</a:t>
            </a:r>
          </a:p>
          <a:p>
            <a:r>
              <a:rPr lang="en-US" sz="3200" dirty="0" smtClean="0"/>
              <a:t>Limited in number of potential sites/locations</a:t>
            </a:r>
          </a:p>
          <a:p>
            <a:pPr marL="0" indent="0">
              <a:buNone/>
            </a:pPr>
            <a:endParaRPr lang="en-US" dirty="0"/>
          </a:p>
        </p:txBody>
      </p:sp>
    </p:spTree>
    <p:extLst>
      <p:ext uri="{BB962C8B-B14F-4D97-AF65-F5344CB8AC3E}">
        <p14:creationId xmlns:p14="http://schemas.microsoft.com/office/powerpoint/2010/main" val="1570865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rPr>
              <a:t>Geothermal Energy</a:t>
            </a:r>
            <a:endParaRPr lang="en-US" dirty="0">
              <a:solidFill>
                <a:srgbClr val="FF0000"/>
              </a:solidFill>
            </a:endParaRPr>
          </a:p>
        </p:txBody>
      </p:sp>
      <p:sp>
        <p:nvSpPr>
          <p:cNvPr id="3" name="Content Placeholder 2"/>
          <p:cNvSpPr>
            <a:spLocks noGrp="1"/>
          </p:cNvSpPr>
          <p:nvPr>
            <p:ph idx="1"/>
          </p:nvPr>
        </p:nvSpPr>
        <p:spPr>
          <a:xfrm>
            <a:off x="152400" y="1219200"/>
            <a:ext cx="8991600" cy="5638800"/>
          </a:xfrm>
        </p:spPr>
        <p:txBody>
          <a:bodyPr>
            <a:normAutofit lnSpcReduction="10000"/>
          </a:bodyPr>
          <a:lstStyle/>
          <a:p>
            <a:r>
              <a:rPr lang="en-US" dirty="0"/>
              <a:t>Geothermal energy is one of the only renewable energy sources not dependent on </a:t>
            </a:r>
            <a:r>
              <a:rPr lang="en-US" dirty="0" smtClean="0"/>
              <a:t>the Sun</a:t>
            </a:r>
            <a:r>
              <a:rPr lang="en-US" dirty="0"/>
              <a:t>. Instead, it relies on heat produced under the surface of the Earth</a:t>
            </a:r>
            <a:r>
              <a:rPr lang="en-US" dirty="0" smtClean="0"/>
              <a:t>.</a:t>
            </a:r>
          </a:p>
          <a:p>
            <a:pPr algn="just"/>
            <a:r>
              <a:rPr lang="en-US" dirty="0">
                <a:solidFill>
                  <a:srgbClr val="0000FF"/>
                </a:solidFill>
              </a:rPr>
              <a:t>There are two main applications of geothermal energy,</a:t>
            </a:r>
          </a:p>
          <a:p>
            <a:pPr algn="just"/>
            <a:r>
              <a:rPr lang="en-US" dirty="0" smtClean="0">
                <a:solidFill>
                  <a:srgbClr val="00B0F0"/>
                </a:solidFill>
              </a:rPr>
              <a:t>producing </a:t>
            </a:r>
            <a:r>
              <a:rPr lang="en-US" dirty="0">
                <a:solidFill>
                  <a:srgbClr val="00B0F0"/>
                </a:solidFill>
              </a:rPr>
              <a:t>electricity at specialized power plants</a:t>
            </a:r>
            <a:r>
              <a:rPr lang="en-US" dirty="0" smtClean="0">
                <a:solidFill>
                  <a:srgbClr val="00B0F0"/>
                </a:solidFill>
              </a:rPr>
              <a:t>, and</a:t>
            </a:r>
          </a:p>
          <a:p>
            <a:pPr algn="just"/>
            <a:r>
              <a:rPr lang="en-US" dirty="0" smtClean="0">
                <a:solidFill>
                  <a:srgbClr val="00B0F0"/>
                </a:solidFill>
              </a:rPr>
              <a:t> </a:t>
            </a:r>
            <a:r>
              <a:rPr lang="en-US" dirty="0">
                <a:solidFill>
                  <a:srgbClr val="00B0F0"/>
                </a:solidFill>
              </a:rPr>
              <a:t>direct-heating, which puts </a:t>
            </a:r>
            <a:r>
              <a:rPr lang="en-US" dirty="0" smtClean="0">
                <a:solidFill>
                  <a:srgbClr val="00B0F0"/>
                </a:solidFill>
              </a:rPr>
              <a:t>to direct </a:t>
            </a:r>
            <a:r>
              <a:rPr lang="en-US" dirty="0">
                <a:solidFill>
                  <a:srgbClr val="00B0F0"/>
                </a:solidFill>
              </a:rPr>
              <a:t>use the temperature of water piped under the earth’s surface. </a:t>
            </a:r>
          </a:p>
        </p:txBody>
      </p:sp>
    </p:spTree>
    <p:extLst>
      <p:ext uri="{BB962C8B-B14F-4D97-AF65-F5344CB8AC3E}">
        <p14:creationId xmlns:p14="http://schemas.microsoft.com/office/powerpoint/2010/main" val="12669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914400" y="304800"/>
            <a:ext cx="7468324" cy="5943600"/>
          </a:xfrm>
          <a:prstGeom prst="rect">
            <a:avLst/>
          </a:prstGeom>
          <a:noFill/>
          <a:ln w="9525">
            <a:noFill/>
            <a:miter lim="800000"/>
            <a:headEnd/>
            <a:tailEnd/>
          </a:ln>
        </p:spPr>
      </p:pic>
    </p:spTree>
    <p:extLst>
      <p:ext uri="{BB962C8B-B14F-4D97-AF65-F5344CB8AC3E}">
        <p14:creationId xmlns:p14="http://schemas.microsoft.com/office/powerpoint/2010/main" val="97211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solidFill>
                  <a:srgbClr val="FF0000"/>
                </a:solidFill>
              </a:rPr>
              <a:t>Global overview of Renewable Energy</a:t>
            </a:r>
            <a:endParaRPr lang="en-US" dirty="0">
              <a:solidFill>
                <a:srgbClr val="FF0000"/>
              </a:solidFill>
            </a:endParaRPr>
          </a:p>
        </p:txBody>
      </p:sp>
      <p:sp>
        <p:nvSpPr>
          <p:cNvPr id="4" name="Rectangle 3"/>
          <p:cNvSpPr/>
          <p:nvPr/>
        </p:nvSpPr>
        <p:spPr>
          <a:xfrm>
            <a:off x="59725" y="685800"/>
            <a:ext cx="9144000" cy="1938992"/>
          </a:xfrm>
          <a:prstGeom prst="rect">
            <a:avLst/>
          </a:prstGeom>
        </p:spPr>
        <p:txBody>
          <a:bodyPr wrap="square">
            <a:spAutoFit/>
          </a:bodyPr>
          <a:lstStyle/>
          <a:p>
            <a:pPr algn="just"/>
            <a:r>
              <a:rPr lang="en-US" sz="2000" dirty="0">
                <a:latin typeface="Batang" pitchFamily="18" charset="-127"/>
                <a:ea typeface="Batang" pitchFamily="18" charset="-127"/>
              </a:rPr>
              <a:t>The growing global movement for 100% renewables – driven by the imperative of addressing climate change, and the pursuit of local economic development and community-owned energy – also gained momentum from the Paris City Hall Declaration, which calls for 100% renewable energy or 80% reductions in greenhouse gas emissions by 2050</a:t>
            </a:r>
            <a:r>
              <a:rPr lang="en-US" sz="2000" dirty="0" smtClean="0">
                <a:latin typeface="Batang" pitchFamily="18" charset="-127"/>
                <a:ea typeface="Batang" pitchFamily="18" charset="-127"/>
              </a:rPr>
              <a:t>. </a:t>
            </a:r>
            <a:endParaRPr lang="en-US" sz="2000" dirty="0">
              <a:latin typeface="Batang" pitchFamily="18" charset="-127"/>
              <a:ea typeface="Batang" pitchFamily="18" charset="-127"/>
            </a:endParaRPr>
          </a:p>
        </p:txBody>
      </p:sp>
      <p:sp>
        <p:nvSpPr>
          <p:cNvPr id="5" name="Rectangle 4"/>
          <p:cNvSpPr/>
          <p:nvPr/>
        </p:nvSpPr>
        <p:spPr>
          <a:xfrm>
            <a:off x="0" y="2514600"/>
            <a:ext cx="9156357" cy="707886"/>
          </a:xfrm>
          <a:prstGeom prst="rect">
            <a:avLst/>
          </a:prstGeom>
        </p:spPr>
        <p:txBody>
          <a:bodyPr wrap="square">
            <a:spAutoFit/>
          </a:bodyPr>
          <a:lstStyle/>
          <a:p>
            <a:r>
              <a:rPr lang="en-US" sz="2000" dirty="0">
                <a:latin typeface="Batang" pitchFamily="18" charset="-127"/>
                <a:ea typeface="Batang" pitchFamily="18" charset="-127"/>
              </a:rPr>
              <a:t>As of 2014, renewable energy provided an estimated 19.2% of global final energy consumption. </a:t>
            </a:r>
          </a:p>
        </p:txBody>
      </p:sp>
      <p:sp>
        <p:nvSpPr>
          <p:cNvPr id="6" name="Rectangle 5"/>
          <p:cNvSpPr/>
          <p:nvPr/>
        </p:nvSpPr>
        <p:spPr>
          <a:xfrm>
            <a:off x="310978" y="6499923"/>
            <a:ext cx="8534400" cy="369332"/>
          </a:xfrm>
          <a:prstGeom prst="rect">
            <a:avLst/>
          </a:prstGeom>
        </p:spPr>
        <p:txBody>
          <a:bodyPr wrap="square">
            <a:spAutoFit/>
          </a:bodyPr>
          <a:lstStyle/>
          <a:p>
            <a:r>
              <a:rPr lang="en-US" b="1" dirty="0">
                <a:solidFill>
                  <a:srgbClr val="C00000"/>
                </a:solidFill>
              </a:rPr>
              <a:t>Figure 1. </a:t>
            </a:r>
            <a:r>
              <a:rPr lang="en-US" dirty="0">
                <a:solidFill>
                  <a:srgbClr val="C00000"/>
                </a:solidFill>
              </a:rPr>
              <a:t>Estimated Renewable Energy Share of Global Final Energy Consumption, </a:t>
            </a:r>
            <a:r>
              <a:rPr lang="en-US" dirty="0" smtClean="0">
                <a:solidFill>
                  <a:srgbClr val="C00000"/>
                </a:solidFill>
              </a:rPr>
              <a:t>2015 </a:t>
            </a:r>
            <a:endParaRPr lang="en-US" dirty="0">
              <a:solidFill>
                <a:srgbClr val="C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78" y="3251983"/>
            <a:ext cx="7315200" cy="341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6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799"/>
            <a:ext cx="8915400" cy="678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97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33400"/>
            <a:ext cx="86296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25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514"/>
            <a:ext cx="8610600" cy="669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342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200" dirty="0" smtClean="0">
                <a:solidFill>
                  <a:srgbClr val="C00000"/>
                </a:solidFill>
              </a:rPr>
              <a:t>Global Trends in Renewable Energy Investment</a:t>
            </a:r>
            <a:endParaRPr lang="en-US" sz="3200"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a:bodyPr>
          <a:lstStyle/>
          <a:p>
            <a:pPr algn="just"/>
            <a:r>
              <a:rPr lang="en-US" sz="2400" dirty="0">
                <a:latin typeface="Batang" pitchFamily="18" charset="-127"/>
                <a:ea typeface="Batang" pitchFamily="18" charset="-127"/>
              </a:rPr>
              <a:t>2015 produced a new record for global investment in renewable energy. The amount of money committed to renewables excluding large hydro-electric projects rose 5% to $285.9 billion, exceeding the previous record of $278.5 billion achieved in 2011</a:t>
            </a:r>
            <a:r>
              <a:rPr lang="en-US" sz="2400" dirty="0" smtClean="0">
                <a:latin typeface="Batang" pitchFamily="18" charset="-127"/>
                <a:ea typeface="Batang" pitchFamily="18" charset="-127"/>
              </a:rPr>
              <a:t>.</a:t>
            </a:r>
          </a:p>
          <a:p>
            <a:pPr algn="just"/>
            <a:r>
              <a:rPr lang="en-US" sz="2400" dirty="0" smtClean="0">
                <a:latin typeface="Batang" pitchFamily="18" charset="-127"/>
                <a:ea typeface="Batang" pitchFamily="18" charset="-127"/>
              </a:rPr>
              <a:t> </a:t>
            </a:r>
            <a:r>
              <a:rPr lang="en-US" sz="2400" dirty="0">
                <a:latin typeface="Batang" pitchFamily="18" charset="-127"/>
                <a:ea typeface="Batang" pitchFamily="18" charset="-127"/>
              </a:rPr>
              <a:t>This record was achieved despite exchange rate shifts that depressed the dollar value of investments in other currency zones, and despite sharp falls in oil, coal and gas prices that protected the competitive position of fossil fuel generation.</a:t>
            </a:r>
          </a:p>
        </p:txBody>
      </p:sp>
    </p:spTree>
    <p:extLst>
      <p:ext uri="{BB962C8B-B14F-4D97-AF65-F5344CB8AC3E}">
        <p14:creationId xmlns:p14="http://schemas.microsoft.com/office/powerpoint/2010/main" val="366473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4555</TotalTime>
  <Words>2038</Words>
  <Application>Microsoft Office PowerPoint</Application>
  <PresentationFormat>On-screen Show (4:3)</PresentationFormat>
  <Paragraphs>161</Paragraphs>
  <Slides>49</Slides>
  <Notes>4</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PowerPoint Presentation</vt:lpstr>
      <vt:lpstr>Chapter One Introduction to Renewable Energy</vt:lpstr>
      <vt:lpstr>PowerPoint Presentation</vt:lpstr>
      <vt:lpstr>PowerPoint Presentation</vt:lpstr>
      <vt:lpstr>Global overview of Renewable Energy</vt:lpstr>
      <vt:lpstr>PowerPoint Presentation</vt:lpstr>
      <vt:lpstr>PowerPoint Presentation</vt:lpstr>
      <vt:lpstr>PowerPoint Presentation</vt:lpstr>
      <vt:lpstr>Global Trends in Renewable Energy Investment</vt:lpstr>
      <vt:lpstr>PowerPoint Presentation</vt:lpstr>
      <vt:lpstr>PowerPoint Presentation</vt:lpstr>
      <vt:lpstr>PowerPoint Presentation</vt:lpstr>
      <vt:lpstr>PowerPoint Presentation</vt:lpstr>
      <vt:lpstr>PowerPoint Presentation</vt:lpstr>
      <vt:lpstr>OVERVIEW OF Renewable Energy In Ethiopia</vt:lpstr>
      <vt:lpstr>PowerPoint Presentation</vt:lpstr>
      <vt:lpstr>PowerPoint Presentation</vt:lpstr>
      <vt:lpstr> INDIGENOUS ENERGY RESOURCES </vt:lpstr>
      <vt:lpstr>PowerPoint Presentation</vt:lpstr>
      <vt:lpstr>PowerPoint Presentation</vt:lpstr>
      <vt:lpstr>PowerPoint Presentation</vt:lpstr>
      <vt:lpstr>Up-coming Renewable Energy Projects</vt:lpstr>
      <vt:lpstr>Overview Of Renewable Energy Technologies</vt:lpstr>
      <vt:lpstr>PowerPoint Presentation</vt:lpstr>
      <vt:lpstr>PowerPoint Presentation</vt:lpstr>
      <vt:lpstr>PowerPoint Presentation</vt:lpstr>
      <vt:lpstr>PowerPoint Presentation</vt:lpstr>
      <vt:lpstr>Solar energy</vt:lpstr>
      <vt:lpstr>PowerPoint Presentation</vt:lpstr>
      <vt:lpstr>PowerPoint Presentation</vt:lpstr>
      <vt:lpstr>Examples of solar power applications and system type</vt:lpstr>
      <vt:lpstr>Bioenergy</vt:lpstr>
      <vt:lpstr>Biomass Energy</vt:lpstr>
      <vt:lpstr>Biomass Energy</vt:lpstr>
      <vt:lpstr>Types of Biomass</vt:lpstr>
      <vt:lpstr>PowerPoint Presentation</vt:lpstr>
      <vt:lpstr>PowerPoint Presentation</vt:lpstr>
      <vt:lpstr>Conversion of Biomass</vt:lpstr>
      <vt:lpstr>PowerPoint Presentation</vt:lpstr>
      <vt:lpstr>Biofuels</vt:lpstr>
      <vt:lpstr>Bio-fuels</vt:lpstr>
      <vt:lpstr>Examples of solar power applications and system type</vt:lpstr>
      <vt:lpstr>Hydroelectric</vt:lpstr>
      <vt:lpstr>Characteristics</vt:lpstr>
      <vt:lpstr>Pros - Hydroelectric</vt:lpstr>
      <vt:lpstr>PowerPoint Presentation</vt:lpstr>
      <vt:lpstr>Cons - Hydroelectric</vt:lpstr>
      <vt:lpstr>Geothermal Energy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cp:lastModifiedBy>
  <cp:revision>47</cp:revision>
  <dcterms:created xsi:type="dcterms:W3CDTF">2016-08-13T22:31:18Z</dcterms:created>
  <dcterms:modified xsi:type="dcterms:W3CDTF">2019-11-04T05:56:04Z</dcterms:modified>
</cp:coreProperties>
</file>