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480" r:id="rId2"/>
    <p:sldId id="262" r:id="rId3"/>
    <p:sldId id="274" r:id="rId4"/>
    <p:sldId id="275" r:id="rId5"/>
    <p:sldId id="276" r:id="rId6"/>
    <p:sldId id="277" r:id="rId7"/>
    <p:sldId id="278" r:id="rId8"/>
    <p:sldId id="27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4" r:id="rId23"/>
    <p:sldId id="320" r:id="rId24"/>
    <p:sldId id="481" r:id="rId25"/>
    <p:sldId id="482" r:id="rId26"/>
    <p:sldId id="483" r:id="rId27"/>
    <p:sldId id="484" r:id="rId28"/>
    <p:sldId id="510" r:id="rId29"/>
    <p:sldId id="511" r:id="rId30"/>
    <p:sldId id="485" r:id="rId31"/>
    <p:sldId id="486" r:id="rId32"/>
    <p:sldId id="487" r:id="rId33"/>
    <p:sldId id="488" r:id="rId34"/>
    <p:sldId id="489" r:id="rId35"/>
    <p:sldId id="490" r:id="rId36"/>
    <p:sldId id="491" r:id="rId37"/>
    <p:sldId id="492" r:id="rId38"/>
    <p:sldId id="493" r:id="rId39"/>
    <p:sldId id="494" r:id="rId40"/>
    <p:sldId id="495" r:id="rId41"/>
    <p:sldId id="496" r:id="rId42"/>
    <p:sldId id="497" r:id="rId43"/>
    <p:sldId id="498" r:id="rId44"/>
    <p:sldId id="499" r:id="rId45"/>
    <p:sldId id="500" r:id="rId46"/>
    <p:sldId id="501" r:id="rId47"/>
    <p:sldId id="502" r:id="rId48"/>
    <p:sldId id="503" r:id="rId49"/>
    <p:sldId id="504" r:id="rId50"/>
    <p:sldId id="505" r:id="rId51"/>
    <p:sldId id="506" r:id="rId52"/>
    <p:sldId id="507" r:id="rId53"/>
    <p:sldId id="508" r:id="rId54"/>
    <p:sldId id="509" r:id="rId55"/>
    <p:sldId id="328" r:id="rId56"/>
    <p:sldId id="329" r:id="rId57"/>
    <p:sldId id="330" r:id="rId58"/>
    <p:sldId id="331" r:id="rId59"/>
    <p:sldId id="332" r:id="rId60"/>
    <p:sldId id="333" r:id="rId61"/>
    <p:sldId id="334" r:id="rId62"/>
    <p:sldId id="335" r:id="rId63"/>
    <p:sldId id="336" r:id="rId64"/>
    <p:sldId id="396" r:id="rId65"/>
    <p:sldId id="397" r:id="rId66"/>
    <p:sldId id="398" r:id="rId67"/>
    <p:sldId id="399" r:id="rId68"/>
    <p:sldId id="400" r:id="rId69"/>
    <p:sldId id="401" r:id="rId70"/>
    <p:sldId id="402" r:id="rId71"/>
    <p:sldId id="403" r:id="rId72"/>
    <p:sldId id="404" r:id="rId73"/>
    <p:sldId id="405" r:id="rId74"/>
    <p:sldId id="406" r:id="rId75"/>
    <p:sldId id="407" r:id="rId76"/>
    <p:sldId id="408" r:id="rId77"/>
    <p:sldId id="409" r:id="rId78"/>
    <p:sldId id="410" r:id="rId79"/>
    <p:sldId id="411" r:id="rId80"/>
    <p:sldId id="412" r:id="rId81"/>
    <p:sldId id="413" r:id="rId82"/>
    <p:sldId id="414" r:id="rId83"/>
    <p:sldId id="415" r:id="rId84"/>
    <p:sldId id="416" r:id="rId85"/>
    <p:sldId id="417" r:id="rId86"/>
    <p:sldId id="418" r:id="rId87"/>
    <p:sldId id="419" r:id="rId88"/>
    <p:sldId id="420" r:id="rId89"/>
    <p:sldId id="421" r:id="rId90"/>
    <p:sldId id="422" r:id="rId91"/>
    <p:sldId id="473" r:id="rId92"/>
    <p:sldId id="474" r:id="rId93"/>
    <p:sldId id="475" r:id="rId94"/>
    <p:sldId id="476" r:id="rId95"/>
    <p:sldId id="477" r:id="rId96"/>
    <p:sldId id="443" r:id="rId97"/>
    <p:sldId id="444" r:id="rId98"/>
    <p:sldId id="445" r:id="rId99"/>
    <p:sldId id="446" r:id="rId100"/>
    <p:sldId id="447" r:id="rId101"/>
    <p:sldId id="460" r:id="rId102"/>
    <p:sldId id="461" r:id="rId103"/>
    <p:sldId id="462" r:id="rId104"/>
    <p:sldId id="463" r:id="rId105"/>
    <p:sldId id="464" r:id="rId106"/>
    <p:sldId id="465" r:id="rId107"/>
    <p:sldId id="466" r:id="rId108"/>
    <p:sldId id="467" r:id="rId109"/>
    <p:sldId id="468" r:id="rId110"/>
    <p:sldId id="469" r:id="rId111"/>
    <p:sldId id="470" r:id="rId112"/>
    <p:sldId id="471" r:id="rId113"/>
    <p:sldId id="472"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4660"/>
  </p:normalViewPr>
  <p:slideViewPr>
    <p:cSldViewPr>
      <p:cViewPr varScale="1">
        <p:scale>
          <a:sx n="65" d="100"/>
          <a:sy n="65" d="100"/>
        </p:scale>
        <p:origin x="-14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BE9CB1-339F-4F72-9651-5BAF3EFF8303}" type="datetimeFigureOut">
              <a:rPr lang="en-US" smtClean="0"/>
              <a:pPr/>
              <a:t>25-Jan-18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57496-7205-4B98-B106-2997D981FB2B}" type="slidenum">
              <a:rPr lang="en-US" smtClean="0"/>
              <a:pPr/>
              <a:t>‹#›</a:t>
            </a:fld>
            <a:endParaRPr lang="en-US"/>
          </a:p>
        </p:txBody>
      </p:sp>
    </p:spTree>
    <p:extLst>
      <p:ext uri="{BB962C8B-B14F-4D97-AF65-F5344CB8AC3E}">
        <p14:creationId xmlns:p14="http://schemas.microsoft.com/office/powerpoint/2010/main" val="110267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0E97EF-FCDA-49E8-AA7E-16D18714C5F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7A2BAE-E8AB-44CF-8A4F-69CD73A7FC6C}"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703BEC-01AB-41AE-B801-9A16C2287782}" type="datetimeFigureOut">
              <a:rPr lang="en-US" smtClean="0"/>
              <a:pPr/>
              <a:t>25-Jan-18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0DDD3-B89A-428F-8F73-378BCC41B8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3BEC-01AB-41AE-B801-9A16C2287782}" type="datetimeFigureOut">
              <a:rPr lang="en-US" smtClean="0"/>
              <a:pPr/>
              <a:t>25-Jan-18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0DDD3-B89A-428F-8F73-378BCC41B8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3BEC-01AB-41AE-B801-9A16C2287782}" type="datetimeFigureOut">
              <a:rPr lang="en-US" smtClean="0"/>
              <a:pPr/>
              <a:t>25-Jan-18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0DDD3-B89A-428F-8F73-378BCC41B8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03BEC-01AB-41AE-B801-9A16C2287782}" type="datetimeFigureOut">
              <a:rPr lang="en-US" smtClean="0"/>
              <a:pPr/>
              <a:t>25-Jan-18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0DDD3-B89A-428F-8F73-378BCC41B8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703BEC-01AB-41AE-B801-9A16C2287782}" type="datetimeFigureOut">
              <a:rPr lang="en-US" smtClean="0"/>
              <a:pPr/>
              <a:t>25-Jan-18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0DDD3-B89A-428F-8F73-378BCC41B8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703BEC-01AB-41AE-B801-9A16C2287782}" type="datetimeFigureOut">
              <a:rPr lang="en-US" smtClean="0"/>
              <a:pPr/>
              <a:t>25-Jan-18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0DDD3-B89A-428F-8F73-378BCC41B8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703BEC-01AB-41AE-B801-9A16C2287782}" type="datetimeFigureOut">
              <a:rPr lang="en-US" smtClean="0"/>
              <a:pPr/>
              <a:t>25-Jan-18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B0DDD3-B89A-428F-8F73-378BCC41B8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703BEC-01AB-41AE-B801-9A16C2287782}" type="datetimeFigureOut">
              <a:rPr lang="en-US" smtClean="0"/>
              <a:pPr/>
              <a:t>25-Jan-18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B0DDD3-B89A-428F-8F73-378BCC41B8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03BEC-01AB-41AE-B801-9A16C2287782}" type="datetimeFigureOut">
              <a:rPr lang="en-US" smtClean="0"/>
              <a:pPr/>
              <a:t>25-Jan-18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B0DDD3-B89A-428F-8F73-378BCC41B8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03BEC-01AB-41AE-B801-9A16C2287782}" type="datetimeFigureOut">
              <a:rPr lang="en-US" smtClean="0"/>
              <a:pPr/>
              <a:t>25-Jan-18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0DDD3-B89A-428F-8F73-378BCC41B8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03BEC-01AB-41AE-B801-9A16C2287782}" type="datetimeFigureOut">
              <a:rPr lang="en-US" smtClean="0"/>
              <a:pPr/>
              <a:t>25-Jan-18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B0DDD3-B89A-428F-8F73-378BCC41B8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03BEC-01AB-41AE-B801-9A16C2287782}" type="datetimeFigureOut">
              <a:rPr lang="en-US" smtClean="0"/>
              <a:pPr/>
              <a:t>25-Jan-18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0DDD3-B89A-428F-8F73-378BCC41B8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8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8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8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lgn="ctr">
              <a:buNone/>
            </a:pPr>
            <a:r>
              <a:rPr lang="en-US" sz="6600" dirty="0" smtClean="0">
                <a:solidFill>
                  <a:srgbClr val="FF0000"/>
                </a:solidFill>
              </a:rPr>
              <a:t>Chapter Six</a:t>
            </a:r>
          </a:p>
          <a:p>
            <a:pPr marL="0" indent="0" algn="ctr">
              <a:buNone/>
            </a:pPr>
            <a:r>
              <a:rPr lang="en-US" sz="6600" dirty="0" smtClean="0">
                <a:solidFill>
                  <a:srgbClr val="000099"/>
                </a:solidFill>
              </a:rPr>
              <a:t>Wind Energy Systems</a:t>
            </a:r>
            <a:endParaRPr lang="en-US" sz="6600" dirty="0">
              <a:solidFill>
                <a:srgbClr val="000099"/>
              </a:solidFill>
            </a:endParaRPr>
          </a:p>
        </p:txBody>
      </p:sp>
    </p:spTree>
    <p:extLst>
      <p:ext uri="{BB962C8B-B14F-4D97-AF65-F5344CB8AC3E}">
        <p14:creationId xmlns:p14="http://schemas.microsoft.com/office/powerpoint/2010/main" val="3265280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dirty="0" smtClean="0">
                <a:latin typeface="Comic Sans MS" pitchFamily="66" charset="0"/>
              </a:rPr>
              <a:t> wind </a:t>
            </a:r>
            <a:r>
              <a:rPr lang="en-US" sz="2800" dirty="0">
                <a:latin typeface="Comic Sans MS" pitchFamily="66" charset="0"/>
              </a:rPr>
              <a:t>is generated due to the pressure gradient resulting from the </a:t>
            </a:r>
            <a:r>
              <a:rPr lang="en-US" sz="2800" dirty="0" smtClean="0">
                <a:latin typeface="Comic Sans MS" pitchFamily="66" charset="0"/>
              </a:rPr>
              <a:t>uneven heating </a:t>
            </a:r>
            <a:r>
              <a:rPr lang="en-US" sz="2800" dirty="0">
                <a:latin typeface="Comic Sans MS" pitchFamily="66" charset="0"/>
              </a:rPr>
              <a:t>of earth’s surface by the sun. </a:t>
            </a:r>
            <a:endParaRPr lang="en-US" sz="2800" dirty="0" smtClean="0">
              <a:latin typeface="Comic Sans MS" pitchFamily="66" charset="0"/>
            </a:endParaRPr>
          </a:p>
          <a:p>
            <a:pPr algn="just">
              <a:buFont typeface="Wingdings" pitchFamily="2" charset="2"/>
              <a:buChar char="Ø"/>
            </a:pPr>
            <a:r>
              <a:rPr lang="en-US" sz="2800" dirty="0" smtClean="0">
                <a:latin typeface="Comic Sans MS" pitchFamily="66" charset="0"/>
              </a:rPr>
              <a:t>As </a:t>
            </a:r>
            <a:r>
              <a:rPr lang="en-US" sz="2800" dirty="0">
                <a:latin typeface="Comic Sans MS" pitchFamily="66" charset="0"/>
              </a:rPr>
              <a:t>the very driving force causing </a:t>
            </a:r>
            <a:r>
              <a:rPr lang="en-US" sz="2800" dirty="0" smtClean="0">
                <a:latin typeface="Comic Sans MS" pitchFamily="66" charset="0"/>
              </a:rPr>
              <a:t>this movement </a:t>
            </a:r>
            <a:r>
              <a:rPr lang="en-US" sz="2800" dirty="0">
                <a:latin typeface="Comic Sans MS" pitchFamily="66" charset="0"/>
              </a:rPr>
              <a:t>is derived from the sun, wind energy is basically an indirect form of </a:t>
            </a:r>
            <a:r>
              <a:rPr lang="en-US" sz="2800" dirty="0" smtClean="0">
                <a:latin typeface="Comic Sans MS" pitchFamily="66" charset="0"/>
              </a:rPr>
              <a:t>solar energy</a:t>
            </a:r>
            <a:r>
              <a:rPr lang="en-US" sz="2800" dirty="0">
                <a:latin typeface="Comic Sans MS" pitchFamily="66" charset="0"/>
              </a:rPr>
              <a:t>. </a:t>
            </a:r>
            <a:endParaRPr lang="en-US" sz="2800" dirty="0" smtClean="0">
              <a:latin typeface="Comic Sans MS" pitchFamily="66" charset="0"/>
            </a:endParaRPr>
          </a:p>
          <a:p>
            <a:pPr algn="just">
              <a:buFont typeface="Wingdings" pitchFamily="2" charset="2"/>
              <a:buChar char="Ø"/>
            </a:pPr>
            <a:r>
              <a:rPr lang="en-US" sz="2800" dirty="0" smtClean="0">
                <a:latin typeface="Comic Sans MS" pitchFamily="66" charset="0"/>
              </a:rPr>
              <a:t>One </a:t>
            </a:r>
            <a:r>
              <a:rPr lang="en-US" sz="2800" dirty="0">
                <a:latin typeface="Comic Sans MS" pitchFamily="66" charset="0"/>
              </a:rPr>
              <a:t>to two per cent of the total solar radiation reaching the earth’s </a:t>
            </a:r>
            <a:r>
              <a:rPr lang="en-US" sz="2800" dirty="0" smtClean="0">
                <a:latin typeface="Comic Sans MS" pitchFamily="66" charset="0"/>
              </a:rPr>
              <a:t>surface is </a:t>
            </a:r>
            <a:r>
              <a:rPr lang="en-US" sz="2800" dirty="0">
                <a:latin typeface="Comic Sans MS" pitchFamily="66" charset="0"/>
              </a:rPr>
              <a:t>converted to wind energy in this way</a:t>
            </a:r>
            <a:r>
              <a:rPr lang="en-US" sz="2800" dirty="0" smtClean="0">
                <a:latin typeface="Comic Sans MS" pitchFamily="66" charset="0"/>
              </a:rPr>
              <a:t>.</a:t>
            </a:r>
          </a:p>
          <a:p>
            <a:pPr algn="just">
              <a:buFont typeface="Wingdings" pitchFamily="2" charset="2"/>
              <a:buChar char="Ø"/>
            </a:pPr>
            <a:r>
              <a:rPr lang="en-US" sz="2800" dirty="0">
                <a:latin typeface="Comic Sans MS" pitchFamily="66" charset="0"/>
              </a:rPr>
              <a:t>The wind described above, which is driven by the temperature difference, </a:t>
            </a:r>
            <a:r>
              <a:rPr lang="en-US" sz="2800" dirty="0" smtClean="0">
                <a:latin typeface="Comic Sans MS" pitchFamily="66" charset="0"/>
              </a:rPr>
              <a:t>is called </a:t>
            </a:r>
            <a:r>
              <a:rPr lang="en-US" sz="2800" dirty="0">
                <a:latin typeface="Comic Sans MS" pitchFamily="66" charset="0"/>
              </a:rPr>
              <a:t>the </a:t>
            </a:r>
            <a:r>
              <a:rPr lang="en-US" sz="2800" dirty="0" err="1">
                <a:latin typeface="Comic Sans MS" pitchFamily="66" charset="0"/>
              </a:rPr>
              <a:t>geostrophic</a:t>
            </a:r>
            <a:r>
              <a:rPr lang="en-US" sz="2800" dirty="0">
                <a:latin typeface="Comic Sans MS" pitchFamily="66" charset="0"/>
              </a:rPr>
              <a:t> wind, or more commonly the global wind. </a:t>
            </a:r>
            <a:endParaRPr lang="en-US" sz="2800" dirty="0" smtClean="0">
              <a:latin typeface="Comic Sans MS" pitchFamily="66" charset="0"/>
            </a:endParaRPr>
          </a:p>
          <a:p>
            <a:pPr algn="just">
              <a:buFont typeface="Wingdings" pitchFamily="2" charset="2"/>
              <a:buChar char="Ø"/>
            </a:pPr>
            <a:r>
              <a:rPr lang="en-US" sz="2800" dirty="0" smtClean="0">
                <a:latin typeface="Comic Sans MS" pitchFamily="66" charset="0"/>
              </a:rPr>
              <a:t>Global winds, which </a:t>
            </a:r>
            <a:r>
              <a:rPr lang="en-US" sz="2800" dirty="0">
                <a:latin typeface="Comic Sans MS" pitchFamily="66" charset="0"/>
              </a:rPr>
              <a:t>are not affected by the earth surface, are found at higher altitudes.</a:t>
            </a:r>
          </a:p>
        </p:txBody>
      </p:sp>
    </p:spTree>
    <p:extLst>
      <p:ext uri="{BB962C8B-B14F-4D97-AF65-F5344CB8AC3E}">
        <p14:creationId xmlns:p14="http://schemas.microsoft.com/office/powerpoint/2010/main" val="420217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smtClean="0">
                <a:latin typeface="Comic Sans MS" pitchFamily="66" charset="0"/>
              </a:rPr>
              <a:t>However, if we want to harness the power at its full capacity even at this high velocity, the turbine has to be designed to accommodate higher levels of power. This means that, the system would require stronger transmission and bigger generator. </a:t>
            </a:r>
          </a:p>
          <a:p>
            <a:pPr algn="just"/>
            <a:r>
              <a:rPr lang="en-US" sz="2800" dirty="0" smtClean="0">
                <a:latin typeface="Comic Sans MS" pitchFamily="66" charset="0"/>
              </a:rPr>
              <a:t>On the other hand, probability for such high wind velocities is very low in most of the wind regimes. Hence, it is not logical to over design the system to accommodate the extra power available for a very short span of time.</a:t>
            </a:r>
          </a:p>
          <a:p>
            <a:pPr algn="just"/>
            <a:r>
              <a:rPr lang="en-US" sz="2800" dirty="0" smtClean="0">
                <a:latin typeface="Comic Sans MS" pitchFamily="66" charset="0"/>
              </a:rPr>
              <a:t>Speed of the rotor also increases with the wind velocity. In the above example, the rotor speed increases from 34 r/min to 54 r/min, while the velocity changes from 15 m/s to 20 m/s.</a:t>
            </a:r>
          </a:p>
        </p:txBody>
      </p:sp>
    </p:spTree>
    <p:extLst>
      <p:ext uri="{BB962C8B-B14F-4D97-AF65-F5344CB8AC3E}">
        <p14:creationId xmlns:p14="http://schemas.microsoft.com/office/powerpoint/2010/main" val="23525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buNone/>
            </a:pPr>
            <a:r>
              <a:rPr lang="en-US" dirty="0" smtClean="0">
                <a:solidFill>
                  <a:srgbClr val="FF0000"/>
                </a:solidFill>
              </a:rPr>
              <a:t> </a:t>
            </a:r>
            <a:r>
              <a:rPr lang="en-US" dirty="0" smtClean="0">
                <a:solidFill>
                  <a:srgbClr val="FF0000"/>
                </a:solidFill>
                <a:latin typeface="Comic Sans MS" pitchFamily="66" charset="0"/>
              </a:rPr>
              <a:t>Wind power plants – Wind farms</a:t>
            </a:r>
          </a:p>
          <a:p>
            <a:pPr algn="just"/>
            <a:r>
              <a:rPr lang="en-US" dirty="0" smtClean="0">
                <a:latin typeface="Comic Sans MS" pitchFamily="66" charset="0"/>
              </a:rPr>
              <a:t>Wind turbines of various sizes are available commercially. Small machines are often used for stand alone applications like domestic or small scale industrial needs.</a:t>
            </a:r>
          </a:p>
          <a:p>
            <a:pPr algn="just"/>
            <a:r>
              <a:rPr lang="en-US" dirty="0" smtClean="0">
                <a:latin typeface="Comic Sans MS" pitchFamily="66" charset="0"/>
              </a:rPr>
              <a:t>When we have to generate large quantities of power, several wind turbines are clubbed together and installed in clusters, forming a wind farm or wind park.</a:t>
            </a:r>
          </a:p>
          <a:p>
            <a:pPr algn="just"/>
            <a:r>
              <a:rPr lang="en-US" dirty="0" smtClean="0">
                <a:latin typeface="Comic Sans MS" pitchFamily="66" charset="0"/>
              </a:rPr>
              <a:t>There are several advantages in clustering wind machines. The installation, operation and maintenance of such plants are easier than managing several scattered units, delivering the same power. Moreover, the power transmission can be more efficient as the electricity may be transformed to a higher voltage.</a:t>
            </a:r>
            <a:endParaRPr lang="en-US" dirty="0">
              <a:solidFill>
                <a:srgbClr val="FF0000"/>
              </a:solidFill>
              <a:latin typeface="Comic Sans MS" pitchFamily="66" charset="0"/>
            </a:endParaRPr>
          </a:p>
        </p:txBody>
      </p:sp>
    </p:spTree>
    <p:extLst>
      <p:ext uri="{BB962C8B-B14F-4D97-AF65-F5344CB8AC3E}">
        <p14:creationId xmlns:p14="http://schemas.microsoft.com/office/powerpoint/2010/main" val="308037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r>
              <a:rPr lang="en-US" sz="2800" dirty="0" smtClean="0">
                <a:latin typeface="Comic Sans MS" pitchFamily="66" charset="0"/>
              </a:rPr>
              <a:t>Several steps are involved in the successful planning and development of a wind farm. They are:</a:t>
            </a:r>
          </a:p>
          <a:p>
            <a:pPr marL="1258888" indent="-1258888" algn="just">
              <a:buNone/>
            </a:pPr>
            <a:r>
              <a:rPr lang="en-US" sz="2800" dirty="0" smtClean="0"/>
              <a:t>               1. </a:t>
            </a:r>
            <a:r>
              <a:rPr lang="en-US" sz="2800" dirty="0" smtClean="0">
                <a:latin typeface="Comic Sans MS" pitchFamily="66" charset="0"/>
              </a:rPr>
              <a:t>preliminary site identification</a:t>
            </a:r>
          </a:p>
          <a:p>
            <a:pPr marL="1258888" indent="-1258888" algn="just">
              <a:buNone/>
            </a:pPr>
            <a:r>
              <a:rPr lang="en-US" sz="2800" dirty="0" smtClean="0">
                <a:latin typeface="Comic Sans MS" pitchFamily="66" charset="0"/>
              </a:rPr>
              <a:t>           2. detailed technical and economical analysis</a:t>
            </a:r>
          </a:p>
          <a:p>
            <a:pPr marL="1258888" indent="-1258888" algn="just">
              <a:buNone/>
            </a:pPr>
            <a:r>
              <a:rPr lang="en-US" sz="2800" dirty="0" smtClean="0">
                <a:latin typeface="Comic Sans MS" pitchFamily="66" charset="0"/>
              </a:rPr>
              <a:t>           3. environment, social and legal appraisal and</a:t>
            </a:r>
          </a:p>
          <a:p>
            <a:pPr marL="1258888" indent="-1258888" algn="just">
              <a:buNone/>
            </a:pPr>
            <a:r>
              <a:rPr lang="en-US" sz="2800" dirty="0" smtClean="0">
                <a:latin typeface="Comic Sans MS" pitchFamily="66" charset="0"/>
              </a:rPr>
              <a:t>           4. micro-</a:t>
            </a:r>
            <a:r>
              <a:rPr lang="en-US" sz="2800" dirty="0" err="1" smtClean="0">
                <a:latin typeface="Comic Sans MS" pitchFamily="66" charset="0"/>
              </a:rPr>
              <a:t>siting</a:t>
            </a:r>
            <a:r>
              <a:rPr lang="en-US" sz="2800" dirty="0" smtClean="0">
                <a:latin typeface="Comic Sans MS" pitchFamily="66" charset="0"/>
              </a:rPr>
              <a:t> and construction</a:t>
            </a:r>
          </a:p>
          <a:p>
            <a:pPr algn="just"/>
            <a:r>
              <a:rPr lang="en-US" sz="2800" dirty="0" smtClean="0">
                <a:latin typeface="Comic Sans MS" pitchFamily="66" charset="0"/>
              </a:rPr>
              <a:t>Apart from the sites wind potential, other factors like access to the grid, roads and highways, existing infrastructure for power transmission and ground condition at the site are also to be critically analyzed while choosing the site.</a:t>
            </a:r>
          </a:p>
          <a:p>
            <a:pPr algn="just"/>
            <a:r>
              <a:rPr lang="en-US" sz="2800" dirty="0" smtClean="0">
                <a:latin typeface="Comic Sans MS" pitchFamily="66" charset="0"/>
              </a:rPr>
              <a:t> The local electricity distribution system at these sites should be examined to ensure that minimum infrastructures are additionally required for feeding the power to the grid.</a:t>
            </a:r>
            <a:endParaRPr lang="en-US" sz="2800" dirty="0">
              <a:latin typeface="Comic Sans MS" pitchFamily="66" charset="0"/>
            </a:endParaRPr>
          </a:p>
        </p:txBody>
      </p:sp>
    </p:spTree>
    <p:extLst>
      <p:ext uri="{BB962C8B-B14F-4D97-AF65-F5344CB8AC3E}">
        <p14:creationId xmlns:p14="http://schemas.microsoft.com/office/powerpoint/2010/main" val="73098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smtClean="0">
                <a:latin typeface="Comic Sans MS" pitchFamily="66" charset="0"/>
              </a:rPr>
              <a:t>Finally, the site satisfying all these requirements-technical, economical, environmental, legal and social-in the best possible way can be selected for the wind farm development.</a:t>
            </a:r>
          </a:p>
          <a:p>
            <a:pPr algn="just"/>
            <a:r>
              <a:rPr lang="en-US" sz="2800" dirty="0" smtClean="0">
                <a:latin typeface="Comic Sans MS" pitchFamily="66" charset="0"/>
              </a:rPr>
              <a:t>Then we can proceed further with the micro sitting. Micro siting involves laying out the turbine and its accessories at optimum locations at the selected site.</a:t>
            </a:r>
          </a:p>
          <a:p>
            <a:pPr algn="just"/>
            <a:r>
              <a:rPr lang="en-US" sz="2800" dirty="0" smtClean="0">
                <a:latin typeface="Comic Sans MS" pitchFamily="66" charset="0"/>
              </a:rPr>
              <a:t> Turbines are placed in rows with the direction of incoming wind perpendicular to it, as shown in Fig. </a:t>
            </a:r>
            <a:r>
              <a:rPr lang="en-US" sz="2800" dirty="0">
                <a:latin typeface="Comic Sans MS" pitchFamily="66" charset="0"/>
              </a:rPr>
              <a:t>6</a:t>
            </a:r>
            <a:r>
              <a:rPr lang="en-US" sz="2800" dirty="0" smtClean="0">
                <a:latin typeface="Comic Sans MS" pitchFamily="66" charset="0"/>
              </a:rPr>
              <a:t>.11.</a:t>
            </a:r>
            <a:endParaRPr lang="en-US" sz="2800" dirty="0">
              <a:latin typeface="Comic Sans MS" pitchFamily="66" charset="0"/>
            </a:endParaRPr>
          </a:p>
        </p:txBody>
      </p:sp>
    </p:spTree>
    <p:extLst>
      <p:ext uri="{BB962C8B-B14F-4D97-AF65-F5344CB8AC3E}">
        <p14:creationId xmlns:p14="http://schemas.microsoft.com/office/powerpoint/2010/main" val="23252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295400" y="304800"/>
            <a:ext cx="5562600" cy="4908176"/>
          </a:xfrm>
          <a:prstGeom prst="rect">
            <a:avLst/>
          </a:prstGeom>
          <a:noFill/>
          <a:ln w="9525">
            <a:noFill/>
            <a:miter lim="800000"/>
            <a:headEnd/>
            <a:tailEnd/>
          </a:ln>
        </p:spPr>
      </p:pic>
      <p:sp>
        <p:nvSpPr>
          <p:cNvPr id="5" name="Rectangle 4"/>
          <p:cNvSpPr/>
          <p:nvPr/>
        </p:nvSpPr>
        <p:spPr>
          <a:xfrm>
            <a:off x="1371600" y="5257800"/>
            <a:ext cx="6477000" cy="400110"/>
          </a:xfrm>
          <a:prstGeom prst="rect">
            <a:avLst/>
          </a:prstGeom>
        </p:spPr>
        <p:txBody>
          <a:bodyPr wrap="square">
            <a:spAutoFit/>
          </a:bodyPr>
          <a:lstStyle/>
          <a:p>
            <a:r>
              <a:rPr lang="en-US" sz="2000" b="1" dirty="0" smtClean="0">
                <a:solidFill>
                  <a:srgbClr val="FF0000"/>
                </a:solidFill>
                <a:latin typeface="Comic Sans MS" pitchFamily="66" charset="0"/>
              </a:rPr>
              <a:t>Fig. 6.11. Typical layout of a wind farm</a:t>
            </a:r>
            <a:endParaRPr lang="en-US" sz="2000" dirty="0">
              <a:solidFill>
                <a:srgbClr val="FF0000"/>
              </a:solidFill>
              <a:latin typeface="Comic Sans MS" pitchFamily="66" charset="0"/>
            </a:endParaRPr>
          </a:p>
        </p:txBody>
      </p:sp>
    </p:spTree>
    <p:extLst>
      <p:ext uri="{BB962C8B-B14F-4D97-AF65-F5344CB8AC3E}">
        <p14:creationId xmlns:p14="http://schemas.microsoft.com/office/powerpoint/2010/main" val="4904568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smtClean="0">
                <a:latin typeface="Comic Sans MS" pitchFamily="66" charset="0"/>
              </a:rPr>
              <a:t>When several turbines are installed in clusters, the turbulence due to the rotation of blades of one turbine may affect the nearby turbines.</a:t>
            </a:r>
          </a:p>
          <a:p>
            <a:pPr algn="just"/>
            <a:r>
              <a:rPr lang="en-US" sz="2800" dirty="0" smtClean="0">
                <a:latin typeface="Comic Sans MS" pitchFamily="66" charset="0"/>
              </a:rPr>
              <a:t> In order to minimize the effect of this rotor induced turbulence, a spacing of 3D</a:t>
            </a:r>
            <a:r>
              <a:rPr lang="en-US" sz="2800" baseline="-25000" dirty="0" smtClean="0">
                <a:latin typeface="Comic Sans MS" pitchFamily="66" charset="0"/>
              </a:rPr>
              <a:t>T</a:t>
            </a:r>
            <a:r>
              <a:rPr lang="en-US" sz="2800" dirty="0" smtClean="0">
                <a:latin typeface="Comic Sans MS" pitchFamily="66" charset="0"/>
              </a:rPr>
              <a:t> to 4D</a:t>
            </a:r>
            <a:r>
              <a:rPr lang="en-US" sz="2800" baseline="-25000" dirty="0" smtClean="0">
                <a:latin typeface="Comic Sans MS" pitchFamily="66" charset="0"/>
              </a:rPr>
              <a:t>T</a:t>
            </a:r>
            <a:r>
              <a:rPr lang="en-US" sz="2800" dirty="0" smtClean="0">
                <a:latin typeface="Comic Sans MS" pitchFamily="66" charset="0"/>
              </a:rPr>
              <a:t> is provided within the rows, where D</a:t>
            </a:r>
            <a:r>
              <a:rPr lang="en-US" sz="2800" baseline="-25000" dirty="0" smtClean="0">
                <a:latin typeface="Comic Sans MS" pitchFamily="66" charset="0"/>
              </a:rPr>
              <a:t>T</a:t>
            </a:r>
            <a:r>
              <a:rPr lang="en-US" sz="2800" dirty="0" smtClean="0">
                <a:latin typeface="Comic Sans MS" pitchFamily="66" charset="0"/>
              </a:rPr>
              <a:t> is the rotor diameter.</a:t>
            </a:r>
          </a:p>
          <a:p>
            <a:pPr algn="just"/>
            <a:r>
              <a:rPr lang="en-US" sz="2800" dirty="0" smtClean="0">
                <a:latin typeface="Comic Sans MS" pitchFamily="66" charset="0"/>
              </a:rPr>
              <a:t>Similarly, the spacing between the rows may be around 10D</a:t>
            </a:r>
            <a:r>
              <a:rPr lang="en-US" sz="2800" baseline="-25000" dirty="0" smtClean="0">
                <a:latin typeface="Comic Sans MS" pitchFamily="66" charset="0"/>
              </a:rPr>
              <a:t>T</a:t>
            </a:r>
            <a:r>
              <a:rPr lang="en-US" sz="2800" dirty="0" smtClean="0">
                <a:latin typeface="Comic Sans MS" pitchFamily="66" charset="0"/>
              </a:rPr>
              <a:t>, so that the wind stream passing through one turbine is restored before it interacts with the next turbine. </a:t>
            </a:r>
          </a:p>
          <a:p>
            <a:pPr algn="just"/>
            <a:r>
              <a:rPr lang="en-US" sz="2800" dirty="0" smtClean="0">
                <a:latin typeface="Comic Sans MS" pitchFamily="66" charset="0"/>
              </a:rPr>
              <a:t>These spacing may be further increased for better performance, but may be expensive as we require more land and other resources for farther spacing.</a:t>
            </a:r>
          </a:p>
          <a:p>
            <a:pPr algn="just"/>
            <a:endParaRPr lang="en-US" sz="2800" dirty="0">
              <a:latin typeface="Comic Sans MS" pitchFamily="66" charset="0"/>
            </a:endParaRPr>
          </a:p>
        </p:txBody>
      </p:sp>
    </p:spTree>
    <p:extLst>
      <p:ext uri="{BB962C8B-B14F-4D97-AF65-F5344CB8AC3E}">
        <p14:creationId xmlns:p14="http://schemas.microsoft.com/office/powerpoint/2010/main" val="34840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smtClean="0">
                <a:latin typeface="Comic Sans MS" pitchFamily="66" charset="0"/>
              </a:rPr>
              <a:t>It is a usual practice to leave a clearance of (h</a:t>
            </a:r>
            <a:r>
              <a:rPr lang="en-US" sz="2800" baseline="-25000" dirty="0" smtClean="0">
                <a:latin typeface="Comic Sans MS" pitchFamily="66" charset="0"/>
              </a:rPr>
              <a:t>T</a:t>
            </a:r>
            <a:r>
              <a:rPr lang="en-US" sz="2800" dirty="0" smtClean="0">
                <a:latin typeface="Comic Sans MS" pitchFamily="66" charset="0"/>
              </a:rPr>
              <a:t> + D</a:t>
            </a:r>
            <a:r>
              <a:rPr lang="en-US" sz="2800" baseline="-25000" dirty="0" smtClean="0">
                <a:latin typeface="Comic Sans MS" pitchFamily="66" charset="0"/>
              </a:rPr>
              <a:t>T</a:t>
            </a:r>
            <a:r>
              <a:rPr lang="en-US" sz="2800" dirty="0" smtClean="0">
                <a:latin typeface="Comic Sans MS" pitchFamily="66" charset="0"/>
              </a:rPr>
              <a:t>) from the roads, where h</a:t>
            </a:r>
            <a:r>
              <a:rPr lang="en-US" sz="2800" baseline="-25000" dirty="0" smtClean="0">
                <a:latin typeface="Comic Sans MS" pitchFamily="66" charset="0"/>
              </a:rPr>
              <a:t>T </a:t>
            </a:r>
            <a:r>
              <a:rPr lang="en-US" sz="2800" dirty="0" smtClean="0">
                <a:latin typeface="Comic Sans MS" pitchFamily="66" charset="0"/>
              </a:rPr>
              <a:t>is the hub height of the turbine. Leaving this clearance on both sides, the row width available at a given site can be calculated. </a:t>
            </a:r>
          </a:p>
          <a:p>
            <a:pPr algn="just"/>
            <a:r>
              <a:rPr lang="en-US" sz="2800" dirty="0" smtClean="0">
                <a:latin typeface="Comic Sans MS" pitchFamily="66" charset="0"/>
              </a:rPr>
              <a:t>If not constrained by other factors, the number of turbines per row (N</a:t>
            </a:r>
            <a:r>
              <a:rPr lang="en-US" sz="2800" baseline="-25000" dirty="0" smtClean="0">
                <a:latin typeface="Comic Sans MS" pitchFamily="66" charset="0"/>
              </a:rPr>
              <a:t>TR</a:t>
            </a:r>
            <a:r>
              <a:rPr lang="en-US" sz="2800" dirty="0" smtClean="0">
                <a:latin typeface="Comic Sans MS" pitchFamily="66" charset="0"/>
              </a:rPr>
              <a:t>) may be estimated as:</a:t>
            </a:r>
            <a:endParaRPr lang="en-US" sz="2800" dirty="0">
              <a:latin typeface="Comic Sans MS" pitchFamily="66" charset="0"/>
            </a:endParaRPr>
          </a:p>
        </p:txBody>
      </p:sp>
      <p:pic>
        <p:nvPicPr>
          <p:cNvPr id="10242"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438399" y="3276600"/>
            <a:ext cx="2133601" cy="989215"/>
          </a:xfrm>
          <a:prstGeom prst="rect">
            <a:avLst/>
          </a:prstGeom>
          <a:noFill/>
          <a:ln w="9525">
            <a:noFill/>
            <a:miter lim="800000"/>
            <a:headEnd/>
            <a:tailEnd/>
          </a:ln>
        </p:spPr>
      </p:pic>
      <p:sp>
        <p:nvSpPr>
          <p:cNvPr id="5" name="Rectangle 4"/>
          <p:cNvSpPr/>
          <p:nvPr/>
        </p:nvSpPr>
        <p:spPr>
          <a:xfrm>
            <a:off x="0" y="4191000"/>
            <a:ext cx="9144000" cy="1384995"/>
          </a:xfrm>
          <a:prstGeom prst="rect">
            <a:avLst/>
          </a:prstGeom>
        </p:spPr>
        <p:txBody>
          <a:bodyPr wrap="square">
            <a:spAutoFit/>
          </a:bodyPr>
          <a:lstStyle/>
          <a:p>
            <a:pPr algn="just"/>
            <a:r>
              <a:rPr lang="en-US" sz="2800" dirty="0" smtClean="0">
                <a:latin typeface="Comic Sans MS" pitchFamily="66" charset="0"/>
              </a:rPr>
              <a:t>where L</a:t>
            </a:r>
            <a:r>
              <a:rPr lang="en-US" sz="2800" baseline="-25000" dirty="0" smtClean="0">
                <a:latin typeface="Comic Sans MS" pitchFamily="66" charset="0"/>
              </a:rPr>
              <a:t>R</a:t>
            </a:r>
            <a:r>
              <a:rPr lang="en-US" sz="2800" dirty="0" smtClean="0">
                <a:latin typeface="Comic Sans MS" pitchFamily="66" charset="0"/>
              </a:rPr>
              <a:t> is the row length and S</a:t>
            </a:r>
            <a:r>
              <a:rPr lang="en-US" sz="2800" baseline="-25000" dirty="0" smtClean="0">
                <a:latin typeface="Comic Sans MS" pitchFamily="66" charset="0"/>
              </a:rPr>
              <a:t>R</a:t>
            </a:r>
            <a:r>
              <a:rPr lang="en-US" sz="2800" dirty="0" smtClean="0">
                <a:latin typeface="Comic Sans MS" pitchFamily="66" charset="0"/>
              </a:rPr>
              <a:t> is the row spacing. If PF is the total capacity of the wind farm and P</a:t>
            </a:r>
            <a:r>
              <a:rPr lang="en-US" sz="2800" baseline="-25000" dirty="0" smtClean="0">
                <a:latin typeface="Comic Sans MS" pitchFamily="66" charset="0"/>
              </a:rPr>
              <a:t>T</a:t>
            </a:r>
            <a:r>
              <a:rPr lang="en-US" sz="2800" dirty="0" smtClean="0">
                <a:latin typeface="Comic Sans MS" pitchFamily="66" charset="0"/>
              </a:rPr>
              <a:t> is the rated power of a turbine, then</a:t>
            </a:r>
            <a:endParaRPr lang="en-US" sz="2800" dirty="0">
              <a:latin typeface="Comic Sans MS" pitchFamily="66" charset="0"/>
            </a:endParaRPr>
          </a:p>
        </p:txBody>
      </p:sp>
      <p:pic>
        <p:nvPicPr>
          <p:cNvPr id="10243"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914400" y="5486400"/>
            <a:ext cx="2129118" cy="1143000"/>
          </a:xfrm>
          <a:prstGeom prst="rect">
            <a:avLst/>
          </a:prstGeom>
          <a:noFill/>
          <a:ln w="9525">
            <a:noFill/>
            <a:miter lim="800000"/>
            <a:headEnd/>
            <a:tailEnd/>
          </a:ln>
        </p:spPr>
      </p:pic>
      <p:sp>
        <p:nvSpPr>
          <p:cNvPr id="7" name="Rectangle 6"/>
          <p:cNvSpPr/>
          <p:nvPr/>
        </p:nvSpPr>
        <p:spPr>
          <a:xfrm>
            <a:off x="3200400" y="5791200"/>
            <a:ext cx="5943600" cy="830997"/>
          </a:xfrm>
          <a:prstGeom prst="rect">
            <a:avLst/>
          </a:prstGeom>
        </p:spPr>
        <p:txBody>
          <a:bodyPr wrap="square">
            <a:spAutoFit/>
          </a:bodyPr>
          <a:lstStyle/>
          <a:p>
            <a:r>
              <a:rPr lang="en-US" sz="2400" dirty="0" smtClean="0">
                <a:latin typeface="Comic Sans MS" pitchFamily="66" charset="0"/>
              </a:rPr>
              <a:t>Where N</a:t>
            </a:r>
            <a:r>
              <a:rPr lang="en-US" sz="2400" baseline="-25000" dirty="0" smtClean="0">
                <a:latin typeface="Comic Sans MS" pitchFamily="66" charset="0"/>
              </a:rPr>
              <a:t>T</a:t>
            </a:r>
            <a:r>
              <a:rPr lang="en-US" sz="2400" dirty="0" smtClean="0">
                <a:latin typeface="Comic Sans MS" pitchFamily="66" charset="0"/>
              </a:rPr>
              <a:t> is the total number of turbines in the farm. </a:t>
            </a:r>
            <a:endParaRPr lang="en-US" sz="2400" dirty="0"/>
          </a:p>
        </p:txBody>
      </p:sp>
    </p:spTree>
    <p:extLst>
      <p:ext uri="{BB962C8B-B14F-4D97-AF65-F5344CB8AC3E}">
        <p14:creationId xmlns:p14="http://schemas.microsoft.com/office/powerpoint/2010/main" val="401789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wipe(down)">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43"/>
                                        </p:tgtEl>
                                        <p:attrNameLst>
                                          <p:attrName>style.visibility</p:attrName>
                                        </p:attrNameLst>
                                      </p:cBhvr>
                                      <p:to>
                                        <p:strVal val="visible"/>
                                      </p:to>
                                    </p:set>
                                    <p:animEffect transition="in" filter="wipe(down)">
                                      <p:cBhvr>
                                        <p:cTn id="27" dur="500"/>
                                        <p:tgtEl>
                                          <p:spTgt spid="102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smtClean="0">
                <a:latin typeface="Comic Sans MS" pitchFamily="66" charset="0"/>
              </a:rPr>
              <a:t>Hence the total number of rows is obviously</a:t>
            </a:r>
            <a:endParaRPr lang="en-US" sz="2800" dirty="0">
              <a:latin typeface="Comic Sans MS" pitchFamily="66" charset="0"/>
            </a:endParaRPr>
          </a:p>
        </p:txBody>
      </p:sp>
      <p:pic>
        <p:nvPicPr>
          <p:cNvPr id="1126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743200" y="609600"/>
            <a:ext cx="1540933" cy="914400"/>
          </a:xfrm>
          <a:prstGeom prst="rect">
            <a:avLst/>
          </a:prstGeom>
          <a:noFill/>
          <a:ln w="9525">
            <a:noFill/>
            <a:miter lim="800000"/>
            <a:headEnd/>
            <a:tailEnd/>
          </a:ln>
        </p:spPr>
      </p:pic>
      <p:sp>
        <p:nvSpPr>
          <p:cNvPr id="5" name="Rectangle 4"/>
          <p:cNvSpPr/>
          <p:nvPr/>
        </p:nvSpPr>
        <p:spPr>
          <a:xfrm>
            <a:off x="0" y="1600200"/>
            <a:ext cx="9144000" cy="2246769"/>
          </a:xfrm>
          <a:prstGeom prst="rect">
            <a:avLst/>
          </a:prstGeom>
        </p:spPr>
        <p:txBody>
          <a:bodyPr wrap="square">
            <a:spAutoFit/>
          </a:bodyPr>
          <a:lstStyle/>
          <a:p>
            <a:pPr algn="just"/>
            <a:r>
              <a:rPr lang="en-US" sz="2800" dirty="0" smtClean="0">
                <a:latin typeface="Comic Sans MS" pitchFamily="66" charset="0"/>
              </a:rPr>
              <a:t>Although the above calculations can give us some indication on the turbine placement, in practice, the final placement of individual turbines at a given site depends on several factors like the shape and size of the available land, existing electrical network etc.</a:t>
            </a:r>
            <a:endParaRPr lang="en-US" sz="2800" dirty="0">
              <a:latin typeface="Comic Sans MS" pitchFamily="66" charset="0"/>
            </a:endParaRPr>
          </a:p>
        </p:txBody>
      </p:sp>
      <p:sp>
        <p:nvSpPr>
          <p:cNvPr id="6" name="Rectangle 5"/>
          <p:cNvSpPr/>
          <p:nvPr/>
        </p:nvSpPr>
        <p:spPr>
          <a:xfrm>
            <a:off x="0" y="3886200"/>
            <a:ext cx="4572000" cy="584775"/>
          </a:xfrm>
          <a:prstGeom prst="rect">
            <a:avLst/>
          </a:prstGeom>
        </p:spPr>
        <p:txBody>
          <a:bodyPr wrap="square">
            <a:spAutoFit/>
          </a:bodyPr>
          <a:lstStyle/>
          <a:p>
            <a:pPr algn="just"/>
            <a:r>
              <a:rPr lang="en-US" sz="3200" dirty="0" smtClean="0">
                <a:solidFill>
                  <a:srgbClr val="FF0000"/>
                </a:solidFill>
                <a:latin typeface="Comic Sans MS" pitchFamily="66" charset="0"/>
                <a:cs typeface="Times New Roman" pitchFamily="18" charset="0"/>
              </a:rPr>
              <a:t> Wind pumps</a:t>
            </a:r>
            <a:endParaRPr lang="en-US" sz="3200" dirty="0">
              <a:solidFill>
                <a:srgbClr val="FF0000"/>
              </a:solidFill>
              <a:latin typeface="Comic Sans MS" pitchFamily="66" charset="0"/>
              <a:cs typeface="Times New Roman" pitchFamily="18" charset="0"/>
            </a:endParaRPr>
          </a:p>
        </p:txBody>
      </p:sp>
      <p:sp>
        <p:nvSpPr>
          <p:cNvPr id="7" name="Rectangle 6"/>
          <p:cNvSpPr/>
          <p:nvPr/>
        </p:nvSpPr>
        <p:spPr>
          <a:xfrm>
            <a:off x="0" y="4272677"/>
            <a:ext cx="9144000" cy="2677656"/>
          </a:xfrm>
          <a:prstGeom prst="rect">
            <a:avLst/>
          </a:prstGeom>
        </p:spPr>
        <p:txBody>
          <a:bodyPr wrap="square">
            <a:spAutoFit/>
          </a:bodyPr>
          <a:lstStyle/>
          <a:p>
            <a:pPr algn="just"/>
            <a:r>
              <a:rPr lang="en-US" sz="2800" dirty="0" smtClean="0">
                <a:latin typeface="Comic Sans MS" pitchFamily="66" charset="0"/>
              </a:rPr>
              <a:t>One of the classical applications of wind energy is water pumping. </a:t>
            </a:r>
          </a:p>
          <a:p>
            <a:pPr algn="just"/>
            <a:r>
              <a:rPr lang="en-US" sz="2800" dirty="0" smtClean="0">
                <a:latin typeface="Comic Sans MS" pitchFamily="66" charset="0"/>
              </a:rPr>
              <a:t>Tremendous scope for such machines do exist in many parts of the developing world, where grid connected power supply is not readily extendable due to technical and economic constraints.</a:t>
            </a:r>
          </a:p>
        </p:txBody>
      </p:sp>
    </p:spTree>
    <p:extLst>
      <p:ext uri="{BB962C8B-B14F-4D97-AF65-F5344CB8AC3E}">
        <p14:creationId xmlns:p14="http://schemas.microsoft.com/office/powerpoint/2010/main" val="4833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smtClean="0">
                <a:latin typeface="Comic Sans MS" pitchFamily="66" charset="0"/>
              </a:rPr>
              <a:t>Gasoline, diesel or kerosene engines are being used to energize water pumps in these areas.</a:t>
            </a:r>
          </a:p>
          <a:p>
            <a:pPr algn="just"/>
            <a:r>
              <a:rPr lang="en-US" sz="2800" dirty="0" smtClean="0">
                <a:latin typeface="Comic Sans MS" pitchFamily="66" charset="0"/>
              </a:rPr>
              <a:t> Wind pumps are found economically competitive with these options,  even at areas of moderate wind. </a:t>
            </a:r>
          </a:p>
          <a:p>
            <a:pPr algn="just"/>
            <a:r>
              <a:rPr lang="en-US" sz="2800" dirty="0" smtClean="0">
                <a:latin typeface="Comic Sans MS" pitchFamily="66" charset="0"/>
              </a:rPr>
              <a:t>Wind pumps can broadly be classified as mechanical systems and electrical systems.</a:t>
            </a:r>
          </a:p>
          <a:p>
            <a:pPr algn="just"/>
            <a:r>
              <a:rPr lang="en-US" sz="2800" dirty="0" smtClean="0">
                <a:latin typeface="Comic Sans MS" pitchFamily="66" charset="0"/>
              </a:rPr>
              <a:t>In mechanical wind pumps, the shaft power developed by the rotor is directly used to drive the pump. </a:t>
            </a:r>
          </a:p>
          <a:p>
            <a:pPr algn="just"/>
            <a:r>
              <a:rPr lang="en-US" sz="2800" dirty="0" smtClean="0">
                <a:latin typeface="Comic Sans MS" pitchFamily="66" charset="0"/>
              </a:rPr>
              <a:t>On the other hand, in electrical wind pumps, wind energy is first converted to electricity, which is then used to energize the pump.</a:t>
            </a:r>
            <a:endParaRPr lang="en-US" sz="2800" dirty="0">
              <a:latin typeface="Comic Sans MS" pitchFamily="66" charset="0"/>
            </a:endParaRPr>
          </a:p>
        </p:txBody>
      </p:sp>
    </p:spTree>
    <p:extLst>
      <p:ext uri="{BB962C8B-B14F-4D97-AF65-F5344CB8AC3E}">
        <p14:creationId xmlns:p14="http://schemas.microsoft.com/office/powerpoint/2010/main" val="164083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28599" y="381000"/>
            <a:ext cx="8856359" cy="5867400"/>
          </a:xfrm>
          <a:prstGeom prst="rect">
            <a:avLst/>
          </a:prstGeom>
          <a:noFill/>
          <a:ln w="9525">
            <a:noFill/>
            <a:miter lim="800000"/>
            <a:headEnd/>
            <a:tailEnd/>
          </a:ln>
        </p:spPr>
      </p:pic>
      <p:sp>
        <p:nvSpPr>
          <p:cNvPr id="5" name="Rectangle 4"/>
          <p:cNvSpPr/>
          <p:nvPr/>
        </p:nvSpPr>
        <p:spPr>
          <a:xfrm>
            <a:off x="0" y="6457890"/>
            <a:ext cx="9144000" cy="400110"/>
          </a:xfrm>
          <a:prstGeom prst="rect">
            <a:avLst/>
          </a:prstGeom>
        </p:spPr>
        <p:txBody>
          <a:bodyPr wrap="square">
            <a:spAutoFit/>
          </a:bodyPr>
          <a:lstStyle/>
          <a:p>
            <a:r>
              <a:rPr lang="en-US" sz="2000" b="1" dirty="0" smtClean="0">
                <a:solidFill>
                  <a:srgbClr val="FF0000"/>
                </a:solidFill>
                <a:latin typeface="Comic Sans MS" pitchFamily="66" charset="0"/>
              </a:rPr>
              <a:t>Fig. </a:t>
            </a:r>
            <a:r>
              <a:rPr lang="en-US" sz="2000" b="1" dirty="0">
                <a:solidFill>
                  <a:srgbClr val="FF0000"/>
                </a:solidFill>
                <a:latin typeface="Comic Sans MS" pitchFamily="66" charset="0"/>
              </a:rPr>
              <a:t>6</a:t>
            </a:r>
            <a:r>
              <a:rPr lang="en-US" sz="2000" b="1" dirty="0" smtClean="0">
                <a:solidFill>
                  <a:srgbClr val="FF0000"/>
                </a:solidFill>
                <a:latin typeface="Comic Sans MS" pitchFamily="66" charset="0"/>
              </a:rPr>
              <a:t>.12  Different pumps coupled mechanically to wind rotors</a:t>
            </a:r>
            <a:endParaRPr lang="en-US" sz="2000" dirty="0">
              <a:solidFill>
                <a:srgbClr val="FF0000"/>
              </a:solidFill>
              <a:latin typeface="Comic Sans MS" pitchFamily="66" charset="0"/>
            </a:endParaRPr>
          </a:p>
        </p:txBody>
      </p:sp>
    </p:spTree>
    <p:extLst>
      <p:ext uri="{BB962C8B-B14F-4D97-AF65-F5344CB8AC3E}">
        <p14:creationId xmlns:p14="http://schemas.microsoft.com/office/powerpoint/2010/main" val="1587099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dirty="0">
                <a:latin typeface="Comic Sans MS" pitchFamily="66" charset="0"/>
              </a:rPr>
              <a:t>Due to </a:t>
            </a:r>
            <a:r>
              <a:rPr lang="en-US" sz="2800" dirty="0" smtClean="0">
                <a:latin typeface="Comic Sans MS" pitchFamily="66" charset="0"/>
              </a:rPr>
              <a:t>the Coriolis effect (due to rotation of earth) , </a:t>
            </a:r>
            <a:r>
              <a:rPr lang="en-US" sz="2800" dirty="0">
                <a:latin typeface="Comic Sans MS" pitchFamily="66" charset="0"/>
              </a:rPr>
              <a:t>the straight movement of air mass from the high pressure region </a:t>
            </a:r>
            <a:r>
              <a:rPr lang="en-US" sz="2800" dirty="0" smtClean="0">
                <a:latin typeface="Comic Sans MS" pitchFamily="66" charset="0"/>
              </a:rPr>
              <a:t>to the </a:t>
            </a:r>
            <a:r>
              <a:rPr lang="en-US" sz="2800" dirty="0">
                <a:latin typeface="Comic Sans MS" pitchFamily="66" charset="0"/>
              </a:rPr>
              <a:t>low pressure region is diverted as shown in Fig. </a:t>
            </a:r>
            <a:r>
              <a:rPr lang="en-US" sz="2800" dirty="0" smtClean="0">
                <a:latin typeface="Comic Sans MS" pitchFamily="66" charset="0"/>
              </a:rPr>
              <a:t>below.</a:t>
            </a:r>
            <a:endParaRPr lang="en-US" sz="2800" dirty="0">
              <a:latin typeface="Comic Sans MS" pitchFamily="66" charset="0"/>
            </a:endParaRPr>
          </a:p>
        </p:txBody>
      </p:sp>
      <p:pic>
        <p:nvPicPr>
          <p:cNvPr id="1026" name="Picture 2"/>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1600200" y="1752600"/>
            <a:ext cx="3419475" cy="4505325"/>
          </a:xfrm>
          <a:prstGeom prst="rect">
            <a:avLst/>
          </a:prstGeom>
          <a:noFill/>
          <a:ln w="9525">
            <a:noFill/>
            <a:miter lim="800000"/>
            <a:headEnd/>
            <a:tailEnd/>
          </a:ln>
        </p:spPr>
      </p:pic>
      <p:sp>
        <p:nvSpPr>
          <p:cNvPr id="5" name="Rectangle 4"/>
          <p:cNvSpPr/>
          <p:nvPr/>
        </p:nvSpPr>
        <p:spPr>
          <a:xfrm>
            <a:off x="914400" y="6457890"/>
            <a:ext cx="7467600" cy="400110"/>
          </a:xfrm>
          <a:prstGeom prst="rect">
            <a:avLst/>
          </a:prstGeom>
        </p:spPr>
        <p:txBody>
          <a:bodyPr wrap="square">
            <a:spAutoFit/>
          </a:bodyPr>
          <a:lstStyle/>
          <a:p>
            <a:r>
              <a:rPr lang="en-US" sz="2000" b="1" dirty="0">
                <a:solidFill>
                  <a:srgbClr val="C00000"/>
                </a:solidFill>
                <a:latin typeface="Comic Sans MS" pitchFamily="66" charset="0"/>
              </a:rPr>
              <a:t>Fig. </a:t>
            </a:r>
            <a:r>
              <a:rPr lang="en-US" sz="2000" b="1" dirty="0" smtClean="0">
                <a:solidFill>
                  <a:srgbClr val="C00000"/>
                </a:solidFill>
                <a:latin typeface="Comic Sans MS" pitchFamily="66" charset="0"/>
              </a:rPr>
              <a:t> </a:t>
            </a:r>
            <a:r>
              <a:rPr lang="en-US" sz="2000" b="1" dirty="0">
                <a:solidFill>
                  <a:srgbClr val="C00000"/>
                </a:solidFill>
                <a:latin typeface="Comic Sans MS" pitchFamily="66" charset="0"/>
              </a:rPr>
              <a:t>Wind direction affected by the Coriolis force</a:t>
            </a:r>
            <a:endParaRPr lang="en-US" sz="2000" dirty="0">
              <a:solidFill>
                <a:srgbClr val="C00000"/>
              </a:solidFill>
              <a:latin typeface="Comic Sans MS" pitchFamily="66" charset="0"/>
            </a:endParaRPr>
          </a:p>
        </p:txBody>
      </p:sp>
      <p:sp>
        <p:nvSpPr>
          <p:cNvPr id="6" name="Rectangle 5"/>
          <p:cNvSpPr/>
          <p:nvPr/>
        </p:nvSpPr>
        <p:spPr>
          <a:xfrm>
            <a:off x="5334000" y="1905000"/>
            <a:ext cx="3657600" cy="4154984"/>
          </a:xfrm>
          <a:prstGeom prst="rect">
            <a:avLst/>
          </a:prstGeom>
        </p:spPr>
        <p:txBody>
          <a:bodyPr wrap="square">
            <a:spAutoFit/>
          </a:bodyPr>
          <a:lstStyle/>
          <a:p>
            <a:pPr algn="just"/>
            <a:r>
              <a:rPr lang="en-US" sz="2400" dirty="0">
                <a:solidFill>
                  <a:srgbClr val="002060"/>
                </a:solidFill>
                <a:latin typeface="Comic Sans MS" pitchFamily="66" charset="0"/>
              </a:rPr>
              <a:t>Under the influence </a:t>
            </a:r>
            <a:r>
              <a:rPr lang="en-US" sz="2400" dirty="0" smtClean="0">
                <a:solidFill>
                  <a:srgbClr val="002060"/>
                </a:solidFill>
                <a:latin typeface="Comic Sans MS" pitchFamily="66" charset="0"/>
              </a:rPr>
              <a:t>of Coriolis </a:t>
            </a:r>
            <a:r>
              <a:rPr lang="en-US" sz="2400" dirty="0">
                <a:solidFill>
                  <a:srgbClr val="002060"/>
                </a:solidFill>
                <a:latin typeface="Comic Sans MS" pitchFamily="66" charset="0"/>
              </a:rPr>
              <a:t>forces, the air move almost parallel to the isobars. </a:t>
            </a:r>
            <a:endParaRPr lang="en-US" sz="2400" dirty="0" smtClean="0">
              <a:solidFill>
                <a:srgbClr val="002060"/>
              </a:solidFill>
              <a:latin typeface="Comic Sans MS" pitchFamily="66" charset="0"/>
            </a:endParaRPr>
          </a:p>
          <a:p>
            <a:pPr algn="just"/>
            <a:r>
              <a:rPr lang="en-US" sz="2400" dirty="0" smtClean="0">
                <a:solidFill>
                  <a:srgbClr val="002060"/>
                </a:solidFill>
                <a:latin typeface="Comic Sans MS" pitchFamily="66" charset="0"/>
              </a:rPr>
              <a:t>Thus</a:t>
            </a:r>
            <a:r>
              <a:rPr lang="en-US" sz="2400" dirty="0">
                <a:solidFill>
                  <a:srgbClr val="002060"/>
                </a:solidFill>
                <a:latin typeface="Comic Sans MS" pitchFamily="66" charset="0"/>
              </a:rPr>
              <a:t>, in the </a:t>
            </a:r>
            <a:r>
              <a:rPr lang="en-US" sz="2400" dirty="0" smtClean="0">
                <a:solidFill>
                  <a:srgbClr val="002060"/>
                </a:solidFill>
                <a:latin typeface="Comic Sans MS" pitchFamily="66" charset="0"/>
              </a:rPr>
              <a:t>northern hemisphere</a:t>
            </a:r>
            <a:r>
              <a:rPr lang="en-US" sz="2400" dirty="0">
                <a:solidFill>
                  <a:srgbClr val="002060"/>
                </a:solidFill>
                <a:latin typeface="Comic Sans MS" pitchFamily="66" charset="0"/>
              </a:rPr>
              <a:t>, wind tends to rotate clockwise where as in the southern </a:t>
            </a:r>
            <a:r>
              <a:rPr lang="en-US" sz="2400" dirty="0" smtClean="0">
                <a:solidFill>
                  <a:srgbClr val="002060"/>
                </a:solidFill>
                <a:latin typeface="Comic Sans MS" pitchFamily="66" charset="0"/>
              </a:rPr>
              <a:t>hemisphere the </a:t>
            </a:r>
            <a:r>
              <a:rPr lang="en-US" sz="2400" dirty="0">
                <a:solidFill>
                  <a:srgbClr val="002060"/>
                </a:solidFill>
                <a:latin typeface="Comic Sans MS" pitchFamily="66" charset="0"/>
              </a:rPr>
              <a:t>motion is in the anti-clockwise direction.</a:t>
            </a:r>
          </a:p>
        </p:txBody>
      </p:sp>
    </p:spTree>
    <p:extLst>
      <p:ext uri="{BB962C8B-B14F-4D97-AF65-F5344CB8AC3E}">
        <p14:creationId xmlns:p14="http://schemas.microsoft.com/office/powerpoint/2010/main" val="41605558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smtClean="0">
                <a:latin typeface="Comic Sans MS" pitchFamily="66" charset="0"/>
              </a:rPr>
              <a:t>Mechanical wind pumps can further be categorized as systems with positive displacement and </a:t>
            </a:r>
            <a:r>
              <a:rPr lang="en-US" sz="2800" dirty="0" err="1" smtClean="0">
                <a:latin typeface="Comic Sans MS" pitchFamily="66" charset="0"/>
              </a:rPr>
              <a:t>roto</a:t>
            </a:r>
            <a:r>
              <a:rPr lang="en-US" sz="2800" dirty="0" smtClean="0">
                <a:latin typeface="Comic Sans MS" pitchFamily="66" charset="0"/>
              </a:rPr>
              <a:t>-dynamic pumps. </a:t>
            </a:r>
          </a:p>
          <a:p>
            <a:pPr algn="just"/>
            <a:r>
              <a:rPr lang="en-US" sz="2800" dirty="0" smtClean="0">
                <a:latin typeface="Comic Sans MS" pitchFamily="66" charset="0"/>
              </a:rPr>
              <a:t>Various types of pumps like the screw pump, piston pump, centrifugal pump, regenerative pump and compressor pump are being used in mechanical wind pumping option.</a:t>
            </a:r>
          </a:p>
          <a:p>
            <a:pPr algn="just"/>
            <a:r>
              <a:rPr lang="en-US" sz="2800" dirty="0" smtClean="0">
                <a:latin typeface="Comic Sans MS" pitchFamily="66" charset="0"/>
              </a:rPr>
              <a:t>Roto-dynamic pumps-mainly the centrifugal- are used with the electrical system.</a:t>
            </a:r>
          </a:p>
          <a:p>
            <a:pPr algn="just">
              <a:buNone/>
            </a:pPr>
            <a:r>
              <a:rPr lang="en-US" sz="2800" b="1" dirty="0" smtClean="0">
                <a:solidFill>
                  <a:srgbClr val="FF0000"/>
                </a:solidFill>
                <a:latin typeface="Comic Sans MS" pitchFamily="66" charset="0"/>
              </a:rPr>
              <a:t>Wind powered piston pumps</a:t>
            </a:r>
          </a:p>
          <a:p>
            <a:pPr algn="just"/>
            <a:r>
              <a:rPr lang="en-US" sz="2800" dirty="0" smtClean="0">
                <a:latin typeface="Comic Sans MS" pitchFamily="66" charset="0"/>
              </a:rPr>
              <a:t>Positive displacement piston pumps are used in most of the commercial wind pumps. Constructional features of such a system are shown in Fig. 6.13</a:t>
            </a:r>
            <a:endParaRPr lang="en-US" sz="2800" dirty="0">
              <a:solidFill>
                <a:srgbClr val="FF0000"/>
              </a:solidFill>
              <a:latin typeface="Comic Sans MS" pitchFamily="66" charset="0"/>
            </a:endParaRPr>
          </a:p>
        </p:txBody>
      </p:sp>
    </p:spTree>
    <p:extLst>
      <p:ext uri="{BB962C8B-B14F-4D97-AF65-F5344CB8AC3E}">
        <p14:creationId xmlns:p14="http://schemas.microsoft.com/office/powerpoint/2010/main" val="38942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400" dirty="0" smtClean="0">
                <a:latin typeface="Comic Sans MS" pitchFamily="66" charset="0"/>
              </a:rPr>
              <a:t>The system consists of a high solidity multi-vane wind rotor, drive shaft, crank, connecting rod and a reciprocating pump. </a:t>
            </a:r>
          </a:p>
        </p:txBody>
      </p:sp>
      <p:pic>
        <p:nvPicPr>
          <p:cNvPr id="205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762000" y="762000"/>
            <a:ext cx="4073411" cy="5867400"/>
          </a:xfrm>
          <a:prstGeom prst="rect">
            <a:avLst/>
          </a:prstGeom>
          <a:noFill/>
          <a:ln w="9525">
            <a:noFill/>
            <a:miter lim="800000"/>
            <a:headEnd/>
            <a:tailEnd/>
          </a:ln>
        </p:spPr>
      </p:pic>
      <p:sp>
        <p:nvSpPr>
          <p:cNvPr id="5" name="Rectangle 4"/>
          <p:cNvSpPr/>
          <p:nvPr/>
        </p:nvSpPr>
        <p:spPr>
          <a:xfrm>
            <a:off x="533400" y="6457890"/>
            <a:ext cx="4608954" cy="400110"/>
          </a:xfrm>
          <a:prstGeom prst="rect">
            <a:avLst/>
          </a:prstGeom>
        </p:spPr>
        <p:txBody>
          <a:bodyPr wrap="none">
            <a:spAutoFit/>
          </a:bodyPr>
          <a:lstStyle/>
          <a:p>
            <a:r>
              <a:rPr lang="en-US" sz="2000" b="1" dirty="0" smtClean="0">
                <a:solidFill>
                  <a:srgbClr val="FF0000"/>
                </a:solidFill>
                <a:latin typeface="Comic Sans MS" pitchFamily="66" charset="0"/>
              </a:rPr>
              <a:t>Fig. </a:t>
            </a:r>
            <a:r>
              <a:rPr lang="en-US" sz="2000" b="1" dirty="0">
                <a:solidFill>
                  <a:srgbClr val="FF0000"/>
                </a:solidFill>
                <a:latin typeface="Comic Sans MS" pitchFamily="66" charset="0"/>
              </a:rPr>
              <a:t>6</a:t>
            </a:r>
            <a:r>
              <a:rPr lang="en-US" sz="2000" b="1" dirty="0" smtClean="0">
                <a:solidFill>
                  <a:srgbClr val="FF0000"/>
                </a:solidFill>
                <a:latin typeface="Comic Sans MS" pitchFamily="66" charset="0"/>
              </a:rPr>
              <a:t>.13. Wind driven piston pump</a:t>
            </a:r>
            <a:endParaRPr lang="en-US" sz="2000" dirty="0">
              <a:solidFill>
                <a:srgbClr val="FF0000"/>
              </a:solidFill>
              <a:latin typeface="Comic Sans MS" pitchFamily="66" charset="0"/>
            </a:endParaRPr>
          </a:p>
        </p:txBody>
      </p:sp>
      <p:sp>
        <p:nvSpPr>
          <p:cNvPr id="6" name="Rectangle 5"/>
          <p:cNvSpPr/>
          <p:nvPr/>
        </p:nvSpPr>
        <p:spPr>
          <a:xfrm>
            <a:off x="5029200" y="762000"/>
            <a:ext cx="4114800" cy="2308324"/>
          </a:xfrm>
          <a:prstGeom prst="rect">
            <a:avLst/>
          </a:prstGeom>
        </p:spPr>
        <p:txBody>
          <a:bodyPr wrap="square">
            <a:spAutoFit/>
          </a:bodyPr>
          <a:lstStyle/>
          <a:p>
            <a:pPr algn="just"/>
            <a:r>
              <a:rPr lang="en-US" dirty="0" smtClean="0">
                <a:latin typeface="Comic Sans MS" pitchFamily="66" charset="0"/>
              </a:rPr>
              <a:t>The connecting rod operates the pump’s piston up and down through the cylinder during its strokes. Two check valves, both opening upwards, are fitted on the piston and the bottom of the pump. These valves allow the flow only in upward direction.</a:t>
            </a:r>
            <a:endParaRPr lang="en-US" dirty="0">
              <a:latin typeface="Comic Sans MS" pitchFamily="66" charset="0"/>
            </a:endParaRPr>
          </a:p>
        </p:txBody>
      </p:sp>
      <p:sp>
        <p:nvSpPr>
          <p:cNvPr id="7" name="Rectangle 6"/>
          <p:cNvSpPr/>
          <p:nvPr/>
        </p:nvSpPr>
        <p:spPr>
          <a:xfrm>
            <a:off x="5029200" y="3048000"/>
            <a:ext cx="4114800" cy="3810000"/>
          </a:xfrm>
          <a:prstGeom prst="rect">
            <a:avLst/>
          </a:prstGeom>
        </p:spPr>
        <p:txBody>
          <a:bodyPr wrap="square">
            <a:spAutoFit/>
          </a:bodyPr>
          <a:lstStyle/>
          <a:p>
            <a:pPr algn="just"/>
            <a:r>
              <a:rPr lang="en-US" dirty="0" smtClean="0">
                <a:latin typeface="Comic Sans MS" pitchFamily="66" charset="0"/>
              </a:rPr>
              <a:t>When the connecting rod drives the piston in the upward direction, the piston valve is closed and thus the water column above the piston is lifted up, until it is delivered out through the discharge line. At the same time, suction is created below the piston, which causes the suction valve to open and thus fresh water from the well enter into the space below. During the downward stroke, the piston valve is opened and the suction valve is closed.</a:t>
            </a:r>
          </a:p>
        </p:txBody>
      </p:sp>
    </p:spTree>
    <p:extLst>
      <p:ext uri="{BB962C8B-B14F-4D97-AF65-F5344CB8AC3E}">
        <p14:creationId xmlns:p14="http://schemas.microsoft.com/office/powerpoint/2010/main" val="329190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smtClean="0">
                <a:latin typeface="Comic Sans MS" pitchFamily="66" charset="0"/>
              </a:rPr>
              <a:t>The volume of water discharged during one delivery stroke is given by the product of inner area of the cylinder and the height through which the water column is displaced during a stroke.</a:t>
            </a:r>
          </a:p>
          <a:p>
            <a:pPr algn="just"/>
            <a:r>
              <a:rPr lang="en-US" sz="2800" dirty="0" smtClean="0">
                <a:latin typeface="Comic Sans MS" pitchFamily="66" charset="0"/>
              </a:rPr>
              <a:t>Thus, if d is the inner diameter of the pump cylinder and s is the stroke length (distance between the extreme lower and upper positions of the piston) then, theoretically the volume of water pumped per discharge stroke is given by:</a:t>
            </a:r>
            <a:endParaRPr lang="en-US" sz="2800" dirty="0">
              <a:latin typeface="Comic Sans MS" pitchFamily="66" charset="0"/>
            </a:endParaRPr>
          </a:p>
        </p:txBody>
      </p:sp>
      <p:pic>
        <p:nvPicPr>
          <p:cNvPr id="3074" name="Picture 2"/>
          <p:cNvPicPr>
            <a:picLocks noChangeAspect="1" noChangeArrowheads="1"/>
          </p:cNvPicPr>
          <p:nvPr/>
        </p:nvPicPr>
        <p:blipFill>
          <a:blip r:embed="rId2" cstate="print"/>
          <a:srcRect/>
          <a:stretch>
            <a:fillRect/>
          </a:stretch>
        </p:blipFill>
        <p:spPr bwMode="auto">
          <a:xfrm>
            <a:off x="2971800" y="3962400"/>
            <a:ext cx="2133600" cy="1126067"/>
          </a:xfrm>
          <a:prstGeom prst="rect">
            <a:avLst/>
          </a:prstGeom>
          <a:noFill/>
          <a:ln w="9525">
            <a:noFill/>
            <a:miter lim="800000"/>
            <a:headEnd/>
            <a:tailEnd/>
          </a:ln>
        </p:spPr>
      </p:pic>
      <p:sp>
        <p:nvSpPr>
          <p:cNvPr id="5" name="Rectangle 4"/>
          <p:cNvSpPr/>
          <p:nvPr/>
        </p:nvSpPr>
        <p:spPr>
          <a:xfrm>
            <a:off x="0" y="5029200"/>
            <a:ext cx="9144000" cy="1692771"/>
          </a:xfrm>
          <a:prstGeom prst="rect">
            <a:avLst/>
          </a:prstGeom>
        </p:spPr>
        <p:txBody>
          <a:bodyPr wrap="square">
            <a:spAutoFit/>
          </a:bodyPr>
          <a:lstStyle/>
          <a:p>
            <a:pPr algn="just"/>
            <a:r>
              <a:rPr lang="en-US" sz="2800" dirty="0" smtClean="0">
                <a:latin typeface="Comic Sans MS" pitchFamily="66" charset="0"/>
              </a:rPr>
              <a:t>From the figure, we can see that  s= 2r where r is the crank length.</a:t>
            </a:r>
          </a:p>
          <a:p>
            <a:pPr algn="just"/>
            <a:endParaRPr lang="en-US" sz="2400" dirty="0" smtClean="0">
              <a:latin typeface="Comic Sans MS" pitchFamily="66" charset="0"/>
            </a:endParaRPr>
          </a:p>
          <a:p>
            <a:pPr algn="just"/>
            <a:endParaRPr lang="en-US" sz="2400" dirty="0">
              <a:latin typeface="Comic Sans MS" pitchFamily="66" charset="0"/>
            </a:endParaRPr>
          </a:p>
        </p:txBody>
      </p:sp>
    </p:spTree>
    <p:extLst>
      <p:ext uri="{BB962C8B-B14F-4D97-AF65-F5344CB8AC3E}">
        <p14:creationId xmlns:p14="http://schemas.microsoft.com/office/powerpoint/2010/main" val="37396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400" dirty="0" smtClean="0">
                <a:latin typeface="Comic Sans MS" pitchFamily="66" charset="0"/>
              </a:rPr>
              <a:t>As the pump delivers one discharge per revolution of the wind rotor, the discharge is given by</a:t>
            </a:r>
            <a:endParaRPr lang="en-US" sz="2400" dirty="0">
              <a:latin typeface="Comic Sans MS" pitchFamily="66" charset="0"/>
            </a:endParaRPr>
          </a:p>
        </p:txBody>
      </p:sp>
      <p:pic>
        <p:nvPicPr>
          <p:cNvPr id="4098"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438400" y="762000"/>
            <a:ext cx="2619375" cy="838200"/>
          </a:xfrm>
          <a:prstGeom prst="rect">
            <a:avLst/>
          </a:prstGeom>
          <a:noFill/>
          <a:ln w="9525">
            <a:noFill/>
            <a:miter lim="800000"/>
            <a:headEnd/>
            <a:tailEnd/>
          </a:ln>
        </p:spPr>
      </p:pic>
      <p:sp>
        <p:nvSpPr>
          <p:cNvPr id="5" name="Rectangle 4"/>
          <p:cNvSpPr/>
          <p:nvPr/>
        </p:nvSpPr>
        <p:spPr>
          <a:xfrm>
            <a:off x="0" y="1676400"/>
            <a:ext cx="8915400" cy="830997"/>
          </a:xfrm>
          <a:prstGeom prst="rect">
            <a:avLst/>
          </a:prstGeom>
        </p:spPr>
        <p:txBody>
          <a:bodyPr wrap="square">
            <a:spAutoFit/>
          </a:bodyPr>
          <a:lstStyle/>
          <a:p>
            <a:pPr algn="just"/>
            <a:r>
              <a:rPr lang="en-US" sz="2400" dirty="0" smtClean="0">
                <a:latin typeface="Comic Sans MS" pitchFamily="66" charset="0"/>
              </a:rPr>
              <a:t>where  </a:t>
            </a:r>
            <a:r>
              <a:rPr lang="en-US" sz="2400" dirty="0" smtClean="0">
                <a:latin typeface="Comic Sans MS" pitchFamily="66" charset="0"/>
                <a:sym typeface="Symbol"/>
              </a:rPr>
              <a:t></a:t>
            </a:r>
            <a:r>
              <a:rPr lang="en-US" sz="2400" baseline="-25000" dirty="0" smtClean="0">
                <a:latin typeface="Comic Sans MS" pitchFamily="66" charset="0"/>
              </a:rPr>
              <a:t>V </a:t>
            </a:r>
            <a:r>
              <a:rPr lang="en-US" sz="2400" dirty="0" smtClean="0">
                <a:latin typeface="Comic Sans MS" pitchFamily="66" charset="0"/>
              </a:rPr>
              <a:t>is the volumetric efficiency of the pump and N is the rotational speed of the driving wind rotor.</a:t>
            </a:r>
            <a:endParaRPr lang="en-US" sz="2400" dirty="0">
              <a:latin typeface="Comic Sans MS" pitchFamily="66" charset="0"/>
            </a:endParaRPr>
          </a:p>
        </p:txBody>
      </p:sp>
      <p:sp>
        <p:nvSpPr>
          <p:cNvPr id="6" name="Rectangle 5"/>
          <p:cNvSpPr/>
          <p:nvPr/>
        </p:nvSpPr>
        <p:spPr>
          <a:xfrm>
            <a:off x="0" y="2514600"/>
            <a:ext cx="9144000" cy="830997"/>
          </a:xfrm>
          <a:prstGeom prst="rect">
            <a:avLst/>
          </a:prstGeom>
        </p:spPr>
        <p:txBody>
          <a:bodyPr wrap="square">
            <a:spAutoFit/>
          </a:bodyPr>
          <a:lstStyle/>
          <a:p>
            <a:pPr algn="just"/>
            <a:r>
              <a:rPr lang="en-US" sz="2400" dirty="0" smtClean="0">
                <a:latin typeface="Comic Sans MS" pitchFamily="66" charset="0"/>
              </a:rPr>
              <a:t>The power requirement of the pump (P</a:t>
            </a:r>
            <a:r>
              <a:rPr lang="en-US" sz="2400" baseline="-25000" dirty="0" smtClean="0">
                <a:latin typeface="Comic Sans MS" pitchFamily="66" charset="0"/>
              </a:rPr>
              <a:t>H</a:t>
            </a:r>
            <a:r>
              <a:rPr lang="en-US" sz="2400" dirty="0" smtClean="0">
                <a:latin typeface="Comic Sans MS" pitchFamily="66" charset="0"/>
              </a:rPr>
              <a:t>) for a discharge Q may be estimated by</a:t>
            </a:r>
            <a:endParaRPr lang="en-US" sz="2400" dirty="0">
              <a:latin typeface="Comic Sans MS" pitchFamily="66" charset="0"/>
            </a:endParaRPr>
          </a:p>
        </p:txBody>
      </p:sp>
      <p:pic>
        <p:nvPicPr>
          <p:cNvPr id="4099"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3200400" y="2971800"/>
            <a:ext cx="2286000" cy="1135007"/>
          </a:xfrm>
          <a:prstGeom prst="rect">
            <a:avLst/>
          </a:prstGeom>
          <a:noFill/>
          <a:ln w="9525">
            <a:noFill/>
            <a:miter lim="800000"/>
            <a:headEnd/>
            <a:tailEnd/>
          </a:ln>
        </p:spPr>
      </p:pic>
      <p:sp>
        <p:nvSpPr>
          <p:cNvPr id="8" name="Rectangle 7"/>
          <p:cNvSpPr/>
          <p:nvPr/>
        </p:nvSpPr>
        <p:spPr>
          <a:xfrm>
            <a:off x="0" y="4180344"/>
            <a:ext cx="8991600" cy="2677656"/>
          </a:xfrm>
          <a:prstGeom prst="rect">
            <a:avLst/>
          </a:prstGeom>
        </p:spPr>
        <p:txBody>
          <a:bodyPr wrap="square">
            <a:spAutoFit/>
          </a:bodyPr>
          <a:lstStyle/>
          <a:p>
            <a:pPr algn="just"/>
            <a:r>
              <a:rPr lang="en-US" sz="2400" dirty="0" smtClean="0">
                <a:latin typeface="Comic Sans MS" pitchFamily="66" charset="0"/>
              </a:rPr>
              <a:t>where </a:t>
            </a:r>
            <a:r>
              <a:rPr lang="en-US" sz="2400" dirty="0" smtClean="0">
                <a:latin typeface="Comic Sans MS" pitchFamily="66" charset="0"/>
                <a:sym typeface="Symbol"/>
              </a:rPr>
              <a:t></a:t>
            </a:r>
            <a:r>
              <a:rPr lang="en-US" sz="2400" baseline="-25000" dirty="0" smtClean="0">
                <a:latin typeface="Comic Sans MS" pitchFamily="66" charset="0"/>
              </a:rPr>
              <a:t>w</a:t>
            </a:r>
            <a:r>
              <a:rPr lang="en-US" sz="2400" dirty="0" smtClean="0">
                <a:latin typeface="Comic Sans MS" pitchFamily="66" charset="0"/>
              </a:rPr>
              <a:t> is the density of water, g is the gravitational constant, h is the total head against which the pump delivers water and </a:t>
            </a:r>
            <a:r>
              <a:rPr lang="en-US" sz="2400" dirty="0" smtClean="0">
                <a:latin typeface="Comic Sans MS" pitchFamily="66" charset="0"/>
                <a:sym typeface="Symbol"/>
              </a:rPr>
              <a:t> </a:t>
            </a:r>
            <a:r>
              <a:rPr lang="en-US" sz="2400" baseline="-25000" dirty="0" smtClean="0">
                <a:latin typeface="Comic Sans MS" pitchFamily="66" charset="0"/>
              </a:rPr>
              <a:t>p</a:t>
            </a:r>
            <a:r>
              <a:rPr lang="en-US" sz="2400" dirty="0" smtClean="0">
                <a:latin typeface="Comic Sans MS" pitchFamily="66" charset="0"/>
              </a:rPr>
              <a:t> is the pump efficiency. </a:t>
            </a:r>
          </a:p>
          <a:p>
            <a:pPr algn="just"/>
            <a:r>
              <a:rPr lang="en-US" sz="2400" dirty="0" smtClean="0">
                <a:latin typeface="Comic Sans MS" pitchFamily="66" charset="0"/>
              </a:rPr>
              <a:t>The pumping head includes the suction head, delivery head as well as the frictional head. Similarly, the pump efficiency takes care of various efficiencies involved in converting the mechanical shaft power to hydraulic power.</a:t>
            </a:r>
            <a:endParaRPr lang="en-US" sz="2400" dirty="0">
              <a:latin typeface="Comic Sans MS" pitchFamily="66" charset="0"/>
            </a:endParaRPr>
          </a:p>
        </p:txBody>
      </p:sp>
    </p:spTree>
    <p:extLst>
      <p:ext uri="{BB962C8B-B14F-4D97-AF65-F5344CB8AC3E}">
        <p14:creationId xmlns:p14="http://schemas.microsoft.com/office/powerpoint/2010/main" val="24355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wipe(down)">
                                      <p:cBhvr>
                                        <p:cTn id="27" dur="500"/>
                                        <p:tgtEl>
                                          <p:spTgt spid="40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down)">
                                      <p:cBhvr>
                                        <p:cTn id="3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bwMode="auto">
          <a:xfrm>
            <a:off x="762000" y="533400"/>
            <a:ext cx="7349008" cy="5410200"/>
          </a:xfrm>
          <a:prstGeom prst="rect">
            <a:avLst/>
          </a:prstGeom>
          <a:noFill/>
          <a:ln w="9525">
            <a:noFill/>
            <a:miter lim="800000"/>
            <a:headEnd/>
            <a:tailEnd/>
          </a:ln>
          <a:effectLst/>
        </p:spPr>
      </p:pic>
    </p:spTree>
    <p:extLst>
      <p:ext uri="{BB962C8B-B14F-4D97-AF65-F5344CB8AC3E}">
        <p14:creationId xmlns:p14="http://schemas.microsoft.com/office/powerpoint/2010/main" val="2177183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sz="2800" dirty="0" smtClean="0">
                <a:solidFill>
                  <a:srgbClr val="FF0000"/>
                </a:solidFill>
                <a:latin typeface="Comic Sans MS" pitchFamily="66" charset="0"/>
              </a:rPr>
              <a:t>Mean </a:t>
            </a:r>
            <a:r>
              <a:rPr lang="en-US" sz="2800" dirty="0">
                <a:solidFill>
                  <a:srgbClr val="FF0000"/>
                </a:solidFill>
                <a:latin typeface="Comic Sans MS" pitchFamily="66" charset="0"/>
              </a:rPr>
              <a:t>Annual Wind Speed and Wind Speed Frequency </a:t>
            </a:r>
            <a:r>
              <a:rPr lang="en-US" sz="2800" dirty="0" smtClean="0">
                <a:solidFill>
                  <a:srgbClr val="FF0000"/>
                </a:solidFill>
                <a:latin typeface="Comic Sans MS" pitchFamily="66" charset="0"/>
              </a:rPr>
              <a:t>Distribution</a:t>
            </a:r>
          </a:p>
          <a:p>
            <a:pPr algn="just">
              <a:buFont typeface="Wingdings" pitchFamily="2" charset="2"/>
              <a:buChar char="Ø"/>
            </a:pPr>
            <a:r>
              <a:rPr lang="en-US" sz="2400" dirty="0" smtClean="0">
                <a:latin typeface="Comic Sans MS" pitchFamily="66" charset="0"/>
                <a:cs typeface="Times New Roman" pitchFamily="18" charset="0"/>
              </a:rPr>
              <a:t>Apart from the average strength of wind over a period, its distribution is also a critical factor in wind resource assessment. </a:t>
            </a:r>
          </a:p>
          <a:p>
            <a:pPr algn="just">
              <a:buFont typeface="Wingdings" pitchFamily="2" charset="2"/>
              <a:buChar char="Ø"/>
            </a:pPr>
            <a:r>
              <a:rPr lang="en-US" sz="2400" dirty="0" smtClean="0">
                <a:latin typeface="Comic Sans MS" pitchFamily="66" charset="0"/>
                <a:cs typeface="Times New Roman" pitchFamily="18" charset="0"/>
              </a:rPr>
              <a:t>Wind turbines installed at two sites with the same average wind speed may yield entirely different energy output due to differences in the velocity distribution.</a:t>
            </a:r>
            <a:endParaRPr lang="en-US" sz="2400" dirty="0">
              <a:solidFill>
                <a:srgbClr val="FF0000"/>
              </a:solidFill>
              <a:latin typeface="Comic Sans MS" pitchFamily="66" charset="0"/>
              <a:cs typeface="Times New Roman" pitchFamily="18" charset="0"/>
            </a:endParaRPr>
          </a:p>
          <a:p>
            <a:pPr algn="just">
              <a:buFont typeface="Wingdings" pitchFamily="2" charset="2"/>
              <a:buChar char="Ø"/>
            </a:pPr>
            <a:r>
              <a:rPr lang="en-US" sz="2400" dirty="0" smtClean="0">
                <a:latin typeface="Comic Sans MS" pitchFamily="66" charset="0"/>
                <a:cs typeface="Times New Roman" pitchFamily="18" charset="0"/>
              </a:rPr>
              <a:t>One measure for the variability of velocities in a given set of wind data is the standard deviation (</a:t>
            </a:r>
            <a:r>
              <a:rPr lang="en-US" sz="2400" dirty="0" smtClean="0">
                <a:latin typeface="Comic Sans MS" pitchFamily="66" charset="0"/>
                <a:cs typeface="Times New Roman" pitchFamily="18" charset="0"/>
                <a:sym typeface="Symbol"/>
              </a:rPr>
              <a:t></a:t>
            </a:r>
            <a:r>
              <a:rPr lang="en-US" sz="2400" baseline="-25000" dirty="0" smtClean="0">
                <a:latin typeface="Comic Sans MS" pitchFamily="66" charset="0"/>
                <a:cs typeface="Times New Roman" pitchFamily="18" charset="0"/>
                <a:sym typeface="Symbol"/>
              </a:rPr>
              <a:t>v</a:t>
            </a:r>
            <a:r>
              <a:rPr lang="en-US" sz="2400" dirty="0" smtClean="0">
                <a:latin typeface="Comic Sans MS" pitchFamily="66" charset="0"/>
                <a:cs typeface="Times New Roman" pitchFamily="18" charset="0"/>
              </a:rPr>
              <a:t>). Standard deviation tells us the deviation of individual velocities from the mean value. Thus</a:t>
            </a:r>
            <a:endParaRPr lang="en-US" sz="2400" dirty="0">
              <a:latin typeface="Comic Sans MS" pitchFamily="66" charset="0"/>
              <a:cs typeface="Times New Roman" pitchFamily="18" charset="0"/>
            </a:endParaRPr>
          </a:p>
        </p:txBody>
      </p:sp>
      <p:pic>
        <p:nvPicPr>
          <p:cNvPr id="102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057400" y="4953000"/>
            <a:ext cx="2472055" cy="1295400"/>
          </a:xfrm>
          <a:prstGeom prst="rect">
            <a:avLst/>
          </a:prstGeom>
          <a:noFill/>
          <a:ln w="9525">
            <a:noFill/>
            <a:miter lim="800000"/>
            <a:headEnd/>
            <a:tailEnd/>
          </a:ln>
        </p:spPr>
      </p:pic>
    </p:spTree>
    <p:extLst>
      <p:ext uri="{BB962C8B-B14F-4D97-AF65-F5344CB8AC3E}">
        <p14:creationId xmlns:p14="http://schemas.microsoft.com/office/powerpoint/2010/main" val="35076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400" dirty="0" smtClean="0">
                <a:latin typeface="Comic Sans MS" pitchFamily="66" charset="0"/>
              </a:rPr>
              <a:t>For a better understanding on wind variability, the data are often grouped and presented in the form of frequency distribution.</a:t>
            </a:r>
          </a:p>
          <a:p>
            <a:pPr algn="just">
              <a:buFont typeface="Wingdings" pitchFamily="2" charset="2"/>
              <a:buChar char="Ø"/>
            </a:pPr>
            <a:r>
              <a:rPr lang="en-US" sz="2400" dirty="0" smtClean="0">
                <a:latin typeface="Comic Sans MS" pitchFamily="66" charset="0"/>
              </a:rPr>
              <a:t> This gives us the information on the number of hours for which the velocity is within a specific range.</a:t>
            </a:r>
          </a:p>
          <a:p>
            <a:pPr algn="just">
              <a:buFont typeface="Wingdings" pitchFamily="2" charset="2"/>
              <a:buChar char="Ø"/>
            </a:pPr>
            <a:r>
              <a:rPr lang="en-US" sz="2400" dirty="0" smtClean="0">
                <a:latin typeface="Comic Sans MS" pitchFamily="66" charset="0"/>
              </a:rPr>
              <a:t> For developing the frequency distribution, the wind speed domain is divided into equal intervals (say 0-1, 1-2, 2-3, etc.) and the number of times the wind record is within this interval is counted.</a:t>
            </a:r>
          </a:p>
          <a:p>
            <a:pPr algn="just">
              <a:buFont typeface="Wingdings" pitchFamily="2" charset="2"/>
              <a:buChar char="Ø"/>
            </a:pPr>
            <a:r>
              <a:rPr lang="en-US" sz="2400" dirty="0" smtClean="0">
                <a:latin typeface="Comic Sans MS" pitchFamily="66" charset="0"/>
              </a:rPr>
              <a:t>If the velocity is presented in the form of frequency distribution, the average and standard deviation are given by</a:t>
            </a:r>
          </a:p>
        </p:txBody>
      </p:sp>
      <p:pic>
        <p:nvPicPr>
          <p:cNvPr id="205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990599" y="4343400"/>
            <a:ext cx="2889607" cy="1905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4038600" y="4419600"/>
            <a:ext cx="2400300" cy="1819275"/>
          </a:xfrm>
          <a:prstGeom prst="rect">
            <a:avLst/>
          </a:prstGeom>
          <a:noFill/>
          <a:ln w="9525">
            <a:noFill/>
            <a:miter lim="800000"/>
            <a:headEnd/>
            <a:tailEnd/>
          </a:ln>
        </p:spPr>
      </p:pic>
    </p:spTree>
    <p:extLst>
      <p:ext uri="{BB962C8B-B14F-4D97-AF65-F5344CB8AC3E}">
        <p14:creationId xmlns:p14="http://schemas.microsoft.com/office/powerpoint/2010/main" val="121087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down)">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wipe(down)">
                                      <p:cBhvr>
                                        <p:cTn id="3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14400" y="609600"/>
            <a:ext cx="7218135" cy="5562600"/>
          </a:xfrm>
          <a:prstGeom prst="rect">
            <a:avLst/>
          </a:prstGeom>
          <a:noFill/>
          <a:ln w="9525">
            <a:noFill/>
            <a:miter lim="800000"/>
            <a:headEnd/>
            <a:tailEnd/>
          </a:ln>
        </p:spPr>
      </p:pic>
      <p:sp>
        <p:nvSpPr>
          <p:cNvPr id="5" name="Rectangle 4"/>
          <p:cNvSpPr/>
          <p:nvPr/>
        </p:nvSpPr>
        <p:spPr>
          <a:xfrm>
            <a:off x="381000" y="0"/>
            <a:ext cx="8763000" cy="461665"/>
          </a:xfrm>
          <a:prstGeom prst="rect">
            <a:avLst/>
          </a:prstGeom>
        </p:spPr>
        <p:txBody>
          <a:bodyPr wrap="square">
            <a:spAutoFit/>
          </a:bodyPr>
          <a:lstStyle/>
          <a:p>
            <a:r>
              <a:rPr lang="en-US" sz="2400" b="1" dirty="0" smtClean="0">
                <a:solidFill>
                  <a:srgbClr val="FF0000"/>
                </a:solidFill>
                <a:latin typeface="Comic Sans MS" pitchFamily="66" charset="0"/>
              </a:rPr>
              <a:t>Example</a:t>
            </a:r>
            <a:r>
              <a:rPr lang="en-US" sz="2400" b="1" dirty="0" smtClean="0">
                <a:latin typeface="Comic Sans MS" pitchFamily="66" charset="0"/>
              </a:rPr>
              <a:t>: Frequency distribution of monthly wind velocity</a:t>
            </a:r>
            <a:endParaRPr lang="en-US" sz="2400" dirty="0">
              <a:latin typeface="Comic Sans MS" pitchFamily="66" charset="0"/>
            </a:endParaRPr>
          </a:p>
        </p:txBody>
      </p:sp>
    </p:spTree>
    <p:extLst>
      <p:ext uri="{BB962C8B-B14F-4D97-AF65-F5344CB8AC3E}">
        <p14:creationId xmlns:p14="http://schemas.microsoft.com/office/powerpoint/2010/main" val="2012626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19199" y="685800"/>
            <a:ext cx="6651509" cy="4648200"/>
          </a:xfrm>
          <a:prstGeom prst="rect">
            <a:avLst/>
          </a:prstGeom>
          <a:noFill/>
          <a:ln w="9525">
            <a:noFill/>
            <a:miter lim="800000"/>
            <a:headEnd/>
            <a:tailEnd/>
          </a:ln>
        </p:spPr>
      </p:pic>
      <p:sp>
        <p:nvSpPr>
          <p:cNvPr id="5" name="Rectangle 4"/>
          <p:cNvSpPr/>
          <p:nvPr/>
        </p:nvSpPr>
        <p:spPr>
          <a:xfrm>
            <a:off x="914400" y="5562600"/>
            <a:ext cx="7772400" cy="461665"/>
          </a:xfrm>
          <a:prstGeom prst="rect">
            <a:avLst/>
          </a:prstGeom>
        </p:spPr>
        <p:txBody>
          <a:bodyPr wrap="square">
            <a:spAutoFit/>
          </a:bodyPr>
          <a:lstStyle/>
          <a:p>
            <a:r>
              <a:rPr lang="en-US" sz="2400" b="1" dirty="0" smtClean="0">
                <a:latin typeface="Comic Sans MS" pitchFamily="66" charset="0"/>
              </a:rPr>
              <a:t>Probability distribution of monthly wind velocity</a:t>
            </a:r>
            <a:endParaRPr lang="en-US" sz="2400" dirty="0">
              <a:latin typeface="Comic Sans MS" pitchFamily="66" charset="0"/>
            </a:endParaRPr>
          </a:p>
        </p:txBody>
      </p:sp>
    </p:spTree>
    <p:extLst>
      <p:ext uri="{BB962C8B-B14F-4D97-AF65-F5344CB8AC3E}">
        <p14:creationId xmlns:p14="http://schemas.microsoft.com/office/powerpoint/2010/main" val="1504055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28600"/>
            <a:ext cx="5577432" cy="4495800"/>
          </a:xfrm>
          <a:prstGeom prst="rect">
            <a:avLst/>
          </a:prstGeom>
          <a:noFill/>
          <a:ln w="9525">
            <a:noFill/>
            <a:miter lim="800000"/>
            <a:headEnd/>
            <a:tailEnd/>
          </a:ln>
        </p:spPr>
      </p:pic>
      <p:sp>
        <p:nvSpPr>
          <p:cNvPr id="5" name="Rectangle 4"/>
          <p:cNvSpPr/>
          <p:nvPr/>
        </p:nvSpPr>
        <p:spPr>
          <a:xfrm>
            <a:off x="304800" y="4800600"/>
            <a:ext cx="5851282" cy="461665"/>
          </a:xfrm>
          <a:prstGeom prst="rect">
            <a:avLst/>
          </a:prstGeom>
        </p:spPr>
        <p:txBody>
          <a:bodyPr wrap="none">
            <a:spAutoFit/>
          </a:bodyPr>
          <a:lstStyle/>
          <a:p>
            <a:r>
              <a:rPr lang="en-US" sz="2400" dirty="0" smtClean="0">
                <a:solidFill>
                  <a:srgbClr val="FF0000"/>
                </a:solidFill>
                <a:latin typeface="Comic Sans MS" pitchFamily="66" charset="0"/>
              </a:rPr>
              <a:t>Cumulative distribution of wind velocity</a:t>
            </a:r>
            <a:endParaRPr lang="en-US" sz="2400" dirty="0">
              <a:solidFill>
                <a:srgbClr val="FF0000"/>
              </a:solidFill>
              <a:latin typeface="Comic Sans MS" pitchFamily="66" charset="0"/>
            </a:endParaRPr>
          </a:p>
        </p:txBody>
      </p:sp>
      <p:sp>
        <p:nvSpPr>
          <p:cNvPr id="6" name="Rectangle 5"/>
          <p:cNvSpPr/>
          <p:nvPr/>
        </p:nvSpPr>
        <p:spPr>
          <a:xfrm>
            <a:off x="5638800" y="838200"/>
            <a:ext cx="3352800" cy="3416320"/>
          </a:xfrm>
          <a:prstGeom prst="rect">
            <a:avLst/>
          </a:prstGeom>
        </p:spPr>
        <p:txBody>
          <a:bodyPr wrap="square">
            <a:spAutoFit/>
          </a:bodyPr>
          <a:lstStyle/>
          <a:p>
            <a:pPr algn="just"/>
            <a:r>
              <a:rPr lang="en-US" dirty="0" smtClean="0">
                <a:latin typeface="Comic Sans MS" pitchFamily="66" charset="0"/>
              </a:rPr>
              <a:t>The average and standard deviation of wind data presented in previous table are 8.34 m/s and 0.81 m/s respectively. Frequency  histogram based on the above data is shown in previous Fig. It is interesting to note that, the average wind speed does not coincide</a:t>
            </a:r>
          </a:p>
          <a:p>
            <a:pPr algn="just"/>
            <a:r>
              <a:rPr lang="en-US" dirty="0" smtClean="0">
                <a:latin typeface="Comic Sans MS" pitchFamily="66" charset="0"/>
              </a:rPr>
              <a:t>with the most frequent wind speed.</a:t>
            </a:r>
            <a:endParaRPr lang="en-US" dirty="0">
              <a:latin typeface="Comic Sans MS" pitchFamily="66" charset="0"/>
            </a:endParaRPr>
          </a:p>
        </p:txBody>
      </p:sp>
    </p:spTree>
    <p:extLst>
      <p:ext uri="{BB962C8B-B14F-4D97-AF65-F5344CB8AC3E}">
        <p14:creationId xmlns:p14="http://schemas.microsoft.com/office/powerpoint/2010/main" val="1199602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dirty="0" smtClean="0">
                <a:solidFill>
                  <a:srgbClr val="FF0000"/>
                </a:solidFill>
                <a:latin typeface="Comic Sans MS" pitchFamily="66" charset="0"/>
              </a:rPr>
              <a:t>Increase </a:t>
            </a:r>
            <a:r>
              <a:rPr lang="en-US" sz="2800" dirty="0">
                <a:solidFill>
                  <a:srgbClr val="FF0000"/>
                </a:solidFill>
                <a:latin typeface="Comic Sans MS" pitchFamily="66" charset="0"/>
              </a:rPr>
              <a:t>in wind speed with Altitude – Wind </a:t>
            </a:r>
            <a:r>
              <a:rPr lang="en-US" sz="2800" dirty="0" smtClean="0">
                <a:solidFill>
                  <a:srgbClr val="FF0000"/>
                </a:solidFill>
                <a:latin typeface="Comic Sans MS" pitchFamily="66" charset="0"/>
              </a:rPr>
              <a:t>Shear</a:t>
            </a:r>
          </a:p>
          <a:p>
            <a:pPr algn="just">
              <a:buFont typeface="Wingdings" pitchFamily="2" charset="2"/>
              <a:buChar char="Ø"/>
            </a:pPr>
            <a:r>
              <a:rPr lang="en-US" sz="2000" dirty="0">
                <a:latin typeface="Comic Sans MS" pitchFamily="66" charset="0"/>
              </a:rPr>
              <a:t>The flow of air above the ground is retarded by frictional resistance offered by </a:t>
            </a:r>
            <a:r>
              <a:rPr lang="en-US" sz="2000" dirty="0" smtClean="0">
                <a:latin typeface="Comic Sans MS" pitchFamily="66" charset="0"/>
              </a:rPr>
              <a:t>the earth </a:t>
            </a:r>
            <a:r>
              <a:rPr lang="en-US" sz="2000" dirty="0">
                <a:latin typeface="Comic Sans MS" pitchFamily="66" charset="0"/>
              </a:rPr>
              <a:t>surface (boundary layer effect). This resistance may be caused by the </a:t>
            </a:r>
            <a:r>
              <a:rPr lang="en-US" sz="2000" dirty="0" smtClean="0">
                <a:latin typeface="Comic Sans MS" pitchFamily="66" charset="0"/>
              </a:rPr>
              <a:t>roughness of </a:t>
            </a:r>
            <a:r>
              <a:rPr lang="en-US" sz="2000" dirty="0">
                <a:latin typeface="Comic Sans MS" pitchFamily="66" charset="0"/>
              </a:rPr>
              <a:t>the ground itself or due to vegetations, buildings and other structures </a:t>
            </a:r>
            <a:r>
              <a:rPr lang="en-US" sz="2000" dirty="0" smtClean="0">
                <a:latin typeface="Comic Sans MS" pitchFamily="66" charset="0"/>
              </a:rPr>
              <a:t>present over </a:t>
            </a:r>
            <a:r>
              <a:rPr lang="en-US" sz="2000" dirty="0">
                <a:latin typeface="Comic Sans MS" pitchFamily="66" charset="0"/>
              </a:rPr>
              <a:t>the ground. </a:t>
            </a:r>
            <a:endParaRPr lang="en-US" sz="2000" dirty="0" smtClean="0">
              <a:latin typeface="Comic Sans MS" pitchFamily="66" charset="0"/>
            </a:endParaRPr>
          </a:p>
        </p:txBody>
      </p:sp>
      <p:pic>
        <p:nvPicPr>
          <p:cNvPr id="4" name="Picture 4" descr="F 2_21 copy"/>
          <p:cNvPicPr>
            <a:picLocks noChangeAspect="1" noChangeArrowheads="1"/>
          </p:cNvPicPr>
          <p:nvPr/>
        </p:nvPicPr>
        <p:blipFill>
          <a:blip r:embed="rId2" cstate="print">
            <a:lum bright="-6000" contrast="6000"/>
          </a:blip>
          <a:srcRect r="66367"/>
          <a:stretch>
            <a:fillRect/>
          </a:stretch>
        </p:blipFill>
        <p:spPr bwMode="auto">
          <a:xfrm>
            <a:off x="0" y="2209800"/>
            <a:ext cx="1752600" cy="2101952"/>
          </a:xfrm>
          <a:prstGeom prst="rect">
            <a:avLst/>
          </a:prstGeom>
          <a:noFill/>
          <a:ln w="9525">
            <a:noFill/>
            <a:miter lim="800000"/>
            <a:headEnd/>
            <a:tailEnd/>
          </a:ln>
        </p:spPr>
      </p:pic>
      <p:sp>
        <p:nvSpPr>
          <p:cNvPr id="5" name="Rectangle 4"/>
          <p:cNvSpPr/>
          <p:nvPr/>
        </p:nvSpPr>
        <p:spPr>
          <a:xfrm>
            <a:off x="457200" y="4267200"/>
            <a:ext cx="2286000" cy="1477328"/>
          </a:xfrm>
          <a:prstGeom prst="rect">
            <a:avLst/>
          </a:prstGeom>
        </p:spPr>
        <p:txBody>
          <a:bodyPr wrap="square">
            <a:spAutoFit/>
          </a:bodyPr>
          <a:lstStyle/>
          <a:p>
            <a:r>
              <a:rPr lang="en-US" dirty="0" smtClean="0">
                <a:latin typeface="Comic Sans MS" pitchFamily="66" charset="0"/>
              </a:rPr>
              <a:t>Wind speed generally increases with height (</a:t>
            </a:r>
            <a:r>
              <a:rPr lang="en-US" i="1" dirty="0" smtClean="0">
                <a:latin typeface="Comic Sans MS" pitchFamily="66" charset="0"/>
              </a:rPr>
              <a:t>z</a:t>
            </a:r>
            <a:r>
              <a:rPr lang="en-US" dirty="0" smtClean="0">
                <a:latin typeface="Comic Sans MS" pitchFamily="66" charset="0"/>
              </a:rPr>
              <a:t>) in the atmospheric boundary layer</a:t>
            </a:r>
            <a:endParaRPr lang="en-US" dirty="0">
              <a:latin typeface="Comic Sans MS" pitchFamily="66" charset="0"/>
            </a:endParaRPr>
          </a:p>
        </p:txBody>
      </p:sp>
      <p:pic>
        <p:nvPicPr>
          <p:cNvPr id="8" name="Picture 5"/>
          <p:cNvPicPr>
            <a:picLocks noChangeAspect="1" noChangeArrowheads="1"/>
          </p:cNvPicPr>
          <p:nvPr/>
        </p:nvPicPr>
        <p:blipFill>
          <a:blip r:embed="rId3" cstate="print"/>
          <a:srcRect/>
          <a:stretch>
            <a:fillRect/>
          </a:stretch>
        </p:blipFill>
        <p:spPr bwMode="auto">
          <a:xfrm>
            <a:off x="2667000" y="2133600"/>
            <a:ext cx="6019800" cy="4658556"/>
          </a:xfrm>
          <a:prstGeom prst="rect">
            <a:avLst/>
          </a:prstGeom>
          <a:noFill/>
          <a:ln w="9525">
            <a:noFill/>
            <a:miter lim="800000"/>
            <a:headEnd/>
            <a:tailEnd/>
          </a:ln>
          <a:effectLst/>
        </p:spPr>
      </p:pic>
    </p:spTree>
    <p:extLst>
      <p:ext uri="{BB962C8B-B14F-4D97-AF65-F5344CB8AC3E}">
        <p14:creationId xmlns:p14="http://schemas.microsoft.com/office/powerpoint/2010/main" val="313249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dirty="0" smtClean="0">
                <a:latin typeface="Comic Sans MS" pitchFamily="66" charset="0"/>
              </a:rPr>
              <a:t>Typical </a:t>
            </a:r>
            <a:r>
              <a:rPr lang="en-US" sz="2800" dirty="0">
                <a:latin typeface="Comic Sans MS" pitchFamily="66" charset="0"/>
              </a:rPr>
              <a:t>vertical wind profile at a site is </a:t>
            </a:r>
            <a:r>
              <a:rPr lang="en-US" sz="2800" dirty="0" smtClean="0">
                <a:latin typeface="Comic Sans MS" pitchFamily="66" charset="0"/>
              </a:rPr>
              <a:t>shown in </a:t>
            </a:r>
            <a:r>
              <a:rPr lang="en-US" sz="2800" dirty="0">
                <a:latin typeface="Comic Sans MS" pitchFamily="66" charset="0"/>
              </a:rPr>
              <a:t>Fig. </a:t>
            </a:r>
            <a:r>
              <a:rPr lang="en-US" sz="2800" dirty="0" smtClean="0">
                <a:latin typeface="Comic Sans MS" pitchFamily="66" charset="0"/>
              </a:rPr>
              <a:t>below. </a:t>
            </a:r>
            <a:r>
              <a:rPr lang="en-US" sz="2800" dirty="0">
                <a:latin typeface="Comic Sans MS" pitchFamily="66" charset="0"/>
              </a:rPr>
              <a:t>Theoretically, the velocity of wind right over the ground </a:t>
            </a:r>
            <a:r>
              <a:rPr lang="en-US" sz="2800" dirty="0" smtClean="0">
                <a:latin typeface="Comic Sans MS" pitchFamily="66" charset="0"/>
              </a:rPr>
              <a:t>surface should </a:t>
            </a:r>
            <a:r>
              <a:rPr lang="en-US" sz="2800" dirty="0">
                <a:latin typeface="Comic Sans MS" pitchFamily="66" charset="0"/>
              </a:rPr>
              <a:t>be zero. Velocity increases with height </a:t>
            </a:r>
            <a:r>
              <a:rPr lang="en-US" sz="2800" dirty="0" smtClean="0">
                <a:latin typeface="Comic Sans MS" pitchFamily="66" charset="0"/>
              </a:rPr>
              <a:t>up to </a:t>
            </a:r>
            <a:r>
              <a:rPr lang="en-US" sz="2800" dirty="0">
                <a:latin typeface="Comic Sans MS" pitchFamily="66" charset="0"/>
              </a:rPr>
              <a:t>a certain elevation.</a:t>
            </a:r>
          </a:p>
        </p:txBody>
      </p:sp>
      <p:pic>
        <p:nvPicPr>
          <p:cNvPr id="205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905000" y="1676399"/>
            <a:ext cx="5181600" cy="4613443"/>
          </a:xfrm>
          <a:prstGeom prst="rect">
            <a:avLst/>
          </a:prstGeom>
          <a:noFill/>
          <a:ln w="9525">
            <a:noFill/>
            <a:miter lim="800000"/>
            <a:headEnd/>
            <a:tailEnd/>
          </a:ln>
        </p:spPr>
      </p:pic>
      <p:sp>
        <p:nvSpPr>
          <p:cNvPr id="5" name="Rectangle 4"/>
          <p:cNvSpPr/>
          <p:nvPr/>
        </p:nvSpPr>
        <p:spPr>
          <a:xfrm>
            <a:off x="1295400" y="6457890"/>
            <a:ext cx="6400800" cy="400110"/>
          </a:xfrm>
          <a:prstGeom prst="rect">
            <a:avLst/>
          </a:prstGeom>
        </p:spPr>
        <p:txBody>
          <a:bodyPr wrap="square">
            <a:spAutoFit/>
          </a:bodyPr>
          <a:lstStyle/>
          <a:p>
            <a:r>
              <a:rPr lang="en-US" sz="2000" b="1" dirty="0">
                <a:solidFill>
                  <a:srgbClr val="C00000"/>
                </a:solidFill>
                <a:latin typeface="Comic Sans MS" pitchFamily="66" charset="0"/>
              </a:rPr>
              <a:t>Fig. </a:t>
            </a:r>
            <a:r>
              <a:rPr lang="en-US" sz="2000" b="1" dirty="0" smtClean="0">
                <a:solidFill>
                  <a:srgbClr val="C00000"/>
                </a:solidFill>
                <a:latin typeface="Comic Sans MS" pitchFamily="66" charset="0"/>
              </a:rPr>
              <a:t> </a:t>
            </a:r>
            <a:r>
              <a:rPr lang="en-US" sz="2000" b="1" dirty="0">
                <a:solidFill>
                  <a:srgbClr val="C00000"/>
                </a:solidFill>
                <a:latin typeface="Comic Sans MS" pitchFamily="66" charset="0"/>
              </a:rPr>
              <a:t>Variation of wind velocity with height</a:t>
            </a:r>
            <a:endParaRPr lang="en-US" sz="2000" dirty="0">
              <a:solidFill>
                <a:srgbClr val="C00000"/>
              </a:solidFill>
              <a:latin typeface="Comic Sans MS" pitchFamily="66" charset="0"/>
            </a:endParaRPr>
          </a:p>
        </p:txBody>
      </p:sp>
    </p:spTree>
    <p:extLst>
      <p:ext uri="{BB962C8B-B14F-4D97-AF65-F5344CB8AC3E}">
        <p14:creationId xmlns:p14="http://schemas.microsoft.com/office/powerpoint/2010/main" val="3777747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b="1" i="1" dirty="0" smtClean="0">
                <a:solidFill>
                  <a:srgbClr val="C00000"/>
                </a:solidFill>
              </a:rPr>
              <a:t>Modern Applications </a:t>
            </a:r>
            <a:r>
              <a:rPr lang="en-US" b="1" i="1" dirty="0">
                <a:solidFill>
                  <a:srgbClr val="C00000"/>
                </a:solidFill>
              </a:rPr>
              <a:t>of Wind </a:t>
            </a:r>
            <a:r>
              <a:rPr lang="en-US" b="1" i="1" dirty="0" smtClean="0">
                <a:solidFill>
                  <a:srgbClr val="C00000"/>
                </a:solidFill>
              </a:rPr>
              <a:t>Energy</a:t>
            </a:r>
          </a:p>
          <a:p>
            <a:pPr algn="just"/>
            <a:r>
              <a:rPr lang="en-US" sz="2800" dirty="0">
                <a:latin typeface="Comic Sans MS" pitchFamily="66" charset="0"/>
              </a:rPr>
              <a:t>Considering its end use applications, wind </a:t>
            </a:r>
            <a:r>
              <a:rPr lang="en-US" sz="2800" dirty="0" smtClean="0">
                <a:latin typeface="Comic Sans MS" pitchFamily="66" charset="0"/>
              </a:rPr>
              <a:t>energy generation </a:t>
            </a:r>
            <a:r>
              <a:rPr lang="en-US" sz="2800" dirty="0">
                <a:latin typeface="Comic Sans MS" pitchFamily="66" charset="0"/>
              </a:rPr>
              <a:t>are classified as</a:t>
            </a:r>
            <a:r>
              <a:rPr lang="en-US" sz="2800" dirty="0" smtClean="0">
                <a:latin typeface="Comic Sans MS" pitchFamily="66" charset="0"/>
              </a:rPr>
              <a:t>:</a:t>
            </a:r>
          </a:p>
          <a:p>
            <a:pPr marL="2743200" lvl="5" indent="-571500">
              <a:buFont typeface="Wingdings" pitchFamily="2" charset="2"/>
              <a:buChar char="ü"/>
            </a:pPr>
            <a:r>
              <a:rPr lang="en-US" sz="2800" dirty="0">
                <a:latin typeface="Comic Sans MS" pitchFamily="66" charset="0"/>
              </a:rPr>
              <a:t>Off-grid applications; </a:t>
            </a:r>
            <a:r>
              <a:rPr lang="en-US" sz="2800" dirty="0" smtClean="0">
                <a:latin typeface="Comic Sans MS" pitchFamily="66" charset="0"/>
              </a:rPr>
              <a:t>and</a:t>
            </a:r>
          </a:p>
          <a:p>
            <a:pPr marL="2743200" lvl="5" indent="-571500">
              <a:buFont typeface="Wingdings" pitchFamily="2" charset="2"/>
              <a:buChar char="ü"/>
            </a:pPr>
            <a:r>
              <a:rPr lang="en-US" sz="2800" dirty="0" smtClean="0">
                <a:latin typeface="Comic Sans MS" pitchFamily="66" charset="0"/>
              </a:rPr>
              <a:t>On-grid </a:t>
            </a:r>
            <a:r>
              <a:rPr lang="en-US" sz="2800" dirty="0">
                <a:latin typeface="Comic Sans MS" pitchFamily="66" charset="0"/>
              </a:rPr>
              <a:t>applications</a:t>
            </a:r>
            <a:r>
              <a:rPr lang="en-US" sz="2800" dirty="0" smtClean="0">
                <a:latin typeface="Comic Sans MS" pitchFamily="66" charset="0"/>
              </a:rPr>
              <a:t>.</a:t>
            </a:r>
          </a:p>
          <a:p>
            <a:pPr marL="0" lvl="5" indent="0">
              <a:buNone/>
            </a:pPr>
            <a:r>
              <a:rPr lang="en-US" sz="2800" dirty="0" smtClean="0">
                <a:solidFill>
                  <a:srgbClr val="C00000"/>
                </a:solidFill>
                <a:latin typeface="Comic Sans MS" pitchFamily="66" charset="0"/>
              </a:rPr>
              <a:t>Off- grid applications</a:t>
            </a:r>
          </a:p>
          <a:p>
            <a:pPr algn="just">
              <a:buFont typeface="Wingdings" pitchFamily="2" charset="2"/>
              <a:buChar char="Ø"/>
            </a:pPr>
            <a:r>
              <a:rPr lang="en-US" sz="3000" dirty="0">
                <a:latin typeface="Comic Sans MS" pitchFamily="66" charset="0"/>
              </a:rPr>
              <a:t>Wind energy is competitive in remote sites, far </a:t>
            </a:r>
            <a:r>
              <a:rPr lang="en-US" sz="3000" dirty="0" smtClean="0">
                <a:latin typeface="Comic Sans MS" pitchFamily="66" charset="0"/>
              </a:rPr>
              <a:t>from the </a:t>
            </a:r>
            <a:r>
              <a:rPr lang="en-US" sz="3000" dirty="0">
                <a:latin typeface="Comic Sans MS" pitchFamily="66" charset="0"/>
              </a:rPr>
              <a:t>electric grid, requiring relatively small </a:t>
            </a:r>
            <a:r>
              <a:rPr lang="en-US" sz="3000" dirty="0" smtClean="0">
                <a:latin typeface="Comic Sans MS" pitchFamily="66" charset="0"/>
              </a:rPr>
              <a:t>amounts of </a:t>
            </a:r>
            <a:r>
              <a:rPr lang="en-US" sz="3000" dirty="0">
                <a:latin typeface="Comic Sans MS" pitchFamily="66" charset="0"/>
              </a:rPr>
              <a:t>power.</a:t>
            </a:r>
          </a:p>
          <a:p>
            <a:pPr algn="just">
              <a:buFont typeface="Wingdings" pitchFamily="2" charset="2"/>
              <a:buChar char="Ø"/>
            </a:pPr>
            <a:r>
              <a:rPr lang="en-US" sz="3000" dirty="0" smtClean="0">
                <a:latin typeface="Comic Sans MS" pitchFamily="66" charset="0"/>
              </a:rPr>
              <a:t>Wind </a:t>
            </a:r>
            <a:r>
              <a:rPr lang="en-US" sz="3000" dirty="0">
                <a:latin typeface="Comic Sans MS" pitchFamily="66" charset="0"/>
              </a:rPr>
              <a:t>energy can be used to charge batteries.</a:t>
            </a:r>
          </a:p>
          <a:p>
            <a:pPr algn="just">
              <a:buFont typeface="Wingdings" pitchFamily="2" charset="2"/>
              <a:buChar char="Ø"/>
            </a:pPr>
            <a:r>
              <a:rPr lang="en-US" sz="3000" dirty="0" smtClean="0">
                <a:latin typeface="Comic Sans MS" pitchFamily="66" charset="0"/>
              </a:rPr>
              <a:t>Wind </a:t>
            </a:r>
            <a:r>
              <a:rPr lang="en-US" sz="3000" dirty="0">
                <a:latin typeface="Comic Sans MS" pitchFamily="66" charset="0"/>
              </a:rPr>
              <a:t>energy can be used in water pumping.</a:t>
            </a:r>
          </a:p>
          <a:p>
            <a:pPr algn="just">
              <a:buFont typeface="Wingdings" pitchFamily="2" charset="2"/>
              <a:buChar char="Ø"/>
            </a:pPr>
            <a:r>
              <a:rPr lang="pl-PL" sz="3000" dirty="0" smtClean="0">
                <a:latin typeface="Comic Sans MS" pitchFamily="66" charset="0"/>
              </a:rPr>
              <a:t> </a:t>
            </a:r>
            <a:r>
              <a:rPr lang="pl-PL" sz="3000" dirty="0">
                <a:latin typeface="Comic Sans MS" pitchFamily="66" charset="0"/>
              </a:rPr>
              <a:t>Small turbines (50 W to 10 kW</a:t>
            </a:r>
            <a:r>
              <a:rPr lang="pl-PL" sz="3000" dirty="0" smtClean="0">
                <a:latin typeface="Comic Sans MS" pitchFamily="66" charset="0"/>
              </a:rPr>
              <a:t>)</a:t>
            </a:r>
            <a:endParaRPr lang="en-US" sz="3000" dirty="0" smtClean="0">
              <a:latin typeface="Comic Sans MS" pitchFamily="66" charset="0"/>
            </a:endParaRPr>
          </a:p>
          <a:p>
            <a:pPr algn="just">
              <a:buNone/>
            </a:pPr>
            <a:r>
              <a:rPr lang="en-US" sz="2800" dirty="0" smtClean="0">
                <a:solidFill>
                  <a:srgbClr val="C00000"/>
                </a:solidFill>
                <a:latin typeface="Comic Sans MS" pitchFamily="66" charset="0"/>
              </a:rPr>
              <a:t>On-Grid Applications</a:t>
            </a:r>
          </a:p>
          <a:p>
            <a:pPr algn="just"/>
            <a:r>
              <a:rPr lang="en-US" sz="2800" dirty="0" smtClean="0">
                <a:latin typeface="Comic Sans MS" pitchFamily="66" charset="0"/>
              </a:rPr>
              <a:t>Wind energy system feeds electrical energy directly into the electric utility grid.</a:t>
            </a:r>
          </a:p>
          <a:p>
            <a:pPr algn="just">
              <a:buNone/>
            </a:pPr>
            <a:endParaRPr lang="en-US" sz="2800" dirty="0" smtClean="0">
              <a:latin typeface="Comic Sans MS" pitchFamily="66" charset="0"/>
            </a:endParaRPr>
          </a:p>
          <a:p>
            <a:pPr algn="just">
              <a:buFont typeface="Wingdings" pitchFamily="2" charset="2"/>
              <a:buChar char="Ø"/>
            </a:pPr>
            <a:endParaRPr lang="pl-PL" sz="3000" dirty="0">
              <a:latin typeface="Comic Sans MS" pitchFamily="66" charset="0"/>
            </a:endParaRPr>
          </a:p>
          <a:p>
            <a:endParaRPr lang="en-US" sz="8000" dirty="0">
              <a:solidFill>
                <a:srgbClr val="C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down)">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down)">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down)">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down)">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dirty="0">
                <a:latin typeface="Comic Sans MS" pitchFamily="66" charset="0"/>
              </a:rPr>
              <a:t>The rate at which the velocity increases with height depends on the </a:t>
            </a:r>
            <a:r>
              <a:rPr lang="en-US" sz="2800" dirty="0" smtClean="0">
                <a:latin typeface="Comic Sans MS" pitchFamily="66" charset="0"/>
              </a:rPr>
              <a:t>roughness of </a:t>
            </a:r>
            <a:r>
              <a:rPr lang="en-US" sz="2800" dirty="0">
                <a:latin typeface="Comic Sans MS" pitchFamily="66" charset="0"/>
              </a:rPr>
              <a:t>the terrain. Presence of dense vegetations like plantations, forests, and </a:t>
            </a:r>
            <a:r>
              <a:rPr lang="en-US" sz="2800" dirty="0" smtClean="0">
                <a:latin typeface="Comic Sans MS" pitchFamily="66" charset="0"/>
              </a:rPr>
              <a:t>bushes slows </a:t>
            </a:r>
            <a:r>
              <a:rPr lang="en-US" sz="2800" dirty="0">
                <a:latin typeface="Comic Sans MS" pitchFamily="66" charset="0"/>
              </a:rPr>
              <a:t>down the wind considerably. </a:t>
            </a:r>
            <a:endParaRPr lang="en-US" sz="2800" dirty="0" smtClean="0">
              <a:latin typeface="Comic Sans MS" pitchFamily="66" charset="0"/>
            </a:endParaRPr>
          </a:p>
          <a:p>
            <a:pPr algn="just">
              <a:buFont typeface="Wingdings" pitchFamily="2" charset="2"/>
              <a:buChar char="Ø"/>
            </a:pPr>
            <a:r>
              <a:rPr lang="en-US" sz="2800" dirty="0">
                <a:latin typeface="Comic Sans MS" pitchFamily="66" charset="0"/>
              </a:rPr>
              <a:t>The surface roughness of a terrain is usually </a:t>
            </a:r>
            <a:r>
              <a:rPr lang="en-US" sz="2800" dirty="0" smtClean="0">
                <a:latin typeface="Comic Sans MS" pitchFamily="66" charset="0"/>
              </a:rPr>
              <a:t>represented by </a:t>
            </a:r>
            <a:r>
              <a:rPr lang="en-US" sz="2800" dirty="0">
                <a:latin typeface="Comic Sans MS" pitchFamily="66" charset="0"/>
              </a:rPr>
              <a:t>the roughness class or roughness height. The roughness height of a surface </a:t>
            </a:r>
            <a:r>
              <a:rPr lang="en-US" sz="2800" dirty="0" smtClean="0">
                <a:latin typeface="Comic Sans MS" pitchFamily="66" charset="0"/>
              </a:rPr>
              <a:t>may be </a:t>
            </a:r>
            <a:r>
              <a:rPr lang="en-US" sz="2800" dirty="0">
                <a:latin typeface="Comic Sans MS" pitchFamily="66" charset="0"/>
              </a:rPr>
              <a:t>close to zero (surface of the sea) or even as high as 2 (town centers</a:t>
            </a:r>
            <a:r>
              <a:rPr lang="en-US" sz="2800" dirty="0" smtClean="0">
                <a:latin typeface="Comic Sans MS" pitchFamily="66" charset="0"/>
              </a:rPr>
              <a:t>).</a:t>
            </a:r>
          </a:p>
          <a:p>
            <a:pPr algn="just">
              <a:buFont typeface="Wingdings" pitchFamily="2" charset="2"/>
              <a:buChar char="Ø"/>
            </a:pPr>
            <a:endParaRPr lang="en-US" sz="2800" dirty="0">
              <a:latin typeface="Comic Sans MS" pitchFamily="66" charset="0"/>
            </a:endParaRPr>
          </a:p>
        </p:txBody>
      </p:sp>
      <p:graphicFrame>
        <p:nvGraphicFramePr>
          <p:cNvPr id="5" name="Table 4"/>
          <p:cNvGraphicFramePr>
            <a:graphicFrameLocks noGrp="1"/>
          </p:cNvGraphicFramePr>
          <p:nvPr/>
        </p:nvGraphicFramePr>
        <p:xfrm>
          <a:off x="1143000" y="4521198"/>
          <a:ext cx="6172200" cy="2194560"/>
        </p:xfrm>
        <a:graphic>
          <a:graphicData uri="http://schemas.openxmlformats.org/drawingml/2006/table">
            <a:tbl>
              <a:tblPr firstRow="1" bandRow="1">
                <a:tableStyleId>{5C22544A-7EE6-4342-B048-85BDC9FD1C3A}</a:tableStyleId>
              </a:tblPr>
              <a:tblGrid>
                <a:gridCol w="3086100"/>
                <a:gridCol w="3086100"/>
              </a:tblGrid>
              <a:tr h="351367">
                <a:tc>
                  <a:txBody>
                    <a:bodyPr/>
                    <a:lstStyle/>
                    <a:p>
                      <a:r>
                        <a:rPr lang="en-US" dirty="0" smtClean="0">
                          <a:latin typeface="Comic Sans MS" pitchFamily="66" charset="0"/>
                        </a:rPr>
                        <a:t>Terrain</a:t>
                      </a:r>
                      <a:r>
                        <a:rPr lang="en-US" baseline="0" dirty="0" smtClean="0">
                          <a:latin typeface="Comic Sans MS" pitchFamily="66" charset="0"/>
                        </a:rPr>
                        <a:t> type</a:t>
                      </a:r>
                      <a:endParaRPr lang="en-US" dirty="0">
                        <a:latin typeface="Comic Sans MS" pitchFamily="66" charset="0"/>
                      </a:endParaRPr>
                    </a:p>
                  </a:txBody>
                  <a:tcPr/>
                </a:tc>
                <a:tc>
                  <a:txBody>
                    <a:bodyPr/>
                    <a:lstStyle/>
                    <a:p>
                      <a:r>
                        <a:rPr lang="en-US" dirty="0" smtClean="0">
                          <a:latin typeface="Comic Sans MS" pitchFamily="66" charset="0"/>
                        </a:rPr>
                        <a:t>Roughness height</a:t>
                      </a:r>
                      <a:endParaRPr lang="en-US" dirty="0">
                        <a:latin typeface="Comic Sans MS" pitchFamily="66" charset="0"/>
                      </a:endParaRPr>
                    </a:p>
                  </a:txBody>
                  <a:tcPr/>
                </a:tc>
              </a:tr>
              <a:tr h="351367">
                <a:tc>
                  <a:txBody>
                    <a:bodyPr/>
                    <a:lstStyle/>
                    <a:p>
                      <a:r>
                        <a:rPr lang="en-US" dirty="0" smtClean="0">
                          <a:latin typeface="Comic Sans MS" pitchFamily="66" charset="0"/>
                        </a:rPr>
                        <a:t>Flat and smooth terrains</a:t>
                      </a:r>
                      <a:endParaRPr lang="en-US" dirty="0">
                        <a:latin typeface="Comic Sans MS" pitchFamily="66" charset="0"/>
                      </a:endParaRPr>
                    </a:p>
                  </a:txBody>
                  <a:tcPr/>
                </a:tc>
                <a:tc>
                  <a:txBody>
                    <a:bodyPr/>
                    <a:lstStyle/>
                    <a:p>
                      <a:r>
                        <a:rPr lang="en-US" dirty="0" smtClean="0">
                          <a:latin typeface="Comic Sans MS" pitchFamily="66" charset="0"/>
                        </a:rPr>
                        <a:t>0.005</a:t>
                      </a:r>
                      <a:endParaRPr lang="en-US" dirty="0">
                        <a:latin typeface="Comic Sans MS" pitchFamily="66" charset="0"/>
                      </a:endParaRPr>
                    </a:p>
                  </a:txBody>
                  <a:tcPr/>
                </a:tc>
              </a:tr>
              <a:tr h="351367">
                <a:tc>
                  <a:txBody>
                    <a:bodyPr/>
                    <a:lstStyle/>
                    <a:p>
                      <a:r>
                        <a:rPr lang="en-US" dirty="0" smtClean="0">
                          <a:latin typeface="Comic Sans MS" pitchFamily="66" charset="0"/>
                        </a:rPr>
                        <a:t>Open grass lands</a:t>
                      </a:r>
                      <a:endParaRPr lang="en-US" dirty="0">
                        <a:latin typeface="Comic Sans MS" pitchFamily="66" charset="0"/>
                      </a:endParaRPr>
                    </a:p>
                  </a:txBody>
                  <a:tcPr/>
                </a:tc>
                <a:tc>
                  <a:txBody>
                    <a:bodyPr/>
                    <a:lstStyle/>
                    <a:p>
                      <a:r>
                        <a:rPr lang="en-US" dirty="0" smtClean="0">
                          <a:latin typeface="Comic Sans MS" pitchFamily="66" charset="0"/>
                        </a:rPr>
                        <a:t>0.025-0.1</a:t>
                      </a:r>
                      <a:endParaRPr lang="en-US" dirty="0">
                        <a:latin typeface="Comic Sans MS" pitchFamily="66" charset="0"/>
                      </a:endParaRPr>
                    </a:p>
                  </a:txBody>
                  <a:tcPr/>
                </a:tc>
              </a:tr>
              <a:tr h="351367">
                <a:tc>
                  <a:txBody>
                    <a:bodyPr/>
                    <a:lstStyle/>
                    <a:p>
                      <a:r>
                        <a:rPr lang="en-US" dirty="0" smtClean="0">
                          <a:latin typeface="Comic Sans MS" pitchFamily="66" charset="0"/>
                        </a:rPr>
                        <a:t>Row crops</a:t>
                      </a:r>
                      <a:endParaRPr lang="en-US" dirty="0">
                        <a:latin typeface="Comic Sans MS" pitchFamily="66" charset="0"/>
                      </a:endParaRPr>
                    </a:p>
                  </a:txBody>
                  <a:tcPr/>
                </a:tc>
                <a:tc>
                  <a:txBody>
                    <a:bodyPr/>
                    <a:lstStyle/>
                    <a:p>
                      <a:r>
                        <a:rPr lang="en-US" dirty="0" smtClean="0">
                          <a:latin typeface="Comic Sans MS" pitchFamily="66" charset="0"/>
                        </a:rPr>
                        <a:t>0.2-0.3</a:t>
                      </a:r>
                      <a:endParaRPr lang="en-US" dirty="0">
                        <a:latin typeface="Comic Sans MS" pitchFamily="66" charset="0"/>
                      </a:endParaRPr>
                    </a:p>
                  </a:txBody>
                  <a:tcPr/>
                </a:tc>
              </a:tr>
              <a:tr h="351367">
                <a:tc>
                  <a:txBody>
                    <a:bodyPr/>
                    <a:lstStyle/>
                    <a:p>
                      <a:r>
                        <a:rPr lang="en-US" dirty="0" smtClean="0">
                          <a:latin typeface="Comic Sans MS" pitchFamily="66" charset="0"/>
                        </a:rPr>
                        <a:t>Orchards and shrubs</a:t>
                      </a:r>
                      <a:endParaRPr lang="en-US" dirty="0">
                        <a:latin typeface="Comic Sans MS" pitchFamily="66" charset="0"/>
                      </a:endParaRPr>
                    </a:p>
                  </a:txBody>
                  <a:tcPr/>
                </a:tc>
                <a:tc>
                  <a:txBody>
                    <a:bodyPr/>
                    <a:lstStyle/>
                    <a:p>
                      <a:r>
                        <a:rPr lang="en-US" dirty="0" smtClean="0">
                          <a:latin typeface="Comic Sans MS" pitchFamily="66" charset="0"/>
                        </a:rPr>
                        <a:t>0.5-1.0</a:t>
                      </a:r>
                      <a:endParaRPr lang="en-US" dirty="0">
                        <a:latin typeface="Comic Sans MS" pitchFamily="66" charset="0"/>
                      </a:endParaRPr>
                    </a:p>
                  </a:txBody>
                  <a:tcPr/>
                </a:tc>
              </a:tr>
              <a:tr h="351367">
                <a:tc>
                  <a:txBody>
                    <a:bodyPr/>
                    <a:lstStyle/>
                    <a:p>
                      <a:r>
                        <a:rPr lang="en-US" dirty="0" smtClean="0">
                          <a:latin typeface="Comic Sans MS" pitchFamily="66" charset="0"/>
                        </a:rPr>
                        <a:t>Forests, town centers</a:t>
                      </a:r>
                      <a:endParaRPr lang="en-US" dirty="0">
                        <a:latin typeface="Comic Sans MS" pitchFamily="66" charset="0"/>
                      </a:endParaRPr>
                    </a:p>
                  </a:txBody>
                  <a:tcPr/>
                </a:tc>
                <a:tc>
                  <a:txBody>
                    <a:bodyPr/>
                    <a:lstStyle/>
                    <a:p>
                      <a:r>
                        <a:rPr lang="en-US" dirty="0" smtClean="0">
                          <a:latin typeface="Comic Sans MS" pitchFamily="66" charset="0"/>
                        </a:rPr>
                        <a:t>1.0-2.0</a:t>
                      </a:r>
                      <a:endParaRPr lang="en-US" dirty="0">
                        <a:latin typeface="Comic Sans MS" pitchFamily="66" charset="0"/>
                      </a:endParaRPr>
                    </a:p>
                  </a:txBody>
                  <a:tcPr/>
                </a:tc>
              </a:tr>
            </a:tbl>
          </a:graphicData>
        </a:graphic>
      </p:graphicFrame>
    </p:spTree>
    <p:extLst>
      <p:ext uri="{BB962C8B-B14F-4D97-AF65-F5344CB8AC3E}">
        <p14:creationId xmlns:p14="http://schemas.microsoft.com/office/powerpoint/2010/main" val="13798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dirty="0">
                <a:latin typeface="Comic Sans MS" pitchFamily="66" charset="0"/>
              </a:rPr>
              <a:t>Roughness height is an important factor to be considered in the design of </a:t>
            </a:r>
            <a:r>
              <a:rPr lang="en-US" sz="2800" dirty="0" smtClean="0">
                <a:latin typeface="Comic Sans MS" pitchFamily="66" charset="0"/>
              </a:rPr>
              <a:t>wind energy </a:t>
            </a:r>
            <a:r>
              <a:rPr lang="en-US" sz="2800" dirty="0">
                <a:latin typeface="Comic Sans MS" pitchFamily="66" charset="0"/>
              </a:rPr>
              <a:t>plants</a:t>
            </a:r>
            <a:r>
              <a:rPr lang="en-US" sz="2800" dirty="0" smtClean="0">
                <a:latin typeface="Comic Sans MS" pitchFamily="66" charset="0"/>
              </a:rPr>
              <a:t>.</a:t>
            </a:r>
          </a:p>
          <a:p>
            <a:pPr algn="just"/>
            <a:r>
              <a:rPr lang="en-US" sz="2800" dirty="0">
                <a:latin typeface="Comic Sans MS" pitchFamily="66" charset="0"/>
              </a:rPr>
              <a:t>In </a:t>
            </a:r>
            <a:r>
              <a:rPr lang="en-US" sz="2800" dirty="0" smtClean="0">
                <a:latin typeface="Comic Sans MS" pitchFamily="66" charset="0"/>
              </a:rPr>
              <a:t>wind energy </a:t>
            </a:r>
            <a:r>
              <a:rPr lang="en-US" sz="2800" dirty="0">
                <a:latin typeface="Comic Sans MS" pitchFamily="66" charset="0"/>
              </a:rPr>
              <a:t>calculations, we are concerned with the velocity available at the </a:t>
            </a:r>
            <a:r>
              <a:rPr lang="en-US" sz="2800" dirty="0" smtClean="0">
                <a:latin typeface="Comic Sans MS" pitchFamily="66" charset="0"/>
              </a:rPr>
              <a:t>rotor height</a:t>
            </a:r>
            <a:r>
              <a:rPr lang="en-US" sz="2800" dirty="0">
                <a:latin typeface="Comic Sans MS" pitchFamily="66" charset="0"/>
              </a:rPr>
              <a:t>. </a:t>
            </a:r>
            <a:endParaRPr lang="en-US" sz="2800" dirty="0" smtClean="0">
              <a:latin typeface="Comic Sans MS" pitchFamily="66" charset="0"/>
            </a:endParaRPr>
          </a:p>
          <a:p>
            <a:pPr algn="just"/>
            <a:r>
              <a:rPr lang="en-US" sz="2800" dirty="0" smtClean="0">
                <a:latin typeface="Comic Sans MS" pitchFamily="66" charset="0"/>
              </a:rPr>
              <a:t>The </a:t>
            </a:r>
            <a:r>
              <a:rPr lang="en-US" sz="2800" dirty="0">
                <a:latin typeface="Comic Sans MS" pitchFamily="66" charset="0"/>
              </a:rPr>
              <a:t>data collected at any heights can be extrapolated to other heights </a:t>
            </a:r>
            <a:r>
              <a:rPr lang="en-US" sz="2800" dirty="0" smtClean="0">
                <a:latin typeface="Comic Sans MS" pitchFamily="66" charset="0"/>
              </a:rPr>
              <a:t>on the </a:t>
            </a:r>
            <a:r>
              <a:rPr lang="en-US" sz="2800" dirty="0">
                <a:latin typeface="Comic Sans MS" pitchFamily="66" charset="0"/>
              </a:rPr>
              <a:t>basis of the roughness </a:t>
            </a:r>
            <a:r>
              <a:rPr lang="en-US" sz="2800" dirty="0" smtClean="0">
                <a:latin typeface="Comic Sans MS" pitchFamily="66" charset="0"/>
              </a:rPr>
              <a:t>height of the terrain.</a:t>
            </a:r>
          </a:p>
          <a:p>
            <a:pPr algn="just">
              <a:buFont typeface="Wingdings" pitchFamily="2" charset="2"/>
              <a:buChar char="Ø"/>
            </a:pPr>
            <a:r>
              <a:rPr lang="en-US" sz="2400" dirty="0" smtClean="0">
                <a:latin typeface="Comic Sans MS" pitchFamily="66" charset="0"/>
              </a:rPr>
              <a:t>Due to the boundary layer effect, wind speed increases with the height in a logarithmic pattern. If the wind data is available at a height Z and the roughness height is Z</a:t>
            </a:r>
            <a:r>
              <a:rPr lang="en-US" sz="2400" baseline="-25000" dirty="0" smtClean="0">
                <a:latin typeface="Comic Sans MS" pitchFamily="66" charset="0"/>
              </a:rPr>
              <a:t>0</a:t>
            </a:r>
            <a:r>
              <a:rPr lang="en-US" sz="2400" dirty="0" smtClean="0">
                <a:latin typeface="Comic Sans MS" pitchFamily="66" charset="0"/>
              </a:rPr>
              <a:t>, then the velocity at a height Z</a:t>
            </a:r>
            <a:r>
              <a:rPr lang="en-US" sz="2400" baseline="-25000" dirty="0" smtClean="0">
                <a:latin typeface="Comic Sans MS" pitchFamily="66" charset="0"/>
              </a:rPr>
              <a:t>R</a:t>
            </a:r>
            <a:r>
              <a:rPr lang="en-US" sz="2400" dirty="0" smtClean="0">
                <a:latin typeface="Comic Sans MS" pitchFamily="66" charset="0"/>
              </a:rPr>
              <a:t> is given by:</a:t>
            </a:r>
            <a:endParaRPr lang="en-US" sz="2400" dirty="0">
              <a:latin typeface="Comic Sans MS" pitchFamily="66" charset="0"/>
            </a:endParaRPr>
          </a:p>
        </p:txBody>
      </p:sp>
      <p:pic>
        <p:nvPicPr>
          <p:cNvPr id="3074" name="Picture 2"/>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057399" y="4876800"/>
            <a:ext cx="3505201" cy="1580470"/>
          </a:xfrm>
          <a:prstGeom prst="rect">
            <a:avLst/>
          </a:prstGeom>
          <a:solidFill>
            <a:srgbClr val="00B050"/>
          </a:solidFill>
          <a:ln w="9525">
            <a:noFill/>
            <a:miter lim="800000"/>
            <a:headEnd/>
            <a:tailEnd/>
          </a:ln>
        </p:spPr>
      </p:pic>
      <p:sp>
        <p:nvSpPr>
          <p:cNvPr id="5" name="Rectangle 4"/>
          <p:cNvSpPr/>
          <p:nvPr/>
        </p:nvSpPr>
        <p:spPr>
          <a:xfrm>
            <a:off x="7086600" y="5410200"/>
            <a:ext cx="556563" cy="369332"/>
          </a:xfrm>
          <a:prstGeom prst="rect">
            <a:avLst/>
          </a:prstGeom>
          <a:solidFill>
            <a:srgbClr val="00B0F0"/>
          </a:solidFill>
        </p:spPr>
        <p:txBody>
          <a:bodyPr wrap="none">
            <a:spAutoFit/>
          </a:bodyPr>
          <a:lstStyle/>
          <a:p>
            <a:r>
              <a:rPr lang="en-US" dirty="0">
                <a:latin typeface="Comic Sans MS" pitchFamily="66" charset="0"/>
              </a:rPr>
              <a:t>6</a:t>
            </a:r>
            <a:r>
              <a:rPr lang="en-US" dirty="0" smtClean="0">
                <a:latin typeface="Comic Sans MS" pitchFamily="66" charset="0"/>
              </a:rPr>
              <a:t>.1 </a:t>
            </a:r>
            <a:endParaRPr lang="en-US" dirty="0"/>
          </a:p>
        </p:txBody>
      </p:sp>
      <p:sp>
        <p:nvSpPr>
          <p:cNvPr id="6" name="Rectangle 5"/>
          <p:cNvSpPr/>
          <p:nvPr/>
        </p:nvSpPr>
        <p:spPr>
          <a:xfrm>
            <a:off x="0" y="6457890"/>
            <a:ext cx="9144000" cy="400110"/>
          </a:xfrm>
          <a:prstGeom prst="rect">
            <a:avLst/>
          </a:prstGeom>
        </p:spPr>
        <p:txBody>
          <a:bodyPr wrap="square">
            <a:spAutoFit/>
          </a:bodyPr>
          <a:lstStyle/>
          <a:p>
            <a:r>
              <a:rPr lang="en-US" sz="2000" dirty="0" smtClean="0">
                <a:latin typeface="Comic Sans MS" pitchFamily="66" charset="0"/>
              </a:rPr>
              <a:t>where V (Z</a:t>
            </a:r>
            <a:r>
              <a:rPr lang="en-US" sz="2000" baseline="-25000" dirty="0" smtClean="0">
                <a:latin typeface="Comic Sans MS" pitchFamily="66" charset="0"/>
              </a:rPr>
              <a:t>R</a:t>
            </a:r>
            <a:r>
              <a:rPr lang="en-US" sz="2000" dirty="0" smtClean="0">
                <a:latin typeface="Comic Sans MS" pitchFamily="66" charset="0"/>
              </a:rPr>
              <a:t>) and V(Z) are the velocities at heights Z</a:t>
            </a:r>
            <a:r>
              <a:rPr lang="en-US" sz="2000" baseline="-25000" dirty="0" smtClean="0">
                <a:latin typeface="Comic Sans MS" pitchFamily="66" charset="0"/>
              </a:rPr>
              <a:t>R</a:t>
            </a:r>
            <a:r>
              <a:rPr lang="en-US" sz="2000" dirty="0" smtClean="0">
                <a:latin typeface="Comic Sans MS" pitchFamily="66" charset="0"/>
              </a:rPr>
              <a:t> and Z respectively</a:t>
            </a:r>
            <a:endParaRPr lang="en-US" sz="2000" dirty="0">
              <a:latin typeface="Comic Sans MS" pitchFamily="66" charset="0"/>
            </a:endParaRPr>
          </a:p>
        </p:txBody>
      </p:sp>
    </p:spTree>
    <p:extLst>
      <p:ext uri="{BB962C8B-B14F-4D97-AF65-F5344CB8AC3E}">
        <p14:creationId xmlns:p14="http://schemas.microsoft.com/office/powerpoint/2010/main" val="204897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wipe(down)">
                                      <p:cBhvr>
                                        <p:cTn id="27" dur="5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wipe(down)">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down)">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down)">
                                      <p:cBhvr>
                                        <p:cTn id="4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Wingdings" pitchFamily="2" charset="2"/>
              <a:buChar char="Ø"/>
            </a:pPr>
            <a:r>
              <a:rPr lang="en-US" sz="2800" dirty="0">
                <a:latin typeface="Comic Sans MS" pitchFamily="66" charset="0"/>
              </a:rPr>
              <a:t>In some cases, we may have data from a reference location (meteorological </a:t>
            </a:r>
            <a:r>
              <a:rPr lang="en-US" sz="2800" dirty="0" smtClean="0">
                <a:latin typeface="Comic Sans MS" pitchFamily="66" charset="0"/>
              </a:rPr>
              <a:t>station for </a:t>
            </a:r>
            <a:r>
              <a:rPr lang="en-US" sz="2800" dirty="0">
                <a:latin typeface="Comic Sans MS" pitchFamily="66" charset="0"/>
              </a:rPr>
              <a:t>example) at a certain height. This data is to be transformed to a </a:t>
            </a:r>
            <a:r>
              <a:rPr lang="en-US" sz="2800" dirty="0" smtClean="0">
                <a:latin typeface="Comic Sans MS" pitchFamily="66" charset="0"/>
              </a:rPr>
              <a:t>different height </a:t>
            </a:r>
            <a:r>
              <a:rPr lang="en-US" sz="2800" dirty="0">
                <a:latin typeface="Comic Sans MS" pitchFamily="66" charset="0"/>
              </a:rPr>
              <a:t>at another location with similar wind profile but different roughness </a:t>
            </a:r>
            <a:r>
              <a:rPr lang="en-US" sz="2800" dirty="0" smtClean="0">
                <a:latin typeface="Comic Sans MS" pitchFamily="66" charset="0"/>
              </a:rPr>
              <a:t>height (for </a:t>
            </a:r>
            <a:r>
              <a:rPr lang="en-US" sz="2800" dirty="0">
                <a:latin typeface="Comic Sans MS" pitchFamily="66" charset="0"/>
              </a:rPr>
              <a:t>example, the wind turbine site</a:t>
            </a:r>
            <a:r>
              <a:rPr lang="en-US" sz="2800" dirty="0" smtClean="0">
                <a:latin typeface="Comic Sans MS" pitchFamily="66" charset="0"/>
              </a:rPr>
              <a:t>).</a:t>
            </a:r>
          </a:p>
          <a:p>
            <a:pPr algn="just">
              <a:buFont typeface="Wingdings" pitchFamily="2" charset="2"/>
              <a:buChar char="Ø"/>
            </a:pPr>
            <a:r>
              <a:rPr lang="en-US" sz="2800" dirty="0">
                <a:latin typeface="Comic Sans MS" pitchFamily="66" charset="0"/>
              </a:rPr>
              <a:t>Under such situations, it is logical to </a:t>
            </a:r>
            <a:r>
              <a:rPr lang="en-US" sz="2800" dirty="0" smtClean="0">
                <a:latin typeface="Comic Sans MS" pitchFamily="66" charset="0"/>
              </a:rPr>
              <a:t>assume that </a:t>
            </a:r>
            <a:r>
              <a:rPr lang="en-US" sz="2800" dirty="0">
                <a:latin typeface="Comic Sans MS" pitchFamily="66" charset="0"/>
              </a:rPr>
              <a:t>the wind velocity is not significantly affected by the surface </a:t>
            </a:r>
            <a:r>
              <a:rPr lang="en-US" sz="2800" dirty="0" smtClean="0">
                <a:latin typeface="Comic Sans MS" pitchFamily="66" charset="0"/>
              </a:rPr>
              <a:t>characteristics beyond </a:t>
            </a:r>
            <a:r>
              <a:rPr lang="en-US" sz="2800" dirty="0">
                <a:latin typeface="Comic Sans MS" pitchFamily="66" charset="0"/>
              </a:rPr>
              <a:t>a certain height. This height may be taken as 60 m from the ground </a:t>
            </a:r>
            <a:r>
              <a:rPr lang="en-US" sz="2800" dirty="0" smtClean="0">
                <a:latin typeface="Comic Sans MS" pitchFamily="66" charset="0"/>
              </a:rPr>
              <a:t>level . </a:t>
            </a:r>
            <a:r>
              <a:rPr lang="en-US" sz="2800" dirty="0">
                <a:latin typeface="Comic Sans MS" pitchFamily="66" charset="0"/>
              </a:rPr>
              <a:t>Thus, expressing the velocity at 60 m in terms of the reference location,</a:t>
            </a:r>
          </a:p>
        </p:txBody>
      </p:sp>
      <p:pic>
        <p:nvPicPr>
          <p:cNvPr id="4098"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295400" y="5334000"/>
            <a:ext cx="4979719" cy="1295400"/>
          </a:xfrm>
          <a:prstGeom prst="rect">
            <a:avLst/>
          </a:prstGeom>
          <a:noFill/>
          <a:ln w="9525">
            <a:noFill/>
            <a:miter lim="800000"/>
            <a:headEnd/>
            <a:tailEnd/>
          </a:ln>
        </p:spPr>
      </p:pic>
      <p:sp>
        <p:nvSpPr>
          <p:cNvPr id="5" name="Rectangle 4"/>
          <p:cNvSpPr/>
          <p:nvPr/>
        </p:nvSpPr>
        <p:spPr>
          <a:xfrm>
            <a:off x="7620000" y="5638800"/>
            <a:ext cx="593432" cy="369332"/>
          </a:xfrm>
          <a:prstGeom prst="rect">
            <a:avLst/>
          </a:prstGeom>
          <a:solidFill>
            <a:srgbClr val="00B0F0"/>
          </a:solidFill>
        </p:spPr>
        <p:txBody>
          <a:bodyPr wrap="none">
            <a:spAutoFit/>
          </a:bodyPr>
          <a:lstStyle/>
          <a:p>
            <a:r>
              <a:rPr lang="en-US" dirty="0">
                <a:latin typeface="Comic Sans MS" pitchFamily="66" charset="0"/>
              </a:rPr>
              <a:t>6</a:t>
            </a:r>
            <a:r>
              <a:rPr lang="en-US" dirty="0" smtClean="0">
                <a:latin typeface="Comic Sans MS" pitchFamily="66" charset="0"/>
              </a:rPr>
              <a:t>.2 </a:t>
            </a:r>
            <a:endParaRPr lang="en-US" dirty="0"/>
          </a:p>
        </p:txBody>
      </p:sp>
    </p:spTree>
    <p:extLst>
      <p:ext uri="{BB962C8B-B14F-4D97-AF65-F5344CB8AC3E}">
        <p14:creationId xmlns:p14="http://schemas.microsoft.com/office/powerpoint/2010/main" val="3818296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solidFill>
                  <a:srgbClr val="FF0000"/>
                </a:solidFill>
                <a:latin typeface="Comic Sans MS" pitchFamily="66" charset="0"/>
              </a:rPr>
              <a:t>Turbulence </a:t>
            </a:r>
          </a:p>
          <a:p>
            <a:pPr algn="just">
              <a:buFont typeface="Wingdings" pitchFamily="2" charset="2"/>
              <a:buChar char="Ø"/>
            </a:pPr>
            <a:r>
              <a:rPr lang="en-US" sz="2400" dirty="0">
                <a:latin typeface="Comic Sans MS" pitchFamily="66" charset="0"/>
              </a:rPr>
              <a:t>Turbulence refers to fluctuations in wind speed on a relatively fast </a:t>
            </a:r>
            <a:r>
              <a:rPr lang="en-US" sz="2400" dirty="0" smtClean="0">
                <a:latin typeface="Comic Sans MS" pitchFamily="66" charset="0"/>
              </a:rPr>
              <a:t>time-scale, typically </a:t>
            </a:r>
            <a:r>
              <a:rPr lang="en-US" sz="2400" dirty="0">
                <a:latin typeface="Comic Sans MS" pitchFamily="66" charset="0"/>
              </a:rPr>
              <a:t>less than about 10 </a:t>
            </a:r>
            <a:r>
              <a:rPr lang="en-US" sz="2400" dirty="0" smtClean="0">
                <a:latin typeface="Comic Sans MS" pitchFamily="66" charset="0"/>
              </a:rPr>
              <a:t>min. speed </a:t>
            </a:r>
            <a:r>
              <a:rPr lang="en-US" sz="2400" dirty="0">
                <a:latin typeface="Comic Sans MS" pitchFamily="66" charset="0"/>
              </a:rPr>
              <a:t>and direction of wind change rapidly while it passes through rough </a:t>
            </a:r>
            <a:r>
              <a:rPr lang="en-US" sz="2400" dirty="0" smtClean="0">
                <a:latin typeface="Comic Sans MS" pitchFamily="66" charset="0"/>
              </a:rPr>
              <a:t>surfaces and </a:t>
            </a:r>
            <a:r>
              <a:rPr lang="en-US" sz="2400" dirty="0">
                <a:latin typeface="Comic Sans MS" pitchFamily="66" charset="0"/>
              </a:rPr>
              <a:t>obstructions like buildings, trees and rocks. </a:t>
            </a:r>
            <a:r>
              <a:rPr lang="en-US" sz="2400" dirty="0" smtClean="0">
                <a:latin typeface="Comic Sans MS" pitchFamily="66" charset="0"/>
              </a:rPr>
              <a:t>This </a:t>
            </a:r>
            <a:r>
              <a:rPr lang="en-US" sz="2400" dirty="0">
                <a:latin typeface="Comic Sans MS" pitchFamily="66" charset="0"/>
              </a:rPr>
              <a:t>is due to the </a:t>
            </a:r>
            <a:r>
              <a:rPr lang="en-US" sz="2400" dirty="0" smtClean="0">
                <a:latin typeface="Comic Sans MS" pitchFamily="66" charset="0"/>
              </a:rPr>
              <a:t>turbulence generated </a:t>
            </a:r>
            <a:r>
              <a:rPr lang="en-US" sz="2400" dirty="0">
                <a:latin typeface="Comic Sans MS" pitchFamily="66" charset="0"/>
              </a:rPr>
              <a:t>in the </a:t>
            </a:r>
            <a:r>
              <a:rPr lang="en-US" sz="2400" dirty="0" smtClean="0">
                <a:latin typeface="Comic Sans MS" pitchFamily="66" charset="0"/>
              </a:rPr>
              <a:t>flow.</a:t>
            </a:r>
          </a:p>
          <a:p>
            <a:pPr algn="just">
              <a:buFont typeface="Wingdings" pitchFamily="2" charset="2"/>
              <a:buChar char="Ø"/>
            </a:pPr>
            <a:r>
              <a:rPr lang="en-US" sz="2400" dirty="0" smtClean="0">
                <a:latin typeface="Comic Sans MS" pitchFamily="66" charset="0"/>
              </a:rPr>
              <a:t>Extent </a:t>
            </a:r>
            <a:r>
              <a:rPr lang="en-US" sz="2400" dirty="0">
                <a:latin typeface="Comic Sans MS" pitchFamily="66" charset="0"/>
              </a:rPr>
              <a:t>of this turbulence at the upstream and </a:t>
            </a:r>
            <a:r>
              <a:rPr lang="en-US" sz="2400" dirty="0" smtClean="0">
                <a:latin typeface="Comic Sans MS" pitchFamily="66" charset="0"/>
              </a:rPr>
              <a:t>downstream of </a:t>
            </a:r>
            <a:r>
              <a:rPr lang="en-US" sz="2400" dirty="0">
                <a:latin typeface="Comic Sans MS" pitchFamily="66" charset="0"/>
              </a:rPr>
              <a:t>the flow is shown in Fig. </a:t>
            </a:r>
            <a:r>
              <a:rPr lang="en-US" sz="2400" dirty="0" smtClean="0">
                <a:latin typeface="Comic Sans MS" pitchFamily="66" charset="0"/>
              </a:rPr>
              <a:t>below . </a:t>
            </a:r>
          </a:p>
          <a:p>
            <a:pPr algn="just">
              <a:buFont typeface="Wingdings" pitchFamily="2" charset="2"/>
              <a:buChar char="Ø"/>
            </a:pPr>
            <a:endParaRPr lang="en-US" sz="2400" dirty="0" smtClean="0">
              <a:latin typeface="Comic Sans MS" pitchFamily="66" charset="0"/>
            </a:endParaRPr>
          </a:p>
          <a:p>
            <a:pPr algn="just">
              <a:buFont typeface="Wingdings" pitchFamily="2" charset="2"/>
              <a:buChar char="Ø"/>
            </a:pPr>
            <a:endParaRPr lang="en-US" sz="2800" dirty="0" smtClean="0">
              <a:latin typeface="Comic Sans MS" pitchFamily="66" charset="0"/>
            </a:endParaRPr>
          </a:p>
          <a:p>
            <a:pPr algn="just">
              <a:buFont typeface="Wingdings" pitchFamily="2" charset="2"/>
              <a:buChar char="Ø"/>
            </a:pPr>
            <a:endParaRPr lang="en-US" sz="2800" dirty="0">
              <a:latin typeface="Comic Sans MS" pitchFamily="66" charset="0"/>
            </a:endParaRPr>
          </a:p>
        </p:txBody>
      </p:sp>
      <p:pic>
        <p:nvPicPr>
          <p:cNvPr id="614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381000" y="3581400"/>
            <a:ext cx="5334000" cy="2939374"/>
          </a:xfrm>
          <a:prstGeom prst="rect">
            <a:avLst/>
          </a:prstGeom>
          <a:noFill/>
          <a:ln w="9525">
            <a:noFill/>
            <a:miter lim="800000"/>
            <a:headEnd/>
            <a:tailEnd/>
          </a:ln>
        </p:spPr>
      </p:pic>
      <p:sp>
        <p:nvSpPr>
          <p:cNvPr id="5" name="Rectangle 4"/>
          <p:cNvSpPr/>
          <p:nvPr/>
        </p:nvSpPr>
        <p:spPr>
          <a:xfrm>
            <a:off x="0" y="6488668"/>
            <a:ext cx="5033750" cy="369332"/>
          </a:xfrm>
          <a:prstGeom prst="rect">
            <a:avLst/>
          </a:prstGeom>
        </p:spPr>
        <p:txBody>
          <a:bodyPr wrap="none">
            <a:spAutoFit/>
          </a:bodyPr>
          <a:lstStyle/>
          <a:p>
            <a:r>
              <a:rPr lang="en-US" b="1" dirty="0" smtClean="0">
                <a:solidFill>
                  <a:srgbClr val="C00000"/>
                </a:solidFill>
                <a:latin typeface="Comic Sans MS" pitchFamily="66" charset="0"/>
              </a:rPr>
              <a:t>Fig.  Turbulence </a:t>
            </a:r>
            <a:r>
              <a:rPr lang="en-US" b="1" dirty="0">
                <a:solidFill>
                  <a:srgbClr val="C00000"/>
                </a:solidFill>
                <a:latin typeface="Comic Sans MS" pitchFamily="66" charset="0"/>
              </a:rPr>
              <a:t>created by an obstruction</a:t>
            </a:r>
            <a:endParaRPr lang="en-US" dirty="0">
              <a:solidFill>
                <a:srgbClr val="C00000"/>
              </a:solidFill>
              <a:latin typeface="Comic Sans MS" pitchFamily="66" charset="0"/>
            </a:endParaRPr>
          </a:p>
        </p:txBody>
      </p:sp>
      <p:sp>
        <p:nvSpPr>
          <p:cNvPr id="6" name="Rectangle 5"/>
          <p:cNvSpPr/>
          <p:nvPr/>
        </p:nvSpPr>
        <p:spPr>
          <a:xfrm>
            <a:off x="6400800" y="3429000"/>
            <a:ext cx="2743200" cy="2031325"/>
          </a:xfrm>
          <a:prstGeom prst="rect">
            <a:avLst/>
          </a:prstGeom>
        </p:spPr>
        <p:txBody>
          <a:bodyPr wrap="square">
            <a:spAutoFit/>
          </a:bodyPr>
          <a:lstStyle/>
          <a:p>
            <a:pPr algn="just"/>
            <a:r>
              <a:rPr lang="en-US" dirty="0">
                <a:solidFill>
                  <a:srgbClr val="002060"/>
                </a:solidFill>
                <a:latin typeface="Comic Sans MS" pitchFamily="66" charset="0"/>
              </a:rPr>
              <a:t>The presence of turbulence in the flow </a:t>
            </a:r>
            <a:r>
              <a:rPr lang="en-US" dirty="0" smtClean="0">
                <a:solidFill>
                  <a:srgbClr val="002060"/>
                </a:solidFill>
                <a:latin typeface="Comic Sans MS" pitchFamily="66" charset="0"/>
              </a:rPr>
              <a:t>not only </a:t>
            </a:r>
            <a:r>
              <a:rPr lang="en-US" dirty="0">
                <a:solidFill>
                  <a:srgbClr val="002060"/>
                </a:solidFill>
                <a:latin typeface="Comic Sans MS" pitchFamily="66" charset="0"/>
              </a:rPr>
              <a:t>reduces the power available in the stream, but also imposes fatigue loads </a:t>
            </a:r>
            <a:r>
              <a:rPr lang="en-US" dirty="0" smtClean="0">
                <a:solidFill>
                  <a:srgbClr val="002060"/>
                </a:solidFill>
                <a:latin typeface="Comic Sans MS" pitchFamily="66" charset="0"/>
              </a:rPr>
              <a:t>on the </a:t>
            </a:r>
            <a:r>
              <a:rPr lang="en-US" dirty="0">
                <a:solidFill>
                  <a:srgbClr val="002060"/>
                </a:solidFill>
                <a:latin typeface="Comic Sans MS" pitchFamily="66" charset="0"/>
              </a:rPr>
              <a:t>turbine.</a:t>
            </a:r>
          </a:p>
        </p:txBody>
      </p:sp>
    </p:spTree>
    <p:extLst>
      <p:ext uri="{BB962C8B-B14F-4D97-AF65-F5344CB8AC3E}">
        <p14:creationId xmlns:p14="http://schemas.microsoft.com/office/powerpoint/2010/main" val="231485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down)">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0"/>
            <a:ext cx="9144000" cy="6858000"/>
          </a:xfrm>
        </p:spPr>
        <p:txBody>
          <a:bodyPr/>
          <a:lstStyle/>
          <a:p>
            <a:pPr eaLnBrk="1" hangingPunct="1">
              <a:buFont typeface="Arial" charset="0"/>
              <a:buNone/>
            </a:pPr>
            <a:r>
              <a:rPr lang="en-US" dirty="0" smtClean="0">
                <a:solidFill>
                  <a:srgbClr val="FF0000"/>
                </a:solidFill>
                <a:latin typeface="Comic Sans MS" pitchFamily="66" charset="0"/>
              </a:rPr>
              <a:t> Classification of wind turbines</a:t>
            </a:r>
          </a:p>
          <a:p>
            <a:pPr algn="just" eaLnBrk="1" hangingPunct="1">
              <a:buFont typeface="Wingdings" pitchFamily="2" charset="2"/>
              <a:buChar char="Ø"/>
            </a:pPr>
            <a:r>
              <a:rPr lang="en-US" dirty="0" smtClean="0">
                <a:solidFill>
                  <a:srgbClr val="FF0000"/>
                </a:solidFill>
                <a:latin typeface="Comic Sans MS" pitchFamily="66" charset="0"/>
              </a:rPr>
              <a:t> </a:t>
            </a:r>
            <a:r>
              <a:rPr lang="en-US" sz="2800" dirty="0" smtClean="0">
                <a:latin typeface="Comic Sans MS" pitchFamily="66" charset="0"/>
              </a:rPr>
              <a:t>Since the inception of the wind energy technology, machines of several types and shapes were designed and developed around different parts of the world.</a:t>
            </a:r>
          </a:p>
          <a:p>
            <a:pPr algn="just" eaLnBrk="1" hangingPunct="1">
              <a:buFont typeface="Wingdings" pitchFamily="2" charset="2"/>
              <a:buChar char="Ø"/>
            </a:pPr>
            <a:r>
              <a:rPr lang="en-US" sz="2800" dirty="0" smtClean="0">
                <a:latin typeface="Comic Sans MS" pitchFamily="66" charset="0"/>
              </a:rPr>
              <a:t>Although there are several ways to categorize wind turbines, they are broadly classified into horizontal axis machines and vertical axis machines, based on their axis of rotation.</a:t>
            </a:r>
          </a:p>
          <a:p>
            <a:pPr algn="just" eaLnBrk="1" hangingPunct="1">
              <a:buFont typeface="Arial" charset="0"/>
              <a:buNone/>
            </a:pPr>
            <a:r>
              <a:rPr lang="en-US" sz="2800" dirty="0" smtClean="0">
                <a:solidFill>
                  <a:srgbClr val="0000FF"/>
                </a:solidFill>
                <a:latin typeface="Comic Sans MS" pitchFamily="66" charset="0"/>
              </a:rPr>
              <a:t> Horizontal axis wind turbines</a:t>
            </a:r>
          </a:p>
          <a:p>
            <a:pPr algn="just" eaLnBrk="1" hangingPunct="1">
              <a:buFont typeface="Wingdings" pitchFamily="2" charset="2"/>
              <a:buChar char="Ø"/>
            </a:pPr>
            <a:r>
              <a:rPr lang="en-US" sz="2800" dirty="0" smtClean="0">
                <a:latin typeface="Comic Sans MS" pitchFamily="66" charset="0"/>
              </a:rPr>
              <a:t>Horizontal axis wind turbines (</a:t>
            </a:r>
            <a:r>
              <a:rPr lang="en-US" sz="2800" dirty="0" err="1" smtClean="0">
                <a:latin typeface="Comic Sans MS" pitchFamily="66" charset="0"/>
              </a:rPr>
              <a:t>HAWT</a:t>
            </a:r>
            <a:r>
              <a:rPr lang="en-US" sz="2800" dirty="0" smtClean="0">
                <a:latin typeface="Comic Sans MS" pitchFamily="66" charset="0"/>
              </a:rPr>
              <a:t>) have their axis of rotation horizontal to the ground and almost parallel to the wind stream.</a:t>
            </a:r>
            <a:endParaRPr lang="en-US" sz="2800" dirty="0" smtClean="0">
              <a:solidFill>
                <a:srgbClr val="0000FF"/>
              </a:solidFill>
              <a:latin typeface="Comic Sans MS" pitchFamily="66" charset="0"/>
            </a:endParaRPr>
          </a:p>
        </p:txBody>
      </p:sp>
    </p:spTree>
    <p:extLst>
      <p:ext uri="{BB962C8B-B14F-4D97-AF65-F5344CB8AC3E}">
        <p14:creationId xmlns:p14="http://schemas.microsoft.com/office/powerpoint/2010/main" val="2434438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down)">
                                      <p:cBhvr>
                                        <p:cTn id="7" dur="500"/>
                                        <p:tgtEl>
                                          <p:spTgt spid="18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wipe(down)">
                                      <p:cBhvr>
                                        <p:cTn id="12" dur="500"/>
                                        <p:tgtEl>
                                          <p:spTgt spid="184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wipe(down)">
                                      <p:cBhvr>
                                        <p:cTn id="17" dur="500"/>
                                        <p:tgtEl>
                                          <p:spTgt spid="1843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wipe(down)">
                                      <p:cBhvr>
                                        <p:cTn id="22" dur="500"/>
                                        <p:tgtEl>
                                          <p:spTgt spid="1843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434">
                                            <p:txEl>
                                              <p:pRg st="4" end="4"/>
                                            </p:txEl>
                                          </p:spTgt>
                                        </p:tgtEl>
                                        <p:attrNameLst>
                                          <p:attrName>style.visibility</p:attrName>
                                        </p:attrNameLst>
                                      </p:cBhvr>
                                      <p:to>
                                        <p:strVal val="visible"/>
                                      </p:to>
                                    </p:set>
                                    <p:animEffect transition="in" filter="wipe(down)">
                                      <p:cBhvr>
                                        <p:cTn id="27" dur="500"/>
                                        <p:tgtEl>
                                          <p:spTgt spid="18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44323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1000"/>
            <a:ext cx="4648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772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295400" y="6488113"/>
            <a:ext cx="693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C00000"/>
                </a:solidFill>
                <a:latin typeface="Comic Sans MS" pitchFamily="66" charset="0"/>
              </a:rPr>
              <a:t>Fig. </a:t>
            </a:r>
            <a:r>
              <a:rPr lang="en-US" b="1" dirty="0" smtClean="0">
                <a:solidFill>
                  <a:srgbClr val="C00000"/>
                </a:solidFill>
                <a:latin typeface="Comic Sans MS" pitchFamily="66" charset="0"/>
              </a:rPr>
              <a:t> </a:t>
            </a:r>
            <a:r>
              <a:rPr lang="en-US" b="1" dirty="0">
                <a:solidFill>
                  <a:srgbClr val="C00000"/>
                </a:solidFill>
                <a:latin typeface="Comic Sans MS" pitchFamily="66" charset="0"/>
              </a:rPr>
              <a:t>Horizontal axis wind turbines</a:t>
            </a:r>
          </a:p>
        </p:txBody>
      </p:sp>
      <p:pic>
        <p:nvPicPr>
          <p:cNvPr id="28675" name="Picture 3"/>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685800" y="3886200"/>
            <a:ext cx="2962275" cy="2295525"/>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609600" y="0"/>
            <a:ext cx="3048000" cy="3824941"/>
          </a:xfrm>
          <a:prstGeom prst="rect">
            <a:avLst/>
          </a:prstGeom>
          <a:noFill/>
          <a:ln w="9525">
            <a:noFill/>
            <a:miter lim="800000"/>
            <a:headEnd/>
            <a:tailEnd/>
          </a:ln>
        </p:spPr>
      </p:pic>
      <p:pic>
        <p:nvPicPr>
          <p:cNvPr id="28677" name="Picture 5"/>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5715000" y="0"/>
            <a:ext cx="1887415" cy="3505200"/>
          </a:xfrm>
          <a:prstGeom prst="rect">
            <a:avLst/>
          </a:prstGeom>
          <a:noFill/>
          <a:ln w="9525">
            <a:noFill/>
            <a:miter lim="800000"/>
            <a:headEnd/>
            <a:tailEnd/>
          </a:ln>
        </p:spPr>
      </p:pic>
      <p:pic>
        <p:nvPicPr>
          <p:cNvPr id="28678" name="Picture 6"/>
          <p:cNvPicPr>
            <a:picLocks noChangeAspect="1" noChangeArrowheads="1"/>
          </p:cNvPicPr>
          <p:nvPr/>
        </p:nvPicPr>
        <p:blipFill>
          <a:blip r:embed="rId5" cstate="print">
            <a:duotone>
              <a:prstClr val="black"/>
              <a:schemeClr val="accent5">
                <a:tint val="45000"/>
                <a:satMod val="400000"/>
              </a:schemeClr>
            </a:duotone>
          </a:blip>
          <a:srcRect/>
          <a:stretch>
            <a:fillRect/>
          </a:stretch>
        </p:blipFill>
        <p:spPr bwMode="auto">
          <a:xfrm>
            <a:off x="6019799" y="3581400"/>
            <a:ext cx="2872185" cy="2895600"/>
          </a:xfrm>
          <a:prstGeom prst="rect">
            <a:avLst/>
          </a:prstGeom>
          <a:noFill/>
          <a:ln w="9525">
            <a:noFill/>
            <a:miter lim="800000"/>
            <a:headEnd/>
            <a:tailEnd/>
          </a:ln>
        </p:spPr>
      </p:pic>
    </p:spTree>
    <p:extLst>
      <p:ext uri="{BB962C8B-B14F-4D97-AF65-F5344CB8AC3E}">
        <p14:creationId xmlns:p14="http://schemas.microsoft.com/office/powerpoint/2010/main" val="3184729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0" y="0"/>
            <a:ext cx="9144000" cy="6858000"/>
          </a:xfrm>
        </p:spPr>
        <p:txBody>
          <a:bodyPr/>
          <a:lstStyle/>
          <a:p>
            <a:pPr algn="just" eaLnBrk="1" hangingPunct="1"/>
            <a:r>
              <a:rPr lang="en-US" sz="2400" dirty="0" smtClean="0">
                <a:latin typeface="Comic Sans MS" pitchFamily="66" charset="0"/>
              </a:rPr>
              <a:t>Depending on the number of blades, horizontal axis wind turbines are further classified as single bladed, two bladed, three bladed and multi bladed, as shown in Fig. below.</a:t>
            </a:r>
            <a:endParaRPr lang="en-US" sz="2400" dirty="0" smtClean="0">
              <a:solidFill>
                <a:srgbClr val="0000FF"/>
              </a:solidFill>
              <a:latin typeface="Comic Sans MS" pitchFamily="66" charset="0"/>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5374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1143000" y="4191000"/>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C00000"/>
                </a:solidFill>
                <a:latin typeface="Comic Sans MS" pitchFamily="66" charset="0"/>
              </a:rPr>
              <a:t>Fig. </a:t>
            </a:r>
            <a:r>
              <a:rPr lang="en-US" b="1" dirty="0" smtClean="0">
                <a:solidFill>
                  <a:srgbClr val="C00000"/>
                </a:solidFill>
                <a:latin typeface="Comic Sans MS" pitchFamily="66" charset="0"/>
              </a:rPr>
              <a:t> </a:t>
            </a:r>
            <a:r>
              <a:rPr lang="en-US" b="1" dirty="0">
                <a:solidFill>
                  <a:srgbClr val="C00000"/>
                </a:solidFill>
                <a:latin typeface="Comic Sans MS" pitchFamily="66" charset="0"/>
              </a:rPr>
              <a:t>Classification of wind turbines by number of blades</a:t>
            </a:r>
          </a:p>
        </p:txBody>
      </p:sp>
      <p:sp>
        <p:nvSpPr>
          <p:cNvPr id="21509" name="Rectangle 5"/>
          <p:cNvSpPr>
            <a:spLocks noChangeArrowheads="1"/>
          </p:cNvSpPr>
          <p:nvPr/>
        </p:nvSpPr>
        <p:spPr bwMode="auto">
          <a:xfrm>
            <a:off x="0" y="4487863"/>
            <a:ext cx="91440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Comic Sans MS" pitchFamily="66" charset="0"/>
              </a:rPr>
              <a:t>Single bladed turbines are cheaper due to savings on blade materials. The drag losses are also minimum for these turbines. How ever to balance the blade, a counter weight has to be placed opposite to the hub</a:t>
            </a:r>
            <a:r>
              <a:rPr lang="en-US" sz="2800">
                <a:latin typeface="Comic Sans MS" pitchFamily="66" charset="0"/>
              </a:rPr>
              <a:t>. </a:t>
            </a:r>
            <a:r>
              <a:rPr lang="en-US" sz="2400">
                <a:latin typeface="Comic Sans MS" pitchFamily="66" charset="0"/>
              </a:rPr>
              <a:t>Single bladed designs are not very popular due to problems in balancing and visual acceptability. </a:t>
            </a:r>
          </a:p>
        </p:txBody>
      </p:sp>
    </p:spTree>
    <p:extLst>
      <p:ext uri="{BB962C8B-B14F-4D97-AF65-F5344CB8AC3E}">
        <p14:creationId xmlns:p14="http://schemas.microsoft.com/office/powerpoint/2010/main" val="3695757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down)">
                                      <p:cBhvr>
                                        <p:cTn id="7" dur="5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down)">
                                      <p:cBhvr>
                                        <p:cTn id="12" dur="500"/>
                                        <p:tgtEl>
                                          <p:spTgt spid="2150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508">
                                            <p:txEl>
                                              <p:pRg st="0" end="0"/>
                                            </p:txEl>
                                          </p:spTgt>
                                        </p:tgtEl>
                                        <p:attrNameLst>
                                          <p:attrName>style.visibility</p:attrName>
                                        </p:attrNameLst>
                                      </p:cBhvr>
                                      <p:to>
                                        <p:strVal val="visible"/>
                                      </p:to>
                                    </p:set>
                                    <p:animEffect transition="in" filter="wipe(down)">
                                      <p:cBhvr>
                                        <p:cTn id="15" dur="500"/>
                                        <p:tgtEl>
                                          <p:spTgt spid="21508">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509">
                                            <p:txEl>
                                              <p:pRg st="0" end="0"/>
                                            </p:txEl>
                                          </p:spTgt>
                                        </p:tgtEl>
                                        <p:attrNameLst>
                                          <p:attrName>style.visibility</p:attrName>
                                        </p:attrNameLst>
                                      </p:cBhvr>
                                      <p:to>
                                        <p:strVal val="visible"/>
                                      </p:to>
                                    </p:set>
                                    <p:animEffect transition="in" filter="wipe(down)">
                                      <p:cBhvr>
                                        <p:cTn id="18" dur="500"/>
                                        <p:tgtEl>
                                          <p:spTgt spid="215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21508" grpId="0" build="p"/>
      <p:bldP spid="2150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0" y="0"/>
            <a:ext cx="9144000" cy="6858000"/>
          </a:xfrm>
        </p:spPr>
        <p:txBody>
          <a:bodyPr/>
          <a:lstStyle/>
          <a:p>
            <a:pPr algn="just" eaLnBrk="1" hangingPunct="1"/>
            <a:r>
              <a:rPr lang="en-US" sz="2800" smtClean="0">
                <a:latin typeface="Comic Sans MS" pitchFamily="66" charset="0"/>
              </a:rPr>
              <a:t>Two bladed rotors also have these drawbacks, but to a lesser extent. Most of the present commercial turbines used for electricity generation have three blades.</a:t>
            </a:r>
          </a:p>
          <a:p>
            <a:pPr algn="just" eaLnBrk="1" hangingPunct="1"/>
            <a:r>
              <a:rPr lang="en-US" sz="2800" smtClean="0">
                <a:latin typeface="Comic Sans MS" pitchFamily="66" charset="0"/>
              </a:rPr>
              <a:t>Machines with more number of blades (6, 8, 12, 18 or even more) are also available.</a:t>
            </a:r>
          </a:p>
          <a:p>
            <a:pPr algn="just" eaLnBrk="1" hangingPunct="1"/>
            <a:r>
              <a:rPr lang="en-US" sz="2800" smtClean="0">
                <a:latin typeface="Comic Sans MS" pitchFamily="66" charset="0"/>
              </a:rPr>
              <a:t>The ratio between the actual blade area to the swept area of a rotor is termed as the </a:t>
            </a:r>
            <a:r>
              <a:rPr lang="en-US" sz="2800" smtClean="0">
                <a:solidFill>
                  <a:srgbClr val="0000FF"/>
                </a:solidFill>
                <a:latin typeface="Comic Sans MS" pitchFamily="66" charset="0"/>
              </a:rPr>
              <a:t>solidity</a:t>
            </a:r>
            <a:r>
              <a:rPr lang="en-US" sz="2800" smtClean="0">
                <a:latin typeface="Comic Sans MS" pitchFamily="66" charset="0"/>
              </a:rPr>
              <a:t>. Hence, multi-bladed rotors are also called high solidity rotors. </a:t>
            </a:r>
          </a:p>
          <a:p>
            <a:pPr algn="just" eaLnBrk="1" hangingPunct="1"/>
            <a:r>
              <a:rPr lang="en-US" sz="2800" smtClean="0">
                <a:latin typeface="Comic Sans MS" pitchFamily="66" charset="0"/>
              </a:rPr>
              <a:t>High solidity rotors can start easily as more rotor area interacts with the wind initially. Some low solidity designs may require external starting</a:t>
            </a:r>
            <a:r>
              <a:rPr lang="en-US" smtClean="0"/>
              <a:t>.</a:t>
            </a:r>
          </a:p>
        </p:txBody>
      </p:sp>
    </p:spTree>
    <p:extLst>
      <p:ext uri="{BB962C8B-B14F-4D97-AF65-F5344CB8AC3E}">
        <p14:creationId xmlns:p14="http://schemas.microsoft.com/office/powerpoint/2010/main" val="4253560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down)">
                                      <p:cBhvr>
                                        <p:cTn id="7" dur="500"/>
                                        <p:tgtEl>
                                          <p:spTgt spid="22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wipe(down)">
                                      <p:cBhvr>
                                        <p:cTn id="12" dur="500"/>
                                        <p:tgtEl>
                                          <p:spTgt spid="22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0">
                                            <p:txEl>
                                              <p:pRg st="2" end="2"/>
                                            </p:txEl>
                                          </p:spTgt>
                                        </p:tgtEl>
                                        <p:attrNameLst>
                                          <p:attrName>style.visibility</p:attrName>
                                        </p:attrNameLst>
                                      </p:cBhvr>
                                      <p:to>
                                        <p:strVal val="visible"/>
                                      </p:to>
                                    </p:set>
                                    <p:animEffect transition="in" filter="wipe(down)">
                                      <p:cBhvr>
                                        <p:cTn id="17" dur="500"/>
                                        <p:tgtEl>
                                          <p:spTgt spid="22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Effect transition="in" filter="wipe(down)">
                                      <p:cBhvr>
                                        <p:cTn id="22" dur="5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eaLnBrk="1" hangingPunct="1"/>
            <a:r>
              <a:rPr lang="en-US" sz="2800" smtClean="0">
                <a:solidFill>
                  <a:srgbClr val="FF0000"/>
                </a:solidFill>
                <a:latin typeface="Comic Sans MS" pitchFamily="66" charset="0"/>
              </a:rPr>
              <a:t>Question</a:t>
            </a:r>
            <a:r>
              <a:rPr lang="en-US" sz="2800" smtClean="0">
                <a:latin typeface="Comic Sans MS" pitchFamily="66" charset="0"/>
              </a:rPr>
              <a:t>: Then why do we need turbines with more blades?</a:t>
            </a:r>
          </a:p>
          <a:p>
            <a:pPr algn="just" eaLnBrk="1" hangingPunct="1"/>
            <a:r>
              <a:rPr lang="en-US" sz="2800" smtClean="0">
                <a:solidFill>
                  <a:srgbClr val="FF0000"/>
                </a:solidFill>
                <a:latin typeface="Comic Sans MS" pitchFamily="66" charset="0"/>
              </a:rPr>
              <a:t>Answer:</a:t>
            </a:r>
            <a:r>
              <a:rPr lang="en-US" sz="2800" smtClean="0"/>
              <a:t> </a:t>
            </a:r>
            <a:r>
              <a:rPr lang="en-US" sz="2800" smtClean="0">
                <a:latin typeface="Comic Sans MS" pitchFamily="66" charset="0"/>
              </a:rPr>
              <a:t>Some applications like water pumping require high starting torque. For such systems, the torque required for starting goes up to 3-4 times the running torque. Starting torque increases with the solidity. Hence to develop high starting torque, water pumping wind mills are made with multi bladed rotors.</a:t>
            </a:r>
            <a:endParaRPr lang="en-US" sz="2800" smtClean="0">
              <a:solidFill>
                <a:srgbClr val="FF0000"/>
              </a:solidFill>
              <a:latin typeface="Comic Sans MS" pitchFamily="66" charset="0"/>
            </a:endParaRPr>
          </a:p>
        </p:txBody>
      </p:sp>
    </p:spTree>
    <p:extLst>
      <p:ext uri="{BB962C8B-B14F-4D97-AF65-F5344CB8AC3E}">
        <p14:creationId xmlns:p14="http://schemas.microsoft.com/office/powerpoint/2010/main" val="191578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solidFill>
                  <a:srgbClr val="C00000"/>
                </a:solidFill>
                <a:latin typeface="Comic Sans MS" pitchFamily="66" charset="0"/>
              </a:rPr>
              <a:t>Wind Energy in Ethiopia</a:t>
            </a:r>
          </a:p>
          <a:p>
            <a:pPr algn="just"/>
            <a:r>
              <a:rPr lang="en-US" sz="2800" dirty="0" smtClean="0">
                <a:latin typeface="Comic Sans MS" pitchFamily="66" charset="0"/>
              </a:rPr>
              <a:t>The government of Ethiopia with collaboration of Chinese government prepared solar and wind master plan for the whole country.</a:t>
            </a:r>
          </a:p>
          <a:p>
            <a:pPr algn="just"/>
            <a:r>
              <a:rPr lang="en-US" sz="2800" dirty="0">
                <a:latin typeface="Comic Sans MS" pitchFamily="66" charset="0"/>
              </a:rPr>
              <a:t>Based on the analysis of this master plan</a:t>
            </a:r>
            <a:r>
              <a:rPr lang="en-US" sz="2800" dirty="0" smtClean="0">
                <a:latin typeface="Comic Sans MS" pitchFamily="66" charset="0"/>
              </a:rPr>
              <a:t>:</a:t>
            </a:r>
          </a:p>
          <a:p>
            <a:r>
              <a:rPr lang="en-US" sz="2800" dirty="0">
                <a:latin typeface="Comic Sans MS" pitchFamily="66" charset="0"/>
              </a:rPr>
              <a:t>Ethiopia has a capacity of</a:t>
            </a:r>
            <a:r>
              <a:rPr lang="en-US" sz="2800" dirty="0">
                <a:solidFill>
                  <a:srgbClr val="C00000"/>
                </a:solidFill>
                <a:latin typeface="Comic Sans MS" pitchFamily="66" charset="0"/>
              </a:rPr>
              <a:t> 1,350GW </a:t>
            </a:r>
            <a:r>
              <a:rPr lang="en-US" sz="2800" dirty="0">
                <a:latin typeface="Comic Sans MS" pitchFamily="66" charset="0"/>
              </a:rPr>
              <a:t>of energy from wind</a:t>
            </a:r>
            <a:r>
              <a:rPr lang="en-US" sz="2800" dirty="0" smtClean="0">
                <a:latin typeface="Comic Sans MS" pitchFamily="66" charset="0"/>
              </a:rPr>
              <a:t>.</a:t>
            </a:r>
          </a:p>
          <a:p>
            <a:pPr algn="just"/>
            <a:r>
              <a:rPr lang="en-US" sz="2800" dirty="0" smtClean="0">
                <a:latin typeface="Comic Sans MS" pitchFamily="66" charset="0"/>
              </a:rPr>
              <a:t>Generally, the overall wind potential of the country is approximated to be about 10GW However, even though the available potentials were spotted decades ago, it is not until very recently that its practical development caught the attention </a:t>
            </a:r>
            <a:r>
              <a:rPr lang="en-US" sz="2800" dirty="0">
                <a:latin typeface="Comic Sans MS" pitchFamily="66" charset="0"/>
              </a:rPr>
              <a:t>of the concerned body.</a:t>
            </a:r>
          </a:p>
          <a:p>
            <a:pPr algn="just"/>
            <a:endParaRPr lang="en-US" sz="28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0" y="0"/>
            <a:ext cx="9144000" cy="6858000"/>
          </a:xfrm>
        </p:spPr>
        <p:txBody>
          <a:bodyPr/>
          <a:lstStyle/>
          <a:p>
            <a:pPr eaLnBrk="1" hangingPunct="1">
              <a:buFont typeface="Arial" charset="0"/>
              <a:buNone/>
            </a:pPr>
            <a:r>
              <a:rPr lang="en-US" dirty="0" smtClean="0">
                <a:solidFill>
                  <a:srgbClr val="FF0000"/>
                </a:solidFill>
                <a:latin typeface="Comic Sans MS" pitchFamily="66" charset="0"/>
              </a:rPr>
              <a:t>Vertical axis wind turbines</a:t>
            </a:r>
          </a:p>
          <a:p>
            <a:pPr algn="just" eaLnBrk="1" hangingPunct="1"/>
            <a:r>
              <a:rPr lang="en-US" sz="2800" dirty="0" smtClean="0">
                <a:latin typeface="Comic Sans MS" pitchFamily="66" charset="0"/>
              </a:rPr>
              <a:t>The axis of rotation of vertical axis wind turbine (</a:t>
            </a:r>
            <a:r>
              <a:rPr lang="en-US" sz="2800" dirty="0" err="1" smtClean="0">
                <a:latin typeface="Comic Sans MS" pitchFamily="66" charset="0"/>
              </a:rPr>
              <a:t>VAWT</a:t>
            </a:r>
            <a:r>
              <a:rPr lang="en-US" sz="2800" dirty="0" smtClean="0">
                <a:latin typeface="Comic Sans MS" pitchFamily="66" charset="0"/>
              </a:rPr>
              <a:t>) is vertical to the ground and almost perpendicular to the wind direction as seen from Fig. below</a:t>
            </a:r>
            <a:endParaRPr lang="en-US" b="1" dirty="0" smtClean="0">
              <a:solidFill>
                <a:srgbClr val="C00000"/>
              </a:solidFill>
              <a:latin typeface="Comic Sans MS" pitchFamily="66" charset="0"/>
              <a:cs typeface="Arial" charset="0"/>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175" y="2270074"/>
            <a:ext cx="29051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457200" y="64881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C00000"/>
                </a:solidFill>
                <a:latin typeface="Comic Sans MS" pitchFamily="66" charset="0"/>
              </a:rPr>
              <a:t>Fig. </a:t>
            </a:r>
            <a:r>
              <a:rPr lang="en-US" b="1" dirty="0" smtClean="0">
                <a:solidFill>
                  <a:srgbClr val="C00000"/>
                </a:solidFill>
                <a:latin typeface="Comic Sans MS" pitchFamily="66" charset="0"/>
              </a:rPr>
              <a:t> </a:t>
            </a:r>
            <a:r>
              <a:rPr lang="en-US" b="1" dirty="0">
                <a:solidFill>
                  <a:srgbClr val="C00000"/>
                </a:solidFill>
                <a:latin typeface="Comic Sans MS" pitchFamily="66" charset="0"/>
              </a:rPr>
              <a:t>Vertical </a:t>
            </a:r>
            <a:r>
              <a:rPr lang="en-US" b="1" dirty="0" smtClean="0">
                <a:solidFill>
                  <a:srgbClr val="C00000"/>
                </a:solidFill>
                <a:latin typeface="Comic Sans MS" pitchFamily="66" charset="0"/>
              </a:rPr>
              <a:t>Axis </a:t>
            </a:r>
            <a:r>
              <a:rPr lang="en-US" b="1" dirty="0">
                <a:solidFill>
                  <a:srgbClr val="C00000"/>
                </a:solidFill>
                <a:latin typeface="Comic Sans MS" pitchFamily="66" charset="0"/>
              </a:rPr>
              <a:t>wind turbine</a:t>
            </a:r>
          </a:p>
        </p:txBody>
      </p:sp>
      <p:sp>
        <p:nvSpPr>
          <p:cNvPr id="25605" name="Rectangle 5"/>
          <p:cNvSpPr>
            <a:spLocks noChangeArrowheads="1"/>
          </p:cNvSpPr>
          <p:nvPr/>
        </p:nvSpPr>
        <p:spPr bwMode="auto">
          <a:xfrm>
            <a:off x="5029200" y="23622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Comic Sans MS" pitchFamily="66" charset="0"/>
              </a:rPr>
              <a:t>The VAWT can receive wind from any direction. Hence complicated yaw devices can be eliminated.</a:t>
            </a:r>
          </a:p>
        </p:txBody>
      </p:sp>
      <p:sp>
        <p:nvSpPr>
          <p:cNvPr id="25606" name="Rectangle 6"/>
          <p:cNvSpPr>
            <a:spLocks noChangeArrowheads="1"/>
          </p:cNvSpPr>
          <p:nvPr/>
        </p:nvSpPr>
        <p:spPr bwMode="auto">
          <a:xfrm>
            <a:off x="4953000" y="3886200"/>
            <a:ext cx="4191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t>- </a:t>
            </a:r>
            <a:r>
              <a:rPr lang="en-US" sz="2400">
                <a:latin typeface="Comic Sans MS" pitchFamily="66" charset="0"/>
              </a:rPr>
              <a:t>generator and the gearbox housed at the ground level, which makes the tower design simple and more economical. Moreover</a:t>
            </a:r>
          </a:p>
          <a:p>
            <a:pPr algn="just"/>
            <a:r>
              <a:rPr lang="en-US" sz="2400">
                <a:latin typeface="Comic Sans MS" pitchFamily="66" charset="0"/>
              </a:rPr>
              <a:t>- the maintenance of these turbines can be done at the ground level.</a:t>
            </a:r>
          </a:p>
        </p:txBody>
      </p:sp>
    </p:spTree>
    <p:extLst>
      <p:ext uri="{BB962C8B-B14F-4D97-AF65-F5344CB8AC3E}">
        <p14:creationId xmlns:p14="http://schemas.microsoft.com/office/powerpoint/2010/main" val="1392845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down)">
                                      <p:cBhvr>
                                        <p:cTn id="7" dur="500"/>
                                        <p:tgtEl>
                                          <p:spTgt spid="25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602">
                                            <p:txEl>
                                              <p:pRg st="1" end="1"/>
                                            </p:txEl>
                                          </p:spTgt>
                                        </p:tgtEl>
                                        <p:attrNameLst>
                                          <p:attrName>style.visibility</p:attrName>
                                        </p:attrNameLst>
                                      </p:cBhvr>
                                      <p:to>
                                        <p:strVal val="visible"/>
                                      </p:to>
                                    </p:set>
                                    <p:animEffect transition="in" filter="wipe(down)">
                                      <p:cBhvr>
                                        <p:cTn id="12" dur="500"/>
                                        <p:tgtEl>
                                          <p:spTgt spid="2560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5603"/>
                                        </p:tgtEl>
                                        <p:attrNameLst>
                                          <p:attrName>style.visibility</p:attrName>
                                        </p:attrNameLst>
                                      </p:cBhvr>
                                      <p:to>
                                        <p:strVal val="visible"/>
                                      </p:to>
                                    </p:set>
                                    <p:animEffect transition="in" filter="wipe(down)">
                                      <p:cBhvr>
                                        <p:cTn id="15" dur="500"/>
                                        <p:tgtEl>
                                          <p:spTgt spid="2560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5604">
                                            <p:txEl>
                                              <p:pRg st="0" end="0"/>
                                            </p:txEl>
                                          </p:spTgt>
                                        </p:tgtEl>
                                        <p:attrNameLst>
                                          <p:attrName>style.visibility</p:attrName>
                                        </p:attrNameLst>
                                      </p:cBhvr>
                                      <p:to>
                                        <p:strVal val="visible"/>
                                      </p:to>
                                    </p:set>
                                    <p:animEffect transition="in" filter="wipe(down)">
                                      <p:cBhvr>
                                        <p:cTn id="18" dur="500"/>
                                        <p:tgtEl>
                                          <p:spTgt spid="2560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605">
                                            <p:txEl>
                                              <p:pRg st="0" end="0"/>
                                            </p:txEl>
                                          </p:spTgt>
                                        </p:tgtEl>
                                        <p:attrNameLst>
                                          <p:attrName>style.visibility</p:attrName>
                                        </p:attrNameLst>
                                      </p:cBhvr>
                                      <p:to>
                                        <p:strVal val="visible"/>
                                      </p:to>
                                    </p:set>
                                    <p:animEffect transition="in" filter="wipe(down)">
                                      <p:cBhvr>
                                        <p:cTn id="23" dur="500"/>
                                        <p:tgtEl>
                                          <p:spTgt spid="25605">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5606">
                                            <p:txEl>
                                              <p:pRg st="0" end="0"/>
                                            </p:txEl>
                                          </p:spTgt>
                                        </p:tgtEl>
                                        <p:attrNameLst>
                                          <p:attrName>style.visibility</p:attrName>
                                        </p:attrNameLst>
                                      </p:cBhvr>
                                      <p:to>
                                        <p:strVal val="visible"/>
                                      </p:to>
                                    </p:set>
                                    <p:animEffect transition="in" filter="wipe(down)">
                                      <p:cBhvr>
                                        <p:cTn id="26" dur="500"/>
                                        <p:tgtEl>
                                          <p:spTgt spid="25606">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5606">
                                            <p:txEl>
                                              <p:pRg st="1" end="1"/>
                                            </p:txEl>
                                          </p:spTgt>
                                        </p:tgtEl>
                                        <p:attrNameLst>
                                          <p:attrName>style.visibility</p:attrName>
                                        </p:attrNameLst>
                                      </p:cBhvr>
                                      <p:to>
                                        <p:strVal val="visible"/>
                                      </p:to>
                                    </p:set>
                                    <p:animEffect transition="in" filter="wipe(down)">
                                      <p:cBhvr>
                                        <p:cTn id="29" dur="500"/>
                                        <p:tgtEl>
                                          <p:spTgt spid="256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P spid="25604" grpId="0" build="p"/>
      <p:bldP spid="25605" grpId="0" build="p"/>
      <p:bldP spid="2560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eaLnBrk="1" hangingPunct="1">
              <a:defRPr/>
            </a:pPr>
            <a:r>
              <a:rPr lang="en-US" sz="2800" dirty="0" smtClean="0">
                <a:latin typeface="Comic Sans MS" pitchFamily="66" charset="0"/>
              </a:rPr>
              <a:t>The major disadvantage of some VAWT are</a:t>
            </a:r>
          </a:p>
          <a:p>
            <a:pPr algn="just" eaLnBrk="1" hangingPunct="1">
              <a:buFont typeface="Arial" charset="0"/>
              <a:buNone/>
              <a:defRPr/>
            </a:pPr>
            <a:r>
              <a:rPr lang="en-US" sz="2800" dirty="0" smtClean="0">
                <a:latin typeface="Comic Sans MS" pitchFamily="66" charset="0"/>
              </a:rPr>
              <a:t>     - they are usually not self starting. Additional mechanisms may be required to ‘push’ and start the turbine, once it is stopped. </a:t>
            </a:r>
          </a:p>
          <a:p>
            <a:pPr algn="just" eaLnBrk="1" hangingPunct="1">
              <a:buFont typeface="Arial" charset="0"/>
              <a:buNone/>
              <a:defRPr/>
            </a:pPr>
            <a:r>
              <a:rPr lang="en-US" sz="2800" dirty="0" smtClean="0">
                <a:latin typeface="Comic Sans MS" pitchFamily="66" charset="0"/>
              </a:rPr>
              <a:t>     -There are chances that the blades may run at dangerously high speeds causing the system to fail, if not controlled properly. </a:t>
            </a:r>
          </a:p>
          <a:p>
            <a:pPr algn="just" eaLnBrk="1" hangingPunct="1">
              <a:buFont typeface="Arial" charset="0"/>
              <a:buNone/>
              <a:defRPr/>
            </a:pPr>
            <a:r>
              <a:rPr lang="en-US" sz="2800" dirty="0" smtClean="0">
                <a:latin typeface="Comic Sans MS" pitchFamily="66" charset="0"/>
              </a:rPr>
              <a:t>    -guy wires are required to support the tower structure which may pose practical difficulties.</a:t>
            </a:r>
          </a:p>
          <a:p>
            <a:pPr algn="just" eaLnBrk="1" hangingPunct="1">
              <a:buFont typeface="Arial" charset="0"/>
              <a:buNone/>
              <a:defRPr/>
            </a:pPr>
            <a:r>
              <a:rPr lang="en-US" sz="2800" dirty="0" smtClean="0">
                <a:solidFill>
                  <a:srgbClr val="FF0000"/>
                </a:solidFill>
                <a:latin typeface="Comic Sans MS" pitchFamily="66" charset="0"/>
              </a:rPr>
              <a:t>Reading Assignment  about types of VAWT</a:t>
            </a:r>
          </a:p>
          <a:p>
            <a:pPr indent="61913" algn="just" eaLnBrk="1" hangingPunct="1">
              <a:defRPr/>
            </a:pPr>
            <a:r>
              <a:rPr lang="en-US" sz="2800" dirty="0" smtClean="0">
                <a:latin typeface="Comic Sans MS" pitchFamily="66" charset="0"/>
              </a:rPr>
              <a:t> </a:t>
            </a:r>
            <a:r>
              <a:rPr lang="en-US" sz="2800" b="1" i="1" dirty="0" err="1" smtClean="0"/>
              <a:t>Darrieus</a:t>
            </a:r>
            <a:r>
              <a:rPr lang="en-US" sz="2800" b="1" i="1" dirty="0" smtClean="0"/>
              <a:t> rotor</a:t>
            </a:r>
            <a:r>
              <a:rPr lang="en-US" sz="2800" dirty="0" smtClean="0">
                <a:latin typeface="Comic Sans MS" pitchFamily="66" charset="0"/>
              </a:rPr>
              <a:t> </a:t>
            </a:r>
          </a:p>
          <a:p>
            <a:pPr indent="61913" algn="just" eaLnBrk="1" hangingPunct="1">
              <a:defRPr/>
            </a:pPr>
            <a:r>
              <a:rPr lang="en-US" sz="2800" dirty="0" smtClean="0">
                <a:latin typeface="Comic Sans MS" pitchFamily="66" charset="0"/>
              </a:rPr>
              <a:t> </a:t>
            </a:r>
            <a:r>
              <a:rPr lang="en-US" sz="2800" b="1" i="1" dirty="0" err="1" smtClean="0"/>
              <a:t>Savonius</a:t>
            </a:r>
            <a:r>
              <a:rPr lang="en-US" sz="2800" b="1" i="1" dirty="0" smtClean="0"/>
              <a:t> rotor</a:t>
            </a:r>
          </a:p>
          <a:p>
            <a:pPr indent="61913" algn="just" eaLnBrk="1" hangingPunct="1">
              <a:defRPr/>
            </a:pPr>
            <a:r>
              <a:rPr lang="en-US" sz="2800" b="1" i="1" dirty="0" smtClean="0"/>
              <a:t>Musgrove rotor</a:t>
            </a:r>
            <a:endParaRPr lang="en-US" sz="2800" dirty="0">
              <a:latin typeface="Comic Sans MS" pitchFamily="66" charset="0"/>
            </a:endParaRPr>
          </a:p>
        </p:txBody>
      </p:sp>
    </p:spTree>
    <p:extLst>
      <p:ext uri="{BB962C8B-B14F-4D97-AF65-F5344CB8AC3E}">
        <p14:creationId xmlns:p14="http://schemas.microsoft.com/office/powerpoint/2010/main" val="645087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b="1" dirty="0" smtClean="0">
                <a:solidFill>
                  <a:srgbClr val="FF0000"/>
                </a:solidFill>
                <a:latin typeface="Comic Sans MS" pitchFamily="66" charset="0"/>
              </a:rPr>
              <a:t>Wind Turbine Subsystems</a:t>
            </a:r>
            <a:endParaRPr lang="en-US" sz="2800" dirty="0">
              <a:solidFill>
                <a:srgbClr val="FF0000"/>
              </a:solidFill>
              <a:latin typeface="Comic Sans MS" pitchFamily="66" charset="0"/>
            </a:endParaRPr>
          </a:p>
        </p:txBody>
      </p:sp>
      <p:sp>
        <p:nvSpPr>
          <p:cNvPr id="4" name="Rectangle 3"/>
          <p:cNvSpPr/>
          <p:nvPr/>
        </p:nvSpPr>
        <p:spPr>
          <a:xfrm>
            <a:off x="457200" y="533400"/>
            <a:ext cx="4572000" cy="5262979"/>
          </a:xfrm>
          <a:prstGeom prst="rect">
            <a:avLst/>
          </a:prstGeom>
        </p:spPr>
        <p:txBody>
          <a:bodyPr>
            <a:spAutoFit/>
          </a:bodyPr>
          <a:lstStyle/>
          <a:p>
            <a:r>
              <a:rPr lang="en-US" sz="2400" dirty="0" smtClean="0">
                <a:latin typeface="Comic Sans MS" pitchFamily="66" charset="0"/>
              </a:rPr>
              <a:t>Foundation</a:t>
            </a:r>
          </a:p>
          <a:p>
            <a:r>
              <a:rPr lang="en-US" sz="2400" dirty="0" smtClean="0">
                <a:latin typeface="Comic Sans MS" pitchFamily="66" charset="0"/>
              </a:rPr>
              <a:t>– Tower</a:t>
            </a:r>
          </a:p>
          <a:p>
            <a:r>
              <a:rPr lang="en-US" sz="2400" dirty="0" smtClean="0">
                <a:latin typeface="Comic Sans MS" pitchFamily="66" charset="0"/>
              </a:rPr>
              <a:t>– Nacelle</a:t>
            </a:r>
          </a:p>
          <a:p>
            <a:r>
              <a:rPr lang="en-US" sz="2400" dirty="0" smtClean="0">
                <a:latin typeface="Comic Sans MS" pitchFamily="66" charset="0"/>
              </a:rPr>
              <a:t>– Hub &amp; Rotor</a:t>
            </a:r>
          </a:p>
          <a:p>
            <a:r>
              <a:rPr lang="en-US" sz="2400" dirty="0" smtClean="0">
                <a:latin typeface="Comic Sans MS" pitchFamily="66" charset="0"/>
              </a:rPr>
              <a:t>– </a:t>
            </a:r>
            <a:r>
              <a:rPr lang="en-US" sz="2400" dirty="0" err="1" smtClean="0">
                <a:latin typeface="Comic Sans MS" pitchFamily="66" charset="0"/>
              </a:rPr>
              <a:t>Drivetrain</a:t>
            </a:r>
            <a:endParaRPr lang="en-US" sz="2400" dirty="0" smtClean="0">
              <a:latin typeface="Comic Sans MS" pitchFamily="66" charset="0"/>
            </a:endParaRPr>
          </a:p>
          <a:p>
            <a:r>
              <a:rPr lang="en-US" sz="2400" dirty="0" smtClean="0">
                <a:latin typeface="Comic Sans MS" pitchFamily="66" charset="0"/>
              </a:rPr>
              <a:t>– Gearbox</a:t>
            </a:r>
          </a:p>
          <a:p>
            <a:r>
              <a:rPr lang="en-US" sz="2400" dirty="0" smtClean="0">
                <a:latin typeface="Comic Sans MS" pitchFamily="66" charset="0"/>
              </a:rPr>
              <a:t>– Generator</a:t>
            </a:r>
          </a:p>
          <a:p>
            <a:r>
              <a:rPr lang="en-US" sz="2400" dirty="0" smtClean="0">
                <a:latin typeface="Comic Sans MS" pitchFamily="66" charset="0"/>
              </a:rPr>
              <a:t>– Electronics &amp; Controls</a:t>
            </a:r>
          </a:p>
          <a:p>
            <a:r>
              <a:rPr lang="en-US" sz="2400" dirty="0" smtClean="0">
                <a:latin typeface="Comic Sans MS" pitchFamily="66" charset="0"/>
              </a:rPr>
              <a:t>– Yaw</a:t>
            </a:r>
          </a:p>
          <a:p>
            <a:r>
              <a:rPr lang="en-US" sz="2400" dirty="0" smtClean="0">
                <a:latin typeface="Comic Sans MS" pitchFamily="66" charset="0"/>
              </a:rPr>
              <a:t>– Pitch</a:t>
            </a:r>
          </a:p>
          <a:p>
            <a:r>
              <a:rPr lang="en-US" sz="2400" dirty="0" smtClean="0">
                <a:latin typeface="Comic Sans MS" pitchFamily="66" charset="0"/>
              </a:rPr>
              <a:t>– Braking</a:t>
            </a:r>
          </a:p>
          <a:p>
            <a:r>
              <a:rPr lang="en-US" sz="2400" dirty="0" smtClean="0">
                <a:latin typeface="Comic Sans MS" pitchFamily="66" charset="0"/>
              </a:rPr>
              <a:t>– Power Electronics</a:t>
            </a:r>
          </a:p>
          <a:p>
            <a:r>
              <a:rPr lang="en-US" sz="2400" dirty="0" smtClean="0">
                <a:latin typeface="Comic Sans MS" pitchFamily="66" charset="0"/>
              </a:rPr>
              <a:t>– Cooling</a:t>
            </a:r>
          </a:p>
          <a:p>
            <a:r>
              <a:rPr lang="en-US" sz="2400" dirty="0" smtClean="0">
                <a:latin typeface="Comic Sans MS" pitchFamily="66" charset="0"/>
              </a:rPr>
              <a:t>– Diagnostics</a:t>
            </a:r>
            <a:endParaRPr lang="en-US" sz="2400" dirty="0">
              <a:latin typeface="Comic Sans MS"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a:off x="3733800" y="685800"/>
            <a:ext cx="5053536" cy="4572000"/>
          </a:xfrm>
          <a:prstGeom prst="rect">
            <a:avLst/>
          </a:prstGeom>
          <a:noFill/>
          <a:ln w="9525">
            <a:noFill/>
            <a:miter lim="800000"/>
            <a:headEnd/>
            <a:tailEnd/>
          </a:ln>
        </p:spPr>
      </p:pic>
    </p:spTree>
    <p:extLst>
      <p:ext uri="{BB962C8B-B14F-4D97-AF65-F5344CB8AC3E}">
        <p14:creationId xmlns:p14="http://schemas.microsoft.com/office/powerpoint/2010/main" val="2451385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685800" y="0"/>
            <a:ext cx="7427882" cy="5993213"/>
          </a:xfrm>
          <a:prstGeom prst="rect">
            <a:avLst/>
          </a:prstGeom>
          <a:noFill/>
          <a:ln w="9525">
            <a:noFill/>
            <a:miter lim="800000"/>
            <a:headEnd/>
            <a:tailEnd/>
          </a:ln>
        </p:spPr>
      </p:pic>
      <p:sp>
        <p:nvSpPr>
          <p:cNvPr id="5" name="Rectangle 4"/>
          <p:cNvSpPr/>
          <p:nvPr/>
        </p:nvSpPr>
        <p:spPr>
          <a:xfrm>
            <a:off x="990600" y="6172200"/>
            <a:ext cx="5774338" cy="400110"/>
          </a:xfrm>
          <a:prstGeom prst="rect">
            <a:avLst/>
          </a:prstGeom>
        </p:spPr>
        <p:txBody>
          <a:bodyPr wrap="none">
            <a:spAutoFit/>
          </a:bodyPr>
          <a:lstStyle/>
          <a:p>
            <a:r>
              <a:rPr lang="en-US" sz="2000" dirty="0" smtClean="0">
                <a:solidFill>
                  <a:srgbClr val="FF0000"/>
                </a:solidFill>
                <a:latin typeface="Comic Sans MS" pitchFamily="66" charset="0"/>
              </a:rPr>
              <a:t>Fig Components of a Wind Electric Generator </a:t>
            </a:r>
            <a:endParaRPr lang="en-US" sz="2000" dirty="0">
              <a:solidFill>
                <a:srgbClr val="FF0000"/>
              </a:solidFill>
              <a:latin typeface="Comic Sans MS" pitchFamily="66" charset="0"/>
            </a:endParaRPr>
          </a:p>
        </p:txBody>
      </p:sp>
    </p:spTree>
    <p:extLst>
      <p:ext uri="{BB962C8B-B14F-4D97-AF65-F5344CB8AC3E}">
        <p14:creationId xmlns:p14="http://schemas.microsoft.com/office/powerpoint/2010/main" val="1692367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solidFill>
                  <a:srgbClr val="FF0000"/>
                </a:solidFill>
                <a:latin typeface="Comic Sans MS" pitchFamily="66" charset="0"/>
              </a:rPr>
              <a:t> Tower</a:t>
            </a:r>
          </a:p>
          <a:p>
            <a:pPr algn="just"/>
            <a:r>
              <a:rPr lang="en-US" sz="2400" dirty="0" smtClean="0">
                <a:latin typeface="Comic Sans MS" pitchFamily="66" charset="0"/>
              </a:rPr>
              <a:t>Tower supports the rotor and nacelle of a wind turbine at the desired height. </a:t>
            </a:r>
          </a:p>
          <a:p>
            <a:pPr algn="just"/>
            <a:r>
              <a:rPr lang="en-US" sz="2400" dirty="0" smtClean="0">
                <a:latin typeface="Comic Sans MS" pitchFamily="66" charset="0"/>
              </a:rPr>
              <a:t>major types of towers used in modern turbines are lattice tower, tubular steel tower and guyed tower. Schematic views of these towers are shown in Fig. below.</a:t>
            </a:r>
            <a:endParaRPr lang="en-US" sz="2400" dirty="0">
              <a:solidFill>
                <a:srgbClr val="FF0000"/>
              </a:solidFill>
              <a:latin typeface="Comic Sans MS" pitchFamily="66" charset="0"/>
            </a:endParaRPr>
          </a:p>
        </p:txBody>
      </p:sp>
      <p:pic>
        <p:nvPicPr>
          <p:cNvPr id="205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752600" y="2514600"/>
            <a:ext cx="4724400" cy="3859249"/>
          </a:xfrm>
          <a:prstGeom prst="rect">
            <a:avLst/>
          </a:prstGeom>
          <a:noFill/>
          <a:ln w="9525">
            <a:noFill/>
            <a:miter lim="800000"/>
            <a:headEnd/>
            <a:tailEnd/>
          </a:ln>
        </p:spPr>
      </p:pic>
      <p:sp>
        <p:nvSpPr>
          <p:cNvPr id="4" name="Rectangle 3"/>
          <p:cNvSpPr/>
          <p:nvPr/>
        </p:nvSpPr>
        <p:spPr>
          <a:xfrm>
            <a:off x="1981200" y="6457890"/>
            <a:ext cx="3914854" cy="400110"/>
          </a:xfrm>
          <a:prstGeom prst="rect">
            <a:avLst/>
          </a:prstGeom>
        </p:spPr>
        <p:txBody>
          <a:bodyPr wrap="none">
            <a:spAutoFit/>
          </a:bodyPr>
          <a:lstStyle/>
          <a:p>
            <a:r>
              <a:rPr lang="en-US" sz="2000" dirty="0" smtClean="0">
                <a:solidFill>
                  <a:srgbClr val="FF0000"/>
                </a:solidFill>
                <a:latin typeface="Comic Sans MS" pitchFamily="66" charset="0"/>
              </a:rPr>
              <a:t>Fig.  Different types of towers</a:t>
            </a:r>
            <a:endParaRPr lang="en-US" sz="2000" dirty="0">
              <a:solidFill>
                <a:srgbClr val="FF0000"/>
              </a:solidFill>
              <a:latin typeface="Comic Sans MS" pitchFamily="66" charset="0"/>
            </a:endParaRPr>
          </a:p>
        </p:txBody>
      </p:sp>
    </p:spTree>
    <p:extLst>
      <p:ext uri="{BB962C8B-B14F-4D97-AF65-F5344CB8AC3E}">
        <p14:creationId xmlns:p14="http://schemas.microsoft.com/office/powerpoint/2010/main" val="39850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n-US" sz="2800" dirty="0" smtClean="0">
                <a:latin typeface="Comic Sans MS" pitchFamily="66" charset="0"/>
              </a:rPr>
              <a:t>The lattice towers are fabricated with steel bars joined together to form the structure as shown in the figure. They are similar to the transmission towers of electric utilities.</a:t>
            </a:r>
            <a:r>
              <a:rPr lang="en-US" sz="2800" dirty="0" smtClean="0"/>
              <a:t> </a:t>
            </a:r>
          </a:p>
          <a:p>
            <a:pPr algn="just"/>
            <a:r>
              <a:rPr lang="en-US" sz="2800" dirty="0" smtClean="0">
                <a:latin typeface="Comic Sans MS" pitchFamily="66" charset="0"/>
              </a:rPr>
              <a:t>Lattice towers consume only half of the material that is required for a similar tubular tower.</a:t>
            </a:r>
            <a:r>
              <a:rPr lang="en-US" sz="2800" dirty="0" smtClean="0"/>
              <a:t> </a:t>
            </a:r>
            <a:r>
              <a:rPr lang="en-US" sz="2800" dirty="0" smtClean="0">
                <a:latin typeface="Comic Sans MS" pitchFamily="66" charset="0"/>
              </a:rPr>
              <a:t>As the load is distributed over a wider area, these towers require comparatively lighter foundation, which will again contribute to the cost reduction.</a:t>
            </a:r>
          </a:p>
          <a:p>
            <a:pPr algn="just"/>
            <a:r>
              <a:rPr lang="en-US" sz="2800" dirty="0" smtClean="0">
                <a:latin typeface="Comic Sans MS" pitchFamily="66" charset="0"/>
              </a:rPr>
              <a:t>Lattice towers are not maintenance friendly. At installations where the temperature drops to an extremely low level, maintenance of systems with lattice towers is difficult as workers would be exposed to the chilling weather. </a:t>
            </a:r>
          </a:p>
          <a:p>
            <a:pPr algn="just"/>
            <a:r>
              <a:rPr lang="en-US" sz="2800" dirty="0" smtClean="0">
                <a:latin typeface="Comic Sans MS" pitchFamily="66" charset="0"/>
              </a:rPr>
              <a:t>Moreover,  as these towers do not have any lockable doors, they are less secure for maintenance.</a:t>
            </a:r>
          </a:p>
        </p:txBody>
      </p:sp>
    </p:spTree>
    <p:extLst>
      <p:ext uri="{BB962C8B-B14F-4D97-AF65-F5344CB8AC3E}">
        <p14:creationId xmlns:p14="http://schemas.microsoft.com/office/powerpoint/2010/main" val="157620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r>
              <a:rPr lang="en-US" sz="2800" dirty="0" smtClean="0">
                <a:latin typeface="Comic Sans MS" pitchFamily="66" charset="0"/>
              </a:rPr>
              <a:t>Due to these limitations, most of the recent installations are provided with tubular steel towers.</a:t>
            </a:r>
          </a:p>
          <a:p>
            <a:pPr algn="just"/>
            <a:r>
              <a:rPr lang="en-US" sz="2800" dirty="0" smtClean="0">
                <a:latin typeface="Comic Sans MS" pitchFamily="66" charset="0"/>
              </a:rPr>
              <a:t>These towers are fabricated by joining tubular sections of 10 to 20 m length. The complete tower can be assembled at the site .</a:t>
            </a:r>
          </a:p>
          <a:p>
            <a:pPr algn="just"/>
            <a:r>
              <a:rPr lang="en-US" sz="2800" dirty="0" smtClean="0">
                <a:latin typeface="Comic Sans MS" pitchFamily="66" charset="0"/>
              </a:rPr>
              <a:t>The  tubular tower, with its circular cross-section, can offer optimum bending resistance in all directions.</a:t>
            </a:r>
          </a:p>
          <a:p>
            <a:pPr algn="just"/>
            <a:r>
              <a:rPr lang="en-US" sz="2800" dirty="0" smtClean="0">
                <a:latin typeface="Comic Sans MS" pitchFamily="66" charset="0"/>
              </a:rPr>
              <a:t> These towers are aesthetically acceptable and pose less danger to the avian population.</a:t>
            </a:r>
          </a:p>
          <a:p>
            <a:pPr algn="just"/>
            <a:r>
              <a:rPr lang="en-US" sz="2800" dirty="0" smtClean="0">
                <a:latin typeface="Comic Sans MS" pitchFamily="66" charset="0"/>
              </a:rPr>
              <a:t>For small systems, towers with guyed steel poles are being used. By partially supporting the turbine on guy wires, weight and thus the cost of the tower can be considerably reduced. Usually, four cables equally spaced and inclined at 45</a:t>
            </a:r>
            <a:r>
              <a:rPr lang="en-US" sz="2800" baseline="30000" dirty="0" smtClean="0">
                <a:latin typeface="Comic Sans MS" pitchFamily="66" charset="0"/>
              </a:rPr>
              <a:t>o</a:t>
            </a:r>
            <a:r>
              <a:rPr lang="en-US" sz="2800" dirty="0" smtClean="0">
                <a:latin typeface="Comic Sans MS" pitchFamily="66" charset="0"/>
              </a:rPr>
              <a:t>, support the tower.</a:t>
            </a:r>
            <a:endParaRPr lang="en-US" sz="2800" dirty="0">
              <a:latin typeface="Comic Sans MS" pitchFamily="66" charset="0"/>
            </a:endParaRPr>
          </a:p>
        </p:txBody>
      </p:sp>
    </p:spTree>
    <p:extLst>
      <p:ext uri="{BB962C8B-B14F-4D97-AF65-F5344CB8AC3E}">
        <p14:creationId xmlns:p14="http://schemas.microsoft.com/office/powerpoint/2010/main" val="266496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r>
              <a:rPr lang="en-US" sz="2400" dirty="0" smtClean="0">
                <a:latin typeface="Comic Sans MS" pitchFamily="66" charset="0"/>
              </a:rPr>
              <a:t>Wind velocity increases with height due to wind shear. Hence, the taller the tower, the higher will be the power available to the rotor. Rate at which the available power increases with height depends on the surface roughness of the ground.</a:t>
            </a:r>
          </a:p>
          <a:p>
            <a:pPr algn="just"/>
            <a:r>
              <a:rPr lang="en-US" sz="2400" dirty="0" smtClean="0">
                <a:latin typeface="Comic Sans MS" pitchFamily="66" charset="0"/>
              </a:rPr>
              <a:t>The performance of a wind turbine improves with its tower height. However, taller towers cost more. </a:t>
            </a:r>
          </a:p>
          <a:p>
            <a:pPr algn="just"/>
            <a:endParaRPr lang="en-US" sz="2400" dirty="0" smtClean="0">
              <a:latin typeface="Comic Sans MS" pitchFamily="66" charset="0"/>
            </a:endParaRPr>
          </a:p>
          <a:p>
            <a:pPr algn="just"/>
            <a:r>
              <a:rPr lang="en-US" sz="2400" dirty="0" smtClean="0">
                <a:latin typeface="Comic Sans MS" pitchFamily="66" charset="0"/>
              </a:rPr>
              <a:t>Towers account for around 20 per cent of the total systems cost. At present, cost of every additional 10 m of tower is approximately $15,000.</a:t>
            </a:r>
          </a:p>
          <a:p>
            <a:pPr algn="just"/>
            <a:r>
              <a:rPr lang="en-US" sz="2400" dirty="0" smtClean="0">
                <a:latin typeface="Comic Sans MS" pitchFamily="66" charset="0"/>
              </a:rPr>
              <a:t>Can the additional cost be justified by the improvement in system performance? In other words, what should be the optimum tower height? </a:t>
            </a:r>
          </a:p>
          <a:p>
            <a:pPr algn="just"/>
            <a:r>
              <a:rPr lang="en-US" sz="2400" dirty="0" smtClean="0">
                <a:latin typeface="Comic Sans MS" pitchFamily="66" charset="0"/>
              </a:rPr>
              <a:t>The best criterion is to work out the economics of the options in terms of cost per kWh of electricity generated.</a:t>
            </a:r>
            <a:endParaRPr lang="en-US" sz="2400" dirty="0">
              <a:latin typeface="Comic Sans MS" pitchFamily="66" charset="0"/>
            </a:endParaRPr>
          </a:p>
        </p:txBody>
      </p:sp>
    </p:spTree>
    <p:extLst>
      <p:ext uri="{BB962C8B-B14F-4D97-AF65-F5344CB8AC3E}">
        <p14:creationId xmlns:p14="http://schemas.microsoft.com/office/powerpoint/2010/main" val="10625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52400"/>
            <a:ext cx="4543425" cy="3200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419600" y="-1"/>
            <a:ext cx="4724400" cy="339754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371600" y="3276600"/>
            <a:ext cx="3065063" cy="3581400"/>
          </a:xfrm>
          <a:prstGeom prst="rect">
            <a:avLst/>
          </a:prstGeom>
          <a:noFill/>
          <a:ln w="9525">
            <a:noFill/>
            <a:miter lim="800000"/>
            <a:headEnd/>
            <a:tailEnd/>
          </a:ln>
        </p:spPr>
      </p:pic>
    </p:spTree>
    <p:extLst>
      <p:ext uri="{BB962C8B-B14F-4D97-AF65-F5344CB8AC3E}">
        <p14:creationId xmlns:p14="http://schemas.microsoft.com/office/powerpoint/2010/main" val="1874652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p14="http://schemas.microsoft.com/office/powerpoint/2010/main" val="1792684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14363" y="504825"/>
            <a:ext cx="7915275"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dirty="0" smtClean="0">
                <a:solidFill>
                  <a:srgbClr val="FF0000"/>
                </a:solidFill>
                <a:latin typeface="Comic Sans MS" pitchFamily="66" charset="0"/>
              </a:rPr>
              <a:t>Rotor</a:t>
            </a:r>
          </a:p>
          <a:p>
            <a:pPr algn="just"/>
            <a:r>
              <a:rPr lang="en-US" sz="2800" dirty="0" smtClean="0">
                <a:latin typeface="Comic Sans MS" pitchFamily="66" charset="0"/>
              </a:rPr>
              <a:t>Rotor is the most important and prominent part of a wind turbine. Components of a wind turbine rotor are blades, hub, shaft, bearings and other internals.</a:t>
            </a:r>
          </a:p>
          <a:p>
            <a:pPr algn="just"/>
            <a:r>
              <a:rPr lang="en-US" sz="2800" dirty="0" smtClean="0">
                <a:latin typeface="Comic Sans MS" pitchFamily="66" charset="0"/>
              </a:rPr>
              <a:t>Size of the rotor depends on the power rating of the turbine. The turbine cost, in terms of $ per rated kW, decreases with the increase in turbine size. Hence, MW sized designs are getting popular in the industry.</a:t>
            </a:r>
          </a:p>
          <a:p>
            <a:pPr algn="just"/>
            <a:r>
              <a:rPr lang="en-US" sz="2800" dirty="0" smtClean="0">
                <a:latin typeface="Comic Sans MS" pitchFamily="66" charset="0"/>
              </a:rPr>
              <a:t>Blades are fabricated with a variety of materials ranging from wood to carbon composites. Use of wood and metal are limited to small scale units. Most of the large scale commercial systems are made with multi layered fiberglass blades.</a:t>
            </a:r>
            <a:endParaRPr lang="en-US" sz="2800" dirty="0">
              <a:solidFill>
                <a:srgbClr val="FF0000"/>
              </a:solidFill>
              <a:latin typeface="Comic Sans MS" pitchFamily="66" charset="0"/>
            </a:endParaRPr>
          </a:p>
        </p:txBody>
      </p:sp>
    </p:spTree>
    <p:extLst>
      <p:ext uri="{BB962C8B-B14F-4D97-AF65-F5344CB8AC3E}">
        <p14:creationId xmlns:p14="http://schemas.microsoft.com/office/powerpoint/2010/main" val="30341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62000" y="152400"/>
            <a:ext cx="7311925" cy="6477000"/>
          </a:xfrm>
          <a:prstGeom prst="rect">
            <a:avLst/>
          </a:prstGeom>
          <a:noFill/>
          <a:ln w="9525">
            <a:noFill/>
            <a:miter lim="800000"/>
            <a:headEnd/>
            <a:tailEnd/>
          </a:ln>
        </p:spPr>
      </p:pic>
    </p:spTree>
    <p:extLst>
      <p:ext uri="{BB962C8B-B14F-4D97-AF65-F5344CB8AC3E}">
        <p14:creationId xmlns:p14="http://schemas.microsoft.com/office/powerpoint/2010/main" val="999006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3048000" y="381000"/>
            <a:ext cx="1752600" cy="5804611"/>
          </a:xfrm>
          <a:prstGeom prst="rect">
            <a:avLst/>
          </a:prstGeom>
          <a:noFill/>
          <a:ln w="9525">
            <a:noFill/>
            <a:miter lim="800000"/>
            <a:headEnd/>
            <a:tailEnd/>
          </a:ln>
        </p:spPr>
      </p:pic>
      <p:sp>
        <p:nvSpPr>
          <p:cNvPr id="5" name="Rectangle 4"/>
          <p:cNvSpPr/>
          <p:nvPr/>
        </p:nvSpPr>
        <p:spPr>
          <a:xfrm>
            <a:off x="762000" y="6396335"/>
            <a:ext cx="7391400" cy="461665"/>
          </a:xfrm>
          <a:prstGeom prst="rect">
            <a:avLst/>
          </a:prstGeom>
        </p:spPr>
        <p:txBody>
          <a:bodyPr wrap="square">
            <a:spAutoFit/>
          </a:bodyPr>
          <a:lstStyle/>
          <a:p>
            <a:r>
              <a:rPr lang="en-US" sz="2400" dirty="0" smtClean="0">
                <a:solidFill>
                  <a:srgbClr val="FF0000"/>
                </a:solidFill>
                <a:latin typeface="Comic Sans MS" pitchFamily="66" charset="0"/>
              </a:rPr>
              <a:t>Four sides of a rotor blade of a wind turbine</a:t>
            </a:r>
            <a:endParaRPr lang="en-US" sz="2400" dirty="0">
              <a:solidFill>
                <a:srgbClr val="FF0000"/>
              </a:solidFill>
              <a:latin typeface="Comic Sans MS" pitchFamily="66" charset="0"/>
            </a:endParaRPr>
          </a:p>
        </p:txBody>
      </p:sp>
    </p:spTree>
    <p:extLst>
      <p:ext uri="{BB962C8B-B14F-4D97-AF65-F5344CB8AC3E}">
        <p14:creationId xmlns:p14="http://schemas.microsoft.com/office/powerpoint/2010/main" val="3983033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r>
              <a:rPr lang="en-US" sz="2800" dirty="0" smtClean="0">
                <a:latin typeface="Comic Sans MS" pitchFamily="66" charset="0"/>
              </a:rPr>
              <a:t>The blades of the rotor are attached to hub assembly. The hub assembly consists of hub, bolts, blade bearings, pitch system and internals. </a:t>
            </a:r>
          </a:p>
          <a:p>
            <a:pPr algn="just"/>
            <a:r>
              <a:rPr lang="en-US" sz="2800" dirty="0" smtClean="0">
                <a:latin typeface="Comic Sans MS" pitchFamily="66" charset="0"/>
              </a:rPr>
              <a:t>Hub is one of the critical components of the rotor requiring high strength qualities. They are subjected to repetitive loading due to the bending moments of the blade root. </a:t>
            </a:r>
          </a:p>
          <a:p>
            <a:pPr algn="just"/>
            <a:r>
              <a:rPr lang="en-US" sz="2800" dirty="0" smtClean="0">
                <a:latin typeface="Comic Sans MS" pitchFamily="66" charset="0"/>
              </a:rPr>
              <a:t>Due to the typical shape of the hub and high loads expected, it is usually cast in special iron alloys like the spherical graphite (</a:t>
            </a:r>
            <a:r>
              <a:rPr lang="en-US" sz="2800" dirty="0" err="1" smtClean="0">
                <a:latin typeface="Comic Sans MS" pitchFamily="66" charset="0"/>
              </a:rPr>
              <a:t>SG</a:t>
            </a:r>
            <a:r>
              <a:rPr lang="en-US" sz="2800" dirty="0" smtClean="0">
                <a:latin typeface="Comic Sans MS" pitchFamily="66" charset="0"/>
              </a:rPr>
              <a:t>) cast iron. </a:t>
            </a:r>
          </a:p>
          <a:p>
            <a:pPr algn="just"/>
            <a:r>
              <a:rPr lang="en-US" sz="2800" dirty="0" smtClean="0">
                <a:latin typeface="Comic Sans MS" pitchFamily="66" charset="0"/>
              </a:rPr>
              <a:t>Forces acting on the hub make its design a complex process. Three dimensional Finite Element Analysis (</a:t>
            </a:r>
            <a:r>
              <a:rPr lang="en-US" sz="2800" dirty="0" err="1" smtClean="0">
                <a:latin typeface="Comic Sans MS" pitchFamily="66" charset="0"/>
              </a:rPr>
              <a:t>FEA</a:t>
            </a:r>
            <a:r>
              <a:rPr lang="en-US" sz="2800" dirty="0" smtClean="0">
                <a:latin typeface="Comic Sans MS" pitchFamily="66" charset="0"/>
              </a:rPr>
              <a:t>) and topological optimization techniques are being effectively used for the optimum design of the hub assembly.</a:t>
            </a:r>
            <a:endParaRPr lang="en-US" sz="2800" dirty="0">
              <a:latin typeface="Comic Sans MS" pitchFamily="66" charset="0"/>
            </a:endParaRPr>
          </a:p>
        </p:txBody>
      </p:sp>
    </p:spTree>
    <p:extLst>
      <p:ext uri="{BB962C8B-B14F-4D97-AF65-F5344CB8AC3E}">
        <p14:creationId xmlns:p14="http://schemas.microsoft.com/office/powerpoint/2010/main" val="71849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r>
              <a:rPr lang="en-US" sz="2800" dirty="0" smtClean="0">
                <a:latin typeface="Comic Sans MS" pitchFamily="66" charset="0"/>
              </a:rPr>
              <a:t>The main shaft of the turbine passes through the main bearings. Roller bearings are commonly used for wind turbines. </a:t>
            </a:r>
          </a:p>
          <a:p>
            <a:pPr algn="just"/>
            <a:r>
              <a:rPr lang="en-US" sz="2800" dirty="0" smtClean="0">
                <a:latin typeface="Comic Sans MS" pitchFamily="66" charset="0"/>
              </a:rPr>
              <a:t>These bearings can tolerate slight errors in the alignment of the main shaft, thus eliminating the possibility of excessive edge loads. </a:t>
            </a:r>
          </a:p>
          <a:p>
            <a:pPr algn="just"/>
            <a:r>
              <a:rPr lang="en-US" sz="2800" dirty="0" smtClean="0">
                <a:latin typeface="Comic Sans MS" pitchFamily="66" charset="0"/>
              </a:rPr>
              <a:t>The bearings are lubricated with special quality grease which can withstand adverse climatic conditions.</a:t>
            </a:r>
          </a:p>
          <a:p>
            <a:pPr algn="just"/>
            <a:r>
              <a:rPr lang="en-US" sz="2400" dirty="0" smtClean="0">
                <a:latin typeface="Comic Sans MS" pitchFamily="66" charset="0"/>
              </a:rPr>
              <a:t>Replacing the bearings of an installed turbine is a very costly work. Hence, to ensure longer life and reliable performance, hybrid ceramic bearings are used with some recent designs.</a:t>
            </a:r>
          </a:p>
          <a:p>
            <a:pPr algn="just"/>
            <a:r>
              <a:rPr lang="en-US" sz="2400" dirty="0" smtClean="0">
                <a:latin typeface="Comic Sans MS" pitchFamily="66" charset="0"/>
              </a:rPr>
              <a:t>The advantages of ceramic hybrids are that they are stiffer, harder and corrosion free and can sustain adverse operating conditions.</a:t>
            </a:r>
            <a:endParaRPr lang="en-US" sz="2400" dirty="0">
              <a:latin typeface="Comic Sans MS" pitchFamily="66" charset="0"/>
            </a:endParaRPr>
          </a:p>
        </p:txBody>
      </p:sp>
    </p:spTree>
    <p:extLst>
      <p:ext uri="{BB962C8B-B14F-4D97-AF65-F5344CB8AC3E}">
        <p14:creationId xmlns:p14="http://schemas.microsoft.com/office/powerpoint/2010/main" val="224656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solidFill>
                  <a:srgbClr val="FF0000"/>
                </a:solidFill>
                <a:latin typeface="Comic Sans MS" pitchFamily="66" charset="0"/>
              </a:rPr>
              <a:t> Gearbox</a:t>
            </a:r>
          </a:p>
          <a:p>
            <a:pPr algn="just"/>
            <a:r>
              <a:rPr lang="en-US" sz="2800" dirty="0" smtClean="0">
                <a:latin typeface="Comic Sans MS" pitchFamily="66" charset="0"/>
              </a:rPr>
              <a:t>The power from the rotation of the wind turbine rotor is transferred to the generator through the power train, i.e. through the main (low speed) shaft, the gearbox and the high speed shaft.</a:t>
            </a:r>
          </a:p>
          <a:p>
            <a:pPr algn="just"/>
            <a:r>
              <a:rPr lang="en-US" sz="2800" dirty="0" smtClean="0">
                <a:latin typeface="Comic Sans MS" pitchFamily="66" charset="0"/>
              </a:rPr>
              <a:t>Gear box is an important component in the power trains of a wind turbine. Speed of a typical wind turbine rotor may be 30 to 50 r/min whereas, the optimum speed of generator may be around 1000 to 1500 r/min. </a:t>
            </a:r>
          </a:p>
          <a:p>
            <a:pPr algn="just"/>
            <a:r>
              <a:rPr lang="en-US" sz="2800" dirty="0" smtClean="0">
                <a:latin typeface="Comic Sans MS" pitchFamily="66" charset="0"/>
              </a:rPr>
              <a:t>Hence, gear trains are to be introduced in the transmission line to manipulate the speed according to the requirement of the generator.</a:t>
            </a:r>
            <a:endParaRPr lang="en-US" sz="2800" dirty="0">
              <a:solidFill>
                <a:srgbClr val="FF0000"/>
              </a:solidFill>
              <a:latin typeface="Comic Sans MS" pitchFamily="66" charset="0"/>
            </a:endParaRPr>
          </a:p>
        </p:txBody>
      </p:sp>
    </p:spTree>
    <p:extLst>
      <p:ext uri="{BB962C8B-B14F-4D97-AF65-F5344CB8AC3E}">
        <p14:creationId xmlns:p14="http://schemas.microsoft.com/office/powerpoint/2010/main" val="284026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duotone>
              <a:prstClr val="black"/>
              <a:schemeClr val="accent5">
                <a:tint val="45000"/>
                <a:satMod val="400000"/>
              </a:schemeClr>
            </a:duotone>
          </a:blip>
          <a:srcRect/>
          <a:stretch>
            <a:fillRect/>
          </a:stretch>
        </p:blipFill>
        <p:spPr bwMode="auto">
          <a:xfrm>
            <a:off x="914400" y="0"/>
            <a:ext cx="7086600" cy="6663520"/>
          </a:xfrm>
          <a:prstGeom prst="rect">
            <a:avLst/>
          </a:prstGeom>
          <a:noFill/>
          <a:ln w="9525">
            <a:noFill/>
            <a:miter lim="800000"/>
            <a:headEnd/>
            <a:tailEnd/>
          </a:ln>
        </p:spPr>
      </p:pic>
    </p:spTree>
    <p:extLst>
      <p:ext uri="{BB962C8B-B14F-4D97-AF65-F5344CB8AC3E}">
        <p14:creationId xmlns:p14="http://schemas.microsoft.com/office/powerpoint/2010/main" val="28742475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smtClean="0">
                <a:latin typeface="Comic Sans MS" pitchFamily="66" charset="0"/>
              </a:rPr>
              <a:t>In smaller turbines, the desired speed ratio is achieved by introducing two or three staged gearing system. </a:t>
            </a:r>
          </a:p>
          <a:p>
            <a:pPr algn="just"/>
            <a:r>
              <a:rPr lang="en-US" sz="2800" dirty="0" smtClean="0">
                <a:latin typeface="Comic Sans MS" pitchFamily="66" charset="0"/>
              </a:rPr>
              <a:t>For example, the gear arrangement in a 150 kW turbine is shown in the Fig. below.</a:t>
            </a:r>
            <a:endParaRPr lang="en-US" sz="2800" dirty="0">
              <a:latin typeface="Comic Sans MS" pitchFamily="66" charset="0"/>
            </a:endParaRPr>
          </a:p>
        </p:txBody>
      </p:sp>
      <p:pic>
        <p:nvPicPr>
          <p:cNvPr id="6147" name="Picture 3"/>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590800" y="2286000"/>
            <a:ext cx="3596326" cy="4267200"/>
          </a:xfrm>
          <a:prstGeom prst="rect">
            <a:avLst/>
          </a:prstGeom>
          <a:noFill/>
          <a:ln w="9525">
            <a:noFill/>
            <a:miter lim="800000"/>
            <a:headEnd/>
            <a:tailEnd/>
          </a:ln>
        </p:spPr>
      </p:pic>
      <p:sp>
        <p:nvSpPr>
          <p:cNvPr id="6" name="Rectangle 5"/>
          <p:cNvSpPr/>
          <p:nvPr/>
        </p:nvSpPr>
        <p:spPr>
          <a:xfrm>
            <a:off x="1600200" y="6488668"/>
            <a:ext cx="6858000" cy="400110"/>
          </a:xfrm>
          <a:prstGeom prst="rect">
            <a:avLst/>
          </a:prstGeom>
        </p:spPr>
        <p:txBody>
          <a:bodyPr wrap="square">
            <a:spAutoFit/>
          </a:bodyPr>
          <a:lstStyle/>
          <a:p>
            <a:r>
              <a:rPr lang="en-US" sz="2000" b="1" dirty="0" smtClean="0">
                <a:solidFill>
                  <a:srgbClr val="FF0000"/>
                </a:solidFill>
                <a:latin typeface="Comic Sans MS" pitchFamily="66" charset="0"/>
              </a:rPr>
              <a:t>Fig.   Gear arrangements of a small wind turbine</a:t>
            </a:r>
            <a:endParaRPr lang="en-US" sz="2000" dirty="0">
              <a:solidFill>
                <a:srgbClr val="FF0000"/>
              </a:solidFill>
              <a:latin typeface="Comic Sans MS" pitchFamily="66" charset="0"/>
            </a:endParaRPr>
          </a:p>
        </p:txBody>
      </p:sp>
    </p:spTree>
    <p:extLst>
      <p:ext uri="{BB962C8B-B14F-4D97-AF65-F5344CB8AC3E}">
        <p14:creationId xmlns:p14="http://schemas.microsoft.com/office/powerpoint/2010/main" val="70393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r>
              <a:rPr lang="en-US" sz="2800" dirty="0" smtClean="0">
                <a:latin typeface="Comic Sans MS" pitchFamily="66" charset="0"/>
              </a:rPr>
              <a:t>Here, the rotational speed of the rotor is around 40 r/min whereas the generator is designed to operate at 1000 r/min. Thus a gear ratio of 25 is required, which is accomplished in two stages as shown in the figure. </a:t>
            </a:r>
          </a:p>
          <a:p>
            <a:pPr algn="just"/>
            <a:r>
              <a:rPr lang="en-US" sz="2800" dirty="0" smtClean="0">
                <a:latin typeface="Comic Sans MS" pitchFamily="66" charset="0"/>
              </a:rPr>
              <a:t>Low speed shaft from the rotor carries a bigger gear which drives a smaller gear on the intermediate shaft. Teeth ratio between the bigger and smaller gear is 1:5 and thus the intermediate shaft rotates 5 times faster than the low speed shaft. </a:t>
            </a:r>
          </a:p>
          <a:p>
            <a:pPr algn="just"/>
            <a:r>
              <a:rPr lang="en-US" sz="2400" dirty="0" smtClean="0">
                <a:latin typeface="Comic Sans MS" pitchFamily="66" charset="0"/>
              </a:rPr>
              <a:t>The speed is further enhanced by introducing the next set of gear combination with bigger gear on the intermediate shaft driving a smaller gear on the generator shaft. Finally the desired 1:25 gear ratio is achieved.</a:t>
            </a:r>
            <a:endParaRPr lang="en-US" sz="2400" dirty="0">
              <a:latin typeface="Comic Sans MS" pitchFamily="66" charset="0"/>
            </a:endParaRPr>
          </a:p>
        </p:txBody>
      </p:sp>
    </p:spTree>
    <p:extLst>
      <p:ext uri="{BB962C8B-B14F-4D97-AF65-F5344CB8AC3E}">
        <p14:creationId xmlns:p14="http://schemas.microsoft.com/office/powerpoint/2010/main" val="58840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smtClean="0">
                <a:latin typeface="Comic Sans MS" pitchFamily="66" charset="0"/>
              </a:rPr>
              <a:t>If higher gear ratios are required, a further set of gears on another intermediate shaft can be introduced in the system. However, the ratio between a set of gears are normally restricted to 1:6.</a:t>
            </a:r>
          </a:p>
          <a:p>
            <a:pPr algn="just"/>
            <a:r>
              <a:rPr lang="en-US" sz="2800" dirty="0" smtClean="0">
                <a:latin typeface="Comic Sans MS" pitchFamily="66" charset="0"/>
              </a:rPr>
              <a:t>An ideal gear system should be designed to work smoothly and quietly-even under adverse climatic and loading conditions-throughout the life span of the turbine. </a:t>
            </a:r>
          </a:p>
          <a:p>
            <a:pPr algn="just"/>
            <a:r>
              <a:rPr lang="en-US" sz="2800" dirty="0" smtClean="0">
                <a:latin typeface="Comic Sans MS" pitchFamily="66" charset="0"/>
              </a:rPr>
              <a:t>Due to special constraints in the nacelle, the size is also a critical factor.</a:t>
            </a:r>
            <a:endParaRPr lang="en-US" sz="2800" dirty="0">
              <a:latin typeface="Comic Sans MS" pitchFamily="66" charset="0"/>
            </a:endParaRPr>
          </a:p>
        </p:txBody>
      </p:sp>
    </p:spTree>
    <p:extLst>
      <p:ext uri="{BB962C8B-B14F-4D97-AF65-F5344CB8AC3E}">
        <p14:creationId xmlns:p14="http://schemas.microsoft.com/office/powerpoint/2010/main" val="78324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381000" y="304800"/>
            <a:ext cx="8309842"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0"/>
            <a:ext cx="9144000" cy="6858000"/>
          </a:xfrm>
        </p:spPr>
        <p:txBody>
          <a:bodyPr/>
          <a:lstStyle/>
          <a:p>
            <a:pPr eaLnBrk="1" hangingPunct="1">
              <a:buFont typeface="Arial" charset="0"/>
              <a:buNone/>
            </a:pPr>
            <a:r>
              <a:rPr lang="en-US" dirty="0" smtClean="0">
                <a:solidFill>
                  <a:srgbClr val="FF0000"/>
                </a:solidFill>
                <a:latin typeface="Comic Sans MS" pitchFamily="66" charset="0"/>
              </a:rPr>
              <a:t> Power available in the wind spectra</a:t>
            </a:r>
          </a:p>
          <a:p>
            <a:pPr algn="just" eaLnBrk="1" hangingPunct="1">
              <a:buFont typeface="Wingdings" pitchFamily="2" charset="2"/>
              <a:buChar char="Ø"/>
            </a:pPr>
            <a:r>
              <a:rPr lang="en-US" dirty="0" smtClean="0">
                <a:latin typeface="Comic Sans MS" pitchFamily="66" charset="0"/>
              </a:rPr>
              <a:t>Consider a wind rotor of cross sectional area A exposed to a wind stream as shown in Fig. below. The kinetic energy of the air stream available for the turbine can be expressed as:</a:t>
            </a:r>
          </a:p>
        </p:txBody>
      </p:sp>
      <p:pic>
        <p:nvPicPr>
          <p:cNvPr id="15362"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752600" y="3352800"/>
            <a:ext cx="4191000" cy="3150899"/>
          </a:xfrm>
          <a:prstGeom prst="rect">
            <a:avLst/>
          </a:prstGeom>
          <a:noFill/>
          <a:ln w="9525">
            <a:noFill/>
            <a:miter lim="800000"/>
            <a:headEnd/>
            <a:tailEnd/>
          </a:ln>
        </p:spPr>
      </p:pic>
      <p:sp>
        <p:nvSpPr>
          <p:cNvPr id="5124" name="Rectangle 4"/>
          <p:cNvSpPr>
            <a:spLocks noChangeArrowheads="1"/>
          </p:cNvSpPr>
          <p:nvPr/>
        </p:nvSpPr>
        <p:spPr bwMode="auto">
          <a:xfrm>
            <a:off x="1219200" y="6488113"/>
            <a:ext cx="693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C00000"/>
                </a:solidFill>
                <a:latin typeface="Comic Sans MS" pitchFamily="66" charset="0"/>
              </a:rPr>
              <a:t>Fig. </a:t>
            </a:r>
            <a:r>
              <a:rPr lang="en-US" b="1" dirty="0" smtClean="0">
                <a:solidFill>
                  <a:srgbClr val="C00000"/>
                </a:solidFill>
                <a:latin typeface="Comic Sans MS" pitchFamily="66" charset="0"/>
              </a:rPr>
              <a:t>An </a:t>
            </a:r>
            <a:r>
              <a:rPr lang="en-US" b="1" dirty="0">
                <a:solidFill>
                  <a:srgbClr val="C00000"/>
                </a:solidFill>
                <a:latin typeface="Comic Sans MS" pitchFamily="66" charset="0"/>
              </a:rPr>
              <a:t>air parcel moving towards a wind turbine</a:t>
            </a:r>
            <a:endParaRPr lang="en-US" dirty="0">
              <a:solidFill>
                <a:srgbClr val="C00000"/>
              </a:solidFill>
              <a:latin typeface="Comic Sans MS" pitchFamily="66" charset="0"/>
            </a:endParaRPr>
          </a:p>
        </p:txBody>
      </p:sp>
      <p:pic>
        <p:nvPicPr>
          <p:cNvPr id="15363" name="Picture 3"/>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1905000" y="2514600"/>
            <a:ext cx="1905000" cy="791148"/>
          </a:xfrm>
          <a:prstGeom prst="rect">
            <a:avLst/>
          </a:prstGeom>
          <a:noFill/>
          <a:ln w="9525">
            <a:noFill/>
            <a:miter lim="800000"/>
            <a:headEnd/>
            <a:tailEnd/>
          </a:ln>
        </p:spPr>
      </p:pic>
      <p:sp>
        <p:nvSpPr>
          <p:cNvPr id="5126" name="Rectangle 7"/>
          <p:cNvSpPr>
            <a:spLocks noChangeArrowheads="1"/>
          </p:cNvSpPr>
          <p:nvPr/>
        </p:nvSpPr>
        <p:spPr bwMode="auto">
          <a:xfrm>
            <a:off x="7315200" y="2667000"/>
            <a:ext cx="524503"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6.3</a:t>
            </a:r>
            <a:endParaRPr lang="en-US" dirty="0"/>
          </a:p>
        </p:txBody>
      </p:sp>
    </p:spTree>
    <p:extLst>
      <p:ext uri="{BB962C8B-B14F-4D97-AF65-F5344CB8AC3E}">
        <p14:creationId xmlns:p14="http://schemas.microsoft.com/office/powerpoint/2010/main" val="3962636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wipe(down)">
                                      <p:cBhvr>
                                        <p:cTn id="7" dur="500"/>
                                        <p:tgtEl>
                                          <p:spTgt spid="40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8">
                                            <p:txEl>
                                              <p:pRg st="1" end="1"/>
                                            </p:txEl>
                                          </p:spTgt>
                                        </p:tgtEl>
                                        <p:attrNameLst>
                                          <p:attrName>style.visibility</p:attrName>
                                        </p:attrNameLst>
                                      </p:cBhvr>
                                      <p:to>
                                        <p:strVal val="visible"/>
                                      </p:to>
                                    </p:set>
                                    <p:animEffect transition="in" filter="wipe(down)">
                                      <p:cBhvr>
                                        <p:cTn id="12" dur="500"/>
                                        <p:tgtEl>
                                          <p:spTgt spid="40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0"/>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latin typeface="Comic Sans MS" pitchFamily="66" charset="0"/>
              </a:rPr>
              <a:t>The air parcel interacting with the rotor per unit time has a cross-sectional area equal to that of the rotor (A</a:t>
            </a:r>
            <a:r>
              <a:rPr lang="en-US" sz="2800" baseline="-25000">
                <a:latin typeface="Comic Sans MS" pitchFamily="66" charset="0"/>
              </a:rPr>
              <a:t>T</a:t>
            </a:r>
            <a:r>
              <a:rPr lang="en-US" sz="2800">
                <a:latin typeface="Comic Sans MS" pitchFamily="66" charset="0"/>
              </a:rPr>
              <a:t>) and thickness equal to the wind velocity (V). Hence energy per unit time, that is power, can be expressed as:</a:t>
            </a:r>
          </a:p>
        </p:txBody>
      </p:sp>
      <p:pic>
        <p:nvPicPr>
          <p:cNvPr id="1638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057400" y="2209800"/>
            <a:ext cx="2366682" cy="838200"/>
          </a:xfrm>
          <a:prstGeom prst="rect">
            <a:avLst/>
          </a:prstGeom>
          <a:noFill/>
          <a:ln w="9525">
            <a:noFill/>
            <a:miter lim="800000"/>
            <a:headEnd/>
            <a:tailEnd/>
          </a:ln>
        </p:spPr>
      </p:pic>
      <p:sp>
        <p:nvSpPr>
          <p:cNvPr id="5124" name="Rectangle 5"/>
          <p:cNvSpPr>
            <a:spLocks noChangeArrowheads="1"/>
          </p:cNvSpPr>
          <p:nvPr/>
        </p:nvSpPr>
        <p:spPr bwMode="auto">
          <a:xfrm>
            <a:off x="6172200" y="2362200"/>
            <a:ext cx="524503"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6.4</a:t>
            </a:r>
            <a:endParaRPr lang="en-US" dirty="0"/>
          </a:p>
        </p:txBody>
      </p:sp>
      <p:sp>
        <p:nvSpPr>
          <p:cNvPr id="5125" name="Rectangle 6"/>
          <p:cNvSpPr>
            <a:spLocks noChangeArrowheads="1"/>
          </p:cNvSpPr>
          <p:nvPr/>
        </p:nvSpPr>
        <p:spPr bwMode="auto">
          <a:xfrm>
            <a:off x="0" y="3124200"/>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dirty="0">
                <a:latin typeface="Comic Sans MS" pitchFamily="66" charset="0"/>
              </a:rPr>
              <a:t>From Eq. </a:t>
            </a:r>
            <a:r>
              <a:rPr lang="en-US" sz="2800" dirty="0" smtClean="0">
                <a:latin typeface="Comic Sans MS" pitchFamily="66" charset="0"/>
              </a:rPr>
              <a:t>(6.4), </a:t>
            </a:r>
            <a:r>
              <a:rPr lang="en-US" sz="2800" dirty="0">
                <a:latin typeface="Comic Sans MS" pitchFamily="66" charset="0"/>
              </a:rPr>
              <a:t>we can see that the factors influencing the power available in the wind stream are the air density, area of the wind rotor and the wind velocity</a:t>
            </a:r>
            <a:r>
              <a:rPr lang="en-US" dirty="0"/>
              <a:t>.</a:t>
            </a:r>
          </a:p>
        </p:txBody>
      </p:sp>
      <p:sp>
        <p:nvSpPr>
          <p:cNvPr id="5126" name="Rectangle 7"/>
          <p:cNvSpPr>
            <a:spLocks noChangeArrowheads="1"/>
          </p:cNvSpPr>
          <p:nvPr/>
        </p:nvSpPr>
        <p:spPr bwMode="auto">
          <a:xfrm>
            <a:off x="0" y="50292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latin typeface="Comic Sans MS" pitchFamily="66" charset="0"/>
              </a:rPr>
              <a:t>If we know the elevation Z and temperature T at a site, then the air density can be calculated by:</a:t>
            </a:r>
            <a:endParaRPr lang="en-US" sz="2800"/>
          </a:p>
        </p:txBody>
      </p:sp>
      <p:pic>
        <p:nvPicPr>
          <p:cNvPr id="16387"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133600" y="5991225"/>
            <a:ext cx="2895600" cy="866775"/>
          </a:xfrm>
          <a:prstGeom prst="rect">
            <a:avLst/>
          </a:prstGeom>
          <a:noFill/>
          <a:ln w="9525">
            <a:noFill/>
            <a:miter lim="800000"/>
            <a:headEnd/>
            <a:tailEnd/>
          </a:ln>
        </p:spPr>
      </p:pic>
      <p:sp>
        <p:nvSpPr>
          <p:cNvPr id="5128" name="Rectangle 9"/>
          <p:cNvSpPr>
            <a:spLocks noChangeArrowheads="1"/>
          </p:cNvSpPr>
          <p:nvPr/>
        </p:nvSpPr>
        <p:spPr bwMode="auto">
          <a:xfrm>
            <a:off x="6477000" y="6172200"/>
            <a:ext cx="524503"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6.5</a:t>
            </a:r>
            <a:endParaRPr lang="en-US" dirty="0"/>
          </a:p>
        </p:txBody>
      </p:sp>
    </p:spTree>
    <p:extLst>
      <p:ext uri="{BB962C8B-B14F-4D97-AF65-F5344CB8AC3E}">
        <p14:creationId xmlns:p14="http://schemas.microsoft.com/office/powerpoint/2010/main" val="715973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wipe(down)">
                                      <p:cBhvr>
                                        <p:cTn id="7" dur="500"/>
                                        <p:tgtEl>
                                          <p:spTgt spid="5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down)">
                                      <p:cBhvr>
                                        <p:cTn id="12" dur="500"/>
                                        <p:tgtEl>
                                          <p:spTgt spid="163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4">
                                            <p:bg/>
                                          </p:spTgt>
                                        </p:tgtEl>
                                        <p:attrNameLst>
                                          <p:attrName>style.visibility</p:attrName>
                                        </p:attrNameLst>
                                      </p:cBhvr>
                                      <p:to>
                                        <p:strVal val="visible"/>
                                      </p:to>
                                    </p:set>
                                    <p:animEffect transition="in" filter="wipe(down)">
                                      <p:cBhvr>
                                        <p:cTn id="17" dur="500"/>
                                        <p:tgtEl>
                                          <p:spTgt spid="5124">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24">
                                            <p:txEl>
                                              <p:pRg st="0" end="0"/>
                                            </p:txEl>
                                          </p:spTgt>
                                        </p:tgtEl>
                                        <p:attrNameLst>
                                          <p:attrName>style.visibility</p:attrName>
                                        </p:attrNameLst>
                                      </p:cBhvr>
                                      <p:to>
                                        <p:strVal val="visible"/>
                                      </p:to>
                                    </p:set>
                                    <p:animEffect transition="in" filter="wipe(down)">
                                      <p:cBhvr>
                                        <p:cTn id="22" dur="500"/>
                                        <p:tgtEl>
                                          <p:spTgt spid="512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125">
                                            <p:txEl>
                                              <p:pRg st="0" end="0"/>
                                            </p:txEl>
                                          </p:spTgt>
                                        </p:tgtEl>
                                        <p:attrNameLst>
                                          <p:attrName>style.visibility</p:attrName>
                                        </p:attrNameLst>
                                      </p:cBhvr>
                                      <p:to>
                                        <p:strVal val="visible"/>
                                      </p:to>
                                    </p:set>
                                    <p:animEffect transition="in" filter="wipe(down)">
                                      <p:cBhvr>
                                        <p:cTn id="27" dur="500"/>
                                        <p:tgtEl>
                                          <p:spTgt spid="512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126">
                                            <p:txEl>
                                              <p:pRg st="0" end="0"/>
                                            </p:txEl>
                                          </p:spTgt>
                                        </p:tgtEl>
                                        <p:attrNameLst>
                                          <p:attrName>style.visibility</p:attrName>
                                        </p:attrNameLst>
                                      </p:cBhvr>
                                      <p:to>
                                        <p:strVal val="visible"/>
                                      </p:to>
                                    </p:set>
                                    <p:animEffect transition="in" filter="wipe(down)">
                                      <p:cBhvr>
                                        <p:cTn id="32" dur="500"/>
                                        <p:tgtEl>
                                          <p:spTgt spid="512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6387"/>
                                        </p:tgtEl>
                                        <p:attrNameLst>
                                          <p:attrName>style.visibility</p:attrName>
                                        </p:attrNameLst>
                                      </p:cBhvr>
                                      <p:to>
                                        <p:strVal val="visible"/>
                                      </p:to>
                                    </p:set>
                                    <p:animEffect transition="in" filter="wipe(down)">
                                      <p:cBhvr>
                                        <p:cTn id="37" dur="500"/>
                                        <p:tgtEl>
                                          <p:spTgt spid="163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128">
                                            <p:bg/>
                                          </p:spTgt>
                                        </p:tgtEl>
                                        <p:attrNameLst>
                                          <p:attrName>style.visibility</p:attrName>
                                        </p:attrNameLst>
                                      </p:cBhvr>
                                      <p:to>
                                        <p:strVal val="visible"/>
                                      </p:to>
                                    </p:set>
                                    <p:animEffect transition="in" filter="wipe(down)">
                                      <p:cBhvr>
                                        <p:cTn id="42" dur="500"/>
                                        <p:tgtEl>
                                          <p:spTgt spid="5128">
                                            <p:bg/>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128">
                                            <p:txEl>
                                              <p:pRg st="0" end="0"/>
                                            </p:txEl>
                                          </p:spTgt>
                                        </p:tgtEl>
                                        <p:attrNameLst>
                                          <p:attrName>style.visibility</p:attrName>
                                        </p:attrNameLst>
                                      </p:cBhvr>
                                      <p:to>
                                        <p:strVal val="visible"/>
                                      </p:to>
                                    </p:set>
                                    <p:animEffect transition="in" filter="wipe(down)">
                                      <p:cBhvr>
                                        <p:cTn id="47" dur="500"/>
                                        <p:tgtEl>
                                          <p:spTgt spid="51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P spid="5124" grpId="0" build="p" animBg="1"/>
      <p:bldP spid="5125" grpId="0" build="p"/>
      <p:bldP spid="5126" grpId="0" build="p"/>
      <p:bldP spid="5128"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228600"/>
            <a:ext cx="4572000" cy="411480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4800599" y="304800"/>
            <a:ext cx="4353881" cy="4038600"/>
          </a:xfrm>
          <a:prstGeom prst="rect">
            <a:avLst/>
          </a:prstGeom>
          <a:noFill/>
          <a:ln w="9525">
            <a:noFill/>
            <a:miter lim="800000"/>
            <a:headEnd/>
            <a:tailEnd/>
          </a:ln>
        </p:spPr>
      </p:pic>
      <p:sp>
        <p:nvSpPr>
          <p:cNvPr id="7172" name="Rectangle 5"/>
          <p:cNvSpPr>
            <a:spLocks noChangeArrowheads="1"/>
          </p:cNvSpPr>
          <p:nvPr/>
        </p:nvSpPr>
        <p:spPr bwMode="auto">
          <a:xfrm>
            <a:off x="1066800" y="4495800"/>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C00000"/>
                </a:solidFill>
                <a:latin typeface="Comic Sans MS" pitchFamily="66" charset="0"/>
              </a:rPr>
              <a:t>Fig. </a:t>
            </a:r>
            <a:r>
              <a:rPr lang="en-US" b="1" dirty="0" smtClean="0">
                <a:solidFill>
                  <a:srgbClr val="C00000"/>
                </a:solidFill>
                <a:latin typeface="Comic Sans MS" pitchFamily="66" charset="0"/>
              </a:rPr>
              <a:t>Effect </a:t>
            </a:r>
            <a:r>
              <a:rPr lang="en-US" b="1" dirty="0">
                <a:solidFill>
                  <a:srgbClr val="C00000"/>
                </a:solidFill>
                <a:latin typeface="Comic Sans MS" pitchFamily="66" charset="0"/>
              </a:rPr>
              <a:t>of elevation and temperature on air density</a:t>
            </a:r>
          </a:p>
        </p:txBody>
      </p:sp>
      <p:sp>
        <p:nvSpPr>
          <p:cNvPr id="7173" name="Rectangle 6"/>
          <p:cNvSpPr>
            <a:spLocks noChangeArrowheads="1"/>
          </p:cNvSpPr>
          <p:nvPr/>
        </p:nvSpPr>
        <p:spPr bwMode="auto">
          <a:xfrm>
            <a:off x="0" y="51054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latin typeface="Comic Sans MS" pitchFamily="66" charset="0"/>
              </a:rPr>
              <a:t>Due to the relatively low density (~1.225 kg/m3), wind is rather a diffused source of energy. Hence large sized systems are often required for substantial power production.</a:t>
            </a:r>
          </a:p>
        </p:txBody>
      </p:sp>
    </p:spTree>
    <p:extLst>
      <p:ext uri="{BB962C8B-B14F-4D97-AF65-F5344CB8AC3E}">
        <p14:creationId xmlns:p14="http://schemas.microsoft.com/office/powerpoint/2010/main" val="832060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sz="2800" smtClean="0">
                <a:latin typeface="Comic Sans MS" pitchFamily="66" charset="0"/>
              </a:rPr>
              <a:t>The most prominent factor deciding the power available in the wind spectra is its velocity. When the wind velocity is doubled, the available power increases by 8 times. In other words, for the same power, rotor area can be reduced by a factor of 8, if the system is placed at a site with double the wind velocity.</a:t>
            </a:r>
          </a:p>
          <a:p>
            <a:pPr algn="just" eaLnBrk="1" hangingPunct="1">
              <a:buFont typeface="Wingdings" pitchFamily="2" charset="2"/>
              <a:buChar char="Ø"/>
            </a:pPr>
            <a:r>
              <a:rPr lang="en-US" sz="2800" smtClean="0">
                <a:latin typeface="Comic Sans MS" pitchFamily="66" charset="0"/>
              </a:rPr>
              <a:t>Hence, selecting the right site play a major role in the success of a wind power projects. </a:t>
            </a:r>
          </a:p>
        </p:txBody>
      </p:sp>
    </p:spTree>
    <p:extLst>
      <p:ext uri="{BB962C8B-B14F-4D97-AF65-F5344CB8AC3E}">
        <p14:creationId xmlns:p14="http://schemas.microsoft.com/office/powerpoint/2010/main" val="3940492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down)">
                                      <p:cBhvr>
                                        <p:cTn id="7" dur="500"/>
                                        <p:tgtEl>
                                          <p:spTgt spid="7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wipe(down)">
                                      <p:cBhvr>
                                        <p:cTn id="12" dur="500"/>
                                        <p:tgtEl>
                                          <p:spTgt spid="71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0"/>
            <a:ext cx="9144000" cy="6858000"/>
          </a:xfrm>
        </p:spPr>
        <p:txBody>
          <a:bodyPr/>
          <a:lstStyle/>
          <a:p>
            <a:pPr eaLnBrk="1" hangingPunct="1">
              <a:buFont typeface="Arial" charset="0"/>
              <a:buNone/>
            </a:pPr>
            <a:r>
              <a:rPr lang="en-US" dirty="0" smtClean="0">
                <a:solidFill>
                  <a:srgbClr val="FF0000"/>
                </a:solidFill>
                <a:latin typeface="Comic Sans MS" pitchFamily="66" charset="0"/>
              </a:rPr>
              <a:t>Wind turbine power and torque</a:t>
            </a:r>
          </a:p>
          <a:p>
            <a:pPr algn="just" eaLnBrk="1" hangingPunct="1">
              <a:buFont typeface="Wingdings" pitchFamily="2" charset="2"/>
              <a:buChar char="Ø"/>
            </a:pPr>
            <a:r>
              <a:rPr lang="en-US" dirty="0" smtClean="0">
                <a:solidFill>
                  <a:srgbClr val="FF0000"/>
                </a:solidFill>
                <a:latin typeface="Comic Sans MS" pitchFamily="66" charset="0"/>
              </a:rPr>
              <a:t> </a:t>
            </a:r>
            <a:r>
              <a:rPr lang="en-US" sz="2800" dirty="0" smtClean="0">
                <a:latin typeface="Comic Sans MS" pitchFamily="66" charset="0"/>
              </a:rPr>
              <a:t>When the wind stream passes the turbine, a part of its kinetic energy is transferred to the rotor and the air leaving the turbine carries the rest away. </a:t>
            </a:r>
          </a:p>
          <a:p>
            <a:pPr algn="just" eaLnBrk="1" hangingPunct="1">
              <a:buFont typeface="Wingdings" pitchFamily="2" charset="2"/>
              <a:buChar char="Ø"/>
            </a:pPr>
            <a:r>
              <a:rPr lang="en-US" sz="2800" dirty="0" smtClean="0">
                <a:latin typeface="Comic Sans MS" pitchFamily="66" charset="0"/>
              </a:rPr>
              <a:t>Actual power produced by a rotor would be decided by the efficiency with which the energy transfer from wind to the rotor takes place.</a:t>
            </a:r>
            <a:r>
              <a:rPr lang="en-US" sz="2800" dirty="0" smtClean="0"/>
              <a:t> </a:t>
            </a:r>
            <a:r>
              <a:rPr lang="en-US" sz="2800" dirty="0" smtClean="0">
                <a:latin typeface="Comic Sans MS" pitchFamily="66" charset="0"/>
              </a:rPr>
              <a:t>This efficiency is usually termed as the </a:t>
            </a:r>
            <a:r>
              <a:rPr lang="en-US" sz="2800" dirty="0" smtClean="0">
                <a:solidFill>
                  <a:srgbClr val="0000FF"/>
                </a:solidFill>
                <a:latin typeface="Comic Sans MS" pitchFamily="66" charset="0"/>
              </a:rPr>
              <a:t>power coefficient (</a:t>
            </a:r>
            <a:r>
              <a:rPr lang="en-US" sz="2800" dirty="0" err="1" smtClean="0">
                <a:solidFill>
                  <a:srgbClr val="0000FF"/>
                </a:solidFill>
                <a:latin typeface="Comic Sans MS" pitchFamily="66" charset="0"/>
              </a:rPr>
              <a:t>Cp</a:t>
            </a:r>
            <a:r>
              <a:rPr lang="en-US" sz="2800" dirty="0" smtClean="0">
                <a:solidFill>
                  <a:srgbClr val="0000FF"/>
                </a:solidFill>
                <a:latin typeface="Comic Sans MS" pitchFamily="66" charset="0"/>
              </a:rPr>
              <a:t>).</a:t>
            </a:r>
          </a:p>
          <a:p>
            <a:pPr algn="just" eaLnBrk="1" hangingPunct="1">
              <a:buFont typeface="Wingdings" pitchFamily="2" charset="2"/>
              <a:buChar char="Ø"/>
            </a:pPr>
            <a:r>
              <a:rPr lang="en-US" sz="2800" dirty="0" smtClean="0">
                <a:latin typeface="Comic Sans MS" pitchFamily="66" charset="0"/>
              </a:rPr>
              <a:t>the power coefficient of the rotor can be defined as the ratio of actual power developed by the rotor to the theoretical power available in the wind.</a:t>
            </a:r>
          </a:p>
          <a:p>
            <a:pPr algn="just" eaLnBrk="1" hangingPunct="1">
              <a:buFont typeface="Arial" charset="0"/>
              <a:buNone/>
            </a:pPr>
            <a:endParaRPr lang="en-US" sz="2800" dirty="0" smtClean="0">
              <a:latin typeface="Comic Sans MS" pitchFamily="66" charset="0"/>
            </a:endParaRPr>
          </a:p>
          <a:p>
            <a:pPr eaLnBrk="1" hangingPunct="1"/>
            <a:endParaRPr lang="en-US" dirty="0" smtClean="0"/>
          </a:p>
        </p:txBody>
      </p:sp>
      <p:pic>
        <p:nvPicPr>
          <p:cNvPr id="18434"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209800" y="5562600"/>
            <a:ext cx="1676400" cy="809297"/>
          </a:xfrm>
          <a:prstGeom prst="rect">
            <a:avLst/>
          </a:prstGeom>
          <a:noFill/>
          <a:ln w="9525">
            <a:noFill/>
            <a:miter lim="800000"/>
            <a:headEnd/>
            <a:tailEnd/>
          </a:ln>
        </p:spPr>
      </p:pic>
      <p:sp>
        <p:nvSpPr>
          <p:cNvPr id="8196" name="Rectangle 5"/>
          <p:cNvSpPr>
            <a:spLocks noChangeArrowheads="1"/>
          </p:cNvSpPr>
          <p:nvPr/>
        </p:nvSpPr>
        <p:spPr bwMode="auto">
          <a:xfrm>
            <a:off x="7543800" y="5791200"/>
            <a:ext cx="524503"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6.7</a:t>
            </a:r>
            <a:endParaRPr lang="en-US" dirty="0"/>
          </a:p>
        </p:txBody>
      </p:sp>
      <p:sp>
        <p:nvSpPr>
          <p:cNvPr id="8197" name="Rectangle 6"/>
          <p:cNvSpPr>
            <a:spLocks noChangeArrowheads="1"/>
          </p:cNvSpPr>
          <p:nvPr/>
        </p:nvSpPr>
        <p:spPr bwMode="auto">
          <a:xfrm>
            <a:off x="0" y="6334125"/>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Comic Sans MS" pitchFamily="66" charset="0"/>
              </a:rPr>
              <a:t>where P</a:t>
            </a:r>
            <a:r>
              <a:rPr lang="en-US" sz="2800" baseline="-25000">
                <a:latin typeface="Comic Sans MS" pitchFamily="66" charset="0"/>
              </a:rPr>
              <a:t>T</a:t>
            </a:r>
            <a:r>
              <a:rPr lang="en-US" sz="2800">
                <a:latin typeface="Comic Sans MS" pitchFamily="66" charset="0"/>
              </a:rPr>
              <a:t> is the power developed by the turbine.</a:t>
            </a:r>
          </a:p>
        </p:txBody>
      </p:sp>
    </p:spTree>
    <p:extLst>
      <p:ext uri="{BB962C8B-B14F-4D97-AF65-F5344CB8AC3E}">
        <p14:creationId xmlns:p14="http://schemas.microsoft.com/office/powerpoint/2010/main" val="3581741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wipe(down)">
                                      <p:cBhvr>
                                        <p:cTn id="7" dur="500"/>
                                        <p:tgtEl>
                                          <p:spTgt spid="81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wipe(down)">
                                      <p:cBhvr>
                                        <p:cTn id="12" dur="500"/>
                                        <p:tgtEl>
                                          <p:spTgt spid="81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animEffect transition="in" filter="wipe(down)">
                                      <p:cBhvr>
                                        <p:cTn id="17" dur="500"/>
                                        <p:tgtEl>
                                          <p:spTgt spid="81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4">
                                            <p:txEl>
                                              <p:pRg st="3" end="3"/>
                                            </p:txEl>
                                          </p:spTgt>
                                        </p:tgtEl>
                                        <p:attrNameLst>
                                          <p:attrName>style.visibility</p:attrName>
                                        </p:attrNameLst>
                                      </p:cBhvr>
                                      <p:to>
                                        <p:strVal val="visible"/>
                                      </p:to>
                                    </p:set>
                                    <p:animEffect transition="in" filter="wipe(down)">
                                      <p:cBhvr>
                                        <p:cTn id="22" dur="500"/>
                                        <p:tgtEl>
                                          <p:spTgt spid="819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8434"/>
                                        </p:tgtEl>
                                        <p:attrNameLst>
                                          <p:attrName>style.visibility</p:attrName>
                                        </p:attrNameLst>
                                      </p:cBhvr>
                                      <p:to>
                                        <p:strVal val="visible"/>
                                      </p:to>
                                    </p:set>
                                    <p:animEffect transition="in" filter="wipe(down)">
                                      <p:cBhvr>
                                        <p:cTn id="27" dur="500"/>
                                        <p:tgtEl>
                                          <p:spTgt spid="184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196">
                                            <p:bg/>
                                          </p:spTgt>
                                        </p:tgtEl>
                                        <p:attrNameLst>
                                          <p:attrName>style.visibility</p:attrName>
                                        </p:attrNameLst>
                                      </p:cBhvr>
                                      <p:to>
                                        <p:strVal val="visible"/>
                                      </p:to>
                                    </p:set>
                                    <p:animEffect transition="in" filter="wipe(down)">
                                      <p:cBhvr>
                                        <p:cTn id="32" dur="500"/>
                                        <p:tgtEl>
                                          <p:spTgt spid="8196">
                                            <p:bg/>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196">
                                            <p:txEl>
                                              <p:pRg st="0" end="0"/>
                                            </p:txEl>
                                          </p:spTgt>
                                        </p:tgtEl>
                                        <p:attrNameLst>
                                          <p:attrName>style.visibility</p:attrName>
                                        </p:attrNameLst>
                                      </p:cBhvr>
                                      <p:to>
                                        <p:strVal val="visible"/>
                                      </p:to>
                                    </p:set>
                                    <p:animEffect transition="in" filter="wipe(down)">
                                      <p:cBhvr>
                                        <p:cTn id="37" dur="500"/>
                                        <p:tgtEl>
                                          <p:spTgt spid="819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197">
                                            <p:txEl>
                                              <p:pRg st="0" end="0"/>
                                            </p:txEl>
                                          </p:spTgt>
                                        </p:tgtEl>
                                        <p:attrNameLst>
                                          <p:attrName>style.visibility</p:attrName>
                                        </p:attrNameLst>
                                      </p:cBhvr>
                                      <p:to>
                                        <p:strVal val="visible"/>
                                      </p:to>
                                    </p:set>
                                    <p:animEffect transition="in" filter="wipe(down)">
                                      <p:cBhvr>
                                        <p:cTn id="42" dur="500"/>
                                        <p:tgtEl>
                                          <p:spTgt spid="8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8196" grpId="0" build="p" animBg="1"/>
      <p:bldP spid="819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0" y="0"/>
            <a:ext cx="9144000" cy="6858000"/>
          </a:xfrm>
        </p:spPr>
        <p:txBody>
          <a:bodyPr/>
          <a:lstStyle/>
          <a:p>
            <a:pPr eaLnBrk="1" hangingPunct="1"/>
            <a:r>
              <a:rPr lang="en-US" b="1" smtClean="0">
                <a:solidFill>
                  <a:srgbClr val="FF0000"/>
                </a:solidFill>
                <a:latin typeface="Comic Sans MS" pitchFamily="66" charset="0"/>
              </a:rPr>
              <a:t>Power extracted from the wind (</a:t>
            </a:r>
            <a:r>
              <a:rPr lang="en-US" smtClean="0">
                <a:solidFill>
                  <a:srgbClr val="FF0000"/>
                </a:solidFill>
                <a:latin typeface="Comic Sans MS" pitchFamily="66" charset="0"/>
              </a:rPr>
              <a:t>Albert Betz’s Formulation)</a:t>
            </a:r>
          </a:p>
        </p:txBody>
      </p:sp>
      <p:pic>
        <p:nvPicPr>
          <p:cNvPr id="20482"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381001" y="1143000"/>
            <a:ext cx="4648200" cy="2951238"/>
          </a:xfrm>
          <a:prstGeom prst="rect">
            <a:avLst/>
          </a:prstGeom>
          <a:noFill/>
          <a:ln w="9525">
            <a:noFill/>
            <a:miter lim="800000"/>
            <a:headEnd/>
            <a:tailEnd/>
          </a:ln>
        </p:spPr>
      </p:pic>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30099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114800"/>
            <a:ext cx="17240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ChangeArrowheads="1"/>
          </p:cNvSpPr>
          <p:nvPr/>
        </p:nvSpPr>
        <p:spPr bwMode="auto">
          <a:xfrm>
            <a:off x="152400" y="47244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Comic Sans MS" pitchFamily="66" charset="0"/>
              </a:rPr>
              <a:t>Assume that the velocity of wind v</a:t>
            </a:r>
            <a:r>
              <a:rPr lang="en-US" sz="2800" baseline="-25000">
                <a:latin typeface="Comic Sans MS" pitchFamily="66" charset="0"/>
              </a:rPr>
              <a:t>b</a:t>
            </a:r>
            <a:r>
              <a:rPr lang="en-US" sz="2800">
                <a:latin typeface="Comic Sans MS" pitchFamily="66" charset="0"/>
              </a:rPr>
              <a:t> is just the average of the upwind and downwind speed,</a:t>
            </a:r>
          </a:p>
        </p:txBody>
      </p:sp>
      <p:pic>
        <p:nvPicPr>
          <p:cNvPr id="1024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638800"/>
            <a:ext cx="510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609600"/>
            <a:ext cx="22860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3124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0" y="0"/>
            <a:ext cx="9144000" cy="6858000"/>
          </a:xfrm>
        </p:spPr>
        <p:txBody>
          <a:bodyPr/>
          <a:lstStyle/>
          <a:p>
            <a:pPr marL="0" indent="0" algn="just" eaLnBrk="1" hangingPunct="1">
              <a:buFont typeface="Arial" charset="0"/>
              <a:buNone/>
            </a:pPr>
            <a:r>
              <a:rPr lang="en-US" sz="2800" smtClean="0">
                <a:latin typeface="Comic Sans MS" pitchFamily="66" charset="0"/>
              </a:rPr>
              <a:t>Denote the ratio between upwind and downwind speed by:</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9600"/>
            <a:ext cx="1916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0" y="160020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latin typeface="Comic Sans MS" pitchFamily="66" charset="0"/>
              </a:rPr>
              <a:t>Substitute v</a:t>
            </a:r>
            <a:r>
              <a:rPr lang="en-US" sz="2800" baseline="-25000">
                <a:latin typeface="Comic Sans MS" pitchFamily="66" charset="0"/>
              </a:rPr>
              <a:t>d</a:t>
            </a:r>
            <a:r>
              <a:rPr lang="en-US" sz="2800">
                <a:latin typeface="Comic Sans MS" pitchFamily="66" charset="0"/>
              </a:rPr>
              <a:t>, then we have</a:t>
            </a:r>
            <a:r>
              <a:rPr lang="en-US">
                <a:latin typeface="Comic Sans MS" pitchFamily="66" charset="0"/>
              </a:rPr>
              <a:t>,</a:t>
            </a:r>
          </a:p>
        </p:txBody>
      </p:sp>
      <p:pic>
        <p:nvPicPr>
          <p:cNvPr id="21507"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28600" y="2133600"/>
            <a:ext cx="8077200" cy="1320009"/>
          </a:xfrm>
          <a:prstGeom prst="rect">
            <a:avLst/>
          </a:prstGeom>
          <a:noFill/>
          <a:ln w="9525">
            <a:noFill/>
            <a:miter lim="800000"/>
            <a:headEnd/>
            <a:tailEnd/>
          </a:ln>
        </p:spPr>
      </p:pic>
      <p:sp>
        <p:nvSpPr>
          <p:cNvPr id="10246" name="Rectangle 6"/>
          <p:cNvSpPr>
            <a:spLocks noChangeArrowheads="1"/>
          </p:cNvSpPr>
          <p:nvPr/>
        </p:nvSpPr>
        <p:spPr bwMode="auto">
          <a:xfrm>
            <a:off x="8382000" y="2514600"/>
            <a:ext cx="524503"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6.8</a:t>
            </a:r>
            <a:endParaRPr lang="en-US" dirty="0"/>
          </a:p>
        </p:txBody>
      </p:sp>
      <p:sp>
        <p:nvSpPr>
          <p:cNvPr id="10247" name="Rectangle 7"/>
          <p:cNvSpPr>
            <a:spLocks noChangeArrowheads="1"/>
          </p:cNvSpPr>
          <p:nvPr/>
        </p:nvSpPr>
        <p:spPr bwMode="auto">
          <a:xfrm>
            <a:off x="0" y="37338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latin typeface="Comic Sans MS" pitchFamily="66" charset="0"/>
              </a:rPr>
              <a:t>Comparing equation </a:t>
            </a:r>
            <a:r>
              <a:rPr lang="en-US" sz="2800" dirty="0" smtClean="0">
                <a:latin typeface="Comic Sans MS" pitchFamily="66" charset="0"/>
              </a:rPr>
              <a:t>6.7 </a:t>
            </a:r>
            <a:r>
              <a:rPr lang="en-US" sz="2800" dirty="0">
                <a:latin typeface="Comic Sans MS" pitchFamily="66" charset="0"/>
              </a:rPr>
              <a:t>and </a:t>
            </a:r>
            <a:r>
              <a:rPr lang="en-US" sz="2800" dirty="0" smtClean="0">
                <a:latin typeface="Comic Sans MS" pitchFamily="66" charset="0"/>
              </a:rPr>
              <a:t>6.8 </a:t>
            </a:r>
            <a:r>
              <a:rPr lang="en-US" sz="2800" dirty="0">
                <a:latin typeface="Comic Sans MS" pitchFamily="66" charset="0"/>
              </a:rPr>
              <a:t>reveals that the last  term is the power coefficient or rotor efficiency.</a:t>
            </a:r>
            <a:endParaRPr lang="en-US" sz="2800" dirty="0"/>
          </a:p>
        </p:txBody>
      </p:sp>
      <p:pic>
        <p:nvPicPr>
          <p:cNvPr id="21508" name="Picture 4"/>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1676400" y="4876800"/>
            <a:ext cx="3209925" cy="504825"/>
          </a:xfrm>
          <a:prstGeom prst="rect">
            <a:avLst/>
          </a:prstGeom>
          <a:noFill/>
          <a:ln w="9525">
            <a:noFill/>
            <a:miter lim="800000"/>
            <a:headEnd/>
            <a:tailEnd/>
          </a:ln>
        </p:spPr>
      </p:pic>
      <p:sp>
        <p:nvSpPr>
          <p:cNvPr id="10249" name="Rectangle 9"/>
          <p:cNvSpPr>
            <a:spLocks noChangeArrowheads="1"/>
          </p:cNvSpPr>
          <p:nvPr/>
        </p:nvSpPr>
        <p:spPr bwMode="auto">
          <a:xfrm>
            <a:off x="8229600" y="4876800"/>
            <a:ext cx="524503"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6.9</a:t>
            </a:r>
            <a:endParaRPr lang="en-US" dirty="0"/>
          </a:p>
        </p:txBody>
      </p:sp>
      <p:sp>
        <p:nvSpPr>
          <p:cNvPr id="10250" name="Rectangle 10"/>
          <p:cNvSpPr>
            <a:spLocks noChangeArrowheads="1"/>
          </p:cNvSpPr>
          <p:nvPr/>
        </p:nvSpPr>
        <p:spPr bwMode="auto">
          <a:xfrm>
            <a:off x="0" y="54864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latin typeface="Comic Sans MS" pitchFamily="66" charset="0"/>
              </a:rPr>
              <a:t>Variation of power coefficient with speed ratio is shown in next figure. The question  is to identify the speed ratio which gives maximum efficiency  </a:t>
            </a:r>
            <a:endParaRPr lang="en-US" sz="2800"/>
          </a:p>
        </p:txBody>
      </p:sp>
    </p:spTree>
    <p:extLst>
      <p:ext uri="{BB962C8B-B14F-4D97-AF65-F5344CB8AC3E}">
        <p14:creationId xmlns:p14="http://schemas.microsoft.com/office/powerpoint/2010/main" val="2434182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ipe(down)">
                                      <p:cBhvr>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wipe(down)">
                                      <p:cBhvr>
                                        <p:cTn id="12" dur="500"/>
                                        <p:tgtEl>
                                          <p:spTgt spid="10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4">
                                            <p:txEl>
                                              <p:pRg st="0" end="0"/>
                                            </p:txEl>
                                          </p:spTgt>
                                        </p:tgtEl>
                                        <p:attrNameLst>
                                          <p:attrName>style.visibility</p:attrName>
                                        </p:attrNameLst>
                                      </p:cBhvr>
                                      <p:to>
                                        <p:strVal val="visible"/>
                                      </p:to>
                                    </p:set>
                                    <p:animEffect transition="in" filter="wipe(down)">
                                      <p:cBhvr>
                                        <p:cTn id="17" dur="500"/>
                                        <p:tgtEl>
                                          <p:spTgt spid="1024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1507"/>
                                        </p:tgtEl>
                                        <p:attrNameLst>
                                          <p:attrName>style.visibility</p:attrName>
                                        </p:attrNameLst>
                                      </p:cBhvr>
                                      <p:to>
                                        <p:strVal val="visible"/>
                                      </p:to>
                                    </p:set>
                                    <p:anim calcmode="lin" valueType="num">
                                      <p:cBhvr additive="base">
                                        <p:cTn id="22" dur="500" fill="hold"/>
                                        <p:tgtEl>
                                          <p:spTgt spid="21507"/>
                                        </p:tgtEl>
                                        <p:attrNameLst>
                                          <p:attrName>ppt_x</p:attrName>
                                        </p:attrNameLst>
                                      </p:cBhvr>
                                      <p:tavLst>
                                        <p:tav tm="0">
                                          <p:val>
                                            <p:strVal val="#ppt_x"/>
                                          </p:val>
                                        </p:tav>
                                        <p:tav tm="100000">
                                          <p:val>
                                            <p:strVal val="#ppt_x"/>
                                          </p:val>
                                        </p:tav>
                                      </p:tavLst>
                                    </p:anim>
                                    <p:anim calcmode="lin" valueType="num">
                                      <p:cBhvr additive="base">
                                        <p:cTn id="23"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246">
                                            <p:bg/>
                                          </p:spTgt>
                                        </p:tgtEl>
                                        <p:attrNameLst>
                                          <p:attrName>style.visibility</p:attrName>
                                        </p:attrNameLst>
                                      </p:cBhvr>
                                      <p:to>
                                        <p:strVal val="visible"/>
                                      </p:to>
                                    </p:set>
                                    <p:animEffect transition="in" filter="wipe(down)">
                                      <p:cBhvr>
                                        <p:cTn id="28" dur="500"/>
                                        <p:tgtEl>
                                          <p:spTgt spid="10246">
                                            <p:bg/>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246">
                                            <p:txEl>
                                              <p:pRg st="0" end="0"/>
                                            </p:txEl>
                                          </p:spTgt>
                                        </p:tgtEl>
                                        <p:attrNameLst>
                                          <p:attrName>style.visibility</p:attrName>
                                        </p:attrNameLst>
                                      </p:cBhvr>
                                      <p:to>
                                        <p:strVal val="visible"/>
                                      </p:to>
                                    </p:set>
                                    <p:animEffect transition="in" filter="wipe(down)">
                                      <p:cBhvr>
                                        <p:cTn id="33" dur="500"/>
                                        <p:tgtEl>
                                          <p:spTgt spid="10246">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247">
                                            <p:txEl>
                                              <p:pRg st="0" end="0"/>
                                            </p:txEl>
                                          </p:spTgt>
                                        </p:tgtEl>
                                        <p:attrNameLst>
                                          <p:attrName>style.visibility</p:attrName>
                                        </p:attrNameLst>
                                      </p:cBhvr>
                                      <p:to>
                                        <p:strVal val="visible"/>
                                      </p:to>
                                    </p:set>
                                    <p:animEffect transition="in" filter="wipe(down)">
                                      <p:cBhvr>
                                        <p:cTn id="38" dur="500"/>
                                        <p:tgtEl>
                                          <p:spTgt spid="10247">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21508"/>
                                        </p:tgtEl>
                                        <p:attrNameLst>
                                          <p:attrName>style.visibility</p:attrName>
                                        </p:attrNameLst>
                                      </p:cBhvr>
                                      <p:to>
                                        <p:strVal val="visible"/>
                                      </p:to>
                                    </p:set>
                                    <p:animEffect transition="in" filter="wipe(down)">
                                      <p:cBhvr>
                                        <p:cTn id="43" dur="500"/>
                                        <p:tgtEl>
                                          <p:spTgt spid="2150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249">
                                            <p:bg/>
                                          </p:spTgt>
                                        </p:tgtEl>
                                        <p:attrNameLst>
                                          <p:attrName>style.visibility</p:attrName>
                                        </p:attrNameLst>
                                      </p:cBhvr>
                                      <p:to>
                                        <p:strVal val="visible"/>
                                      </p:to>
                                    </p:set>
                                    <p:animEffect transition="in" filter="wipe(down)">
                                      <p:cBhvr>
                                        <p:cTn id="48" dur="500"/>
                                        <p:tgtEl>
                                          <p:spTgt spid="10249">
                                            <p:bg/>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249">
                                            <p:txEl>
                                              <p:pRg st="0" end="0"/>
                                            </p:txEl>
                                          </p:spTgt>
                                        </p:tgtEl>
                                        <p:attrNameLst>
                                          <p:attrName>style.visibility</p:attrName>
                                        </p:attrNameLst>
                                      </p:cBhvr>
                                      <p:to>
                                        <p:strVal val="visible"/>
                                      </p:to>
                                    </p:set>
                                    <p:animEffect transition="in" filter="wipe(down)">
                                      <p:cBhvr>
                                        <p:cTn id="53" dur="500"/>
                                        <p:tgtEl>
                                          <p:spTgt spid="10249">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250">
                                            <p:txEl>
                                              <p:pRg st="0" end="0"/>
                                            </p:txEl>
                                          </p:spTgt>
                                        </p:tgtEl>
                                        <p:attrNameLst>
                                          <p:attrName>style.visibility</p:attrName>
                                        </p:attrNameLst>
                                      </p:cBhvr>
                                      <p:to>
                                        <p:strVal val="visible"/>
                                      </p:to>
                                    </p:set>
                                    <p:animEffect transition="in" filter="wipe(down)">
                                      <p:cBhvr>
                                        <p:cTn id="58" dur="500"/>
                                        <p:tgtEl>
                                          <p:spTgt spid="102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10244" grpId="0" build="p"/>
      <p:bldP spid="10246" grpId="0" build="p" animBg="1"/>
      <p:bldP spid="10247" grpId="0" build="p"/>
      <p:bldP spid="10249" grpId="0" build="p" animBg="1"/>
      <p:bldP spid="1025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663" y="0"/>
            <a:ext cx="4935537"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0" y="1676400"/>
            <a:ext cx="4038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00FF"/>
                </a:solidFill>
                <a:latin typeface="Comic Sans MS" pitchFamily="66" charset="0"/>
              </a:rPr>
              <a:t>How should we design λ so that we can have better rotor efficiency?</a:t>
            </a:r>
          </a:p>
        </p:txBody>
      </p:sp>
      <p:pic>
        <p:nvPicPr>
          <p:cNvPr id="23555" name="Picture 3"/>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228600" y="5334000"/>
            <a:ext cx="6019800" cy="1194908"/>
          </a:xfrm>
          <a:prstGeom prst="rect">
            <a:avLst/>
          </a:prstGeom>
          <a:noFill/>
          <a:ln w="9525">
            <a:noFill/>
            <a:miter lim="800000"/>
            <a:headEnd/>
            <a:tailEnd/>
          </a:ln>
        </p:spPr>
      </p:pic>
    </p:spTree>
    <p:extLst>
      <p:ext uri="{BB962C8B-B14F-4D97-AF65-F5344CB8AC3E}">
        <p14:creationId xmlns:p14="http://schemas.microsoft.com/office/powerpoint/2010/main" val="3660101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wipe(down)">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wipe(down)">
                                      <p:cBhvr>
                                        <p:cTn id="1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0"/>
            <a:ext cx="9144000" cy="6858000"/>
          </a:xfrm>
        </p:spPr>
        <p:txBody>
          <a:bodyPr/>
          <a:lstStyle/>
          <a:p>
            <a:pPr eaLnBrk="1" hangingPunct="1"/>
            <a:r>
              <a:rPr lang="en-US" sz="2400" smtClean="0">
                <a:latin typeface="Comic Sans MS" pitchFamily="66" charset="0"/>
              </a:rPr>
              <a:t>The blade efficiency will be maximum if it slows the wind to one-third of the upwind speed</a:t>
            </a:r>
            <a:r>
              <a:rPr lang="en-US" sz="2800" smtClean="0">
                <a:latin typeface="Comic Sans MS" pitchFamily="66" charset="0"/>
              </a:rPr>
              <a:t>,</a:t>
            </a:r>
          </a:p>
        </p:txBody>
      </p:sp>
      <p:pic>
        <p:nvPicPr>
          <p:cNvPr id="24578"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981200" y="838200"/>
            <a:ext cx="1905000" cy="8008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292" name="Rectangle 4"/>
          <p:cNvSpPr>
            <a:spLocks noChangeArrowheads="1"/>
          </p:cNvSpPr>
          <p:nvPr/>
        </p:nvSpPr>
        <p:spPr bwMode="auto">
          <a:xfrm>
            <a:off x="7848600" y="1066800"/>
            <a:ext cx="628698"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6.10</a:t>
            </a:r>
            <a:endParaRPr lang="en-US" dirty="0"/>
          </a:p>
        </p:txBody>
      </p:sp>
      <p:sp>
        <p:nvSpPr>
          <p:cNvPr id="12293" name="Rectangle 5"/>
          <p:cNvSpPr>
            <a:spLocks noChangeArrowheads="1"/>
          </p:cNvSpPr>
          <p:nvPr/>
        </p:nvSpPr>
        <p:spPr bwMode="auto">
          <a:xfrm>
            <a:off x="0" y="2057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Comic Sans MS" pitchFamily="66" charset="0"/>
              </a:rPr>
              <a:t>We can now find the maximum rotor efficiency (power coefficient)</a:t>
            </a:r>
          </a:p>
        </p:txBody>
      </p:sp>
      <p:pic>
        <p:nvPicPr>
          <p:cNvPr id="24579"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609600" y="2895600"/>
            <a:ext cx="7205241" cy="762000"/>
          </a:xfrm>
          <a:prstGeom prst="rect">
            <a:avLst/>
          </a:prstGeom>
          <a:noFill/>
          <a:ln w="9525">
            <a:noFill/>
            <a:miter lim="800000"/>
            <a:headEnd/>
            <a:tailEnd/>
          </a:ln>
        </p:spPr>
      </p:pic>
      <p:sp>
        <p:nvSpPr>
          <p:cNvPr id="12295" name="Rectangle 7"/>
          <p:cNvSpPr>
            <a:spLocks noChangeArrowheads="1"/>
          </p:cNvSpPr>
          <p:nvPr/>
        </p:nvSpPr>
        <p:spPr bwMode="auto">
          <a:xfrm>
            <a:off x="8305800" y="2971800"/>
            <a:ext cx="591829"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6.11</a:t>
            </a:r>
            <a:endParaRPr lang="en-US" dirty="0"/>
          </a:p>
        </p:txBody>
      </p:sp>
      <p:pic>
        <p:nvPicPr>
          <p:cNvPr id="24580" name="Picture 4"/>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1447800" y="3733800"/>
            <a:ext cx="4775452" cy="3124200"/>
          </a:xfrm>
          <a:prstGeom prst="rect">
            <a:avLst/>
          </a:prstGeom>
          <a:noFill/>
          <a:ln w="9525">
            <a:noFill/>
            <a:miter lim="800000"/>
            <a:headEnd/>
            <a:tailEnd/>
          </a:ln>
        </p:spPr>
      </p:pic>
    </p:spTree>
    <p:extLst>
      <p:ext uri="{BB962C8B-B14F-4D97-AF65-F5344CB8AC3E}">
        <p14:creationId xmlns:p14="http://schemas.microsoft.com/office/powerpoint/2010/main" val="2731821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down)">
                                      <p:cBhvr>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wipe(down)">
                                      <p:cBhvr>
                                        <p:cTn id="12" dur="500"/>
                                        <p:tgtEl>
                                          <p:spTgt spid="24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2">
                                            <p:bg/>
                                          </p:spTgt>
                                        </p:tgtEl>
                                        <p:attrNameLst>
                                          <p:attrName>style.visibility</p:attrName>
                                        </p:attrNameLst>
                                      </p:cBhvr>
                                      <p:to>
                                        <p:strVal val="visible"/>
                                      </p:to>
                                    </p:set>
                                    <p:animEffect transition="in" filter="wipe(down)">
                                      <p:cBhvr>
                                        <p:cTn id="17" dur="500"/>
                                        <p:tgtEl>
                                          <p:spTgt spid="12292">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2">
                                            <p:txEl>
                                              <p:pRg st="0" end="0"/>
                                            </p:txEl>
                                          </p:spTgt>
                                        </p:tgtEl>
                                        <p:attrNameLst>
                                          <p:attrName>style.visibility</p:attrName>
                                        </p:attrNameLst>
                                      </p:cBhvr>
                                      <p:to>
                                        <p:strVal val="visible"/>
                                      </p:to>
                                    </p:set>
                                    <p:animEffect transition="in" filter="wipe(down)">
                                      <p:cBhvr>
                                        <p:cTn id="22" dur="500"/>
                                        <p:tgtEl>
                                          <p:spTgt spid="1229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93">
                                            <p:txEl>
                                              <p:pRg st="0" end="0"/>
                                            </p:txEl>
                                          </p:spTgt>
                                        </p:tgtEl>
                                        <p:attrNameLst>
                                          <p:attrName>style.visibility</p:attrName>
                                        </p:attrNameLst>
                                      </p:cBhvr>
                                      <p:to>
                                        <p:strVal val="visible"/>
                                      </p:to>
                                    </p:set>
                                    <p:animEffect transition="in" filter="wipe(down)">
                                      <p:cBhvr>
                                        <p:cTn id="27" dur="500"/>
                                        <p:tgtEl>
                                          <p:spTgt spid="1229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4579"/>
                                        </p:tgtEl>
                                        <p:attrNameLst>
                                          <p:attrName>style.visibility</p:attrName>
                                        </p:attrNameLst>
                                      </p:cBhvr>
                                      <p:to>
                                        <p:strVal val="visible"/>
                                      </p:to>
                                    </p:set>
                                    <p:animEffect transition="in" filter="wipe(down)">
                                      <p:cBhvr>
                                        <p:cTn id="32" dur="500"/>
                                        <p:tgtEl>
                                          <p:spTgt spid="245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295">
                                            <p:bg/>
                                          </p:spTgt>
                                        </p:tgtEl>
                                        <p:attrNameLst>
                                          <p:attrName>style.visibility</p:attrName>
                                        </p:attrNameLst>
                                      </p:cBhvr>
                                      <p:to>
                                        <p:strVal val="visible"/>
                                      </p:to>
                                    </p:set>
                                    <p:animEffect transition="in" filter="wipe(down)">
                                      <p:cBhvr>
                                        <p:cTn id="37" dur="500"/>
                                        <p:tgtEl>
                                          <p:spTgt spid="12295">
                                            <p:bg/>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295">
                                            <p:txEl>
                                              <p:pRg st="0" end="0"/>
                                            </p:txEl>
                                          </p:spTgt>
                                        </p:tgtEl>
                                        <p:attrNameLst>
                                          <p:attrName>style.visibility</p:attrName>
                                        </p:attrNameLst>
                                      </p:cBhvr>
                                      <p:to>
                                        <p:strVal val="visible"/>
                                      </p:to>
                                    </p:set>
                                    <p:animEffect transition="in" filter="wipe(down)">
                                      <p:cBhvr>
                                        <p:cTn id="42" dur="500"/>
                                        <p:tgtEl>
                                          <p:spTgt spid="122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12292" grpId="0" build="p" animBg="1"/>
      <p:bldP spid="12293" grpId="0" build="p"/>
      <p:bldP spid="12295"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smtClean="0">
                <a:latin typeface="Comic Sans MS" pitchFamily="66" charset="0"/>
              </a:rPr>
              <a:t>The thrust force experienced by the rotor (</a:t>
            </a:r>
            <a:r>
              <a:rPr lang="en-US" i="1" smtClean="0">
                <a:latin typeface="Times New Roman" pitchFamily="18" charset="0"/>
                <a:cs typeface="Times New Roman" pitchFamily="18" charset="0"/>
              </a:rPr>
              <a:t>F</a:t>
            </a:r>
            <a:r>
              <a:rPr lang="en-US" smtClean="0">
                <a:latin typeface="Comic Sans MS" pitchFamily="66" charset="0"/>
              </a:rPr>
              <a:t>) can be expressed </a:t>
            </a:r>
            <a:r>
              <a:rPr lang="en-US" sz="2800" smtClean="0">
                <a:latin typeface="Comic Sans MS" pitchFamily="66" charset="0"/>
              </a:rPr>
              <a:t>as</a:t>
            </a:r>
            <a:r>
              <a:rPr lang="en-US" smtClean="0">
                <a:latin typeface="Comic Sans MS" pitchFamily="66" charset="0"/>
              </a:rPr>
              <a:t>:</a:t>
            </a:r>
          </a:p>
        </p:txBody>
      </p:sp>
      <p:pic>
        <p:nvPicPr>
          <p:cNvPr id="19458"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600201" y="990600"/>
            <a:ext cx="2514600" cy="932835"/>
          </a:xfrm>
          <a:prstGeom prst="rect">
            <a:avLst/>
          </a:prstGeom>
          <a:noFill/>
          <a:ln w="9525">
            <a:noFill/>
            <a:miter lim="800000"/>
            <a:headEnd/>
            <a:tailEnd/>
          </a:ln>
        </p:spPr>
      </p:pic>
      <p:sp>
        <p:nvSpPr>
          <p:cNvPr id="14340" name="Rectangle 4"/>
          <p:cNvSpPr>
            <a:spLocks noChangeArrowheads="1"/>
          </p:cNvSpPr>
          <p:nvPr/>
        </p:nvSpPr>
        <p:spPr bwMode="auto">
          <a:xfrm>
            <a:off x="457200" y="2057400"/>
            <a:ext cx="4872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latin typeface="Comic Sans MS" pitchFamily="66" charset="0"/>
              </a:rPr>
              <a:t> and the rotor torque (T) is </a:t>
            </a:r>
          </a:p>
        </p:txBody>
      </p:sp>
      <p:pic>
        <p:nvPicPr>
          <p:cNvPr id="19459"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752599" y="2667000"/>
            <a:ext cx="3000375" cy="914400"/>
          </a:xfrm>
          <a:prstGeom prst="rect">
            <a:avLst/>
          </a:prstGeom>
          <a:noFill/>
          <a:ln w="9525">
            <a:noFill/>
            <a:miter lim="800000"/>
            <a:headEnd/>
            <a:tailEnd/>
          </a:ln>
        </p:spPr>
      </p:pic>
      <p:sp>
        <p:nvSpPr>
          <p:cNvPr id="14342" name="Rectangle 6"/>
          <p:cNvSpPr>
            <a:spLocks noChangeArrowheads="1"/>
          </p:cNvSpPr>
          <p:nvPr/>
        </p:nvSpPr>
        <p:spPr bwMode="auto">
          <a:xfrm>
            <a:off x="6705600" y="2971800"/>
            <a:ext cx="628698"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6.13</a:t>
            </a:r>
            <a:endParaRPr lang="en-US" dirty="0"/>
          </a:p>
        </p:txBody>
      </p:sp>
      <p:sp>
        <p:nvSpPr>
          <p:cNvPr id="14343" name="Rectangle 7"/>
          <p:cNvSpPr>
            <a:spLocks noChangeArrowheads="1"/>
          </p:cNvSpPr>
          <p:nvPr/>
        </p:nvSpPr>
        <p:spPr bwMode="auto">
          <a:xfrm>
            <a:off x="6705600" y="1295400"/>
            <a:ext cx="628698"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6.12</a:t>
            </a:r>
            <a:endParaRPr lang="en-US" dirty="0"/>
          </a:p>
        </p:txBody>
      </p:sp>
      <p:sp>
        <p:nvSpPr>
          <p:cNvPr id="14344" name="Rectangle 8"/>
          <p:cNvSpPr>
            <a:spLocks noChangeArrowheads="1"/>
          </p:cNvSpPr>
          <p:nvPr/>
        </p:nvSpPr>
        <p:spPr bwMode="auto">
          <a:xfrm>
            <a:off x="228600" y="3657600"/>
            <a:ext cx="5967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latin typeface="Comic Sans MS" pitchFamily="66" charset="0"/>
              </a:rPr>
              <a:t>where R is the radius of the rotor</a:t>
            </a:r>
            <a:r>
              <a:rPr lang="en-US"/>
              <a:t>.</a:t>
            </a:r>
          </a:p>
        </p:txBody>
      </p:sp>
      <p:sp>
        <p:nvSpPr>
          <p:cNvPr id="14345" name="Rectangle 9"/>
          <p:cNvSpPr>
            <a:spLocks noChangeArrowheads="1"/>
          </p:cNvSpPr>
          <p:nvPr/>
        </p:nvSpPr>
        <p:spPr bwMode="auto">
          <a:xfrm>
            <a:off x="381000" y="4343400"/>
            <a:ext cx="6819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latin typeface="Comic Sans MS" pitchFamily="66" charset="0"/>
              </a:rPr>
              <a:t>Thus, the torque coefficient is given by</a:t>
            </a:r>
          </a:p>
        </p:txBody>
      </p:sp>
      <p:pic>
        <p:nvPicPr>
          <p:cNvPr id="19460" name="Picture 4"/>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1828800" y="4953000"/>
            <a:ext cx="2122714" cy="838200"/>
          </a:xfrm>
          <a:prstGeom prst="rect">
            <a:avLst/>
          </a:prstGeom>
          <a:noFill/>
          <a:ln w="9525">
            <a:noFill/>
            <a:miter lim="800000"/>
            <a:headEnd/>
            <a:tailEnd/>
          </a:ln>
        </p:spPr>
      </p:pic>
      <p:sp>
        <p:nvSpPr>
          <p:cNvPr id="14347" name="Rectangle 11"/>
          <p:cNvSpPr>
            <a:spLocks noChangeArrowheads="1"/>
          </p:cNvSpPr>
          <p:nvPr/>
        </p:nvSpPr>
        <p:spPr bwMode="auto">
          <a:xfrm>
            <a:off x="6781800" y="5181600"/>
            <a:ext cx="628698"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6.14</a:t>
            </a:r>
            <a:endParaRPr lang="en-US" dirty="0"/>
          </a:p>
        </p:txBody>
      </p:sp>
      <p:sp>
        <p:nvSpPr>
          <p:cNvPr id="14348" name="Rectangle 12"/>
          <p:cNvSpPr>
            <a:spLocks noChangeArrowheads="1"/>
          </p:cNvSpPr>
          <p:nvPr/>
        </p:nvSpPr>
        <p:spPr bwMode="auto">
          <a:xfrm>
            <a:off x="0" y="5867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Comic Sans MS" pitchFamily="66" charset="0"/>
              </a:rPr>
              <a:t>where T</a:t>
            </a:r>
            <a:r>
              <a:rPr lang="en-US" sz="2800" baseline="-25000">
                <a:latin typeface="Comic Sans MS" pitchFamily="66" charset="0"/>
              </a:rPr>
              <a:t>T</a:t>
            </a:r>
            <a:r>
              <a:rPr lang="en-US" sz="2800">
                <a:latin typeface="Comic Sans MS" pitchFamily="66" charset="0"/>
              </a:rPr>
              <a:t> is the actual torque developed by the rotor.</a:t>
            </a:r>
          </a:p>
        </p:txBody>
      </p:sp>
    </p:spTree>
    <p:extLst>
      <p:ext uri="{BB962C8B-B14F-4D97-AF65-F5344CB8AC3E}">
        <p14:creationId xmlns:p14="http://schemas.microsoft.com/office/powerpoint/2010/main" val="362452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39235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0" y="0"/>
            <a:ext cx="9144000" cy="6858000"/>
          </a:xfrm>
        </p:spPr>
        <p:txBody>
          <a:bodyPr/>
          <a:lstStyle/>
          <a:p>
            <a:pPr algn="just" eaLnBrk="1" hangingPunct="1">
              <a:buFont typeface="Arial" charset="0"/>
              <a:buNone/>
            </a:pPr>
            <a:r>
              <a:rPr lang="en-US" smtClean="0">
                <a:solidFill>
                  <a:srgbClr val="FF0000"/>
                </a:solidFill>
                <a:latin typeface="Comic Sans MS" pitchFamily="66" charset="0"/>
              </a:rPr>
              <a:t>Tip-Speed Ratio</a:t>
            </a:r>
          </a:p>
          <a:p>
            <a:pPr algn="just" eaLnBrk="1" hangingPunct="1">
              <a:buFont typeface="Wingdings" pitchFamily="2" charset="2"/>
              <a:buChar char="Ø"/>
            </a:pPr>
            <a:r>
              <a:rPr lang="en-US" sz="2800" smtClean="0">
                <a:latin typeface="Comic Sans MS" pitchFamily="66" charset="0"/>
              </a:rPr>
              <a:t>The power developed by a rotor at a certain wind speed greatly depends on the relative velocity between the rotor tip and the wind.</a:t>
            </a:r>
          </a:p>
          <a:p>
            <a:pPr algn="just" eaLnBrk="1" hangingPunct="1">
              <a:buFont typeface="Wingdings" pitchFamily="2" charset="2"/>
              <a:buChar char="Ø"/>
            </a:pPr>
            <a:r>
              <a:rPr lang="en-US" sz="2800" smtClean="0">
                <a:latin typeface="Comic Sans MS" pitchFamily="66" charset="0"/>
              </a:rPr>
              <a:t>For a given wind speed, rotor efficiency is a function of the rate at which a rotor turn.</a:t>
            </a:r>
          </a:p>
          <a:p>
            <a:pPr algn="just" eaLnBrk="1" hangingPunct="1">
              <a:buFont typeface="Wingdings" pitchFamily="2" charset="2"/>
              <a:buChar char="Ø"/>
            </a:pPr>
            <a:endParaRPr lang="en-US" sz="2800" smtClean="0">
              <a:latin typeface="Comic Sans MS" pitchFamily="66" charset="0"/>
            </a:endParaRPr>
          </a:p>
        </p:txBody>
      </p:sp>
      <p:sp>
        <p:nvSpPr>
          <p:cNvPr id="15363" name="Rectangle 3"/>
          <p:cNvSpPr>
            <a:spLocks noChangeArrowheads="1"/>
          </p:cNvSpPr>
          <p:nvPr/>
        </p:nvSpPr>
        <p:spPr bwMode="auto">
          <a:xfrm>
            <a:off x="0" y="28194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Comic Sans MS" pitchFamily="66" charset="0"/>
              </a:rPr>
              <a:t>-Rotor turns too slow letting too much wind pass -&gt; efficiency drop.</a:t>
            </a:r>
          </a:p>
          <a:p>
            <a:r>
              <a:rPr lang="en-US" sz="2800">
                <a:latin typeface="Comic Sans MS" pitchFamily="66" charset="0"/>
              </a:rPr>
              <a:t>–Rotor turns too fast causing turbulence -&gt; efficiency drop.</a:t>
            </a:r>
          </a:p>
        </p:txBody>
      </p:sp>
      <p:sp>
        <p:nvSpPr>
          <p:cNvPr id="15364" name="Rectangle 4"/>
          <p:cNvSpPr>
            <a:spLocks noChangeArrowheads="1"/>
          </p:cNvSpPr>
          <p:nvPr/>
        </p:nvSpPr>
        <p:spPr bwMode="auto">
          <a:xfrm>
            <a:off x="0" y="47244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latin typeface="Comic Sans MS" pitchFamily="66" charset="0"/>
              </a:rPr>
              <a:t>The ratio between the velocity of the rotor tip and the wind velocity is termed as the tip speed ratio (</a:t>
            </a:r>
            <a:r>
              <a:rPr lang="en-US" sz="2800">
                <a:latin typeface="Comic Sans MS" pitchFamily="66" charset="0"/>
                <a:sym typeface="Symbol" pitchFamily="18" charset="2"/>
              </a:rPr>
              <a:t></a:t>
            </a:r>
            <a:r>
              <a:rPr lang="en-US" sz="2800">
                <a:latin typeface="Comic Sans MS" pitchFamily="66" charset="0"/>
              </a:rPr>
              <a:t>). Thus,</a:t>
            </a: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791200"/>
            <a:ext cx="31638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5181600" y="5791200"/>
            <a:ext cx="2593889" cy="838200"/>
          </a:xfrm>
          <a:prstGeom prst="rect">
            <a:avLst/>
          </a:prstGeom>
          <a:noFill/>
          <a:ln w="9525">
            <a:noFill/>
            <a:miter lim="800000"/>
            <a:headEnd/>
            <a:tailEnd/>
          </a:ln>
        </p:spPr>
      </p:pic>
      <p:sp>
        <p:nvSpPr>
          <p:cNvPr id="15367" name="Rectangle 8"/>
          <p:cNvSpPr>
            <a:spLocks noChangeArrowheads="1"/>
          </p:cNvSpPr>
          <p:nvPr/>
        </p:nvSpPr>
        <p:spPr bwMode="auto">
          <a:xfrm>
            <a:off x="8305800" y="6019800"/>
            <a:ext cx="628698"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6.15</a:t>
            </a:r>
            <a:endParaRPr lang="en-US" dirty="0"/>
          </a:p>
        </p:txBody>
      </p:sp>
    </p:spTree>
    <p:extLst>
      <p:ext uri="{BB962C8B-B14F-4D97-AF65-F5344CB8AC3E}">
        <p14:creationId xmlns:p14="http://schemas.microsoft.com/office/powerpoint/2010/main" val="22020367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0" y="0"/>
            <a:ext cx="9144000" cy="6858000"/>
          </a:xfrm>
        </p:spPr>
        <p:txBody>
          <a:bodyPr/>
          <a:lstStyle/>
          <a:p>
            <a:pPr algn="just" eaLnBrk="1" hangingPunct="1">
              <a:buFont typeface="Wingdings" pitchFamily="2" charset="2"/>
              <a:buChar char="Ø"/>
            </a:pPr>
            <a:r>
              <a:rPr lang="en-US" sz="2800" smtClean="0">
                <a:latin typeface="Comic Sans MS" pitchFamily="66" charset="0"/>
              </a:rPr>
              <a:t>The power coefficient and torque coefficient of a rotor vary with the tip speed ratio. There is an optimum </a:t>
            </a:r>
            <a:r>
              <a:rPr lang="en-US" sz="2800" smtClean="0">
                <a:latin typeface="Comic Sans MS" pitchFamily="66" charset="0"/>
                <a:sym typeface="Symbol" pitchFamily="18" charset="2"/>
              </a:rPr>
              <a:t> </a:t>
            </a:r>
            <a:r>
              <a:rPr lang="en-US" sz="2800" smtClean="0">
                <a:latin typeface="Comic Sans MS" pitchFamily="66" charset="0"/>
              </a:rPr>
              <a:t>for a given rotor at which the energy transfer is most efficient and thus the power coefficient is the maximum (CP </a:t>
            </a:r>
            <a:r>
              <a:rPr lang="en-US" sz="2800" baseline="-25000" smtClean="0">
                <a:latin typeface="Comic Sans MS" pitchFamily="66" charset="0"/>
              </a:rPr>
              <a:t>max</a:t>
            </a:r>
            <a:r>
              <a:rPr lang="en-US" sz="2800" smtClean="0">
                <a:latin typeface="Comic Sans MS" pitchFamily="66" charset="0"/>
              </a:rPr>
              <a:t>).</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59705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4818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0"/>
            <a:ext cx="9144000" cy="6858000"/>
          </a:xfrm>
        </p:spPr>
        <p:txBody>
          <a:bodyPr/>
          <a:lstStyle/>
          <a:p>
            <a:pPr algn="just" eaLnBrk="1" hangingPunct="1"/>
            <a:r>
              <a:rPr lang="en-US" sz="2800" dirty="0" smtClean="0">
                <a:latin typeface="Comic Sans MS" pitchFamily="66" charset="0"/>
              </a:rPr>
              <a:t>Note that the tip speed ratio is also given by the ratio between the power coefficient and torque coefficient of the rotor.</a:t>
            </a:r>
            <a:endParaRPr lang="en-US" sz="2800" dirty="0" smtClean="0">
              <a:solidFill>
                <a:srgbClr val="FF0000"/>
              </a:solidFill>
              <a:latin typeface="Comic Sans MS" pitchFamily="66" charset="0"/>
            </a:endParaRPr>
          </a:p>
        </p:txBody>
      </p:sp>
      <p:pic>
        <p:nvPicPr>
          <p:cNvPr id="16387"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981200" y="1371600"/>
            <a:ext cx="2278063" cy="990600"/>
          </a:xfrm>
          <a:prstGeom prst="rect">
            <a:avLst/>
          </a:prstGeom>
          <a:noFill/>
          <a:ln w="9525">
            <a:noFill/>
            <a:miter lim="800000"/>
            <a:headEnd/>
            <a:tailEnd/>
          </a:ln>
        </p:spPr>
      </p:pic>
      <p:sp>
        <p:nvSpPr>
          <p:cNvPr id="17412" name="Rectangle 4"/>
          <p:cNvSpPr>
            <a:spLocks noChangeArrowheads="1"/>
          </p:cNvSpPr>
          <p:nvPr/>
        </p:nvSpPr>
        <p:spPr bwMode="auto">
          <a:xfrm>
            <a:off x="304800" y="2286000"/>
            <a:ext cx="1589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i="1">
                <a:latin typeface="Comic Sans MS" pitchFamily="66" charset="0"/>
              </a:rPr>
              <a:t>Example</a:t>
            </a:r>
            <a:endParaRPr lang="en-US" sz="2800">
              <a:latin typeface="Comic Sans MS" pitchFamily="66" charset="0"/>
            </a:endParaRPr>
          </a:p>
        </p:txBody>
      </p:sp>
      <p:sp>
        <p:nvSpPr>
          <p:cNvPr id="17413" name="Rectangle 6"/>
          <p:cNvSpPr>
            <a:spLocks noChangeArrowheads="1"/>
          </p:cNvSpPr>
          <p:nvPr/>
        </p:nvSpPr>
        <p:spPr bwMode="auto">
          <a:xfrm>
            <a:off x="0" y="2819400"/>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dirty="0">
                <a:latin typeface="Comic Sans MS" pitchFamily="66" charset="0"/>
              </a:rPr>
              <a:t>Consider a wind turbine with 5 m diameter rotor. Speed of the rotor at 10 m/s wind velocity is 130 r/min and its power coefficient at this point is 0.35. Calculate the tip speed ratio and torque coefficient of the turbine. What will be the torque available at the rotor shaft? Assume the density of air to be 1.24 kg/m</a:t>
            </a:r>
            <a:r>
              <a:rPr lang="en-US" sz="2800" baseline="30000" dirty="0">
                <a:latin typeface="Comic Sans MS" pitchFamily="66" charset="0"/>
              </a:rPr>
              <a:t>3</a:t>
            </a:r>
            <a:r>
              <a:rPr lang="en-US" sz="2800" dirty="0">
                <a:latin typeface="Comic Sans MS" pitchFamily="66" charset="0"/>
              </a:rPr>
              <a:t>. </a:t>
            </a:r>
          </a:p>
        </p:txBody>
      </p:sp>
      <p:sp>
        <p:nvSpPr>
          <p:cNvPr id="17414" name="Rectangle 8"/>
          <p:cNvSpPr>
            <a:spLocks noChangeArrowheads="1"/>
          </p:cNvSpPr>
          <p:nvPr/>
        </p:nvSpPr>
        <p:spPr bwMode="auto">
          <a:xfrm>
            <a:off x="7315200" y="1752600"/>
            <a:ext cx="628698"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6.16</a:t>
            </a:r>
            <a:endParaRPr lang="en-US" dirty="0"/>
          </a:p>
        </p:txBody>
      </p:sp>
    </p:spTree>
    <p:extLst>
      <p:ext uri="{BB962C8B-B14F-4D97-AF65-F5344CB8AC3E}">
        <p14:creationId xmlns:p14="http://schemas.microsoft.com/office/powerpoint/2010/main" val="2552631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wipe(down)">
                                      <p:cBhvr>
                                        <p:cTn id="7" dur="5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3">
                                            <p:txEl>
                                              <p:pRg st="0" end="0"/>
                                            </p:txEl>
                                          </p:spTgt>
                                        </p:tgtEl>
                                        <p:attrNameLst>
                                          <p:attrName>style.visibility</p:attrName>
                                        </p:attrNameLst>
                                      </p:cBhvr>
                                      <p:to>
                                        <p:strVal val="visible"/>
                                      </p:to>
                                    </p:set>
                                    <p:animEffect transition="in" filter="wipe(down)">
                                      <p:cBhvr>
                                        <p:cTn id="12" dur="500"/>
                                        <p:tgtEl>
                                          <p:spTgt spid="174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1741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0"/>
            <a:ext cx="9144000" cy="6858000"/>
          </a:xfrm>
        </p:spPr>
        <p:txBody>
          <a:bodyPr/>
          <a:lstStyle/>
          <a:p>
            <a:pPr eaLnBrk="1" hangingPunct="1">
              <a:buFont typeface="Arial" charset="0"/>
              <a:buNone/>
            </a:pPr>
            <a:r>
              <a:rPr lang="en-US" smtClean="0">
                <a:solidFill>
                  <a:srgbClr val="FF0000"/>
                </a:solidFill>
              </a:rPr>
              <a:t>Exercise</a:t>
            </a:r>
          </a:p>
          <a:p>
            <a:pPr algn="just" eaLnBrk="1" hangingPunct="1"/>
            <a:r>
              <a:rPr lang="en-US" sz="2800" smtClean="0">
                <a:latin typeface="Comic Sans MS" pitchFamily="66" charset="0"/>
              </a:rPr>
              <a:t>A 40-m, three-bladed wind turbine produces 600 kW at a wind speed of 14 m/s. Air density is the standard 1.225 kg/m3. Under these conditions,</a:t>
            </a:r>
          </a:p>
          <a:p>
            <a:pPr algn="just" eaLnBrk="1" hangingPunct="1">
              <a:buFont typeface="Arial" charset="0"/>
              <a:buNone/>
            </a:pPr>
            <a:r>
              <a:rPr lang="en-US" sz="2800" smtClean="0">
                <a:latin typeface="Comic Sans MS" pitchFamily="66" charset="0"/>
              </a:rPr>
              <a:t>a. At what rpm does the rotor turn when it operates with a TSR of 4.0?</a:t>
            </a:r>
          </a:p>
          <a:p>
            <a:pPr algn="just" eaLnBrk="1" hangingPunct="1">
              <a:buFont typeface="Arial" charset="0"/>
              <a:buNone/>
            </a:pPr>
            <a:r>
              <a:rPr lang="en-US" sz="2800" smtClean="0">
                <a:latin typeface="Comic Sans MS" pitchFamily="66" charset="0"/>
              </a:rPr>
              <a:t>b. What is the tip speed of the rotor?</a:t>
            </a:r>
          </a:p>
          <a:p>
            <a:pPr algn="just" eaLnBrk="1" hangingPunct="1">
              <a:buFont typeface="Arial" charset="0"/>
              <a:buNone/>
            </a:pPr>
            <a:r>
              <a:rPr lang="en-US" sz="2800" smtClean="0">
                <a:latin typeface="Comic Sans MS" pitchFamily="66" charset="0"/>
              </a:rPr>
              <a:t>c. If the generator needs to turn at 1800 rpm, what gear ratio is needed to match the rotor speed to the generator speed?</a:t>
            </a:r>
          </a:p>
          <a:p>
            <a:pPr algn="just" eaLnBrk="1" hangingPunct="1">
              <a:buFont typeface="Arial" charset="0"/>
              <a:buNone/>
            </a:pPr>
            <a:r>
              <a:rPr lang="en-US" sz="2800" smtClean="0">
                <a:latin typeface="Comic Sans MS" pitchFamily="66" charset="0"/>
              </a:rPr>
              <a:t>d. What is the efficiency of the complete wind turbine (blades, gear box, generator) under these conditions?</a:t>
            </a:r>
          </a:p>
          <a:p>
            <a:pPr eaLnBrk="1" hangingPunct="1"/>
            <a:endParaRPr lang="en-US" smtClean="0"/>
          </a:p>
        </p:txBody>
      </p:sp>
    </p:spTree>
    <p:extLst>
      <p:ext uri="{BB962C8B-B14F-4D97-AF65-F5344CB8AC3E}">
        <p14:creationId xmlns:p14="http://schemas.microsoft.com/office/powerpoint/2010/main" val="16227354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Arial" charset="0"/>
              <a:buNone/>
              <a:defRPr/>
            </a:pPr>
            <a:r>
              <a:rPr lang="en-US" dirty="0" smtClean="0">
                <a:solidFill>
                  <a:srgbClr val="FF0000"/>
                </a:solidFill>
                <a:latin typeface="Comic Sans MS" pitchFamily="66" charset="0"/>
              </a:rPr>
              <a:t>Statistical models for wind data analysis</a:t>
            </a:r>
          </a:p>
          <a:p>
            <a:pPr algn="just">
              <a:defRPr/>
            </a:pPr>
            <a:r>
              <a:rPr lang="en-US" sz="2800" dirty="0" smtClean="0">
                <a:latin typeface="Comic Sans MS" pitchFamily="66" charset="0"/>
              </a:rPr>
              <a:t>Various probability functions were fitted with the field data to identify suitable statistical distributions for representing wind regimes. </a:t>
            </a:r>
          </a:p>
          <a:p>
            <a:pPr algn="just">
              <a:defRPr/>
            </a:pPr>
            <a:r>
              <a:rPr lang="en-US" sz="2800" dirty="0" smtClean="0">
                <a:latin typeface="Comic Sans MS" pitchFamily="66" charset="0"/>
              </a:rPr>
              <a:t>It is found that the Weibull and Rayleigh distributions can be used to describe the wind variations in a regime with an acceptable accuracy level</a:t>
            </a:r>
          </a:p>
          <a:p>
            <a:pPr algn="just">
              <a:defRPr/>
            </a:pPr>
            <a:r>
              <a:rPr lang="en-US" sz="2800" b="1" i="1" dirty="0" smtClean="0">
                <a:solidFill>
                  <a:srgbClr val="FF0000"/>
                </a:solidFill>
                <a:latin typeface="Comic Sans MS" pitchFamily="66" charset="0"/>
              </a:rPr>
              <a:t>Weibull distribution</a:t>
            </a:r>
          </a:p>
          <a:p>
            <a:pPr algn="just">
              <a:defRPr/>
            </a:pPr>
            <a:r>
              <a:rPr lang="en-US" sz="2800" dirty="0" smtClean="0">
                <a:latin typeface="Comic Sans MS" pitchFamily="66" charset="0"/>
              </a:rPr>
              <a:t>In Weibull distribution, the variations in wind  velocity are characterized by the two functions;</a:t>
            </a:r>
          </a:p>
          <a:p>
            <a:pPr marL="914400" indent="-914400" algn="just">
              <a:defRPr/>
            </a:pPr>
            <a:r>
              <a:rPr lang="en-US" sz="2800" dirty="0" smtClean="0">
                <a:latin typeface="Comic Sans MS" pitchFamily="66" charset="0"/>
              </a:rPr>
              <a:t>(1) The probability density function and </a:t>
            </a:r>
          </a:p>
          <a:p>
            <a:pPr marL="914400" indent="-914400" algn="just">
              <a:defRPr/>
            </a:pPr>
            <a:r>
              <a:rPr lang="en-US" sz="2800" dirty="0" smtClean="0">
                <a:latin typeface="Comic Sans MS" pitchFamily="66" charset="0"/>
              </a:rPr>
              <a:t>(2) The cumulative distribution function.</a:t>
            </a:r>
            <a:endParaRPr lang="en-US" sz="2800" dirty="0">
              <a:solidFill>
                <a:srgbClr val="FF0000"/>
              </a:solidFill>
              <a:latin typeface="Comic Sans MS" pitchFamily="66" charset="0"/>
            </a:endParaRPr>
          </a:p>
        </p:txBody>
      </p:sp>
    </p:spTree>
    <p:extLst>
      <p:ext uri="{BB962C8B-B14F-4D97-AF65-F5344CB8AC3E}">
        <p14:creationId xmlns:p14="http://schemas.microsoft.com/office/powerpoint/2010/main" val="2875977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0"/>
            <a:ext cx="9144000" cy="6858000"/>
          </a:xfrm>
        </p:spPr>
        <p:txBody>
          <a:bodyPr/>
          <a:lstStyle/>
          <a:p>
            <a:pPr>
              <a:buFont typeface="Arial" charset="0"/>
              <a:buNone/>
            </a:pPr>
            <a:r>
              <a:rPr lang="en-US" smtClean="0">
                <a:solidFill>
                  <a:srgbClr val="FF0000"/>
                </a:solidFill>
                <a:latin typeface="Comic Sans MS" pitchFamily="66" charset="0"/>
              </a:rPr>
              <a:t>probability density function</a:t>
            </a:r>
            <a:endParaRPr lang="en-US" smtClean="0"/>
          </a:p>
          <a:p>
            <a:pPr algn="just"/>
            <a:r>
              <a:rPr lang="en-US" sz="2800" smtClean="0">
                <a:latin typeface="Comic Sans MS" pitchFamily="66" charset="0"/>
              </a:rPr>
              <a:t>The probability density function (</a:t>
            </a:r>
            <a:r>
              <a:rPr lang="en-US" sz="2800" i="1" smtClean="0">
                <a:latin typeface="Times New Roman" pitchFamily="18" charset="0"/>
                <a:ea typeface="Tahoma" pitchFamily="34" charset="0"/>
                <a:cs typeface="Times New Roman" pitchFamily="18" charset="0"/>
              </a:rPr>
              <a:t>f(V)</a:t>
            </a:r>
            <a:r>
              <a:rPr lang="en-US" sz="2800" smtClean="0">
                <a:latin typeface="Comic Sans MS" pitchFamily="66" charset="0"/>
              </a:rPr>
              <a:t>) indicates the fraction of time (or probability) for which the wind is at a given velocity V. It is given by</a:t>
            </a:r>
          </a:p>
        </p:txBody>
      </p:sp>
      <p:pic>
        <p:nvPicPr>
          <p:cNvPr id="2253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209800" y="1981200"/>
            <a:ext cx="4191000" cy="1200335"/>
          </a:xfrm>
          <a:prstGeom prst="rect">
            <a:avLst/>
          </a:prstGeom>
          <a:noFill/>
          <a:ln w="9525">
            <a:noFill/>
            <a:miter lim="800000"/>
            <a:headEnd/>
            <a:tailEnd/>
          </a:ln>
        </p:spPr>
      </p:pic>
      <p:sp>
        <p:nvSpPr>
          <p:cNvPr id="12292" name="Rectangle 4"/>
          <p:cNvSpPr>
            <a:spLocks noChangeArrowheads="1"/>
          </p:cNvSpPr>
          <p:nvPr/>
        </p:nvSpPr>
        <p:spPr bwMode="auto">
          <a:xfrm>
            <a:off x="0" y="35814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Comic Sans MS" pitchFamily="66" charset="0"/>
              </a:rPr>
              <a:t>Here, k is the Weibull shape factor and c is scale factor.</a:t>
            </a:r>
          </a:p>
        </p:txBody>
      </p:sp>
      <p:sp>
        <p:nvSpPr>
          <p:cNvPr id="12293" name="Rectangle 6"/>
          <p:cNvSpPr>
            <a:spLocks noChangeArrowheads="1"/>
          </p:cNvSpPr>
          <p:nvPr/>
        </p:nvSpPr>
        <p:spPr bwMode="auto">
          <a:xfrm>
            <a:off x="152400" y="4419600"/>
            <a:ext cx="8991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rgbClr val="FF0000"/>
                </a:solidFill>
                <a:latin typeface="Comic Sans MS" pitchFamily="66" charset="0"/>
              </a:rPr>
              <a:t>cumulative distribution function</a:t>
            </a:r>
          </a:p>
          <a:p>
            <a:pPr algn="just"/>
            <a:r>
              <a:rPr lang="en-US" sz="2400">
                <a:latin typeface="Comic Sans MS" pitchFamily="66" charset="0"/>
              </a:rPr>
              <a:t>The cumulative distribution function of the velocity V gives us the fraction of time (or probability) that the wind velocity is equal or lower than V. Thus the cumulative distribution F(V) is the integral of the probability density function. Thus,</a:t>
            </a:r>
          </a:p>
        </p:txBody>
      </p:sp>
      <p:sp>
        <p:nvSpPr>
          <p:cNvPr id="12294" name="Rectangle 7"/>
          <p:cNvSpPr>
            <a:spLocks noChangeArrowheads="1"/>
          </p:cNvSpPr>
          <p:nvPr/>
        </p:nvSpPr>
        <p:spPr bwMode="auto">
          <a:xfrm>
            <a:off x="7848600" y="2362200"/>
            <a:ext cx="69762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6.17 </a:t>
            </a:r>
            <a:endParaRPr lang="en-US" dirty="0"/>
          </a:p>
        </p:txBody>
      </p:sp>
    </p:spTree>
    <p:extLst>
      <p:ext uri="{BB962C8B-B14F-4D97-AF65-F5344CB8AC3E}">
        <p14:creationId xmlns:p14="http://schemas.microsoft.com/office/powerpoint/2010/main" val="2891475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down)">
                                      <p:cBhvr>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wipe(down)">
                                      <p:cBhvr>
                                        <p:cTn id="12" dur="500"/>
                                        <p:tgtEl>
                                          <p:spTgt spid="12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2530"/>
                                        </p:tgtEl>
                                        <p:attrNameLst>
                                          <p:attrName>style.visibility</p:attrName>
                                        </p:attrNameLst>
                                      </p:cBhvr>
                                      <p:to>
                                        <p:strVal val="visible"/>
                                      </p:to>
                                    </p:set>
                                    <p:animEffect transition="in" filter="wipe(down)">
                                      <p:cBhvr>
                                        <p:cTn id="17" dur="500"/>
                                        <p:tgtEl>
                                          <p:spTgt spid="225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4">
                                            <p:bg/>
                                          </p:spTgt>
                                        </p:tgtEl>
                                        <p:attrNameLst>
                                          <p:attrName>style.visibility</p:attrName>
                                        </p:attrNameLst>
                                      </p:cBhvr>
                                      <p:to>
                                        <p:strVal val="visible"/>
                                      </p:to>
                                    </p:set>
                                    <p:animEffect transition="in" filter="wipe(down)">
                                      <p:cBhvr>
                                        <p:cTn id="22" dur="500"/>
                                        <p:tgtEl>
                                          <p:spTgt spid="12294">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94">
                                            <p:txEl>
                                              <p:pRg st="0" end="0"/>
                                            </p:txEl>
                                          </p:spTgt>
                                        </p:tgtEl>
                                        <p:attrNameLst>
                                          <p:attrName>style.visibility</p:attrName>
                                        </p:attrNameLst>
                                      </p:cBhvr>
                                      <p:to>
                                        <p:strVal val="visible"/>
                                      </p:to>
                                    </p:set>
                                    <p:animEffect transition="in" filter="wipe(down)">
                                      <p:cBhvr>
                                        <p:cTn id="27" dur="500"/>
                                        <p:tgtEl>
                                          <p:spTgt spid="1229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292">
                                            <p:txEl>
                                              <p:pRg st="0" end="0"/>
                                            </p:txEl>
                                          </p:spTgt>
                                        </p:tgtEl>
                                        <p:attrNameLst>
                                          <p:attrName>style.visibility</p:attrName>
                                        </p:attrNameLst>
                                      </p:cBhvr>
                                      <p:to>
                                        <p:strVal val="visible"/>
                                      </p:to>
                                    </p:set>
                                    <p:animEffect transition="in" filter="wipe(down)">
                                      <p:cBhvr>
                                        <p:cTn id="32" dur="500"/>
                                        <p:tgtEl>
                                          <p:spTgt spid="1229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293">
                                            <p:txEl>
                                              <p:pRg st="0" end="0"/>
                                            </p:txEl>
                                          </p:spTgt>
                                        </p:tgtEl>
                                        <p:attrNameLst>
                                          <p:attrName>style.visibility</p:attrName>
                                        </p:attrNameLst>
                                      </p:cBhvr>
                                      <p:to>
                                        <p:strVal val="visible"/>
                                      </p:to>
                                    </p:set>
                                    <p:animEffect transition="in" filter="wipe(down)">
                                      <p:cBhvr>
                                        <p:cTn id="37" dur="500"/>
                                        <p:tgtEl>
                                          <p:spTgt spid="1229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293">
                                            <p:txEl>
                                              <p:pRg st="1" end="1"/>
                                            </p:txEl>
                                          </p:spTgt>
                                        </p:tgtEl>
                                        <p:attrNameLst>
                                          <p:attrName>style.visibility</p:attrName>
                                        </p:attrNameLst>
                                      </p:cBhvr>
                                      <p:to>
                                        <p:strVal val="visible"/>
                                      </p:to>
                                    </p:set>
                                    <p:animEffect transition="in" filter="wipe(down)">
                                      <p:cBhvr>
                                        <p:cTn id="42" dur="500"/>
                                        <p:tgtEl>
                                          <p:spTgt spid="122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12292" grpId="0" build="p"/>
      <p:bldP spid="12293" grpId="0" build="p"/>
      <p:bldP spid="12294"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981201" y="0"/>
            <a:ext cx="4190999" cy="1222375"/>
          </a:xfrm>
          <a:prstGeom prst="rect">
            <a:avLst/>
          </a:prstGeom>
          <a:noFill/>
          <a:ln w="9525">
            <a:noFill/>
            <a:miter lim="800000"/>
            <a:headEnd/>
            <a:tailEnd/>
          </a:ln>
        </p:spPr>
      </p:pic>
      <p:sp>
        <p:nvSpPr>
          <p:cNvPr id="16387" name="Rectangle 4"/>
          <p:cNvSpPr>
            <a:spLocks noChangeArrowheads="1"/>
          </p:cNvSpPr>
          <p:nvPr/>
        </p:nvSpPr>
        <p:spPr bwMode="auto">
          <a:xfrm>
            <a:off x="0" y="1295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Comic Sans MS" pitchFamily="66" charset="0"/>
              </a:rPr>
              <a:t>Average wind velocity of a regime, following the Weibull distribution is given by</a:t>
            </a:r>
          </a:p>
        </p:txBody>
      </p:sp>
      <p:pic>
        <p:nvPicPr>
          <p:cNvPr id="23555"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743200" y="2057401"/>
            <a:ext cx="3124200" cy="1332380"/>
          </a:xfrm>
          <a:prstGeom prst="rect">
            <a:avLst/>
          </a:prstGeom>
          <a:noFill/>
          <a:ln w="9525">
            <a:noFill/>
            <a:miter lim="800000"/>
            <a:headEnd/>
            <a:tailEnd/>
          </a:ln>
        </p:spPr>
      </p:pic>
      <p:sp>
        <p:nvSpPr>
          <p:cNvPr id="16389" name="Rectangle 6"/>
          <p:cNvSpPr>
            <a:spLocks noChangeArrowheads="1"/>
          </p:cNvSpPr>
          <p:nvPr/>
        </p:nvSpPr>
        <p:spPr bwMode="auto">
          <a:xfrm>
            <a:off x="236538" y="3733800"/>
            <a:ext cx="4257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sz="2400">
                <a:latin typeface="Comic Sans MS" pitchFamily="66" charset="0"/>
              </a:rPr>
              <a:t>Substituting for </a:t>
            </a:r>
            <a:r>
              <a:rPr lang="en-US" sz="2400" i="1">
                <a:latin typeface="Times New Roman" pitchFamily="18" charset="0"/>
                <a:ea typeface="Tahoma" pitchFamily="34" charset="0"/>
                <a:cs typeface="Times New Roman" pitchFamily="18" charset="0"/>
              </a:rPr>
              <a:t>f(V)</a:t>
            </a:r>
            <a:r>
              <a:rPr lang="en-US" sz="2400">
                <a:latin typeface="Comic Sans MS" pitchFamily="66" charset="0"/>
              </a:rPr>
              <a:t>) we get</a:t>
            </a:r>
          </a:p>
        </p:txBody>
      </p:sp>
      <p:pic>
        <p:nvPicPr>
          <p:cNvPr id="23556" name="Picture 4"/>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971800" y="4267200"/>
            <a:ext cx="3554589" cy="838200"/>
          </a:xfrm>
          <a:prstGeom prst="rect">
            <a:avLst/>
          </a:prstGeom>
          <a:noFill/>
          <a:ln w="9525">
            <a:noFill/>
            <a:miter lim="800000"/>
            <a:headEnd/>
            <a:tailEnd/>
          </a:ln>
        </p:spPr>
      </p:pic>
      <p:sp>
        <p:nvSpPr>
          <p:cNvPr id="16391" name="Rectangle 8"/>
          <p:cNvSpPr>
            <a:spLocks noChangeArrowheads="1"/>
          </p:cNvSpPr>
          <p:nvPr/>
        </p:nvSpPr>
        <p:spPr bwMode="auto">
          <a:xfrm>
            <a:off x="381000" y="5105400"/>
            <a:ext cx="409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Comic Sans MS" pitchFamily="66" charset="0"/>
              </a:rPr>
              <a:t>which can be rearranged as</a:t>
            </a:r>
          </a:p>
        </p:txBody>
      </p:sp>
      <p:pic>
        <p:nvPicPr>
          <p:cNvPr id="23557" name="Picture 5"/>
          <p:cNvPicPr>
            <a:picLocks noChangeAspect="1" noChangeArrowheads="1"/>
          </p:cNvPicPr>
          <p:nvPr/>
        </p:nvPicPr>
        <p:blipFill>
          <a:blip r:embed="rId5" cstate="print">
            <a:duotone>
              <a:prstClr val="black"/>
              <a:schemeClr val="accent5">
                <a:tint val="45000"/>
                <a:satMod val="400000"/>
              </a:schemeClr>
            </a:duotone>
          </a:blip>
          <a:srcRect/>
          <a:stretch>
            <a:fillRect/>
          </a:stretch>
        </p:blipFill>
        <p:spPr bwMode="auto">
          <a:xfrm>
            <a:off x="2667000" y="5562600"/>
            <a:ext cx="2741908" cy="838200"/>
          </a:xfrm>
          <a:prstGeom prst="rect">
            <a:avLst/>
          </a:prstGeom>
          <a:noFill/>
          <a:ln w="9525">
            <a:noFill/>
            <a:miter lim="800000"/>
            <a:headEnd/>
            <a:tailEnd/>
          </a:ln>
        </p:spPr>
      </p:pic>
      <p:sp>
        <p:nvSpPr>
          <p:cNvPr id="16393" name="Rectangle 10"/>
          <p:cNvSpPr>
            <a:spLocks noChangeArrowheads="1"/>
          </p:cNvSpPr>
          <p:nvPr/>
        </p:nvSpPr>
        <p:spPr bwMode="auto">
          <a:xfrm>
            <a:off x="8077200" y="457200"/>
            <a:ext cx="69762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omic Sans MS" pitchFamily="66" charset="0"/>
              </a:rPr>
              <a:t>6</a:t>
            </a:r>
            <a:r>
              <a:rPr lang="en-US" dirty="0" smtClean="0">
                <a:latin typeface="Comic Sans MS" pitchFamily="66" charset="0"/>
              </a:rPr>
              <a:t>.18 </a:t>
            </a:r>
            <a:endParaRPr lang="en-US" dirty="0"/>
          </a:p>
        </p:txBody>
      </p:sp>
      <p:sp>
        <p:nvSpPr>
          <p:cNvPr id="16394" name="Rectangle 11"/>
          <p:cNvSpPr>
            <a:spLocks noChangeArrowheads="1"/>
          </p:cNvSpPr>
          <p:nvPr/>
        </p:nvSpPr>
        <p:spPr bwMode="auto">
          <a:xfrm>
            <a:off x="8001000" y="2286000"/>
            <a:ext cx="628698"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6.19</a:t>
            </a:r>
            <a:endParaRPr lang="en-US" dirty="0"/>
          </a:p>
        </p:txBody>
      </p:sp>
      <p:sp>
        <p:nvSpPr>
          <p:cNvPr id="16395" name="Rectangle 12"/>
          <p:cNvSpPr>
            <a:spLocks noChangeArrowheads="1"/>
          </p:cNvSpPr>
          <p:nvPr/>
        </p:nvSpPr>
        <p:spPr bwMode="auto">
          <a:xfrm>
            <a:off x="8153400" y="43434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6.20</a:t>
            </a:r>
            <a:endParaRPr lang="en-US" dirty="0"/>
          </a:p>
        </p:txBody>
      </p:sp>
      <p:sp>
        <p:nvSpPr>
          <p:cNvPr id="16396" name="Rectangle 13"/>
          <p:cNvSpPr>
            <a:spLocks noChangeArrowheads="1"/>
          </p:cNvSpPr>
          <p:nvPr/>
        </p:nvSpPr>
        <p:spPr bwMode="auto">
          <a:xfrm>
            <a:off x="8153400" y="5715000"/>
            <a:ext cx="628698"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6.21</a:t>
            </a:r>
            <a:endParaRPr lang="en-US" dirty="0"/>
          </a:p>
        </p:txBody>
      </p:sp>
    </p:spTree>
    <p:extLst>
      <p:ext uri="{BB962C8B-B14F-4D97-AF65-F5344CB8AC3E}">
        <p14:creationId xmlns:p14="http://schemas.microsoft.com/office/powerpoint/2010/main" val="672895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0" y="152400"/>
            <a:ext cx="9144000" cy="6705600"/>
          </a:xfrm>
        </p:spPr>
        <p:txBody>
          <a:bodyPr/>
          <a:lstStyle/>
          <a:p>
            <a:r>
              <a:rPr lang="en-US" sz="2800" smtClean="0">
                <a:latin typeface="Comic Sans MS" pitchFamily="66" charset="0"/>
              </a:rPr>
              <a:t>Taking</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85800"/>
            <a:ext cx="3505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228600" y="1524000"/>
            <a:ext cx="52902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latin typeface="Comic Sans MS" pitchFamily="66" charset="0"/>
              </a:rPr>
              <a:t>Substituting for </a:t>
            </a:r>
            <a:r>
              <a:rPr lang="en-US" sz="2800" dirty="0" err="1">
                <a:latin typeface="Comic Sans MS" pitchFamily="66" charset="0"/>
              </a:rPr>
              <a:t>dV</a:t>
            </a:r>
            <a:r>
              <a:rPr lang="en-US" sz="2800" dirty="0">
                <a:latin typeface="Comic Sans MS" pitchFamily="66" charset="0"/>
              </a:rPr>
              <a:t> in Eq. </a:t>
            </a:r>
            <a:r>
              <a:rPr lang="en-US" sz="2800" dirty="0" smtClean="0">
                <a:latin typeface="Comic Sans MS" pitchFamily="66" charset="0"/>
              </a:rPr>
              <a:t>6.21</a:t>
            </a:r>
            <a:endParaRPr lang="en-US" sz="2800" dirty="0">
              <a:latin typeface="Comic Sans MS" pitchFamily="66" charset="0"/>
            </a:endParaRPr>
          </a:p>
        </p:txBody>
      </p:sp>
      <p:pic>
        <p:nvPicPr>
          <p:cNvPr id="24579"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828800" y="2133600"/>
            <a:ext cx="2701636" cy="1143000"/>
          </a:xfrm>
          <a:prstGeom prst="rect">
            <a:avLst/>
          </a:prstGeom>
          <a:noFill/>
          <a:ln w="9525">
            <a:noFill/>
            <a:miter lim="800000"/>
            <a:headEnd/>
            <a:tailEnd/>
          </a:ln>
        </p:spPr>
      </p:pic>
      <p:sp>
        <p:nvSpPr>
          <p:cNvPr id="17414" name="Rectangle 6"/>
          <p:cNvSpPr>
            <a:spLocks noChangeArrowheads="1"/>
          </p:cNvSpPr>
          <p:nvPr/>
        </p:nvSpPr>
        <p:spPr bwMode="auto">
          <a:xfrm>
            <a:off x="7772400" y="24384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6.22</a:t>
            </a:r>
            <a:endParaRPr lang="en-US" dirty="0"/>
          </a:p>
        </p:txBody>
      </p:sp>
      <p:sp>
        <p:nvSpPr>
          <p:cNvPr id="17415" name="Rectangle 7"/>
          <p:cNvSpPr>
            <a:spLocks noChangeArrowheads="1"/>
          </p:cNvSpPr>
          <p:nvPr/>
        </p:nvSpPr>
        <p:spPr bwMode="auto">
          <a:xfrm>
            <a:off x="0" y="32766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dirty="0">
                <a:latin typeface="Comic Sans MS" pitchFamily="66" charset="0"/>
              </a:rPr>
              <a:t> Eq. </a:t>
            </a:r>
            <a:r>
              <a:rPr lang="en-US" sz="2800" dirty="0" smtClean="0">
                <a:latin typeface="Comic Sans MS" pitchFamily="66" charset="0"/>
              </a:rPr>
              <a:t>6.22  </a:t>
            </a:r>
            <a:r>
              <a:rPr lang="en-US" sz="2800" dirty="0">
                <a:latin typeface="Comic Sans MS" pitchFamily="66" charset="0"/>
              </a:rPr>
              <a:t>is in the form of the standard gamma function, which is given by</a:t>
            </a:r>
          </a:p>
        </p:txBody>
      </p:sp>
      <p:pic>
        <p:nvPicPr>
          <p:cNvPr id="24580" name="Picture 4"/>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133600" y="4191000"/>
            <a:ext cx="2514600" cy="922020"/>
          </a:xfrm>
          <a:prstGeom prst="rect">
            <a:avLst/>
          </a:prstGeom>
          <a:noFill/>
          <a:ln w="9525">
            <a:noFill/>
            <a:miter lim="800000"/>
            <a:headEnd/>
            <a:tailEnd/>
          </a:ln>
        </p:spPr>
      </p:pic>
      <p:sp>
        <p:nvSpPr>
          <p:cNvPr id="17417" name="Rectangle 9"/>
          <p:cNvSpPr>
            <a:spLocks noChangeArrowheads="1"/>
          </p:cNvSpPr>
          <p:nvPr/>
        </p:nvSpPr>
        <p:spPr bwMode="auto">
          <a:xfrm>
            <a:off x="7848600" y="44196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6.23</a:t>
            </a:r>
            <a:endParaRPr lang="en-US" dirty="0"/>
          </a:p>
        </p:txBody>
      </p:sp>
      <p:sp>
        <p:nvSpPr>
          <p:cNvPr id="17418" name="Rectangle 10"/>
          <p:cNvSpPr>
            <a:spLocks noChangeArrowheads="1"/>
          </p:cNvSpPr>
          <p:nvPr/>
        </p:nvSpPr>
        <p:spPr bwMode="auto">
          <a:xfrm>
            <a:off x="0" y="51054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latin typeface="Comic Sans MS" pitchFamily="66" charset="0"/>
              </a:rPr>
              <a:t>Hence, from Eq. </a:t>
            </a:r>
            <a:r>
              <a:rPr lang="en-US" sz="2800" dirty="0" smtClean="0">
                <a:latin typeface="Comic Sans MS" pitchFamily="66" charset="0"/>
              </a:rPr>
              <a:t>(6.22), </a:t>
            </a:r>
            <a:r>
              <a:rPr lang="en-US" sz="2800" dirty="0">
                <a:latin typeface="Comic Sans MS" pitchFamily="66" charset="0"/>
              </a:rPr>
              <a:t>the average velocity can be expressed as</a:t>
            </a:r>
          </a:p>
        </p:txBody>
      </p:sp>
      <p:pic>
        <p:nvPicPr>
          <p:cNvPr id="174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5791200"/>
            <a:ext cx="21336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12"/>
          <p:cNvSpPr>
            <a:spLocks noChangeArrowheads="1"/>
          </p:cNvSpPr>
          <p:nvPr/>
        </p:nvSpPr>
        <p:spPr bwMode="auto">
          <a:xfrm>
            <a:off x="8001000" y="60198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6.24</a:t>
            </a:r>
            <a:endParaRPr lang="en-US" dirty="0"/>
          </a:p>
        </p:txBody>
      </p:sp>
    </p:spTree>
    <p:extLst>
      <p:ext uri="{BB962C8B-B14F-4D97-AF65-F5344CB8AC3E}">
        <p14:creationId xmlns:p14="http://schemas.microsoft.com/office/powerpoint/2010/main" val="24201136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0" y="0"/>
            <a:ext cx="9144000" cy="6858000"/>
          </a:xfrm>
        </p:spPr>
        <p:txBody>
          <a:bodyPr/>
          <a:lstStyle/>
          <a:p>
            <a:pPr algn="just"/>
            <a:r>
              <a:rPr lang="en-US" sz="2800" smtClean="0">
                <a:latin typeface="Comic Sans MS" pitchFamily="66" charset="0"/>
              </a:rPr>
              <a:t>The standard deviation of wind velocity, following the Weibull distribution is</a:t>
            </a:r>
          </a:p>
        </p:txBody>
      </p:sp>
      <p:sp>
        <p:nvSpPr>
          <p:cNvPr id="18435" name="Rectangle 4"/>
          <p:cNvSpPr>
            <a:spLocks noChangeArrowheads="1"/>
          </p:cNvSpPr>
          <p:nvPr/>
        </p:nvSpPr>
        <p:spPr bwMode="auto">
          <a:xfrm>
            <a:off x="7848600" y="12954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6.25</a:t>
            </a:r>
            <a:endParaRPr lang="en-US" dirty="0"/>
          </a:p>
        </p:txBody>
      </p:sp>
      <p:pic>
        <p:nvPicPr>
          <p:cNvPr id="25603" name="Picture 3"/>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676400" y="990600"/>
            <a:ext cx="3576918" cy="1066800"/>
          </a:xfrm>
          <a:prstGeom prst="rect">
            <a:avLst/>
          </a:prstGeom>
          <a:noFill/>
          <a:ln w="9525">
            <a:noFill/>
            <a:miter lim="800000"/>
            <a:headEnd/>
            <a:tailEnd/>
          </a:ln>
        </p:spPr>
      </p:pic>
      <p:sp>
        <p:nvSpPr>
          <p:cNvPr id="15365" name="Rectangle 6"/>
          <p:cNvSpPr>
            <a:spLocks noChangeArrowheads="1"/>
          </p:cNvSpPr>
          <p:nvPr/>
        </p:nvSpPr>
        <p:spPr bwMode="auto">
          <a:xfrm>
            <a:off x="0" y="2136775"/>
            <a:ext cx="9144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latin typeface="Comic Sans MS" pitchFamily="66" charset="0"/>
              </a:rPr>
              <a:t>The probability density and cumulative distribution functions of a wind regime following the </a:t>
            </a:r>
            <a:r>
              <a:rPr lang="en-US" sz="2400" dirty="0" err="1">
                <a:latin typeface="Comic Sans MS" pitchFamily="66" charset="0"/>
              </a:rPr>
              <a:t>Weibull</a:t>
            </a:r>
            <a:r>
              <a:rPr lang="en-US" sz="2400" dirty="0">
                <a:latin typeface="Comic Sans MS" pitchFamily="66" charset="0"/>
              </a:rPr>
              <a:t> distribution are shown in Fig. </a:t>
            </a:r>
            <a:r>
              <a:rPr lang="en-US" sz="2400" dirty="0" smtClean="0">
                <a:latin typeface="Comic Sans MS" pitchFamily="66" charset="0"/>
              </a:rPr>
              <a:t>6.3 </a:t>
            </a:r>
            <a:r>
              <a:rPr lang="en-US" sz="2400" dirty="0">
                <a:latin typeface="Comic Sans MS" pitchFamily="66" charset="0"/>
              </a:rPr>
              <a:t>and </a:t>
            </a:r>
            <a:r>
              <a:rPr lang="en-US" sz="2400" dirty="0" smtClean="0">
                <a:latin typeface="Comic Sans MS" pitchFamily="66" charset="0"/>
              </a:rPr>
              <a:t>6.4</a:t>
            </a:r>
            <a:endParaRPr lang="en-US" sz="2400" dirty="0">
              <a:latin typeface="Comic Sans MS" pitchFamily="66" charset="0"/>
            </a:endParaRPr>
          </a:p>
          <a:p>
            <a:pPr algn="just"/>
            <a:endParaRPr lang="en-US" sz="2400" dirty="0">
              <a:latin typeface="Comic Sans MS" pitchFamily="66" charset="0"/>
            </a:endParaRPr>
          </a:p>
          <a:p>
            <a:pPr algn="just"/>
            <a:r>
              <a:rPr lang="en-US" sz="2400" dirty="0">
                <a:latin typeface="Comic Sans MS" pitchFamily="66" charset="0"/>
              </a:rPr>
              <a:t> The k and c values for this site are 2.8 and 6.9 m/s respectively. </a:t>
            </a:r>
          </a:p>
          <a:p>
            <a:pPr algn="just"/>
            <a:endParaRPr lang="en-US" sz="2400" dirty="0">
              <a:latin typeface="Comic Sans MS" pitchFamily="66" charset="0"/>
            </a:endParaRPr>
          </a:p>
          <a:p>
            <a:pPr algn="just"/>
            <a:r>
              <a:rPr lang="en-US" sz="2400" dirty="0">
                <a:latin typeface="Comic Sans MS" pitchFamily="66" charset="0"/>
              </a:rPr>
              <a:t>The peak of the probability density curve indicates the most frequent wind velocity in the regime, which is 6 m/s in this case.</a:t>
            </a:r>
          </a:p>
        </p:txBody>
      </p:sp>
    </p:spTree>
    <p:extLst>
      <p:ext uri="{BB962C8B-B14F-4D97-AF65-F5344CB8AC3E}">
        <p14:creationId xmlns:p14="http://schemas.microsoft.com/office/powerpoint/2010/main" val="196536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wipe(down)">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5">
                                            <p:txEl>
                                              <p:pRg st="0" end="0"/>
                                            </p:txEl>
                                          </p:spTgt>
                                        </p:tgtEl>
                                        <p:attrNameLst>
                                          <p:attrName>style.visibility</p:attrName>
                                        </p:attrNameLst>
                                      </p:cBhvr>
                                      <p:to>
                                        <p:strVal val="visible"/>
                                      </p:to>
                                    </p:set>
                                    <p:animEffect transition="in" filter="wipe(down)">
                                      <p:cBhvr>
                                        <p:cTn id="12" dur="500"/>
                                        <p:tgtEl>
                                          <p:spTgt spid="1536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wipe(down)">
                                      <p:cBhvr>
                                        <p:cTn id="17" dur="500"/>
                                        <p:tgtEl>
                                          <p:spTgt spid="1536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65">
                                            <p:txEl>
                                              <p:pRg st="4" end="4"/>
                                            </p:txEl>
                                          </p:spTgt>
                                        </p:tgtEl>
                                        <p:attrNameLst>
                                          <p:attrName>style.visibility</p:attrName>
                                        </p:attrNameLst>
                                      </p:cBhvr>
                                      <p:to>
                                        <p:strVal val="visible"/>
                                      </p:to>
                                    </p:set>
                                    <p:animEffect transition="in" filter="wipe(down)">
                                      <p:cBhvr>
                                        <p:cTn id="22" dur="500"/>
                                        <p:tgtEl>
                                          <p:spTgt spid="153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1536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533400" y="228600"/>
            <a:ext cx="7848600" cy="5787698"/>
          </a:xfrm>
          <a:prstGeom prst="rect">
            <a:avLst/>
          </a:prstGeom>
          <a:noFill/>
          <a:ln w="9525">
            <a:noFill/>
            <a:miter lim="800000"/>
            <a:headEnd/>
            <a:tailEnd/>
          </a:ln>
        </p:spPr>
      </p:pic>
      <p:sp>
        <p:nvSpPr>
          <p:cNvPr id="19459" name="Rectangle 4"/>
          <p:cNvSpPr>
            <a:spLocks noChangeArrowheads="1"/>
          </p:cNvSpPr>
          <p:nvPr/>
        </p:nvSpPr>
        <p:spPr bwMode="auto">
          <a:xfrm>
            <a:off x="1447800" y="6096000"/>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C00000"/>
                </a:solidFill>
                <a:latin typeface="Comic Sans MS" pitchFamily="66" charset="0"/>
              </a:rPr>
              <a:t>Fig. </a:t>
            </a:r>
            <a:r>
              <a:rPr lang="en-US" sz="2000" b="1" dirty="0" smtClean="0">
                <a:solidFill>
                  <a:srgbClr val="C00000"/>
                </a:solidFill>
                <a:latin typeface="Comic Sans MS" pitchFamily="66" charset="0"/>
              </a:rPr>
              <a:t>6.3 </a:t>
            </a:r>
            <a:r>
              <a:rPr lang="en-US" sz="2000" b="1" dirty="0">
                <a:solidFill>
                  <a:srgbClr val="C00000"/>
                </a:solidFill>
                <a:latin typeface="Comic Sans MS" pitchFamily="66" charset="0"/>
              </a:rPr>
              <a:t>. </a:t>
            </a:r>
            <a:r>
              <a:rPr lang="en-US" sz="2000" b="1" dirty="0" err="1">
                <a:solidFill>
                  <a:srgbClr val="C00000"/>
                </a:solidFill>
                <a:latin typeface="Comic Sans MS" pitchFamily="66" charset="0"/>
              </a:rPr>
              <a:t>Weibull</a:t>
            </a:r>
            <a:r>
              <a:rPr lang="en-US" sz="2000" b="1" dirty="0">
                <a:solidFill>
                  <a:srgbClr val="C00000"/>
                </a:solidFill>
                <a:latin typeface="Comic Sans MS" pitchFamily="66" charset="0"/>
              </a:rPr>
              <a:t> probability density function</a:t>
            </a:r>
            <a:endParaRPr lang="en-US" sz="2000" dirty="0">
              <a:solidFill>
                <a:srgbClr val="C00000"/>
              </a:solidFill>
              <a:latin typeface="Comic Sans MS" pitchFamily="66" charset="0"/>
            </a:endParaRPr>
          </a:p>
        </p:txBody>
      </p:sp>
    </p:spTree>
    <p:extLst>
      <p:ext uri="{BB962C8B-B14F-4D97-AF65-F5344CB8AC3E}">
        <p14:creationId xmlns:p14="http://schemas.microsoft.com/office/powerpoint/2010/main" val="1345329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8839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143000" y="609600"/>
            <a:ext cx="6813296" cy="5334000"/>
          </a:xfrm>
          <a:prstGeom prst="rect">
            <a:avLst/>
          </a:prstGeom>
          <a:noFill/>
          <a:ln w="9525">
            <a:noFill/>
            <a:miter lim="800000"/>
            <a:headEnd/>
            <a:tailEnd/>
          </a:ln>
        </p:spPr>
      </p:pic>
      <p:sp>
        <p:nvSpPr>
          <p:cNvPr id="20483" name="Rectangle 4"/>
          <p:cNvSpPr>
            <a:spLocks noChangeArrowheads="1"/>
          </p:cNvSpPr>
          <p:nvPr/>
        </p:nvSpPr>
        <p:spPr bwMode="auto">
          <a:xfrm>
            <a:off x="1371600" y="6019800"/>
            <a:ext cx="678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C00000"/>
                </a:solidFill>
                <a:latin typeface="Comic Sans MS" pitchFamily="66" charset="0"/>
              </a:rPr>
              <a:t>Fig. </a:t>
            </a:r>
            <a:r>
              <a:rPr lang="en-US" sz="2000" b="1" dirty="0" smtClean="0">
                <a:solidFill>
                  <a:srgbClr val="C00000"/>
                </a:solidFill>
                <a:latin typeface="Comic Sans MS" pitchFamily="66" charset="0"/>
              </a:rPr>
              <a:t>6.4</a:t>
            </a:r>
            <a:r>
              <a:rPr lang="en-US" sz="2000" b="1" dirty="0">
                <a:solidFill>
                  <a:srgbClr val="C00000"/>
                </a:solidFill>
                <a:latin typeface="Comic Sans MS" pitchFamily="66" charset="0"/>
              </a:rPr>
              <a:t>. </a:t>
            </a:r>
            <a:r>
              <a:rPr lang="en-US" sz="2000" b="1" dirty="0" err="1">
                <a:solidFill>
                  <a:srgbClr val="C00000"/>
                </a:solidFill>
                <a:latin typeface="Comic Sans MS" pitchFamily="66" charset="0"/>
              </a:rPr>
              <a:t>Weibull</a:t>
            </a:r>
            <a:r>
              <a:rPr lang="en-US" sz="2000" b="1" dirty="0">
                <a:solidFill>
                  <a:srgbClr val="C00000"/>
                </a:solidFill>
                <a:latin typeface="Comic Sans MS" pitchFamily="66" charset="0"/>
              </a:rPr>
              <a:t> cumulative distribution function</a:t>
            </a:r>
          </a:p>
        </p:txBody>
      </p:sp>
    </p:spTree>
    <p:extLst>
      <p:ext uri="{BB962C8B-B14F-4D97-AF65-F5344CB8AC3E}">
        <p14:creationId xmlns:p14="http://schemas.microsoft.com/office/powerpoint/2010/main" val="7788558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Comic Sans MS" pitchFamily="66" charset="0"/>
              </a:rPr>
              <a:t>The cumulative distribution function can be used for estimating the time for which wind is within a certain velocity interval. </a:t>
            </a:r>
          </a:p>
          <a:p>
            <a:pPr algn="just"/>
            <a:r>
              <a:rPr lang="en-US" sz="2400">
                <a:latin typeface="Comic Sans MS" pitchFamily="66" charset="0"/>
              </a:rPr>
              <a:t>Probability of wind velocity being between V1 and V2 is given by the difference of cumulative probabilities corresponding to V2 and V1. Thus</a:t>
            </a:r>
          </a:p>
        </p:txBody>
      </p:sp>
      <p:pic>
        <p:nvPicPr>
          <p:cNvPr id="28674"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676399" y="2362200"/>
            <a:ext cx="4920343" cy="609600"/>
          </a:xfrm>
          <a:prstGeom prst="rect">
            <a:avLst/>
          </a:prstGeom>
          <a:noFill/>
          <a:ln w="9525">
            <a:noFill/>
            <a:miter lim="800000"/>
            <a:headEnd/>
            <a:tailEnd/>
          </a:ln>
        </p:spPr>
      </p:pic>
      <p:sp>
        <p:nvSpPr>
          <p:cNvPr id="18436" name="Rectangle 6"/>
          <p:cNvSpPr>
            <a:spLocks noChangeArrowheads="1"/>
          </p:cNvSpPr>
          <p:nvPr/>
        </p:nvSpPr>
        <p:spPr bwMode="auto">
          <a:xfrm>
            <a:off x="8153400" y="24384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6.26</a:t>
            </a:r>
            <a:endParaRPr lang="en-US" dirty="0"/>
          </a:p>
        </p:txBody>
      </p:sp>
      <p:sp>
        <p:nvSpPr>
          <p:cNvPr id="18437" name="Rectangle 7"/>
          <p:cNvSpPr>
            <a:spLocks noChangeArrowheads="1"/>
          </p:cNvSpPr>
          <p:nvPr/>
        </p:nvSpPr>
        <p:spPr bwMode="auto">
          <a:xfrm>
            <a:off x="0" y="3048000"/>
            <a:ext cx="1373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latin typeface="Comic Sans MS" pitchFamily="66" charset="0"/>
              </a:rPr>
              <a:t>That is</a:t>
            </a:r>
          </a:p>
        </p:txBody>
      </p:sp>
      <p:pic>
        <p:nvPicPr>
          <p:cNvPr id="28675"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286000" y="3429000"/>
            <a:ext cx="4011386" cy="838200"/>
          </a:xfrm>
          <a:prstGeom prst="rect">
            <a:avLst/>
          </a:prstGeom>
          <a:noFill/>
          <a:ln w="9525">
            <a:noFill/>
            <a:miter lim="800000"/>
            <a:headEnd/>
            <a:tailEnd/>
          </a:ln>
        </p:spPr>
      </p:pic>
      <p:sp>
        <p:nvSpPr>
          <p:cNvPr id="21511" name="Rectangle 9"/>
          <p:cNvSpPr>
            <a:spLocks noChangeArrowheads="1"/>
          </p:cNvSpPr>
          <p:nvPr/>
        </p:nvSpPr>
        <p:spPr bwMode="auto">
          <a:xfrm>
            <a:off x="8153400" y="36576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6.27</a:t>
            </a:r>
            <a:endParaRPr lang="en-US" dirty="0"/>
          </a:p>
        </p:txBody>
      </p:sp>
      <p:sp>
        <p:nvSpPr>
          <p:cNvPr id="18440" name="Rectangle 10"/>
          <p:cNvSpPr>
            <a:spLocks noChangeArrowheads="1"/>
          </p:cNvSpPr>
          <p:nvPr/>
        </p:nvSpPr>
        <p:spPr bwMode="auto">
          <a:xfrm>
            <a:off x="0" y="42672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Comic Sans MS" pitchFamily="66" charset="0"/>
              </a:rPr>
              <a:t>We may be interested to know the possibilities of extreme wind at a potential location, so that the system can be designed to sustain the maximum probable loads.</a:t>
            </a:r>
          </a:p>
          <a:p>
            <a:pPr algn="just"/>
            <a:r>
              <a:rPr lang="en-US" sz="2400">
                <a:latin typeface="Comic Sans MS" pitchFamily="66" charset="0"/>
              </a:rPr>
              <a:t>The probability for wind exceeding VX in its velocity is given by</a:t>
            </a:r>
          </a:p>
        </p:txBody>
      </p:sp>
      <p:pic>
        <p:nvPicPr>
          <p:cNvPr id="28676" name="Picture 4"/>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590800" y="5867400"/>
            <a:ext cx="3949366" cy="990600"/>
          </a:xfrm>
          <a:prstGeom prst="rect">
            <a:avLst/>
          </a:prstGeom>
          <a:noFill/>
          <a:ln w="9525">
            <a:noFill/>
            <a:miter lim="800000"/>
            <a:headEnd/>
            <a:tailEnd/>
          </a:ln>
        </p:spPr>
      </p:pic>
      <p:sp>
        <p:nvSpPr>
          <p:cNvPr id="21514" name="Rectangle 12"/>
          <p:cNvSpPr>
            <a:spLocks noChangeArrowheads="1"/>
          </p:cNvSpPr>
          <p:nvPr/>
        </p:nvSpPr>
        <p:spPr bwMode="auto">
          <a:xfrm>
            <a:off x="8153400" y="60198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6.28</a:t>
            </a:r>
            <a:endParaRPr lang="en-US" dirty="0"/>
          </a:p>
        </p:txBody>
      </p:sp>
    </p:spTree>
    <p:extLst>
      <p:ext uri="{BB962C8B-B14F-4D97-AF65-F5344CB8AC3E}">
        <p14:creationId xmlns:p14="http://schemas.microsoft.com/office/powerpoint/2010/main" val="3239705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down)">
                                      <p:cBhvr>
                                        <p:cTn id="7" dur="500"/>
                                        <p:tgtEl>
                                          <p:spTgt spid="18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wipe(down)">
                                      <p:cBhvr>
                                        <p:cTn id="12" dur="500"/>
                                        <p:tgtEl>
                                          <p:spTgt spid="1843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8674"/>
                                        </p:tgtEl>
                                        <p:attrNameLst>
                                          <p:attrName>style.visibility</p:attrName>
                                        </p:attrNameLst>
                                      </p:cBhvr>
                                      <p:to>
                                        <p:strVal val="visible"/>
                                      </p:to>
                                    </p:set>
                                    <p:animEffect transition="in" filter="wipe(down)">
                                      <p:cBhvr>
                                        <p:cTn id="17" dur="500"/>
                                        <p:tgtEl>
                                          <p:spTgt spid="286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436">
                                            <p:bg/>
                                          </p:spTgt>
                                        </p:tgtEl>
                                        <p:attrNameLst>
                                          <p:attrName>style.visibility</p:attrName>
                                        </p:attrNameLst>
                                      </p:cBhvr>
                                      <p:to>
                                        <p:strVal val="visible"/>
                                      </p:to>
                                    </p:set>
                                    <p:animEffect transition="in" filter="wipe(down)">
                                      <p:cBhvr>
                                        <p:cTn id="22" dur="500"/>
                                        <p:tgtEl>
                                          <p:spTgt spid="18436">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436">
                                            <p:txEl>
                                              <p:pRg st="0" end="0"/>
                                            </p:txEl>
                                          </p:spTgt>
                                        </p:tgtEl>
                                        <p:attrNameLst>
                                          <p:attrName>style.visibility</p:attrName>
                                        </p:attrNameLst>
                                      </p:cBhvr>
                                      <p:to>
                                        <p:strVal val="visible"/>
                                      </p:to>
                                    </p:set>
                                    <p:animEffect transition="in" filter="wipe(down)">
                                      <p:cBhvr>
                                        <p:cTn id="27" dur="500"/>
                                        <p:tgtEl>
                                          <p:spTgt spid="1843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437">
                                            <p:txEl>
                                              <p:pRg st="0" end="0"/>
                                            </p:txEl>
                                          </p:spTgt>
                                        </p:tgtEl>
                                        <p:attrNameLst>
                                          <p:attrName>style.visibility</p:attrName>
                                        </p:attrNameLst>
                                      </p:cBhvr>
                                      <p:to>
                                        <p:strVal val="visible"/>
                                      </p:to>
                                    </p:set>
                                    <p:animEffect transition="in" filter="wipe(down)">
                                      <p:cBhvr>
                                        <p:cTn id="32" dur="500"/>
                                        <p:tgtEl>
                                          <p:spTgt spid="1843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8675"/>
                                        </p:tgtEl>
                                        <p:attrNameLst>
                                          <p:attrName>style.visibility</p:attrName>
                                        </p:attrNameLst>
                                      </p:cBhvr>
                                      <p:to>
                                        <p:strVal val="visible"/>
                                      </p:to>
                                    </p:set>
                                    <p:animEffect transition="in" filter="wipe(down)">
                                      <p:cBhvr>
                                        <p:cTn id="37" dur="500"/>
                                        <p:tgtEl>
                                          <p:spTgt spid="286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440">
                                            <p:txEl>
                                              <p:pRg st="0" end="0"/>
                                            </p:txEl>
                                          </p:spTgt>
                                        </p:tgtEl>
                                        <p:attrNameLst>
                                          <p:attrName>style.visibility</p:attrName>
                                        </p:attrNameLst>
                                      </p:cBhvr>
                                      <p:to>
                                        <p:strVal val="visible"/>
                                      </p:to>
                                    </p:set>
                                    <p:animEffect transition="in" filter="wipe(down)">
                                      <p:cBhvr>
                                        <p:cTn id="42" dur="500"/>
                                        <p:tgtEl>
                                          <p:spTgt spid="18440">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440">
                                            <p:txEl>
                                              <p:pRg st="1" end="1"/>
                                            </p:txEl>
                                          </p:spTgt>
                                        </p:tgtEl>
                                        <p:attrNameLst>
                                          <p:attrName>style.visibility</p:attrName>
                                        </p:attrNameLst>
                                      </p:cBhvr>
                                      <p:to>
                                        <p:strVal val="visible"/>
                                      </p:to>
                                    </p:set>
                                    <p:animEffect transition="in" filter="wipe(down)">
                                      <p:cBhvr>
                                        <p:cTn id="47" dur="500"/>
                                        <p:tgtEl>
                                          <p:spTgt spid="184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36" grpId="0" build="p" animBg="1"/>
      <p:bldP spid="18437" grpId="0" build="p"/>
      <p:bldP spid="18440"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0" y="0"/>
            <a:ext cx="9144000" cy="6858000"/>
          </a:xfrm>
        </p:spPr>
        <p:txBody>
          <a:bodyPr/>
          <a:lstStyle/>
          <a:p>
            <a:pPr algn="just"/>
            <a:r>
              <a:rPr lang="en-US" sz="2800" b="1" i="1" smtClean="0">
                <a:latin typeface="Comic Sans MS" pitchFamily="66" charset="0"/>
              </a:rPr>
              <a:t>Example 1</a:t>
            </a:r>
          </a:p>
          <a:p>
            <a:pPr algn="just"/>
            <a:r>
              <a:rPr lang="en-US" sz="2800" smtClean="0">
                <a:latin typeface="Comic Sans MS" pitchFamily="66" charset="0"/>
              </a:rPr>
              <a:t>A wind turbine with cut-in velocity 4 m/s and cut-out velocity 25 m/s is installed at a site with Weibull shape factor 2.4 and scale factor 9.8 m/s. For how many hours in a day, will the turbine generate power? Also estimate the probability of wind velocity to exceed 35 m/s at this site.</a:t>
            </a:r>
          </a:p>
        </p:txBody>
      </p:sp>
    </p:spTree>
    <p:extLst>
      <p:ext uri="{BB962C8B-B14F-4D97-AF65-F5344CB8AC3E}">
        <p14:creationId xmlns:p14="http://schemas.microsoft.com/office/powerpoint/2010/main" val="15279429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0" y="0"/>
            <a:ext cx="9144000" cy="6858000"/>
          </a:xfrm>
        </p:spPr>
        <p:txBody>
          <a:bodyPr/>
          <a:lstStyle/>
          <a:p>
            <a:pPr algn="just"/>
            <a:r>
              <a:rPr lang="en-US" sz="2400" dirty="0" smtClean="0">
                <a:latin typeface="Comic Sans MS" pitchFamily="66" charset="0"/>
              </a:rPr>
              <a:t>Under the </a:t>
            </a:r>
            <a:r>
              <a:rPr lang="en-US" sz="2400" dirty="0" err="1" smtClean="0">
                <a:latin typeface="Comic Sans MS" pitchFamily="66" charset="0"/>
              </a:rPr>
              <a:t>Weibull</a:t>
            </a:r>
            <a:r>
              <a:rPr lang="en-US" sz="2400" dirty="0" smtClean="0">
                <a:latin typeface="Comic Sans MS" pitchFamily="66" charset="0"/>
              </a:rPr>
              <a:t> distribution, the major factor determining the uniformity of wind is the shape factor k. Figures 6.5 and 6.6 illustrate the effect of k on the probability density and cumulative distribution functions of wind. Here, the scale factor is taken as 9.8 m/s.</a:t>
            </a:r>
          </a:p>
          <a:p>
            <a:pPr algn="just"/>
            <a:r>
              <a:rPr lang="en-US" sz="2400" dirty="0" smtClean="0">
                <a:latin typeface="Comic Sans MS" pitchFamily="66" charset="0"/>
              </a:rPr>
              <a:t>Uniformity of wind at the site increases with k. </a:t>
            </a:r>
          </a:p>
          <a:p>
            <a:pPr algn="just"/>
            <a:r>
              <a:rPr lang="en-US" sz="2400" dirty="0" smtClean="0">
                <a:latin typeface="Comic Sans MS" pitchFamily="66" charset="0"/>
              </a:rPr>
              <a:t>For example,  with k =1.5, the wind velocity is between 0 and 20 m/s for 95 per cent of the time. Whereas, when k = 4, the velocity is more evenly distributed within a smaller range of 0 to 13 m/s for 95 per cent of the time. In the first case, the most frequent wind speed is 5 m/s, which is expected for 7.6 per cent of the total time.</a:t>
            </a:r>
          </a:p>
          <a:p>
            <a:pPr algn="just"/>
            <a:r>
              <a:rPr lang="en-US" sz="2400" dirty="0" smtClean="0">
                <a:latin typeface="Comic Sans MS" pitchFamily="66" charset="0"/>
              </a:rPr>
              <a:t>The most frequent wind speed of 9 m/s would prevail for 15.5 per cent of the time in the second case.</a:t>
            </a:r>
          </a:p>
        </p:txBody>
      </p:sp>
    </p:spTree>
    <p:extLst>
      <p:ext uri="{BB962C8B-B14F-4D97-AF65-F5344CB8AC3E}">
        <p14:creationId xmlns:p14="http://schemas.microsoft.com/office/powerpoint/2010/main" val="27515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ipe(down)">
                                      <p:cBhvr>
                                        <p:cTn id="7" dur="500"/>
                                        <p:tgtEl>
                                          <p:spTgt spid="20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wipe(down)">
                                      <p:cBhvr>
                                        <p:cTn id="12" dur="500"/>
                                        <p:tgtEl>
                                          <p:spTgt spid="204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482">
                                            <p:txEl>
                                              <p:pRg st="2" end="2"/>
                                            </p:txEl>
                                          </p:spTgt>
                                        </p:tgtEl>
                                        <p:attrNameLst>
                                          <p:attrName>style.visibility</p:attrName>
                                        </p:attrNameLst>
                                      </p:cBhvr>
                                      <p:to>
                                        <p:strVal val="visible"/>
                                      </p:to>
                                    </p:set>
                                    <p:animEffect transition="in" filter="wipe(down)">
                                      <p:cBhvr>
                                        <p:cTn id="17" dur="500"/>
                                        <p:tgtEl>
                                          <p:spTgt spid="204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482">
                                            <p:txEl>
                                              <p:pRg st="3" end="3"/>
                                            </p:txEl>
                                          </p:spTgt>
                                        </p:tgtEl>
                                        <p:attrNameLst>
                                          <p:attrName>style.visibility</p:attrName>
                                        </p:attrNameLst>
                                      </p:cBhvr>
                                      <p:to>
                                        <p:strVal val="visible"/>
                                      </p:to>
                                    </p:set>
                                    <p:animEffect transition="in" filter="wipe(down)">
                                      <p:cBhvr>
                                        <p:cTn id="22" dur="500"/>
                                        <p:tgtEl>
                                          <p:spTgt spid="20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914401" y="228600"/>
            <a:ext cx="6934200" cy="5727620"/>
          </a:xfrm>
          <a:prstGeom prst="rect">
            <a:avLst/>
          </a:prstGeom>
          <a:noFill/>
          <a:ln w="9525">
            <a:noFill/>
            <a:miter lim="800000"/>
            <a:headEnd/>
            <a:tailEnd/>
          </a:ln>
        </p:spPr>
      </p:pic>
      <p:sp>
        <p:nvSpPr>
          <p:cNvPr id="24579" name="Rectangle 4"/>
          <p:cNvSpPr>
            <a:spLocks noChangeArrowheads="1"/>
          </p:cNvSpPr>
          <p:nvPr/>
        </p:nvSpPr>
        <p:spPr bwMode="auto">
          <a:xfrm>
            <a:off x="0" y="6096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C00000"/>
                </a:solidFill>
                <a:latin typeface="Comic Sans MS" pitchFamily="66" charset="0"/>
              </a:rPr>
              <a:t>Fig. </a:t>
            </a:r>
            <a:r>
              <a:rPr lang="en-US" sz="2000" b="1" dirty="0" smtClean="0">
                <a:solidFill>
                  <a:srgbClr val="C00000"/>
                </a:solidFill>
                <a:latin typeface="Comic Sans MS" pitchFamily="66" charset="0"/>
              </a:rPr>
              <a:t>6.5 </a:t>
            </a:r>
            <a:r>
              <a:rPr lang="en-US" sz="2000" b="1" dirty="0">
                <a:solidFill>
                  <a:srgbClr val="C00000"/>
                </a:solidFill>
                <a:latin typeface="Comic Sans MS" pitchFamily="66" charset="0"/>
              </a:rPr>
              <a:t>. </a:t>
            </a:r>
            <a:r>
              <a:rPr lang="en-US" sz="2000" b="1" dirty="0" err="1">
                <a:solidFill>
                  <a:srgbClr val="C00000"/>
                </a:solidFill>
                <a:latin typeface="Comic Sans MS" pitchFamily="66" charset="0"/>
              </a:rPr>
              <a:t>Weibull</a:t>
            </a:r>
            <a:r>
              <a:rPr lang="en-US" sz="2000" b="1" dirty="0">
                <a:solidFill>
                  <a:srgbClr val="C00000"/>
                </a:solidFill>
                <a:latin typeface="Comic Sans MS" pitchFamily="66" charset="0"/>
              </a:rPr>
              <a:t> probability density function</a:t>
            </a:r>
            <a:r>
              <a:rPr lang="en-US" sz="2000" dirty="0"/>
              <a:t> </a:t>
            </a:r>
            <a:r>
              <a:rPr lang="en-US" sz="2000" b="1" dirty="0">
                <a:solidFill>
                  <a:srgbClr val="C00000"/>
                </a:solidFill>
                <a:latin typeface="Comic Sans MS" pitchFamily="66" charset="0"/>
              </a:rPr>
              <a:t>for different shape factors</a:t>
            </a:r>
          </a:p>
        </p:txBody>
      </p:sp>
    </p:spTree>
    <p:extLst>
      <p:ext uri="{BB962C8B-B14F-4D97-AF65-F5344CB8AC3E}">
        <p14:creationId xmlns:p14="http://schemas.microsoft.com/office/powerpoint/2010/main" val="14188536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838200" y="0"/>
            <a:ext cx="7086600" cy="5907987"/>
          </a:xfrm>
          <a:prstGeom prst="rect">
            <a:avLst/>
          </a:prstGeom>
          <a:noFill/>
          <a:ln w="9525">
            <a:noFill/>
            <a:miter lim="800000"/>
            <a:headEnd/>
            <a:tailEnd/>
          </a:ln>
        </p:spPr>
      </p:pic>
      <p:sp>
        <p:nvSpPr>
          <p:cNvPr id="25603" name="Rectangle 4"/>
          <p:cNvSpPr>
            <a:spLocks noChangeArrowheads="1"/>
          </p:cNvSpPr>
          <p:nvPr/>
        </p:nvSpPr>
        <p:spPr bwMode="auto">
          <a:xfrm>
            <a:off x="0" y="6096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C00000"/>
                </a:solidFill>
                <a:latin typeface="Comic Sans MS" pitchFamily="66" charset="0"/>
              </a:rPr>
              <a:t>Fig. </a:t>
            </a:r>
            <a:r>
              <a:rPr lang="en-US" sz="2000" b="1" dirty="0" smtClean="0">
                <a:solidFill>
                  <a:srgbClr val="C00000"/>
                </a:solidFill>
                <a:latin typeface="Comic Sans MS" pitchFamily="66" charset="0"/>
              </a:rPr>
              <a:t>6.6</a:t>
            </a:r>
            <a:r>
              <a:rPr lang="en-US" sz="2000" b="1" dirty="0">
                <a:solidFill>
                  <a:srgbClr val="C00000"/>
                </a:solidFill>
                <a:latin typeface="Comic Sans MS" pitchFamily="66" charset="0"/>
              </a:rPr>
              <a:t>. </a:t>
            </a:r>
            <a:r>
              <a:rPr lang="en-US" sz="2000" b="1" dirty="0" err="1">
                <a:solidFill>
                  <a:srgbClr val="C00000"/>
                </a:solidFill>
                <a:latin typeface="Comic Sans MS" pitchFamily="66" charset="0"/>
              </a:rPr>
              <a:t>Weibull</a:t>
            </a:r>
            <a:r>
              <a:rPr lang="en-US" sz="2000" b="1" dirty="0">
                <a:solidFill>
                  <a:srgbClr val="C00000"/>
                </a:solidFill>
                <a:latin typeface="Comic Sans MS" pitchFamily="66" charset="0"/>
              </a:rPr>
              <a:t> probability density function</a:t>
            </a:r>
            <a:r>
              <a:rPr lang="en-US" sz="2000" dirty="0"/>
              <a:t> </a:t>
            </a:r>
            <a:r>
              <a:rPr lang="en-US" sz="2000" b="1" dirty="0">
                <a:solidFill>
                  <a:srgbClr val="C00000"/>
                </a:solidFill>
                <a:latin typeface="Comic Sans MS" pitchFamily="66" charset="0"/>
              </a:rPr>
              <a:t>for different shape factors </a:t>
            </a:r>
          </a:p>
        </p:txBody>
      </p:sp>
    </p:spTree>
    <p:extLst>
      <p:ext uri="{BB962C8B-B14F-4D97-AF65-F5344CB8AC3E}">
        <p14:creationId xmlns:p14="http://schemas.microsoft.com/office/powerpoint/2010/main" val="20403449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defRPr/>
            </a:pPr>
            <a:r>
              <a:rPr lang="en-US" sz="2800" dirty="0" smtClean="0">
                <a:latin typeface="Comic Sans MS" pitchFamily="66" charset="0"/>
              </a:rPr>
              <a:t>For analyzing a wind regime following the Weibull distribution, we have to estimate the Weibull parameters k and c. The common methods for determining k and c are:</a:t>
            </a:r>
          </a:p>
          <a:p>
            <a:pPr marL="1828800" indent="-793750">
              <a:buFont typeface="Arial" charset="0"/>
              <a:buNone/>
              <a:defRPr/>
            </a:pPr>
            <a:r>
              <a:rPr lang="en-US" sz="2800" dirty="0" smtClean="0">
                <a:latin typeface="Comic Sans MS" pitchFamily="66" charset="0"/>
              </a:rPr>
              <a:t>1. Graphical method</a:t>
            </a:r>
          </a:p>
          <a:p>
            <a:pPr marL="1828800" indent="-793750">
              <a:buFont typeface="Arial" charset="0"/>
              <a:buNone/>
              <a:defRPr/>
            </a:pPr>
            <a:r>
              <a:rPr lang="en-US" sz="2800" dirty="0" smtClean="0">
                <a:latin typeface="Comic Sans MS" pitchFamily="66" charset="0"/>
              </a:rPr>
              <a:t>2. Standard deviation method</a:t>
            </a:r>
          </a:p>
          <a:p>
            <a:pPr marL="1828800" indent="-793750">
              <a:buFont typeface="Arial" charset="0"/>
              <a:buNone/>
              <a:defRPr/>
            </a:pPr>
            <a:r>
              <a:rPr lang="en-US" sz="2800" dirty="0" smtClean="0">
                <a:latin typeface="Comic Sans MS" pitchFamily="66" charset="0"/>
              </a:rPr>
              <a:t>3. Moment method</a:t>
            </a:r>
          </a:p>
          <a:p>
            <a:pPr marL="1828800" indent="-793750">
              <a:buFont typeface="Arial" charset="0"/>
              <a:buNone/>
              <a:defRPr/>
            </a:pPr>
            <a:r>
              <a:rPr lang="en-US" sz="2800" dirty="0" smtClean="0">
                <a:latin typeface="Comic Sans MS" pitchFamily="66" charset="0"/>
              </a:rPr>
              <a:t>4. Maximum likelihood method and</a:t>
            </a:r>
          </a:p>
          <a:p>
            <a:pPr marL="1828800" indent="-793750">
              <a:buFont typeface="Arial" charset="0"/>
              <a:buNone/>
              <a:defRPr/>
            </a:pPr>
            <a:r>
              <a:rPr lang="en-US" sz="2800" dirty="0" smtClean="0">
                <a:latin typeface="Comic Sans MS" pitchFamily="66" charset="0"/>
              </a:rPr>
              <a:t>5. Energy pattern factor method</a:t>
            </a:r>
          </a:p>
          <a:p>
            <a:pPr marL="1828800" indent="-1828800">
              <a:defRPr/>
            </a:pPr>
            <a:endParaRPr lang="en-US" sz="2400" dirty="0" smtClean="0"/>
          </a:p>
          <a:p>
            <a:pPr algn="just">
              <a:defRPr/>
            </a:pPr>
            <a:r>
              <a:rPr lang="en-US" sz="2800" smtClean="0">
                <a:latin typeface="Comic Sans MS" pitchFamily="66" charset="0"/>
              </a:rPr>
              <a:t>Here, only Graphical and Standard deviation methods are discussed.</a:t>
            </a:r>
            <a:endParaRPr lang="en-US" sz="2800" dirty="0">
              <a:latin typeface="Comic Sans MS" pitchFamily="66" charset="0"/>
            </a:endParaRPr>
          </a:p>
        </p:txBody>
      </p:sp>
    </p:spTree>
    <p:extLst>
      <p:ext uri="{BB962C8B-B14F-4D97-AF65-F5344CB8AC3E}">
        <p14:creationId xmlns:p14="http://schemas.microsoft.com/office/powerpoint/2010/main" val="916020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0" y="0"/>
            <a:ext cx="9144000" cy="6858000"/>
          </a:xfrm>
        </p:spPr>
        <p:txBody>
          <a:bodyPr/>
          <a:lstStyle/>
          <a:p>
            <a:pPr>
              <a:buFont typeface="Arial" charset="0"/>
              <a:buNone/>
            </a:pPr>
            <a:r>
              <a:rPr lang="en-US" smtClean="0">
                <a:solidFill>
                  <a:srgbClr val="C00000"/>
                </a:solidFill>
                <a:latin typeface="Comic Sans MS" pitchFamily="66" charset="0"/>
              </a:rPr>
              <a:t>Graphical method</a:t>
            </a:r>
          </a:p>
          <a:p>
            <a:pPr algn="just"/>
            <a:r>
              <a:rPr lang="en-US" sz="2800" smtClean="0">
                <a:latin typeface="Comic Sans MS" pitchFamily="66" charset="0"/>
              </a:rPr>
              <a:t>In the graphical method, we transform the cumulative distribution function in to a linear form, adopting logarithmic scales . </a:t>
            </a:r>
          </a:p>
          <a:p>
            <a:pPr algn="just"/>
            <a:r>
              <a:rPr lang="en-US" sz="2800" smtClean="0">
                <a:latin typeface="Comic Sans MS" pitchFamily="66" charset="0"/>
              </a:rPr>
              <a:t>The expression for the cumulative distribution of wind velocity can be rewritten as</a:t>
            </a:r>
          </a:p>
        </p:txBody>
      </p:sp>
      <p:pic>
        <p:nvPicPr>
          <p:cNvPr id="3174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676400" y="2895600"/>
            <a:ext cx="3048000" cy="958491"/>
          </a:xfrm>
          <a:prstGeom prst="rect">
            <a:avLst/>
          </a:prstGeom>
          <a:noFill/>
          <a:ln w="9525">
            <a:noFill/>
            <a:miter lim="800000"/>
            <a:headEnd/>
            <a:tailEnd/>
          </a:ln>
        </p:spPr>
      </p:pic>
      <p:sp>
        <p:nvSpPr>
          <p:cNvPr id="24580" name="Rectangle 4"/>
          <p:cNvSpPr>
            <a:spLocks noChangeArrowheads="1"/>
          </p:cNvSpPr>
          <p:nvPr/>
        </p:nvSpPr>
        <p:spPr bwMode="auto">
          <a:xfrm>
            <a:off x="7848600" y="32004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6.29</a:t>
            </a:r>
            <a:endParaRPr lang="en-US" dirty="0"/>
          </a:p>
        </p:txBody>
      </p:sp>
      <p:sp>
        <p:nvSpPr>
          <p:cNvPr id="24581" name="Rectangle 5"/>
          <p:cNvSpPr>
            <a:spLocks noChangeArrowheads="1"/>
          </p:cNvSpPr>
          <p:nvPr/>
        </p:nvSpPr>
        <p:spPr bwMode="auto">
          <a:xfrm>
            <a:off x="0" y="3962400"/>
            <a:ext cx="5148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Comic Sans MS" pitchFamily="66" charset="0"/>
              </a:rPr>
              <a:t>Taking the logarithm twice, we get</a:t>
            </a:r>
          </a:p>
        </p:txBody>
      </p:sp>
      <p:pic>
        <p:nvPicPr>
          <p:cNvPr id="32770" name="Picture 2"/>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676400" y="4343400"/>
            <a:ext cx="4800600" cy="685800"/>
          </a:xfrm>
          <a:prstGeom prst="rect">
            <a:avLst/>
          </a:prstGeom>
          <a:noFill/>
          <a:ln w="9525">
            <a:noFill/>
            <a:miter lim="800000"/>
            <a:headEnd/>
            <a:tailEnd/>
          </a:ln>
        </p:spPr>
      </p:pic>
      <p:sp>
        <p:nvSpPr>
          <p:cNvPr id="24583" name="Rectangle 7"/>
          <p:cNvSpPr>
            <a:spLocks noChangeArrowheads="1"/>
          </p:cNvSpPr>
          <p:nvPr/>
        </p:nvSpPr>
        <p:spPr bwMode="auto">
          <a:xfrm>
            <a:off x="8077200" y="44958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6.30</a:t>
            </a:r>
            <a:endParaRPr lang="en-US" dirty="0"/>
          </a:p>
        </p:txBody>
      </p:sp>
      <p:sp>
        <p:nvSpPr>
          <p:cNvPr id="24584" name="Rectangle 8"/>
          <p:cNvSpPr>
            <a:spLocks noChangeArrowheads="1"/>
          </p:cNvSpPr>
          <p:nvPr/>
        </p:nvSpPr>
        <p:spPr bwMode="auto">
          <a:xfrm>
            <a:off x="0" y="51054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latin typeface="Comic Sans MS" pitchFamily="66" charset="0"/>
              </a:rPr>
              <a:t>Plotting the above relationship with </a:t>
            </a:r>
            <a:r>
              <a:rPr lang="en-US" sz="2400" dirty="0" err="1">
                <a:latin typeface="Comic Sans MS" pitchFamily="66" charset="0"/>
              </a:rPr>
              <a:t>ln</a:t>
            </a:r>
            <a:r>
              <a:rPr lang="en-US" sz="2400" dirty="0">
                <a:latin typeface="Comic Sans MS" pitchFamily="66" charset="0"/>
              </a:rPr>
              <a:t> (Vi) along the X axis and </a:t>
            </a:r>
            <a:r>
              <a:rPr lang="en-US" sz="2400" dirty="0" err="1">
                <a:latin typeface="Comic Sans MS" pitchFamily="66" charset="0"/>
              </a:rPr>
              <a:t>ln</a:t>
            </a:r>
            <a:r>
              <a:rPr lang="en-US" sz="2400" dirty="0">
                <a:latin typeface="Comic Sans MS" pitchFamily="66" charset="0"/>
              </a:rPr>
              <a:t>{-</a:t>
            </a:r>
            <a:r>
              <a:rPr lang="en-US" sz="2400" dirty="0" err="1">
                <a:latin typeface="Comic Sans MS" pitchFamily="66" charset="0"/>
              </a:rPr>
              <a:t>ln</a:t>
            </a:r>
            <a:r>
              <a:rPr lang="en-US" sz="2400" dirty="0">
                <a:latin typeface="Comic Sans MS" pitchFamily="66" charset="0"/>
              </a:rPr>
              <a:t>[1-F(V)]}  along the Y axis, we get nearly a straight line. From Eq. </a:t>
            </a:r>
            <a:r>
              <a:rPr lang="en-US" sz="2400" dirty="0" smtClean="0">
                <a:latin typeface="Comic Sans MS" pitchFamily="66" charset="0"/>
              </a:rPr>
              <a:t>(6.30), </a:t>
            </a:r>
            <a:r>
              <a:rPr lang="en-US" sz="2400" dirty="0">
                <a:latin typeface="Comic Sans MS" pitchFamily="66" charset="0"/>
              </a:rPr>
              <a:t>k gives the slope of this line and –k </a:t>
            </a:r>
            <a:r>
              <a:rPr lang="en-US" sz="2400" dirty="0" err="1">
                <a:latin typeface="Comic Sans MS" pitchFamily="66" charset="0"/>
              </a:rPr>
              <a:t>ln</a:t>
            </a:r>
            <a:r>
              <a:rPr lang="en-US" sz="2400" dirty="0">
                <a:latin typeface="Comic Sans MS" pitchFamily="66" charset="0"/>
              </a:rPr>
              <a:t> c represents the intercept</a:t>
            </a:r>
            <a:r>
              <a:rPr lang="en-US" dirty="0"/>
              <a:t>.</a:t>
            </a:r>
          </a:p>
        </p:txBody>
      </p:sp>
    </p:spTree>
    <p:extLst>
      <p:ext uri="{BB962C8B-B14F-4D97-AF65-F5344CB8AC3E}">
        <p14:creationId xmlns:p14="http://schemas.microsoft.com/office/powerpoint/2010/main" val="2047499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down)">
                                      <p:cBhvr>
                                        <p:cTn id="7" dur="500"/>
                                        <p:tgtEl>
                                          <p:spTgt spid="24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wipe(down)">
                                      <p:cBhvr>
                                        <p:cTn id="12" dur="500"/>
                                        <p:tgtEl>
                                          <p:spTgt spid="245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78">
                                            <p:txEl>
                                              <p:pRg st="2" end="2"/>
                                            </p:txEl>
                                          </p:spTgt>
                                        </p:tgtEl>
                                        <p:attrNameLst>
                                          <p:attrName>style.visibility</p:attrName>
                                        </p:attrNameLst>
                                      </p:cBhvr>
                                      <p:to>
                                        <p:strVal val="visible"/>
                                      </p:to>
                                    </p:set>
                                    <p:animEffect transition="in" filter="wipe(down)">
                                      <p:cBhvr>
                                        <p:cTn id="17" dur="500"/>
                                        <p:tgtEl>
                                          <p:spTgt spid="245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wipe(down)">
                                      <p:cBhvr>
                                        <p:cTn id="22" dur="500"/>
                                        <p:tgtEl>
                                          <p:spTgt spid="317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580">
                                            <p:bg/>
                                          </p:spTgt>
                                        </p:tgtEl>
                                        <p:attrNameLst>
                                          <p:attrName>style.visibility</p:attrName>
                                        </p:attrNameLst>
                                      </p:cBhvr>
                                      <p:to>
                                        <p:strVal val="visible"/>
                                      </p:to>
                                    </p:set>
                                    <p:animEffect transition="in" filter="wipe(down)">
                                      <p:cBhvr>
                                        <p:cTn id="27" dur="500"/>
                                        <p:tgtEl>
                                          <p:spTgt spid="24580">
                                            <p:bg/>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580">
                                            <p:txEl>
                                              <p:pRg st="0" end="0"/>
                                            </p:txEl>
                                          </p:spTgt>
                                        </p:tgtEl>
                                        <p:attrNameLst>
                                          <p:attrName>style.visibility</p:attrName>
                                        </p:attrNameLst>
                                      </p:cBhvr>
                                      <p:to>
                                        <p:strVal val="visible"/>
                                      </p:to>
                                    </p:set>
                                    <p:animEffect transition="in" filter="wipe(down)">
                                      <p:cBhvr>
                                        <p:cTn id="32" dur="500"/>
                                        <p:tgtEl>
                                          <p:spTgt spid="2458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581">
                                            <p:txEl>
                                              <p:pRg st="0" end="0"/>
                                            </p:txEl>
                                          </p:spTgt>
                                        </p:tgtEl>
                                        <p:attrNameLst>
                                          <p:attrName>style.visibility</p:attrName>
                                        </p:attrNameLst>
                                      </p:cBhvr>
                                      <p:to>
                                        <p:strVal val="visible"/>
                                      </p:to>
                                    </p:set>
                                    <p:animEffect transition="in" filter="wipe(down)">
                                      <p:cBhvr>
                                        <p:cTn id="37" dur="500"/>
                                        <p:tgtEl>
                                          <p:spTgt spid="2458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32770"/>
                                        </p:tgtEl>
                                        <p:attrNameLst>
                                          <p:attrName>style.visibility</p:attrName>
                                        </p:attrNameLst>
                                      </p:cBhvr>
                                      <p:to>
                                        <p:strVal val="visible"/>
                                      </p:to>
                                    </p:set>
                                    <p:animEffect transition="in" filter="wipe(down)">
                                      <p:cBhvr>
                                        <p:cTn id="42" dur="500"/>
                                        <p:tgtEl>
                                          <p:spTgt spid="327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583">
                                            <p:bg/>
                                          </p:spTgt>
                                        </p:tgtEl>
                                        <p:attrNameLst>
                                          <p:attrName>style.visibility</p:attrName>
                                        </p:attrNameLst>
                                      </p:cBhvr>
                                      <p:to>
                                        <p:strVal val="visible"/>
                                      </p:to>
                                    </p:set>
                                    <p:animEffect transition="in" filter="wipe(down)">
                                      <p:cBhvr>
                                        <p:cTn id="47" dur="500"/>
                                        <p:tgtEl>
                                          <p:spTgt spid="24583">
                                            <p:bg/>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4583">
                                            <p:txEl>
                                              <p:pRg st="0" end="0"/>
                                            </p:txEl>
                                          </p:spTgt>
                                        </p:tgtEl>
                                        <p:attrNameLst>
                                          <p:attrName>style.visibility</p:attrName>
                                        </p:attrNameLst>
                                      </p:cBhvr>
                                      <p:to>
                                        <p:strVal val="visible"/>
                                      </p:to>
                                    </p:set>
                                    <p:animEffect transition="in" filter="wipe(down)">
                                      <p:cBhvr>
                                        <p:cTn id="52" dur="500"/>
                                        <p:tgtEl>
                                          <p:spTgt spid="24583">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4584">
                                            <p:txEl>
                                              <p:pRg st="0" end="0"/>
                                            </p:txEl>
                                          </p:spTgt>
                                        </p:tgtEl>
                                        <p:attrNameLst>
                                          <p:attrName>style.visibility</p:attrName>
                                        </p:attrNameLst>
                                      </p:cBhvr>
                                      <p:to>
                                        <p:strVal val="visible"/>
                                      </p:to>
                                    </p:set>
                                    <p:anim calcmode="lin" valueType="num">
                                      <p:cBhvr additive="base">
                                        <p:cTn id="57" dur="500" fill="hold"/>
                                        <p:tgtEl>
                                          <p:spTgt spid="2458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45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P spid="24580" grpId="0" build="p" animBg="1"/>
      <p:bldP spid="24581" grpId="0" build="p"/>
      <p:bldP spid="24583" grpId="0" build="p" animBg="1"/>
      <p:bldP spid="2458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0" y="0"/>
            <a:ext cx="9144000" cy="6858000"/>
          </a:xfrm>
        </p:spPr>
        <p:txBody>
          <a:bodyPr/>
          <a:lstStyle/>
          <a:p>
            <a:pPr>
              <a:buFont typeface="Arial" charset="0"/>
              <a:buNone/>
            </a:pPr>
            <a:r>
              <a:rPr lang="en-US" i="1" smtClean="0">
                <a:latin typeface="Comic Sans MS" pitchFamily="66" charset="0"/>
              </a:rPr>
              <a:t>Example 2</a:t>
            </a:r>
          </a:p>
          <a:p>
            <a:pPr algn="just"/>
            <a:r>
              <a:rPr lang="en-US" sz="2400" smtClean="0">
                <a:latin typeface="Comic Sans MS" pitchFamily="66" charset="0"/>
              </a:rPr>
              <a:t>The frequency distribution of wind velocity at a site is given in Table below. Calculate the Weibull shape and scale factors.</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70580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5319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7315200" cy="56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8626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690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80999" y="0"/>
            <a:ext cx="8582193"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0" y="0"/>
            <a:ext cx="9144000" cy="6858000"/>
          </a:xfrm>
        </p:spPr>
        <p:txBody>
          <a:bodyPr/>
          <a:lstStyle/>
          <a:p>
            <a:pPr algn="just"/>
            <a:r>
              <a:rPr lang="en-US" sz="2800" smtClean="0">
                <a:latin typeface="Comic Sans MS" pitchFamily="66" charset="0"/>
              </a:rPr>
              <a:t>First of all, we have to generate the cumulative distribution of the data based on the given frequencies.  Each class should be represented by its upper limit as shown in the last column of the table. </a:t>
            </a:r>
          </a:p>
          <a:p>
            <a:pPr algn="just"/>
            <a:r>
              <a:rPr lang="en-US" sz="2800" smtClean="0">
                <a:latin typeface="Comic Sans MS" pitchFamily="66" charset="0"/>
              </a:rPr>
              <a:t>Now plot ln (V) in the X axis and ln {-ln [1- F(V)]} in the Y axis.</a:t>
            </a:r>
          </a:p>
          <a:p>
            <a:pPr algn="just"/>
            <a:r>
              <a:rPr lang="en-US" sz="2800" smtClean="0">
                <a:latin typeface="Comic Sans MS" pitchFamily="66" charset="0"/>
              </a:rPr>
              <a:t>The resulting equation for the plot is</a:t>
            </a:r>
          </a:p>
        </p:txBody>
      </p:sp>
      <p:pic>
        <p:nvPicPr>
          <p:cNvPr id="35842"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743200" y="3810000"/>
            <a:ext cx="2954215" cy="685800"/>
          </a:xfrm>
          <a:prstGeom prst="rect">
            <a:avLst/>
          </a:prstGeom>
          <a:noFill/>
          <a:ln w="9525">
            <a:noFill/>
            <a:miter lim="800000"/>
            <a:headEnd/>
            <a:tailEnd/>
          </a:ln>
        </p:spPr>
      </p:pic>
      <p:sp>
        <p:nvSpPr>
          <p:cNvPr id="30724" name="Rectangle 4"/>
          <p:cNvSpPr>
            <a:spLocks noChangeArrowheads="1"/>
          </p:cNvSpPr>
          <p:nvPr/>
        </p:nvSpPr>
        <p:spPr bwMode="auto">
          <a:xfrm>
            <a:off x="0" y="49530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latin typeface="Comic Sans MS" pitchFamily="66" charset="0"/>
              </a:rPr>
              <a:t>The coefficient of determination (R</a:t>
            </a:r>
            <a:r>
              <a:rPr lang="en-US" sz="2400" baseline="30000" dirty="0">
                <a:latin typeface="Comic Sans MS" pitchFamily="66" charset="0"/>
              </a:rPr>
              <a:t>2</a:t>
            </a:r>
            <a:r>
              <a:rPr lang="en-US" sz="2400" dirty="0">
                <a:latin typeface="Comic Sans MS" pitchFamily="66" charset="0"/>
              </a:rPr>
              <a:t>) between the data and the fitted line is 0.98. Comparing the resulting equation with Eq. </a:t>
            </a:r>
            <a:r>
              <a:rPr lang="en-US" sz="2400" dirty="0" smtClean="0">
                <a:latin typeface="Comic Sans MS" pitchFamily="66" charset="0"/>
              </a:rPr>
              <a:t>(6.30), </a:t>
            </a:r>
            <a:r>
              <a:rPr lang="en-US" sz="2400" dirty="0">
                <a:latin typeface="Comic Sans MS" pitchFamily="66" charset="0"/>
              </a:rPr>
              <a:t>we get k for the given location as 2.24. Similarly, we have k </a:t>
            </a:r>
            <a:r>
              <a:rPr lang="en-US" sz="2400" dirty="0" err="1">
                <a:latin typeface="Comic Sans MS" pitchFamily="66" charset="0"/>
              </a:rPr>
              <a:t>ln</a:t>
            </a:r>
            <a:r>
              <a:rPr lang="en-US" sz="2400" dirty="0">
                <a:latin typeface="Comic Sans MS" pitchFamily="66" charset="0"/>
              </a:rPr>
              <a:t> c = 7.32. From this c can be solved as 26.31 km/h (7.31 m/s).</a:t>
            </a:r>
          </a:p>
        </p:txBody>
      </p:sp>
    </p:spTree>
    <p:extLst>
      <p:ext uri="{BB962C8B-B14F-4D97-AF65-F5344CB8AC3E}">
        <p14:creationId xmlns:p14="http://schemas.microsoft.com/office/powerpoint/2010/main" val="2688186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down)">
                                      <p:cBhvr>
                                        <p:cTn id="7" dur="5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wipe(down)">
                                      <p:cBhvr>
                                        <p:cTn id="12" dur="500"/>
                                        <p:tgtEl>
                                          <p:spTgt spid="276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wipe(down)">
                                      <p:cBhvr>
                                        <p:cTn id="17" dur="500"/>
                                        <p:tgtEl>
                                          <p:spTgt spid="276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5842"/>
                                        </p:tgtEl>
                                        <p:attrNameLst>
                                          <p:attrName>style.visibility</p:attrName>
                                        </p:attrNameLst>
                                      </p:cBhvr>
                                      <p:to>
                                        <p:strVal val="visible"/>
                                      </p:to>
                                    </p:set>
                                    <p:animEffect transition="in" filter="wipe(down)">
                                      <p:cBhvr>
                                        <p:cTn id="22"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143000" y="457200"/>
            <a:ext cx="7010400" cy="5509277"/>
          </a:xfrm>
          <a:prstGeom prst="rect">
            <a:avLst/>
          </a:prstGeom>
          <a:noFill/>
          <a:ln w="9525">
            <a:noFill/>
            <a:miter lim="800000"/>
            <a:headEnd/>
            <a:tailEnd/>
          </a:ln>
        </p:spPr>
      </p:pic>
      <p:sp>
        <p:nvSpPr>
          <p:cNvPr id="31747" name="Rectangle 4"/>
          <p:cNvSpPr>
            <a:spLocks noChangeArrowheads="1"/>
          </p:cNvSpPr>
          <p:nvPr/>
        </p:nvSpPr>
        <p:spPr bwMode="auto">
          <a:xfrm>
            <a:off x="1066800" y="6019800"/>
            <a:ext cx="716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C00000"/>
                </a:solidFill>
                <a:latin typeface="Comic Sans MS" pitchFamily="66" charset="0"/>
              </a:rPr>
              <a:t>Fig. </a:t>
            </a:r>
            <a:r>
              <a:rPr lang="en-US" sz="2000" b="1" dirty="0" smtClean="0">
                <a:solidFill>
                  <a:srgbClr val="C00000"/>
                </a:solidFill>
                <a:latin typeface="Comic Sans MS" pitchFamily="66" charset="0"/>
              </a:rPr>
              <a:t>6.7 </a:t>
            </a:r>
            <a:r>
              <a:rPr lang="en-US" sz="2000" b="1" dirty="0">
                <a:solidFill>
                  <a:srgbClr val="C00000"/>
                </a:solidFill>
                <a:latin typeface="Comic Sans MS" pitchFamily="66" charset="0"/>
              </a:rPr>
              <a:t>Graphical method to estimate </a:t>
            </a:r>
            <a:r>
              <a:rPr lang="en-US" sz="2000" b="1" dirty="0" err="1">
                <a:solidFill>
                  <a:srgbClr val="C00000"/>
                </a:solidFill>
                <a:latin typeface="Comic Sans MS" pitchFamily="66" charset="0"/>
              </a:rPr>
              <a:t>Weibull</a:t>
            </a:r>
            <a:r>
              <a:rPr lang="en-US" sz="2000" b="1" dirty="0">
                <a:solidFill>
                  <a:srgbClr val="C00000"/>
                </a:solidFill>
                <a:latin typeface="Comic Sans MS" pitchFamily="66" charset="0"/>
              </a:rPr>
              <a:t> k and c (for the above example)</a:t>
            </a:r>
          </a:p>
        </p:txBody>
      </p:sp>
    </p:spTree>
    <p:extLst>
      <p:ext uri="{BB962C8B-B14F-4D97-AF65-F5344CB8AC3E}">
        <p14:creationId xmlns:p14="http://schemas.microsoft.com/office/powerpoint/2010/main" val="21560435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0" y="0"/>
            <a:ext cx="9144000" cy="6858000"/>
          </a:xfrm>
        </p:spPr>
        <p:txBody>
          <a:bodyPr/>
          <a:lstStyle/>
          <a:p>
            <a:pPr>
              <a:buFont typeface="Arial" charset="0"/>
              <a:buNone/>
            </a:pPr>
            <a:r>
              <a:rPr lang="en-US" b="1" smtClean="0">
                <a:solidFill>
                  <a:srgbClr val="C00000"/>
                </a:solidFill>
                <a:latin typeface="Comic Sans MS" pitchFamily="66" charset="0"/>
              </a:rPr>
              <a:t>Standard deviation method</a:t>
            </a:r>
          </a:p>
          <a:p>
            <a:pPr algn="just"/>
            <a:r>
              <a:rPr lang="en-US" sz="2800" smtClean="0">
                <a:latin typeface="Comic Sans MS" pitchFamily="66" charset="0"/>
              </a:rPr>
              <a:t>The Weibull factors k and c can also be estimated from the mean and standard deviation of wind data. Consider the expressions for average and standard deviation derived previously. We have:</a:t>
            </a:r>
            <a:endParaRPr lang="en-US" sz="2800" b="1" smtClean="0">
              <a:solidFill>
                <a:srgbClr val="C00000"/>
              </a:solidFill>
              <a:latin typeface="Comic Sans MS" pitchFamily="66" charset="0"/>
            </a:endParaRPr>
          </a:p>
        </p:txBody>
      </p:sp>
      <p:pic>
        <p:nvPicPr>
          <p:cNvPr id="3789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590800" y="2438399"/>
            <a:ext cx="3048000" cy="1627909"/>
          </a:xfrm>
          <a:prstGeom prst="rect">
            <a:avLst/>
          </a:prstGeom>
          <a:noFill/>
          <a:ln w="9525">
            <a:noFill/>
            <a:miter lim="800000"/>
            <a:headEnd/>
            <a:tailEnd/>
          </a:ln>
        </p:spPr>
      </p:pic>
      <p:sp>
        <p:nvSpPr>
          <p:cNvPr id="29700" name="Rectangle 4"/>
          <p:cNvSpPr>
            <a:spLocks noChangeArrowheads="1"/>
          </p:cNvSpPr>
          <p:nvPr/>
        </p:nvSpPr>
        <p:spPr bwMode="auto">
          <a:xfrm>
            <a:off x="7848600" y="2971800"/>
            <a:ext cx="628698"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6.31</a:t>
            </a:r>
            <a:endParaRPr lang="en-US" dirty="0"/>
          </a:p>
        </p:txBody>
      </p:sp>
      <p:sp>
        <p:nvSpPr>
          <p:cNvPr id="29701" name="Rectangle 5"/>
          <p:cNvSpPr>
            <a:spLocks noChangeArrowheads="1"/>
          </p:cNvSpPr>
          <p:nvPr/>
        </p:nvSpPr>
        <p:spPr bwMode="auto">
          <a:xfrm>
            <a:off x="0" y="41910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Comic Sans MS" pitchFamily="66" charset="0"/>
              </a:rPr>
              <a:t>Once </a:t>
            </a:r>
            <a:r>
              <a:rPr lang="en-US" sz="2400">
                <a:latin typeface="Comic Sans MS" pitchFamily="66" charset="0"/>
                <a:sym typeface="Symbol" pitchFamily="18" charset="2"/>
              </a:rPr>
              <a:t></a:t>
            </a:r>
            <a:r>
              <a:rPr lang="en-US" sz="2400" baseline="-25000">
                <a:latin typeface="Comic Sans MS" pitchFamily="66" charset="0"/>
              </a:rPr>
              <a:t>V</a:t>
            </a:r>
            <a:r>
              <a:rPr lang="en-US" sz="2400">
                <a:latin typeface="Comic Sans MS" pitchFamily="66" charset="0"/>
              </a:rPr>
              <a:t> and Vm are calculated for a given data set, then k can be determined by solving the above expression numerically. Once k is determined, c is given by</a:t>
            </a:r>
          </a:p>
        </p:txBody>
      </p:sp>
      <p:pic>
        <p:nvPicPr>
          <p:cNvPr id="37891"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3124200" y="5410200"/>
            <a:ext cx="1905000" cy="1193030"/>
          </a:xfrm>
          <a:prstGeom prst="rect">
            <a:avLst/>
          </a:prstGeom>
          <a:noFill/>
          <a:ln w="9525">
            <a:noFill/>
            <a:miter lim="800000"/>
            <a:headEnd/>
            <a:tailEnd/>
          </a:ln>
        </p:spPr>
      </p:pic>
      <p:sp>
        <p:nvSpPr>
          <p:cNvPr id="29703" name="Rectangle 7"/>
          <p:cNvSpPr>
            <a:spLocks noChangeArrowheads="1"/>
          </p:cNvSpPr>
          <p:nvPr/>
        </p:nvSpPr>
        <p:spPr bwMode="auto">
          <a:xfrm>
            <a:off x="8001000" y="57912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6.32</a:t>
            </a:r>
            <a:endParaRPr lang="en-US" dirty="0"/>
          </a:p>
        </p:txBody>
      </p:sp>
    </p:spTree>
    <p:extLst>
      <p:ext uri="{BB962C8B-B14F-4D97-AF65-F5344CB8AC3E}">
        <p14:creationId xmlns:p14="http://schemas.microsoft.com/office/powerpoint/2010/main" val="480211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wipe(down)">
                                      <p:cBhvr>
                                        <p:cTn id="7" dur="500"/>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wipe(down)">
                                      <p:cBhvr>
                                        <p:cTn id="12" dur="500"/>
                                        <p:tgtEl>
                                          <p:spTgt spid="296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7890"/>
                                        </p:tgtEl>
                                        <p:attrNameLst>
                                          <p:attrName>style.visibility</p:attrName>
                                        </p:attrNameLst>
                                      </p:cBhvr>
                                      <p:to>
                                        <p:strVal val="visible"/>
                                      </p:to>
                                    </p:set>
                                    <p:animEffect transition="in" filter="wipe(down)">
                                      <p:cBhvr>
                                        <p:cTn id="17" dur="500"/>
                                        <p:tgtEl>
                                          <p:spTgt spid="378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700">
                                            <p:bg/>
                                          </p:spTgt>
                                        </p:tgtEl>
                                        <p:attrNameLst>
                                          <p:attrName>style.visibility</p:attrName>
                                        </p:attrNameLst>
                                      </p:cBhvr>
                                      <p:to>
                                        <p:strVal val="visible"/>
                                      </p:to>
                                    </p:set>
                                    <p:animEffect transition="in" filter="wipe(down)">
                                      <p:cBhvr>
                                        <p:cTn id="22" dur="500"/>
                                        <p:tgtEl>
                                          <p:spTgt spid="29700">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700">
                                            <p:txEl>
                                              <p:pRg st="0" end="0"/>
                                            </p:txEl>
                                          </p:spTgt>
                                        </p:tgtEl>
                                        <p:attrNameLst>
                                          <p:attrName>style.visibility</p:attrName>
                                        </p:attrNameLst>
                                      </p:cBhvr>
                                      <p:to>
                                        <p:strVal val="visible"/>
                                      </p:to>
                                    </p:set>
                                    <p:animEffect transition="in" filter="wipe(down)">
                                      <p:cBhvr>
                                        <p:cTn id="27" dur="500"/>
                                        <p:tgtEl>
                                          <p:spTgt spid="2970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701">
                                            <p:txEl>
                                              <p:pRg st="0" end="0"/>
                                            </p:txEl>
                                          </p:spTgt>
                                        </p:tgtEl>
                                        <p:attrNameLst>
                                          <p:attrName>style.visibility</p:attrName>
                                        </p:attrNameLst>
                                      </p:cBhvr>
                                      <p:to>
                                        <p:strVal val="visible"/>
                                      </p:to>
                                    </p:set>
                                    <p:animEffect transition="in" filter="wipe(down)">
                                      <p:cBhvr>
                                        <p:cTn id="32" dur="500"/>
                                        <p:tgtEl>
                                          <p:spTgt spid="29701">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7891"/>
                                        </p:tgtEl>
                                        <p:attrNameLst>
                                          <p:attrName>style.visibility</p:attrName>
                                        </p:attrNameLst>
                                      </p:cBhvr>
                                      <p:to>
                                        <p:strVal val="visible"/>
                                      </p:to>
                                    </p:set>
                                    <p:animEffect transition="in" filter="wipe(down)">
                                      <p:cBhvr>
                                        <p:cTn id="37" dur="500"/>
                                        <p:tgtEl>
                                          <p:spTgt spid="378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703">
                                            <p:bg/>
                                          </p:spTgt>
                                        </p:tgtEl>
                                        <p:attrNameLst>
                                          <p:attrName>style.visibility</p:attrName>
                                        </p:attrNameLst>
                                      </p:cBhvr>
                                      <p:to>
                                        <p:strVal val="visible"/>
                                      </p:to>
                                    </p:set>
                                    <p:animEffect transition="in" filter="wipe(down)">
                                      <p:cBhvr>
                                        <p:cTn id="42" dur="500"/>
                                        <p:tgtEl>
                                          <p:spTgt spid="29703">
                                            <p:bg/>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9703">
                                            <p:txEl>
                                              <p:pRg st="0" end="0"/>
                                            </p:txEl>
                                          </p:spTgt>
                                        </p:tgtEl>
                                        <p:attrNameLst>
                                          <p:attrName>style.visibility</p:attrName>
                                        </p:attrNameLst>
                                      </p:cBhvr>
                                      <p:to>
                                        <p:strVal val="visible"/>
                                      </p:to>
                                    </p:set>
                                    <p:animEffect transition="in" filter="wipe(down)">
                                      <p:cBhvr>
                                        <p:cTn id="47" dur="500"/>
                                        <p:tgtEl>
                                          <p:spTgt spid="297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P spid="29700" grpId="0" build="p" animBg="1"/>
      <p:bldP spid="29701" grpId="0" build="p"/>
      <p:bldP spid="29703"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0"/>
            <a:ext cx="9144000" cy="6858000"/>
          </a:xfrm>
        </p:spPr>
        <p:txBody>
          <a:bodyPr/>
          <a:lstStyle/>
          <a:p>
            <a:pPr algn="just"/>
            <a:r>
              <a:rPr lang="en-US" sz="2800" smtClean="0">
                <a:latin typeface="Comic Sans MS" pitchFamily="66" charset="0"/>
              </a:rPr>
              <a:t>In a simpler approach, an acceptable approximation for k is</a:t>
            </a:r>
          </a:p>
        </p:txBody>
      </p:sp>
      <p:pic>
        <p:nvPicPr>
          <p:cNvPr id="38914"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819400" y="838200"/>
            <a:ext cx="2133600" cy="1130626"/>
          </a:xfrm>
          <a:prstGeom prst="rect">
            <a:avLst/>
          </a:prstGeom>
          <a:noFill/>
          <a:ln w="9525">
            <a:noFill/>
            <a:miter lim="800000"/>
            <a:headEnd/>
            <a:tailEnd/>
          </a:ln>
        </p:spPr>
      </p:pic>
      <p:sp>
        <p:nvSpPr>
          <p:cNvPr id="33796" name="Rectangle 4"/>
          <p:cNvSpPr>
            <a:spLocks noChangeArrowheads="1"/>
          </p:cNvSpPr>
          <p:nvPr/>
        </p:nvSpPr>
        <p:spPr bwMode="auto">
          <a:xfrm>
            <a:off x="7772400" y="10668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6.33</a:t>
            </a:r>
            <a:endParaRPr lang="en-US" dirty="0"/>
          </a:p>
        </p:txBody>
      </p:sp>
      <p:sp>
        <p:nvSpPr>
          <p:cNvPr id="33797" name="Rectangle 5"/>
          <p:cNvSpPr>
            <a:spLocks noChangeArrowheads="1"/>
          </p:cNvSpPr>
          <p:nvPr/>
        </p:nvSpPr>
        <p:spPr bwMode="auto">
          <a:xfrm>
            <a:off x="0" y="2057400"/>
            <a:ext cx="5233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Comic Sans MS" pitchFamily="66" charset="0"/>
              </a:rPr>
              <a:t>Similarly, c can be approximated as</a:t>
            </a:r>
          </a:p>
        </p:txBody>
      </p:sp>
      <p:pic>
        <p:nvPicPr>
          <p:cNvPr id="38915"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3048000" y="2438400"/>
            <a:ext cx="1524000" cy="961571"/>
          </a:xfrm>
          <a:prstGeom prst="rect">
            <a:avLst/>
          </a:prstGeom>
          <a:noFill/>
          <a:ln w="9525">
            <a:noFill/>
            <a:miter lim="800000"/>
            <a:headEnd/>
            <a:tailEnd/>
          </a:ln>
        </p:spPr>
      </p:pic>
      <p:sp>
        <p:nvSpPr>
          <p:cNvPr id="33799" name="Rectangle 7"/>
          <p:cNvSpPr>
            <a:spLocks noChangeArrowheads="1"/>
          </p:cNvSpPr>
          <p:nvPr/>
        </p:nvSpPr>
        <p:spPr bwMode="auto">
          <a:xfrm>
            <a:off x="0" y="32766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Comic Sans MS" pitchFamily="66" charset="0"/>
              </a:rPr>
              <a:t>More accurately, c can be found using the expression</a:t>
            </a:r>
          </a:p>
        </p:txBody>
      </p:sp>
      <p:pic>
        <p:nvPicPr>
          <p:cNvPr id="38916" name="Picture 4"/>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286000" y="3733800"/>
            <a:ext cx="3953204" cy="1295400"/>
          </a:xfrm>
          <a:prstGeom prst="rect">
            <a:avLst/>
          </a:prstGeom>
          <a:noFill/>
          <a:ln w="9525">
            <a:noFill/>
            <a:miter lim="800000"/>
            <a:headEnd/>
            <a:tailEnd/>
          </a:ln>
        </p:spPr>
      </p:pic>
      <p:sp>
        <p:nvSpPr>
          <p:cNvPr id="33801" name="Rectangle 9"/>
          <p:cNvSpPr>
            <a:spLocks noChangeArrowheads="1"/>
          </p:cNvSpPr>
          <p:nvPr/>
        </p:nvSpPr>
        <p:spPr bwMode="auto">
          <a:xfrm>
            <a:off x="7772400" y="26670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6.34</a:t>
            </a:r>
            <a:endParaRPr lang="en-US" dirty="0"/>
          </a:p>
        </p:txBody>
      </p:sp>
      <p:sp>
        <p:nvSpPr>
          <p:cNvPr id="33802" name="Rectangle 10"/>
          <p:cNvSpPr>
            <a:spLocks noChangeArrowheads="1"/>
          </p:cNvSpPr>
          <p:nvPr/>
        </p:nvSpPr>
        <p:spPr bwMode="auto">
          <a:xfrm>
            <a:off x="7696200" y="41148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6.35</a:t>
            </a:r>
            <a:endParaRPr lang="en-US" dirty="0"/>
          </a:p>
        </p:txBody>
      </p:sp>
    </p:spTree>
    <p:extLst>
      <p:ext uri="{BB962C8B-B14F-4D97-AF65-F5344CB8AC3E}">
        <p14:creationId xmlns:p14="http://schemas.microsoft.com/office/powerpoint/2010/main" val="33534455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0"/>
            <a:ext cx="9144000" cy="6858000"/>
          </a:xfrm>
        </p:spPr>
        <p:txBody>
          <a:bodyPr/>
          <a:lstStyle/>
          <a:p>
            <a:r>
              <a:rPr lang="en-US" b="1" i="1" smtClean="0">
                <a:latin typeface="Comic Sans MS" pitchFamily="66" charset="0"/>
              </a:rPr>
              <a:t>Example 3</a:t>
            </a:r>
          </a:p>
          <a:p>
            <a:pPr algn="just"/>
            <a:r>
              <a:rPr lang="en-US" sz="2800" smtClean="0">
                <a:latin typeface="Comic Sans MS" pitchFamily="66" charset="0"/>
              </a:rPr>
              <a:t>Estimate the Weibull factors k and c for the data in Example 2 using the standard deviation method.</a:t>
            </a:r>
          </a:p>
          <a:p>
            <a:pPr algn="just"/>
            <a:r>
              <a:rPr lang="en-US" sz="2800" smtClean="0">
                <a:latin typeface="Comic Sans MS" pitchFamily="66" charset="0"/>
              </a:rPr>
              <a:t>Solution: Mean and standard deviation of the given data, as per the following equations are 28.08 km/h (7.80 m/s) and 10.88 km/h (3.02 m/s) respectively. </a:t>
            </a:r>
          </a:p>
        </p:txBody>
      </p:sp>
      <p:pic>
        <p:nvPicPr>
          <p:cNvPr id="39938"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28600" y="2895600"/>
            <a:ext cx="2438400" cy="3065755"/>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4267200" y="3200400"/>
            <a:ext cx="3007822" cy="990600"/>
          </a:xfrm>
          <a:prstGeom prst="rect">
            <a:avLst/>
          </a:prstGeom>
          <a:noFill/>
          <a:ln w="9525">
            <a:noFill/>
            <a:miter lim="800000"/>
            <a:headEnd/>
            <a:tailEnd/>
          </a:ln>
        </p:spPr>
      </p:pic>
      <p:sp>
        <p:nvSpPr>
          <p:cNvPr id="34821" name="Rectangle 5"/>
          <p:cNvSpPr>
            <a:spLocks noChangeArrowheads="1"/>
          </p:cNvSpPr>
          <p:nvPr/>
        </p:nvSpPr>
        <p:spPr bwMode="auto">
          <a:xfrm>
            <a:off x="2971800" y="33528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Comic Sans MS" pitchFamily="66" charset="0"/>
              </a:rPr>
              <a:t>Thus</a:t>
            </a:r>
            <a:endParaRPr lang="en-US" sz="2400"/>
          </a:p>
        </p:txBody>
      </p:sp>
      <p:sp>
        <p:nvSpPr>
          <p:cNvPr id="34822" name="Rectangle 6"/>
          <p:cNvSpPr>
            <a:spLocks noChangeArrowheads="1"/>
          </p:cNvSpPr>
          <p:nvPr/>
        </p:nvSpPr>
        <p:spPr bwMode="auto">
          <a:xfrm>
            <a:off x="3124200" y="4419600"/>
            <a:ext cx="5820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latin typeface="Comic Sans MS" pitchFamily="66" charset="0"/>
              </a:rPr>
              <a:t>Substituting for </a:t>
            </a:r>
            <a:r>
              <a:rPr lang="en-US" sz="2400" dirty="0" err="1">
                <a:latin typeface="Comic Sans MS" pitchFamily="66" charset="0"/>
              </a:rPr>
              <a:t>Vm</a:t>
            </a:r>
            <a:r>
              <a:rPr lang="en-US" sz="2400" dirty="0">
                <a:latin typeface="Comic Sans MS" pitchFamily="66" charset="0"/>
              </a:rPr>
              <a:t> and k in Eq. </a:t>
            </a:r>
            <a:r>
              <a:rPr lang="en-US" sz="2400" dirty="0" smtClean="0">
                <a:latin typeface="Comic Sans MS" pitchFamily="66" charset="0"/>
              </a:rPr>
              <a:t>(6.35),</a:t>
            </a:r>
            <a:endParaRPr lang="en-US" sz="2400" dirty="0">
              <a:latin typeface="Comic Sans MS" pitchFamily="66" charset="0"/>
            </a:endParaRPr>
          </a:p>
        </p:txBody>
      </p:sp>
      <p:pic>
        <p:nvPicPr>
          <p:cNvPr id="39940" name="Picture 4"/>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3048000" y="5029200"/>
            <a:ext cx="5800531" cy="762000"/>
          </a:xfrm>
          <a:prstGeom prst="rect">
            <a:avLst/>
          </a:prstGeom>
          <a:noFill/>
          <a:ln w="9525">
            <a:noFill/>
            <a:miter lim="800000"/>
            <a:headEnd/>
            <a:tailEnd/>
          </a:ln>
        </p:spPr>
      </p:pic>
    </p:spTree>
    <p:extLst>
      <p:ext uri="{BB962C8B-B14F-4D97-AF65-F5344CB8AC3E}">
        <p14:creationId xmlns:p14="http://schemas.microsoft.com/office/powerpoint/2010/main" val="24969829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0" y="0"/>
            <a:ext cx="9144000" cy="6858000"/>
          </a:xfrm>
        </p:spPr>
        <p:txBody>
          <a:bodyPr/>
          <a:lstStyle/>
          <a:p>
            <a:pPr algn="just"/>
            <a:r>
              <a:rPr lang="en-US" sz="2400" dirty="0" smtClean="0">
                <a:latin typeface="Comic Sans MS" pitchFamily="66" charset="0"/>
              </a:rPr>
              <a:t>We can see that, there are differences in k and c estimated, following the graphical and standard deviation methods. The cumulative distributions generated using these methods are compared with the field measurements (represented by dotted lines) in Fig. 6.8.</a:t>
            </a:r>
          </a:p>
        </p:txBody>
      </p:sp>
      <p:pic>
        <p:nvPicPr>
          <p:cNvPr id="40962"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371600" y="1905000"/>
            <a:ext cx="6264452" cy="4648200"/>
          </a:xfrm>
          <a:prstGeom prst="rect">
            <a:avLst/>
          </a:prstGeom>
          <a:noFill/>
          <a:ln w="9525">
            <a:noFill/>
            <a:miter lim="800000"/>
            <a:headEnd/>
            <a:tailEnd/>
          </a:ln>
        </p:spPr>
      </p:pic>
      <p:sp>
        <p:nvSpPr>
          <p:cNvPr id="35844" name="Rectangle 4"/>
          <p:cNvSpPr>
            <a:spLocks noChangeArrowheads="1"/>
          </p:cNvSpPr>
          <p:nvPr/>
        </p:nvSpPr>
        <p:spPr bwMode="auto">
          <a:xfrm>
            <a:off x="228600" y="6457950"/>
            <a:ext cx="891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C00000"/>
                </a:solidFill>
                <a:latin typeface="Comic Sans MS" pitchFamily="66" charset="0"/>
              </a:rPr>
              <a:t>Fig. </a:t>
            </a:r>
            <a:r>
              <a:rPr lang="en-US" sz="2000" b="1" dirty="0" smtClean="0">
                <a:solidFill>
                  <a:srgbClr val="C00000"/>
                </a:solidFill>
                <a:latin typeface="Comic Sans MS" pitchFamily="66" charset="0"/>
              </a:rPr>
              <a:t>6.8</a:t>
            </a:r>
            <a:r>
              <a:rPr lang="en-US" sz="2000" b="1" dirty="0" smtClean="0"/>
              <a:t> </a:t>
            </a:r>
            <a:r>
              <a:rPr lang="en-US" sz="2000" b="1" dirty="0">
                <a:solidFill>
                  <a:srgbClr val="C00000"/>
                </a:solidFill>
                <a:latin typeface="Comic Sans MS" pitchFamily="66" charset="0"/>
              </a:rPr>
              <a:t>Cumulative distribution generated using different methods  </a:t>
            </a:r>
          </a:p>
        </p:txBody>
      </p:sp>
    </p:spTree>
    <p:extLst>
      <p:ext uri="{BB962C8B-B14F-4D97-AF65-F5344CB8AC3E}">
        <p14:creationId xmlns:p14="http://schemas.microsoft.com/office/powerpoint/2010/main" val="21866026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0"/>
            <a:ext cx="9144000" cy="6858000"/>
          </a:xfrm>
        </p:spPr>
        <p:txBody>
          <a:bodyPr>
            <a:normAutofit lnSpcReduction="10000"/>
          </a:bodyPr>
          <a:lstStyle/>
          <a:p>
            <a:pPr>
              <a:buFont typeface="Arial" charset="0"/>
              <a:buNone/>
            </a:pPr>
            <a:r>
              <a:rPr lang="en-US" b="1" i="1" smtClean="0">
                <a:solidFill>
                  <a:srgbClr val="FF0000"/>
                </a:solidFill>
                <a:latin typeface="Comic Sans MS" pitchFamily="66" charset="0"/>
              </a:rPr>
              <a:t>Rayleigh distribution</a:t>
            </a:r>
          </a:p>
          <a:p>
            <a:pPr algn="just"/>
            <a:r>
              <a:rPr lang="en-US" sz="2800" smtClean="0">
                <a:latin typeface="Comic Sans MS" pitchFamily="66" charset="0"/>
              </a:rPr>
              <a:t>The reliability of Weibull distribution in wind regime analysis depends on the accuracy in estimating k and c. </a:t>
            </a:r>
          </a:p>
          <a:p>
            <a:pPr algn="just"/>
            <a:r>
              <a:rPr lang="en-US" sz="2800" smtClean="0">
                <a:latin typeface="Comic Sans MS" pitchFamily="66" charset="0"/>
              </a:rPr>
              <a:t>For the precise calculation of k and c, adequate wind data, collected over shorter time intervals are essential. </a:t>
            </a:r>
          </a:p>
          <a:p>
            <a:pPr algn="just"/>
            <a:r>
              <a:rPr lang="en-US" sz="2800" smtClean="0">
                <a:latin typeface="Comic Sans MS" pitchFamily="66" charset="0"/>
              </a:rPr>
              <a:t>In many cases, such information may not be readily available. The existing data may be in the form of the mean wind velocity over a given time period (for example daily, monthly or yearly mean wind velocity). </a:t>
            </a:r>
          </a:p>
          <a:p>
            <a:pPr algn="just"/>
            <a:r>
              <a:rPr lang="en-US" sz="2800" smtClean="0">
                <a:latin typeface="Comic Sans MS" pitchFamily="66" charset="0"/>
              </a:rPr>
              <a:t>Under such situations, a simplified case of the Weibull model can be derived, approximating k as 2. This is known as the Rayleigh distribution</a:t>
            </a:r>
            <a:r>
              <a:rPr lang="en-US" smtClean="0"/>
              <a:t>.</a:t>
            </a:r>
            <a:endParaRPr lang="en-US" smtClean="0">
              <a:solidFill>
                <a:srgbClr val="FF0000"/>
              </a:solidFill>
              <a:latin typeface="Comic Sans MS" pitchFamily="66" charset="0"/>
            </a:endParaRPr>
          </a:p>
        </p:txBody>
      </p:sp>
    </p:spTree>
    <p:extLst>
      <p:ext uri="{BB962C8B-B14F-4D97-AF65-F5344CB8AC3E}">
        <p14:creationId xmlns:p14="http://schemas.microsoft.com/office/powerpoint/2010/main" val="4027462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wipe(down)">
                                      <p:cBhvr>
                                        <p:cTn id="7" dur="5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wipe(down)">
                                      <p:cBhvr>
                                        <p:cTn id="12" dur="500"/>
                                        <p:tgtEl>
                                          <p:spTgt spid="33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wipe(down)">
                                      <p:cBhvr>
                                        <p:cTn id="17" dur="500"/>
                                        <p:tgtEl>
                                          <p:spTgt spid="3379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3794">
                                            <p:txEl>
                                              <p:pRg st="3" end="3"/>
                                            </p:txEl>
                                          </p:spTgt>
                                        </p:tgtEl>
                                        <p:attrNameLst>
                                          <p:attrName>style.visibility</p:attrName>
                                        </p:attrNameLst>
                                      </p:cBhvr>
                                      <p:to>
                                        <p:strVal val="visible"/>
                                      </p:to>
                                    </p:set>
                                    <p:animEffect transition="in" filter="wipe(down)">
                                      <p:cBhvr>
                                        <p:cTn id="22" dur="500"/>
                                        <p:tgtEl>
                                          <p:spTgt spid="3379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794">
                                            <p:txEl>
                                              <p:pRg st="4" end="4"/>
                                            </p:txEl>
                                          </p:spTgt>
                                        </p:tgtEl>
                                        <p:attrNameLst>
                                          <p:attrName>style.visibility</p:attrName>
                                        </p:attrNameLst>
                                      </p:cBhvr>
                                      <p:to>
                                        <p:strVal val="visible"/>
                                      </p:to>
                                    </p:set>
                                    <p:animEffect transition="in" filter="wipe(down)">
                                      <p:cBhvr>
                                        <p:cTn id="27" dur="500"/>
                                        <p:tgtEl>
                                          <p:spTgt spid="337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0"/>
            <a:ext cx="9144000" cy="6858000"/>
          </a:xfrm>
        </p:spPr>
        <p:txBody>
          <a:bodyPr/>
          <a:lstStyle/>
          <a:p>
            <a:r>
              <a:rPr lang="en-US" sz="2800" smtClean="0">
                <a:latin typeface="Comic Sans MS" pitchFamily="66" charset="0"/>
              </a:rPr>
              <a:t>Taking k = 2 in Eq. (3.8) we get</a:t>
            </a:r>
          </a:p>
        </p:txBody>
      </p:sp>
      <p:pic>
        <p:nvPicPr>
          <p:cNvPr id="4198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209801" y="685800"/>
            <a:ext cx="1828800" cy="715617"/>
          </a:xfrm>
          <a:prstGeom prst="rect">
            <a:avLst/>
          </a:prstGeom>
          <a:noFill/>
          <a:ln w="9525">
            <a:noFill/>
            <a:miter lim="800000"/>
            <a:headEnd/>
            <a:tailEnd/>
          </a:ln>
        </p:spPr>
      </p:pic>
      <p:sp>
        <p:nvSpPr>
          <p:cNvPr id="34820" name="Rectangle 4"/>
          <p:cNvSpPr>
            <a:spLocks noChangeArrowheads="1"/>
          </p:cNvSpPr>
          <p:nvPr/>
        </p:nvSpPr>
        <p:spPr bwMode="auto">
          <a:xfrm>
            <a:off x="7620000" y="8382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6.36</a:t>
            </a:r>
            <a:endParaRPr lang="en-US" dirty="0"/>
          </a:p>
        </p:txBody>
      </p:sp>
      <p:sp>
        <p:nvSpPr>
          <p:cNvPr id="34821" name="Rectangle 5"/>
          <p:cNvSpPr>
            <a:spLocks noChangeArrowheads="1"/>
          </p:cNvSpPr>
          <p:nvPr/>
        </p:nvSpPr>
        <p:spPr bwMode="auto">
          <a:xfrm>
            <a:off x="0" y="16002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latin typeface="Comic Sans MS" pitchFamily="66" charset="0"/>
              </a:rPr>
              <a:t>Evaluating the above expression and rearranging,</a:t>
            </a:r>
          </a:p>
        </p:txBody>
      </p:sp>
      <p:pic>
        <p:nvPicPr>
          <p:cNvPr id="41987"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362200" y="2133600"/>
            <a:ext cx="1524000" cy="1219200"/>
          </a:xfrm>
          <a:prstGeom prst="rect">
            <a:avLst/>
          </a:prstGeom>
          <a:noFill/>
          <a:ln w="9525">
            <a:noFill/>
            <a:miter lim="800000"/>
            <a:headEnd/>
            <a:tailEnd/>
          </a:ln>
        </p:spPr>
      </p:pic>
      <p:sp>
        <p:nvSpPr>
          <p:cNvPr id="34823" name="Rectangle 7"/>
          <p:cNvSpPr>
            <a:spLocks noChangeArrowheads="1"/>
          </p:cNvSpPr>
          <p:nvPr/>
        </p:nvSpPr>
        <p:spPr bwMode="auto">
          <a:xfrm>
            <a:off x="7772400" y="25146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6.37</a:t>
            </a:r>
            <a:endParaRPr lang="en-US" dirty="0"/>
          </a:p>
        </p:txBody>
      </p:sp>
      <p:sp>
        <p:nvSpPr>
          <p:cNvPr id="8" name="Rectangle 7"/>
          <p:cNvSpPr>
            <a:spLocks noChangeArrowheads="1"/>
          </p:cNvSpPr>
          <p:nvPr/>
        </p:nvSpPr>
        <p:spPr bwMode="auto">
          <a:xfrm>
            <a:off x="228600" y="3581400"/>
            <a:ext cx="5678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latin typeface="Comic Sans MS" pitchFamily="66" charset="0"/>
              </a:rPr>
              <a:t>Substituting for c in Eq. (3.1), we get</a:t>
            </a:r>
          </a:p>
        </p:txBody>
      </p:sp>
      <p:sp>
        <p:nvSpPr>
          <p:cNvPr id="9" name="Rectangle 7"/>
          <p:cNvSpPr>
            <a:spLocks noChangeArrowheads="1"/>
          </p:cNvSpPr>
          <p:nvPr/>
        </p:nvSpPr>
        <p:spPr bwMode="auto">
          <a:xfrm>
            <a:off x="7620000" y="48006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6.38</a:t>
            </a:r>
            <a:endParaRPr lang="en-US" dirty="0"/>
          </a:p>
        </p:txBody>
      </p:sp>
      <p:pic>
        <p:nvPicPr>
          <p:cNvPr id="34824" name="Picture 8"/>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057400" y="4343400"/>
            <a:ext cx="4079928" cy="1371600"/>
          </a:xfrm>
          <a:prstGeom prst="rect">
            <a:avLst/>
          </a:prstGeom>
          <a:noFill/>
          <a:ln w="9525">
            <a:noFill/>
            <a:miter lim="800000"/>
            <a:headEnd/>
            <a:tailEnd/>
          </a:ln>
        </p:spPr>
      </p:pic>
    </p:spTree>
    <p:extLst>
      <p:ext uri="{BB962C8B-B14F-4D97-AF65-F5344CB8AC3E}">
        <p14:creationId xmlns:p14="http://schemas.microsoft.com/office/powerpoint/2010/main" val="2946500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wipe(down)">
                                      <p:cBhvr>
                                        <p:cTn id="7" dur="500"/>
                                        <p:tgtEl>
                                          <p:spTgt spid="3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wipe(down)">
                                      <p:cBhvr>
                                        <p:cTn id="12" dur="500"/>
                                        <p:tgtEl>
                                          <p:spTgt spid="419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820">
                                            <p:bg/>
                                          </p:spTgt>
                                        </p:tgtEl>
                                        <p:attrNameLst>
                                          <p:attrName>style.visibility</p:attrName>
                                        </p:attrNameLst>
                                      </p:cBhvr>
                                      <p:to>
                                        <p:strVal val="visible"/>
                                      </p:to>
                                    </p:set>
                                    <p:animEffect transition="in" filter="wipe(down)">
                                      <p:cBhvr>
                                        <p:cTn id="17" dur="500"/>
                                        <p:tgtEl>
                                          <p:spTgt spid="34820">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820">
                                            <p:txEl>
                                              <p:pRg st="0" end="0"/>
                                            </p:txEl>
                                          </p:spTgt>
                                        </p:tgtEl>
                                        <p:attrNameLst>
                                          <p:attrName>style.visibility</p:attrName>
                                        </p:attrNameLst>
                                      </p:cBhvr>
                                      <p:to>
                                        <p:strVal val="visible"/>
                                      </p:to>
                                    </p:set>
                                    <p:animEffect transition="in" filter="wipe(down)">
                                      <p:cBhvr>
                                        <p:cTn id="22" dur="500"/>
                                        <p:tgtEl>
                                          <p:spTgt spid="3482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821">
                                            <p:txEl>
                                              <p:pRg st="0" end="0"/>
                                            </p:txEl>
                                          </p:spTgt>
                                        </p:tgtEl>
                                        <p:attrNameLst>
                                          <p:attrName>style.visibility</p:attrName>
                                        </p:attrNameLst>
                                      </p:cBhvr>
                                      <p:to>
                                        <p:strVal val="visible"/>
                                      </p:to>
                                    </p:set>
                                    <p:animEffect transition="in" filter="wipe(down)">
                                      <p:cBhvr>
                                        <p:cTn id="27" dur="500"/>
                                        <p:tgtEl>
                                          <p:spTgt spid="3482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wipe(down)">
                                      <p:cBhvr>
                                        <p:cTn id="32" dur="500"/>
                                        <p:tgtEl>
                                          <p:spTgt spid="419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4823">
                                            <p:bg/>
                                          </p:spTgt>
                                        </p:tgtEl>
                                        <p:attrNameLst>
                                          <p:attrName>style.visibility</p:attrName>
                                        </p:attrNameLst>
                                      </p:cBhvr>
                                      <p:to>
                                        <p:strVal val="visible"/>
                                      </p:to>
                                    </p:set>
                                    <p:animEffect transition="in" filter="wipe(down)">
                                      <p:cBhvr>
                                        <p:cTn id="37" dur="500"/>
                                        <p:tgtEl>
                                          <p:spTgt spid="34823">
                                            <p:bg/>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823">
                                            <p:txEl>
                                              <p:pRg st="0" end="0"/>
                                            </p:txEl>
                                          </p:spTgt>
                                        </p:tgtEl>
                                        <p:attrNameLst>
                                          <p:attrName>style.visibility</p:attrName>
                                        </p:attrNameLst>
                                      </p:cBhvr>
                                      <p:to>
                                        <p:strVal val="visible"/>
                                      </p:to>
                                    </p:set>
                                    <p:animEffect transition="in" filter="wipe(down)">
                                      <p:cBhvr>
                                        <p:cTn id="42" dur="500"/>
                                        <p:tgtEl>
                                          <p:spTgt spid="3482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34824"/>
                                        </p:tgtEl>
                                        <p:attrNameLst>
                                          <p:attrName>style.visibility</p:attrName>
                                        </p:attrNameLst>
                                      </p:cBhvr>
                                      <p:to>
                                        <p:strVal val="visible"/>
                                      </p:to>
                                    </p:set>
                                    <p:animEffect transition="in" filter="wipe(down)">
                                      <p:cBhvr>
                                        <p:cTn id="52" dur="500"/>
                                        <p:tgtEl>
                                          <p:spTgt spid="348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bg/>
                                          </p:spTgt>
                                        </p:tgtEl>
                                        <p:attrNameLst>
                                          <p:attrName>style.visibility</p:attrName>
                                        </p:attrNameLst>
                                      </p:cBhvr>
                                      <p:to>
                                        <p:strVal val="visible"/>
                                      </p:to>
                                    </p:set>
                                    <p:animEffect transition="in" filter="wipe(down)">
                                      <p:cBhvr>
                                        <p:cTn id="57" dur="500"/>
                                        <p:tgtEl>
                                          <p:spTgt spid="9">
                                            <p:bg/>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wipe(down)">
                                      <p:cBhvr>
                                        <p:cTn id="6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P spid="34820" grpId="0" build="p" animBg="1"/>
      <p:bldP spid="34821" grpId="0" build="p"/>
      <p:bldP spid="34823" grpId="0" build="p" animBg="1"/>
      <p:bldP spid="8" grpId="0" build="p"/>
      <p:bldP spid="9"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mtClean="0">
                <a:latin typeface="Comic Sans MS" pitchFamily="66" charset="0"/>
              </a:rPr>
              <a:t>Similarly, the cumulative distribution is given by</a:t>
            </a:r>
          </a:p>
        </p:txBody>
      </p:sp>
      <p:pic>
        <p:nvPicPr>
          <p:cNvPr id="4710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133600" y="990600"/>
            <a:ext cx="3326258" cy="1143000"/>
          </a:xfrm>
          <a:prstGeom prst="rect">
            <a:avLst/>
          </a:prstGeom>
          <a:noFill/>
          <a:ln w="9525">
            <a:noFill/>
            <a:miter lim="800000"/>
            <a:headEnd/>
            <a:tailEnd/>
          </a:ln>
        </p:spPr>
      </p:pic>
      <p:sp>
        <p:nvSpPr>
          <p:cNvPr id="5" name="Rectangle 7"/>
          <p:cNvSpPr>
            <a:spLocks noChangeArrowheads="1"/>
          </p:cNvSpPr>
          <p:nvPr/>
        </p:nvSpPr>
        <p:spPr bwMode="auto">
          <a:xfrm>
            <a:off x="7848600" y="14478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6.39</a:t>
            </a:r>
            <a:endParaRPr lang="en-US" dirty="0"/>
          </a:p>
        </p:txBody>
      </p:sp>
      <p:sp>
        <p:nvSpPr>
          <p:cNvPr id="6" name="Rectangle 5"/>
          <p:cNvSpPr>
            <a:spLocks noChangeArrowheads="1"/>
          </p:cNvSpPr>
          <p:nvPr/>
        </p:nvSpPr>
        <p:spPr bwMode="auto">
          <a:xfrm>
            <a:off x="0" y="2514600"/>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Comic Sans MS" pitchFamily="66" charset="0"/>
              </a:rPr>
              <a:t>Thus we can calibrate the probability density and cumulative distribution functions of wind on the basis of its average velocity.</a:t>
            </a:r>
          </a:p>
          <a:p>
            <a:pPr algn="just"/>
            <a:r>
              <a:rPr lang="en-US" sz="2400">
                <a:latin typeface="Comic Sans MS" pitchFamily="66" charset="0"/>
              </a:rPr>
              <a:t> The validity of Rayleigh distribution in wind energy analysis has been established by comparing the Rayleigh generated wind pattern with long term field data.</a:t>
            </a:r>
          </a:p>
          <a:p>
            <a:pPr algn="just"/>
            <a:r>
              <a:rPr lang="en-US" sz="2400">
                <a:latin typeface="Comic Sans MS" pitchFamily="66" charset="0"/>
              </a:rPr>
              <a:t> Under the Rayleigh distribution, the probability of wind velocity to be between V</a:t>
            </a:r>
            <a:r>
              <a:rPr lang="en-US" sz="2400" baseline="-25000">
                <a:latin typeface="Comic Sans MS" pitchFamily="66" charset="0"/>
              </a:rPr>
              <a:t>1</a:t>
            </a:r>
            <a:r>
              <a:rPr lang="en-US" sz="2400">
                <a:latin typeface="Comic Sans MS" pitchFamily="66" charset="0"/>
              </a:rPr>
              <a:t> and V</a:t>
            </a:r>
            <a:r>
              <a:rPr lang="en-US" sz="2400" baseline="-25000">
                <a:latin typeface="Comic Sans MS" pitchFamily="66" charset="0"/>
              </a:rPr>
              <a:t>2</a:t>
            </a:r>
            <a:r>
              <a:rPr lang="en-US" sz="2400">
                <a:latin typeface="Comic Sans MS" pitchFamily="66" charset="0"/>
              </a:rPr>
              <a:t> is</a:t>
            </a:r>
          </a:p>
        </p:txBody>
      </p:sp>
      <p:pic>
        <p:nvPicPr>
          <p:cNvPr id="47107"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981200" y="5638800"/>
            <a:ext cx="4695825" cy="904875"/>
          </a:xfrm>
          <a:prstGeom prst="rect">
            <a:avLst/>
          </a:prstGeom>
          <a:noFill/>
          <a:ln w="9525">
            <a:noFill/>
            <a:miter lim="800000"/>
            <a:headEnd/>
            <a:tailEnd/>
          </a:ln>
        </p:spPr>
      </p:pic>
      <p:sp>
        <p:nvSpPr>
          <p:cNvPr id="8" name="Rectangle 7"/>
          <p:cNvSpPr>
            <a:spLocks noChangeArrowheads="1"/>
          </p:cNvSpPr>
          <p:nvPr/>
        </p:nvSpPr>
        <p:spPr bwMode="auto">
          <a:xfrm>
            <a:off x="8077200" y="5867400"/>
            <a:ext cx="665567"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6.40</a:t>
            </a:r>
            <a:endParaRPr lang="en-US" dirty="0"/>
          </a:p>
        </p:txBody>
      </p:sp>
    </p:spTree>
    <p:extLst>
      <p:ext uri="{BB962C8B-B14F-4D97-AF65-F5344CB8AC3E}">
        <p14:creationId xmlns:p14="http://schemas.microsoft.com/office/powerpoint/2010/main" val="1797615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wipe(down)">
                                      <p:cBhvr>
                                        <p:cTn id="12" dur="500"/>
                                        <p:tgtEl>
                                          <p:spTgt spid="471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wipe(down)">
                                      <p:cBhvr>
                                        <p:cTn id="17" dur="500"/>
                                        <p:tgtEl>
                                          <p:spTgt spid="5">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down)">
                                      <p:cBhvr>
                                        <p:cTn id="32" dur="500"/>
                                        <p:tgtEl>
                                          <p:spTgt spid="6">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down)">
                                      <p:cBhvr>
                                        <p:cTn id="37" dur="500"/>
                                        <p:tgtEl>
                                          <p:spTgt spid="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47107"/>
                                        </p:tgtEl>
                                        <p:attrNameLst>
                                          <p:attrName>style.visibility</p:attrName>
                                        </p:attrNameLst>
                                      </p:cBhvr>
                                      <p:to>
                                        <p:strVal val="visible"/>
                                      </p:to>
                                    </p:set>
                                    <p:animEffect transition="in" filter="wipe(down)">
                                      <p:cBhvr>
                                        <p:cTn id="42" dur="500"/>
                                        <p:tgtEl>
                                          <p:spTgt spid="471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Effect transition="in" filter="wipe(down)">
                                      <p:cBhvr>
                                        <p:cTn id="47" dur="500"/>
                                        <p:tgtEl>
                                          <p:spTgt spid="8">
                                            <p:bg/>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wipe(down)">
                                      <p:cBhvr>
                                        <p:cTn id="5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6" grpId="0" build="p"/>
      <p:bldP spid="8" grpId="0" build="p"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0"/>
            <a:ext cx="891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a:latin typeface="Comic Sans MS" pitchFamily="66" charset="0"/>
              </a:rPr>
              <a:t>The probability of wind to exceed a velocity of V</a:t>
            </a:r>
            <a:r>
              <a:rPr lang="en-US" sz="2000" baseline="-25000">
                <a:latin typeface="Comic Sans MS" pitchFamily="66" charset="0"/>
              </a:rPr>
              <a:t>X</a:t>
            </a:r>
            <a:r>
              <a:rPr lang="en-US" sz="2000">
                <a:latin typeface="Comic Sans MS" pitchFamily="66" charset="0"/>
              </a:rPr>
              <a:t> is given by</a:t>
            </a:r>
          </a:p>
        </p:txBody>
      </p:sp>
      <p:pic>
        <p:nvPicPr>
          <p:cNvPr id="4813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838201" y="533400"/>
            <a:ext cx="5715000" cy="1557639"/>
          </a:xfrm>
          <a:prstGeom prst="rect">
            <a:avLst/>
          </a:prstGeom>
          <a:noFill/>
          <a:ln w="9525">
            <a:noFill/>
            <a:miter lim="800000"/>
            <a:headEnd/>
            <a:tailEnd/>
          </a:ln>
        </p:spPr>
      </p:pic>
      <p:sp>
        <p:nvSpPr>
          <p:cNvPr id="6" name="Rectangle 7"/>
          <p:cNvSpPr>
            <a:spLocks noChangeArrowheads="1"/>
          </p:cNvSpPr>
          <p:nvPr/>
        </p:nvSpPr>
        <p:spPr bwMode="auto">
          <a:xfrm>
            <a:off x="8077200" y="1295400"/>
            <a:ext cx="628698" cy="36933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latin typeface="Comic Sans MS" pitchFamily="66" charset="0"/>
              </a:rPr>
              <a:t>6.41</a:t>
            </a:r>
            <a:endParaRPr lang="en-US" dirty="0"/>
          </a:p>
        </p:txBody>
      </p:sp>
      <p:sp>
        <p:nvSpPr>
          <p:cNvPr id="7" name="Rectangle 6"/>
          <p:cNvSpPr>
            <a:spLocks noChangeArrowheads="1"/>
          </p:cNvSpPr>
          <p:nvPr/>
        </p:nvSpPr>
        <p:spPr bwMode="auto">
          <a:xfrm>
            <a:off x="0" y="21336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b="1" i="1">
                <a:latin typeface="Comic Sans MS" pitchFamily="66" charset="0"/>
              </a:rPr>
              <a:t>Example</a:t>
            </a:r>
          </a:p>
          <a:p>
            <a:pPr algn="just"/>
            <a:r>
              <a:rPr lang="en-US" sz="2400">
                <a:latin typeface="Comic Sans MS" pitchFamily="66" charset="0"/>
              </a:rPr>
              <a:t>Generate the cumulative distribution for the wind data in previous example using the Rayleigh distribution. Compare the result with the Weibull model and field data.</a:t>
            </a:r>
          </a:p>
          <a:p>
            <a:pPr algn="just"/>
            <a:r>
              <a:rPr lang="en-US" sz="2400">
                <a:solidFill>
                  <a:srgbClr val="FF0000"/>
                </a:solidFill>
                <a:latin typeface="Comic Sans MS" pitchFamily="66" charset="0"/>
              </a:rPr>
              <a:t>Solution</a:t>
            </a:r>
            <a:r>
              <a:rPr lang="en-US" sz="2400">
                <a:latin typeface="Comic Sans MS" pitchFamily="66" charset="0"/>
              </a:rPr>
              <a:t> For the given data, the mean and standard deviation of wind velocity are 28.08 km/h and 10.88 km/h respectively. Weibull k and c for the location are 2.24</a:t>
            </a:r>
            <a:r>
              <a:rPr lang="en-US" sz="2400"/>
              <a:t> and 26.31 km/h.</a:t>
            </a:r>
            <a:endParaRPr lang="en-US" sz="2400">
              <a:latin typeface="Comic Sans MS" pitchFamily="66" charset="0"/>
            </a:endParaRPr>
          </a:p>
        </p:txBody>
      </p:sp>
      <p:sp>
        <p:nvSpPr>
          <p:cNvPr id="8" name="Rectangle 7"/>
          <p:cNvSpPr>
            <a:spLocks noChangeArrowheads="1"/>
          </p:cNvSpPr>
          <p:nvPr/>
        </p:nvSpPr>
        <p:spPr bwMode="auto">
          <a:xfrm>
            <a:off x="0" y="4919663"/>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Comic Sans MS" pitchFamily="66" charset="0"/>
              </a:rPr>
              <a:t>The cumulative distributions are compared in Fig. below . Scattered points show the field data, whereas dashed and continuous curves represent the Weibull and Rayleigh models respectively. The wind distribution simulated using the Weibull model is very close to field observations</a:t>
            </a:r>
          </a:p>
        </p:txBody>
      </p:sp>
    </p:spTree>
    <p:extLst>
      <p:ext uri="{BB962C8B-B14F-4D97-AF65-F5344CB8AC3E}">
        <p14:creationId xmlns:p14="http://schemas.microsoft.com/office/powerpoint/2010/main" val="2833851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8130"/>
                                        </p:tgtEl>
                                        <p:attrNameLst>
                                          <p:attrName>style.visibility</p:attrName>
                                        </p:attrNameLst>
                                      </p:cBhvr>
                                      <p:to>
                                        <p:strVal val="visible"/>
                                      </p:to>
                                    </p:set>
                                    <p:animEffect transition="in" filter="wipe(down)">
                                      <p:cBhvr>
                                        <p:cTn id="12" dur="500"/>
                                        <p:tgtEl>
                                          <p:spTgt spid="48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2000"/>
                                        <p:tgtEl>
                                          <p:spTgt spid="6">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down)">
                                      <p:cBhvr>
                                        <p:cTn id="32" dur="500"/>
                                        <p:tgtEl>
                                          <p:spTgt spid="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down)">
                                      <p:cBhvr>
                                        <p:cTn id="37" dur="500"/>
                                        <p:tgtEl>
                                          <p:spTgt spid="7">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nimBg="1"/>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dirty="0" smtClean="0">
                <a:solidFill>
                  <a:srgbClr val="FF0000"/>
                </a:solidFill>
              </a:rPr>
              <a:t>Characteristics of Wind</a:t>
            </a:r>
            <a:endParaRPr lang="en-US" dirty="0">
              <a:solidFill>
                <a:srgbClr val="FF0000"/>
              </a:solidFill>
            </a:endParaRPr>
          </a:p>
          <a:p>
            <a:pPr algn="just">
              <a:buFont typeface="Wingdings" pitchFamily="2" charset="2"/>
              <a:buChar char="Ø"/>
            </a:pPr>
            <a:r>
              <a:rPr lang="en-US" sz="3300" dirty="0">
                <a:latin typeface="Comic Sans MS" pitchFamily="66" charset="0"/>
              </a:rPr>
              <a:t>Wind is stochastic in nature. Speed and direction of wind at a location </a:t>
            </a:r>
            <a:r>
              <a:rPr lang="en-US" sz="3300" dirty="0" smtClean="0">
                <a:latin typeface="Comic Sans MS" pitchFamily="66" charset="0"/>
              </a:rPr>
              <a:t>vary randomly </a:t>
            </a:r>
            <a:r>
              <a:rPr lang="en-US" sz="3300" dirty="0">
                <a:latin typeface="Comic Sans MS" pitchFamily="66" charset="0"/>
              </a:rPr>
              <a:t>with time. Apart from the daily and seasonal variations, the wind </a:t>
            </a:r>
            <a:r>
              <a:rPr lang="en-US" sz="3300" dirty="0" smtClean="0">
                <a:latin typeface="Comic Sans MS" pitchFamily="66" charset="0"/>
              </a:rPr>
              <a:t>pattern may </a:t>
            </a:r>
            <a:r>
              <a:rPr lang="en-US" sz="3300" dirty="0">
                <a:latin typeface="Comic Sans MS" pitchFamily="66" charset="0"/>
              </a:rPr>
              <a:t>change from year to year, even to the extent of 10 to 30 per cent. </a:t>
            </a:r>
            <a:endParaRPr lang="en-US" sz="3300" dirty="0" smtClean="0">
              <a:latin typeface="Comic Sans MS" pitchFamily="66" charset="0"/>
            </a:endParaRPr>
          </a:p>
          <a:p>
            <a:pPr algn="just">
              <a:buFont typeface="Wingdings" pitchFamily="2" charset="2"/>
              <a:buChar char="Ø"/>
            </a:pPr>
            <a:r>
              <a:rPr lang="en-US" sz="3300" dirty="0" smtClean="0">
                <a:latin typeface="Comic Sans MS" pitchFamily="66" charset="0"/>
              </a:rPr>
              <a:t>Hence, the </a:t>
            </a:r>
            <a:r>
              <a:rPr lang="en-US" sz="3300" dirty="0">
                <a:latin typeface="Comic Sans MS" pitchFamily="66" charset="0"/>
              </a:rPr>
              <a:t>behavior of the wind at a prospective site should be properly analyzed </a:t>
            </a:r>
            <a:r>
              <a:rPr lang="en-US" sz="3300" dirty="0" smtClean="0">
                <a:latin typeface="Comic Sans MS" pitchFamily="66" charset="0"/>
              </a:rPr>
              <a:t>and understood.</a:t>
            </a:r>
          </a:p>
          <a:p>
            <a:pPr algn="just">
              <a:buFont typeface="Wingdings" pitchFamily="2" charset="2"/>
              <a:buChar char="Ø"/>
            </a:pPr>
            <a:r>
              <a:rPr lang="en-US" sz="3300" dirty="0" smtClean="0">
                <a:latin typeface="Comic Sans MS" pitchFamily="66" charset="0"/>
              </a:rPr>
              <a:t>Realizing </a:t>
            </a:r>
            <a:r>
              <a:rPr lang="en-US" sz="3300" dirty="0">
                <a:latin typeface="Comic Sans MS" pitchFamily="66" charset="0"/>
              </a:rPr>
              <a:t>the nature of wind is important for a designer, as he can </a:t>
            </a:r>
            <a:r>
              <a:rPr lang="en-US" sz="3300" dirty="0" smtClean="0">
                <a:latin typeface="Comic Sans MS" pitchFamily="66" charset="0"/>
              </a:rPr>
              <a:t>design his </a:t>
            </a:r>
            <a:r>
              <a:rPr lang="en-US" sz="3300" dirty="0">
                <a:latin typeface="Comic Sans MS" pitchFamily="66" charset="0"/>
              </a:rPr>
              <a:t>turbine and its components in tune with the wind characteristics </a:t>
            </a:r>
            <a:r>
              <a:rPr lang="en-US" sz="3300" dirty="0" smtClean="0">
                <a:latin typeface="Comic Sans MS" pitchFamily="66" charset="0"/>
              </a:rPr>
              <a:t>expected at </a:t>
            </a:r>
            <a:r>
              <a:rPr lang="en-US" sz="3300" dirty="0">
                <a:latin typeface="Comic Sans MS" pitchFamily="66" charset="0"/>
              </a:rPr>
              <a:t>the site. </a:t>
            </a:r>
            <a:endParaRPr lang="en-US" sz="3300" dirty="0" smtClean="0">
              <a:latin typeface="Comic Sans MS" pitchFamily="66" charset="0"/>
            </a:endParaRPr>
          </a:p>
          <a:p>
            <a:pPr algn="just">
              <a:buFont typeface="Wingdings" pitchFamily="2" charset="2"/>
              <a:buChar char="Ø"/>
            </a:pPr>
            <a:r>
              <a:rPr lang="en-US" sz="3300" dirty="0" smtClean="0">
                <a:latin typeface="Comic Sans MS" pitchFamily="66" charset="0"/>
              </a:rPr>
              <a:t>Similarly</a:t>
            </a:r>
            <a:r>
              <a:rPr lang="en-US" sz="3300" dirty="0">
                <a:latin typeface="Comic Sans MS" pitchFamily="66" charset="0"/>
              </a:rPr>
              <a:t>, a developer can assess the energy that could be </a:t>
            </a:r>
            <a:r>
              <a:rPr lang="en-US" sz="3300" dirty="0" smtClean="0">
                <a:latin typeface="Comic Sans MS" pitchFamily="66" charset="0"/>
              </a:rPr>
              <a:t>generated from </a:t>
            </a:r>
            <a:r>
              <a:rPr lang="en-US" sz="3300" dirty="0">
                <a:latin typeface="Comic Sans MS" pitchFamily="66" charset="0"/>
              </a:rPr>
              <a:t>his project, if the wind regime characteristics are known.</a:t>
            </a:r>
            <a:endParaRPr lang="en-US" sz="3300" dirty="0">
              <a:solidFill>
                <a:srgbClr val="FF0000"/>
              </a:solidFill>
              <a:latin typeface="Comic Sans MS" pitchFamily="66" charset="0"/>
            </a:endParaRPr>
          </a:p>
        </p:txBody>
      </p:sp>
    </p:spTree>
    <p:extLst>
      <p:ext uri="{BB962C8B-B14F-4D97-AF65-F5344CB8AC3E}">
        <p14:creationId xmlns:p14="http://schemas.microsoft.com/office/powerpoint/2010/main" val="41996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3502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12"/>
          <p:cNvSpPr>
            <a:spLocks noChangeArrowheads="1"/>
          </p:cNvSpPr>
          <p:nvPr/>
        </p:nvSpPr>
        <p:spPr bwMode="auto">
          <a:xfrm>
            <a:off x="381000" y="59436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solidFill>
                  <a:srgbClr val="C00000"/>
                </a:solidFill>
                <a:latin typeface="Comic Sans MS" pitchFamily="66" charset="0"/>
              </a:rPr>
              <a:t>Fig. </a:t>
            </a:r>
            <a:r>
              <a:rPr lang="en-US" sz="2000" b="1" dirty="0" smtClean="0">
                <a:solidFill>
                  <a:srgbClr val="C00000"/>
                </a:solidFill>
                <a:latin typeface="Comic Sans MS" pitchFamily="66" charset="0"/>
              </a:rPr>
              <a:t>6.9 </a:t>
            </a:r>
            <a:r>
              <a:rPr lang="en-US" sz="2000" b="1" dirty="0">
                <a:solidFill>
                  <a:srgbClr val="C00000"/>
                </a:solidFill>
                <a:latin typeface="Comic Sans MS" pitchFamily="66" charset="0"/>
              </a:rPr>
              <a:t>Comparison of field data with </a:t>
            </a:r>
            <a:r>
              <a:rPr lang="en-US" sz="2000" b="1" dirty="0" err="1">
                <a:solidFill>
                  <a:srgbClr val="C00000"/>
                </a:solidFill>
                <a:latin typeface="Comic Sans MS" pitchFamily="66" charset="0"/>
              </a:rPr>
              <a:t>Weibull</a:t>
            </a:r>
            <a:r>
              <a:rPr lang="en-US" sz="2000" b="1" dirty="0">
                <a:solidFill>
                  <a:srgbClr val="C00000"/>
                </a:solidFill>
                <a:latin typeface="Comic Sans MS" pitchFamily="66" charset="0"/>
              </a:rPr>
              <a:t> and Rayleigh</a:t>
            </a:r>
            <a:endParaRPr lang="en-US" sz="2000" dirty="0">
              <a:solidFill>
                <a:srgbClr val="C00000"/>
              </a:solidFill>
              <a:latin typeface="Comic Sans MS" pitchFamily="66" charset="0"/>
            </a:endParaRPr>
          </a:p>
        </p:txBody>
      </p:sp>
    </p:spTree>
    <p:extLst>
      <p:ext uri="{BB962C8B-B14F-4D97-AF65-F5344CB8AC3E}">
        <p14:creationId xmlns:p14="http://schemas.microsoft.com/office/powerpoint/2010/main" val="32824629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solidFill>
                  <a:srgbClr val="FF0000"/>
                </a:solidFill>
                <a:latin typeface="Comic Sans MS" pitchFamily="66" charset="0"/>
              </a:rPr>
              <a:t> </a:t>
            </a:r>
            <a:r>
              <a:rPr lang="en-US" dirty="0">
                <a:solidFill>
                  <a:srgbClr val="FF0000"/>
                </a:solidFill>
                <a:latin typeface="Comic Sans MS" pitchFamily="66" charset="0"/>
              </a:rPr>
              <a:t>Power curve of the wind </a:t>
            </a:r>
            <a:r>
              <a:rPr lang="en-US" dirty="0" smtClean="0">
                <a:solidFill>
                  <a:srgbClr val="FF0000"/>
                </a:solidFill>
                <a:latin typeface="Comic Sans MS" pitchFamily="66" charset="0"/>
              </a:rPr>
              <a:t>turbine</a:t>
            </a:r>
            <a:endParaRPr lang="en-US" dirty="0">
              <a:solidFill>
                <a:srgbClr val="FF0000"/>
              </a:solidFill>
              <a:latin typeface="Comic Sans MS" pitchFamily="66" charset="0"/>
            </a:endParaRPr>
          </a:p>
          <a:p>
            <a:pPr algn="just"/>
            <a:r>
              <a:rPr lang="en-US" sz="2800" dirty="0">
                <a:latin typeface="Comic Sans MS" pitchFamily="66" charset="0"/>
              </a:rPr>
              <a:t>One of the major factors affecting the performance of a </a:t>
            </a:r>
            <a:r>
              <a:rPr lang="en-US" sz="2800" dirty="0" err="1">
                <a:latin typeface="Comic Sans MS" pitchFamily="66" charset="0"/>
              </a:rPr>
              <a:t>WECS</a:t>
            </a:r>
            <a:r>
              <a:rPr lang="en-US" sz="2800" dirty="0">
                <a:latin typeface="Comic Sans MS" pitchFamily="66" charset="0"/>
              </a:rPr>
              <a:t> is its power </a:t>
            </a:r>
            <a:r>
              <a:rPr lang="en-US" sz="2800" dirty="0" smtClean="0">
                <a:latin typeface="Comic Sans MS" pitchFamily="66" charset="0"/>
              </a:rPr>
              <a:t>response to </a:t>
            </a:r>
            <a:r>
              <a:rPr lang="en-US" sz="2800" dirty="0">
                <a:latin typeface="Comic Sans MS" pitchFamily="66" charset="0"/>
              </a:rPr>
              <a:t>different wind velocities</a:t>
            </a:r>
            <a:r>
              <a:rPr lang="en-US" sz="2800" dirty="0" smtClean="0">
                <a:latin typeface="Comic Sans MS" pitchFamily="66" charset="0"/>
              </a:rPr>
              <a:t>.</a:t>
            </a:r>
          </a:p>
          <a:p>
            <a:pPr algn="just"/>
            <a:r>
              <a:rPr lang="en-US" sz="2800" dirty="0" smtClean="0">
                <a:latin typeface="Comic Sans MS" pitchFamily="66" charset="0"/>
              </a:rPr>
              <a:t> </a:t>
            </a:r>
            <a:r>
              <a:rPr lang="en-US" sz="2800" dirty="0">
                <a:latin typeface="Comic Sans MS" pitchFamily="66" charset="0"/>
              </a:rPr>
              <a:t>This is usually given by the power curve of </a:t>
            </a:r>
            <a:r>
              <a:rPr lang="en-US" sz="2800" dirty="0" smtClean="0">
                <a:latin typeface="Comic Sans MS" pitchFamily="66" charset="0"/>
              </a:rPr>
              <a:t>the turbine</a:t>
            </a:r>
            <a:r>
              <a:rPr lang="en-US" sz="2800" dirty="0">
                <a:latin typeface="Comic Sans MS" pitchFamily="66" charset="0"/>
              </a:rPr>
              <a:t>. The power curve of the machine reflects the aerodynamic, </a:t>
            </a:r>
            <a:r>
              <a:rPr lang="en-US" sz="2800" dirty="0" smtClean="0">
                <a:latin typeface="Comic Sans MS" pitchFamily="66" charset="0"/>
              </a:rPr>
              <a:t>transmission and </a:t>
            </a:r>
            <a:r>
              <a:rPr lang="en-US" sz="2800" dirty="0">
                <a:latin typeface="Comic Sans MS" pitchFamily="66" charset="0"/>
              </a:rPr>
              <a:t>generation efficiencies of the system in an integrated form</a:t>
            </a:r>
            <a:r>
              <a:rPr lang="en-US" sz="2800" dirty="0" smtClean="0">
                <a:latin typeface="Comic Sans MS" pitchFamily="66" charset="0"/>
              </a:rPr>
              <a:t>.</a:t>
            </a:r>
          </a:p>
          <a:p>
            <a:pPr algn="just"/>
            <a:r>
              <a:rPr lang="en-US" sz="2800" dirty="0">
                <a:latin typeface="Comic Sans MS" pitchFamily="66" charset="0"/>
              </a:rPr>
              <a:t>Fig. </a:t>
            </a:r>
            <a:r>
              <a:rPr lang="en-US" sz="2800" dirty="0" smtClean="0">
                <a:latin typeface="Comic Sans MS" pitchFamily="66" charset="0"/>
              </a:rPr>
              <a:t>6.1 </a:t>
            </a:r>
            <a:r>
              <a:rPr lang="en-US" sz="2800" dirty="0">
                <a:latin typeface="Comic Sans MS" pitchFamily="66" charset="0"/>
              </a:rPr>
              <a:t>shows the typical power curve of a pitch controlled wind turbine</a:t>
            </a:r>
            <a:r>
              <a:rPr lang="en-US" sz="2800" dirty="0" smtClean="0">
                <a:latin typeface="Comic Sans MS" pitchFamily="66" charset="0"/>
              </a:rPr>
              <a:t>.</a:t>
            </a:r>
            <a:endParaRPr lang="en-US" sz="2800" dirty="0">
              <a:latin typeface="Comic Sans MS" pitchFamily="66" charset="0"/>
            </a:endParaRPr>
          </a:p>
          <a:p>
            <a:pPr algn="just"/>
            <a:r>
              <a:rPr lang="en-US" sz="2800" dirty="0">
                <a:latin typeface="Comic Sans MS" pitchFamily="66" charset="0"/>
              </a:rPr>
              <a:t>Due to technical and economical reasons, the wind turbine is designed to </a:t>
            </a:r>
            <a:r>
              <a:rPr lang="en-US" sz="2800" dirty="0" smtClean="0">
                <a:latin typeface="Comic Sans MS" pitchFamily="66" charset="0"/>
              </a:rPr>
              <a:t>produce constant </a:t>
            </a:r>
            <a:r>
              <a:rPr lang="en-US" sz="2800" dirty="0">
                <a:latin typeface="Comic Sans MS" pitchFamily="66" charset="0"/>
              </a:rPr>
              <a:t>power - termed as the rated power (P</a:t>
            </a:r>
            <a:r>
              <a:rPr lang="en-US" sz="2800" baseline="-25000" dirty="0">
                <a:latin typeface="Comic Sans MS" pitchFamily="66" charset="0"/>
              </a:rPr>
              <a:t>R</a:t>
            </a:r>
            <a:r>
              <a:rPr lang="en-US" sz="2800" dirty="0">
                <a:latin typeface="Comic Sans MS" pitchFamily="66" charset="0"/>
              </a:rPr>
              <a:t>) - beyond its rated velocity .</a:t>
            </a:r>
            <a:endParaRPr lang="en-US" sz="2800" dirty="0">
              <a:solidFill>
                <a:srgbClr val="FF0000"/>
              </a:solidFill>
              <a:latin typeface="Comic Sans MS" pitchFamily="66" charset="0"/>
            </a:endParaRPr>
          </a:p>
        </p:txBody>
      </p:sp>
    </p:spTree>
    <p:extLst>
      <p:ext uri="{BB962C8B-B14F-4D97-AF65-F5344CB8AC3E}">
        <p14:creationId xmlns:p14="http://schemas.microsoft.com/office/powerpoint/2010/main" val="311379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685800" y="380999"/>
            <a:ext cx="7391400" cy="5577037"/>
          </a:xfrm>
          <a:prstGeom prst="rect">
            <a:avLst/>
          </a:prstGeom>
          <a:noFill/>
          <a:ln w="9525">
            <a:noFill/>
            <a:miter lim="800000"/>
            <a:headEnd/>
            <a:tailEnd/>
          </a:ln>
        </p:spPr>
      </p:pic>
      <p:sp>
        <p:nvSpPr>
          <p:cNvPr id="5" name="Rectangle 4"/>
          <p:cNvSpPr/>
          <p:nvPr/>
        </p:nvSpPr>
        <p:spPr>
          <a:xfrm>
            <a:off x="152400" y="6172200"/>
            <a:ext cx="8991600" cy="461665"/>
          </a:xfrm>
          <a:prstGeom prst="rect">
            <a:avLst/>
          </a:prstGeom>
        </p:spPr>
        <p:txBody>
          <a:bodyPr wrap="square">
            <a:spAutoFit/>
          </a:bodyPr>
          <a:lstStyle/>
          <a:p>
            <a:r>
              <a:rPr lang="en-US" sz="2400" dirty="0">
                <a:solidFill>
                  <a:srgbClr val="FF0000"/>
                </a:solidFill>
                <a:latin typeface="Comic Sans MS" pitchFamily="66" charset="0"/>
              </a:rPr>
              <a:t>Fig. </a:t>
            </a:r>
            <a:r>
              <a:rPr lang="en-US" sz="2400" dirty="0" smtClean="0">
                <a:solidFill>
                  <a:srgbClr val="FF0000"/>
                </a:solidFill>
                <a:latin typeface="Comic Sans MS" pitchFamily="66" charset="0"/>
              </a:rPr>
              <a:t>6.10. </a:t>
            </a:r>
            <a:r>
              <a:rPr lang="en-US" sz="2400" dirty="0">
                <a:solidFill>
                  <a:srgbClr val="FF0000"/>
                </a:solidFill>
                <a:latin typeface="Comic Sans MS" pitchFamily="66" charset="0"/>
              </a:rPr>
              <a:t>Ideal power curve of a pitch controlled wind turbine</a:t>
            </a:r>
          </a:p>
        </p:txBody>
      </p:sp>
    </p:spTree>
    <p:extLst>
      <p:ext uri="{BB962C8B-B14F-4D97-AF65-F5344CB8AC3E}">
        <p14:creationId xmlns:p14="http://schemas.microsoft.com/office/powerpoint/2010/main" val="28316825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800" dirty="0" smtClean="0">
                <a:latin typeface="Comic Sans MS" pitchFamily="66" charset="0"/>
              </a:rPr>
              <a:t>The </a:t>
            </a:r>
            <a:r>
              <a:rPr lang="en-US" sz="2800" dirty="0">
                <a:latin typeface="Comic Sans MS" pitchFamily="66" charset="0"/>
              </a:rPr>
              <a:t>turbine has four distinct performance regions as indicated </a:t>
            </a:r>
            <a:r>
              <a:rPr lang="en-US" sz="2800" dirty="0" smtClean="0">
                <a:latin typeface="Comic Sans MS" pitchFamily="66" charset="0"/>
              </a:rPr>
              <a:t>in Table</a:t>
            </a:r>
            <a:r>
              <a:rPr lang="en-US" sz="2800" dirty="0">
                <a:latin typeface="Comic Sans MS" pitchFamily="66" charset="0"/>
              </a:rPr>
              <a:t>. </a:t>
            </a:r>
            <a:r>
              <a:rPr lang="en-US" sz="2800" dirty="0" smtClean="0">
                <a:latin typeface="Comic Sans MS" pitchFamily="66" charset="0"/>
              </a:rPr>
              <a:t> Below.</a:t>
            </a:r>
            <a:endParaRPr lang="en-US" sz="2800" dirty="0">
              <a:latin typeface="Comic Sans MS" pitchFamily="66" charset="0"/>
            </a:endParaRPr>
          </a:p>
        </p:txBody>
      </p:sp>
      <p:pic>
        <p:nvPicPr>
          <p:cNvPr id="2050" name="Picture 2"/>
          <p:cNvPicPr>
            <a:picLocks noChangeAspect="1" noChangeArrowheads="1"/>
          </p:cNvPicPr>
          <p:nvPr/>
        </p:nvPicPr>
        <p:blipFill>
          <a:blip r:embed="rId2" cstate="print"/>
          <a:srcRect/>
          <a:stretch>
            <a:fillRect/>
          </a:stretch>
        </p:blipFill>
        <p:spPr bwMode="auto">
          <a:xfrm>
            <a:off x="122024" y="1066800"/>
            <a:ext cx="9021976" cy="2362200"/>
          </a:xfrm>
          <a:prstGeom prst="rect">
            <a:avLst/>
          </a:prstGeom>
          <a:noFill/>
          <a:ln w="9525">
            <a:noFill/>
            <a:miter lim="800000"/>
            <a:headEnd/>
            <a:tailEnd/>
          </a:ln>
        </p:spPr>
      </p:pic>
      <p:sp>
        <p:nvSpPr>
          <p:cNvPr id="5" name="Rectangle 4"/>
          <p:cNvSpPr/>
          <p:nvPr/>
        </p:nvSpPr>
        <p:spPr>
          <a:xfrm>
            <a:off x="0" y="3657600"/>
            <a:ext cx="9144000" cy="2246769"/>
          </a:xfrm>
          <a:prstGeom prst="rect">
            <a:avLst/>
          </a:prstGeom>
        </p:spPr>
        <p:txBody>
          <a:bodyPr wrap="square">
            <a:spAutoFit/>
          </a:bodyPr>
          <a:lstStyle/>
          <a:p>
            <a:pPr algn="just"/>
            <a:r>
              <a:rPr lang="en-US" sz="2800" dirty="0">
                <a:latin typeface="Comic Sans MS" pitchFamily="66" charset="0"/>
              </a:rPr>
              <a:t>The power produced by the system is effectively derived from </a:t>
            </a:r>
            <a:r>
              <a:rPr lang="en-US" sz="2800" dirty="0" smtClean="0">
                <a:latin typeface="Comic Sans MS" pitchFamily="66" charset="0"/>
              </a:rPr>
              <a:t>performance regions </a:t>
            </a:r>
            <a:r>
              <a:rPr lang="en-US" sz="2800" dirty="0">
                <a:latin typeface="Comic Sans MS" pitchFamily="66" charset="0"/>
              </a:rPr>
              <a:t>corresponding to V</a:t>
            </a:r>
            <a:r>
              <a:rPr lang="en-US" sz="2800" baseline="-25000" dirty="0">
                <a:latin typeface="Comic Sans MS" pitchFamily="66" charset="0"/>
              </a:rPr>
              <a:t>I</a:t>
            </a:r>
            <a:r>
              <a:rPr lang="en-US" sz="2800" dirty="0">
                <a:latin typeface="Comic Sans MS" pitchFamily="66" charset="0"/>
              </a:rPr>
              <a:t> to V</a:t>
            </a:r>
            <a:r>
              <a:rPr lang="en-US" sz="2800" baseline="-25000" dirty="0">
                <a:latin typeface="Comic Sans MS" pitchFamily="66" charset="0"/>
              </a:rPr>
              <a:t>R</a:t>
            </a:r>
            <a:r>
              <a:rPr lang="en-US" sz="2800" dirty="0">
                <a:latin typeface="Comic Sans MS" pitchFamily="66" charset="0"/>
              </a:rPr>
              <a:t> and V</a:t>
            </a:r>
            <a:r>
              <a:rPr lang="en-US" sz="2800" baseline="-25000" dirty="0">
                <a:latin typeface="Comic Sans MS" pitchFamily="66" charset="0"/>
              </a:rPr>
              <a:t>R</a:t>
            </a:r>
            <a:r>
              <a:rPr lang="en-US" sz="2800" dirty="0">
                <a:latin typeface="Comic Sans MS" pitchFamily="66" charset="0"/>
              </a:rPr>
              <a:t> to V</a:t>
            </a:r>
            <a:r>
              <a:rPr lang="en-US" sz="2800" baseline="-25000" dirty="0">
                <a:latin typeface="Comic Sans MS" pitchFamily="66" charset="0"/>
              </a:rPr>
              <a:t>O</a:t>
            </a:r>
            <a:r>
              <a:rPr lang="en-US" sz="2800" dirty="0">
                <a:latin typeface="Comic Sans MS" pitchFamily="66" charset="0"/>
              </a:rPr>
              <a:t>. Let us name these as </a:t>
            </a:r>
            <a:r>
              <a:rPr lang="en-US" sz="2800" dirty="0" smtClean="0">
                <a:latin typeface="Comic Sans MS" pitchFamily="66" charset="0"/>
              </a:rPr>
              <a:t>region 1 </a:t>
            </a:r>
            <a:r>
              <a:rPr lang="en-US" sz="2800" dirty="0">
                <a:latin typeface="Comic Sans MS" pitchFamily="66" charset="0"/>
              </a:rPr>
              <a:t>and 2. The velocity-power relationship in the region 1 can be expressed </a:t>
            </a:r>
            <a:r>
              <a:rPr lang="en-US" sz="2800" dirty="0" smtClean="0">
                <a:latin typeface="Comic Sans MS" pitchFamily="66" charset="0"/>
              </a:rPr>
              <a:t>in the </a:t>
            </a:r>
            <a:r>
              <a:rPr lang="en-US" sz="2800" dirty="0">
                <a:latin typeface="Comic Sans MS" pitchFamily="66" charset="0"/>
              </a:rPr>
              <a:t>general form</a:t>
            </a:r>
          </a:p>
        </p:txBody>
      </p:sp>
      <p:pic>
        <p:nvPicPr>
          <p:cNvPr id="2051"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381000" y="5943600"/>
            <a:ext cx="2047631" cy="609600"/>
          </a:xfrm>
          <a:prstGeom prst="rect">
            <a:avLst/>
          </a:prstGeom>
          <a:noFill/>
          <a:ln w="9525">
            <a:noFill/>
            <a:miter lim="800000"/>
            <a:headEnd/>
            <a:tailEnd/>
          </a:ln>
        </p:spPr>
      </p:pic>
      <p:sp>
        <p:nvSpPr>
          <p:cNvPr id="7" name="Rectangle 6"/>
          <p:cNvSpPr/>
          <p:nvPr/>
        </p:nvSpPr>
        <p:spPr>
          <a:xfrm>
            <a:off x="3962400" y="5943600"/>
            <a:ext cx="5181600" cy="707886"/>
          </a:xfrm>
          <a:prstGeom prst="rect">
            <a:avLst/>
          </a:prstGeom>
        </p:spPr>
        <p:txBody>
          <a:bodyPr wrap="square">
            <a:spAutoFit/>
          </a:bodyPr>
          <a:lstStyle/>
          <a:p>
            <a:pPr algn="just"/>
            <a:r>
              <a:rPr lang="en-US" sz="2000" dirty="0">
                <a:latin typeface="Comic Sans MS" pitchFamily="66" charset="0"/>
              </a:rPr>
              <a:t>where a and b are constants and n is the velocity-power proportionality.</a:t>
            </a:r>
          </a:p>
        </p:txBody>
      </p:sp>
      <p:sp>
        <p:nvSpPr>
          <p:cNvPr id="8" name="Rectangle 7"/>
          <p:cNvSpPr/>
          <p:nvPr/>
        </p:nvSpPr>
        <p:spPr>
          <a:xfrm>
            <a:off x="3276600" y="6019800"/>
            <a:ext cx="893193" cy="461665"/>
          </a:xfrm>
          <a:prstGeom prst="rect">
            <a:avLst/>
          </a:prstGeom>
          <a:solidFill>
            <a:srgbClr val="FFC000"/>
          </a:solidFill>
        </p:spPr>
        <p:txBody>
          <a:bodyPr wrap="none">
            <a:spAutoFit/>
          </a:bodyPr>
          <a:lstStyle/>
          <a:p>
            <a:r>
              <a:rPr lang="en-US" sz="2400" dirty="0" smtClean="0">
                <a:latin typeface="Comic Sans MS" pitchFamily="66" charset="0"/>
              </a:rPr>
              <a:t>6.42</a:t>
            </a:r>
            <a:r>
              <a:rPr lang="en-US" dirty="0" smtClean="0">
                <a:latin typeface="Comic Sans MS" pitchFamily="66" charset="0"/>
              </a:rPr>
              <a:t> </a:t>
            </a:r>
            <a:endParaRPr lang="en-US" dirty="0"/>
          </a:p>
        </p:txBody>
      </p:sp>
      <p:sp>
        <p:nvSpPr>
          <p:cNvPr id="2" name="TextBox 1"/>
          <p:cNvSpPr txBox="1"/>
          <p:nvPr/>
        </p:nvSpPr>
        <p:spPr>
          <a:xfrm>
            <a:off x="909485" y="1066800"/>
            <a:ext cx="381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618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wipe(down)">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2800" dirty="0" smtClean="0">
                <a:latin typeface="Comic Sans MS" pitchFamily="66" charset="0"/>
              </a:rPr>
              <a:t>Now consider </a:t>
            </a:r>
            <a:r>
              <a:rPr lang="en-US" sz="2800" dirty="0">
                <a:latin typeface="Comic Sans MS" pitchFamily="66" charset="0"/>
              </a:rPr>
              <a:t>the performance of the system at V</a:t>
            </a:r>
            <a:r>
              <a:rPr lang="en-US" sz="2800" baseline="-25000" dirty="0">
                <a:latin typeface="Comic Sans MS" pitchFamily="66" charset="0"/>
              </a:rPr>
              <a:t>I</a:t>
            </a:r>
            <a:r>
              <a:rPr lang="en-US" sz="2800" dirty="0">
                <a:latin typeface="Comic Sans MS" pitchFamily="66" charset="0"/>
              </a:rPr>
              <a:t> and V</a:t>
            </a:r>
            <a:r>
              <a:rPr lang="en-US" sz="2800" baseline="-25000" dirty="0">
                <a:latin typeface="Comic Sans MS" pitchFamily="66" charset="0"/>
              </a:rPr>
              <a:t>R</a:t>
            </a:r>
            <a:r>
              <a:rPr lang="en-US" sz="2800" dirty="0">
                <a:latin typeface="Comic Sans MS" pitchFamily="66" charset="0"/>
              </a:rPr>
              <a:t>. At V</a:t>
            </a:r>
            <a:r>
              <a:rPr lang="en-US" sz="2800" baseline="-25000" dirty="0">
                <a:latin typeface="Comic Sans MS" pitchFamily="66" charset="0"/>
              </a:rPr>
              <a:t>I</a:t>
            </a:r>
            <a:r>
              <a:rPr lang="en-US" sz="2800" dirty="0">
                <a:latin typeface="Comic Sans MS" pitchFamily="66" charset="0"/>
              </a:rPr>
              <a:t>, the power </a:t>
            </a:r>
            <a:r>
              <a:rPr lang="en-US" sz="2800" dirty="0" smtClean="0">
                <a:latin typeface="Comic Sans MS" pitchFamily="66" charset="0"/>
              </a:rPr>
              <a:t>developed by </a:t>
            </a:r>
            <a:r>
              <a:rPr lang="en-US" sz="2800" dirty="0">
                <a:latin typeface="Comic Sans MS" pitchFamily="66" charset="0"/>
              </a:rPr>
              <a:t>the turbine is zero. Thus</a:t>
            </a:r>
          </a:p>
        </p:txBody>
      </p:sp>
      <p:pic>
        <p:nvPicPr>
          <p:cNvPr id="3074"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819401" y="1143000"/>
            <a:ext cx="2057400" cy="800972"/>
          </a:xfrm>
          <a:prstGeom prst="rect">
            <a:avLst/>
          </a:prstGeom>
          <a:noFill/>
          <a:ln w="9525">
            <a:noFill/>
            <a:miter lim="800000"/>
            <a:headEnd/>
            <a:tailEnd/>
          </a:ln>
        </p:spPr>
      </p:pic>
      <p:sp>
        <p:nvSpPr>
          <p:cNvPr id="5" name="Rectangle 4"/>
          <p:cNvSpPr/>
          <p:nvPr/>
        </p:nvSpPr>
        <p:spPr>
          <a:xfrm>
            <a:off x="0" y="2057400"/>
            <a:ext cx="6351419" cy="523220"/>
          </a:xfrm>
          <a:prstGeom prst="rect">
            <a:avLst/>
          </a:prstGeom>
        </p:spPr>
        <p:txBody>
          <a:bodyPr wrap="none">
            <a:spAutoFit/>
          </a:bodyPr>
          <a:lstStyle/>
          <a:p>
            <a:r>
              <a:rPr lang="en-US" sz="2800" dirty="0">
                <a:latin typeface="Comic Sans MS" pitchFamily="66" charset="0"/>
              </a:rPr>
              <a:t>At V</a:t>
            </a:r>
            <a:r>
              <a:rPr lang="en-US" sz="2800" baseline="-25000" dirty="0">
                <a:latin typeface="Comic Sans MS" pitchFamily="66" charset="0"/>
              </a:rPr>
              <a:t>R</a:t>
            </a:r>
            <a:r>
              <a:rPr lang="en-US" sz="2800" dirty="0">
                <a:latin typeface="Comic Sans MS" pitchFamily="66" charset="0"/>
              </a:rPr>
              <a:t> power generated is P</a:t>
            </a:r>
            <a:r>
              <a:rPr lang="en-US" sz="2800" baseline="-25000" dirty="0">
                <a:latin typeface="Comic Sans MS" pitchFamily="66" charset="0"/>
              </a:rPr>
              <a:t>R</a:t>
            </a:r>
            <a:r>
              <a:rPr lang="en-US" sz="2800" dirty="0">
                <a:latin typeface="Comic Sans MS" pitchFamily="66" charset="0"/>
              </a:rPr>
              <a:t>. That is:</a:t>
            </a:r>
          </a:p>
        </p:txBody>
      </p:sp>
      <p:pic>
        <p:nvPicPr>
          <p:cNvPr id="3075"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667000" y="2514600"/>
            <a:ext cx="2512979" cy="762000"/>
          </a:xfrm>
          <a:prstGeom prst="rect">
            <a:avLst/>
          </a:prstGeom>
          <a:noFill/>
          <a:ln w="9525">
            <a:noFill/>
            <a:miter lim="800000"/>
            <a:headEnd/>
            <a:tailEnd/>
          </a:ln>
        </p:spPr>
      </p:pic>
      <p:sp>
        <p:nvSpPr>
          <p:cNvPr id="7" name="Rectangle 6"/>
          <p:cNvSpPr/>
          <p:nvPr/>
        </p:nvSpPr>
        <p:spPr>
          <a:xfrm>
            <a:off x="0" y="3352800"/>
            <a:ext cx="9144000" cy="954107"/>
          </a:xfrm>
          <a:prstGeom prst="rect">
            <a:avLst/>
          </a:prstGeom>
        </p:spPr>
        <p:txBody>
          <a:bodyPr wrap="square">
            <a:spAutoFit/>
          </a:bodyPr>
          <a:lstStyle/>
          <a:p>
            <a:pPr algn="just"/>
            <a:r>
              <a:rPr lang="en-US" sz="2800" dirty="0">
                <a:latin typeface="Comic Sans MS" pitchFamily="66" charset="0"/>
              </a:rPr>
              <a:t>Solving </a:t>
            </a:r>
            <a:r>
              <a:rPr lang="en-US" sz="2800" dirty="0" err="1">
                <a:latin typeface="Comic Sans MS" pitchFamily="66" charset="0"/>
              </a:rPr>
              <a:t>Eqs</a:t>
            </a:r>
            <a:r>
              <a:rPr lang="en-US" sz="2800" dirty="0">
                <a:latin typeface="Comic Sans MS" pitchFamily="66" charset="0"/>
              </a:rPr>
              <a:t>. </a:t>
            </a:r>
            <a:r>
              <a:rPr lang="en-US" sz="2800" dirty="0" smtClean="0">
                <a:latin typeface="Comic Sans MS" pitchFamily="66" charset="0"/>
              </a:rPr>
              <a:t>(6.43) </a:t>
            </a:r>
            <a:r>
              <a:rPr lang="en-US" sz="2800" dirty="0">
                <a:latin typeface="Comic Sans MS" pitchFamily="66" charset="0"/>
              </a:rPr>
              <a:t>and </a:t>
            </a:r>
            <a:r>
              <a:rPr lang="en-US" sz="2800" dirty="0" smtClean="0">
                <a:latin typeface="Comic Sans MS" pitchFamily="66" charset="0"/>
              </a:rPr>
              <a:t>(6.44) </a:t>
            </a:r>
            <a:r>
              <a:rPr lang="en-US" sz="2800" dirty="0">
                <a:latin typeface="Comic Sans MS" pitchFamily="66" charset="0"/>
              </a:rPr>
              <a:t>for a and b </a:t>
            </a:r>
            <a:r>
              <a:rPr lang="en-US" sz="2800" dirty="0" smtClean="0">
                <a:latin typeface="Comic Sans MS" pitchFamily="66" charset="0"/>
              </a:rPr>
              <a:t>and substituting </a:t>
            </a:r>
            <a:r>
              <a:rPr lang="en-US" sz="2800" dirty="0">
                <a:latin typeface="Comic Sans MS" pitchFamily="66" charset="0"/>
              </a:rPr>
              <a:t>in Eq. </a:t>
            </a:r>
            <a:r>
              <a:rPr lang="en-US" sz="2800" dirty="0" smtClean="0">
                <a:latin typeface="Comic Sans MS" pitchFamily="66" charset="0"/>
              </a:rPr>
              <a:t>(6.42) </a:t>
            </a:r>
            <a:r>
              <a:rPr lang="en-US" sz="2800" dirty="0">
                <a:latin typeface="Comic Sans MS" pitchFamily="66" charset="0"/>
              </a:rPr>
              <a:t>yields</a:t>
            </a:r>
          </a:p>
        </p:txBody>
      </p:sp>
      <p:sp>
        <p:nvSpPr>
          <p:cNvPr id="8" name="Rectangle 7"/>
          <p:cNvSpPr/>
          <p:nvPr/>
        </p:nvSpPr>
        <p:spPr>
          <a:xfrm>
            <a:off x="7239000" y="2590800"/>
            <a:ext cx="893193" cy="461665"/>
          </a:xfrm>
          <a:prstGeom prst="rect">
            <a:avLst/>
          </a:prstGeom>
          <a:solidFill>
            <a:srgbClr val="FFC000"/>
          </a:solidFill>
        </p:spPr>
        <p:txBody>
          <a:bodyPr wrap="none">
            <a:spAutoFit/>
          </a:bodyPr>
          <a:lstStyle/>
          <a:p>
            <a:r>
              <a:rPr lang="en-US" sz="2400" dirty="0" smtClean="0">
                <a:latin typeface="Comic Sans MS" pitchFamily="66" charset="0"/>
              </a:rPr>
              <a:t>6.44</a:t>
            </a:r>
            <a:r>
              <a:rPr lang="en-US" dirty="0" smtClean="0">
                <a:latin typeface="Comic Sans MS" pitchFamily="66" charset="0"/>
              </a:rPr>
              <a:t> </a:t>
            </a:r>
            <a:endParaRPr lang="en-US" dirty="0"/>
          </a:p>
        </p:txBody>
      </p:sp>
      <p:sp>
        <p:nvSpPr>
          <p:cNvPr id="9" name="Rectangle 8"/>
          <p:cNvSpPr/>
          <p:nvPr/>
        </p:nvSpPr>
        <p:spPr>
          <a:xfrm>
            <a:off x="7239000" y="1219200"/>
            <a:ext cx="893193" cy="461665"/>
          </a:xfrm>
          <a:prstGeom prst="rect">
            <a:avLst/>
          </a:prstGeom>
          <a:solidFill>
            <a:srgbClr val="FFC000"/>
          </a:solidFill>
        </p:spPr>
        <p:txBody>
          <a:bodyPr wrap="none">
            <a:spAutoFit/>
          </a:bodyPr>
          <a:lstStyle/>
          <a:p>
            <a:r>
              <a:rPr lang="en-US" sz="2400" dirty="0" smtClean="0">
                <a:latin typeface="Comic Sans MS" pitchFamily="66" charset="0"/>
              </a:rPr>
              <a:t>6.43</a:t>
            </a:r>
            <a:r>
              <a:rPr lang="en-US" dirty="0" smtClean="0">
                <a:latin typeface="Comic Sans MS" pitchFamily="66" charset="0"/>
              </a:rPr>
              <a:t> </a:t>
            </a:r>
            <a:endParaRPr lang="en-US" dirty="0"/>
          </a:p>
        </p:txBody>
      </p:sp>
      <p:pic>
        <p:nvPicPr>
          <p:cNvPr id="3076" name="Picture 4"/>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514600" y="4191000"/>
            <a:ext cx="2623752" cy="1066800"/>
          </a:xfrm>
          <a:prstGeom prst="rect">
            <a:avLst/>
          </a:prstGeom>
          <a:noFill/>
          <a:ln w="9525">
            <a:noFill/>
            <a:miter lim="800000"/>
            <a:headEnd/>
            <a:tailEnd/>
          </a:ln>
        </p:spPr>
      </p:pic>
      <p:sp>
        <p:nvSpPr>
          <p:cNvPr id="11" name="Rectangle 10"/>
          <p:cNvSpPr/>
          <p:nvPr/>
        </p:nvSpPr>
        <p:spPr>
          <a:xfrm>
            <a:off x="7467600" y="4495800"/>
            <a:ext cx="893193" cy="461665"/>
          </a:xfrm>
          <a:prstGeom prst="rect">
            <a:avLst/>
          </a:prstGeom>
          <a:solidFill>
            <a:srgbClr val="FFC000"/>
          </a:solidFill>
        </p:spPr>
        <p:txBody>
          <a:bodyPr wrap="none">
            <a:spAutoFit/>
          </a:bodyPr>
          <a:lstStyle/>
          <a:p>
            <a:r>
              <a:rPr lang="en-US" sz="2400" dirty="0" smtClean="0">
                <a:latin typeface="Comic Sans MS" pitchFamily="66" charset="0"/>
              </a:rPr>
              <a:t>6.45</a:t>
            </a:r>
            <a:r>
              <a:rPr lang="en-US" dirty="0" smtClean="0">
                <a:latin typeface="Comic Sans MS" pitchFamily="66" charset="0"/>
              </a:rPr>
              <a:t> </a:t>
            </a:r>
            <a:endParaRPr lang="en-US" dirty="0"/>
          </a:p>
        </p:txBody>
      </p:sp>
      <p:sp>
        <p:nvSpPr>
          <p:cNvPr id="12" name="Rectangle 11"/>
          <p:cNvSpPr/>
          <p:nvPr/>
        </p:nvSpPr>
        <p:spPr>
          <a:xfrm>
            <a:off x="0" y="5257800"/>
            <a:ext cx="9144000" cy="1292662"/>
          </a:xfrm>
          <a:prstGeom prst="rect">
            <a:avLst/>
          </a:prstGeom>
        </p:spPr>
        <p:txBody>
          <a:bodyPr wrap="square">
            <a:spAutoFit/>
          </a:bodyPr>
          <a:lstStyle/>
          <a:p>
            <a:pPr algn="just"/>
            <a:r>
              <a:rPr lang="en-US" sz="2600" dirty="0">
                <a:latin typeface="Comic Sans MS" pitchFamily="66" charset="0"/>
              </a:rPr>
              <a:t>Eq. </a:t>
            </a:r>
            <a:r>
              <a:rPr lang="en-US" sz="2600" dirty="0" smtClean="0">
                <a:latin typeface="Comic Sans MS" pitchFamily="66" charset="0"/>
              </a:rPr>
              <a:t>(6.45) </a:t>
            </a:r>
            <a:r>
              <a:rPr lang="en-US" sz="2600" dirty="0">
                <a:latin typeface="Comic Sans MS" pitchFamily="66" charset="0"/>
              </a:rPr>
              <a:t>gives us the power response of the turbine at wind velocities falling </a:t>
            </a:r>
            <a:r>
              <a:rPr lang="en-US" sz="2600" dirty="0" smtClean="0">
                <a:latin typeface="Comic Sans MS" pitchFamily="66" charset="0"/>
              </a:rPr>
              <a:t>under the </a:t>
            </a:r>
            <a:r>
              <a:rPr lang="en-US" sz="2600" dirty="0">
                <a:latin typeface="Comic Sans MS" pitchFamily="66" charset="0"/>
              </a:rPr>
              <a:t>region 1. Obviously, the power corresponding to the region 2 </a:t>
            </a:r>
            <a:r>
              <a:rPr lang="en-US" sz="2600" dirty="0" smtClean="0">
                <a:latin typeface="Comic Sans MS" pitchFamily="66" charset="0"/>
              </a:rPr>
              <a:t>is P</a:t>
            </a:r>
            <a:r>
              <a:rPr lang="en-US" sz="2600" baseline="-25000" dirty="0" smtClean="0">
                <a:latin typeface="Comic Sans MS" pitchFamily="66" charset="0"/>
              </a:rPr>
              <a:t>R</a:t>
            </a:r>
            <a:r>
              <a:rPr lang="en-US" sz="2600" dirty="0" smtClean="0">
                <a:latin typeface="Comic Sans MS" pitchFamily="66" charset="0"/>
              </a:rPr>
              <a:t>.</a:t>
            </a:r>
            <a:endParaRPr lang="en-US" sz="2600" dirty="0">
              <a:latin typeface="Comic Sans MS" pitchFamily="66" charset="0"/>
            </a:endParaRPr>
          </a:p>
        </p:txBody>
      </p:sp>
    </p:spTree>
    <p:extLst>
      <p:ext uri="{BB962C8B-B14F-4D97-AF65-F5344CB8AC3E}">
        <p14:creationId xmlns:p14="http://schemas.microsoft.com/office/powerpoint/2010/main" val="35758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wipe(down)">
                                      <p:cBhvr>
                                        <p:cTn id="22" dur="500"/>
                                        <p:tgtEl>
                                          <p:spTgt spid="9">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wipe(down)">
                                      <p:cBhvr>
                                        <p:cTn id="32" dur="500"/>
                                        <p:tgtEl>
                                          <p:spTgt spid="307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wipe(down)">
                                      <p:cBhvr>
                                        <p:cTn id="37" dur="500"/>
                                        <p:tgtEl>
                                          <p:spTgt spid="8">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wipe(down)">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076"/>
                                        </p:tgtEl>
                                        <p:attrNameLst>
                                          <p:attrName>style.visibility</p:attrName>
                                        </p:attrNameLst>
                                      </p:cBhvr>
                                      <p:to>
                                        <p:strVal val="visible"/>
                                      </p:to>
                                    </p:set>
                                    <p:animEffect transition="in" filter="wipe(down)">
                                      <p:cBhvr>
                                        <p:cTn id="52" dur="500"/>
                                        <p:tgtEl>
                                          <p:spTgt spid="307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
                                            <p:bg/>
                                          </p:spTgt>
                                        </p:tgtEl>
                                        <p:attrNameLst>
                                          <p:attrName>style.visibility</p:attrName>
                                        </p:attrNameLst>
                                      </p:cBhvr>
                                      <p:to>
                                        <p:strVal val="visible"/>
                                      </p:to>
                                    </p:set>
                                    <p:animEffect transition="in" filter="wipe(down)">
                                      <p:cBhvr>
                                        <p:cTn id="57" dur="500"/>
                                        <p:tgtEl>
                                          <p:spTgt spid="11">
                                            <p:bg/>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wipe(down)">
                                      <p:cBhvr>
                                        <p:cTn id="62" dur="500"/>
                                        <p:tgtEl>
                                          <p:spTgt spid="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wipe(down)">
                                      <p:cBhvr>
                                        <p:cTn id="6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8" grpId="0" build="p" animBg="1"/>
      <p:bldP spid="9" grpId="0" build="p" animBg="1"/>
      <p:bldP spid="11" grpId="0" build="p" animBg="1"/>
      <p:bldP spid="1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r>
              <a:rPr lang="en-US" b="1" i="1" dirty="0" smtClean="0"/>
              <a:t>Exercise</a:t>
            </a:r>
            <a:endParaRPr lang="en-US" b="1" i="1" dirty="0"/>
          </a:p>
          <a:p>
            <a:pPr algn="just"/>
            <a:r>
              <a:rPr lang="en-US" sz="2800" dirty="0">
                <a:latin typeface="Comic Sans MS" pitchFamily="66" charset="0"/>
              </a:rPr>
              <a:t>A </a:t>
            </a:r>
            <a:r>
              <a:rPr lang="en-US" sz="2800" dirty="0" smtClean="0">
                <a:latin typeface="Comic Sans MS" pitchFamily="66" charset="0"/>
              </a:rPr>
              <a:t>1.5  </a:t>
            </a:r>
            <a:r>
              <a:rPr lang="en-US" sz="2800" dirty="0">
                <a:latin typeface="Comic Sans MS" pitchFamily="66" charset="0"/>
              </a:rPr>
              <a:t>MW wind turbine has cut-in, rated and cut-out velocities </a:t>
            </a:r>
            <a:r>
              <a:rPr lang="en-US" sz="2800" dirty="0" smtClean="0">
                <a:latin typeface="Comic Sans MS" pitchFamily="66" charset="0"/>
              </a:rPr>
              <a:t>4.5 </a:t>
            </a:r>
            <a:r>
              <a:rPr lang="en-US" sz="2800" dirty="0">
                <a:latin typeface="Comic Sans MS" pitchFamily="66" charset="0"/>
              </a:rPr>
              <a:t>m/s, </a:t>
            </a:r>
            <a:r>
              <a:rPr lang="en-US" sz="2800" dirty="0" smtClean="0">
                <a:latin typeface="Comic Sans MS" pitchFamily="66" charset="0"/>
              </a:rPr>
              <a:t>12.5 m/s and </a:t>
            </a:r>
            <a:r>
              <a:rPr lang="en-US" sz="2800" dirty="0">
                <a:latin typeface="Comic Sans MS" pitchFamily="66" charset="0"/>
              </a:rPr>
              <a:t>25 m/s respectively. Generate the power curve of the </a:t>
            </a:r>
            <a:r>
              <a:rPr lang="en-US" sz="2800" dirty="0" smtClean="0">
                <a:latin typeface="Comic Sans MS" pitchFamily="66" charset="0"/>
              </a:rPr>
              <a:t>turbine. Take </a:t>
            </a:r>
            <a:r>
              <a:rPr lang="en-US" sz="2800" dirty="0">
                <a:latin typeface="Comic Sans MS" pitchFamily="66" charset="0"/>
              </a:rPr>
              <a:t>the ideal velocity power proportionality, that is n = </a:t>
            </a:r>
            <a:r>
              <a:rPr lang="en-US" sz="2800" dirty="0" smtClean="0">
                <a:latin typeface="Comic Sans MS" pitchFamily="66" charset="0"/>
              </a:rPr>
              <a:t>3. </a:t>
            </a:r>
            <a:endParaRPr lang="en-US" sz="2800" dirty="0">
              <a:latin typeface="Comic Sans MS" pitchFamily="66" charset="0"/>
            </a:endParaRPr>
          </a:p>
        </p:txBody>
      </p:sp>
    </p:spTree>
    <p:extLst>
      <p:ext uri="{BB962C8B-B14F-4D97-AF65-F5344CB8AC3E}">
        <p14:creationId xmlns:p14="http://schemas.microsoft.com/office/powerpoint/2010/main" val="38649169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dirty="0" smtClean="0">
                <a:solidFill>
                  <a:srgbClr val="FF0000"/>
                </a:solidFill>
                <a:latin typeface="Comic Sans MS" pitchFamily="66" charset="0"/>
              </a:rPr>
              <a:t>Power Regulation</a:t>
            </a:r>
          </a:p>
          <a:p>
            <a:pPr algn="just"/>
            <a:r>
              <a:rPr lang="en-US" sz="2000" dirty="0" smtClean="0">
                <a:latin typeface="Comic Sans MS" pitchFamily="66" charset="0"/>
              </a:rPr>
              <a:t>Power curve of a typical wind turbine is shown in Fig. 4.4. The turbine starts generating power as the wind speeds crosses its cut-in velocity of 3.5 m/s. The power increases with the wind speed up to the rated wind velocity of 15 m/s, at which it generates its rated power of 250 kW. </a:t>
            </a:r>
            <a:endParaRPr lang="en-US" sz="2000" dirty="0">
              <a:solidFill>
                <a:srgbClr val="FF0000"/>
              </a:solidFill>
              <a:latin typeface="Comic Sans MS" pitchFamily="66" charset="0"/>
            </a:endParaRPr>
          </a:p>
        </p:txBody>
      </p:sp>
      <p:pic>
        <p:nvPicPr>
          <p:cNvPr id="7170"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219199" y="1828800"/>
            <a:ext cx="5895835" cy="4648200"/>
          </a:xfrm>
          <a:prstGeom prst="rect">
            <a:avLst/>
          </a:prstGeom>
          <a:noFill/>
          <a:ln w="9525">
            <a:noFill/>
            <a:miter lim="800000"/>
            <a:headEnd/>
            <a:tailEnd/>
          </a:ln>
        </p:spPr>
      </p:pic>
      <p:sp>
        <p:nvSpPr>
          <p:cNvPr id="5" name="Rectangle 4"/>
          <p:cNvSpPr/>
          <p:nvPr/>
        </p:nvSpPr>
        <p:spPr>
          <a:xfrm>
            <a:off x="1219200" y="6488668"/>
            <a:ext cx="5638800" cy="369332"/>
          </a:xfrm>
          <a:prstGeom prst="rect">
            <a:avLst/>
          </a:prstGeom>
        </p:spPr>
        <p:txBody>
          <a:bodyPr wrap="square">
            <a:spAutoFit/>
          </a:bodyPr>
          <a:lstStyle/>
          <a:p>
            <a:r>
              <a:rPr lang="en-US" b="1" dirty="0" smtClean="0">
                <a:solidFill>
                  <a:srgbClr val="FF0000"/>
                </a:solidFill>
                <a:latin typeface="Comic Sans MS" pitchFamily="66" charset="0"/>
              </a:rPr>
              <a:t>Fig. 4.4 Power curve of a typical wind turbine</a:t>
            </a:r>
          </a:p>
        </p:txBody>
      </p:sp>
    </p:spTree>
    <p:extLst>
      <p:ext uri="{BB962C8B-B14F-4D97-AF65-F5344CB8AC3E}">
        <p14:creationId xmlns:p14="http://schemas.microsoft.com/office/powerpoint/2010/main" val="11228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ipe(down)">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800" dirty="0" smtClean="0">
                <a:latin typeface="Comic Sans MS" pitchFamily="66" charset="0"/>
              </a:rPr>
              <a:t>Between the rated velocity and cut-out velocity (25 m/s), the system generates the same rated power of 250 kW, irrespective of the increase in wind velocity.</a:t>
            </a:r>
          </a:p>
          <a:p>
            <a:pPr algn="just"/>
            <a:r>
              <a:rPr lang="en-US" sz="2800" dirty="0" smtClean="0">
                <a:latin typeface="Comic Sans MS" pitchFamily="66" charset="0"/>
              </a:rPr>
              <a:t> At wind velocities higher than the cut-off limit, the turbine is not allowed to produce any power due to safety reasons.</a:t>
            </a:r>
          </a:p>
          <a:p>
            <a:pPr algn="just"/>
            <a:r>
              <a:rPr lang="en-US" sz="2800" dirty="0" smtClean="0">
                <a:latin typeface="Comic Sans MS" pitchFamily="66" charset="0"/>
              </a:rPr>
              <a:t>Power generated by the turbine is regulated to its rated level between the rated and cut-out wind speeds. If not regulated, the power would have been increased with wind speed as indicated by the dotted lines as in the figure.</a:t>
            </a:r>
          </a:p>
          <a:p>
            <a:pPr algn="just"/>
            <a:r>
              <a:rPr lang="en-US" sz="2800" dirty="0" smtClean="0">
                <a:latin typeface="Comic Sans MS" pitchFamily="66" charset="0"/>
              </a:rPr>
              <a:t>In the above example, we can see that the power corresponding to 20 m/s is more than twice the rated power of the system.</a:t>
            </a:r>
            <a:endParaRPr lang="en-US" sz="2800" dirty="0" smtClean="0">
              <a:solidFill>
                <a:srgbClr val="FF0000"/>
              </a:solidFill>
              <a:latin typeface="Comic Sans MS" pitchFamily="66" charset="0"/>
            </a:endParaRPr>
          </a:p>
          <a:p>
            <a:pPr algn="just"/>
            <a:endParaRPr lang="en-US" dirty="0">
              <a:latin typeface="Comic Sans MS" pitchFamily="66" charset="0"/>
            </a:endParaRPr>
          </a:p>
        </p:txBody>
      </p:sp>
    </p:spTree>
    <p:extLst>
      <p:ext uri="{BB962C8B-B14F-4D97-AF65-F5344CB8AC3E}">
        <p14:creationId xmlns:p14="http://schemas.microsoft.com/office/powerpoint/2010/main" val="14213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solidFill>
                  <a:srgbClr val="FF0000"/>
                </a:solidFill>
                <a:latin typeface="Comic Sans MS" pitchFamily="66" charset="0"/>
              </a:rPr>
              <a:t>Cut-In Speed</a:t>
            </a:r>
          </a:p>
          <a:p>
            <a:pPr algn="just"/>
            <a:r>
              <a:rPr lang="en-US" sz="2800" dirty="0" smtClean="0">
                <a:latin typeface="Comic Sans MS" pitchFamily="66" charset="0"/>
              </a:rPr>
              <a:t>The wind speed at which a wind turbine begins to produce power </a:t>
            </a:r>
          </a:p>
          <a:p>
            <a:pPr>
              <a:buNone/>
            </a:pPr>
            <a:r>
              <a:rPr lang="en-US" b="1" dirty="0" smtClean="0">
                <a:solidFill>
                  <a:srgbClr val="FF0000"/>
                </a:solidFill>
                <a:latin typeface="Comic Sans MS" pitchFamily="66" charset="0"/>
              </a:rPr>
              <a:t>Rated Speed</a:t>
            </a:r>
          </a:p>
          <a:p>
            <a:pPr algn="just"/>
            <a:r>
              <a:rPr lang="en-US" sz="2800" dirty="0" smtClean="0">
                <a:latin typeface="Comic Sans MS" pitchFamily="66" charset="0"/>
              </a:rPr>
              <a:t>The "rated wind speed" is the wind speed at which the "rated power" is achieved and generally corresponds to the point at which the conversion efficiency is near its maximum. In most cases, the power output above the rated wind speed is maintained at a constant level.</a:t>
            </a:r>
          </a:p>
          <a:p>
            <a:pPr>
              <a:buNone/>
            </a:pPr>
            <a:r>
              <a:rPr lang="en-US" b="1" dirty="0" smtClean="0">
                <a:solidFill>
                  <a:srgbClr val="FF0000"/>
                </a:solidFill>
                <a:latin typeface="Comic Sans MS" pitchFamily="66" charset="0"/>
              </a:rPr>
              <a:t>Rated (Power) Output</a:t>
            </a:r>
          </a:p>
          <a:p>
            <a:pPr>
              <a:buNone/>
            </a:pPr>
            <a:r>
              <a:rPr lang="en-US" sz="2800" dirty="0" smtClean="0">
                <a:latin typeface="Comic Sans MS" pitchFamily="66" charset="0"/>
              </a:rPr>
              <a:t>The power output at, or above, the rated speed.</a:t>
            </a:r>
          </a:p>
        </p:txBody>
      </p:sp>
    </p:spTree>
    <p:extLst>
      <p:ext uri="{BB962C8B-B14F-4D97-AF65-F5344CB8AC3E}">
        <p14:creationId xmlns:p14="http://schemas.microsoft.com/office/powerpoint/2010/main" val="11770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smtClean="0">
                <a:solidFill>
                  <a:srgbClr val="FF0000"/>
                </a:solidFill>
                <a:latin typeface="Comic Sans MS" pitchFamily="66" charset="0"/>
              </a:rPr>
              <a:t>Cut-Out Speed</a:t>
            </a:r>
          </a:p>
          <a:p>
            <a:pPr algn="just"/>
            <a:r>
              <a:rPr lang="en-US" sz="2800" dirty="0" smtClean="0">
                <a:latin typeface="Comic Sans MS" pitchFamily="66" charset="0"/>
              </a:rPr>
              <a:t>The cut-out speed is the wind speed at which the turbine may be shut down to protect the rotor and drive train machinery from damage, or high wind stalling characteristics; Some manufactures, using pitch control, slowly control the power output to zero (with increase of wind speed)</a:t>
            </a:r>
            <a:endParaRPr lang="en-US" sz="2800" dirty="0">
              <a:latin typeface="Comic Sans MS" pitchFamily="66" charset="0"/>
            </a:endParaRPr>
          </a:p>
        </p:txBody>
      </p:sp>
    </p:spTree>
    <p:extLst>
      <p:ext uri="{BB962C8B-B14F-4D97-AF65-F5344CB8AC3E}">
        <p14:creationId xmlns:p14="http://schemas.microsoft.com/office/powerpoint/2010/main" val="391050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8249</TotalTime>
  <Words>7683</Words>
  <Application>Microsoft Office PowerPoint</Application>
  <PresentationFormat>On-screen Show (4:3)</PresentationFormat>
  <Paragraphs>436</Paragraphs>
  <Slides>113</Slides>
  <Notes>2</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79</cp:revision>
  <dcterms:created xsi:type="dcterms:W3CDTF">2015-05-13T22:04:41Z</dcterms:created>
  <dcterms:modified xsi:type="dcterms:W3CDTF">2018-01-30T15:20:59Z</dcterms:modified>
</cp:coreProperties>
</file>