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Lst>
  <p:notesMasterIdLst>
    <p:notesMasterId r:id="rId134"/>
  </p:notesMasterIdLst>
  <p:sldIdLst>
    <p:sldId id="256" r:id="rId4"/>
    <p:sldId id="257" r:id="rId5"/>
    <p:sldId id="258" r:id="rId6"/>
    <p:sldId id="259" r:id="rId7"/>
    <p:sldId id="340" r:id="rId8"/>
    <p:sldId id="277" r:id="rId9"/>
    <p:sldId id="278" r:id="rId10"/>
    <p:sldId id="260" r:id="rId11"/>
    <p:sldId id="261" r:id="rId12"/>
    <p:sldId id="262" r:id="rId13"/>
    <p:sldId id="263" r:id="rId14"/>
    <p:sldId id="264" r:id="rId15"/>
    <p:sldId id="265" r:id="rId16"/>
    <p:sldId id="266" r:id="rId17"/>
    <p:sldId id="388" r:id="rId18"/>
    <p:sldId id="389" r:id="rId19"/>
    <p:sldId id="267" r:id="rId20"/>
    <p:sldId id="271" r:id="rId21"/>
    <p:sldId id="268" r:id="rId22"/>
    <p:sldId id="343" r:id="rId23"/>
    <p:sldId id="344" r:id="rId24"/>
    <p:sldId id="269" r:id="rId25"/>
    <p:sldId id="270" r:id="rId26"/>
    <p:sldId id="272" r:id="rId27"/>
    <p:sldId id="273" r:id="rId28"/>
    <p:sldId id="274" r:id="rId29"/>
    <p:sldId id="341" r:id="rId30"/>
    <p:sldId id="342" r:id="rId31"/>
    <p:sldId id="279" r:id="rId32"/>
    <p:sldId id="280" r:id="rId33"/>
    <p:sldId id="281" r:id="rId34"/>
    <p:sldId id="282" r:id="rId35"/>
    <p:sldId id="283" r:id="rId36"/>
    <p:sldId id="284" r:id="rId37"/>
    <p:sldId id="286" r:id="rId38"/>
    <p:sldId id="285" r:id="rId39"/>
    <p:sldId id="287" r:id="rId40"/>
    <p:sldId id="288" r:id="rId41"/>
    <p:sldId id="289" r:id="rId42"/>
    <p:sldId id="290" r:id="rId43"/>
    <p:sldId id="291" r:id="rId44"/>
    <p:sldId id="292" r:id="rId45"/>
    <p:sldId id="294" r:id="rId46"/>
    <p:sldId id="295" r:id="rId47"/>
    <p:sldId id="296" r:id="rId48"/>
    <p:sldId id="337" r:id="rId49"/>
    <p:sldId id="338" r:id="rId50"/>
    <p:sldId id="339" r:id="rId51"/>
    <p:sldId id="297" r:id="rId52"/>
    <p:sldId id="298" r:id="rId53"/>
    <p:sldId id="299" r:id="rId54"/>
    <p:sldId id="300" r:id="rId55"/>
    <p:sldId id="301" r:id="rId56"/>
    <p:sldId id="302" r:id="rId57"/>
    <p:sldId id="303" r:id="rId58"/>
    <p:sldId id="304" r:id="rId59"/>
    <p:sldId id="305" r:id="rId60"/>
    <p:sldId id="345" r:id="rId61"/>
    <p:sldId id="346" r:id="rId62"/>
    <p:sldId id="347" r:id="rId63"/>
    <p:sldId id="348" r:id="rId64"/>
    <p:sldId id="349" r:id="rId65"/>
    <p:sldId id="350" r:id="rId66"/>
    <p:sldId id="351" r:id="rId67"/>
    <p:sldId id="352" r:id="rId68"/>
    <p:sldId id="353" r:id="rId69"/>
    <p:sldId id="354" r:id="rId70"/>
    <p:sldId id="355" r:id="rId71"/>
    <p:sldId id="356" r:id="rId72"/>
    <p:sldId id="357" r:id="rId73"/>
    <p:sldId id="358"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21" r:id="rId90"/>
    <p:sldId id="322" r:id="rId91"/>
    <p:sldId id="323" r:id="rId92"/>
    <p:sldId id="324" r:id="rId93"/>
    <p:sldId id="390" r:id="rId94"/>
    <p:sldId id="326" r:id="rId95"/>
    <p:sldId id="327" r:id="rId96"/>
    <p:sldId id="328" r:id="rId97"/>
    <p:sldId id="329" r:id="rId98"/>
    <p:sldId id="330" r:id="rId99"/>
    <p:sldId id="331" r:id="rId100"/>
    <p:sldId id="332" r:id="rId101"/>
    <p:sldId id="333" r:id="rId102"/>
    <p:sldId id="334" r:id="rId103"/>
    <p:sldId id="335" r:id="rId104"/>
    <p:sldId id="336"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7" r:id="rId123"/>
    <p:sldId id="378" r:id="rId124"/>
    <p:sldId id="379" r:id="rId125"/>
    <p:sldId id="380" r:id="rId126"/>
    <p:sldId id="381" r:id="rId127"/>
    <p:sldId id="382" r:id="rId128"/>
    <p:sldId id="383" r:id="rId129"/>
    <p:sldId id="384" r:id="rId130"/>
    <p:sldId id="385" r:id="rId131"/>
    <p:sldId id="386" r:id="rId132"/>
    <p:sldId id="387"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FF33"/>
    <a:srgbClr val="3399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13" Type="http://schemas.openxmlformats.org/officeDocument/2006/relationships/slide" Target="slides/slide110.xml"/><Relationship Id="rId118" Type="http://schemas.openxmlformats.org/officeDocument/2006/relationships/slide" Target="slides/slide115.xml"/><Relationship Id="rId126" Type="http://schemas.openxmlformats.org/officeDocument/2006/relationships/slide" Target="slides/slide123.xml"/><Relationship Id="rId134"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18.wmf"/><Relationship Id="rId1" Type="http://schemas.openxmlformats.org/officeDocument/2006/relationships/image" Target="../media/image2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168627-B1DE-4446-A34F-8EFF770C0022}" type="datetimeFigureOut">
              <a:rPr lang="en-US" smtClean="0"/>
              <a:pPr/>
              <a:t>20-Dec-18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7F7161-0B4A-4C6E-A6DC-91A9842CFF60}" type="slidenum">
              <a:rPr lang="en-US" smtClean="0"/>
              <a:pPr/>
              <a:t>‹#›</a:t>
            </a:fld>
            <a:endParaRPr lang="en-US"/>
          </a:p>
        </p:txBody>
      </p:sp>
    </p:spTree>
    <p:extLst>
      <p:ext uri="{BB962C8B-B14F-4D97-AF65-F5344CB8AC3E}">
        <p14:creationId xmlns:p14="http://schemas.microsoft.com/office/powerpoint/2010/main" val="411312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106EEF-F6B2-4D79-B7C8-7121B17D65BF}" type="slidenum">
              <a:rPr lang="en-US" smtClean="0"/>
              <a:pPr/>
              <a:t>52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20B19B-9A4D-4598-A119-8DDD5278BBE5}" type="slidenum">
              <a:rPr lang="en-US" smtClean="0"/>
              <a:pPr/>
              <a:t>74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3EC1EF-BCD0-481F-A814-63A72BCA826C}" type="slidenum">
              <a:rPr lang="en-US" smtClean="0"/>
              <a:pPr/>
              <a:t>84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46F036-CB00-41E9-B56E-9F7AD8A373CE}" type="slidenum">
              <a:rPr lang="en-US" smtClean="0"/>
              <a:pPr/>
              <a:t>91</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A1701B-A841-4EFA-AEE2-9C5F6DC53A3C}" type="slidenum">
              <a:rPr lang="en-US" smtClean="0"/>
              <a:pPr/>
              <a:t>98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BFB6F2-8D24-4D7E-AE92-A69CED820A09}" type="slidenum">
              <a:rPr lang="en-US" smtClean="0"/>
              <a:pPr/>
              <a:t>99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829977-FB6A-4A25-8E32-A7569E22EA1C}" type="slidenum">
              <a:rPr lang="en-US" smtClean="0"/>
              <a:pPr/>
              <a:t>100</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316376-B1EF-442F-BA8C-735E3434ACB0}" type="slidenum">
              <a:rPr lang="en-US">
                <a:solidFill>
                  <a:prstClr val="black"/>
                </a:solidFill>
              </a:rPr>
              <a:pPr eaLnBrk="1" hangingPunct="1"/>
              <a:t>122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87C0032-DBD6-4986-A936-D61CF71AC21B}" type="datetimeFigureOut">
              <a:rPr lang="en-US" smtClean="0"/>
              <a:pPr/>
              <a:t>20-Dec-18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70C597C2-7EFD-4135-A3F1-E5BBA12D67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7C0032-DBD6-4986-A936-D61CF71AC21B}"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97C2-7EFD-4135-A3F1-E5BBA12D67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7C0032-DBD6-4986-A936-D61CF71AC21B}"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97C2-7EFD-4135-A3F1-E5BBA12D672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BEE814-F46D-418B-A1EC-52AC2938077F}"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194323-32DA-4D1C-A0C9-64C25CBD01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8747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6C01E-9B94-4788-8939-29A325BB253C}"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9AA86D-2E7F-4C7D-A51D-F05B7179D1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2559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9E318E-E426-46A7-A7C8-45F164DB5BC4}"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BF8523-5A7C-4209-BC99-94E803A103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7001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96799B-3375-4F56-A688-C4C8C791519E}" type="datetimeFigureOut">
              <a:rPr lang="en-US">
                <a:solidFill>
                  <a:prstClr val="black">
                    <a:tint val="75000"/>
                  </a:prstClr>
                </a:solidFill>
              </a:rPr>
              <a:pPr>
                <a:defRPr/>
              </a:pPr>
              <a:t>20-Dec-18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8C0BDA-49E0-4DE9-9BDF-697D8D6BD0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625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8DDBB2-28A0-4317-B99D-6CA2E3148321}" type="datetimeFigureOut">
              <a:rPr lang="en-US">
                <a:solidFill>
                  <a:prstClr val="black">
                    <a:tint val="75000"/>
                  </a:prstClr>
                </a:solidFill>
              </a:rPr>
              <a:pPr>
                <a:defRPr/>
              </a:pPr>
              <a:t>20-Dec-18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DE67D86-146B-4DB7-968A-76B89210E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8022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4D9B69-75E7-4E0B-9A3E-AD0582C18A0E}" type="datetimeFigureOut">
              <a:rPr lang="en-US">
                <a:solidFill>
                  <a:prstClr val="black">
                    <a:tint val="75000"/>
                  </a:prstClr>
                </a:solidFill>
              </a:rPr>
              <a:pPr>
                <a:defRPr/>
              </a:pPr>
              <a:t>20-Dec-18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A3B1DE1-9846-46A0-9E7B-084899FDF3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71213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E0394D-7906-4D94-964A-770185EACCF0}" type="datetimeFigureOut">
              <a:rPr lang="en-US">
                <a:solidFill>
                  <a:prstClr val="black">
                    <a:tint val="75000"/>
                  </a:prstClr>
                </a:solidFill>
              </a:rPr>
              <a:pPr>
                <a:defRPr/>
              </a:pPr>
              <a:t>20-Dec-18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10A3BC-538B-4B87-9D43-00E1EE8C0D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6153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B70DDC-345B-4373-BA57-C66BE72D0EE7}" type="datetimeFigureOut">
              <a:rPr lang="en-US">
                <a:solidFill>
                  <a:prstClr val="black">
                    <a:tint val="75000"/>
                  </a:prstClr>
                </a:solidFill>
              </a:rPr>
              <a:pPr>
                <a:defRPr/>
              </a:pPr>
              <a:t>20-Dec-18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584346-C48E-4888-BE9E-69DD65482D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25922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87C0032-DBD6-4986-A936-D61CF71AC21B}" type="datetimeFigureOut">
              <a:rPr lang="en-US" smtClean="0"/>
              <a:pPr/>
              <a:t>20-Dec-18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70C597C2-7EFD-4135-A3F1-E5BBA12D672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86995-6D51-4800-A739-D4C47A475103}" type="datetimeFigureOut">
              <a:rPr lang="en-US">
                <a:solidFill>
                  <a:prstClr val="black">
                    <a:tint val="75000"/>
                  </a:prstClr>
                </a:solidFill>
              </a:rPr>
              <a:pPr>
                <a:defRPr/>
              </a:pPr>
              <a:t>20-Dec-18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E545F8-0BEB-471C-ABA7-A5BA50F258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514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74974-91E6-4899-933A-4588981D6F82}"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60B0C1-7FDB-4CD0-B21B-A87D63FF1E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8577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86E83-7E0F-4880-950D-12A53DE363F0}"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371514-016F-404E-9399-CDEFA9FE53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11916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BEE814-F46D-418B-A1EC-52AC2938077F}"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194323-32DA-4D1C-A0C9-64C25CBD017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604268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C6C01E-9B94-4788-8939-29A325BB253C}"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39AA86D-2E7F-4C7D-A51D-F05B7179D18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2432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E9E318E-E426-46A7-A7C8-45F164DB5BC4}"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BF8523-5A7C-4209-BC99-94E803A103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85594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B96799B-3375-4F56-A688-C4C8C791519E}" type="datetimeFigureOut">
              <a:rPr lang="en-US">
                <a:solidFill>
                  <a:prstClr val="black">
                    <a:tint val="75000"/>
                  </a:prstClr>
                </a:solidFill>
              </a:rPr>
              <a:pPr>
                <a:defRPr/>
              </a:pPr>
              <a:t>20-Dec-18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F8C0BDA-49E0-4DE9-9BDF-697D8D6BD0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1647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8DDBB2-28A0-4317-B99D-6CA2E3148321}" type="datetimeFigureOut">
              <a:rPr lang="en-US">
                <a:solidFill>
                  <a:prstClr val="black">
                    <a:tint val="75000"/>
                  </a:prstClr>
                </a:solidFill>
              </a:rPr>
              <a:pPr>
                <a:defRPr/>
              </a:pPr>
              <a:t>20-Dec-18</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DE67D86-146B-4DB7-968A-76B89210E1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728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94D9B69-75E7-4E0B-9A3E-AD0582C18A0E}" type="datetimeFigureOut">
              <a:rPr lang="en-US">
                <a:solidFill>
                  <a:prstClr val="black">
                    <a:tint val="75000"/>
                  </a:prstClr>
                </a:solidFill>
              </a:rPr>
              <a:pPr>
                <a:defRPr/>
              </a:pPr>
              <a:t>20-Dec-18</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A3B1DE1-9846-46A0-9E7B-084899FDF3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84401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BE0394D-7906-4D94-964A-770185EACCF0}" type="datetimeFigureOut">
              <a:rPr lang="en-US">
                <a:solidFill>
                  <a:prstClr val="black">
                    <a:tint val="75000"/>
                  </a:prstClr>
                </a:solidFill>
              </a:rPr>
              <a:pPr>
                <a:defRPr/>
              </a:pPr>
              <a:t>20-Dec-18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E10A3BC-538B-4B87-9D43-00E1EE8C0DB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81575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87C0032-DBD6-4986-A936-D61CF71AC21B}" type="datetimeFigureOut">
              <a:rPr lang="en-US" smtClean="0"/>
              <a:pPr/>
              <a:t>20-Dec-18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70C597C2-7EFD-4135-A3F1-E5BBA12D6721}"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B70DDC-345B-4373-BA57-C66BE72D0EE7}" type="datetimeFigureOut">
              <a:rPr lang="en-US">
                <a:solidFill>
                  <a:prstClr val="black">
                    <a:tint val="75000"/>
                  </a:prstClr>
                </a:solidFill>
              </a:rPr>
              <a:pPr>
                <a:defRPr/>
              </a:pPr>
              <a:t>20-Dec-18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584346-C48E-4888-BE9E-69DD65482D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287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7286995-6D51-4800-A739-D4C47A475103}" type="datetimeFigureOut">
              <a:rPr lang="en-US">
                <a:solidFill>
                  <a:prstClr val="black">
                    <a:tint val="75000"/>
                  </a:prstClr>
                </a:solidFill>
              </a:rPr>
              <a:pPr>
                <a:defRPr/>
              </a:pPr>
              <a:t>20-Dec-18</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AE545F8-0BEB-471C-ABA7-A5BA50F258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67349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7174974-91E6-4899-933A-4588981D6F82}"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60B0C1-7FDB-4CD0-B21B-A87D63FF1E1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4404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386E83-7E0F-4880-950D-12A53DE363F0}"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7371514-016F-404E-9399-CDEFA9FE538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71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87C0032-DBD6-4986-A936-D61CF71AC21B}" type="datetimeFigureOut">
              <a:rPr lang="en-US" smtClean="0"/>
              <a:pPr/>
              <a:t>20-Dec-18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0C597C2-7EFD-4135-A3F1-E5BBA12D67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87C0032-DBD6-4986-A936-D61CF71AC21B}" type="datetimeFigureOut">
              <a:rPr lang="en-US" smtClean="0"/>
              <a:pPr/>
              <a:t>20-Dec-18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70C597C2-7EFD-4135-A3F1-E5BBA12D6721}"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87C0032-DBD6-4986-A936-D61CF71AC21B}" type="datetimeFigureOut">
              <a:rPr lang="en-US" smtClean="0"/>
              <a:pPr/>
              <a:t>20-Dec-18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C597C2-7EFD-4135-A3F1-E5BBA12D67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87C0032-DBD6-4986-A936-D61CF71AC21B}" type="datetimeFigureOut">
              <a:rPr lang="en-US" smtClean="0"/>
              <a:pPr/>
              <a:t>20-Dec-18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597C2-7EFD-4135-A3F1-E5BBA12D67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87C0032-DBD6-4986-A936-D61CF71AC21B}" type="datetimeFigureOut">
              <a:rPr lang="en-US" smtClean="0"/>
              <a:pPr/>
              <a:t>20-Dec-18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C597C2-7EFD-4135-A3F1-E5BBA12D67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87C0032-DBD6-4986-A936-D61CF71AC21B}" type="datetimeFigureOut">
              <a:rPr lang="en-US" smtClean="0"/>
              <a:pPr/>
              <a:t>20-Dec-18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70C597C2-7EFD-4135-A3F1-E5BBA12D6721}"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87C0032-DBD6-4986-A936-D61CF71AC21B}" type="datetimeFigureOut">
              <a:rPr lang="en-US" smtClean="0"/>
              <a:pPr/>
              <a:t>20-Dec-18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0C597C2-7EFD-4135-A3F1-E5BBA12D6721}"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F375D4-E067-4B2F-A2FF-FF1B2F127764}"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9471F0-EB7F-439C-8E2C-2274F6475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644621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CF375D4-E067-4B2F-A2FF-FF1B2F127764}" type="datetimeFigureOut">
              <a:rPr lang="en-US">
                <a:solidFill>
                  <a:prstClr val="black">
                    <a:tint val="75000"/>
                  </a:prstClr>
                </a:solidFill>
              </a:rPr>
              <a:pPr>
                <a:defRPr/>
              </a:pPr>
              <a:t>20-Dec-18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9471F0-EB7F-439C-8E2C-2274F64756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242334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20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3" Type="http://schemas.openxmlformats.org/officeDocument/2006/relationships/image" Target="../media/image209.png"/><Relationship Id="rId2" Type="http://schemas.openxmlformats.org/officeDocument/2006/relationships/image" Target="../media/image208.jpeg"/><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hyperlink" Target="http://www.intechopen.com/books/desalination-updates/solar-powered-desalination#B41" TargetMode="External"/><Relationship Id="rId2" Type="http://schemas.openxmlformats.org/officeDocument/2006/relationships/image" Target="../media/image211.png"/><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image" Target="../media/image213.png"/><Relationship Id="rId2" Type="http://schemas.openxmlformats.org/officeDocument/2006/relationships/image" Target="../media/image212.png"/><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5.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24.xml"/></Relationships>
</file>

<file path=ppt/slides/_rels/slide116.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218.wmf"/><Relationship Id="rId5" Type="http://schemas.openxmlformats.org/officeDocument/2006/relationships/oleObject" Target="../embeddings/oleObject2.bin"/><Relationship Id="rId4" Type="http://schemas.openxmlformats.org/officeDocument/2006/relationships/image" Target="../media/image217.wmf"/></Relationships>
</file>

<file path=ppt/slides/_rels/slide11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219.wmf"/><Relationship Id="rId4" Type="http://schemas.openxmlformats.org/officeDocument/2006/relationships/oleObject" Target="../embeddings/oleObject3.bin"/></Relationships>
</file>

<file path=ppt/slides/_rels/slide119.xml.rels><?xml version="1.0" encoding="UTF-8" standalone="yes"?>
<Relationships xmlns="http://schemas.openxmlformats.org/package/2006/relationships"><Relationship Id="rId2" Type="http://schemas.openxmlformats.org/officeDocument/2006/relationships/image" Target="../media/image221.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2.xml.rels><?xml version="1.0" encoding="UTF-8" standalone="yes"?>
<Relationships xmlns="http://schemas.openxmlformats.org/package/2006/relationships"><Relationship Id="rId3" Type="http://schemas.openxmlformats.org/officeDocument/2006/relationships/image" Target="../media/image222.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4.xml.rels><?xml version="1.0" encoding="UTF-8" standalone="yes"?>
<Relationships xmlns="http://schemas.openxmlformats.org/package/2006/relationships"><Relationship Id="rId2" Type="http://schemas.openxmlformats.org/officeDocument/2006/relationships/image" Target="../media/image223.png"/><Relationship Id="rId1" Type="http://schemas.openxmlformats.org/officeDocument/2006/relationships/slideLayout" Target="../slideLayouts/slideLayout24.xml"/></Relationships>
</file>

<file path=ppt/slides/_rels/slide125.xml.rels><?xml version="1.0" encoding="UTF-8" standalone="yes"?>
<Relationships xmlns="http://schemas.openxmlformats.org/package/2006/relationships"><Relationship Id="rId2" Type="http://schemas.openxmlformats.org/officeDocument/2006/relationships/image" Target="../media/image224.png"/><Relationship Id="rId1" Type="http://schemas.openxmlformats.org/officeDocument/2006/relationships/slideLayout" Target="../slideLayouts/slideLayout2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7.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24.xml"/></Relationships>
</file>

<file path=ppt/slides/_rels/slide128.xml.rels><?xml version="1.0" encoding="UTF-8" standalone="yes"?>
<Relationships xmlns="http://schemas.openxmlformats.org/package/2006/relationships"><Relationship Id="rId2" Type="http://schemas.openxmlformats.org/officeDocument/2006/relationships/image" Target="../media/image226.png"/><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1.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4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45.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57.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3.xml"/><Relationship Id="rId5" Type="http://schemas.openxmlformats.org/officeDocument/2006/relationships/image" Target="../media/image117.png"/><Relationship Id="rId4" Type="http://schemas.openxmlformats.org/officeDocument/2006/relationships/image" Target="../media/image116.png"/></Relationships>
</file>

<file path=ppt/slides/_rels/slide6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3.xml"/><Relationship Id="rId5" Type="http://schemas.openxmlformats.org/officeDocument/2006/relationships/image" Target="../media/image121.png"/><Relationship Id="rId4" Type="http://schemas.openxmlformats.org/officeDocument/2006/relationships/image" Target="../media/image120.png"/></Relationships>
</file>

<file path=ppt/slides/_rels/slide64.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13.xml"/><Relationship Id="rId5" Type="http://schemas.openxmlformats.org/officeDocument/2006/relationships/image" Target="../media/image125.png"/><Relationship Id="rId4" Type="http://schemas.openxmlformats.org/officeDocument/2006/relationships/image" Target="../media/image124.png"/></Relationships>
</file>

<file path=ppt/slides/_rels/slide6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3.xml"/><Relationship Id="rId4" Type="http://schemas.openxmlformats.org/officeDocument/2006/relationships/image" Target="../media/image128.png"/></Relationships>
</file>

<file path=ppt/slides/_rels/slide6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image" Target="../media/image113.png"/><Relationship Id="rId1" Type="http://schemas.openxmlformats.org/officeDocument/2006/relationships/slideLayout" Target="../slideLayouts/slideLayout13.xml"/><Relationship Id="rId4" Type="http://schemas.openxmlformats.org/officeDocument/2006/relationships/image" Target="../media/image130.png"/></Relationships>
</file>

<file path=ppt/slides/_rels/slide6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image" Target="../media/image133.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3.xml"/><Relationship Id="rId4" Type="http://schemas.openxmlformats.org/officeDocument/2006/relationships/image" Target="../media/image137.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3.xml"/><Relationship Id="rId4" Type="http://schemas.openxmlformats.org/officeDocument/2006/relationships/image" Target="../media/image140.png"/></Relationships>
</file>

<file path=ppt/slides/_rels/slide7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image" Target="../media/image143.png"/><Relationship Id="rId1" Type="http://schemas.openxmlformats.org/officeDocument/2006/relationships/slideLayout" Target="../slideLayouts/slideLayout2.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7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2.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84.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2.xml"/><Relationship Id="rId4" Type="http://schemas.openxmlformats.org/officeDocument/2006/relationships/image" Target="../media/image165.png"/></Relationships>
</file>

<file path=ppt/slides/_rels/slide88.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2.xml"/><Relationship Id="rId5" Type="http://schemas.openxmlformats.org/officeDocument/2006/relationships/image" Target="../media/image171.png"/><Relationship Id="rId4" Type="http://schemas.openxmlformats.org/officeDocument/2006/relationships/image" Target="../media/image170.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image" Target="../media/image172.png"/><Relationship Id="rId1" Type="http://schemas.openxmlformats.org/officeDocument/2006/relationships/slideLayout" Target="../slideLayouts/slideLayout2.xml"/><Relationship Id="rId6" Type="http://schemas.openxmlformats.org/officeDocument/2006/relationships/image" Target="../media/image176.png"/><Relationship Id="rId5" Type="http://schemas.openxmlformats.org/officeDocument/2006/relationships/image" Target="../media/image175.png"/><Relationship Id="rId4" Type="http://schemas.openxmlformats.org/officeDocument/2006/relationships/image" Target="../media/image174.png"/></Relationships>
</file>

<file path=ppt/slides/_rels/slide91.xml.rels><?xml version="1.0" encoding="UTF-8" standalone="yes"?>
<Relationships xmlns="http://schemas.openxmlformats.org/package/2006/relationships"><Relationship Id="rId3" Type="http://schemas.openxmlformats.org/officeDocument/2006/relationships/image" Target="../media/image178.png"/><Relationship Id="rId7" Type="http://schemas.openxmlformats.org/officeDocument/2006/relationships/image" Target="../media/image18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1.png"/><Relationship Id="rId5" Type="http://schemas.openxmlformats.org/officeDocument/2006/relationships/image" Target="../media/image180.png"/><Relationship Id="rId4" Type="http://schemas.openxmlformats.org/officeDocument/2006/relationships/image" Target="../media/image179.png"/></Relationships>
</file>

<file path=ppt/slides/_rels/slide9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xml"/><Relationship Id="rId5" Type="http://schemas.openxmlformats.org/officeDocument/2006/relationships/image" Target="../media/image186.png"/><Relationship Id="rId4" Type="http://schemas.openxmlformats.org/officeDocument/2006/relationships/image" Target="../media/image185.png"/></Relationships>
</file>

<file path=ppt/slides/_rels/slide93.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2.xml"/><Relationship Id="rId4" Type="http://schemas.openxmlformats.org/officeDocument/2006/relationships/image" Target="../media/image189.png"/></Relationships>
</file>

<file path=ppt/slides/_rels/slide94.xml.rels><?xml version="1.0" encoding="UTF-8" standalone="yes"?>
<Relationships xmlns="http://schemas.openxmlformats.org/package/2006/relationships"><Relationship Id="rId3" Type="http://schemas.openxmlformats.org/officeDocument/2006/relationships/image" Target="../media/image191.png"/><Relationship Id="rId7" Type="http://schemas.openxmlformats.org/officeDocument/2006/relationships/image" Target="../media/image195.png"/><Relationship Id="rId2" Type="http://schemas.openxmlformats.org/officeDocument/2006/relationships/image" Target="../media/image190.png"/><Relationship Id="rId1" Type="http://schemas.openxmlformats.org/officeDocument/2006/relationships/slideLayout" Target="../slideLayouts/slideLayout2.xml"/><Relationship Id="rId6" Type="http://schemas.openxmlformats.org/officeDocument/2006/relationships/image" Target="../media/image194.png"/><Relationship Id="rId5" Type="http://schemas.openxmlformats.org/officeDocument/2006/relationships/image" Target="../media/image193.png"/><Relationship Id="rId4" Type="http://schemas.openxmlformats.org/officeDocument/2006/relationships/image" Target="../media/image192.png"/></Relationships>
</file>

<file path=ppt/slides/_rels/slide95.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2.xml"/><Relationship Id="rId4" Type="http://schemas.openxmlformats.org/officeDocument/2006/relationships/image" Target="../media/image198.png"/></Relationships>
</file>

<file path=ppt/slides/_rels/slide96.xml.rels><?xml version="1.0" encoding="UTF-8" standalone="yes"?>
<Relationships xmlns="http://schemas.openxmlformats.org/package/2006/relationships"><Relationship Id="rId2" Type="http://schemas.openxmlformats.org/officeDocument/2006/relationships/image" Target="../media/image19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3.png"/></Relationships>
</file>

<file path=ppt/slides/_rels/slide99.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590800"/>
            <a:ext cx="8915400" cy="1905000"/>
          </a:xfrm>
        </p:spPr>
        <p:txBody>
          <a:bodyPr>
            <a:noAutofit/>
          </a:bodyPr>
          <a:lstStyle/>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endParaRPr lang="en-US" sz="3600" dirty="0" smtClean="0">
              <a:solidFill>
                <a:srgbClr val="FF0000"/>
              </a:solidFill>
              <a:latin typeface="Book Antiqua" pitchFamily="18" charset="0"/>
            </a:endParaRPr>
          </a:p>
          <a:p>
            <a:pPr lvl="0" algn="ctr"/>
            <a:r>
              <a:rPr lang="en-US" sz="3600" dirty="0" smtClean="0">
                <a:solidFill>
                  <a:srgbClr val="FF0000"/>
                </a:solidFill>
                <a:latin typeface="Book Antiqua" pitchFamily="18" charset="0"/>
              </a:rPr>
              <a:t>Chapter Three</a:t>
            </a:r>
          </a:p>
          <a:p>
            <a:pPr lvl="0" algn="ctr"/>
            <a:r>
              <a:rPr lang="en-US" sz="3600" b="1" dirty="0" smtClean="0">
                <a:solidFill>
                  <a:srgbClr val="0000FF"/>
                </a:solidFill>
                <a:latin typeface="Book Antiqua" pitchFamily="18" charset="0"/>
              </a:rPr>
              <a:t>Solar Heaters and Dryers</a:t>
            </a:r>
          </a:p>
          <a:p>
            <a:pPr algn="ctr"/>
            <a:endParaRPr lang="en-US" sz="3600" b="1" dirty="0">
              <a:solidFill>
                <a:srgbClr val="0000FF"/>
              </a:solidFill>
              <a:latin typeface="Book Antiqu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pPr algn="ctr"/>
            <a:r>
              <a:rPr lang="en-US" sz="2400" b="1" dirty="0" smtClean="0">
                <a:solidFill>
                  <a:srgbClr val="002060"/>
                </a:solidFill>
              </a:rPr>
              <a:t>TEMPERATURE DISTRIBUTIONS IN FLAT-PLATE COLLECTORS</a:t>
            </a:r>
            <a:br>
              <a:rPr lang="en-US" sz="2400" b="1" dirty="0" smtClean="0">
                <a:solidFill>
                  <a:srgbClr val="002060"/>
                </a:solidFill>
              </a:rPr>
            </a:br>
            <a:endParaRPr lang="en-US" sz="2400" dirty="0">
              <a:solidFill>
                <a:srgbClr val="002060"/>
              </a:solidFill>
            </a:endParaRPr>
          </a:p>
        </p:txBody>
      </p:sp>
      <p:sp>
        <p:nvSpPr>
          <p:cNvPr id="3" name="Content Placeholder 2"/>
          <p:cNvSpPr>
            <a:spLocks noGrp="1"/>
          </p:cNvSpPr>
          <p:nvPr>
            <p:ph idx="1"/>
          </p:nvPr>
        </p:nvSpPr>
        <p:spPr>
          <a:xfrm>
            <a:off x="0" y="685800"/>
            <a:ext cx="9144000" cy="6172200"/>
          </a:xfrm>
        </p:spPr>
        <p:txBody>
          <a:bodyPr>
            <a:normAutofit/>
          </a:bodyPr>
          <a:lstStyle/>
          <a:p>
            <a:pPr algn="just"/>
            <a:r>
              <a:rPr lang="en-US" sz="2400" dirty="0" smtClean="0">
                <a:latin typeface="Book Antiqua" pitchFamily="18" charset="0"/>
              </a:rPr>
              <a:t>It is desirable to have an understanding of the temperature distribution that exists in a solar collector constructed as shown in Figure 3.1. </a:t>
            </a:r>
          </a:p>
          <a:p>
            <a:pPr algn="just"/>
            <a:endParaRPr lang="en-US" sz="2400" dirty="0" smtClean="0">
              <a:latin typeface="Book Antiqua" pitchFamily="18" charset="0"/>
            </a:endParaRPr>
          </a:p>
        </p:txBody>
      </p:sp>
      <p:pic>
        <p:nvPicPr>
          <p:cNvPr id="3074" name="Picture 2"/>
          <p:cNvPicPr>
            <a:picLocks noChangeAspect="1" noChangeArrowheads="1"/>
          </p:cNvPicPr>
          <p:nvPr/>
        </p:nvPicPr>
        <p:blipFill>
          <a:blip r:embed="rId2" cstate="print">
            <a:duotone>
              <a:prstClr val="black"/>
              <a:srgbClr val="3399FF">
                <a:tint val="45000"/>
                <a:satMod val="400000"/>
              </a:srgbClr>
            </a:duotone>
          </a:blip>
          <a:srcRect/>
          <a:stretch>
            <a:fillRect/>
          </a:stretch>
        </p:blipFill>
        <p:spPr bwMode="auto">
          <a:xfrm>
            <a:off x="1219200" y="1828800"/>
            <a:ext cx="6429409" cy="3581400"/>
          </a:xfrm>
          <a:prstGeom prst="rect">
            <a:avLst/>
          </a:prstGeom>
          <a:noFill/>
          <a:ln w="9525">
            <a:noFill/>
            <a:miter lim="800000"/>
            <a:headEnd/>
            <a:tailEnd/>
          </a:ln>
        </p:spPr>
      </p:pic>
      <p:sp>
        <p:nvSpPr>
          <p:cNvPr id="6" name="Rectangle 5"/>
          <p:cNvSpPr/>
          <p:nvPr/>
        </p:nvSpPr>
        <p:spPr>
          <a:xfrm>
            <a:off x="2286000" y="5562600"/>
            <a:ext cx="4242956" cy="369332"/>
          </a:xfrm>
          <a:prstGeom prst="rect">
            <a:avLst/>
          </a:prstGeom>
        </p:spPr>
        <p:txBody>
          <a:bodyPr wrap="none">
            <a:spAutoFit/>
          </a:bodyPr>
          <a:lstStyle/>
          <a:p>
            <a:r>
              <a:rPr lang="en-US" b="1" dirty="0" smtClean="0">
                <a:solidFill>
                  <a:srgbClr val="C00000"/>
                </a:solidFill>
              </a:rPr>
              <a:t>Figure  3.1 Sheet-and-tube solar collector.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i="1" smtClean="0">
                <a:latin typeface="Times New Roman" pitchFamily="18" charset="0"/>
                <a:cs typeface="Times New Roman" pitchFamily="18" charset="0"/>
              </a:rPr>
              <a:t>From the figure it is easy to understand that a receiver for a linear parabolic trough could be designed as a small diameter tube, while a larger area rectangular surface would be required for a linear circular trough.</a:t>
            </a:r>
          </a:p>
          <a:p>
            <a:pPr algn="just">
              <a:buFont typeface="Wingdings" pitchFamily="2" charset="2"/>
              <a:buChar char="Ø"/>
            </a:pPr>
            <a:r>
              <a:rPr lang="en-US" sz="2800" i="1" smtClean="0">
                <a:latin typeface="Times New Roman" pitchFamily="18" charset="0"/>
                <a:cs typeface="Times New Roman" pitchFamily="18" charset="0"/>
              </a:rPr>
              <a:t>The figure below demonstrates that the size of the receiver can be reduced, and therefore concentration increased, by using a smaller rim angle.</a:t>
            </a:r>
          </a:p>
        </p:txBody>
      </p:sp>
      <p:pic>
        <p:nvPicPr>
          <p:cNvPr id="51203" name="Picture 3"/>
          <p:cNvPicPr>
            <a:picLocks noChangeAspect="1" noChangeArrowheads="1"/>
          </p:cNvPicPr>
          <p:nvPr/>
        </p:nvPicPr>
        <p:blipFill>
          <a:blip r:embed="rId3" cstate="print"/>
          <a:srcRect/>
          <a:stretch>
            <a:fillRect/>
          </a:stretch>
        </p:blipFill>
        <p:spPr bwMode="auto">
          <a:xfrm>
            <a:off x="381000" y="3276600"/>
            <a:ext cx="8382000" cy="2636838"/>
          </a:xfrm>
          <a:prstGeom prst="rect">
            <a:avLst/>
          </a:prstGeom>
          <a:noFill/>
          <a:ln w="9525">
            <a:noFill/>
            <a:miter lim="800000"/>
            <a:headEnd/>
            <a:tailEnd/>
          </a:ln>
        </p:spPr>
      </p:pic>
      <p:sp>
        <p:nvSpPr>
          <p:cNvPr id="7" name="Rectangle 6"/>
          <p:cNvSpPr>
            <a:spLocks noChangeArrowheads="1"/>
          </p:cNvSpPr>
          <p:nvPr/>
        </p:nvSpPr>
        <p:spPr bwMode="auto">
          <a:xfrm>
            <a:off x="609600" y="6488113"/>
            <a:ext cx="8224838" cy="369887"/>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cs typeface="Times New Roman" pitchFamily="18" charset="0"/>
              </a:rPr>
              <a:t>Fig.  Focusing of  parallel rays of light using circular mirrors with different rim angles</a:t>
            </a:r>
            <a:endParaRPr lang="en-US">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1203"/>
                                        </p:tgtEl>
                                        <p:attrNameLst>
                                          <p:attrName>style.visibility</p:attrName>
                                        </p:attrNameLst>
                                      </p:cBhvr>
                                      <p:to>
                                        <p:strVal val="visible"/>
                                      </p:to>
                                    </p:set>
                                    <p:animEffect transition="in" filter="wipe(down)">
                                      <p:cBhvr>
                                        <p:cTn id="15" dur="500"/>
                                        <p:tgtEl>
                                          <p:spTgt spid="5120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i="1" smtClean="0">
                <a:latin typeface="Times New Roman" pitchFamily="18" charset="0"/>
                <a:cs typeface="Times New Roman" pitchFamily="18" charset="0"/>
              </a:rPr>
              <a:t>If a parabolic or circular reflecting concentrator tracks the sun in such a way that the axis of symmetry is always parallel to the solar beam, the reflected flux will be incident on the receiver. </a:t>
            </a:r>
          </a:p>
          <a:p>
            <a:pPr algn="just">
              <a:buFont typeface="Wingdings" pitchFamily="2" charset="2"/>
              <a:buChar char="Ø"/>
            </a:pPr>
            <a:r>
              <a:rPr lang="en-US" sz="2800" i="1" smtClean="0">
                <a:latin typeface="Times New Roman" pitchFamily="18" charset="0"/>
                <a:cs typeface="Times New Roman" pitchFamily="18" charset="0"/>
              </a:rPr>
              <a:t>If the tracking is not perfect or if the concentrator is not designed to track, the beam may make an angle with the axis of symmetry. In which case the incident beam will not focus on the receiver unless the receiver design is modified.</a:t>
            </a:r>
          </a:p>
        </p:txBody>
      </p:sp>
      <p:pic>
        <p:nvPicPr>
          <p:cNvPr id="52228" name="Picture 4"/>
          <p:cNvPicPr>
            <a:picLocks noChangeAspect="1" noChangeArrowheads="1"/>
          </p:cNvPicPr>
          <p:nvPr/>
        </p:nvPicPr>
        <p:blipFill>
          <a:blip cstate="print"/>
          <a:srcRect t="6017"/>
          <a:stretch>
            <a:fillRect/>
          </a:stretch>
        </p:blipFill>
        <p:spPr bwMode="auto">
          <a:xfrm>
            <a:off x="1371600" y="3581400"/>
            <a:ext cx="5883275" cy="2743200"/>
          </a:xfrm>
          <a:prstGeom prst="rect">
            <a:avLst/>
          </a:prstGeom>
          <a:noFill/>
          <a:ln w="9525">
            <a:noFill/>
            <a:miter lim="800000"/>
            <a:headEnd/>
            <a:tailEnd/>
          </a:ln>
        </p:spPr>
      </p:pic>
      <p:sp>
        <p:nvSpPr>
          <p:cNvPr id="7" name="Rectangle 6"/>
          <p:cNvSpPr>
            <a:spLocks noChangeArrowheads="1"/>
          </p:cNvSpPr>
          <p:nvPr/>
        </p:nvSpPr>
        <p:spPr bwMode="auto">
          <a:xfrm>
            <a:off x="1600200" y="6488113"/>
            <a:ext cx="6062663" cy="369887"/>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cs typeface="Times New Roman" pitchFamily="18" charset="0"/>
              </a:rPr>
              <a:t>Fig.  Concentration by a parabolic reflector for beam radiation</a:t>
            </a:r>
            <a:endParaRPr lang="en-US">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2228"/>
                                        </p:tgtEl>
                                        <p:attrNameLst>
                                          <p:attrName>style.visibility</p:attrName>
                                        </p:attrNameLst>
                                      </p:cBhvr>
                                      <p:to>
                                        <p:strVal val="visible"/>
                                      </p:to>
                                    </p:set>
                                    <p:animEffect transition="in" filter="wipe(down)">
                                      <p:cBhvr>
                                        <p:cTn id="17" dur="500"/>
                                        <p:tgtEl>
                                          <p:spTgt spid="5222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buFont typeface="Wingdings" pitchFamily="2" charset="2"/>
              <a:buChar char="Ø"/>
            </a:pPr>
            <a:r>
              <a:rPr lang="en-US" sz="2800" i="1" smtClean="0">
                <a:latin typeface="Times New Roman" pitchFamily="18" charset="0"/>
                <a:cs typeface="Times New Roman" pitchFamily="18" charset="0"/>
              </a:rPr>
              <a:t>Tracking errors will penalize a parabolic concentrator more severely than a circular concentrator. Therefore, a parabolic concentrator requires more accurate sun tracking for best utilization</a:t>
            </a:r>
          </a:p>
          <a:p>
            <a:pPr algn="just">
              <a:buFont typeface="Wingdings" pitchFamily="2" charset="2"/>
              <a:buChar char="Ø"/>
            </a:pPr>
            <a:r>
              <a:rPr lang="en-US" sz="2800" i="1" smtClean="0">
                <a:latin typeface="Times New Roman" pitchFamily="18" charset="0"/>
                <a:cs typeface="Times New Roman" pitchFamily="18" charset="0"/>
              </a:rPr>
              <a:t>In order to formulate a ray-tracing procedure suitable for numerical computation, laws of reflection and refraction are used in vector form . </a:t>
            </a:r>
          </a:p>
        </p:txBody>
      </p:sp>
      <p:pic>
        <p:nvPicPr>
          <p:cNvPr id="53252" name="Picture 4"/>
          <p:cNvPicPr>
            <a:picLocks noChangeAspect="1" noChangeArrowheads="1"/>
          </p:cNvPicPr>
          <p:nvPr/>
        </p:nvPicPr>
        <p:blipFill>
          <a:blip cstate="print"/>
          <a:srcRect/>
          <a:stretch>
            <a:fillRect/>
          </a:stretch>
        </p:blipFill>
        <p:spPr bwMode="auto">
          <a:xfrm>
            <a:off x="0" y="3276600"/>
            <a:ext cx="4979988" cy="2743200"/>
          </a:xfrm>
          <a:prstGeom prst="rect">
            <a:avLst/>
          </a:prstGeom>
          <a:noFill/>
          <a:ln w="9525">
            <a:noFill/>
            <a:miter lim="800000"/>
            <a:headEnd/>
            <a:tailEnd/>
          </a:ln>
        </p:spPr>
      </p:pic>
      <p:pic>
        <p:nvPicPr>
          <p:cNvPr id="53253" name="Picture 5"/>
          <p:cNvPicPr>
            <a:picLocks noChangeAspect="1" noChangeArrowheads="1"/>
          </p:cNvPicPr>
          <p:nvPr/>
        </p:nvPicPr>
        <p:blipFill>
          <a:blip cstate="print"/>
          <a:srcRect/>
          <a:stretch>
            <a:fillRect/>
          </a:stretch>
        </p:blipFill>
        <p:spPr bwMode="auto">
          <a:xfrm>
            <a:off x="4953000" y="2819400"/>
            <a:ext cx="3048000" cy="2062163"/>
          </a:xfrm>
          <a:prstGeom prst="rect">
            <a:avLst/>
          </a:prstGeom>
          <a:noFill/>
          <a:ln w="9525">
            <a:noFill/>
            <a:miter lim="800000"/>
            <a:headEnd/>
            <a:tailEnd/>
          </a:ln>
        </p:spPr>
      </p:pic>
      <p:pic>
        <p:nvPicPr>
          <p:cNvPr id="53254" name="Picture 6"/>
          <p:cNvPicPr>
            <a:picLocks noChangeAspect="1" noChangeArrowheads="1"/>
          </p:cNvPicPr>
          <p:nvPr/>
        </p:nvPicPr>
        <p:blipFill>
          <a:blip r:embed="rId2" cstate="print"/>
          <a:srcRect/>
          <a:stretch>
            <a:fillRect/>
          </a:stretch>
        </p:blipFill>
        <p:spPr bwMode="auto">
          <a:xfrm>
            <a:off x="1295400" y="5943600"/>
            <a:ext cx="3429000" cy="730250"/>
          </a:xfrm>
          <a:prstGeom prst="rect">
            <a:avLst/>
          </a:prstGeom>
          <a:noFill/>
          <a:ln w="9525">
            <a:noFill/>
            <a:miter lim="800000"/>
            <a:headEnd/>
            <a:tailEnd/>
          </a:ln>
        </p:spPr>
      </p:pic>
      <p:sp>
        <p:nvSpPr>
          <p:cNvPr id="9" name="Rectangle 8"/>
          <p:cNvSpPr>
            <a:spLocks noChangeArrowheads="1"/>
          </p:cNvSpPr>
          <p:nvPr/>
        </p:nvSpPr>
        <p:spPr bwMode="auto">
          <a:xfrm>
            <a:off x="4953000" y="4953000"/>
            <a:ext cx="3962400" cy="2216150"/>
          </a:xfrm>
          <a:prstGeom prst="rect">
            <a:avLst/>
          </a:prstGeom>
          <a:noFill/>
          <a:ln w="9525">
            <a:noFill/>
            <a:miter lim="800000"/>
            <a:headEnd/>
            <a:tailEnd/>
          </a:ln>
        </p:spPr>
        <p:txBody>
          <a:bodyPr>
            <a:spAutoFit/>
          </a:bodyPr>
          <a:lstStyle/>
          <a:p>
            <a:pPr algn="just"/>
            <a:r>
              <a:rPr lang="en-US" sz="2400" b="1" i="1">
                <a:solidFill>
                  <a:srgbClr val="C00000"/>
                </a:solidFill>
                <a:latin typeface="Times New Roman" pitchFamily="18" charset="0"/>
                <a:cs typeface="Times New Roman" pitchFamily="18" charset="0"/>
              </a:rPr>
              <a:t>In order to trace a ray we first find  the incident  point at the reflecting surface , then a unit normal to the surface and  finally the reflected ray.</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wipe(down)">
                                      <p:cBhvr>
                                        <p:cTn id="17" dur="500"/>
                                        <p:tgtEl>
                                          <p:spTgt spid="53252"/>
                                        </p:tgtEl>
                                      </p:cBhvr>
                                    </p:animEffect>
                                  </p:childTnLst>
                                </p:cTn>
                              </p:par>
                              <p:par>
                                <p:cTn id="18" presetID="22" presetClass="entr" presetSubtype="4" fill="hold" nodeType="withEffect">
                                  <p:stCondLst>
                                    <p:cond delay="0"/>
                                  </p:stCondLst>
                                  <p:childTnLst>
                                    <p:set>
                                      <p:cBhvr>
                                        <p:cTn id="19" dur="1" fill="hold">
                                          <p:stCondLst>
                                            <p:cond delay="0"/>
                                          </p:stCondLst>
                                        </p:cTn>
                                        <p:tgtEl>
                                          <p:spTgt spid="53253"/>
                                        </p:tgtEl>
                                        <p:attrNameLst>
                                          <p:attrName>style.visibility</p:attrName>
                                        </p:attrNameLst>
                                      </p:cBhvr>
                                      <p:to>
                                        <p:strVal val="visible"/>
                                      </p:to>
                                    </p:set>
                                    <p:animEffect transition="in" filter="wipe(down)">
                                      <p:cBhvr>
                                        <p:cTn id="20" dur="500"/>
                                        <p:tgtEl>
                                          <p:spTgt spid="53253"/>
                                        </p:tgtEl>
                                      </p:cBhvr>
                                    </p:animEffect>
                                  </p:childTnLst>
                                </p:cTn>
                              </p:par>
                              <p:par>
                                <p:cTn id="21" presetID="22" presetClass="entr" presetSubtype="4" fill="hold" nodeType="with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wipe(down)">
                                      <p:cBhvr>
                                        <p:cTn id="23" dur="500"/>
                                        <p:tgtEl>
                                          <p:spTgt spid="53254"/>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smtClean="0">
                <a:solidFill>
                  <a:srgbClr val="FF0000"/>
                </a:solidFill>
              </a:rPr>
              <a:t>Solar Desalination</a:t>
            </a:r>
            <a:br>
              <a:rPr lang="en-US" smtClean="0">
                <a:solidFill>
                  <a:srgbClr val="FF0000"/>
                </a:solidFill>
              </a:rPr>
            </a:br>
            <a:endParaRPr lang="en-US" smtClean="0">
              <a:solidFill>
                <a:srgbClr val="FF0000"/>
              </a:solidFill>
            </a:endParaRPr>
          </a:p>
        </p:txBody>
      </p:sp>
      <p:sp>
        <p:nvSpPr>
          <p:cNvPr id="3" name="Content Placeholder 2"/>
          <p:cNvSpPr>
            <a:spLocks noGrp="1"/>
          </p:cNvSpPr>
          <p:nvPr>
            <p:ph idx="1"/>
          </p:nvPr>
        </p:nvSpPr>
        <p:spPr>
          <a:xfrm>
            <a:off x="0" y="838200"/>
            <a:ext cx="9144000" cy="6019800"/>
          </a:xfrm>
        </p:spPr>
        <p:txBody>
          <a:bodyPr/>
          <a:lstStyle/>
          <a:p>
            <a:pPr algn="just"/>
            <a:r>
              <a:rPr lang="en-US" sz="2800" smtClean="0"/>
              <a:t>Desalination is the process of separating salt from saline water, which is a mixture of pure water and salt, in order to obtain fresh water.</a:t>
            </a:r>
          </a:p>
          <a:p>
            <a:pPr algn="just"/>
            <a:r>
              <a:rPr lang="en-US" sz="2800" smtClean="0"/>
              <a:t> Water salinity due to dissolved salts can be expressed in four classes as; </a:t>
            </a:r>
            <a:r>
              <a:rPr lang="en-US" sz="2800" smtClean="0">
                <a:solidFill>
                  <a:srgbClr val="C00000"/>
                </a:solidFill>
              </a:rPr>
              <a:t>fresh water (&lt;0.05%salinity), brackish water (0.05–3% salinity), saline water (3–5% salinity) and brine (&gt;5% salinity) . </a:t>
            </a:r>
          </a:p>
          <a:p>
            <a:pPr algn="just"/>
            <a:r>
              <a:rPr lang="en-US" sz="2800" smtClean="0"/>
              <a:t>The most important property of the desalinized water and thus the parameter observed through the process is salinity. Salinity can be expressed in particles per million (ppm) or salt mass fraction (</a:t>
            </a:r>
            <a:r>
              <a:rPr lang="en-US" sz="2800" i="1" smtClean="0"/>
              <a:t>mf</a:t>
            </a:r>
            <a:r>
              <a:rPr lang="en-US" sz="2800" baseline="-25000" smtClean="0"/>
              <a:t>s</a:t>
            </a:r>
            <a:r>
              <a:rPr lang="en-US" sz="2800" smtClean="0"/>
              <a:t>). 1000 ppm salinity equals to a salinity of 0.1%, or a salt mass fraction of </a:t>
            </a:r>
            <a:r>
              <a:rPr lang="en-US" sz="2800" i="1" smtClean="0"/>
              <a:t>mf</a:t>
            </a:r>
            <a:r>
              <a:rPr lang="en-US" sz="2800" baseline="-25000" smtClean="0"/>
              <a:t>s</a:t>
            </a:r>
            <a:r>
              <a:rPr lang="en-US" sz="2800" smtClean="0"/>
              <a:t> = 0.001.</a:t>
            </a:r>
          </a:p>
        </p:txBody>
      </p:sp>
    </p:spTree>
    <p:extLst>
      <p:ext uri="{BB962C8B-B14F-4D97-AF65-F5344CB8AC3E}">
        <p14:creationId xmlns:p14="http://schemas.microsoft.com/office/powerpoint/2010/main" val="172709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600" smtClean="0"/>
              <a:t>Although about two-third of the feed water for desalination process is the sea water, waste water (about 6%), river water (about 8%) and brackish water (about 19%) are also used as desalination water especially at places distant from the sea. </a:t>
            </a:r>
          </a:p>
          <a:p>
            <a:pPr algn="just"/>
            <a:r>
              <a:rPr lang="en-US" sz="2600" smtClean="0"/>
              <a:t>Actually, feed water with low salt concentration is preferable for the stills, where available, since it causes less contamination and scale formation in the system. </a:t>
            </a:r>
          </a:p>
          <a:p>
            <a:pPr algn="just"/>
            <a:r>
              <a:rPr lang="en-US" sz="2600" smtClean="0"/>
              <a:t>Total fresh water consumption in the world can be classified into three categories; about 70% is used for irrigation, 20% is used for industrial purposes, and only 10% of the fresh water is consumed for domestic uses as drinking and cleaning water. </a:t>
            </a:r>
          </a:p>
          <a:p>
            <a:pPr algn="just"/>
            <a:r>
              <a:rPr lang="en-US" sz="2600" smtClean="0"/>
              <a:t>In case of a shortage of fresh water, desalination is a way to produce usable and drinkable fresh water from any source of saline water to meet the demand.</a:t>
            </a:r>
          </a:p>
        </p:txBody>
      </p:sp>
    </p:spTree>
    <p:extLst>
      <p:ext uri="{BB962C8B-B14F-4D97-AF65-F5344CB8AC3E}">
        <p14:creationId xmlns:p14="http://schemas.microsoft.com/office/powerpoint/2010/main" val="3791090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0"/>
            <a:ext cx="9144000" cy="1143000"/>
          </a:xfrm>
        </p:spPr>
        <p:txBody>
          <a:bodyPr/>
          <a:lstStyle/>
          <a:p>
            <a:r>
              <a:rPr lang="en-US" sz="3200" b="1" smtClean="0">
                <a:solidFill>
                  <a:srgbClr val="0000FF"/>
                </a:solidFill>
              </a:rPr>
              <a:t>Solar Stills </a:t>
            </a:r>
            <a:endParaRPr lang="en-US" smtClean="0"/>
          </a:p>
        </p:txBody>
      </p:sp>
      <p:sp>
        <p:nvSpPr>
          <p:cNvPr id="3" name="Content Placeholder 2"/>
          <p:cNvSpPr>
            <a:spLocks noGrp="1"/>
          </p:cNvSpPr>
          <p:nvPr>
            <p:ph idx="1"/>
          </p:nvPr>
        </p:nvSpPr>
        <p:spPr>
          <a:xfrm>
            <a:off x="0" y="990600"/>
            <a:ext cx="9144000" cy="6248400"/>
          </a:xfrm>
        </p:spPr>
        <p:txBody>
          <a:bodyPr/>
          <a:lstStyle/>
          <a:p>
            <a:pPr algn="just"/>
            <a:r>
              <a:rPr lang="en-US" sz="2800" smtClean="0"/>
              <a:t>Solar water desalination is a well-known and proven technique which has been used for a long time at remote areas and places suffering from shortage of potable quality water. </a:t>
            </a:r>
          </a:p>
          <a:p>
            <a:pPr algn="just"/>
            <a:r>
              <a:rPr lang="en-US" sz="2800" smtClean="0"/>
              <a:t>A very fortunate aspect of the solar water distillation technique is that when fresh water demand is at its peak, solar insolation is also high (especially hot seasons).</a:t>
            </a:r>
          </a:p>
          <a:p>
            <a:pPr algn="just"/>
            <a:r>
              <a:rPr lang="en-US" sz="2800" smtClean="0"/>
              <a:t>Solar stills can be used to produce fresh water from salt water in a very cheap, simple and easy way. They are preferred for small-scale fresh water needs of people in remote places instead of transporting fresh water. </a:t>
            </a:r>
          </a:p>
        </p:txBody>
      </p:sp>
    </p:spTree>
    <p:extLst>
      <p:ext uri="{BB962C8B-B14F-4D97-AF65-F5344CB8AC3E}">
        <p14:creationId xmlns:p14="http://schemas.microsoft.com/office/powerpoint/2010/main" val="4186940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400" smtClean="0"/>
              <a:t>The figure below shows the schematic view of a double-slope symmetrical basin still (also known as, roof type or greenhouse type). </a:t>
            </a:r>
          </a:p>
        </p:txBody>
      </p:sp>
      <p:pic>
        <p:nvPicPr>
          <p:cNvPr id="92162" name="Picture 2" descr="http://www.intechopen.com/source/html/48502/media/image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0"/>
            <a:ext cx="75438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38100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400" smtClean="0">
                <a:solidFill>
                  <a:prstClr val="black"/>
                </a:solidFill>
                <a:latin typeface="Arial" charset="0"/>
              </a:rPr>
              <a:t>Solar irradiation passes through a cover and falls onto the black bottom surface of the still causing the surface and contained salt or brackish water to warm up. </a:t>
            </a:r>
          </a:p>
          <a:p>
            <a:pPr algn="just" fontAlgn="base">
              <a:spcBef>
                <a:spcPct val="0"/>
              </a:spcBef>
              <a:spcAft>
                <a:spcPct val="0"/>
              </a:spcAft>
            </a:pPr>
            <a:r>
              <a:rPr lang="en-US" sz="2400" smtClean="0">
                <a:solidFill>
                  <a:prstClr val="black"/>
                </a:solidFill>
                <a:latin typeface="Arial" charset="0"/>
              </a:rPr>
              <a:t>Heated water evaporates and rises up until it touches to the inner side of the cover where it condenses and forms fresh water drops. </a:t>
            </a:r>
          </a:p>
        </p:txBody>
      </p:sp>
      <p:sp>
        <p:nvSpPr>
          <p:cNvPr id="6" name="Rectangle 5"/>
          <p:cNvSpPr>
            <a:spLocks noChangeArrowheads="1"/>
          </p:cNvSpPr>
          <p:nvPr/>
        </p:nvSpPr>
        <p:spPr bwMode="auto">
          <a:xfrm>
            <a:off x="0" y="5657850"/>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400" smtClean="0">
                <a:solidFill>
                  <a:prstClr val="black"/>
                </a:solidFill>
                <a:latin typeface="Arial" charset="0"/>
              </a:rPr>
              <a:t>Since the cover of the still is designed with a tilt angle, these drops are moved by gravitational forces towards the distilled water collecting channels. </a:t>
            </a:r>
          </a:p>
        </p:txBody>
      </p:sp>
    </p:spTree>
    <p:extLst>
      <p:ext uri="{BB962C8B-B14F-4D97-AF65-F5344CB8AC3E}">
        <p14:creationId xmlns:p14="http://schemas.microsoft.com/office/powerpoint/2010/main" val="3126997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92162"/>
                                        </p:tgtEl>
                                        <p:attrNameLst>
                                          <p:attrName>style.visibility</p:attrName>
                                        </p:attrNameLst>
                                      </p:cBhvr>
                                      <p:to>
                                        <p:strVal val="visible"/>
                                      </p:to>
                                    </p:set>
                                    <p:animEffect transition="in" filter="wipe(down)">
                                      <p:cBhvr>
                                        <p:cTn id="12" dur="500"/>
                                        <p:tgtEl>
                                          <p:spTgt spid="921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down)">
                                      <p:cBhvr>
                                        <p:cTn id="2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www.sswm.info/sites/default/files/toolbox/MERCHELL%20and%20LESIKAR%202010%20Example%20of%20a%20Solar%20Desalination%20Process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8600"/>
            <a:ext cx="55832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5" name="Picture 4" descr="http://www.alternative-energy-tutorials.com/images/stories/alternative/alt12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352800"/>
            <a:ext cx="4951413"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510487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686800" cy="6858000"/>
          </a:xfrm>
        </p:spPr>
        <p:txBody>
          <a:bodyPr/>
          <a:lstStyle/>
          <a:p>
            <a:pPr marL="0" indent="0" algn="just">
              <a:buFont typeface="Arial" charset="0"/>
              <a:buNone/>
            </a:pPr>
            <a:r>
              <a:rPr lang="en-US" smtClean="0"/>
              <a:t>The weak point of solar stills is the significant amount of heat loses because its large surfaces are in contact with the ground and air.</a:t>
            </a:r>
          </a:p>
          <a:p>
            <a:pPr marL="0" indent="0" algn="just">
              <a:buFont typeface="Arial" charset="0"/>
              <a:buNone/>
            </a:pPr>
            <a:r>
              <a:rPr lang="en-US" smtClean="0"/>
              <a:t>Solar stills are mainly of two types according to their operation modes and modifications as active or passive solar stills.</a:t>
            </a:r>
          </a:p>
          <a:p>
            <a:pPr marL="0" indent="0" algn="just">
              <a:buFont typeface="Arial" charset="0"/>
              <a:buNone/>
            </a:pPr>
            <a:r>
              <a:rPr lang="en-US" smtClean="0"/>
              <a:t> Active solar stills typically use a secondary external heat sources such as; collector/concentrator panel, solar pond, hybrid PV/T systems, waste thermal energy from any chemical/industrial plant, etc. If there is no supplementary external heat source, the system is called a passive solar still </a:t>
            </a:r>
          </a:p>
        </p:txBody>
      </p:sp>
    </p:spTree>
    <p:extLst>
      <p:ext uri="{BB962C8B-B14F-4D97-AF65-F5344CB8AC3E}">
        <p14:creationId xmlns:p14="http://schemas.microsoft.com/office/powerpoint/2010/main" val="2178586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www.intechopen.com/source/html/48502/media/image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62000"/>
            <a:ext cx="81565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7410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400" dirty="0" smtClean="0">
                <a:latin typeface="Book Antiqua" pitchFamily="18" charset="0"/>
              </a:rPr>
              <a:t>Some of the solar energy absorbed by the plate must be conducted along the plate to the region of the tubes. Thus the temperature midway between the tubes will be higher than the temperature in the vicinity of the tubes. The temperature above the tubes will be nearly uniform because of the presence of the tube and weld metal.</a:t>
            </a:r>
          </a:p>
        </p:txBody>
      </p:sp>
      <p:pic>
        <p:nvPicPr>
          <p:cNvPr id="4098" name="Picture 2"/>
          <p:cNvPicPr>
            <a:picLocks noChangeAspect="1" noChangeArrowheads="1"/>
          </p:cNvPicPr>
          <p:nvPr/>
        </p:nvPicPr>
        <p:blipFill>
          <a:blip r:embed="rId2" cstate="print">
            <a:duotone>
              <a:prstClr val="black"/>
              <a:srgbClr val="3399FF">
                <a:tint val="45000"/>
                <a:satMod val="400000"/>
              </a:srgbClr>
            </a:duotone>
          </a:blip>
          <a:srcRect/>
          <a:stretch>
            <a:fillRect/>
          </a:stretch>
        </p:blipFill>
        <p:spPr bwMode="auto">
          <a:xfrm>
            <a:off x="228600" y="2286000"/>
            <a:ext cx="6210300" cy="3914775"/>
          </a:xfrm>
          <a:prstGeom prst="rect">
            <a:avLst/>
          </a:prstGeom>
          <a:noFill/>
          <a:ln w="9525">
            <a:noFill/>
            <a:miter lim="800000"/>
            <a:headEnd/>
            <a:tailEnd/>
          </a:ln>
        </p:spPr>
      </p:pic>
      <p:sp>
        <p:nvSpPr>
          <p:cNvPr id="5" name="Rectangle 4"/>
          <p:cNvSpPr/>
          <p:nvPr/>
        </p:nvSpPr>
        <p:spPr>
          <a:xfrm>
            <a:off x="304800" y="6172200"/>
            <a:ext cx="6019800" cy="369332"/>
          </a:xfrm>
          <a:prstGeom prst="rect">
            <a:avLst/>
          </a:prstGeom>
        </p:spPr>
        <p:txBody>
          <a:bodyPr wrap="square">
            <a:spAutoFit/>
          </a:bodyPr>
          <a:lstStyle/>
          <a:p>
            <a:r>
              <a:rPr lang="en-US" b="1" dirty="0" smtClean="0">
                <a:solidFill>
                  <a:srgbClr val="C00000"/>
                </a:solidFill>
              </a:rPr>
              <a:t>Figure  3.2 Temperature distribution on an absorber plate</a:t>
            </a:r>
          </a:p>
        </p:txBody>
      </p:sp>
      <p:sp>
        <p:nvSpPr>
          <p:cNvPr id="6" name="Rectangle 5"/>
          <p:cNvSpPr/>
          <p:nvPr/>
        </p:nvSpPr>
        <p:spPr>
          <a:xfrm>
            <a:off x="6096000" y="2971800"/>
            <a:ext cx="3048000" cy="1938992"/>
          </a:xfrm>
          <a:prstGeom prst="rect">
            <a:avLst/>
          </a:prstGeom>
        </p:spPr>
        <p:txBody>
          <a:bodyPr wrap="square">
            <a:spAutoFit/>
          </a:bodyPr>
          <a:lstStyle/>
          <a:p>
            <a:r>
              <a:rPr lang="en-US" sz="2000" dirty="0" smtClean="0">
                <a:solidFill>
                  <a:srgbClr val="0000FF"/>
                </a:solidFill>
                <a:latin typeface="Book Antiqua" pitchFamily="18" charset="0"/>
              </a:rPr>
              <a:t>The energy transferred to the fluid will heat the fluid, causing a temperature gradient to exist in the direction of flow.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wipe(down)">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Content Placeholder 2"/>
          <p:cNvSpPr>
            <a:spLocks noGrp="1"/>
          </p:cNvSpPr>
          <p:nvPr>
            <p:ph idx="1"/>
          </p:nvPr>
        </p:nvSpPr>
        <p:spPr>
          <a:xfrm>
            <a:off x="0" y="0"/>
            <a:ext cx="9144000" cy="6858000"/>
          </a:xfrm>
        </p:spPr>
        <p:txBody>
          <a:bodyPr/>
          <a:lstStyle/>
          <a:p>
            <a:pPr algn="just"/>
            <a:r>
              <a:rPr lang="en-US" smtClean="0"/>
              <a:t>Basin type solar stills(most widely used type) have been modified into several types according to their cover designs such as; single slope, double slope, V type and hemispherical as shown in Figure below. Average distillate production rate of a standard single-basin still is between 0.005 and 0.011 m</a:t>
            </a:r>
            <a:r>
              <a:rPr lang="en-US" baseline="30000" smtClean="0"/>
              <a:t>3</a:t>
            </a:r>
            <a:r>
              <a:rPr lang="en-US" smtClean="0"/>
              <a:t> m</a:t>
            </a:r>
            <a:r>
              <a:rPr lang="en-US" baseline="30000" smtClean="0"/>
              <a:t>-2</a:t>
            </a:r>
            <a:r>
              <a:rPr lang="en-US" smtClean="0"/>
              <a:t> day</a:t>
            </a:r>
            <a:r>
              <a:rPr lang="en-US" baseline="30000" smtClean="0"/>
              <a:t>-1</a:t>
            </a:r>
            <a:r>
              <a:rPr lang="en-US" smtClean="0"/>
              <a:t> depending on the insulation quality</a:t>
            </a:r>
          </a:p>
        </p:txBody>
      </p:sp>
    </p:spTree>
    <p:extLst>
      <p:ext uri="{BB962C8B-B14F-4D97-AF65-F5344CB8AC3E}">
        <p14:creationId xmlns:p14="http://schemas.microsoft.com/office/powerpoint/2010/main" val="248084597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www.intechopen.com/source/html/48502/media/fig1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0"/>
            <a:ext cx="9144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ctangle 5"/>
          <p:cNvSpPr>
            <a:spLocks noChangeArrowheads="1"/>
          </p:cNvSpPr>
          <p:nvPr/>
        </p:nvSpPr>
        <p:spPr bwMode="auto">
          <a:xfrm>
            <a:off x="381000" y="5791200"/>
            <a:ext cx="876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smtClean="0">
                <a:solidFill>
                  <a:prstClr val="black"/>
                </a:solidFill>
                <a:latin typeface="Arial" charset="0"/>
              </a:rPr>
              <a:t>Figure 13.</a:t>
            </a:r>
          </a:p>
          <a:p>
            <a:pPr fontAlgn="base">
              <a:spcBef>
                <a:spcPct val="0"/>
              </a:spcBef>
              <a:spcAft>
                <a:spcPct val="0"/>
              </a:spcAft>
            </a:pPr>
            <a:r>
              <a:rPr lang="en-US" smtClean="0">
                <a:solidFill>
                  <a:prstClr val="black"/>
                </a:solidFill>
                <a:latin typeface="Arial" charset="0"/>
              </a:rPr>
              <a:t>Common design of solar stills: (a). single-slope basin still, (b). double-slope basin still, (c). V-type solar still, (d). Hemispherical type solar still [</a:t>
            </a:r>
            <a:r>
              <a:rPr lang="en-US" smtClean="0">
                <a:solidFill>
                  <a:prstClr val="black"/>
                </a:solidFill>
                <a:latin typeface="Arial" charset="0"/>
                <a:hlinkClick r:id="rId3"/>
              </a:rPr>
              <a:t>41</a:t>
            </a:r>
            <a:r>
              <a:rPr lang="en-US" smtClean="0">
                <a:solidFill>
                  <a:prstClr val="black"/>
                </a:solidFill>
                <a:latin typeface="Arial" charset="0"/>
              </a:rPr>
              <a:t>]</a:t>
            </a:r>
          </a:p>
        </p:txBody>
      </p:sp>
    </p:spTree>
    <p:extLst>
      <p:ext uri="{BB962C8B-B14F-4D97-AF65-F5344CB8AC3E}">
        <p14:creationId xmlns:p14="http://schemas.microsoft.com/office/powerpoint/2010/main" val="35225532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28600" y="0"/>
            <a:ext cx="8915400" cy="762000"/>
          </a:xfrm>
        </p:spPr>
        <p:txBody>
          <a:bodyPr/>
          <a:lstStyle/>
          <a:p>
            <a:r>
              <a:rPr lang="en-US" smtClean="0">
                <a:solidFill>
                  <a:srgbClr val="FF0000"/>
                </a:solidFill>
              </a:rPr>
              <a:t>Thermal Analysis of Solar Still</a:t>
            </a:r>
          </a:p>
        </p:txBody>
      </p:sp>
      <p:sp>
        <p:nvSpPr>
          <p:cNvPr id="84995" name="Content Placeholder 2"/>
          <p:cNvSpPr>
            <a:spLocks noGrp="1"/>
          </p:cNvSpPr>
          <p:nvPr>
            <p:ph idx="1"/>
          </p:nvPr>
        </p:nvSpPr>
        <p:spPr>
          <a:xfrm>
            <a:off x="0" y="685800"/>
            <a:ext cx="9144000" cy="6172200"/>
          </a:xfrm>
        </p:spPr>
        <p:txBody>
          <a:bodyPr/>
          <a:lstStyle/>
          <a:p>
            <a:pPr algn="just"/>
            <a:r>
              <a:rPr lang="en-US" sz="2800" smtClean="0"/>
              <a:t>The figure below shows the major energy flows in a still while it is operating with corresponding thermal network </a:t>
            </a:r>
          </a:p>
        </p:txBody>
      </p:sp>
      <p:pic>
        <p:nvPicPr>
          <p:cNvPr id="111617" name="Picture 1"/>
          <p:cNvPicPr>
            <a:picLocks noChangeAspect="1" noChangeArrowheads="1"/>
          </p:cNvPicPr>
          <p:nvPr/>
        </p:nvPicPr>
        <p:blipFill>
          <a:blip r:embed="rId2" cstate="print">
            <a:duotone>
              <a:prstClr val="black"/>
              <a:schemeClr val="accent5">
                <a:lumMod val="40000"/>
                <a:lumOff val="60000"/>
                <a:tint val="45000"/>
                <a:satMod val="400000"/>
              </a:schemeClr>
            </a:duotone>
          </a:blip>
          <a:srcRect/>
          <a:stretch>
            <a:fillRect/>
          </a:stretch>
        </p:blipFill>
        <p:spPr bwMode="auto">
          <a:xfrm>
            <a:off x="0" y="1600200"/>
            <a:ext cx="6109050" cy="3810000"/>
          </a:xfrm>
          <a:prstGeom prst="rect">
            <a:avLst/>
          </a:prstGeom>
          <a:noFill/>
          <a:ln w="9525">
            <a:noFill/>
            <a:miter lim="800000"/>
            <a:headEnd/>
            <a:tailEnd/>
          </a:ln>
        </p:spPr>
      </p:pic>
      <p:sp>
        <p:nvSpPr>
          <p:cNvPr id="84997" name="Rectangle 4"/>
          <p:cNvSpPr>
            <a:spLocks noChangeArrowheads="1"/>
          </p:cNvSpPr>
          <p:nvPr/>
        </p:nvSpPr>
        <p:spPr bwMode="auto">
          <a:xfrm>
            <a:off x="228600" y="62484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smtClean="0">
                <a:solidFill>
                  <a:srgbClr val="FF0000"/>
                </a:solidFill>
                <a:latin typeface="Arial" charset="0"/>
              </a:rPr>
              <a:t>Figure.  The major energy transport mechanisms  in a basin-type still with thermal network</a:t>
            </a:r>
          </a:p>
        </p:txBody>
      </p:sp>
      <p:pic>
        <p:nvPicPr>
          <p:cNvPr id="111618" name="Picture 2"/>
          <p:cNvPicPr>
            <a:picLocks noChangeAspect="1" noChangeArrowheads="1"/>
          </p:cNvPicPr>
          <p:nvPr/>
        </p:nvPicPr>
        <p:blipFill>
          <a:blip r:embed="rId3" cstate="print">
            <a:duotone>
              <a:prstClr val="black"/>
              <a:srgbClr val="FFC000">
                <a:tint val="45000"/>
                <a:satMod val="400000"/>
              </a:srgbClr>
            </a:duotone>
          </a:blip>
          <a:srcRect/>
          <a:stretch>
            <a:fillRect/>
          </a:stretch>
        </p:blipFill>
        <p:spPr bwMode="auto">
          <a:xfrm>
            <a:off x="6305550" y="1752600"/>
            <a:ext cx="2838450" cy="4257675"/>
          </a:xfrm>
          <a:prstGeom prst="rect">
            <a:avLst/>
          </a:prstGeom>
          <a:noFill/>
          <a:ln w="9525">
            <a:noFill/>
            <a:miter lim="800000"/>
            <a:headEnd/>
            <a:tailEnd/>
          </a:ln>
        </p:spPr>
      </p:pic>
      <p:sp>
        <p:nvSpPr>
          <p:cNvPr id="84999" name="Rectangle 6"/>
          <p:cNvSpPr>
            <a:spLocks noChangeArrowheads="1"/>
          </p:cNvSpPr>
          <p:nvPr/>
        </p:nvSpPr>
        <p:spPr bwMode="auto">
          <a:xfrm>
            <a:off x="914400" y="53340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600" smtClean="0">
                <a:solidFill>
                  <a:srgbClr val="00B0F0"/>
                </a:solidFill>
                <a:latin typeface="Arial" charset="0"/>
              </a:rPr>
              <a:t>N.B:Terms for leakage, edge losses, entering</a:t>
            </a:r>
          </a:p>
          <a:p>
            <a:pPr fontAlgn="base">
              <a:spcBef>
                <a:spcPct val="0"/>
              </a:spcBef>
              <a:spcAft>
                <a:spcPct val="0"/>
              </a:spcAft>
            </a:pPr>
            <a:r>
              <a:rPr lang="en-US" sz="1600" smtClean="0">
                <a:solidFill>
                  <a:srgbClr val="00B0F0"/>
                </a:solidFill>
                <a:latin typeface="Arial" charset="0"/>
              </a:rPr>
              <a:t>feedwater, and leaving brine or product are not shown.</a:t>
            </a:r>
          </a:p>
        </p:txBody>
      </p:sp>
    </p:spTree>
    <p:extLst>
      <p:ext uri="{BB962C8B-B14F-4D97-AF65-F5344CB8AC3E}">
        <p14:creationId xmlns:p14="http://schemas.microsoft.com/office/powerpoint/2010/main" val="159446286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algn="just"/>
            <a:r>
              <a:rPr lang="en-US" smtClean="0">
                <a:latin typeface="Times New Roman" pitchFamily="18" charset="0"/>
                <a:cs typeface="Times New Roman" pitchFamily="18" charset="0"/>
              </a:rPr>
              <a:t>The objective of still design is to maximize </a:t>
            </a:r>
            <a:r>
              <a:rPr lang="en-US" i="1" smtClean="0">
                <a:latin typeface="Times New Roman" pitchFamily="18" charset="0"/>
                <a:cs typeface="Times New Roman" pitchFamily="18" charset="0"/>
              </a:rPr>
              <a:t>Q</a:t>
            </a:r>
            <a:r>
              <a:rPr lang="en-US" i="1" baseline="-25000" smtClean="0">
                <a:latin typeface="Times New Roman" pitchFamily="18" charset="0"/>
                <a:cs typeface="Times New Roman" pitchFamily="18" charset="0"/>
              </a:rPr>
              <a:t>evap</a:t>
            </a:r>
            <a:r>
              <a:rPr lang="en-US" i="1" smtClean="0">
                <a:latin typeface="Times New Roman" pitchFamily="18" charset="0"/>
                <a:cs typeface="Times New Roman" pitchFamily="18" charset="0"/>
              </a:rPr>
              <a:t>, the transport of absorbed solar radiation to </a:t>
            </a:r>
            <a:r>
              <a:rPr lang="en-US" smtClean="0">
                <a:latin typeface="Times New Roman" pitchFamily="18" charset="0"/>
                <a:cs typeface="Times New Roman" pitchFamily="18" charset="0"/>
              </a:rPr>
              <a:t>the cover-condenser by water vapor, as this is directly proportional to still productivity.</a:t>
            </a:r>
          </a:p>
          <a:p>
            <a:pPr algn="just"/>
            <a:r>
              <a:rPr lang="en-US" smtClean="0">
                <a:latin typeface="Times New Roman" pitchFamily="18" charset="0"/>
                <a:cs typeface="Times New Roman" pitchFamily="18" charset="0"/>
              </a:rPr>
              <a:t>All other energy transfer from basin to surroundings should be suppressed as far as is possible.</a:t>
            </a:r>
          </a:p>
          <a:p>
            <a:pPr algn="just"/>
            <a:r>
              <a:rPr lang="en-US" smtClean="0">
                <a:latin typeface="Times New Roman" pitchFamily="18" charset="0"/>
                <a:cs typeface="Times New Roman" pitchFamily="18" charset="0"/>
              </a:rPr>
              <a:t>Most energy flows can be evaluated from basic principles, but terms such as leakage and edge losses are difficult to quantify and may be lumped together in a catchall term determined experimentally for a particular still.</a:t>
            </a:r>
          </a:p>
          <a:p>
            <a:endParaRPr 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10199790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800" smtClean="0">
                <a:solidFill>
                  <a:srgbClr val="FF0000"/>
                </a:solidFill>
              </a:rPr>
              <a:t>The thermal network for a basin-type still is similar in principle to a flat-plate collector, but with three differences.</a:t>
            </a:r>
          </a:p>
          <a:p>
            <a:pPr marL="1371600" lvl="2" indent="-571500" algn="just">
              <a:buFont typeface="Calibri" pitchFamily="34" charset="0"/>
              <a:buAutoNum type="romanLcPeriod"/>
            </a:pPr>
            <a:r>
              <a:rPr lang="en-US" sz="2800" smtClean="0">
                <a:solidFill>
                  <a:srgbClr val="0070C0"/>
                </a:solidFill>
              </a:rPr>
              <a:t>Energy transfer from basin to cover occurs by evaporation-condensation in addition to convection and radiation.</a:t>
            </a:r>
          </a:p>
          <a:p>
            <a:pPr marL="1371600" lvl="2" indent="-571500" algn="just">
              <a:buFont typeface="Calibri" pitchFamily="34" charset="0"/>
              <a:buAutoNum type="romanLcPeriod"/>
            </a:pPr>
            <a:r>
              <a:rPr lang="en-US" sz="2800" smtClean="0">
                <a:solidFill>
                  <a:srgbClr val="0070C0"/>
                </a:solidFill>
              </a:rPr>
              <a:t> The losses from the back of the still are to the ground. The depth of the water in the still is usually such that its capacitance must be taken into account. </a:t>
            </a:r>
          </a:p>
          <a:p>
            <a:pPr marL="1371600" lvl="2" indent="-571500" algn="just">
              <a:buFont typeface="Calibri" pitchFamily="34" charset="0"/>
              <a:buAutoNum type="romanLcPeriod"/>
            </a:pPr>
            <a:r>
              <a:rPr lang="en-US" sz="2800" smtClean="0">
                <a:solidFill>
                  <a:srgbClr val="0070C0"/>
                </a:solidFill>
              </a:rPr>
              <a:t>There is no useful energy gain in the sense of that of a flat-plate collector; still output is measured by the evaporation-condensation transfer from basin to cover.</a:t>
            </a:r>
          </a:p>
          <a:p>
            <a:pPr algn="just"/>
            <a:endParaRPr lang="en-US" sz="2800" smtClean="0">
              <a:solidFill>
                <a:srgbClr val="0000FF"/>
              </a:solidFill>
            </a:endParaRPr>
          </a:p>
          <a:p>
            <a:pPr algn="just"/>
            <a:endParaRPr lang="en-US" sz="2800" smtClean="0"/>
          </a:p>
          <a:p>
            <a:pPr algn="just"/>
            <a:endParaRPr lang="en-US" sz="2800" smtClean="0"/>
          </a:p>
          <a:p>
            <a:pPr algn="just"/>
            <a:endParaRPr lang="en-US" sz="2800" smtClean="0"/>
          </a:p>
          <a:p>
            <a:pPr algn="just"/>
            <a:endParaRPr lang="en-US" sz="2800" smtClean="0"/>
          </a:p>
          <a:p>
            <a:pPr algn="just"/>
            <a:endParaRPr lang="en-US" sz="2800" smtClean="0"/>
          </a:p>
        </p:txBody>
      </p:sp>
    </p:spTree>
    <p:extLst>
      <p:ext uri="{BB962C8B-B14F-4D97-AF65-F5344CB8AC3E}">
        <p14:creationId xmlns:p14="http://schemas.microsoft.com/office/powerpoint/2010/main" val="1438091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defRPr/>
            </a:pPr>
            <a:r>
              <a:rPr lang="en-US" dirty="0" smtClean="0"/>
              <a:t>An energy balance on the water in the basin (and the basin itself), per unit area of basin, can be written as</a:t>
            </a:r>
          </a:p>
          <a:p>
            <a:pPr>
              <a:defRPr/>
            </a:pPr>
            <a:endParaRPr lang="en-US" dirty="0"/>
          </a:p>
        </p:txBody>
      </p:sp>
      <p:pic>
        <p:nvPicPr>
          <p:cNvPr id="112642"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1447800" y="1219200"/>
            <a:ext cx="6630572" cy="1066800"/>
          </a:xfrm>
          <a:prstGeom prst="rect">
            <a:avLst/>
          </a:prstGeom>
          <a:noFill/>
          <a:ln w="9525">
            <a:noFill/>
            <a:miter lim="800000"/>
            <a:headEnd/>
            <a:tailEnd/>
          </a:ln>
        </p:spPr>
      </p:pic>
      <p:sp>
        <p:nvSpPr>
          <p:cNvPr id="5" name="Rectangle 4"/>
          <p:cNvSpPr>
            <a:spLocks noChangeArrowheads="1"/>
          </p:cNvSpPr>
          <p:nvPr/>
        </p:nvSpPr>
        <p:spPr bwMode="auto">
          <a:xfrm>
            <a:off x="0" y="2362200"/>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400" smtClean="0">
                <a:solidFill>
                  <a:prstClr val="black"/>
                </a:solidFill>
                <a:latin typeface="Arial" charset="0"/>
              </a:rPr>
              <a:t>where the subscripts, </a:t>
            </a:r>
            <a:r>
              <a:rPr lang="en-US" sz="2400" i="1" smtClean="0">
                <a:solidFill>
                  <a:prstClr val="black"/>
                </a:solidFill>
                <a:latin typeface="Arial" charset="0"/>
              </a:rPr>
              <a:t>e, r, c, and k represent evaporation-condensation, radiation, convection, and</a:t>
            </a:r>
            <a:r>
              <a:rPr lang="en-US" sz="2400" smtClean="0">
                <a:solidFill>
                  <a:prstClr val="black"/>
                </a:solidFill>
                <a:latin typeface="Arial" charset="0"/>
              </a:rPr>
              <a:t> conduction, respectively. The subscripts </a:t>
            </a:r>
            <a:r>
              <a:rPr lang="en-US" sz="2400" i="1" smtClean="0">
                <a:solidFill>
                  <a:prstClr val="black"/>
                </a:solidFill>
                <a:latin typeface="Arial" charset="0"/>
              </a:rPr>
              <a:t>b and g refer to basin and glazing </a:t>
            </a:r>
            <a:r>
              <a:rPr lang="en-US" sz="2400" smtClean="0">
                <a:solidFill>
                  <a:prstClr val="black"/>
                </a:solidFill>
                <a:latin typeface="Arial" charset="0"/>
              </a:rPr>
              <a:t>(cover), and </a:t>
            </a:r>
            <a:r>
              <a:rPr lang="en-US" sz="2400" i="1" smtClean="0">
                <a:solidFill>
                  <a:prstClr val="black"/>
                </a:solidFill>
                <a:latin typeface="Arial" charset="0"/>
                <a:sym typeface="Symbol" pitchFamily="18" charset="2"/>
              </a:rPr>
              <a:t></a:t>
            </a:r>
            <a:r>
              <a:rPr lang="en-US" sz="2400" i="1" baseline="-25000" smtClean="0">
                <a:solidFill>
                  <a:prstClr val="black"/>
                </a:solidFill>
                <a:latin typeface="Arial" charset="0"/>
              </a:rPr>
              <a:t>c</a:t>
            </a:r>
            <a:r>
              <a:rPr lang="en-US" sz="2400" i="1" smtClean="0">
                <a:solidFill>
                  <a:prstClr val="black"/>
                </a:solidFill>
                <a:latin typeface="Arial" charset="0"/>
              </a:rPr>
              <a:t> is the transmittance of the cover and the water film or droplets on its </a:t>
            </a:r>
            <a:r>
              <a:rPr lang="en-US" sz="2400" smtClean="0">
                <a:solidFill>
                  <a:prstClr val="black"/>
                </a:solidFill>
                <a:latin typeface="Arial" charset="0"/>
              </a:rPr>
              <a:t>underside.</a:t>
            </a:r>
          </a:p>
        </p:txBody>
      </p:sp>
      <p:sp>
        <p:nvSpPr>
          <p:cNvPr id="6" name="Rectangle 5"/>
          <p:cNvSpPr>
            <a:spLocks noChangeArrowheads="1"/>
          </p:cNvSpPr>
          <p:nvPr/>
        </p:nvSpPr>
        <p:spPr bwMode="auto">
          <a:xfrm>
            <a:off x="0" y="4343400"/>
            <a:ext cx="9144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800" smtClean="0">
                <a:solidFill>
                  <a:prstClr val="black"/>
                </a:solidFill>
                <a:latin typeface="Arial" charset="0"/>
              </a:rPr>
              <a:t>The capacitance of the glazing will normally be small compared to that of the water and basin. In most modern still designs the pitch of the covers is small and the cover area is approximately the same as the basin area. </a:t>
            </a:r>
          </a:p>
        </p:txBody>
      </p:sp>
    </p:spTree>
    <p:extLst>
      <p:ext uri="{BB962C8B-B14F-4D97-AF65-F5344CB8AC3E}">
        <p14:creationId xmlns:p14="http://schemas.microsoft.com/office/powerpoint/2010/main" val="884879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2642"/>
                                        </p:tgtEl>
                                        <p:attrNameLst>
                                          <p:attrName>style.visibility</p:attrName>
                                        </p:attrNameLst>
                                      </p:cBhvr>
                                      <p:to>
                                        <p:strVal val="visible"/>
                                      </p:to>
                                    </p:set>
                                    <p:animEffect transition="in" filter="wipe(down)">
                                      <p:cBhvr>
                                        <p:cTn id="10" dur="500"/>
                                        <p:tgtEl>
                                          <p:spTgt spid="1126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mtClean="0"/>
              <a:t>An energy balance on the cover, neglecting its capacitance and solar energy absorbed by it, can be written as</a:t>
            </a:r>
          </a:p>
        </p:txBody>
      </p:sp>
      <p:pic>
        <p:nvPicPr>
          <p:cNvPr id="113666" name="Picture 2"/>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762000" y="1905000"/>
            <a:ext cx="7620000" cy="907712"/>
          </a:xfrm>
          <a:prstGeom prst="rect">
            <a:avLst/>
          </a:prstGeom>
          <a:noFill/>
          <a:ln w="9525">
            <a:noFill/>
            <a:miter lim="800000"/>
            <a:headEnd/>
            <a:tailEnd/>
          </a:ln>
        </p:spPr>
      </p:pic>
      <p:sp>
        <p:nvSpPr>
          <p:cNvPr id="5" name="Rectangle 4"/>
          <p:cNvSpPr/>
          <p:nvPr/>
        </p:nvSpPr>
        <p:spPr>
          <a:xfrm>
            <a:off x="0" y="2895600"/>
            <a:ext cx="9144000" cy="2554288"/>
          </a:xfrm>
          <a:prstGeom prst="rect">
            <a:avLst/>
          </a:prstGeom>
        </p:spPr>
        <p:txBody>
          <a:bodyPr>
            <a:spAutoFit/>
          </a:bodyPr>
          <a:lstStyle/>
          <a:p>
            <a:pPr algn="just" fontAlgn="base">
              <a:spcBef>
                <a:spcPct val="0"/>
              </a:spcBef>
              <a:spcAft>
                <a:spcPct val="0"/>
              </a:spcAft>
              <a:defRPr/>
            </a:pPr>
            <a:r>
              <a:rPr lang="en-US" sz="3200" dirty="0" err="1">
                <a:solidFill>
                  <a:prstClr val="black"/>
                </a:solidFill>
              </a:rPr>
              <a:t>Dunkle</a:t>
            </a:r>
            <a:r>
              <a:rPr lang="en-US" sz="3200" dirty="0">
                <a:solidFill>
                  <a:prstClr val="black"/>
                </a:solidFill>
              </a:rPr>
              <a:t> (1961) provides convenient ways of estimating the terms for internal heat transfer in the still for use in these equations. </a:t>
            </a:r>
          </a:p>
          <a:p>
            <a:pPr algn="just" fontAlgn="base">
              <a:spcBef>
                <a:spcPct val="0"/>
              </a:spcBef>
              <a:spcAft>
                <a:spcPct val="0"/>
              </a:spcAft>
              <a:defRPr/>
            </a:pPr>
            <a:r>
              <a:rPr lang="en-US" sz="3200" dirty="0">
                <a:solidFill>
                  <a:prstClr val="black"/>
                </a:solidFill>
              </a:rPr>
              <a:t>As recommended by </a:t>
            </a:r>
            <a:r>
              <a:rPr lang="en-US" sz="3200" dirty="0" err="1">
                <a:solidFill>
                  <a:prstClr val="black"/>
                </a:solidFill>
              </a:rPr>
              <a:t>Dunkle,the</a:t>
            </a:r>
            <a:r>
              <a:rPr lang="en-US" sz="3200" dirty="0">
                <a:solidFill>
                  <a:prstClr val="black"/>
                </a:solidFill>
              </a:rPr>
              <a:t> radiation exchange between basin and cover, </a:t>
            </a:r>
            <a:r>
              <a:rPr lang="en-US" sz="3200" dirty="0" err="1">
                <a:solidFill>
                  <a:prstClr val="black"/>
                </a:solidFill>
              </a:rPr>
              <a:t>q</a:t>
            </a:r>
            <a:r>
              <a:rPr lang="en-US" sz="3200" baseline="-25000" dirty="0" err="1">
                <a:solidFill>
                  <a:prstClr val="black"/>
                </a:solidFill>
              </a:rPr>
              <a:t>r</a:t>
            </a:r>
            <a:r>
              <a:rPr lang="en-US" sz="3200" baseline="-25000" dirty="0">
                <a:solidFill>
                  <a:prstClr val="black"/>
                </a:solidFill>
              </a:rPr>
              <a:t>,b−g</a:t>
            </a:r>
            <a:r>
              <a:rPr lang="en-US" sz="3200" dirty="0">
                <a:solidFill>
                  <a:prstClr val="black"/>
                </a:solidFill>
              </a:rPr>
              <a:t>, is calculated by </a:t>
            </a:r>
          </a:p>
        </p:txBody>
      </p:sp>
      <p:pic>
        <p:nvPicPr>
          <p:cNvPr id="113667" name="Picture 3"/>
          <p:cNvPicPr>
            <a:picLocks noChangeAspect="1" noChangeArrowheads="1"/>
          </p:cNvPicPr>
          <p:nvPr/>
        </p:nvPicPr>
        <p:blipFill>
          <a:blip r:embed="rId3" cstate="print">
            <a:duotone>
              <a:prstClr val="black"/>
              <a:srgbClr val="FFC000">
                <a:tint val="45000"/>
                <a:satMod val="400000"/>
              </a:srgbClr>
            </a:duotone>
          </a:blip>
          <a:srcRect/>
          <a:stretch>
            <a:fillRect/>
          </a:stretch>
        </p:blipFill>
        <p:spPr bwMode="auto">
          <a:xfrm>
            <a:off x="2286000" y="5486400"/>
            <a:ext cx="4800600" cy="1069328"/>
          </a:xfrm>
          <a:prstGeom prst="rect">
            <a:avLst/>
          </a:prstGeom>
          <a:noFill/>
          <a:ln w="9525">
            <a:noFill/>
            <a:miter lim="800000"/>
            <a:headEnd/>
            <a:tailEnd/>
          </a:ln>
        </p:spPr>
      </p:pic>
    </p:spTree>
    <p:extLst>
      <p:ext uri="{BB962C8B-B14F-4D97-AF65-F5344CB8AC3E}">
        <p14:creationId xmlns:p14="http://schemas.microsoft.com/office/powerpoint/2010/main" val="4043247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3666"/>
                                        </p:tgtEl>
                                        <p:attrNameLst>
                                          <p:attrName>style.visibility</p:attrName>
                                        </p:attrNameLst>
                                      </p:cBhvr>
                                      <p:to>
                                        <p:strVal val="visible"/>
                                      </p:to>
                                    </p:set>
                                    <p:animEffect transition="in" filter="wipe(down)">
                                      <p:cBhvr>
                                        <p:cTn id="10" dur="500"/>
                                        <p:tgtEl>
                                          <p:spTgt spid="1136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wipe(down)">
                                      <p:cBhvr>
                                        <p:cTn id="18" dur="500"/>
                                        <p:tgtEl>
                                          <p:spTgt spid="5">
                                            <p:txEl>
                                              <p:pRg st="1" end="1"/>
                                            </p:txEl>
                                          </p:spTgt>
                                        </p:tgtEl>
                                      </p:cBhvr>
                                    </p:animEffect>
                                  </p:childTnLst>
                                </p:cTn>
                              </p:par>
                            </p:childTnLst>
                          </p:cTn>
                        </p:par>
                        <p:par>
                          <p:cTn id="19" fill="hold" nodeType="afterGroup">
                            <p:stCondLst>
                              <p:cond delay="500"/>
                            </p:stCondLst>
                            <p:childTnLst>
                              <p:par>
                                <p:cTn id="20" presetID="22" presetClass="entr" presetSubtype="4" fill="hold" nodeType="afterEffect">
                                  <p:stCondLst>
                                    <p:cond delay="0"/>
                                  </p:stCondLst>
                                  <p:childTnLst>
                                    <p:set>
                                      <p:cBhvr>
                                        <p:cTn id="21" dur="1" fill="hold">
                                          <p:stCondLst>
                                            <p:cond delay="0"/>
                                          </p:stCondLst>
                                        </p:cTn>
                                        <p:tgtEl>
                                          <p:spTgt spid="113667"/>
                                        </p:tgtEl>
                                        <p:attrNameLst>
                                          <p:attrName>style.visibility</p:attrName>
                                        </p:attrNameLst>
                                      </p:cBhvr>
                                      <p:to>
                                        <p:strVal val="visible"/>
                                      </p:to>
                                    </p:set>
                                    <p:animEffect transition="in" filter="wipe(down)">
                                      <p:cBhvr>
                                        <p:cTn id="22" dur="500"/>
                                        <p:tgtEl>
                                          <p:spTgt spid="113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0" y="177800"/>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en-US" sz="2400" smtClean="0">
                <a:solidFill>
                  <a:prstClr val="black"/>
                </a:solidFill>
                <a:latin typeface="Arial" charset="0"/>
              </a:rPr>
              <a:t>The convective heat</a:t>
            </a:r>
            <a:r>
              <a:rPr lang="hi-IN" sz="2400" smtClean="0">
                <a:solidFill>
                  <a:prstClr val="black"/>
                </a:solidFill>
                <a:latin typeface="Arial" charset="0"/>
                <a:ea typeface="Mangal" pitchFamily="2"/>
              </a:rPr>
              <a:t> </a:t>
            </a:r>
            <a:r>
              <a:rPr lang="en-US" sz="2400" smtClean="0">
                <a:solidFill>
                  <a:prstClr val="black"/>
                </a:solidFill>
                <a:latin typeface="Arial" charset="0"/>
              </a:rPr>
              <a:t>loss</a:t>
            </a:r>
            <a:r>
              <a:rPr lang="hi-IN" sz="2400" smtClean="0">
                <a:solidFill>
                  <a:prstClr val="black"/>
                </a:solidFill>
                <a:latin typeface="Arial" charset="0"/>
                <a:ea typeface="Mangal" pitchFamily="2"/>
              </a:rPr>
              <a:t> </a:t>
            </a:r>
            <a:r>
              <a:rPr lang="en-US" sz="2400" smtClean="0">
                <a:solidFill>
                  <a:prstClr val="black"/>
                </a:solidFill>
                <a:latin typeface="Arial" charset="0"/>
              </a:rPr>
              <a:t>from hot water surface in the still to the glass cover</a:t>
            </a:r>
            <a:r>
              <a:rPr lang="hi-IN" sz="2400" smtClean="0">
                <a:solidFill>
                  <a:prstClr val="black"/>
                </a:solidFill>
                <a:latin typeface="Arial" charset="0"/>
                <a:ea typeface="Mangal" pitchFamily="2"/>
              </a:rPr>
              <a:t> </a:t>
            </a:r>
            <a:r>
              <a:rPr lang="en-US" sz="2400" smtClean="0">
                <a:solidFill>
                  <a:prstClr val="black"/>
                </a:solidFill>
                <a:latin typeface="Arial" charset="0"/>
              </a:rPr>
              <a:t>can be calculated from the following expression</a:t>
            </a:r>
            <a:r>
              <a:rPr lang="hi-IN" sz="2400" smtClean="0">
                <a:solidFill>
                  <a:prstClr val="black"/>
                </a:solidFill>
                <a:latin typeface="Arial" charset="0"/>
                <a:ea typeface="Mangal" pitchFamily="2"/>
              </a:rPr>
              <a:t> :</a:t>
            </a:r>
          </a:p>
        </p:txBody>
      </p:sp>
      <p:sp>
        <p:nvSpPr>
          <p:cNvPr id="90115" name="Rectangle 3"/>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prstClr val="black"/>
              </a:solidFill>
              <a:latin typeface="Arial" charset="0"/>
            </a:endParaRPr>
          </a:p>
        </p:txBody>
      </p:sp>
      <p:sp>
        <p:nvSpPr>
          <p:cNvPr id="90116" name="Rectangle 4"/>
          <p:cNvSpPr>
            <a:spLocks noChangeArrowheads="1"/>
          </p:cNvSpPr>
          <p:nvPr/>
        </p:nvSpPr>
        <p:spPr bwMode="auto">
          <a:xfrm>
            <a:off x="0" y="33099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prstClr val="black"/>
              </a:solidFill>
              <a:latin typeface="Arial" charset="0"/>
            </a:endParaRPr>
          </a:p>
        </p:txBody>
      </p:sp>
      <p:graphicFrame>
        <p:nvGraphicFramePr>
          <p:cNvPr id="8194" name="Object 5"/>
          <p:cNvGraphicFramePr>
            <a:graphicFrameLocks noChangeAspect="1"/>
          </p:cNvGraphicFramePr>
          <p:nvPr/>
        </p:nvGraphicFramePr>
        <p:xfrm>
          <a:off x="1643063" y="1123950"/>
          <a:ext cx="3802062" cy="796925"/>
        </p:xfrm>
        <a:graphic>
          <a:graphicData uri="http://schemas.openxmlformats.org/presentationml/2006/ole">
            <mc:AlternateContent xmlns:mc="http://schemas.openxmlformats.org/markup-compatibility/2006">
              <mc:Choice xmlns:v="urn:schemas-microsoft-com:vml" Requires="v">
                <p:oleObj spid="_x0000_s12302" name="Equation" r:id="rId3" imgW="1193800" imgH="254000" progId="Equation.3">
                  <p:embed/>
                </p:oleObj>
              </mc:Choice>
              <mc:Fallback>
                <p:oleObj name="Equation" r:id="rId3" imgW="11938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063" y="1123950"/>
                        <a:ext cx="3802062" cy="796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00" name="Rectangle 7"/>
          <p:cNvSpPr>
            <a:spLocks noChangeArrowheads="1"/>
          </p:cNvSpPr>
          <p:nvPr/>
        </p:nvSpPr>
        <p:spPr bwMode="auto">
          <a:xfrm>
            <a:off x="0" y="1981200"/>
            <a:ext cx="88392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fontAlgn="base">
              <a:spcBef>
                <a:spcPct val="0"/>
              </a:spcBef>
              <a:spcAft>
                <a:spcPct val="0"/>
              </a:spcAft>
            </a:pPr>
            <a:r>
              <a:rPr lang="en-US" sz="2400" smtClean="0">
                <a:solidFill>
                  <a:prstClr val="black"/>
                </a:solidFill>
                <a:latin typeface="Arial" charset="0"/>
              </a:rPr>
              <a:t>Where </a:t>
            </a:r>
            <a:r>
              <a:rPr lang="en-US" sz="2400" i="1" smtClean="0">
                <a:solidFill>
                  <a:prstClr val="black"/>
                </a:solidFill>
                <a:latin typeface="Times New Roman" pitchFamily="18" charset="0"/>
                <a:cs typeface="Times New Roman" pitchFamily="18" charset="0"/>
              </a:rPr>
              <a:t>h</a:t>
            </a:r>
            <a:r>
              <a:rPr lang="en-US" sz="2400" i="1" baseline="30000" smtClean="0">
                <a:solidFill>
                  <a:prstClr val="black"/>
                </a:solidFill>
                <a:latin typeface="Times New Roman" pitchFamily="18" charset="0"/>
                <a:cs typeface="Times New Roman" pitchFamily="18" charset="0"/>
              </a:rPr>
              <a:t>’</a:t>
            </a:r>
            <a:r>
              <a:rPr lang="en-US" sz="2400" i="1" baseline="-25000" smtClean="0">
                <a:solidFill>
                  <a:prstClr val="black"/>
                </a:solidFill>
                <a:latin typeface="Times New Roman" pitchFamily="18" charset="0"/>
                <a:cs typeface="Times New Roman" pitchFamily="18" charset="0"/>
              </a:rPr>
              <a:t>c</a:t>
            </a:r>
            <a:r>
              <a:rPr lang="en-US" sz="2400" smtClean="0">
                <a:solidFill>
                  <a:prstClr val="black"/>
                </a:solidFill>
                <a:latin typeface="Arial" charset="0"/>
              </a:rPr>
              <a:t> is the convective heat</a:t>
            </a:r>
            <a:r>
              <a:rPr lang="hi-IN" sz="2400" smtClean="0">
                <a:solidFill>
                  <a:prstClr val="black"/>
                </a:solidFill>
                <a:latin typeface="Arial" charset="0"/>
                <a:ea typeface="Mangal" pitchFamily="2"/>
              </a:rPr>
              <a:t> </a:t>
            </a:r>
            <a:r>
              <a:rPr lang="en-US" sz="2400" smtClean="0">
                <a:solidFill>
                  <a:prstClr val="black"/>
                </a:solidFill>
                <a:latin typeface="Arial" charset="0"/>
              </a:rPr>
              <a:t>transfer coefficient, the value of which depends on many parameters like temperature of water and glass, density, conductivity, specific heat, viscosity, expansion coefficient of fluid, and spacing between water surface and glass cover.</a:t>
            </a:r>
            <a:r>
              <a:rPr lang="hi-IN" sz="2400" smtClean="0">
                <a:solidFill>
                  <a:prstClr val="black"/>
                </a:solidFill>
                <a:latin typeface="Arial" charset="0"/>
                <a:ea typeface="Mangal" pitchFamily="2"/>
              </a:rPr>
              <a:t> </a:t>
            </a:r>
            <a:endParaRPr lang="en-US" sz="2400" smtClean="0">
              <a:solidFill>
                <a:prstClr val="black"/>
              </a:solidFill>
              <a:latin typeface="Arial" charset="0"/>
            </a:endParaRPr>
          </a:p>
          <a:p>
            <a:pPr algn="just" fontAlgn="base">
              <a:spcBef>
                <a:spcPct val="0"/>
              </a:spcBef>
              <a:spcAft>
                <a:spcPct val="0"/>
              </a:spcAft>
            </a:pPr>
            <a:r>
              <a:rPr lang="hi-IN" sz="2400" smtClean="0">
                <a:solidFill>
                  <a:prstClr val="black"/>
                </a:solidFill>
                <a:latin typeface="Arial" charset="0"/>
                <a:ea typeface="Mangal" pitchFamily="2"/>
              </a:rPr>
              <a:t> </a:t>
            </a:r>
            <a:r>
              <a:rPr lang="en-US" sz="2400" smtClean="0">
                <a:solidFill>
                  <a:prstClr val="black"/>
                </a:solidFill>
                <a:latin typeface="Arial" charset="0"/>
              </a:rPr>
              <a:t>Dunkle suggested an empirical relation for the convective heat transfer coefficient as given below :</a:t>
            </a:r>
          </a:p>
        </p:txBody>
      </p:sp>
      <p:sp>
        <p:nvSpPr>
          <p:cNvPr id="90119" name="Rectangle 8"/>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prstClr val="black"/>
              </a:solidFill>
              <a:latin typeface="Arial" charset="0"/>
            </a:endParaRPr>
          </a:p>
        </p:txBody>
      </p:sp>
      <p:sp>
        <p:nvSpPr>
          <p:cNvPr id="90120" name="Rectangle 9"/>
          <p:cNvSpPr>
            <a:spLocks noChangeArrowheads="1"/>
          </p:cNvSpPr>
          <p:nvPr/>
        </p:nvSpPr>
        <p:spPr bwMode="auto">
          <a:xfrm>
            <a:off x="0" y="3176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endParaRPr lang="en-US" smtClean="0">
              <a:solidFill>
                <a:prstClr val="black"/>
              </a:solidFill>
              <a:latin typeface="Arial" charset="0"/>
            </a:endParaRPr>
          </a:p>
        </p:txBody>
      </p:sp>
      <p:graphicFrame>
        <p:nvGraphicFramePr>
          <p:cNvPr id="8195" name="Object 10"/>
          <p:cNvGraphicFramePr>
            <a:graphicFrameLocks noChangeAspect="1"/>
          </p:cNvGraphicFramePr>
          <p:nvPr/>
        </p:nvGraphicFramePr>
        <p:xfrm>
          <a:off x="1295400" y="4724400"/>
          <a:ext cx="6477000" cy="1228725"/>
        </p:xfrm>
        <a:graphic>
          <a:graphicData uri="http://schemas.openxmlformats.org/presentationml/2006/ole">
            <mc:AlternateContent xmlns:mc="http://schemas.openxmlformats.org/markup-compatibility/2006">
              <mc:Choice xmlns:v="urn:schemas-microsoft-com:vml" Requires="v">
                <p:oleObj spid="_x0000_s12303" name="Equation" r:id="rId5" imgW="2667000" imgH="508000" progId="Equation.3">
                  <p:embed/>
                </p:oleObj>
              </mc:Choice>
              <mc:Fallback>
                <p:oleObj name="Equation" r:id="rId5" imgW="2667000" imgH="508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4724400"/>
                        <a:ext cx="6477000" cy="12287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Rectangle 11"/>
          <p:cNvSpPr>
            <a:spLocks noChangeArrowheads="1"/>
          </p:cNvSpPr>
          <p:nvPr/>
        </p:nvSpPr>
        <p:spPr bwMode="auto">
          <a:xfrm>
            <a:off x="0" y="5842000"/>
            <a:ext cx="914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mtClean="0">
                <a:solidFill>
                  <a:prstClr val="black"/>
                </a:solidFill>
                <a:latin typeface="Arial" charset="0"/>
              </a:rPr>
              <a:t>where </a:t>
            </a:r>
            <a:r>
              <a:rPr lang="en-US" i="1" smtClean="0">
                <a:solidFill>
                  <a:prstClr val="black"/>
                </a:solidFill>
                <a:latin typeface="Arial" charset="0"/>
              </a:rPr>
              <a:t>p</a:t>
            </a:r>
            <a:r>
              <a:rPr lang="en-US" i="1" baseline="-25000" smtClean="0">
                <a:solidFill>
                  <a:prstClr val="black"/>
                </a:solidFill>
                <a:latin typeface="Arial" charset="0"/>
              </a:rPr>
              <a:t>wb</a:t>
            </a:r>
            <a:r>
              <a:rPr lang="en-US" i="1" smtClean="0">
                <a:solidFill>
                  <a:prstClr val="black"/>
                </a:solidFill>
                <a:latin typeface="Arial" charset="0"/>
              </a:rPr>
              <a:t> and p</a:t>
            </a:r>
            <a:r>
              <a:rPr lang="en-US" i="1" baseline="-25000" smtClean="0">
                <a:solidFill>
                  <a:prstClr val="black"/>
                </a:solidFill>
                <a:latin typeface="Arial" charset="0"/>
              </a:rPr>
              <a:t>wg</a:t>
            </a:r>
            <a:r>
              <a:rPr lang="en-US" i="1" smtClean="0">
                <a:solidFill>
                  <a:prstClr val="black"/>
                </a:solidFill>
                <a:latin typeface="Arial" charset="0"/>
              </a:rPr>
              <a:t> are the vapor pressures of water in millimeters of mercury of the </a:t>
            </a:r>
            <a:r>
              <a:rPr lang="en-US" smtClean="0">
                <a:solidFill>
                  <a:prstClr val="black"/>
                </a:solidFill>
                <a:latin typeface="Arial" charset="0"/>
              </a:rPr>
              <a:t>solution in the basin at </a:t>
            </a:r>
            <a:r>
              <a:rPr lang="en-US" i="1" smtClean="0">
                <a:solidFill>
                  <a:prstClr val="black"/>
                </a:solidFill>
                <a:latin typeface="Arial" charset="0"/>
              </a:rPr>
              <a:t>T</a:t>
            </a:r>
            <a:r>
              <a:rPr lang="en-US" i="1" baseline="-25000" smtClean="0">
                <a:solidFill>
                  <a:prstClr val="black"/>
                </a:solidFill>
                <a:latin typeface="Arial" charset="0"/>
              </a:rPr>
              <a:t>b</a:t>
            </a:r>
            <a:r>
              <a:rPr lang="en-US" i="1" smtClean="0">
                <a:solidFill>
                  <a:prstClr val="black"/>
                </a:solidFill>
                <a:latin typeface="Arial" charset="0"/>
              </a:rPr>
              <a:t> and of water at the cover temperature T</a:t>
            </a:r>
            <a:r>
              <a:rPr lang="en-US" i="1" baseline="-25000" smtClean="0">
                <a:solidFill>
                  <a:prstClr val="black"/>
                </a:solidFill>
                <a:latin typeface="Arial" charset="0"/>
              </a:rPr>
              <a:t>g</a:t>
            </a:r>
            <a:r>
              <a:rPr lang="en-US" i="1" smtClean="0">
                <a:solidFill>
                  <a:prstClr val="black"/>
                </a:solidFill>
                <a:latin typeface="Arial" charset="0"/>
              </a:rPr>
              <a:t>. Temperatures are in</a:t>
            </a:r>
            <a:r>
              <a:rPr lang="en-US" smtClean="0">
                <a:solidFill>
                  <a:prstClr val="black"/>
                </a:solidFill>
                <a:latin typeface="Arial" charset="0"/>
              </a:rPr>
              <a:t>degrees kelvin.</a:t>
            </a:r>
          </a:p>
        </p:txBody>
      </p:sp>
    </p:spTree>
    <p:extLst>
      <p:ext uri="{BB962C8B-B14F-4D97-AF65-F5344CB8AC3E}">
        <p14:creationId xmlns:p14="http://schemas.microsoft.com/office/powerpoint/2010/main" val="1188405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wipe(down)">
                                      <p:cBhvr>
                                        <p:cTn id="7" dur="500"/>
                                        <p:tgtEl>
                                          <p:spTgt spid="819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200">
                                            <p:txEl>
                                              <p:pRg st="0" end="0"/>
                                            </p:txEl>
                                          </p:spTgt>
                                        </p:tgtEl>
                                        <p:attrNameLst>
                                          <p:attrName>style.visibility</p:attrName>
                                        </p:attrNameLst>
                                      </p:cBhvr>
                                      <p:to>
                                        <p:strVal val="visible"/>
                                      </p:to>
                                    </p:set>
                                    <p:animEffect transition="in" filter="wipe(down)">
                                      <p:cBhvr>
                                        <p:cTn id="15" dur="500"/>
                                        <p:tgtEl>
                                          <p:spTgt spid="8200">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200">
                                            <p:txEl>
                                              <p:pRg st="1" end="1"/>
                                            </p:txEl>
                                          </p:spTgt>
                                        </p:tgtEl>
                                        <p:attrNameLst>
                                          <p:attrName>style.visibility</p:attrName>
                                        </p:attrNameLst>
                                      </p:cBhvr>
                                      <p:to>
                                        <p:strVal val="visible"/>
                                      </p:to>
                                    </p:set>
                                    <p:animEffect transition="in" filter="wipe(down)">
                                      <p:cBhvr>
                                        <p:cTn id="20" dur="500"/>
                                        <p:tgtEl>
                                          <p:spTgt spid="8200">
                                            <p:txEl>
                                              <p:pRg st="1" end="1"/>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195"/>
                                        </p:tgtEl>
                                        <p:attrNameLst>
                                          <p:attrName>style.visibility</p:attrName>
                                        </p:attrNameLst>
                                      </p:cBhvr>
                                      <p:to>
                                        <p:strVal val="visible"/>
                                      </p:to>
                                    </p:set>
                                    <p:animEffect transition="in" filter="wipe(down)">
                                      <p:cBhvr>
                                        <p:cTn id="23" dur="500"/>
                                        <p:tgtEl>
                                          <p:spTgt spid="819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wipe(down)">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build="p"/>
      <p:bldP spid="8200" grpId="0" build="p"/>
      <p:bldP spid="12"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r>
              <a:rPr lang="en-US" smtClean="0"/>
              <a:t>The heat transfer by evaporation-condensation is</a:t>
            </a:r>
          </a:p>
          <a:p>
            <a:endParaRPr lang="en-US" smtClean="0"/>
          </a:p>
        </p:txBody>
      </p:sp>
      <p:pic>
        <p:nvPicPr>
          <p:cNvPr id="115714" name="Picture 2"/>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2133599" y="609600"/>
            <a:ext cx="5203825" cy="838200"/>
          </a:xfrm>
          <a:prstGeom prst="rect">
            <a:avLst/>
          </a:prstGeom>
          <a:noFill/>
          <a:ln w="9525">
            <a:noFill/>
            <a:miter lim="800000"/>
            <a:headEnd/>
            <a:tailEnd/>
          </a:ln>
        </p:spPr>
      </p:pic>
      <p:sp>
        <p:nvSpPr>
          <p:cNvPr id="5" name="Rectangle 4"/>
          <p:cNvSpPr>
            <a:spLocks noChangeArrowheads="1"/>
          </p:cNvSpPr>
          <p:nvPr/>
        </p:nvSpPr>
        <p:spPr bwMode="auto">
          <a:xfrm>
            <a:off x="0" y="160020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800" smtClean="0">
                <a:solidFill>
                  <a:prstClr val="black"/>
                </a:solidFill>
                <a:latin typeface="Times New Roman" pitchFamily="18" charset="0"/>
                <a:cs typeface="Times New Roman" pitchFamily="18" charset="0"/>
              </a:rPr>
              <a:t>Heat</a:t>
            </a:r>
            <a:r>
              <a:rPr lang="hi-IN" sz="2800" smtClean="0">
                <a:solidFill>
                  <a:prstClr val="black"/>
                </a:solidFill>
                <a:latin typeface="Times New Roman" pitchFamily="18" charset="0"/>
                <a:ea typeface="Mangal" pitchFamily="2"/>
              </a:rPr>
              <a:t> </a:t>
            </a:r>
            <a:r>
              <a:rPr lang="en-US" sz="2800" smtClean="0">
                <a:solidFill>
                  <a:prstClr val="black"/>
                </a:solidFill>
                <a:latin typeface="Times New Roman" pitchFamily="18" charset="0"/>
                <a:cs typeface="Times New Roman" pitchFamily="18" charset="0"/>
              </a:rPr>
              <a:t>loss through the ground and periphery q</a:t>
            </a:r>
            <a:r>
              <a:rPr lang="en-US" sz="2800" baseline="-25000" smtClean="0">
                <a:solidFill>
                  <a:prstClr val="black"/>
                </a:solidFill>
                <a:latin typeface="Times New Roman" pitchFamily="18" charset="0"/>
                <a:cs typeface="Times New Roman" pitchFamily="18" charset="0"/>
              </a:rPr>
              <a:t>k</a:t>
            </a:r>
            <a:r>
              <a:rPr lang="en-US" sz="2800" smtClean="0">
                <a:solidFill>
                  <a:prstClr val="black"/>
                </a:solidFill>
                <a:latin typeface="Times New Roman" pitchFamily="18" charset="0"/>
                <a:cs typeface="Times New Roman" pitchFamily="18" charset="0"/>
              </a:rPr>
              <a:t> is difficult to</a:t>
            </a:r>
            <a:r>
              <a:rPr lang="hi-IN" sz="2800" smtClean="0">
                <a:solidFill>
                  <a:prstClr val="black"/>
                </a:solidFill>
                <a:latin typeface="Times New Roman" pitchFamily="18" charset="0"/>
                <a:ea typeface="Mangal" pitchFamily="2"/>
              </a:rPr>
              <a:t> </a:t>
            </a:r>
            <a:r>
              <a:rPr lang="en-US" sz="2800" smtClean="0">
                <a:solidFill>
                  <a:prstClr val="black"/>
                </a:solidFill>
                <a:latin typeface="Times New Roman" pitchFamily="18" charset="0"/>
                <a:cs typeface="Times New Roman" pitchFamily="18" charset="0"/>
              </a:rPr>
              <a:t>compute since the soil</a:t>
            </a:r>
            <a:r>
              <a:rPr lang="hi-IN" sz="2800" smtClean="0">
                <a:solidFill>
                  <a:prstClr val="black"/>
                </a:solidFill>
                <a:latin typeface="Times New Roman" pitchFamily="18" charset="0"/>
                <a:ea typeface="Mangal" pitchFamily="2"/>
              </a:rPr>
              <a:t> </a:t>
            </a:r>
            <a:r>
              <a:rPr lang="en-US" sz="2800" smtClean="0">
                <a:solidFill>
                  <a:prstClr val="black"/>
                </a:solidFill>
                <a:latin typeface="Times New Roman" pitchFamily="18" charset="0"/>
                <a:cs typeface="Times New Roman" pitchFamily="18" charset="0"/>
              </a:rPr>
              <a:t>temperature is unknown.</a:t>
            </a:r>
            <a:r>
              <a:rPr lang="hi-IN" sz="2800" smtClean="0">
                <a:solidFill>
                  <a:prstClr val="black"/>
                </a:solidFill>
                <a:latin typeface="Times New Roman" pitchFamily="18" charset="0"/>
                <a:ea typeface="Mangal" pitchFamily="2"/>
              </a:rPr>
              <a:t>  </a:t>
            </a:r>
            <a:r>
              <a:rPr lang="en-US" sz="2800" smtClean="0">
                <a:solidFill>
                  <a:prstClr val="black"/>
                </a:solidFill>
                <a:latin typeface="Times New Roman" pitchFamily="18" charset="0"/>
                <a:cs typeface="Times New Roman" pitchFamily="18" charset="0"/>
              </a:rPr>
              <a:t>Moreover, the heat conducted in the soil during daytime comes back in the basin during night time.</a:t>
            </a:r>
            <a:r>
              <a:rPr lang="hi-IN" sz="2800" smtClean="0">
                <a:solidFill>
                  <a:prstClr val="black"/>
                </a:solidFill>
                <a:latin typeface="Times New Roman" pitchFamily="18" charset="0"/>
                <a:ea typeface="Mangal" pitchFamily="2"/>
              </a:rPr>
              <a:t>  </a:t>
            </a:r>
            <a:endParaRPr lang="en-US" sz="2800" smtClean="0">
              <a:solidFill>
                <a:prstClr val="black"/>
              </a:solidFill>
              <a:latin typeface="Times New Roman" pitchFamily="18" charset="0"/>
            </a:endParaRPr>
          </a:p>
          <a:p>
            <a:pPr algn="just" fontAlgn="base">
              <a:spcBef>
                <a:spcPct val="0"/>
              </a:spcBef>
              <a:spcAft>
                <a:spcPct val="0"/>
              </a:spcAft>
            </a:pPr>
            <a:r>
              <a:rPr lang="en-US" sz="2800" smtClean="0">
                <a:solidFill>
                  <a:prstClr val="black"/>
                </a:solidFill>
                <a:latin typeface="Times New Roman" pitchFamily="18" charset="0"/>
                <a:cs typeface="Times New Roman" pitchFamily="18" charset="0"/>
              </a:rPr>
              <a:t>However, it can be computed from the following simple relation</a:t>
            </a:r>
            <a:r>
              <a:rPr lang="en-US" sz="2800" smtClean="0">
                <a:solidFill>
                  <a:prstClr val="black"/>
                </a:solidFill>
                <a:latin typeface="Arial" charset="0"/>
              </a:rPr>
              <a:t> if </a:t>
            </a:r>
            <a:r>
              <a:rPr lang="en-US" sz="2800" smtClean="0">
                <a:solidFill>
                  <a:prstClr val="black"/>
                </a:solidFill>
                <a:latin typeface="Times New Roman" pitchFamily="18" charset="0"/>
                <a:cs typeface="Times New Roman" pitchFamily="18" charset="0"/>
              </a:rPr>
              <a:t>still has insulation under the basin,</a:t>
            </a:r>
          </a:p>
          <a:p>
            <a:pPr algn="just" fontAlgn="base">
              <a:spcBef>
                <a:spcPct val="0"/>
              </a:spcBef>
              <a:spcAft>
                <a:spcPct val="0"/>
              </a:spcAft>
            </a:pPr>
            <a:r>
              <a:rPr lang="en-US" sz="2800" smtClean="0">
                <a:solidFill>
                  <a:prstClr val="black"/>
                </a:solidFill>
                <a:latin typeface="Times New Roman" pitchFamily="18" charset="0"/>
                <a:cs typeface="Times New Roman" pitchFamily="18" charset="0"/>
              </a:rPr>
              <a:t> .</a:t>
            </a:r>
          </a:p>
        </p:txBody>
      </p:sp>
      <p:graphicFrame>
        <p:nvGraphicFramePr>
          <p:cNvPr id="115715" name="Object 8"/>
          <p:cNvGraphicFramePr>
            <a:graphicFrameLocks noChangeAspect="1"/>
          </p:cNvGraphicFramePr>
          <p:nvPr/>
        </p:nvGraphicFramePr>
        <p:xfrm>
          <a:off x="1981200" y="4191000"/>
          <a:ext cx="3505200" cy="771525"/>
        </p:xfrm>
        <a:graphic>
          <a:graphicData uri="http://schemas.openxmlformats.org/presentationml/2006/ole">
            <mc:AlternateContent xmlns:mc="http://schemas.openxmlformats.org/markup-compatibility/2006">
              <mc:Choice xmlns:v="urn:schemas-microsoft-com:vml" Requires="v">
                <p:oleObj spid="_x0000_s13320" name="Equation" r:id="rId4" imgW="1040948" imgH="228501" progId="Equation.3">
                  <p:embed/>
                </p:oleObj>
              </mc:Choice>
              <mc:Fallback>
                <p:oleObj name="Equation" r:id="rId4" imgW="1040948" imgH="228501"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191000"/>
                        <a:ext cx="3505200" cy="7715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Rectangle 6"/>
          <p:cNvSpPr>
            <a:spLocks noChangeArrowheads="1"/>
          </p:cNvSpPr>
          <p:nvPr/>
        </p:nvSpPr>
        <p:spPr bwMode="auto">
          <a:xfrm>
            <a:off x="0" y="5380038"/>
            <a:ext cx="91440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800" smtClean="0">
                <a:solidFill>
                  <a:prstClr val="black"/>
                </a:solidFill>
                <a:latin typeface="Times New Roman" pitchFamily="18" charset="0"/>
                <a:cs typeface="Times New Roman" pitchFamily="18" charset="0"/>
              </a:rPr>
              <a:t>where U</a:t>
            </a:r>
            <a:r>
              <a:rPr lang="en-US" sz="2800" baseline="-25000" smtClean="0">
                <a:solidFill>
                  <a:prstClr val="black"/>
                </a:solidFill>
                <a:latin typeface="Times New Roman" pitchFamily="18" charset="0"/>
                <a:cs typeface="Times New Roman" pitchFamily="18" charset="0"/>
              </a:rPr>
              <a:t>G</a:t>
            </a:r>
            <a:r>
              <a:rPr lang="en-US" sz="2800" smtClean="0">
                <a:solidFill>
                  <a:prstClr val="black"/>
                </a:solidFill>
                <a:latin typeface="Times New Roman" pitchFamily="18" charset="0"/>
                <a:cs typeface="Times New Roman" pitchFamily="18" charset="0"/>
              </a:rPr>
              <a:t> is an overall loss coefficient to ground assuming the ground to be at a temperature equal to ambient. This term should be small in a large, well-designed still.</a:t>
            </a:r>
          </a:p>
        </p:txBody>
      </p:sp>
    </p:spTree>
    <p:extLst>
      <p:ext uri="{BB962C8B-B14F-4D97-AF65-F5344CB8AC3E}">
        <p14:creationId xmlns:p14="http://schemas.microsoft.com/office/powerpoint/2010/main" val="9907443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15714"/>
                                        </p:tgtEl>
                                        <p:attrNameLst>
                                          <p:attrName>style.visibility</p:attrName>
                                        </p:attrNameLst>
                                      </p:cBhvr>
                                      <p:to>
                                        <p:strVal val="visible"/>
                                      </p:to>
                                    </p:set>
                                    <p:animEffect transition="in" filter="wipe(down)">
                                      <p:cBhvr>
                                        <p:cTn id="10" dur="500"/>
                                        <p:tgtEl>
                                          <p:spTgt spid="11571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wipe(down)">
                                      <p:cBhvr>
                                        <p:cTn id="20" dur="500"/>
                                        <p:tgtEl>
                                          <p:spTgt spid="5">
                                            <p:txEl>
                                              <p:pRg st="1" end="1"/>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wipe(down)">
                                      <p:cBhvr>
                                        <p:cTn id="23" dur="500"/>
                                        <p:tgtEl>
                                          <p:spTgt spid="5">
                                            <p:txEl>
                                              <p:pRg st="2" end="2"/>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15715"/>
                                        </p:tgtEl>
                                        <p:attrNameLst>
                                          <p:attrName>style.visibility</p:attrName>
                                        </p:attrNameLst>
                                      </p:cBhvr>
                                      <p:to>
                                        <p:strVal val="visible"/>
                                      </p:to>
                                    </p:set>
                                    <p:animEffect transition="in" filter="wipe(down)">
                                      <p:cBhvr>
                                        <p:cTn id="26" dur="500"/>
                                        <p:tgtEl>
                                          <p:spTgt spid="1157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800" smtClean="0">
                <a:latin typeface="Times New Roman" pitchFamily="18" charset="0"/>
                <a:cs typeface="Times New Roman" pitchFamily="18" charset="0"/>
              </a:rPr>
              <a:t>If the basin is very shallow and well insulated, the heat capacity term can be neglected and steady-state solutions found. </a:t>
            </a:r>
          </a:p>
          <a:p>
            <a:pPr algn="just"/>
            <a:r>
              <a:rPr lang="en-US" sz="2800" smtClean="0">
                <a:latin typeface="Times New Roman" pitchFamily="18" charset="0"/>
                <a:cs typeface="Times New Roman" pitchFamily="18" charset="0"/>
              </a:rPr>
              <a:t>However, for practical reasons, most stills will have sufficient depth that the capacitance of the basin should be considered.</a:t>
            </a:r>
          </a:p>
          <a:p>
            <a:pPr algn="just"/>
            <a:r>
              <a:rPr lang="en-US" sz="2800" smtClean="0">
                <a:latin typeface="Times New Roman" pitchFamily="18" charset="0"/>
                <a:cs typeface="Times New Roman" pitchFamily="18" charset="0"/>
              </a:rPr>
              <a:t>If the still is not well insulated, an effective ground capacitance will also have to be considered by writing another differential equation relating energy stored in a layer of ground to heat flows into and out of that layer.</a:t>
            </a:r>
          </a:p>
          <a:p>
            <a:r>
              <a:rPr lang="en-US" sz="2800" smtClean="0">
                <a:latin typeface="Times New Roman" pitchFamily="18" charset="0"/>
                <a:cs typeface="Times New Roman" pitchFamily="18" charset="0"/>
              </a:rPr>
              <a:t>The instantaneous efficiency of a still at any time is defined as the ratio of the heat transfer in the still by evaporation-condensation to the radiation on the still:</a:t>
            </a:r>
          </a:p>
          <a:p>
            <a:endParaRPr lang="en-US" smtClean="0"/>
          </a:p>
        </p:txBody>
      </p:sp>
      <p:pic>
        <p:nvPicPr>
          <p:cNvPr id="116738" name="Picture 2"/>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2514600" y="5791200"/>
            <a:ext cx="2046514" cy="1066800"/>
          </a:xfrm>
          <a:prstGeom prst="rect">
            <a:avLst/>
          </a:prstGeom>
          <a:noFill/>
          <a:ln w="9525">
            <a:noFill/>
            <a:miter lim="800000"/>
            <a:headEnd/>
            <a:tailEnd/>
          </a:ln>
        </p:spPr>
      </p:pic>
    </p:spTree>
    <p:extLst>
      <p:ext uri="{BB962C8B-B14F-4D97-AF65-F5344CB8AC3E}">
        <p14:creationId xmlns:p14="http://schemas.microsoft.com/office/powerpoint/2010/main" val="21234936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16738"/>
                                        </p:tgtEl>
                                        <p:attrNameLst>
                                          <p:attrName>style.visibility</p:attrName>
                                        </p:attrNameLst>
                                      </p:cBhvr>
                                      <p:to>
                                        <p:strVal val="visible"/>
                                      </p:to>
                                    </p:set>
                                    <p:animEffect transition="in" filter="wipe(down)">
                                      <p:cBhvr>
                                        <p:cTn id="27" dur="500"/>
                                        <p:tgtEl>
                                          <p:spTgt spid="116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fontScale="90000"/>
          </a:bodyPr>
          <a:lstStyle/>
          <a:p>
            <a:pPr algn="ctr"/>
            <a:r>
              <a:rPr lang="en-US" sz="2400" b="1" dirty="0" smtClean="0">
                <a:solidFill>
                  <a:srgbClr val="002060"/>
                </a:solidFill>
              </a:rPr>
              <a:t/>
            </a:r>
            <a:br>
              <a:rPr lang="en-US" sz="2400" b="1" dirty="0" smtClean="0">
                <a:solidFill>
                  <a:srgbClr val="002060"/>
                </a:solidFill>
              </a:rPr>
            </a:br>
            <a:r>
              <a:rPr lang="en-US" sz="2400" b="1" dirty="0" smtClean="0">
                <a:solidFill>
                  <a:srgbClr val="002060"/>
                </a:solidFill>
              </a:rPr>
              <a:t>COLLECTOR OVERALL HEAT LOSS COEFFICIENT</a:t>
            </a:r>
            <a:br>
              <a:rPr lang="en-US" sz="2400" b="1" dirty="0" smtClean="0">
                <a:solidFill>
                  <a:srgbClr val="002060"/>
                </a:solidFill>
              </a:rPr>
            </a:br>
            <a:endParaRPr lang="en-US" sz="2400" b="1" dirty="0" smtClean="0">
              <a:solidFill>
                <a:srgbClr val="002060"/>
              </a:solidFill>
            </a:endParaRPr>
          </a:p>
        </p:txBody>
      </p:sp>
      <p:pic>
        <p:nvPicPr>
          <p:cNvPr id="5122" name="Picture 2"/>
          <p:cNvPicPr>
            <a:picLocks noChangeAspect="1" noChangeArrowheads="1"/>
          </p:cNvPicPr>
          <p:nvPr/>
        </p:nvPicPr>
        <p:blipFill>
          <a:blip r:embed="rId2" cstate="print">
            <a:duotone>
              <a:prstClr val="black"/>
              <a:srgbClr val="3399FF">
                <a:tint val="45000"/>
                <a:satMod val="400000"/>
              </a:srgbClr>
            </a:duotone>
          </a:blip>
          <a:srcRect/>
          <a:stretch>
            <a:fillRect/>
          </a:stretch>
        </p:blipFill>
        <p:spPr bwMode="auto">
          <a:xfrm>
            <a:off x="4267200" y="533400"/>
            <a:ext cx="4152344" cy="5563532"/>
          </a:xfrm>
          <a:prstGeom prst="rect">
            <a:avLst/>
          </a:prstGeom>
          <a:noFill/>
          <a:ln w="9525">
            <a:noFill/>
            <a:miter lim="800000"/>
            <a:headEnd/>
            <a:tailEnd/>
          </a:ln>
        </p:spPr>
      </p:pic>
      <p:sp>
        <p:nvSpPr>
          <p:cNvPr id="5" name="Rectangle 4"/>
          <p:cNvSpPr/>
          <p:nvPr/>
        </p:nvSpPr>
        <p:spPr>
          <a:xfrm>
            <a:off x="0" y="609600"/>
            <a:ext cx="3810000" cy="1754326"/>
          </a:xfrm>
          <a:prstGeom prst="rect">
            <a:avLst/>
          </a:prstGeom>
        </p:spPr>
        <p:txBody>
          <a:bodyPr wrap="square">
            <a:spAutoFit/>
          </a:bodyPr>
          <a:lstStyle/>
          <a:p>
            <a:pPr algn="just"/>
            <a:r>
              <a:rPr lang="en-US" dirty="0" smtClean="0">
                <a:latin typeface="Book Antiqua" pitchFamily="18" charset="0"/>
              </a:rPr>
              <a:t>It is useful to develop the concept of an overall loss coefficient for a solar collector to simplify the Analysis. Consider the thermal network for a two-cover system shown in Figure 3.3. </a:t>
            </a:r>
          </a:p>
        </p:txBody>
      </p:sp>
      <p:sp>
        <p:nvSpPr>
          <p:cNvPr id="6" name="Rectangle 5"/>
          <p:cNvSpPr/>
          <p:nvPr/>
        </p:nvSpPr>
        <p:spPr>
          <a:xfrm>
            <a:off x="2971800" y="6019800"/>
            <a:ext cx="6172200" cy="923330"/>
          </a:xfrm>
          <a:prstGeom prst="rect">
            <a:avLst/>
          </a:prstGeom>
        </p:spPr>
        <p:txBody>
          <a:bodyPr wrap="square">
            <a:spAutoFit/>
          </a:bodyPr>
          <a:lstStyle/>
          <a:p>
            <a:r>
              <a:rPr lang="en-US" dirty="0" smtClean="0">
                <a:solidFill>
                  <a:srgbClr val="C00000"/>
                </a:solidFill>
              </a:rPr>
              <a:t>Figure 3.3 Thermal network for a two-cover flat-plate collector: (a) in terms of conduction, convection, and radiation resistances; (b) in terms of resistances between plates.</a:t>
            </a:r>
          </a:p>
        </p:txBody>
      </p:sp>
      <p:sp>
        <p:nvSpPr>
          <p:cNvPr id="7" name="Rectangle 6"/>
          <p:cNvSpPr/>
          <p:nvPr/>
        </p:nvSpPr>
        <p:spPr>
          <a:xfrm>
            <a:off x="0" y="2514600"/>
            <a:ext cx="3886200" cy="2862322"/>
          </a:xfrm>
          <a:prstGeom prst="rect">
            <a:avLst/>
          </a:prstGeom>
        </p:spPr>
        <p:txBody>
          <a:bodyPr wrap="square">
            <a:spAutoFit/>
          </a:bodyPr>
          <a:lstStyle/>
          <a:p>
            <a:pPr algn="just"/>
            <a:r>
              <a:rPr lang="en-US" dirty="0" smtClean="0">
                <a:latin typeface="Book Antiqua" pitchFamily="18" charset="0"/>
              </a:rPr>
              <a:t>At some typical location on the plate where the temperature is </a:t>
            </a:r>
            <a:r>
              <a:rPr lang="en-US" dirty="0" err="1" smtClean="0">
                <a:latin typeface="Book Antiqua" pitchFamily="18" charset="0"/>
              </a:rPr>
              <a:t>T</a:t>
            </a:r>
            <a:r>
              <a:rPr lang="en-US" baseline="-25000" dirty="0" err="1" smtClean="0">
                <a:latin typeface="Book Antiqua" pitchFamily="18" charset="0"/>
              </a:rPr>
              <a:t>p</a:t>
            </a:r>
            <a:r>
              <a:rPr lang="en-US" dirty="0" smtClean="0">
                <a:latin typeface="Book Antiqua" pitchFamily="18" charset="0"/>
              </a:rPr>
              <a:t>, solar energy of amount S is absorbed by the plate, where S is equal to the incident solar radiation reduced by optical losses. </a:t>
            </a:r>
            <a:endParaRPr lang="en-US" dirty="0" smtClean="0"/>
          </a:p>
          <a:p>
            <a:pPr algn="just"/>
            <a:r>
              <a:rPr lang="en-US" dirty="0" smtClean="0">
                <a:latin typeface="Book Antiqua" pitchFamily="18" charset="0"/>
              </a:rPr>
              <a:t>This absorbed energy S is distributed to thermal losses through the top and bottom and to useful energy 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down)">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2"/>
                                        </p:tgtEl>
                                        <p:attrNameLst>
                                          <p:attrName>style.visibility</p:attrName>
                                        </p:attrNameLst>
                                      </p:cBhvr>
                                      <p:to>
                                        <p:strVal val="visible"/>
                                      </p:to>
                                    </p:set>
                                    <p:animEffect transition="in" filter="wipe(down)">
                                      <p:cBhvr>
                                        <p:cTn id="22" dur="500"/>
                                        <p:tgtEl>
                                          <p:spTgt spid="512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533400" y="-36513"/>
            <a:ext cx="8229600" cy="646113"/>
          </a:xfrm>
        </p:spPr>
        <p:txBody>
          <a:bodyPr/>
          <a:lstStyle/>
          <a:p>
            <a:r>
              <a:rPr lang="en-US" smtClean="0">
                <a:solidFill>
                  <a:srgbClr val="FF0000"/>
                </a:solidFill>
              </a:rPr>
              <a:t>Solar Drying</a:t>
            </a:r>
          </a:p>
        </p:txBody>
      </p:sp>
      <p:sp>
        <p:nvSpPr>
          <p:cNvPr id="3" name="Content Placeholder 2"/>
          <p:cNvSpPr>
            <a:spLocks noGrp="1"/>
          </p:cNvSpPr>
          <p:nvPr>
            <p:ph idx="1"/>
          </p:nvPr>
        </p:nvSpPr>
        <p:spPr>
          <a:xfrm>
            <a:off x="0" y="838200"/>
            <a:ext cx="9144000" cy="6019800"/>
          </a:xfrm>
        </p:spPr>
        <p:txBody>
          <a:bodyPr/>
          <a:lstStyle/>
          <a:p>
            <a:pPr algn="just"/>
            <a:r>
              <a:rPr lang="en-US" sz="2800" smtClean="0">
                <a:latin typeface="Times New Roman" pitchFamily="18" charset="0"/>
                <a:cs typeface="Times New Roman" pitchFamily="18" charset="0"/>
              </a:rPr>
              <a:t>Drying is a process  of moisture removal due to simultaneous heat and mass transfer. Agricultural products, especially fruits and vegetables require hot air in the temperature range of 45–60˚C for safe drying. When any agricultural product is  drying under controlled condition at specific humidity as well as temperature it gives rapid superior quality of dry product.</a:t>
            </a:r>
          </a:p>
          <a:p>
            <a:pPr algn="just"/>
            <a:r>
              <a:rPr lang="en-US" sz="2800" smtClean="0">
                <a:latin typeface="Times New Roman" pitchFamily="18" charset="0"/>
                <a:cs typeface="Times New Roman" pitchFamily="18" charset="0"/>
              </a:rPr>
              <a:t> Drying involves the application of heat to vaporize moisture and some means of removing  water vapor after its separation from the food products. It is thus a combined and simultaneous heat and mass transfer operation for which energy must be supplied. </a:t>
            </a:r>
          </a:p>
        </p:txBody>
      </p:sp>
    </p:spTree>
    <p:extLst>
      <p:ext uri="{BB962C8B-B14F-4D97-AF65-F5344CB8AC3E}">
        <p14:creationId xmlns:p14="http://schemas.microsoft.com/office/powerpoint/2010/main" val="25318115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lstStyle/>
          <a:p>
            <a:pPr algn="just"/>
            <a:r>
              <a:rPr lang="en-US" sz="2600" smtClean="0">
                <a:latin typeface="Times New Roman" pitchFamily="18" charset="0"/>
                <a:cs typeface="Times New Roman" pitchFamily="18" charset="0"/>
              </a:rPr>
              <a:t>The removal of moisture prevents the growth and reproduction of microorganisms like bacteria, yeasts and molds causing decay and minimizes many of the moisture-mediated deteriorative reactions.</a:t>
            </a:r>
          </a:p>
          <a:p>
            <a:pPr algn="just"/>
            <a:r>
              <a:rPr lang="en-US" sz="2600" smtClean="0">
                <a:latin typeface="Times New Roman" pitchFamily="18" charset="0"/>
                <a:cs typeface="Times New Roman" pitchFamily="18" charset="0"/>
              </a:rPr>
              <a:t> It observed that reduction in weight and volume, minimizing packing, storage, and transportation costs and enables storability of the product under ambient temperatures.</a:t>
            </a:r>
          </a:p>
          <a:p>
            <a:pPr algn="just"/>
            <a:r>
              <a:rPr lang="en-US" sz="2600" smtClean="0">
                <a:latin typeface="Times New Roman" pitchFamily="18" charset="0"/>
                <a:cs typeface="Times New Roman" pitchFamily="18" charset="0"/>
              </a:rPr>
              <a:t>The purpose of a dryer is to supply more heat to the product than that available naturally under ambient conditions, thus increasing sufficiently the vapour pressure. </a:t>
            </a:r>
          </a:p>
          <a:p>
            <a:pPr algn="just"/>
            <a:r>
              <a:rPr lang="en-US" sz="2600" smtClean="0">
                <a:latin typeface="Times New Roman" pitchFamily="18" charset="0"/>
                <a:cs typeface="Times New Roman" pitchFamily="18" charset="0"/>
              </a:rPr>
              <a:t>The dryer also significantly decreases the relative humidity of the drying air, and by doing so, its moisture-carrying capability increases, thus ensuring sufficiently low equilibrium moisture content.</a:t>
            </a:r>
          </a:p>
          <a:p>
            <a:pPr algn="just"/>
            <a:endParaRPr lang="en-US" sz="2800" smtClean="0"/>
          </a:p>
        </p:txBody>
      </p:sp>
    </p:spTree>
    <p:extLst>
      <p:ext uri="{BB962C8B-B14F-4D97-AF65-F5344CB8AC3E}">
        <p14:creationId xmlns:p14="http://schemas.microsoft.com/office/powerpoint/2010/main" val="17579131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4825"/>
          </a:xfrm>
        </p:spPr>
        <p:txBody>
          <a:bodyPr/>
          <a:lstStyle/>
          <a:p>
            <a:r>
              <a:rPr lang="en-US" sz="2800" smtClean="0">
                <a:latin typeface="Times New Roman" pitchFamily="18" charset="0"/>
                <a:cs typeface="Times New Roman" pitchFamily="18" charset="0"/>
              </a:rPr>
              <a:t>The material to be dried is placed on a screen (wire mesh) in the drying chamber (cabinet) of the drier.  Heated air is passed upward through the bed of material to be dried.</a:t>
            </a:r>
          </a:p>
        </p:txBody>
      </p:sp>
      <p:pic>
        <p:nvPicPr>
          <p:cNvPr id="110594" name="Picture 2" descr="የsolar dryer ምስል ውጤት"/>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447800"/>
            <a:ext cx="720566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658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0594"/>
                                        </p:tgtEl>
                                        <p:attrNameLst>
                                          <p:attrName>style.visibility</p:attrName>
                                        </p:attrNameLst>
                                      </p:cBhvr>
                                      <p:to>
                                        <p:strVal val="visible"/>
                                      </p:to>
                                    </p:set>
                                    <p:animEffect transition="in" filter="wipe(down)">
                                      <p:cBhvr>
                                        <p:cTn id="12" dur="5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220200" cy="6858000"/>
          </a:xfrm>
        </p:spPr>
        <p:txBody>
          <a:bodyPr/>
          <a:lstStyle/>
          <a:p>
            <a:pPr algn="just"/>
            <a:r>
              <a:rPr lang="en-US" smtClean="0">
                <a:latin typeface="Times New Roman" pitchFamily="18" charset="0"/>
                <a:cs typeface="Times New Roman" pitchFamily="18" charset="0"/>
              </a:rPr>
              <a:t>During the evaporation of moisture from the surface of the material to be dried into the air stream, a quantity of heat equal to the latent heat of evaporation plus the sensible heat necessary to bring the water to the temperature of the air is abstracted from the surrounding.</a:t>
            </a:r>
          </a:p>
          <a:p>
            <a:pPr algn="just"/>
            <a:r>
              <a:rPr lang="en-US" smtClean="0">
                <a:latin typeface="Times New Roman" pitchFamily="18" charset="0"/>
                <a:cs typeface="Times New Roman" pitchFamily="18" charset="0"/>
              </a:rPr>
              <a:t>A steady state is observed only when the two types of transport phenomena - the heat flow into the wet surface and the mass flow of water from the surface of the material into the air stream - are in balance.</a:t>
            </a:r>
          </a:p>
        </p:txBody>
      </p:sp>
    </p:spTree>
    <p:extLst>
      <p:ext uri="{BB962C8B-B14F-4D97-AF65-F5344CB8AC3E}">
        <p14:creationId xmlns:p14="http://schemas.microsoft.com/office/powerpoint/2010/main" val="121886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88"/>
            <a:ext cx="6400800" cy="652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8307" name="Rectangle 3"/>
          <p:cNvSpPr>
            <a:spLocks noChangeArrowheads="1"/>
          </p:cNvSpPr>
          <p:nvPr/>
        </p:nvSpPr>
        <p:spPr bwMode="auto">
          <a:xfrm>
            <a:off x="6400800" y="304800"/>
            <a:ext cx="2667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000" smtClean="0">
                <a:solidFill>
                  <a:srgbClr val="FF0000"/>
                </a:solidFill>
                <a:latin typeface="Times New Roman" pitchFamily="18" charset="0"/>
                <a:cs typeface="Times New Roman" pitchFamily="18" charset="0"/>
              </a:rPr>
              <a:t>For Example as shown in the Psychometric chart if ambient air at temperature Ta = 20 </a:t>
            </a:r>
            <a:r>
              <a:rPr lang="en-US" sz="2000" baseline="30000" smtClean="0">
                <a:solidFill>
                  <a:srgbClr val="FF0000"/>
                </a:solidFill>
                <a:latin typeface="Times New Roman" pitchFamily="18" charset="0"/>
                <a:cs typeface="Times New Roman" pitchFamily="18" charset="0"/>
              </a:rPr>
              <a:t>o</a:t>
            </a:r>
            <a:r>
              <a:rPr lang="en-US" sz="2000" smtClean="0">
                <a:solidFill>
                  <a:srgbClr val="FF0000"/>
                </a:solidFill>
                <a:latin typeface="Times New Roman" pitchFamily="18" charset="0"/>
                <a:cs typeface="Times New Roman" pitchFamily="18" charset="0"/>
              </a:rPr>
              <a:t>C and relative humidity </a:t>
            </a:r>
            <a:r>
              <a:rPr lang="en-US" sz="2000" smtClean="0">
                <a:solidFill>
                  <a:srgbClr val="FF0000"/>
                </a:solidFill>
                <a:latin typeface="Times New Roman" pitchFamily="18" charset="0"/>
                <a:cs typeface="Times New Roman" pitchFamily="18" charset="0"/>
                <a:sym typeface="Symbol" pitchFamily="18" charset="2"/>
              </a:rPr>
              <a:t></a:t>
            </a:r>
            <a:r>
              <a:rPr lang="en-US" sz="2000" smtClean="0">
                <a:solidFill>
                  <a:srgbClr val="FF0000"/>
                </a:solidFill>
                <a:latin typeface="Times New Roman" pitchFamily="18" charset="0"/>
                <a:cs typeface="Times New Roman" pitchFamily="18" charset="0"/>
              </a:rPr>
              <a:t> = 70% is used to remove moisture from a material until an equilibrium of </a:t>
            </a:r>
            <a:r>
              <a:rPr lang="en-US" sz="2000" smtClean="0">
                <a:solidFill>
                  <a:srgbClr val="FF0000"/>
                </a:solidFill>
                <a:latin typeface="Times New Roman" pitchFamily="18" charset="0"/>
                <a:cs typeface="Times New Roman" pitchFamily="18" charset="0"/>
                <a:sym typeface="Symbol" pitchFamily="18" charset="2"/>
              </a:rPr>
              <a:t></a:t>
            </a:r>
            <a:r>
              <a:rPr lang="en-US" sz="2000" smtClean="0">
                <a:solidFill>
                  <a:srgbClr val="FF0000"/>
                </a:solidFill>
                <a:latin typeface="Times New Roman" pitchFamily="18" charset="0"/>
                <a:cs typeface="Times New Roman" pitchFamily="18" charset="0"/>
              </a:rPr>
              <a:t> = 90% is reached, the temperature of the drying air will reduce to T</a:t>
            </a:r>
            <a:r>
              <a:rPr lang="en-US" sz="2000" baseline="-25000" smtClean="0">
                <a:solidFill>
                  <a:srgbClr val="FF0000"/>
                </a:solidFill>
                <a:latin typeface="Times New Roman" pitchFamily="18" charset="0"/>
                <a:cs typeface="Times New Roman" pitchFamily="18" charset="0"/>
              </a:rPr>
              <a:t>a2</a:t>
            </a:r>
            <a:r>
              <a:rPr lang="en-US" sz="2000" smtClean="0">
                <a:solidFill>
                  <a:srgbClr val="FF0000"/>
                </a:solidFill>
                <a:latin typeface="Times New Roman" pitchFamily="18" charset="0"/>
                <a:cs typeface="Times New Roman" pitchFamily="18" charset="0"/>
              </a:rPr>
              <a:t> =17.25 </a:t>
            </a:r>
            <a:r>
              <a:rPr lang="en-US" sz="2000" baseline="30000" smtClean="0">
                <a:solidFill>
                  <a:srgbClr val="FF0000"/>
                </a:solidFill>
                <a:latin typeface="Times New Roman" pitchFamily="18" charset="0"/>
                <a:cs typeface="Times New Roman" pitchFamily="18" charset="0"/>
              </a:rPr>
              <a:t>o</a:t>
            </a:r>
            <a:r>
              <a:rPr lang="en-US" sz="2000" smtClean="0">
                <a:solidFill>
                  <a:srgbClr val="FF0000"/>
                </a:solidFill>
                <a:latin typeface="Times New Roman" pitchFamily="18" charset="0"/>
                <a:cs typeface="Times New Roman" pitchFamily="18" charset="0"/>
              </a:rPr>
              <a:t>C and the humidity ratio, </a:t>
            </a:r>
            <a:r>
              <a:rPr lang="en-US" sz="2000" smtClean="0">
                <a:solidFill>
                  <a:srgbClr val="FF0000"/>
                </a:solidFill>
                <a:latin typeface="Times New Roman" pitchFamily="18" charset="0"/>
                <a:cs typeface="Times New Roman" pitchFamily="18" charset="0"/>
                <a:sym typeface="Symbol" pitchFamily="18" charset="2"/>
              </a:rPr>
              <a:t></a:t>
            </a:r>
            <a:r>
              <a:rPr lang="en-US" sz="2000" smtClean="0">
                <a:solidFill>
                  <a:srgbClr val="FF0000"/>
                </a:solidFill>
                <a:latin typeface="Times New Roman" pitchFamily="18" charset="0"/>
                <a:cs typeface="Times New Roman" pitchFamily="18" charset="0"/>
              </a:rPr>
              <a:t>, would change from 0.0135 kg vapor/kg dry-air to 0.0146 kg vapor/kg dry air, or </a:t>
            </a:r>
            <a:r>
              <a:rPr lang="en-US" sz="2000" smtClean="0">
                <a:solidFill>
                  <a:srgbClr val="FF0000"/>
                </a:solidFill>
                <a:latin typeface="Times New Roman" pitchFamily="18" charset="0"/>
                <a:cs typeface="Times New Roman" pitchFamily="18" charset="0"/>
                <a:sym typeface="Symbol" pitchFamily="18" charset="2"/>
              </a:rPr>
              <a:t></a:t>
            </a:r>
            <a:r>
              <a:rPr lang="en-US" sz="2000" smtClean="0">
                <a:solidFill>
                  <a:srgbClr val="FF0000"/>
                </a:solidFill>
                <a:latin typeface="Times New Roman" pitchFamily="18" charset="0"/>
                <a:cs typeface="Times New Roman" pitchFamily="18" charset="0"/>
              </a:rPr>
              <a:t> = 0.0011 kg vapor/kg dry air</a:t>
            </a:r>
            <a:endParaRPr lang="en-US" sz="2000" smtClean="0">
              <a:solidFill>
                <a:srgbClr val="FF0000"/>
              </a:solidFill>
              <a:latin typeface="Arial" charset="0"/>
            </a:endParaRPr>
          </a:p>
        </p:txBody>
      </p:sp>
    </p:spTree>
    <p:extLst>
      <p:ext uri="{BB962C8B-B14F-4D97-AF65-F5344CB8AC3E}">
        <p14:creationId xmlns:p14="http://schemas.microsoft.com/office/powerpoint/2010/main" val="10244501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ontent Placeholder 2"/>
          <p:cNvSpPr>
            <a:spLocks noGrp="1"/>
          </p:cNvSpPr>
          <p:nvPr>
            <p:ph idx="1"/>
          </p:nvPr>
        </p:nvSpPr>
        <p:spPr>
          <a:xfrm>
            <a:off x="0" y="0"/>
            <a:ext cx="9144000" cy="6858000"/>
          </a:xfrm>
        </p:spPr>
        <p:txBody>
          <a:bodyPr/>
          <a:lstStyle/>
          <a:p>
            <a:pPr marL="0" indent="0" algn="just"/>
            <a:r>
              <a:rPr lang="en-US" sz="2400" smtClean="0">
                <a:latin typeface="Times New Roman" pitchFamily="18" charset="0"/>
                <a:cs typeface="Times New Roman" pitchFamily="18" charset="0"/>
              </a:rPr>
              <a:t>If ambient air at temperature Ta = 20 </a:t>
            </a:r>
            <a:r>
              <a:rPr lang="en-US" sz="2400" baseline="30000" smtClean="0">
                <a:latin typeface="Times New Roman" pitchFamily="18" charset="0"/>
                <a:cs typeface="Times New Roman" pitchFamily="18" charset="0"/>
              </a:rPr>
              <a:t>o</a:t>
            </a:r>
            <a:r>
              <a:rPr lang="en-US" sz="2400" smtClean="0">
                <a:latin typeface="Times New Roman" pitchFamily="18" charset="0"/>
                <a:cs typeface="Times New Roman" pitchFamily="18" charset="0"/>
              </a:rPr>
              <a:t>C and relative humidity </a:t>
            </a:r>
            <a:r>
              <a:rPr lang="en-US" sz="2400" smtClean="0">
                <a:latin typeface="Times New Roman" pitchFamily="18" charset="0"/>
                <a:cs typeface="Times New Roman" pitchFamily="18" charset="0"/>
                <a:sym typeface="Symbol" pitchFamily="18" charset="2"/>
              </a:rPr>
              <a:t></a:t>
            </a:r>
            <a:r>
              <a:rPr lang="en-US" sz="2400" smtClean="0">
                <a:latin typeface="Times New Roman" pitchFamily="18" charset="0"/>
                <a:cs typeface="Times New Roman" pitchFamily="18" charset="0"/>
              </a:rPr>
              <a:t> = 70% is heated to T</a:t>
            </a:r>
            <a:r>
              <a:rPr lang="en-US" sz="2400" baseline="-25000" smtClean="0">
                <a:latin typeface="Times New Roman" pitchFamily="18" charset="0"/>
                <a:cs typeface="Times New Roman" pitchFamily="18" charset="0"/>
              </a:rPr>
              <a:t>a1</a:t>
            </a:r>
            <a:r>
              <a:rPr lang="en-US" sz="2400" smtClean="0">
                <a:latin typeface="Times New Roman" pitchFamily="18" charset="0"/>
                <a:cs typeface="Times New Roman" pitchFamily="18" charset="0"/>
              </a:rPr>
              <a:t> = 40 </a:t>
            </a:r>
            <a:r>
              <a:rPr lang="en-US" sz="2400" baseline="30000" smtClean="0">
                <a:latin typeface="Times New Roman" pitchFamily="18" charset="0"/>
                <a:cs typeface="Times New Roman" pitchFamily="18" charset="0"/>
              </a:rPr>
              <a:t>o</a:t>
            </a:r>
            <a:r>
              <a:rPr lang="en-US" sz="2400" smtClean="0">
                <a:latin typeface="Times New Roman" pitchFamily="18" charset="0"/>
                <a:cs typeface="Times New Roman" pitchFamily="18" charset="0"/>
              </a:rPr>
              <a:t>C, then the relative humidity would reduce to about </a:t>
            </a:r>
            <a:r>
              <a:rPr lang="en-US" sz="2400" smtClean="0">
                <a:latin typeface="Times New Roman" pitchFamily="18" charset="0"/>
                <a:cs typeface="Times New Roman" pitchFamily="18" charset="0"/>
                <a:sym typeface="Symbol" pitchFamily="18" charset="2"/>
              </a:rPr>
              <a:t></a:t>
            </a:r>
            <a:r>
              <a:rPr lang="en-US" sz="2400" smtClean="0">
                <a:latin typeface="Times New Roman" pitchFamily="18" charset="0"/>
                <a:cs typeface="Times New Roman" pitchFamily="18" charset="0"/>
              </a:rPr>
              <a:t> = 22%.</a:t>
            </a:r>
          </a:p>
        </p:txBody>
      </p:sp>
      <p:pic>
        <p:nvPicPr>
          <p:cNvPr id="993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1066800"/>
            <a:ext cx="61468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332" name="Rectangle 1"/>
          <p:cNvSpPr>
            <a:spLocks noChangeArrowheads="1"/>
          </p:cNvSpPr>
          <p:nvPr/>
        </p:nvSpPr>
        <p:spPr bwMode="auto">
          <a:xfrm>
            <a:off x="6111875" y="1447800"/>
            <a:ext cx="3032125" cy="560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sz="2000" smtClean="0">
                <a:solidFill>
                  <a:srgbClr val="FF0000"/>
                </a:solidFill>
                <a:latin typeface="Times New Roman" pitchFamily="18" charset="0"/>
                <a:cs typeface="Times New Roman" pitchFamily="18" charset="0"/>
              </a:rPr>
              <a:t>If this heated air is used to remove moisture from a material of </a:t>
            </a:r>
            <a:r>
              <a:rPr lang="en-US" sz="2000" smtClean="0">
                <a:solidFill>
                  <a:srgbClr val="FF0000"/>
                </a:solidFill>
                <a:latin typeface="Times New Roman" pitchFamily="18" charset="0"/>
                <a:cs typeface="Times New Roman" pitchFamily="18" charset="0"/>
                <a:sym typeface="Symbol" pitchFamily="18" charset="2"/>
              </a:rPr>
              <a:t> </a:t>
            </a:r>
            <a:r>
              <a:rPr lang="en-US" sz="2000" smtClean="0">
                <a:solidFill>
                  <a:srgbClr val="FF0000"/>
                </a:solidFill>
                <a:latin typeface="Times New Roman" pitchFamily="18" charset="0"/>
                <a:cs typeface="Times New Roman" pitchFamily="18" charset="0"/>
              </a:rPr>
              <a:t>= 70% until an equilibrium of </a:t>
            </a:r>
            <a:r>
              <a:rPr lang="en-US" sz="2000" smtClean="0">
                <a:solidFill>
                  <a:srgbClr val="FF0000"/>
                </a:solidFill>
                <a:latin typeface="Times New Roman" pitchFamily="18" charset="0"/>
                <a:cs typeface="Times New Roman" pitchFamily="18" charset="0"/>
                <a:sym typeface="Symbol" pitchFamily="18" charset="2"/>
              </a:rPr>
              <a:t> </a:t>
            </a:r>
            <a:r>
              <a:rPr lang="en-US" sz="2000" smtClean="0">
                <a:solidFill>
                  <a:srgbClr val="FF0000"/>
                </a:solidFill>
                <a:latin typeface="Times New Roman" pitchFamily="18" charset="0"/>
                <a:cs typeface="Times New Roman" pitchFamily="18" charset="0"/>
              </a:rPr>
              <a:t>= 90% is reached, the temperature of the drying air will reduce to T</a:t>
            </a:r>
            <a:r>
              <a:rPr lang="en-US" sz="2000" baseline="-25000" smtClean="0">
                <a:solidFill>
                  <a:srgbClr val="FF0000"/>
                </a:solidFill>
                <a:latin typeface="Times New Roman" pitchFamily="18" charset="0"/>
                <a:cs typeface="Times New Roman" pitchFamily="18" charset="0"/>
              </a:rPr>
              <a:t>a2</a:t>
            </a:r>
            <a:r>
              <a:rPr lang="en-US" sz="2000" smtClean="0">
                <a:solidFill>
                  <a:srgbClr val="FF0000"/>
                </a:solidFill>
                <a:latin typeface="Times New Roman" pitchFamily="18" charset="0"/>
                <a:cs typeface="Times New Roman" pitchFamily="18" charset="0"/>
              </a:rPr>
              <a:t> = 22.5 </a:t>
            </a:r>
            <a:r>
              <a:rPr lang="en-US" sz="2000" baseline="30000" smtClean="0">
                <a:solidFill>
                  <a:srgbClr val="FF0000"/>
                </a:solidFill>
                <a:latin typeface="Times New Roman" pitchFamily="18" charset="0"/>
                <a:cs typeface="Times New Roman" pitchFamily="18" charset="0"/>
              </a:rPr>
              <a:t>o</a:t>
            </a:r>
            <a:r>
              <a:rPr lang="en-US" sz="2000" smtClean="0">
                <a:solidFill>
                  <a:srgbClr val="FF0000"/>
                </a:solidFill>
                <a:latin typeface="Times New Roman" pitchFamily="18" charset="0"/>
                <a:cs typeface="Times New Roman" pitchFamily="18" charset="0"/>
              </a:rPr>
              <a:t>C and the humidity ratio, </a:t>
            </a:r>
            <a:r>
              <a:rPr lang="en-US" sz="2000" smtClean="0">
                <a:solidFill>
                  <a:srgbClr val="FF0000"/>
                </a:solidFill>
                <a:latin typeface="Times New Roman" pitchFamily="18" charset="0"/>
                <a:cs typeface="Times New Roman" pitchFamily="18" charset="0"/>
                <a:sym typeface="Symbol" pitchFamily="18" charset="2"/>
              </a:rPr>
              <a:t></a:t>
            </a:r>
            <a:r>
              <a:rPr lang="en-US" sz="2000" smtClean="0">
                <a:solidFill>
                  <a:srgbClr val="FF0000"/>
                </a:solidFill>
                <a:latin typeface="Times New Roman" pitchFamily="18" charset="0"/>
                <a:cs typeface="Times New Roman" pitchFamily="18" charset="0"/>
              </a:rPr>
              <a:t>, would change from 0.0135 kg vapor/kg dry-air to 0.0207 kg vapor/kg dry air, or </a:t>
            </a:r>
            <a:r>
              <a:rPr lang="en-US" sz="2000" smtClean="0">
                <a:solidFill>
                  <a:srgbClr val="FF0000"/>
                </a:solidFill>
                <a:latin typeface="Times New Roman" pitchFamily="18" charset="0"/>
                <a:cs typeface="Times New Roman" pitchFamily="18" charset="0"/>
                <a:sym typeface="Symbol" pitchFamily="18" charset="2"/>
              </a:rPr>
              <a:t></a:t>
            </a:r>
            <a:r>
              <a:rPr lang="en-US" sz="2000" smtClean="0">
                <a:solidFill>
                  <a:srgbClr val="FF0000"/>
                </a:solidFill>
                <a:latin typeface="Times New Roman" pitchFamily="18" charset="0"/>
                <a:cs typeface="Times New Roman" pitchFamily="18" charset="0"/>
              </a:rPr>
              <a:t> = 0.0072 kg vapor/kg dry air. This means that the capability of the heated air for dehydration is over 6.5 times greater than ambient or unheated air.</a:t>
            </a:r>
          </a:p>
          <a:p>
            <a:pPr fontAlgn="base">
              <a:spcBef>
                <a:spcPct val="0"/>
              </a:spcBef>
              <a:spcAft>
                <a:spcPct val="0"/>
              </a:spcAft>
            </a:pPr>
            <a:r>
              <a:rPr lang="en-US" smtClean="0">
                <a:solidFill>
                  <a:prstClr val="black"/>
                </a:solidFill>
                <a:latin typeface="Arial" charset="0"/>
              </a:rPr>
              <a:t> </a:t>
            </a:r>
          </a:p>
        </p:txBody>
      </p:sp>
    </p:spTree>
    <p:extLst>
      <p:ext uri="{BB962C8B-B14F-4D97-AF65-F5344CB8AC3E}">
        <p14:creationId xmlns:p14="http://schemas.microsoft.com/office/powerpoint/2010/main" val="200418052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457200" y="0"/>
            <a:ext cx="8229600" cy="715963"/>
          </a:xfrm>
        </p:spPr>
        <p:txBody>
          <a:bodyPr/>
          <a:lstStyle/>
          <a:p>
            <a:r>
              <a:rPr lang="en-US" b="1" smtClean="0">
                <a:solidFill>
                  <a:srgbClr val="FF0000"/>
                </a:solidFill>
              </a:rPr>
              <a:t>Classification of Solar Dryers</a:t>
            </a:r>
            <a:endParaRPr lang="en-US" smtClean="0">
              <a:solidFill>
                <a:srgbClr val="FF0000"/>
              </a:solidFill>
            </a:endParaRPr>
          </a:p>
        </p:txBody>
      </p:sp>
      <p:sp>
        <p:nvSpPr>
          <p:cNvPr id="3" name="Content Placeholder 2"/>
          <p:cNvSpPr>
            <a:spLocks noGrp="1"/>
          </p:cNvSpPr>
          <p:nvPr>
            <p:ph idx="1"/>
          </p:nvPr>
        </p:nvSpPr>
        <p:spPr>
          <a:xfrm>
            <a:off x="0" y="838200"/>
            <a:ext cx="9144000" cy="6019800"/>
          </a:xfrm>
        </p:spPr>
        <p:txBody>
          <a:bodyPr/>
          <a:lstStyle/>
          <a:p>
            <a:pPr algn="just"/>
            <a:r>
              <a:rPr lang="en-US" smtClean="0">
                <a:latin typeface="Times New Roman" pitchFamily="18" charset="0"/>
                <a:cs typeface="Times New Roman" pitchFamily="18" charset="0"/>
              </a:rPr>
              <a:t>Drying equipment may be classified in several ways. The two most useful classifications are based on (1) the method of transferring heat to the wet solids or (2) the handling characteristics and physical properties of the wet material.</a:t>
            </a:r>
          </a:p>
          <a:p>
            <a:pPr algn="just"/>
            <a:r>
              <a:rPr lang="en-US" smtClean="0">
                <a:latin typeface="Times New Roman" pitchFamily="18" charset="0"/>
                <a:cs typeface="Times New Roman" pitchFamily="18" charset="0"/>
              </a:rPr>
              <a:t>The first method of classification reveals differences in dryer design and operation, while the second method is most useful in the selection of a group of dryers for preliminary consideration in a given drying problem.</a:t>
            </a:r>
          </a:p>
        </p:txBody>
      </p:sp>
    </p:spTree>
    <p:extLst>
      <p:ext uri="{BB962C8B-B14F-4D97-AF65-F5344CB8AC3E}">
        <p14:creationId xmlns:p14="http://schemas.microsoft.com/office/powerpoint/2010/main" val="1965741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0"/>
            <a:ext cx="70866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Rectangle 3"/>
          <p:cNvSpPr>
            <a:spLocks noChangeArrowheads="1"/>
          </p:cNvSpPr>
          <p:nvPr/>
        </p:nvSpPr>
        <p:spPr bwMode="auto">
          <a:xfrm>
            <a:off x="1600200" y="6457950"/>
            <a:ext cx="7239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b="1" smtClean="0">
                <a:solidFill>
                  <a:srgbClr val="FF0000"/>
                </a:solidFill>
                <a:latin typeface="Arial" charset="0"/>
              </a:rPr>
              <a:t>Figure . </a:t>
            </a:r>
            <a:r>
              <a:rPr lang="en-US" smtClean="0">
                <a:solidFill>
                  <a:srgbClr val="FF0000"/>
                </a:solidFill>
                <a:latin typeface="Arial" charset="0"/>
              </a:rPr>
              <a:t>Classifications of dryers and drying modes</a:t>
            </a:r>
          </a:p>
        </p:txBody>
      </p:sp>
    </p:spTree>
    <p:extLst>
      <p:ext uri="{BB962C8B-B14F-4D97-AF65-F5344CB8AC3E}">
        <p14:creationId xmlns:p14="http://schemas.microsoft.com/office/powerpoint/2010/main" val="217467884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8004175"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69093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3488" y="0"/>
            <a:ext cx="4225925"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4997450"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7937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lgn="just"/>
            <a:r>
              <a:rPr lang="en-US" sz="2400" dirty="0" smtClean="0">
                <a:latin typeface="Book Antiqua" pitchFamily="18" charset="0"/>
              </a:rPr>
              <a:t>The purpose of this section is to convert the thermal network of Figure 3.3 to the thermal network of Figure 3.4.</a:t>
            </a:r>
          </a:p>
          <a:p>
            <a:endParaRPr lang="en-US" dirty="0"/>
          </a:p>
        </p:txBody>
      </p:sp>
      <p:pic>
        <p:nvPicPr>
          <p:cNvPr id="6146" name="Picture 2"/>
          <p:cNvPicPr>
            <a:picLocks noChangeAspect="1" noChangeArrowheads="1"/>
          </p:cNvPicPr>
          <p:nvPr/>
        </p:nvPicPr>
        <p:blipFill>
          <a:blip r:embed="rId2" cstate="print">
            <a:duotone>
              <a:prstClr val="black"/>
              <a:srgbClr val="99FF33">
                <a:tint val="45000"/>
                <a:satMod val="400000"/>
              </a:srgbClr>
            </a:duotone>
          </a:blip>
          <a:srcRect/>
          <a:stretch>
            <a:fillRect/>
          </a:stretch>
        </p:blipFill>
        <p:spPr bwMode="auto">
          <a:xfrm>
            <a:off x="2133600" y="1828800"/>
            <a:ext cx="2133600" cy="1994452"/>
          </a:xfrm>
          <a:prstGeom prst="rect">
            <a:avLst/>
          </a:prstGeom>
          <a:noFill/>
          <a:ln w="9525">
            <a:noFill/>
            <a:miter lim="800000"/>
            <a:headEnd/>
            <a:tailEnd/>
          </a:ln>
        </p:spPr>
      </p:pic>
      <p:sp>
        <p:nvSpPr>
          <p:cNvPr id="5" name="Rectangle 4"/>
          <p:cNvSpPr/>
          <p:nvPr/>
        </p:nvSpPr>
        <p:spPr>
          <a:xfrm>
            <a:off x="838200" y="3962400"/>
            <a:ext cx="6629400" cy="369332"/>
          </a:xfrm>
          <a:prstGeom prst="rect">
            <a:avLst/>
          </a:prstGeom>
        </p:spPr>
        <p:txBody>
          <a:bodyPr wrap="square">
            <a:spAutoFit/>
          </a:bodyPr>
          <a:lstStyle/>
          <a:p>
            <a:r>
              <a:rPr lang="en-US" smtClean="0">
                <a:solidFill>
                  <a:srgbClr val="C00000"/>
                </a:solidFill>
              </a:rPr>
              <a:t>Figure 3.4 Equivalent </a:t>
            </a:r>
            <a:r>
              <a:rPr lang="en-US" dirty="0" smtClean="0">
                <a:solidFill>
                  <a:srgbClr val="C00000"/>
                </a:solidFill>
              </a:rPr>
              <a:t>thermal network for flat-plate solar collector.</a:t>
            </a:r>
          </a:p>
        </p:txBody>
      </p:sp>
      <p:sp>
        <p:nvSpPr>
          <p:cNvPr id="6" name="Rectangle 5"/>
          <p:cNvSpPr/>
          <p:nvPr/>
        </p:nvSpPr>
        <p:spPr>
          <a:xfrm>
            <a:off x="0" y="4272677"/>
            <a:ext cx="9144000" cy="1569660"/>
          </a:xfrm>
          <a:prstGeom prst="rect">
            <a:avLst/>
          </a:prstGeom>
        </p:spPr>
        <p:txBody>
          <a:bodyPr wrap="square">
            <a:spAutoFit/>
          </a:bodyPr>
          <a:lstStyle/>
          <a:p>
            <a:pPr algn="just"/>
            <a:r>
              <a:rPr lang="en-US" sz="2400" dirty="0" smtClean="0">
                <a:solidFill>
                  <a:schemeClr val="tx2"/>
                </a:solidFill>
                <a:latin typeface="Book Antiqua" pitchFamily="18" charset="0"/>
              </a:rPr>
              <a:t>The steady-state energy transfer between the plate at </a:t>
            </a:r>
            <a:r>
              <a:rPr lang="en-US" sz="2400" dirty="0" err="1" smtClean="0">
                <a:solidFill>
                  <a:schemeClr val="tx2"/>
                </a:solidFill>
                <a:latin typeface="Book Antiqua" pitchFamily="18" charset="0"/>
              </a:rPr>
              <a:t>T</a:t>
            </a:r>
            <a:r>
              <a:rPr lang="en-US" sz="2400" baseline="-25000" dirty="0" err="1" smtClean="0">
                <a:solidFill>
                  <a:schemeClr val="tx2"/>
                </a:solidFill>
                <a:latin typeface="Book Antiqua" pitchFamily="18" charset="0"/>
              </a:rPr>
              <a:t>p</a:t>
            </a:r>
            <a:r>
              <a:rPr lang="en-US" sz="2400" dirty="0" smtClean="0">
                <a:solidFill>
                  <a:schemeClr val="tx2"/>
                </a:solidFill>
                <a:latin typeface="Book Antiqua" pitchFamily="18" charset="0"/>
              </a:rPr>
              <a:t> and the first cover at T</a:t>
            </a:r>
            <a:r>
              <a:rPr lang="en-US" sz="2400" baseline="-25000" dirty="0" smtClean="0">
                <a:solidFill>
                  <a:schemeClr val="tx2"/>
                </a:solidFill>
                <a:latin typeface="Book Antiqua" pitchFamily="18" charset="0"/>
              </a:rPr>
              <a:t>c1</a:t>
            </a:r>
            <a:r>
              <a:rPr lang="en-US" sz="2400" dirty="0" smtClean="0">
                <a:solidFill>
                  <a:schemeClr val="tx2"/>
                </a:solidFill>
                <a:latin typeface="Book Antiqua" pitchFamily="18" charset="0"/>
              </a:rPr>
              <a:t> is the same as between any other two adjacent covers and is also equal to the energy lost to the surroundings from the top cover.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wipe(down)">
                                      <p:cBhvr>
                                        <p:cTn id="12" dur="500"/>
                                        <p:tgtEl>
                                          <p:spTgt spid="614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r>
              <a:rPr lang="de-DE" smtClean="0">
                <a:latin typeface="Times New Roman" pitchFamily="18" charset="0"/>
              </a:rPr>
              <a:t>The Solar Tunnel-Dryer</a:t>
            </a:r>
            <a:endParaRPr lang="en-US" smtClean="0">
              <a:latin typeface="Times New Roman" pitchFamily="18" charset="0"/>
            </a:endParaRPr>
          </a:p>
        </p:txBody>
      </p:sp>
      <p:pic>
        <p:nvPicPr>
          <p:cNvPr id="10445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0"/>
            <a:ext cx="2486025" cy="246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81200"/>
            <a:ext cx="42291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Line 8"/>
          <p:cNvSpPr>
            <a:spLocks noChangeShapeType="1"/>
          </p:cNvSpPr>
          <p:nvPr/>
        </p:nvSpPr>
        <p:spPr bwMode="auto">
          <a:xfrm>
            <a:off x="5105400" y="3733800"/>
            <a:ext cx="6858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mtClean="0">
              <a:solidFill>
                <a:prstClr val="black"/>
              </a:solidFill>
              <a:latin typeface="Arial" charset="0"/>
            </a:endParaRPr>
          </a:p>
        </p:txBody>
      </p:sp>
    </p:spTree>
    <p:extLst>
      <p:ext uri="{BB962C8B-B14F-4D97-AF65-F5344CB8AC3E}">
        <p14:creationId xmlns:p14="http://schemas.microsoft.com/office/powerpoint/2010/main" val="4279937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400" dirty="0" smtClean="0">
                <a:latin typeface="Book Antiqua" pitchFamily="18" charset="0"/>
              </a:rPr>
              <a:t>The loss through the top per-unit area is then equal to the  heat transfer from the absorber plate to the first cover:</a:t>
            </a:r>
          </a:p>
          <a:p>
            <a:endParaRPr lang="en-US" sz="2400" dirty="0" smtClean="0">
              <a:latin typeface="Book Antiqua" pitchFamily="18" charset="0"/>
            </a:endParaRPr>
          </a:p>
        </p:txBody>
      </p:sp>
      <p:pic>
        <p:nvPicPr>
          <p:cNvPr id="7170" name="Picture 2"/>
          <p:cNvPicPr>
            <a:picLocks noChangeAspect="1" noChangeArrowheads="1"/>
          </p:cNvPicPr>
          <p:nvPr/>
        </p:nvPicPr>
        <p:blipFill>
          <a:blip r:embed="rId2" cstate="print">
            <a:duotone>
              <a:prstClr val="black"/>
              <a:srgbClr val="FFFF00">
                <a:tint val="45000"/>
                <a:satMod val="400000"/>
              </a:srgbClr>
            </a:duotone>
          </a:blip>
          <a:srcRect/>
          <a:stretch>
            <a:fillRect/>
          </a:stretch>
        </p:blipFill>
        <p:spPr bwMode="auto">
          <a:xfrm>
            <a:off x="1295400" y="838200"/>
            <a:ext cx="5119171" cy="1295400"/>
          </a:xfrm>
          <a:prstGeom prst="rect">
            <a:avLst/>
          </a:prstGeom>
          <a:noFill/>
          <a:ln w="9525">
            <a:noFill/>
            <a:miter lim="800000"/>
            <a:headEnd/>
            <a:tailEnd/>
          </a:ln>
        </p:spPr>
      </p:pic>
      <p:sp>
        <p:nvSpPr>
          <p:cNvPr id="5" name="Rectangle 4"/>
          <p:cNvSpPr/>
          <p:nvPr/>
        </p:nvSpPr>
        <p:spPr>
          <a:xfrm>
            <a:off x="7848600" y="1295400"/>
            <a:ext cx="47320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a:t>
            </a:r>
            <a:endParaRPr lang="en-US" b="1" dirty="0">
              <a:solidFill>
                <a:srgbClr val="FFFF00"/>
              </a:solidFill>
            </a:endParaRPr>
          </a:p>
        </p:txBody>
      </p:sp>
      <p:sp>
        <p:nvSpPr>
          <p:cNvPr id="6" name="Rectangle 5"/>
          <p:cNvSpPr/>
          <p:nvPr/>
        </p:nvSpPr>
        <p:spPr>
          <a:xfrm>
            <a:off x="0" y="2133600"/>
            <a:ext cx="9144000" cy="1569660"/>
          </a:xfrm>
          <a:prstGeom prst="rect">
            <a:avLst/>
          </a:prstGeom>
        </p:spPr>
        <p:txBody>
          <a:bodyPr wrap="square">
            <a:spAutoFit/>
          </a:bodyPr>
          <a:lstStyle/>
          <a:p>
            <a:pPr algn="just"/>
            <a:r>
              <a:rPr lang="en-US" sz="2400" dirty="0" smtClean="0">
                <a:solidFill>
                  <a:schemeClr val="tx2"/>
                </a:solidFill>
                <a:latin typeface="Book Antiqua" pitchFamily="18" charset="0"/>
              </a:rPr>
              <a:t>where hc,p−c1 is the convection heat transfer coefficient between two inclined parallel plates. </a:t>
            </a:r>
          </a:p>
          <a:p>
            <a:pPr algn="just"/>
            <a:r>
              <a:rPr lang="en-US" sz="2400" dirty="0" smtClean="0">
                <a:solidFill>
                  <a:schemeClr val="tx2"/>
                </a:solidFill>
                <a:latin typeface="Book Antiqua" pitchFamily="18" charset="0"/>
              </a:rPr>
              <a:t>If the definition of the radiation heat transfer coefficient is used, the heat loss becomes</a:t>
            </a:r>
          </a:p>
        </p:txBody>
      </p:sp>
      <p:pic>
        <p:nvPicPr>
          <p:cNvPr id="7171" name="Picture 3"/>
          <p:cNvPicPr>
            <a:picLocks noChangeAspect="1" noChangeArrowheads="1"/>
          </p:cNvPicPr>
          <p:nvPr/>
        </p:nvPicPr>
        <p:blipFill>
          <a:blip r:embed="rId3" cstate="print">
            <a:duotone>
              <a:prstClr val="black"/>
              <a:srgbClr val="92D050">
                <a:tint val="45000"/>
                <a:satMod val="400000"/>
              </a:srgbClr>
            </a:duotone>
          </a:blip>
          <a:srcRect/>
          <a:stretch>
            <a:fillRect/>
          </a:stretch>
        </p:blipFill>
        <p:spPr bwMode="auto">
          <a:xfrm>
            <a:off x="1524000" y="3581400"/>
            <a:ext cx="5791200" cy="634372"/>
          </a:xfrm>
          <a:prstGeom prst="rect">
            <a:avLst/>
          </a:prstGeom>
          <a:noFill/>
          <a:ln w="9525">
            <a:noFill/>
            <a:miter lim="800000"/>
            <a:headEnd/>
            <a:tailEnd/>
          </a:ln>
        </p:spPr>
      </p:pic>
      <p:sp>
        <p:nvSpPr>
          <p:cNvPr id="8" name="Rectangle 7"/>
          <p:cNvSpPr/>
          <p:nvPr/>
        </p:nvSpPr>
        <p:spPr>
          <a:xfrm>
            <a:off x="381000" y="4191000"/>
            <a:ext cx="1037463" cy="461665"/>
          </a:xfrm>
          <a:prstGeom prst="rect">
            <a:avLst/>
          </a:prstGeom>
        </p:spPr>
        <p:txBody>
          <a:bodyPr wrap="none">
            <a:spAutoFit/>
          </a:bodyPr>
          <a:lstStyle/>
          <a:p>
            <a:r>
              <a:rPr lang="en-US" sz="2400" dirty="0" smtClean="0">
                <a:solidFill>
                  <a:schemeClr val="tx2"/>
                </a:solidFill>
                <a:latin typeface="Book Antiqua" pitchFamily="18" charset="0"/>
              </a:rPr>
              <a:t>where</a:t>
            </a:r>
          </a:p>
        </p:txBody>
      </p:sp>
      <p:pic>
        <p:nvPicPr>
          <p:cNvPr id="7172" name="Picture 4"/>
          <p:cNvPicPr>
            <a:picLocks noChangeAspect="1" noChangeArrowheads="1"/>
          </p:cNvPicPr>
          <p:nvPr/>
        </p:nvPicPr>
        <p:blipFill>
          <a:blip r:embed="rId4" cstate="print">
            <a:duotone>
              <a:prstClr val="black"/>
              <a:schemeClr val="bg2">
                <a:lumMod val="50000"/>
                <a:tint val="45000"/>
                <a:satMod val="400000"/>
              </a:schemeClr>
            </a:duotone>
          </a:blip>
          <a:srcRect/>
          <a:stretch>
            <a:fillRect/>
          </a:stretch>
        </p:blipFill>
        <p:spPr bwMode="auto">
          <a:xfrm>
            <a:off x="1600199" y="4343400"/>
            <a:ext cx="3837623" cy="1295400"/>
          </a:xfrm>
          <a:prstGeom prst="rect">
            <a:avLst/>
          </a:prstGeom>
          <a:noFill/>
          <a:ln w="9525">
            <a:noFill/>
            <a:miter lim="800000"/>
            <a:headEnd/>
            <a:tailEnd/>
          </a:ln>
        </p:spPr>
      </p:pic>
      <p:sp>
        <p:nvSpPr>
          <p:cNvPr id="10" name="Rectangle 9"/>
          <p:cNvSpPr/>
          <p:nvPr/>
        </p:nvSpPr>
        <p:spPr>
          <a:xfrm>
            <a:off x="0" y="5715000"/>
            <a:ext cx="5968301" cy="461665"/>
          </a:xfrm>
          <a:prstGeom prst="rect">
            <a:avLst/>
          </a:prstGeom>
        </p:spPr>
        <p:txBody>
          <a:bodyPr wrap="none">
            <a:spAutoFit/>
          </a:bodyPr>
          <a:lstStyle/>
          <a:p>
            <a:pPr algn="r"/>
            <a:r>
              <a:rPr lang="en-US" sz="2400" dirty="0" smtClean="0">
                <a:solidFill>
                  <a:schemeClr val="tx2"/>
                </a:solidFill>
                <a:latin typeface="Book Antiqua" pitchFamily="18" charset="0"/>
              </a:rPr>
              <a:t>The resistance R</a:t>
            </a:r>
            <a:r>
              <a:rPr lang="en-US" sz="2400" baseline="-25000" dirty="0" smtClean="0">
                <a:solidFill>
                  <a:schemeClr val="tx2"/>
                </a:solidFill>
                <a:latin typeface="Book Antiqua" pitchFamily="18" charset="0"/>
              </a:rPr>
              <a:t>3 </a:t>
            </a:r>
            <a:r>
              <a:rPr lang="en-US" sz="2400" dirty="0" smtClean="0">
                <a:solidFill>
                  <a:schemeClr val="tx2"/>
                </a:solidFill>
                <a:latin typeface="Book Antiqua" pitchFamily="18" charset="0"/>
              </a:rPr>
              <a:t>can then be expressed as</a:t>
            </a:r>
          </a:p>
        </p:txBody>
      </p:sp>
      <p:pic>
        <p:nvPicPr>
          <p:cNvPr id="7173" name="Picture 5"/>
          <p:cNvPicPr>
            <a:picLocks noChangeAspect="1" noChangeArrowheads="1"/>
          </p:cNvPicPr>
          <p:nvPr/>
        </p:nvPicPr>
        <p:blipFill>
          <a:blip r:embed="rId5" cstate="print">
            <a:duotone>
              <a:prstClr val="black"/>
              <a:srgbClr val="00B0F0">
                <a:tint val="45000"/>
                <a:satMod val="400000"/>
              </a:srgbClr>
            </a:duotone>
          </a:blip>
          <a:srcRect/>
          <a:stretch>
            <a:fillRect/>
          </a:stretch>
        </p:blipFill>
        <p:spPr bwMode="auto">
          <a:xfrm>
            <a:off x="3124200" y="6096000"/>
            <a:ext cx="2339474" cy="762000"/>
          </a:xfrm>
          <a:prstGeom prst="rect">
            <a:avLst/>
          </a:prstGeom>
          <a:noFill/>
          <a:ln w="9525">
            <a:noFill/>
            <a:miter lim="800000"/>
            <a:headEnd/>
            <a:tailEnd/>
          </a:ln>
        </p:spPr>
      </p:pic>
      <p:sp>
        <p:nvSpPr>
          <p:cNvPr id="12" name="Rectangle 11"/>
          <p:cNvSpPr/>
          <p:nvPr/>
        </p:nvSpPr>
        <p:spPr>
          <a:xfrm>
            <a:off x="7924800" y="3733800"/>
            <a:ext cx="47320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3.3</a:t>
            </a:r>
            <a:endParaRPr lang="en-US" b="1" dirty="0">
              <a:solidFill>
                <a:srgbClr val="FFFF00"/>
              </a:solidFill>
            </a:endParaRPr>
          </a:p>
        </p:txBody>
      </p:sp>
      <p:sp>
        <p:nvSpPr>
          <p:cNvPr id="13" name="Rectangle 12"/>
          <p:cNvSpPr/>
          <p:nvPr/>
        </p:nvSpPr>
        <p:spPr>
          <a:xfrm>
            <a:off x="7924800" y="4876800"/>
            <a:ext cx="47320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3.4</a:t>
            </a:r>
            <a:endParaRPr lang="en-US" b="1" dirty="0">
              <a:solidFill>
                <a:srgbClr val="FFFF00"/>
              </a:solidFill>
            </a:endParaRPr>
          </a:p>
        </p:txBody>
      </p:sp>
      <p:sp>
        <p:nvSpPr>
          <p:cNvPr id="14" name="Rectangle 13"/>
          <p:cNvSpPr/>
          <p:nvPr/>
        </p:nvSpPr>
        <p:spPr>
          <a:xfrm>
            <a:off x="7924800" y="6172200"/>
            <a:ext cx="47320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3.5</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down)">
                                      <p:cBhvr>
                                        <p:cTn id="12" dur="500"/>
                                        <p:tgtEl>
                                          <p:spTgt spid="717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7171"/>
                                        </p:tgtEl>
                                        <p:attrNameLst>
                                          <p:attrName>style.visibility</p:attrName>
                                        </p:attrNameLst>
                                      </p:cBhvr>
                                      <p:to>
                                        <p:strVal val="visible"/>
                                      </p:to>
                                    </p:set>
                                    <p:animEffect transition="in" filter="wipe(down)">
                                      <p:cBhvr>
                                        <p:cTn id="31" dur="500"/>
                                        <p:tgtEl>
                                          <p:spTgt spid="717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2">
                                            <p:bg/>
                                          </p:spTgt>
                                        </p:tgtEl>
                                        <p:attrNameLst>
                                          <p:attrName>style.visibility</p:attrName>
                                        </p:attrNameLst>
                                      </p:cBhvr>
                                      <p:to>
                                        <p:strVal val="visible"/>
                                      </p:to>
                                    </p:set>
                                    <p:animEffect transition="in" filter="wipe(down)">
                                      <p:cBhvr>
                                        <p:cTn id="34" dur="500"/>
                                        <p:tgtEl>
                                          <p:spTgt spid="12">
                                            <p:bg/>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ipe(down)">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down)">
                                      <p:cBhvr>
                                        <p:cTn id="42" dur="500"/>
                                        <p:tgtEl>
                                          <p:spTgt spid="8">
                                            <p:txEl>
                                              <p:pRg st="0" end="0"/>
                                            </p:txEl>
                                          </p:spTgt>
                                        </p:tgtEl>
                                      </p:cBhvr>
                                    </p:animEffect>
                                  </p:childTnLst>
                                </p:cTn>
                              </p:par>
                              <p:par>
                                <p:cTn id="43" presetID="22" presetClass="entr" presetSubtype="4" fill="hold" nodeType="withEffect">
                                  <p:stCondLst>
                                    <p:cond delay="0"/>
                                  </p:stCondLst>
                                  <p:childTnLst>
                                    <p:set>
                                      <p:cBhvr>
                                        <p:cTn id="44" dur="1" fill="hold">
                                          <p:stCondLst>
                                            <p:cond delay="0"/>
                                          </p:stCondLst>
                                        </p:cTn>
                                        <p:tgtEl>
                                          <p:spTgt spid="7172"/>
                                        </p:tgtEl>
                                        <p:attrNameLst>
                                          <p:attrName>style.visibility</p:attrName>
                                        </p:attrNameLst>
                                      </p:cBhvr>
                                      <p:to>
                                        <p:strVal val="visible"/>
                                      </p:to>
                                    </p:set>
                                    <p:animEffect transition="in" filter="wipe(down)">
                                      <p:cBhvr>
                                        <p:cTn id="45" dur="500"/>
                                        <p:tgtEl>
                                          <p:spTgt spid="717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3">
                                            <p:bg/>
                                          </p:spTgt>
                                        </p:tgtEl>
                                        <p:attrNameLst>
                                          <p:attrName>style.visibility</p:attrName>
                                        </p:attrNameLst>
                                      </p:cBhvr>
                                      <p:to>
                                        <p:strVal val="visible"/>
                                      </p:to>
                                    </p:set>
                                    <p:animEffect transition="in" filter="wipe(down)">
                                      <p:cBhvr>
                                        <p:cTn id="48" dur="500"/>
                                        <p:tgtEl>
                                          <p:spTgt spid="13">
                                            <p:bg/>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3">
                                            <p:txEl>
                                              <p:pRg st="0" end="0"/>
                                            </p:txEl>
                                          </p:spTgt>
                                        </p:tgtEl>
                                        <p:attrNameLst>
                                          <p:attrName>style.visibility</p:attrName>
                                        </p:attrNameLst>
                                      </p:cBhvr>
                                      <p:to>
                                        <p:strVal val="visible"/>
                                      </p:to>
                                    </p:set>
                                    <p:animEffect transition="in" filter="wipe(down)">
                                      <p:cBhvr>
                                        <p:cTn id="51" dur="500"/>
                                        <p:tgtEl>
                                          <p:spTgt spid="13">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0">
                                            <p:txEl>
                                              <p:pRg st="0" end="0"/>
                                            </p:txEl>
                                          </p:spTgt>
                                        </p:tgtEl>
                                        <p:attrNameLst>
                                          <p:attrName>style.visibility</p:attrName>
                                        </p:attrNameLst>
                                      </p:cBhvr>
                                      <p:to>
                                        <p:strVal val="visible"/>
                                      </p:to>
                                    </p:set>
                                    <p:animEffect transition="in" filter="wipe(down)">
                                      <p:cBhvr>
                                        <p:cTn id="56" dur="500"/>
                                        <p:tgtEl>
                                          <p:spTgt spid="10">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7173"/>
                                        </p:tgtEl>
                                        <p:attrNameLst>
                                          <p:attrName>style.visibility</p:attrName>
                                        </p:attrNameLst>
                                      </p:cBhvr>
                                      <p:to>
                                        <p:strVal val="visible"/>
                                      </p:to>
                                    </p:set>
                                    <p:animEffect transition="in" filter="wipe(down)">
                                      <p:cBhvr>
                                        <p:cTn id="61" dur="500"/>
                                        <p:tgtEl>
                                          <p:spTgt spid="717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4">
                                            <p:bg/>
                                          </p:spTgt>
                                        </p:tgtEl>
                                        <p:attrNameLst>
                                          <p:attrName>style.visibility</p:attrName>
                                        </p:attrNameLst>
                                      </p:cBhvr>
                                      <p:to>
                                        <p:strVal val="visible"/>
                                      </p:to>
                                    </p:set>
                                    <p:animEffect transition="in" filter="wipe(down)">
                                      <p:cBhvr>
                                        <p:cTn id="66" dur="500"/>
                                        <p:tgtEl>
                                          <p:spTgt spid="14">
                                            <p:bg/>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4">
                                            <p:txEl>
                                              <p:pRg st="0" end="0"/>
                                            </p:txEl>
                                          </p:spTgt>
                                        </p:tgtEl>
                                        <p:attrNameLst>
                                          <p:attrName>style.visibility</p:attrName>
                                        </p:attrNameLst>
                                      </p:cBhvr>
                                      <p:to>
                                        <p:strVal val="visible"/>
                                      </p:to>
                                    </p:set>
                                    <p:animEffect transition="in" filter="wipe(down)">
                                      <p:cBhvr>
                                        <p:cTn id="71"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p:bldP spid="10" grpId="0" build="p"/>
      <p:bldP spid="12" grpId="0" build="p" animBg="1"/>
      <p:bldP spid="13" grpId="0" build="p" animBg="1"/>
      <p:bldP spid="1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838200"/>
          </a:xfrm>
        </p:spPr>
        <p:txBody>
          <a:bodyPr>
            <a:normAutofit fontScale="90000"/>
          </a:bodyPr>
          <a:lstStyle/>
          <a:p>
            <a:r>
              <a:rPr lang="en-US" dirty="0" smtClean="0">
                <a:solidFill>
                  <a:srgbClr val="FF0000"/>
                </a:solidFill>
              </a:rPr>
              <a:t>Radiation exchange between surfaces</a:t>
            </a:r>
            <a:endParaRPr lang="en-US" dirty="0">
              <a:solidFill>
                <a:srgbClr val="FF0000"/>
              </a:solidFill>
            </a:endParaRPr>
          </a:p>
        </p:txBody>
      </p:sp>
      <p:sp>
        <p:nvSpPr>
          <p:cNvPr id="3" name="Content Placeholder 2"/>
          <p:cNvSpPr>
            <a:spLocks noGrp="1"/>
          </p:cNvSpPr>
          <p:nvPr>
            <p:ph idx="1"/>
          </p:nvPr>
        </p:nvSpPr>
        <p:spPr>
          <a:xfrm>
            <a:off x="0" y="685800"/>
            <a:ext cx="9144000" cy="6172200"/>
          </a:xfrm>
        </p:spPr>
        <p:txBody>
          <a:bodyPr>
            <a:normAutofit/>
          </a:bodyPr>
          <a:lstStyle/>
          <a:p>
            <a:pPr algn="just"/>
            <a:r>
              <a:rPr lang="en-US" sz="2800" dirty="0" smtClean="0">
                <a:latin typeface="Times New Roman" pitchFamily="18" charset="0"/>
                <a:cs typeface="Times New Roman" pitchFamily="18" charset="0"/>
              </a:rPr>
              <a:t>The net rate of radiation exchange between two surfaces is equal to the overall potential difference divided by the sum of resistances, given by</a:t>
            </a:r>
          </a:p>
          <a:p>
            <a:pPr algn="just"/>
            <a:endParaRPr lang="en-US" sz="2800" dirty="0">
              <a:latin typeface="Times New Roman" pitchFamily="18" charset="0"/>
              <a:cs typeface="Times New Roman" pitchFamily="18" charset="0"/>
            </a:endParaRPr>
          </a:p>
          <a:p>
            <a:pPr algn="just"/>
            <a:endParaRPr lang="en-US" sz="2800" dirty="0" smtClean="0">
              <a:latin typeface="Times New Roman" pitchFamily="18" charset="0"/>
              <a:cs typeface="Times New Roman" pitchFamily="18" charset="0"/>
            </a:endParaRPr>
          </a:p>
          <a:p>
            <a:pPr algn="just"/>
            <a:endParaRPr lang="en-US" sz="2800" dirty="0">
              <a:latin typeface="Times New Roman" pitchFamily="18" charset="0"/>
              <a:cs typeface="Times New Roman" pitchFamily="18" charset="0"/>
            </a:endParaRPr>
          </a:p>
          <a:p>
            <a:pPr algn="just"/>
            <a:r>
              <a:rPr lang="en-US" sz="2800" dirty="0" smtClean="0">
                <a:latin typeface="Times New Roman" pitchFamily="18" charset="0"/>
                <a:cs typeface="Times New Roman" pitchFamily="18" charset="0"/>
              </a:rPr>
              <a:t>In solar energy applications, the following geometric orientations between two surfaces are of particular interest.</a:t>
            </a:r>
            <a:endParaRPr lang="en-US" sz="2800" dirty="0">
              <a:latin typeface="Times New Roman" pitchFamily="18" charset="0"/>
              <a:cs typeface="Times New Roman" pitchFamily="18" charset="0"/>
            </a:endParaRPr>
          </a:p>
        </p:txBody>
      </p:sp>
      <p:pic>
        <p:nvPicPr>
          <p:cNvPr id="1029" name="Picture 5"/>
          <p:cNvPicPr>
            <a:picLocks noChangeAspect="1" noChangeArrowheads="1"/>
          </p:cNvPicPr>
          <p:nvPr/>
        </p:nvPicPr>
        <p:blipFill>
          <a:blip r:embed="rId2">
            <a:duotone>
              <a:prstClr val="black"/>
              <a:srgbClr val="00B0F0">
                <a:tint val="45000"/>
                <a:satMod val="400000"/>
              </a:srgbClr>
            </a:duotone>
            <a:extLst>
              <a:ext uri="{28A0092B-C50C-407E-A947-70E740481C1C}">
                <a14:useLocalDpi xmlns:a14="http://schemas.microsoft.com/office/drawing/2010/main" val="0"/>
              </a:ext>
            </a:extLst>
          </a:blip>
          <a:srcRect/>
          <a:stretch>
            <a:fillRect/>
          </a:stretch>
        </p:blipFill>
        <p:spPr bwMode="auto">
          <a:xfrm>
            <a:off x="228600" y="1981200"/>
            <a:ext cx="8686800" cy="1793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90" y="4724399"/>
            <a:ext cx="9131709"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666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wipe(dow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0"/>
                                        </p:tgtEl>
                                        <p:attrNameLst>
                                          <p:attrName>style.visibility</p:attrName>
                                        </p:attrNameLst>
                                      </p:cBhvr>
                                      <p:to>
                                        <p:strVal val="visible"/>
                                      </p:to>
                                    </p:set>
                                    <p:animEffect transition="in" filter="wipe(down)">
                                      <p:cBhvr>
                                        <p:cTn id="2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09" y="825910"/>
            <a:ext cx="921451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6" y="3060291"/>
            <a:ext cx="9192393" cy="1882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64" y="4944396"/>
            <a:ext cx="9157547" cy="1532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9054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just"/>
            <a:r>
              <a:rPr lang="en-US" sz="2400" dirty="0" smtClean="0">
                <a:latin typeface="Book Antiqua" pitchFamily="18" charset="0"/>
              </a:rPr>
              <a:t>A similar expression can be written for R</a:t>
            </a:r>
            <a:r>
              <a:rPr lang="en-US" sz="2400" baseline="-25000" dirty="0" smtClean="0">
                <a:latin typeface="Book Antiqua" pitchFamily="18" charset="0"/>
              </a:rPr>
              <a:t>2</a:t>
            </a:r>
            <a:r>
              <a:rPr lang="en-US" sz="2400" dirty="0" smtClean="0">
                <a:latin typeface="Book Antiqua" pitchFamily="18" charset="0"/>
              </a:rPr>
              <a:t>, the resistance between the covers. In general, we can have as many covers as desired, but the practical limit is two and most collectors use one.</a:t>
            </a:r>
          </a:p>
          <a:p>
            <a:pPr algn="just"/>
            <a:r>
              <a:rPr lang="en-US" sz="2400" dirty="0" smtClean="0">
                <a:latin typeface="Book Antiqua" pitchFamily="18" charset="0"/>
              </a:rPr>
              <a:t>The radiation resistance from the top cover accounts for radiation exchange with the sky at T</a:t>
            </a:r>
            <a:r>
              <a:rPr lang="en-US" sz="2400" baseline="-25000" dirty="0" smtClean="0">
                <a:latin typeface="Book Antiqua" pitchFamily="18" charset="0"/>
              </a:rPr>
              <a:t>s</a:t>
            </a:r>
            <a:r>
              <a:rPr lang="en-US" sz="2400" dirty="0" smtClean="0">
                <a:latin typeface="Book Antiqua" pitchFamily="18" charset="0"/>
              </a:rPr>
              <a:t> . For convenience, we reference this resistance to the ambient temperature T</a:t>
            </a:r>
            <a:r>
              <a:rPr lang="en-US" sz="2400" baseline="-25000" dirty="0" smtClean="0">
                <a:latin typeface="Book Antiqua" pitchFamily="18" charset="0"/>
              </a:rPr>
              <a:t>a</a:t>
            </a:r>
            <a:r>
              <a:rPr lang="en-US" sz="2400" dirty="0" smtClean="0">
                <a:latin typeface="Book Antiqua" pitchFamily="18" charset="0"/>
              </a:rPr>
              <a:t>, so that the radiation heat transfer coefficient can be written as:</a:t>
            </a:r>
          </a:p>
          <a:p>
            <a:pPr algn="just"/>
            <a:endParaRPr lang="en-US" sz="2400" dirty="0" smtClean="0">
              <a:latin typeface="Book Antiqua" pitchFamily="18" charset="0"/>
            </a:endParaRPr>
          </a:p>
          <a:p>
            <a:endParaRPr lang="en-US" dirty="0"/>
          </a:p>
        </p:txBody>
      </p:sp>
      <p:pic>
        <p:nvPicPr>
          <p:cNvPr id="8194"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1143000" y="2971800"/>
            <a:ext cx="4572000" cy="762000"/>
          </a:xfrm>
          <a:prstGeom prst="rect">
            <a:avLst/>
          </a:prstGeom>
          <a:noFill/>
          <a:ln w="9525">
            <a:noFill/>
            <a:miter lim="800000"/>
            <a:headEnd/>
            <a:tailEnd/>
          </a:ln>
        </p:spPr>
      </p:pic>
      <p:sp>
        <p:nvSpPr>
          <p:cNvPr id="5" name="Rectangle 4"/>
          <p:cNvSpPr/>
          <p:nvPr/>
        </p:nvSpPr>
        <p:spPr>
          <a:xfrm>
            <a:off x="0" y="3733800"/>
            <a:ext cx="9144000" cy="461665"/>
          </a:xfrm>
          <a:prstGeom prst="rect">
            <a:avLst/>
          </a:prstGeom>
        </p:spPr>
        <p:txBody>
          <a:bodyPr wrap="square">
            <a:spAutoFit/>
          </a:bodyPr>
          <a:lstStyle/>
          <a:p>
            <a:r>
              <a:rPr lang="en-US" sz="2400" dirty="0" smtClean="0">
                <a:solidFill>
                  <a:schemeClr val="tx2"/>
                </a:solidFill>
                <a:latin typeface="Book Antiqua" pitchFamily="18" charset="0"/>
              </a:rPr>
              <a:t>The resistance to the surroundings R</a:t>
            </a:r>
            <a:r>
              <a:rPr lang="en-US" sz="2400" baseline="-25000" dirty="0" smtClean="0">
                <a:solidFill>
                  <a:schemeClr val="tx2"/>
                </a:solidFill>
                <a:latin typeface="Book Antiqua" pitchFamily="18" charset="0"/>
              </a:rPr>
              <a:t>1</a:t>
            </a:r>
            <a:r>
              <a:rPr lang="en-US" sz="2400" dirty="0" smtClean="0">
                <a:solidFill>
                  <a:schemeClr val="tx2"/>
                </a:solidFill>
                <a:latin typeface="Book Antiqua" pitchFamily="18" charset="0"/>
              </a:rPr>
              <a:t> is then given by</a:t>
            </a:r>
          </a:p>
        </p:txBody>
      </p:sp>
      <p:pic>
        <p:nvPicPr>
          <p:cNvPr id="8195" name="Picture 3"/>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1905000" y="4114800"/>
            <a:ext cx="2286000" cy="955110"/>
          </a:xfrm>
          <a:prstGeom prst="rect">
            <a:avLst/>
          </a:prstGeom>
          <a:noFill/>
          <a:ln w="9525">
            <a:noFill/>
            <a:miter lim="800000"/>
            <a:headEnd/>
            <a:tailEnd/>
          </a:ln>
        </p:spPr>
      </p:pic>
      <p:sp>
        <p:nvSpPr>
          <p:cNvPr id="7" name="Rectangle 6"/>
          <p:cNvSpPr/>
          <p:nvPr/>
        </p:nvSpPr>
        <p:spPr>
          <a:xfrm>
            <a:off x="0" y="5638800"/>
            <a:ext cx="9144000" cy="830997"/>
          </a:xfrm>
          <a:prstGeom prst="rect">
            <a:avLst/>
          </a:prstGeom>
        </p:spPr>
        <p:txBody>
          <a:bodyPr wrap="square">
            <a:spAutoFit/>
          </a:bodyPr>
          <a:lstStyle/>
          <a:p>
            <a:pPr algn="just"/>
            <a:r>
              <a:rPr lang="en-US" sz="2400" dirty="0" smtClean="0">
                <a:solidFill>
                  <a:schemeClr val="tx2"/>
                </a:solidFill>
                <a:latin typeface="Book Antiqua" pitchFamily="18" charset="0"/>
              </a:rPr>
              <a:t>For this two-cover system, the top loss coefficient from the collector plate to the ambient is</a:t>
            </a:r>
          </a:p>
        </p:txBody>
      </p:sp>
      <p:pic>
        <p:nvPicPr>
          <p:cNvPr id="8196" name="Picture 4"/>
          <p:cNvPicPr>
            <a:picLocks noChangeAspect="1" noChangeArrowheads="1"/>
          </p:cNvPicPr>
          <p:nvPr/>
        </p:nvPicPr>
        <p:blipFill>
          <a:blip r:embed="rId4" cstate="print">
            <a:duotone>
              <a:prstClr val="black"/>
              <a:srgbClr val="00B0F0">
                <a:tint val="45000"/>
                <a:satMod val="400000"/>
              </a:srgbClr>
            </a:duotone>
          </a:blip>
          <a:srcRect/>
          <a:stretch>
            <a:fillRect/>
          </a:stretch>
        </p:blipFill>
        <p:spPr bwMode="auto">
          <a:xfrm>
            <a:off x="4572000" y="6097484"/>
            <a:ext cx="2209801" cy="760516"/>
          </a:xfrm>
          <a:prstGeom prst="rect">
            <a:avLst/>
          </a:prstGeom>
          <a:noFill/>
          <a:ln w="9525">
            <a:noFill/>
            <a:miter lim="800000"/>
            <a:headEnd/>
            <a:tailEnd/>
          </a:ln>
        </p:spPr>
      </p:pic>
      <p:sp>
        <p:nvSpPr>
          <p:cNvPr id="9" name="Rectangle 8"/>
          <p:cNvSpPr/>
          <p:nvPr/>
        </p:nvSpPr>
        <p:spPr>
          <a:xfrm>
            <a:off x="0" y="4953001"/>
            <a:ext cx="9144000" cy="1200329"/>
          </a:xfrm>
          <a:prstGeom prst="rect">
            <a:avLst/>
          </a:prstGeom>
        </p:spPr>
        <p:txBody>
          <a:bodyPr wrap="square">
            <a:spAutoFit/>
          </a:bodyPr>
          <a:lstStyle/>
          <a:p>
            <a:pPr algn="just"/>
            <a:r>
              <a:rPr lang="en-US" sz="2400" dirty="0" smtClean="0">
                <a:solidFill>
                  <a:schemeClr val="tx2"/>
                </a:solidFill>
                <a:latin typeface="Book Antiqua" pitchFamily="18" charset="0"/>
              </a:rPr>
              <a:t>Where h</a:t>
            </a:r>
            <a:r>
              <a:rPr lang="en-US" sz="2400" baseline="-25000" dirty="0" smtClean="0">
                <a:solidFill>
                  <a:schemeClr val="tx2"/>
                </a:solidFill>
                <a:latin typeface="Book Antiqua" pitchFamily="18" charset="0"/>
              </a:rPr>
              <a:t>w  </a:t>
            </a:r>
            <a:r>
              <a:rPr lang="en-US" sz="2400" dirty="0" smtClean="0">
                <a:solidFill>
                  <a:schemeClr val="tx2"/>
                </a:solidFill>
                <a:latin typeface="Book Antiqua" pitchFamily="18" charset="0"/>
              </a:rPr>
              <a:t>is heat transfer coefficient  for heat loss from flat plates exposed to outside winds</a:t>
            </a:r>
          </a:p>
          <a:p>
            <a:pPr algn="just"/>
            <a:r>
              <a:rPr lang="en-US" sz="2400" dirty="0" smtClean="0">
                <a:solidFill>
                  <a:schemeClr val="tx2"/>
                </a:solidFill>
                <a:latin typeface="Book Antiqua" pitchFamily="18" charset="0"/>
              </a:rPr>
              <a:t> </a:t>
            </a:r>
          </a:p>
        </p:txBody>
      </p:sp>
      <p:sp>
        <p:nvSpPr>
          <p:cNvPr id="10" name="Rectangle 9"/>
          <p:cNvSpPr/>
          <p:nvPr/>
        </p:nvSpPr>
        <p:spPr>
          <a:xfrm>
            <a:off x="8153400" y="3276600"/>
            <a:ext cx="47320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3.6</a:t>
            </a:r>
            <a:endParaRPr lang="en-US" b="1" dirty="0">
              <a:solidFill>
                <a:srgbClr val="FFFF00"/>
              </a:solidFill>
            </a:endParaRPr>
          </a:p>
        </p:txBody>
      </p:sp>
      <p:sp>
        <p:nvSpPr>
          <p:cNvPr id="11" name="Rectangle 10"/>
          <p:cNvSpPr/>
          <p:nvPr/>
        </p:nvSpPr>
        <p:spPr>
          <a:xfrm>
            <a:off x="8229600" y="4343400"/>
            <a:ext cx="47320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3.7</a:t>
            </a:r>
            <a:endParaRPr lang="en-US" b="1" dirty="0">
              <a:solidFill>
                <a:srgbClr val="FFFF00"/>
              </a:solidFill>
            </a:endParaRPr>
          </a:p>
        </p:txBody>
      </p:sp>
      <p:sp>
        <p:nvSpPr>
          <p:cNvPr id="12" name="Rectangle 11"/>
          <p:cNvSpPr/>
          <p:nvPr/>
        </p:nvSpPr>
        <p:spPr>
          <a:xfrm>
            <a:off x="8229600" y="6248400"/>
            <a:ext cx="47320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3.8</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194"/>
                                        </p:tgtEl>
                                        <p:attrNameLst>
                                          <p:attrName>style.visibility</p:attrName>
                                        </p:attrNameLst>
                                      </p:cBhvr>
                                      <p:to>
                                        <p:strVal val="visible"/>
                                      </p:to>
                                    </p:set>
                                    <p:animEffect transition="in" filter="wipe(down)">
                                      <p:cBhvr>
                                        <p:cTn id="15" dur="500"/>
                                        <p:tgtEl>
                                          <p:spTgt spid="8194"/>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bg/>
                                          </p:spTgt>
                                        </p:tgtEl>
                                        <p:attrNameLst>
                                          <p:attrName>style.visibility</p:attrName>
                                        </p:attrNameLst>
                                      </p:cBhvr>
                                      <p:to>
                                        <p:strVal val="visible"/>
                                      </p:to>
                                    </p:set>
                                    <p:animEffect transition="in" filter="wipe(down)">
                                      <p:cBhvr>
                                        <p:cTn id="18" dur="500"/>
                                        <p:tgtEl>
                                          <p:spTgt spid="10">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500"/>
                                        <p:tgtEl>
                                          <p:spTgt spid="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195"/>
                                        </p:tgtEl>
                                        <p:attrNameLst>
                                          <p:attrName>style.visibility</p:attrName>
                                        </p:attrNameLst>
                                      </p:cBhvr>
                                      <p:to>
                                        <p:strVal val="visible"/>
                                      </p:to>
                                    </p:set>
                                    <p:animEffect transition="in" filter="wipe(down)">
                                      <p:cBhvr>
                                        <p:cTn id="29" dur="500"/>
                                        <p:tgtEl>
                                          <p:spTgt spid="8195"/>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ipe(down)">
                                      <p:cBhvr>
                                        <p:cTn id="32" dur="500"/>
                                        <p:tgtEl>
                                          <p:spTgt spid="11">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down)">
                                      <p:cBhvr>
                                        <p:cTn id="35" dur="500"/>
                                        <p:tgtEl>
                                          <p:spTgt spid="11">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wipe(down)">
                                      <p:cBhvr>
                                        <p:cTn id="38" dur="5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down)">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par>
                                <p:cTn id="49" presetID="22" presetClass="entr" presetSubtype="4" fill="hold" nodeType="withEffect">
                                  <p:stCondLst>
                                    <p:cond delay="0"/>
                                  </p:stCondLst>
                                  <p:childTnLst>
                                    <p:set>
                                      <p:cBhvr>
                                        <p:cTn id="50" dur="1" fill="hold">
                                          <p:stCondLst>
                                            <p:cond delay="0"/>
                                          </p:stCondLst>
                                        </p:cTn>
                                        <p:tgtEl>
                                          <p:spTgt spid="8196"/>
                                        </p:tgtEl>
                                        <p:attrNameLst>
                                          <p:attrName>style.visibility</p:attrName>
                                        </p:attrNameLst>
                                      </p:cBhvr>
                                      <p:to>
                                        <p:strVal val="visible"/>
                                      </p:to>
                                    </p:set>
                                    <p:animEffect transition="in" filter="wipe(down)">
                                      <p:cBhvr>
                                        <p:cTn id="51" dur="500"/>
                                        <p:tgtEl>
                                          <p:spTgt spid="8196"/>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2">
                                            <p:bg/>
                                          </p:spTgt>
                                        </p:tgtEl>
                                        <p:attrNameLst>
                                          <p:attrName>style.visibility</p:attrName>
                                        </p:attrNameLst>
                                      </p:cBhvr>
                                      <p:to>
                                        <p:strVal val="visible"/>
                                      </p:to>
                                    </p:set>
                                    <p:animEffect transition="in" filter="wipe(down)">
                                      <p:cBhvr>
                                        <p:cTn id="54" dur="500"/>
                                        <p:tgtEl>
                                          <p:spTgt spid="12">
                                            <p:bg/>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2">
                                            <p:txEl>
                                              <p:pRg st="0" end="0"/>
                                            </p:txEl>
                                          </p:spTgt>
                                        </p:tgtEl>
                                        <p:attrNameLst>
                                          <p:attrName>style.visibility</p:attrName>
                                        </p:attrNameLst>
                                      </p:cBhvr>
                                      <p:to>
                                        <p:strVal val="visible"/>
                                      </p:to>
                                    </p:set>
                                    <p:animEffect transition="in" filter="wipe(down)">
                                      <p:cBhvr>
                                        <p:cTn id="5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9" grpId="0" uiExpand="1" build="p"/>
      <p:bldP spid="10" grpId="0" build="p" animBg="1"/>
      <p:bldP spid="11" grpId="0" build="p" animBg="1"/>
      <p:bldP spid="12"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lstStyle/>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a:p>
            <a:pPr algn="just"/>
            <a:endParaRPr lang="en-US" dirty="0"/>
          </a:p>
        </p:txBody>
      </p:sp>
      <p:pic>
        <p:nvPicPr>
          <p:cNvPr id="11266"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381000" y="5867400"/>
            <a:ext cx="8227484" cy="990600"/>
          </a:xfrm>
          <a:prstGeom prst="rect">
            <a:avLst/>
          </a:prstGeom>
          <a:noFill/>
          <a:ln w="9525">
            <a:noFill/>
            <a:miter lim="800000"/>
            <a:headEnd/>
            <a:tailEnd/>
          </a:ln>
        </p:spPr>
      </p:pic>
      <p:sp>
        <p:nvSpPr>
          <p:cNvPr id="5" name="Rectangle 4"/>
          <p:cNvSpPr/>
          <p:nvPr/>
        </p:nvSpPr>
        <p:spPr>
          <a:xfrm>
            <a:off x="0" y="1143000"/>
            <a:ext cx="9144000" cy="461665"/>
          </a:xfrm>
          <a:prstGeom prst="rect">
            <a:avLst/>
          </a:prstGeom>
        </p:spPr>
        <p:txBody>
          <a:bodyPr wrap="square">
            <a:spAutoFit/>
          </a:bodyPr>
          <a:lstStyle/>
          <a:p>
            <a:r>
              <a:rPr lang="en-US" sz="2400" dirty="0" smtClean="0">
                <a:solidFill>
                  <a:schemeClr val="tx2"/>
                </a:solidFill>
                <a:latin typeface="Book Antiqua" pitchFamily="18" charset="0"/>
              </a:rPr>
              <a:t>The </a:t>
            </a:r>
            <a:r>
              <a:rPr lang="en-US" sz="2400" dirty="0" err="1" smtClean="0">
                <a:solidFill>
                  <a:schemeClr val="tx2"/>
                </a:solidFill>
                <a:latin typeface="Book Antiqua" pitchFamily="18" charset="0"/>
              </a:rPr>
              <a:t>Nusselt</a:t>
            </a:r>
            <a:r>
              <a:rPr lang="en-US" sz="2400" dirty="0" smtClean="0">
                <a:solidFill>
                  <a:schemeClr val="tx2"/>
                </a:solidFill>
                <a:latin typeface="Book Antiqua" pitchFamily="18" charset="0"/>
              </a:rPr>
              <a:t>, Rayleigh, and Prandtl numbers are given by</a:t>
            </a:r>
          </a:p>
        </p:txBody>
      </p:sp>
      <p:pic>
        <p:nvPicPr>
          <p:cNvPr id="11267" name="Picture 3"/>
          <p:cNvPicPr>
            <a:picLocks noChangeAspect="1" noChangeArrowheads="1"/>
          </p:cNvPicPr>
          <p:nvPr/>
        </p:nvPicPr>
        <p:blipFill>
          <a:blip r:embed="rId3" cstate="print">
            <a:duotone>
              <a:prstClr val="black"/>
              <a:srgbClr val="99FF33">
                <a:tint val="45000"/>
                <a:satMod val="400000"/>
              </a:srgbClr>
            </a:duotone>
          </a:blip>
          <a:srcRect/>
          <a:stretch>
            <a:fillRect/>
          </a:stretch>
        </p:blipFill>
        <p:spPr bwMode="auto">
          <a:xfrm>
            <a:off x="914400" y="1676399"/>
            <a:ext cx="1447800" cy="832485"/>
          </a:xfrm>
          <a:prstGeom prst="rect">
            <a:avLst/>
          </a:prstGeom>
          <a:noFill/>
          <a:ln w="9525">
            <a:noFill/>
            <a:miter lim="800000"/>
            <a:headEnd/>
            <a:tailEnd/>
          </a:ln>
        </p:spPr>
      </p:pic>
      <p:pic>
        <p:nvPicPr>
          <p:cNvPr id="11268" name="Picture 4"/>
          <p:cNvPicPr>
            <a:picLocks noChangeAspect="1" noChangeArrowheads="1"/>
          </p:cNvPicPr>
          <p:nvPr/>
        </p:nvPicPr>
        <p:blipFill>
          <a:blip r:embed="rId4" cstate="print">
            <a:duotone>
              <a:prstClr val="black"/>
              <a:srgbClr val="99FF33">
                <a:tint val="45000"/>
                <a:satMod val="400000"/>
              </a:srgbClr>
            </a:duotone>
          </a:blip>
          <a:srcRect/>
          <a:stretch>
            <a:fillRect/>
          </a:stretch>
        </p:blipFill>
        <p:spPr bwMode="auto">
          <a:xfrm>
            <a:off x="2743200" y="1676400"/>
            <a:ext cx="2286000" cy="815163"/>
          </a:xfrm>
          <a:prstGeom prst="rect">
            <a:avLst/>
          </a:prstGeom>
          <a:noFill/>
          <a:ln w="9525">
            <a:noFill/>
            <a:miter lim="800000"/>
            <a:headEnd/>
            <a:tailEnd/>
          </a:ln>
        </p:spPr>
      </p:pic>
      <p:pic>
        <p:nvPicPr>
          <p:cNvPr id="11269" name="Picture 5"/>
          <p:cNvPicPr>
            <a:picLocks noChangeAspect="1" noChangeArrowheads="1"/>
          </p:cNvPicPr>
          <p:nvPr/>
        </p:nvPicPr>
        <p:blipFill>
          <a:blip r:embed="rId5" cstate="print">
            <a:duotone>
              <a:prstClr val="black"/>
              <a:srgbClr val="99FF33">
                <a:tint val="45000"/>
                <a:satMod val="400000"/>
              </a:srgbClr>
            </a:duotone>
          </a:blip>
          <a:srcRect/>
          <a:stretch>
            <a:fillRect/>
          </a:stretch>
        </p:blipFill>
        <p:spPr bwMode="auto">
          <a:xfrm>
            <a:off x="5562600" y="1676400"/>
            <a:ext cx="1371600" cy="826994"/>
          </a:xfrm>
          <a:prstGeom prst="rect">
            <a:avLst/>
          </a:prstGeom>
          <a:noFill/>
          <a:ln w="9525">
            <a:noFill/>
            <a:miter lim="800000"/>
            <a:headEnd/>
            <a:tailEnd/>
          </a:ln>
        </p:spPr>
      </p:pic>
      <p:sp>
        <p:nvSpPr>
          <p:cNvPr id="10" name="Rectangle 9"/>
          <p:cNvSpPr/>
          <p:nvPr/>
        </p:nvSpPr>
        <p:spPr>
          <a:xfrm>
            <a:off x="304800" y="2514600"/>
            <a:ext cx="8458200" cy="2308324"/>
          </a:xfrm>
          <a:prstGeom prst="rect">
            <a:avLst/>
          </a:prstGeom>
        </p:spPr>
        <p:txBody>
          <a:bodyPr wrap="square">
            <a:spAutoFit/>
          </a:bodyPr>
          <a:lstStyle/>
          <a:p>
            <a:r>
              <a:rPr lang="en-US" dirty="0" smtClean="0">
                <a:latin typeface="Book Antiqua" pitchFamily="18" charset="0"/>
              </a:rPr>
              <a:t>Where </a:t>
            </a:r>
            <a:r>
              <a:rPr lang="en-US" i="1" dirty="0" smtClean="0">
                <a:latin typeface="Book Antiqua" pitchFamily="18" charset="0"/>
              </a:rPr>
              <a:t>h= heat transfer coefficient [W/m</a:t>
            </a:r>
            <a:r>
              <a:rPr lang="en-US" i="1" baseline="30000" dirty="0" smtClean="0">
                <a:latin typeface="Book Antiqua" pitchFamily="18" charset="0"/>
              </a:rPr>
              <a:t>2</a:t>
            </a:r>
            <a:r>
              <a:rPr lang="en-US" i="1" dirty="0" smtClean="0">
                <a:latin typeface="Book Antiqua" pitchFamily="18" charset="0"/>
              </a:rPr>
              <a:t> K]</a:t>
            </a:r>
          </a:p>
          <a:p>
            <a:r>
              <a:rPr lang="en-US" i="1" dirty="0" smtClean="0">
                <a:latin typeface="Book Antiqua" pitchFamily="18" charset="0"/>
              </a:rPr>
              <a:t>L= plate spacing [m]</a:t>
            </a:r>
          </a:p>
          <a:p>
            <a:r>
              <a:rPr lang="en-US" i="1" dirty="0" smtClean="0">
                <a:latin typeface="Book Antiqua" pitchFamily="18" charset="0"/>
              </a:rPr>
              <a:t>k = thermal conductivity [W/m K]</a:t>
            </a:r>
          </a:p>
          <a:p>
            <a:r>
              <a:rPr lang="en-US" i="1" dirty="0" smtClean="0">
                <a:latin typeface="Book Antiqua" pitchFamily="18" charset="0"/>
              </a:rPr>
              <a:t>g = gravitational constant [m/s</a:t>
            </a:r>
            <a:r>
              <a:rPr lang="en-US" i="1" baseline="30000" dirty="0" smtClean="0">
                <a:latin typeface="Book Antiqua" pitchFamily="18" charset="0"/>
              </a:rPr>
              <a:t>2</a:t>
            </a:r>
            <a:r>
              <a:rPr lang="en-US" i="1" dirty="0" smtClean="0">
                <a:latin typeface="Book Antiqua" pitchFamily="18" charset="0"/>
              </a:rPr>
              <a:t>]</a:t>
            </a:r>
          </a:p>
          <a:p>
            <a:r>
              <a:rPr lang="en-US" i="1" dirty="0" smtClean="0">
                <a:latin typeface="Book Antiqua" pitchFamily="18" charset="0"/>
              </a:rPr>
              <a:t>β = volumetric coefficient of expansion (for an ideal gas, β = 1/T ) [1/K]</a:t>
            </a:r>
          </a:p>
          <a:p>
            <a:r>
              <a:rPr lang="en-US" i="1" dirty="0" smtClean="0">
                <a:latin typeface="Book Antiqua" pitchFamily="18" charset="0"/>
                <a:sym typeface="Symbol"/>
              </a:rPr>
              <a:t></a:t>
            </a:r>
            <a:r>
              <a:rPr lang="en-US" i="1" dirty="0" smtClean="0">
                <a:latin typeface="Book Antiqua" pitchFamily="18" charset="0"/>
              </a:rPr>
              <a:t>T = temperature difference between plates [K]</a:t>
            </a:r>
          </a:p>
          <a:p>
            <a:r>
              <a:rPr lang="el-GR" i="1" dirty="0" smtClean="0">
                <a:latin typeface="Book Antiqua" pitchFamily="18" charset="0"/>
              </a:rPr>
              <a:t>ν = </a:t>
            </a:r>
            <a:r>
              <a:rPr lang="en-US" i="1" dirty="0" smtClean="0">
                <a:latin typeface="Book Antiqua" pitchFamily="18" charset="0"/>
              </a:rPr>
              <a:t>kinematic viscosity [m</a:t>
            </a:r>
            <a:r>
              <a:rPr lang="en-US" i="1" baseline="30000" dirty="0" smtClean="0">
                <a:latin typeface="Book Antiqua" pitchFamily="18" charset="0"/>
              </a:rPr>
              <a:t>2</a:t>
            </a:r>
            <a:r>
              <a:rPr lang="en-US" i="1" dirty="0" smtClean="0">
                <a:latin typeface="Book Antiqua" pitchFamily="18" charset="0"/>
              </a:rPr>
              <a:t>/s]</a:t>
            </a:r>
          </a:p>
          <a:p>
            <a:r>
              <a:rPr lang="el-GR" i="1" dirty="0" smtClean="0">
                <a:latin typeface="Book Antiqua" pitchFamily="18" charset="0"/>
              </a:rPr>
              <a:t>α = </a:t>
            </a:r>
            <a:r>
              <a:rPr lang="en-US" i="1" dirty="0" smtClean="0">
                <a:latin typeface="Book Antiqua" pitchFamily="18" charset="0"/>
              </a:rPr>
              <a:t>thermal diffusivity [m</a:t>
            </a:r>
            <a:r>
              <a:rPr lang="en-US" i="1" baseline="30000" dirty="0" smtClean="0">
                <a:latin typeface="Book Antiqua" pitchFamily="18" charset="0"/>
              </a:rPr>
              <a:t>2</a:t>
            </a:r>
            <a:r>
              <a:rPr lang="en-US" i="1" dirty="0" smtClean="0">
                <a:latin typeface="Book Antiqua" pitchFamily="18" charset="0"/>
              </a:rPr>
              <a:t>/s]</a:t>
            </a:r>
          </a:p>
        </p:txBody>
      </p:sp>
      <p:sp>
        <p:nvSpPr>
          <p:cNvPr id="11" name="Rectangle 10"/>
          <p:cNvSpPr/>
          <p:nvPr/>
        </p:nvSpPr>
        <p:spPr>
          <a:xfrm>
            <a:off x="0" y="4800601"/>
            <a:ext cx="8686800" cy="1200329"/>
          </a:xfrm>
          <a:prstGeom prst="rect">
            <a:avLst/>
          </a:prstGeom>
        </p:spPr>
        <p:txBody>
          <a:bodyPr wrap="square">
            <a:spAutoFit/>
          </a:bodyPr>
          <a:lstStyle/>
          <a:p>
            <a:pPr algn="just"/>
            <a:r>
              <a:rPr lang="en-US" sz="2400" dirty="0" smtClean="0">
                <a:solidFill>
                  <a:schemeClr val="tx2"/>
                </a:solidFill>
                <a:latin typeface="Book Antiqua" pitchFamily="18" charset="0"/>
              </a:rPr>
              <a:t>In a more recent experimental study using air, </a:t>
            </a:r>
            <a:r>
              <a:rPr lang="en-US" sz="2400" dirty="0" err="1" smtClean="0">
                <a:solidFill>
                  <a:schemeClr val="tx2"/>
                </a:solidFill>
                <a:latin typeface="Book Antiqua" pitchFamily="18" charset="0"/>
              </a:rPr>
              <a:t>Hollands</a:t>
            </a:r>
            <a:r>
              <a:rPr lang="en-US" sz="2400" dirty="0" smtClean="0">
                <a:solidFill>
                  <a:schemeClr val="tx2"/>
                </a:solidFill>
                <a:latin typeface="Book Antiqua" pitchFamily="18" charset="0"/>
              </a:rPr>
              <a:t> et al. (1976) give the relationship between the </a:t>
            </a:r>
            <a:r>
              <a:rPr lang="en-US" sz="2400" dirty="0" err="1" smtClean="0">
                <a:solidFill>
                  <a:schemeClr val="tx2"/>
                </a:solidFill>
                <a:latin typeface="Book Antiqua" pitchFamily="18" charset="0"/>
              </a:rPr>
              <a:t>Nusselt</a:t>
            </a:r>
            <a:r>
              <a:rPr lang="en-US" sz="2400" dirty="0" smtClean="0">
                <a:solidFill>
                  <a:schemeClr val="tx2"/>
                </a:solidFill>
                <a:latin typeface="Book Antiqua" pitchFamily="18" charset="0"/>
              </a:rPr>
              <a:t> number and Rayleigh number for tilt angles from 0 to 75◦ as</a:t>
            </a:r>
          </a:p>
        </p:txBody>
      </p:sp>
      <p:sp>
        <p:nvSpPr>
          <p:cNvPr id="12" name="Rectangle 11"/>
          <p:cNvSpPr/>
          <p:nvPr/>
        </p:nvSpPr>
        <p:spPr>
          <a:xfrm>
            <a:off x="304800" y="381000"/>
            <a:ext cx="8257389" cy="461665"/>
          </a:xfrm>
          <a:prstGeom prst="rect">
            <a:avLst/>
          </a:prstGeom>
        </p:spPr>
        <p:txBody>
          <a:bodyPr wrap="none">
            <a:spAutoFit/>
          </a:bodyPr>
          <a:lstStyle/>
          <a:p>
            <a:r>
              <a:rPr lang="en-US" sz="2400" dirty="0" smtClean="0">
                <a:solidFill>
                  <a:srgbClr val="FF0000"/>
                </a:solidFill>
                <a:latin typeface="Book Antiqua" pitchFamily="18" charset="0"/>
              </a:rPr>
              <a:t>Convection Heat Transfer Coefficient calculations (Review)</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pPr algn="just"/>
            <a:r>
              <a:rPr lang="en-US" sz="2800" dirty="0" smtClean="0">
                <a:latin typeface="Book Antiqua" pitchFamily="18" charset="0"/>
              </a:rPr>
              <a:t>The procedure for solving for the top loss coefficient using Equations 3.2 through 3.8 is necessarily an iterative process.</a:t>
            </a:r>
          </a:p>
          <a:p>
            <a:pPr algn="just"/>
            <a:r>
              <a:rPr lang="en-US" sz="2800" dirty="0" smtClean="0">
                <a:latin typeface="Book Antiqua" pitchFamily="18" charset="0"/>
              </a:rPr>
              <a:t>First a guess is made of the unknown cover temperatures, from which the convective and </a:t>
            </a:r>
            <a:r>
              <a:rPr lang="en-US" sz="2800" dirty="0" err="1" smtClean="0">
                <a:latin typeface="Book Antiqua" pitchFamily="18" charset="0"/>
              </a:rPr>
              <a:t>radiative</a:t>
            </a:r>
            <a:r>
              <a:rPr lang="en-US" sz="2800" dirty="0" smtClean="0">
                <a:latin typeface="Book Antiqua" pitchFamily="18" charset="0"/>
              </a:rPr>
              <a:t> heat transfer coefficients between parallel surfaces are calculated.</a:t>
            </a:r>
          </a:p>
          <a:p>
            <a:pPr algn="just"/>
            <a:r>
              <a:rPr lang="en-US" sz="2800" dirty="0" smtClean="0">
                <a:latin typeface="Book Antiqua" pitchFamily="18" charset="0"/>
              </a:rPr>
              <a:t>With these estimates, Equation 3.8 can be solved for the top loss coefficient.</a:t>
            </a:r>
          </a:p>
          <a:p>
            <a:pPr algn="just"/>
            <a:r>
              <a:rPr lang="en-US" sz="2800" dirty="0" smtClean="0">
                <a:latin typeface="Book Antiqua" pitchFamily="18" charset="0"/>
              </a:rPr>
              <a:t> The top heat loss is the top loss coefficient times the overall temperature difference, and since the energy exchange between plates must be equal to the overall heat loss, a new set of cover temperatures can be calculated. </a:t>
            </a:r>
          </a:p>
          <a:p>
            <a:pPr algn="just"/>
            <a:endParaRPr lang="en-US" sz="2800" dirty="0" smtClean="0"/>
          </a:p>
          <a:p>
            <a:pPr algn="just"/>
            <a:endParaRPr lang="en-US" sz="2400" dirty="0" smtClean="0">
              <a:latin typeface="Book Antiqua" pitchFamily="18" charset="0"/>
            </a:endParaRPr>
          </a:p>
          <a:p>
            <a:pPr algn="just"/>
            <a:endParaRPr lang="en-US" sz="2400" dirty="0" smtClean="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Introduction</a:t>
            </a:r>
            <a:endParaRPr lang="en-US" dirty="0">
              <a:solidFill>
                <a:srgbClr val="FF0000"/>
              </a:solidFill>
            </a:endParaRPr>
          </a:p>
        </p:txBody>
      </p:sp>
      <p:sp>
        <p:nvSpPr>
          <p:cNvPr id="3" name="Content Placeholder 2"/>
          <p:cNvSpPr>
            <a:spLocks noGrp="1"/>
          </p:cNvSpPr>
          <p:nvPr>
            <p:ph idx="1"/>
          </p:nvPr>
        </p:nvSpPr>
        <p:spPr>
          <a:xfrm>
            <a:off x="0" y="1219200"/>
            <a:ext cx="9144000" cy="5638800"/>
          </a:xfrm>
        </p:spPr>
        <p:txBody>
          <a:bodyPr>
            <a:normAutofit fontScale="62500" lnSpcReduction="20000"/>
          </a:bodyPr>
          <a:lstStyle/>
          <a:p>
            <a:pPr algn="just"/>
            <a:r>
              <a:rPr lang="en-US" sz="4500" dirty="0" smtClean="0">
                <a:latin typeface="Book Antiqua" pitchFamily="18" charset="0"/>
              </a:rPr>
              <a:t>A solar collector is a special kind of heat exchanger that transforms solar radiant energy into heat. </a:t>
            </a:r>
          </a:p>
          <a:p>
            <a:pPr algn="just"/>
            <a:r>
              <a:rPr lang="en-US" sz="4500" dirty="0" smtClean="0">
                <a:latin typeface="Book Antiqua" pitchFamily="18" charset="0"/>
              </a:rPr>
              <a:t>A solar collector differs in several respects from more conventional heat exchangers. The latter usually accomplish a fluid-to-fluid exchange with high heat transfer rates and with radiation as an unimportant factor. In the solar collector, energy transfer is from a distant source of radiant energy to a fluid.</a:t>
            </a:r>
          </a:p>
          <a:p>
            <a:pPr algn="just"/>
            <a:r>
              <a:rPr lang="en-US" sz="4500" dirty="0" smtClean="0">
                <a:latin typeface="Book Antiqua" pitchFamily="18" charset="0"/>
              </a:rPr>
              <a:t> The flux of incident radiation is, at best, approximately 1100 W</a:t>
            </a:r>
            <a:r>
              <a:rPr lang="en-US" sz="4500" i="1" dirty="0" smtClean="0">
                <a:latin typeface="Book Antiqua" pitchFamily="18" charset="0"/>
              </a:rPr>
              <a:t>/m</a:t>
            </a:r>
            <a:r>
              <a:rPr lang="en-US" sz="4500" i="1" baseline="30000" dirty="0" smtClean="0">
                <a:latin typeface="Book Antiqua" pitchFamily="18" charset="0"/>
              </a:rPr>
              <a:t>2 </a:t>
            </a:r>
            <a:r>
              <a:rPr lang="en-US" sz="4500" i="1" dirty="0" smtClean="0">
                <a:latin typeface="Book Antiqua" pitchFamily="18" charset="0"/>
              </a:rPr>
              <a:t>(without optical concentration), and it is variable. </a:t>
            </a:r>
          </a:p>
          <a:p>
            <a:pPr algn="just"/>
            <a:r>
              <a:rPr lang="en-US" sz="4500" dirty="0" smtClean="0">
                <a:latin typeface="Book Antiqua" pitchFamily="18" charset="0"/>
              </a:rPr>
              <a:t>Thus, the analysis of solar collectors presents unique problems of low and variable energy fluxes and the relatively large importance of radiation.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6553200"/>
          </a:xfrm>
        </p:spPr>
        <p:txBody>
          <a:bodyPr/>
          <a:lstStyle/>
          <a:p>
            <a:pPr algn="just"/>
            <a:r>
              <a:rPr lang="en-US" dirty="0">
                <a:latin typeface="Book Antiqua" pitchFamily="18" charset="0"/>
              </a:rPr>
              <a:t>Beginning at the absorber plate, a new temperature is calculated for the first cover. This new first cover temperature is used to find the next cover temperature, and so on.</a:t>
            </a:r>
          </a:p>
          <a:p>
            <a:pPr algn="just"/>
            <a:r>
              <a:rPr lang="en-US" dirty="0">
                <a:latin typeface="Book Antiqua" pitchFamily="18" charset="0"/>
              </a:rPr>
              <a:t>For any two adjacent covers or plate, the new temperature of plate or cover j can be expressed in terms of the temperature of plate or cover </a:t>
            </a:r>
            <a:r>
              <a:rPr lang="en-US" dirty="0" err="1">
                <a:latin typeface="Book Antiqua" pitchFamily="18" charset="0"/>
              </a:rPr>
              <a:t>i</a:t>
            </a:r>
            <a:r>
              <a:rPr lang="en-US" dirty="0">
                <a:latin typeface="Book Antiqua" pitchFamily="18" charset="0"/>
              </a:rPr>
              <a:t> as</a:t>
            </a:r>
          </a:p>
          <a:p>
            <a:pPr algn="just"/>
            <a:r>
              <a:rPr lang="en-US" dirty="0" smtClean="0">
                <a:latin typeface="Book Antiqua" pitchFamily="18" charset="0"/>
              </a:rPr>
              <a:t> </a:t>
            </a:r>
            <a:endParaRPr lang="en-US" dirty="0">
              <a:latin typeface="Book Antiqua" pitchFamily="18" charset="0"/>
            </a:endParaRP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71" y="4269051"/>
            <a:ext cx="379771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59624" y="4655885"/>
            <a:ext cx="494046"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a:t>
            </a:r>
            <a:r>
              <a:rPr lang="en-US" b="1" dirty="0" smtClean="0">
                <a:solidFill>
                  <a:srgbClr val="FFFF00"/>
                </a:solidFill>
              </a:rPr>
              <a:t>9</a:t>
            </a:r>
            <a:endParaRPr lang="en-US" b="1" dirty="0">
              <a:solidFill>
                <a:srgbClr val="FFFF00"/>
              </a:solidFill>
            </a:endParaRPr>
          </a:p>
        </p:txBody>
      </p:sp>
      <p:sp>
        <p:nvSpPr>
          <p:cNvPr id="5" name="Rectangle 4"/>
          <p:cNvSpPr/>
          <p:nvPr/>
        </p:nvSpPr>
        <p:spPr>
          <a:xfrm>
            <a:off x="0" y="5334000"/>
            <a:ext cx="9144000" cy="1569660"/>
          </a:xfrm>
          <a:prstGeom prst="rect">
            <a:avLst/>
          </a:prstGeom>
        </p:spPr>
        <p:txBody>
          <a:bodyPr wrap="square">
            <a:spAutoFit/>
          </a:bodyPr>
          <a:lstStyle/>
          <a:p>
            <a:pPr marL="342900" indent="-342900" algn="just">
              <a:spcBef>
                <a:spcPct val="20000"/>
              </a:spcBef>
              <a:buClr>
                <a:schemeClr val="accent1"/>
              </a:buClr>
              <a:buSzPct val="70000"/>
              <a:buFont typeface="Wingdings 2"/>
              <a:buChar char=""/>
            </a:pPr>
            <a:r>
              <a:rPr lang="en-US" sz="3200" dirty="0">
                <a:solidFill>
                  <a:schemeClr val="tx2"/>
                </a:solidFill>
                <a:latin typeface="Book Antiqua" pitchFamily="18" charset="0"/>
              </a:rPr>
              <a:t>The process is repeated until the cover temperatures do not change significantly between successive iterations</a:t>
            </a:r>
          </a:p>
        </p:txBody>
      </p:sp>
    </p:spTree>
    <p:extLst>
      <p:ext uri="{BB962C8B-B14F-4D97-AF65-F5344CB8AC3E}">
        <p14:creationId xmlns:p14="http://schemas.microsoft.com/office/powerpoint/2010/main" val="1714140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just"/>
            <a:r>
              <a:rPr lang="en-US" sz="2400" dirty="0" smtClean="0"/>
              <a:t>in the proceeding equations, the calculation of the top heat loss coefficient </a:t>
            </a:r>
            <a:r>
              <a:rPr lang="en-US" sz="2400" dirty="0"/>
              <a:t> </a:t>
            </a:r>
            <a:r>
              <a:rPr lang="en-US" sz="2400" dirty="0" smtClean="0"/>
              <a:t>involves the air properties  which are  functions of temperate. Because the  iterations required are tedious and time consuming, especially for the case of multiple cover systems, straightforward evaluation of </a:t>
            </a:r>
            <a:r>
              <a:rPr lang="en-US" sz="2400" dirty="0" err="1" smtClean="0"/>
              <a:t>U</a:t>
            </a:r>
            <a:r>
              <a:rPr lang="en-US" sz="2400" baseline="-25000" dirty="0" err="1" smtClean="0"/>
              <a:t>t</a:t>
            </a:r>
            <a:r>
              <a:rPr lang="en-US" sz="2400" baseline="-25000" dirty="0" smtClean="0"/>
              <a:t>   </a:t>
            </a:r>
            <a:r>
              <a:rPr lang="en-US" sz="2400" dirty="0" smtClean="0"/>
              <a:t> is  given by the following empirical equation with sufficient accuracy for design purposes (Klein,1975)</a:t>
            </a:r>
            <a:endParaRPr lang="en-US" sz="2400" baseline="-25000" dirty="0"/>
          </a:p>
        </p:txBody>
      </p:sp>
      <p:pic>
        <p:nvPicPr>
          <p:cNvPr id="3074" name="Picture 2"/>
          <p:cNvPicPr>
            <a:picLocks noChangeAspect="1" noChangeArrowheads="1"/>
          </p:cNvPicPr>
          <p:nvPr/>
        </p:nvPicPr>
        <p:blipFill>
          <a:blip r:embed="rId2">
            <a:duotone>
              <a:prstClr val="black"/>
              <a:srgbClr val="00B050">
                <a:tint val="45000"/>
                <a:satMod val="400000"/>
              </a:srgbClr>
            </a:duotone>
            <a:extLst>
              <a:ext uri="{28A0092B-C50C-407E-A947-70E740481C1C}">
                <a14:useLocalDpi xmlns:a14="http://schemas.microsoft.com/office/drawing/2010/main" val="0"/>
              </a:ext>
            </a:extLst>
          </a:blip>
          <a:srcRect/>
          <a:stretch>
            <a:fillRect/>
          </a:stretch>
        </p:blipFill>
        <p:spPr bwMode="auto">
          <a:xfrm>
            <a:off x="1981200" y="2285999"/>
            <a:ext cx="4648200" cy="232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903" y="4693087"/>
            <a:ext cx="5668298" cy="2164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7035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24200"/>
            <a:ext cx="9144000" cy="461665"/>
          </a:xfrm>
          <a:prstGeom prst="rect">
            <a:avLst/>
          </a:prstGeom>
        </p:spPr>
        <p:txBody>
          <a:bodyPr wrap="square">
            <a:spAutoFit/>
          </a:bodyPr>
          <a:lstStyle/>
          <a:p>
            <a:pPr algn="just"/>
            <a:r>
              <a:rPr lang="en-US" sz="2400" dirty="0" smtClean="0">
                <a:solidFill>
                  <a:schemeClr val="tx2"/>
                </a:solidFill>
                <a:latin typeface="Book Antiqua" pitchFamily="18" charset="0"/>
              </a:rPr>
              <a:t>.</a:t>
            </a:r>
          </a:p>
        </p:txBody>
      </p:sp>
      <p:sp>
        <p:nvSpPr>
          <p:cNvPr id="7" name="Rectangle 6"/>
          <p:cNvSpPr/>
          <p:nvPr/>
        </p:nvSpPr>
        <p:spPr>
          <a:xfrm>
            <a:off x="-24581" y="990600"/>
            <a:ext cx="9144000" cy="1846659"/>
          </a:xfrm>
          <a:prstGeom prst="rect">
            <a:avLst/>
          </a:prstGeom>
        </p:spPr>
        <p:txBody>
          <a:bodyPr wrap="square">
            <a:spAutoFit/>
          </a:bodyPr>
          <a:lstStyle/>
          <a:p>
            <a:r>
              <a:rPr lang="en-US" b="1" dirty="0" smtClean="0"/>
              <a:t>Example </a:t>
            </a:r>
          </a:p>
          <a:p>
            <a:pPr algn="just"/>
            <a:r>
              <a:rPr lang="en-US" sz="3200" dirty="0" smtClean="0">
                <a:solidFill>
                  <a:srgbClr val="002060"/>
                </a:solidFill>
                <a:latin typeface="Book Antiqua" pitchFamily="18" charset="0"/>
              </a:rPr>
              <a:t>Calculate the top loss coefficient for an absorber with a single glass cover having the following specifications:</a:t>
            </a:r>
          </a:p>
        </p:txBody>
      </p:sp>
      <p:sp>
        <p:nvSpPr>
          <p:cNvPr id="8" name="Rectangle 7"/>
          <p:cNvSpPr/>
          <p:nvPr/>
        </p:nvSpPr>
        <p:spPr>
          <a:xfrm>
            <a:off x="152400" y="2843548"/>
            <a:ext cx="9144000" cy="3108543"/>
          </a:xfrm>
          <a:prstGeom prst="rect">
            <a:avLst/>
          </a:prstGeom>
        </p:spPr>
        <p:txBody>
          <a:bodyPr wrap="square">
            <a:spAutoFit/>
          </a:bodyPr>
          <a:lstStyle/>
          <a:p>
            <a:pPr indent="579438"/>
            <a:r>
              <a:rPr lang="en-US" sz="2800" dirty="0" smtClean="0">
                <a:solidFill>
                  <a:schemeClr val="tx2"/>
                </a:solidFill>
                <a:latin typeface="Book Antiqua" pitchFamily="18" charset="0"/>
              </a:rPr>
              <a:t>Plate-to-cover spacing                                25mm</a:t>
            </a:r>
          </a:p>
          <a:p>
            <a:pPr indent="579438"/>
            <a:r>
              <a:rPr lang="en-US" sz="2800" dirty="0" smtClean="0">
                <a:solidFill>
                  <a:schemeClr val="tx2"/>
                </a:solidFill>
                <a:latin typeface="Book Antiqua" pitchFamily="18" charset="0"/>
              </a:rPr>
              <a:t>Plate emittance                                            0.95</a:t>
            </a:r>
          </a:p>
          <a:p>
            <a:pPr indent="579438"/>
            <a:r>
              <a:rPr lang="en-US" sz="2800" dirty="0" smtClean="0">
                <a:solidFill>
                  <a:schemeClr val="tx2"/>
                </a:solidFill>
                <a:latin typeface="Book Antiqua" pitchFamily="18" charset="0"/>
              </a:rPr>
              <a:t>Ambient air and sky temperature            10◦C</a:t>
            </a:r>
          </a:p>
          <a:p>
            <a:pPr indent="579438"/>
            <a:r>
              <a:rPr lang="en-US" sz="2800" dirty="0" smtClean="0">
                <a:solidFill>
                  <a:schemeClr val="tx2"/>
                </a:solidFill>
                <a:latin typeface="Book Antiqua" pitchFamily="18" charset="0"/>
              </a:rPr>
              <a:t>Wind heat transfer coefficient                 10 W/m2 ◦C</a:t>
            </a:r>
          </a:p>
          <a:p>
            <a:pPr indent="579438"/>
            <a:r>
              <a:rPr lang="en-US" sz="2800" dirty="0" smtClean="0">
                <a:solidFill>
                  <a:schemeClr val="tx2"/>
                </a:solidFill>
                <a:latin typeface="Book Antiqua" pitchFamily="18" charset="0"/>
              </a:rPr>
              <a:t>Mean plate temperature                           100◦C</a:t>
            </a:r>
          </a:p>
          <a:p>
            <a:pPr indent="579438"/>
            <a:r>
              <a:rPr lang="en-US" sz="2800" dirty="0" smtClean="0">
                <a:solidFill>
                  <a:schemeClr val="tx2"/>
                </a:solidFill>
                <a:latin typeface="Book Antiqua" pitchFamily="18" charset="0"/>
              </a:rPr>
              <a:t>Collector tilt                                               45◦</a:t>
            </a:r>
          </a:p>
          <a:p>
            <a:pPr indent="579438"/>
            <a:r>
              <a:rPr lang="en-US" sz="2800" dirty="0" smtClean="0">
                <a:solidFill>
                  <a:schemeClr val="tx2"/>
                </a:solidFill>
                <a:latin typeface="Book Antiqua" pitchFamily="18" charset="0"/>
              </a:rPr>
              <a:t>Glass emittance                                         0.88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wipe(down)">
                                      <p:cBhvr>
                                        <p:cTn id="15" dur="500"/>
                                        <p:tgtEl>
                                          <p:spTgt spid="7">
                                            <p:txEl>
                                              <p:pRg st="1" end="1"/>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Effect transition="in" filter="wipe(down)">
                                      <p:cBhvr>
                                        <p:cTn id="21" dur="500"/>
                                        <p:tgtEl>
                                          <p:spTgt spid="8">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wipe(down)">
                                      <p:cBhvr>
                                        <p:cTn id="24" dur="500"/>
                                        <p:tgtEl>
                                          <p:spTgt spid="8">
                                            <p:txEl>
                                              <p:pRg st="2" end="2"/>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down)">
                                      <p:cBhvr>
                                        <p:cTn id="30" dur="500"/>
                                        <p:tgtEl>
                                          <p:spTgt spid="8">
                                            <p:txEl>
                                              <p:pRg st="4" end="4"/>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wipe(down)">
                                      <p:cBhvr>
                                        <p:cTn id="33" dur="500"/>
                                        <p:tgtEl>
                                          <p:spTgt spid="8">
                                            <p:txEl>
                                              <p:pRg st="5" end="5"/>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wipe(down)">
                                      <p:cBhvr>
                                        <p:cTn id="3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2400" dirty="0" smtClean="0">
                <a:latin typeface="Book Antiqua" pitchFamily="18" charset="0"/>
              </a:rPr>
              <a:t>For this single-glass-cover system,</a:t>
            </a:r>
          </a:p>
          <a:p>
            <a:endParaRPr lang="en-US" sz="2400" dirty="0" smtClean="0">
              <a:latin typeface="Book Antiqua" pitchFamily="18" charset="0"/>
            </a:endParaRPr>
          </a:p>
        </p:txBody>
      </p:sp>
      <p:pic>
        <p:nvPicPr>
          <p:cNvPr id="10242" name="Picture 2"/>
          <p:cNvPicPr>
            <a:picLocks noChangeAspect="1" noChangeArrowheads="1"/>
          </p:cNvPicPr>
          <p:nvPr/>
        </p:nvPicPr>
        <p:blipFill>
          <a:blip r:embed="rId2" cstate="print">
            <a:duotone>
              <a:prstClr val="black"/>
              <a:srgbClr val="3399FF">
                <a:tint val="45000"/>
                <a:satMod val="400000"/>
              </a:srgbClr>
            </a:duotone>
          </a:blip>
          <a:srcRect/>
          <a:stretch>
            <a:fillRect/>
          </a:stretch>
        </p:blipFill>
        <p:spPr bwMode="auto">
          <a:xfrm>
            <a:off x="1828800" y="1524000"/>
            <a:ext cx="4341283" cy="1066800"/>
          </a:xfrm>
          <a:prstGeom prst="rect">
            <a:avLst/>
          </a:prstGeom>
          <a:noFill/>
          <a:ln w="9525">
            <a:noFill/>
            <a:miter lim="800000"/>
            <a:headEnd/>
            <a:tailEnd/>
          </a:ln>
        </p:spPr>
      </p:pic>
      <p:sp>
        <p:nvSpPr>
          <p:cNvPr id="5" name="Rectangle 4"/>
          <p:cNvSpPr/>
          <p:nvPr/>
        </p:nvSpPr>
        <p:spPr>
          <a:xfrm>
            <a:off x="0" y="2590800"/>
            <a:ext cx="9144000" cy="461665"/>
          </a:xfrm>
          <a:prstGeom prst="rect">
            <a:avLst/>
          </a:prstGeom>
        </p:spPr>
        <p:txBody>
          <a:bodyPr wrap="square">
            <a:spAutoFit/>
          </a:bodyPr>
          <a:lstStyle/>
          <a:p>
            <a:pPr algn="just"/>
            <a:r>
              <a:rPr lang="en-US" sz="2400" dirty="0" smtClean="0">
                <a:solidFill>
                  <a:schemeClr val="tx2"/>
                </a:solidFill>
                <a:latin typeface="Book Antiqua" pitchFamily="18" charset="0"/>
              </a:rPr>
              <a:t>The radiation coefficient from the plate to the cover hr,p−c is</a:t>
            </a:r>
          </a:p>
        </p:txBody>
      </p:sp>
      <p:pic>
        <p:nvPicPr>
          <p:cNvPr id="10243" name="Picture 3"/>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1981200" y="3048000"/>
            <a:ext cx="2743200" cy="951470"/>
          </a:xfrm>
          <a:prstGeom prst="rect">
            <a:avLst/>
          </a:prstGeom>
          <a:noFill/>
          <a:ln w="9525">
            <a:noFill/>
            <a:miter lim="800000"/>
            <a:headEnd/>
            <a:tailEnd/>
          </a:ln>
        </p:spPr>
      </p:pic>
      <p:sp>
        <p:nvSpPr>
          <p:cNvPr id="7" name="Rectangle 6"/>
          <p:cNvSpPr/>
          <p:nvPr/>
        </p:nvSpPr>
        <p:spPr>
          <a:xfrm>
            <a:off x="0" y="4114800"/>
            <a:ext cx="9448800" cy="461665"/>
          </a:xfrm>
          <a:prstGeom prst="rect">
            <a:avLst/>
          </a:prstGeom>
        </p:spPr>
        <p:txBody>
          <a:bodyPr wrap="square">
            <a:spAutoFit/>
          </a:bodyPr>
          <a:lstStyle/>
          <a:p>
            <a:r>
              <a:rPr lang="en-US" sz="2400" dirty="0" smtClean="0">
                <a:solidFill>
                  <a:schemeClr val="tx2"/>
                </a:solidFill>
                <a:latin typeface="Book Antiqua" pitchFamily="18" charset="0"/>
              </a:rPr>
              <a:t>The radiation coefficient for the cover to the air h</a:t>
            </a:r>
            <a:r>
              <a:rPr lang="en-US" sz="2400" baseline="-25000" dirty="0" smtClean="0">
                <a:solidFill>
                  <a:schemeClr val="tx2"/>
                </a:solidFill>
                <a:latin typeface="Book Antiqua" pitchFamily="18" charset="0"/>
              </a:rPr>
              <a:t>r,c−a </a:t>
            </a:r>
            <a:r>
              <a:rPr lang="en-US" sz="2400" dirty="0" smtClean="0">
                <a:solidFill>
                  <a:schemeClr val="tx2"/>
                </a:solidFill>
                <a:latin typeface="Book Antiqua" pitchFamily="18" charset="0"/>
              </a:rPr>
              <a:t>is given as</a:t>
            </a:r>
          </a:p>
        </p:txBody>
      </p:sp>
      <p:pic>
        <p:nvPicPr>
          <p:cNvPr id="10244" name="Picture 4"/>
          <p:cNvPicPr>
            <a:picLocks noChangeAspect="1" noChangeArrowheads="1"/>
          </p:cNvPicPr>
          <p:nvPr/>
        </p:nvPicPr>
        <p:blipFill>
          <a:blip r:embed="rId4" cstate="print">
            <a:duotone>
              <a:prstClr val="black"/>
              <a:srgbClr val="00B0F0">
                <a:tint val="45000"/>
                <a:satMod val="400000"/>
              </a:srgbClr>
            </a:duotone>
          </a:blip>
          <a:srcRect/>
          <a:stretch>
            <a:fillRect/>
          </a:stretch>
        </p:blipFill>
        <p:spPr bwMode="auto">
          <a:xfrm>
            <a:off x="1600201" y="4572000"/>
            <a:ext cx="4495800" cy="552115"/>
          </a:xfrm>
          <a:prstGeom prst="rect">
            <a:avLst/>
          </a:prstGeom>
          <a:noFill/>
          <a:ln w="9525">
            <a:noFill/>
            <a:miter lim="800000"/>
            <a:headEnd/>
            <a:tailEnd/>
          </a:ln>
        </p:spPr>
      </p:pic>
      <p:sp>
        <p:nvSpPr>
          <p:cNvPr id="9" name="Rectangle 8"/>
          <p:cNvSpPr/>
          <p:nvPr/>
        </p:nvSpPr>
        <p:spPr>
          <a:xfrm>
            <a:off x="0" y="5257800"/>
            <a:ext cx="7467600" cy="461665"/>
          </a:xfrm>
          <a:prstGeom prst="rect">
            <a:avLst/>
          </a:prstGeom>
        </p:spPr>
        <p:txBody>
          <a:bodyPr wrap="square">
            <a:spAutoFit/>
          </a:bodyPr>
          <a:lstStyle/>
          <a:p>
            <a:pPr algn="just"/>
            <a:r>
              <a:rPr lang="en-US" sz="2400" dirty="0" smtClean="0">
                <a:solidFill>
                  <a:schemeClr val="tx2"/>
                </a:solidFill>
                <a:latin typeface="Book Antiqua" pitchFamily="18" charset="0"/>
              </a:rPr>
              <a:t>The equation for the cover glass temperature is</a:t>
            </a:r>
          </a:p>
        </p:txBody>
      </p:sp>
      <p:pic>
        <p:nvPicPr>
          <p:cNvPr id="10245" name="Picture 5"/>
          <p:cNvPicPr>
            <a:picLocks noChangeAspect="1" noChangeArrowheads="1"/>
          </p:cNvPicPr>
          <p:nvPr/>
        </p:nvPicPr>
        <p:blipFill>
          <a:blip r:embed="rId5" cstate="print">
            <a:duotone>
              <a:prstClr val="black"/>
              <a:srgbClr val="00B0F0">
                <a:tint val="45000"/>
                <a:satMod val="400000"/>
              </a:srgbClr>
            </a:duotone>
          </a:blip>
          <a:srcRect/>
          <a:stretch>
            <a:fillRect/>
          </a:stretch>
        </p:blipFill>
        <p:spPr bwMode="auto">
          <a:xfrm>
            <a:off x="2057400" y="5715000"/>
            <a:ext cx="2438400" cy="7393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wipe(down)">
                                      <p:cBhvr>
                                        <p:cTn id="10" dur="500"/>
                                        <p:tgtEl>
                                          <p:spTgt spid="102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0243"/>
                                        </p:tgtEl>
                                        <p:attrNameLst>
                                          <p:attrName>style.visibility</p:attrName>
                                        </p:attrNameLst>
                                      </p:cBhvr>
                                      <p:to>
                                        <p:strVal val="visible"/>
                                      </p:to>
                                    </p:set>
                                    <p:animEffect transition="in" filter="wipe(down)">
                                      <p:cBhvr>
                                        <p:cTn id="18" dur="500"/>
                                        <p:tgtEl>
                                          <p:spTgt spid="1024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244"/>
                                        </p:tgtEl>
                                        <p:attrNameLst>
                                          <p:attrName>style.visibility</p:attrName>
                                        </p:attrNameLst>
                                      </p:cBhvr>
                                      <p:to>
                                        <p:strVal val="visible"/>
                                      </p:to>
                                    </p:set>
                                    <p:animEffect transition="in" filter="wipe(down)">
                                      <p:cBhvr>
                                        <p:cTn id="26" dur="500"/>
                                        <p:tgtEl>
                                          <p:spTgt spid="102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8991600" cy="5791200"/>
          </a:xfrm>
        </p:spPr>
        <p:txBody>
          <a:bodyPr>
            <a:normAutofit/>
          </a:bodyPr>
          <a:lstStyle/>
          <a:p>
            <a:pPr algn="just"/>
            <a:r>
              <a:rPr lang="en-US" sz="2400" dirty="0" smtClean="0">
                <a:latin typeface="Book Antiqua" pitchFamily="18" charset="0"/>
              </a:rPr>
              <a:t>The procedure is to estimate the cover temperature, from which </a:t>
            </a:r>
            <a:r>
              <a:rPr lang="en-US" sz="2400" dirty="0" err="1" smtClean="0">
                <a:latin typeface="Book Antiqua" pitchFamily="18" charset="0"/>
              </a:rPr>
              <a:t>h</a:t>
            </a:r>
            <a:r>
              <a:rPr lang="en-US" sz="2400" baseline="-25000" dirty="0" err="1" smtClean="0">
                <a:latin typeface="Book Antiqua" pitchFamily="18" charset="0"/>
              </a:rPr>
              <a:t>c</a:t>
            </a:r>
            <a:r>
              <a:rPr lang="en-US" sz="2400" baseline="-25000" dirty="0" smtClean="0">
                <a:latin typeface="Book Antiqua" pitchFamily="18" charset="0"/>
              </a:rPr>
              <a:t>,p−c</a:t>
            </a:r>
            <a:r>
              <a:rPr lang="en-US" sz="2400" dirty="0" smtClean="0">
                <a:latin typeface="Book Antiqua" pitchFamily="18" charset="0"/>
              </a:rPr>
              <a:t>, h</a:t>
            </a:r>
            <a:r>
              <a:rPr lang="en-US" sz="2400" baseline="-25000" dirty="0" smtClean="0">
                <a:latin typeface="Book Antiqua" pitchFamily="18" charset="0"/>
              </a:rPr>
              <a:t>r,p−c </a:t>
            </a:r>
            <a:r>
              <a:rPr lang="en-US" sz="2400" dirty="0" smtClean="0">
                <a:latin typeface="Book Antiqua" pitchFamily="18" charset="0"/>
              </a:rPr>
              <a:t>and h</a:t>
            </a:r>
            <a:r>
              <a:rPr lang="en-US" sz="2400" baseline="-25000" dirty="0" smtClean="0">
                <a:latin typeface="Book Antiqua" pitchFamily="18" charset="0"/>
              </a:rPr>
              <a:t>r,c−a </a:t>
            </a:r>
            <a:r>
              <a:rPr lang="en-US" sz="2400" dirty="0" smtClean="0">
                <a:latin typeface="Book Antiqua" pitchFamily="18" charset="0"/>
              </a:rPr>
              <a:t>are calculated. With these heat transfer coefficients and h</a:t>
            </a:r>
            <a:r>
              <a:rPr lang="en-US" sz="2400" baseline="-25000" dirty="0" smtClean="0">
                <a:latin typeface="Book Antiqua" pitchFamily="18" charset="0"/>
              </a:rPr>
              <a:t>w</a:t>
            </a:r>
            <a:r>
              <a:rPr lang="en-US" sz="2400" dirty="0" smtClean="0">
                <a:latin typeface="Book Antiqua" pitchFamily="18" charset="0"/>
              </a:rPr>
              <a:t>, the top loss coefficient is calculated. These results are then used to calculate </a:t>
            </a:r>
            <a:r>
              <a:rPr lang="en-US" sz="2400" dirty="0" err="1" smtClean="0">
                <a:latin typeface="Book Antiqua" pitchFamily="18" charset="0"/>
              </a:rPr>
              <a:t>T</a:t>
            </a:r>
            <a:r>
              <a:rPr lang="en-US" sz="2400" baseline="-25000" dirty="0" err="1" smtClean="0">
                <a:latin typeface="Book Antiqua" pitchFamily="18" charset="0"/>
              </a:rPr>
              <a:t>c</a:t>
            </a:r>
            <a:r>
              <a:rPr lang="en-US" sz="2400" dirty="0" smtClean="0">
                <a:latin typeface="Book Antiqua" pitchFamily="18" charset="0"/>
              </a:rPr>
              <a:t> from the preceding equation. If </a:t>
            </a:r>
            <a:r>
              <a:rPr lang="en-US" sz="2400" dirty="0" err="1" smtClean="0">
                <a:latin typeface="Book Antiqua" pitchFamily="18" charset="0"/>
              </a:rPr>
              <a:t>T</a:t>
            </a:r>
            <a:r>
              <a:rPr lang="en-US" sz="2400" baseline="-25000" dirty="0" err="1" smtClean="0">
                <a:latin typeface="Book Antiqua" pitchFamily="18" charset="0"/>
              </a:rPr>
              <a:t>c</a:t>
            </a:r>
            <a:r>
              <a:rPr lang="en-US" sz="2400" dirty="0" smtClean="0">
                <a:latin typeface="Book Antiqua" pitchFamily="18" charset="0"/>
              </a:rPr>
              <a:t> is close to the initial guess, no further calculations are necessary. Otherwise, the newly calculated </a:t>
            </a:r>
            <a:r>
              <a:rPr lang="en-US" sz="2400" dirty="0" err="1" smtClean="0">
                <a:latin typeface="Book Antiqua" pitchFamily="18" charset="0"/>
              </a:rPr>
              <a:t>T</a:t>
            </a:r>
            <a:r>
              <a:rPr lang="en-US" sz="2400" baseline="-25000" dirty="0" err="1" smtClean="0">
                <a:latin typeface="Book Antiqua" pitchFamily="18" charset="0"/>
              </a:rPr>
              <a:t>c</a:t>
            </a:r>
            <a:r>
              <a:rPr lang="en-US" sz="2400" dirty="0" smtClean="0">
                <a:latin typeface="Book Antiqua" pitchFamily="18" charset="0"/>
              </a:rPr>
              <a:t> is used and the process is repeated.</a:t>
            </a:r>
          </a:p>
          <a:p>
            <a:pPr algn="just"/>
            <a:r>
              <a:rPr lang="en-US" sz="2400" dirty="0" smtClean="0">
                <a:latin typeface="Book Antiqua" pitchFamily="18" charset="0"/>
              </a:rPr>
              <a:t>With an assumed value of the cover temperature of 35◦C, the two radiation coefficients become</a:t>
            </a:r>
            <a:r>
              <a:rPr lang="pl-PL" sz="2400" dirty="0" smtClean="0">
                <a:latin typeface="Book Antiqua" pitchFamily="18" charset="0"/>
              </a:rPr>
              <a:t> hr,p−c = 7.60 W/m</a:t>
            </a:r>
            <a:r>
              <a:rPr lang="pl-PL" sz="2400" baseline="30000" dirty="0" smtClean="0">
                <a:latin typeface="Book Antiqua" pitchFamily="18" charset="0"/>
              </a:rPr>
              <a:t>2</a:t>
            </a:r>
            <a:r>
              <a:rPr lang="pl-PL" sz="2400" dirty="0" smtClean="0">
                <a:latin typeface="Book Antiqua" pitchFamily="18" charset="0"/>
              </a:rPr>
              <a:t> ◦C, hr,c−a = 5.16 W/m</a:t>
            </a:r>
            <a:r>
              <a:rPr lang="pl-PL" sz="2400" baseline="30000" dirty="0" smtClean="0">
                <a:latin typeface="Book Antiqua" pitchFamily="18" charset="0"/>
              </a:rPr>
              <a:t>2</a:t>
            </a:r>
            <a:r>
              <a:rPr lang="pl-PL" sz="2400" dirty="0" smtClean="0">
                <a:latin typeface="Book Antiqua" pitchFamily="18" charset="0"/>
              </a:rPr>
              <a:t> ◦C</a:t>
            </a:r>
            <a:endParaRPr lang="en-US" sz="2400" dirty="0" smtClean="0">
              <a:latin typeface="Book Antiqua" pitchFamily="18" charset="0"/>
            </a:endParaRPr>
          </a:p>
          <a:p>
            <a:pPr algn="just"/>
            <a:r>
              <a:rPr lang="en-US" sz="2400" dirty="0" smtClean="0">
                <a:latin typeface="Book Antiqua" pitchFamily="18" charset="0"/>
              </a:rPr>
              <a:t>The mean temperature between the plate and the cover is 67.5◦C so the air properties are </a:t>
            </a:r>
            <a:r>
              <a:rPr lang="en-US" sz="2400" dirty="0" smtClean="0">
                <a:latin typeface="Book Antiqua" pitchFamily="18" charset="0"/>
                <a:sym typeface="Symbol"/>
              </a:rPr>
              <a:t></a:t>
            </a:r>
            <a:r>
              <a:rPr lang="en-US" sz="2400" dirty="0" smtClean="0">
                <a:latin typeface="Book Antiqua" pitchFamily="18" charset="0"/>
              </a:rPr>
              <a:t>= 1.96 × 10−5 m2/s, k = 0.0293 W/m ◦C, T = 340.5 K, and Pr = 0.7.</a:t>
            </a:r>
          </a:p>
          <a:p>
            <a:pPr algn="just"/>
            <a:r>
              <a:rPr lang="en-US" sz="2400" dirty="0" smtClean="0">
                <a:latin typeface="Book Antiqua" pitchFamily="18" charset="0"/>
              </a:rPr>
              <a:t>The Rayleigh number is</a:t>
            </a:r>
          </a:p>
          <a:p>
            <a:pPr algn="just"/>
            <a:endParaRPr lang="pl-PL" sz="2400" dirty="0" smtClean="0">
              <a:latin typeface="Book Antiqua" pitchFamily="18" charset="0"/>
            </a:endParaRPr>
          </a:p>
          <a:p>
            <a:pPr algn="just"/>
            <a:endParaRPr lang="en-US" sz="2400" dirty="0" smtClean="0">
              <a:latin typeface="Book Antiqua" pitchFamily="18" charset="0"/>
            </a:endParaRPr>
          </a:p>
          <a:p>
            <a:pPr algn="just"/>
            <a:endParaRPr lang="en-US" sz="2400" dirty="0" smtClean="0">
              <a:latin typeface="Book Antiqua" pitchFamily="18" charset="0"/>
            </a:endParaRPr>
          </a:p>
        </p:txBody>
      </p:sp>
      <p:pic>
        <p:nvPicPr>
          <p:cNvPr id="12290" name="Picture 2"/>
          <p:cNvPicPr>
            <a:picLocks noChangeAspect="1" noChangeArrowheads="1"/>
          </p:cNvPicPr>
          <p:nvPr/>
        </p:nvPicPr>
        <p:blipFill>
          <a:blip r:embed="rId2" cstate="print">
            <a:duotone>
              <a:prstClr val="black"/>
              <a:srgbClr val="92D050">
                <a:tint val="45000"/>
                <a:satMod val="400000"/>
              </a:srgbClr>
            </a:duotone>
          </a:blip>
          <a:srcRect/>
          <a:stretch>
            <a:fillRect/>
          </a:stretch>
        </p:blipFill>
        <p:spPr bwMode="auto">
          <a:xfrm>
            <a:off x="4114800" y="6019800"/>
            <a:ext cx="4099859" cy="60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290"/>
                                        </p:tgtEl>
                                        <p:attrNameLst>
                                          <p:attrName>style.visibility</p:attrName>
                                        </p:attrNameLst>
                                      </p:cBhvr>
                                      <p:to>
                                        <p:strVal val="visible"/>
                                      </p:to>
                                    </p:set>
                                    <p:animEffect transition="in" filter="wipe(down)">
                                      <p:cBhvr>
                                        <p:cTn id="2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r>
              <a:rPr lang="en-US" sz="2400" dirty="0" smtClean="0">
                <a:latin typeface="Book Antiqua" pitchFamily="18" charset="0"/>
              </a:rPr>
              <a:t>the </a:t>
            </a:r>
            <a:r>
              <a:rPr lang="en-US" sz="2400" dirty="0" err="1" smtClean="0">
                <a:latin typeface="Book Antiqua" pitchFamily="18" charset="0"/>
              </a:rPr>
              <a:t>Nusselt</a:t>
            </a:r>
            <a:r>
              <a:rPr lang="en-US" sz="2400" dirty="0" smtClean="0">
                <a:latin typeface="Book Antiqua" pitchFamily="18" charset="0"/>
              </a:rPr>
              <a:t> number is </a:t>
            </a:r>
          </a:p>
          <a:p>
            <a:endParaRPr lang="en-US" sz="2400" dirty="0" smtClean="0">
              <a:latin typeface="Book Antiqua" pitchFamily="18" charset="0"/>
            </a:endParaRPr>
          </a:p>
        </p:txBody>
      </p:sp>
      <p:pic>
        <p:nvPicPr>
          <p:cNvPr id="4" name="Picture 2"/>
          <p:cNvPicPr>
            <a:picLocks noChangeAspect="1" noChangeArrowheads="1"/>
          </p:cNvPicPr>
          <p:nvPr/>
        </p:nvPicPr>
        <p:blipFill>
          <a:blip r:embed="rId2" cstate="print">
            <a:duotone>
              <a:prstClr val="black"/>
              <a:srgbClr val="92D050">
                <a:tint val="45000"/>
                <a:satMod val="400000"/>
              </a:srgbClr>
            </a:duotone>
          </a:blip>
          <a:srcRect/>
          <a:stretch>
            <a:fillRect/>
          </a:stretch>
        </p:blipFill>
        <p:spPr bwMode="auto">
          <a:xfrm>
            <a:off x="533400" y="1600200"/>
            <a:ext cx="7315200" cy="880760"/>
          </a:xfrm>
          <a:prstGeom prst="rect">
            <a:avLst/>
          </a:prstGeom>
          <a:noFill/>
          <a:ln w="9525">
            <a:noFill/>
            <a:miter lim="800000"/>
            <a:headEnd/>
            <a:tailEnd/>
          </a:ln>
        </p:spPr>
      </p:pic>
      <p:sp>
        <p:nvSpPr>
          <p:cNvPr id="5" name="Rectangle 4"/>
          <p:cNvSpPr/>
          <p:nvPr/>
        </p:nvSpPr>
        <p:spPr>
          <a:xfrm>
            <a:off x="228600" y="3124200"/>
            <a:ext cx="8915400" cy="461665"/>
          </a:xfrm>
          <a:prstGeom prst="rect">
            <a:avLst/>
          </a:prstGeom>
        </p:spPr>
        <p:txBody>
          <a:bodyPr wrap="square">
            <a:spAutoFit/>
          </a:bodyPr>
          <a:lstStyle/>
          <a:p>
            <a:pPr marL="342900" indent="-342900" algn="just">
              <a:spcBef>
                <a:spcPct val="20000"/>
              </a:spcBef>
              <a:buClr>
                <a:schemeClr val="accent1"/>
              </a:buClr>
              <a:buSzPct val="70000"/>
              <a:buFont typeface="Wingdings 2"/>
              <a:buChar char=""/>
            </a:pPr>
            <a:r>
              <a:rPr lang="en-US" sz="2400" dirty="0" smtClean="0">
                <a:solidFill>
                  <a:schemeClr val="tx2"/>
                </a:solidFill>
                <a:latin typeface="Book Antiqua" pitchFamily="18" charset="0"/>
              </a:rPr>
              <a:t>The convective heat transfer coefficient is</a:t>
            </a:r>
          </a:p>
        </p:txBody>
      </p:sp>
      <p:sp>
        <p:nvSpPr>
          <p:cNvPr id="6" name="Rectangle 5"/>
          <p:cNvSpPr/>
          <p:nvPr/>
        </p:nvSpPr>
        <p:spPr>
          <a:xfrm>
            <a:off x="609600" y="2590800"/>
            <a:ext cx="1156663" cy="369332"/>
          </a:xfrm>
          <a:prstGeom prst="rect">
            <a:avLst/>
          </a:prstGeom>
          <a:solidFill>
            <a:srgbClr val="99FF33"/>
          </a:solidFill>
        </p:spPr>
        <p:txBody>
          <a:bodyPr wrap="none">
            <a:spAutoFit/>
          </a:bodyPr>
          <a:lstStyle/>
          <a:p>
            <a:r>
              <a:rPr lang="en-US" dirty="0" smtClean="0"/>
              <a:t>N</a:t>
            </a:r>
            <a:r>
              <a:rPr lang="en-US" baseline="-25000" dirty="0" smtClean="0"/>
              <a:t>u </a:t>
            </a:r>
            <a:r>
              <a:rPr lang="en-US" dirty="0" smtClean="0"/>
              <a:t>= 3.19 </a:t>
            </a:r>
            <a:endParaRPr lang="en-US" dirty="0"/>
          </a:p>
        </p:txBody>
      </p:sp>
      <p:pic>
        <p:nvPicPr>
          <p:cNvPr id="13314" name="Picture 2"/>
          <p:cNvPicPr>
            <a:picLocks noChangeAspect="1" noChangeArrowheads="1"/>
          </p:cNvPicPr>
          <p:nvPr/>
        </p:nvPicPr>
        <p:blipFill>
          <a:blip r:embed="rId3" cstate="print">
            <a:duotone>
              <a:prstClr val="black"/>
              <a:srgbClr val="99FF33">
                <a:tint val="45000"/>
                <a:satMod val="400000"/>
              </a:srgbClr>
            </a:duotone>
          </a:blip>
          <a:srcRect/>
          <a:stretch>
            <a:fillRect/>
          </a:stretch>
        </p:blipFill>
        <p:spPr bwMode="auto">
          <a:xfrm>
            <a:off x="1752600" y="3505200"/>
            <a:ext cx="4072054" cy="533400"/>
          </a:xfrm>
          <a:prstGeom prst="rect">
            <a:avLst/>
          </a:prstGeom>
          <a:noFill/>
          <a:ln w="9525">
            <a:noFill/>
            <a:miter lim="800000"/>
            <a:headEnd/>
            <a:tailEnd/>
          </a:ln>
        </p:spPr>
      </p:pic>
      <p:sp>
        <p:nvSpPr>
          <p:cNvPr id="8" name="Rectangle 7"/>
          <p:cNvSpPr/>
          <p:nvPr/>
        </p:nvSpPr>
        <p:spPr>
          <a:xfrm>
            <a:off x="0" y="4191000"/>
            <a:ext cx="4288353" cy="461665"/>
          </a:xfrm>
          <a:prstGeom prst="rect">
            <a:avLst/>
          </a:prstGeom>
        </p:spPr>
        <p:txBody>
          <a:bodyPr wrap="none">
            <a:spAutoFit/>
          </a:bodyPr>
          <a:lstStyle/>
          <a:p>
            <a:r>
              <a:rPr lang="en-US" sz="2400" dirty="0" smtClean="0">
                <a:solidFill>
                  <a:schemeClr val="tx2"/>
                </a:solidFill>
                <a:latin typeface="Book Antiqua" pitchFamily="18" charset="0"/>
              </a:rPr>
              <a:t>The first estimate of </a:t>
            </a:r>
            <a:r>
              <a:rPr lang="en-US" sz="2400" dirty="0" err="1" smtClean="0">
                <a:solidFill>
                  <a:schemeClr val="tx2"/>
                </a:solidFill>
                <a:latin typeface="Book Antiqua" pitchFamily="18" charset="0"/>
              </a:rPr>
              <a:t>U</a:t>
            </a:r>
            <a:r>
              <a:rPr lang="en-US" sz="2400" baseline="-25000" dirty="0" err="1" smtClean="0">
                <a:solidFill>
                  <a:schemeClr val="tx2"/>
                </a:solidFill>
                <a:latin typeface="Book Antiqua" pitchFamily="18" charset="0"/>
              </a:rPr>
              <a:t>t</a:t>
            </a:r>
            <a:r>
              <a:rPr lang="en-US" sz="2400" dirty="0" smtClean="0">
                <a:solidFill>
                  <a:schemeClr val="tx2"/>
                </a:solidFill>
                <a:latin typeface="Book Antiqua" pitchFamily="18" charset="0"/>
              </a:rPr>
              <a:t> is then</a:t>
            </a:r>
          </a:p>
        </p:txBody>
      </p:sp>
      <p:pic>
        <p:nvPicPr>
          <p:cNvPr id="13315" name="Picture 3"/>
          <p:cNvPicPr>
            <a:picLocks noChangeAspect="1" noChangeArrowheads="1"/>
          </p:cNvPicPr>
          <p:nvPr/>
        </p:nvPicPr>
        <p:blipFill>
          <a:blip r:embed="rId4" cstate="print">
            <a:duotone>
              <a:prstClr val="black"/>
              <a:srgbClr val="99FF33">
                <a:tint val="45000"/>
                <a:satMod val="400000"/>
              </a:srgbClr>
            </a:duotone>
          </a:blip>
          <a:srcRect/>
          <a:stretch>
            <a:fillRect/>
          </a:stretch>
        </p:blipFill>
        <p:spPr bwMode="auto">
          <a:xfrm>
            <a:off x="1219200" y="4648200"/>
            <a:ext cx="4391378" cy="609600"/>
          </a:xfrm>
          <a:prstGeom prst="rect">
            <a:avLst/>
          </a:prstGeom>
          <a:noFill/>
          <a:ln w="9525">
            <a:noFill/>
            <a:miter lim="800000"/>
            <a:headEnd/>
            <a:tailEnd/>
          </a:ln>
        </p:spPr>
      </p:pic>
      <p:sp>
        <p:nvSpPr>
          <p:cNvPr id="10" name="Rectangle 9"/>
          <p:cNvSpPr/>
          <p:nvPr/>
        </p:nvSpPr>
        <p:spPr>
          <a:xfrm>
            <a:off x="0" y="5410200"/>
            <a:ext cx="3583032" cy="461665"/>
          </a:xfrm>
          <a:prstGeom prst="rect">
            <a:avLst/>
          </a:prstGeom>
        </p:spPr>
        <p:txBody>
          <a:bodyPr wrap="none">
            <a:spAutoFit/>
          </a:bodyPr>
          <a:lstStyle/>
          <a:p>
            <a:r>
              <a:rPr lang="en-US" sz="2400" dirty="0" smtClean="0">
                <a:solidFill>
                  <a:schemeClr val="tx2"/>
                </a:solidFill>
                <a:latin typeface="Book Antiqua" pitchFamily="18" charset="0"/>
              </a:rPr>
              <a:t>The cover temperature is</a:t>
            </a:r>
          </a:p>
        </p:txBody>
      </p:sp>
      <p:pic>
        <p:nvPicPr>
          <p:cNvPr id="13316" name="Picture 4"/>
          <p:cNvPicPr>
            <a:picLocks noChangeAspect="1" noChangeArrowheads="1"/>
          </p:cNvPicPr>
          <p:nvPr/>
        </p:nvPicPr>
        <p:blipFill>
          <a:blip r:embed="rId5" cstate="print">
            <a:duotone>
              <a:prstClr val="black"/>
              <a:srgbClr val="99FF33">
                <a:tint val="45000"/>
                <a:satMod val="400000"/>
              </a:srgbClr>
            </a:duotone>
          </a:blip>
          <a:srcRect/>
          <a:stretch>
            <a:fillRect/>
          </a:stretch>
        </p:blipFill>
        <p:spPr bwMode="auto">
          <a:xfrm>
            <a:off x="1219200" y="5943600"/>
            <a:ext cx="3671888" cy="685800"/>
          </a:xfrm>
          <a:prstGeom prst="rect">
            <a:avLst/>
          </a:prstGeom>
          <a:noFill/>
          <a:ln w="9525">
            <a:noFill/>
            <a:miter lim="800000"/>
            <a:headEnd/>
            <a:tailEnd/>
          </a:ln>
        </p:spPr>
      </p:pic>
      <p:pic>
        <p:nvPicPr>
          <p:cNvPr id="13" name="Picture 5"/>
          <p:cNvPicPr>
            <a:picLocks noChangeAspect="1" noChangeArrowheads="1"/>
          </p:cNvPicPr>
          <p:nvPr/>
        </p:nvPicPr>
        <p:blipFill>
          <a:blip r:embed="rId6" cstate="print">
            <a:duotone>
              <a:prstClr val="black"/>
              <a:srgbClr val="00B0F0">
                <a:tint val="45000"/>
                <a:satMod val="400000"/>
              </a:srgbClr>
            </a:duotone>
          </a:blip>
          <a:srcRect/>
          <a:stretch>
            <a:fillRect/>
          </a:stretch>
        </p:blipFill>
        <p:spPr bwMode="auto">
          <a:xfrm>
            <a:off x="5410200" y="5867400"/>
            <a:ext cx="2438400" cy="73930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wipe(down)">
                                      <p:cBhvr>
                                        <p:cTn id="13" dur="500"/>
                                        <p:tgtEl>
                                          <p:spTgt spid="6">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13314"/>
                                        </p:tgtEl>
                                        <p:attrNameLst>
                                          <p:attrName>style.visibility</p:attrName>
                                        </p:attrNameLst>
                                      </p:cBhvr>
                                      <p:to>
                                        <p:strVal val="visible"/>
                                      </p:to>
                                    </p:set>
                                    <p:animEffect transition="in" filter="wipe(down)">
                                      <p:cBhvr>
                                        <p:cTn id="24" dur="500"/>
                                        <p:tgtEl>
                                          <p:spTgt spid="133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13315"/>
                                        </p:tgtEl>
                                        <p:attrNameLst>
                                          <p:attrName>style.visibility</p:attrName>
                                        </p:attrNameLst>
                                      </p:cBhvr>
                                      <p:to>
                                        <p:strVal val="visible"/>
                                      </p:to>
                                    </p:set>
                                    <p:animEffect transition="in" filter="wipe(down)">
                                      <p:cBhvr>
                                        <p:cTn id="32" dur="500"/>
                                        <p:tgtEl>
                                          <p:spTgt spid="133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wipe(down)">
                                      <p:cBhvr>
                                        <p:cTn id="37" dur="500"/>
                                        <p:tgtEl>
                                          <p:spTgt spid="10">
                                            <p:txEl>
                                              <p:pRg st="0" end="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3316"/>
                                        </p:tgtEl>
                                        <p:attrNameLst>
                                          <p:attrName>style.visibility</p:attrName>
                                        </p:attrNameLst>
                                      </p:cBhvr>
                                      <p:to>
                                        <p:strVal val="visible"/>
                                      </p:to>
                                    </p:set>
                                    <p:animEffect transition="in" filter="wipe(down)">
                                      <p:cBhvr>
                                        <p:cTn id="40" dur="500"/>
                                        <p:tgtEl>
                                          <p:spTgt spid="13316"/>
                                        </p:tgtEl>
                                      </p:cBhvr>
                                    </p:animEffect>
                                  </p:childTnLst>
                                </p:cTn>
                              </p:par>
                              <p:par>
                                <p:cTn id="41" presetID="2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animBg="1"/>
      <p:bldP spid="8" grpId="0" build="p"/>
      <p:bldP spid="1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algn="just"/>
            <a:r>
              <a:rPr lang="en-US" sz="2000" dirty="0" smtClean="0">
                <a:latin typeface="Book Antiqua" pitchFamily="18" charset="0"/>
              </a:rPr>
              <a:t>With this new estimate of the cover temperature, the various heat transfer coefficients become</a:t>
            </a:r>
          </a:p>
          <a:p>
            <a:endParaRPr lang="en-US" dirty="0"/>
          </a:p>
        </p:txBody>
      </p:sp>
      <p:pic>
        <p:nvPicPr>
          <p:cNvPr id="14338" name="Picture 2"/>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533400" y="762000"/>
            <a:ext cx="8077200" cy="403860"/>
          </a:xfrm>
          <a:prstGeom prst="rect">
            <a:avLst/>
          </a:prstGeom>
          <a:noFill/>
          <a:ln w="9525">
            <a:noFill/>
            <a:miter lim="800000"/>
            <a:headEnd/>
            <a:tailEnd/>
          </a:ln>
        </p:spPr>
      </p:pic>
      <p:sp>
        <p:nvSpPr>
          <p:cNvPr id="5" name="Rectangle 4"/>
          <p:cNvSpPr/>
          <p:nvPr/>
        </p:nvSpPr>
        <p:spPr>
          <a:xfrm>
            <a:off x="0" y="1219200"/>
            <a:ext cx="3767378" cy="400110"/>
          </a:xfrm>
          <a:prstGeom prst="rect">
            <a:avLst/>
          </a:prstGeom>
        </p:spPr>
        <p:txBody>
          <a:bodyPr wrap="none">
            <a:spAutoFit/>
          </a:bodyPr>
          <a:lstStyle/>
          <a:p>
            <a:r>
              <a:rPr lang="en-US" sz="2000" dirty="0" smtClean="0">
                <a:solidFill>
                  <a:schemeClr val="tx2"/>
                </a:solidFill>
                <a:latin typeface="Book Antiqua" pitchFamily="18" charset="0"/>
              </a:rPr>
              <a:t>and the second estimate of </a:t>
            </a:r>
            <a:r>
              <a:rPr lang="en-US" sz="2000" dirty="0" err="1" smtClean="0">
                <a:solidFill>
                  <a:schemeClr val="tx2"/>
                </a:solidFill>
                <a:latin typeface="Book Antiqua" pitchFamily="18" charset="0"/>
              </a:rPr>
              <a:t>U</a:t>
            </a:r>
            <a:r>
              <a:rPr lang="en-US" sz="2000" baseline="-25000" dirty="0" err="1" smtClean="0">
                <a:solidFill>
                  <a:schemeClr val="tx2"/>
                </a:solidFill>
                <a:latin typeface="Book Antiqua" pitchFamily="18" charset="0"/>
              </a:rPr>
              <a:t>t</a:t>
            </a:r>
            <a:r>
              <a:rPr lang="en-US" sz="2000" dirty="0" smtClean="0">
                <a:solidFill>
                  <a:schemeClr val="tx2"/>
                </a:solidFill>
                <a:latin typeface="Book Antiqua" pitchFamily="18" charset="0"/>
              </a:rPr>
              <a:t> is</a:t>
            </a:r>
          </a:p>
        </p:txBody>
      </p:sp>
      <p:pic>
        <p:nvPicPr>
          <p:cNvPr id="14339" name="Picture 3"/>
          <p:cNvPicPr>
            <a:picLocks noChangeAspect="1" noChangeArrowheads="1"/>
          </p:cNvPicPr>
          <p:nvPr/>
        </p:nvPicPr>
        <p:blipFill>
          <a:blip r:embed="rId3" cstate="print"/>
          <a:srcRect/>
          <a:stretch>
            <a:fillRect/>
          </a:stretch>
        </p:blipFill>
        <p:spPr bwMode="auto">
          <a:xfrm>
            <a:off x="4572000" y="1219200"/>
            <a:ext cx="2124815" cy="381001"/>
          </a:xfrm>
          <a:prstGeom prst="rect">
            <a:avLst/>
          </a:prstGeom>
          <a:noFill/>
          <a:ln w="9525">
            <a:noFill/>
            <a:miter lim="800000"/>
            <a:headEnd/>
            <a:tailEnd/>
          </a:ln>
        </p:spPr>
      </p:pic>
      <p:sp>
        <p:nvSpPr>
          <p:cNvPr id="7" name="Rectangle 6"/>
          <p:cNvSpPr/>
          <p:nvPr/>
        </p:nvSpPr>
        <p:spPr>
          <a:xfrm>
            <a:off x="0" y="1600200"/>
            <a:ext cx="9144000" cy="1015663"/>
          </a:xfrm>
          <a:prstGeom prst="rect">
            <a:avLst/>
          </a:prstGeom>
        </p:spPr>
        <p:txBody>
          <a:bodyPr wrap="square">
            <a:spAutoFit/>
          </a:bodyPr>
          <a:lstStyle/>
          <a:p>
            <a:pPr algn="just"/>
            <a:r>
              <a:rPr lang="en-US" sz="2000" dirty="0" smtClean="0">
                <a:solidFill>
                  <a:schemeClr val="tx2"/>
                </a:solidFill>
                <a:latin typeface="Book Antiqua" pitchFamily="18" charset="0"/>
              </a:rPr>
              <a:t>When the cover glass temperature is calculated with this new top loss coefficient, it is found to be 48.4◦C, which is essentially equal to the estimate of 48.5◦C.</a:t>
            </a:r>
          </a:p>
        </p:txBody>
      </p:sp>
      <p:sp>
        <p:nvSpPr>
          <p:cNvPr id="8" name="Rectangle 7"/>
          <p:cNvSpPr/>
          <p:nvPr/>
        </p:nvSpPr>
        <p:spPr>
          <a:xfrm>
            <a:off x="0" y="2667000"/>
            <a:ext cx="9144000" cy="1323439"/>
          </a:xfrm>
          <a:prstGeom prst="rect">
            <a:avLst/>
          </a:prstGeom>
        </p:spPr>
        <p:txBody>
          <a:bodyPr wrap="square">
            <a:spAutoFit/>
          </a:bodyPr>
          <a:lstStyle/>
          <a:p>
            <a:pPr algn="just"/>
            <a:r>
              <a:rPr lang="en-US" sz="2000" dirty="0" smtClean="0">
                <a:solidFill>
                  <a:schemeClr val="tx2"/>
                </a:solidFill>
                <a:latin typeface="Book Antiqua" pitchFamily="18" charset="0"/>
              </a:rPr>
              <a:t>The energy loss through the bottom of the collector is represented by two series resistors, R</a:t>
            </a:r>
            <a:r>
              <a:rPr lang="en-US" sz="2000" baseline="-25000" dirty="0" smtClean="0">
                <a:solidFill>
                  <a:schemeClr val="tx2"/>
                </a:solidFill>
                <a:latin typeface="Book Antiqua" pitchFamily="18" charset="0"/>
              </a:rPr>
              <a:t>4</a:t>
            </a:r>
            <a:r>
              <a:rPr lang="en-US" sz="2000" dirty="0" smtClean="0">
                <a:solidFill>
                  <a:schemeClr val="tx2"/>
                </a:solidFill>
                <a:latin typeface="Book Antiqua" pitchFamily="18" charset="0"/>
              </a:rPr>
              <a:t> and R</a:t>
            </a:r>
            <a:r>
              <a:rPr lang="en-US" sz="2000" baseline="-25000" dirty="0" smtClean="0">
                <a:solidFill>
                  <a:schemeClr val="tx2"/>
                </a:solidFill>
                <a:latin typeface="Book Antiqua" pitchFamily="18" charset="0"/>
              </a:rPr>
              <a:t>5</a:t>
            </a:r>
            <a:r>
              <a:rPr lang="en-US" sz="2000" dirty="0" smtClean="0">
                <a:solidFill>
                  <a:schemeClr val="tx2"/>
                </a:solidFill>
                <a:latin typeface="Book Antiqua" pitchFamily="18" charset="0"/>
              </a:rPr>
              <a:t>, in Figure 3.3, where R</a:t>
            </a:r>
            <a:r>
              <a:rPr lang="en-US" sz="2000" baseline="-25000" dirty="0" smtClean="0">
                <a:solidFill>
                  <a:schemeClr val="tx2"/>
                </a:solidFill>
                <a:latin typeface="Book Antiqua" pitchFamily="18" charset="0"/>
              </a:rPr>
              <a:t>4</a:t>
            </a:r>
            <a:r>
              <a:rPr lang="en-US" sz="2000" dirty="0" smtClean="0">
                <a:solidFill>
                  <a:schemeClr val="tx2"/>
                </a:solidFill>
                <a:latin typeface="Book Antiqua" pitchFamily="18" charset="0"/>
              </a:rPr>
              <a:t> represents the resistance to heat flow through the insulation and R</a:t>
            </a:r>
            <a:r>
              <a:rPr lang="en-US" sz="2000" baseline="-25000" dirty="0" smtClean="0">
                <a:solidFill>
                  <a:schemeClr val="tx2"/>
                </a:solidFill>
                <a:latin typeface="Book Antiqua" pitchFamily="18" charset="0"/>
              </a:rPr>
              <a:t>5</a:t>
            </a:r>
            <a:r>
              <a:rPr lang="en-US" sz="2000" dirty="0" smtClean="0">
                <a:solidFill>
                  <a:schemeClr val="tx2"/>
                </a:solidFill>
                <a:latin typeface="Book Antiqua" pitchFamily="18" charset="0"/>
              </a:rPr>
              <a:t> represents the convection and radiation resistance to the environment.</a:t>
            </a:r>
          </a:p>
        </p:txBody>
      </p:sp>
      <p:sp>
        <p:nvSpPr>
          <p:cNvPr id="9" name="Rectangle 8"/>
          <p:cNvSpPr/>
          <p:nvPr/>
        </p:nvSpPr>
        <p:spPr>
          <a:xfrm>
            <a:off x="0" y="3962400"/>
            <a:ext cx="9144000" cy="1015663"/>
          </a:xfrm>
          <a:prstGeom prst="rect">
            <a:avLst/>
          </a:prstGeom>
        </p:spPr>
        <p:txBody>
          <a:bodyPr wrap="square">
            <a:spAutoFit/>
          </a:bodyPr>
          <a:lstStyle/>
          <a:p>
            <a:pPr algn="just"/>
            <a:r>
              <a:rPr lang="en-US" sz="2000" dirty="0" smtClean="0">
                <a:solidFill>
                  <a:schemeClr val="tx2"/>
                </a:solidFill>
                <a:latin typeface="Book Antiqua" pitchFamily="18" charset="0"/>
              </a:rPr>
              <a:t>The magnitudes of R</a:t>
            </a:r>
            <a:r>
              <a:rPr lang="en-US" sz="2000" baseline="-25000" dirty="0" smtClean="0">
                <a:solidFill>
                  <a:schemeClr val="tx2"/>
                </a:solidFill>
                <a:latin typeface="Book Antiqua" pitchFamily="18" charset="0"/>
              </a:rPr>
              <a:t>4</a:t>
            </a:r>
            <a:r>
              <a:rPr lang="en-US" sz="2000" dirty="0" smtClean="0">
                <a:solidFill>
                  <a:schemeClr val="tx2"/>
                </a:solidFill>
                <a:latin typeface="Book Antiqua" pitchFamily="18" charset="0"/>
              </a:rPr>
              <a:t> and R</a:t>
            </a:r>
            <a:r>
              <a:rPr lang="en-US" sz="2000" baseline="-25000" dirty="0" smtClean="0">
                <a:solidFill>
                  <a:schemeClr val="tx2"/>
                </a:solidFill>
                <a:latin typeface="Book Antiqua" pitchFamily="18" charset="0"/>
              </a:rPr>
              <a:t>5 </a:t>
            </a:r>
            <a:r>
              <a:rPr lang="en-US" sz="2000" dirty="0" smtClean="0">
                <a:solidFill>
                  <a:schemeClr val="tx2"/>
                </a:solidFill>
                <a:latin typeface="Book Antiqua" pitchFamily="18" charset="0"/>
              </a:rPr>
              <a:t>are such that it is usually possible to assume R</a:t>
            </a:r>
            <a:r>
              <a:rPr lang="en-US" sz="2000" baseline="-25000" dirty="0" smtClean="0">
                <a:solidFill>
                  <a:schemeClr val="tx2"/>
                </a:solidFill>
                <a:latin typeface="Book Antiqua" pitchFamily="18" charset="0"/>
              </a:rPr>
              <a:t>5 </a:t>
            </a:r>
            <a:r>
              <a:rPr lang="en-US" sz="2000" dirty="0" smtClean="0">
                <a:solidFill>
                  <a:schemeClr val="tx2"/>
                </a:solidFill>
                <a:latin typeface="Book Antiqua" pitchFamily="18" charset="0"/>
              </a:rPr>
              <a:t>is zero and all resistance to heat flow is due to the insulation. Thus, the back loss coefficient </a:t>
            </a:r>
            <a:r>
              <a:rPr lang="en-US" sz="2000" dirty="0" err="1" smtClean="0">
                <a:solidFill>
                  <a:schemeClr val="tx2"/>
                </a:solidFill>
                <a:latin typeface="Book Antiqua" pitchFamily="18" charset="0"/>
              </a:rPr>
              <a:t>U</a:t>
            </a:r>
            <a:r>
              <a:rPr lang="en-US" sz="2000" baseline="-25000" dirty="0" err="1" smtClean="0">
                <a:solidFill>
                  <a:schemeClr val="tx2"/>
                </a:solidFill>
                <a:latin typeface="Book Antiqua" pitchFamily="18" charset="0"/>
              </a:rPr>
              <a:t>b</a:t>
            </a:r>
            <a:r>
              <a:rPr lang="en-US" sz="2000" dirty="0" smtClean="0">
                <a:solidFill>
                  <a:schemeClr val="tx2"/>
                </a:solidFill>
                <a:latin typeface="Book Antiqua" pitchFamily="18" charset="0"/>
              </a:rPr>
              <a:t> is approximately</a:t>
            </a:r>
          </a:p>
        </p:txBody>
      </p:sp>
      <p:pic>
        <p:nvPicPr>
          <p:cNvPr id="14340" name="Picture 4"/>
          <p:cNvPicPr>
            <a:picLocks noChangeAspect="1" noChangeArrowheads="1"/>
          </p:cNvPicPr>
          <p:nvPr/>
        </p:nvPicPr>
        <p:blipFill>
          <a:blip r:embed="rId4" cstate="print">
            <a:duotone>
              <a:prstClr val="black"/>
              <a:srgbClr val="99FF33">
                <a:tint val="45000"/>
                <a:satMod val="400000"/>
              </a:srgbClr>
            </a:duotone>
          </a:blip>
          <a:srcRect/>
          <a:stretch>
            <a:fillRect/>
          </a:stretch>
        </p:blipFill>
        <p:spPr bwMode="auto">
          <a:xfrm>
            <a:off x="304800" y="4953000"/>
            <a:ext cx="1726163" cy="762000"/>
          </a:xfrm>
          <a:prstGeom prst="rect">
            <a:avLst/>
          </a:prstGeom>
          <a:noFill/>
          <a:ln w="9525">
            <a:noFill/>
            <a:miter lim="800000"/>
            <a:headEnd/>
            <a:tailEnd/>
          </a:ln>
        </p:spPr>
      </p:pic>
      <p:sp>
        <p:nvSpPr>
          <p:cNvPr id="11" name="Rectangle 10"/>
          <p:cNvSpPr/>
          <p:nvPr/>
        </p:nvSpPr>
        <p:spPr>
          <a:xfrm>
            <a:off x="2057400" y="4800600"/>
            <a:ext cx="7086600" cy="1631216"/>
          </a:xfrm>
          <a:prstGeom prst="rect">
            <a:avLst/>
          </a:prstGeom>
        </p:spPr>
        <p:txBody>
          <a:bodyPr wrap="square">
            <a:spAutoFit/>
          </a:bodyPr>
          <a:lstStyle/>
          <a:p>
            <a:pPr algn="just"/>
            <a:r>
              <a:rPr lang="en-US" sz="2000" dirty="0" smtClean="0">
                <a:solidFill>
                  <a:schemeClr val="tx2"/>
                </a:solidFill>
                <a:latin typeface="Book Antiqua" pitchFamily="18" charset="0"/>
              </a:rPr>
              <a:t>The edge losses are then estimated by assuming one-dimensional sideways heat flow around the perimeter of the collector system. If the edge loss coefficient–area product is (U/A)</a:t>
            </a:r>
            <a:r>
              <a:rPr lang="en-US" sz="2000" baseline="-25000" dirty="0" smtClean="0">
                <a:solidFill>
                  <a:schemeClr val="tx2"/>
                </a:solidFill>
                <a:latin typeface="Book Antiqua" pitchFamily="18" charset="0"/>
              </a:rPr>
              <a:t>edge</a:t>
            </a:r>
            <a:r>
              <a:rPr lang="en-US" sz="2000" dirty="0" smtClean="0">
                <a:solidFill>
                  <a:schemeClr val="tx2"/>
                </a:solidFill>
                <a:latin typeface="Book Antiqua" pitchFamily="18" charset="0"/>
              </a:rPr>
              <a:t>, then the edge loss coefficient, based on the collector area A</a:t>
            </a:r>
            <a:r>
              <a:rPr lang="en-US" sz="2000" baseline="-25000" dirty="0" smtClean="0">
                <a:solidFill>
                  <a:schemeClr val="tx2"/>
                </a:solidFill>
                <a:latin typeface="Book Antiqua" pitchFamily="18" charset="0"/>
              </a:rPr>
              <a:t>c</a:t>
            </a:r>
            <a:r>
              <a:rPr lang="en-US" sz="2000" dirty="0" smtClean="0">
                <a:solidFill>
                  <a:schemeClr val="tx2"/>
                </a:solidFill>
                <a:latin typeface="Book Antiqua" pitchFamily="18" charset="0"/>
              </a:rPr>
              <a:t>, is</a:t>
            </a:r>
          </a:p>
        </p:txBody>
      </p:sp>
      <p:pic>
        <p:nvPicPr>
          <p:cNvPr id="14341" name="Picture 5"/>
          <p:cNvPicPr>
            <a:picLocks noChangeAspect="1" noChangeArrowheads="1"/>
          </p:cNvPicPr>
          <p:nvPr/>
        </p:nvPicPr>
        <p:blipFill>
          <a:blip r:embed="rId5" cstate="print">
            <a:duotone>
              <a:prstClr val="black"/>
              <a:srgbClr val="99FF33">
                <a:tint val="45000"/>
                <a:satMod val="400000"/>
              </a:srgbClr>
            </a:duotone>
          </a:blip>
          <a:srcRect/>
          <a:stretch>
            <a:fillRect/>
          </a:stretch>
        </p:blipFill>
        <p:spPr bwMode="auto">
          <a:xfrm>
            <a:off x="5791200" y="6096000"/>
            <a:ext cx="1624642" cy="762000"/>
          </a:xfrm>
          <a:prstGeom prst="rect">
            <a:avLst/>
          </a:prstGeom>
          <a:noFill/>
          <a:ln w="9525">
            <a:noFill/>
            <a:miter lim="800000"/>
            <a:headEnd/>
            <a:tailEnd/>
          </a:ln>
        </p:spPr>
      </p:pic>
      <p:sp>
        <p:nvSpPr>
          <p:cNvPr id="13" name="Rectangle 12"/>
          <p:cNvSpPr/>
          <p:nvPr/>
        </p:nvSpPr>
        <p:spPr>
          <a:xfrm>
            <a:off x="0" y="6488668"/>
            <a:ext cx="4572000" cy="369332"/>
          </a:xfrm>
          <a:prstGeom prst="rect">
            <a:avLst/>
          </a:prstGeom>
        </p:spPr>
        <p:txBody>
          <a:bodyPr>
            <a:spAutoFit/>
          </a:bodyPr>
          <a:lstStyle/>
          <a:p>
            <a:r>
              <a:rPr lang="en-US" dirty="0" smtClean="0"/>
              <a:t>The overall loss coefficient </a:t>
            </a:r>
            <a:r>
              <a:rPr lang="en-US" i="1" dirty="0" smtClean="0"/>
              <a:t>U</a:t>
            </a:r>
            <a:r>
              <a:rPr lang="en-US" i="1" baseline="-25000" dirty="0" smtClean="0"/>
              <a:t>L </a:t>
            </a:r>
            <a:r>
              <a:rPr lang="en-US" i="1" dirty="0" smtClean="0"/>
              <a:t>is</a:t>
            </a:r>
          </a:p>
        </p:txBody>
      </p:sp>
      <p:pic>
        <p:nvPicPr>
          <p:cNvPr id="14342" name="Picture 6"/>
          <p:cNvPicPr>
            <a:picLocks noChangeAspect="1" noChangeArrowheads="1"/>
          </p:cNvPicPr>
          <p:nvPr/>
        </p:nvPicPr>
        <p:blipFill>
          <a:blip r:embed="rId6" cstate="print">
            <a:duotone>
              <a:prstClr val="black"/>
              <a:srgbClr val="0000FF">
                <a:tint val="45000"/>
                <a:satMod val="400000"/>
              </a:srgbClr>
            </a:duotone>
          </a:blip>
          <a:srcRect/>
          <a:stretch>
            <a:fillRect/>
          </a:stretch>
        </p:blipFill>
        <p:spPr bwMode="auto">
          <a:xfrm>
            <a:off x="3200400" y="6477000"/>
            <a:ext cx="2286000" cy="381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wipe(down)">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wipe(down)">
                                      <p:cBhvr>
                                        <p:cTn id="15" dur="500"/>
                                        <p:tgtEl>
                                          <p:spTgt spid="5">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14339"/>
                                        </p:tgtEl>
                                        <p:attrNameLst>
                                          <p:attrName>style.visibility</p:attrName>
                                        </p:attrNameLst>
                                      </p:cBhvr>
                                      <p:to>
                                        <p:strVal val="visible"/>
                                      </p:to>
                                    </p:set>
                                    <p:animEffect transition="in" filter="wipe(down)">
                                      <p:cBhvr>
                                        <p:cTn id="18" dur="500"/>
                                        <p:tgtEl>
                                          <p:spTgt spid="1433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wipe(down)">
                                      <p:cBhvr>
                                        <p:cTn id="28" dur="500"/>
                                        <p:tgtEl>
                                          <p:spTgt spid="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4340"/>
                                        </p:tgtEl>
                                        <p:attrNameLst>
                                          <p:attrName>style.visibility</p:attrName>
                                        </p:attrNameLst>
                                      </p:cBhvr>
                                      <p:to>
                                        <p:strVal val="visible"/>
                                      </p:to>
                                    </p:set>
                                    <p:animEffect transition="in" filter="wipe(down)">
                                      <p:cBhvr>
                                        <p:cTn id="36" dur="500"/>
                                        <p:tgtEl>
                                          <p:spTgt spid="1434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down)">
                                      <p:cBhvr>
                                        <p:cTn id="41" dur="500"/>
                                        <p:tgtEl>
                                          <p:spTgt spid="11">
                                            <p:txEl>
                                              <p:pRg st="0" end="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14341"/>
                                        </p:tgtEl>
                                        <p:attrNameLst>
                                          <p:attrName>style.visibility</p:attrName>
                                        </p:attrNameLst>
                                      </p:cBhvr>
                                      <p:to>
                                        <p:strVal val="visible"/>
                                      </p:to>
                                    </p:set>
                                    <p:animEffect transition="in" filter="wipe(down)">
                                      <p:cBhvr>
                                        <p:cTn id="44" dur="500"/>
                                        <p:tgtEl>
                                          <p:spTgt spid="143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wipe(down)">
                                      <p:cBhvr>
                                        <p:cTn id="4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8" grpId="0" build="p"/>
      <p:bldP spid="9" grpId="0" build="p"/>
      <p:bldP spid="11" grpId="0" build="p"/>
      <p:bldP spid="1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marL="0" indent="0">
              <a:buNone/>
            </a:pPr>
            <a:r>
              <a:rPr lang="en-US" dirty="0">
                <a:solidFill>
                  <a:srgbClr val="FF0000"/>
                </a:solidFill>
              </a:rPr>
              <a:t>Exercise </a:t>
            </a:r>
            <a:r>
              <a:rPr lang="en-US" dirty="0" smtClean="0">
                <a:solidFill>
                  <a:srgbClr val="FF0000"/>
                </a:solidFill>
              </a:rPr>
              <a:t>1</a:t>
            </a:r>
          </a:p>
          <a:p>
            <a:pPr marL="0" indent="0">
              <a:buNone/>
            </a:pPr>
            <a:r>
              <a:rPr lang="en-US" dirty="0" smtClean="0"/>
              <a:t> Estimate the top loss coefficient of a collector that has the following specifications.</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638" y="1851073"/>
            <a:ext cx="4696601" cy="1730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057" y="3581400"/>
            <a:ext cx="6422923" cy="3014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6099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Exercise 2</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r>
              <a:rPr lang="en-US" sz="2000" dirty="0" smtClean="0">
                <a:solidFill>
                  <a:srgbClr val="002060"/>
                </a:solidFill>
                <a:latin typeface="Book Antiqua" pitchFamily="18" charset="0"/>
              </a:rPr>
              <a:t>Calculate the Overall loss coefficient for an absorber with a single glass cover having the following specifications:</a:t>
            </a:r>
          </a:p>
          <a:p>
            <a:pPr indent="579438"/>
            <a:r>
              <a:rPr lang="en-US" sz="2000" dirty="0" smtClean="0">
                <a:latin typeface="Book Antiqua" pitchFamily="18" charset="0"/>
              </a:rPr>
              <a:t>Plate-to-cover spacing                                20mm</a:t>
            </a:r>
          </a:p>
          <a:p>
            <a:pPr indent="579438"/>
            <a:r>
              <a:rPr lang="en-US" sz="2000" dirty="0" smtClean="0">
                <a:latin typeface="Book Antiqua" pitchFamily="18" charset="0"/>
              </a:rPr>
              <a:t>Plate emittance                                            0.95</a:t>
            </a:r>
          </a:p>
          <a:p>
            <a:pPr indent="579438"/>
            <a:r>
              <a:rPr lang="en-US" sz="2000" dirty="0" smtClean="0">
                <a:latin typeface="Book Antiqua" pitchFamily="18" charset="0"/>
              </a:rPr>
              <a:t>Ambient air and sky temperature            20◦C</a:t>
            </a:r>
          </a:p>
          <a:p>
            <a:pPr indent="579438"/>
            <a:r>
              <a:rPr lang="en-US" sz="2000" dirty="0" smtClean="0">
                <a:latin typeface="Book Antiqua" pitchFamily="18" charset="0"/>
              </a:rPr>
              <a:t>Wind heat transfer coefficient                 10 W/m</a:t>
            </a:r>
            <a:r>
              <a:rPr lang="en-US" sz="2000" baseline="30000" dirty="0" smtClean="0">
                <a:latin typeface="Book Antiqua" pitchFamily="18" charset="0"/>
              </a:rPr>
              <a:t>2 </a:t>
            </a:r>
            <a:r>
              <a:rPr lang="en-US" sz="2000" dirty="0" smtClean="0">
                <a:latin typeface="Book Antiqua" pitchFamily="18" charset="0"/>
              </a:rPr>
              <a:t>◦C</a:t>
            </a:r>
          </a:p>
          <a:p>
            <a:pPr indent="579438"/>
            <a:r>
              <a:rPr lang="en-US" sz="2000" dirty="0" smtClean="0">
                <a:latin typeface="Book Antiqua" pitchFamily="18" charset="0"/>
              </a:rPr>
              <a:t>Mean plate temperature                           100◦C</a:t>
            </a:r>
          </a:p>
          <a:p>
            <a:pPr indent="579438"/>
            <a:r>
              <a:rPr lang="en-US" sz="2000" dirty="0" smtClean="0">
                <a:latin typeface="Book Antiqua" pitchFamily="18" charset="0"/>
              </a:rPr>
              <a:t>Collector tilt                                               30◦</a:t>
            </a:r>
          </a:p>
          <a:p>
            <a:pPr indent="579438"/>
            <a:r>
              <a:rPr lang="en-US" sz="2000" dirty="0" smtClean="0">
                <a:latin typeface="Book Antiqua" pitchFamily="18" charset="0"/>
              </a:rPr>
              <a:t>Glass emittance                                         0.88</a:t>
            </a:r>
          </a:p>
          <a:p>
            <a:pPr indent="579438"/>
            <a:r>
              <a:rPr lang="en-US" sz="2000" dirty="0" smtClean="0">
                <a:latin typeface="Book Antiqua" pitchFamily="18" charset="0"/>
              </a:rPr>
              <a:t>Back-insulation thickness                      50mm</a:t>
            </a:r>
          </a:p>
          <a:p>
            <a:pPr indent="579438"/>
            <a:r>
              <a:rPr lang="en-US" sz="2000" dirty="0" smtClean="0">
                <a:latin typeface="Book Antiqua" pitchFamily="18" charset="0"/>
              </a:rPr>
              <a:t>Insulation conductivity                        0.045 W/m ◦C</a:t>
            </a:r>
          </a:p>
          <a:p>
            <a:pPr indent="579438"/>
            <a:r>
              <a:rPr lang="en-US" sz="2000" dirty="0" smtClean="0">
                <a:latin typeface="Book Antiqua" pitchFamily="18" charset="0"/>
              </a:rPr>
              <a:t>Collector bank length                          10m</a:t>
            </a:r>
          </a:p>
          <a:p>
            <a:pPr indent="579438"/>
            <a:r>
              <a:rPr lang="en-US" sz="2000" dirty="0" smtClean="0">
                <a:latin typeface="Book Antiqua" pitchFamily="18" charset="0"/>
              </a:rPr>
              <a:t>Collector bank width                           3m</a:t>
            </a:r>
          </a:p>
          <a:p>
            <a:pPr indent="579438"/>
            <a:r>
              <a:rPr lang="en-US" sz="2000" dirty="0" smtClean="0">
                <a:latin typeface="Book Antiqua" pitchFamily="18" charset="0"/>
              </a:rPr>
              <a:t>Collector thickness                             75mm</a:t>
            </a:r>
          </a:p>
          <a:p>
            <a:pPr indent="579438"/>
            <a:r>
              <a:rPr lang="en-US" sz="2000" dirty="0" smtClean="0">
                <a:latin typeface="Book Antiqua" pitchFamily="18" charset="0"/>
              </a:rPr>
              <a:t>Edge insulation thickness                 25mm</a:t>
            </a:r>
          </a:p>
          <a:p>
            <a:endParaRPr lang="en-US" sz="2000" dirty="0" smtClean="0">
              <a:latin typeface="Book Antiqua" pitchFamily="18" charset="0"/>
            </a:endParaRPr>
          </a:p>
        </p:txBody>
      </p:sp>
    </p:spTree>
    <p:extLst>
      <p:ext uri="{BB962C8B-B14F-4D97-AF65-F5344CB8AC3E}">
        <p14:creationId xmlns:p14="http://schemas.microsoft.com/office/powerpoint/2010/main" val="3358367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rgbClr val="FF0000"/>
                </a:solidFill>
              </a:rPr>
              <a:t>TEMPERATURE DISTRIBUTION BETWEEN TUBES</a:t>
            </a:r>
            <a:br>
              <a:rPr lang="en-US" sz="2400" b="1" dirty="0" smtClean="0">
                <a:solidFill>
                  <a:srgbClr val="FF0000"/>
                </a:solidFill>
              </a:rPr>
            </a:br>
            <a:endParaRPr lang="en-US" sz="2400" b="1" dirty="0" smtClean="0">
              <a:solidFill>
                <a:srgbClr val="FF0000"/>
              </a:solidFill>
            </a:endParaRPr>
          </a:p>
        </p:txBody>
      </p:sp>
      <p:sp>
        <p:nvSpPr>
          <p:cNvPr id="3" name="Content Placeholder 2"/>
          <p:cNvSpPr>
            <a:spLocks noGrp="1"/>
          </p:cNvSpPr>
          <p:nvPr>
            <p:ph idx="1"/>
          </p:nvPr>
        </p:nvSpPr>
        <p:spPr>
          <a:xfrm>
            <a:off x="0" y="990600"/>
            <a:ext cx="9144000" cy="5867400"/>
          </a:xfrm>
        </p:spPr>
        <p:txBody>
          <a:bodyPr/>
          <a:lstStyle/>
          <a:p>
            <a:pPr algn="just"/>
            <a:r>
              <a:rPr lang="en-US" sz="2400" dirty="0" smtClean="0">
                <a:latin typeface="Book Antiqua" pitchFamily="18" charset="0"/>
              </a:rPr>
              <a:t>The temperature distribution between two tubes in a flat plate collector can be derived if we temporarily assume the temperature gradient in the flow direction  to be negligible.</a:t>
            </a:r>
          </a:p>
          <a:p>
            <a:r>
              <a:rPr lang="en-US" sz="2400" dirty="0" smtClean="0">
                <a:latin typeface="Book Antiqua" pitchFamily="18" charset="0"/>
              </a:rPr>
              <a:t>Consider the sheet-tube configuration shown in Figure below. </a:t>
            </a:r>
          </a:p>
        </p:txBody>
      </p:sp>
      <p:sp>
        <p:nvSpPr>
          <p:cNvPr id="4" name="Rectangle 3"/>
          <p:cNvSpPr/>
          <p:nvPr/>
        </p:nvSpPr>
        <p:spPr>
          <a:xfrm>
            <a:off x="0" y="5410200"/>
            <a:ext cx="4114800" cy="923330"/>
          </a:xfrm>
          <a:prstGeom prst="rect">
            <a:avLst/>
          </a:prstGeom>
        </p:spPr>
        <p:txBody>
          <a:bodyPr wrap="square">
            <a:spAutoFit/>
          </a:bodyPr>
          <a:lstStyle/>
          <a:p>
            <a:r>
              <a:rPr lang="en-US" dirty="0" smtClean="0">
                <a:solidFill>
                  <a:srgbClr val="0000FF"/>
                </a:solidFill>
                <a:latin typeface="Book Antiqua" pitchFamily="18" charset="0"/>
              </a:rPr>
              <a:t>W is the distance between the tubes</a:t>
            </a:r>
          </a:p>
          <a:p>
            <a:r>
              <a:rPr lang="en-US" dirty="0" smtClean="0">
                <a:solidFill>
                  <a:srgbClr val="0000FF"/>
                </a:solidFill>
                <a:latin typeface="Book Antiqua" pitchFamily="18" charset="0"/>
              </a:rPr>
              <a:t> D is the tube diameter and </a:t>
            </a:r>
          </a:p>
          <a:p>
            <a:r>
              <a:rPr lang="en-US" dirty="0" smtClean="0">
                <a:solidFill>
                  <a:srgbClr val="0000FF"/>
                </a:solidFill>
                <a:latin typeface="Book Antiqua" pitchFamily="18" charset="0"/>
              </a:rPr>
              <a:t>δ  is the sheet thickness </a:t>
            </a:r>
          </a:p>
        </p:txBody>
      </p:sp>
      <p:pic>
        <p:nvPicPr>
          <p:cNvPr id="1026" name="Picture 2"/>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228600" y="2743200"/>
            <a:ext cx="4697835" cy="22860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duotone>
              <a:prstClr val="black"/>
              <a:srgbClr val="00B050">
                <a:tint val="45000"/>
                <a:satMod val="400000"/>
              </a:srgbClr>
            </a:duotone>
          </a:blip>
          <a:srcRect/>
          <a:stretch>
            <a:fillRect/>
          </a:stretch>
        </p:blipFill>
        <p:spPr bwMode="auto">
          <a:xfrm>
            <a:off x="5086350" y="2590800"/>
            <a:ext cx="3695360" cy="3886200"/>
          </a:xfrm>
          <a:prstGeom prst="rect">
            <a:avLst/>
          </a:prstGeom>
          <a:noFill/>
          <a:ln w="9525">
            <a:noFill/>
            <a:miter lim="800000"/>
            <a:headEnd/>
            <a:tailEnd/>
          </a:ln>
        </p:spPr>
      </p:pic>
      <p:sp>
        <p:nvSpPr>
          <p:cNvPr id="7" name="Rectangle 6"/>
          <p:cNvSpPr/>
          <p:nvPr/>
        </p:nvSpPr>
        <p:spPr>
          <a:xfrm>
            <a:off x="1981200" y="6488668"/>
            <a:ext cx="5556521" cy="369332"/>
          </a:xfrm>
          <a:prstGeom prst="rect">
            <a:avLst/>
          </a:prstGeom>
        </p:spPr>
        <p:txBody>
          <a:bodyPr wrap="none">
            <a:spAutoFit/>
          </a:bodyPr>
          <a:lstStyle/>
          <a:p>
            <a:r>
              <a:rPr lang="en-US" dirty="0" smtClean="0">
                <a:solidFill>
                  <a:srgbClr val="C00000"/>
                </a:solidFill>
              </a:rPr>
              <a:t>Fig. 3.4 Sheet and tube dimensions with  configuration.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wipe(down)">
                                      <p:cBhvr>
                                        <p:cTn id="21" dur="500"/>
                                        <p:tgtEl>
                                          <p:spTgt spid="4">
                                            <p:txEl>
                                              <p:pRg st="1" end="1"/>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wipe(down)">
                                      <p:cBhvr>
                                        <p:cTn id="24" dur="500"/>
                                        <p:tgtEl>
                                          <p:spTgt spid="4">
                                            <p:txEl>
                                              <p:pRg st="2" end="2"/>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wipe(down)">
                                      <p:cBhvr>
                                        <p:cTn id="27" dur="500"/>
                                        <p:tgtEl>
                                          <p:spTgt spid="1027"/>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wipe(down)">
                                      <p:cBhvr>
                                        <p:cTn id="3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3.1 Flat plate collectors</a:t>
            </a:r>
            <a:endParaRPr lang="en-US" dirty="0"/>
          </a:p>
        </p:txBody>
      </p:sp>
      <p:sp>
        <p:nvSpPr>
          <p:cNvPr id="3" name="Content Placeholder 2"/>
          <p:cNvSpPr>
            <a:spLocks noGrp="1"/>
          </p:cNvSpPr>
          <p:nvPr>
            <p:ph idx="1"/>
          </p:nvPr>
        </p:nvSpPr>
        <p:spPr>
          <a:xfrm>
            <a:off x="0" y="1143000"/>
            <a:ext cx="9144000" cy="5715000"/>
          </a:xfrm>
        </p:spPr>
        <p:txBody>
          <a:bodyPr>
            <a:noAutofit/>
          </a:bodyPr>
          <a:lstStyle/>
          <a:p>
            <a:pPr algn="just"/>
            <a:r>
              <a:rPr lang="en-US" sz="2400" dirty="0" smtClean="0">
                <a:latin typeface="Book Antiqua" pitchFamily="18" charset="0"/>
              </a:rPr>
              <a:t>Flat-plate collectors can be designed for applications requiring energy delivery at moderate temperatures, up to perhaps 100</a:t>
            </a:r>
            <a:r>
              <a:rPr lang="en-US" sz="2400" baseline="30000" dirty="0" smtClean="0">
                <a:latin typeface="Book Antiqua" pitchFamily="18" charset="0"/>
              </a:rPr>
              <a:t>o</a:t>
            </a:r>
            <a:r>
              <a:rPr lang="en-US" sz="2400" dirty="0" smtClean="0">
                <a:latin typeface="Book Antiqua" pitchFamily="18" charset="0"/>
              </a:rPr>
              <a:t>C above ambient temperature. </a:t>
            </a:r>
          </a:p>
          <a:p>
            <a:pPr algn="just"/>
            <a:r>
              <a:rPr lang="en-US" sz="2400" dirty="0" smtClean="0">
                <a:latin typeface="Book Antiqua" pitchFamily="18" charset="0"/>
              </a:rPr>
              <a:t>They use both beam and diffuse solar radiation, do not require tracking of the sun, require little maintenance ,and are mechanically simpler than concentrating collectors. </a:t>
            </a:r>
          </a:p>
          <a:p>
            <a:pPr algn="just"/>
            <a:r>
              <a:rPr lang="en-US" sz="2400" dirty="0" smtClean="0">
                <a:latin typeface="Book Antiqua" pitchFamily="18" charset="0"/>
              </a:rPr>
              <a:t>The major applications of these units are in</a:t>
            </a:r>
          </a:p>
          <a:p>
            <a:pPr indent="342900" algn="just">
              <a:buFont typeface="Wingdings" pitchFamily="2" charset="2"/>
              <a:buChar char="§"/>
            </a:pPr>
            <a:r>
              <a:rPr lang="en-US" sz="2400" dirty="0" smtClean="0">
                <a:latin typeface="Book Antiqua" pitchFamily="18" charset="0"/>
              </a:rPr>
              <a:t> Solar water heating</a:t>
            </a:r>
          </a:p>
          <a:p>
            <a:pPr indent="342900" algn="just">
              <a:buFont typeface="Wingdings" pitchFamily="2" charset="2"/>
              <a:buChar char="§"/>
            </a:pPr>
            <a:r>
              <a:rPr lang="en-US" sz="2400" dirty="0" smtClean="0">
                <a:latin typeface="Book Antiqua" pitchFamily="18" charset="0"/>
              </a:rPr>
              <a:t> building heating,</a:t>
            </a:r>
          </a:p>
          <a:p>
            <a:pPr indent="342900" algn="just">
              <a:buFont typeface="Wingdings" pitchFamily="2" charset="2"/>
              <a:buChar char="§"/>
            </a:pPr>
            <a:r>
              <a:rPr lang="en-US" sz="2400" dirty="0" smtClean="0">
                <a:latin typeface="Book Antiqua" pitchFamily="18" charset="0"/>
              </a:rPr>
              <a:t>air conditioning and</a:t>
            </a:r>
          </a:p>
          <a:p>
            <a:pPr indent="342900" algn="just">
              <a:buFont typeface="Wingdings" pitchFamily="2" charset="2"/>
              <a:buChar char="§"/>
            </a:pPr>
            <a:r>
              <a:rPr lang="en-US" sz="2400" dirty="0" smtClean="0">
                <a:latin typeface="Book Antiqua" pitchFamily="18" charset="0"/>
              </a:rPr>
              <a:t> industrial process heat. </a:t>
            </a:r>
          </a:p>
          <a:p>
            <a:pPr marL="0" indent="0" algn="just">
              <a:buNone/>
            </a:pPr>
            <a:r>
              <a:rPr lang="en-US" sz="2400" dirty="0" smtClean="0">
                <a:latin typeface="Book Antiqua" pitchFamily="18" charset="0"/>
              </a:rPr>
              <a:t>Passively heated buildings can be viewed as special cases of  flat-plate collectors with the room or storage wall as the absorber.</a:t>
            </a:r>
          </a:p>
          <a:p>
            <a:pPr algn="just"/>
            <a:endParaRPr lang="en-US" sz="2400" dirty="0" smtClean="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lgn="just"/>
            <a:r>
              <a:rPr lang="en-US" sz="2000" dirty="0" smtClean="0">
                <a:latin typeface="Book Antiqua" pitchFamily="18" charset="0"/>
              </a:rPr>
              <a:t>Because the sheet material is a good conductor, the temperature gradient through the sheet is negligible. We will assume the sheet above the bond is at some local base temperature T</a:t>
            </a:r>
            <a:r>
              <a:rPr lang="en-US" sz="2000" baseline="-25000" dirty="0" smtClean="0">
                <a:latin typeface="Book Antiqua" pitchFamily="18" charset="0"/>
              </a:rPr>
              <a:t>b</a:t>
            </a:r>
            <a:r>
              <a:rPr lang="en-US" sz="2000" dirty="0" smtClean="0">
                <a:latin typeface="Book Antiqua" pitchFamily="18" charset="0"/>
              </a:rPr>
              <a:t>. </a:t>
            </a:r>
          </a:p>
          <a:p>
            <a:pPr algn="just"/>
            <a:r>
              <a:rPr lang="en-US" sz="2000" dirty="0" smtClean="0">
                <a:latin typeface="Book Antiqua" pitchFamily="18" charset="0"/>
              </a:rPr>
              <a:t>The region between the centerline separating the tubes and the tube base can then be considered as a classical fin problem.</a:t>
            </a:r>
          </a:p>
          <a:p>
            <a:pPr algn="just"/>
            <a:r>
              <a:rPr lang="en-US" sz="2000" dirty="0" smtClean="0">
                <a:latin typeface="Book Antiqua" pitchFamily="18" charset="0"/>
              </a:rPr>
              <a:t>The fin, shown in Figure 3.5(a), is of length (W − D)/2. An elemental region of width </a:t>
            </a:r>
            <a:r>
              <a:rPr lang="en-US" sz="2000" dirty="0" smtClean="0">
                <a:latin typeface="Book Antiqua" pitchFamily="18" charset="0"/>
                <a:sym typeface="Symbol"/>
              </a:rPr>
              <a:t></a:t>
            </a:r>
            <a:r>
              <a:rPr lang="en-US" sz="2000" dirty="0" smtClean="0">
                <a:latin typeface="Book Antiqua" pitchFamily="18" charset="0"/>
              </a:rPr>
              <a:t>x and unit length in the flow direction is shown in Figure 3.5(b). </a:t>
            </a:r>
          </a:p>
          <a:p>
            <a:pPr algn="just"/>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8792" y="3581400"/>
            <a:ext cx="4205654" cy="26670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479131" y="3657600"/>
            <a:ext cx="4436269" cy="20574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7620000" y="5562600"/>
            <a:ext cx="352425" cy="228600"/>
          </a:xfrm>
          <a:prstGeom prst="rect">
            <a:avLst/>
          </a:prstGeom>
          <a:noFill/>
          <a:ln w="9525">
            <a:noFill/>
            <a:miter lim="800000"/>
            <a:headEnd/>
            <a:tailEnd/>
          </a:ln>
        </p:spPr>
      </p:pic>
      <p:sp>
        <p:nvSpPr>
          <p:cNvPr id="7" name="Rectangle 6"/>
          <p:cNvSpPr/>
          <p:nvPr/>
        </p:nvSpPr>
        <p:spPr>
          <a:xfrm>
            <a:off x="2286000" y="6488668"/>
            <a:ext cx="4361835" cy="369332"/>
          </a:xfrm>
          <a:prstGeom prst="rect">
            <a:avLst/>
          </a:prstGeom>
        </p:spPr>
        <p:txBody>
          <a:bodyPr wrap="none">
            <a:spAutoFit/>
          </a:bodyPr>
          <a:lstStyle/>
          <a:p>
            <a:r>
              <a:rPr lang="fr-FR" dirty="0" smtClean="0">
                <a:solidFill>
                  <a:srgbClr val="C00000"/>
                </a:solidFill>
              </a:rPr>
              <a:t>Figure 3.5.  Energy balance on fin element.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wipe(down)">
                                      <p:cBhvr>
                                        <p:cTn id="20" dur="500"/>
                                        <p:tgtEl>
                                          <p:spTgt spid="2050"/>
                                        </p:tgtEl>
                                      </p:cBhvr>
                                    </p:animEffect>
                                  </p:childTnLst>
                                </p:cTn>
                              </p:par>
                              <p:par>
                                <p:cTn id="21" presetID="22" presetClass="entr" presetSubtype="4"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down)">
                                      <p:cBhvr>
                                        <p:cTn id="23" dur="500"/>
                                        <p:tgtEl>
                                          <p:spTgt spid="205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down)">
                                      <p:cBhvr>
                                        <p:cTn id="26" dur="500"/>
                                        <p:tgtEl>
                                          <p:spTgt spid="7">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wipe(down)">
                                      <p:cBhvr>
                                        <p:cTn id="29"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lgn="just"/>
            <a:r>
              <a:rPr lang="en-US" sz="2400" dirty="0" smtClean="0">
                <a:latin typeface="Book Antiqua" pitchFamily="18" charset="0"/>
              </a:rPr>
              <a:t>Assuming steady-state conditions: An energy balance on this element  yields:</a:t>
            </a:r>
          </a:p>
          <a:p>
            <a:pPr algn="just"/>
            <a:endParaRPr lang="en-US" sz="2400" dirty="0" smtClean="0">
              <a:latin typeface="Book Antiqua" pitchFamily="18" charset="0"/>
            </a:endParaRPr>
          </a:p>
        </p:txBody>
      </p:sp>
      <p:pic>
        <p:nvPicPr>
          <p:cNvPr id="3074"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1600201" y="1905000"/>
            <a:ext cx="4648200" cy="707548"/>
          </a:xfrm>
          <a:prstGeom prst="rect">
            <a:avLst/>
          </a:prstGeom>
          <a:noFill/>
          <a:ln w="9525">
            <a:noFill/>
            <a:miter lim="800000"/>
            <a:headEnd/>
            <a:tailEnd/>
          </a:ln>
        </p:spPr>
      </p:pic>
      <p:sp>
        <p:nvSpPr>
          <p:cNvPr id="5" name="Rectangle 4"/>
          <p:cNvSpPr/>
          <p:nvPr/>
        </p:nvSpPr>
        <p:spPr>
          <a:xfrm>
            <a:off x="7848600" y="31242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3.10</a:t>
            </a:r>
            <a:endParaRPr lang="en-US" b="1" dirty="0">
              <a:solidFill>
                <a:srgbClr val="FFFF00"/>
              </a:solidFill>
            </a:endParaRPr>
          </a:p>
        </p:txBody>
      </p:sp>
      <p:sp>
        <p:nvSpPr>
          <p:cNvPr id="7" name="Rectangle 6"/>
          <p:cNvSpPr/>
          <p:nvPr/>
        </p:nvSpPr>
        <p:spPr>
          <a:xfrm>
            <a:off x="0" y="3581400"/>
            <a:ext cx="9144000" cy="1200329"/>
          </a:xfrm>
          <a:prstGeom prst="rect">
            <a:avLst/>
          </a:prstGeom>
        </p:spPr>
        <p:txBody>
          <a:bodyPr wrap="square">
            <a:spAutoFit/>
          </a:bodyPr>
          <a:lstStyle/>
          <a:p>
            <a:pPr algn="just"/>
            <a:r>
              <a:rPr lang="en-US" dirty="0" smtClean="0"/>
              <a:t> </a:t>
            </a:r>
            <a:r>
              <a:rPr lang="en-US" sz="2400" dirty="0" smtClean="0">
                <a:solidFill>
                  <a:schemeClr val="tx2"/>
                </a:solidFill>
                <a:latin typeface="Book Antiqua" pitchFamily="18" charset="0"/>
              </a:rPr>
              <a:t>Eqn. 3.10 is a second order differential equation. The two boundary conditions necessary to solve this equation are symmetry at the centerline and the known base temperature:</a:t>
            </a:r>
          </a:p>
        </p:txBody>
      </p:sp>
      <p:sp>
        <p:nvSpPr>
          <p:cNvPr id="8" name="Rectangle 7"/>
          <p:cNvSpPr/>
          <p:nvPr/>
        </p:nvSpPr>
        <p:spPr>
          <a:xfrm>
            <a:off x="1" y="2590801"/>
            <a:ext cx="9144000" cy="400110"/>
          </a:xfrm>
          <a:prstGeom prst="rect">
            <a:avLst/>
          </a:prstGeom>
        </p:spPr>
        <p:txBody>
          <a:bodyPr wrap="square">
            <a:spAutoFit/>
          </a:bodyPr>
          <a:lstStyle/>
          <a:p>
            <a:r>
              <a:rPr lang="en-US" sz="2000" dirty="0" smtClean="0">
                <a:solidFill>
                  <a:schemeClr val="tx2"/>
                </a:solidFill>
                <a:latin typeface="Book Antiqua" pitchFamily="18" charset="0"/>
              </a:rPr>
              <a:t>Dividing throughout  by  </a:t>
            </a:r>
            <a:r>
              <a:rPr lang="en-US" sz="2000" dirty="0" smtClean="0">
                <a:solidFill>
                  <a:schemeClr val="tx2"/>
                </a:solidFill>
                <a:latin typeface="Book Antiqua" pitchFamily="18" charset="0"/>
                <a:sym typeface="Symbol"/>
              </a:rPr>
              <a:t>x and taking the limit as x approaches zero yields</a:t>
            </a:r>
            <a:endParaRPr lang="en-US" sz="2000" dirty="0" smtClean="0">
              <a:solidFill>
                <a:schemeClr val="tx2"/>
              </a:solidFill>
              <a:latin typeface="Book Antiqua" pitchFamily="18" charset="0"/>
            </a:endParaRPr>
          </a:p>
        </p:txBody>
      </p:sp>
      <p:pic>
        <p:nvPicPr>
          <p:cNvPr id="3076" name="Picture 4"/>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2743200" y="2895601"/>
            <a:ext cx="2514600" cy="782319"/>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duotone>
              <a:prstClr val="black"/>
              <a:srgbClr val="002060">
                <a:tint val="45000"/>
                <a:satMod val="400000"/>
              </a:srgbClr>
            </a:duotone>
          </a:blip>
          <a:srcRect/>
          <a:stretch>
            <a:fillRect/>
          </a:stretch>
        </p:blipFill>
        <p:spPr bwMode="auto">
          <a:xfrm>
            <a:off x="1752600" y="4724400"/>
            <a:ext cx="3505199" cy="718190"/>
          </a:xfrm>
          <a:prstGeom prst="rect">
            <a:avLst/>
          </a:prstGeom>
          <a:noFill/>
          <a:ln w="9525">
            <a:noFill/>
            <a:miter lim="800000"/>
            <a:headEnd/>
            <a:tailEnd/>
          </a:ln>
        </p:spPr>
      </p:pic>
      <p:sp>
        <p:nvSpPr>
          <p:cNvPr id="11" name="Rectangle 10"/>
          <p:cNvSpPr/>
          <p:nvPr/>
        </p:nvSpPr>
        <p:spPr>
          <a:xfrm>
            <a:off x="0" y="5562600"/>
            <a:ext cx="9144000" cy="461665"/>
          </a:xfrm>
          <a:prstGeom prst="rect">
            <a:avLst/>
          </a:prstGeom>
        </p:spPr>
        <p:txBody>
          <a:bodyPr wrap="square">
            <a:spAutoFit/>
          </a:bodyPr>
          <a:lstStyle/>
          <a:p>
            <a:r>
              <a:rPr lang="en-US" sz="2400" dirty="0" smtClean="0">
                <a:solidFill>
                  <a:schemeClr val="tx2"/>
                </a:solidFill>
                <a:latin typeface="Book Antiqua" pitchFamily="18" charset="0"/>
              </a:rPr>
              <a:t>For convenience, we can define two variables, m and </a:t>
            </a:r>
            <a:r>
              <a:rPr lang="en-US" sz="2400" i="1" dirty="0" smtClean="0">
                <a:solidFill>
                  <a:schemeClr val="tx2"/>
                </a:solidFill>
                <a:latin typeface="Times New Roman" pitchFamily="18" charset="0"/>
                <a:cs typeface="Times New Roman" pitchFamily="18" charset="0"/>
                <a:sym typeface="Symbol"/>
              </a:rPr>
              <a:t></a:t>
            </a:r>
            <a:r>
              <a:rPr lang="en-US" sz="2400" dirty="0" smtClean="0">
                <a:solidFill>
                  <a:schemeClr val="tx2"/>
                </a:solidFill>
                <a:latin typeface="Times New Roman" pitchFamily="18" charset="0"/>
                <a:cs typeface="Times New Roman" pitchFamily="18" charset="0"/>
              </a:rPr>
              <a:t> </a:t>
            </a:r>
          </a:p>
        </p:txBody>
      </p:sp>
      <p:pic>
        <p:nvPicPr>
          <p:cNvPr id="3078" name="Picture 6"/>
          <p:cNvPicPr>
            <a:picLocks noChangeAspect="1" noChangeArrowheads="1"/>
          </p:cNvPicPr>
          <p:nvPr/>
        </p:nvPicPr>
        <p:blipFill>
          <a:blip r:embed="rId5" cstate="print">
            <a:duotone>
              <a:prstClr val="black"/>
              <a:srgbClr val="99FF33">
                <a:tint val="45000"/>
                <a:satMod val="400000"/>
              </a:srgbClr>
            </a:duotone>
          </a:blip>
          <a:srcRect/>
          <a:stretch>
            <a:fillRect/>
          </a:stretch>
        </p:blipFill>
        <p:spPr bwMode="auto">
          <a:xfrm>
            <a:off x="1752600" y="6096000"/>
            <a:ext cx="1217083" cy="762000"/>
          </a:xfrm>
          <a:prstGeom prst="rect">
            <a:avLst/>
          </a:prstGeom>
          <a:noFill/>
          <a:ln w="9525">
            <a:noFill/>
            <a:miter lim="800000"/>
            <a:headEnd/>
            <a:tailEnd/>
          </a:ln>
        </p:spPr>
      </p:pic>
      <p:pic>
        <p:nvPicPr>
          <p:cNvPr id="3079" name="Picture 7"/>
          <p:cNvPicPr>
            <a:picLocks noChangeAspect="1" noChangeArrowheads="1"/>
          </p:cNvPicPr>
          <p:nvPr/>
        </p:nvPicPr>
        <p:blipFill>
          <a:blip r:embed="rId6" cstate="print">
            <a:duotone>
              <a:prstClr val="black"/>
              <a:srgbClr val="99FF33">
                <a:tint val="45000"/>
                <a:satMod val="400000"/>
              </a:srgbClr>
            </a:duotone>
          </a:blip>
          <a:srcRect/>
          <a:stretch>
            <a:fillRect/>
          </a:stretch>
        </p:blipFill>
        <p:spPr bwMode="auto">
          <a:xfrm>
            <a:off x="4419600" y="5943600"/>
            <a:ext cx="2434107" cy="914400"/>
          </a:xfrm>
          <a:prstGeom prst="rect">
            <a:avLst/>
          </a:prstGeom>
          <a:noFill/>
          <a:ln w="9525">
            <a:noFill/>
            <a:miter lim="800000"/>
            <a:headEnd/>
            <a:tailEnd/>
          </a:ln>
        </p:spPr>
      </p:pic>
      <p:sp>
        <p:nvSpPr>
          <p:cNvPr id="14" name="Rectangle 13"/>
          <p:cNvSpPr/>
          <p:nvPr/>
        </p:nvSpPr>
        <p:spPr>
          <a:xfrm>
            <a:off x="3505200" y="6248400"/>
            <a:ext cx="575799" cy="369332"/>
          </a:xfrm>
          <a:prstGeom prst="rect">
            <a:avLst/>
          </a:prstGeom>
        </p:spPr>
        <p:txBody>
          <a:bodyPr wrap="none">
            <a:spAutoFit/>
          </a:bodyPr>
          <a:lstStyle/>
          <a:p>
            <a:r>
              <a:rPr lang="en-US" dirty="0" smtClean="0">
                <a:solidFill>
                  <a:schemeClr val="tx2"/>
                </a:solidFill>
                <a:latin typeface="Book Antiqua" pitchFamily="18" charset="0"/>
              </a:rPr>
              <a:t>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bg/>
                                          </p:spTgt>
                                        </p:tgtEl>
                                        <p:attrNameLst>
                                          <p:attrName>style.visibility</p:attrName>
                                        </p:attrNameLst>
                                      </p:cBhvr>
                                      <p:to>
                                        <p:strVal val="visible"/>
                                      </p:to>
                                    </p:set>
                                    <p:animEffect transition="in" filter="wipe(down)">
                                      <p:cBhvr>
                                        <p:cTn id="21" dur="500"/>
                                        <p:tgtEl>
                                          <p:spTgt spid="5">
                                            <p:bg/>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wipe(down)">
                                      <p:cBhvr>
                                        <p:cTn id="29" dur="500"/>
                                        <p:tgtEl>
                                          <p:spTgt spid="7">
                                            <p:txEl>
                                              <p:pRg st="0" end="0"/>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3077"/>
                                        </p:tgtEl>
                                        <p:attrNameLst>
                                          <p:attrName>style.visibility</p:attrName>
                                        </p:attrNameLst>
                                      </p:cBhvr>
                                      <p:to>
                                        <p:strVal val="visible"/>
                                      </p:to>
                                    </p:set>
                                    <p:animEffect transition="in" filter="wipe(down)">
                                      <p:cBhvr>
                                        <p:cTn id="32" dur="500"/>
                                        <p:tgtEl>
                                          <p:spTgt spid="30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wipe(down)">
                                      <p:cBhvr>
                                        <p:cTn id="37" dur="500"/>
                                        <p:tgtEl>
                                          <p:spTgt spid="11">
                                            <p:txEl>
                                              <p:pRg st="0" end="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078"/>
                                        </p:tgtEl>
                                        <p:attrNameLst>
                                          <p:attrName>style.visibility</p:attrName>
                                        </p:attrNameLst>
                                      </p:cBhvr>
                                      <p:to>
                                        <p:strVal val="visible"/>
                                      </p:to>
                                    </p:set>
                                    <p:animEffect transition="in" filter="wipe(down)">
                                      <p:cBhvr>
                                        <p:cTn id="40" dur="500"/>
                                        <p:tgtEl>
                                          <p:spTgt spid="3078"/>
                                        </p:tgtEl>
                                      </p:cBhvr>
                                    </p:animEffect>
                                  </p:childTnLst>
                                </p:cTn>
                              </p:par>
                              <p:par>
                                <p:cTn id="41" presetID="22" presetClass="entr" presetSubtype="4" fill="hold" nodeType="withEffect">
                                  <p:stCondLst>
                                    <p:cond delay="0"/>
                                  </p:stCondLst>
                                  <p:childTnLst>
                                    <p:set>
                                      <p:cBhvr>
                                        <p:cTn id="42" dur="1" fill="hold">
                                          <p:stCondLst>
                                            <p:cond delay="0"/>
                                          </p:stCondLst>
                                        </p:cTn>
                                        <p:tgtEl>
                                          <p:spTgt spid="3079"/>
                                        </p:tgtEl>
                                        <p:attrNameLst>
                                          <p:attrName>style.visibility</p:attrName>
                                        </p:attrNameLst>
                                      </p:cBhvr>
                                      <p:to>
                                        <p:strVal val="visible"/>
                                      </p:to>
                                    </p:set>
                                    <p:animEffect transition="in" filter="wipe(down)">
                                      <p:cBhvr>
                                        <p:cTn id="43" dur="5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7" grpId="0" build="p"/>
      <p:bldP spid="8" grpId="0" build="p"/>
      <p:bldP spid="1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buNone/>
            </a:pPr>
            <a:r>
              <a:rPr lang="en-US" sz="2400" dirty="0" smtClean="0">
                <a:latin typeface="Book Antiqua" pitchFamily="18" charset="0"/>
              </a:rPr>
              <a:t>Then,  Equation 3.10 becomes</a:t>
            </a:r>
          </a:p>
          <a:p>
            <a:endParaRPr lang="en-US" sz="2400" dirty="0" smtClean="0">
              <a:latin typeface="Book Antiqua" pitchFamily="18" charset="0"/>
            </a:endParaRPr>
          </a:p>
        </p:txBody>
      </p:sp>
      <p:pic>
        <p:nvPicPr>
          <p:cNvPr id="4098"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2438400" y="1447800"/>
            <a:ext cx="2444750" cy="838200"/>
          </a:xfrm>
          <a:prstGeom prst="rect">
            <a:avLst/>
          </a:prstGeom>
          <a:noFill/>
          <a:ln w="9525">
            <a:noFill/>
            <a:miter lim="800000"/>
            <a:headEnd/>
            <a:tailEnd/>
          </a:ln>
        </p:spPr>
      </p:pic>
      <p:sp>
        <p:nvSpPr>
          <p:cNvPr id="5" name="Rectangle 4"/>
          <p:cNvSpPr/>
          <p:nvPr/>
        </p:nvSpPr>
        <p:spPr>
          <a:xfrm>
            <a:off x="7543800" y="17526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3.11</a:t>
            </a:r>
            <a:endParaRPr lang="en-US" b="1" dirty="0">
              <a:solidFill>
                <a:srgbClr val="FFFF00"/>
              </a:solidFill>
            </a:endParaRPr>
          </a:p>
        </p:txBody>
      </p:sp>
      <p:sp>
        <p:nvSpPr>
          <p:cNvPr id="6" name="Rectangle 5"/>
          <p:cNvSpPr/>
          <p:nvPr/>
        </p:nvSpPr>
        <p:spPr>
          <a:xfrm>
            <a:off x="0" y="2286000"/>
            <a:ext cx="4993675" cy="461665"/>
          </a:xfrm>
          <a:prstGeom prst="rect">
            <a:avLst/>
          </a:prstGeom>
        </p:spPr>
        <p:txBody>
          <a:bodyPr wrap="none">
            <a:spAutoFit/>
          </a:bodyPr>
          <a:lstStyle/>
          <a:p>
            <a:r>
              <a:rPr lang="en-US" sz="2400" dirty="0" smtClean="0">
                <a:solidFill>
                  <a:schemeClr val="tx2"/>
                </a:solidFill>
                <a:latin typeface="Book Antiqua" pitchFamily="18" charset="0"/>
              </a:rPr>
              <a:t>which has the boundary conditions</a:t>
            </a:r>
          </a:p>
        </p:txBody>
      </p:sp>
      <p:pic>
        <p:nvPicPr>
          <p:cNvPr id="4099" name="Picture 3"/>
          <p:cNvPicPr>
            <a:picLocks noChangeAspect="1" noChangeArrowheads="1"/>
          </p:cNvPicPr>
          <p:nvPr/>
        </p:nvPicPr>
        <p:blipFill>
          <a:blip r:embed="rId3" cstate="print">
            <a:duotone>
              <a:prstClr val="black"/>
              <a:srgbClr val="0070C0">
                <a:tint val="45000"/>
                <a:satMod val="400000"/>
              </a:srgbClr>
            </a:duotone>
          </a:blip>
          <a:srcRect/>
          <a:stretch>
            <a:fillRect/>
          </a:stretch>
        </p:blipFill>
        <p:spPr bwMode="auto">
          <a:xfrm>
            <a:off x="1981200" y="2667000"/>
            <a:ext cx="4463143" cy="762000"/>
          </a:xfrm>
          <a:prstGeom prst="rect">
            <a:avLst/>
          </a:prstGeom>
          <a:noFill/>
          <a:ln w="9525">
            <a:noFill/>
            <a:miter lim="800000"/>
            <a:headEnd/>
            <a:tailEnd/>
          </a:ln>
        </p:spPr>
      </p:pic>
      <p:sp>
        <p:nvSpPr>
          <p:cNvPr id="8" name="Rectangle 7"/>
          <p:cNvSpPr/>
          <p:nvPr/>
        </p:nvSpPr>
        <p:spPr>
          <a:xfrm>
            <a:off x="0" y="3505200"/>
            <a:ext cx="3275256" cy="461665"/>
          </a:xfrm>
          <a:prstGeom prst="rect">
            <a:avLst/>
          </a:prstGeom>
        </p:spPr>
        <p:txBody>
          <a:bodyPr wrap="none">
            <a:spAutoFit/>
          </a:bodyPr>
          <a:lstStyle/>
          <a:p>
            <a:r>
              <a:rPr lang="en-US" sz="2400" dirty="0" smtClean="0">
                <a:solidFill>
                  <a:schemeClr val="tx2"/>
                </a:solidFill>
                <a:latin typeface="Book Antiqua" pitchFamily="18" charset="0"/>
              </a:rPr>
              <a:t>The general solution is</a:t>
            </a:r>
          </a:p>
        </p:txBody>
      </p:sp>
      <p:pic>
        <p:nvPicPr>
          <p:cNvPr id="4100" name="Picture 4"/>
          <p:cNvPicPr>
            <a:picLocks noChangeAspect="1" noChangeArrowheads="1"/>
          </p:cNvPicPr>
          <p:nvPr/>
        </p:nvPicPr>
        <p:blipFill>
          <a:blip r:embed="rId4" cstate="print">
            <a:duotone>
              <a:prstClr val="black"/>
              <a:srgbClr val="00B050">
                <a:tint val="45000"/>
                <a:satMod val="400000"/>
              </a:srgbClr>
            </a:duotone>
          </a:blip>
          <a:srcRect/>
          <a:stretch>
            <a:fillRect/>
          </a:stretch>
        </p:blipFill>
        <p:spPr bwMode="auto">
          <a:xfrm>
            <a:off x="1905000" y="3962400"/>
            <a:ext cx="5300133" cy="609600"/>
          </a:xfrm>
          <a:prstGeom prst="rect">
            <a:avLst/>
          </a:prstGeom>
          <a:noFill/>
          <a:ln w="9525">
            <a:noFill/>
            <a:miter lim="800000"/>
            <a:headEnd/>
            <a:tailEnd/>
          </a:ln>
        </p:spPr>
      </p:pic>
      <p:sp>
        <p:nvSpPr>
          <p:cNvPr id="10" name="Rectangle 9"/>
          <p:cNvSpPr/>
          <p:nvPr/>
        </p:nvSpPr>
        <p:spPr>
          <a:xfrm>
            <a:off x="0" y="4724400"/>
            <a:ext cx="9144000" cy="830997"/>
          </a:xfrm>
          <a:prstGeom prst="rect">
            <a:avLst/>
          </a:prstGeom>
        </p:spPr>
        <p:txBody>
          <a:bodyPr wrap="square">
            <a:spAutoFit/>
          </a:bodyPr>
          <a:lstStyle/>
          <a:p>
            <a:pPr algn="just"/>
            <a:r>
              <a:rPr lang="en-US" sz="2400" dirty="0" smtClean="0">
                <a:solidFill>
                  <a:schemeClr val="tx2"/>
                </a:solidFill>
                <a:latin typeface="Book Antiqua" pitchFamily="18" charset="0"/>
              </a:rPr>
              <a:t>Substituting the boundary conditions into the general solution, the result is</a:t>
            </a:r>
          </a:p>
        </p:txBody>
      </p:sp>
      <p:pic>
        <p:nvPicPr>
          <p:cNvPr id="4101" name="Picture 5"/>
          <p:cNvPicPr>
            <a:picLocks noChangeAspect="1" noChangeArrowheads="1"/>
          </p:cNvPicPr>
          <p:nvPr/>
        </p:nvPicPr>
        <p:blipFill>
          <a:blip r:embed="rId5" cstate="print">
            <a:duotone>
              <a:prstClr val="black"/>
              <a:srgbClr val="00B0F0">
                <a:tint val="45000"/>
                <a:satMod val="400000"/>
              </a:srgbClr>
            </a:duotone>
          </a:blip>
          <a:srcRect/>
          <a:stretch>
            <a:fillRect/>
          </a:stretch>
        </p:blipFill>
        <p:spPr bwMode="auto">
          <a:xfrm>
            <a:off x="1752600" y="5486400"/>
            <a:ext cx="4919730" cy="914400"/>
          </a:xfrm>
          <a:prstGeom prst="rect">
            <a:avLst/>
          </a:prstGeom>
          <a:noFill/>
          <a:ln w="9525">
            <a:noFill/>
            <a:miter lim="800000"/>
            <a:headEnd/>
            <a:tailEnd/>
          </a:ln>
        </p:spPr>
      </p:pic>
      <p:sp>
        <p:nvSpPr>
          <p:cNvPr id="12" name="Rectangle 11"/>
          <p:cNvSpPr/>
          <p:nvPr/>
        </p:nvSpPr>
        <p:spPr>
          <a:xfrm>
            <a:off x="7772400" y="57150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3.12</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943600"/>
          </a:xfrm>
        </p:spPr>
        <p:txBody>
          <a:bodyPr/>
          <a:lstStyle/>
          <a:p>
            <a:pPr algn="just"/>
            <a:r>
              <a:rPr lang="en-US" sz="2400" dirty="0" smtClean="0">
                <a:latin typeface="Book Antiqua" pitchFamily="18" charset="0"/>
              </a:rPr>
              <a:t>The energy conducted to the region of the tube per unit of length in the flow direction can now be found by evaluating Fourier’s law at the fin base:</a:t>
            </a:r>
          </a:p>
          <a:p>
            <a:endParaRPr lang="en-US" dirty="0"/>
          </a:p>
        </p:txBody>
      </p:sp>
      <p:pic>
        <p:nvPicPr>
          <p:cNvPr id="5122"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228600" y="2133600"/>
            <a:ext cx="7750629" cy="914400"/>
          </a:xfrm>
          <a:prstGeom prst="rect">
            <a:avLst/>
          </a:prstGeom>
          <a:noFill/>
          <a:ln w="9525">
            <a:noFill/>
            <a:miter lim="800000"/>
            <a:headEnd/>
            <a:tailEnd/>
          </a:ln>
        </p:spPr>
      </p:pic>
      <p:sp>
        <p:nvSpPr>
          <p:cNvPr id="5" name="Rectangle 4"/>
          <p:cNvSpPr/>
          <p:nvPr/>
        </p:nvSpPr>
        <p:spPr>
          <a:xfrm>
            <a:off x="8305800" y="24384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3.13</a:t>
            </a:r>
            <a:endParaRPr lang="en-US" b="1" dirty="0">
              <a:solidFill>
                <a:srgbClr val="FFFF00"/>
              </a:solidFill>
            </a:endParaRPr>
          </a:p>
        </p:txBody>
      </p:sp>
      <p:sp>
        <p:nvSpPr>
          <p:cNvPr id="6" name="Rectangle 5"/>
          <p:cNvSpPr/>
          <p:nvPr/>
        </p:nvSpPr>
        <p:spPr>
          <a:xfrm>
            <a:off x="0" y="3505200"/>
            <a:ext cx="9144000" cy="830997"/>
          </a:xfrm>
          <a:prstGeom prst="rect">
            <a:avLst/>
          </a:prstGeom>
        </p:spPr>
        <p:txBody>
          <a:bodyPr wrap="square">
            <a:spAutoFit/>
          </a:bodyPr>
          <a:lstStyle/>
          <a:p>
            <a:pPr algn="just"/>
            <a:r>
              <a:rPr lang="en-US" sz="2400" dirty="0" smtClean="0">
                <a:solidFill>
                  <a:schemeClr val="tx2"/>
                </a:solidFill>
                <a:latin typeface="Book Antiqua" pitchFamily="18" charset="0"/>
              </a:rPr>
              <a:t>Equation 3.13  accounts for the energy collected on only one side of a tube; for both sides, the energy collection is</a:t>
            </a:r>
          </a:p>
        </p:txBody>
      </p:sp>
      <p:pic>
        <p:nvPicPr>
          <p:cNvPr id="5123" name="Picture 3"/>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533400" y="4419600"/>
            <a:ext cx="7351889" cy="762000"/>
          </a:xfrm>
          <a:prstGeom prst="rect">
            <a:avLst/>
          </a:prstGeom>
          <a:noFill/>
          <a:ln w="9525">
            <a:noFill/>
            <a:miter lim="800000"/>
            <a:headEnd/>
            <a:tailEnd/>
          </a:ln>
        </p:spPr>
      </p:pic>
      <p:sp>
        <p:nvSpPr>
          <p:cNvPr id="8" name="Rectangle 7"/>
          <p:cNvSpPr/>
          <p:nvPr/>
        </p:nvSpPr>
        <p:spPr>
          <a:xfrm>
            <a:off x="8305800" y="45720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3.14</a:t>
            </a:r>
            <a:endParaRPr lang="en-US" b="1" dirty="0">
              <a:solidFill>
                <a:srgbClr val="FFFF00"/>
              </a:solidFill>
            </a:endParaRPr>
          </a:p>
        </p:txBody>
      </p:sp>
      <p:sp>
        <p:nvSpPr>
          <p:cNvPr id="9" name="Rectangle 8"/>
          <p:cNvSpPr/>
          <p:nvPr/>
        </p:nvSpPr>
        <p:spPr>
          <a:xfrm>
            <a:off x="152400" y="5715000"/>
            <a:ext cx="8991600" cy="830997"/>
          </a:xfrm>
          <a:prstGeom prst="rect">
            <a:avLst/>
          </a:prstGeom>
        </p:spPr>
        <p:txBody>
          <a:bodyPr wrap="square">
            <a:spAutoFit/>
          </a:bodyPr>
          <a:lstStyle/>
          <a:p>
            <a:pPr algn="just"/>
            <a:r>
              <a:rPr lang="en-US" sz="2400" dirty="0" smtClean="0">
                <a:solidFill>
                  <a:schemeClr val="tx2"/>
                </a:solidFill>
                <a:latin typeface="Book Antiqua" pitchFamily="18" charset="0"/>
              </a:rPr>
              <a:t>Note that in eqn. 3.14 the useful energy gain  is expressed in terms of base temperature T</a:t>
            </a:r>
            <a:r>
              <a:rPr lang="en-US" sz="2400" baseline="-25000" dirty="0" smtClean="0">
                <a:solidFill>
                  <a:schemeClr val="tx2"/>
                </a:solidFill>
                <a:latin typeface="Book Antiqua" pitchFamily="18" charset="0"/>
              </a:rPr>
              <a:t>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123"/>
                                        </p:tgtEl>
                                        <p:attrNameLst>
                                          <p:attrName>style.visibility</p:attrName>
                                        </p:attrNameLst>
                                      </p:cBhvr>
                                      <p:to>
                                        <p:strVal val="visible"/>
                                      </p:to>
                                    </p:set>
                                    <p:animEffect transition="in" filter="wipe(down)">
                                      <p:cBhvr>
                                        <p:cTn id="26" dur="500"/>
                                        <p:tgtEl>
                                          <p:spTgt spid="512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wipe(down)">
                                      <p:cBhvr>
                                        <p:cTn id="29" dur="500"/>
                                        <p:tgtEl>
                                          <p:spTgt spid="8">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Effect transition="in" filter="wipe(down)">
                                      <p:cBhvr>
                                        <p:cTn id="35"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animBg="1"/>
      <p:bldP spid="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Fin Efficiency Factor</a:t>
            </a:r>
            <a:br>
              <a:rPr lang="en-US"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990600"/>
            <a:ext cx="9144000" cy="5867400"/>
          </a:xfrm>
        </p:spPr>
        <p:txBody>
          <a:bodyPr>
            <a:normAutofit/>
          </a:bodyPr>
          <a:lstStyle/>
          <a:p>
            <a:pPr algn="just"/>
            <a:r>
              <a:rPr lang="en-US" sz="2400" dirty="0" smtClean="0">
                <a:latin typeface="Book Antiqua" pitchFamily="18" charset="0"/>
              </a:rPr>
              <a:t>Recall that Equation 3.14 is derived considering the  region between the centerline separating the tubes and the tube base as a classical fin problem.  Hence  It is convenient to use the concept of a fin efficiency to rewrite Equation 3.14  as</a:t>
            </a:r>
          </a:p>
          <a:p>
            <a:pPr algn="just"/>
            <a:endParaRPr lang="en-US" sz="2400" dirty="0">
              <a:latin typeface="Book Antiqua" pitchFamily="18" charset="0"/>
            </a:endParaRPr>
          </a:p>
        </p:txBody>
      </p:sp>
      <p:pic>
        <p:nvPicPr>
          <p:cNvPr id="6146"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1295400" y="2590800"/>
            <a:ext cx="5977466" cy="762000"/>
          </a:xfrm>
          <a:prstGeom prst="rect">
            <a:avLst/>
          </a:prstGeom>
          <a:noFill/>
          <a:ln w="9525">
            <a:noFill/>
            <a:miter lim="800000"/>
            <a:headEnd/>
            <a:tailEnd/>
          </a:ln>
        </p:spPr>
      </p:pic>
      <p:sp>
        <p:nvSpPr>
          <p:cNvPr id="5" name="Rectangle 4"/>
          <p:cNvSpPr/>
          <p:nvPr/>
        </p:nvSpPr>
        <p:spPr>
          <a:xfrm>
            <a:off x="8153400" y="28194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3.15</a:t>
            </a:r>
            <a:endParaRPr lang="en-US" b="1" dirty="0">
              <a:solidFill>
                <a:srgbClr val="FFFF00"/>
              </a:solidFill>
            </a:endParaRPr>
          </a:p>
        </p:txBody>
      </p:sp>
      <p:sp>
        <p:nvSpPr>
          <p:cNvPr id="6" name="Rectangle 5"/>
          <p:cNvSpPr/>
          <p:nvPr/>
        </p:nvSpPr>
        <p:spPr>
          <a:xfrm>
            <a:off x="457200" y="3657600"/>
            <a:ext cx="1037463" cy="461665"/>
          </a:xfrm>
          <a:prstGeom prst="rect">
            <a:avLst/>
          </a:prstGeom>
        </p:spPr>
        <p:txBody>
          <a:bodyPr wrap="none">
            <a:spAutoFit/>
          </a:bodyPr>
          <a:lstStyle/>
          <a:p>
            <a:r>
              <a:rPr lang="en-US" sz="2400" dirty="0" smtClean="0">
                <a:solidFill>
                  <a:schemeClr val="tx2"/>
                </a:solidFill>
                <a:latin typeface="Book Antiqua" pitchFamily="18" charset="0"/>
              </a:rPr>
              <a:t>where</a:t>
            </a:r>
          </a:p>
        </p:txBody>
      </p:sp>
      <p:pic>
        <p:nvPicPr>
          <p:cNvPr id="6147" name="Picture 3"/>
          <p:cNvPicPr>
            <a:picLocks noChangeAspect="1" noChangeArrowheads="1"/>
          </p:cNvPicPr>
          <p:nvPr/>
        </p:nvPicPr>
        <p:blipFill>
          <a:blip r:embed="rId3" cstate="print">
            <a:duotone>
              <a:prstClr val="black"/>
              <a:srgbClr val="92D050">
                <a:tint val="45000"/>
                <a:satMod val="400000"/>
              </a:srgbClr>
            </a:duotone>
          </a:blip>
          <a:srcRect/>
          <a:stretch>
            <a:fillRect/>
          </a:stretch>
        </p:blipFill>
        <p:spPr bwMode="auto">
          <a:xfrm>
            <a:off x="2590800" y="3962400"/>
            <a:ext cx="2921726" cy="838200"/>
          </a:xfrm>
          <a:prstGeom prst="rect">
            <a:avLst/>
          </a:prstGeom>
          <a:noFill/>
          <a:ln w="9525">
            <a:noFill/>
            <a:miter lim="800000"/>
            <a:headEnd/>
            <a:tailEnd/>
          </a:ln>
        </p:spPr>
      </p:pic>
      <p:sp>
        <p:nvSpPr>
          <p:cNvPr id="8" name="Rectangle 7"/>
          <p:cNvSpPr/>
          <p:nvPr/>
        </p:nvSpPr>
        <p:spPr>
          <a:xfrm>
            <a:off x="8153400" y="4114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3.16</a:t>
            </a:r>
            <a:endParaRPr lang="en-US" b="1" dirty="0">
              <a:solidFill>
                <a:srgbClr val="FFFF00"/>
              </a:solidFill>
            </a:endParaRPr>
          </a:p>
        </p:txBody>
      </p:sp>
      <p:sp>
        <p:nvSpPr>
          <p:cNvPr id="9" name="Rectangle 8"/>
          <p:cNvSpPr/>
          <p:nvPr/>
        </p:nvSpPr>
        <p:spPr>
          <a:xfrm>
            <a:off x="0" y="4953000"/>
            <a:ext cx="9144000" cy="830997"/>
          </a:xfrm>
          <a:prstGeom prst="rect">
            <a:avLst/>
          </a:prstGeom>
        </p:spPr>
        <p:txBody>
          <a:bodyPr wrap="square">
            <a:spAutoFit/>
          </a:bodyPr>
          <a:lstStyle/>
          <a:p>
            <a:pPr algn="just"/>
            <a:r>
              <a:rPr lang="en-US" sz="2400" dirty="0" smtClean="0">
                <a:solidFill>
                  <a:schemeClr val="tx2"/>
                </a:solidFill>
                <a:latin typeface="Book Antiqua" pitchFamily="18" charset="0"/>
              </a:rPr>
              <a:t>The function F is the standard fin efficiency for straight fins with rectangular profile and is plotted in Figure 3.6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6147"/>
                                        </p:tgtEl>
                                        <p:attrNameLst>
                                          <p:attrName>style.visibility</p:attrName>
                                        </p:attrNameLst>
                                      </p:cBhvr>
                                      <p:to>
                                        <p:strVal val="visible"/>
                                      </p:to>
                                    </p:set>
                                    <p:animEffect transition="in" filter="wipe(down)">
                                      <p:cBhvr>
                                        <p:cTn id="24" dur="500"/>
                                        <p:tgtEl>
                                          <p:spTgt spid="614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down)">
                                      <p:cBhvr>
                                        <p:cTn id="27" dur="500"/>
                                        <p:tgtEl>
                                          <p:spTgt spid="8">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wipe(down)">
                                      <p:cBhvr>
                                        <p:cTn id="3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animBg="1"/>
      <p:bldP spid="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duotone>
              <a:prstClr val="black"/>
              <a:srgbClr val="99FF33">
                <a:tint val="45000"/>
                <a:satMod val="400000"/>
              </a:srgbClr>
            </a:duotone>
          </a:blip>
          <a:srcRect/>
          <a:stretch>
            <a:fillRect/>
          </a:stretch>
        </p:blipFill>
        <p:spPr bwMode="auto">
          <a:xfrm>
            <a:off x="1219200" y="457200"/>
            <a:ext cx="5562600" cy="5647687"/>
          </a:xfrm>
          <a:prstGeom prst="rect">
            <a:avLst/>
          </a:prstGeom>
          <a:noFill/>
          <a:ln w="9525">
            <a:noFill/>
            <a:miter lim="800000"/>
            <a:headEnd/>
            <a:tailEnd/>
          </a:ln>
        </p:spPr>
      </p:pic>
      <p:sp>
        <p:nvSpPr>
          <p:cNvPr id="5" name="Rectangle 4"/>
          <p:cNvSpPr/>
          <p:nvPr/>
        </p:nvSpPr>
        <p:spPr>
          <a:xfrm>
            <a:off x="1066800" y="6172200"/>
            <a:ext cx="6477000" cy="369332"/>
          </a:xfrm>
          <a:prstGeom prst="rect">
            <a:avLst/>
          </a:prstGeom>
        </p:spPr>
        <p:txBody>
          <a:bodyPr wrap="square">
            <a:spAutoFit/>
          </a:bodyPr>
          <a:lstStyle/>
          <a:p>
            <a:r>
              <a:rPr lang="en-US" dirty="0" smtClean="0">
                <a:solidFill>
                  <a:srgbClr val="C00000"/>
                </a:solidFill>
              </a:rPr>
              <a:t>Figure  3.6  Fin efficiency for tube-and-sheet solar collectors.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905000"/>
            <a:ext cx="9144000" cy="830997"/>
          </a:xfrm>
          <a:prstGeom prst="rect">
            <a:avLst/>
          </a:prstGeom>
        </p:spPr>
        <p:txBody>
          <a:bodyPr wrap="square">
            <a:spAutoFit/>
          </a:bodyPr>
          <a:lstStyle/>
          <a:p>
            <a:pPr marL="0" indent="0" algn="just">
              <a:buNone/>
            </a:pPr>
            <a:r>
              <a:rPr lang="en-US" sz="2400" dirty="0" smtClean="0">
                <a:solidFill>
                  <a:schemeClr val="tx2"/>
                </a:solidFill>
                <a:latin typeface="Book Antiqua" pitchFamily="18" charset="0"/>
              </a:rPr>
              <a:t>The useful gain of the collector also includes the energy collected above the tube region. The energy gain for this region is</a:t>
            </a:r>
          </a:p>
        </p:txBody>
      </p:sp>
      <p:pic>
        <p:nvPicPr>
          <p:cNvPr id="5" name="Picture 4"/>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1143000" y="2895600"/>
            <a:ext cx="3551663" cy="533400"/>
          </a:xfrm>
          <a:prstGeom prst="rect">
            <a:avLst/>
          </a:prstGeom>
          <a:noFill/>
          <a:ln w="9525">
            <a:noFill/>
            <a:miter lim="800000"/>
            <a:headEnd/>
            <a:tailEnd/>
          </a:ln>
        </p:spPr>
      </p:pic>
      <p:sp>
        <p:nvSpPr>
          <p:cNvPr id="6" name="Rectangle 5"/>
          <p:cNvSpPr/>
          <p:nvPr/>
        </p:nvSpPr>
        <p:spPr>
          <a:xfrm>
            <a:off x="8153400" y="2971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3.17</a:t>
            </a:r>
            <a:endParaRPr lang="en-US" b="1" dirty="0">
              <a:solidFill>
                <a:srgbClr val="FFFF00"/>
              </a:solidFill>
            </a:endParaRPr>
          </a:p>
        </p:txBody>
      </p:sp>
      <p:sp>
        <p:nvSpPr>
          <p:cNvPr id="7" name="Rectangle 6"/>
          <p:cNvSpPr/>
          <p:nvPr/>
        </p:nvSpPr>
        <p:spPr>
          <a:xfrm>
            <a:off x="1524000" y="381000"/>
            <a:ext cx="5904309" cy="584775"/>
          </a:xfrm>
          <a:prstGeom prst="rect">
            <a:avLst/>
          </a:prstGeom>
        </p:spPr>
        <p:txBody>
          <a:bodyPr wrap="none">
            <a:spAutoFit/>
          </a:bodyPr>
          <a:lstStyle/>
          <a:p>
            <a:r>
              <a:rPr lang="en-US" sz="3200" cap="all" dirty="0" smtClean="0">
                <a:solidFill>
                  <a:srgbClr val="FF0000"/>
                </a:solidFill>
                <a:effectLst>
                  <a:reflection blurRad="12700" stA="48000" endA="300" endPos="55000" dir="5400000" sy="-90000" algn="bl" rotWithShape="0"/>
                </a:effectLst>
                <a:latin typeface="+mj-lt"/>
                <a:ea typeface="+mj-ea"/>
                <a:cs typeface="+mj-cs"/>
              </a:rPr>
              <a:t>Collector Efficiency Factor</a:t>
            </a:r>
          </a:p>
        </p:txBody>
      </p:sp>
      <p:sp>
        <p:nvSpPr>
          <p:cNvPr id="8" name="Rectangle 7"/>
          <p:cNvSpPr/>
          <p:nvPr/>
        </p:nvSpPr>
        <p:spPr>
          <a:xfrm>
            <a:off x="0" y="1066800"/>
            <a:ext cx="9144000" cy="830997"/>
          </a:xfrm>
          <a:prstGeom prst="rect">
            <a:avLst/>
          </a:prstGeom>
        </p:spPr>
        <p:txBody>
          <a:bodyPr wrap="square">
            <a:spAutoFit/>
          </a:bodyPr>
          <a:lstStyle/>
          <a:p>
            <a:pPr algn="just"/>
            <a:r>
              <a:rPr lang="en-US" sz="2400" dirty="0" smtClean="0">
                <a:solidFill>
                  <a:schemeClr val="tx2"/>
                </a:solidFill>
                <a:latin typeface="Book Antiqua" pitchFamily="18" charset="0"/>
              </a:rPr>
              <a:t>It is more convenient to express useful energy gain in terms of the fluid (rather than the fin base) temperature</a:t>
            </a:r>
          </a:p>
        </p:txBody>
      </p:sp>
      <p:sp>
        <p:nvSpPr>
          <p:cNvPr id="9" name="Rectangle 8"/>
          <p:cNvSpPr/>
          <p:nvPr/>
        </p:nvSpPr>
        <p:spPr>
          <a:xfrm>
            <a:off x="0" y="3657600"/>
            <a:ext cx="9144000" cy="830997"/>
          </a:xfrm>
          <a:prstGeom prst="rect">
            <a:avLst/>
          </a:prstGeom>
        </p:spPr>
        <p:txBody>
          <a:bodyPr wrap="square">
            <a:spAutoFit/>
          </a:bodyPr>
          <a:lstStyle/>
          <a:p>
            <a:r>
              <a:rPr lang="en-US" sz="2400" dirty="0" smtClean="0">
                <a:solidFill>
                  <a:schemeClr val="tx2"/>
                </a:solidFill>
                <a:latin typeface="Book Antiqua" pitchFamily="18" charset="0"/>
              </a:rPr>
              <a:t>the useful gain for the tube and fin per unit of length in the flow direction is the sum of Equations 3.15 and 3.17:</a:t>
            </a:r>
          </a:p>
        </p:txBody>
      </p:sp>
      <p:pic>
        <p:nvPicPr>
          <p:cNvPr id="8194" name="Picture 2"/>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1219200" y="4724400"/>
            <a:ext cx="6199762" cy="609600"/>
          </a:xfrm>
          <a:prstGeom prst="rect">
            <a:avLst/>
          </a:prstGeom>
          <a:noFill/>
          <a:ln w="9525">
            <a:noFill/>
            <a:miter lim="800000"/>
            <a:headEnd/>
            <a:tailEnd/>
          </a:ln>
        </p:spPr>
      </p:pic>
      <p:sp>
        <p:nvSpPr>
          <p:cNvPr id="11" name="Rectangle 10"/>
          <p:cNvSpPr/>
          <p:nvPr/>
        </p:nvSpPr>
        <p:spPr>
          <a:xfrm>
            <a:off x="8153400" y="4876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3.18</a:t>
            </a:r>
            <a:endParaRPr lang="en-US" b="1" dirty="0">
              <a:solidFill>
                <a:srgbClr val="FFFF00"/>
              </a:solidFill>
            </a:endParaRPr>
          </a:p>
        </p:txBody>
      </p:sp>
      <p:sp>
        <p:nvSpPr>
          <p:cNvPr id="12" name="Rectangle 11"/>
          <p:cNvSpPr/>
          <p:nvPr/>
        </p:nvSpPr>
        <p:spPr>
          <a:xfrm>
            <a:off x="0" y="5410200"/>
            <a:ext cx="9144000" cy="1200329"/>
          </a:xfrm>
          <a:prstGeom prst="rect">
            <a:avLst/>
          </a:prstGeom>
        </p:spPr>
        <p:txBody>
          <a:bodyPr wrap="square">
            <a:spAutoFit/>
          </a:bodyPr>
          <a:lstStyle/>
          <a:p>
            <a:pPr algn="just"/>
            <a:r>
              <a:rPr lang="en-US" sz="2400" dirty="0" smtClean="0">
                <a:solidFill>
                  <a:schemeClr val="tx2"/>
                </a:solidFill>
                <a:latin typeface="Book Antiqua" pitchFamily="18" charset="0"/>
              </a:rPr>
              <a:t>Ultimately, the useful gain from Equation 3.18 must be transferred to the fluid. The resistance to heat flow to the fluid results from the bond and the tube-to-fluid resistance.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bg/>
                                          </p:spTgt>
                                        </p:tgtEl>
                                        <p:attrNameLst>
                                          <p:attrName>style.visibility</p:attrName>
                                        </p:attrNameLst>
                                      </p:cBhvr>
                                      <p:to>
                                        <p:strVal val="visible"/>
                                      </p:to>
                                    </p:set>
                                    <p:animEffect transition="in" filter="wipe(down)">
                                      <p:cBhvr>
                                        <p:cTn id="18" dur="500"/>
                                        <p:tgtEl>
                                          <p:spTgt spid="6">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194"/>
                                        </p:tgtEl>
                                        <p:attrNameLst>
                                          <p:attrName>style.visibility</p:attrName>
                                        </p:attrNameLst>
                                      </p:cBhvr>
                                      <p:to>
                                        <p:strVal val="visible"/>
                                      </p:to>
                                    </p:set>
                                    <p:animEffect transition="in" filter="wipe(down)">
                                      <p:cBhvr>
                                        <p:cTn id="29" dur="500"/>
                                        <p:tgtEl>
                                          <p:spTgt spid="819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bg/>
                                          </p:spTgt>
                                        </p:tgtEl>
                                        <p:attrNameLst>
                                          <p:attrName>style.visibility</p:attrName>
                                        </p:attrNameLst>
                                      </p:cBhvr>
                                      <p:to>
                                        <p:strVal val="visible"/>
                                      </p:to>
                                    </p:set>
                                    <p:animEffect transition="in" filter="wipe(down)">
                                      <p:cBhvr>
                                        <p:cTn id="32" dur="500"/>
                                        <p:tgtEl>
                                          <p:spTgt spid="11">
                                            <p:bg/>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wipe(down)">
                                      <p:cBhvr>
                                        <p:cTn id="35" dur="500"/>
                                        <p:tgtEl>
                                          <p:spTgt spid="11">
                                            <p:txEl>
                                              <p:pRg st="0" end="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2">
                                            <p:txEl>
                                              <p:pRg st="0" end="0"/>
                                            </p:txEl>
                                          </p:spTgt>
                                        </p:tgtEl>
                                        <p:attrNameLst>
                                          <p:attrName>style.visibility</p:attrName>
                                        </p:attrNameLst>
                                      </p:cBhvr>
                                      <p:to>
                                        <p:strVal val="visible"/>
                                      </p:to>
                                    </p:set>
                                    <p:animEffect transition="in" filter="wipe(down)">
                                      <p:cBhvr>
                                        <p:cTn id="38"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animBg="1"/>
      <p:bldP spid="8" grpId="0" build="p"/>
      <p:bldP spid="9" grpId="0" build="p"/>
      <p:bldP spid="11" grpId="0" build="p" animBg="1"/>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r>
              <a:rPr lang="en-US" sz="2800" dirty="0" smtClean="0">
                <a:latin typeface="Book Antiqua" pitchFamily="18" charset="0"/>
              </a:rPr>
              <a:t>The useful gain can be expressed in terms of the two resistances as</a:t>
            </a:r>
            <a:endParaRPr lang="en-US" sz="2800" dirty="0"/>
          </a:p>
        </p:txBody>
      </p:sp>
      <p:pic>
        <p:nvPicPr>
          <p:cNvPr id="9218" name="Picture 2"/>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4114800" y="1828800"/>
            <a:ext cx="2209800" cy="1117315"/>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duotone>
              <a:prstClr val="black"/>
              <a:srgbClr val="92D050">
                <a:tint val="45000"/>
                <a:satMod val="400000"/>
              </a:srgbClr>
            </a:duotone>
          </a:blip>
          <a:srcRect/>
          <a:stretch>
            <a:fillRect/>
          </a:stretch>
        </p:blipFill>
        <p:spPr bwMode="auto">
          <a:xfrm>
            <a:off x="304800" y="1981200"/>
            <a:ext cx="2133600" cy="1418359"/>
          </a:xfrm>
          <a:prstGeom prst="rect">
            <a:avLst/>
          </a:prstGeom>
          <a:noFill/>
          <a:ln w="9525">
            <a:noFill/>
            <a:miter lim="800000"/>
            <a:headEnd/>
            <a:tailEnd/>
          </a:ln>
        </p:spPr>
      </p:pic>
      <p:sp>
        <p:nvSpPr>
          <p:cNvPr id="6" name="Rectangle 5"/>
          <p:cNvSpPr/>
          <p:nvPr/>
        </p:nvSpPr>
        <p:spPr>
          <a:xfrm>
            <a:off x="0" y="3429000"/>
            <a:ext cx="9144000" cy="1200329"/>
          </a:xfrm>
          <a:prstGeom prst="rect">
            <a:avLst/>
          </a:prstGeom>
        </p:spPr>
        <p:txBody>
          <a:bodyPr wrap="square">
            <a:spAutoFit/>
          </a:bodyPr>
          <a:lstStyle/>
          <a:p>
            <a:pPr algn="just"/>
            <a:r>
              <a:rPr lang="en-US" sz="2400" dirty="0" smtClean="0">
                <a:solidFill>
                  <a:schemeClr val="tx2"/>
                </a:solidFill>
                <a:latin typeface="Book Antiqua" pitchFamily="18" charset="0"/>
              </a:rPr>
              <a:t>The bond conductance </a:t>
            </a:r>
            <a:r>
              <a:rPr lang="en-US" sz="2400" dirty="0" err="1" smtClean="0">
                <a:solidFill>
                  <a:schemeClr val="tx2"/>
                </a:solidFill>
                <a:latin typeface="Book Antiqua" pitchFamily="18" charset="0"/>
              </a:rPr>
              <a:t>C</a:t>
            </a:r>
            <a:r>
              <a:rPr lang="en-US" sz="2400" baseline="-25000" dirty="0" err="1" smtClean="0">
                <a:solidFill>
                  <a:schemeClr val="tx2"/>
                </a:solidFill>
                <a:latin typeface="Book Antiqua" pitchFamily="18" charset="0"/>
              </a:rPr>
              <a:t>b</a:t>
            </a:r>
            <a:r>
              <a:rPr lang="en-US" sz="2400" baseline="-25000" dirty="0" smtClean="0">
                <a:solidFill>
                  <a:schemeClr val="tx2"/>
                </a:solidFill>
                <a:latin typeface="Book Antiqua" pitchFamily="18" charset="0"/>
              </a:rPr>
              <a:t> </a:t>
            </a:r>
            <a:r>
              <a:rPr lang="en-US" sz="2400" dirty="0" smtClean="0">
                <a:solidFill>
                  <a:schemeClr val="tx2"/>
                </a:solidFill>
                <a:latin typeface="Book Antiqua" pitchFamily="18" charset="0"/>
              </a:rPr>
              <a:t>can be estimated from knowledge of the bond thermal conductivity k</a:t>
            </a:r>
            <a:r>
              <a:rPr lang="en-US" sz="2400" baseline="-25000" dirty="0" smtClean="0">
                <a:solidFill>
                  <a:schemeClr val="tx2"/>
                </a:solidFill>
                <a:latin typeface="Book Antiqua" pitchFamily="18" charset="0"/>
              </a:rPr>
              <a:t>b</a:t>
            </a:r>
            <a:r>
              <a:rPr lang="en-US" sz="2400" dirty="0" smtClean="0">
                <a:solidFill>
                  <a:schemeClr val="tx2"/>
                </a:solidFill>
                <a:latin typeface="Book Antiqua" pitchFamily="18" charset="0"/>
              </a:rPr>
              <a:t>, the average bond thickness γ , and the bond width b. On a per-unit-length basis,</a:t>
            </a:r>
          </a:p>
        </p:txBody>
      </p:sp>
      <p:pic>
        <p:nvPicPr>
          <p:cNvPr id="9220" name="Picture 4"/>
          <p:cNvPicPr>
            <a:picLocks noChangeAspect="1" noChangeArrowheads="1"/>
          </p:cNvPicPr>
          <p:nvPr/>
        </p:nvPicPr>
        <p:blipFill>
          <a:blip r:embed="rId4" cstate="print">
            <a:duotone>
              <a:prstClr val="black"/>
              <a:srgbClr val="00B050">
                <a:tint val="45000"/>
                <a:satMod val="400000"/>
              </a:srgbClr>
            </a:duotone>
          </a:blip>
          <a:srcRect/>
          <a:stretch>
            <a:fillRect/>
          </a:stretch>
        </p:blipFill>
        <p:spPr bwMode="auto">
          <a:xfrm>
            <a:off x="1219200" y="4724400"/>
            <a:ext cx="1143000" cy="753894"/>
          </a:xfrm>
          <a:prstGeom prst="rect">
            <a:avLst/>
          </a:prstGeom>
          <a:noFill/>
          <a:ln w="9525">
            <a:noFill/>
            <a:miter lim="800000"/>
            <a:headEnd/>
            <a:tailEnd/>
          </a:ln>
        </p:spPr>
      </p:pic>
      <p:sp>
        <p:nvSpPr>
          <p:cNvPr id="8" name="Rectangle 7"/>
          <p:cNvSpPr/>
          <p:nvPr/>
        </p:nvSpPr>
        <p:spPr>
          <a:xfrm>
            <a:off x="2667000" y="4572000"/>
            <a:ext cx="6477000" cy="1938992"/>
          </a:xfrm>
          <a:prstGeom prst="rect">
            <a:avLst/>
          </a:prstGeom>
        </p:spPr>
        <p:txBody>
          <a:bodyPr wrap="square">
            <a:spAutoFit/>
          </a:bodyPr>
          <a:lstStyle/>
          <a:p>
            <a:pPr algn="just"/>
            <a:r>
              <a:rPr lang="en-US" sz="2400" dirty="0" err="1" smtClean="0">
                <a:solidFill>
                  <a:schemeClr val="tx2"/>
                </a:solidFill>
                <a:latin typeface="Book Antiqua" pitchFamily="18" charset="0"/>
              </a:rPr>
              <a:t>N.B</a:t>
            </a:r>
            <a:r>
              <a:rPr lang="en-US" sz="2400" dirty="0" smtClean="0">
                <a:solidFill>
                  <a:schemeClr val="tx2"/>
                </a:solidFill>
                <a:latin typeface="Book Antiqua" pitchFamily="18" charset="0"/>
              </a:rPr>
              <a:t>: simple wiring or clamping of the tubes to the sheet results in low bond conductance and significant loss of performance. It is necessary to have good metal-to-metal contact so that the bond conductance is greater.</a:t>
            </a:r>
          </a:p>
        </p:txBody>
      </p:sp>
      <p:sp>
        <p:nvSpPr>
          <p:cNvPr id="9" name="Rectangle 8"/>
          <p:cNvSpPr/>
          <p:nvPr/>
        </p:nvSpPr>
        <p:spPr>
          <a:xfrm>
            <a:off x="8001000" y="2209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3.19</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down)">
                                      <p:cBhvr>
                                        <p:cTn id="12" dur="500"/>
                                        <p:tgtEl>
                                          <p:spTgt spid="9219"/>
                                        </p:tgtEl>
                                      </p:cBhvr>
                                    </p:animEffect>
                                  </p:childTnLst>
                                </p:cTn>
                              </p:par>
                              <p:par>
                                <p:cTn id="13" presetID="22" presetClass="entr" presetSubtype="4" fill="hold" nodeType="with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ipe(down)">
                                      <p:cBhvr>
                                        <p:cTn id="15" dur="500"/>
                                        <p:tgtEl>
                                          <p:spTgt spid="92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bg/>
                                          </p:spTgt>
                                        </p:tgtEl>
                                        <p:attrNameLst>
                                          <p:attrName>style.visibility</p:attrName>
                                        </p:attrNameLst>
                                      </p:cBhvr>
                                      <p:to>
                                        <p:strVal val="visible"/>
                                      </p:to>
                                    </p:set>
                                    <p:animEffect transition="in" filter="wipe(down)">
                                      <p:cBhvr>
                                        <p:cTn id="18" dur="500"/>
                                        <p:tgtEl>
                                          <p:spTgt spid="9">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wipe(down)">
                                      <p:cBhvr>
                                        <p:cTn id="21" dur="500"/>
                                        <p:tgtEl>
                                          <p:spTgt spid="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down)">
                                      <p:cBhvr>
                                        <p:cTn id="26" dur="500"/>
                                        <p:tgtEl>
                                          <p:spTgt spid="6">
                                            <p:txEl>
                                              <p:pRg st="0" end="0"/>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9220"/>
                                        </p:tgtEl>
                                        <p:attrNameLst>
                                          <p:attrName>style.visibility</p:attrName>
                                        </p:attrNameLst>
                                      </p:cBhvr>
                                      <p:to>
                                        <p:strVal val="visible"/>
                                      </p:to>
                                    </p:set>
                                    <p:animEffect transition="in" filter="wipe(down)">
                                      <p:cBhvr>
                                        <p:cTn id="29" dur="500"/>
                                        <p:tgtEl>
                                          <p:spTgt spid="922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P spid="9" grpId="0"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0"/>
            <a:ext cx="9144000" cy="5867400"/>
          </a:xfrm>
        </p:spPr>
        <p:txBody>
          <a:bodyPr>
            <a:normAutofit/>
          </a:bodyPr>
          <a:lstStyle/>
          <a:p>
            <a:pPr algn="just"/>
            <a:r>
              <a:rPr lang="en-US" sz="2400" dirty="0" smtClean="0">
                <a:latin typeface="Book Antiqua" pitchFamily="18" charset="0"/>
              </a:rPr>
              <a:t>We now wish to eliminate </a:t>
            </a:r>
            <a:r>
              <a:rPr lang="en-US" sz="2400" i="1" dirty="0" smtClean="0">
                <a:latin typeface="Book Antiqua" pitchFamily="18" charset="0"/>
              </a:rPr>
              <a:t>T</a:t>
            </a:r>
            <a:r>
              <a:rPr lang="en-US" sz="2400" i="1" baseline="-25000" dirty="0" smtClean="0">
                <a:latin typeface="Book Antiqua" pitchFamily="18" charset="0"/>
              </a:rPr>
              <a:t>b</a:t>
            </a:r>
            <a:r>
              <a:rPr lang="en-US" sz="2400" i="1" dirty="0" smtClean="0">
                <a:latin typeface="Book Antiqua" pitchFamily="18" charset="0"/>
              </a:rPr>
              <a:t> from the equations and obtain an expression for the useful </a:t>
            </a:r>
            <a:r>
              <a:rPr lang="en-US" sz="2400" dirty="0" smtClean="0">
                <a:latin typeface="Book Antiqua" pitchFamily="18" charset="0"/>
              </a:rPr>
              <a:t>gain in terms of </a:t>
            </a:r>
            <a:r>
              <a:rPr lang="en-US" sz="2400" dirty="0" smtClean="0">
                <a:solidFill>
                  <a:srgbClr val="FF0000"/>
                </a:solidFill>
                <a:latin typeface="Book Antiqua" pitchFamily="18" charset="0"/>
              </a:rPr>
              <a:t>known dimensions</a:t>
            </a:r>
            <a:r>
              <a:rPr lang="en-US" sz="2400" dirty="0" smtClean="0">
                <a:latin typeface="Book Antiqua" pitchFamily="18" charset="0"/>
              </a:rPr>
              <a:t>, </a:t>
            </a:r>
            <a:r>
              <a:rPr lang="en-US" sz="2400" dirty="0" smtClean="0">
                <a:solidFill>
                  <a:srgbClr val="0000FF"/>
                </a:solidFill>
                <a:latin typeface="Book Antiqua" pitchFamily="18" charset="0"/>
              </a:rPr>
              <a:t>physical parameters</a:t>
            </a:r>
            <a:r>
              <a:rPr lang="en-US" sz="2400" dirty="0" smtClean="0">
                <a:latin typeface="Book Antiqua" pitchFamily="18" charset="0"/>
              </a:rPr>
              <a:t>, and </a:t>
            </a:r>
            <a:r>
              <a:rPr lang="en-US" sz="2400" dirty="0" smtClean="0">
                <a:solidFill>
                  <a:srgbClr val="00B050"/>
                </a:solidFill>
                <a:latin typeface="Book Antiqua" pitchFamily="18" charset="0"/>
              </a:rPr>
              <a:t>the local fluid temperature</a:t>
            </a:r>
            <a:r>
              <a:rPr lang="en-US" sz="2400" dirty="0" smtClean="0">
                <a:latin typeface="Book Antiqua" pitchFamily="18" charset="0"/>
              </a:rPr>
              <a:t>. Solving Equation 3.19 for </a:t>
            </a:r>
            <a:r>
              <a:rPr lang="en-US" sz="2400" i="1" dirty="0" smtClean="0">
                <a:latin typeface="Book Antiqua" pitchFamily="18" charset="0"/>
              </a:rPr>
              <a:t>T</a:t>
            </a:r>
            <a:r>
              <a:rPr lang="en-US" sz="2400" i="1" baseline="-25000" dirty="0" smtClean="0">
                <a:latin typeface="Book Antiqua" pitchFamily="18" charset="0"/>
              </a:rPr>
              <a:t>b</a:t>
            </a:r>
            <a:r>
              <a:rPr lang="en-US" sz="2400" i="1" dirty="0" smtClean="0">
                <a:latin typeface="Book Antiqua" pitchFamily="18" charset="0"/>
              </a:rPr>
              <a:t>, substituting it into Equation 3.18, and solving the result </a:t>
            </a:r>
            <a:r>
              <a:rPr lang="en-US" sz="2400" dirty="0" smtClean="0">
                <a:latin typeface="Book Antiqua" pitchFamily="18" charset="0"/>
              </a:rPr>
              <a:t>for the useful gain, we obtain</a:t>
            </a:r>
          </a:p>
        </p:txBody>
      </p:sp>
      <p:pic>
        <p:nvPicPr>
          <p:cNvPr id="10242"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685800" y="2971800"/>
            <a:ext cx="5890683" cy="838200"/>
          </a:xfrm>
          <a:prstGeom prst="rect">
            <a:avLst/>
          </a:prstGeom>
          <a:noFill/>
          <a:ln w="9525">
            <a:noFill/>
            <a:miter lim="800000"/>
            <a:headEnd/>
            <a:tailEnd/>
          </a:ln>
        </p:spPr>
      </p:pic>
      <p:sp>
        <p:nvSpPr>
          <p:cNvPr id="5" name="Rectangle 4"/>
          <p:cNvSpPr/>
          <p:nvPr/>
        </p:nvSpPr>
        <p:spPr>
          <a:xfrm>
            <a:off x="8229600" y="31242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3.20</a:t>
            </a:r>
            <a:endParaRPr lang="en-US" b="1" dirty="0">
              <a:solidFill>
                <a:srgbClr val="FFFF00"/>
              </a:solidFill>
            </a:endParaRPr>
          </a:p>
        </p:txBody>
      </p:sp>
      <p:sp>
        <p:nvSpPr>
          <p:cNvPr id="6" name="Rectangle 5"/>
          <p:cNvSpPr/>
          <p:nvPr/>
        </p:nvSpPr>
        <p:spPr>
          <a:xfrm>
            <a:off x="0" y="4038600"/>
            <a:ext cx="9144000" cy="461665"/>
          </a:xfrm>
          <a:prstGeom prst="rect">
            <a:avLst/>
          </a:prstGeom>
        </p:spPr>
        <p:txBody>
          <a:bodyPr wrap="square">
            <a:spAutoFit/>
          </a:bodyPr>
          <a:lstStyle/>
          <a:p>
            <a:r>
              <a:rPr lang="en-US" sz="2400" dirty="0" smtClean="0">
                <a:solidFill>
                  <a:schemeClr val="tx2"/>
                </a:solidFill>
                <a:latin typeface="Book Antiqua" pitchFamily="18" charset="0"/>
              </a:rPr>
              <a:t>where the collector efficiency factor </a:t>
            </a:r>
            <a:r>
              <a:rPr lang="en-US" sz="2400" i="1" dirty="0" smtClean="0">
                <a:solidFill>
                  <a:schemeClr val="tx2"/>
                </a:solidFill>
                <a:latin typeface="Times New Roman" pitchFamily="18" charset="0"/>
                <a:cs typeface="Times New Roman" pitchFamily="18" charset="0"/>
              </a:rPr>
              <a:t>F</a:t>
            </a:r>
            <a:r>
              <a:rPr lang="en-US" sz="2400" i="1" baseline="30000" dirty="0" smtClean="0">
                <a:solidFill>
                  <a:schemeClr val="tx2"/>
                </a:solidFill>
                <a:latin typeface="Times New Roman" pitchFamily="18" charset="0"/>
                <a:cs typeface="Times New Roman" pitchFamily="18" charset="0"/>
              </a:rPr>
              <a:t>’</a:t>
            </a:r>
            <a:r>
              <a:rPr lang="en-US" sz="2400" dirty="0" smtClean="0">
                <a:solidFill>
                  <a:schemeClr val="tx2"/>
                </a:solidFill>
                <a:latin typeface="Book Antiqua" pitchFamily="18" charset="0"/>
              </a:rPr>
              <a:t> is given as</a:t>
            </a:r>
          </a:p>
        </p:txBody>
      </p:sp>
      <p:pic>
        <p:nvPicPr>
          <p:cNvPr id="10243" name="Picture 3"/>
          <p:cNvPicPr>
            <a:picLocks noChangeAspect="1" noChangeArrowheads="1"/>
          </p:cNvPicPr>
          <p:nvPr/>
        </p:nvPicPr>
        <p:blipFill>
          <a:blip r:embed="rId3" cstate="print">
            <a:duotone>
              <a:prstClr val="black"/>
              <a:srgbClr val="3399FF">
                <a:tint val="45000"/>
                <a:satMod val="400000"/>
              </a:srgbClr>
            </a:duotone>
          </a:blip>
          <a:srcRect/>
          <a:stretch>
            <a:fillRect/>
          </a:stretch>
        </p:blipFill>
        <p:spPr bwMode="auto">
          <a:xfrm>
            <a:off x="1600200" y="4495800"/>
            <a:ext cx="5029200" cy="1191428"/>
          </a:xfrm>
          <a:prstGeom prst="rect">
            <a:avLst/>
          </a:prstGeom>
          <a:noFill/>
          <a:ln w="9525">
            <a:noFill/>
            <a:miter lim="800000"/>
            <a:headEnd/>
            <a:tailEnd/>
          </a:ln>
        </p:spPr>
      </p:pic>
      <p:sp>
        <p:nvSpPr>
          <p:cNvPr id="8" name="Rectangle 7"/>
          <p:cNvSpPr/>
          <p:nvPr/>
        </p:nvSpPr>
        <p:spPr>
          <a:xfrm>
            <a:off x="8305800" y="4876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3.21</a:t>
            </a:r>
            <a:endParaRPr lang="en-US" b="1" dirty="0">
              <a:solidFill>
                <a:srgbClr val="FFFF00"/>
              </a:solidFill>
            </a:endParaRPr>
          </a:p>
        </p:txBody>
      </p:sp>
      <p:sp>
        <p:nvSpPr>
          <p:cNvPr id="9" name="Rectangle 8"/>
          <p:cNvSpPr/>
          <p:nvPr/>
        </p:nvSpPr>
        <p:spPr>
          <a:xfrm>
            <a:off x="0" y="5638800"/>
            <a:ext cx="9144000" cy="1200329"/>
          </a:xfrm>
          <a:prstGeom prst="rect">
            <a:avLst/>
          </a:prstGeom>
        </p:spPr>
        <p:txBody>
          <a:bodyPr wrap="square">
            <a:spAutoFit/>
          </a:bodyPr>
          <a:lstStyle/>
          <a:p>
            <a:pPr algn="just"/>
            <a:r>
              <a:rPr lang="en-US" sz="2400" dirty="0" smtClean="0">
                <a:solidFill>
                  <a:schemeClr val="tx2"/>
                </a:solidFill>
                <a:latin typeface="Book Antiqua" pitchFamily="18" charset="0"/>
              </a:rPr>
              <a:t>At a particular location, </a:t>
            </a:r>
            <a:r>
              <a:rPr lang="en-US" sz="2400" i="1" dirty="0" smtClean="0">
                <a:solidFill>
                  <a:schemeClr val="tx2"/>
                </a:solidFill>
                <a:latin typeface="Times New Roman" pitchFamily="18" charset="0"/>
                <a:cs typeface="Times New Roman" pitchFamily="18" charset="0"/>
              </a:rPr>
              <a:t>F</a:t>
            </a:r>
            <a:r>
              <a:rPr lang="en-US" sz="2400" i="1" baseline="30000" dirty="0" smtClean="0">
                <a:solidFill>
                  <a:schemeClr val="tx2"/>
                </a:solidFill>
                <a:latin typeface="Times New Roman" pitchFamily="18" charset="0"/>
                <a:cs typeface="Times New Roman" pitchFamily="18" charset="0"/>
              </a:rPr>
              <a:t>’</a:t>
            </a:r>
            <a:r>
              <a:rPr lang="en-US" sz="2400" dirty="0" smtClean="0">
                <a:solidFill>
                  <a:schemeClr val="tx2"/>
                </a:solidFill>
                <a:latin typeface="Book Antiqua" pitchFamily="18" charset="0"/>
              </a:rPr>
              <a:t> represents the ratio of the actual useful energy gain to the useful gain that would result if the collector absorbing surface had been at the local fluid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10243"/>
                                        </p:tgtEl>
                                        <p:attrNameLst>
                                          <p:attrName>style.visibility</p:attrName>
                                        </p:attrNameLst>
                                      </p:cBhvr>
                                      <p:to>
                                        <p:strVal val="visible"/>
                                      </p:to>
                                    </p:set>
                                    <p:animEffect transition="in" filter="wipe(down)">
                                      <p:cBhvr>
                                        <p:cTn id="26" dur="500"/>
                                        <p:tgtEl>
                                          <p:spTgt spid="1024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wipe(down)">
                                      <p:cBhvr>
                                        <p:cTn id="29" dur="500"/>
                                        <p:tgtEl>
                                          <p:spTgt spid="8">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animBg="1"/>
      <p:bldP spid="9"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Autofit/>
          </a:bodyPr>
          <a:lstStyle/>
          <a:p>
            <a:pPr algn="just"/>
            <a:r>
              <a:rPr lang="en-US" sz="2800" dirty="0" smtClean="0">
                <a:latin typeface="Book Antiqua" pitchFamily="18" charset="0"/>
              </a:rPr>
              <a:t>For most (but not all) geometries, another interpretation for the parameter </a:t>
            </a:r>
            <a:r>
              <a:rPr lang="en-US" sz="2800" i="1" dirty="0" smtClean="0">
                <a:latin typeface="Times New Roman" pitchFamily="18" charset="0"/>
                <a:cs typeface="Times New Roman" pitchFamily="18" charset="0"/>
              </a:rPr>
              <a:t>F</a:t>
            </a:r>
            <a:r>
              <a:rPr lang="en-US" sz="2800" i="1" baseline="30000" dirty="0" smtClean="0">
                <a:latin typeface="Times New Roman" pitchFamily="18" charset="0"/>
                <a:cs typeface="Times New Roman" pitchFamily="18" charset="0"/>
              </a:rPr>
              <a:t>’</a:t>
            </a:r>
            <a:r>
              <a:rPr lang="en-US" sz="2800" dirty="0" smtClean="0">
                <a:latin typeface="Book Antiqua" pitchFamily="18" charset="0"/>
              </a:rPr>
              <a:t> becomes clear when it is recognized that the denominator of Equation 3.21 is the </a:t>
            </a:r>
            <a:r>
              <a:rPr lang="en-US" sz="2800" dirty="0" smtClean="0">
                <a:solidFill>
                  <a:srgbClr val="FF0000"/>
                </a:solidFill>
                <a:latin typeface="Book Antiqua" pitchFamily="18" charset="0"/>
              </a:rPr>
              <a:t>heat transfer resistance from the fluid to the ambient air. </a:t>
            </a:r>
            <a:r>
              <a:rPr lang="en-US" sz="2800" dirty="0" smtClean="0">
                <a:latin typeface="Book Antiqua" pitchFamily="18" charset="0"/>
              </a:rPr>
              <a:t>This resistance will be given the symbol 1/</a:t>
            </a:r>
            <a:r>
              <a:rPr lang="en-US" sz="2800" dirty="0" err="1" smtClean="0">
                <a:latin typeface="Book Antiqua" pitchFamily="18" charset="0"/>
              </a:rPr>
              <a:t>U</a:t>
            </a:r>
            <a:r>
              <a:rPr lang="en-US" sz="2800" baseline="-25000" dirty="0" err="1" smtClean="0">
                <a:latin typeface="Book Antiqua" pitchFamily="18" charset="0"/>
              </a:rPr>
              <a:t>o</a:t>
            </a:r>
            <a:r>
              <a:rPr lang="en-US" sz="2800" dirty="0" smtClean="0">
                <a:latin typeface="Book Antiqua" pitchFamily="18" charset="0"/>
              </a:rPr>
              <a:t>. </a:t>
            </a:r>
          </a:p>
          <a:p>
            <a:pPr algn="just"/>
            <a:r>
              <a:rPr lang="en-US" sz="2800" dirty="0" smtClean="0">
                <a:latin typeface="Book Antiqua" pitchFamily="18" charset="0"/>
              </a:rPr>
              <a:t>The numerator is the </a:t>
            </a:r>
            <a:r>
              <a:rPr lang="en-US" sz="2800" dirty="0" smtClean="0">
                <a:solidFill>
                  <a:srgbClr val="0000FF"/>
                </a:solidFill>
                <a:latin typeface="Book Antiqua" pitchFamily="18" charset="0"/>
              </a:rPr>
              <a:t>heat transfer resistance from the absorber plate to the ambient air.</a:t>
            </a:r>
          </a:p>
          <a:p>
            <a:pPr algn="just"/>
            <a:r>
              <a:rPr lang="en-US" sz="2800" dirty="0" smtClean="0">
                <a:latin typeface="Book Antiqua" pitchFamily="18" charset="0"/>
              </a:rPr>
              <a:t>Thus </a:t>
            </a:r>
            <a:r>
              <a:rPr lang="en-US" sz="2800" i="1" dirty="0" smtClean="0">
                <a:latin typeface="Times New Roman" pitchFamily="18" charset="0"/>
                <a:cs typeface="Times New Roman" pitchFamily="18" charset="0"/>
              </a:rPr>
              <a:t>F</a:t>
            </a:r>
            <a:r>
              <a:rPr lang="en-US" sz="2800" i="1" baseline="30000" dirty="0" smtClean="0">
                <a:latin typeface="Times New Roman" pitchFamily="18" charset="0"/>
                <a:cs typeface="Times New Roman" pitchFamily="18" charset="0"/>
              </a:rPr>
              <a:t>’</a:t>
            </a:r>
            <a:r>
              <a:rPr lang="en-US" sz="2800" dirty="0" smtClean="0">
                <a:latin typeface="Book Antiqua" pitchFamily="18" charset="0"/>
              </a:rPr>
              <a:t> is the ratio of these two heat transfer coefficients:</a:t>
            </a:r>
          </a:p>
          <a:p>
            <a:endParaRPr lang="en-US" sz="2800" dirty="0" smtClean="0">
              <a:latin typeface="Book Antiqua" pitchFamily="18" charset="0"/>
            </a:endParaRPr>
          </a:p>
        </p:txBody>
      </p:sp>
      <p:pic>
        <p:nvPicPr>
          <p:cNvPr id="11266"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2743200" y="5486400"/>
            <a:ext cx="1320800" cy="914400"/>
          </a:xfrm>
          <a:prstGeom prst="rect">
            <a:avLst/>
          </a:prstGeom>
          <a:noFill/>
          <a:ln w="9525">
            <a:noFill/>
            <a:miter lim="800000"/>
            <a:headEnd/>
            <a:tailEnd/>
          </a:ln>
        </p:spPr>
      </p:pic>
      <p:sp>
        <p:nvSpPr>
          <p:cNvPr id="5" name="Rectangle 4"/>
          <p:cNvSpPr/>
          <p:nvPr/>
        </p:nvSpPr>
        <p:spPr>
          <a:xfrm>
            <a:off x="7391400" y="5638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3.22</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1266"/>
                                        </p:tgtEl>
                                        <p:attrNameLst>
                                          <p:attrName>style.visibility</p:attrName>
                                        </p:attrNameLst>
                                      </p:cBhvr>
                                      <p:to>
                                        <p:strVal val="visible"/>
                                      </p:to>
                                    </p:set>
                                    <p:animEffect transition="in" filter="wipe(down)">
                                      <p:cBhvr>
                                        <p:cTn id="20" dur="500"/>
                                        <p:tgtEl>
                                          <p:spTgt spid="1126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00800"/>
          </a:xfrm>
        </p:spPr>
        <p:txBody>
          <a:bodyPr>
            <a:normAutofit/>
          </a:bodyPr>
          <a:lstStyle/>
          <a:p>
            <a:pPr algn="just"/>
            <a:r>
              <a:rPr lang="en-US" dirty="0" smtClean="0">
                <a:latin typeface="Book Antiqua" pitchFamily="18" charset="0"/>
              </a:rPr>
              <a:t>The important parts of a typical liquid heating flat-plate solar collector are  shown in fig below.</a:t>
            </a:r>
          </a:p>
        </p:txBody>
      </p:sp>
      <p:pic>
        <p:nvPicPr>
          <p:cNvPr id="1026" name="Picture 2"/>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533400" y="2057400"/>
            <a:ext cx="7887028" cy="281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304800" y="1554162"/>
            <a:ext cx="8305800" cy="4922838"/>
          </a:xfrm>
        </p:spPr>
        <p:txBody>
          <a:bodyPr/>
          <a:lstStyle/>
          <a:p>
            <a:r>
              <a:rPr lang="en-US" sz="2400" dirty="0" smtClean="0">
                <a:latin typeface="Book Antiqua" pitchFamily="18" charset="0"/>
              </a:rPr>
              <a:t>Calculate the collector efficiency factor for the following specifications:</a:t>
            </a:r>
          </a:p>
          <a:p>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990600" y="2590800"/>
            <a:ext cx="7051729"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pPr algn="ctr"/>
            <a:r>
              <a:rPr lang="en-US" sz="2400" b="1" dirty="0" smtClean="0">
                <a:solidFill>
                  <a:srgbClr val="002060"/>
                </a:solidFill>
              </a:rPr>
              <a:t>TEMPERATURE DISTRIBUTION IN FLOW DIRECTION</a:t>
            </a:r>
            <a:br>
              <a:rPr lang="en-US" sz="2400" b="1" dirty="0" smtClean="0">
                <a:solidFill>
                  <a:srgbClr val="002060"/>
                </a:solidFill>
              </a:rPr>
            </a:br>
            <a:endParaRPr lang="en-US" sz="2400" b="1" dirty="0" smtClean="0">
              <a:solidFill>
                <a:srgbClr val="002060"/>
              </a:solidFill>
            </a:endParaRPr>
          </a:p>
        </p:txBody>
      </p:sp>
      <p:sp>
        <p:nvSpPr>
          <p:cNvPr id="3" name="Content Placeholder 2"/>
          <p:cNvSpPr>
            <a:spLocks noGrp="1"/>
          </p:cNvSpPr>
          <p:nvPr>
            <p:ph idx="1"/>
          </p:nvPr>
        </p:nvSpPr>
        <p:spPr>
          <a:xfrm>
            <a:off x="0" y="1066800"/>
            <a:ext cx="9144000" cy="5791200"/>
          </a:xfrm>
        </p:spPr>
        <p:txBody>
          <a:bodyPr/>
          <a:lstStyle/>
          <a:p>
            <a:pPr algn="just"/>
            <a:r>
              <a:rPr lang="en-US" sz="2400" dirty="0" smtClean="0">
                <a:latin typeface="Book Antiqua" pitchFamily="18" charset="0"/>
              </a:rPr>
              <a:t>The useful gain per unit flow length as calculated from Equation 3.20 is ultimately transferred to the fluid. The fluid enters the collector at temperature </a:t>
            </a:r>
            <a:r>
              <a:rPr lang="en-US" sz="2400" dirty="0" err="1" smtClean="0">
                <a:latin typeface="Book Antiqua" pitchFamily="18" charset="0"/>
              </a:rPr>
              <a:t>T</a:t>
            </a:r>
            <a:r>
              <a:rPr lang="en-US" sz="2400" baseline="-25000" dirty="0" err="1" smtClean="0">
                <a:latin typeface="Book Antiqua" pitchFamily="18" charset="0"/>
              </a:rPr>
              <a:t>fi</a:t>
            </a:r>
            <a:r>
              <a:rPr lang="en-US" sz="2400" dirty="0" smtClean="0">
                <a:latin typeface="Book Antiqua" pitchFamily="18" charset="0"/>
              </a:rPr>
              <a:t> and increases in temperature until at the exit it is </a:t>
            </a:r>
            <a:r>
              <a:rPr lang="en-US" sz="2400" dirty="0" err="1" smtClean="0">
                <a:latin typeface="Book Antiqua" pitchFamily="18" charset="0"/>
              </a:rPr>
              <a:t>T</a:t>
            </a:r>
            <a:r>
              <a:rPr lang="en-US" sz="2400" baseline="-25000" dirty="0" err="1" smtClean="0">
                <a:latin typeface="Book Antiqua" pitchFamily="18" charset="0"/>
              </a:rPr>
              <a:t>fo</a:t>
            </a:r>
            <a:r>
              <a:rPr lang="en-US" sz="2400" baseline="-25000" dirty="0" smtClean="0">
                <a:latin typeface="Book Antiqua" pitchFamily="18" charset="0"/>
              </a:rPr>
              <a:t>.</a:t>
            </a:r>
          </a:p>
          <a:p>
            <a:endParaRPr lang="en-US" dirty="0"/>
          </a:p>
        </p:txBody>
      </p:sp>
      <p:sp>
        <p:nvSpPr>
          <p:cNvPr id="4" name="Rectangle 3"/>
          <p:cNvSpPr/>
          <p:nvPr/>
        </p:nvSpPr>
        <p:spPr>
          <a:xfrm>
            <a:off x="0" y="2743200"/>
            <a:ext cx="9144000" cy="830997"/>
          </a:xfrm>
          <a:prstGeom prst="rect">
            <a:avLst/>
          </a:prstGeom>
        </p:spPr>
        <p:txBody>
          <a:bodyPr wrap="square">
            <a:spAutoFit/>
          </a:bodyPr>
          <a:lstStyle/>
          <a:p>
            <a:pPr algn="just"/>
            <a:r>
              <a:rPr lang="en-US" sz="2400" dirty="0" smtClean="0">
                <a:solidFill>
                  <a:schemeClr val="tx2"/>
                </a:solidFill>
                <a:latin typeface="Book Antiqua" pitchFamily="18" charset="0"/>
              </a:rPr>
              <a:t>Referring to the Figure below, we can express an energy balance on the fluid flowing through a single tube of length  </a:t>
            </a:r>
            <a:r>
              <a:rPr lang="en-US" sz="2400" dirty="0" smtClean="0">
                <a:solidFill>
                  <a:schemeClr val="tx2"/>
                </a:solidFill>
                <a:latin typeface="Book Antiqua" pitchFamily="18" charset="0"/>
                <a:sym typeface="Symbol"/>
              </a:rPr>
              <a:t></a:t>
            </a:r>
            <a:r>
              <a:rPr lang="en-US" sz="2400" dirty="0" smtClean="0">
                <a:solidFill>
                  <a:schemeClr val="tx2"/>
                </a:solidFill>
                <a:latin typeface="Book Antiqua" pitchFamily="18" charset="0"/>
              </a:rPr>
              <a:t>y as</a:t>
            </a:r>
          </a:p>
        </p:txBody>
      </p:sp>
      <p:pic>
        <p:nvPicPr>
          <p:cNvPr id="1026" name="Picture 2"/>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3200400" y="3505200"/>
            <a:ext cx="5434320" cy="1752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duotone>
              <a:prstClr val="black"/>
              <a:srgbClr val="99FF33">
                <a:tint val="45000"/>
                <a:satMod val="400000"/>
              </a:srgbClr>
            </a:duotone>
          </a:blip>
          <a:srcRect/>
          <a:stretch>
            <a:fillRect/>
          </a:stretch>
        </p:blipFill>
        <p:spPr bwMode="auto">
          <a:xfrm>
            <a:off x="228600" y="3657600"/>
            <a:ext cx="2520244" cy="2895600"/>
          </a:xfrm>
          <a:prstGeom prst="rect">
            <a:avLst/>
          </a:prstGeom>
          <a:noFill/>
          <a:ln w="9525">
            <a:noFill/>
            <a:miter lim="800000"/>
            <a:headEnd/>
            <a:tailEnd/>
          </a:ln>
        </p:spPr>
      </p:pic>
      <p:sp>
        <p:nvSpPr>
          <p:cNvPr id="7" name="Rectangle 6"/>
          <p:cNvSpPr/>
          <p:nvPr/>
        </p:nvSpPr>
        <p:spPr>
          <a:xfrm>
            <a:off x="3124200" y="5257800"/>
            <a:ext cx="6019800" cy="830997"/>
          </a:xfrm>
          <a:prstGeom prst="rect">
            <a:avLst/>
          </a:prstGeom>
        </p:spPr>
        <p:txBody>
          <a:bodyPr wrap="square">
            <a:spAutoFit/>
          </a:bodyPr>
          <a:lstStyle/>
          <a:p>
            <a:pPr algn="just"/>
            <a:r>
              <a:rPr lang="en-US" sz="2400" dirty="0" smtClean="0">
                <a:latin typeface="Book Antiqua" pitchFamily="18" charset="0"/>
              </a:rPr>
              <a:t>where </a:t>
            </a:r>
            <a:r>
              <a:rPr lang="en-US" sz="2400" i="1" dirty="0" smtClean="0">
                <a:latin typeface="Book Antiqua" pitchFamily="18" charset="0"/>
              </a:rPr>
              <a:t>m˙ is the total collector flow rate and n is the number of parallel tubes.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down)">
                                      <p:cBhvr>
                                        <p:cTn id="15" dur="5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00"/>
                                        <p:tgtEl>
                                          <p:spTgt spid="102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lstStyle/>
          <a:p>
            <a:pPr algn="just"/>
            <a:r>
              <a:rPr lang="en-US" sz="2400" dirty="0" smtClean="0">
                <a:latin typeface="Book Antiqua" pitchFamily="18" charset="0"/>
              </a:rPr>
              <a:t>Dividing through by </a:t>
            </a:r>
            <a:r>
              <a:rPr lang="en-US" sz="2400" dirty="0" smtClean="0">
                <a:latin typeface="Book Antiqua" pitchFamily="18" charset="0"/>
                <a:sym typeface="Symbol"/>
              </a:rPr>
              <a:t></a:t>
            </a:r>
            <a:r>
              <a:rPr lang="en-US" sz="2400" dirty="0" smtClean="0">
                <a:latin typeface="Book Antiqua" pitchFamily="18" charset="0"/>
              </a:rPr>
              <a:t>y, finding the limit as </a:t>
            </a:r>
            <a:r>
              <a:rPr lang="en-US" sz="2400" dirty="0" smtClean="0">
                <a:latin typeface="Book Antiqua" pitchFamily="18" charset="0"/>
                <a:sym typeface="Symbol"/>
              </a:rPr>
              <a:t></a:t>
            </a:r>
            <a:r>
              <a:rPr lang="en-US" sz="2400" dirty="0" smtClean="0">
                <a:latin typeface="Book Antiqua" pitchFamily="18" charset="0"/>
              </a:rPr>
              <a:t>y approaches zero, and substituting Equation 3.20 for </a:t>
            </a:r>
            <a:r>
              <a:rPr lang="en-US" sz="2400" dirty="0" err="1" smtClean="0">
                <a:latin typeface="Book Antiqua" pitchFamily="18" charset="0"/>
              </a:rPr>
              <a:t>q</a:t>
            </a:r>
            <a:r>
              <a:rPr lang="en-US" sz="2400" baseline="-25000" dirty="0" err="1" smtClean="0">
                <a:latin typeface="Book Antiqua" pitchFamily="18" charset="0"/>
              </a:rPr>
              <a:t>u</a:t>
            </a:r>
            <a:r>
              <a:rPr lang="en-US" sz="2400" dirty="0" smtClean="0">
                <a:latin typeface="Book Antiqua" pitchFamily="18" charset="0"/>
              </a:rPr>
              <a:t>, we obtain</a:t>
            </a:r>
          </a:p>
          <a:p>
            <a:pPr algn="just"/>
            <a:endParaRPr lang="en-US" sz="2400" dirty="0" smtClean="0">
              <a:latin typeface="Book Antiqua" pitchFamily="18" charset="0"/>
            </a:endParaRPr>
          </a:p>
        </p:txBody>
      </p:sp>
      <p:pic>
        <p:nvPicPr>
          <p:cNvPr id="2050"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1676401" y="1905000"/>
            <a:ext cx="4343400" cy="799776"/>
          </a:xfrm>
          <a:prstGeom prst="rect">
            <a:avLst/>
          </a:prstGeom>
          <a:noFill/>
          <a:ln w="9525">
            <a:noFill/>
            <a:miter lim="800000"/>
            <a:headEnd/>
            <a:tailEnd/>
          </a:ln>
        </p:spPr>
      </p:pic>
      <p:sp>
        <p:nvSpPr>
          <p:cNvPr id="5" name="Rectangle 4"/>
          <p:cNvSpPr/>
          <p:nvPr/>
        </p:nvSpPr>
        <p:spPr>
          <a:xfrm>
            <a:off x="7848600" y="20574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3.23</a:t>
            </a:r>
            <a:endParaRPr lang="en-US" b="1" dirty="0">
              <a:solidFill>
                <a:srgbClr val="FFFF00"/>
              </a:solidFill>
            </a:endParaRPr>
          </a:p>
        </p:txBody>
      </p:sp>
      <p:sp>
        <p:nvSpPr>
          <p:cNvPr id="6" name="Rectangle 5"/>
          <p:cNvSpPr/>
          <p:nvPr/>
        </p:nvSpPr>
        <p:spPr>
          <a:xfrm>
            <a:off x="0" y="2743200"/>
            <a:ext cx="9144000" cy="1631216"/>
          </a:xfrm>
          <a:prstGeom prst="rect">
            <a:avLst/>
          </a:prstGeom>
        </p:spPr>
        <p:txBody>
          <a:bodyPr wrap="square">
            <a:spAutoFit/>
          </a:bodyPr>
          <a:lstStyle/>
          <a:p>
            <a:pPr algn="just"/>
            <a:r>
              <a:rPr lang="en-US" sz="2400" dirty="0" smtClean="0">
                <a:solidFill>
                  <a:schemeClr val="tx2"/>
                </a:solidFill>
                <a:latin typeface="Book Antiqua" pitchFamily="18" charset="0"/>
              </a:rPr>
              <a:t>Assume F’ and U</a:t>
            </a:r>
            <a:r>
              <a:rPr lang="en-US" sz="2400" baseline="-25000" dirty="0" smtClean="0">
                <a:solidFill>
                  <a:schemeClr val="tx2"/>
                </a:solidFill>
                <a:latin typeface="Book Antiqua" pitchFamily="18" charset="0"/>
              </a:rPr>
              <a:t>L</a:t>
            </a:r>
            <a:r>
              <a:rPr lang="en-US" sz="2400" dirty="0" smtClean="0">
                <a:solidFill>
                  <a:schemeClr val="tx2"/>
                </a:solidFill>
                <a:latin typeface="Book Antiqua" pitchFamily="18" charset="0"/>
              </a:rPr>
              <a:t> are constant (independent of position)  and integrate to obtain the solution for the fluid temperature at any position y (subject to the condition that the inlet fluid temperature is </a:t>
            </a:r>
            <a:r>
              <a:rPr lang="en-US" sz="2400" dirty="0" err="1" smtClean="0">
                <a:solidFill>
                  <a:schemeClr val="tx2"/>
                </a:solidFill>
                <a:latin typeface="Book Antiqua" pitchFamily="18" charset="0"/>
              </a:rPr>
              <a:t>T</a:t>
            </a:r>
            <a:r>
              <a:rPr lang="en-US" sz="2400" baseline="-25000" dirty="0" err="1" smtClean="0">
                <a:solidFill>
                  <a:schemeClr val="tx2"/>
                </a:solidFill>
                <a:latin typeface="Book Antiqua" pitchFamily="18" charset="0"/>
              </a:rPr>
              <a:t>fi</a:t>
            </a:r>
            <a:r>
              <a:rPr lang="en-US" sz="2400" dirty="0" smtClean="0">
                <a:solidFill>
                  <a:schemeClr val="tx2"/>
                </a:solidFill>
                <a:latin typeface="Book Antiqua" pitchFamily="18" charset="0"/>
              </a:rPr>
              <a:t>) is</a:t>
            </a:r>
          </a:p>
        </p:txBody>
      </p:sp>
      <p:pic>
        <p:nvPicPr>
          <p:cNvPr id="2051" name="Picture 3"/>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1295400" y="3962400"/>
            <a:ext cx="4800600" cy="839073"/>
          </a:xfrm>
          <a:prstGeom prst="rect">
            <a:avLst/>
          </a:prstGeom>
          <a:noFill/>
          <a:ln w="9525">
            <a:noFill/>
            <a:miter lim="800000"/>
            <a:headEnd/>
            <a:tailEnd/>
          </a:ln>
        </p:spPr>
      </p:pic>
      <p:sp>
        <p:nvSpPr>
          <p:cNvPr id="8" name="Rectangle 7"/>
          <p:cNvSpPr/>
          <p:nvPr/>
        </p:nvSpPr>
        <p:spPr>
          <a:xfrm>
            <a:off x="8077200" y="4114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3.24</a:t>
            </a:r>
            <a:endParaRPr lang="en-US" b="1" dirty="0">
              <a:solidFill>
                <a:srgbClr val="FFFF00"/>
              </a:solidFill>
            </a:endParaRPr>
          </a:p>
        </p:txBody>
      </p:sp>
      <p:sp>
        <p:nvSpPr>
          <p:cNvPr id="9" name="Rectangle 8"/>
          <p:cNvSpPr/>
          <p:nvPr/>
        </p:nvSpPr>
        <p:spPr>
          <a:xfrm>
            <a:off x="0" y="4876800"/>
            <a:ext cx="9144000" cy="1200329"/>
          </a:xfrm>
          <a:prstGeom prst="rect">
            <a:avLst/>
          </a:prstGeom>
        </p:spPr>
        <p:txBody>
          <a:bodyPr wrap="square">
            <a:spAutoFit/>
          </a:bodyPr>
          <a:lstStyle/>
          <a:p>
            <a:pPr algn="just"/>
            <a:r>
              <a:rPr lang="en-US" sz="2400" dirty="0" smtClean="0">
                <a:solidFill>
                  <a:schemeClr val="tx2"/>
                </a:solidFill>
                <a:latin typeface="Book Antiqua" pitchFamily="18" charset="0"/>
              </a:rPr>
              <a:t>If the collector has a length L in the flow direction, then the outlet fluid temperature </a:t>
            </a:r>
            <a:r>
              <a:rPr lang="en-US" sz="2400" dirty="0" err="1" smtClean="0">
                <a:solidFill>
                  <a:schemeClr val="tx2"/>
                </a:solidFill>
                <a:latin typeface="Book Antiqua" pitchFamily="18" charset="0"/>
              </a:rPr>
              <a:t>T</a:t>
            </a:r>
            <a:r>
              <a:rPr lang="en-US" sz="2400" baseline="-25000" dirty="0" err="1" smtClean="0">
                <a:solidFill>
                  <a:schemeClr val="tx2"/>
                </a:solidFill>
                <a:latin typeface="Book Antiqua" pitchFamily="18" charset="0"/>
              </a:rPr>
              <a:t>fo</a:t>
            </a:r>
            <a:r>
              <a:rPr lang="en-US" sz="2400" dirty="0" smtClean="0">
                <a:solidFill>
                  <a:schemeClr val="tx2"/>
                </a:solidFill>
                <a:latin typeface="Book Antiqua" pitchFamily="18" charset="0"/>
              </a:rPr>
              <a:t> is found by substituting L for y in Equation 3.24. The quantity </a:t>
            </a:r>
            <a:r>
              <a:rPr lang="en-US" sz="2400" dirty="0" err="1" smtClean="0">
                <a:solidFill>
                  <a:schemeClr val="tx2"/>
                </a:solidFill>
                <a:latin typeface="Book Antiqua" pitchFamily="18" charset="0"/>
              </a:rPr>
              <a:t>nWL</a:t>
            </a:r>
            <a:r>
              <a:rPr lang="en-US" sz="2400" dirty="0" smtClean="0">
                <a:solidFill>
                  <a:schemeClr val="tx2"/>
                </a:solidFill>
                <a:latin typeface="Book Antiqua" pitchFamily="18" charset="0"/>
              </a:rPr>
              <a:t> is the collector area:</a:t>
            </a:r>
          </a:p>
        </p:txBody>
      </p:sp>
      <p:pic>
        <p:nvPicPr>
          <p:cNvPr id="2052" name="Picture 4"/>
          <p:cNvPicPr>
            <a:picLocks noChangeAspect="1" noChangeArrowheads="1"/>
          </p:cNvPicPr>
          <p:nvPr/>
        </p:nvPicPr>
        <p:blipFill>
          <a:blip r:embed="rId4" cstate="print">
            <a:duotone>
              <a:prstClr val="black"/>
              <a:srgbClr val="00B0F0">
                <a:tint val="45000"/>
                <a:satMod val="400000"/>
              </a:srgbClr>
            </a:duotone>
          </a:blip>
          <a:srcRect/>
          <a:stretch>
            <a:fillRect/>
          </a:stretch>
        </p:blipFill>
        <p:spPr bwMode="auto">
          <a:xfrm>
            <a:off x="1447800" y="6019800"/>
            <a:ext cx="4003508" cy="838200"/>
          </a:xfrm>
          <a:prstGeom prst="rect">
            <a:avLst/>
          </a:prstGeom>
          <a:noFill/>
          <a:ln w="9525">
            <a:noFill/>
            <a:miter lim="800000"/>
            <a:headEnd/>
            <a:tailEnd/>
          </a:ln>
        </p:spPr>
      </p:pic>
      <p:sp>
        <p:nvSpPr>
          <p:cNvPr id="11" name="Rectangle 10"/>
          <p:cNvSpPr/>
          <p:nvPr/>
        </p:nvSpPr>
        <p:spPr>
          <a:xfrm>
            <a:off x="8077200" y="61722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3.25</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wipe(down)">
                                      <p:cBhvr>
                                        <p:cTn id="15" dur="500"/>
                                        <p:tgtEl>
                                          <p:spTgt spid="5">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2051"/>
                                        </p:tgtEl>
                                        <p:attrNameLst>
                                          <p:attrName>style.visibility</p:attrName>
                                        </p:attrNameLst>
                                      </p:cBhvr>
                                      <p:to>
                                        <p:strVal val="visible"/>
                                      </p:to>
                                    </p:set>
                                    <p:animEffect transition="in" filter="wipe(down)">
                                      <p:cBhvr>
                                        <p:cTn id="26" dur="500"/>
                                        <p:tgtEl>
                                          <p:spTgt spid="205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wipe(down)">
                                      <p:cBhvr>
                                        <p:cTn id="29" dur="500"/>
                                        <p:tgtEl>
                                          <p:spTgt spid="8">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down)">
                                      <p:cBhvr>
                                        <p:cTn id="37" dur="500"/>
                                        <p:tgtEl>
                                          <p:spTgt spid="9">
                                            <p:txEl>
                                              <p:pRg st="0" end="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2052"/>
                                        </p:tgtEl>
                                        <p:attrNameLst>
                                          <p:attrName>style.visibility</p:attrName>
                                        </p:attrNameLst>
                                      </p:cBhvr>
                                      <p:to>
                                        <p:strVal val="visible"/>
                                      </p:to>
                                    </p:set>
                                    <p:animEffect transition="in" filter="wipe(down)">
                                      <p:cBhvr>
                                        <p:cTn id="40" dur="500"/>
                                        <p:tgtEl>
                                          <p:spTgt spid="2052"/>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bg/>
                                          </p:spTgt>
                                        </p:tgtEl>
                                        <p:attrNameLst>
                                          <p:attrName>style.visibility</p:attrName>
                                        </p:attrNameLst>
                                      </p:cBhvr>
                                      <p:to>
                                        <p:strVal val="visible"/>
                                      </p:to>
                                    </p:set>
                                    <p:animEffect transition="in" filter="wipe(down)">
                                      <p:cBhvr>
                                        <p:cTn id="43" dur="500"/>
                                        <p:tgtEl>
                                          <p:spTgt spid="11">
                                            <p:bg/>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down)">
                                      <p:cBhvr>
                                        <p:cTn id="4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animBg="1"/>
      <p:bldP spid="9" grpId="0" build="p"/>
      <p:bldP spid="11"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295400"/>
          </a:xfrm>
        </p:spPr>
        <p:txBody>
          <a:bodyPr>
            <a:normAutofit/>
          </a:bodyPr>
          <a:lstStyle/>
          <a:p>
            <a:pPr algn="ctr"/>
            <a:r>
              <a:rPr lang="en-US" sz="2400" b="1" dirty="0" smtClean="0">
                <a:solidFill>
                  <a:srgbClr val="002060"/>
                </a:solidFill>
              </a:rPr>
              <a:t>COLLECTOR HEAT REMOVAL FACTOR </a:t>
            </a:r>
            <a:br>
              <a:rPr lang="en-US" sz="2400" b="1" dirty="0" smtClean="0">
                <a:solidFill>
                  <a:srgbClr val="002060"/>
                </a:solidFill>
              </a:rPr>
            </a:br>
            <a:endParaRPr lang="en-US" sz="2400" b="1" dirty="0" smtClean="0">
              <a:solidFill>
                <a:srgbClr val="002060"/>
              </a:solidFill>
            </a:endParaRPr>
          </a:p>
        </p:txBody>
      </p:sp>
      <p:sp>
        <p:nvSpPr>
          <p:cNvPr id="3" name="Content Placeholder 2"/>
          <p:cNvSpPr>
            <a:spLocks noGrp="1"/>
          </p:cNvSpPr>
          <p:nvPr>
            <p:ph idx="1"/>
          </p:nvPr>
        </p:nvSpPr>
        <p:spPr>
          <a:xfrm>
            <a:off x="0" y="1066800"/>
            <a:ext cx="8991600" cy="5791200"/>
          </a:xfrm>
        </p:spPr>
        <p:txBody>
          <a:bodyPr>
            <a:normAutofit/>
          </a:bodyPr>
          <a:lstStyle/>
          <a:p>
            <a:pPr algn="just"/>
            <a:r>
              <a:rPr lang="en-US" sz="2800" dirty="0" smtClean="0">
                <a:latin typeface="Book Antiqua" pitchFamily="18" charset="0"/>
              </a:rPr>
              <a:t>The collector heat removal factor </a:t>
            </a:r>
            <a:r>
              <a:rPr lang="en-US" sz="2800" i="1" dirty="0" smtClean="0">
                <a:latin typeface="Book Antiqua" pitchFamily="18" charset="0"/>
              </a:rPr>
              <a:t>F</a:t>
            </a:r>
            <a:r>
              <a:rPr lang="en-US" sz="2800" i="1" baseline="-25000" dirty="0" smtClean="0">
                <a:latin typeface="Book Antiqua" pitchFamily="18" charset="0"/>
              </a:rPr>
              <a:t>R</a:t>
            </a:r>
            <a:r>
              <a:rPr lang="en-US" sz="2800" i="1" dirty="0" smtClean="0">
                <a:latin typeface="Book Antiqua" pitchFamily="18" charset="0"/>
              </a:rPr>
              <a:t>  is used </a:t>
            </a:r>
            <a:r>
              <a:rPr lang="en-US" sz="2800" dirty="0" smtClean="0">
                <a:latin typeface="Book Antiqua" pitchFamily="18" charset="0"/>
              </a:rPr>
              <a:t>to relate the actual useful energy gain of a collector to the useful gain if the whole collector surface were at the fluid inlet temperature. </a:t>
            </a:r>
            <a:endParaRPr lang="en-US" sz="2800" dirty="0">
              <a:latin typeface="Book Antiqua" pitchFamily="18" charset="0"/>
            </a:endParaRPr>
          </a:p>
        </p:txBody>
      </p:sp>
      <p:pic>
        <p:nvPicPr>
          <p:cNvPr id="3074"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762000" y="2819400"/>
            <a:ext cx="6400800" cy="957784"/>
          </a:xfrm>
          <a:prstGeom prst="rect">
            <a:avLst/>
          </a:prstGeom>
          <a:noFill/>
          <a:ln w="9525">
            <a:noFill/>
            <a:miter lim="800000"/>
            <a:headEnd/>
            <a:tailEnd/>
          </a:ln>
        </p:spPr>
      </p:pic>
      <p:sp>
        <p:nvSpPr>
          <p:cNvPr id="5" name="Rectangle 4"/>
          <p:cNvSpPr/>
          <p:nvPr/>
        </p:nvSpPr>
        <p:spPr>
          <a:xfrm>
            <a:off x="8305800" y="31242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3.26</a:t>
            </a:r>
            <a:endParaRPr lang="en-US" b="1" dirty="0">
              <a:solidFill>
                <a:srgbClr val="FFFF00"/>
              </a:solidFill>
            </a:endParaRPr>
          </a:p>
        </p:txBody>
      </p:sp>
      <p:sp>
        <p:nvSpPr>
          <p:cNvPr id="6" name="Rectangle 5"/>
          <p:cNvSpPr/>
          <p:nvPr/>
        </p:nvSpPr>
        <p:spPr>
          <a:xfrm>
            <a:off x="0" y="3810000"/>
            <a:ext cx="9144000" cy="954107"/>
          </a:xfrm>
          <a:prstGeom prst="rect">
            <a:avLst/>
          </a:prstGeom>
        </p:spPr>
        <p:txBody>
          <a:bodyPr wrap="square">
            <a:spAutoFit/>
          </a:bodyPr>
          <a:lstStyle/>
          <a:p>
            <a:pPr algn="just"/>
            <a:r>
              <a:rPr lang="en-US" sz="2800" dirty="0" smtClean="0">
                <a:solidFill>
                  <a:schemeClr val="tx2"/>
                </a:solidFill>
                <a:latin typeface="Book Antiqua" pitchFamily="18" charset="0"/>
              </a:rPr>
              <a:t>Using  the relation between inlet and outlet fluid temperature, it can also be expressed as</a:t>
            </a:r>
          </a:p>
        </p:txBody>
      </p:sp>
      <p:pic>
        <p:nvPicPr>
          <p:cNvPr id="3075" name="Picture 3"/>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2209799" y="4724400"/>
            <a:ext cx="3463963" cy="1066800"/>
          </a:xfrm>
          <a:prstGeom prst="rect">
            <a:avLst/>
          </a:prstGeom>
          <a:noFill/>
          <a:ln w="9525">
            <a:noFill/>
            <a:miter lim="800000"/>
            <a:headEnd/>
            <a:tailEnd/>
          </a:ln>
        </p:spPr>
      </p:pic>
      <p:sp>
        <p:nvSpPr>
          <p:cNvPr id="8" name="Rectangle 7"/>
          <p:cNvSpPr/>
          <p:nvPr/>
        </p:nvSpPr>
        <p:spPr>
          <a:xfrm>
            <a:off x="8305800" y="51816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3.27</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wipe(down)">
                                      <p:cBhvr>
                                        <p:cTn id="21" dur="500"/>
                                        <p:tgtEl>
                                          <p:spTgt spid="6">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3075"/>
                                        </p:tgtEl>
                                        <p:attrNameLst>
                                          <p:attrName>style.visibility</p:attrName>
                                        </p:attrNameLst>
                                      </p:cBhvr>
                                      <p:to>
                                        <p:strVal val="visible"/>
                                      </p:to>
                                    </p:set>
                                    <p:animEffect transition="in" filter="wipe(down)">
                                      <p:cBhvr>
                                        <p:cTn id="24" dur="500"/>
                                        <p:tgtEl>
                                          <p:spTgt spid="307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8">
                                            <p:bg/>
                                          </p:spTgt>
                                        </p:tgtEl>
                                        <p:attrNameLst>
                                          <p:attrName>style.visibility</p:attrName>
                                        </p:attrNameLst>
                                      </p:cBhvr>
                                      <p:to>
                                        <p:strVal val="visible"/>
                                      </p:to>
                                    </p:set>
                                    <p:animEffect transition="in" filter="wipe(down)">
                                      <p:cBhvr>
                                        <p:cTn id="27" dur="500"/>
                                        <p:tgtEl>
                                          <p:spTgt spid="8">
                                            <p:bg/>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wipe(down)">
                                      <p:cBhvr>
                                        <p:cTn id="30"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rPr>
              <a:t>COLLECTOR flow FACTOR </a:t>
            </a:r>
            <a:br>
              <a:rPr lang="en-US" b="1" dirty="0" smtClean="0">
                <a:solidFill>
                  <a:srgbClr val="002060"/>
                </a:solidFill>
              </a:rPr>
            </a:br>
            <a:endParaRPr lang="en-US" dirty="0"/>
          </a:p>
        </p:txBody>
      </p:sp>
      <p:sp>
        <p:nvSpPr>
          <p:cNvPr id="3" name="Content Placeholder 2"/>
          <p:cNvSpPr>
            <a:spLocks noGrp="1"/>
          </p:cNvSpPr>
          <p:nvPr>
            <p:ph idx="1"/>
          </p:nvPr>
        </p:nvSpPr>
        <p:spPr>
          <a:xfrm>
            <a:off x="0" y="1066800"/>
            <a:ext cx="9144000" cy="5791200"/>
          </a:xfrm>
        </p:spPr>
        <p:txBody>
          <a:bodyPr/>
          <a:lstStyle/>
          <a:p>
            <a:r>
              <a:rPr lang="en-US" sz="2000" dirty="0" smtClean="0">
                <a:latin typeface="Book Antiqua" pitchFamily="18" charset="0"/>
              </a:rPr>
              <a:t>To present Equation 3.27 graphically, it is convenient to define the collector flow factor F</a:t>
            </a:r>
            <a:r>
              <a:rPr lang="en-US" sz="2000" baseline="30000" dirty="0" smtClean="0">
                <a:latin typeface="Book Antiqua" pitchFamily="18" charset="0"/>
              </a:rPr>
              <a:t>’’</a:t>
            </a:r>
            <a:r>
              <a:rPr lang="en-US" sz="2000" dirty="0" smtClean="0">
                <a:latin typeface="Book Antiqua" pitchFamily="18" charset="0"/>
              </a:rPr>
              <a:t> as the ratio of F</a:t>
            </a:r>
            <a:r>
              <a:rPr lang="en-US" sz="2000" baseline="-25000" dirty="0" smtClean="0">
                <a:latin typeface="Book Antiqua" pitchFamily="18" charset="0"/>
              </a:rPr>
              <a:t>R</a:t>
            </a:r>
            <a:r>
              <a:rPr lang="en-US" sz="2000" dirty="0" smtClean="0">
                <a:latin typeface="Book Antiqua" pitchFamily="18" charset="0"/>
              </a:rPr>
              <a:t> to F</a:t>
            </a:r>
            <a:r>
              <a:rPr lang="en-US" sz="2000" baseline="30000" dirty="0" smtClean="0">
                <a:latin typeface="Book Antiqua" pitchFamily="18" charset="0"/>
              </a:rPr>
              <a:t>’</a:t>
            </a:r>
            <a:r>
              <a:rPr lang="en-US" sz="2000" dirty="0" smtClean="0">
                <a:latin typeface="Book Antiqua" pitchFamily="18" charset="0"/>
              </a:rPr>
              <a:t>. Thus</a:t>
            </a:r>
          </a:p>
          <a:p>
            <a:endParaRPr lang="en-US" dirty="0"/>
          </a:p>
        </p:txBody>
      </p:sp>
      <p:pic>
        <p:nvPicPr>
          <p:cNvPr id="4098"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1371600" y="1752600"/>
            <a:ext cx="4495800" cy="820113"/>
          </a:xfrm>
          <a:prstGeom prst="rect">
            <a:avLst/>
          </a:prstGeom>
          <a:noFill/>
          <a:ln w="9525">
            <a:noFill/>
            <a:miter lim="800000"/>
            <a:headEnd/>
            <a:tailEnd/>
          </a:ln>
        </p:spPr>
      </p:pic>
      <p:sp>
        <p:nvSpPr>
          <p:cNvPr id="6" name="Rectangle 5"/>
          <p:cNvSpPr/>
          <p:nvPr/>
        </p:nvSpPr>
        <p:spPr>
          <a:xfrm>
            <a:off x="8229600" y="18288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3.28</a:t>
            </a:r>
            <a:endParaRPr lang="en-US" b="1" dirty="0">
              <a:solidFill>
                <a:srgbClr val="FFFF00"/>
              </a:solidFill>
            </a:endParaRPr>
          </a:p>
        </p:txBody>
      </p:sp>
      <p:sp>
        <p:nvSpPr>
          <p:cNvPr id="7" name="Rectangle 6"/>
          <p:cNvSpPr/>
          <p:nvPr/>
        </p:nvSpPr>
        <p:spPr>
          <a:xfrm>
            <a:off x="0" y="2514600"/>
            <a:ext cx="9144000" cy="707886"/>
          </a:xfrm>
          <a:prstGeom prst="rect">
            <a:avLst/>
          </a:prstGeom>
        </p:spPr>
        <p:txBody>
          <a:bodyPr wrap="square">
            <a:spAutoFit/>
          </a:bodyPr>
          <a:lstStyle/>
          <a:p>
            <a:pPr algn="just"/>
            <a:r>
              <a:rPr lang="en-US" sz="2000" dirty="0" smtClean="0">
                <a:solidFill>
                  <a:schemeClr val="tx2"/>
                </a:solidFill>
                <a:latin typeface="Book Antiqua" pitchFamily="18" charset="0"/>
              </a:rPr>
              <a:t>This collector flow factor is a function of the single variable, the </a:t>
            </a:r>
            <a:r>
              <a:rPr lang="en-US" sz="2000" dirty="0" smtClean="0">
                <a:solidFill>
                  <a:srgbClr val="FF0000"/>
                </a:solidFill>
                <a:latin typeface="Book Antiqua" pitchFamily="18" charset="0"/>
              </a:rPr>
              <a:t>dimensionless collector capacitance rate</a:t>
            </a:r>
          </a:p>
        </p:txBody>
      </p:sp>
      <p:pic>
        <p:nvPicPr>
          <p:cNvPr id="4100" name="Picture 4"/>
          <p:cNvPicPr>
            <a:picLocks noChangeAspect="1" noChangeArrowheads="1"/>
          </p:cNvPicPr>
          <p:nvPr/>
        </p:nvPicPr>
        <p:blipFill>
          <a:blip r:embed="rId3" cstate="print">
            <a:duotone>
              <a:prstClr val="black"/>
              <a:srgbClr val="0000FF">
                <a:tint val="45000"/>
                <a:satMod val="400000"/>
              </a:srgbClr>
            </a:duotone>
          </a:blip>
          <a:srcRect/>
          <a:stretch>
            <a:fillRect/>
          </a:stretch>
        </p:blipFill>
        <p:spPr bwMode="auto">
          <a:xfrm>
            <a:off x="3048001" y="2895600"/>
            <a:ext cx="1371600" cy="299071"/>
          </a:xfrm>
          <a:prstGeom prst="rect">
            <a:avLst/>
          </a:prstGeom>
          <a:noFill/>
          <a:ln w="9525">
            <a:noFill/>
            <a:miter lim="800000"/>
            <a:headEnd/>
            <a:tailEnd/>
          </a:ln>
        </p:spPr>
      </p:pic>
      <p:pic>
        <p:nvPicPr>
          <p:cNvPr id="4101" name="Picture 5"/>
          <p:cNvPicPr>
            <a:picLocks noChangeAspect="1" noChangeArrowheads="1"/>
          </p:cNvPicPr>
          <p:nvPr/>
        </p:nvPicPr>
        <p:blipFill>
          <a:blip r:embed="rId4" cstate="print">
            <a:duotone>
              <a:prstClr val="black"/>
              <a:srgbClr val="002060">
                <a:tint val="45000"/>
                <a:satMod val="400000"/>
              </a:srgbClr>
            </a:duotone>
          </a:blip>
          <a:srcRect/>
          <a:stretch>
            <a:fillRect/>
          </a:stretch>
        </p:blipFill>
        <p:spPr bwMode="auto">
          <a:xfrm>
            <a:off x="457200" y="3200400"/>
            <a:ext cx="3886200" cy="3270565"/>
          </a:xfrm>
          <a:prstGeom prst="rect">
            <a:avLst/>
          </a:prstGeom>
          <a:noFill/>
          <a:ln w="9525">
            <a:noFill/>
            <a:miter lim="800000"/>
            <a:headEnd/>
            <a:tailEnd/>
          </a:ln>
        </p:spPr>
      </p:pic>
      <p:sp>
        <p:nvSpPr>
          <p:cNvPr id="10" name="Rectangle 9"/>
          <p:cNvSpPr/>
          <p:nvPr/>
        </p:nvSpPr>
        <p:spPr>
          <a:xfrm>
            <a:off x="762000" y="6488668"/>
            <a:ext cx="5638800" cy="369332"/>
          </a:xfrm>
          <a:prstGeom prst="rect">
            <a:avLst/>
          </a:prstGeom>
        </p:spPr>
        <p:txBody>
          <a:bodyPr wrap="square">
            <a:spAutoFit/>
          </a:bodyPr>
          <a:lstStyle/>
          <a:p>
            <a:r>
              <a:rPr lang="en-US" dirty="0" smtClean="0">
                <a:solidFill>
                  <a:srgbClr val="C00000"/>
                </a:solidFill>
              </a:rPr>
              <a:t>Figure  3.6  Collector flow factor</a:t>
            </a:r>
          </a:p>
        </p:txBody>
      </p:sp>
      <p:sp>
        <p:nvSpPr>
          <p:cNvPr id="12" name="Rectangle 11"/>
          <p:cNvSpPr/>
          <p:nvPr/>
        </p:nvSpPr>
        <p:spPr>
          <a:xfrm>
            <a:off x="4876800" y="4038600"/>
            <a:ext cx="4267201" cy="954107"/>
          </a:xfrm>
          <a:prstGeom prst="rect">
            <a:avLst/>
          </a:prstGeom>
        </p:spPr>
        <p:txBody>
          <a:bodyPr wrap="square">
            <a:spAutoFit/>
          </a:bodyPr>
          <a:lstStyle/>
          <a:p>
            <a:pPr algn="just"/>
            <a:r>
              <a:rPr lang="en-US" sz="2000" baseline="30000" dirty="0" smtClean="0">
                <a:solidFill>
                  <a:srgbClr val="FF0000"/>
                </a:solidFill>
                <a:latin typeface="Book Antiqua" pitchFamily="18" charset="0"/>
              </a:rPr>
              <a:t>F’</a:t>
            </a:r>
            <a:r>
              <a:rPr lang="en-US" sz="2000" dirty="0" smtClean="0">
                <a:solidFill>
                  <a:srgbClr val="FF0000"/>
                </a:solidFill>
                <a:latin typeface="Book Antiqua" pitchFamily="18" charset="0"/>
              </a:rPr>
              <a:t>’ </a:t>
            </a:r>
            <a:r>
              <a:rPr lang="en-US" dirty="0" smtClean="0">
                <a:solidFill>
                  <a:srgbClr val="FF0000"/>
                </a:solidFill>
                <a:latin typeface="Book Antiqua" pitchFamily="18" charset="0"/>
              </a:rPr>
              <a:t>becomes constant after the dimensionless collector capacitance rate  Becomes greater than 10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wipe(down)">
                                      <p:cBhvr>
                                        <p:cTn id="13" dur="500"/>
                                        <p:tgtEl>
                                          <p:spTgt spid="6">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ipe(down)">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wipe(down)">
                                      <p:cBhvr>
                                        <p:cTn id="21" dur="500"/>
                                        <p:tgtEl>
                                          <p:spTgt spid="7">
                                            <p:txEl>
                                              <p:pRg st="0" end="0"/>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wipe(down)">
                                      <p:cBhvr>
                                        <p:cTn id="24" dur="500"/>
                                        <p:tgtEl>
                                          <p:spTgt spid="4100"/>
                                        </p:tgtEl>
                                      </p:cBhvr>
                                    </p:animEffect>
                                  </p:childTnLst>
                                </p:cTn>
                              </p:par>
                              <p:par>
                                <p:cTn id="25" presetID="22" presetClass="entr" presetSubtype="4"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Effect transition="in" filter="wipe(down)">
                                      <p:cBhvr>
                                        <p:cTn id="27" dur="500"/>
                                        <p:tgtEl>
                                          <p:spTgt spid="410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wipe(down)">
                                      <p:cBhvr>
                                        <p:cTn id="30" dur="500"/>
                                        <p:tgtEl>
                                          <p:spTgt spid="10">
                                            <p:txEl>
                                              <p:pRg st="0" end="0"/>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wipe(down)">
                                      <p:cBhvr>
                                        <p:cTn id="3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P spid="7" grpId="0" build="p"/>
      <p:bldP spid="10" grpId="0" build="p"/>
      <p:bldP spid="1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lgn="just"/>
            <a:r>
              <a:rPr lang="en-US" sz="2400" dirty="0" smtClean="0">
                <a:latin typeface="Book Antiqua" pitchFamily="18" charset="0"/>
              </a:rPr>
              <a:t>The collector heat removal factor F</a:t>
            </a:r>
            <a:r>
              <a:rPr lang="en-US" sz="2400" baseline="-25000" dirty="0" smtClean="0">
                <a:latin typeface="Book Antiqua" pitchFamily="18" charset="0"/>
              </a:rPr>
              <a:t>R</a:t>
            </a:r>
            <a:r>
              <a:rPr lang="en-US" sz="2400" dirty="0" smtClean="0">
                <a:latin typeface="Book Antiqua" pitchFamily="18" charset="0"/>
              </a:rPr>
              <a:t> is equivalent to the effectiveness of a conventional heat exchanger, which is defined as the ratio of the actual heat transfer to the maximum possible heat transfer. </a:t>
            </a:r>
          </a:p>
          <a:p>
            <a:pPr algn="just"/>
            <a:r>
              <a:rPr lang="en-US" sz="2400" dirty="0" smtClean="0">
                <a:latin typeface="Book Antiqua" pitchFamily="18" charset="0"/>
              </a:rPr>
              <a:t>The maximum possible useful energy gain (heat transfer) in a solar collector occurs when the whole collector is at the inlet fluid temperature; heat losses to the surroundings are then at a minimum.</a:t>
            </a:r>
          </a:p>
          <a:p>
            <a:pPr algn="just"/>
            <a:r>
              <a:rPr lang="en-US" sz="2400" dirty="0" smtClean="0">
                <a:latin typeface="Book Antiqua" pitchFamily="18" charset="0"/>
              </a:rPr>
              <a:t>The collector heat removal factor times this maximum possible useful energy gain is equal to the actual useful energy gain </a:t>
            </a:r>
            <a:r>
              <a:rPr lang="en-US" sz="2400" dirty="0" err="1" smtClean="0">
                <a:latin typeface="Book Antiqua" pitchFamily="18" charset="0"/>
              </a:rPr>
              <a:t>Q</a:t>
            </a:r>
            <a:r>
              <a:rPr lang="en-US" sz="2400" baseline="-25000" dirty="0" err="1" smtClean="0">
                <a:latin typeface="Book Antiqua" pitchFamily="18" charset="0"/>
              </a:rPr>
              <a:t>u</a:t>
            </a:r>
            <a:r>
              <a:rPr lang="en-US" sz="2400" dirty="0" smtClean="0">
                <a:latin typeface="Book Antiqua" pitchFamily="18" charset="0"/>
              </a:rPr>
              <a:t> :</a:t>
            </a:r>
          </a:p>
          <a:p>
            <a:endParaRPr lang="en-US" dirty="0"/>
          </a:p>
        </p:txBody>
      </p:sp>
      <p:pic>
        <p:nvPicPr>
          <p:cNvPr id="5122"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1981200" y="4953000"/>
            <a:ext cx="3939988" cy="685800"/>
          </a:xfrm>
          <a:prstGeom prst="rect">
            <a:avLst/>
          </a:prstGeom>
          <a:noFill/>
          <a:ln w="9525">
            <a:noFill/>
            <a:miter lim="800000"/>
            <a:headEnd/>
            <a:tailEnd/>
          </a:ln>
        </p:spPr>
      </p:pic>
      <p:sp>
        <p:nvSpPr>
          <p:cNvPr id="5" name="Rectangle 4"/>
          <p:cNvSpPr/>
          <p:nvPr/>
        </p:nvSpPr>
        <p:spPr>
          <a:xfrm>
            <a:off x="8382000" y="51816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3.28</a:t>
            </a:r>
            <a:endParaRPr lang="en-US" b="1" dirty="0">
              <a:solidFill>
                <a:srgbClr val="FFFF00"/>
              </a:solidFill>
            </a:endParaRPr>
          </a:p>
        </p:txBody>
      </p:sp>
      <p:sp>
        <p:nvSpPr>
          <p:cNvPr id="6" name="Rectangle 5"/>
          <p:cNvSpPr/>
          <p:nvPr/>
        </p:nvSpPr>
        <p:spPr>
          <a:xfrm>
            <a:off x="0" y="5534561"/>
            <a:ext cx="9144000" cy="1323439"/>
          </a:xfrm>
          <a:prstGeom prst="rect">
            <a:avLst/>
          </a:prstGeom>
        </p:spPr>
        <p:txBody>
          <a:bodyPr wrap="square">
            <a:spAutoFit/>
          </a:bodyPr>
          <a:lstStyle/>
          <a:p>
            <a:pPr algn="just"/>
            <a:r>
              <a:rPr lang="en-US" sz="2000" dirty="0" smtClean="0">
                <a:solidFill>
                  <a:schemeClr val="tx2"/>
                </a:solidFill>
                <a:latin typeface="Book Antiqua" pitchFamily="18" charset="0"/>
              </a:rPr>
              <a:t>Eqn. 3.28 is an extremely useful equation and applies to essentially all flat-plate collectors. With it, the useful energy gain is calculated as a function of the inlet fluid temperature. This is a convenient representation when analyzing solar energy systems, since the inlet fluid temperature is usually known.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122"/>
                                        </p:tgtEl>
                                        <p:attrNameLst>
                                          <p:attrName>style.visibility</p:attrName>
                                        </p:attrNameLst>
                                      </p:cBhvr>
                                      <p:to>
                                        <p:strVal val="visible"/>
                                      </p:to>
                                    </p:set>
                                    <p:animEffect transition="in" filter="wipe(down)">
                                      <p:cBhvr>
                                        <p:cTn id="20" dur="500"/>
                                        <p:tgtEl>
                                          <p:spTgt spid="512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bg/>
                                          </p:spTgt>
                                        </p:tgtEl>
                                        <p:attrNameLst>
                                          <p:attrName>style.visibility</p:attrName>
                                        </p:attrNameLst>
                                      </p:cBhvr>
                                      <p:to>
                                        <p:strVal val="visible"/>
                                      </p:to>
                                    </p:set>
                                    <p:animEffect transition="in" filter="wipe(down)">
                                      <p:cBhvr>
                                        <p:cTn id="23" dur="500"/>
                                        <p:tgtEl>
                                          <p:spTgt spid="5">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down)">
                                      <p:cBhvr>
                                        <p:cTn id="2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ABSORBED SOLAR RADIATION (S)</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990600"/>
            <a:ext cx="9144000" cy="5867400"/>
          </a:xfrm>
        </p:spPr>
        <p:txBody>
          <a:bodyPr/>
          <a:lstStyle/>
          <a:p>
            <a:pPr algn="just"/>
            <a:r>
              <a:rPr lang="en-US" sz="2000" dirty="0" smtClean="0">
                <a:latin typeface="Book Antiqua" pitchFamily="18" charset="0"/>
              </a:rPr>
              <a:t>The prediction of collector performance requires information on the solar energy absorbed by the collector absorber plate.</a:t>
            </a:r>
          </a:p>
          <a:p>
            <a:pPr algn="just"/>
            <a:r>
              <a:rPr lang="en-US" sz="2000" dirty="0" smtClean="0">
                <a:latin typeface="Book Antiqua" pitchFamily="18" charset="0"/>
              </a:rPr>
              <a:t>The solar energy incident on a tilted collector can be found by the fundamentals concepts of solar radiation This incident radiation has three different spatial distributions: beam radiation, diffuse radiation, and ground-reflected radiation, and each must be treated separately.</a:t>
            </a:r>
          </a:p>
          <a:p>
            <a:pPr algn="just"/>
            <a:r>
              <a:rPr lang="en-US" sz="2000" dirty="0" smtClean="0">
                <a:latin typeface="Book Antiqua" pitchFamily="18" charset="0"/>
              </a:rPr>
              <a:t>At times it is convenient to define an average transmittance-</a:t>
            </a:r>
            <a:r>
              <a:rPr lang="en-US" sz="2000" dirty="0" err="1" smtClean="0">
                <a:latin typeface="Book Antiqua" pitchFamily="18" charset="0"/>
              </a:rPr>
              <a:t>absorptance</a:t>
            </a:r>
            <a:r>
              <a:rPr lang="en-US" sz="2000" dirty="0" smtClean="0">
                <a:latin typeface="Book Antiqua" pitchFamily="18" charset="0"/>
              </a:rPr>
              <a:t> product as the ratio of the absorbed solar radiation S to the incident solar radiation I</a:t>
            </a:r>
            <a:r>
              <a:rPr lang="en-US" sz="2000" baseline="-25000" dirty="0" smtClean="0">
                <a:latin typeface="Book Antiqua" pitchFamily="18" charset="0"/>
              </a:rPr>
              <a:t>T</a:t>
            </a:r>
            <a:r>
              <a:rPr lang="en-US" sz="2000" dirty="0" smtClean="0">
                <a:latin typeface="Book Antiqua" pitchFamily="18" charset="0"/>
              </a:rPr>
              <a:t> . Thus,</a:t>
            </a:r>
          </a:p>
          <a:p>
            <a:pPr algn="just"/>
            <a:endParaRPr lang="en-US" sz="2000" dirty="0" smtClean="0">
              <a:latin typeface="Book Antiqua" pitchFamily="18" charset="0"/>
            </a:endParaRPr>
          </a:p>
          <a:p>
            <a:pPr algn="just"/>
            <a:endParaRPr lang="en-US" sz="2400" dirty="0" smtClean="0">
              <a:latin typeface="Book Antiqua" pitchFamily="18" charset="0"/>
            </a:endParaRPr>
          </a:p>
          <a:p>
            <a:endParaRPr lang="en-US" dirty="0"/>
          </a:p>
        </p:txBody>
      </p:sp>
      <p:pic>
        <p:nvPicPr>
          <p:cNvPr id="1026"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2895600" y="3962400"/>
            <a:ext cx="2362200" cy="798041"/>
          </a:xfrm>
          <a:prstGeom prst="rect">
            <a:avLst/>
          </a:prstGeom>
          <a:noFill/>
          <a:ln w="9525">
            <a:noFill/>
            <a:miter lim="800000"/>
            <a:headEnd/>
            <a:tailEnd/>
          </a:ln>
        </p:spPr>
      </p:pic>
      <p:sp>
        <p:nvSpPr>
          <p:cNvPr id="5" name="Rectangle 4"/>
          <p:cNvSpPr/>
          <p:nvPr/>
        </p:nvSpPr>
        <p:spPr>
          <a:xfrm>
            <a:off x="7848600" y="41910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3.29</a:t>
            </a:r>
            <a:endParaRPr lang="en-US" b="1" dirty="0">
              <a:solidFill>
                <a:srgbClr val="FFFF00"/>
              </a:solidFill>
            </a:endParaRPr>
          </a:p>
        </p:txBody>
      </p:sp>
      <p:sp>
        <p:nvSpPr>
          <p:cNvPr id="6" name="Rectangle 5"/>
          <p:cNvSpPr/>
          <p:nvPr/>
        </p:nvSpPr>
        <p:spPr>
          <a:xfrm>
            <a:off x="0" y="4800600"/>
            <a:ext cx="9144000" cy="1015663"/>
          </a:xfrm>
          <a:prstGeom prst="rect">
            <a:avLst/>
          </a:prstGeom>
        </p:spPr>
        <p:txBody>
          <a:bodyPr wrap="square">
            <a:spAutoFit/>
          </a:bodyPr>
          <a:lstStyle/>
          <a:p>
            <a:pPr algn="just"/>
            <a:r>
              <a:rPr lang="en-US" sz="2000" dirty="0" smtClean="0">
                <a:solidFill>
                  <a:schemeClr val="tx2"/>
                </a:solidFill>
                <a:latin typeface="Book Antiqua" pitchFamily="18" charset="0"/>
              </a:rPr>
              <a:t>When the beam fraction is high, (</a:t>
            </a:r>
            <a:r>
              <a:rPr lang="en-US" sz="2000" dirty="0" err="1" smtClean="0">
                <a:solidFill>
                  <a:schemeClr val="tx2"/>
                </a:solidFill>
                <a:latin typeface="Book Antiqua" pitchFamily="18" charset="0"/>
              </a:rPr>
              <a:t>τα</a:t>
            </a:r>
            <a:r>
              <a:rPr lang="en-US" sz="2000" dirty="0" smtClean="0">
                <a:solidFill>
                  <a:schemeClr val="tx2"/>
                </a:solidFill>
                <a:latin typeface="Book Antiqua" pitchFamily="18" charset="0"/>
              </a:rPr>
              <a:t>)</a:t>
            </a:r>
            <a:r>
              <a:rPr lang="en-US" sz="2000" dirty="0" err="1" smtClean="0">
                <a:solidFill>
                  <a:schemeClr val="tx2"/>
                </a:solidFill>
                <a:latin typeface="Book Antiqua" pitchFamily="18" charset="0"/>
              </a:rPr>
              <a:t>av</a:t>
            </a:r>
            <a:r>
              <a:rPr lang="en-US" sz="2000" dirty="0" smtClean="0">
                <a:solidFill>
                  <a:schemeClr val="tx2"/>
                </a:solidFill>
                <a:latin typeface="Book Antiqua" pitchFamily="18" charset="0"/>
              </a:rPr>
              <a:t> is close to (</a:t>
            </a:r>
            <a:r>
              <a:rPr lang="en-US" sz="2000" dirty="0" err="1" smtClean="0">
                <a:solidFill>
                  <a:schemeClr val="tx2"/>
                </a:solidFill>
                <a:latin typeface="Book Antiqua" pitchFamily="18" charset="0"/>
              </a:rPr>
              <a:t>τα</a:t>
            </a:r>
            <a:r>
              <a:rPr lang="en-US" sz="2000" dirty="0" smtClean="0">
                <a:solidFill>
                  <a:schemeClr val="tx2"/>
                </a:solidFill>
                <a:latin typeface="Book Antiqua" pitchFamily="18" charset="0"/>
              </a:rPr>
              <a:t>)b. When the diffuse fraction is high, using the value of (</a:t>
            </a:r>
            <a:r>
              <a:rPr lang="en-US" sz="2000" dirty="0" err="1" smtClean="0">
                <a:solidFill>
                  <a:schemeClr val="tx2"/>
                </a:solidFill>
                <a:latin typeface="Book Antiqua" pitchFamily="18" charset="0"/>
              </a:rPr>
              <a:t>τα</a:t>
            </a:r>
            <a:r>
              <a:rPr lang="en-US" sz="2000" dirty="0" smtClean="0">
                <a:solidFill>
                  <a:schemeClr val="tx2"/>
                </a:solidFill>
                <a:latin typeface="Book Antiqua" pitchFamily="18" charset="0"/>
              </a:rPr>
              <a:t>)d for (</a:t>
            </a:r>
            <a:r>
              <a:rPr lang="en-US" sz="2000" dirty="0" err="1" smtClean="0">
                <a:solidFill>
                  <a:schemeClr val="tx2"/>
                </a:solidFill>
                <a:latin typeface="Book Antiqua" pitchFamily="18" charset="0"/>
              </a:rPr>
              <a:t>τα</a:t>
            </a:r>
            <a:r>
              <a:rPr lang="en-US" sz="2000" dirty="0" smtClean="0">
                <a:solidFill>
                  <a:schemeClr val="tx2"/>
                </a:solidFill>
                <a:latin typeface="Book Antiqua" pitchFamily="18" charset="0"/>
              </a:rPr>
              <a:t>)</a:t>
            </a:r>
            <a:r>
              <a:rPr lang="en-US" sz="2000" dirty="0" err="1" smtClean="0">
                <a:solidFill>
                  <a:schemeClr val="tx2"/>
                </a:solidFill>
                <a:latin typeface="Book Antiqua" pitchFamily="18" charset="0"/>
              </a:rPr>
              <a:t>av</a:t>
            </a:r>
            <a:r>
              <a:rPr lang="en-US" sz="2000" dirty="0" smtClean="0">
                <a:solidFill>
                  <a:schemeClr val="tx2"/>
                </a:solidFill>
                <a:latin typeface="Book Antiqua" pitchFamily="18" charset="0"/>
              </a:rPr>
              <a:t> may be a reasonable assumption.</a:t>
            </a:r>
          </a:p>
        </p:txBody>
      </p:sp>
      <p:sp>
        <p:nvSpPr>
          <p:cNvPr id="7" name="Rectangle 6"/>
          <p:cNvSpPr/>
          <p:nvPr/>
        </p:nvSpPr>
        <p:spPr>
          <a:xfrm>
            <a:off x="0" y="5791200"/>
            <a:ext cx="9144000" cy="707886"/>
          </a:xfrm>
          <a:prstGeom prst="rect">
            <a:avLst/>
          </a:prstGeom>
        </p:spPr>
        <p:txBody>
          <a:bodyPr wrap="square">
            <a:spAutoFit/>
          </a:bodyPr>
          <a:lstStyle/>
          <a:p>
            <a:pPr algn="just"/>
            <a:r>
              <a:rPr lang="en-US" sz="2000" dirty="0" smtClean="0">
                <a:solidFill>
                  <a:schemeClr val="tx2"/>
                </a:solidFill>
                <a:latin typeface="Book Antiqua" pitchFamily="18" charset="0"/>
              </a:rPr>
              <a:t>useful energy gain by the collector is highest when beam radiation is high, and as an approximation when I</a:t>
            </a:r>
            <a:r>
              <a:rPr lang="en-US" sz="2000" baseline="-25000" dirty="0" smtClean="0">
                <a:solidFill>
                  <a:schemeClr val="tx2"/>
                </a:solidFill>
                <a:latin typeface="Book Antiqua" pitchFamily="18" charset="0"/>
              </a:rPr>
              <a:t>T</a:t>
            </a:r>
            <a:r>
              <a:rPr lang="en-US" sz="2000" dirty="0" smtClean="0">
                <a:solidFill>
                  <a:schemeClr val="tx2"/>
                </a:solidFill>
                <a:latin typeface="Book Antiqua" pitchFamily="18" charset="0"/>
              </a:rPr>
              <a:t> data are available, the following can be assumed:</a:t>
            </a:r>
          </a:p>
        </p:txBody>
      </p:sp>
      <p:pic>
        <p:nvPicPr>
          <p:cNvPr id="1027" name="Picture 3"/>
          <p:cNvPicPr>
            <a:picLocks noChangeAspect="1" noChangeArrowheads="1"/>
          </p:cNvPicPr>
          <p:nvPr/>
        </p:nvPicPr>
        <p:blipFill>
          <a:blip r:embed="rId3" cstate="print">
            <a:duotone>
              <a:prstClr val="black"/>
              <a:srgbClr val="00B0F0">
                <a:tint val="45000"/>
                <a:satMod val="400000"/>
              </a:srgbClr>
            </a:duotone>
          </a:blip>
          <a:srcRect/>
          <a:stretch>
            <a:fillRect/>
          </a:stretch>
        </p:blipFill>
        <p:spPr bwMode="auto">
          <a:xfrm>
            <a:off x="3352800" y="6410326"/>
            <a:ext cx="1905000" cy="4639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lstStyle/>
          <a:p>
            <a:r>
              <a:rPr lang="en-US" dirty="0" err="1" smtClean="0">
                <a:solidFill>
                  <a:srgbClr val="FF0000"/>
                </a:solidFill>
              </a:rPr>
              <a:t>eXAMPLE</a:t>
            </a:r>
            <a:endParaRPr lang="en-US" dirty="0">
              <a:solidFill>
                <a:srgbClr val="FF0000"/>
              </a:solidFill>
            </a:endParaRPr>
          </a:p>
        </p:txBody>
      </p:sp>
      <p:sp>
        <p:nvSpPr>
          <p:cNvPr id="3" name="Content Placeholder 2"/>
          <p:cNvSpPr>
            <a:spLocks noGrp="1"/>
          </p:cNvSpPr>
          <p:nvPr>
            <p:ph idx="1"/>
          </p:nvPr>
        </p:nvSpPr>
        <p:spPr>
          <a:xfrm>
            <a:off x="0" y="685800"/>
            <a:ext cx="9144000" cy="6172200"/>
          </a:xfrm>
        </p:spPr>
        <p:txBody>
          <a:bodyPr>
            <a:noAutofit/>
          </a:bodyPr>
          <a:lstStyle/>
          <a:p>
            <a:pPr marL="61913" indent="-61913" algn="just">
              <a:buNone/>
            </a:pPr>
            <a:r>
              <a:rPr lang="en-US" sz="1800" dirty="0" smtClean="0"/>
              <a:t>Calculate the daily useful gain and efficiency of an array of 10 solar collector modules installed in parallel near Boulder, Colorado, at a slope of 60◦ and a surface azimuth of 0◦. The hourly radiation on the plane of the collector </a:t>
            </a:r>
            <a:r>
              <a:rPr lang="en-US" sz="1800" i="1" dirty="0" smtClean="0"/>
              <a:t>I</a:t>
            </a:r>
            <a:r>
              <a:rPr lang="en-US" sz="1800" i="1" baseline="-25000" dirty="0" smtClean="0"/>
              <a:t>T</a:t>
            </a:r>
            <a:r>
              <a:rPr lang="en-US" sz="1800" i="1" dirty="0" smtClean="0"/>
              <a:t> , the hourly radiation absorbed by the </a:t>
            </a:r>
            <a:r>
              <a:rPr lang="en-US" sz="1800" dirty="0" smtClean="0"/>
              <a:t>absorber plate </a:t>
            </a:r>
            <a:r>
              <a:rPr lang="en-US" sz="1800" i="1" dirty="0" smtClean="0"/>
              <a:t>S, and the hourly ambient temperature Ta are given in the table  below.</a:t>
            </a:r>
            <a:r>
              <a:rPr lang="en-US" sz="1800" dirty="0" smtClean="0"/>
              <a:t> For the collector assume the overall loss coefficient </a:t>
            </a:r>
            <a:r>
              <a:rPr lang="en-US" sz="1800" i="1" dirty="0" smtClean="0"/>
              <a:t>U</a:t>
            </a:r>
            <a:r>
              <a:rPr lang="en-US" sz="1800" i="1" baseline="-25000" dirty="0" smtClean="0"/>
              <a:t>L</a:t>
            </a:r>
            <a:r>
              <a:rPr lang="en-US" sz="1800" i="1" dirty="0" smtClean="0"/>
              <a:t> to be 8.0 W/m</a:t>
            </a:r>
            <a:r>
              <a:rPr lang="en-US" sz="1800" i="1" baseline="30000" dirty="0" smtClean="0"/>
              <a:t>2</a:t>
            </a:r>
            <a:r>
              <a:rPr lang="en-US" sz="1800" i="1" dirty="0" smtClean="0"/>
              <a:t> ◦C and </a:t>
            </a:r>
            <a:r>
              <a:rPr lang="en-US" sz="1800" dirty="0" smtClean="0"/>
              <a:t>the plate efficiency factor </a:t>
            </a:r>
            <a:r>
              <a:rPr lang="en-US" sz="1800" i="1" dirty="0" smtClean="0"/>
              <a:t>F</a:t>
            </a:r>
            <a:r>
              <a:rPr lang="en-US" sz="1800" i="1" baseline="30000" dirty="0" smtClean="0"/>
              <a:t>’</a:t>
            </a:r>
            <a:r>
              <a:rPr lang="en-US" sz="1800" i="1" dirty="0" smtClean="0"/>
              <a:t> to be 0.841 .The water flow rate through </a:t>
            </a:r>
            <a:r>
              <a:rPr lang="en-US" sz="1800" dirty="0" smtClean="0"/>
              <a:t>each 1 x 2-m collector panel is 0.03 kg</a:t>
            </a:r>
            <a:r>
              <a:rPr lang="en-US" sz="1800" i="1" dirty="0" smtClean="0"/>
              <a:t>/s and the inlet water temperature remains constant </a:t>
            </a:r>
            <a:r>
              <a:rPr lang="en-US" sz="1800" dirty="0" smtClean="0"/>
              <a:t>at 40 </a:t>
            </a:r>
            <a:r>
              <a:rPr lang="en-US" sz="1800" baseline="30000" dirty="0" smtClean="0"/>
              <a:t>◦</a:t>
            </a:r>
            <a:r>
              <a:rPr lang="en-US" sz="1800" dirty="0" smtClean="0"/>
              <a:t>C. Assume a controller turns off the water flow whenever the outlet temperature is less than the inlet temperature.</a:t>
            </a:r>
          </a:p>
          <a:p>
            <a:pPr marL="61913" indent="-61913" algn="just"/>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1" y="2971800"/>
            <a:ext cx="4426463" cy="32766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20724"/>
          <a:stretch>
            <a:fillRect/>
          </a:stretch>
        </p:blipFill>
        <p:spPr bwMode="auto">
          <a:xfrm>
            <a:off x="4419600" y="3048000"/>
            <a:ext cx="3992758" cy="32766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6248400"/>
            <a:ext cx="8077200" cy="43930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ipe(down)">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CRITICAL RADIATION LEVEL</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066800"/>
            <a:ext cx="9144000" cy="5791200"/>
          </a:xfrm>
        </p:spPr>
        <p:txBody>
          <a:bodyPr>
            <a:normAutofit/>
          </a:bodyPr>
          <a:lstStyle/>
          <a:p>
            <a:pPr marL="61913" indent="-61913" algn="just">
              <a:buNone/>
            </a:pPr>
            <a:r>
              <a:rPr lang="en-US" sz="2000" dirty="0" smtClean="0">
                <a:latin typeface="Book Antiqua" pitchFamily="18" charset="0"/>
              </a:rPr>
              <a:t>we can now determine the critical radiation level </a:t>
            </a:r>
            <a:r>
              <a:rPr lang="en-US" sz="2000" dirty="0" err="1" smtClean="0">
                <a:latin typeface="Book Antiqua" pitchFamily="18" charset="0"/>
              </a:rPr>
              <a:t>G</a:t>
            </a:r>
            <a:r>
              <a:rPr lang="en-US" sz="2000" baseline="-25000" dirty="0" err="1" smtClean="0">
                <a:latin typeface="Book Antiqua" pitchFamily="18" charset="0"/>
              </a:rPr>
              <a:t>Tc</a:t>
            </a:r>
            <a:r>
              <a:rPr lang="en-US" sz="2000" dirty="0" smtClean="0">
                <a:latin typeface="Book Antiqua" pitchFamily="18" charset="0"/>
              </a:rPr>
              <a:t> for flat-plate collectors by rewriting the basic flat plate equation (eq. 3.28) in the following form.</a:t>
            </a:r>
          </a:p>
        </p:txBody>
      </p:sp>
      <p:pic>
        <p:nvPicPr>
          <p:cNvPr id="3074" name="Picture 2"/>
          <p:cNvPicPr>
            <a:picLocks noChangeAspect="1" noChangeArrowheads="1"/>
          </p:cNvPicPr>
          <p:nvPr/>
        </p:nvPicPr>
        <p:blipFill>
          <a:blip r:embed="rId2" cstate="print">
            <a:duotone>
              <a:prstClr val="black"/>
              <a:srgbClr val="92D050">
                <a:tint val="45000"/>
                <a:satMod val="400000"/>
              </a:srgbClr>
            </a:duotone>
          </a:blip>
          <a:srcRect/>
          <a:stretch>
            <a:fillRect/>
          </a:stretch>
        </p:blipFill>
        <p:spPr bwMode="auto">
          <a:xfrm>
            <a:off x="1524000" y="1828800"/>
            <a:ext cx="4852894" cy="609600"/>
          </a:xfrm>
          <a:prstGeom prst="rect">
            <a:avLst/>
          </a:prstGeom>
          <a:noFill/>
          <a:ln w="9525">
            <a:noFill/>
            <a:miter lim="800000"/>
            <a:headEnd/>
            <a:tailEnd/>
          </a:ln>
        </p:spPr>
      </p:pic>
      <p:sp>
        <p:nvSpPr>
          <p:cNvPr id="5" name="Rectangle 4"/>
          <p:cNvSpPr/>
          <p:nvPr/>
        </p:nvSpPr>
        <p:spPr>
          <a:xfrm>
            <a:off x="0" y="2514600"/>
            <a:ext cx="9144000" cy="1015663"/>
          </a:xfrm>
          <a:prstGeom prst="rect">
            <a:avLst/>
          </a:prstGeom>
        </p:spPr>
        <p:txBody>
          <a:bodyPr wrap="square">
            <a:spAutoFit/>
          </a:bodyPr>
          <a:lstStyle/>
          <a:p>
            <a:pPr algn="just"/>
            <a:r>
              <a:rPr lang="en-US" sz="2000" dirty="0" smtClean="0">
                <a:solidFill>
                  <a:schemeClr val="tx2"/>
                </a:solidFill>
                <a:latin typeface="Book Antiqua" pitchFamily="18" charset="0"/>
              </a:rPr>
              <a:t>The critical radiation level is that value of G</a:t>
            </a:r>
            <a:r>
              <a:rPr lang="en-US" sz="2000" baseline="-25000" dirty="0" smtClean="0">
                <a:solidFill>
                  <a:schemeClr val="tx2"/>
                </a:solidFill>
                <a:latin typeface="Book Antiqua" pitchFamily="18" charset="0"/>
              </a:rPr>
              <a:t>T </a:t>
            </a:r>
            <a:r>
              <a:rPr lang="en-US" sz="2000" dirty="0" smtClean="0">
                <a:solidFill>
                  <a:schemeClr val="tx2"/>
                </a:solidFill>
                <a:latin typeface="Book Antiqua" pitchFamily="18" charset="0"/>
              </a:rPr>
              <a:t>that makes the term in the brackets identically zero, that is, where the absorbed radiation and loss terms are equal:</a:t>
            </a:r>
          </a:p>
        </p:txBody>
      </p:sp>
      <p:pic>
        <p:nvPicPr>
          <p:cNvPr id="3075" name="Picture 3"/>
          <p:cNvPicPr>
            <a:picLocks noChangeAspect="1" noChangeArrowheads="1"/>
          </p:cNvPicPr>
          <p:nvPr/>
        </p:nvPicPr>
        <p:blipFill>
          <a:blip r:embed="rId3" cstate="print">
            <a:duotone>
              <a:prstClr val="black"/>
              <a:srgbClr val="92D050">
                <a:tint val="45000"/>
                <a:satMod val="400000"/>
              </a:srgbClr>
            </a:duotone>
          </a:blip>
          <a:srcRect/>
          <a:stretch>
            <a:fillRect/>
          </a:stretch>
        </p:blipFill>
        <p:spPr bwMode="auto">
          <a:xfrm>
            <a:off x="2590800" y="3124200"/>
            <a:ext cx="2667000" cy="816919"/>
          </a:xfrm>
          <a:prstGeom prst="rect">
            <a:avLst/>
          </a:prstGeom>
          <a:noFill/>
          <a:ln w="9525">
            <a:noFill/>
            <a:miter lim="800000"/>
            <a:headEnd/>
            <a:tailEnd/>
          </a:ln>
        </p:spPr>
      </p:pic>
      <p:sp>
        <p:nvSpPr>
          <p:cNvPr id="7" name="Rectangle 6"/>
          <p:cNvSpPr/>
          <p:nvPr/>
        </p:nvSpPr>
        <p:spPr>
          <a:xfrm>
            <a:off x="0" y="3962400"/>
            <a:ext cx="9144000" cy="400110"/>
          </a:xfrm>
          <a:prstGeom prst="rect">
            <a:avLst/>
          </a:prstGeom>
        </p:spPr>
        <p:txBody>
          <a:bodyPr wrap="square">
            <a:spAutoFit/>
          </a:bodyPr>
          <a:lstStyle/>
          <a:p>
            <a:pPr algn="just"/>
            <a:r>
              <a:rPr lang="en-US" sz="2000" dirty="0" smtClean="0">
                <a:solidFill>
                  <a:schemeClr val="tx2"/>
                </a:solidFill>
                <a:latin typeface="Book Antiqua" pitchFamily="18" charset="0"/>
              </a:rPr>
              <a:t>The collector output can now be written in terms of the critical radiation level:</a:t>
            </a:r>
          </a:p>
        </p:txBody>
      </p:sp>
      <p:pic>
        <p:nvPicPr>
          <p:cNvPr id="3076" name="Picture 4"/>
          <p:cNvPicPr>
            <a:picLocks noChangeAspect="1" noChangeArrowheads="1"/>
          </p:cNvPicPr>
          <p:nvPr/>
        </p:nvPicPr>
        <p:blipFill>
          <a:blip r:embed="rId4" cstate="print">
            <a:duotone>
              <a:prstClr val="black"/>
              <a:srgbClr val="00B0F0">
                <a:tint val="45000"/>
                <a:satMod val="400000"/>
              </a:srgbClr>
            </a:duotone>
          </a:blip>
          <a:srcRect/>
          <a:stretch>
            <a:fillRect/>
          </a:stretch>
        </p:blipFill>
        <p:spPr bwMode="auto">
          <a:xfrm>
            <a:off x="2133600" y="4343400"/>
            <a:ext cx="4114799" cy="595563"/>
          </a:xfrm>
          <a:prstGeom prst="rect">
            <a:avLst/>
          </a:prstGeom>
          <a:noFill/>
          <a:ln w="9525">
            <a:noFill/>
            <a:miter lim="800000"/>
            <a:headEnd/>
            <a:tailEnd/>
          </a:ln>
        </p:spPr>
      </p:pic>
      <p:sp>
        <p:nvSpPr>
          <p:cNvPr id="9" name="Rectangle 8"/>
          <p:cNvSpPr/>
          <p:nvPr/>
        </p:nvSpPr>
        <p:spPr>
          <a:xfrm>
            <a:off x="8001000" y="1981200"/>
            <a:ext cx="704039"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3.30a</a:t>
            </a:r>
            <a:endParaRPr lang="en-US" b="1" dirty="0">
              <a:solidFill>
                <a:srgbClr val="FFFF00"/>
              </a:solidFill>
            </a:endParaRPr>
          </a:p>
        </p:txBody>
      </p:sp>
      <p:sp>
        <p:nvSpPr>
          <p:cNvPr id="10" name="Rectangle 9"/>
          <p:cNvSpPr/>
          <p:nvPr/>
        </p:nvSpPr>
        <p:spPr>
          <a:xfrm>
            <a:off x="8001000" y="3352800"/>
            <a:ext cx="729687"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3.30b</a:t>
            </a:r>
            <a:endParaRPr lang="en-US" b="1" dirty="0">
              <a:solidFill>
                <a:srgbClr val="FFFF00"/>
              </a:solidFill>
            </a:endParaRPr>
          </a:p>
        </p:txBody>
      </p:sp>
      <p:sp>
        <p:nvSpPr>
          <p:cNvPr id="11" name="Rectangle 10"/>
          <p:cNvSpPr/>
          <p:nvPr/>
        </p:nvSpPr>
        <p:spPr>
          <a:xfrm>
            <a:off x="8077200" y="4419600"/>
            <a:ext cx="691215"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3.30c</a:t>
            </a:r>
            <a:endParaRPr lang="en-US" b="1" dirty="0">
              <a:solidFill>
                <a:srgbClr val="FFFF00"/>
              </a:solidFill>
            </a:endParaRPr>
          </a:p>
        </p:txBody>
      </p:sp>
      <p:sp>
        <p:nvSpPr>
          <p:cNvPr id="12" name="Rectangle 11"/>
          <p:cNvSpPr/>
          <p:nvPr/>
        </p:nvSpPr>
        <p:spPr>
          <a:xfrm>
            <a:off x="0" y="5029200"/>
            <a:ext cx="9144000" cy="2246769"/>
          </a:xfrm>
          <a:prstGeom prst="rect">
            <a:avLst/>
          </a:prstGeom>
        </p:spPr>
        <p:txBody>
          <a:bodyPr wrap="square">
            <a:spAutoFit/>
          </a:bodyPr>
          <a:lstStyle/>
          <a:p>
            <a:pPr algn="just"/>
            <a:r>
              <a:rPr lang="en-US" sz="2000" dirty="0" smtClean="0">
                <a:solidFill>
                  <a:schemeClr val="tx2"/>
                </a:solidFill>
                <a:latin typeface="Book Antiqua" pitchFamily="18" charset="0"/>
              </a:rPr>
              <a:t>The equations for </a:t>
            </a:r>
            <a:r>
              <a:rPr lang="en-US" sz="2000" dirty="0" err="1" smtClean="0">
                <a:solidFill>
                  <a:schemeClr val="tx2"/>
                </a:solidFill>
                <a:latin typeface="Book Antiqua" pitchFamily="18" charset="0"/>
              </a:rPr>
              <a:t>Qu</a:t>
            </a:r>
            <a:r>
              <a:rPr lang="en-US" sz="2000" dirty="0" smtClean="0">
                <a:solidFill>
                  <a:schemeClr val="tx2"/>
                </a:solidFill>
                <a:latin typeface="Book Antiqua" pitchFamily="18" charset="0"/>
              </a:rPr>
              <a:t> indicate that for the collector to produce useful output, that is, for </a:t>
            </a:r>
            <a:r>
              <a:rPr lang="en-US" sz="2000" dirty="0" err="1" smtClean="0">
                <a:solidFill>
                  <a:schemeClr val="tx2"/>
                </a:solidFill>
                <a:latin typeface="Book Antiqua" pitchFamily="18" charset="0"/>
              </a:rPr>
              <a:t>Qu</a:t>
            </a:r>
            <a:r>
              <a:rPr lang="en-US" sz="2000" dirty="0" smtClean="0">
                <a:solidFill>
                  <a:schemeClr val="tx2"/>
                </a:solidFill>
                <a:latin typeface="Book Antiqua" pitchFamily="18" charset="0"/>
              </a:rPr>
              <a:t> &gt; 0, the absorbed radiation must exceed the thermal losses and GT must be greater than </a:t>
            </a:r>
            <a:r>
              <a:rPr lang="en-US" sz="2000" dirty="0" err="1" smtClean="0">
                <a:solidFill>
                  <a:schemeClr val="tx2"/>
                </a:solidFill>
                <a:latin typeface="Book Antiqua" pitchFamily="18" charset="0"/>
              </a:rPr>
              <a:t>G</a:t>
            </a:r>
            <a:r>
              <a:rPr lang="en-US" sz="2000" baseline="-25000" dirty="0" err="1" smtClean="0">
                <a:solidFill>
                  <a:schemeClr val="tx2"/>
                </a:solidFill>
                <a:latin typeface="Book Antiqua" pitchFamily="18" charset="0"/>
              </a:rPr>
              <a:t>Tc</a:t>
            </a:r>
            <a:r>
              <a:rPr lang="en-US" sz="2000" dirty="0" smtClean="0">
                <a:solidFill>
                  <a:schemeClr val="tx2"/>
                </a:solidFill>
                <a:latin typeface="Book Antiqua" pitchFamily="18" charset="0"/>
              </a:rPr>
              <a:t>. </a:t>
            </a:r>
          </a:p>
          <a:p>
            <a:pPr algn="just"/>
            <a:r>
              <a:rPr lang="en-US" sz="2000" dirty="0" smtClean="0">
                <a:solidFill>
                  <a:schemeClr val="tx2"/>
                </a:solidFill>
                <a:latin typeface="Book Antiqua" pitchFamily="18" charset="0"/>
              </a:rPr>
              <a:t>In Equations 3.30c, only positive values of the terms in parentheses are considered. This implies that there is a controller on the collector that shuts off the flow of fluid when the value in parentheses is not positive.</a:t>
            </a:r>
          </a:p>
          <a:p>
            <a:pPr algn="just"/>
            <a:endParaRPr lang="en-US" sz="2000" dirty="0" smtClean="0">
              <a:solidFill>
                <a:schemeClr val="tx2"/>
              </a:solidFill>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bg/>
                                          </p:spTgt>
                                        </p:tgtEl>
                                        <p:attrNameLst>
                                          <p:attrName>style.visibility</p:attrName>
                                        </p:attrNameLst>
                                      </p:cBhvr>
                                      <p:to>
                                        <p:strVal val="visible"/>
                                      </p:to>
                                    </p:set>
                                    <p:animEffect transition="in" filter="wipe(down)">
                                      <p:cBhvr>
                                        <p:cTn id="15" dur="500"/>
                                        <p:tgtEl>
                                          <p:spTgt spid="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3075"/>
                                        </p:tgtEl>
                                        <p:attrNameLst>
                                          <p:attrName>style.visibility</p:attrName>
                                        </p:attrNameLst>
                                      </p:cBhvr>
                                      <p:to>
                                        <p:strVal val="visible"/>
                                      </p:to>
                                    </p:set>
                                    <p:animEffect transition="in" filter="wipe(down)">
                                      <p:cBhvr>
                                        <p:cTn id="26" dur="500"/>
                                        <p:tgtEl>
                                          <p:spTgt spid="307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bg/>
                                          </p:spTgt>
                                        </p:tgtEl>
                                        <p:attrNameLst>
                                          <p:attrName>style.visibility</p:attrName>
                                        </p:attrNameLst>
                                      </p:cBhvr>
                                      <p:to>
                                        <p:strVal val="visible"/>
                                      </p:to>
                                    </p:set>
                                    <p:animEffect transition="in" filter="wipe(down)">
                                      <p:cBhvr>
                                        <p:cTn id="29" dur="500"/>
                                        <p:tgtEl>
                                          <p:spTgt spid="10">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down)">
                                      <p:cBhvr>
                                        <p:cTn id="37" dur="500"/>
                                        <p:tgtEl>
                                          <p:spTgt spid="7">
                                            <p:txEl>
                                              <p:pRg st="0" end="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3076"/>
                                        </p:tgtEl>
                                        <p:attrNameLst>
                                          <p:attrName>style.visibility</p:attrName>
                                        </p:attrNameLst>
                                      </p:cBhvr>
                                      <p:to>
                                        <p:strVal val="visible"/>
                                      </p:to>
                                    </p:set>
                                    <p:animEffect transition="in" filter="wipe(down)">
                                      <p:cBhvr>
                                        <p:cTn id="40" dur="500"/>
                                        <p:tgtEl>
                                          <p:spTgt spid="307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1">
                                            <p:bg/>
                                          </p:spTgt>
                                        </p:tgtEl>
                                        <p:attrNameLst>
                                          <p:attrName>style.visibility</p:attrName>
                                        </p:attrNameLst>
                                      </p:cBhvr>
                                      <p:to>
                                        <p:strVal val="visible"/>
                                      </p:to>
                                    </p:set>
                                    <p:animEffect transition="in" filter="wipe(down)">
                                      <p:cBhvr>
                                        <p:cTn id="43" dur="500"/>
                                        <p:tgtEl>
                                          <p:spTgt spid="11">
                                            <p:bg/>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down)">
                                      <p:cBhvr>
                                        <p:cTn id="46" dur="500"/>
                                        <p:tgtEl>
                                          <p:spTgt spid="11">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Effect transition="in" filter="wipe(down)">
                                      <p:cBhvr>
                                        <p:cTn id="51" dur="500"/>
                                        <p:tgtEl>
                                          <p:spTgt spid="12">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
                                            <p:txEl>
                                              <p:pRg st="1" end="1"/>
                                            </p:txEl>
                                          </p:spTgt>
                                        </p:tgtEl>
                                        <p:attrNameLst>
                                          <p:attrName>style.visibility</p:attrName>
                                        </p:attrNameLst>
                                      </p:cBhvr>
                                      <p:to>
                                        <p:strVal val="visible"/>
                                      </p:to>
                                    </p:set>
                                    <p:animEffect transition="in" filter="wipe(down)">
                                      <p:cBhvr>
                                        <p:cTn id="56"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P spid="9" grpId="0" build="p" animBg="1"/>
      <p:bldP spid="10" grpId="0" build="p" animBg="1"/>
      <p:bldP spid="11" grpId="0" build="p" animBg="1"/>
      <p:bldP spid="12"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Collector Efficiency</a:t>
            </a:r>
            <a:r>
              <a:rPr lang="en-US" dirty="0" smtClean="0"/>
              <a:t/>
            </a:r>
            <a:br>
              <a:rPr lang="en-US" dirty="0" smtClean="0"/>
            </a:br>
            <a:endParaRPr lang="en-US" dirty="0"/>
          </a:p>
        </p:txBody>
      </p:sp>
      <p:sp>
        <p:nvSpPr>
          <p:cNvPr id="3" name="Content Placeholder 2"/>
          <p:cNvSpPr>
            <a:spLocks noGrp="1"/>
          </p:cNvSpPr>
          <p:nvPr>
            <p:ph idx="1"/>
          </p:nvPr>
        </p:nvSpPr>
        <p:spPr>
          <a:xfrm>
            <a:off x="0" y="1143000"/>
            <a:ext cx="9144000" cy="5715000"/>
          </a:xfrm>
          <a:noFill/>
          <a:ln w="9525">
            <a:noFill/>
            <a:miter lim="800000"/>
            <a:headEnd/>
            <a:tailEnd/>
          </a:ln>
        </p:spPr>
        <p:txBody>
          <a:bodyPr>
            <a:normAutofit/>
          </a:bodyPr>
          <a:lstStyle/>
          <a:p>
            <a:pPr algn="just"/>
            <a:r>
              <a:rPr lang="en-US" sz="2800" dirty="0" smtClean="0">
                <a:latin typeface="Book Antiqua" pitchFamily="18" charset="0"/>
              </a:rPr>
              <a:t>The instantaneous efficiency of the collector can be expressed as:</a:t>
            </a:r>
            <a:endParaRPr lang="en-US" sz="2800" dirty="0">
              <a:latin typeface="Book Antiqua" pitchFamily="18" charset="0"/>
            </a:endParaRPr>
          </a:p>
        </p:txBody>
      </p:sp>
      <p:pic>
        <p:nvPicPr>
          <p:cNvPr id="6146" name="Picture 2"/>
          <p:cNvPicPr>
            <a:picLocks noChangeAspect="1" noChangeArrowheads="1"/>
          </p:cNvPicPr>
          <p:nvPr/>
        </p:nvPicPr>
        <p:blipFill>
          <a:blip r:embed="rId2" cstate="print">
            <a:duotone>
              <a:prstClr val="black"/>
              <a:srgbClr val="00B0F0">
                <a:tint val="45000"/>
                <a:satMod val="400000"/>
              </a:srgbClr>
            </a:duotone>
          </a:blip>
          <a:srcRect/>
          <a:stretch>
            <a:fillRect/>
          </a:stretch>
        </p:blipFill>
        <p:spPr bwMode="auto">
          <a:xfrm>
            <a:off x="838200" y="2133600"/>
            <a:ext cx="4893860" cy="990600"/>
          </a:xfrm>
          <a:prstGeom prst="rect">
            <a:avLst/>
          </a:prstGeom>
          <a:noFill/>
          <a:ln w="9525">
            <a:noFill/>
            <a:miter lim="800000"/>
            <a:headEnd/>
            <a:tailEnd/>
          </a:ln>
        </p:spPr>
      </p:pic>
      <p:sp>
        <p:nvSpPr>
          <p:cNvPr id="5" name="Rectangle 4"/>
          <p:cNvSpPr/>
          <p:nvPr/>
        </p:nvSpPr>
        <p:spPr>
          <a:xfrm>
            <a:off x="7848600" y="2438400"/>
            <a:ext cx="588623" cy="369332"/>
          </a:xfrm>
          <a:prstGeom prst="rect">
            <a:avLst/>
          </a:prstGeom>
          <a:solidFill>
            <a:srgbClr val="0000FF"/>
          </a:solidFill>
        </p:spPr>
        <p:txBody>
          <a:bodyPr wrap="none">
            <a:spAutoFit/>
          </a:bodyPr>
          <a:lstStyle/>
          <a:p>
            <a:r>
              <a:rPr lang="en-US" b="1" dirty="0" smtClean="0">
                <a:solidFill>
                  <a:srgbClr val="FFFF00"/>
                </a:solidFill>
                <a:latin typeface="Book Antiqua" pitchFamily="18" charset="0"/>
              </a:rPr>
              <a:t>3.31</a:t>
            </a:r>
            <a:endParaRPr lang="en-US" b="1" dirty="0">
              <a:solidFill>
                <a:srgbClr val="FFFF00"/>
              </a:solidFill>
            </a:endParaRPr>
          </a:p>
        </p:txBody>
      </p:sp>
      <p:sp>
        <p:nvSpPr>
          <p:cNvPr id="6" name="Rectangle 5"/>
          <p:cNvSpPr/>
          <p:nvPr/>
        </p:nvSpPr>
        <p:spPr>
          <a:xfrm>
            <a:off x="0" y="3200400"/>
            <a:ext cx="1326004" cy="523220"/>
          </a:xfrm>
          <a:prstGeom prst="rect">
            <a:avLst/>
          </a:prstGeom>
        </p:spPr>
        <p:txBody>
          <a:bodyPr wrap="none">
            <a:spAutoFit/>
          </a:bodyPr>
          <a:lstStyle/>
          <a:p>
            <a:r>
              <a:rPr lang="en-US" sz="2800" dirty="0" smtClean="0">
                <a:solidFill>
                  <a:schemeClr val="tx2"/>
                </a:solidFill>
                <a:latin typeface="Book Antiqua" pitchFamily="18" charset="0"/>
              </a:rPr>
              <a:t>Where </a:t>
            </a:r>
          </a:p>
        </p:txBody>
      </p:sp>
      <p:pic>
        <p:nvPicPr>
          <p:cNvPr id="6147" name="Picture 3"/>
          <p:cNvPicPr>
            <a:picLocks noChangeAspect="1" noChangeArrowheads="1"/>
          </p:cNvPicPr>
          <p:nvPr/>
        </p:nvPicPr>
        <p:blipFill>
          <a:blip r:embed="rId3" cstate="print"/>
          <a:srcRect/>
          <a:stretch>
            <a:fillRect/>
          </a:stretch>
        </p:blipFill>
        <p:spPr bwMode="auto">
          <a:xfrm>
            <a:off x="1143000" y="3200400"/>
            <a:ext cx="3347085" cy="533400"/>
          </a:xfrm>
          <a:prstGeom prst="rect">
            <a:avLst/>
          </a:prstGeom>
          <a:noFill/>
          <a:ln w="9525">
            <a:noFill/>
            <a:miter lim="800000"/>
            <a:headEnd/>
            <a:tailEnd/>
          </a:ln>
        </p:spPr>
      </p:pic>
      <p:sp>
        <p:nvSpPr>
          <p:cNvPr id="8" name="Rectangle 7"/>
          <p:cNvSpPr/>
          <p:nvPr/>
        </p:nvSpPr>
        <p:spPr>
          <a:xfrm>
            <a:off x="0" y="3886200"/>
            <a:ext cx="9144000" cy="954107"/>
          </a:xfrm>
          <a:prstGeom prst="rect">
            <a:avLst/>
          </a:prstGeom>
        </p:spPr>
        <p:txBody>
          <a:bodyPr wrap="square">
            <a:spAutoFit/>
          </a:bodyPr>
          <a:lstStyle/>
          <a:p>
            <a:pPr algn="just"/>
            <a:r>
              <a:rPr lang="en-US" sz="2800" dirty="0" smtClean="0">
                <a:solidFill>
                  <a:schemeClr val="tx2"/>
                </a:solidFill>
                <a:latin typeface="Book Antiqua" pitchFamily="18" charset="0"/>
              </a:rPr>
              <a:t>Note that, if </a:t>
            </a:r>
            <a:r>
              <a:rPr lang="en-US" sz="2800" dirty="0" err="1" smtClean="0">
                <a:solidFill>
                  <a:schemeClr val="tx2"/>
                </a:solidFill>
                <a:latin typeface="Book Antiqua" pitchFamily="18" charset="0"/>
              </a:rPr>
              <a:t>F</a:t>
            </a:r>
            <a:r>
              <a:rPr lang="en-US" sz="2800" baseline="-25000" dirty="0" err="1" smtClean="0">
                <a:solidFill>
                  <a:schemeClr val="tx2"/>
                </a:solidFill>
                <a:latin typeface="Book Antiqua" pitchFamily="18" charset="0"/>
              </a:rPr>
              <a:t>R</a:t>
            </a:r>
            <a:r>
              <a:rPr lang="en-US" sz="2800" dirty="0" err="1" smtClean="0">
                <a:solidFill>
                  <a:schemeClr val="tx2"/>
                </a:solidFill>
                <a:latin typeface="Book Antiqua" pitchFamily="18" charset="0"/>
              </a:rPr>
              <a:t>U</a:t>
            </a:r>
            <a:r>
              <a:rPr lang="en-US" sz="2800" baseline="-25000" dirty="0" err="1" smtClean="0">
                <a:solidFill>
                  <a:schemeClr val="tx2"/>
                </a:solidFill>
                <a:latin typeface="Book Antiqua" pitchFamily="18" charset="0"/>
              </a:rPr>
              <a:t>L</a:t>
            </a:r>
            <a:r>
              <a:rPr lang="en-US" sz="2800" dirty="0" smtClean="0">
                <a:solidFill>
                  <a:schemeClr val="tx2"/>
                </a:solidFill>
                <a:latin typeface="Book Antiqua" pitchFamily="18" charset="0"/>
              </a:rPr>
              <a:t> is constant, </a:t>
            </a:r>
            <a:r>
              <a:rPr lang="en-US" sz="2800" dirty="0" err="1" smtClean="0">
                <a:solidFill>
                  <a:schemeClr val="tx2"/>
                </a:solidFill>
                <a:latin typeface="Book Antiqua" pitchFamily="18" charset="0"/>
              </a:rPr>
              <a:t>eqn</a:t>
            </a:r>
            <a:r>
              <a:rPr lang="en-US" sz="2800" dirty="0" smtClean="0">
                <a:solidFill>
                  <a:schemeClr val="tx2"/>
                </a:solidFill>
                <a:latin typeface="Book Antiqua" pitchFamily="18" charset="0"/>
              </a:rPr>
              <a:t> 3.31 is  the equation of a straight line  Y=a + b X, with </a:t>
            </a:r>
          </a:p>
        </p:txBody>
      </p:sp>
      <p:pic>
        <p:nvPicPr>
          <p:cNvPr id="6148" name="Picture 4"/>
          <p:cNvPicPr>
            <a:picLocks noChangeAspect="1" noChangeArrowheads="1"/>
          </p:cNvPicPr>
          <p:nvPr/>
        </p:nvPicPr>
        <p:blipFill>
          <a:blip r:embed="rId4" cstate="print"/>
          <a:srcRect/>
          <a:stretch>
            <a:fillRect/>
          </a:stretch>
        </p:blipFill>
        <p:spPr bwMode="auto">
          <a:xfrm>
            <a:off x="2362199" y="4800600"/>
            <a:ext cx="2052145" cy="1676400"/>
          </a:xfrm>
          <a:prstGeom prst="rect">
            <a:avLst/>
          </a:prstGeom>
          <a:noFill/>
          <a:ln w="9525">
            <a:noFill/>
            <a:miter lim="800000"/>
            <a:headEnd/>
            <a:tailEnd/>
          </a:ln>
        </p:spPr>
      </p:pic>
      <p:pic>
        <p:nvPicPr>
          <p:cNvPr id="6149" name="Picture 5"/>
          <p:cNvPicPr>
            <a:picLocks noChangeAspect="1" noChangeArrowheads="1"/>
          </p:cNvPicPr>
          <p:nvPr/>
        </p:nvPicPr>
        <p:blipFill>
          <a:blip r:embed="rId5" cstate="print">
            <a:lum bright="-10000"/>
          </a:blip>
          <a:srcRect/>
          <a:stretch>
            <a:fillRect/>
          </a:stretch>
        </p:blipFill>
        <p:spPr bwMode="auto">
          <a:xfrm>
            <a:off x="5029200" y="4556280"/>
            <a:ext cx="3124200" cy="230172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bg/>
                                          </p:spTgt>
                                        </p:tgtEl>
                                        <p:attrNameLst>
                                          <p:attrName>style.visibility</p:attrName>
                                        </p:attrNameLst>
                                      </p:cBhvr>
                                      <p:to>
                                        <p:strVal val="visible"/>
                                      </p:to>
                                    </p:set>
                                    <p:animEffect transition="in" filter="wipe(down)">
                                      <p:cBhvr>
                                        <p:cTn id="13" dur="500"/>
                                        <p:tgtEl>
                                          <p:spTgt spid="5">
                                            <p:bg/>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down)">
                                      <p:cBhvr>
                                        <p:cTn id="16" dur="500"/>
                                        <p:tgtEl>
                                          <p:spTgt spid="5">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147"/>
                                        </p:tgtEl>
                                        <p:attrNameLst>
                                          <p:attrName>style.visibility</p:attrName>
                                        </p:attrNameLst>
                                      </p:cBhvr>
                                      <p:to>
                                        <p:strVal val="visible"/>
                                      </p:to>
                                    </p:set>
                                    <p:animEffect transition="in" filter="wipe(down)">
                                      <p:cBhvr>
                                        <p:cTn id="22" dur="500"/>
                                        <p:tgtEl>
                                          <p:spTgt spid="614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wipe(down)">
                                      <p:cBhvr>
                                        <p:cTn id="27" dur="500"/>
                                        <p:tgtEl>
                                          <p:spTgt spid="8">
                                            <p:txEl>
                                              <p:pRg st="0" end="0"/>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6148"/>
                                        </p:tgtEl>
                                        <p:attrNameLst>
                                          <p:attrName>style.visibility</p:attrName>
                                        </p:attrNameLst>
                                      </p:cBhvr>
                                      <p:to>
                                        <p:strVal val="visible"/>
                                      </p:to>
                                    </p:set>
                                    <p:animEffect transition="in" filter="wipe(down)">
                                      <p:cBhvr>
                                        <p:cTn id="30" dur="500"/>
                                        <p:tgtEl>
                                          <p:spTgt spid="6148"/>
                                        </p:tgtEl>
                                      </p:cBhvr>
                                    </p:animEffect>
                                  </p:childTnLst>
                                </p:cTn>
                              </p:par>
                              <p:par>
                                <p:cTn id="31" presetID="22" presetClass="entr" presetSubtype="4" fill="hold" nodeType="withEffect">
                                  <p:stCondLst>
                                    <p:cond delay="0"/>
                                  </p:stCondLst>
                                  <p:childTnLst>
                                    <p:set>
                                      <p:cBhvr>
                                        <p:cTn id="32" dur="1" fill="hold">
                                          <p:stCondLst>
                                            <p:cond delay="0"/>
                                          </p:stCondLst>
                                        </p:cTn>
                                        <p:tgtEl>
                                          <p:spTgt spid="6149"/>
                                        </p:tgtEl>
                                        <p:attrNameLst>
                                          <p:attrName>style.visibility</p:attrName>
                                        </p:attrNameLst>
                                      </p:cBhvr>
                                      <p:to>
                                        <p:strVal val="visible"/>
                                      </p:to>
                                    </p:set>
                                    <p:animEffect transition="in" filter="wipe(down)">
                                      <p:cBhvr>
                                        <p:cTn id="33"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animBg="1"/>
      <p:bldP spid="6" grpId="0" build="p"/>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flat plate coll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9" y="609600"/>
            <a:ext cx="9146523"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1195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ctrTitle"/>
          </p:nvPr>
        </p:nvSpPr>
        <p:spPr>
          <a:xfrm>
            <a:off x="0" y="0"/>
            <a:ext cx="9144000" cy="1143000"/>
          </a:xfrm>
        </p:spPr>
        <p:txBody>
          <a:bodyPr>
            <a:noAutofit/>
          </a:bodyPr>
          <a:lstStyle/>
          <a:p>
            <a:pPr algn="just" eaLnBrk="1" hangingPunct="1"/>
            <a:r>
              <a:rPr lang="en-US" sz="2600" b="1" i="1" dirty="0" smtClean="0">
                <a:solidFill>
                  <a:srgbClr val="FF0000"/>
                </a:solidFill>
                <a:latin typeface="Times New Roman" pitchFamily="18" charset="0"/>
                <a:cs typeface="Times New Roman" pitchFamily="18" charset="0"/>
              </a:rPr>
              <a:t/>
            </a:r>
            <a:br>
              <a:rPr lang="en-US" sz="2600" b="1" i="1" dirty="0" smtClean="0">
                <a:solidFill>
                  <a:srgbClr val="FF0000"/>
                </a:solidFill>
                <a:latin typeface="Times New Roman" pitchFamily="18" charset="0"/>
                <a:cs typeface="Times New Roman" pitchFamily="18" charset="0"/>
              </a:rPr>
            </a:br>
            <a:r>
              <a:rPr lang="en-US" sz="2600" b="1" i="1" dirty="0" smtClean="0">
                <a:solidFill>
                  <a:srgbClr val="FF0000"/>
                </a:solidFill>
                <a:latin typeface="Times New Roman" pitchFamily="18" charset="0"/>
                <a:cs typeface="Times New Roman" pitchFamily="18" charset="0"/>
              </a:rPr>
              <a:t>Experimental testing of Flat Plate Collectors</a:t>
            </a:r>
            <a:endParaRPr lang="en-US" sz="2600" dirty="0" smtClean="0"/>
          </a:p>
        </p:txBody>
      </p:sp>
      <p:sp>
        <p:nvSpPr>
          <p:cNvPr id="3" name="Subtitle 2"/>
          <p:cNvSpPr>
            <a:spLocks noGrp="1"/>
          </p:cNvSpPr>
          <p:nvPr>
            <p:ph type="subTitle" idx="1"/>
          </p:nvPr>
        </p:nvSpPr>
        <p:spPr>
          <a:xfrm>
            <a:off x="0" y="838200"/>
            <a:ext cx="9144000" cy="6019800"/>
          </a:xfrm>
        </p:spPr>
        <p:txBody>
          <a:bodyPr/>
          <a:lstStyle/>
          <a:p>
            <a:pPr algn="just" eaLnBrk="1" hangingPunct="1">
              <a:buFont typeface="Wingdings" pitchFamily="2" charset="2"/>
              <a:buChar char="Ø"/>
            </a:pPr>
            <a:r>
              <a:rPr lang="en-US" sz="2800" i="1" smtClean="0">
                <a:solidFill>
                  <a:schemeClr val="tx1"/>
                </a:solidFill>
                <a:latin typeface="Times New Roman" pitchFamily="18" charset="0"/>
                <a:cs typeface="Times New Roman" pitchFamily="18" charset="0"/>
              </a:rPr>
              <a:t>The performance of solar thermal systems for heating and cooling depends largely on the performance of solar collectors. Therefore, experimental measurement of thermal performance of solar collectors by standard methods is important and necessary.</a:t>
            </a:r>
          </a:p>
          <a:p>
            <a:pPr algn="just" eaLnBrk="1" hangingPunct="1">
              <a:buFont typeface="Wingdings" pitchFamily="2" charset="2"/>
              <a:buChar char="Ø"/>
            </a:pPr>
            <a:r>
              <a:rPr lang="en-US" sz="2800" i="1" smtClean="0">
                <a:solidFill>
                  <a:schemeClr val="tx1"/>
                </a:solidFill>
                <a:latin typeface="Times New Roman" pitchFamily="18" charset="0"/>
                <a:cs typeface="Times New Roman" pitchFamily="18" charset="0"/>
              </a:rPr>
              <a:t>The experimentally determined performance data is needed for design purposes and for determining the commercial value of the collectors.</a:t>
            </a:r>
          </a:p>
          <a:p>
            <a:pPr algn="just" eaLnBrk="1" hangingPunct="1">
              <a:buFont typeface="Wingdings" pitchFamily="2" charset="2"/>
              <a:buChar char="Ø"/>
            </a:pPr>
            <a:r>
              <a:rPr lang="en-US" sz="2800" i="1" smtClean="0">
                <a:solidFill>
                  <a:schemeClr val="tx1"/>
                </a:solidFill>
                <a:latin typeface="Times New Roman" pitchFamily="18" charset="0"/>
                <a:cs typeface="Times New Roman" pitchFamily="18" charset="0"/>
              </a:rPr>
              <a:t>The thermal performance of a solar collector is determined by establishing an efficiency curve from the measured instantaneous efficiencies  for a combination of values of incident radiation, ambient temperature and inlet fluid temperature.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eaLnBrk="1" hangingPunct="1">
              <a:buFont typeface="Wingdings" pitchFamily="2" charset="2"/>
              <a:buChar char="Ø"/>
            </a:pPr>
            <a:r>
              <a:rPr lang="en-US" sz="2800" i="1" smtClean="0">
                <a:latin typeface="Times New Roman" pitchFamily="18" charset="0"/>
                <a:cs typeface="Times New Roman" pitchFamily="18" charset="0"/>
              </a:rPr>
              <a:t>An instantaneous efficiency of collector under steady state conditions can be established by measuring the mass flow rate of the heat transfer fluid, its temperature rise across the collector  (T</a:t>
            </a:r>
            <a:r>
              <a:rPr lang="en-US" sz="2800" i="1" baseline="-25000" smtClean="0">
                <a:latin typeface="Times New Roman" pitchFamily="18" charset="0"/>
                <a:cs typeface="Times New Roman" pitchFamily="18" charset="0"/>
              </a:rPr>
              <a:t>f,out</a:t>
            </a:r>
            <a:r>
              <a:rPr lang="en-US" sz="2800" i="1" smtClean="0">
                <a:latin typeface="Times New Roman" pitchFamily="18" charset="0"/>
                <a:cs typeface="Times New Roman" pitchFamily="18" charset="0"/>
              </a:rPr>
              <a:t> – T</a:t>
            </a:r>
            <a:r>
              <a:rPr lang="en-US" sz="2800" i="1" baseline="-25000" smtClean="0">
                <a:latin typeface="Times New Roman" pitchFamily="18" charset="0"/>
                <a:cs typeface="Times New Roman" pitchFamily="18" charset="0"/>
              </a:rPr>
              <a:t>f,in</a:t>
            </a:r>
            <a:r>
              <a:rPr lang="en-US" sz="2800" i="1" smtClean="0">
                <a:latin typeface="Times New Roman" pitchFamily="18" charset="0"/>
                <a:cs typeface="Times New Roman" pitchFamily="18" charset="0"/>
              </a:rPr>
              <a:t>) and the incident solar radiation intensity (I</a:t>
            </a:r>
            <a:r>
              <a:rPr lang="en-US" sz="2800" i="1" baseline="-25000" smtClean="0">
                <a:latin typeface="Times New Roman" pitchFamily="18" charset="0"/>
                <a:cs typeface="Times New Roman" pitchFamily="18" charset="0"/>
              </a:rPr>
              <a:t>c</a:t>
            </a:r>
            <a:r>
              <a:rPr lang="en-US" sz="2800" i="1" smtClean="0">
                <a:latin typeface="Times New Roman" pitchFamily="18" charset="0"/>
                <a:cs typeface="Times New Roman" pitchFamily="18" charset="0"/>
              </a:rPr>
              <a:t>) as :</a:t>
            </a:r>
          </a:p>
          <a:p>
            <a:pPr eaLnBrk="1" hangingPunct="1">
              <a:buFont typeface="Wingdings" pitchFamily="2" charset="2"/>
              <a:buChar char="Ø"/>
            </a:pPr>
            <a:endParaRPr lang="en-US" sz="2800" i="1" smtClean="0">
              <a:latin typeface="Times New Roman" pitchFamily="18" charset="0"/>
              <a:cs typeface="Times New Roman" pitchFamily="18" charset="0"/>
            </a:endParaRPr>
          </a:p>
          <a:p>
            <a:pPr eaLnBrk="1" hangingPunct="1">
              <a:buFont typeface="Arial" charset="0"/>
              <a:buNone/>
            </a:pPr>
            <a:r>
              <a:rPr lang="en-US" sz="2800" i="1" smtClean="0">
                <a:latin typeface="Times New Roman" pitchFamily="18" charset="0"/>
                <a:cs typeface="Times New Roman" pitchFamily="18" charset="0"/>
              </a:rPr>
              <a:t>                                                                                      </a:t>
            </a:r>
          </a:p>
          <a:p>
            <a:pPr eaLnBrk="1" hangingPunct="1">
              <a:buFont typeface="Wingdings" pitchFamily="2" charset="2"/>
              <a:buChar char="Ø"/>
            </a:pPr>
            <a:endParaRPr lang="en-US" sz="2800" i="1" smtClean="0">
              <a:latin typeface="Times New Roman" pitchFamily="18" charset="0"/>
              <a:cs typeface="Times New Roman" pitchFamily="18" charset="0"/>
            </a:endParaRPr>
          </a:p>
          <a:p>
            <a:pPr eaLnBrk="1" hangingPunct="1">
              <a:buFont typeface="Wingdings" pitchFamily="2" charset="2"/>
              <a:buChar char="Ø"/>
            </a:pPr>
            <a:endParaRPr lang="en-US" sz="2800" i="1" baseline="-25000" smtClean="0">
              <a:latin typeface="Times New Roman" pitchFamily="18" charset="0"/>
              <a:cs typeface="Times New Roman" pitchFamily="18" charset="0"/>
              <a:sym typeface="SymbolPS" pitchFamily="18" charset="2"/>
            </a:endParaRPr>
          </a:p>
          <a:p>
            <a:pPr eaLnBrk="1" hangingPunct="1">
              <a:buFont typeface="Arial" charset="0"/>
              <a:buNone/>
            </a:pPr>
            <a:r>
              <a:rPr lang="en-US" sz="2800" i="1" baseline="-25000" smtClean="0">
                <a:latin typeface="Times New Roman" pitchFamily="18" charset="0"/>
                <a:cs typeface="Times New Roman" pitchFamily="18" charset="0"/>
                <a:sym typeface="SymbolPS" pitchFamily="18" charset="2"/>
              </a:rPr>
              <a:t>                                                                                                                                  </a:t>
            </a:r>
            <a:endParaRPr lang="en-US" sz="2800" i="1" smtClean="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cstate="print"/>
          <a:srcRect/>
          <a:stretch>
            <a:fillRect/>
          </a:stretch>
        </p:blipFill>
        <p:spPr bwMode="auto">
          <a:xfrm>
            <a:off x="1676400" y="2286000"/>
            <a:ext cx="4894263" cy="1143000"/>
          </a:xfrm>
          <a:prstGeom prst="rect">
            <a:avLst/>
          </a:prstGeom>
          <a:noFill/>
          <a:ln w="9525">
            <a:noFill/>
            <a:miter lim="800000"/>
            <a:headEnd/>
            <a:tailEnd/>
          </a:ln>
        </p:spPr>
      </p:pic>
      <p:pic>
        <p:nvPicPr>
          <p:cNvPr id="2053" name="Picture 5"/>
          <p:cNvPicPr>
            <a:picLocks noChangeAspect="1" noChangeArrowheads="1"/>
          </p:cNvPicPr>
          <p:nvPr/>
        </p:nvPicPr>
        <p:blipFill>
          <a:blip r:embed="rId3" cstate="print"/>
          <a:srcRect/>
          <a:stretch>
            <a:fillRect/>
          </a:stretch>
        </p:blipFill>
        <p:spPr bwMode="auto">
          <a:xfrm>
            <a:off x="1676400" y="4495800"/>
            <a:ext cx="5745163" cy="1371600"/>
          </a:xfrm>
          <a:prstGeom prst="rect">
            <a:avLst/>
          </a:prstGeom>
          <a:noFill/>
          <a:ln w="9525">
            <a:noFill/>
            <a:miter lim="800000"/>
            <a:headEnd/>
            <a:tailEnd/>
          </a:ln>
        </p:spPr>
      </p:pic>
      <p:sp>
        <p:nvSpPr>
          <p:cNvPr id="8" name="Rectangle 7"/>
          <p:cNvSpPr>
            <a:spLocks noChangeArrowheads="1"/>
          </p:cNvSpPr>
          <p:nvPr/>
        </p:nvSpPr>
        <p:spPr bwMode="auto">
          <a:xfrm>
            <a:off x="152400" y="3352800"/>
            <a:ext cx="8991600" cy="954088"/>
          </a:xfrm>
          <a:prstGeom prst="rect">
            <a:avLst/>
          </a:prstGeom>
          <a:noFill/>
          <a:ln w="9525">
            <a:noFill/>
            <a:miter lim="800000"/>
            <a:headEnd/>
            <a:tailEnd/>
          </a:ln>
        </p:spPr>
        <p:txBody>
          <a:bodyPr>
            <a:spAutoFit/>
          </a:bodyPr>
          <a:lstStyle/>
          <a:p>
            <a:pPr>
              <a:buFont typeface="Wingdings" pitchFamily="2" charset="2"/>
              <a:buChar char="Ø"/>
            </a:pPr>
            <a:r>
              <a:rPr lang="en-US" sz="2800" i="1">
                <a:latin typeface="Times New Roman" pitchFamily="18" charset="0"/>
                <a:cs typeface="Times New Roman" pitchFamily="18" charset="0"/>
              </a:rPr>
              <a:t>The efficiency, </a:t>
            </a:r>
            <a:r>
              <a:rPr lang="en-US" sz="2800" i="1">
                <a:latin typeface="Times New Roman" pitchFamily="18" charset="0"/>
                <a:cs typeface="Times New Roman" pitchFamily="18" charset="0"/>
                <a:sym typeface="SymbolPS" pitchFamily="18" charset="2"/>
              </a:rPr>
              <a:t></a:t>
            </a:r>
            <a:r>
              <a:rPr lang="en-US" sz="2800" i="1" baseline="-25000">
                <a:latin typeface="Times New Roman" pitchFamily="18" charset="0"/>
                <a:cs typeface="Times New Roman" pitchFamily="18" charset="0"/>
                <a:sym typeface="SymbolPS" pitchFamily="18" charset="2"/>
              </a:rPr>
              <a:t>c ,</a:t>
            </a:r>
            <a:r>
              <a:rPr lang="en-US" sz="2800" i="1">
                <a:latin typeface="Times New Roman" pitchFamily="18" charset="0"/>
                <a:cs typeface="Times New Roman" pitchFamily="18" charset="0"/>
                <a:sym typeface="SymbolPS" pitchFamily="18" charset="2"/>
              </a:rPr>
              <a:t> of a collector under steady state can also be written according to the Hottel-Whillier-Bliss equation as: </a:t>
            </a:r>
          </a:p>
        </p:txBody>
      </p:sp>
      <p:sp>
        <p:nvSpPr>
          <p:cNvPr id="9" name="Rectangle 8"/>
          <p:cNvSpPr>
            <a:spLocks noChangeArrowheads="1"/>
          </p:cNvSpPr>
          <p:nvPr/>
        </p:nvSpPr>
        <p:spPr bwMode="auto">
          <a:xfrm>
            <a:off x="7848600" y="2362200"/>
            <a:ext cx="990600" cy="523875"/>
          </a:xfrm>
          <a:prstGeom prst="rect">
            <a:avLst/>
          </a:prstGeom>
          <a:noFill/>
          <a:ln w="9525">
            <a:noFill/>
            <a:miter lim="800000"/>
            <a:headEnd/>
            <a:tailEnd/>
          </a:ln>
        </p:spPr>
        <p:txBody>
          <a:bodyPr>
            <a:spAutoFit/>
          </a:bodyPr>
          <a:lstStyle/>
          <a:p>
            <a:r>
              <a:rPr lang="en-US" sz="2800" i="1">
                <a:latin typeface="Times New Roman" pitchFamily="18" charset="0"/>
                <a:cs typeface="Times New Roman" pitchFamily="18" charset="0"/>
              </a:rPr>
              <a:t> (1)</a:t>
            </a:r>
            <a:endParaRPr lang="en-US" sz="2800">
              <a:latin typeface="Calibri" pitchFamily="34" charset="0"/>
            </a:endParaRPr>
          </a:p>
        </p:txBody>
      </p:sp>
      <p:sp>
        <p:nvSpPr>
          <p:cNvPr id="10" name="Rectangle 9"/>
          <p:cNvSpPr>
            <a:spLocks noChangeArrowheads="1"/>
          </p:cNvSpPr>
          <p:nvPr/>
        </p:nvSpPr>
        <p:spPr bwMode="auto">
          <a:xfrm>
            <a:off x="8077200" y="4800600"/>
            <a:ext cx="754063" cy="523875"/>
          </a:xfrm>
          <a:prstGeom prst="rect">
            <a:avLst/>
          </a:prstGeom>
          <a:noFill/>
          <a:ln w="9525">
            <a:noFill/>
            <a:miter lim="800000"/>
            <a:headEnd/>
            <a:tailEnd/>
          </a:ln>
        </p:spPr>
        <p:txBody>
          <a:bodyPr wrap="none">
            <a:spAutoFit/>
          </a:bodyPr>
          <a:lstStyle/>
          <a:p>
            <a:r>
              <a:rPr lang="en-US" sz="2800" i="1" baseline="-25000">
                <a:latin typeface="Times New Roman" pitchFamily="18" charset="0"/>
                <a:cs typeface="Times New Roman" pitchFamily="18" charset="0"/>
                <a:sym typeface="SymbolPS" pitchFamily="18" charset="2"/>
              </a:rPr>
              <a:t> </a:t>
            </a:r>
            <a:r>
              <a:rPr lang="en-US" sz="2800" i="1">
                <a:latin typeface="Times New Roman" pitchFamily="18" charset="0"/>
                <a:cs typeface="Times New Roman" pitchFamily="18" charset="0"/>
                <a:sym typeface="SymbolPS" pitchFamily="18" charset="2"/>
              </a:rPr>
              <a:t>(2) </a:t>
            </a:r>
            <a:endParaRPr lang="en-US"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wipe(down)">
                                      <p:cBhvr>
                                        <p:cTn id="12" dur="500"/>
                                        <p:tgtEl>
                                          <p:spTgt spid="205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wipe(down)">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wipe(down)">
                                      <p:cBhvr>
                                        <p:cTn id="25" dur="500"/>
                                        <p:tgtEl>
                                          <p:spTgt spid="20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build="p"/>
      <p:bldP spid="9" grpId="0" build="p"/>
      <p:bldP spid="10"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28600" y="0"/>
            <a:ext cx="8628063" cy="152400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1143000" y="1295400"/>
            <a:ext cx="6864350" cy="4572000"/>
          </a:xfrm>
          <a:prstGeom prst="rect">
            <a:avLst/>
          </a:prstGeom>
          <a:noFill/>
          <a:ln w="9525">
            <a:noFill/>
            <a:miter lim="800000"/>
            <a:headEnd/>
            <a:tailEnd/>
          </a:ln>
        </p:spPr>
      </p:pic>
      <p:sp>
        <p:nvSpPr>
          <p:cNvPr id="8" name="Rectangle 7"/>
          <p:cNvSpPr>
            <a:spLocks noChangeArrowheads="1"/>
          </p:cNvSpPr>
          <p:nvPr/>
        </p:nvSpPr>
        <p:spPr bwMode="auto">
          <a:xfrm>
            <a:off x="950913" y="6019800"/>
            <a:ext cx="8193087" cy="369888"/>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cs typeface="Times New Roman" pitchFamily="18" charset="0"/>
              </a:rPr>
              <a:t>Fig.  Thermal efficiency curve for a double-glazed flat-plate liquid type solar collector</a:t>
            </a:r>
            <a:endParaRPr lang="en-US">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wipe(down)">
                                      <p:cBhvr>
                                        <p:cTn id="12" dur="500"/>
                                        <p:tgtEl>
                                          <p:spTgt spid="307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0" y="0"/>
            <a:ext cx="9144000" cy="838200"/>
          </a:xfrm>
        </p:spPr>
        <p:txBody>
          <a:bodyPr>
            <a:normAutofit fontScale="90000"/>
          </a:bodyPr>
          <a:lstStyle/>
          <a:p>
            <a:pPr eaLnBrk="1" hangingPunct="1"/>
            <a:r>
              <a:rPr lang="en-US" sz="3200" b="1" i="1" smtClean="0">
                <a:solidFill>
                  <a:srgbClr val="FF0000"/>
                </a:solidFill>
                <a:latin typeface="Times New Roman" pitchFamily="18" charset="0"/>
                <a:cs typeface="Times New Roman" pitchFamily="18" charset="0"/>
              </a:rPr>
              <a:t>Testing Standards for solar thermal collectors</a:t>
            </a:r>
          </a:p>
        </p:txBody>
      </p:sp>
      <p:sp>
        <p:nvSpPr>
          <p:cNvPr id="3" name="Content Placeholder 2"/>
          <p:cNvSpPr>
            <a:spLocks noGrp="1"/>
          </p:cNvSpPr>
          <p:nvPr>
            <p:ph idx="1"/>
          </p:nvPr>
        </p:nvSpPr>
        <p:spPr>
          <a:xfrm>
            <a:off x="0" y="762000"/>
            <a:ext cx="9144000" cy="6096000"/>
          </a:xfrm>
        </p:spPr>
        <p:txBody>
          <a:bodyPr/>
          <a:lstStyle/>
          <a:p>
            <a:pPr algn="just" eaLnBrk="1" hangingPunct="1">
              <a:buFont typeface="Wingdings" pitchFamily="2" charset="2"/>
              <a:buChar char="Ø"/>
            </a:pPr>
            <a:r>
              <a:rPr lang="en-US" sz="2800" i="1" dirty="0" smtClean="0">
                <a:latin typeface="Times New Roman" pitchFamily="18" charset="0"/>
                <a:cs typeface="Times New Roman" pitchFamily="18" charset="0"/>
              </a:rPr>
              <a:t>Standard testing procedures adopted by regulating agencies in various countries establish ways of comparing the thermal performance of various collectors under the same conditions.</a:t>
            </a:r>
          </a:p>
          <a:p>
            <a:pPr algn="just" eaLnBrk="1" hangingPunct="1">
              <a:buFont typeface="Wingdings" pitchFamily="2" charset="2"/>
              <a:buChar char="Ø"/>
            </a:pPr>
            <a:r>
              <a:rPr lang="en-US" sz="2800" i="1" dirty="0" smtClean="0">
                <a:latin typeface="Times New Roman" pitchFamily="18" charset="0"/>
                <a:cs typeface="Times New Roman" pitchFamily="18" charset="0"/>
              </a:rPr>
              <a:t>The thermal performance standards established by the American Society of Heating, Refrigeration and Air-Conditioning Engineers have been accepted for thermal performance testing of solar thermal collectors. </a:t>
            </a:r>
          </a:p>
          <a:p>
            <a:pPr algn="just" eaLnBrk="1" hangingPunct="1">
              <a:buFont typeface="Wingdings" pitchFamily="2" charset="2"/>
              <a:buChar char="Ø"/>
            </a:pPr>
            <a:r>
              <a:rPr lang="en-US" sz="2800" i="1" dirty="0" err="1" smtClean="0">
                <a:latin typeface="Times New Roman" pitchFamily="18" charset="0"/>
                <a:cs typeface="Times New Roman" pitchFamily="18" charset="0"/>
              </a:rPr>
              <a:t>ASHRAE</a:t>
            </a:r>
            <a:r>
              <a:rPr lang="en-US" sz="2800" i="1" dirty="0" smtClean="0">
                <a:latin typeface="Times New Roman" pitchFamily="18" charset="0"/>
                <a:cs typeface="Times New Roman" pitchFamily="18" charset="0"/>
              </a:rPr>
              <a:t> Standard 93-77 specifies the procedures for determining the time constant, thermal performance and the incidence angle modifier of  solar thermal collector using a liquid or air as working fluid.</a:t>
            </a:r>
          </a:p>
          <a:p>
            <a:pPr algn="just" eaLnBrk="1" hangingPunct="1"/>
            <a:endParaRPr lang="en-US" sz="2800" i="1"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1" y="6211669"/>
            <a:ext cx="9144000" cy="646331"/>
          </a:xfrm>
          <a:prstGeom prst="rect">
            <a:avLst/>
          </a:prstGeom>
          <a:noFill/>
          <a:ln w="9525">
            <a:noFill/>
            <a:miter lim="800000"/>
            <a:headEnd/>
            <a:tailEnd/>
          </a:ln>
        </p:spPr>
        <p:txBody>
          <a:bodyPr wrap="square">
            <a:spAutoFit/>
          </a:bodyPr>
          <a:lstStyle/>
          <a:p>
            <a:r>
              <a:rPr lang="en-US" i="1" dirty="0">
                <a:solidFill>
                  <a:srgbClr val="FF0000"/>
                </a:solidFill>
                <a:latin typeface="Times New Roman" pitchFamily="18" charset="0"/>
                <a:cs typeface="Times New Roman" pitchFamily="18" charset="0"/>
              </a:rPr>
              <a:t>Fig.  </a:t>
            </a:r>
            <a:r>
              <a:rPr lang="en-US" i="1" dirty="0" smtClean="0">
                <a:solidFill>
                  <a:srgbClr val="FF0000"/>
                </a:solidFill>
                <a:latin typeface="Times New Roman" pitchFamily="18" charset="0"/>
                <a:cs typeface="Times New Roman" pitchFamily="18" charset="0"/>
              </a:rPr>
              <a:t>Closed-loop test setup for liquid heating flat-plate collectors. From </a:t>
            </a:r>
            <a:r>
              <a:rPr lang="en-US" i="1" dirty="0" err="1" smtClean="0">
                <a:solidFill>
                  <a:srgbClr val="FF0000"/>
                </a:solidFill>
                <a:latin typeface="Times New Roman" pitchFamily="18" charset="0"/>
                <a:cs typeface="Times New Roman" pitchFamily="18" charset="0"/>
              </a:rPr>
              <a:t>ASHRAE</a:t>
            </a:r>
            <a:r>
              <a:rPr lang="en-US" i="1" dirty="0" smtClean="0">
                <a:solidFill>
                  <a:srgbClr val="FF0000"/>
                </a:solidFill>
                <a:latin typeface="Times New Roman" pitchFamily="18" charset="0"/>
                <a:cs typeface="Times New Roman" pitchFamily="18" charset="0"/>
              </a:rPr>
              <a:t> Standard 93–2003</a:t>
            </a:r>
            <a:endParaRPr lang="en-US" i="1" dirty="0">
              <a:solidFill>
                <a:srgbClr val="FF0000"/>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cstate="print">
            <a:duotone>
              <a:prstClr val="black"/>
              <a:srgbClr val="002060">
                <a:tint val="45000"/>
                <a:satMod val="400000"/>
              </a:srgbClr>
            </a:duotone>
          </a:blip>
          <a:srcRect/>
          <a:stretch>
            <a:fillRect/>
          </a:stretch>
        </p:blipFill>
        <p:spPr bwMode="auto">
          <a:xfrm>
            <a:off x="0" y="0"/>
            <a:ext cx="8991600" cy="59836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0" y="0"/>
            <a:ext cx="9144000" cy="6858000"/>
          </a:xfrm>
        </p:spPr>
        <p:txBody>
          <a:bodyPr/>
          <a:lstStyle/>
          <a:p>
            <a:pPr eaLnBrk="1" hangingPunct="1">
              <a:buFont typeface="Arial" charset="0"/>
              <a:buNone/>
            </a:pPr>
            <a:r>
              <a:rPr lang="en-US" b="1" i="1" smtClean="0">
                <a:solidFill>
                  <a:srgbClr val="FF0000"/>
                </a:solidFill>
                <a:latin typeface="Times New Roman" pitchFamily="18" charset="0"/>
                <a:cs typeface="Times New Roman" pitchFamily="18" charset="0"/>
              </a:rPr>
              <a:t>Time Constant</a:t>
            </a:r>
          </a:p>
          <a:p>
            <a:pPr algn="just" eaLnBrk="1" hangingPunct="1">
              <a:buFont typeface="Wingdings" pitchFamily="2" charset="2"/>
              <a:buChar char="Ø"/>
            </a:pPr>
            <a:r>
              <a:rPr lang="en-US" sz="2800" i="1" smtClean="0">
                <a:latin typeface="Times New Roman" pitchFamily="18" charset="0"/>
                <a:cs typeface="Times New Roman" pitchFamily="18" charset="0"/>
              </a:rPr>
              <a:t>In order to avoid the transient effects, performance of a collector is measured and integrated over at least the time constant of the collector.</a:t>
            </a:r>
          </a:p>
          <a:p>
            <a:pPr algn="just" eaLnBrk="1" hangingPunct="1">
              <a:buFont typeface="Wingdings" pitchFamily="2" charset="2"/>
              <a:buChar char="Ø"/>
            </a:pPr>
            <a:r>
              <a:rPr lang="en-US" sz="2800" i="1" smtClean="0">
                <a:latin typeface="Times New Roman" pitchFamily="18" charset="0"/>
                <a:cs typeface="Times New Roman" pitchFamily="18" charset="0"/>
              </a:rPr>
              <a:t>The time constant is measured by operating the collector under steady or quasi-steady conditions with a solar flux of at least 790W/m</a:t>
            </a:r>
            <a:r>
              <a:rPr lang="en-US" sz="2800" i="1" baseline="30000" smtClean="0">
                <a:latin typeface="Times New Roman" pitchFamily="18" charset="0"/>
                <a:cs typeface="Times New Roman" pitchFamily="18" charset="0"/>
              </a:rPr>
              <a:t>2</a:t>
            </a:r>
            <a:r>
              <a:rPr lang="en-US" sz="2800" i="1" smtClean="0">
                <a:latin typeface="Times New Roman" pitchFamily="18" charset="0"/>
                <a:cs typeface="Times New Roman" pitchFamily="18" charset="0"/>
              </a:rPr>
              <a:t> and then abruptly cutting the incident flux to zero, while continuing to measure the fluid inlet (T</a:t>
            </a:r>
            <a:r>
              <a:rPr lang="en-US" sz="2800" i="1" baseline="-25000" smtClean="0">
                <a:latin typeface="Times New Roman" pitchFamily="18" charset="0"/>
                <a:cs typeface="Times New Roman" pitchFamily="18" charset="0"/>
              </a:rPr>
              <a:t>f,i</a:t>
            </a:r>
            <a:r>
              <a:rPr lang="en-US" sz="2800" i="1" smtClean="0">
                <a:latin typeface="Times New Roman" pitchFamily="18" charset="0"/>
                <a:cs typeface="Times New Roman" pitchFamily="18" charset="0"/>
              </a:rPr>
              <a:t>) and exit (T</a:t>
            </a:r>
            <a:r>
              <a:rPr lang="en-US" sz="2800" i="1" baseline="-25000" smtClean="0">
                <a:latin typeface="Times New Roman" pitchFamily="18" charset="0"/>
                <a:cs typeface="Times New Roman" pitchFamily="18" charset="0"/>
              </a:rPr>
              <a:t>f,e</a:t>
            </a:r>
            <a:r>
              <a:rPr lang="en-US" sz="2800" i="1" smtClean="0">
                <a:latin typeface="Times New Roman" pitchFamily="18" charset="0"/>
                <a:cs typeface="Times New Roman" pitchFamily="18" charset="0"/>
              </a:rPr>
              <a:t>) temperatures. The fluid inlet temperature is maintained at </a:t>
            </a:r>
            <a:r>
              <a:rPr lang="en-US" sz="2800" i="1" smtClean="0">
                <a:latin typeface="Times New Roman" pitchFamily="18" charset="0"/>
                <a:cs typeface="Times New Roman" pitchFamily="18" charset="0"/>
                <a:sym typeface="SymbolPS" pitchFamily="18" charset="2"/>
              </a:rPr>
              <a:t> 1 </a:t>
            </a:r>
            <a:r>
              <a:rPr lang="en-US" sz="2800" i="1" baseline="30000" smtClean="0">
                <a:latin typeface="Times New Roman" pitchFamily="18" charset="0"/>
                <a:cs typeface="Times New Roman" pitchFamily="18" charset="0"/>
                <a:sym typeface="SymbolPS" pitchFamily="18" charset="2"/>
              </a:rPr>
              <a:t>o</a:t>
            </a:r>
            <a:r>
              <a:rPr lang="en-US" sz="2800" i="1" smtClean="0">
                <a:latin typeface="Times New Roman" pitchFamily="18" charset="0"/>
                <a:cs typeface="Times New Roman" pitchFamily="18" charset="0"/>
                <a:sym typeface="SymbolPS" pitchFamily="18" charset="2"/>
              </a:rPr>
              <a:t>C</a:t>
            </a:r>
            <a:r>
              <a:rPr lang="en-US" sz="2800" i="1" smtClean="0">
                <a:latin typeface="Times New Roman" pitchFamily="18" charset="0"/>
                <a:cs typeface="Times New Roman" pitchFamily="18" charset="0"/>
              </a:rPr>
              <a:t>  of the ambient temperature.</a:t>
            </a:r>
          </a:p>
          <a:p>
            <a:pPr algn="just" eaLnBrk="1" hangingPunct="1">
              <a:buFont typeface="Wingdings" pitchFamily="2" charset="2"/>
              <a:buChar char="Ø"/>
            </a:pPr>
            <a:r>
              <a:rPr lang="en-US" sz="2800" i="1" smtClean="0">
                <a:latin typeface="Times New Roman" pitchFamily="18" charset="0"/>
                <a:cs typeface="Times New Roman" pitchFamily="18" charset="0"/>
              </a:rPr>
              <a:t> The time constant is then determined as the time required to achieve</a:t>
            </a:r>
          </a:p>
        </p:txBody>
      </p:sp>
      <p:pic>
        <p:nvPicPr>
          <p:cNvPr id="7171" name="Picture 3"/>
          <p:cNvPicPr>
            <a:picLocks noChangeAspect="1" noChangeArrowheads="1"/>
          </p:cNvPicPr>
          <p:nvPr/>
        </p:nvPicPr>
        <p:blipFill>
          <a:blip r:embed="rId2" cstate="print"/>
          <a:srcRect/>
          <a:stretch>
            <a:fillRect/>
          </a:stretch>
        </p:blipFill>
        <p:spPr bwMode="auto">
          <a:xfrm>
            <a:off x="2895600" y="5181600"/>
            <a:ext cx="3813175" cy="1447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0">
                                            <p:txEl>
                                              <p:pRg st="0" end="0"/>
                                            </p:txEl>
                                          </p:spTgt>
                                        </p:tgtEl>
                                        <p:attrNameLst>
                                          <p:attrName>style.visibility</p:attrName>
                                        </p:attrNameLst>
                                      </p:cBhvr>
                                      <p:to>
                                        <p:strVal val="visible"/>
                                      </p:to>
                                    </p:set>
                                    <p:animEffect transition="in" filter="wipe(down)">
                                      <p:cBhvr>
                                        <p:cTn id="7" dur="500"/>
                                        <p:tgtEl>
                                          <p:spTgt spid="71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170">
                                            <p:txEl>
                                              <p:pRg st="1" end="1"/>
                                            </p:txEl>
                                          </p:spTgt>
                                        </p:tgtEl>
                                        <p:attrNameLst>
                                          <p:attrName>style.visibility</p:attrName>
                                        </p:attrNameLst>
                                      </p:cBhvr>
                                      <p:to>
                                        <p:strVal val="visible"/>
                                      </p:to>
                                    </p:set>
                                    <p:animEffect transition="in" filter="wipe(down)">
                                      <p:cBhvr>
                                        <p:cTn id="12" dur="500"/>
                                        <p:tgtEl>
                                          <p:spTgt spid="717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170">
                                            <p:txEl>
                                              <p:pRg st="2" end="2"/>
                                            </p:txEl>
                                          </p:spTgt>
                                        </p:tgtEl>
                                        <p:attrNameLst>
                                          <p:attrName>style.visibility</p:attrName>
                                        </p:attrNameLst>
                                      </p:cBhvr>
                                      <p:to>
                                        <p:strVal val="visible"/>
                                      </p:to>
                                    </p:set>
                                    <p:animEffect transition="in" filter="wipe(down)">
                                      <p:cBhvr>
                                        <p:cTn id="17" dur="500"/>
                                        <p:tgtEl>
                                          <p:spTgt spid="717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170">
                                            <p:txEl>
                                              <p:pRg st="3" end="3"/>
                                            </p:txEl>
                                          </p:spTgt>
                                        </p:tgtEl>
                                        <p:attrNameLst>
                                          <p:attrName>style.visibility</p:attrName>
                                        </p:attrNameLst>
                                      </p:cBhvr>
                                      <p:to>
                                        <p:strVal val="visible"/>
                                      </p:to>
                                    </p:set>
                                    <p:animEffect transition="in" filter="wipe(down)">
                                      <p:cBhvr>
                                        <p:cTn id="22" dur="500"/>
                                        <p:tgtEl>
                                          <p:spTgt spid="717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wipe(down)">
                                      <p:cBhvr>
                                        <p:cTn id="2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idx="1"/>
          </p:nvPr>
        </p:nvSpPr>
        <p:spPr>
          <a:xfrm>
            <a:off x="0" y="0"/>
            <a:ext cx="9144000" cy="6858000"/>
          </a:xfrm>
        </p:spPr>
        <p:txBody>
          <a:bodyPr/>
          <a:lstStyle/>
          <a:p>
            <a:r>
              <a:rPr lang="en-US" smtClean="0"/>
              <a:t>Example</a:t>
            </a:r>
          </a:p>
        </p:txBody>
      </p:sp>
      <p:pic>
        <p:nvPicPr>
          <p:cNvPr id="60418" name="Picture 2"/>
          <p:cNvPicPr>
            <a:picLocks noChangeAspect="1" noChangeArrowheads="1"/>
          </p:cNvPicPr>
          <p:nvPr/>
        </p:nvPicPr>
        <p:blipFill>
          <a:blip r:embed="rId2" cstate="print"/>
          <a:srcRect/>
          <a:stretch>
            <a:fillRect/>
          </a:stretch>
        </p:blipFill>
        <p:spPr bwMode="auto">
          <a:xfrm>
            <a:off x="0" y="609600"/>
            <a:ext cx="8153400" cy="2371725"/>
          </a:xfrm>
          <a:prstGeom prst="rect">
            <a:avLst/>
          </a:prstGeom>
          <a:noFill/>
          <a:ln w="9525">
            <a:noFill/>
            <a:miter lim="800000"/>
            <a:headEnd/>
            <a:tailEnd/>
          </a:ln>
        </p:spPr>
      </p:pic>
      <p:pic>
        <p:nvPicPr>
          <p:cNvPr id="60419" name="Picture 3"/>
          <p:cNvPicPr>
            <a:picLocks noChangeAspect="1" noChangeArrowheads="1"/>
          </p:cNvPicPr>
          <p:nvPr/>
        </p:nvPicPr>
        <p:blipFill>
          <a:blip r:embed="rId3" cstate="print"/>
          <a:srcRect/>
          <a:stretch>
            <a:fillRect/>
          </a:stretch>
        </p:blipFill>
        <p:spPr bwMode="auto">
          <a:xfrm>
            <a:off x="914400" y="2971800"/>
            <a:ext cx="4800600" cy="2065338"/>
          </a:xfrm>
          <a:prstGeom prst="rect">
            <a:avLst/>
          </a:prstGeom>
          <a:noFill/>
          <a:ln w="9525">
            <a:noFill/>
            <a:miter lim="800000"/>
            <a:headEnd/>
            <a:tailEnd/>
          </a:ln>
        </p:spPr>
      </p:pic>
      <p:pic>
        <p:nvPicPr>
          <p:cNvPr id="60420" name="Picture 4"/>
          <p:cNvPicPr>
            <a:picLocks noChangeAspect="1" noChangeArrowheads="1"/>
          </p:cNvPicPr>
          <p:nvPr/>
        </p:nvPicPr>
        <p:blipFill>
          <a:blip r:embed="rId4" cstate="print"/>
          <a:srcRect/>
          <a:stretch>
            <a:fillRect/>
          </a:stretch>
        </p:blipFill>
        <p:spPr bwMode="auto">
          <a:xfrm>
            <a:off x="228600" y="4876800"/>
            <a:ext cx="7467600" cy="806450"/>
          </a:xfrm>
          <a:prstGeom prst="rect">
            <a:avLst/>
          </a:prstGeom>
          <a:noFill/>
          <a:ln w="9525">
            <a:noFill/>
            <a:miter lim="800000"/>
            <a:headEnd/>
            <a:tailEnd/>
          </a:ln>
        </p:spPr>
      </p:pic>
      <p:pic>
        <p:nvPicPr>
          <p:cNvPr id="60421" name="Picture 5"/>
          <p:cNvPicPr>
            <a:picLocks noChangeAspect="1" noChangeArrowheads="1"/>
          </p:cNvPicPr>
          <p:nvPr/>
        </p:nvPicPr>
        <p:blipFill>
          <a:blip r:embed="rId5" cstate="print"/>
          <a:srcRect/>
          <a:stretch>
            <a:fillRect/>
          </a:stretch>
        </p:blipFill>
        <p:spPr bwMode="auto">
          <a:xfrm>
            <a:off x="2438400" y="5791200"/>
            <a:ext cx="4217988"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wipe(down)">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0419"/>
                                        </p:tgtEl>
                                        <p:attrNameLst>
                                          <p:attrName>style.visibility</p:attrName>
                                        </p:attrNameLst>
                                      </p:cBhvr>
                                      <p:to>
                                        <p:strVal val="visible"/>
                                      </p:to>
                                    </p:set>
                                    <p:animEffect transition="in" filter="wipe(down)">
                                      <p:cBhvr>
                                        <p:cTn id="12" dur="500"/>
                                        <p:tgtEl>
                                          <p:spTgt spid="60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wipe(down)">
                                      <p:cBhvr>
                                        <p:cTn id="17" dur="500"/>
                                        <p:tgtEl>
                                          <p:spTgt spid="604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0421"/>
                                        </p:tgtEl>
                                        <p:attrNameLst>
                                          <p:attrName>style.visibility</p:attrName>
                                        </p:attrNameLst>
                                      </p:cBhvr>
                                      <p:to>
                                        <p:strVal val="visible"/>
                                      </p:to>
                                    </p:set>
                                    <p:animEffect transition="in" filter="wipe(down)">
                                      <p:cBhvr>
                                        <p:cTn id="22" dur="500"/>
                                        <p:tgtEl>
                                          <p:spTgt spid="60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rot="171532">
            <a:off x="838200" y="381000"/>
            <a:ext cx="6246813" cy="2819400"/>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228600" y="3657600"/>
            <a:ext cx="8597900" cy="838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wipe(down)">
                                      <p:cBhvr>
                                        <p:cTn id="7" dur="500"/>
                                        <p:tgtEl>
                                          <p:spTgt spid="614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1443"/>
                                        </p:tgtEl>
                                        <p:attrNameLst>
                                          <p:attrName>style.visibility</p:attrName>
                                        </p:attrNameLst>
                                      </p:cBhvr>
                                      <p:to>
                                        <p:strVal val="visible"/>
                                      </p:to>
                                    </p:set>
                                    <p:animEffect transition="in" filter="wipe(down)">
                                      <p:cBhvr>
                                        <p:cTn id="12" dur="500"/>
                                        <p:tgtEl>
                                          <p:spTgt spid="61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0"/>
            <a:ext cx="8229600" cy="762000"/>
          </a:xfrm>
        </p:spPr>
        <p:txBody>
          <a:bodyPr/>
          <a:lstStyle/>
          <a:p>
            <a:r>
              <a:rPr lang="en-US" sz="3600" b="1" i="1" dirty="0" smtClean="0">
                <a:solidFill>
                  <a:srgbClr val="FF0000"/>
                </a:solidFill>
                <a:latin typeface="Times New Roman" pitchFamily="18" charset="0"/>
                <a:cs typeface="Times New Roman" pitchFamily="18" charset="0"/>
              </a:rPr>
              <a:t>Solar air heating systems</a:t>
            </a:r>
          </a:p>
        </p:txBody>
      </p:sp>
      <p:sp>
        <p:nvSpPr>
          <p:cNvPr id="19459" name="Content Placeholder 2"/>
          <p:cNvSpPr>
            <a:spLocks noGrp="1"/>
          </p:cNvSpPr>
          <p:nvPr>
            <p:ph idx="1"/>
          </p:nvPr>
        </p:nvSpPr>
        <p:spPr>
          <a:xfrm>
            <a:off x="0" y="685800"/>
            <a:ext cx="9144000" cy="6172200"/>
          </a:xfrm>
        </p:spPr>
        <p:txBody>
          <a:bodyPr/>
          <a:lstStyle/>
          <a:p>
            <a:pPr marL="58738" indent="-58738" algn="just">
              <a:buFont typeface="Wingdings" pitchFamily="2" charset="2"/>
              <a:buChar char="Ø"/>
            </a:pPr>
            <a:r>
              <a:rPr lang="en-US" sz="2800" i="1" dirty="0" smtClean="0">
                <a:latin typeface="Times New Roman" pitchFamily="18" charset="0"/>
                <a:cs typeface="Times New Roman" pitchFamily="18" charset="0"/>
              </a:rPr>
              <a:t>Air has been used as the working fluid in solar-heating systems since world war II. Air systems have several advantages that can lead to their use in small installations in single-and multifamily residences. </a:t>
            </a:r>
          </a:p>
          <a:p>
            <a:pPr marL="58738" indent="-58738" algn="just">
              <a:buFont typeface="Wingdings" pitchFamily="2" charset="2"/>
              <a:buChar char="Ø"/>
            </a:pPr>
            <a:r>
              <a:rPr lang="en-US" sz="2800" i="1" dirty="0" smtClean="0">
                <a:latin typeface="Times New Roman" pitchFamily="18" charset="0"/>
                <a:cs typeface="Times New Roman" pitchFamily="18" charset="0"/>
              </a:rPr>
              <a:t>In addition, air systems are well suited to crop drying and air preheating in certain processes.</a:t>
            </a:r>
          </a:p>
          <a:p>
            <a:pPr marL="58738" indent="-58738" algn="just">
              <a:buFont typeface="Wingdings" pitchFamily="2" charset="2"/>
              <a:buChar char="Ø"/>
            </a:pPr>
            <a:r>
              <a:rPr lang="en-US" sz="2800" i="1" dirty="0" smtClean="0">
                <a:latin typeface="Times New Roman" pitchFamily="18" charset="0"/>
                <a:cs typeface="Times New Roman" pitchFamily="18" charset="0"/>
              </a:rPr>
              <a:t>In all air-based solar heating systems a particle-bed storage device is used. Although water offers a higher storage density than most solids, the difficulty of  economically exchanging heat from an air stream to a liquid storage fluid stream precludes its use.</a:t>
            </a:r>
          </a:p>
          <a:p>
            <a:pPr marL="58738" indent="-58738" algn="just">
              <a:buFont typeface="Wingdings" pitchFamily="2" charset="2"/>
              <a:buChar char="Ø"/>
            </a:pPr>
            <a:r>
              <a:rPr lang="en-US" sz="2800" i="1" dirty="0" smtClean="0">
                <a:latin typeface="Times New Roman" pitchFamily="18" charset="0"/>
                <a:cs typeface="Times New Roman" pitchFamily="18" charset="0"/>
              </a:rPr>
              <a:t>The advantages and disadvantages of air and liquid systems are summarized below.</a:t>
            </a:r>
          </a:p>
        </p:txBody>
      </p:sp>
    </p:spTree>
    <p:extLst>
      <p:ext uri="{BB962C8B-B14F-4D97-AF65-F5344CB8AC3E}">
        <p14:creationId xmlns:p14="http://schemas.microsoft.com/office/powerpoint/2010/main" val="41529722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wipe(down)">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wipe(down)">
                                      <p:cBhvr>
                                        <p:cTn id="12" dur="500"/>
                                        <p:tgtEl>
                                          <p:spTgt spid="19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wipe(down)">
                                      <p:cBhvr>
                                        <p:cTn id="17" dur="500"/>
                                        <p:tgtEl>
                                          <p:spTgt spid="194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wipe(down)">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b="1" i="1" dirty="0" smtClean="0">
              <a:solidFill>
                <a:srgbClr val="FF0000"/>
              </a:solidFill>
              <a:latin typeface="Times New Roman" pitchFamily="18" charset="0"/>
              <a:cs typeface="Times New Roman" pitchFamily="18" charset="0"/>
            </a:endParaRPr>
          </a:p>
          <a:p>
            <a:pPr marL="0" lvl="1" indent="0">
              <a:buFont typeface="Arial" charset="0"/>
              <a:buNone/>
              <a:defRPr/>
            </a:pPr>
            <a:endParaRPr lang="en-US" sz="2400" i="1" dirty="0" smtClean="0">
              <a:latin typeface="Times New Roman" pitchFamily="18" charset="0"/>
              <a:cs typeface="Times New Roman" pitchFamily="18" charset="0"/>
            </a:endParaRPr>
          </a:p>
          <a:p>
            <a:pPr lvl="1">
              <a:buFont typeface="Wingdings" pitchFamily="2" charset="2"/>
              <a:buChar char="§"/>
              <a:defRPr/>
            </a:pPr>
            <a:endParaRPr lang="en-US" sz="2400" i="1" dirty="0" smtClean="0">
              <a:latin typeface="Times New Roman" pitchFamily="18" charset="0"/>
              <a:cs typeface="Times New Roman" pitchFamily="18" charset="0"/>
            </a:endParaRPr>
          </a:p>
          <a:p>
            <a:pPr lvl="1">
              <a:buFont typeface="Wingdings" pitchFamily="2" charset="2"/>
              <a:buChar char="§"/>
              <a:defRPr/>
            </a:pPr>
            <a:endParaRPr lang="en-US" sz="2400" i="1" dirty="0" smtClean="0">
              <a:latin typeface="Times New Roman" pitchFamily="18" charset="0"/>
              <a:cs typeface="Times New Roman" pitchFamily="18" charset="0"/>
            </a:endParaRPr>
          </a:p>
          <a:p>
            <a:pPr>
              <a:buFont typeface="Arial" charset="0"/>
              <a:buNone/>
              <a:defRPr/>
            </a:pPr>
            <a:endParaRPr lang="en-US" dirty="0"/>
          </a:p>
        </p:txBody>
      </p:sp>
      <p:sp>
        <p:nvSpPr>
          <p:cNvPr id="4" name="Rectangle 3"/>
          <p:cNvSpPr>
            <a:spLocks noChangeArrowheads="1"/>
          </p:cNvSpPr>
          <p:nvPr/>
        </p:nvSpPr>
        <p:spPr bwMode="auto">
          <a:xfrm>
            <a:off x="0" y="0"/>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buFont typeface="Arial" charset="0"/>
              <a:buNone/>
            </a:pPr>
            <a:r>
              <a:rPr lang="en-US" sz="2800" b="1" i="1" dirty="0" smtClean="0">
                <a:solidFill>
                  <a:srgbClr val="FF0000"/>
                </a:solidFill>
                <a:latin typeface="Times New Roman" pitchFamily="18" charset="0"/>
                <a:cs typeface="Times New Roman" pitchFamily="18" charset="0"/>
              </a:rPr>
              <a:t>Advantages</a:t>
            </a:r>
          </a:p>
          <a:p>
            <a:pPr lvl="1" fontAlgn="base">
              <a:spcBef>
                <a:spcPct val="0"/>
              </a:spcBef>
              <a:spcAft>
                <a:spcPct val="0"/>
              </a:spcAft>
              <a:buFont typeface="Wingdings" pitchFamily="2" charset="2"/>
              <a:buChar char="§"/>
            </a:pPr>
            <a:r>
              <a:rPr lang="en-US" sz="2800" i="1" dirty="0" smtClean="0">
                <a:solidFill>
                  <a:prstClr val="black"/>
                </a:solidFill>
                <a:latin typeface="Times New Roman" pitchFamily="18" charset="0"/>
                <a:cs typeface="Times New Roman" pitchFamily="18" charset="0"/>
              </a:rPr>
              <a:t> No freezing problem</a:t>
            </a:r>
          </a:p>
          <a:p>
            <a:pPr lvl="1" fontAlgn="base">
              <a:spcBef>
                <a:spcPct val="0"/>
              </a:spcBef>
              <a:spcAft>
                <a:spcPct val="0"/>
              </a:spcAft>
              <a:buFont typeface="Wingdings" pitchFamily="2" charset="2"/>
              <a:buChar char="§"/>
            </a:pPr>
            <a:r>
              <a:rPr lang="en-US" sz="2800" i="1" dirty="0" smtClean="0">
                <a:solidFill>
                  <a:prstClr val="black"/>
                </a:solidFill>
                <a:latin typeface="Times New Roman" pitchFamily="18" charset="0"/>
                <a:cs typeface="Times New Roman" pitchFamily="18" charset="0"/>
              </a:rPr>
              <a:t>No internal corrosion problem with dry air</a:t>
            </a:r>
          </a:p>
          <a:p>
            <a:pPr lvl="1" fontAlgn="base">
              <a:spcBef>
                <a:spcPct val="0"/>
              </a:spcBef>
              <a:spcAft>
                <a:spcPct val="0"/>
              </a:spcAft>
              <a:buFont typeface="Wingdings" pitchFamily="2" charset="2"/>
              <a:buChar char="§"/>
            </a:pPr>
            <a:r>
              <a:rPr lang="en-US" sz="2800" i="1" dirty="0" smtClean="0">
                <a:solidFill>
                  <a:prstClr val="black"/>
                </a:solidFill>
                <a:latin typeface="Times New Roman" pitchFamily="18" charset="0"/>
                <a:cs typeface="Times New Roman" pitchFamily="18" charset="0"/>
              </a:rPr>
              <a:t> No boiling or pressure problems </a:t>
            </a:r>
          </a:p>
          <a:p>
            <a:pPr lvl="1" fontAlgn="base">
              <a:spcBef>
                <a:spcPct val="0"/>
              </a:spcBef>
              <a:spcAft>
                <a:spcPct val="0"/>
              </a:spcAft>
              <a:buFont typeface="Wingdings" pitchFamily="2" charset="2"/>
              <a:buChar char="§"/>
            </a:pPr>
            <a:r>
              <a:rPr lang="en-US" sz="2800" i="1" dirty="0" smtClean="0">
                <a:solidFill>
                  <a:prstClr val="black"/>
                </a:solidFill>
                <a:latin typeface="Times New Roman" pitchFamily="18" charset="0"/>
                <a:cs typeface="Times New Roman" pitchFamily="18" charset="0"/>
              </a:rPr>
              <a:t>Simple and reliable</a:t>
            </a:r>
          </a:p>
          <a:p>
            <a:pPr lvl="1" fontAlgn="base">
              <a:spcBef>
                <a:spcPct val="0"/>
              </a:spcBef>
              <a:spcAft>
                <a:spcPct val="0"/>
              </a:spcAft>
              <a:buFont typeface="Wingdings" pitchFamily="2" charset="2"/>
              <a:buChar char="§"/>
            </a:pPr>
            <a:r>
              <a:rPr lang="en-US" sz="2800" i="1" dirty="0" smtClean="0">
                <a:solidFill>
                  <a:prstClr val="black"/>
                </a:solidFill>
                <a:latin typeface="Times New Roman" pitchFamily="18" charset="0"/>
                <a:cs typeface="Times New Roman" pitchFamily="18" charset="0"/>
              </a:rPr>
              <a:t>No heat exchanger between collector-storage and storage-building loops</a:t>
            </a:r>
          </a:p>
        </p:txBody>
      </p:sp>
      <p:sp>
        <p:nvSpPr>
          <p:cNvPr id="5" name="Rectangle 4"/>
          <p:cNvSpPr/>
          <p:nvPr/>
        </p:nvSpPr>
        <p:spPr>
          <a:xfrm>
            <a:off x="0" y="3048000"/>
            <a:ext cx="9144000" cy="3970338"/>
          </a:xfrm>
          <a:prstGeom prst="rect">
            <a:avLst/>
          </a:prstGeom>
        </p:spPr>
        <p:txBody>
          <a:bodyPr>
            <a:spAutoFit/>
          </a:bodyPr>
          <a:lstStyle/>
          <a:p>
            <a:pPr marL="0" lvl="1" fontAlgn="base">
              <a:spcBef>
                <a:spcPct val="0"/>
              </a:spcBef>
              <a:spcAft>
                <a:spcPct val="0"/>
              </a:spcAft>
              <a:defRPr/>
            </a:pPr>
            <a:r>
              <a:rPr lang="en-US" sz="2800" b="1" i="1" dirty="0">
                <a:solidFill>
                  <a:srgbClr val="FF0000"/>
                </a:solidFill>
                <a:latin typeface="Times New Roman" pitchFamily="18" charset="0"/>
                <a:cs typeface="Times New Roman" pitchFamily="18" charset="0"/>
              </a:rPr>
              <a:t>Disadvantages </a:t>
            </a:r>
          </a:p>
          <a:p>
            <a:pPr marL="339725" lvl="1" indent="-58738" fontAlgn="base">
              <a:spcBef>
                <a:spcPct val="0"/>
              </a:spcBef>
              <a:spcAft>
                <a:spcPct val="0"/>
              </a:spcAft>
              <a:buFont typeface="Wingdings" pitchFamily="2" charset="2"/>
              <a:buChar char="§"/>
              <a:defRPr/>
            </a:pPr>
            <a:r>
              <a:rPr lang="en-US" sz="2800" b="1" i="1" dirty="0">
                <a:solidFill>
                  <a:srgbClr val="FF0000"/>
                </a:solidFill>
                <a:latin typeface="Times New Roman" pitchFamily="18" charset="0"/>
                <a:cs typeface="Times New Roman" pitchFamily="18" charset="0"/>
              </a:rPr>
              <a:t> </a:t>
            </a:r>
            <a:r>
              <a:rPr lang="en-US" sz="2800" i="1" dirty="0">
                <a:solidFill>
                  <a:prstClr val="black"/>
                </a:solidFill>
                <a:latin typeface="Times New Roman" pitchFamily="18" charset="0"/>
                <a:cs typeface="Times New Roman" pitchFamily="18" charset="0"/>
              </a:rPr>
              <a:t>because of its poor heat transfer properties, special care is required to improve the heat transfer of air.</a:t>
            </a:r>
          </a:p>
          <a:p>
            <a:pPr marL="339725" lvl="1" indent="-58738" fontAlgn="base">
              <a:spcBef>
                <a:spcPct val="0"/>
              </a:spcBef>
              <a:spcAft>
                <a:spcPct val="0"/>
              </a:spcAft>
              <a:buFont typeface="Wingdings" pitchFamily="2" charset="2"/>
              <a:buChar char="§"/>
              <a:defRPr/>
            </a:pPr>
            <a:r>
              <a:rPr lang="en-US" sz="2800" i="1" dirty="0">
                <a:solidFill>
                  <a:prstClr val="black"/>
                </a:solidFill>
                <a:latin typeface="Times New Roman" pitchFamily="18" charset="0"/>
                <a:cs typeface="Times New Roman" pitchFamily="18" charset="0"/>
              </a:rPr>
              <a:t>Due to its low density, large volume is needed to be handled</a:t>
            </a:r>
          </a:p>
          <a:p>
            <a:pPr marL="339725" lvl="1" indent="-58738" fontAlgn="base">
              <a:spcBef>
                <a:spcPct val="0"/>
              </a:spcBef>
              <a:spcAft>
                <a:spcPct val="0"/>
              </a:spcAft>
              <a:buFont typeface="Wingdings" pitchFamily="2" charset="2"/>
              <a:buChar char="§"/>
              <a:defRPr/>
            </a:pPr>
            <a:r>
              <a:rPr lang="en-US" sz="2800" i="1" dirty="0">
                <a:solidFill>
                  <a:prstClr val="black"/>
                </a:solidFill>
                <a:latin typeface="Times New Roman" pitchFamily="18" charset="0"/>
                <a:cs typeface="Times New Roman" pitchFamily="18" charset="0"/>
              </a:rPr>
              <a:t>Since the thermal conductivity of air is low, it cannot be used as storage fluid.</a:t>
            </a:r>
          </a:p>
          <a:p>
            <a:pPr marL="339725" lvl="1" indent="-58738" fontAlgn="base">
              <a:spcBef>
                <a:spcPct val="0"/>
              </a:spcBef>
              <a:spcAft>
                <a:spcPct val="0"/>
              </a:spcAft>
              <a:buFont typeface="Wingdings" pitchFamily="2" charset="2"/>
              <a:buChar char="§"/>
              <a:defRPr/>
            </a:pPr>
            <a:r>
              <a:rPr lang="en-US" sz="2800" i="1" dirty="0">
                <a:solidFill>
                  <a:prstClr val="black"/>
                </a:solidFill>
                <a:latin typeface="Times New Roman" pitchFamily="18" charset="0"/>
                <a:cs typeface="Times New Roman" pitchFamily="18" charset="0"/>
              </a:rPr>
              <a:t>In the absence of proper design, the cost of air heater can be very high</a:t>
            </a:r>
            <a:endParaRPr lang="en-US" sz="2800" dirty="0">
              <a:solidFill>
                <a:prstClr val="black"/>
              </a:solidFill>
              <a:latin typeface="Arial" charset="0"/>
            </a:endParaRPr>
          </a:p>
        </p:txBody>
      </p:sp>
    </p:spTree>
    <p:extLst>
      <p:ext uri="{BB962C8B-B14F-4D97-AF65-F5344CB8AC3E}">
        <p14:creationId xmlns:p14="http://schemas.microsoft.com/office/powerpoint/2010/main" val="23811661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wipe(down)">
                                      <p:cBhvr>
                                        <p:cTn id="22" dur="500"/>
                                        <p:tgtEl>
                                          <p:spTgt spid="4">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down)">
                                      <p:cBhvr>
                                        <p:cTn id="27" dur="500"/>
                                        <p:tgtEl>
                                          <p:spTgt spid="5">
                                            <p:txEl>
                                              <p:pRg st="0" end="0"/>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wipe(down)">
                                      <p:cBhvr>
                                        <p:cTn id="30" dur="500"/>
                                        <p:tgtEl>
                                          <p:spTgt spid="5">
                                            <p:txEl>
                                              <p:pRg st="1" end="1"/>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down)">
                                      <p:cBhvr>
                                        <p:cTn id="36" dur="500"/>
                                        <p:tgtEl>
                                          <p:spTgt spid="5">
                                            <p:txEl>
                                              <p:pRg st="3" end="3"/>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wipe(down)">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28600" y="304800"/>
            <a:ext cx="8674100" cy="6172200"/>
          </a:xfrm>
          <a:prstGeom prst="rect">
            <a:avLst/>
          </a:prstGeom>
          <a:noFill/>
          <a:ln w="9525">
            <a:noFill/>
            <a:miter lim="800000"/>
            <a:headEnd/>
            <a:tailEnd/>
          </a:ln>
        </p:spPr>
      </p:pic>
      <p:pic>
        <p:nvPicPr>
          <p:cNvPr id="3" name="Picture 2" descr="Image result for flat plate coll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09" y="685800"/>
            <a:ext cx="7044564"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948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828800" y="6396038"/>
            <a:ext cx="5438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400" b="1" i="1" smtClean="0">
                <a:solidFill>
                  <a:srgbClr val="FF0000"/>
                </a:solidFill>
                <a:latin typeface="Times New Roman" pitchFamily="18" charset="0"/>
                <a:cs typeface="Times New Roman" pitchFamily="18" charset="0"/>
              </a:rPr>
              <a:t>Fig. 4.5  </a:t>
            </a:r>
            <a:r>
              <a:rPr lang="en-US" sz="2400" i="1" smtClean="0">
                <a:solidFill>
                  <a:srgbClr val="FF0000"/>
                </a:solidFill>
                <a:latin typeface="Times New Roman" pitchFamily="18" charset="0"/>
                <a:cs typeface="Times New Roman" pitchFamily="18" charset="0"/>
              </a:rPr>
              <a:t>Schematic diagram of air heaters</a:t>
            </a:r>
            <a:endParaRPr lang="en-US" sz="2400" smtClean="0">
              <a:solidFill>
                <a:srgbClr val="FF0000"/>
              </a:solidFill>
              <a:latin typeface="Arial" charset="0"/>
            </a:endParaRPr>
          </a:p>
        </p:txBody>
      </p:sp>
    </p:spTree>
    <p:extLst>
      <p:ext uri="{BB962C8B-B14F-4D97-AF65-F5344CB8AC3E}">
        <p14:creationId xmlns:p14="http://schemas.microsoft.com/office/powerpoint/2010/main" val="4169585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i="1" dirty="0">
                <a:solidFill>
                  <a:srgbClr val="FF0000"/>
                </a:solidFill>
                <a:latin typeface="Times New Roman" pitchFamily="18" charset="0"/>
                <a:cs typeface="Times New Roman" pitchFamily="18" charset="0"/>
              </a:rPr>
              <a:t>Thermal Analysis of Air Collectors</a:t>
            </a:r>
          </a:p>
        </p:txBody>
      </p:sp>
      <p:sp>
        <p:nvSpPr>
          <p:cNvPr id="3" name="Content Placeholder 2"/>
          <p:cNvSpPr>
            <a:spLocks noGrp="1"/>
          </p:cNvSpPr>
          <p:nvPr>
            <p:ph idx="1"/>
          </p:nvPr>
        </p:nvSpPr>
        <p:spPr>
          <a:xfrm>
            <a:off x="152400" y="1295400"/>
            <a:ext cx="8991600" cy="5562600"/>
          </a:xfrm>
        </p:spPr>
        <p:txBody>
          <a:bodyPr/>
          <a:lstStyle/>
          <a:p>
            <a:r>
              <a:rPr lang="en-US" sz="2800" i="1" dirty="0">
                <a:solidFill>
                  <a:prstClr val="black"/>
                </a:solidFill>
                <a:latin typeface="Times New Roman" pitchFamily="18" charset="0"/>
                <a:cs typeface="Times New Roman" pitchFamily="18" charset="0"/>
              </a:rPr>
              <a:t>A schematic diagram of a typical air heating flat plate solar collector is shown in fig. below</a:t>
            </a:r>
            <a:r>
              <a:rPr lang="en-US" sz="2800" i="1" dirty="0" smtClean="0">
                <a:solidFill>
                  <a:prstClr val="black"/>
                </a:solidFill>
                <a:latin typeface="Times New Roman" pitchFamily="18" charset="0"/>
                <a:cs typeface="Times New Roman" pitchFamily="18" charset="0"/>
              </a:rPr>
              <a:t>.</a:t>
            </a:r>
            <a:endParaRPr lang="en-US" sz="2800" i="1" dirty="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438400"/>
            <a:ext cx="654485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066800" y="5758934"/>
            <a:ext cx="4891083" cy="369332"/>
          </a:xfrm>
          <a:prstGeom prst="rect">
            <a:avLst/>
          </a:prstGeom>
        </p:spPr>
        <p:txBody>
          <a:bodyPr wrap="none">
            <a:spAutoFit/>
          </a:bodyPr>
          <a:lstStyle/>
          <a:p>
            <a:pPr algn="ctr"/>
            <a:r>
              <a:rPr lang="en-US" i="1" dirty="0" smtClean="0">
                <a:solidFill>
                  <a:srgbClr val="C00000"/>
                </a:solidFill>
                <a:latin typeface="Times New Roman" pitchFamily="18" charset="0"/>
                <a:cs typeface="Times New Roman" pitchFamily="18" charset="0"/>
              </a:rPr>
              <a:t>Fig. Schematic diagram of an air heating collector</a:t>
            </a:r>
            <a:endParaRPr lang="en-US" dirty="0">
              <a:solidFill>
                <a:srgbClr val="C00000"/>
              </a:solidFill>
            </a:endParaRPr>
          </a:p>
        </p:txBody>
      </p:sp>
      <p:sp>
        <p:nvSpPr>
          <p:cNvPr id="5" name="Rectangle 4"/>
          <p:cNvSpPr/>
          <p:nvPr/>
        </p:nvSpPr>
        <p:spPr>
          <a:xfrm>
            <a:off x="6934200" y="2875002"/>
            <a:ext cx="2209800" cy="2308324"/>
          </a:xfrm>
          <a:prstGeom prst="rect">
            <a:avLst/>
          </a:prstGeom>
        </p:spPr>
        <p:txBody>
          <a:bodyPr wrap="square">
            <a:spAutoFit/>
          </a:bodyPr>
          <a:lstStyle/>
          <a:p>
            <a:r>
              <a:rPr lang="en-US" sz="2400" i="1" dirty="0" smtClean="0">
                <a:solidFill>
                  <a:srgbClr val="0000FF"/>
                </a:solidFill>
                <a:latin typeface="Times New Roman" pitchFamily="18" charset="0"/>
                <a:cs typeface="Times New Roman" pitchFamily="18" charset="0"/>
              </a:rPr>
              <a:t>The air passage </a:t>
            </a:r>
          </a:p>
          <a:p>
            <a:r>
              <a:rPr lang="en-US" sz="2400" i="1" dirty="0" smtClean="0">
                <a:solidFill>
                  <a:srgbClr val="0000FF"/>
                </a:solidFill>
                <a:latin typeface="Times New Roman" pitchFamily="18" charset="0"/>
                <a:cs typeface="Times New Roman" pitchFamily="18" charset="0"/>
              </a:rPr>
              <a:t>is a narrow duct with the surface of the absorber plate serving as the top cover.</a:t>
            </a:r>
            <a:endParaRPr lang="en-US" sz="2400" dirty="0">
              <a:solidFill>
                <a:srgbClr val="0000FF"/>
              </a:solidFill>
            </a:endParaRPr>
          </a:p>
        </p:txBody>
      </p:sp>
    </p:spTree>
    <p:extLst>
      <p:ext uri="{BB962C8B-B14F-4D97-AF65-F5344CB8AC3E}">
        <p14:creationId xmlns:p14="http://schemas.microsoft.com/office/powerpoint/2010/main" val="428315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wipe(down)">
                                      <p:cBhvr>
                                        <p:cTn id="15" dur="500"/>
                                        <p:tgtEl>
                                          <p:spTgt spid="102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algn="just"/>
            <a:r>
              <a:rPr lang="en-US" sz="2800" i="1" dirty="0">
                <a:latin typeface="Times New Roman" pitchFamily="18" charset="0"/>
                <a:cs typeface="Times New Roman" pitchFamily="18" charset="0"/>
              </a:rPr>
              <a:t>The thermal Analysis presented for flat plate collectors applies equally well here, except for the fin efficiency and the bond </a:t>
            </a:r>
            <a:r>
              <a:rPr lang="en-US" sz="2800" i="1" dirty="0" smtClean="0">
                <a:latin typeface="Times New Roman" pitchFamily="18" charset="0"/>
                <a:cs typeface="Times New Roman" pitchFamily="18" charset="0"/>
              </a:rPr>
              <a:t>conductance.</a:t>
            </a:r>
          </a:p>
          <a:p>
            <a:pPr algn="just"/>
            <a:r>
              <a:rPr lang="en-US" sz="2800" i="1" dirty="0" smtClean="0">
                <a:latin typeface="Times New Roman" pitchFamily="18" charset="0"/>
                <a:cs typeface="Times New Roman" pitchFamily="18" charset="0"/>
              </a:rPr>
              <a:t>An energy balance on the absorber plate of area (1 x </a:t>
            </a:r>
            <a:r>
              <a:rPr lang="en-US" sz="2800" i="1" dirty="0" smtClean="0">
                <a:latin typeface="Times New Roman" pitchFamily="18" charset="0"/>
                <a:cs typeface="Times New Roman" pitchFamily="18" charset="0"/>
                <a:sym typeface="Symbol"/>
              </a:rPr>
              <a:t>x)  gives:</a:t>
            </a:r>
            <a:endParaRPr lang="en-US" sz="2800" i="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85800" y="2743200"/>
            <a:ext cx="6781800" cy="66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8153400" y="2845194"/>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1</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75" y="3543300"/>
            <a:ext cx="816006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16439" y="4629090"/>
            <a:ext cx="8830238" cy="800219"/>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An energy </a:t>
            </a:r>
            <a:r>
              <a:rPr lang="en-US" sz="2800" i="1" dirty="0" smtClean="0">
                <a:solidFill>
                  <a:prstClr val="black"/>
                </a:solidFill>
                <a:latin typeface="Times New Roman" pitchFamily="18" charset="0"/>
                <a:cs typeface="Times New Roman" pitchFamily="18" charset="0"/>
              </a:rPr>
              <a:t>balance </a:t>
            </a:r>
            <a:r>
              <a:rPr lang="en-US" sz="2800" i="1" dirty="0">
                <a:solidFill>
                  <a:prstClr val="black"/>
                </a:solidFill>
                <a:latin typeface="Times New Roman" pitchFamily="18" charset="0"/>
                <a:cs typeface="Times New Roman" pitchFamily="18" charset="0"/>
              </a:rPr>
              <a:t>on the air stream volume (sx1x</a:t>
            </a:r>
            <a:r>
              <a:rPr lang="en-US" sz="2800" i="1" dirty="0">
                <a:solidFill>
                  <a:prstClr val="black"/>
                </a:solidFill>
                <a:latin typeface="Times New Roman" pitchFamily="18" charset="0"/>
                <a:cs typeface="Times New Roman" pitchFamily="18" charset="0"/>
                <a:sym typeface="Symbol"/>
              </a:rPr>
              <a:t> x) gives </a:t>
            </a:r>
          </a:p>
          <a:p>
            <a:endParaRPr lang="en-US" dirty="0">
              <a:solidFill>
                <a:prstClr val="black"/>
              </a:solidFill>
            </a:endParaRPr>
          </a:p>
        </p:txBody>
      </p:sp>
      <p:pic>
        <p:nvPicPr>
          <p:cNvPr id="2052" name="Picture 4"/>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409700" y="5257954"/>
            <a:ext cx="5867400" cy="761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8001000" y="5377189"/>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2</a:t>
            </a:r>
            <a:endParaRPr lang="en-US" sz="2800" i="1" dirty="0">
              <a:solidFill>
                <a:prstClr val="black"/>
              </a:solidFill>
              <a:latin typeface="Times New Roman" pitchFamily="18" charset="0"/>
              <a:cs typeface="Times New Roman" pitchFamily="18" charset="0"/>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708" y="6172200"/>
            <a:ext cx="8063699" cy="609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15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wipe(down)">
                                      <p:cBhvr>
                                        <p:cTn id="17" dur="500"/>
                                        <p:tgtEl>
                                          <p:spTgt spid="20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22" presetClass="entr" presetSubtype="4" fill="hold" nodeType="with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wipe(down)">
                                      <p:cBhvr>
                                        <p:cTn id="23" dur="500"/>
                                        <p:tgtEl>
                                          <p:spTgt spid="205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par>
                                <p:cTn id="29" presetID="22" presetClass="entr" presetSubtype="4"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wipe(down)">
                                      <p:cBhvr>
                                        <p:cTn id="31" dur="500"/>
                                        <p:tgtEl>
                                          <p:spTgt spid="205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2053"/>
                                        </p:tgtEl>
                                        <p:attrNameLst>
                                          <p:attrName>style.visibility</p:attrName>
                                        </p:attrNameLst>
                                      </p:cBhvr>
                                      <p:to>
                                        <p:strVal val="visible"/>
                                      </p:to>
                                    </p:set>
                                    <p:animEffect transition="in" filter="wipe(down)">
                                      <p:cBhvr>
                                        <p:cTn id="37"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r>
              <a:rPr lang="en-US" sz="2800" i="1" dirty="0" smtClean="0">
                <a:latin typeface="Times New Roman" pitchFamily="18" charset="0"/>
                <a:cs typeface="Times New Roman" pitchFamily="18" charset="0"/>
              </a:rPr>
              <a:t>An </a:t>
            </a:r>
            <a:r>
              <a:rPr lang="en-US" sz="2800" i="1" dirty="0">
                <a:latin typeface="Times New Roman" pitchFamily="18" charset="0"/>
                <a:cs typeface="Times New Roman" pitchFamily="18" charset="0"/>
              </a:rPr>
              <a:t>energy balance on the back plate area (1x</a:t>
            </a:r>
            <a:r>
              <a:rPr lang="en-US" sz="2800" i="1" dirty="0">
                <a:latin typeface="Times New Roman" pitchFamily="18" charset="0"/>
                <a:cs typeface="Times New Roman" pitchFamily="18" charset="0"/>
                <a:sym typeface="Symbol"/>
              </a:rPr>
              <a:t>x) gives </a:t>
            </a:r>
            <a:endParaRPr lang="en-US" sz="2800"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09600" y="762000"/>
            <a:ext cx="7344229"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201113" y="756028"/>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3</a:t>
            </a:r>
          </a:p>
        </p:txBody>
      </p:sp>
      <p:sp>
        <p:nvSpPr>
          <p:cNvPr id="4" name="Rectangle 3"/>
          <p:cNvSpPr/>
          <p:nvPr/>
        </p:nvSpPr>
        <p:spPr>
          <a:xfrm>
            <a:off x="0" y="1676400"/>
            <a:ext cx="9144000" cy="954107"/>
          </a:xfrm>
          <a:prstGeom prst="rect">
            <a:avLst/>
          </a:prstGeom>
        </p:spPr>
        <p:txBody>
          <a:bodyPr wrap="square">
            <a:spAutoFit/>
          </a:bodyPr>
          <a:lstStyle/>
          <a:p>
            <a:pPr algn="just"/>
            <a:r>
              <a:rPr lang="en-US" sz="2800" i="1" dirty="0">
                <a:solidFill>
                  <a:prstClr val="black"/>
                </a:solidFill>
                <a:latin typeface="Times New Roman" pitchFamily="18" charset="0"/>
                <a:cs typeface="Times New Roman" pitchFamily="18" charset="0"/>
              </a:rPr>
              <a:t>As </a:t>
            </a:r>
            <a:r>
              <a:rPr lang="en-US" sz="2800" i="1" dirty="0" err="1">
                <a:solidFill>
                  <a:prstClr val="black"/>
                </a:solidFill>
                <a:latin typeface="Times New Roman" pitchFamily="18" charset="0"/>
                <a:cs typeface="Times New Roman" pitchFamily="18" charset="0"/>
              </a:rPr>
              <a:t>U</a:t>
            </a:r>
            <a:r>
              <a:rPr lang="en-US" sz="2800" i="1" baseline="-25000" dirty="0" err="1">
                <a:solidFill>
                  <a:prstClr val="black"/>
                </a:solidFill>
                <a:latin typeface="Times New Roman" pitchFamily="18" charset="0"/>
                <a:cs typeface="Times New Roman" pitchFamily="18" charset="0"/>
              </a:rPr>
              <a:t>b</a:t>
            </a:r>
            <a:r>
              <a:rPr lang="en-US" sz="2800" i="1" dirty="0">
                <a:solidFill>
                  <a:prstClr val="black"/>
                </a:solidFill>
                <a:latin typeface="Times New Roman" pitchFamily="18" charset="0"/>
                <a:cs typeface="Times New Roman" pitchFamily="18" charset="0"/>
              </a:rPr>
              <a:t>  is much smaller </a:t>
            </a:r>
            <a:r>
              <a:rPr lang="en-US" sz="2800" i="1" dirty="0" smtClean="0">
                <a:solidFill>
                  <a:prstClr val="black"/>
                </a:solidFill>
                <a:latin typeface="Times New Roman" pitchFamily="18" charset="0"/>
                <a:cs typeface="Times New Roman" pitchFamily="18" charset="0"/>
              </a:rPr>
              <a:t>than </a:t>
            </a:r>
            <a:r>
              <a:rPr lang="en-US" sz="2800" i="1" dirty="0" err="1">
                <a:solidFill>
                  <a:prstClr val="black"/>
                </a:solidFill>
                <a:latin typeface="Times New Roman" pitchFamily="18" charset="0"/>
                <a:cs typeface="Times New Roman" pitchFamily="18" charset="0"/>
              </a:rPr>
              <a:t>U</a:t>
            </a:r>
            <a:r>
              <a:rPr lang="en-US" sz="2800" i="1" baseline="-25000" dirty="0" err="1">
                <a:solidFill>
                  <a:prstClr val="black"/>
                </a:solidFill>
                <a:latin typeface="Times New Roman" pitchFamily="18" charset="0"/>
                <a:cs typeface="Times New Roman" pitchFamily="18" charset="0"/>
              </a:rPr>
              <a:t>t</a:t>
            </a:r>
            <a:r>
              <a:rPr lang="en-US" sz="2800" i="1" dirty="0">
                <a:solidFill>
                  <a:prstClr val="black"/>
                </a:solidFill>
                <a:latin typeface="Times New Roman" pitchFamily="18" charset="0"/>
                <a:cs typeface="Times New Roman" pitchFamily="18" charset="0"/>
              </a:rPr>
              <a:t>, U</a:t>
            </a:r>
            <a:r>
              <a:rPr lang="en-US" sz="2800" i="1" baseline="-25000" dirty="0">
                <a:solidFill>
                  <a:prstClr val="black"/>
                </a:solidFill>
                <a:latin typeface="Times New Roman" pitchFamily="18" charset="0"/>
                <a:cs typeface="Times New Roman" pitchFamily="18" charset="0"/>
              </a:rPr>
              <a:t>L</a:t>
            </a:r>
            <a:r>
              <a:rPr lang="en-US" sz="2800" i="1" dirty="0">
                <a:solidFill>
                  <a:prstClr val="black"/>
                </a:solidFill>
                <a:latin typeface="Times New Roman" pitchFamily="18" charset="0"/>
                <a:cs typeface="Times New Roman" pitchFamily="18" charset="0"/>
              </a:rPr>
              <a:t>  </a:t>
            </a:r>
            <a:r>
              <a:rPr lang="en-US" sz="2800" i="1" dirty="0">
                <a:solidFill>
                  <a:prstClr val="black"/>
                </a:solidFill>
                <a:latin typeface="Times New Roman" pitchFamily="18" charset="0"/>
                <a:cs typeface="Times New Roman" pitchFamily="18" charset="0"/>
                <a:sym typeface="Symbol"/>
              </a:rPr>
              <a:t></a:t>
            </a:r>
            <a:r>
              <a:rPr lang="en-US" sz="2800" i="1" dirty="0" err="1">
                <a:solidFill>
                  <a:prstClr val="black"/>
                </a:solidFill>
                <a:latin typeface="Times New Roman" pitchFamily="18" charset="0"/>
                <a:cs typeface="Times New Roman" pitchFamily="18" charset="0"/>
                <a:sym typeface="Symbol"/>
              </a:rPr>
              <a:t>U</a:t>
            </a:r>
            <a:r>
              <a:rPr lang="en-US" sz="2800" i="1" baseline="-25000" dirty="0" err="1">
                <a:solidFill>
                  <a:prstClr val="black"/>
                </a:solidFill>
                <a:latin typeface="Times New Roman" pitchFamily="18" charset="0"/>
                <a:cs typeface="Times New Roman" pitchFamily="18" charset="0"/>
                <a:sym typeface="Symbol"/>
              </a:rPr>
              <a:t>t</a:t>
            </a:r>
            <a:r>
              <a:rPr lang="en-US" sz="2800" i="1" dirty="0" err="1">
                <a:solidFill>
                  <a:prstClr val="black"/>
                </a:solidFill>
                <a:latin typeface="Times New Roman" pitchFamily="18" charset="0"/>
                <a:cs typeface="Times New Roman" pitchFamily="18" charset="0"/>
                <a:sym typeface="Symbol"/>
              </a:rPr>
              <a:t>.</a:t>
            </a:r>
            <a:r>
              <a:rPr lang="en-US" sz="2800" i="1" dirty="0">
                <a:solidFill>
                  <a:prstClr val="black"/>
                </a:solidFill>
                <a:latin typeface="Times New Roman" pitchFamily="18" charset="0"/>
                <a:cs typeface="Times New Roman" pitchFamily="18" charset="0"/>
                <a:sym typeface="Symbol"/>
              </a:rPr>
              <a:t> </a:t>
            </a:r>
            <a:r>
              <a:rPr lang="en-US" sz="2800" i="1" dirty="0" smtClean="0">
                <a:solidFill>
                  <a:prstClr val="black"/>
                </a:solidFill>
                <a:latin typeface="Times New Roman" pitchFamily="18" charset="0"/>
                <a:cs typeface="Times New Roman" pitchFamily="18" charset="0"/>
                <a:sym typeface="Symbol"/>
              </a:rPr>
              <a:t>Therefore, </a:t>
            </a:r>
            <a:r>
              <a:rPr lang="en-US" sz="2800" i="1" dirty="0">
                <a:solidFill>
                  <a:prstClr val="black"/>
                </a:solidFill>
                <a:latin typeface="Times New Roman" pitchFamily="18" charset="0"/>
                <a:cs typeface="Times New Roman" pitchFamily="18" charset="0"/>
                <a:sym typeface="Symbol"/>
              </a:rPr>
              <a:t>neglecting </a:t>
            </a:r>
            <a:r>
              <a:rPr lang="en-US" sz="2800" i="1" dirty="0" err="1">
                <a:solidFill>
                  <a:prstClr val="black"/>
                </a:solidFill>
                <a:latin typeface="Times New Roman" pitchFamily="18" charset="0"/>
                <a:cs typeface="Times New Roman" pitchFamily="18" charset="0"/>
                <a:sym typeface="Symbol"/>
              </a:rPr>
              <a:t>U</a:t>
            </a:r>
            <a:r>
              <a:rPr lang="en-US" sz="2800" i="1" baseline="-25000" dirty="0" err="1">
                <a:solidFill>
                  <a:prstClr val="black"/>
                </a:solidFill>
                <a:latin typeface="Times New Roman" pitchFamily="18" charset="0"/>
                <a:cs typeface="Times New Roman" pitchFamily="18" charset="0"/>
                <a:sym typeface="Symbol"/>
              </a:rPr>
              <a:t>b</a:t>
            </a:r>
            <a:r>
              <a:rPr lang="en-US" sz="2800" i="1" dirty="0">
                <a:solidFill>
                  <a:prstClr val="black"/>
                </a:solidFill>
                <a:latin typeface="Times New Roman" pitchFamily="18" charset="0"/>
                <a:cs typeface="Times New Roman" pitchFamily="18" charset="0"/>
                <a:sym typeface="Symbol"/>
              </a:rPr>
              <a:t> and solving for </a:t>
            </a:r>
            <a:r>
              <a:rPr lang="en-US" sz="2800" i="1" dirty="0" smtClean="0">
                <a:solidFill>
                  <a:prstClr val="black"/>
                </a:solidFill>
                <a:latin typeface="Times New Roman" pitchFamily="18" charset="0"/>
                <a:cs typeface="Times New Roman" pitchFamily="18" charset="0"/>
                <a:sym typeface="Symbol"/>
              </a:rPr>
              <a:t>Eq.3 </a:t>
            </a:r>
            <a:r>
              <a:rPr lang="en-US" sz="2800" i="1" dirty="0">
                <a:solidFill>
                  <a:prstClr val="black"/>
                </a:solidFill>
                <a:latin typeface="Times New Roman" pitchFamily="18" charset="0"/>
                <a:cs typeface="Times New Roman" pitchFamily="18" charset="0"/>
                <a:sym typeface="Symbol"/>
              </a:rPr>
              <a:t>for T</a:t>
            </a:r>
            <a:r>
              <a:rPr lang="en-US" sz="2800" i="1" baseline="-25000" dirty="0">
                <a:solidFill>
                  <a:prstClr val="black"/>
                </a:solidFill>
                <a:latin typeface="Times New Roman" pitchFamily="18" charset="0"/>
                <a:cs typeface="Times New Roman" pitchFamily="18" charset="0"/>
                <a:sym typeface="Symbol"/>
              </a:rPr>
              <a:t>b</a:t>
            </a:r>
            <a:r>
              <a:rPr lang="en-US" sz="2800" i="1" dirty="0">
                <a:solidFill>
                  <a:prstClr val="black"/>
                </a:solidFill>
                <a:latin typeface="Times New Roman" pitchFamily="18" charset="0"/>
                <a:cs typeface="Times New Roman" pitchFamily="18" charset="0"/>
                <a:sym typeface="Symbol"/>
              </a:rPr>
              <a:t> gives </a:t>
            </a:r>
            <a:endParaRPr lang="en-US" sz="2800" i="1" dirty="0">
              <a:solidFill>
                <a:prstClr val="black"/>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2705100"/>
            <a:ext cx="3886200" cy="136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983326" y="3124022"/>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4</a:t>
            </a:r>
            <a:endParaRPr lang="en-US" sz="2800" i="1" dirty="0">
              <a:solidFill>
                <a:prstClr val="black"/>
              </a:solidFill>
              <a:latin typeface="Times New Roman" pitchFamily="18" charset="0"/>
              <a:cs typeface="Times New Roman" pitchFamily="18" charset="0"/>
            </a:endParaRPr>
          </a:p>
        </p:txBody>
      </p:sp>
      <p:sp>
        <p:nvSpPr>
          <p:cNvPr id="6" name="Rectangle 5"/>
          <p:cNvSpPr/>
          <p:nvPr/>
        </p:nvSpPr>
        <p:spPr>
          <a:xfrm>
            <a:off x="381000" y="4201180"/>
            <a:ext cx="4968027"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Substituting Eq. 4 in Eq. </a:t>
            </a:r>
            <a:r>
              <a:rPr lang="en-US" sz="2800" i="1" dirty="0" smtClean="0">
                <a:solidFill>
                  <a:prstClr val="black"/>
                </a:solidFill>
                <a:latin typeface="Times New Roman" pitchFamily="18" charset="0"/>
                <a:cs typeface="Times New Roman" pitchFamily="18" charset="0"/>
              </a:rPr>
              <a:t>1 gives  </a:t>
            </a:r>
            <a:endParaRPr lang="en-US" sz="2800" i="1" dirty="0">
              <a:solidFill>
                <a:prstClr val="black"/>
              </a:solidFill>
              <a:latin typeface="Times New Roman" pitchFamily="18" charset="0"/>
              <a:cs typeface="Times New Roman" pitchFamily="18" charset="0"/>
            </a:endParaRPr>
          </a:p>
        </p:txBody>
      </p:sp>
      <p:pic>
        <p:nvPicPr>
          <p:cNvPr id="3076" name="Picture 4"/>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224314" y="4724400"/>
            <a:ext cx="4114800" cy="719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983326" y="4822639"/>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5</a:t>
            </a:r>
          </a:p>
        </p:txBody>
      </p:sp>
      <p:sp>
        <p:nvSpPr>
          <p:cNvPr id="7" name="Rectangle 6"/>
          <p:cNvSpPr/>
          <p:nvPr/>
        </p:nvSpPr>
        <p:spPr>
          <a:xfrm>
            <a:off x="376084" y="5382106"/>
            <a:ext cx="1197251" cy="523220"/>
          </a:xfrm>
          <a:prstGeom prst="rect">
            <a:avLst/>
          </a:prstGeom>
        </p:spPr>
        <p:txBody>
          <a:bodyPr wrap="none">
            <a:spAutoFit/>
          </a:bodyPr>
          <a:lstStyle/>
          <a:p>
            <a:r>
              <a:rPr lang="en-US" sz="2800" i="1" dirty="0">
                <a:solidFill>
                  <a:prstClr val="black"/>
                </a:solidFill>
                <a:latin typeface="Times New Roman" pitchFamily="18" charset="0"/>
                <a:cs typeface="Times New Roman" pitchFamily="18" charset="0"/>
              </a:rPr>
              <a:t>Where </a:t>
            </a:r>
          </a:p>
        </p:txBody>
      </p:sp>
      <p:pic>
        <p:nvPicPr>
          <p:cNvPr id="3077" name="Picture 5"/>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057400" y="5643716"/>
            <a:ext cx="4693733" cy="985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8017739" y="5910159"/>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6</a:t>
            </a:r>
            <a:endParaRPr lang="en-US" sz="28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7032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par>
                                <p:cTn id="19" presetID="22" presetClass="entr" presetSubtype="4" fill="hold" nodeType="withEffect">
                                  <p:stCondLst>
                                    <p:cond delay="0"/>
                                  </p:stCondLst>
                                  <p:childTnLst>
                                    <p:set>
                                      <p:cBhvr>
                                        <p:cTn id="20" dur="1" fill="hold">
                                          <p:stCondLst>
                                            <p:cond delay="0"/>
                                          </p:stCondLst>
                                        </p:cTn>
                                        <p:tgtEl>
                                          <p:spTgt spid="3075"/>
                                        </p:tgtEl>
                                        <p:attrNameLst>
                                          <p:attrName>style.visibility</p:attrName>
                                        </p:attrNameLst>
                                      </p:cBhvr>
                                      <p:to>
                                        <p:strVal val="visible"/>
                                      </p:to>
                                    </p:set>
                                    <p:animEffect transition="in" filter="wipe(down)">
                                      <p:cBhvr>
                                        <p:cTn id="21" dur="500"/>
                                        <p:tgtEl>
                                          <p:spTgt spid="307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par>
                                <p:cTn id="30" presetID="22" presetClass="entr" presetSubtype="4" fill="hold" nodeType="with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wipe(down)">
                                      <p:cBhvr>
                                        <p:cTn id="32" dur="500"/>
                                        <p:tgtEl>
                                          <p:spTgt spid="3076"/>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00"/>
                                        <p:tgtEl>
                                          <p:spTgt spid="7"/>
                                        </p:tgtEl>
                                      </p:cBhvr>
                                    </p:animEffect>
                                  </p:childTnLst>
                                </p:cTn>
                              </p:par>
                              <p:par>
                                <p:cTn id="39" presetID="22" presetClass="entr" presetSubtype="4" fill="hold" nodeType="withEffect">
                                  <p:stCondLst>
                                    <p:cond delay="0"/>
                                  </p:stCondLst>
                                  <p:childTnLst>
                                    <p:set>
                                      <p:cBhvr>
                                        <p:cTn id="40" dur="1" fill="hold">
                                          <p:stCondLst>
                                            <p:cond delay="0"/>
                                          </p:stCondLst>
                                        </p:cTn>
                                        <p:tgtEl>
                                          <p:spTgt spid="3077"/>
                                        </p:tgtEl>
                                        <p:attrNameLst>
                                          <p:attrName>style.visibility</p:attrName>
                                        </p:attrNameLst>
                                      </p:cBhvr>
                                      <p:to>
                                        <p:strVal val="visible"/>
                                      </p:to>
                                    </p:set>
                                    <p:animEffect transition="in" filter="wipe(down)">
                                      <p:cBhvr>
                                        <p:cTn id="41" dur="500"/>
                                        <p:tgtEl>
                                          <p:spTgt spid="307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down)">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8" grpId="0" animBg="1"/>
      <p:bldP spid="6" grpId="0"/>
      <p:bldP spid="11" grpId="0" animBg="1"/>
      <p:bldP spid="7" grpId="0"/>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600"/>
            <a:ext cx="9144000" cy="523220"/>
          </a:xfrm>
          <a:prstGeom prst="rect">
            <a:avLst/>
          </a:prstGeom>
        </p:spPr>
        <p:txBody>
          <a:bodyPr wrap="square">
            <a:spAutoFit/>
          </a:bodyPr>
          <a:lstStyle/>
          <a:p>
            <a:pPr algn="just"/>
            <a:r>
              <a:rPr lang="en-US" sz="2800" i="1" dirty="0" smtClean="0">
                <a:solidFill>
                  <a:prstClr val="black"/>
                </a:solidFill>
                <a:latin typeface="Times New Roman" pitchFamily="18" charset="0"/>
                <a:cs typeface="Times New Roman" pitchFamily="18" charset="0"/>
              </a:rPr>
              <a:t>Substituting Eq. 4 into Eq. 2 gives </a:t>
            </a:r>
            <a:endParaRPr lang="en-US" sz="2800" i="1" dirty="0">
              <a:solidFill>
                <a:prstClr val="black"/>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828801" y="990600"/>
            <a:ext cx="3276600" cy="92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7848600" y="1300490"/>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7</a:t>
            </a:r>
            <a:endParaRPr lang="en-US" sz="2800" i="1" dirty="0">
              <a:solidFill>
                <a:prstClr val="black"/>
              </a:solidFill>
              <a:latin typeface="Times New Roman" pitchFamily="18" charset="0"/>
              <a:cs typeface="Times New Roman" pitchFamily="18" charset="0"/>
            </a:endParaRPr>
          </a:p>
        </p:txBody>
      </p:sp>
      <p:sp>
        <p:nvSpPr>
          <p:cNvPr id="7" name="Rectangle 6"/>
          <p:cNvSpPr/>
          <p:nvPr/>
        </p:nvSpPr>
        <p:spPr>
          <a:xfrm>
            <a:off x="-90077" y="1939905"/>
            <a:ext cx="9144000" cy="523220"/>
          </a:xfrm>
          <a:prstGeom prst="rect">
            <a:avLst/>
          </a:prstGeom>
        </p:spPr>
        <p:txBody>
          <a:bodyPr wrap="square">
            <a:spAutoFit/>
          </a:bodyPr>
          <a:lstStyle/>
          <a:p>
            <a:pPr algn="just"/>
            <a:r>
              <a:rPr lang="en-US" sz="2800" i="1" dirty="0" smtClean="0">
                <a:solidFill>
                  <a:prstClr val="black"/>
                </a:solidFill>
                <a:latin typeface="Times New Roman" pitchFamily="18" charset="0"/>
                <a:cs typeface="Times New Roman" pitchFamily="18" charset="0"/>
              </a:rPr>
              <a:t>Finally combining Eq. 5 and Eq. 7 gives </a:t>
            </a:r>
            <a:endParaRPr lang="en-US" sz="2800" i="1" dirty="0">
              <a:solidFill>
                <a:prstClr val="black"/>
              </a:solidFill>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524000" y="2463125"/>
            <a:ext cx="4545257" cy="1025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998541" y="2714195"/>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8</a:t>
            </a:r>
          </a:p>
        </p:txBody>
      </p:sp>
      <p:sp>
        <p:nvSpPr>
          <p:cNvPr id="10" name="Rectangle 9"/>
          <p:cNvSpPr/>
          <p:nvPr/>
        </p:nvSpPr>
        <p:spPr>
          <a:xfrm>
            <a:off x="107609" y="3488485"/>
            <a:ext cx="9144000" cy="461665"/>
          </a:xfrm>
          <a:prstGeom prst="rect">
            <a:avLst/>
          </a:prstGeom>
        </p:spPr>
        <p:txBody>
          <a:bodyPr wrap="square">
            <a:spAutoFit/>
          </a:bodyPr>
          <a:lstStyle/>
          <a:p>
            <a:pPr algn="just"/>
            <a:r>
              <a:rPr lang="en-US" sz="2400" i="1" dirty="0" smtClean="0">
                <a:solidFill>
                  <a:prstClr val="black"/>
                </a:solidFill>
                <a:latin typeface="Times New Roman" pitchFamily="18" charset="0"/>
                <a:cs typeface="Times New Roman" pitchFamily="18" charset="0"/>
              </a:rPr>
              <a:t>Where F’  = Collector efficiency factor for air collectors, given by </a:t>
            </a:r>
            <a:endParaRPr lang="en-US" sz="2400" i="1" dirty="0">
              <a:solidFill>
                <a:prstClr val="black"/>
              </a:solidFill>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746848" y="3950151"/>
            <a:ext cx="409956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894798" y="4260041"/>
            <a:ext cx="942887"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9</a:t>
            </a:r>
          </a:p>
        </p:txBody>
      </p:sp>
      <p:sp>
        <p:nvSpPr>
          <p:cNvPr id="13" name="Rectangle 12"/>
          <p:cNvSpPr/>
          <p:nvPr/>
        </p:nvSpPr>
        <p:spPr>
          <a:xfrm>
            <a:off x="-53781" y="5088235"/>
            <a:ext cx="8923926" cy="830997"/>
          </a:xfrm>
          <a:prstGeom prst="rect">
            <a:avLst/>
          </a:prstGeom>
        </p:spPr>
        <p:txBody>
          <a:bodyPr wrap="square">
            <a:spAutoFit/>
          </a:bodyPr>
          <a:lstStyle/>
          <a:p>
            <a:pPr algn="just"/>
            <a:r>
              <a:rPr lang="en-US" sz="2400" i="1" dirty="0" smtClean="0">
                <a:solidFill>
                  <a:prstClr val="black"/>
                </a:solidFill>
                <a:latin typeface="Times New Roman" pitchFamily="18" charset="0"/>
                <a:cs typeface="Times New Roman" pitchFamily="18" charset="0"/>
              </a:rPr>
              <a:t> The initial condition of Eq. 8 are T = Ti at x=0. Therefore the temperature distribution of the air in the duct is given by :</a:t>
            </a:r>
            <a:endParaRPr lang="en-US" sz="2400" i="1" dirty="0">
              <a:solidFill>
                <a:prstClr val="black"/>
              </a:solidFill>
              <a:latin typeface="Times New Roman" pitchFamily="18" charset="0"/>
              <a:cs typeface="Times New Roman" pitchFamily="18" charset="0"/>
            </a:endParaRPr>
          </a:p>
        </p:txBody>
      </p:sp>
      <p:pic>
        <p:nvPicPr>
          <p:cNvPr id="4101" name="Picture 5"/>
          <p:cNvPicPr>
            <a:picLocks noChangeAspect="1" noChangeArrowheads="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448095" y="5893032"/>
            <a:ext cx="5665544" cy="9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7931500" y="6101615"/>
            <a:ext cx="1122423"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10</a:t>
            </a:r>
            <a:endParaRPr lang="en-US" sz="28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32537112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923926" cy="830997"/>
          </a:xfrm>
          <a:prstGeom prst="rect">
            <a:avLst/>
          </a:prstGeom>
        </p:spPr>
        <p:txBody>
          <a:bodyPr wrap="square">
            <a:spAutoFit/>
          </a:bodyPr>
          <a:lstStyle/>
          <a:p>
            <a:pPr algn="just"/>
            <a:r>
              <a:rPr lang="en-US" sz="2400" i="1" dirty="0" smtClean="0">
                <a:solidFill>
                  <a:prstClr val="black"/>
                </a:solidFill>
                <a:latin typeface="Times New Roman" pitchFamily="18" charset="0"/>
                <a:cs typeface="Times New Roman" pitchFamily="18" charset="0"/>
              </a:rPr>
              <a:t> The Temperature of the air at the outlet of the collector is obtained from Eq. 10 , using x = L and considering A</a:t>
            </a:r>
            <a:r>
              <a:rPr lang="en-US" sz="2400" i="1" baseline="-25000" dirty="0" smtClean="0">
                <a:solidFill>
                  <a:prstClr val="black"/>
                </a:solidFill>
                <a:latin typeface="Times New Roman" pitchFamily="18" charset="0"/>
                <a:cs typeface="Times New Roman" pitchFamily="18" charset="0"/>
              </a:rPr>
              <a:t>c</a:t>
            </a:r>
            <a:r>
              <a:rPr lang="en-US" sz="2400" i="1" dirty="0" smtClean="0">
                <a:solidFill>
                  <a:prstClr val="black"/>
                </a:solidFill>
                <a:latin typeface="Times New Roman" pitchFamily="18" charset="0"/>
                <a:cs typeface="Times New Roman" pitchFamily="18" charset="0"/>
              </a:rPr>
              <a:t> = WL </a:t>
            </a:r>
            <a:endParaRPr lang="en-US" sz="2400" i="1" dirty="0">
              <a:solidFill>
                <a:prstClr val="black"/>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685800" y="914400"/>
            <a:ext cx="697831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053532" y="1224290"/>
            <a:ext cx="1095749"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11</a:t>
            </a:r>
            <a:endParaRPr lang="en-US" sz="2800" i="1" dirty="0">
              <a:solidFill>
                <a:prstClr val="black"/>
              </a:solidFill>
              <a:latin typeface="Times New Roman" pitchFamily="18" charset="0"/>
              <a:cs typeface="Times New Roman" pitchFamily="18" charset="0"/>
            </a:endParaRPr>
          </a:p>
        </p:txBody>
      </p:sp>
      <p:sp>
        <p:nvSpPr>
          <p:cNvPr id="7" name="Rectangle 6"/>
          <p:cNvSpPr/>
          <p:nvPr/>
        </p:nvSpPr>
        <p:spPr>
          <a:xfrm>
            <a:off x="152400" y="2362200"/>
            <a:ext cx="8923926" cy="461665"/>
          </a:xfrm>
          <a:prstGeom prst="rect">
            <a:avLst/>
          </a:prstGeom>
        </p:spPr>
        <p:txBody>
          <a:bodyPr wrap="square">
            <a:spAutoFit/>
          </a:bodyPr>
          <a:lstStyle/>
          <a:p>
            <a:pPr algn="just"/>
            <a:r>
              <a:rPr lang="en-US" sz="2400" i="1" dirty="0" smtClean="0">
                <a:solidFill>
                  <a:prstClr val="black"/>
                </a:solidFill>
                <a:latin typeface="Times New Roman" pitchFamily="18" charset="0"/>
                <a:cs typeface="Times New Roman" pitchFamily="18" charset="0"/>
              </a:rPr>
              <a:t> The energy gain of the air stream is given by </a:t>
            </a:r>
            <a:endParaRPr lang="en-US" sz="2400" i="1" dirty="0">
              <a:solidFill>
                <a:prstClr val="black"/>
              </a:solidFill>
              <a:latin typeface="Times New Roman" pitchFamily="18" charset="0"/>
              <a:cs typeface="Times New Roman" pitchFamily="18" charset="0"/>
            </a:endParaRPr>
          </a:p>
        </p:txBody>
      </p:sp>
      <p:pic>
        <p:nvPicPr>
          <p:cNvPr id="5123" name="Picture 3"/>
          <p:cNvPicPr>
            <a:picLocks noChangeAspect="1" noChangeArrowheads="1"/>
          </p:cNvPicPr>
          <p:nvPr/>
        </p:nvPicPr>
        <p:blipFill>
          <a:blip r:embed="rId3">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1064514" y="2971800"/>
            <a:ext cx="679489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7206" y="5181600"/>
            <a:ext cx="8923926" cy="461665"/>
          </a:xfrm>
          <a:prstGeom prst="rect">
            <a:avLst/>
          </a:prstGeom>
        </p:spPr>
        <p:txBody>
          <a:bodyPr wrap="square">
            <a:spAutoFit/>
          </a:bodyPr>
          <a:lstStyle/>
          <a:p>
            <a:pPr algn="just"/>
            <a:r>
              <a:rPr lang="en-US" sz="2400" i="1" dirty="0" smtClean="0">
                <a:solidFill>
                  <a:prstClr val="black"/>
                </a:solidFill>
                <a:latin typeface="Times New Roman" pitchFamily="18" charset="0"/>
                <a:cs typeface="Times New Roman" pitchFamily="18" charset="0"/>
              </a:rPr>
              <a:t>Using the equation for the heat removal factor Eq. 12 can be given as: </a:t>
            </a:r>
            <a:endParaRPr lang="en-US" sz="2400" i="1" dirty="0">
              <a:solidFill>
                <a:prstClr val="black"/>
              </a:solidFill>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175963" y="5613768"/>
            <a:ext cx="4572000" cy="94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7953903" y="3994355"/>
            <a:ext cx="1122423"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12</a:t>
            </a:r>
            <a:endParaRPr lang="en-US" sz="2800" i="1" dirty="0">
              <a:solidFill>
                <a:prstClr val="black"/>
              </a:solidFill>
              <a:latin typeface="Times New Roman" pitchFamily="18" charset="0"/>
              <a:cs typeface="Times New Roman" pitchFamily="18" charset="0"/>
            </a:endParaRPr>
          </a:p>
        </p:txBody>
      </p:sp>
      <p:sp>
        <p:nvSpPr>
          <p:cNvPr id="12" name="Rectangle 11"/>
          <p:cNvSpPr/>
          <p:nvPr/>
        </p:nvSpPr>
        <p:spPr>
          <a:xfrm>
            <a:off x="7953903" y="5823057"/>
            <a:ext cx="1122423" cy="523220"/>
          </a:xfrm>
          <a:prstGeom prst="rect">
            <a:avLst/>
          </a:prstGeom>
          <a:solidFill>
            <a:srgbClr val="FFC000"/>
          </a:solidFill>
        </p:spPr>
        <p:txBody>
          <a:bodyPr wrap="none">
            <a:spAutoFit/>
          </a:bodyPr>
          <a:lstStyle/>
          <a:p>
            <a:r>
              <a:rPr lang="en-US" sz="2800" i="1" dirty="0">
                <a:solidFill>
                  <a:prstClr val="black"/>
                </a:solidFill>
                <a:latin typeface="Times New Roman" pitchFamily="18" charset="0"/>
                <a:cs typeface="Times New Roman" pitchFamily="18" charset="0"/>
              </a:rPr>
              <a:t>Eq. </a:t>
            </a:r>
            <a:r>
              <a:rPr lang="en-US" sz="2800" i="1" dirty="0" smtClean="0">
                <a:solidFill>
                  <a:prstClr val="black"/>
                </a:solidFill>
                <a:latin typeface="Times New Roman" pitchFamily="18" charset="0"/>
                <a:cs typeface="Times New Roman" pitchFamily="18" charset="0"/>
              </a:rPr>
              <a:t>13</a:t>
            </a:r>
            <a:endParaRPr lang="en-US" sz="2800" i="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63871251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a:buNone/>
            </a:pPr>
            <a:r>
              <a:rPr lang="en-US" sz="2800" i="1" smtClean="0">
                <a:solidFill>
                  <a:srgbClr val="FF0000"/>
                </a:solidFill>
                <a:latin typeface="Times New Roman" pitchFamily="18" charset="0"/>
                <a:cs typeface="Times New Roman" pitchFamily="18" charset="0"/>
              </a:rPr>
              <a:t>Example</a:t>
            </a:r>
            <a:endParaRPr lang="en-US" sz="2800" i="1" dirty="0" smtClean="0">
              <a:solidFill>
                <a:srgbClr val="FF0000"/>
              </a:solidFill>
              <a:latin typeface="Times New Roman" pitchFamily="18" charset="0"/>
              <a:cs typeface="Times New Roman" pitchFamily="18" charset="0"/>
            </a:endParaRPr>
          </a:p>
          <a:p>
            <a:pPr algn="just"/>
            <a:r>
              <a:rPr lang="en-US" sz="2800" i="1" dirty="0" smtClean="0">
                <a:latin typeface="Times New Roman" pitchFamily="18" charset="0"/>
                <a:cs typeface="Times New Roman" pitchFamily="18" charset="0"/>
              </a:rPr>
              <a:t>Estimate </a:t>
            </a:r>
            <a:r>
              <a:rPr lang="en-US" sz="2800" i="1" dirty="0">
                <a:latin typeface="Times New Roman" pitchFamily="18" charset="0"/>
                <a:cs typeface="Times New Roman" pitchFamily="18" charset="0"/>
              </a:rPr>
              <a:t>the outlet air temperature and efficiency of the collector shown in fig below for the following collector specifications.</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 y="2286000"/>
            <a:ext cx="5283259" cy="252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5000"/>
            <a:ext cx="34385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312" y="3801857"/>
            <a:ext cx="331470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7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813" y="265471"/>
            <a:ext cx="7543800" cy="3760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86200"/>
            <a:ext cx="7239000" cy="278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03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8382000" cy="271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6397"/>
            <a:ext cx="8382000" cy="405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877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wipe(dow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9" y="36870"/>
            <a:ext cx="8989835" cy="2706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01297"/>
            <a:ext cx="754918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019" y="4466303"/>
            <a:ext cx="6400800" cy="21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735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wipe(down)">
                                      <p:cBhvr>
                                        <p:cTn id="12" dur="500"/>
                                        <p:tgtEl>
                                          <p:spTgt spid="92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wipe(down)">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228600" y="0"/>
            <a:ext cx="87249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8" y="381000"/>
            <a:ext cx="9146458" cy="6477000"/>
          </a:xfrm>
        </p:spPr>
        <p:txBody>
          <a:bodyPr/>
          <a:lstStyle/>
          <a:p>
            <a:r>
              <a:rPr lang="en-US" dirty="0" smtClean="0"/>
              <a:t>The outlet temperature is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488" y="990600"/>
            <a:ext cx="8270712" cy="207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97" y="3067333"/>
            <a:ext cx="9104698" cy="177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6871" y="4862052"/>
            <a:ext cx="4611968" cy="584775"/>
          </a:xfrm>
          <a:prstGeom prst="rect">
            <a:avLst/>
          </a:prstGeom>
        </p:spPr>
        <p:txBody>
          <a:bodyPr wrap="none">
            <a:spAutoFit/>
          </a:bodyPr>
          <a:lstStyle/>
          <a:p>
            <a:r>
              <a:rPr lang="en-US" sz="3200" dirty="0">
                <a:solidFill>
                  <a:prstClr val="black"/>
                </a:solidFill>
              </a:rPr>
              <a:t>The heat removal factor is </a:t>
            </a:r>
          </a:p>
        </p:txBody>
      </p:sp>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5353049"/>
            <a:ext cx="5715000" cy="1411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62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wipe(down)">
                                      <p:cBhvr>
                                        <p:cTn id="12" dur="5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wipe(down)">
                                      <p:cBhvr>
                                        <p:cTn id="17" dur="5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10244"/>
                                        </p:tgtEl>
                                        <p:attrNameLst>
                                          <p:attrName>style.visibility</p:attrName>
                                        </p:attrNameLst>
                                      </p:cBhvr>
                                      <p:to>
                                        <p:strVal val="visible"/>
                                      </p:to>
                                    </p:set>
                                    <p:animEffect transition="in" filter="wipe(down)">
                                      <p:cBhvr>
                                        <p:cTn id="2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lstStyle/>
          <a:p>
            <a:pPr marL="0" indent="0">
              <a:buNone/>
            </a:pPr>
            <a:r>
              <a:rPr lang="en-US" dirty="0" smtClean="0"/>
              <a:t>Finally the useful energy gain and collector efficiency are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793338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0736" y="2769317"/>
            <a:ext cx="5649162" cy="1116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66725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0"/>
            <a:ext cx="8229600" cy="838200"/>
          </a:xfrm>
        </p:spPr>
        <p:txBody>
          <a:bodyPr>
            <a:normAutofit fontScale="90000"/>
          </a:bodyPr>
          <a:lstStyle/>
          <a:p>
            <a:pPr eaLnBrk="1" hangingPunct="1"/>
            <a:r>
              <a:rPr lang="en-US" sz="3600" b="1" i="1" smtClean="0">
                <a:solidFill>
                  <a:srgbClr val="FF0000"/>
                </a:solidFill>
                <a:latin typeface="Times New Roman" pitchFamily="18" charset="0"/>
                <a:cs typeface="Times New Roman" pitchFamily="18" charset="0"/>
              </a:rPr>
              <a:t>Concentrating Solar Collectors</a:t>
            </a:r>
          </a:p>
        </p:txBody>
      </p:sp>
      <p:sp>
        <p:nvSpPr>
          <p:cNvPr id="3" name="Content Placeholder 2"/>
          <p:cNvSpPr>
            <a:spLocks noGrp="1"/>
          </p:cNvSpPr>
          <p:nvPr>
            <p:ph idx="1"/>
          </p:nvPr>
        </p:nvSpPr>
        <p:spPr>
          <a:xfrm>
            <a:off x="0" y="838200"/>
            <a:ext cx="9144000" cy="6019800"/>
          </a:xfrm>
        </p:spPr>
        <p:txBody>
          <a:bodyPr/>
          <a:lstStyle/>
          <a:p>
            <a:pPr marL="0" indent="0" algn="just" eaLnBrk="1" hangingPunct="1">
              <a:buFont typeface="Wingdings" pitchFamily="2" charset="2"/>
              <a:buChar char="Ø"/>
            </a:pPr>
            <a:r>
              <a:rPr lang="en-US" sz="2800" i="1" smtClean="0">
                <a:latin typeface="Times New Roman" pitchFamily="18" charset="0"/>
                <a:cs typeface="Times New Roman" pitchFamily="18" charset="0"/>
              </a:rPr>
              <a:t>For many applications it is desirable to deliver energy at temperatures higher than those possible with flat-plate collectors. Energy delivery temperatures can be increased by decreasing the area from which heat losses occur.</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This is done by interposing an optical device between the source of radiation and the energy absorbing surface. </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The small absorber will have smaller heat losses compared to a flat-plate collector at the same absorber temperature.</a:t>
            </a:r>
          </a:p>
          <a:p>
            <a:pPr marL="0" indent="0" algn="just" eaLnBrk="1" hangingPunct="1">
              <a:buFont typeface="Wingdings" pitchFamily="2" charset="2"/>
              <a:buChar char="Ø"/>
            </a:pPr>
            <a:r>
              <a:rPr lang="en-US" sz="2800" i="1" smtClean="0">
                <a:latin typeface="Times New Roman" pitchFamily="18" charset="0"/>
                <a:cs typeface="Times New Roman" pitchFamily="18" charset="0"/>
              </a:rPr>
              <a:t>Many designs have been set forth for concentrating collectors.  </a:t>
            </a:r>
            <a:r>
              <a:rPr lang="en-US" sz="2800" i="1" smtClean="0">
                <a:solidFill>
                  <a:srgbClr val="FF0000"/>
                </a:solidFill>
                <a:latin typeface="Times New Roman" pitchFamily="18" charset="0"/>
                <a:cs typeface="Times New Roman" pitchFamily="18" charset="0"/>
              </a:rPr>
              <a:t>Concentrators can be:</a:t>
            </a:r>
          </a:p>
          <a:p>
            <a:pPr marL="1714500" lvl="4" indent="0" algn="just" eaLnBrk="1" hangingPunct="1">
              <a:buFont typeface="Wingdings" pitchFamily="2" charset="2"/>
              <a:buChar char="§"/>
            </a:pPr>
            <a:r>
              <a:rPr lang="en-US" sz="2400" i="1" smtClean="0">
                <a:latin typeface="Times New Roman" pitchFamily="18" charset="0"/>
                <a:cs typeface="Times New Roman" pitchFamily="18" charset="0"/>
              </a:rPr>
              <a:t> </a:t>
            </a:r>
            <a:r>
              <a:rPr lang="en-US" sz="2400" i="1" smtClean="0">
                <a:solidFill>
                  <a:srgbClr val="002060"/>
                </a:solidFill>
                <a:latin typeface="Times New Roman" pitchFamily="18" charset="0"/>
                <a:cs typeface="Times New Roman" pitchFamily="18" charset="0"/>
              </a:rPr>
              <a:t>reflectors or refractors,</a:t>
            </a:r>
          </a:p>
          <a:p>
            <a:pPr marL="1714500" lvl="4" indent="0" algn="just" eaLnBrk="1" hangingPunct="1">
              <a:buFont typeface="Wingdings" pitchFamily="2" charset="2"/>
              <a:buChar char="§"/>
            </a:pPr>
            <a:r>
              <a:rPr lang="en-US" sz="2400" i="1" smtClean="0">
                <a:solidFill>
                  <a:srgbClr val="002060"/>
                </a:solidFill>
                <a:latin typeface="Times New Roman" pitchFamily="18" charset="0"/>
                <a:cs typeface="Times New Roman" pitchFamily="18" charset="0"/>
              </a:rPr>
              <a:t>Cylindrical or surfaces of revolution</a:t>
            </a:r>
          </a:p>
          <a:p>
            <a:pPr marL="1714500" lvl="4" indent="0" algn="just" eaLnBrk="1" hangingPunct="1">
              <a:buFont typeface="Wingdings" pitchFamily="2" charset="2"/>
              <a:buChar char="§"/>
            </a:pPr>
            <a:r>
              <a:rPr lang="en-US" sz="2400" i="1" smtClean="0">
                <a:solidFill>
                  <a:srgbClr val="002060"/>
                </a:solidFill>
                <a:latin typeface="Times New Roman" pitchFamily="18" charset="0"/>
                <a:cs typeface="Times New Roman" pitchFamily="18" charset="0"/>
              </a:rPr>
              <a:t>Continuous or segmented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p:cNvPicPr>
            <a:picLocks noChangeAspect="1" noChangeArrowheads="1"/>
          </p:cNvPicPr>
          <p:nvPr/>
        </p:nvPicPr>
        <p:blipFill>
          <a:blip r:embed="rId2" cstate="print"/>
          <a:srcRect/>
          <a:stretch>
            <a:fillRect/>
          </a:stretch>
        </p:blipFill>
        <p:spPr bwMode="auto">
          <a:xfrm>
            <a:off x="304800" y="304800"/>
            <a:ext cx="3352800" cy="3486150"/>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4343400" y="762000"/>
            <a:ext cx="4448175" cy="2895600"/>
          </a:xfrm>
          <a:prstGeom prst="rect">
            <a:avLst/>
          </a:prstGeom>
          <a:noFill/>
          <a:ln w="9525">
            <a:noFill/>
            <a:miter lim="800000"/>
            <a:headEnd/>
            <a:tailEnd/>
          </a:ln>
        </p:spPr>
      </p:pic>
      <p:pic>
        <p:nvPicPr>
          <p:cNvPr id="54276" name="Picture 4"/>
          <p:cNvPicPr>
            <a:picLocks noChangeAspect="1" noChangeArrowheads="1"/>
          </p:cNvPicPr>
          <p:nvPr/>
        </p:nvPicPr>
        <p:blipFill>
          <a:blip r:embed="rId4" cstate="print"/>
          <a:srcRect/>
          <a:stretch>
            <a:fillRect/>
          </a:stretch>
        </p:blipFill>
        <p:spPr bwMode="auto">
          <a:xfrm>
            <a:off x="304800" y="4267200"/>
            <a:ext cx="3524250" cy="390525"/>
          </a:xfrm>
          <a:prstGeom prst="rect">
            <a:avLst/>
          </a:prstGeom>
          <a:noFill/>
          <a:ln w="9525">
            <a:noFill/>
            <a:miter lim="800000"/>
            <a:headEnd/>
            <a:tailEnd/>
          </a:ln>
        </p:spPr>
      </p:pic>
      <p:pic>
        <p:nvPicPr>
          <p:cNvPr id="54277" name="Picture 5"/>
          <p:cNvPicPr>
            <a:picLocks noChangeAspect="1" noChangeArrowheads="1"/>
          </p:cNvPicPr>
          <p:nvPr/>
        </p:nvPicPr>
        <p:blipFill>
          <a:blip r:embed="rId5" cstate="print"/>
          <a:srcRect/>
          <a:stretch>
            <a:fillRect/>
          </a:stretch>
        </p:blipFill>
        <p:spPr bwMode="auto">
          <a:xfrm>
            <a:off x="4953000" y="4114800"/>
            <a:ext cx="3295650" cy="361950"/>
          </a:xfrm>
          <a:prstGeom prst="rect">
            <a:avLst/>
          </a:prstGeom>
          <a:noFill/>
          <a:ln w="9525">
            <a:noFill/>
            <a:miter lim="800000"/>
            <a:headEnd/>
            <a:tailEnd/>
          </a:ln>
        </p:spPr>
      </p:pic>
      <p:pic>
        <p:nvPicPr>
          <p:cNvPr id="54278" name="Picture 6"/>
          <p:cNvPicPr>
            <a:picLocks noChangeAspect="1" noChangeArrowheads="1"/>
          </p:cNvPicPr>
          <p:nvPr/>
        </p:nvPicPr>
        <p:blipFill>
          <a:blip r:embed="rId6" cstate="print"/>
          <a:srcRect/>
          <a:stretch>
            <a:fillRect/>
          </a:stretch>
        </p:blipFill>
        <p:spPr bwMode="auto">
          <a:xfrm>
            <a:off x="381000" y="3810000"/>
            <a:ext cx="3533775" cy="361950"/>
          </a:xfrm>
          <a:prstGeom prst="rect">
            <a:avLst/>
          </a:prstGeom>
          <a:noFill/>
          <a:ln w="9525">
            <a:noFill/>
            <a:miter lim="800000"/>
            <a:headEnd/>
            <a:tailEnd/>
          </a:ln>
        </p:spPr>
      </p:pic>
      <p:pic>
        <p:nvPicPr>
          <p:cNvPr id="54279" name="Picture 7"/>
          <p:cNvPicPr>
            <a:picLocks noChangeAspect="1" noChangeArrowheads="1"/>
          </p:cNvPicPr>
          <p:nvPr/>
        </p:nvPicPr>
        <p:blipFill>
          <a:blip r:embed="rId7" cstate="print"/>
          <a:srcRect/>
          <a:stretch>
            <a:fillRect/>
          </a:stretch>
        </p:blipFill>
        <p:spPr bwMode="auto">
          <a:xfrm>
            <a:off x="4953000" y="3657600"/>
            <a:ext cx="3429000" cy="466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eaLnBrk="1" fontAlgn="auto" hangingPunct="1">
              <a:spcAft>
                <a:spcPts val="0"/>
              </a:spcAft>
              <a:buFont typeface="Arial" pitchFamily="34" charset="0"/>
              <a:buNone/>
              <a:defRPr/>
            </a:pPr>
            <a:r>
              <a:rPr lang="en-US" i="1" dirty="0" smtClean="0">
                <a:solidFill>
                  <a:srgbClr val="FF0000"/>
                </a:solidFill>
                <a:latin typeface="Times New Roman" pitchFamily="18" charset="0"/>
                <a:cs typeface="Times New Roman" pitchFamily="18" charset="0"/>
              </a:rPr>
              <a:t>Receivers can be:</a:t>
            </a:r>
          </a:p>
          <a:p>
            <a:pPr lvl="4" eaLnBrk="1" fontAlgn="auto" hangingPunct="1">
              <a:spcAft>
                <a:spcPts val="0"/>
              </a:spcAft>
              <a:buFont typeface="Wingdings" pitchFamily="2" charset="2"/>
              <a:buChar char="§"/>
              <a:tabLst>
                <a:tab pos="2168525" algn="l"/>
              </a:tabLst>
              <a:defRPr/>
            </a:pPr>
            <a:r>
              <a:rPr lang="en-US" sz="2800" i="1" dirty="0" smtClean="0">
                <a:solidFill>
                  <a:srgbClr val="002060"/>
                </a:solidFill>
                <a:latin typeface="Times New Roman" pitchFamily="18" charset="0"/>
                <a:cs typeface="Times New Roman" pitchFamily="18" charset="0"/>
              </a:rPr>
              <a:t>Convex, flat or concave</a:t>
            </a:r>
          </a:p>
          <a:p>
            <a:pPr lvl="4" eaLnBrk="1" fontAlgn="auto" hangingPunct="1">
              <a:spcAft>
                <a:spcPts val="0"/>
              </a:spcAft>
              <a:buFont typeface="Wingdings" pitchFamily="2" charset="2"/>
              <a:buChar char="§"/>
              <a:tabLst>
                <a:tab pos="2168525" algn="l"/>
              </a:tabLst>
              <a:defRPr/>
            </a:pPr>
            <a:r>
              <a:rPr lang="en-US" sz="2800" i="1" dirty="0" smtClean="0">
                <a:solidFill>
                  <a:srgbClr val="002060"/>
                </a:solidFill>
                <a:latin typeface="Times New Roman" pitchFamily="18" charset="0"/>
                <a:cs typeface="Times New Roman" pitchFamily="18" charset="0"/>
              </a:rPr>
              <a:t>Covered or uncovered.</a:t>
            </a:r>
          </a:p>
          <a:p>
            <a:pPr marL="0" lvl="4" indent="0" algn="just" eaLnBrk="1" fontAlgn="auto" hangingPunct="1">
              <a:spcAft>
                <a:spcPts val="0"/>
              </a:spcAft>
              <a:buFont typeface="Wingdings" pitchFamily="2" charset="2"/>
              <a:buChar char="Ø"/>
              <a:tabLst>
                <a:tab pos="2168525" algn="l"/>
              </a:tabLst>
              <a:defRPr/>
            </a:pPr>
            <a:endParaRPr lang="en-US" sz="2800" i="1" dirty="0" smtClean="0">
              <a:latin typeface="Times New Roman" pitchFamily="18" charset="0"/>
              <a:cs typeface="Times New Roman" pitchFamily="18" charset="0"/>
            </a:endParaRPr>
          </a:p>
          <a:p>
            <a:pPr marL="0" lvl="4" indent="0" algn="just" eaLnBrk="1" fontAlgn="auto" hangingPunct="1">
              <a:spcAft>
                <a:spcPts val="0"/>
              </a:spcAft>
              <a:buFont typeface="Wingdings" pitchFamily="2" charset="2"/>
              <a:buChar char="Ø"/>
              <a:tabLst>
                <a:tab pos="2168525" algn="l"/>
              </a:tabLst>
              <a:defRPr/>
            </a:pPr>
            <a:endParaRPr lang="en-US" sz="2800" i="1" dirty="0" smtClean="0">
              <a:latin typeface="Times New Roman" pitchFamily="18" charset="0"/>
              <a:cs typeface="Times New Roman" pitchFamily="18" charset="0"/>
            </a:endParaRPr>
          </a:p>
          <a:p>
            <a:pPr marL="0" lvl="4" indent="0" algn="just" eaLnBrk="1" fontAlgn="auto" hangingPunct="1">
              <a:spcAft>
                <a:spcPts val="0"/>
              </a:spcAft>
              <a:buFont typeface="Wingdings" pitchFamily="2" charset="2"/>
              <a:buChar char="Ø"/>
              <a:tabLst>
                <a:tab pos="2168525" algn="l"/>
              </a:tabLst>
              <a:defRPr/>
            </a:pPr>
            <a:endParaRPr lang="en-US" sz="2800" i="1" dirty="0" smtClean="0">
              <a:latin typeface="Times New Roman" pitchFamily="18" charset="0"/>
              <a:cs typeface="Times New Roman" pitchFamily="18" charset="0"/>
            </a:endParaRPr>
          </a:p>
          <a:p>
            <a:pPr marL="0" lvl="4" indent="0" algn="just" eaLnBrk="1" fontAlgn="auto" hangingPunct="1">
              <a:spcAft>
                <a:spcPts val="0"/>
              </a:spcAft>
              <a:buFont typeface="Wingdings" pitchFamily="2" charset="2"/>
              <a:buChar char="Ø"/>
              <a:tabLst>
                <a:tab pos="2168525" algn="l"/>
              </a:tabLst>
              <a:defRPr/>
            </a:pPr>
            <a:endParaRPr lang="en-US" sz="2800" i="1" dirty="0" smtClean="0">
              <a:latin typeface="Times New Roman" pitchFamily="18" charset="0"/>
              <a:cs typeface="Times New Roman" pitchFamily="18" charset="0"/>
            </a:endParaRPr>
          </a:p>
          <a:p>
            <a:pPr marL="0" lvl="4" indent="0" algn="just" eaLnBrk="1" fontAlgn="auto" hangingPunct="1">
              <a:spcAft>
                <a:spcPts val="0"/>
              </a:spcAft>
              <a:buFont typeface="Wingdings" pitchFamily="2" charset="2"/>
              <a:buChar char="Ø"/>
              <a:tabLst>
                <a:tab pos="2168525" algn="l"/>
              </a:tabLst>
              <a:defRPr/>
            </a:pPr>
            <a:endParaRPr lang="en-US" sz="2800" i="1" dirty="0" smtClean="0">
              <a:latin typeface="Times New Roman" pitchFamily="18" charset="0"/>
              <a:cs typeface="Times New Roman" pitchFamily="18" charset="0"/>
            </a:endParaRPr>
          </a:p>
          <a:p>
            <a:pPr marL="0" lvl="4" indent="0" algn="just" eaLnBrk="1" fontAlgn="auto" hangingPunct="1">
              <a:spcAft>
                <a:spcPts val="0"/>
              </a:spcAft>
              <a:buFont typeface="Wingdings" pitchFamily="2" charset="2"/>
              <a:buChar char="Ø"/>
              <a:tabLst>
                <a:tab pos="2168525" algn="l"/>
              </a:tabLst>
              <a:defRPr/>
            </a:pPr>
            <a:endParaRPr lang="en-US" sz="2800" i="1" dirty="0" smtClean="0">
              <a:latin typeface="Times New Roman" pitchFamily="18" charset="0"/>
              <a:cs typeface="Times New Roman" pitchFamily="18" charset="0"/>
            </a:endParaRPr>
          </a:p>
          <a:p>
            <a:pPr marL="0" lvl="4" indent="0" algn="just" eaLnBrk="1" fontAlgn="auto" hangingPunct="1">
              <a:spcAft>
                <a:spcPts val="0"/>
              </a:spcAft>
              <a:buFont typeface="Wingdings" pitchFamily="2" charset="2"/>
              <a:buChar char="Ø"/>
              <a:tabLst>
                <a:tab pos="2168525" algn="l"/>
              </a:tabLst>
              <a:defRPr/>
            </a:pPr>
            <a:endParaRPr lang="en-US" sz="2800" i="1" dirty="0" smtClean="0">
              <a:latin typeface="Times New Roman" pitchFamily="18" charset="0"/>
              <a:cs typeface="Times New Roman" pitchFamily="18" charset="0"/>
            </a:endParaRPr>
          </a:p>
        </p:txBody>
      </p:sp>
      <p:pic>
        <p:nvPicPr>
          <p:cNvPr id="10243" name="Picture 3"/>
          <p:cNvPicPr>
            <a:picLocks noChangeAspect="1" noChangeArrowheads="1"/>
          </p:cNvPicPr>
          <p:nvPr/>
        </p:nvPicPr>
        <p:blipFill>
          <a:blip r:embed="rId3" cstate="print"/>
          <a:srcRect/>
          <a:stretch>
            <a:fillRect/>
          </a:stretch>
        </p:blipFill>
        <p:spPr bwMode="auto">
          <a:xfrm>
            <a:off x="3429000" y="5746750"/>
            <a:ext cx="2971800" cy="1111250"/>
          </a:xfrm>
          <a:prstGeom prst="rect">
            <a:avLst/>
          </a:prstGeom>
          <a:noFill/>
          <a:ln w="9525">
            <a:noFill/>
            <a:miter lim="800000"/>
            <a:headEnd/>
            <a:tailEnd/>
          </a:ln>
        </p:spPr>
      </p:pic>
      <p:sp>
        <p:nvSpPr>
          <p:cNvPr id="7" name="Rectangle 6"/>
          <p:cNvSpPr>
            <a:spLocks noChangeArrowheads="1"/>
          </p:cNvSpPr>
          <p:nvPr/>
        </p:nvSpPr>
        <p:spPr bwMode="auto">
          <a:xfrm>
            <a:off x="0" y="1600200"/>
            <a:ext cx="9144000" cy="954088"/>
          </a:xfrm>
          <a:prstGeom prst="rect">
            <a:avLst/>
          </a:prstGeom>
          <a:noFill/>
          <a:ln w="9525">
            <a:noFill/>
            <a:miter lim="800000"/>
            <a:headEnd/>
            <a:tailEnd/>
          </a:ln>
        </p:spPr>
        <p:txBody>
          <a:bodyPr>
            <a:spAutoFit/>
          </a:bodyPr>
          <a:lstStyle/>
          <a:p>
            <a:pPr marL="0" lvl="4" algn="just">
              <a:buFont typeface="Wingdings" pitchFamily="2" charset="2"/>
              <a:buChar char="Ø"/>
              <a:tabLst>
                <a:tab pos="2168525" algn="l"/>
              </a:tabLst>
            </a:pPr>
            <a:r>
              <a:rPr lang="en-US" sz="2800" i="1">
                <a:latin typeface="Times New Roman" pitchFamily="18" charset="0"/>
                <a:cs typeface="Times New Roman" pitchFamily="18" charset="0"/>
              </a:rPr>
              <a:t>Many modes of tracking are also possible. Concentration rations can vary over several orders of magnitude. </a:t>
            </a:r>
          </a:p>
        </p:txBody>
      </p:sp>
      <p:sp>
        <p:nvSpPr>
          <p:cNvPr id="8" name="Rectangle 7"/>
          <p:cNvSpPr>
            <a:spLocks noChangeArrowheads="1"/>
          </p:cNvSpPr>
          <p:nvPr/>
        </p:nvSpPr>
        <p:spPr bwMode="auto">
          <a:xfrm>
            <a:off x="0" y="2590800"/>
            <a:ext cx="9144000" cy="954088"/>
          </a:xfrm>
          <a:prstGeom prst="rect">
            <a:avLst/>
          </a:prstGeom>
          <a:noFill/>
          <a:ln w="9525">
            <a:noFill/>
            <a:miter lim="800000"/>
            <a:headEnd/>
            <a:tailEnd/>
          </a:ln>
        </p:spPr>
        <p:txBody>
          <a:bodyPr>
            <a:spAutoFit/>
          </a:bodyPr>
          <a:lstStyle/>
          <a:p>
            <a:pPr marL="0" lvl="4" algn="just">
              <a:buFont typeface="Wingdings" pitchFamily="2" charset="2"/>
              <a:buChar char="Ø"/>
              <a:tabLst>
                <a:tab pos="2168525" algn="l"/>
              </a:tabLst>
            </a:pPr>
            <a:r>
              <a:rPr lang="en-US" sz="2800" i="1">
                <a:latin typeface="Times New Roman" pitchFamily="18" charset="0"/>
                <a:cs typeface="Times New Roman" pitchFamily="18" charset="0"/>
              </a:rPr>
              <a:t>With this wide range of  designs, it is difficult to develop general analyses applicable to all concentrators. </a:t>
            </a:r>
          </a:p>
        </p:txBody>
      </p:sp>
      <p:sp>
        <p:nvSpPr>
          <p:cNvPr id="9" name="Rectangle 8"/>
          <p:cNvSpPr>
            <a:spLocks noChangeArrowheads="1"/>
          </p:cNvSpPr>
          <p:nvPr/>
        </p:nvSpPr>
        <p:spPr bwMode="auto">
          <a:xfrm>
            <a:off x="0" y="3581400"/>
            <a:ext cx="9144000" cy="1384300"/>
          </a:xfrm>
          <a:prstGeom prst="rect">
            <a:avLst/>
          </a:prstGeom>
          <a:noFill/>
          <a:ln w="9525">
            <a:noFill/>
            <a:miter lim="800000"/>
            <a:headEnd/>
            <a:tailEnd/>
          </a:ln>
        </p:spPr>
        <p:txBody>
          <a:bodyPr>
            <a:spAutoFit/>
          </a:bodyPr>
          <a:lstStyle/>
          <a:p>
            <a:pPr marL="0" lvl="4" algn="just">
              <a:buFont typeface="Wingdings" pitchFamily="2" charset="2"/>
              <a:buChar char="Ø"/>
              <a:tabLst>
                <a:tab pos="2168525" algn="l"/>
              </a:tabLst>
            </a:pPr>
            <a:r>
              <a:rPr lang="en-US" sz="2800" i="1">
                <a:latin typeface="Times New Roman" pitchFamily="18" charset="0"/>
                <a:cs typeface="Times New Roman" pitchFamily="18" charset="0"/>
              </a:rPr>
              <a:t>Concentration of solar radiation is achieved by reflecting or refracting the flux incident on an aperture area Aa onto a smaller receiver/absorber area Ar. </a:t>
            </a:r>
          </a:p>
        </p:txBody>
      </p:sp>
      <p:sp>
        <p:nvSpPr>
          <p:cNvPr id="10" name="Rectangle 9"/>
          <p:cNvSpPr>
            <a:spLocks noChangeArrowheads="1"/>
          </p:cNvSpPr>
          <p:nvPr/>
        </p:nvSpPr>
        <p:spPr bwMode="auto">
          <a:xfrm>
            <a:off x="0" y="4953000"/>
            <a:ext cx="9144000" cy="954088"/>
          </a:xfrm>
          <a:prstGeom prst="rect">
            <a:avLst/>
          </a:prstGeom>
          <a:noFill/>
          <a:ln w="9525">
            <a:noFill/>
            <a:miter lim="800000"/>
            <a:headEnd/>
            <a:tailEnd/>
          </a:ln>
        </p:spPr>
        <p:txBody>
          <a:bodyPr>
            <a:spAutoFit/>
          </a:bodyPr>
          <a:lstStyle/>
          <a:p>
            <a:pPr marL="0" lvl="4" algn="just">
              <a:buFont typeface="Wingdings" pitchFamily="2" charset="2"/>
              <a:buChar char="Ø"/>
              <a:tabLst>
                <a:tab pos="2168525" algn="l"/>
              </a:tabLst>
            </a:pPr>
            <a:r>
              <a:rPr lang="en-US" sz="2800" i="1">
                <a:latin typeface="Times New Roman" pitchFamily="18" charset="0"/>
                <a:cs typeface="Times New Roman" pitchFamily="18" charset="0"/>
              </a:rPr>
              <a:t>An optical concentration ratio, CR</a:t>
            </a:r>
            <a:r>
              <a:rPr lang="en-US" sz="2800" i="1" baseline="-25000">
                <a:latin typeface="Times New Roman" pitchFamily="18" charset="0"/>
                <a:cs typeface="Times New Roman" pitchFamily="18" charset="0"/>
              </a:rPr>
              <a:t>o</a:t>
            </a:r>
            <a:r>
              <a:rPr lang="en-US" sz="2800" i="1">
                <a:latin typeface="Times New Roman" pitchFamily="18" charset="0"/>
                <a:cs typeface="Times New Roman" pitchFamily="18" charset="0"/>
              </a:rPr>
              <a:t>,is defined as the ratio of the solar flux I</a:t>
            </a:r>
            <a:r>
              <a:rPr lang="en-US" sz="2800" i="1" baseline="-25000">
                <a:latin typeface="Times New Roman" pitchFamily="18" charset="0"/>
                <a:cs typeface="Times New Roman" pitchFamily="18" charset="0"/>
              </a:rPr>
              <a:t>r</a:t>
            </a:r>
            <a:r>
              <a:rPr lang="en-US" sz="2800" i="1">
                <a:latin typeface="Times New Roman" pitchFamily="18" charset="0"/>
                <a:cs typeface="Times New Roman" pitchFamily="18" charset="0"/>
              </a:rPr>
              <a:t> on the receiver to the flux I</a:t>
            </a:r>
            <a:r>
              <a:rPr lang="en-US" sz="2800" i="1" baseline="-25000">
                <a:latin typeface="Times New Roman" pitchFamily="18" charset="0"/>
                <a:cs typeface="Times New Roman" pitchFamily="18" charset="0"/>
              </a:rPr>
              <a:t>a</a:t>
            </a:r>
            <a:r>
              <a:rPr lang="en-US" sz="2800" i="1">
                <a:latin typeface="Times New Roman" pitchFamily="18" charset="0"/>
                <a:cs typeface="Times New Roman" pitchFamily="18" charset="0"/>
              </a:rPr>
              <a:t> on the aperture.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down)">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wipe(down)">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wipe(down)">
                                      <p:cBhvr>
                                        <p:cTn id="33" dur="500"/>
                                        <p:tgtEl>
                                          <p:spTgt spid="10">
                                            <p:txEl>
                                              <p:pRg st="0" end="0"/>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10243"/>
                                        </p:tgtEl>
                                        <p:attrNameLst>
                                          <p:attrName>style.visibility</p:attrName>
                                        </p:attrNameLst>
                                      </p:cBhvr>
                                      <p:to>
                                        <p:strVal val="visible"/>
                                      </p:to>
                                    </p:set>
                                    <p:animEffect transition="in" filter="wipe(down)">
                                      <p:cBhvr>
                                        <p:cTn id="36"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8" grpId="0" build="p"/>
      <p:bldP spid="9" grpId="0" build="p"/>
      <p:bldP spid="10"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rtlCol="0">
            <a:normAutofit/>
          </a:bodyPr>
          <a:lstStyle/>
          <a:p>
            <a:pPr marL="0" lvl="8" indent="0">
              <a:buFont typeface="Wingdings" pitchFamily="2" charset="2"/>
              <a:buChar char="Ø"/>
              <a:defRPr/>
            </a:pPr>
            <a:r>
              <a:rPr lang="en-US" sz="2800" i="1" dirty="0" smtClean="0">
                <a:latin typeface="Times New Roman" pitchFamily="18" charset="0"/>
                <a:cs typeface="Times New Roman" pitchFamily="18" charset="0"/>
              </a:rPr>
              <a:t>A geometric concentration ratio CR is based on the areas, or</a:t>
            </a:r>
          </a:p>
          <a:p>
            <a:pPr marL="0" indent="0" eaLnBrk="1" fontAlgn="auto" hangingPunct="1">
              <a:spcAft>
                <a:spcPts val="0"/>
              </a:spcAft>
              <a:buFont typeface="Arial" pitchFamily="34" charset="0"/>
              <a:buChar char="•"/>
              <a:defRPr/>
            </a:pPr>
            <a:endParaRPr lang="en-US" sz="2800" i="1" dirty="0" smtClean="0">
              <a:latin typeface="Times New Roman" pitchFamily="18" charset="0"/>
              <a:cs typeface="Times New Roman" pitchFamily="18" charset="0"/>
            </a:endParaRPr>
          </a:p>
          <a:p>
            <a:pPr marL="0" indent="0" eaLnBrk="1" fontAlgn="auto" hangingPunct="1">
              <a:spcAft>
                <a:spcPts val="0"/>
              </a:spcAft>
              <a:buFont typeface="Arial" pitchFamily="34" charset="0"/>
              <a:buChar char="•"/>
              <a:defRPr/>
            </a:pPr>
            <a:endParaRPr lang="en-US" sz="2800" i="1" dirty="0" smtClean="0">
              <a:latin typeface="Times New Roman" pitchFamily="18" charset="0"/>
              <a:cs typeface="Times New Roman" pitchFamily="18" charset="0"/>
            </a:endParaRPr>
          </a:p>
          <a:p>
            <a:pPr marL="0" indent="0" algn="just" eaLnBrk="1" fontAlgn="auto" hangingPunct="1">
              <a:spcAft>
                <a:spcPts val="0"/>
              </a:spcAft>
              <a:buFont typeface="Wingdings" pitchFamily="2" charset="2"/>
              <a:buChar char="Ø"/>
              <a:defRPr/>
            </a:pPr>
            <a:endParaRPr lang="en-US" sz="2800" i="1" dirty="0" smtClean="0">
              <a:latin typeface="Times New Roman" pitchFamily="18" charset="0"/>
              <a:cs typeface="Times New Roman" pitchFamily="18" charset="0"/>
            </a:endParaRPr>
          </a:p>
          <a:p>
            <a:pPr marL="0" indent="0" algn="just" eaLnBrk="1" fontAlgn="auto" hangingPunct="1">
              <a:spcAft>
                <a:spcPts val="0"/>
              </a:spcAft>
              <a:buFont typeface="Wingdings" pitchFamily="2" charset="2"/>
              <a:buChar char="Ø"/>
              <a:defRPr/>
            </a:pPr>
            <a:endParaRPr lang="en-US" sz="2800" i="1" dirty="0" smtClean="0">
              <a:latin typeface="Times New Roman" pitchFamily="18" charset="0"/>
              <a:cs typeface="Times New Roman" pitchFamily="18" charset="0"/>
            </a:endParaRPr>
          </a:p>
          <a:p>
            <a:pPr marL="0" indent="0" algn="just" eaLnBrk="1" fontAlgn="auto" hangingPunct="1">
              <a:spcAft>
                <a:spcPts val="0"/>
              </a:spcAft>
              <a:buFont typeface="Wingdings" pitchFamily="2" charset="2"/>
              <a:buChar char="Ø"/>
              <a:defRPr/>
            </a:pPr>
            <a:endParaRPr lang="en-US" sz="2800" i="1" dirty="0" smtClean="0">
              <a:latin typeface="Times New Roman" pitchFamily="18" charset="0"/>
              <a:cs typeface="Times New Roman" pitchFamily="18" charset="0"/>
            </a:endParaRPr>
          </a:p>
          <a:p>
            <a:pPr marL="0" indent="0" algn="just" eaLnBrk="1" fontAlgn="auto" hangingPunct="1">
              <a:spcAft>
                <a:spcPts val="0"/>
              </a:spcAft>
              <a:buFont typeface="Wingdings" pitchFamily="2" charset="2"/>
              <a:buChar char="Ø"/>
              <a:defRPr/>
            </a:pPr>
            <a:endParaRPr lang="en-US" sz="2800" i="1" dirty="0" smtClean="0">
              <a:latin typeface="Times New Roman" pitchFamily="18" charset="0"/>
              <a:cs typeface="Times New Roman" pitchFamily="18" charset="0"/>
            </a:endParaRPr>
          </a:p>
          <a:p>
            <a:pPr marL="0" indent="0" algn="just" eaLnBrk="1" fontAlgn="auto" hangingPunct="1">
              <a:spcAft>
                <a:spcPts val="0"/>
              </a:spcAft>
              <a:buFont typeface="Wingdings" pitchFamily="2" charset="2"/>
              <a:buChar char="Ø"/>
              <a:defRPr/>
            </a:pPr>
            <a:endParaRPr lang="en-US" sz="2800" i="1" dirty="0" smtClean="0">
              <a:latin typeface="Times New Roman" pitchFamily="18" charset="0"/>
              <a:cs typeface="Times New Roman" pitchFamily="18" charset="0"/>
            </a:endParaRPr>
          </a:p>
          <a:p>
            <a:pPr marL="0" indent="0" algn="just" eaLnBrk="1" fontAlgn="auto" hangingPunct="1">
              <a:spcAft>
                <a:spcPts val="0"/>
              </a:spcAft>
              <a:buFont typeface="Wingdings" pitchFamily="2" charset="2"/>
              <a:buChar char="Ø"/>
              <a:defRPr/>
            </a:pPr>
            <a:endParaRPr lang="en-US" sz="2800" i="1" dirty="0" smtClean="0">
              <a:latin typeface="Times New Roman" pitchFamily="18" charset="0"/>
              <a:cs typeface="Times New Roman" pitchFamily="18" charset="0"/>
            </a:endParaRPr>
          </a:p>
        </p:txBody>
      </p:sp>
      <p:pic>
        <p:nvPicPr>
          <p:cNvPr id="11267" name="Picture 3"/>
          <p:cNvPicPr>
            <a:picLocks noChangeAspect="1" noChangeArrowheads="1"/>
          </p:cNvPicPr>
          <p:nvPr/>
        </p:nvPicPr>
        <p:blipFill>
          <a:blip r:embed="rId2" cstate="print"/>
          <a:srcRect/>
          <a:stretch>
            <a:fillRect/>
          </a:stretch>
        </p:blipFill>
        <p:spPr bwMode="auto">
          <a:xfrm>
            <a:off x="2362200" y="457200"/>
            <a:ext cx="3238500" cy="1143000"/>
          </a:xfrm>
          <a:prstGeom prst="rect">
            <a:avLst/>
          </a:prstGeom>
          <a:noFill/>
          <a:ln w="9525">
            <a:noFill/>
            <a:miter lim="800000"/>
            <a:headEnd/>
            <a:tailEnd/>
          </a:ln>
        </p:spPr>
      </p:pic>
      <p:sp>
        <p:nvSpPr>
          <p:cNvPr id="4" name="Rectangle 3"/>
          <p:cNvSpPr>
            <a:spLocks noChangeArrowheads="1"/>
          </p:cNvSpPr>
          <p:nvPr/>
        </p:nvSpPr>
        <p:spPr bwMode="auto">
          <a:xfrm>
            <a:off x="0" y="1371600"/>
            <a:ext cx="9144000" cy="2678113"/>
          </a:xfrm>
          <a:prstGeom prst="rect">
            <a:avLst/>
          </a:prstGeom>
          <a:noFill/>
          <a:ln w="9525">
            <a:noFill/>
            <a:miter lim="800000"/>
            <a:headEnd/>
            <a:tailEnd/>
          </a:ln>
        </p:spPr>
        <p:txBody>
          <a:bodyPr>
            <a:spAutoFit/>
          </a:bodyPr>
          <a:lstStyle/>
          <a:p>
            <a:pPr algn="just">
              <a:buFont typeface="Wingdings" pitchFamily="2" charset="2"/>
              <a:buChar char="Ø"/>
            </a:pPr>
            <a:r>
              <a:rPr lang="en-US" sz="2800" i="1">
                <a:latin typeface="Times New Roman" pitchFamily="18" charset="0"/>
                <a:cs typeface="Times New Roman" pitchFamily="18" charset="0"/>
              </a:rPr>
              <a:t>Concentrators can have concentration ratios from low values less than unity to high values of the order of 10</a:t>
            </a:r>
            <a:r>
              <a:rPr lang="en-US" sz="2800" i="1" baseline="30000">
                <a:latin typeface="Times New Roman" pitchFamily="18" charset="0"/>
                <a:cs typeface="Times New Roman" pitchFamily="18" charset="0"/>
              </a:rPr>
              <a:t>5</a:t>
            </a:r>
            <a:r>
              <a:rPr lang="en-US" sz="2800" i="1">
                <a:latin typeface="Times New Roman" pitchFamily="18" charset="0"/>
                <a:cs typeface="Times New Roman" pitchFamily="18" charset="0"/>
              </a:rPr>
              <a:t> . Increasing ratios mean increasing temperatures at which energy can be delivered and increasing requirements for precision in optical quality and positioning of the optical system.</a:t>
            </a:r>
          </a:p>
        </p:txBody>
      </p:sp>
      <p:sp>
        <p:nvSpPr>
          <p:cNvPr id="5" name="Rectangle 4"/>
          <p:cNvSpPr>
            <a:spLocks noChangeArrowheads="1"/>
          </p:cNvSpPr>
          <p:nvPr/>
        </p:nvSpPr>
        <p:spPr bwMode="auto">
          <a:xfrm>
            <a:off x="0" y="4191000"/>
            <a:ext cx="9144000" cy="2678113"/>
          </a:xfrm>
          <a:prstGeom prst="rect">
            <a:avLst/>
          </a:prstGeom>
          <a:noFill/>
          <a:ln w="9525">
            <a:noFill/>
            <a:miter lim="800000"/>
            <a:headEnd/>
            <a:tailEnd/>
          </a:ln>
        </p:spPr>
        <p:txBody>
          <a:bodyPr>
            <a:spAutoFit/>
          </a:bodyPr>
          <a:lstStyle/>
          <a:p>
            <a:pPr algn="just">
              <a:buFont typeface="Wingdings" pitchFamily="2" charset="2"/>
              <a:buChar char="Ø"/>
            </a:pPr>
            <a:r>
              <a:rPr lang="en-US" sz="2800" i="1">
                <a:latin typeface="Times New Roman" pitchFamily="18" charset="0"/>
                <a:cs typeface="Times New Roman" pitchFamily="18" charset="0"/>
              </a:rPr>
              <a:t>The cost of delivered energy from a concentrator system is a function of the temperature at which it is available. At highest range of concentration and correspondingly highest precision of optics, concentrating collectors are termed </a:t>
            </a:r>
            <a:r>
              <a:rPr lang="en-US" sz="2800" b="1" i="1">
                <a:solidFill>
                  <a:srgbClr val="FF0000"/>
                </a:solidFill>
                <a:latin typeface="Times New Roman" pitchFamily="18" charset="0"/>
                <a:cs typeface="Times New Roman" pitchFamily="18" charset="0"/>
              </a:rPr>
              <a:t>solar furnaces</a:t>
            </a:r>
            <a:r>
              <a:rPr lang="en-US" sz="2800" i="1">
                <a:latin typeface="Times New Roman" pitchFamily="18" charset="0"/>
                <a:cs typeface="Times New Roman" pitchFamily="18" charset="0"/>
              </a:rPr>
              <a:t> which are used to study properties of materials at high temperatures and other high temperatures processes.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wipe(down)">
                                      <p:cBhvr>
                                        <p:cTn id="12" dur="500"/>
                                        <p:tgtEl>
                                          <p:spTgt spid="112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down)">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wipe(dow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0"/>
            <a:ext cx="8229600" cy="457200"/>
          </a:xfrm>
        </p:spPr>
        <p:txBody>
          <a:bodyPr>
            <a:normAutofit fontScale="90000"/>
          </a:bodyPr>
          <a:lstStyle/>
          <a:p>
            <a:pPr eaLnBrk="1" hangingPunct="1"/>
            <a:r>
              <a:rPr lang="en-US" b="1" smtClean="0">
                <a:solidFill>
                  <a:srgbClr val="FF0000"/>
                </a:solidFill>
                <a:latin typeface="Times New Roman" pitchFamily="18" charset="0"/>
                <a:cs typeface="Times New Roman" pitchFamily="18" charset="0"/>
              </a:rPr>
              <a:t>Types of concentrators</a:t>
            </a:r>
          </a:p>
        </p:txBody>
      </p:sp>
      <p:sp>
        <p:nvSpPr>
          <p:cNvPr id="3" name="Content Placeholder 2"/>
          <p:cNvSpPr>
            <a:spLocks noGrp="1"/>
          </p:cNvSpPr>
          <p:nvPr>
            <p:ph idx="1"/>
          </p:nvPr>
        </p:nvSpPr>
        <p:spPr>
          <a:xfrm>
            <a:off x="0" y="685800"/>
            <a:ext cx="9144000" cy="6172200"/>
          </a:xfrm>
        </p:spPr>
        <p:txBody>
          <a:bodyPr/>
          <a:lstStyle/>
          <a:p>
            <a:pPr algn="just" eaLnBrk="1" hangingPunct="1">
              <a:buFont typeface="Wingdings" pitchFamily="2" charset="2"/>
              <a:buChar char="Ø"/>
              <a:defRPr/>
            </a:pPr>
            <a:r>
              <a:rPr lang="en-US" i="1" dirty="0" smtClean="0">
                <a:latin typeface="Times New Roman" pitchFamily="18" charset="0"/>
                <a:cs typeface="Times New Roman" pitchFamily="18" charset="0"/>
              </a:rPr>
              <a:t>Solar concentrator technology can be divided into two main types:</a:t>
            </a:r>
          </a:p>
          <a:p>
            <a:pPr marL="0" indent="0" algn="just" eaLnBrk="1" hangingPunct="1">
              <a:buFont typeface="Arial" charset="0"/>
              <a:buNone/>
              <a:defRPr/>
            </a:pPr>
            <a:r>
              <a:rPr lang="en-US" sz="2800" b="1" i="1" dirty="0" smtClean="0">
                <a:solidFill>
                  <a:srgbClr val="FF0000"/>
                </a:solidFill>
                <a:latin typeface="Times New Roman" pitchFamily="18" charset="0"/>
                <a:cs typeface="Times New Roman" pitchFamily="18" charset="0"/>
              </a:rPr>
              <a:t> Low concentration non-tracking technology</a:t>
            </a:r>
            <a:r>
              <a:rPr lang="en-US" sz="2800" i="1" dirty="0" smtClean="0">
                <a:latin typeface="Times New Roman" pitchFamily="18" charset="0"/>
                <a:cs typeface="Times New Roman" pitchFamily="18" charset="0"/>
              </a:rPr>
              <a:t>, which uses all the radiation that strikes the collector aperture. Such systems have proved to be quite useful for low-temperature-heat production although they are characterized by poor energy throughput.</a:t>
            </a:r>
          </a:p>
          <a:p>
            <a:pPr marL="0" indent="0" algn="just" eaLnBrk="1" hangingPunct="1">
              <a:buFont typeface="Arial" charset="0"/>
              <a:buNone/>
              <a:defRPr/>
            </a:pPr>
            <a:r>
              <a:rPr lang="en-US" sz="2800" b="1" i="1" dirty="0" smtClean="0">
                <a:solidFill>
                  <a:srgbClr val="FF0000"/>
                </a:solidFill>
                <a:latin typeface="Times New Roman" pitchFamily="18" charset="0"/>
                <a:cs typeface="Times New Roman" pitchFamily="18" charset="0"/>
              </a:rPr>
              <a:t>High concentration solar tracking systems</a:t>
            </a:r>
            <a:r>
              <a:rPr lang="en-US" sz="2800" i="1" dirty="0" smtClean="0">
                <a:latin typeface="Times New Roman" pitchFamily="18" charset="0"/>
                <a:cs typeface="Times New Roman" pitchFamily="18" charset="0"/>
              </a:rPr>
              <a:t>, which use only the direct beam component of radiation. It yields to high-temperature-heat production and has been successfully used for generating electricity. </a:t>
            </a:r>
            <a:endParaRPr lang="en-US" sz="2800" i="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0"/>
            <a:ext cx="8229600" cy="533400"/>
          </a:xfrm>
        </p:spPr>
        <p:txBody>
          <a:bodyPr>
            <a:normAutofit fontScale="90000"/>
          </a:bodyPr>
          <a:lstStyle/>
          <a:p>
            <a:pPr eaLnBrk="1" hangingPunct="1"/>
            <a:r>
              <a:rPr lang="en-US" b="1" i="1" smtClean="0">
                <a:solidFill>
                  <a:srgbClr val="FF0000"/>
                </a:solidFill>
                <a:latin typeface="Times New Roman" pitchFamily="18" charset="0"/>
                <a:cs typeface="Times New Roman" pitchFamily="18" charset="0"/>
              </a:rPr>
              <a:t>Parabolic Troughs</a:t>
            </a:r>
          </a:p>
        </p:txBody>
      </p:sp>
      <p:sp>
        <p:nvSpPr>
          <p:cNvPr id="13315" name="Content Placeholder 2"/>
          <p:cNvSpPr>
            <a:spLocks noGrp="1"/>
          </p:cNvSpPr>
          <p:nvPr>
            <p:ph idx="1"/>
          </p:nvPr>
        </p:nvSpPr>
        <p:spPr>
          <a:xfrm>
            <a:off x="0" y="685800"/>
            <a:ext cx="9144000" cy="6172200"/>
          </a:xfrm>
        </p:spPr>
        <p:txBody>
          <a:bodyPr/>
          <a:lstStyle/>
          <a:p>
            <a:pPr algn="just">
              <a:buFont typeface="Wingdings" pitchFamily="2" charset="2"/>
              <a:buChar char="Ø"/>
            </a:pPr>
            <a:r>
              <a:rPr lang="en-US" sz="2400" i="1" smtClean="0">
                <a:latin typeface="Times New Roman" pitchFamily="18" charset="0"/>
                <a:cs typeface="Times New Roman" pitchFamily="18" charset="0"/>
              </a:rPr>
              <a:t>This is the most widely deployed type. It usually consists of long and curved mirror surfaced troughs, which concentrate sunlight on a liquid inside a tube that runs parallel to the mirror and situated within the focal line.</a:t>
            </a:r>
          </a:p>
          <a:p>
            <a:pPr algn="just">
              <a:buFont typeface="Wingdings" pitchFamily="2" charset="2"/>
              <a:buChar char="Ø"/>
            </a:pPr>
            <a:r>
              <a:rPr lang="en-US" sz="2400" i="1" smtClean="0">
                <a:latin typeface="Times New Roman" pitchFamily="18" charset="0"/>
                <a:cs typeface="Times New Roman" pitchFamily="18" charset="0"/>
              </a:rPr>
              <a:t>The usual operation is one axis solar tracking. A very successful example is the solar power plant (354 MWe) at Kramer Junction, California, USA (see figure below).</a:t>
            </a:r>
          </a:p>
        </p:txBody>
      </p:sp>
      <p:pic>
        <p:nvPicPr>
          <p:cNvPr id="13316" name="Picture 4"/>
          <p:cNvPicPr>
            <a:picLocks noChangeAspect="1" noChangeArrowheads="1"/>
          </p:cNvPicPr>
          <p:nvPr/>
        </p:nvPicPr>
        <p:blipFill>
          <a:blip r:embed="rId2" cstate="print"/>
          <a:srcRect/>
          <a:stretch>
            <a:fillRect/>
          </a:stretch>
        </p:blipFill>
        <p:spPr bwMode="auto">
          <a:xfrm>
            <a:off x="2057400" y="3352800"/>
            <a:ext cx="4830763" cy="3276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down)">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down)">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wipe(down)">
                                      <p:cBhvr>
                                        <p:cTn id="1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0"/>
            <a:ext cx="8229600" cy="533400"/>
          </a:xfrm>
        </p:spPr>
        <p:txBody>
          <a:bodyPr>
            <a:normAutofit fontScale="90000"/>
          </a:bodyPr>
          <a:lstStyle/>
          <a:p>
            <a:r>
              <a:rPr lang="en-US" b="1" i="1" smtClean="0">
                <a:solidFill>
                  <a:srgbClr val="FF0000"/>
                </a:solidFill>
                <a:latin typeface="Times New Roman" pitchFamily="18" charset="0"/>
                <a:cs typeface="Times New Roman" pitchFamily="18" charset="0"/>
              </a:rPr>
              <a:t>Central Receivers</a:t>
            </a:r>
            <a:endParaRPr lang="en-US" i="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lstStyle/>
          <a:p>
            <a:pPr algn="just">
              <a:buFont typeface="Wingdings" pitchFamily="2" charset="2"/>
              <a:buChar char="Ø"/>
            </a:pPr>
            <a:r>
              <a:rPr lang="en-US" sz="2800" i="1" smtClean="0">
                <a:latin typeface="Times New Roman" pitchFamily="18" charset="0"/>
                <a:cs typeface="Times New Roman" pitchFamily="18" charset="0"/>
              </a:rPr>
              <a:t>Central Receivers or Power Towers consist of a fixed receiver mounted on a tower, surrounded by a large array of mirrors known as heliostats. </a:t>
            </a:r>
          </a:p>
          <a:p>
            <a:pPr algn="just">
              <a:buFont typeface="Wingdings" pitchFamily="2" charset="2"/>
              <a:buChar char="Ø"/>
            </a:pPr>
            <a:r>
              <a:rPr lang="en-US" sz="2800" i="1" smtClean="0">
                <a:latin typeface="Times New Roman" pitchFamily="18" charset="0"/>
                <a:cs typeface="Times New Roman" pitchFamily="18" charset="0"/>
              </a:rPr>
              <a:t>Each heliostat individually tracks the sun and reflects its rays onto the receiver, which then absorbs the heat. Within the receiver, a fluid (usually molten salts) convectively removes the receiver’s heat energy and is then transported from the receiver to drive a turbine generator or is simply kept in storage tanks.</a:t>
            </a:r>
          </a:p>
          <a:p>
            <a:pPr algn="just">
              <a:buFont typeface="Wingdings" pitchFamily="2" charset="2"/>
              <a:buChar char="Ø"/>
            </a:pPr>
            <a:r>
              <a:rPr lang="en-US" sz="2800" i="1" smtClean="0">
                <a:latin typeface="Times New Roman" pitchFamily="18" charset="0"/>
                <a:cs typeface="Times New Roman" pitchFamily="18" charset="0"/>
              </a:rPr>
              <a:t>The most successful ‘story’ so far (on solar towers), is Solar Two, developed in the California, USA. This power plant features a design in which a 17-acre field of heliostat mirrors concentrate sunlight on the top of an 80 m tower.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2" cstate="print"/>
          <a:srcRect/>
          <a:stretch>
            <a:fillRect/>
          </a:stretch>
        </p:blipFill>
        <p:spPr bwMode="auto">
          <a:xfrm>
            <a:off x="381000" y="228600"/>
            <a:ext cx="8440738" cy="5638800"/>
          </a:xfrm>
          <a:prstGeom prst="rect">
            <a:avLst/>
          </a:prstGeom>
          <a:noFill/>
          <a:ln w="9525">
            <a:noFill/>
            <a:miter lim="800000"/>
            <a:headEnd/>
            <a:tailEnd/>
          </a:ln>
        </p:spPr>
      </p:pic>
      <p:sp>
        <p:nvSpPr>
          <p:cNvPr id="60419" name="Rectangle 4"/>
          <p:cNvSpPr>
            <a:spLocks noChangeArrowheads="1"/>
          </p:cNvSpPr>
          <p:nvPr/>
        </p:nvSpPr>
        <p:spPr bwMode="auto">
          <a:xfrm>
            <a:off x="0" y="6211888"/>
            <a:ext cx="9144000" cy="646112"/>
          </a:xfrm>
          <a:prstGeom prst="rect">
            <a:avLst/>
          </a:prstGeom>
          <a:noFill/>
          <a:ln w="9525">
            <a:noFill/>
            <a:miter lim="800000"/>
            <a:headEnd/>
            <a:tailEnd/>
          </a:ln>
        </p:spPr>
        <p:txBody>
          <a:bodyPr>
            <a:spAutoFit/>
          </a:bodyPr>
          <a:lstStyle/>
          <a:p>
            <a:r>
              <a:rPr lang="en-US" b="1" i="1">
                <a:solidFill>
                  <a:srgbClr val="FF0000"/>
                </a:solidFill>
                <a:latin typeface="Times New Roman" pitchFamily="18" charset="0"/>
                <a:cs typeface="Times New Roman" pitchFamily="18" charset="0"/>
              </a:rPr>
              <a:t>Figure :  A picture of Solar Two, the prototype power tower. Some 1,926 heliostat mirrors are used to produce 10 million watts of electricity.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BASIC FLAT-PLATE ENERGY BALANCE EQUATION</a:t>
            </a:r>
            <a:br>
              <a:rPr lang="en-US" b="1" dirty="0" smtClean="0">
                <a:solidFill>
                  <a:srgbClr val="FF0000"/>
                </a:solidFill>
              </a:rPr>
            </a:br>
            <a:endParaRPr lang="en-US" dirty="0">
              <a:solidFill>
                <a:srgbClr val="FF0000"/>
              </a:solidFill>
            </a:endParaRPr>
          </a:p>
        </p:txBody>
      </p:sp>
      <p:sp>
        <p:nvSpPr>
          <p:cNvPr id="3" name="Content Placeholder 2"/>
          <p:cNvSpPr>
            <a:spLocks noGrp="1"/>
          </p:cNvSpPr>
          <p:nvPr>
            <p:ph idx="1"/>
          </p:nvPr>
        </p:nvSpPr>
        <p:spPr>
          <a:xfrm>
            <a:off x="0" y="1295400"/>
            <a:ext cx="9144000" cy="5562600"/>
          </a:xfrm>
        </p:spPr>
        <p:txBody>
          <a:bodyPr/>
          <a:lstStyle/>
          <a:p>
            <a:pPr algn="just"/>
            <a:r>
              <a:rPr lang="en-US" sz="2400" dirty="0" smtClean="0">
                <a:latin typeface="Book Antiqua" pitchFamily="18" charset="0"/>
              </a:rPr>
              <a:t>In steady state, the performance of a solar collector is described by an energy balance that indicates the distribution of incident solar energy into useful energy gain, thermal losses,and optical losses.</a:t>
            </a:r>
          </a:p>
          <a:p>
            <a:pPr algn="just"/>
            <a:r>
              <a:rPr lang="en-US" sz="2400" dirty="0" smtClean="0">
                <a:latin typeface="Book Antiqua" pitchFamily="18" charset="0"/>
              </a:rPr>
              <a:t>The useful energy output of a collector of area A</a:t>
            </a:r>
            <a:r>
              <a:rPr lang="en-US" sz="2400" baseline="-25000" dirty="0" smtClean="0">
                <a:latin typeface="Book Antiqua" pitchFamily="18" charset="0"/>
              </a:rPr>
              <a:t>c </a:t>
            </a:r>
            <a:r>
              <a:rPr lang="en-US" sz="2400" dirty="0" smtClean="0">
                <a:latin typeface="Book Antiqua" pitchFamily="18" charset="0"/>
              </a:rPr>
              <a:t>is the difference between the absorbed solar radiation and the thermal loss:</a:t>
            </a:r>
          </a:p>
          <a:p>
            <a:pPr algn="just"/>
            <a:endParaRPr lang="en-US" sz="2400" dirty="0" smtClean="0">
              <a:latin typeface="Book Antiqua" pitchFamily="18" charset="0"/>
            </a:endParaRPr>
          </a:p>
          <a:p>
            <a:endParaRPr lang="en-US" dirty="0"/>
          </a:p>
        </p:txBody>
      </p:sp>
      <p:pic>
        <p:nvPicPr>
          <p:cNvPr id="1026" name="Picture 2"/>
          <p:cNvPicPr>
            <a:picLocks noChangeAspect="1" noChangeArrowheads="1"/>
          </p:cNvPicPr>
          <p:nvPr/>
        </p:nvPicPr>
        <p:blipFill>
          <a:blip r:embed="rId2" cstate="print">
            <a:duotone>
              <a:prstClr val="black"/>
              <a:srgbClr val="FFC000">
                <a:tint val="45000"/>
                <a:satMod val="400000"/>
              </a:srgbClr>
            </a:duotone>
          </a:blip>
          <a:srcRect/>
          <a:stretch>
            <a:fillRect/>
          </a:stretch>
        </p:blipFill>
        <p:spPr bwMode="auto">
          <a:xfrm>
            <a:off x="1143000" y="3962400"/>
            <a:ext cx="4783015" cy="685800"/>
          </a:xfrm>
          <a:prstGeom prst="rect">
            <a:avLst/>
          </a:prstGeom>
          <a:noFill/>
          <a:ln w="9525">
            <a:noFill/>
            <a:miter lim="800000"/>
            <a:headEnd/>
            <a:tailEnd/>
          </a:ln>
        </p:spPr>
      </p:pic>
      <p:sp>
        <p:nvSpPr>
          <p:cNvPr id="5" name="Rectangle 4"/>
          <p:cNvSpPr/>
          <p:nvPr/>
        </p:nvSpPr>
        <p:spPr>
          <a:xfrm>
            <a:off x="381000" y="4876800"/>
            <a:ext cx="3352800" cy="1754326"/>
          </a:xfrm>
          <a:prstGeom prst="rect">
            <a:avLst/>
          </a:prstGeom>
        </p:spPr>
        <p:txBody>
          <a:bodyPr wrap="square">
            <a:spAutoFit/>
          </a:bodyPr>
          <a:lstStyle/>
          <a:p>
            <a:pPr algn="just"/>
            <a:r>
              <a:rPr lang="en-US" dirty="0" smtClean="0"/>
              <a:t>Where : </a:t>
            </a:r>
            <a:r>
              <a:rPr lang="en-US" b="1" dirty="0" smtClean="0">
                <a:solidFill>
                  <a:srgbClr val="0000FF"/>
                </a:solidFill>
              </a:rPr>
              <a:t> S </a:t>
            </a:r>
            <a:r>
              <a:rPr lang="en-US" dirty="0" smtClean="0"/>
              <a:t>IS the solar radiation absorbed by a collector per unit area of absorber. it </a:t>
            </a:r>
            <a:r>
              <a:rPr lang="en-US" i="1" dirty="0" smtClean="0"/>
              <a:t>is</a:t>
            </a:r>
          </a:p>
          <a:p>
            <a:pPr algn="just"/>
            <a:r>
              <a:rPr lang="en-US" dirty="0" smtClean="0"/>
              <a:t>equal to the difference between the incident solar radiation and the optical losses</a:t>
            </a:r>
          </a:p>
        </p:txBody>
      </p:sp>
      <p:sp>
        <p:nvSpPr>
          <p:cNvPr id="6" name="Rectangle 5"/>
          <p:cNvSpPr/>
          <p:nvPr/>
        </p:nvSpPr>
        <p:spPr>
          <a:xfrm>
            <a:off x="4343400" y="5105400"/>
            <a:ext cx="4572000" cy="1754326"/>
          </a:xfrm>
          <a:prstGeom prst="rect">
            <a:avLst/>
          </a:prstGeom>
        </p:spPr>
        <p:txBody>
          <a:bodyPr>
            <a:spAutoFit/>
          </a:bodyPr>
          <a:lstStyle/>
          <a:p>
            <a:pPr algn="just"/>
            <a:r>
              <a:rPr lang="en-US" b="1" dirty="0" smtClean="0">
                <a:solidFill>
                  <a:srgbClr val="0000FF"/>
                </a:solidFill>
              </a:rPr>
              <a:t>U</a:t>
            </a:r>
            <a:r>
              <a:rPr lang="en-US" b="1" baseline="-25000" dirty="0" smtClean="0">
                <a:solidFill>
                  <a:srgbClr val="0000FF"/>
                </a:solidFill>
              </a:rPr>
              <a:t>L</a:t>
            </a:r>
            <a:r>
              <a:rPr lang="en-US" baseline="-25000" dirty="0" smtClean="0">
                <a:solidFill>
                  <a:srgbClr val="C00000"/>
                </a:solidFill>
              </a:rPr>
              <a:t>  </a:t>
            </a:r>
            <a:r>
              <a:rPr lang="en-US" dirty="0" smtClean="0">
                <a:solidFill>
                  <a:srgbClr val="C00000"/>
                </a:solidFill>
              </a:rPr>
              <a:t>Overall heat loss coefficient :it is the thermal energy lost from the collector to the surroundings by conduction, convection, and infrared radiation </a:t>
            </a:r>
          </a:p>
          <a:p>
            <a:pPr algn="just"/>
            <a:r>
              <a:rPr lang="en-US" b="1" i="1" dirty="0" err="1" smtClean="0">
                <a:solidFill>
                  <a:srgbClr val="0000FF"/>
                </a:solidFill>
              </a:rPr>
              <a:t>T</a:t>
            </a:r>
            <a:r>
              <a:rPr lang="en-US" b="1" i="1" baseline="-25000" dirty="0" err="1" smtClean="0">
                <a:solidFill>
                  <a:srgbClr val="0000FF"/>
                </a:solidFill>
              </a:rPr>
              <a:t>pm</a:t>
            </a:r>
            <a:r>
              <a:rPr lang="en-US" i="1" dirty="0" smtClean="0">
                <a:solidFill>
                  <a:srgbClr val="C00000"/>
                </a:solidFill>
              </a:rPr>
              <a:t> the mean absorber plate temperature</a:t>
            </a:r>
          </a:p>
          <a:p>
            <a:pPr algn="just"/>
            <a:r>
              <a:rPr lang="en-US" b="1" i="1" dirty="0" smtClean="0">
                <a:solidFill>
                  <a:srgbClr val="0000FF"/>
                </a:solidFill>
              </a:rPr>
              <a:t>T</a:t>
            </a:r>
            <a:r>
              <a:rPr lang="en-US" b="1" i="1" baseline="-25000" dirty="0" smtClean="0">
                <a:solidFill>
                  <a:srgbClr val="0000FF"/>
                </a:solidFill>
              </a:rPr>
              <a:t>a</a:t>
            </a:r>
            <a:r>
              <a:rPr lang="en-US" b="1" i="1" dirty="0" smtClean="0">
                <a:solidFill>
                  <a:srgbClr val="0000FF"/>
                </a:solidFill>
              </a:rPr>
              <a:t> </a:t>
            </a:r>
            <a:r>
              <a:rPr lang="en-US" i="1" dirty="0" smtClean="0">
                <a:solidFill>
                  <a:srgbClr val="C00000"/>
                </a:solidFill>
              </a:rPr>
              <a:t>  the ambient temperature </a:t>
            </a:r>
          </a:p>
        </p:txBody>
      </p:sp>
      <p:sp>
        <p:nvSpPr>
          <p:cNvPr id="7" name="Rectangle 6"/>
          <p:cNvSpPr/>
          <p:nvPr/>
        </p:nvSpPr>
        <p:spPr>
          <a:xfrm>
            <a:off x="7010400" y="4114800"/>
            <a:ext cx="473206" cy="369332"/>
          </a:xfrm>
          <a:prstGeom prst="rect">
            <a:avLst/>
          </a:prstGeom>
          <a:solidFill>
            <a:schemeClr val="bg2">
              <a:lumMod val="50000"/>
            </a:schemeClr>
          </a:solidFill>
        </p:spPr>
        <p:txBody>
          <a:bodyPr wrap="none">
            <a:spAutoFit/>
          </a:bodyPr>
          <a:lstStyle/>
          <a:p>
            <a:r>
              <a:rPr lang="en-US" b="1" dirty="0" smtClean="0">
                <a:solidFill>
                  <a:srgbClr val="002060"/>
                </a:solidFill>
                <a:latin typeface="Book Antiqua" pitchFamily="18" charset="0"/>
              </a:rPr>
              <a:t>3.1</a:t>
            </a:r>
            <a:endParaRPr lang="en-US" b="1"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ipe(down)">
                                      <p:cBhvr>
                                        <p:cTn id="17" dur="500"/>
                                        <p:tgtEl>
                                          <p:spTgt spid="102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bg/>
                                          </p:spTgt>
                                        </p:tgtEl>
                                        <p:attrNameLst>
                                          <p:attrName>style.visibility</p:attrName>
                                        </p:attrNameLst>
                                      </p:cBhvr>
                                      <p:to>
                                        <p:strVal val="visible"/>
                                      </p:to>
                                    </p:set>
                                    <p:animEffect transition="in" filter="wipe(down)">
                                      <p:cBhvr>
                                        <p:cTn id="20" dur="500"/>
                                        <p:tgtEl>
                                          <p:spTgt spid="7">
                                            <p:bg/>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wipe(down)">
                                      <p:cBhvr>
                                        <p:cTn id="23" dur="500"/>
                                        <p:tgtEl>
                                          <p:spTgt spid="7">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wipe(down)">
                                      <p:cBhvr>
                                        <p:cTn id="26" dur="500"/>
                                        <p:tgtEl>
                                          <p:spTgt spid="5">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wipe(down)">
                                      <p:cBhvr>
                                        <p:cTn id="29" dur="500"/>
                                        <p:tgtEl>
                                          <p:spTgt spid="5">
                                            <p:txEl>
                                              <p:pRg st="1" end="1"/>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wipe(down)">
                                      <p:cBhvr>
                                        <p:cTn id="35" dur="500"/>
                                        <p:tgtEl>
                                          <p:spTgt spid="6">
                                            <p:txEl>
                                              <p:pRg st="1" end="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Effect transition="in" filter="wipe(down)">
                                      <p:cBhvr>
                                        <p:cTn id="3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6" grpId="0" build="p"/>
      <p:bldP spid="7" grpId="0" build="p"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0"/>
            <a:ext cx="8229600" cy="533400"/>
          </a:xfrm>
        </p:spPr>
        <p:txBody>
          <a:bodyPr>
            <a:normAutofit fontScale="90000"/>
          </a:bodyPr>
          <a:lstStyle/>
          <a:p>
            <a:r>
              <a:rPr lang="en-US" sz="3600" b="1" i="1" smtClean="0">
                <a:solidFill>
                  <a:srgbClr val="FF0000"/>
                </a:solidFill>
                <a:latin typeface="Times New Roman" pitchFamily="18" charset="0"/>
                <a:cs typeface="Times New Roman" pitchFamily="18" charset="0"/>
              </a:rPr>
              <a:t>Parabolic Dish Concentrators</a:t>
            </a:r>
            <a:endParaRPr lang="en-US" sz="3600" i="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685800"/>
            <a:ext cx="9144000" cy="6172200"/>
          </a:xfrm>
        </p:spPr>
        <p:txBody>
          <a:bodyPr/>
          <a:lstStyle/>
          <a:p>
            <a:pPr marL="0" indent="0" algn="just">
              <a:buFont typeface="Wingdings" pitchFamily="2" charset="2"/>
              <a:buChar char="Ø"/>
              <a:defRPr/>
            </a:pPr>
            <a:r>
              <a:rPr lang="en-US" sz="2800" i="1" dirty="0" smtClean="0">
                <a:latin typeface="Times New Roman" pitchFamily="18" charset="0"/>
                <a:cs typeface="Times New Roman" pitchFamily="18" charset="0"/>
              </a:rPr>
              <a:t>As their name suggests, these are parabolic-shaped (ideally) point-focus concentrators that reflect solar energy onto a receiver mounted at the focal point. Parabolic dishes typically use dozens of curved reflective panels made of glass or laminated films.</a:t>
            </a:r>
          </a:p>
          <a:p>
            <a:pPr algn="just">
              <a:buFont typeface="Wingdings" pitchFamily="2" charset="2"/>
              <a:buChar char="Ø"/>
              <a:defRPr/>
            </a:pPr>
            <a:r>
              <a:rPr lang="en-US" sz="2800" i="1" dirty="0" smtClean="0">
                <a:latin typeface="Times New Roman" pitchFamily="18" charset="0"/>
                <a:cs typeface="Times New Roman" pitchFamily="18" charset="0"/>
              </a:rPr>
              <a:t>The concentrated sunlight at the receiver may be utilized directly by a cycle heat engine mounted on the receiver, or simply heats a fluid that is transported for storage.</a:t>
            </a:r>
            <a:endParaRPr lang="en-US" sz="2800" i="1" dirty="0">
              <a:latin typeface="Times New Roman" pitchFamily="18" charset="0"/>
              <a:cs typeface="Times New Roman" pitchFamily="18" charset="0"/>
            </a:endParaRPr>
          </a:p>
        </p:txBody>
      </p:sp>
      <p:pic>
        <p:nvPicPr>
          <p:cNvPr id="61444" name="Picture 2"/>
          <p:cNvPicPr>
            <a:picLocks noChangeAspect="1" noChangeArrowheads="1"/>
          </p:cNvPicPr>
          <p:nvPr/>
        </p:nvPicPr>
        <p:blipFill>
          <a:blip r:embed="rId2" cstate="print"/>
          <a:srcRect/>
          <a:stretch>
            <a:fillRect/>
          </a:stretch>
        </p:blipFill>
        <p:spPr bwMode="auto">
          <a:xfrm>
            <a:off x="2514600" y="4343400"/>
            <a:ext cx="24384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0"/>
            <a:ext cx="8229600" cy="762000"/>
          </a:xfrm>
        </p:spPr>
        <p:txBody>
          <a:bodyPr/>
          <a:lstStyle/>
          <a:p>
            <a:pPr eaLnBrk="1" hangingPunct="1"/>
            <a:r>
              <a:rPr lang="en-US" sz="3200" b="1" i="1" smtClean="0">
                <a:solidFill>
                  <a:srgbClr val="FF0000"/>
                </a:solidFill>
                <a:latin typeface="Times New Roman" pitchFamily="18" charset="0"/>
                <a:cs typeface="Times New Roman" pitchFamily="18" charset="0"/>
              </a:rPr>
              <a:t>Terminologies</a:t>
            </a:r>
          </a:p>
        </p:txBody>
      </p:sp>
      <p:sp>
        <p:nvSpPr>
          <p:cNvPr id="3" name="Content Placeholder 2"/>
          <p:cNvSpPr>
            <a:spLocks noGrp="1"/>
          </p:cNvSpPr>
          <p:nvPr>
            <p:ph idx="1"/>
          </p:nvPr>
        </p:nvSpPr>
        <p:spPr>
          <a:xfrm>
            <a:off x="0" y="685800"/>
            <a:ext cx="9144000" cy="6172200"/>
          </a:xfrm>
        </p:spPr>
        <p:txBody>
          <a:bodyPr/>
          <a:lstStyle/>
          <a:p>
            <a:pPr marL="0" indent="0" algn="just" eaLnBrk="1" hangingPunct="1">
              <a:buFont typeface="Arial" charset="0"/>
              <a:buNone/>
            </a:pPr>
            <a:r>
              <a:rPr lang="en-US" b="1" i="1" smtClean="0">
                <a:solidFill>
                  <a:srgbClr val="3333FF"/>
                </a:solidFill>
                <a:latin typeface="Times New Roman" pitchFamily="18" charset="0"/>
                <a:cs typeface="Times New Roman" pitchFamily="18" charset="0"/>
              </a:rPr>
              <a:t>Collector</a:t>
            </a:r>
            <a:r>
              <a:rPr lang="en-US" i="1" smtClean="0">
                <a:latin typeface="Times New Roman" pitchFamily="18" charset="0"/>
                <a:cs typeface="Times New Roman" pitchFamily="18" charset="0"/>
              </a:rPr>
              <a:t> : applied to the total system including the receiver and concentrator.</a:t>
            </a:r>
          </a:p>
          <a:p>
            <a:pPr marL="0" indent="0" algn="just" eaLnBrk="1" hangingPunct="1">
              <a:buFont typeface="Arial" charset="0"/>
              <a:buNone/>
            </a:pPr>
            <a:r>
              <a:rPr lang="en-US" b="1" i="1" smtClean="0">
                <a:solidFill>
                  <a:srgbClr val="3333FF"/>
                </a:solidFill>
                <a:latin typeface="Times New Roman" pitchFamily="18" charset="0"/>
                <a:cs typeface="Times New Roman" pitchFamily="18" charset="0"/>
              </a:rPr>
              <a:t>Receiver: </a:t>
            </a:r>
            <a:r>
              <a:rPr lang="en-US" i="1" smtClean="0">
                <a:latin typeface="Times New Roman" pitchFamily="18" charset="0"/>
                <a:cs typeface="Times New Roman" pitchFamily="18" charset="0"/>
              </a:rPr>
              <a:t>that element of the system where the radiation absorbed and converted to some other energy form. It includes the absorber, its associated covers, and insulation.</a:t>
            </a:r>
          </a:p>
          <a:p>
            <a:pPr marL="0" indent="0" algn="just" eaLnBrk="1" hangingPunct="1">
              <a:buFont typeface="Arial" charset="0"/>
              <a:buNone/>
            </a:pPr>
            <a:r>
              <a:rPr lang="en-US" b="1" i="1" smtClean="0">
                <a:solidFill>
                  <a:srgbClr val="3333FF"/>
                </a:solidFill>
                <a:latin typeface="Times New Roman" pitchFamily="18" charset="0"/>
                <a:cs typeface="Times New Roman" pitchFamily="18" charset="0"/>
              </a:rPr>
              <a:t>Concentrator: </a:t>
            </a:r>
            <a:r>
              <a:rPr lang="en-US" i="1" smtClean="0">
                <a:latin typeface="Times New Roman" pitchFamily="18" charset="0"/>
                <a:cs typeface="Times New Roman" pitchFamily="18" charset="0"/>
              </a:rPr>
              <a:t>part of collector that directs radiation onto the receiver. </a:t>
            </a:r>
          </a:p>
          <a:p>
            <a:pPr marL="0" indent="0" algn="just" eaLnBrk="1" hangingPunct="1">
              <a:buFont typeface="Arial" charset="0"/>
              <a:buNone/>
            </a:pPr>
            <a:r>
              <a:rPr lang="en-US" b="1" i="1" smtClean="0">
                <a:solidFill>
                  <a:srgbClr val="3333FF"/>
                </a:solidFill>
                <a:latin typeface="Times New Roman" pitchFamily="18" charset="0"/>
                <a:cs typeface="Times New Roman" pitchFamily="18" charset="0"/>
              </a:rPr>
              <a:t>Aperture:  </a:t>
            </a:r>
            <a:r>
              <a:rPr lang="en-US" i="1" smtClean="0">
                <a:latin typeface="Times New Roman" pitchFamily="18" charset="0"/>
                <a:cs typeface="Times New Roman" pitchFamily="18" charset="0"/>
              </a:rPr>
              <a:t>part of the concentrator opening through which the solar radiation enters the concentrator.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idx="1"/>
          </p:nvPr>
        </p:nvSpPr>
        <p:spPr>
          <a:xfrm>
            <a:off x="0" y="0"/>
            <a:ext cx="9144000" cy="6858000"/>
          </a:xfrm>
        </p:spPr>
        <p:txBody>
          <a:bodyPr/>
          <a:lstStyle/>
          <a:p>
            <a:pPr marL="0" indent="0" algn="just" eaLnBrk="1" hangingPunct="1">
              <a:buFont typeface="Wingdings" pitchFamily="2" charset="2"/>
              <a:buChar char="Ø"/>
            </a:pPr>
            <a:r>
              <a:rPr lang="en-US" sz="2800" i="1" smtClean="0">
                <a:latin typeface="Times New Roman" pitchFamily="18" charset="0"/>
                <a:cs typeface="Times New Roman" pitchFamily="18" charset="0"/>
              </a:rPr>
              <a:t>Consider the circular concentrator with aperture area Aa and receiver area A</a:t>
            </a:r>
            <a:r>
              <a:rPr lang="en-US" sz="2800" i="1" baseline="-25000" smtClean="0">
                <a:latin typeface="Times New Roman" pitchFamily="18" charset="0"/>
                <a:cs typeface="Times New Roman" pitchFamily="18" charset="0"/>
              </a:rPr>
              <a:t>r</a:t>
            </a:r>
            <a:r>
              <a:rPr lang="en-US" sz="2800" i="1" smtClean="0">
                <a:latin typeface="Times New Roman" pitchFamily="18" charset="0"/>
                <a:cs typeface="Times New Roman" pitchFamily="18" charset="0"/>
              </a:rPr>
              <a:t> viewing the sun of radius r at distance R. The half angle subtended by the sun is </a:t>
            </a:r>
            <a:r>
              <a:rPr lang="en-US" sz="2800" i="1" smtClean="0">
                <a:latin typeface="Times New Roman" pitchFamily="18" charset="0"/>
                <a:cs typeface="Times New Roman" pitchFamily="18" charset="0"/>
                <a:sym typeface="SymbolPS" pitchFamily="18" charset="2"/>
              </a:rPr>
              <a:t>s. </a:t>
            </a:r>
          </a:p>
          <a:p>
            <a:pPr marL="0" indent="0" algn="just" eaLnBrk="1" hangingPunct="1">
              <a:buFont typeface="Wingdings" pitchFamily="2" charset="2"/>
              <a:buChar char="Ø"/>
            </a:pPr>
            <a:endParaRPr lang="en-US" sz="2800" i="1" smtClean="0">
              <a:latin typeface="Times New Roman" pitchFamily="18" charset="0"/>
              <a:cs typeface="Times New Roman" pitchFamily="18" charset="0"/>
              <a:sym typeface="SymbolPS" pitchFamily="18" charset="2"/>
            </a:endParaRPr>
          </a:p>
          <a:p>
            <a:pPr marL="0" indent="0" algn="just" eaLnBrk="1" hangingPunct="1">
              <a:buFont typeface="Wingdings" pitchFamily="2" charset="2"/>
              <a:buChar char="Ø"/>
            </a:pPr>
            <a:endParaRPr lang="en-US" sz="2800" i="1" smtClean="0">
              <a:latin typeface="Times New Roman" pitchFamily="18" charset="0"/>
              <a:cs typeface="Times New Roman" pitchFamily="18" charset="0"/>
              <a:sym typeface="SymbolPS" pitchFamily="18" charset="2"/>
            </a:endParaRPr>
          </a:p>
          <a:p>
            <a:pPr marL="0" indent="0" algn="just" eaLnBrk="1" hangingPunct="1">
              <a:buFont typeface="Wingdings" pitchFamily="2" charset="2"/>
              <a:buChar char="Ø"/>
            </a:pPr>
            <a:endParaRPr lang="en-US" sz="2800" i="1" smtClean="0">
              <a:latin typeface="Times New Roman" pitchFamily="18" charset="0"/>
              <a:cs typeface="Times New Roman" pitchFamily="18" charset="0"/>
              <a:sym typeface="SymbolPS" pitchFamily="18" charset="2"/>
            </a:endParaRPr>
          </a:p>
          <a:p>
            <a:pPr marL="0" indent="0" algn="just" eaLnBrk="1" hangingPunct="1">
              <a:buFont typeface="Wingdings" pitchFamily="2" charset="2"/>
              <a:buChar char="Ø"/>
            </a:pPr>
            <a:endParaRPr lang="en-US" sz="2800" i="1" smtClean="0">
              <a:latin typeface="Times New Roman" pitchFamily="18" charset="0"/>
              <a:cs typeface="Times New Roman" pitchFamily="18" charset="0"/>
              <a:sym typeface="SymbolPS" pitchFamily="18" charset="2"/>
            </a:endParaRPr>
          </a:p>
          <a:p>
            <a:pPr marL="0" indent="0" algn="just" eaLnBrk="1" hangingPunct="1">
              <a:buFont typeface="Wingdings" pitchFamily="2" charset="2"/>
              <a:buChar char="Ø"/>
            </a:pPr>
            <a:endParaRPr lang="en-US" sz="2800" i="1" smtClean="0">
              <a:latin typeface="Times New Roman" pitchFamily="18" charset="0"/>
              <a:cs typeface="Times New Roman" pitchFamily="18" charset="0"/>
              <a:sym typeface="SymbolPS" pitchFamily="18" charset="2"/>
            </a:endParaRPr>
          </a:p>
        </p:txBody>
      </p:sp>
      <p:pic>
        <p:nvPicPr>
          <p:cNvPr id="63491" name="Picture 3"/>
          <p:cNvPicPr>
            <a:picLocks noChangeAspect="1" noChangeArrowheads="1"/>
          </p:cNvPicPr>
          <p:nvPr/>
        </p:nvPicPr>
        <p:blipFill>
          <a:blip r:embed="rId2" cstate="print"/>
          <a:srcRect/>
          <a:stretch>
            <a:fillRect/>
          </a:stretch>
        </p:blipFill>
        <p:spPr bwMode="auto">
          <a:xfrm>
            <a:off x="1066800" y="1371600"/>
            <a:ext cx="6630988" cy="2443163"/>
          </a:xfrm>
          <a:prstGeom prst="rect">
            <a:avLst/>
          </a:prstGeom>
          <a:noFill/>
          <a:ln w="9525">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2743200" y="4953000"/>
            <a:ext cx="3171825" cy="1190625"/>
          </a:xfrm>
          <a:prstGeom prst="rect">
            <a:avLst/>
          </a:prstGeom>
          <a:noFill/>
          <a:ln w="9525">
            <a:noFill/>
            <a:miter lim="800000"/>
            <a:headEnd/>
            <a:tailEnd/>
          </a:ln>
        </p:spPr>
      </p:pic>
      <p:sp>
        <p:nvSpPr>
          <p:cNvPr id="63493" name="Rectangle 6"/>
          <p:cNvSpPr>
            <a:spLocks noChangeArrowheads="1"/>
          </p:cNvSpPr>
          <p:nvPr/>
        </p:nvSpPr>
        <p:spPr bwMode="auto">
          <a:xfrm>
            <a:off x="0" y="3962400"/>
            <a:ext cx="9144000" cy="954088"/>
          </a:xfrm>
          <a:prstGeom prst="rect">
            <a:avLst/>
          </a:prstGeom>
          <a:noFill/>
          <a:ln w="9525">
            <a:noFill/>
            <a:miter lim="800000"/>
            <a:headEnd/>
            <a:tailEnd/>
          </a:ln>
        </p:spPr>
        <p:txBody>
          <a:bodyPr>
            <a:spAutoFit/>
          </a:bodyPr>
          <a:lstStyle/>
          <a:p>
            <a:pPr algn="just">
              <a:buFont typeface="Wingdings" pitchFamily="2" charset="2"/>
              <a:buChar char="Ø"/>
            </a:pPr>
            <a:r>
              <a:rPr lang="en-US" sz="2800" i="1">
                <a:latin typeface="Times New Roman" pitchFamily="18" charset="0"/>
                <a:cs typeface="Times New Roman" pitchFamily="18" charset="0"/>
                <a:sym typeface="SymbolPS" pitchFamily="18" charset="2"/>
              </a:rPr>
              <a:t>Assuming the sun as a black body, the  radiation from the sun on the aperture</a:t>
            </a:r>
            <a:endParaRPr lang="en-US" sz="2800" i="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152400" y="152400"/>
            <a:ext cx="8610600" cy="1676400"/>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0" y="2057400"/>
            <a:ext cx="8458200" cy="879475"/>
          </a:xfrm>
          <a:prstGeom prst="rect">
            <a:avLst/>
          </a:prstGeom>
          <a:noFill/>
          <a:ln w="9525">
            <a:noFill/>
            <a:miter lim="800000"/>
            <a:headEnd/>
            <a:tailEnd/>
          </a:ln>
        </p:spPr>
      </p:pic>
      <p:pic>
        <p:nvPicPr>
          <p:cNvPr id="14340" name="Picture 4"/>
          <p:cNvPicPr>
            <a:picLocks noChangeAspect="1" noChangeArrowheads="1"/>
          </p:cNvPicPr>
          <p:nvPr/>
        </p:nvPicPr>
        <p:blipFill>
          <a:blip r:embed="rId4" cstate="print"/>
          <a:srcRect/>
          <a:stretch>
            <a:fillRect/>
          </a:stretch>
        </p:blipFill>
        <p:spPr bwMode="auto">
          <a:xfrm>
            <a:off x="2209800" y="2895600"/>
            <a:ext cx="2667000" cy="1338263"/>
          </a:xfrm>
          <a:prstGeom prst="rect">
            <a:avLst/>
          </a:prstGeom>
          <a:noFill/>
          <a:ln w="9525">
            <a:noFill/>
            <a:miter lim="800000"/>
            <a:headEnd/>
            <a:tailEnd/>
          </a:ln>
        </p:spPr>
      </p:pic>
      <p:pic>
        <p:nvPicPr>
          <p:cNvPr id="14341" name="Picture 5"/>
          <p:cNvPicPr>
            <a:picLocks noChangeAspect="1" noChangeArrowheads="1"/>
          </p:cNvPicPr>
          <p:nvPr/>
        </p:nvPicPr>
        <p:blipFill>
          <a:blip r:embed="rId5" cstate="print"/>
          <a:srcRect/>
          <a:stretch>
            <a:fillRect/>
          </a:stretch>
        </p:blipFill>
        <p:spPr bwMode="auto">
          <a:xfrm>
            <a:off x="0" y="4038600"/>
            <a:ext cx="8926513" cy="1066800"/>
          </a:xfrm>
          <a:prstGeom prst="rect">
            <a:avLst/>
          </a:prstGeom>
          <a:noFill/>
          <a:ln w="9525">
            <a:noFill/>
            <a:miter lim="800000"/>
            <a:headEnd/>
            <a:tailEnd/>
          </a:ln>
        </p:spPr>
      </p:pic>
      <p:pic>
        <p:nvPicPr>
          <p:cNvPr id="14342" name="Picture 6"/>
          <p:cNvPicPr>
            <a:picLocks noChangeAspect="1" noChangeArrowheads="1"/>
          </p:cNvPicPr>
          <p:nvPr/>
        </p:nvPicPr>
        <p:blipFill>
          <a:blip r:embed="rId6" cstate="print"/>
          <a:srcRect/>
          <a:stretch>
            <a:fillRect/>
          </a:stretch>
        </p:blipFill>
        <p:spPr bwMode="auto">
          <a:xfrm>
            <a:off x="1752600" y="5181600"/>
            <a:ext cx="4676775" cy="119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wipe(down)">
                                      <p:cBhvr>
                                        <p:cTn id="12" dur="500"/>
                                        <p:tgtEl>
                                          <p:spTgt spid="143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340"/>
                                        </p:tgtEl>
                                        <p:attrNameLst>
                                          <p:attrName>style.visibility</p:attrName>
                                        </p:attrNameLst>
                                      </p:cBhvr>
                                      <p:to>
                                        <p:strVal val="visible"/>
                                      </p:to>
                                    </p:set>
                                    <p:animEffect transition="in" filter="wipe(down)">
                                      <p:cBhvr>
                                        <p:cTn id="17" dur="500"/>
                                        <p:tgtEl>
                                          <p:spTgt spid="1434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341"/>
                                        </p:tgtEl>
                                        <p:attrNameLst>
                                          <p:attrName>style.visibility</p:attrName>
                                        </p:attrNameLst>
                                      </p:cBhvr>
                                      <p:to>
                                        <p:strVal val="visible"/>
                                      </p:to>
                                    </p:set>
                                    <p:animEffect transition="in" filter="wipe(down)">
                                      <p:cBhvr>
                                        <p:cTn id="22" dur="500"/>
                                        <p:tgtEl>
                                          <p:spTgt spid="1434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wipe(down)">
                                      <p:cBhvr>
                                        <p:cTn id="27"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cstate="print"/>
          <a:srcRect/>
          <a:stretch>
            <a:fillRect/>
          </a:stretch>
        </p:blipFill>
        <p:spPr bwMode="auto">
          <a:xfrm>
            <a:off x="0" y="152400"/>
            <a:ext cx="8543925" cy="1619250"/>
          </a:xfrm>
          <a:prstGeom prst="rect">
            <a:avLst/>
          </a:prstGeom>
          <a:noFill/>
          <a:ln w="9525">
            <a:noFill/>
            <a:miter lim="800000"/>
            <a:headEnd/>
            <a:tailEnd/>
          </a:ln>
        </p:spPr>
      </p:pic>
      <p:sp>
        <p:nvSpPr>
          <p:cNvPr id="8" name="Rectangle 7"/>
          <p:cNvSpPr>
            <a:spLocks noChangeArrowheads="1"/>
          </p:cNvSpPr>
          <p:nvPr/>
        </p:nvSpPr>
        <p:spPr bwMode="auto">
          <a:xfrm>
            <a:off x="0" y="1595438"/>
            <a:ext cx="9144000" cy="5262562"/>
          </a:xfrm>
          <a:prstGeom prst="rect">
            <a:avLst/>
          </a:prstGeom>
          <a:noFill/>
          <a:ln w="9525">
            <a:noFill/>
            <a:miter lim="800000"/>
            <a:headEnd/>
            <a:tailEnd/>
          </a:ln>
        </p:spPr>
        <p:txBody>
          <a:bodyPr>
            <a:spAutoFit/>
          </a:bodyPr>
          <a:lstStyle/>
          <a:p>
            <a:pPr algn="just">
              <a:buFont typeface="Wingdings" pitchFamily="2" charset="2"/>
              <a:buChar char="Ø"/>
            </a:pPr>
            <a:r>
              <a:rPr lang="en-US" sz="2800" b="1" i="1">
                <a:latin typeface="Times New Roman" pitchFamily="18" charset="0"/>
                <a:cs typeface="Times New Roman" pitchFamily="18" charset="0"/>
              </a:rPr>
              <a:t>The higher the  temperature at which energy is to be delivered  the higher must be the concentration ratio and the more precise must be the  optics of both the concentrator and the orientation system.</a:t>
            </a:r>
          </a:p>
          <a:p>
            <a:pPr algn="just">
              <a:buFont typeface="Wingdings" pitchFamily="2" charset="2"/>
              <a:buChar char="Ø"/>
            </a:pPr>
            <a:r>
              <a:rPr lang="en-US" sz="2800" b="1" i="1">
                <a:latin typeface="Times New Roman" pitchFamily="18" charset="0"/>
                <a:cs typeface="Times New Roman" pitchFamily="18" charset="0"/>
              </a:rPr>
              <a:t> The figure below shows  practical ranges of the concentration ratios and types of optical systems needed to deliver energy at various  temperatures.</a:t>
            </a:r>
          </a:p>
          <a:p>
            <a:pPr algn="just">
              <a:buFont typeface="Wingdings" pitchFamily="2" charset="2"/>
              <a:buChar char="Ø"/>
            </a:pPr>
            <a:r>
              <a:rPr lang="en-US" sz="2800" b="1" i="1">
                <a:latin typeface="Times New Roman" pitchFamily="18" charset="0"/>
                <a:cs typeface="Times New Roman" pitchFamily="18" charset="0"/>
              </a:rPr>
              <a:t>The “lower limit” curve represents concentration ratios at which the thermal losses will equal the absorbed energy; higher ratios will then result in useful gain. The shaded range corresponds to collection efficiencies of 40 to 60% and represents a probable range of operation.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down)">
                                      <p:cBhvr>
                                        <p:cTn id="7" dur="500"/>
                                        <p:tgtEl>
                                          <p:spTgt spid="153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1447800" y="104775"/>
            <a:ext cx="5133975" cy="6067425"/>
          </a:xfrm>
          <a:prstGeom prst="rect">
            <a:avLst/>
          </a:prstGeom>
          <a:noFill/>
          <a:ln w="9525">
            <a:noFill/>
            <a:miter lim="800000"/>
            <a:headEnd/>
            <a:tailEnd/>
          </a:ln>
        </p:spPr>
      </p:pic>
      <p:sp>
        <p:nvSpPr>
          <p:cNvPr id="5" name="Rectangle 4"/>
          <p:cNvSpPr>
            <a:spLocks noChangeArrowheads="1"/>
          </p:cNvSpPr>
          <p:nvPr/>
        </p:nvSpPr>
        <p:spPr bwMode="auto">
          <a:xfrm>
            <a:off x="1069975" y="6248400"/>
            <a:ext cx="8177213" cy="369888"/>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cs typeface="Times New Roman" pitchFamily="18" charset="0"/>
              </a:rPr>
              <a:t>Fig.  Relationships between concentration ratio and temperature of receiver operation</a:t>
            </a:r>
            <a:endParaRPr lang="en-US">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0" y="0"/>
            <a:ext cx="9144000" cy="685800"/>
          </a:xfrm>
        </p:spPr>
        <p:txBody>
          <a:bodyPr>
            <a:normAutofit fontScale="90000"/>
          </a:bodyPr>
          <a:lstStyle/>
          <a:p>
            <a:pPr eaLnBrk="1" hangingPunct="1"/>
            <a:r>
              <a:rPr lang="en-US" sz="3200" b="1" i="1" smtClean="0">
                <a:solidFill>
                  <a:srgbClr val="FF0000"/>
                </a:solidFill>
                <a:latin typeface="Times New Roman" pitchFamily="18" charset="0"/>
                <a:cs typeface="Times New Roman" pitchFamily="18" charset="0"/>
              </a:rPr>
              <a:t>Thermal Performance of Concentrating Collectors</a:t>
            </a:r>
          </a:p>
        </p:txBody>
      </p:sp>
      <p:sp>
        <p:nvSpPr>
          <p:cNvPr id="7" name="Rectangle 6"/>
          <p:cNvSpPr>
            <a:spLocks noChangeArrowheads="1"/>
          </p:cNvSpPr>
          <p:nvPr/>
        </p:nvSpPr>
        <p:spPr bwMode="auto">
          <a:xfrm>
            <a:off x="0" y="685800"/>
            <a:ext cx="9144000" cy="5694363"/>
          </a:xfrm>
          <a:prstGeom prst="rect">
            <a:avLst/>
          </a:prstGeom>
          <a:noFill/>
          <a:ln w="9525">
            <a:noFill/>
            <a:miter lim="800000"/>
            <a:headEnd/>
            <a:tailEnd/>
          </a:ln>
        </p:spPr>
        <p:txBody>
          <a:bodyPr>
            <a:spAutoFit/>
          </a:bodyPr>
          <a:lstStyle/>
          <a:p>
            <a:pPr algn="just">
              <a:buFont typeface="Wingdings" pitchFamily="2" charset="2"/>
              <a:buChar char="Ø"/>
            </a:pPr>
            <a:r>
              <a:rPr lang="en-US" sz="2800" i="1" dirty="0">
                <a:latin typeface="Times New Roman" pitchFamily="18" charset="0"/>
                <a:cs typeface="Times New Roman" pitchFamily="18" charset="0"/>
              </a:rPr>
              <a:t>Calculation of the performance of concentrating collectors follows the same general outlines as for flat-plate </a:t>
            </a:r>
            <a:r>
              <a:rPr lang="en-US" sz="2800" i="1" dirty="0" smtClean="0">
                <a:latin typeface="Times New Roman" pitchFamily="18" charset="0"/>
                <a:cs typeface="Times New Roman" pitchFamily="18" charset="0"/>
              </a:rPr>
              <a:t>collectors.</a:t>
            </a:r>
          </a:p>
          <a:p>
            <a:pPr algn="just">
              <a:buFont typeface="Wingdings" pitchFamily="2" charset="2"/>
              <a:buChar char="Ø"/>
            </a:pPr>
            <a:r>
              <a:rPr lang="en-US" sz="2800" i="1" dirty="0" smtClean="0">
                <a:latin typeface="Times New Roman" pitchFamily="18" charset="0"/>
                <a:cs typeface="Times New Roman" pitchFamily="18" charset="0"/>
              </a:rPr>
              <a:t>The </a:t>
            </a:r>
            <a:r>
              <a:rPr lang="en-US" sz="2800" i="1" dirty="0">
                <a:latin typeface="Times New Roman" pitchFamily="18" charset="0"/>
                <a:cs typeface="Times New Roman" pitchFamily="18" charset="0"/>
              </a:rPr>
              <a:t>absorbed radiation per unit area of aperture  must be estimated from the radiation and the optical characteristics of the concentrator and receiver.</a:t>
            </a:r>
          </a:p>
          <a:p>
            <a:pPr algn="just">
              <a:buFont typeface="Wingdings" pitchFamily="2" charset="2"/>
              <a:buChar char="Ø"/>
            </a:pPr>
            <a:endParaRPr lang="en-US" sz="2800" dirty="0">
              <a:latin typeface="Calibri" pitchFamily="34" charset="0"/>
            </a:endParaRPr>
          </a:p>
          <a:p>
            <a:pPr algn="just">
              <a:buFont typeface="Wingdings" pitchFamily="2" charset="2"/>
              <a:buChar char="Ø"/>
            </a:pPr>
            <a:r>
              <a:rPr lang="en-US" sz="2800" i="1" dirty="0">
                <a:latin typeface="Times New Roman" pitchFamily="18" charset="0"/>
                <a:cs typeface="Times New Roman" pitchFamily="18" charset="0"/>
              </a:rPr>
              <a:t>Thermal losses from the receiver must be estimated, usually in terms of a loss coefficient U</a:t>
            </a:r>
            <a:r>
              <a:rPr lang="en-US" sz="2800" i="1" baseline="-25000" dirty="0">
                <a:latin typeface="Times New Roman" pitchFamily="18" charset="0"/>
                <a:cs typeface="Times New Roman" pitchFamily="18" charset="0"/>
              </a:rPr>
              <a:t>L</a:t>
            </a:r>
            <a:r>
              <a:rPr lang="en-US" sz="2800" i="1" dirty="0">
                <a:latin typeface="Times New Roman" pitchFamily="18" charset="0"/>
                <a:cs typeface="Times New Roman" pitchFamily="18" charset="0"/>
              </a:rPr>
              <a:t> which is based on the area of the receiver.</a:t>
            </a:r>
          </a:p>
          <a:p>
            <a:pPr algn="just">
              <a:buFont typeface="Wingdings" pitchFamily="2" charset="2"/>
              <a:buChar char="Ø"/>
            </a:pPr>
            <a:r>
              <a:rPr lang="en-US" sz="2800" i="1" dirty="0">
                <a:latin typeface="Times New Roman" pitchFamily="18" charset="0"/>
                <a:cs typeface="Times New Roman" pitchFamily="18" charset="0"/>
              </a:rPr>
              <a:t>It is difficult to present a single general method of estimating thermal losses for receivers, and ultimately each receiver geometry must be analyzed as a special case.  But the nature of the thermal losses are the same as for flat-plat exchangers.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down)">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down)">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down)">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eaLnBrk="1" hangingPunct="1">
              <a:buFont typeface="Wingdings" pitchFamily="2" charset="2"/>
              <a:buChar char="Ø"/>
            </a:pPr>
            <a:r>
              <a:rPr lang="en-US" sz="2800" i="1" smtClean="0">
                <a:latin typeface="Times New Roman" pitchFamily="18" charset="0"/>
                <a:cs typeface="Times New Roman" pitchFamily="18" charset="0"/>
              </a:rPr>
              <a:t>As an example of calculation of thermal loss coefficient U</a:t>
            </a:r>
            <a:r>
              <a:rPr lang="en-US" sz="2800" i="1" baseline="-25000" smtClean="0">
                <a:latin typeface="Times New Roman" pitchFamily="18" charset="0"/>
                <a:cs typeface="Times New Roman" pitchFamily="18" charset="0"/>
              </a:rPr>
              <a:t>L</a:t>
            </a:r>
            <a:r>
              <a:rPr lang="en-US" sz="2800" i="1" smtClean="0">
                <a:latin typeface="Times New Roman" pitchFamily="18" charset="0"/>
                <a:cs typeface="Times New Roman" pitchFamily="18" charset="0"/>
              </a:rPr>
              <a:t>, consider an uncovered cylindrical absorbing tube that might be used as a receiver with a linear concentrator. Assume that there are no temperature gradients around the receiver tube.</a:t>
            </a:r>
          </a:p>
        </p:txBody>
      </p:sp>
      <p:pic>
        <p:nvPicPr>
          <p:cNvPr id="18435" name="Picture 3"/>
          <p:cNvPicPr>
            <a:picLocks noChangeAspect="1" noChangeArrowheads="1"/>
          </p:cNvPicPr>
          <p:nvPr/>
        </p:nvPicPr>
        <p:blipFill>
          <a:blip r:embed="rId2" cstate="print"/>
          <a:srcRect/>
          <a:stretch>
            <a:fillRect/>
          </a:stretch>
        </p:blipFill>
        <p:spPr bwMode="auto">
          <a:xfrm>
            <a:off x="2209800" y="3048000"/>
            <a:ext cx="3562350" cy="723900"/>
          </a:xfrm>
          <a:prstGeom prst="rect">
            <a:avLst/>
          </a:prstGeom>
          <a:noFill/>
          <a:ln w="9525">
            <a:noFill/>
            <a:miter lim="800000"/>
            <a:headEnd/>
            <a:tailEnd/>
          </a:ln>
        </p:spPr>
      </p:pic>
      <p:sp>
        <p:nvSpPr>
          <p:cNvPr id="6" name="Rectangle 5"/>
          <p:cNvSpPr>
            <a:spLocks noChangeArrowheads="1"/>
          </p:cNvSpPr>
          <p:nvPr/>
        </p:nvSpPr>
        <p:spPr bwMode="auto">
          <a:xfrm>
            <a:off x="0" y="1981200"/>
            <a:ext cx="9144000" cy="1384300"/>
          </a:xfrm>
          <a:prstGeom prst="rect">
            <a:avLst/>
          </a:prstGeom>
          <a:noFill/>
          <a:ln w="9525">
            <a:noFill/>
            <a:miter lim="800000"/>
            <a:headEnd/>
            <a:tailEnd/>
          </a:ln>
        </p:spPr>
        <p:txBody>
          <a:bodyPr>
            <a:spAutoFit/>
          </a:bodyPr>
          <a:lstStyle/>
          <a:p>
            <a:pPr algn="just">
              <a:buFont typeface="Wingdings" pitchFamily="2" charset="2"/>
              <a:buChar char="Ø"/>
            </a:pPr>
            <a:r>
              <a:rPr lang="en-US" sz="2800" i="1">
                <a:latin typeface="Times New Roman" pitchFamily="18" charset="0"/>
                <a:cs typeface="Times New Roman" pitchFamily="18" charset="0"/>
              </a:rPr>
              <a:t>The loss coefficient considering convection and radiation from the surface and conduction through the support structure is </a:t>
            </a:r>
          </a:p>
        </p:txBody>
      </p:sp>
      <p:sp>
        <p:nvSpPr>
          <p:cNvPr id="8" name="Rectangle 7"/>
          <p:cNvSpPr>
            <a:spLocks noChangeArrowheads="1"/>
          </p:cNvSpPr>
          <p:nvPr/>
        </p:nvSpPr>
        <p:spPr bwMode="auto">
          <a:xfrm>
            <a:off x="0" y="3657600"/>
            <a:ext cx="9144000" cy="523875"/>
          </a:xfrm>
          <a:prstGeom prst="rect">
            <a:avLst/>
          </a:prstGeom>
          <a:noFill/>
          <a:ln w="9525">
            <a:noFill/>
            <a:miter lim="800000"/>
            <a:headEnd/>
            <a:tailEnd/>
          </a:ln>
        </p:spPr>
        <p:txBody>
          <a:bodyPr>
            <a:spAutoFit/>
          </a:bodyPr>
          <a:lstStyle/>
          <a:p>
            <a:pPr algn="just">
              <a:buFont typeface="Wingdings" pitchFamily="2" charset="2"/>
              <a:buChar char="Ø"/>
            </a:pPr>
            <a:r>
              <a:rPr lang="en-US" sz="2800" i="1">
                <a:latin typeface="Times New Roman" pitchFamily="18" charset="0"/>
                <a:cs typeface="Times New Roman" pitchFamily="18" charset="0"/>
              </a:rPr>
              <a:t>The linearized radiation coefficient can be calculated from</a:t>
            </a:r>
          </a:p>
        </p:txBody>
      </p:sp>
      <p:pic>
        <p:nvPicPr>
          <p:cNvPr id="18437" name="Picture 5"/>
          <p:cNvPicPr>
            <a:picLocks noChangeAspect="1" noChangeArrowheads="1"/>
          </p:cNvPicPr>
          <p:nvPr/>
        </p:nvPicPr>
        <p:blipFill>
          <a:blip r:embed="rId3" cstate="print"/>
          <a:srcRect/>
          <a:stretch>
            <a:fillRect/>
          </a:stretch>
        </p:blipFill>
        <p:spPr bwMode="auto">
          <a:xfrm>
            <a:off x="2209800" y="4191000"/>
            <a:ext cx="1895475" cy="723900"/>
          </a:xfrm>
          <a:prstGeom prst="rect">
            <a:avLst/>
          </a:prstGeom>
          <a:noFill/>
          <a:ln w="9525">
            <a:noFill/>
            <a:miter lim="800000"/>
            <a:headEnd/>
            <a:tailEnd/>
          </a:ln>
        </p:spPr>
      </p:pic>
      <p:sp>
        <p:nvSpPr>
          <p:cNvPr id="10" name="Rectangle 9"/>
          <p:cNvSpPr>
            <a:spLocks noChangeArrowheads="1"/>
          </p:cNvSpPr>
          <p:nvPr/>
        </p:nvSpPr>
        <p:spPr bwMode="auto">
          <a:xfrm>
            <a:off x="0" y="4876800"/>
            <a:ext cx="9144000" cy="523875"/>
          </a:xfrm>
          <a:prstGeom prst="rect">
            <a:avLst/>
          </a:prstGeom>
          <a:noFill/>
          <a:ln w="9525">
            <a:noFill/>
            <a:miter lim="800000"/>
            <a:headEnd/>
            <a:tailEnd/>
          </a:ln>
        </p:spPr>
        <p:txBody>
          <a:bodyPr>
            <a:spAutoFit/>
          </a:bodyPr>
          <a:lstStyle/>
          <a:p>
            <a:pPr algn="just">
              <a:buFont typeface="Wingdings" pitchFamily="2" charset="2"/>
              <a:buChar char="Ø"/>
            </a:pPr>
            <a:r>
              <a:rPr lang="en-US" sz="2800" i="1">
                <a:latin typeface="Times New Roman" pitchFamily="18" charset="0"/>
                <a:cs typeface="Times New Roman" pitchFamily="18" charset="0"/>
              </a:rPr>
              <a:t>Where      is the mean temperature for radiation </a:t>
            </a:r>
          </a:p>
        </p:txBody>
      </p:sp>
      <p:pic>
        <p:nvPicPr>
          <p:cNvPr id="18438" name="Picture 6"/>
          <p:cNvPicPr>
            <a:picLocks noChangeAspect="1" noChangeArrowheads="1"/>
          </p:cNvPicPr>
          <p:nvPr/>
        </p:nvPicPr>
        <p:blipFill>
          <a:blip r:embed="rId4" cstate="print"/>
          <a:srcRect/>
          <a:stretch>
            <a:fillRect/>
          </a:stretch>
        </p:blipFill>
        <p:spPr bwMode="auto">
          <a:xfrm>
            <a:off x="1371600" y="4953000"/>
            <a:ext cx="314325" cy="390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435"/>
                                        </p:tgtEl>
                                        <p:attrNameLst>
                                          <p:attrName>style.visibility</p:attrName>
                                        </p:attrNameLst>
                                      </p:cBhvr>
                                      <p:to>
                                        <p:strVal val="visible"/>
                                      </p:to>
                                    </p:set>
                                    <p:animEffect transition="in" filter="wipe(down)">
                                      <p:cBhvr>
                                        <p:cTn id="17" dur="500"/>
                                        <p:tgtEl>
                                          <p:spTgt spid="1843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8437"/>
                                        </p:tgtEl>
                                        <p:attrNameLst>
                                          <p:attrName>style.visibility</p:attrName>
                                        </p:attrNameLst>
                                      </p:cBhvr>
                                      <p:to>
                                        <p:strVal val="visible"/>
                                      </p:to>
                                    </p:set>
                                    <p:animEffect transition="in" filter="wipe(down)">
                                      <p:cBhvr>
                                        <p:cTn id="25" dur="500"/>
                                        <p:tgtEl>
                                          <p:spTgt spid="1843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wipe(down)">
                                      <p:cBhvr>
                                        <p:cTn id="28" dur="500"/>
                                        <p:tgtEl>
                                          <p:spTgt spid="10">
                                            <p:txEl>
                                              <p:pRg st="0" end="0"/>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8438"/>
                                        </p:tgtEl>
                                        <p:attrNameLst>
                                          <p:attrName>style.visibility</p:attrName>
                                        </p:attrNameLst>
                                      </p:cBhvr>
                                      <p:to>
                                        <p:strVal val="visible"/>
                                      </p:to>
                                    </p:set>
                                    <p:animEffect transition="in" filter="wipe(down)">
                                      <p:cBhvr>
                                        <p:cTn id="31" dur="5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8" grpId="0" build="p"/>
      <p:bldP spid="10"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2" cstate="print"/>
          <a:srcRect/>
          <a:stretch>
            <a:fillRect/>
          </a:stretch>
        </p:blipFill>
        <p:spPr bwMode="auto">
          <a:xfrm>
            <a:off x="0" y="0"/>
            <a:ext cx="5746750" cy="3124200"/>
          </a:xfrm>
          <a:prstGeom prst="rect">
            <a:avLst/>
          </a:prstGeom>
          <a:noFill/>
          <a:ln w="9525">
            <a:noFill/>
            <a:miter lim="800000"/>
            <a:headEnd/>
            <a:tailEnd/>
          </a:ln>
        </p:spPr>
      </p:pic>
      <p:pic>
        <p:nvPicPr>
          <p:cNvPr id="69635" name="Picture 3"/>
          <p:cNvPicPr>
            <a:picLocks noChangeAspect="1" noChangeArrowheads="1"/>
          </p:cNvPicPr>
          <p:nvPr/>
        </p:nvPicPr>
        <p:blipFill>
          <a:blip r:embed="rId3" cstate="print"/>
          <a:srcRect/>
          <a:stretch>
            <a:fillRect/>
          </a:stretch>
        </p:blipFill>
        <p:spPr bwMode="auto">
          <a:xfrm>
            <a:off x="3200400" y="3200400"/>
            <a:ext cx="53181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228600" y="304800"/>
            <a:ext cx="8915400" cy="954088"/>
          </a:xfrm>
          <a:prstGeom prst="rect">
            <a:avLst/>
          </a:prstGeom>
          <a:noFill/>
          <a:ln w="9525">
            <a:noFill/>
            <a:miter lim="800000"/>
            <a:headEnd/>
            <a:tailEnd/>
          </a:ln>
        </p:spPr>
        <p:txBody>
          <a:bodyPr>
            <a:spAutoFit/>
          </a:bodyPr>
          <a:lstStyle/>
          <a:p>
            <a:pPr algn="just">
              <a:buFont typeface="Wingdings" pitchFamily="2" charset="2"/>
              <a:buChar char="Ø"/>
            </a:pPr>
            <a:r>
              <a:rPr lang="en-US" sz="2800" i="1">
                <a:latin typeface="Times New Roman" pitchFamily="18" charset="0"/>
                <a:cs typeface="Times New Roman" pitchFamily="18" charset="0"/>
              </a:rPr>
              <a:t>For linear concentrators fitted with evacuated cylindrical absorbers </a:t>
            </a:r>
          </a:p>
        </p:txBody>
      </p:sp>
      <p:pic>
        <p:nvPicPr>
          <p:cNvPr id="19459" name="Picture 3"/>
          <p:cNvPicPr>
            <a:picLocks noChangeAspect="1" noChangeArrowheads="1"/>
          </p:cNvPicPr>
          <p:nvPr/>
        </p:nvPicPr>
        <p:blipFill>
          <a:blip r:embed="rId2" cstate="print"/>
          <a:srcRect/>
          <a:stretch>
            <a:fillRect/>
          </a:stretch>
        </p:blipFill>
        <p:spPr bwMode="auto">
          <a:xfrm>
            <a:off x="1676400" y="1143000"/>
            <a:ext cx="5457825" cy="1476375"/>
          </a:xfrm>
          <a:prstGeom prst="rect">
            <a:avLst/>
          </a:prstGeom>
          <a:noFill/>
          <a:ln w="9525">
            <a:noFill/>
            <a:miter lim="800000"/>
            <a:headEnd/>
            <a:tailEnd/>
          </a:ln>
        </p:spPr>
      </p:pic>
      <p:pic>
        <p:nvPicPr>
          <p:cNvPr id="19461" name="Picture 5"/>
          <p:cNvPicPr>
            <a:picLocks noChangeAspect="1" noChangeArrowheads="1"/>
          </p:cNvPicPr>
          <p:nvPr/>
        </p:nvPicPr>
        <p:blipFill>
          <a:blip r:embed="rId3" cstate="print"/>
          <a:srcRect t="9065"/>
          <a:stretch>
            <a:fillRect/>
          </a:stretch>
        </p:blipFill>
        <p:spPr bwMode="auto">
          <a:xfrm>
            <a:off x="0" y="2514600"/>
            <a:ext cx="9020175" cy="1528763"/>
          </a:xfrm>
          <a:prstGeom prst="rect">
            <a:avLst/>
          </a:prstGeom>
          <a:noFill/>
          <a:ln w="9525">
            <a:noFill/>
            <a:miter lim="800000"/>
            <a:headEnd/>
            <a:tailEnd/>
          </a:ln>
        </p:spPr>
      </p:pic>
      <p:pic>
        <p:nvPicPr>
          <p:cNvPr id="19462" name="Picture 6"/>
          <p:cNvPicPr>
            <a:picLocks noChangeAspect="1" noChangeArrowheads="1"/>
          </p:cNvPicPr>
          <p:nvPr/>
        </p:nvPicPr>
        <p:blipFill>
          <a:blip r:embed="rId4" cstate="print"/>
          <a:srcRect b="28455"/>
          <a:stretch>
            <a:fillRect/>
          </a:stretch>
        </p:blipFill>
        <p:spPr bwMode="auto">
          <a:xfrm>
            <a:off x="762000" y="3962400"/>
            <a:ext cx="6391275" cy="838200"/>
          </a:xfrm>
          <a:prstGeom prst="rect">
            <a:avLst/>
          </a:prstGeom>
          <a:noFill/>
          <a:ln w="9525">
            <a:noFill/>
            <a:miter lim="800000"/>
            <a:headEnd/>
            <a:tailEnd/>
          </a:ln>
        </p:spPr>
      </p:pic>
      <p:pic>
        <p:nvPicPr>
          <p:cNvPr id="19463" name="Picture 7"/>
          <p:cNvPicPr>
            <a:picLocks noChangeAspect="1" noChangeArrowheads="1"/>
          </p:cNvPicPr>
          <p:nvPr/>
        </p:nvPicPr>
        <p:blipFill>
          <a:blip r:embed="rId5" cstate="print"/>
          <a:srcRect/>
          <a:stretch>
            <a:fillRect/>
          </a:stretch>
        </p:blipFill>
        <p:spPr bwMode="auto">
          <a:xfrm>
            <a:off x="762000" y="4919663"/>
            <a:ext cx="6934200" cy="1938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59"/>
                                        </p:tgtEl>
                                        <p:attrNameLst>
                                          <p:attrName>style.visibility</p:attrName>
                                        </p:attrNameLst>
                                      </p:cBhvr>
                                      <p:to>
                                        <p:strVal val="visible"/>
                                      </p:to>
                                    </p:set>
                                    <p:animEffect transition="in" filter="wipe(down)">
                                      <p:cBhvr>
                                        <p:cTn id="12" dur="500"/>
                                        <p:tgtEl>
                                          <p:spTgt spid="1945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461"/>
                                        </p:tgtEl>
                                        <p:attrNameLst>
                                          <p:attrName>style.visibility</p:attrName>
                                        </p:attrNameLst>
                                      </p:cBhvr>
                                      <p:to>
                                        <p:strVal val="visible"/>
                                      </p:to>
                                    </p:set>
                                    <p:animEffect transition="in" filter="wipe(down)">
                                      <p:cBhvr>
                                        <p:cTn id="17" dur="500"/>
                                        <p:tgtEl>
                                          <p:spTgt spid="1946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9462"/>
                                        </p:tgtEl>
                                        <p:attrNameLst>
                                          <p:attrName>style.visibility</p:attrName>
                                        </p:attrNameLst>
                                      </p:cBhvr>
                                      <p:to>
                                        <p:strVal val="visible"/>
                                      </p:to>
                                    </p:set>
                                    <p:animEffect transition="in" filter="wipe(down)">
                                      <p:cBhvr>
                                        <p:cTn id="22" dur="500"/>
                                        <p:tgtEl>
                                          <p:spTgt spid="1946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9463"/>
                                        </p:tgtEl>
                                        <p:attrNameLst>
                                          <p:attrName>style.visibility</p:attrName>
                                        </p:attrNameLst>
                                      </p:cBhvr>
                                      <p:to>
                                        <p:strVal val="visible"/>
                                      </p:to>
                                    </p:set>
                                    <p:animEffect transition="in" filter="wipe(down)">
                                      <p:cBhvr>
                                        <p:cTn id="27" dur="500"/>
                                        <p:tgtEl>
                                          <p:spTgt spid="19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5791200"/>
          </a:xfrm>
        </p:spPr>
        <p:txBody>
          <a:bodyPr>
            <a:normAutofit/>
          </a:bodyPr>
          <a:lstStyle/>
          <a:p>
            <a:pPr algn="just"/>
            <a:r>
              <a:rPr lang="en-US" sz="2400" dirty="0" smtClean="0">
                <a:latin typeface="Book Antiqua" pitchFamily="18" charset="0"/>
              </a:rPr>
              <a:t>The problem with equation (3.1) is that the mean absorber plate temperature is difficult to calculate or measure since it is a function of the collector design, the incident solar radiation, and the entering fluid conditions. </a:t>
            </a:r>
          </a:p>
          <a:p>
            <a:pPr algn="just"/>
            <a:r>
              <a:rPr lang="en-US" sz="2400" dirty="0" smtClean="0">
                <a:latin typeface="Book Antiqua" pitchFamily="18" charset="0"/>
              </a:rPr>
              <a:t>We can reformulate the equation so that the useful energy gain can be expressed in terms of the inlet fluid temperature and a parameter called the collector heat removal factor, which can be evaluated analytically from basic principles or measured experimentally.</a:t>
            </a:r>
          </a:p>
          <a:p>
            <a:pPr algn="just"/>
            <a:r>
              <a:rPr lang="en-US" sz="2400" dirty="0" smtClean="0">
                <a:latin typeface="Book Antiqua" pitchFamily="18" charset="0"/>
              </a:rPr>
              <a:t>A measure of collector performance is the collection efficiency, defined as the ratio of the useful gain over some specified time period to the incident solar energy over the same time period:</a:t>
            </a:r>
          </a:p>
          <a:p>
            <a:endParaRPr lang="en-US" dirty="0"/>
          </a:p>
        </p:txBody>
      </p:sp>
      <p:pic>
        <p:nvPicPr>
          <p:cNvPr id="2050" name="Picture 2"/>
          <p:cNvPicPr>
            <a:picLocks noChangeAspect="1" noChangeArrowheads="1"/>
          </p:cNvPicPr>
          <p:nvPr/>
        </p:nvPicPr>
        <p:blipFill>
          <a:blip r:embed="rId2" cstate="print">
            <a:duotone>
              <a:prstClr val="black"/>
              <a:srgbClr val="00B050">
                <a:tint val="45000"/>
                <a:satMod val="400000"/>
              </a:srgbClr>
            </a:duotone>
          </a:blip>
          <a:srcRect/>
          <a:stretch>
            <a:fillRect/>
          </a:stretch>
        </p:blipFill>
        <p:spPr bwMode="auto">
          <a:xfrm>
            <a:off x="1371600" y="5562600"/>
            <a:ext cx="1752600" cy="1192176"/>
          </a:xfrm>
          <a:prstGeom prst="rect">
            <a:avLst/>
          </a:prstGeom>
          <a:noFill/>
          <a:ln w="9525">
            <a:noFill/>
            <a:miter lim="800000"/>
            <a:headEnd/>
            <a:tailEnd/>
          </a:ln>
        </p:spPr>
      </p:pic>
      <p:sp>
        <p:nvSpPr>
          <p:cNvPr id="5" name="Rectangle 4"/>
          <p:cNvSpPr/>
          <p:nvPr/>
        </p:nvSpPr>
        <p:spPr>
          <a:xfrm>
            <a:off x="3200400" y="5657671"/>
            <a:ext cx="3048000" cy="1200329"/>
          </a:xfrm>
          <a:prstGeom prst="rect">
            <a:avLst/>
          </a:prstGeom>
        </p:spPr>
        <p:txBody>
          <a:bodyPr wrap="square">
            <a:spAutoFit/>
          </a:bodyPr>
          <a:lstStyle/>
          <a:p>
            <a:pPr algn="just"/>
            <a:r>
              <a:rPr lang="en-US" sz="2400" dirty="0" smtClean="0">
                <a:solidFill>
                  <a:schemeClr val="tx2"/>
                </a:solidFill>
                <a:latin typeface="Book Antiqua" pitchFamily="18" charset="0"/>
              </a:rPr>
              <a:t>If conditions are constant over a time period, </a:t>
            </a:r>
          </a:p>
        </p:txBody>
      </p:sp>
      <p:pic>
        <p:nvPicPr>
          <p:cNvPr id="2051" name="Picture 3"/>
          <p:cNvPicPr>
            <a:picLocks noChangeAspect="1" noChangeArrowheads="1"/>
          </p:cNvPicPr>
          <p:nvPr/>
        </p:nvPicPr>
        <p:blipFill>
          <a:blip r:embed="rId3" cstate="print">
            <a:duotone>
              <a:prstClr val="black"/>
              <a:srgbClr val="00B050">
                <a:tint val="45000"/>
                <a:satMod val="400000"/>
              </a:srgbClr>
            </a:duotone>
          </a:blip>
          <a:srcRect/>
          <a:stretch>
            <a:fillRect/>
          </a:stretch>
        </p:blipFill>
        <p:spPr bwMode="auto">
          <a:xfrm>
            <a:off x="6553199" y="5638800"/>
            <a:ext cx="1905001" cy="10860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wipe(down)">
                                      <p:cBhvr>
                                        <p:cTn id="22" dur="500"/>
                                        <p:tgtEl>
                                          <p:spTgt spid="20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00"/>
                                        <p:tgtEl>
                                          <p:spTgt spid="5">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051"/>
                                        </p:tgtEl>
                                        <p:attrNameLst>
                                          <p:attrName>style.visibility</p:attrName>
                                        </p:attrNameLst>
                                      </p:cBhvr>
                                      <p:to>
                                        <p:strVal val="visible"/>
                                      </p:to>
                                    </p:set>
                                    <p:animEffect transition="in" filter="wipe(down)">
                                      <p:cBhvr>
                                        <p:cTn id="2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346075" y="609600"/>
            <a:ext cx="8797925" cy="1447800"/>
          </a:xfrm>
          <a:prstGeom prst="rect">
            <a:avLst/>
          </a:prstGeom>
          <a:noFill/>
          <a:ln w="9525">
            <a:noFill/>
            <a:miter lim="800000"/>
            <a:headEnd/>
            <a:tailEnd/>
          </a:ln>
        </p:spPr>
      </p:pic>
      <p:sp>
        <p:nvSpPr>
          <p:cNvPr id="71683" name="Rectangle 4"/>
          <p:cNvSpPr>
            <a:spLocks noChangeArrowheads="1"/>
          </p:cNvSpPr>
          <p:nvPr/>
        </p:nvSpPr>
        <p:spPr bwMode="auto">
          <a:xfrm>
            <a:off x="381000" y="228600"/>
            <a:ext cx="1089025" cy="369888"/>
          </a:xfrm>
          <a:prstGeom prst="rect">
            <a:avLst/>
          </a:prstGeom>
          <a:noFill/>
          <a:ln w="9525">
            <a:noFill/>
            <a:miter lim="800000"/>
            <a:headEnd/>
            <a:tailEnd/>
          </a:ln>
        </p:spPr>
        <p:txBody>
          <a:bodyPr wrap="none">
            <a:spAutoFit/>
          </a:bodyPr>
          <a:lstStyle/>
          <a:p>
            <a:r>
              <a:rPr lang="en-US" b="1" i="1">
                <a:solidFill>
                  <a:srgbClr val="FF0000"/>
                </a:solidFill>
                <a:latin typeface="Times New Roman" pitchFamily="18" charset="0"/>
                <a:cs typeface="Times New Roman" pitchFamily="18" charset="0"/>
              </a:rPr>
              <a:t>Example </a:t>
            </a:r>
            <a:endParaRPr lang="en-US" b="1">
              <a:solidFill>
                <a:srgbClr val="FF0000"/>
              </a:solidFill>
              <a:latin typeface="Calibri" pitchFamily="34" charset="0"/>
            </a:endParaRPr>
          </a:p>
        </p:txBody>
      </p:sp>
      <p:pic>
        <p:nvPicPr>
          <p:cNvPr id="19460" name="Picture 4"/>
          <p:cNvPicPr>
            <a:picLocks noChangeAspect="1" noChangeArrowheads="1"/>
          </p:cNvPicPr>
          <p:nvPr/>
        </p:nvPicPr>
        <p:blipFill>
          <a:blip r:embed="rId3" cstate="print"/>
          <a:srcRect/>
          <a:stretch>
            <a:fillRect/>
          </a:stretch>
        </p:blipFill>
        <p:spPr bwMode="auto">
          <a:xfrm>
            <a:off x="104775" y="1905000"/>
            <a:ext cx="9039225" cy="1606550"/>
          </a:xfrm>
          <a:prstGeom prst="rect">
            <a:avLst/>
          </a:prstGeom>
          <a:noFill/>
          <a:ln w="9525">
            <a:noFill/>
            <a:miter lim="800000"/>
            <a:headEnd/>
            <a:tailEnd/>
          </a:ln>
        </p:spPr>
      </p:pic>
      <p:pic>
        <p:nvPicPr>
          <p:cNvPr id="19461" name="Picture 5"/>
          <p:cNvPicPr>
            <a:picLocks noChangeAspect="1" noChangeArrowheads="1"/>
          </p:cNvPicPr>
          <p:nvPr/>
        </p:nvPicPr>
        <p:blipFill>
          <a:blip r:embed="rId4" cstate="print"/>
          <a:srcRect/>
          <a:stretch>
            <a:fillRect/>
          </a:stretch>
        </p:blipFill>
        <p:spPr bwMode="auto">
          <a:xfrm>
            <a:off x="914400" y="3505200"/>
            <a:ext cx="4511675" cy="914400"/>
          </a:xfrm>
          <a:prstGeom prst="rect">
            <a:avLst/>
          </a:prstGeom>
          <a:noFill/>
          <a:ln w="9525">
            <a:noFill/>
            <a:miter lim="800000"/>
            <a:headEnd/>
            <a:tailEnd/>
          </a:ln>
        </p:spPr>
      </p:pic>
      <p:pic>
        <p:nvPicPr>
          <p:cNvPr id="19462" name="Picture 6"/>
          <p:cNvPicPr>
            <a:picLocks noChangeAspect="1" noChangeArrowheads="1"/>
          </p:cNvPicPr>
          <p:nvPr/>
        </p:nvPicPr>
        <p:blipFill>
          <a:blip r:embed="rId5" cstate="print"/>
          <a:srcRect/>
          <a:stretch>
            <a:fillRect/>
          </a:stretch>
        </p:blipFill>
        <p:spPr bwMode="auto">
          <a:xfrm>
            <a:off x="0" y="4419600"/>
            <a:ext cx="8382000" cy="733425"/>
          </a:xfrm>
          <a:prstGeom prst="rect">
            <a:avLst/>
          </a:prstGeom>
          <a:noFill/>
          <a:ln w="9525">
            <a:noFill/>
            <a:miter lim="800000"/>
            <a:headEnd/>
            <a:tailEnd/>
          </a:ln>
        </p:spPr>
      </p:pic>
      <p:pic>
        <p:nvPicPr>
          <p:cNvPr id="19463" name="Picture 7"/>
          <p:cNvPicPr>
            <a:picLocks noChangeAspect="1" noChangeArrowheads="1"/>
          </p:cNvPicPr>
          <p:nvPr/>
        </p:nvPicPr>
        <p:blipFill>
          <a:blip r:embed="rId6" cstate="print"/>
          <a:srcRect/>
          <a:stretch>
            <a:fillRect/>
          </a:stretch>
        </p:blipFill>
        <p:spPr bwMode="auto">
          <a:xfrm>
            <a:off x="1371600" y="5029200"/>
            <a:ext cx="5375275" cy="1066800"/>
          </a:xfrm>
          <a:prstGeom prst="rect">
            <a:avLst/>
          </a:prstGeom>
          <a:noFill/>
          <a:ln w="9525">
            <a:noFill/>
            <a:miter lim="800000"/>
            <a:headEnd/>
            <a:tailEnd/>
          </a:ln>
        </p:spPr>
      </p:pic>
      <p:pic>
        <p:nvPicPr>
          <p:cNvPr id="19464" name="Picture 8"/>
          <p:cNvPicPr>
            <a:picLocks noChangeAspect="1" noChangeArrowheads="1"/>
          </p:cNvPicPr>
          <p:nvPr/>
        </p:nvPicPr>
        <p:blipFill>
          <a:blip r:embed="rId7" cstate="print"/>
          <a:srcRect/>
          <a:stretch>
            <a:fillRect/>
          </a:stretch>
        </p:blipFill>
        <p:spPr bwMode="auto">
          <a:xfrm>
            <a:off x="1600200" y="6169025"/>
            <a:ext cx="3657600" cy="688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00"/>
                                        <p:tgtEl>
                                          <p:spTgt spid="194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460"/>
                                        </p:tgtEl>
                                        <p:attrNameLst>
                                          <p:attrName>style.visibility</p:attrName>
                                        </p:attrNameLst>
                                      </p:cBhvr>
                                      <p:to>
                                        <p:strVal val="visible"/>
                                      </p:to>
                                    </p:set>
                                    <p:animEffect transition="in" filter="wipe(down)">
                                      <p:cBhvr>
                                        <p:cTn id="12" dur="500"/>
                                        <p:tgtEl>
                                          <p:spTgt spid="19460"/>
                                        </p:tgtEl>
                                      </p:cBhvr>
                                    </p:animEffect>
                                  </p:childTnLst>
                                </p:cTn>
                              </p:par>
                              <p:par>
                                <p:cTn id="13" presetID="22" presetClass="entr" presetSubtype="4" fill="hold" nodeType="with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wipe(down)">
                                      <p:cBhvr>
                                        <p:cTn id="15" dur="500"/>
                                        <p:tgtEl>
                                          <p:spTgt spid="1946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462"/>
                                        </p:tgtEl>
                                        <p:attrNameLst>
                                          <p:attrName>style.visibility</p:attrName>
                                        </p:attrNameLst>
                                      </p:cBhvr>
                                      <p:to>
                                        <p:strVal val="visible"/>
                                      </p:to>
                                    </p:set>
                                    <p:animEffect transition="in" filter="wipe(down)">
                                      <p:cBhvr>
                                        <p:cTn id="20" dur="500"/>
                                        <p:tgtEl>
                                          <p:spTgt spid="19462"/>
                                        </p:tgtEl>
                                      </p:cBhvr>
                                    </p:animEffect>
                                  </p:childTnLst>
                                </p:cTn>
                              </p:par>
                              <p:par>
                                <p:cTn id="21" presetID="22" presetClass="entr" presetSubtype="4" fill="hold" nodeType="withEffect">
                                  <p:stCondLst>
                                    <p:cond delay="0"/>
                                  </p:stCondLst>
                                  <p:childTnLst>
                                    <p:set>
                                      <p:cBhvr>
                                        <p:cTn id="22" dur="1" fill="hold">
                                          <p:stCondLst>
                                            <p:cond delay="0"/>
                                          </p:stCondLst>
                                        </p:cTn>
                                        <p:tgtEl>
                                          <p:spTgt spid="19463"/>
                                        </p:tgtEl>
                                        <p:attrNameLst>
                                          <p:attrName>style.visibility</p:attrName>
                                        </p:attrNameLst>
                                      </p:cBhvr>
                                      <p:to>
                                        <p:strVal val="visible"/>
                                      </p:to>
                                    </p:set>
                                    <p:animEffect transition="in" filter="wipe(down)">
                                      <p:cBhvr>
                                        <p:cTn id="23" dur="500"/>
                                        <p:tgtEl>
                                          <p:spTgt spid="1946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9464"/>
                                        </p:tgtEl>
                                        <p:attrNameLst>
                                          <p:attrName>style.visibility</p:attrName>
                                        </p:attrNameLst>
                                      </p:cBhvr>
                                      <p:to>
                                        <p:strVal val="visible"/>
                                      </p:to>
                                    </p:set>
                                    <p:animEffect transition="in" filter="wipe(down)">
                                      <p:cBhvr>
                                        <p:cTn id="28"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219200" y="152400"/>
            <a:ext cx="5029200" cy="865188"/>
          </a:xfrm>
          <a:prstGeom prst="rect">
            <a:avLst/>
          </a:prstGeom>
          <a:noFill/>
          <a:ln w="9525">
            <a:noFill/>
            <a:miter lim="800000"/>
            <a:headEnd/>
            <a:tailEnd/>
          </a:ln>
        </p:spPr>
      </p:pic>
      <p:pic>
        <p:nvPicPr>
          <p:cNvPr id="23555" name="Picture 3"/>
          <p:cNvPicPr>
            <a:picLocks noChangeAspect="1" noChangeArrowheads="1"/>
          </p:cNvPicPr>
          <p:nvPr/>
        </p:nvPicPr>
        <p:blipFill>
          <a:blip r:embed="rId4" cstate="print"/>
          <a:srcRect/>
          <a:stretch>
            <a:fillRect/>
          </a:stretch>
        </p:blipFill>
        <p:spPr bwMode="auto">
          <a:xfrm>
            <a:off x="304800" y="1066800"/>
            <a:ext cx="8312150" cy="1295400"/>
          </a:xfrm>
          <a:prstGeom prst="rect">
            <a:avLst/>
          </a:prstGeom>
          <a:noFill/>
          <a:ln w="9525">
            <a:noFill/>
            <a:miter lim="800000"/>
            <a:headEnd/>
            <a:tailEnd/>
          </a:ln>
        </p:spPr>
      </p:pic>
      <p:pic>
        <p:nvPicPr>
          <p:cNvPr id="23556" name="Picture 4"/>
          <p:cNvPicPr>
            <a:picLocks noChangeAspect="1" noChangeArrowheads="1"/>
          </p:cNvPicPr>
          <p:nvPr/>
        </p:nvPicPr>
        <p:blipFill>
          <a:blip r:embed="rId5" cstate="print"/>
          <a:srcRect/>
          <a:stretch>
            <a:fillRect/>
          </a:stretch>
        </p:blipFill>
        <p:spPr bwMode="auto">
          <a:xfrm>
            <a:off x="0" y="2514600"/>
            <a:ext cx="9144000" cy="361950"/>
          </a:xfrm>
          <a:prstGeom prst="rect">
            <a:avLst/>
          </a:prstGeom>
          <a:noFill/>
          <a:ln w="9525">
            <a:noFill/>
            <a:miter lim="800000"/>
            <a:headEnd/>
            <a:tailEnd/>
          </a:ln>
        </p:spPr>
      </p:pic>
      <p:pic>
        <p:nvPicPr>
          <p:cNvPr id="23557" name="Picture 5"/>
          <p:cNvPicPr>
            <a:picLocks noChangeAspect="1" noChangeArrowheads="1"/>
          </p:cNvPicPr>
          <p:nvPr/>
        </p:nvPicPr>
        <p:blipFill>
          <a:blip r:embed="rId6" cstate="print"/>
          <a:srcRect/>
          <a:stretch>
            <a:fillRect/>
          </a:stretch>
        </p:blipFill>
        <p:spPr bwMode="auto">
          <a:xfrm>
            <a:off x="1981200" y="2895600"/>
            <a:ext cx="3886200" cy="1473200"/>
          </a:xfrm>
          <a:prstGeom prst="rect">
            <a:avLst/>
          </a:prstGeom>
          <a:noFill/>
          <a:ln w="9525">
            <a:noFill/>
            <a:miter lim="800000"/>
            <a:headEnd/>
            <a:tailEnd/>
          </a:ln>
        </p:spPr>
      </p:pic>
      <p:pic>
        <p:nvPicPr>
          <p:cNvPr id="23558" name="Picture 6"/>
          <p:cNvPicPr>
            <a:picLocks noChangeAspect="1" noChangeArrowheads="1"/>
          </p:cNvPicPr>
          <p:nvPr/>
        </p:nvPicPr>
        <p:blipFill>
          <a:blip r:embed="rId7" cstate="print"/>
          <a:srcRect/>
          <a:stretch>
            <a:fillRect/>
          </a:stretch>
        </p:blipFill>
        <p:spPr bwMode="auto">
          <a:xfrm>
            <a:off x="609600" y="4267200"/>
            <a:ext cx="7112000" cy="1233488"/>
          </a:xfrm>
          <a:prstGeom prst="rect">
            <a:avLst/>
          </a:prstGeom>
          <a:noFill/>
          <a:ln w="9525">
            <a:noFill/>
            <a:miter lim="800000"/>
            <a:headEnd/>
            <a:tailEnd/>
          </a:ln>
        </p:spPr>
      </p:pic>
    </p:spTree>
    <p:extLst>
      <p:ext uri="{BB962C8B-B14F-4D97-AF65-F5344CB8AC3E}">
        <p14:creationId xmlns:p14="http://schemas.microsoft.com/office/powerpoint/2010/main" val="45563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ipe(down)">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wipe(down)">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wipe(down)">
                                      <p:cBhvr>
                                        <p:cTn id="17" dur="500"/>
                                        <p:tgtEl>
                                          <p:spTgt spid="235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wipe(down)">
                                      <p:cBhvr>
                                        <p:cTn id="22" dur="500"/>
                                        <p:tgtEl>
                                          <p:spTgt spid="2355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3558"/>
                                        </p:tgtEl>
                                        <p:attrNameLst>
                                          <p:attrName>style.visibility</p:attrName>
                                        </p:attrNameLst>
                                      </p:cBhvr>
                                      <p:to>
                                        <p:strVal val="visible"/>
                                      </p:to>
                                    </p:set>
                                    <p:animEffect transition="in" filter="wipe(down)">
                                      <p:cBhvr>
                                        <p:cTn id="27"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295400" y="762000"/>
            <a:ext cx="5257800" cy="963613"/>
          </a:xfrm>
          <a:prstGeom prst="rect">
            <a:avLst/>
          </a:prstGeom>
          <a:noFill/>
          <a:ln w="9525">
            <a:noFill/>
            <a:miter lim="800000"/>
            <a:headEnd/>
            <a:tailEnd/>
          </a:ln>
        </p:spPr>
      </p:pic>
      <p:pic>
        <p:nvPicPr>
          <p:cNvPr id="24579" name="Picture 3"/>
          <p:cNvPicPr>
            <a:picLocks noChangeAspect="1" noChangeArrowheads="1"/>
          </p:cNvPicPr>
          <p:nvPr/>
        </p:nvPicPr>
        <p:blipFill>
          <a:blip r:embed="rId3" cstate="print"/>
          <a:srcRect/>
          <a:stretch>
            <a:fillRect/>
          </a:stretch>
        </p:blipFill>
        <p:spPr bwMode="auto">
          <a:xfrm>
            <a:off x="228600" y="1905000"/>
            <a:ext cx="8677275" cy="381000"/>
          </a:xfrm>
          <a:prstGeom prst="rect">
            <a:avLst/>
          </a:prstGeom>
          <a:noFill/>
          <a:ln w="9525">
            <a:noFill/>
            <a:miter lim="800000"/>
            <a:headEnd/>
            <a:tailEnd/>
          </a:ln>
        </p:spPr>
      </p:pic>
      <p:pic>
        <p:nvPicPr>
          <p:cNvPr id="24580" name="Picture 4"/>
          <p:cNvPicPr>
            <a:picLocks noChangeAspect="1" noChangeArrowheads="1"/>
          </p:cNvPicPr>
          <p:nvPr/>
        </p:nvPicPr>
        <p:blipFill>
          <a:blip r:embed="rId4" cstate="print"/>
          <a:srcRect/>
          <a:stretch>
            <a:fillRect/>
          </a:stretch>
        </p:blipFill>
        <p:spPr bwMode="auto">
          <a:xfrm>
            <a:off x="966788" y="2686050"/>
            <a:ext cx="5662612" cy="1166813"/>
          </a:xfrm>
          <a:prstGeom prst="rect">
            <a:avLst/>
          </a:prstGeom>
          <a:noFill/>
          <a:ln w="9525">
            <a:noFill/>
            <a:miter lim="800000"/>
            <a:headEnd/>
            <a:tailEnd/>
          </a:ln>
        </p:spPr>
      </p:pic>
      <p:pic>
        <p:nvPicPr>
          <p:cNvPr id="24581" name="Picture 5"/>
          <p:cNvPicPr>
            <a:picLocks noChangeAspect="1" noChangeArrowheads="1"/>
          </p:cNvPicPr>
          <p:nvPr/>
        </p:nvPicPr>
        <p:blipFill>
          <a:blip r:embed="rId5" cstate="print"/>
          <a:srcRect/>
          <a:stretch>
            <a:fillRect/>
          </a:stretch>
        </p:blipFill>
        <p:spPr bwMode="auto">
          <a:xfrm>
            <a:off x="685800" y="4191000"/>
            <a:ext cx="7419975" cy="10382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ipe(down)">
                                      <p:cBhvr>
                                        <p:cTn id="7" dur="500"/>
                                        <p:tgtEl>
                                          <p:spTgt spid="245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579"/>
                                        </p:tgtEl>
                                        <p:attrNameLst>
                                          <p:attrName>style.visibility</p:attrName>
                                        </p:attrNameLst>
                                      </p:cBhvr>
                                      <p:to>
                                        <p:strVal val="visible"/>
                                      </p:to>
                                    </p:set>
                                    <p:animEffect transition="in" filter="wipe(down)">
                                      <p:cBhvr>
                                        <p:cTn id="12" dur="500"/>
                                        <p:tgtEl>
                                          <p:spTgt spid="2457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580"/>
                                        </p:tgtEl>
                                        <p:attrNameLst>
                                          <p:attrName>style.visibility</p:attrName>
                                        </p:attrNameLst>
                                      </p:cBhvr>
                                      <p:to>
                                        <p:strVal val="visible"/>
                                      </p:to>
                                    </p:set>
                                    <p:animEffect transition="in" filter="wipe(down)">
                                      <p:cBhvr>
                                        <p:cTn id="17" dur="500"/>
                                        <p:tgtEl>
                                          <p:spTgt spid="245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581"/>
                                        </p:tgtEl>
                                        <p:attrNameLst>
                                          <p:attrName>style.visibility</p:attrName>
                                        </p:attrNameLst>
                                      </p:cBhvr>
                                      <p:to>
                                        <p:strVal val="visible"/>
                                      </p:to>
                                    </p:set>
                                    <p:animEffect transition="in" filter="wipe(down)">
                                      <p:cBhvr>
                                        <p:cTn id="22"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lstStyle/>
          <a:p>
            <a:pPr marL="0" indent="0" algn="just" eaLnBrk="1" hangingPunct="1">
              <a:buFont typeface="Wingdings" pitchFamily="2" charset="2"/>
              <a:buChar char="Ø"/>
            </a:pPr>
            <a:r>
              <a:rPr lang="en-US" sz="2800" i="1" smtClean="0">
                <a:latin typeface="Times New Roman" pitchFamily="18" charset="0"/>
                <a:cs typeface="Times New Roman" pitchFamily="18" charset="0"/>
              </a:rPr>
              <a:t>Next consider the factors which account for temperature gradients on the receiver. The development is analogous to that for flat plate collectors. </a:t>
            </a:r>
          </a:p>
          <a:p>
            <a:pPr marL="0" indent="0" algn="just" eaLnBrk="1" hangingPunct="1">
              <a:buFont typeface="Arial" charset="0"/>
              <a:buNone/>
            </a:pPr>
            <a:r>
              <a:rPr lang="en-US" sz="2800" i="1" smtClean="0">
                <a:latin typeface="Times New Roman" pitchFamily="18" charset="0"/>
                <a:cs typeface="Times New Roman" pitchFamily="18" charset="0"/>
              </a:rPr>
              <a:t>The overall heat transfer coefficient from (based on the outside tube diameter) from the surroundings to the fluid is </a:t>
            </a:r>
          </a:p>
        </p:txBody>
      </p:sp>
      <p:pic>
        <p:nvPicPr>
          <p:cNvPr id="37891" name="Picture 3"/>
          <p:cNvPicPr>
            <a:picLocks noChangeAspect="1" noChangeArrowheads="1"/>
          </p:cNvPicPr>
          <p:nvPr/>
        </p:nvPicPr>
        <p:blipFill>
          <a:blip r:embed="rId2" cstate="print"/>
          <a:srcRect/>
          <a:stretch>
            <a:fillRect/>
          </a:stretch>
        </p:blipFill>
        <p:spPr bwMode="auto">
          <a:xfrm>
            <a:off x="1447800" y="2590800"/>
            <a:ext cx="4143375" cy="838200"/>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a:stretch>
            <a:fillRect/>
          </a:stretch>
        </p:blipFill>
        <p:spPr bwMode="auto">
          <a:xfrm>
            <a:off x="288925" y="3505200"/>
            <a:ext cx="8855075" cy="838200"/>
          </a:xfrm>
          <a:prstGeom prst="rect">
            <a:avLst/>
          </a:prstGeom>
          <a:noFill/>
          <a:ln w="9525">
            <a:noFill/>
            <a:miter lim="800000"/>
            <a:headEnd/>
            <a:tailEnd/>
          </a:ln>
        </p:spPr>
      </p:pic>
      <p:pic>
        <p:nvPicPr>
          <p:cNvPr id="37895" name="Picture 7"/>
          <p:cNvPicPr>
            <a:picLocks noChangeAspect="1" noChangeArrowheads="1"/>
          </p:cNvPicPr>
          <p:nvPr/>
        </p:nvPicPr>
        <p:blipFill>
          <a:blip r:embed="rId4" cstate="print"/>
          <a:srcRect/>
          <a:stretch>
            <a:fillRect/>
          </a:stretch>
        </p:blipFill>
        <p:spPr bwMode="auto">
          <a:xfrm>
            <a:off x="395288" y="4724400"/>
            <a:ext cx="8748712"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7891"/>
                                        </p:tgtEl>
                                        <p:attrNameLst>
                                          <p:attrName>style.visibility</p:attrName>
                                        </p:attrNameLst>
                                      </p:cBhvr>
                                      <p:to>
                                        <p:strVal val="visible"/>
                                      </p:to>
                                    </p:set>
                                    <p:animEffect transition="in" filter="wipe(down)">
                                      <p:cBhvr>
                                        <p:cTn id="17" dur="500"/>
                                        <p:tgtEl>
                                          <p:spTgt spid="3789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7892"/>
                                        </p:tgtEl>
                                        <p:attrNameLst>
                                          <p:attrName>style.visibility</p:attrName>
                                        </p:attrNameLst>
                                      </p:cBhvr>
                                      <p:to>
                                        <p:strVal val="visible"/>
                                      </p:to>
                                    </p:set>
                                    <p:animEffect transition="in" filter="wipe(down)">
                                      <p:cBhvr>
                                        <p:cTn id="22" dur="500"/>
                                        <p:tgtEl>
                                          <p:spTgt spid="378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7895"/>
                                        </p:tgtEl>
                                        <p:attrNameLst>
                                          <p:attrName>style.visibility</p:attrName>
                                        </p:attrNameLst>
                                      </p:cBhvr>
                                      <p:to>
                                        <p:strVal val="visible"/>
                                      </p:to>
                                    </p:set>
                                    <p:animEffect transition="in" filter="wipe(down)">
                                      <p:cBhvr>
                                        <p:cTn id="27"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a:stretch>
            <a:fillRect/>
          </a:stretch>
        </p:blipFill>
        <p:spPr bwMode="auto">
          <a:xfrm>
            <a:off x="152400" y="0"/>
            <a:ext cx="8707438" cy="1447800"/>
          </a:xfrm>
          <a:prstGeom prst="rect">
            <a:avLst/>
          </a:prstGeom>
          <a:noFill/>
          <a:ln w="9525">
            <a:noFill/>
            <a:miter lim="800000"/>
            <a:headEnd/>
            <a:tailEnd/>
          </a:ln>
        </p:spPr>
      </p:pic>
      <p:pic>
        <p:nvPicPr>
          <p:cNvPr id="38915" name="Picture 3"/>
          <p:cNvPicPr>
            <a:picLocks noChangeAspect="1" noChangeArrowheads="1"/>
          </p:cNvPicPr>
          <p:nvPr/>
        </p:nvPicPr>
        <p:blipFill>
          <a:blip r:embed="rId3" cstate="print"/>
          <a:srcRect/>
          <a:stretch>
            <a:fillRect/>
          </a:stretch>
        </p:blipFill>
        <p:spPr bwMode="auto">
          <a:xfrm>
            <a:off x="2057400" y="1447800"/>
            <a:ext cx="3429000" cy="1268413"/>
          </a:xfrm>
          <a:prstGeom prst="rect">
            <a:avLst/>
          </a:prstGeom>
          <a:noFill/>
          <a:ln w="9525">
            <a:noFill/>
            <a:miter lim="800000"/>
            <a:headEnd/>
            <a:tailEnd/>
          </a:ln>
        </p:spPr>
      </p:pic>
      <p:pic>
        <p:nvPicPr>
          <p:cNvPr id="38916" name="Picture 4"/>
          <p:cNvPicPr>
            <a:picLocks noChangeAspect="1" noChangeArrowheads="1"/>
          </p:cNvPicPr>
          <p:nvPr/>
        </p:nvPicPr>
        <p:blipFill>
          <a:blip r:embed="rId4" cstate="print"/>
          <a:srcRect/>
          <a:stretch>
            <a:fillRect/>
          </a:stretch>
        </p:blipFill>
        <p:spPr bwMode="auto">
          <a:xfrm>
            <a:off x="304800" y="2590800"/>
            <a:ext cx="4229100" cy="514350"/>
          </a:xfrm>
          <a:prstGeom prst="rect">
            <a:avLst/>
          </a:prstGeom>
          <a:noFill/>
          <a:ln w="9525">
            <a:noFill/>
            <a:miter lim="800000"/>
            <a:headEnd/>
            <a:tailEnd/>
          </a:ln>
        </p:spPr>
      </p:pic>
      <p:pic>
        <p:nvPicPr>
          <p:cNvPr id="38917" name="Picture 5"/>
          <p:cNvPicPr>
            <a:picLocks noChangeAspect="1" noChangeArrowheads="1"/>
          </p:cNvPicPr>
          <p:nvPr/>
        </p:nvPicPr>
        <p:blipFill>
          <a:blip r:embed="rId5" cstate="print"/>
          <a:srcRect/>
          <a:stretch>
            <a:fillRect/>
          </a:stretch>
        </p:blipFill>
        <p:spPr bwMode="auto">
          <a:xfrm>
            <a:off x="1066800" y="3200400"/>
            <a:ext cx="4933950" cy="1133475"/>
          </a:xfrm>
          <a:prstGeom prst="rect">
            <a:avLst/>
          </a:prstGeom>
          <a:noFill/>
          <a:ln w="9525">
            <a:noFill/>
            <a:miter lim="800000"/>
            <a:headEnd/>
            <a:tailEnd/>
          </a:ln>
        </p:spPr>
      </p:pic>
      <p:pic>
        <p:nvPicPr>
          <p:cNvPr id="38918" name="Picture 6"/>
          <p:cNvPicPr>
            <a:picLocks noChangeAspect="1" noChangeArrowheads="1"/>
          </p:cNvPicPr>
          <p:nvPr/>
        </p:nvPicPr>
        <p:blipFill>
          <a:blip r:embed="rId6" cstate="print"/>
          <a:srcRect/>
          <a:stretch>
            <a:fillRect/>
          </a:stretch>
        </p:blipFill>
        <p:spPr bwMode="auto">
          <a:xfrm>
            <a:off x="0" y="4343400"/>
            <a:ext cx="6276975" cy="657225"/>
          </a:xfrm>
          <a:prstGeom prst="rect">
            <a:avLst/>
          </a:prstGeom>
          <a:noFill/>
          <a:ln w="9525">
            <a:noFill/>
            <a:miter lim="800000"/>
            <a:headEnd/>
            <a:tailEnd/>
          </a:ln>
        </p:spPr>
      </p:pic>
      <p:pic>
        <p:nvPicPr>
          <p:cNvPr id="38919" name="Picture 7"/>
          <p:cNvPicPr>
            <a:picLocks noChangeAspect="1" noChangeArrowheads="1"/>
          </p:cNvPicPr>
          <p:nvPr/>
        </p:nvPicPr>
        <p:blipFill>
          <a:blip r:embed="rId7" cstate="print"/>
          <a:srcRect/>
          <a:stretch>
            <a:fillRect/>
          </a:stretch>
        </p:blipFill>
        <p:spPr bwMode="auto">
          <a:xfrm>
            <a:off x="1600200" y="4876800"/>
            <a:ext cx="4876800" cy="16287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wipe(down)">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8916"/>
                                        </p:tgtEl>
                                        <p:attrNameLst>
                                          <p:attrName>style.visibility</p:attrName>
                                        </p:attrNameLst>
                                      </p:cBhvr>
                                      <p:to>
                                        <p:strVal val="visible"/>
                                      </p:to>
                                    </p:set>
                                    <p:animEffect transition="in" filter="wipe(down)">
                                      <p:cBhvr>
                                        <p:cTn id="17" dur="500"/>
                                        <p:tgtEl>
                                          <p:spTgt spid="389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8917"/>
                                        </p:tgtEl>
                                        <p:attrNameLst>
                                          <p:attrName>style.visibility</p:attrName>
                                        </p:attrNameLst>
                                      </p:cBhvr>
                                      <p:to>
                                        <p:strVal val="visible"/>
                                      </p:to>
                                    </p:set>
                                    <p:animEffect transition="in" filter="wipe(down)">
                                      <p:cBhvr>
                                        <p:cTn id="22" dur="500"/>
                                        <p:tgtEl>
                                          <p:spTgt spid="389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8918"/>
                                        </p:tgtEl>
                                        <p:attrNameLst>
                                          <p:attrName>style.visibility</p:attrName>
                                        </p:attrNameLst>
                                      </p:cBhvr>
                                      <p:to>
                                        <p:strVal val="visible"/>
                                      </p:to>
                                    </p:set>
                                    <p:animEffect transition="in" filter="wipe(down)">
                                      <p:cBhvr>
                                        <p:cTn id="27" dur="500"/>
                                        <p:tgtEl>
                                          <p:spTgt spid="389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8919"/>
                                        </p:tgtEl>
                                        <p:attrNameLst>
                                          <p:attrName>style.visibility</p:attrName>
                                        </p:attrNameLst>
                                      </p:cBhvr>
                                      <p:to>
                                        <p:strVal val="visible"/>
                                      </p:to>
                                    </p:set>
                                    <p:animEffect transition="in" filter="wipe(down)">
                                      <p:cBhvr>
                                        <p:cTn id="32" dur="500"/>
                                        <p:tgtEl>
                                          <p:spTgt spid="389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0" indent="0" algn="just" eaLnBrk="1" hangingPunct="1">
              <a:buFont typeface="Wingdings" pitchFamily="2" charset="2"/>
              <a:buChar char="Ø"/>
            </a:pPr>
            <a:r>
              <a:rPr lang="en-US" sz="2800" smtClean="0">
                <a:latin typeface="Times New Roman" pitchFamily="18" charset="0"/>
                <a:cs typeface="Times New Roman" pitchFamily="18" charset="0"/>
              </a:rPr>
              <a:t>Following similar procedure used to drive useful heat gain for flat plate collector, for concentrating collector the useful heat gain will be </a:t>
            </a:r>
          </a:p>
        </p:txBody>
      </p:sp>
      <p:pic>
        <p:nvPicPr>
          <p:cNvPr id="39938" name="Picture 2"/>
          <p:cNvPicPr>
            <a:picLocks noChangeAspect="1" noChangeArrowheads="1"/>
          </p:cNvPicPr>
          <p:nvPr/>
        </p:nvPicPr>
        <p:blipFill>
          <a:blip r:embed="rId2" cstate="print"/>
          <a:srcRect/>
          <a:stretch>
            <a:fillRect/>
          </a:stretch>
        </p:blipFill>
        <p:spPr bwMode="auto">
          <a:xfrm>
            <a:off x="1219200" y="1447800"/>
            <a:ext cx="5105400" cy="1106488"/>
          </a:xfrm>
          <a:prstGeom prst="rect">
            <a:avLst/>
          </a:prstGeom>
          <a:noFill/>
          <a:ln w="9525">
            <a:noFill/>
            <a:miter lim="800000"/>
            <a:headEnd/>
            <a:tailEnd/>
          </a:ln>
        </p:spPr>
      </p:pic>
      <p:pic>
        <p:nvPicPr>
          <p:cNvPr id="39939" name="Picture 3"/>
          <p:cNvPicPr>
            <a:picLocks noChangeAspect="1" noChangeArrowheads="1"/>
          </p:cNvPicPr>
          <p:nvPr/>
        </p:nvPicPr>
        <p:blipFill>
          <a:blip r:embed="rId3" cstate="print"/>
          <a:srcRect/>
          <a:stretch>
            <a:fillRect/>
          </a:stretch>
        </p:blipFill>
        <p:spPr bwMode="auto">
          <a:xfrm>
            <a:off x="228600" y="2743200"/>
            <a:ext cx="8488363" cy="609600"/>
          </a:xfrm>
          <a:prstGeom prst="rect">
            <a:avLst/>
          </a:prstGeom>
          <a:noFill/>
          <a:ln w="9525">
            <a:noFill/>
            <a:miter lim="800000"/>
            <a:headEnd/>
            <a:tailEnd/>
          </a:ln>
        </p:spPr>
      </p:pic>
      <p:pic>
        <p:nvPicPr>
          <p:cNvPr id="39940" name="Picture 4"/>
          <p:cNvPicPr>
            <a:picLocks noChangeAspect="1" noChangeArrowheads="1"/>
          </p:cNvPicPr>
          <p:nvPr/>
        </p:nvPicPr>
        <p:blipFill>
          <a:blip r:embed="rId4" cstate="print"/>
          <a:srcRect/>
          <a:stretch>
            <a:fillRect/>
          </a:stretch>
        </p:blipFill>
        <p:spPr bwMode="auto">
          <a:xfrm>
            <a:off x="1143000" y="3581400"/>
            <a:ext cx="6391275" cy="1266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wipe(down)">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939"/>
                                        </p:tgtEl>
                                        <p:attrNameLst>
                                          <p:attrName>style.visibility</p:attrName>
                                        </p:attrNameLst>
                                      </p:cBhvr>
                                      <p:to>
                                        <p:strVal val="visible"/>
                                      </p:to>
                                    </p:set>
                                    <p:animEffect transition="in" filter="wipe(down)">
                                      <p:cBhvr>
                                        <p:cTn id="17" dur="500"/>
                                        <p:tgtEl>
                                          <p:spTgt spid="3993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940"/>
                                        </p:tgtEl>
                                        <p:attrNameLst>
                                          <p:attrName>style.visibility</p:attrName>
                                        </p:attrNameLst>
                                      </p:cBhvr>
                                      <p:to>
                                        <p:strVal val="visible"/>
                                      </p:to>
                                    </p:set>
                                    <p:animEffect transition="in" filter="wipe(down)">
                                      <p:cBhvr>
                                        <p:cTn id="22" dur="5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0" y="0"/>
            <a:ext cx="8686800" cy="533400"/>
          </a:xfrm>
        </p:spPr>
        <p:txBody>
          <a:bodyPr>
            <a:normAutofit fontScale="90000"/>
          </a:bodyPr>
          <a:lstStyle/>
          <a:p>
            <a:pPr algn="l" eaLnBrk="1" hangingPunct="1"/>
            <a:r>
              <a:rPr lang="en-US" sz="3200" b="1" i="1" smtClean="0">
                <a:solidFill>
                  <a:srgbClr val="FF0000"/>
                </a:solidFill>
                <a:latin typeface="Times New Roman" pitchFamily="18" charset="0"/>
                <a:cs typeface="Times New Roman" pitchFamily="18" charset="0"/>
              </a:rPr>
              <a:t>Example</a:t>
            </a:r>
          </a:p>
        </p:txBody>
      </p:sp>
      <p:pic>
        <p:nvPicPr>
          <p:cNvPr id="77827" name="Picture 2"/>
          <p:cNvPicPr>
            <a:picLocks noChangeAspect="1" noChangeArrowheads="1"/>
          </p:cNvPicPr>
          <p:nvPr/>
        </p:nvPicPr>
        <p:blipFill>
          <a:blip r:embed="rId2" cstate="print"/>
          <a:srcRect t="4443"/>
          <a:stretch>
            <a:fillRect/>
          </a:stretch>
        </p:blipFill>
        <p:spPr bwMode="auto">
          <a:xfrm>
            <a:off x="0" y="609600"/>
            <a:ext cx="8534400"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0"/>
            <a:ext cx="9144000" cy="838200"/>
          </a:xfrm>
        </p:spPr>
        <p:txBody>
          <a:bodyPr>
            <a:normAutofit fontScale="90000"/>
          </a:bodyPr>
          <a:lstStyle/>
          <a:p>
            <a:r>
              <a:rPr lang="en-US" sz="3200" b="1" i="1" dirty="0" smtClean="0">
                <a:solidFill>
                  <a:srgbClr val="C00000"/>
                </a:solidFill>
                <a:latin typeface="Times New Roman" pitchFamily="18" charset="0"/>
                <a:cs typeface="Times New Roman" pitchFamily="18" charset="0"/>
              </a:rPr>
              <a:t/>
            </a:r>
            <a:br>
              <a:rPr lang="en-US" sz="3200" b="1" i="1" dirty="0" smtClean="0">
                <a:solidFill>
                  <a:srgbClr val="C00000"/>
                </a:solidFill>
                <a:latin typeface="Times New Roman" pitchFamily="18" charset="0"/>
                <a:cs typeface="Times New Roman" pitchFamily="18" charset="0"/>
              </a:rPr>
            </a:br>
            <a:r>
              <a:rPr lang="en-US" sz="3200" b="1" i="1" dirty="0" smtClean="0">
                <a:solidFill>
                  <a:srgbClr val="C00000"/>
                </a:solidFill>
                <a:latin typeface="Times New Roman" pitchFamily="18" charset="0"/>
                <a:cs typeface="Times New Roman" pitchFamily="18" charset="0"/>
              </a:rPr>
              <a:t>Optical performance of Concentrating collectors</a:t>
            </a:r>
            <a:br>
              <a:rPr lang="en-US" sz="3200" b="1" i="1" dirty="0" smtClean="0">
                <a:solidFill>
                  <a:srgbClr val="C00000"/>
                </a:solidFill>
                <a:latin typeface="Times New Roman" pitchFamily="18" charset="0"/>
                <a:cs typeface="Times New Roman" pitchFamily="18" charset="0"/>
              </a:rPr>
            </a:br>
            <a:endParaRPr lang="en-US" sz="3200" b="1" i="1" dirty="0" smtClean="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0" y="609600"/>
            <a:ext cx="9144000" cy="6248400"/>
          </a:xfrm>
        </p:spPr>
        <p:txBody>
          <a:bodyPr/>
          <a:lstStyle/>
          <a:p>
            <a:pPr algn="just">
              <a:buFont typeface="Wingdings" pitchFamily="2" charset="2"/>
              <a:buChar char="Ø"/>
            </a:pPr>
            <a:r>
              <a:rPr lang="en-US" sz="2800" i="1" smtClean="0">
                <a:latin typeface="Times New Roman" pitchFamily="18" charset="0"/>
                <a:cs typeface="Times New Roman" pitchFamily="18" charset="0"/>
              </a:rPr>
              <a:t>Concentrating collectors have optical properties that vary substantially with the geometry of the device.</a:t>
            </a:r>
          </a:p>
          <a:p>
            <a:pPr algn="just">
              <a:buFont typeface="Wingdings" pitchFamily="2" charset="2"/>
              <a:buChar char="Ø"/>
            </a:pPr>
            <a:r>
              <a:rPr lang="en-US" sz="2800" i="1" smtClean="0">
                <a:latin typeface="Times New Roman" pitchFamily="18" charset="0"/>
                <a:cs typeface="Times New Roman" pitchFamily="18" charset="0"/>
              </a:rPr>
              <a:t> The following general concepts can be applied to all concentrators, although the ways in which they  are applied vary with configuration. </a:t>
            </a:r>
          </a:p>
          <a:p>
            <a:pPr algn="just">
              <a:buFont typeface="Wingdings" pitchFamily="2" charset="2"/>
              <a:buChar char="Ø"/>
            </a:pPr>
            <a:r>
              <a:rPr lang="en-US" sz="2800" i="1" smtClean="0">
                <a:latin typeface="Times New Roman" pitchFamily="18" charset="0"/>
                <a:cs typeface="Times New Roman" pitchFamily="18" charset="0"/>
              </a:rPr>
              <a:t>An equation for S, the absorbed radiation per unit area of unshaded aperture, can be written as</a:t>
            </a:r>
          </a:p>
        </p:txBody>
      </p:sp>
      <p:pic>
        <p:nvPicPr>
          <p:cNvPr id="54275" name="Picture 3"/>
          <p:cNvPicPr>
            <a:picLocks noChangeAspect="1" noChangeArrowheads="1"/>
          </p:cNvPicPr>
          <p:nvPr/>
        </p:nvPicPr>
        <p:blipFill>
          <a:blip r:embed="rId2" cstate="print"/>
          <a:srcRect/>
          <a:stretch>
            <a:fillRect/>
          </a:stretch>
        </p:blipFill>
        <p:spPr bwMode="auto">
          <a:xfrm>
            <a:off x="1905000" y="3733800"/>
            <a:ext cx="4348163" cy="1219200"/>
          </a:xfrm>
          <a:prstGeom prst="rect">
            <a:avLst/>
          </a:prstGeom>
          <a:noFill/>
          <a:ln w="9525">
            <a:noFill/>
            <a:miter lim="800000"/>
            <a:headEnd/>
            <a:tailEnd/>
          </a:ln>
        </p:spPr>
      </p:pic>
      <p:sp>
        <p:nvSpPr>
          <p:cNvPr id="6" name="Rectangle 5"/>
          <p:cNvSpPr>
            <a:spLocks noChangeArrowheads="1"/>
          </p:cNvSpPr>
          <p:nvPr/>
        </p:nvSpPr>
        <p:spPr bwMode="auto">
          <a:xfrm>
            <a:off x="0" y="4724400"/>
            <a:ext cx="9144000" cy="1938338"/>
          </a:xfrm>
          <a:prstGeom prst="rect">
            <a:avLst/>
          </a:prstGeom>
          <a:noFill/>
          <a:ln w="9525">
            <a:noFill/>
            <a:miter lim="800000"/>
            <a:headEnd/>
            <a:tailEnd/>
          </a:ln>
        </p:spPr>
        <p:txBody>
          <a:bodyPr>
            <a:spAutoFit/>
          </a:bodyPr>
          <a:lstStyle/>
          <a:p>
            <a:pPr marL="1312863" indent="-1312863"/>
            <a:r>
              <a:rPr lang="en-US" sz="2400" i="1">
                <a:latin typeface="Times New Roman" pitchFamily="18" charset="0"/>
                <a:cs typeface="Times New Roman" pitchFamily="18" charset="0"/>
              </a:rPr>
              <a:t>Where : I</a:t>
            </a:r>
            <a:r>
              <a:rPr lang="en-US" sz="2400" i="1" baseline="-25000">
                <a:latin typeface="Times New Roman" pitchFamily="18" charset="0"/>
                <a:cs typeface="Times New Roman" pitchFamily="18" charset="0"/>
              </a:rPr>
              <a:t>b</a:t>
            </a:r>
            <a:r>
              <a:rPr lang="en-US" sz="2400" i="1">
                <a:latin typeface="Times New Roman" pitchFamily="18" charset="0"/>
                <a:cs typeface="Times New Roman" pitchFamily="18" charset="0"/>
              </a:rPr>
              <a:t> is the incident  beam  radiation  measured on the plane of  aperture</a:t>
            </a:r>
          </a:p>
          <a:p>
            <a:pPr marL="1312863" indent="-1312863"/>
            <a:r>
              <a:rPr lang="en-US" sz="2400" i="1">
                <a:latin typeface="Times New Roman" pitchFamily="18" charset="0"/>
                <a:cs typeface="Times New Roman" pitchFamily="18" charset="0"/>
              </a:rPr>
              <a:t>             </a:t>
            </a:r>
            <a:r>
              <a:rPr lang="en-US" sz="2400" i="1">
                <a:latin typeface="Times New Roman" pitchFamily="18" charset="0"/>
                <a:cs typeface="Times New Roman" pitchFamily="18" charset="0"/>
                <a:sym typeface="SymbolPS" pitchFamily="18" charset="2"/>
              </a:rPr>
              <a:t>  is the specular reflectance of the surface </a:t>
            </a:r>
            <a:r>
              <a:rPr lang="en-US" sz="2400" i="1">
                <a:latin typeface="Times New Roman" pitchFamily="18" charset="0"/>
                <a:cs typeface="Times New Roman" pitchFamily="18" charset="0"/>
              </a:rPr>
              <a:t> </a:t>
            </a:r>
          </a:p>
          <a:p>
            <a:pPr marL="1312863" indent="-1312863"/>
            <a:r>
              <a:rPr lang="en-US" sz="2400" i="1">
                <a:latin typeface="Times New Roman" pitchFamily="18" charset="0"/>
                <a:cs typeface="Times New Roman" pitchFamily="18" charset="0"/>
              </a:rPr>
              <a:t>                    is the  incidence angle modifier </a:t>
            </a:r>
          </a:p>
          <a:p>
            <a:pPr marL="1312863" indent="-1312863"/>
            <a:endParaRPr lang="en-US" sz="2400"/>
          </a:p>
        </p:txBody>
      </p:sp>
      <p:pic>
        <p:nvPicPr>
          <p:cNvPr id="54276" name="Picture 4"/>
          <p:cNvPicPr>
            <a:picLocks noChangeAspect="1" noChangeArrowheads="1"/>
          </p:cNvPicPr>
          <p:nvPr/>
        </p:nvPicPr>
        <p:blipFill>
          <a:blip r:embed="rId3" cstate="print"/>
          <a:srcRect/>
          <a:stretch>
            <a:fillRect/>
          </a:stretch>
        </p:blipFill>
        <p:spPr bwMode="auto">
          <a:xfrm>
            <a:off x="838200" y="5867400"/>
            <a:ext cx="685800" cy="4714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4275"/>
                                        </p:tgtEl>
                                        <p:attrNameLst>
                                          <p:attrName>style.visibility</p:attrName>
                                        </p:attrNameLst>
                                      </p:cBhvr>
                                      <p:to>
                                        <p:strVal val="visible"/>
                                      </p:to>
                                    </p:set>
                                    <p:animEffect transition="in" filter="wipe(down)">
                                      <p:cBhvr>
                                        <p:cTn id="22" dur="500"/>
                                        <p:tgtEl>
                                          <p:spTgt spid="5427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down)">
                                      <p:cBhvr>
                                        <p:cTn id="31" dur="500"/>
                                        <p:tgtEl>
                                          <p:spTgt spid="6">
                                            <p:txEl>
                                              <p:pRg st="2" end="2"/>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54276"/>
                                        </p:tgtEl>
                                        <p:attrNameLst>
                                          <p:attrName>style.visibility</p:attrName>
                                        </p:attrNameLst>
                                      </p:cBhvr>
                                      <p:to>
                                        <p:strVal val="visible"/>
                                      </p:to>
                                    </p:set>
                                    <p:animEffect transition="in" filter="wipe(down)">
                                      <p:cBhvr>
                                        <p:cTn id="34" dur="5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57200" y="0"/>
            <a:ext cx="8229600" cy="381000"/>
          </a:xfrm>
        </p:spPr>
        <p:txBody>
          <a:bodyPr>
            <a:normAutofit fontScale="90000"/>
          </a:bodyPr>
          <a:lstStyle/>
          <a:p>
            <a:r>
              <a:rPr lang="en-US" sz="3200" b="1" i="1" smtClean="0">
                <a:solidFill>
                  <a:srgbClr val="C00000"/>
                </a:solidFill>
                <a:latin typeface="Times New Roman" pitchFamily="18" charset="0"/>
                <a:cs typeface="Times New Roman" pitchFamily="18" charset="0"/>
              </a:rPr>
              <a:t>Intercept factor </a:t>
            </a:r>
          </a:p>
        </p:txBody>
      </p:sp>
      <p:sp>
        <p:nvSpPr>
          <p:cNvPr id="3" name="Content Placeholder 2"/>
          <p:cNvSpPr>
            <a:spLocks noGrp="1"/>
          </p:cNvSpPr>
          <p:nvPr>
            <p:ph idx="1"/>
          </p:nvPr>
        </p:nvSpPr>
        <p:spPr>
          <a:xfrm>
            <a:off x="0" y="457200"/>
            <a:ext cx="9144000" cy="6400800"/>
          </a:xfrm>
        </p:spPr>
        <p:txBody>
          <a:bodyPr/>
          <a:lstStyle/>
          <a:p>
            <a:pPr marL="0" indent="0" algn="just">
              <a:buFont typeface="Wingdings" pitchFamily="2" charset="2"/>
              <a:buChar char="Ø"/>
            </a:pPr>
            <a:r>
              <a:rPr lang="en-US" sz="2800" i="1" smtClean="0">
                <a:latin typeface="Times New Roman" pitchFamily="18" charset="0"/>
                <a:cs typeface="Times New Roman" pitchFamily="18" charset="0"/>
              </a:rPr>
              <a:t>The intercept factor is defined as the fraction of the reflected radiation that is incident on the absorbing surface of the receiver. This concept is particularly useful in describing imaging (intermediate concentration)  concentrators .</a:t>
            </a:r>
          </a:p>
          <a:p>
            <a:pPr marL="0" indent="0" algn="just">
              <a:buFont typeface="Wingdings" pitchFamily="2" charset="2"/>
              <a:buChar char="Ø"/>
            </a:pPr>
            <a:r>
              <a:rPr lang="en-US" sz="2800" i="1" smtClean="0">
                <a:latin typeface="Times New Roman" pitchFamily="18" charset="0"/>
                <a:cs typeface="Times New Roman" pitchFamily="18" charset="0"/>
              </a:rPr>
              <a:t>An example of an image formed in the focal plane of a linear concentrator is shown in fig below. </a:t>
            </a:r>
          </a:p>
        </p:txBody>
      </p:sp>
      <p:pic>
        <p:nvPicPr>
          <p:cNvPr id="55299" name="Picture 3"/>
          <p:cNvPicPr>
            <a:picLocks noChangeAspect="1" noChangeArrowheads="1"/>
          </p:cNvPicPr>
          <p:nvPr/>
        </p:nvPicPr>
        <p:blipFill>
          <a:blip r:embed="rId3" cstate="print"/>
          <a:srcRect/>
          <a:stretch>
            <a:fillRect/>
          </a:stretch>
        </p:blipFill>
        <p:spPr bwMode="auto">
          <a:xfrm>
            <a:off x="1524000" y="3352800"/>
            <a:ext cx="4979988" cy="3200400"/>
          </a:xfrm>
          <a:prstGeom prst="rect">
            <a:avLst/>
          </a:prstGeom>
          <a:noFill/>
          <a:ln w="9525">
            <a:noFill/>
            <a:miter lim="800000"/>
            <a:headEnd/>
            <a:tailEnd/>
          </a:ln>
        </p:spPr>
      </p:pic>
      <p:sp>
        <p:nvSpPr>
          <p:cNvPr id="6" name="Rectangle 5"/>
          <p:cNvSpPr>
            <a:spLocks noChangeArrowheads="1"/>
          </p:cNvSpPr>
          <p:nvPr/>
        </p:nvSpPr>
        <p:spPr bwMode="auto">
          <a:xfrm>
            <a:off x="990600" y="6488113"/>
            <a:ext cx="5680075" cy="369887"/>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cs typeface="Times New Roman" pitchFamily="18" charset="0"/>
              </a:rPr>
              <a:t>Fig.  Flux distribution in the focal plane of  a concentrator </a:t>
            </a:r>
            <a:endParaRPr lang="en-US">
              <a:solidFill>
                <a:srgbClr val="FF0000"/>
              </a:solidFill>
              <a:latin typeface="Calibri" pitchFamily="34" charset="0"/>
            </a:endParaRPr>
          </a:p>
        </p:txBody>
      </p:sp>
      <p:sp>
        <p:nvSpPr>
          <p:cNvPr id="7" name="Rectangle 6"/>
          <p:cNvSpPr>
            <a:spLocks noChangeArrowheads="1"/>
          </p:cNvSpPr>
          <p:nvPr/>
        </p:nvSpPr>
        <p:spPr bwMode="auto">
          <a:xfrm>
            <a:off x="5334000" y="3429000"/>
            <a:ext cx="3657600" cy="1200150"/>
          </a:xfrm>
          <a:prstGeom prst="rect">
            <a:avLst/>
          </a:prstGeom>
          <a:noFill/>
          <a:ln w="9525">
            <a:noFill/>
            <a:miter lim="800000"/>
            <a:headEnd/>
            <a:tailEnd/>
          </a:ln>
        </p:spPr>
        <p:txBody>
          <a:bodyPr>
            <a:spAutoFit/>
          </a:bodyPr>
          <a:lstStyle/>
          <a:p>
            <a:r>
              <a:rPr lang="en-US" sz="2400" b="1" i="1">
                <a:solidFill>
                  <a:srgbClr val="3333FF"/>
                </a:solidFill>
                <a:latin typeface="Times New Roman" pitchFamily="18" charset="0"/>
                <a:cs typeface="Times New Roman" pitchFamily="18" charset="0"/>
              </a:rPr>
              <a:t> If  the  receiver extends from A  to B  the intercept factor will be </a:t>
            </a:r>
            <a:endParaRPr lang="en-US" sz="2400" b="1">
              <a:solidFill>
                <a:srgbClr val="3333FF"/>
              </a:solidFill>
            </a:endParaRPr>
          </a:p>
        </p:txBody>
      </p:sp>
      <p:pic>
        <p:nvPicPr>
          <p:cNvPr id="55300" name="Picture 4"/>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6553200" y="4572000"/>
            <a:ext cx="1698014" cy="1143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5299"/>
                                        </p:tgtEl>
                                        <p:attrNameLst>
                                          <p:attrName>style.visibility</p:attrName>
                                        </p:attrNameLst>
                                      </p:cBhvr>
                                      <p:to>
                                        <p:strVal val="visible"/>
                                      </p:to>
                                    </p:set>
                                    <p:animEffect transition="in" filter="wipe(down)">
                                      <p:cBhvr>
                                        <p:cTn id="17" dur="500"/>
                                        <p:tgtEl>
                                          <p:spTgt spid="5529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wipe(down)">
                                      <p:cBhvr>
                                        <p:cTn id="20" dur="500"/>
                                        <p:tgtEl>
                                          <p:spTgt spid="7">
                                            <p:txEl>
                                              <p:pRg st="0" end="0"/>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00"/>
                                        <p:tgtEl>
                                          <p:spTgt spid="6">
                                            <p:txEl>
                                              <p:pRg st="0" end="0"/>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5300"/>
                                        </p:tgtEl>
                                        <p:attrNameLst>
                                          <p:attrName>style.visibility</p:attrName>
                                        </p:attrNameLst>
                                      </p:cBhvr>
                                      <p:to>
                                        <p:strVal val="visible"/>
                                      </p:to>
                                    </p:set>
                                    <p:animEffect transition="in" filter="wipe(down)">
                                      <p:cBhvr>
                                        <p:cTn id="26" dur="500"/>
                                        <p:tgtEl>
                                          <p:spTgt spid="55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P spid="7" grpId="0" build="p"/>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57200" y="0"/>
            <a:ext cx="8229600" cy="533400"/>
          </a:xfrm>
        </p:spPr>
        <p:txBody>
          <a:bodyPr>
            <a:normAutofit fontScale="90000"/>
          </a:bodyPr>
          <a:lstStyle/>
          <a:p>
            <a:r>
              <a:rPr lang="en-US" b="1" i="1" smtClean="0">
                <a:solidFill>
                  <a:srgbClr val="C00000"/>
                </a:solidFill>
                <a:latin typeface="Times New Roman" pitchFamily="18" charset="0"/>
                <a:cs typeface="Times New Roman" pitchFamily="18" charset="0"/>
              </a:rPr>
              <a:t>Ray Tracing Diagrams</a:t>
            </a:r>
          </a:p>
        </p:txBody>
      </p:sp>
      <p:sp>
        <p:nvSpPr>
          <p:cNvPr id="3" name="Content Placeholder 2"/>
          <p:cNvSpPr>
            <a:spLocks noGrp="1"/>
          </p:cNvSpPr>
          <p:nvPr>
            <p:ph idx="1"/>
          </p:nvPr>
        </p:nvSpPr>
        <p:spPr>
          <a:xfrm>
            <a:off x="0" y="609600"/>
            <a:ext cx="9144000" cy="6248400"/>
          </a:xfrm>
        </p:spPr>
        <p:txBody>
          <a:bodyPr/>
          <a:lstStyle/>
          <a:p>
            <a:pPr algn="just">
              <a:buFont typeface="Wingdings" pitchFamily="2" charset="2"/>
              <a:buChar char="Ø"/>
            </a:pPr>
            <a:r>
              <a:rPr lang="en-US" sz="2800" i="1" smtClean="0">
                <a:latin typeface="Times New Roman" pitchFamily="18" charset="0"/>
                <a:cs typeface="Times New Roman" pitchFamily="18" charset="0"/>
              </a:rPr>
              <a:t>Ray tracing diagrams are helpful in understanding the distribution of concentrated flux on the  receiver and to design the receiver-absorber configurations.  </a:t>
            </a:r>
          </a:p>
          <a:p>
            <a:pPr algn="just">
              <a:buFont typeface="Wingdings" pitchFamily="2" charset="2"/>
              <a:buChar char="Ø"/>
            </a:pPr>
            <a:r>
              <a:rPr lang="en-US" sz="2800" i="1" smtClean="0">
                <a:latin typeface="Times New Roman" pitchFamily="18" charset="0"/>
                <a:cs typeface="Times New Roman" pitchFamily="18" charset="0"/>
              </a:rPr>
              <a:t>They are drawn by tracing a beam of parallel rays secularly reflected from the reflector surface. The figure below shows simple examples of ray tracing diagrams for a circular reflector and a parabolic reflector.</a:t>
            </a:r>
          </a:p>
        </p:txBody>
      </p:sp>
      <p:pic>
        <p:nvPicPr>
          <p:cNvPr id="50179" name="Picture 3"/>
          <p:cNvPicPr>
            <a:picLocks noChangeAspect="1" noChangeArrowheads="1"/>
          </p:cNvPicPr>
          <p:nvPr/>
        </p:nvPicPr>
        <p:blipFill>
          <a:blip r:embed="rId3" cstate="print"/>
          <a:srcRect t="5405"/>
          <a:stretch>
            <a:fillRect/>
          </a:stretch>
        </p:blipFill>
        <p:spPr bwMode="auto">
          <a:xfrm>
            <a:off x="304800" y="3810000"/>
            <a:ext cx="8413750" cy="2667000"/>
          </a:xfrm>
          <a:prstGeom prst="rect">
            <a:avLst/>
          </a:prstGeom>
          <a:noFill/>
          <a:ln w="9525">
            <a:noFill/>
            <a:miter lim="800000"/>
            <a:headEnd/>
            <a:tailEnd/>
          </a:ln>
        </p:spPr>
      </p:pic>
      <p:sp>
        <p:nvSpPr>
          <p:cNvPr id="6" name="Rectangle 5"/>
          <p:cNvSpPr>
            <a:spLocks noChangeArrowheads="1"/>
          </p:cNvSpPr>
          <p:nvPr/>
        </p:nvSpPr>
        <p:spPr bwMode="auto">
          <a:xfrm>
            <a:off x="609600" y="6488113"/>
            <a:ext cx="8001000" cy="369887"/>
          </a:xfrm>
          <a:prstGeom prst="rect">
            <a:avLst/>
          </a:prstGeom>
          <a:noFill/>
          <a:ln w="9525">
            <a:noFill/>
            <a:miter lim="800000"/>
            <a:headEnd/>
            <a:tailEnd/>
          </a:ln>
        </p:spPr>
        <p:txBody>
          <a:bodyPr wrap="none">
            <a:spAutoFit/>
          </a:bodyPr>
          <a:lstStyle/>
          <a:p>
            <a:r>
              <a:rPr lang="en-US" i="1">
                <a:solidFill>
                  <a:srgbClr val="FF0000"/>
                </a:solidFill>
                <a:latin typeface="Times New Roman" pitchFamily="18" charset="0"/>
                <a:cs typeface="Times New Roman" pitchFamily="18" charset="0"/>
              </a:rPr>
              <a:t>Fig.  Examples of ray tracing diagrams for parabolic reflector and circular reflector</a:t>
            </a:r>
            <a:endParaRPr lang="en-US">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0179"/>
                                        </p:tgtEl>
                                        <p:attrNameLst>
                                          <p:attrName>style.visibility</p:attrName>
                                        </p:attrNameLst>
                                      </p:cBhvr>
                                      <p:to>
                                        <p:strVal val="visible"/>
                                      </p:to>
                                    </p:set>
                                    <p:animEffect transition="in" filter="wipe(down)">
                                      <p:cBhvr>
                                        <p:cTn id="17" dur="500"/>
                                        <p:tgtEl>
                                          <p:spTgt spid="5017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down)">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7763</TotalTime>
  <Words>8618</Words>
  <Application>Microsoft Office PowerPoint</Application>
  <PresentationFormat>On-screen Show (4:3)</PresentationFormat>
  <Paragraphs>534</Paragraphs>
  <Slides>130</Slides>
  <Notes>8</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130</vt:i4>
      </vt:variant>
    </vt:vector>
  </HeadingPairs>
  <TitlesOfParts>
    <vt:vector size="134" baseType="lpstr">
      <vt:lpstr>Trek</vt:lpstr>
      <vt:lpstr>Office Theme</vt:lpstr>
      <vt:lpstr>1_Office Theme</vt:lpstr>
      <vt:lpstr>Equation</vt:lpstr>
      <vt:lpstr>PowerPoint Presentation</vt:lpstr>
      <vt:lpstr>Introduction</vt:lpstr>
      <vt:lpstr>3.1 Flat plate collectors</vt:lpstr>
      <vt:lpstr>PowerPoint Presentation</vt:lpstr>
      <vt:lpstr>PowerPoint Presentation</vt:lpstr>
      <vt:lpstr>PowerPoint Presentation</vt:lpstr>
      <vt:lpstr>PowerPoint Presentation</vt:lpstr>
      <vt:lpstr>BASIC FLAT-PLATE ENERGY BALANCE EQUATION </vt:lpstr>
      <vt:lpstr>PowerPoint Presentation</vt:lpstr>
      <vt:lpstr>TEMPERATURE DISTRIBUTIONS IN FLAT-PLATE COLLECTORS </vt:lpstr>
      <vt:lpstr>PowerPoint Presentation</vt:lpstr>
      <vt:lpstr> COLLECTOR OVERALL HEAT LOSS COEFFICIENT </vt:lpstr>
      <vt:lpstr>PowerPoint Presentation</vt:lpstr>
      <vt:lpstr>PowerPoint Presentation</vt:lpstr>
      <vt:lpstr>Radiation exchange between surfaces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2</vt:lpstr>
      <vt:lpstr>TEMPERATURE DISTRIBUTION BETWEEN TUBES </vt:lpstr>
      <vt:lpstr>PowerPoint Presentation</vt:lpstr>
      <vt:lpstr>PowerPoint Presentation</vt:lpstr>
      <vt:lpstr>PowerPoint Presentation</vt:lpstr>
      <vt:lpstr>PowerPoint Presentation</vt:lpstr>
      <vt:lpstr>Fin Efficiency Factor </vt:lpstr>
      <vt:lpstr>PowerPoint Presentation</vt:lpstr>
      <vt:lpstr>PowerPoint Presentation</vt:lpstr>
      <vt:lpstr>PowerPoint Presentation</vt:lpstr>
      <vt:lpstr>PowerPoint Presentation</vt:lpstr>
      <vt:lpstr>PowerPoint Presentation</vt:lpstr>
      <vt:lpstr>example</vt:lpstr>
      <vt:lpstr>TEMPERATURE DISTRIBUTION IN FLOW DIRECTION </vt:lpstr>
      <vt:lpstr>PowerPoint Presentation</vt:lpstr>
      <vt:lpstr>COLLECTOR HEAT REMOVAL FACTOR  </vt:lpstr>
      <vt:lpstr>COLLECTOR flow FACTOR  </vt:lpstr>
      <vt:lpstr>PowerPoint Presentation</vt:lpstr>
      <vt:lpstr>ABSORBED SOLAR RADIATION (S) </vt:lpstr>
      <vt:lpstr>eXAMPLE</vt:lpstr>
      <vt:lpstr>CRITICAL RADIATION LEVEL </vt:lpstr>
      <vt:lpstr>Collector Efficiency </vt:lpstr>
      <vt:lpstr> Experimental testing of Flat Plate Collectors</vt:lpstr>
      <vt:lpstr>PowerPoint Presentation</vt:lpstr>
      <vt:lpstr>PowerPoint Presentation</vt:lpstr>
      <vt:lpstr>Testing Standards for solar thermal collectors</vt:lpstr>
      <vt:lpstr>PowerPoint Presentation</vt:lpstr>
      <vt:lpstr>PowerPoint Presentation</vt:lpstr>
      <vt:lpstr>PowerPoint Presentation</vt:lpstr>
      <vt:lpstr>PowerPoint Presentation</vt:lpstr>
      <vt:lpstr>Solar air heating systems</vt:lpstr>
      <vt:lpstr>PowerPoint Presentation</vt:lpstr>
      <vt:lpstr>PowerPoint Presentation</vt:lpstr>
      <vt:lpstr>Thermal Analysis of Air Collectors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Concentrating Solar Collectors</vt:lpstr>
      <vt:lpstr>PowerPoint Presentation</vt:lpstr>
      <vt:lpstr>PowerPoint Presentation</vt:lpstr>
      <vt:lpstr>PowerPoint Presentation</vt:lpstr>
      <vt:lpstr>Types of concentrators</vt:lpstr>
      <vt:lpstr>Parabolic Troughs</vt:lpstr>
      <vt:lpstr>Central Receivers</vt:lpstr>
      <vt:lpstr>PowerPoint Presentation</vt:lpstr>
      <vt:lpstr>Parabolic Dish Concentrators</vt:lpstr>
      <vt:lpstr>Terminologies</vt:lpstr>
      <vt:lpstr>PowerPoint Presentation</vt:lpstr>
      <vt:lpstr>PowerPoint Presentation</vt:lpstr>
      <vt:lpstr>PowerPoint Presentation</vt:lpstr>
      <vt:lpstr>PowerPoint Presentation</vt:lpstr>
      <vt:lpstr>Thermal Performance of Concentrating Collectors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vt:lpstr>
      <vt:lpstr> Optical performance of Concentrating collectors </vt:lpstr>
      <vt:lpstr>Intercept factor </vt:lpstr>
      <vt:lpstr>Ray Tracing Diagrams</vt:lpstr>
      <vt:lpstr>PowerPoint Presentation</vt:lpstr>
      <vt:lpstr>PowerPoint Presentation</vt:lpstr>
      <vt:lpstr>PowerPoint Presentation</vt:lpstr>
      <vt:lpstr>Solar Desalination </vt:lpstr>
      <vt:lpstr>PowerPoint Presentation</vt:lpstr>
      <vt:lpstr>Solar Stills </vt:lpstr>
      <vt:lpstr>PowerPoint Presentation</vt:lpstr>
      <vt:lpstr>PowerPoint Presentation</vt:lpstr>
      <vt:lpstr>PowerPoint Presentation</vt:lpstr>
      <vt:lpstr>PowerPoint Presentation</vt:lpstr>
      <vt:lpstr>PowerPoint Presentation</vt:lpstr>
      <vt:lpstr>PowerPoint Presentation</vt:lpstr>
      <vt:lpstr>Thermal Analysis of Solar Still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Solar Drying</vt:lpstr>
      <vt:lpstr>PowerPoint Presentation</vt:lpstr>
      <vt:lpstr>PowerPoint Presentation</vt:lpstr>
      <vt:lpstr>PowerPoint Presentation</vt:lpstr>
      <vt:lpstr>PowerPoint Presentation</vt:lpstr>
      <vt:lpstr>PowerPoint Presentation</vt:lpstr>
      <vt:lpstr>Classification of Solar Dryers</vt:lpstr>
      <vt:lpstr>PowerPoint Presentation</vt:lpstr>
      <vt:lpstr>PowerPoint Presentation</vt:lpstr>
      <vt:lpstr>PowerPoint Presentation</vt:lpstr>
      <vt:lpstr>The Solar Tunnel-Dryer</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114</cp:revision>
  <dcterms:created xsi:type="dcterms:W3CDTF">2016-04-19T18:14:08Z</dcterms:created>
  <dcterms:modified xsi:type="dcterms:W3CDTF">2018-12-21T04:49:49Z</dcterms:modified>
</cp:coreProperties>
</file>