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896" autoAdjust="0"/>
    <p:restoredTop sz="92880" autoAdjust="0"/>
  </p:normalViewPr>
  <p:slideViewPr>
    <p:cSldViewPr>
      <p:cViewPr varScale="1">
        <p:scale>
          <a:sx n="89" d="100"/>
          <a:sy n="89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Protocols and the TCP/IP Suite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Chapter 2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49D6D4F-224C-467C-BCE9-740566DD6B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Protocols and the TCP/IP Suite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Chapter 2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50E3BBD-761A-4E5A-85A2-0B01525A4F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20483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4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7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8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20489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0E2E5393-3254-48EF-9708-DB3CD3650718}" type="slidenum">
              <a:rPr lang="en-US"/>
              <a:pPr lvl="1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D4083325-39C5-4750-B198-CA9CD8273E53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EEB150D-FF05-4F25-9A44-82026E6A2DA4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3D99E73-C43F-498C-8E01-E24611640E64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3A4628B-CD0A-4C33-B20B-D582ECC46E3C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91ED333-C8C7-484D-8F44-FACB8656E1E0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060690D8-D448-42B4-982D-1F013D18CBAF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3B0C2A4-A868-4E95-B488-BA2B5431C3E1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8581AE0-4CBB-485D-BFC6-B40463071420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D3602B1-97EA-4119-9012-E5FD59BDCB1E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226EB37C-A57B-41B1-B112-E3F368CE3991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2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Chapter 4 Frame Relay</a:t>
            </a:r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/>
            <a:fld id="{AB2A1828-B6B8-46DB-A754-8EA9A1D26B9E}" type="slidenum">
              <a:rPr lang="en-US"/>
              <a:pPr lvl="1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pPr lvl="1"/>
            <a:fld id="{84A7E868-B2B4-41E5-BDCC-B4DAB2C80681}" type="slidenum">
              <a:rPr lang="en-US"/>
              <a:pPr lvl="1"/>
              <a:t>1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Chapter 4 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Frame Relay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allAtOnce"/>
      <p:bldP spid="4101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3569469-C48E-4B38-85B4-F7B303D74155}" type="slidenum">
              <a:rPr lang="en-US"/>
              <a:pPr lvl="1"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Figure 4.3 Simple Switching Network</a:t>
            </a:r>
          </a:p>
        </p:txBody>
      </p:sp>
      <p:pic>
        <p:nvPicPr>
          <p:cNvPr id="186372" name="Picture 4" descr="F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C7AFD1D-61AE-4E69-B056-1C56C5015B80}" type="slidenum">
              <a:rPr lang="en-US"/>
              <a:pPr lvl="1"/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Switching Technique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Large messages broken up into smaller packets</a:t>
            </a:r>
          </a:p>
          <a:p>
            <a:pPr>
              <a:lnSpc>
                <a:spcPct val="80000"/>
              </a:lnSpc>
            </a:pPr>
            <a:r>
              <a:rPr lang="en-US" sz="2800"/>
              <a:t>Datagram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Each packet sent independently of the others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 call setup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More reliable (can route around failed nodes or congestion)</a:t>
            </a:r>
          </a:p>
          <a:p>
            <a:pPr>
              <a:lnSpc>
                <a:spcPct val="80000"/>
              </a:lnSpc>
            </a:pPr>
            <a:r>
              <a:rPr lang="en-US" sz="2800"/>
              <a:t>Virtual circuit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Fixed route established before any packets sent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 need for routing decision for each packet at each node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D8961DCA-FEA5-4948-B62E-A174EA45C5F0}" type="slidenum">
              <a:rPr lang="en-US"/>
              <a:pPr lvl="1"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4800600" cy="1143000"/>
          </a:xfrm>
        </p:spPr>
        <p:txBody>
          <a:bodyPr/>
          <a:lstStyle/>
          <a:p>
            <a:r>
              <a:rPr lang="en-US" sz="4000"/>
              <a:t>Figure 4.4 Packet Switching: Virtual-Circuit Approach</a:t>
            </a:r>
          </a:p>
        </p:txBody>
      </p:sp>
      <p:pic>
        <p:nvPicPr>
          <p:cNvPr id="188420" name="Picture 4" descr="F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3600" y="0"/>
            <a:ext cx="4946650" cy="6400800"/>
          </a:xfrm>
          <a:noFill/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8B767CD-1CD6-4652-B864-C1A6208BF7AC}" type="slidenum">
              <a:rPr lang="en-US"/>
              <a:pPr lvl="1"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X.25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3 levels</a:t>
            </a:r>
          </a:p>
          <a:p>
            <a:r>
              <a:rPr lang="en-US"/>
              <a:t>Physical level (X.21)</a:t>
            </a:r>
          </a:p>
          <a:p>
            <a:r>
              <a:rPr lang="en-US"/>
              <a:t>Link level (LAPB, a subset of HDLC)</a:t>
            </a:r>
          </a:p>
          <a:p>
            <a:r>
              <a:rPr lang="en-US"/>
              <a:t>Packet level (provides virtual circuit service)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552C637-B47D-4E1F-A14C-08828A4029D9}" type="slidenum">
              <a:rPr lang="en-US"/>
              <a:pPr lvl="1"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Figure 4.5 The Use of Virtual Circuits</a:t>
            </a:r>
          </a:p>
        </p:txBody>
      </p:sp>
      <p:pic>
        <p:nvPicPr>
          <p:cNvPr id="191492" name="Picture 4" descr="F5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12E3D0E-4B7B-4481-AB0E-522DF12F9CA9}" type="slidenum">
              <a:rPr lang="en-US"/>
              <a:pPr lvl="1"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Figure 4.6 User Data and X.25 Protocol Control Information</a:t>
            </a:r>
          </a:p>
        </p:txBody>
      </p:sp>
      <p:pic>
        <p:nvPicPr>
          <p:cNvPr id="192516" name="Picture 4" descr="F6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1F091C3-7F61-4BDE-B167-FF2CE6E99C1F}" type="slidenum">
              <a:rPr lang="en-US"/>
              <a:pPr lvl="1"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Relay Networks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Designed to eliminate much of the overhead in X.25</a:t>
            </a:r>
          </a:p>
          <a:p>
            <a:r>
              <a:rPr lang="en-US" sz="2800"/>
              <a:t>Call control signaling on separate logical connection from user data</a:t>
            </a:r>
          </a:p>
          <a:p>
            <a:r>
              <a:rPr lang="en-US" sz="2800"/>
              <a:t>Multiplexing/switching of logical connections at layer 2 (not layer 3)</a:t>
            </a:r>
          </a:p>
          <a:p>
            <a:r>
              <a:rPr lang="en-US" sz="2800"/>
              <a:t>No hop-by-hop flow control and error control</a:t>
            </a:r>
          </a:p>
          <a:p>
            <a:r>
              <a:rPr lang="en-US" sz="2800"/>
              <a:t>Throughput an order of magnitude higher than X.25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EAF0598-E41A-4AD5-BEA6-C5529FF40C5B}" type="slidenum">
              <a:rPr lang="en-US"/>
              <a:pPr lvl="1"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Figure 4.7 Comparison of X.25 and Frame Relay Protocol Stacks</a:t>
            </a:r>
          </a:p>
        </p:txBody>
      </p:sp>
      <p:pic>
        <p:nvPicPr>
          <p:cNvPr id="194564" name="Picture 4" descr="F7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39B7569-0343-405E-9797-89CF1829B0C0}" type="slidenum">
              <a:rPr lang="en-US"/>
              <a:pPr lvl="1"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Figure 4.8 Virtual Circuits and Frame Relay Virtual Connections</a:t>
            </a:r>
          </a:p>
        </p:txBody>
      </p:sp>
      <p:pic>
        <p:nvPicPr>
          <p:cNvPr id="195588" name="Picture 4" descr="F8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8D7A75E-F2AC-4209-82E3-8F42EBE933FF}" type="slidenum">
              <a:rPr lang="en-US"/>
              <a:pPr lvl="1"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Relay Architecture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X.25 has 3 layers: physical, link, network</a:t>
            </a:r>
          </a:p>
          <a:p>
            <a:r>
              <a:rPr lang="en-US"/>
              <a:t>Frame Relay has 2 layers: physical and data link (or LAPF)</a:t>
            </a:r>
          </a:p>
          <a:p>
            <a:r>
              <a:rPr lang="en-US"/>
              <a:t>LAPF core: minimal data link control</a:t>
            </a:r>
          </a:p>
          <a:p>
            <a:pPr lvl="1"/>
            <a:r>
              <a:rPr lang="en-US"/>
              <a:t>Preservation of order for frames</a:t>
            </a:r>
          </a:p>
          <a:p>
            <a:pPr lvl="1"/>
            <a:r>
              <a:rPr lang="en-US"/>
              <a:t>Small probability of frame loss</a:t>
            </a:r>
          </a:p>
          <a:p>
            <a:r>
              <a:rPr lang="en-US"/>
              <a:t>LAPF control: additional data link or network layer end-to-end functions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DE0FEFF-3A84-4AEA-9171-99589DA5A60A}" type="slidenum">
              <a:rPr lang="en-US"/>
              <a:pPr lvl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Packet-Switching Networks</a:t>
            </a:r>
          </a:p>
          <a:p>
            <a:pPr lvl="1">
              <a:lnSpc>
                <a:spcPct val="90000"/>
              </a:lnSpc>
            </a:pPr>
            <a:r>
              <a:rPr lang="en-US"/>
              <a:t> Switching Technique</a:t>
            </a:r>
          </a:p>
          <a:p>
            <a:pPr lvl="1">
              <a:lnSpc>
                <a:spcPct val="90000"/>
              </a:lnSpc>
            </a:pPr>
            <a:r>
              <a:rPr lang="en-US"/>
              <a:t> Routing</a:t>
            </a:r>
          </a:p>
          <a:p>
            <a:pPr lvl="1">
              <a:lnSpc>
                <a:spcPct val="90000"/>
              </a:lnSpc>
            </a:pPr>
            <a:r>
              <a:rPr lang="en-US"/>
              <a:t> X.25</a:t>
            </a:r>
          </a:p>
          <a:p>
            <a:pPr>
              <a:lnSpc>
                <a:spcPct val="80000"/>
              </a:lnSpc>
            </a:pPr>
            <a:r>
              <a:rPr lang="en-US"/>
              <a:t>Frame Relay Networks</a:t>
            </a:r>
          </a:p>
          <a:p>
            <a:pPr lvl="1">
              <a:lnSpc>
                <a:spcPct val="90000"/>
              </a:lnSpc>
            </a:pPr>
            <a:r>
              <a:rPr lang="en-US"/>
              <a:t>Architecture</a:t>
            </a:r>
          </a:p>
          <a:p>
            <a:pPr lvl="1">
              <a:lnSpc>
                <a:spcPct val="90000"/>
              </a:lnSpc>
            </a:pPr>
            <a:r>
              <a:rPr lang="en-US"/>
              <a:t>User Data Transfer</a:t>
            </a:r>
          </a:p>
          <a:p>
            <a:pPr lvl="1">
              <a:lnSpc>
                <a:spcPct val="90000"/>
              </a:lnSpc>
            </a:pPr>
            <a:r>
              <a:rPr lang="en-US"/>
              <a:t>Call Control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DB17CD56-DBE6-41E1-820D-126D7E49606F}" type="slidenum">
              <a:rPr lang="en-US"/>
              <a:pPr lvl="1"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LAPF Core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Frame delimiting, alignment and transparency</a:t>
            </a:r>
          </a:p>
          <a:p>
            <a:r>
              <a:rPr lang="en-US"/>
              <a:t>Frame multiplexing/demultiplexing</a:t>
            </a:r>
          </a:p>
          <a:p>
            <a:r>
              <a:rPr lang="en-US"/>
              <a:t>Inspection of frame for length constraints</a:t>
            </a:r>
          </a:p>
          <a:p>
            <a:r>
              <a:rPr lang="en-US"/>
              <a:t>Detection of transmission errors</a:t>
            </a:r>
          </a:p>
          <a:p>
            <a:r>
              <a:rPr lang="en-US"/>
              <a:t>Congestion control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C127F85-E706-4A7D-8A1E-B884C92CA5C9}" type="slidenum">
              <a:rPr lang="en-US"/>
              <a:pPr lvl="1"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609600"/>
            <a:ext cx="6629400" cy="1143000"/>
          </a:xfrm>
        </p:spPr>
        <p:txBody>
          <a:bodyPr/>
          <a:lstStyle/>
          <a:p>
            <a:r>
              <a:rPr lang="en-US" sz="4000"/>
              <a:t>Figure 4.9 LAPF-core Formats</a:t>
            </a:r>
          </a:p>
        </p:txBody>
      </p:sp>
      <p:pic>
        <p:nvPicPr>
          <p:cNvPr id="198660" name="Picture 4" descr="F9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3600" y="0"/>
            <a:ext cx="4946650" cy="6400800"/>
          </a:xfrm>
          <a:noFill/>
          <a:ln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F92850C-50BB-4A0E-B02E-16C6FF5BF956}" type="slidenum">
              <a:rPr lang="en-US"/>
              <a:pPr lvl="1"/>
              <a:t>22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User Data Transfer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 control field, which is normally used for:</a:t>
            </a:r>
          </a:p>
          <a:p>
            <a:pPr lvl="1"/>
            <a:r>
              <a:rPr lang="en-US"/>
              <a:t>Identify frame type (data or control)</a:t>
            </a:r>
          </a:p>
          <a:p>
            <a:pPr lvl="1"/>
            <a:r>
              <a:rPr lang="en-US"/>
              <a:t>Sequence numbers</a:t>
            </a:r>
          </a:p>
          <a:p>
            <a:r>
              <a:rPr lang="en-US"/>
              <a:t>Implication:</a:t>
            </a:r>
          </a:p>
          <a:p>
            <a:pPr lvl="1"/>
            <a:r>
              <a:rPr lang="en-US"/>
              <a:t>Connection setup/teardown carried on separate channel</a:t>
            </a:r>
          </a:p>
          <a:p>
            <a:pPr lvl="1"/>
            <a:r>
              <a:rPr lang="en-US"/>
              <a:t>Cannot do flow and error control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56D620F-A22A-48EB-89A3-15094EC91B38}" type="slidenum">
              <a:rPr lang="en-US"/>
              <a:pPr lvl="1"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Relay Call Control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Frame Relay Call Control</a:t>
            </a:r>
          </a:p>
          <a:p>
            <a:r>
              <a:rPr lang="en-US"/>
              <a:t>Data transfer involves:</a:t>
            </a:r>
          </a:p>
          <a:p>
            <a:pPr lvl="1"/>
            <a:r>
              <a:rPr lang="en-US"/>
              <a:t>Establish logical connection and DLCI</a:t>
            </a:r>
          </a:p>
          <a:p>
            <a:pPr lvl="1"/>
            <a:r>
              <a:rPr lang="en-US"/>
              <a:t>Exchange data frames</a:t>
            </a:r>
          </a:p>
          <a:p>
            <a:pPr lvl="1"/>
            <a:r>
              <a:rPr lang="en-US"/>
              <a:t>Release logical connection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53C9F10-13AE-4B0D-9674-191E2C926508}" type="slidenum">
              <a:rPr lang="en-US"/>
              <a:pPr lvl="1"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Relay Call Control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4 message types needed</a:t>
            </a:r>
          </a:p>
          <a:p>
            <a:r>
              <a:rPr lang="en-US"/>
              <a:t>SETUP</a:t>
            </a:r>
          </a:p>
          <a:p>
            <a:r>
              <a:rPr lang="en-US"/>
              <a:t>CONNECT</a:t>
            </a:r>
          </a:p>
          <a:p>
            <a:r>
              <a:rPr lang="en-US"/>
              <a:t>RELEASE</a:t>
            </a:r>
          </a:p>
          <a:p>
            <a:r>
              <a:rPr lang="en-US"/>
              <a:t>RELEASE COMPLETE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D5DC77F-9DE3-46B6-BC90-4EB3D5CB2272}" type="slidenum">
              <a:rPr lang="en-US"/>
              <a:pPr lvl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Packet-Switching Networks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sz="2800"/>
              <a:t>Basic technology the same as in the 1970s</a:t>
            </a:r>
          </a:p>
          <a:p>
            <a:pPr>
              <a:lnSpc>
                <a:spcPct val="70000"/>
              </a:lnSpc>
            </a:pPr>
            <a:r>
              <a:rPr lang="en-US" sz="2800"/>
              <a:t>One of the few effective technologies for long distance data communications</a:t>
            </a:r>
          </a:p>
          <a:p>
            <a:pPr>
              <a:lnSpc>
                <a:spcPct val="70000"/>
              </a:lnSpc>
            </a:pPr>
            <a:r>
              <a:rPr lang="en-US" sz="2800"/>
              <a:t>Frame relay and ATM are variants of packet-switching</a:t>
            </a:r>
          </a:p>
          <a:p>
            <a:pPr>
              <a:lnSpc>
                <a:spcPct val="70000"/>
              </a:lnSpc>
            </a:pPr>
            <a:r>
              <a:rPr lang="en-US" sz="2800"/>
              <a:t>Advantages: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flexibility, resource sharing, robust, responsive</a:t>
            </a:r>
          </a:p>
          <a:p>
            <a:pPr>
              <a:lnSpc>
                <a:spcPct val="70000"/>
              </a:lnSpc>
            </a:pPr>
            <a:r>
              <a:rPr lang="en-US" sz="2800"/>
              <a:t>Disadvantages: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Time delays in distributed network, overhead penalties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Need for routing and congestion control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159402F-2BF1-491B-8B86-BED66597F35C}" type="slidenum">
              <a:rPr lang="en-US"/>
              <a:pPr lvl="1"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Circuit-Switching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Long-haul telecom network designed for voice</a:t>
            </a:r>
          </a:p>
          <a:p>
            <a:r>
              <a:rPr lang="en-US"/>
              <a:t>Network resources dedicated to one call</a:t>
            </a:r>
          </a:p>
          <a:p>
            <a:r>
              <a:rPr lang="en-US"/>
              <a:t>Shortcomings when used for data:</a:t>
            </a:r>
          </a:p>
          <a:p>
            <a:pPr lvl="1"/>
            <a:r>
              <a:rPr lang="en-US"/>
              <a:t>Inefficient (high idle time)</a:t>
            </a:r>
          </a:p>
          <a:p>
            <a:pPr lvl="1"/>
            <a:r>
              <a:rPr lang="en-US"/>
              <a:t>Constant data rate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6DDB8CD-91EB-4768-9CEA-7AAEB99A6597}" type="slidenum">
              <a:rPr lang="en-US"/>
              <a:pPr lvl="1"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Packet-Switching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transmitted in short blocks, or packets</a:t>
            </a:r>
          </a:p>
          <a:p>
            <a:r>
              <a:rPr lang="en-US"/>
              <a:t>Packet length &lt; 1000 octets</a:t>
            </a:r>
          </a:p>
          <a:p>
            <a:r>
              <a:rPr lang="en-US"/>
              <a:t>Each packet contains user data plus control info (routing)</a:t>
            </a:r>
          </a:p>
          <a:p>
            <a:r>
              <a:rPr lang="en-US"/>
              <a:t>Store and forward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D67D026-011B-42C1-A098-A2A228F30F0B}" type="slidenum">
              <a:rPr lang="en-US"/>
              <a:pPr lvl="1"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4.1 The Use of Packets</a:t>
            </a:r>
          </a:p>
        </p:txBody>
      </p:sp>
      <p:pic>
        <p:nvPicPr>
          <p:cNvPr id="182276" name="Picture 4" descr="F1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0"/>
            <a:ext cx="8305800" cy="6418263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ACFC3DA-B05F-4279-BFEA-1385F06D8E86}" type="slidenum">
              <a:rPr lang="en-US"/>
              <a:pPr lvl="1"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4495800" cy="1143000"/>
          </a:xfrm>
        </p:spPr>
        <p:txBody>
          <a:bodyPr/>
          <a:lstStyle/>
          <a:p>
            <a:r>
              <a:rPr lang="en-US" sz="4000"/>
              <a:t>Figure 4.2 Packet Switching: Datagram Approach</a:t>
            </a:r>
          </a:p>
        </p:txBody>
      </p:sp>
      <p:pic>
        <p:nvPicPr>
          <p:cNvPr id="183300" name="Picture 4" descr="F2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81200" y="0"/>
            <a:ext cx="4946650" cy="6400800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51E7DFB-239E-453D-85EC-9E62FEA4BE2B}" type="slidenum">
              <a:rPr lang="en-US"/>
              <a:pPr lvl="1"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Advantages over Circuit-Switching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Greater line efficiency (many packets can go over shared link)</a:t>
            </a:r>
          </a:p>
          <a:p>
            <a:r>
              <a:rPr lang="en-US"/>
              <a:t>Data rate conversions</a:t>
            </a:r>
          </a:p>
          <a:p>
            <a:r>
              <a:rPr lang="en-US"/>
              <a:t>Non-blocking under heavy traffic (but increased delays)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4 Frame Relay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5017D82-7BA8-4F64-B2CA-D4EA7EC9DFED}" type="slidenum">
              <a:rPr lang="en-US"/>
              <a:pPr lvl="1"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Disadvantages relative to Circuit-Switching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Packets incur additional delay with every node they pass through</a:t>
            </a:r>
          </a:p>
          <a:p>
            <a:r>
              <a:rPr lang="en-US"/>
              <a:t>Jitter: variation in packet delay</a:t>
            </a:r>
          </a:p>
          <a:p>
            <a:r>
              <a:rPr lang="en-US"/>
              <a:t>Data overhead in every packet for routing information, etc</a:t>
            </a:r>
          </a:p>
          <a:p>
            <a:r>
              <a:rPr lang="en-US"/>
              <a:t>Processing overhead for every packet at every node traversed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4989</TotalTime>
  <Words>660</Words>
  <Application>Microsoft PowerPoint 7.0</Application>
  <PresentationFormat>On-screen Show (4:3)</PresentationFormat>
  <Paragraphs>149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Wingdings</vt:lpstr>
      <vt:lpstr>Training</vt:lpstr>
      <vt:lpstr>Chapter 4 </vt:lpstr>
      <vt:lpstr>Introduction </vt:lpstr>
      <vt:lpstr>Packet-Switching Networks</vt:lpstr>
      <vt:lpstr>Circuit-Switching</vt:lpstr>
      <vt:lpstr>Packet-Switching</vt:lpstr>
      <vt:lpstr>Figure 4.1 The Use of Packets</vt:lpstr>
      <vt:lpstr>Figure 4.2 Packet Switching: Datagram Approach</vt:lpstr>
      <vt:lpstr>Advantages over Circuit-Switching</vt:lpstr>
      <vt:lpstr>Disadvantages relative to Circuit-Switching</vt:lpstr>
      <vt:lpstr>Figure 4.3 Simple Switching Network</vt:lpstr>
      <vt:lpstr>Switching Technique</vt:lpstr>
      <vt:lpstr>Figure 4.4 Packet Switching: Virtual-Circuit Approach</vt:lpstr>
      <vt:lpstr>X.25</vt:lpstr>
      <vt:lpstr>Figure 4.5 The Use of Virtual Circuits</vt:lpstr>
      <vt:lpstr>Figure 4.6 User Data and X.25 Protocol Control Information</vt:lpstr>
      <vt:lpstr>Frame Relay Networks</vt:lpstr>
      <vt:lpstr>Figure 4.7 Comparison of X.25 and Frame Relay Protocol Stacks</vt:lpstr>
      <vt:lpstr>Figure 4.8 Virtual Circuits and Frame Relay Virtual Connections</vt:lpstr>
      <vt:lpstr>Frame Relay Architecture</vt:lpstr>
      <vt:lpstr>LAPF Core</vt:lpstr>
      <vt:lpstr>Figure 4.9 LAPF-core Formats</vt:lpstr>
      <vt:lpstr>User Data Transfer</vt:lpstr>
      <vt:lpstr>Frame Relay Call Control</vt:lpstr>
      <vt:lpstr>Frame Relay Call Control</vt:lpstr>
    </vt:vector>
  </TitlesOfParts>
  <Company>Montage Software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Dean Newton</dc:creator>
  <cp:lastModifiedBy>Dr</cp:lastModifiedBy>
  <cp:revision>63</cp:revision>
  <cp:lastPrinted>1601-01-01T00:00:00Z</cp:lastPrinted>
  <dcterms:created xsi:type="dcterms:W3CDTF">2001-08-26T16:57:20Z</dcterms:created>
  <dcterms:modified xsi:type="dcterms:W3CDTF">2017-02-07T10:40:13Z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