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74" r:id="rId5"/>
    <p:sldId id="271" r:id="rId6"/>
    <p:sldId id="275" r:id="rId7"/>
    <p:sldId id="259" r:id="rId8"/>
    <p:sldId id="276" r:id="rId9"/>
    <p:sldId id="277" r:id="rId10"/>
    <p:sldId id="260" r:id="rId11"/>
    <p:sldId id="278" r:id="rId12"/>
    <p:sldId id="279" r:id="rId13"/>
    <p:sldId id="280" r:id="rId14"/>
    <p:sldId id="281" r:id="rId15"/>
    <p:sldId id="282" r:id="rId16"/>
    <p:sldId id="261" r:id="rId17"/>
    <p:sldId id="284" r:id="rId18"/>
    <p:sldId id="262" r:id="rId19"/>
    <p:sldId id="263" r:id="rId20"/>
    <p:sldId id="286" r:id="rId21"/>
    <p:sldId id="285" r:id="rId22"/>
    <p:sldId id="287" r:id="rId23"/>
    <p:sldId id="265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896" autoAdjust="0"/>
    <p:restoredTop sz="92880" autoAdjust="0"/>
  </p:normalViewPr>
  <p:slideViewPr>
    <p:cSldViewPr>
      <p:cViewPr varScale="1">
        <p:scale>
          <a:sx n="71" d="100"/>
          <a:sy n="71" d="100"/>
        </p:scale>
        <p:origin x="-12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Protocols and the TCP/IP Suite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Chapter 2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99DEC89-1F2F-43D5-98CD-5562804BC7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Protocols and the TCP/IP Suite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/>
              <a:t>Chapter 2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9D43345-F92B-4007-989E-3FE58A76FC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Protocols and the TCP/IP Suite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15F877-457A-4B60-A917-65C292EB1493}" type="slidenum">
              <a:rPr lang="en-US"/>
              <a:pPr/>
              <a:t>21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Slides with details for these?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Protocols and the TCP/IP Suite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3345-F92B-4007-989E-3FE58A76FCC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1026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20483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4" name="Arc 1028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5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6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7" name="Rectangle 10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8" name="Rectangle 1032"/>
          <p:cNvSpPr>
            <a:spLocks noGrp="1" noChangeArrowheads="1"/>
          </p:cNvSpPr>
          <p:nvPr>
            <p:ph type="ftr" sz="quarter" idx="3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20489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/>
            <a:fld id="{CA8AB3DD-61B3-42A9-9A7E-16793FF4FA52}" type="slidenum">
              <a:rPr lang="en-US"/>
              <a:pPr lvl="1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91BC0D4-247A-4A23-A058-4AEFFE2BCC2B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C33D4D4-CC14-4053-872A-5180E1C0547B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B5D56EE-1BF9-497D-A8A4-4D02FACDACC5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963CA2C-6979-4637-9CEF-9AE7E0B76293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D4E8A79-3AE3-44CF-89CF-CC25B4312EFC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4B61C789-D521-4EDE-84C8-DC19448BE8E8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89AA814-7606-497A-A7AD-604AB6871563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DC62F390-55CD-481C-9EFD-A524B60F21F5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7695A222-3183-4DE3-90B5-965E6769478A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78F6A8AF-1ED9-40BE-8B24-678A581692C5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050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460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1" name="Rectangle 2053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2" name="Rectangle 20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3" name="Rectangle 20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US"/>
          </a:p>
        </p:txBody>
      </p:sp>
      <p:sp>
        <p:nvSpPr>
          <p:cNvPr id="19464" name="Rectangle 20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Chapter 2 Protocols and the TCP/IP Suite</a:t>
            </a:r>
          </a:p>
        </p:txBody>
      </p:sp>
      <p:sp>
        <p:nvSpPr>
          <p:cNvPr id="19465" name="Rectangle 20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>
                <a:latin typeface="+mj-lt"/>
              </a:defRPr>
            </a:lvl2pPr>
          </a:lstStyle>
          <a:p>
            <a:pPr lvl="1"/>
            <a:fld id="{8B4A5BDE-41AD-4A1E-8862-9BF684341144}" type="slidenum">
              <a:rPr lang="en-US"/>
              <a:pPr lvl="1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pPr lvl="1"/>
            <a:fld id="{FC1C2747-B54D-4E71-82DD-F739248BDF5A}" type="slidenum">
              <a:rPr lang="en-US"/>
              <a:pPr lvl="1"/>
              <a:t>1</a:t>
            </a:fld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Chapter 5</a:t>
            </a:r>
            <a:br>
              <a:rPr lang="en-US" sz="4000"/>
            </a:br>
            <a:endParaRPr lang="en-US" sz="400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Asynchronous Transfer Mode</a:t>
            </a:r>
          </a:p>
          <a:p>
            <a:r>
              <a:rPr lang="en-US"/>
              <a:t>(ATM)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>
                <p:childTnLst>
                  <p:par>
                    <p:cTn id="3" fill="hold">
                      <p:stCondLst>
                        <p:cond evt="onBegin" delay="0">
                          <p:tn val="2"/>
                        </p:cond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allAtOnce"/>
      <p:bldP spid="4101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DA348D2-0A67-4BAB-80D7-C911594A1021}" type="slidenum">
              <a:rPr lang="en-US"/>
              <a:pPr lvl="1"/>
              <a:t>10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title"/>
          </p:nvPr>
        </p:nvSpPr>
        <p:spPr>
          <a:xfrm>
            <a:off x="1600200" y="609600"/>
            <a:ext cx="7162800" cy="1143000"/>
          </a:xfrm>
        </p:spPr>
        <p:txBody>
          <a:bodyPr/>
          <a:lstStyle/>
          <a:p>
            <a:r>
              <a:rPr lang="en-US"/>
              <a:t>Figure 5.3</a:t>
            </a:r>
          </a:p>
        </p:txBody>
      </p:sp>
      <p:pic>
        <p:nvPicPr>
          <p:cNvPr id="60420" name="Picture 4" descr="F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47800" y="0"/>
            <a:ext cx="4945063" cy="6400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40377BC1-DE71-4DFC-B992-4394109011AC}" type="slidenum">
              <a:rPr lang="en-US"/>
              <a:pPr lvl="1"/>
              <a:t>11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VPC/VCC </a:t>
            </a:r>
            <a:r>
              <a:rPr lang="en-US" dirty="0" smtClean="0"/>
              <a:t>Characteristics – ITU-T recommendation I.150</a:t>
            </a:r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900" dirty="0"/>
              <a:t>Quality of Service (</a:t>
            </a:r>
            <a:r>
              <a:rPr lang="en-US" sz="1900" dirty="0" err="1"/>
              <a:t>QoS</a:t>
            </a:r>
            <a:r>
              <a:rPr lang="en-US" sz="1900" dirty="0" smtClean="0"/>
              <a:t>) – a user of a VCC is provided with a </a:t>
            </a:r>
            <a:r>
              <a:rPr lang="en-US" sz="1900" dirty="0" err="1" smtClean="0"/>
              <a:t>QoS</a:t>
            </a:r>
            <a:r>
              <a:rPr lang="en-US" sz="1900" dirty="0" smtClean="0"/>
              <a:t> specified by parameters such as cell loss </a:t>
            </a:r>
            <a:r>
              <a:rPr lang="en-US" sz="1900" dirty="0" smtClean="0"/>
              <a:t>ratio </a:t>
            </a:r>
            <a:r>
              <a:rPr lang="en-US" sz="1900" dirty="0" smtClean="0"/>
              <a:t>and cell delay variation.</a:t>
            </a:r>
            <a:endParaRPr lang="en-US" sz="1900" dirty="0"/>
          </a:p>
          <a:p>
            <a:r>
              <a:rPr lang="en-US" sz="1900" dirty="0"/>
              <a:t>Switched and semi-permanent virtual channel </a:t>
            </a:r>
            <a:r>
              <a:rPr lang="en-US" sz="1900" dirty="0" smtClean="0"/>
              <a:t>connections. A switched VCC is an on-demand connection, w/c requires call control signaling for setup and tearing down. A semi-permanent VCC is one that is of long duration and is set up by configuration or network management action.</a:t>
            </a:r>
            <a:endParaRPr lang="en-US" sz="1900" dirty="0"/>
          </a:p>
          <a:p>
            <a:r>
              <a:rPr lang="en-US" sz="1900" dirty="0"/>
              <a:t>Cell sequence </a:t>
            </a:r>
            <a:r>
              <a:rPr lang="en-US" sz="1900" dirty="0" smtClean="0"/>
              <a:t>integrity – the sequence of transmitted cells within a VCC is preserved.</a:t>
            </a:r>
            <a:endParaRPr lang="en-US" sz="1900" dirty="0"/>
          </a:p>
          <a:p>
            <a:r>
              <a:rPr lang="en-US" sz="1900" dirty="0"/>
              <a:t>Traffic parameter negotiation and usage </a:t>
            </a:r>
            <a:r>
              <a:rPr lang="en-US" sz="1900" dirty="0" smtClean="0"/>
              <a:t>monitoring – traffic parameters can be negotiated b/n a user and the network for each VCC. </a:t>
            </a:r>
            <a:r>
              <a:rPr lang="en-US" sz="1900" dirty="0" smtClean="0"/>
              <a:t>The input of cells to the VCC </a:t>
            </a:r>
            <a:r>
              <a:rPr lang="en-US" sz="1900" dirty="0" smtClean="0"/>
              <a:t>will be </a:t>
            </a:r>
            <a:r>
              <a:rPr lang="en-US" sz="1900" dirty="0" smtClean="0"/>
              <a:t>monitored by the </a:t>
            </a:r>
            <a:r>
              <a:rPr lang="en-US" sz="1900" dirty="0" err="1" smtClean="0"/>
              <a:t>ntk</a:t>
            </a:r>
            <a:r>
              <a:rPr lang="en-US" sz="1900" dirty="0" smtClean="0"/>
              <a:t> to ensure that the negotiated parameters are not violated.</a:t>
            </a:r>
            <a:endParaRPr lang="en-US" sz="1900" dirty="0"/>
          </a:p>
          <a:p>
            <a:r>
              <a:rPr lang="en-US" sz="1900" dirty="0"/>
              <a:t>(VPC only) virtual channel identifier restriction within a </a:t>
            </a:r>
            <a:r>
              <a:rPr lang="en-US" sz="1900" dirty="0" smtClean="0"/>
              <a:t>VPC – one or more VPC identifiers may be reserved for </a:t>
            </a:r>
            <a:r>
              <a:rPr lang="en-US" sz="1900" dirty="0" err="1" smtClean="0"/>
              <a:t>ntk</a:t>
            </a:r>
            <a:r>
              <a:rPr lang="en-US" sz="1900" dirty="0" smtClean="0"/>
              <a:t> use.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69539DA-F9BA-4249-9BDF-EDE7D8096FF6}" type="slidenum">
              <a:rPr lang="en-US"/>
              <a:pPr lvl="1"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Signaling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 smtClean="0"/>
              <a:t>A mechanism to establish and release VPCs and VCCs and takes place on a separate connections from those that are being managed.</a:t>
            </a:r>
          </a:p>
          <a:p>
            <a:r>
              <a:rPr lang="en-US" sz="2200" dirty="0" smtClean="0"/>
              <a:t>4 methods for VCCs:</a:t>
            </a:r>
          </a:p>
          <a:p>
            <a:pPr lvl="1"/>
            <a:r>
              <a:rPr lang="en-US" sz="2200" dirty="0" smtClean="0"/>
              <a:t>Semi-permanent VCCs – </a:t>
            </a:r>
            <a:r>
              <a:rPr lang="en-US" sz="2200" dirty="0" smtClean="0"/>
              <a:t>may be used for user-to-user exchange. In this case, no </a:t>
            </a:r>
            <a:r>
              <a:rPr lang="en-US" sz="2200" dirty="0" smtClean="0"/>
              <a:t>control signaling is required.</a:t>
            </a:r>
          </a:p>
          <a:p>
            <a:pPr lvl="1"/>
            <a:r>
              <a:rPr lang="en-US" sz="2200" dirty="0" smtClean="0"/>
              <a:t>Meta-signaling channel – a permanent low data rate channel dedicated to setup VCCs that can be used for call control</a:t>
            </a:r>
            <a:r>
              <a:rPr lang="en-US" sz="2200" dirty="0" smtClean="0"/>
              <a:t>. </a:t>
            </a:r>
            <a:endParaRPr lang="en-US" sz="2200" dirty="0" smtClean="0"/>
          </a:p>
          <a:p>
            <a:pPr lvl="1"/>
            <a:r>
              <a:rPr lang="en-US" sz="2200" dirty="0" smtClean="0"/>
              <a:t>User-to-network signaling virtual channel – a </a:t>
            </a:r>
            <a:r>
              <a:rPr lang="en-US" sz="2200" dirty="0" err="1" smtClean="0"/>
              <a:t>metasignaling</a:t>
            </a:r>
            <a:r>
              <a:rPr lang="en-US" sz="2200" dirty="0" smtClean="0"/>
              <a:t> channel b/n user and network</a:t>
            </a:r>
          </a:p>
          <a:p>
            <a:pPr lvl="1"/>
            <a:r>
              <a:rPr lang="en-US" sz="2200" dirty="0" smtClean="0"/>
              <a:t>User-to-user signaling virtual channel – a </a:t>
            </a:r>
            <a:r>
              <a:rPr lang="en-US" sz="2200" dirty="0" err="1" smtClean="0"/>
              <a:t>metasignaling</a:t>
            </a:r>
            <a:r>
              <a:rPr lang="en-US" sz="2200" dirty="0" smtClean="0"/>
              <a:t> channel b/n </a:t>
            </a:r>
            <a:r>
              <a:rPr lang="en-US" sz="2200" dirty="0" err="1" smtClean="0"/>
              <a:t>ntk</a:t>
            </a:r>
            <a:r>
              <a:rPr lang="en-US" sz="2200" dirty="0" smtClean="0"/>
              <a:t> and network</a:t>
            </a:r>
          </a:p>
          <a:p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66065997-39A9-44FC-A166-679CBB2857B2}" type="slidenum">
              <a:rPr lang="en-US"/>
              <a:pPr lvl="1"/>
              <a:t>13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Signaling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3 methods for VPCs</a:t>
            </a:r>
          </a:p>
          <a:p>
            <a:pPr lvl="1"/>
            <a:r>
              <a:rPr lang="en-US" sz="2600" dirty="0" smtClean="0"/>
              <a:t>Semi-permanent – A VPC can be established on a semi-permanent basis by prior agreement. In this case, no control signaling is required.</a:t>
            </a:r>
            <a:endParaRPr lang="en-US" sz="2600" dirty="0"/>
          </a:p>
          <a:p>
            <a:pPr lvl="1"/>
            <a:r>
              <a:rPr lang="en-US" sz="2600" dirty="0"/>
              <a:t>Customer </a:t>
            </a:r>
            <a:r>
              <a:rPr lang="en-US" sz="2600" dirty="0" smtClean="0"/>
              <a:t>controlled – in this case, the customer uses a signaling VCC to request the VPC from the network. </a:t>
            </a:r>
            <a:endParaRPr lang="en-US" sz="2600" dirty="0"/>
          </a:p>
          <a:p>
            <a:pPr lvl="1"/>
            <a:r>
              <a:rPr lang="en-US" sz="2600" dirty="0"/>
              <a:t>Network </a:t>
            </a:r>
            <a:r>
              <a:rPr lang="en-US" sz="2600" dirty="0" smtClean="0"/>
              <a:t>controlled – in this case, the </a:t>
            </a:r>
            <a:r>
              <a:rPr lang="en-US" sz="2600" dirty="0" err="1" smtClean="0"/>
              <a:t>ntk</a:t>
            </a:r>
            <a:r>
              <a:rPr lang="en-US" sz="2600" dirty="0" smtClean="0"/>
              <a:t> establishes a VPC for its own customers. The path may be </a:t>
            </a:r>
            <a:r>
              <a:rPr lang="en-US" sz="2600" dirty="0" err="1" smtClean="0"/>
              <a:t>ntk</a:t>
            </a:r>
            <a:r>
              <a:rPr lang="en-US" sz="2600" dirty="0" smtClean="0"/>
              <a:t>-to-</a:t>
            </a:r>
            <a:r>
              <a:rPr lang="en-US" sz="2600" dirty="0" err="1" smtClean="0"/>
              <a:t>ntk</a:t>
            </a:r>
            <a:r>
              <a:rPr lang="en-US" sz="2600" dirty="0" smtClean="0"/>
              <a:t>, user-to-</a:t>
            </a:r>
            <a:r>
              <a:rPr lang="en-US" sz="2600" dirty="0" err="1" smtClean="0"/>
              <a:t>ntk</a:t>
            </a:r>
            <a:r>
              <a:rPr lang="en-US" sz="2600" dirty="0" smtClean="0"/>
              <a:t> or user-to-user.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E5949653-E21A-4836-8E8B-D2B7E229A597}" type="slidenum">
              <a:rPr lang="en-US"/>
              <a:pPr lvl="1"/>
              <a:t>14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ATM Cells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Fixed size</a:t>
            </a:r>
          </a:p>
          <a:p>
            <a:r>
              <a:rPr lang="en-US"/>
              <a:t>5-octet header</a:t>
            </a:r>
          </a:p>
          <a:p>
            <a:r>
              <a:rPr lang="en-US"/>
              <a:t>48-octet information field</a:t>
            </a:r>
          </a:p>
          <a:p>
            <a:r>
              <a:rPr lang="en-US"/>
              <a:t>Small cells reduce delay for high-priority cells</a:t>
            </a:r>
          </a:p>
          <a:p>
            <a:r>
              <a:rPr lang="en-US"/>
              <a:t>Fixed size facilitate switching in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375F48DC-3865-464B-8E37-FF828FFBA0C5}" type="slidenum">
              <a:rPr lang="en-US"/>
              <a:pPr lvl="1"/>
              <a:t>15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Header Format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Generic flow </a:t>
            </a:r>
            <a:r>
              <a:rPr lang="en-US" dirty="0" smtClean="0"/>
              <a:t>control – to control cell flow only at the local user-</a:t>
            </a:r>
            <a:r>
              <a:rPr lang="en-US" dirty="0" err="1" smtClean="0"/>
              <a:t>ntk</a:t>
            </a:r>
            <a:r>
              <a:rPr lang="en-US" dirty="0" smtClean="0"/>
              <a:t> interface. Used to alleviate short-term overload conditions in the </a:t>
            </a:r>
            <a:r>
              <a:rPr lang="en-US" dirty="0" err="1" smtClean="0"/>
              <a:t>ntk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Virtual path identifier (VPI)</a:t>
            </a:r>
          </a:p>
          <a:p>
            <a:r>
              <a:rPr lang="en-US" dirty="0"/>
              <a:t>Virtual channel identifier (VCI)</a:t>
            </a:r>
          </a:p>
          <a:p>
            <a:r>
              <a:rPr lang="en-US" dirty="0"/>
              <a:t>Payload type</a:t>
            </a:r>
          </a:p>
          <a:p>
            <a:r>
              <a:rPr lang="en-US" dirty="0"/>
              <a:t>Cell loss priority</a:t>
            </a:r>
          </a:p>
          <a:p>
            <a:r>
              <a:rPr lang="en-US" dirty="0"/>
              <a:t>Header error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C8805E6-325F-4216-940D-DC66306D5D5C}" type="slidenum">
              <a:rPr lang="en-US"/>
              <a:pPr lvl="1"/>
              <a:t>16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title"/>
          </p:nvPr>
        </p:nvSpPr>
        <p:spPr>
          <a:xfrm>
            <a:off x="2590800" y="609600"/>
            <a:ext cx="6172200" cy="1143000"/>
          </a:xfrm>
        </p:spPr>
        <p:txBody>
          <a:bodyPr/>
          <a:lstStyle/>
          <a:p>
            <a:r>
              <a:rPr lang="en-US"/>
              <a:t>Figure 5.4</a:t>
            </a:r>
          </a:p>
        </p:txBody>
      </p:sp>
      <p:pic>
        <p:nvPicPr>
          <p:cNvPr id="61444" name="Picture 4" descr="F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04800" y="0"/>
            <a:ext cx="8382000" cy="64785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56C28135-DB5C-457D-B247-A7A22A74B5F5}" type="slidenum">
              <a:rPr lang="en-US"/>
              <a:pPr lvl="1"/>
              <a:t>17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Header Error Control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8-bit field calculated based on remaining 32 bits of </a:t>
            </a:r>
            <a:r>
              <a:rPr lang="en-US" dirty="0" smtClean="0"/>
              <a:t>header. Generating polynomial used is X^8+X^2+X+1.</a:t>
            </a:r>
            <a:endParaRPr lang="en-US" dirty="0"/>
          </a:p>
          <a:p>
            <a:r>
              <a:rPr lang="en-US" dirty="0"/>
              <a:t>error detection</a:t>
            </a:r>
          </a:p>
          <a:p>
            <a:r>
              <a:rPr lang="en-US" dirty="0"/>
              <a:t>in some cases, error correction of single-bit errors in header</a:t>
            </a:r>
          </a:p>
          <a:p>
            <a:r>
              <a:rPr lang="en-US" dirty="0"/>
              <a:t>2 modes: </a:t>
            </a:r>
          </a:p>
          <a:p>
            <a:pPr lvl="1"/>
            <a:r>
              <a:rPr lang="en-US" dirty="0"/>
              <a:t>error detection</a:t>
            </a:r>
          </a:p>
          <a:p>
            <a:pPr lvl="1"/>
            <a:r>
              <a:rPr lang="en-US" dirty="0"/>
              <a:t>Error correction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589B11F-B742-40D3-BDFF-363AA66CA338}" type="slidenum">
              <a:rPr lang="en-US"/>
              <a:pPr lvl="1"/>
              <a:t>18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Figure 5.5</a:t>
            </a:r>
          </a:p>
        </p:txBody>
      </p:sp>
      <p:pic>
        <p:nvPicPr>
          <p:cNvPr id="62468" name="Picture 4" descr="F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1000" y="0"/>
            <a:ext cx="8382000" cy="64785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51A2C71-5657-4F8D-B065-05EF4359BCD5}" type="slidenum">
              <a:rPr lang="en-US"/>
              <a:pPr lvl="1"/>
              <a:t>19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609600"/>
            <a:ext cx="6172200" cy="1143000"/>
          </a:xfrm>
        </p:spPr>
        <p:txBody>
          <a:bodyPr/>
          <a:lstStyle/>
          <a:p>
            <a:r>
              <a:rPr lang="en-US"/>
              <a:t>Figure 5.6</a:t>
            </a:r>
          </a:p>
        </p:txBody>
      </p:sp>
      <p:pic>
        <p:nvPicPr>
          <p:cNvPr id="63492" name="Picture 4" descr="F6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209800" y="0"/>
            <a:ext cx="4945063" cy="6400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02A8803-1EDD-4AAC-9E8D-A05862346D8D}" type="slidenum">
              <a:rPr lang="en-US"/>
              <a:pPr lvl="1"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ATM Protocol Architecture</a:t>
            </a:r>
          </a:p>
          <a:p>
            <a:r>
              <a:rPr lang="en-US" dirty="0"/>
              <a:t>Logical connections</a:t>
            </a:r>
          </a:p>
          <a:p>
            <a:r>
              <a:rPr lang="en-US" dirty="0"/>
              <a:t>ATM Cells</a:t>
            </a:r>
          </a:p>
          <a:p>
            <a:r>
              <a:rPr lang="en-US" dirty="0"/>
              <a:t>Service </a:t>
            </a:r>
            <a:r>
              <a:rPr lang="en-US" dirty="0" smtClean="0"/>
              <a:t>categories</a:t>
            </a:r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An ATM </a:t>
            </a:r>
            <a:r>
              <a:rPr lang="en-US" sz="2600" dirty="0" err="1" smtClean="0"/>
              <a:t>ntk</a:t>
            </a:r>
            <a:r>
              <a:rPr lang="en-US" sz="2600" dirty="0" smtClean="0"/>
              <a:t> is designed to be able to transfer many types of traffic simultaneously, including real-time flows such as voice, video and </a:t>
            </a:r>
            <a:r>
              <a:rPr lang="en-US" sz="2600" dirty="0" err="1" smtClean="0"/>
              <a:t>bursty</a:t>
            </a:r>
            <a:r>
              <a:rPr lang="en-US" sz="2600" dirty="0" smtClean="0"/>
              <a:t> TC flows.</a:t>
            </a:r>
          </a:p>
          <a:p>
            <a:r>
              <a:rPr lang="en-US" sz="2600" dirty="0" smtClean="0"/>
              <a:t>Although each such traffic flow is handled as a stream of 53-octet cells traveling through a virtual channel, the way in w/c each data flow is handled with the </a:t>
            </a:r>
            <a:r>
              <a:rPr lang="en-US" sz="2600" dirty="0" err="1" smtClean="0"/>
              <a:t>ntk</a:t>
            </a:r>
            <a:r>
              <a:rPr lang="en-US" sz="2600" dirty="0" smtClean="0"/>
              <a:t> depends on the characteristics of the traffic flow and the requirements of the application. </a:t>
            </a:r>
          </a:p>
          <a:p>
            <a:r>
              <a:rPr lang="en-US" sz="2600" dirty="0" smtClean="0"/>
              <a:t>For example, real-time video traffic must be delivered within minimum variation in delay.</a:t>
            </a:r>
            <a:endParaRPr lang="en-US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Chapter 2 Protocols and the TCP/IP Suite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8B5D56EE-1BF9-497D-A8A4-4D02FACDACC5}" type="slidenum">
              <a:rPr lang="en-US" smtClean="0"/>
              <a:pPr lvl="1"/>
              <a:t>20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27003DA3-0A1D-47B2-9760-68513A4DC840}" type="slidenum">
              <a:rPr lang="en-US"/>
              <a:pPr lvl="1"/>
              <a:t>21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</a:t>
            </a:r>
            <a:r>
              <a:rPr lang="en-US" dirty="0" smtClean="0"/>
              <a:t>Categories – Cont’d</a:t>
            </a:r>
            <a:endParaRPr lang="en-US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ATM service categories, w/c are used by an end system to identify the type of service required, have been defined by the ATM forum as follows.</a:t>
            </a: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Real-time service – the most important distinction among applications concerns the amount of delay and the variability of delay, referred to as jitter, that the application can tolerate.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Constant bit rate (CBR</a:t>
            </a:r>
            <a:r>
              <a:rPr lang="en-US" sz="2000" dirty="0" smtClean="0"/>
              <a:t>) – simplest service to define. Used by apps that require a fixed data rate that is continuously available during the connection lifetime and a relatively tight upper bound on transfer delay. Videoconferencing, interactive audio (e.g. telephony), audio/video distribution (e.g. TV, distance learning), Audio/Video retrieval (video-on-demand, audio library)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Real-time variable bit rate (</a:t>
            </a:r>
            <a:r>
              <a:rPr lang="en-US" sz="2000" dirty="0" err="1" smtClean="0"/>
              <a:t>rt</a:t>
            </a:r>
            <a:r>
              <a:rPr lang="en-US" sz="2000" dirty="0" smtClean="0"/>
              <a:t>-VBR)</a:t>
            </a:r>
            <a:r>
              <a:rPr lang="en-US" sz="2000" dirty="0" smtClean="0"/>
              <a:t> – tightly constrained delay and delay variation. What is their difference with CBR apps?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</a:t>
            </a:r>
            <a:r>
              <a:rPr lang="en-US" dirty="0" smtClean="0"/>
              <a:t>Categories –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625" y="1981200"/>
            <a:ext cx="7772400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 smtClean="0"/>
              <a:t>Non-real-time </a:t>
            </a:r>
            <a:r>
              <a:rPr lang="en-US" sz="1800" dirty="0" smtClean="0"/>
              <a:t>service – intended for apps that have </a:t>
            </a:r>
            <a:r>
              <a:rPr lang="en-US" sz="1800" dirty="0" err="1" smtClean="0"/>
              <a:t>bursty</a:t>
            </a:r>
            <a:r>
              <a:rPr lang="en-US" sz="1800" dirty="0" smtClean="0"/>
              <a:t> traffic characteristics and do not have tight constraint on delay and jitter.</a:t>
            </a:r>
            <a:endParaRPr lang="en-US" sz="1800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Non-real-time variable bit rate (</a:t>
            </a:r>
            <a:r>
              <a:rPr lang="en-US" sz="1800" dirty="0" err="1" smtClean="0"/>
              <a:t>nrt</a:t>
            </a:r>
            <a:r>
              <a:rPr lang="en-US" sz="1800" dirty="0" smtClean="0"/>
              <a:t>-VBR</a:t>
            </a:r>
            <a:r>
              <a:rPr lang="en-US" sz="1800" dirty="0" smtClean="0"/>
              <a:t>) – e.g. for data transfers that have critical response time requirements like airline reservation, banking transactions and process monitoring.</a:t>
            </a:r>
            <a:endParaRPr lang="en-US" sz="1800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Unspecified </a:t>
            </a:r>
            <a:r>
              <a:rPr lang="en-US" sz="1800" dirty="0" smtClean="0"/>
              <a:t>bit rate (UBR</a:t>
            </a:r>
            <a:r>
              <a:rPr lang="en-US" sz="1800" dirty="0" smtClean="0"/>
              <a:t>) – this service is suitable for apps can tolerate delays and some cell losses, w/c is typically true of TCP-based traffic. With UBR, cells are forwarded based on a FIFO basis using the capacity not consumed by other services; both delays and variable loses are possible. Referred to as best-effort service. E.g. include remote terminal (e.g. telecommuting) and text/data/image transfer, messaging and so on.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Available bit rate (ABR</a:t>
            </a:r>
            <a:r>
              <a:rPr lang="en-US" sz="1800" dirty="0" smtClean="0"/>
              <a:t>) – from book page 105. </a:t>
            </a:r>
            <a:endParaRPr lang="en-US" sz="1800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Guaranteed frame rate (GFR</a:t>
            </a:r>
            <a:r>
              <a:rPr lang="en-US" sz="1800" dirty="0" smtClean="0"/>
              <a:t>) – designed specifically to support IP backbone sub-networks. From book</a:t>
            </a:r>
          </a:p>
          <a:p>
            <a:r>
              <a:rPr lang="en-US" sz="2200" dirty="0" smtClean="0"/>
              <a:t>The fig. in the next slide suggest how a </a:t>
            </a:r>
            <a:r>
              <a:rPr lang="en-US" sz="2200" dirty="0" err="1" smtClean="0"/>
              <a:t>ntk</a:t>
            </a:r>
            <a:r>
              <a:rPr lang="en-US" sz="2200" dirty="0" smtClean="0"/>
              <a:t> allocates resources during a steady-state period of time (no additions and deletions for VCs)</a:t>
            </a:r>
            <a:endParaRPr lang="en-US" sz="2200" dirty="0" smtClean="0"/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Chapter 2 Protocols and the TCP/IP Suite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8B5D56EE-1BF9-497D-A8A4-4D02FACDACC5}" type="slidenum">
              <a:rPr lang="en-US" smtClean="0"/>
              <a:pPr lvl="1"/>
              <a:t>22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709D13A0-43DA-43C4-8A1E-8CCFAB952CB6}" type="slidenum">
              <a:rPr lang="en-US"/>
              <a:pPr lvl="1"/>
              <a:t>23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Figure 5.8</a:t>
            </a:r>
          </a:p>
        </p:txBody>
      </p:sp>
      <p:pic>
        <p:nvPicPr>
          <p:cNvPr id="65540" name="Picture 4" descr="F8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0"/>
            <a:ext cx="8305800" cy="64182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5B115F2-40B6-4442-9B0C-A26B3A35F90A}" type="slidenum">
              <a:rPr lang="en-US"/>
              <a:pPr lvl="1"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ATM Protocol Architecture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Fixed-size packets called </a:t>
            </a:r>
            <a:r>
              <a:rPr lang="en-US" sz="2400" dirty="0" smtClean="0"/>
              <a:t>cells – simplifies the processing required at each ATM node – high data rate operation of ATM.</a:t>
            </a:r>
            <a:endParaRPr lang="en-US" sz="2400" dirty="0"/>
          </a:p>
          <a:p>
            <a:r>
              <a:rPr lang="en-US" sz="2400" dirty="0"/>
              <a:t>Streamlined: minimal error and flow </a:t>
            </a:r>
            <a:r>
              <a:rPr lang="en-US" sz="2400" dirty="0" smtClean="0"/>
              <a:t>control – this reduces the overhead of processing ATM cells and reduces the number of overhead bits required with each cell, thus enabling ATM to operate at high data rates</a:t>
            </a:r>
            <a:endParaRPr lang="en-US" sz="2400" dirty="0"/>
          </a:p>
          <a:p>
            <a:r>
              <a:rPr lang="en-US" sz="2400" dirty="0"/>
              <a:t>2 protocol layers relate to ATM functions:</a:t>
            </a:r>
          </a:p>
          <a:p>
            <a:pPr lvl="1"/>
            <a:r>
              <a:rPr lang="en-US" sz="2400" dirty="0"/>
              <a:t>Common layer providing packet transfers</a:t>
            </a:r>
          </a:p>
          <a:p>
            <a:pPr lvl="1"/>
            <a:r>
              <a:rPr lang="en-US" sz="2400" dirty="0"/>
              <a:t>Service dependent ATM adaptation layer (AAL)</a:t>
            </a:r>
          </a:p>
          <a:p>
            <a:r>
              <a:rPr lang="en-US" sz="2400" dirty="0"/>
              <a:t>AAL maps other protocols to ATM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17DD9A0-2F75-4544-A97E-041B613ED105}" type="slidenum">
              <a:rPr lang="en-US"/>
              <a:pPr lvl="1"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Protocol Model has 3 planes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 smtClean="0"/>
              <a:t>The Physical layer involves the specification of a transmission mediu</a:t>
            </a:r>
            <a:r>
              <a:rPr lang="en-US" sz="2200" dirty="0" smtClean="0"/>
              <a:t>m and a signal encoding scheme. That data rates specified at the physical layer include 155.2 and 622.08 Mbps. Other data rates, both higher and lower are possible.</a:t>
            </a:r>
            <a:endParaRPr lang="en-US" sz="2200" dirty="0" smtClean="0"/>
          </a:p>
          <a:p>
            <a:r>
              <a:rPr lang="en-US" sz="2200" dirty="0" smtClean="0"/>
              <a:t>User </a:t>
            </a:r>
            <a:r>
              <a:rPr lang="en-US" sz="2200" dirty="0" smtClean="0"/>
              <a:t>Plane – provides for user information transfer, along with associated controls (e.g., flow control, error control)</a:t>
            </a:r>
            <a:endParaRPr lang="en-US" sz="2200" dirty="0"/>
          </a:p>
          <a:p>
            <a:r>
              <a:rPr lang="en-US" sz="2200" dirty="0" smtClean="0"/>
              <a:t>Control Plane – performs call control and connection control functions.</a:t>
            </a:r>
            <a:endParaRPr lang="en-US" sz="2200" dirty="0"/>
          </a:p>
          <a:p>
            <a:r>
              <a:rPr lang="en-US" sz="2200" dirty="0" smtClean="0"/>
              <a:t>Management Plane – includes plane management, which performs management functions related to a system as a whole and provides coordination b/n all the planes, and layer management, which performs management functions relating to resources and parameters residing in its protocol entities.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CFD601B8-912C-4A08-B3D5-F866DD23BC76}" type="slidenum">
              <a:rPr lang="en-US"/>
              <a:pPr lvl="1"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Figure 5.1</a:t>
            </a:r>
          </a:p>
        </p:txBody>
      </p:sp>
      <p:pic>
        <p:nvPicPr>
          <p:cNvPr id="71684" name="Picture 4" descr="F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33400" y="0"/>
            <a:ext cx="8382000" cy="64785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E0CA6E09-53DF-4A9E-ADEE-62FC21C50C58}" type="slidenum">
              <a:rPr lang="en-US"/>
              <a:pPr lvl="1"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80375" cy="1143000"/>
          </a:xfrm>
        </p:spPr>
        <p:txBody>
          <a:bodyPr/>
          <a:lstStyle/>
          <a:p>
            <a:r>
              <a:rPr lang="en-US" dirty="0"/>
              <a:t>Logical Connections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534399" cy="5486400"/>
          </a:xfrm>
        </p:spPr>
        <p:txBody>
          <a:bodyPr/>
          <a:lstStyle/>
          <a:p>
            <a:r>
              <a:rPr lang="en-US" sz="2500" dirty="0" smtClean="0"/>
              <a:t>Logical connections are referred to as VCCs)</a:t>
            </a:r>
          </a:p>
          <a:p>
            <a:pPr lvl="1"/>
            <a:r>
              <a:rPr lang="en-US" sz="2500" dirty="0" smtClean="0"/>
              <a:t>VCC </a:t>
            </a:r>
            <a:r>
              <a:rPr lang="en-US" sz="2500" dirty="0"/>
              <a:t>(Virtual Channel Connection): a logical connection analogous to virtual circuit in </a:t>
            </a:r>
            <a:r>
              <a:rPr lang="en-US" sz="2500" dirty="0" smtClean="0"/>
              <a:t>X.25 or data link connection in FR</a:t>
            </a:r>
          </a:p>
          <a:p>
            <a:pPr lvl="1"/>
            <a:r>
              <a:rPr lang="en-US" sz="2500" dirty="0" smtClean="0"/>
              <a:t>Is setup b/n two end users through the </a:t>
            </a:r>
            <a:r>
              <a:rPr lang="en-US" sz="2500" dirty="0" err="1" smtClean="0"/>
              <a:t>ntk</a:t>
            </a:r>
            <a:r>
              <a:rPr lang="en-US" sz="2500" dirty="0" smtClean="0"/>
              <a:t> and a variable-rate, full-duplex flow of </a:t>
            </a:r>
            <a:r>
              <a:rPr lang="en-US" sz="2500" dirty="0" smtClean="0"/>
              <a:t>fixed–sized </a:t>
            </a:r>
            <a:r>
              <a:rPr lang="en-US" sz="2500" dirty="0" smtClean="0"/>
              <a:t>cells are exchanged over the connection.</a:t>
            </a:r>
          </a:p>
          <a:p>
            <a:pPr lvl="1"/>
            <a:r>
              <a:rPr lang="en-US" sz="2500" dirty="0" smtClean="0"/>
              <a:t>VCCs are also used for user-</a:t>
            </a:r>
            <a:r>
              <a:rPr lang="en-US" sz="2500" dirty="0" err="1" smtClean="0"/>
              <a:t>ntk</a:t>
            </a:r>
            <a:r>
              <a:rPr lang="en-US" sz="2500" dirty="0" smtClean="0"/>
              <a:t> exchange (control-signaling) and </a:t>
            </a:r>
            <a:r>
              <a:rPr lang="en-US" sz="2500" dirty="0" err="1" smtClean="0"/>
              <a:t>ntk-ntk</a:t>
            </a:r>
            <a:r>
              <a:rPr lang="en-US" sz="2500" dirty="0" smtClean="0"/>
              <a:t> exchange (</a:t>
            </a:r>
            <a:r>
              <a:rPr lang="en-US" sz="2500" dirty="0" err="1" smtClean="0"/>
              <a:t>ntk</a:t>
            </a:r>
            <a:r>
              <a:rPr lang="en-US" sz="2500" dirty="0" smtClean="0"/>
              <a:t> </a:t>
            </a:r>
            <a:r>
              <a:rPr lang="en-US" sz="2500" dirty="0" err="1" smtClean="0"/>
              <a:t>mgmnt</a:t>
            </a:r>
            <a:r>
              <a:rPr lang="en-US" sz="2500" dirty="0" smtClean="0"/>
              <a:t> and routing)</a:t>
            </a:r>
            <a:endParaRPr lang="en-US" sz="2500" dirty="0"/>
          </a:p>
          <a:p>
            <a:r>
              <a:rPr lang="en-US" sz="2500" dirty="0"/>
              <a:t>VPC (Virtual Path Connection): a bundle of VCCs with same </a:t>
            </a:r>
            <a:r>
              <a:rPr lang="en-US" sz="2500" dirty="0" smtClean="0"/>
              <a:t>endpoints. This helps contain the control cost by grouping connections sharing common paths through the </a:t>
            </a:r>
            <a:r>
              <a:rPr lang="en-US" sz="2500" dirty="0" err="1" smtClean="0"/>
              <a:t>ntk</a:t>
            </a:r>
            <a:r>
              <a:rPr lang="en-US" sz="2500" dirty="0" smtClean="0"/>
              <a:t> into a single unit.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33362D5E-B602-4CC3-A5B0-7821EF5822B9}" type="slidenum">
              <a:rPr lang="en-US"/>
              <a:pPr lvl="1"/>
              <a:t>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Figure 5.2</a:t>
            </a:r>
          </a:p>
        </p:txBody>
      </p:sp>
      <p:pic>
        <p:nvPicPr>
          <p:cNvPr id="59396" name="Picture 4" descr="F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1000" y="0"/>
            <a:ext cx="8305800" cy="64198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A8423286-6712-4E10-B031-293B74AA0AF7}" type="slidenum">
              <a:rPr lang="en-US"/>
              <a:pPr lvl="1"/>
              <a:t>8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Advantages of Virtual Paths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Simplified network </a:t>
            </a:r>
            <a:r>
              <a:rPr lang="en-US" sz="2800" dirty="0" smtClean="0"/>
              <a:t>architecture – </a:t>
            </a:r>
            <a:r>
              <a:rPr lang="en-US" sz="2800" dirty="0" err="1" smtClean="0"/>
              <a:t>ntk</a:t>
            </a:r>
            <a:r>
              <a:rPr lang="en-US" sz="2800" dirty="0" smtClean="0"/>
              <a:t> transport functions can be separated into VCCs and VPCs.</a:t>
            </a:r>
            <a:endParaRPr lang="en-US" sz="2800" dirty="0"/>
          </a:p>
          <a:p>
            <a:r>
              <a:rPr lang="en-US" sz="2800" dirty="0"/>
              <a:t>Increased network performance and </a:t>
            </a:r>
            <a:r>
              <a:rPr lang="en-US" sz="2800" dirty="0" smtClean="0"/>
              <a:t>reliability – </a:t>
            </a:r>
            <a:r>
              <a:rPr lang="en-US" sz="2800" dirty="0" err="1" smtClean="0"/>
              <a:t>ntk</a:t>
            </a:r>
            <a:r>
              <a:rPr lang="en-US" sz="2800" dirty="0" smtClean="0"/>
              <a:t> deals with fewer, aggregated entities.</a:t>
            </a:r>
            <a:endParaRPr lang="en-US" sz="2800" dirty="0"/>
          </a:p>
          <a:p>
            <a:r>
              <a:rPr lang="en-US" sz="2800" dirty="0"/>
              <a:t>Reduced processing and short connection setup </a:t>
            </a:r>
            <a:r>
              <a:rPr lang="en-US" sz="2800" dirty="0" smtClean="0"/>
              <a:t>time – much of the work is done when the VP is set up. A capacity can be reserved on a VPC in anticipation of later calls arrivals</a:t>
            </a:r>
            <a:endParaRPr lang="en-US" sz="2800" dirty="0"/>
          </a:p>
          <a:p>
            <a:r>
              <a:rPr lang="en-US" sz="2800" dirty="0"/>
              <a:t>Enhanced network </a:t>
            </a:r>
            <a:r>
              <a:rPr lang="en-US" sz="2800" dirty="0" smtClean="0"/>
              <a:t>services – user may define closed user groups or closed </a:t>
            </a:r>
            <a:r>
              <a:rPr lang="en-US" sz="2800" dirty="0" err="1" smtClean="0"/>
              <a:t>ntks</a:t>
            </a:r>
            <a:r>
              <a:rPr lang="en-US" sz="2800" dirty="0" smtClean="0"/>
              <a:t> for VC bundles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Protocols and the TCP/IP Suite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/>
            <a:fld id="{25589DE8-0D09-4620-8AC8-E005010AD8D7}" type="slidenum">
              <a:rPr lang="en-US"/>
              <a:pPr lvl="1"/>
              <a:t>9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VCC Uses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Between end </a:t>
            </a:r>
            <a:r>
              <a:rPr lang="en-US" dirty="0" smtClean="0"/>
              <a:t>users – to carry end-to-end user data.</a:t>
            </a:r>
            <a:endParaRPr lang="en-US" dirty="0"/>
          </a:p>
          <a:p>
            <a:r>
              <a:rPr lang="en-US" dirty="0"/>
              <a:t>Between an end user and a network </a:t>
            </a:r>
            <a:r>
              <a:rPr lang="en-US" dirty="0" smtClean="0"/>
              <a:t>entity – used for user-to-</a:t>
            </a:r>
            <a:r>
              <a:rPr lang="en-US" dirty="0" err="1" smtClean="0"/>
              <a:t>ntk</a:t>
            </a:r>
            <a:r>
              <a:rPr lang="en-US" dirty="0" smtClean="0"/>
              <a:t> control signaling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/>
              <a:t>Between 2 network </a:t>
            </a:r>
            <a:r>
              <a:rPr lang="en-US" dirty="0" smtClean="0"/>
              <a:t>entities – used for </a:t>
            </a:r>
            <a:r>
              <a:rPr lang="en-US" dirty="0" err="1" smtClean="0"/>
              <a:t>ntk</a:t>
            </a:r>
            <a:r>
              <a:rPr lang="en-US" dirty="0" smtClean="0"/>
              <a:t> traffic management and routing functions.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832</TotalTime>
  <Words>1723</Words>
  <Application>Microsoft PowerPoint 7.0</Application>
  <PresentationFormat>On-screen Show (4:3)</PresentationFormat>
  <Paragraphs>206</Paragraphs>
  <Slides>23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Training</vt:lpstr>
      <vt:lpstr>Chapter 5 </vt:lpstr>
      <vt:lpstr>Introduction </vt:lpstr>
      <vt:lpstr>ATM Protocol Architecture</vt:lpstr>
      <vt:lpstr>Protocol Model has 3 planes</vt:lpstr>
      <vt:lpstr>Figure 5.1</vt:lpstr>
      <vt:lpstr>Logical Connections</vt:lpstr>
      <vt:lpstr>Figure 5.2</vt:lpstr>
      <vt:lpstr>Advantages of Virtual Paths</vt:lpstr>
      <vt:lpstr>VCC Uses</vt:lpstr>
      <vt:lpstr>Figure 5.3</vt:lpstr>
      <vt:lpstr>VPC/VCC Characteristics – ITU-T recommendation I.150</vt:lpstr>
      <vt:lpstr>Control Signaling</vt:lpstr>
      <vt:lpstr>Control Signaling</vt:lpstr>
      <vt:lpstr>ATM Cells</vt:lpstr>
      <vt:lpstr>Header Format</vt:lpstr>
      <vt:lpstr>Figure 5.4</vt:lpstr>
      <vt:lpstr>Header Error Control</vt:lpstr>
      <vt:lpstr>Figure 5.5</vt:lpstr>
      <vt:lpstr>Figure 5.6</vt:lpstr>
      <vt:lpstr>Service Categories</vt:lpstr>
      <vt:lpstr>Service Categories – Cont’d</vt:lpstr>
      <vt:lpstr>Service Categories – Cont’d</vt:lpstr>
      <vt:lpstr>Figure 5.8</vt:lpstr>
    </vt:vector>
  </TitlesOfParts>
  <Company>Montage Software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creator>Dean Newton</dc:creator>
  <cp:lastModifiedBy>user1</cp:lastModifiedBy>
  <cp:revision>54</cp:revision>
  <cp:lastPrinted>1601-01-01T00:00:00Z</cp:lastPrinted>
  <dcterms:created xsi:type="dcterms:W3CDTF">2001-08-26T16:57:20Z</dcterms:created>
  <dcterms:modified xsi:type="dcterms:W3CDTF">2016-05-31T18:12:30Z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