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48"/>
  </p:notesMasterIdLst>
  <p:handoutMasterIdLst>
    <p:handoutMasterId r:id="rId49"/>
  </p:handoutMasterIdLst>
  <p:sldIdLst>
    <p:sldId id="256" r:id="rId2"/>
    <p:sldId id="257" r:id="rId3"/>
    <p:sldId id="285" r:id="rId4"/>
    <p:sldId id="286" r:id="rId5"/>
    <p:sldId id="287" r:id="rId6"/>
    <p:sldId id="258" r:id="rId7"/>
    <p:sldId id="288" r:id="rId8"/>
    <p:sldId id="259" r:id="rId9"/>
    <p:sldId id="260" r:id="rId10"/>
    <p:sldId id="289" r:id="rId11"/>
    <p:sldId id="261" r:id="rId12"/>
    <p:sldId id="290" r:id="rId13"/>
    <p:sldId id="284" r:id="rId14"/>
    <p:sldId id="292" r:id="rId15"/>
    <p:sldId id="293" r:id="rId16"/>
    <p:sldId id="262" r:id="rId17"/>
    <p:sldId id="263" r:id="rId18"/>
    <p:sldId id="264" r:id="rId19"/>
    <p:sldId id="265" r:id="rId20"/>
    <p:sldId id="266" r:id="rId21"/>
    <p:sldId id="283" r:id="rId22"/>
    <p:sldId id="294" r:id="rId23"/>
    <p:sldId id="300" r:id="rId24"/>
    <p:sldId id="269" r:id="rId25"/>
    <p:sldId id="301" r:id="rId26"/>
    <p:sldId id="270" r:id="rId27"/>
    <p:sldId id="271" r:id="rId28"/>
    <p:sldId id="315" r:id="rId29"/>
    <p:sldId id="302" r:id="rId30"/>
    <p:sldId id="312" r:id="rId31"/>
    <p:sldId id="316" r:id="rId32"/>
    <p:sldId id="313" r:id="rId33"/>
    <p:sldId id="303" r:id="rId34"/>
    <p:sldId id="304" r:id="rId35"/>
    <p:sldId id="314" r:id="rId36"/>
    <p:sldId id="305" r:id="rId37"/>
    <p:sldId id="306" r:id="rId38"/>
    <p:sldId id="307" r:id="rId39"/>
    <p:sldId id="308" r:id="rId40"/>
    <p:sldId id="310" r:id="rId41"/>
    <p:sldId id="309" r:id="rId42"/>
    <p:sldId id="311" r:id="rId43"/>
    <p:sldId id="317" r:id="rId44"/>
    <p:sldId id="318" r:id="rId45"/>
    <p:sldId id="319" r:id="rId46"/>
    <p:sldId id="320" r:id="rId4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66"/>
    <a:srgbClr val="FFCC00"/>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896" autoAdjust="0"/>
    <p:restoredTop sz="92880" autoAdjust="0"/>
  </p:normalViewPr>
  <p:slideViewPr>
    <p:cSldViewPr>
      <p:cViewPr varScale="1">
        <p:scale>
          <a:sx n="89" d="100"/>
          <a:sy n="89" d="100"/>
        </p:scale>
        <p:origin x="-137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r>
              <a:rPr lang="en-US"/>
              <a:t>Protocols and the TCP/IP Suite</a:t>
            </a: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r>
              <a:rPr lang="en-US"/>
              <a:t>Chapter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39BA632E-6536-43F3-9B65-EC500BDA9A3F}"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r>
              <a:rPr lang="en-US"/>
              <a:t>Protocols and the TCP/IP Suite</a:t>
            </a: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r>
              <a:rPr lang="en-US"/>
              <a:t>Chapter 2</a:t>
            </a: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B2FDF7A5-546D-4E7B-9924-99EAE0EFABCD}" type="slidenum">
              <a:rPr lang="en-US"/>
              <a:pPr/>
              <a:t>‹#›</a:t>
            </a:fld>
            <a:endParaRPr lang="en-US"/>
          </a:p>
        </p:txBody>
      </p:sp>
    </p:spTree>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Protocols and the TCP/IP Suite</a:t>
            </a:r>
            <a:endParaRPr lang="en-US"/>
          </a:p>
        </p:txBody>
      </p:sp>
      <p:sp>
        <p:nvSpPr>
          <p:cNvPr id="5" name="Footer Placeholder 4"/>
          <p:cNvSpPr>
            <a:spLocks noGrp="1"/>
          </p:cNvSpPr>
          <p:nvPr>
            <p:ph type="ftr" sz="quarter" idx="11"/>
          </p:nvPr>
        </p:nvSpPr>
        <p:spPr/>
        <p:txBody>
          <a:bodyPr/>
          <a:lstStyle/>
          <a:p>
            <a:r>
              <a:rPr lang="en-US" smtClean="0"/>
              <a:t>Chapter 2</a:t>
            </a:r>
            <a:endParaRPr lang="en-US"/>
          </a:p>
        </p:txBody>
      </p:sp>
      <p:sp>
        <p:nvSpPr>
          <p:cNvPr id="6" name="Slide Number Placeholder 5"/>
          <p:cNvSpPr>
            <a:spLocks noGrp="1"/>
          </p:cNvSpPr>
          <p:nvPr>
            <p:ph type="sldNum" sz="quarter" idx="12"/>
          </p:nvPr>
        </p:nvSpPr>
        <p:spPr/>
        <p:txBody>
          <a:bodyPr/>
          <a:lstStyle/>
          <a:p>
            <a:fld id="{B2FDF7A5-546D-4E7B-9924-99EAE0EFABC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482" name="Group 1026"/>
          <p:cNvGrpSpPr>
            <a:grpSpLocks/>
          </p:cNvGrpSpPr>
          <p:nvPr/>
        </p:nvGrpSpPr>
        <p:grpSpPr bwMode="auto">
          <a:xfrm>
            <a:off x="-7758113" y="1463675"/>
            <a:ext cx="16902113" cy="10795000"/>
            <a:chOff x="-4887" y="922"/>
            <a:chExt cx="10647" cy="6800"/>
          </a:xfrm>
        </p:grpSpPr>
        <p:sp>
          <p:nvSpPr>
            <p:cNvPr id="20483" name="Freeform 1027"/>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folHlink">
                    <a:gamma/>
                    <a:shade val="46275"/>
                    <a:invGamma/>
                  </a:schemeClr>
                </a:gs>
                <a:gs pos="100000">
                  <a:schemeClr val="folHlink"/>
                </a:gs>
              </a:gsLst>
              <a:lin ang="0" scaled="1"/>
            </a:gradFill>
            <a:ln w="9525">
              <a:noFill/>
              <a:round/>
              <a:headEnd type="none" w="sm" len="sm"/>
              <a:tailEnd type="none" w="sm" len="sm"/>
            </a:ln>
            <a:effectLst/>
          </p:spPr>
          <p:txBody>
            <a:bodyPr/>
            <a:lstStyle/>
            <a:p>
              <a:endParaRPr lang="en-US"/>
            </a:p>
          </p:txBody>
        </p:sp>
        <p:sp>
          <p:nvSpPr>
            <p:cNvPr id="20484" name="Arc 1028"/>
            <p:cNvSpPr>
              <a:spLocks/>
            </p:cNvSpPr>
            <p:nvPr/>
          </p:nvSpPr>
          <p:spPr bwMode="auto">
            <a:xfrm>
              <a:off x="-4887" y="922"/>
              <a:ext cx="8474" cy="6800"/>
            </a:xfrm>
            <a:custGeom>
              <a:avLst/>
              <a:gdLst>
                <a:gd name="G0" fmla="+- 21600 0 0"/>
                <a:gd name="G1" fmla="+- 21600 0 0"/>
                <a:gd name="G2" fmla="+- 21600 0 0"/>
                <a:gd name="T0" fmla="*/ 43200 w 43200"/>
                <a:gd name="T1" fmla="*/ 21600 h 43200"/>
                <a:gd name="T2" fmla="*/ 24979 w 43200"/>
                <a:gd name="T3" fmla="*/ 266 h 43200"/>
                <a:gd name="T4" fmla="*/ 21600 w 43200"/>
                <a:gd name="T5" fmla="*/ 21600 h 43200"/>
              </a:gdLst>
              <a:ahLst/>
              <a:cxnLst>
                <a:cxn ang="0">
                  <a:pos x="T0" y="T1"/>
                </a:cxn>
                <a:cxn ang="0">
                  <a:pos x="T2" y="T3"/>
                </a:cxn>
                <a:cxn ang="0">
                  <a:pos x="T4" y="T5"/>
                </a:cxn>
              </a:cxnLst>
              <a:rect l="0" t="0" r="r" b="b"/>
              <a:pathLst>
                <a:path w="43200" h="43200" fill="none" extrusionOk="0">
                  <a:moveTo>
                    <a:pt x="43200" y="21600"/>
                  </a:moveTo>
                  <a:cubicBezTo>
                    <a:pt x="43200" y="33529"/>
                    <a:pt x="33529" y="43200"/>
                    <a:pt x="21600" y="43200"/>
                  </a:cubicBezTo>
                  <a:cubicBezTo>
                    <a:pt x="9670" y="43200"/>
                    <a:pt x="0" y="33529"/>
                    <a:pt x="0" y="21600"/>
                  </a:cubicBezTo>
                  <a:cubicBezTo>
                    <a:pt x="0" y="9670"/>
                    <a:pt x="9670" y="0"/>
                    <a:pt x="21600" y="0"/>
                  </a:cubicBezTo>
                  <a:cubicBezTo>
                    <a:pt x="22731" y="-1"/>
                    <a:pt x="23861" y="88"/>
                    <a:pt x="24979" y="265"/>
                  </a:cubicBezTo>
                </a:path>
                <a:path w="43200" h="43200" stroke="0" extrusionOk="0">
                  <a:moveTo>
                    <a:pt x="43200" y="21600"/>
                  </a:moveTo>
                  <a:cubicBezTo>
                    <a:pt x="43200" y="33529"/>
                    <a:pt x="33529" y="43200"/>
                    <a:pt x="21600" y="43200"/>
                  </a:cubicBezTo>
                  <a:cubicBezTo>
                    <a:pt x="9670" y="43200"/>
                    <a:pt x="0" y="33529"/>
                    <a:pt x="0" y="21600"/>
                  </a:cubicBezTo>
                  <a:cubicBezTo>
                    <a:pt x="0" y="9670"/>
                    <a:pt x="9670" y="0"/>
                    <a:pt x="21600" y="0"/>
                  </a:cubicBezTo>
                  <a:cubicBezTo>
                    <a:pt x="22731" y="-1"/>
                    <a:pt x="23861" y="88"/>
                    <a:pt x="24979" y="265"/>
                  </a:cubicBezTo>
                  <a:lnTo>
                    <a:pt x="21600" y="21600"/>
                  </a:lnTo>
                  <a:close/>
                </a:path>
              </a:pathLst>
            </a:custGeom>
            <a:noFill/>
            <a:ln w="12700" cap="sq">
              <a:solidFill>
                <a:schemeClr val="folHlink"/>
              </a:solidFill>
              <a:round/>
              <a:headEnd type="none" w="sm" len="sm"/>
              <a:tailEnd type="none" w="sm" len="sm"/>
            </a:ln>
            <a:effectLst/>
          </p:spPr>
          <p:txBody>
            <a:bodyPr/>
            <a:lstStyle/>
            <a:p>
              <a:endParaRPr lang="en-US"/>
            </a:p>
          </p:txBody>
        </p:sp>
      </p:grpSp>
      <p:sp>
        <p:nvSpPr>
          <p:cNvPr id="20485" name="Rectangle 1029"/>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20486" name="Rectangle 1030"/>
          <p:cNvSpPr>
            <a:spLocks noGrp="1" noChangeArrowheads="1"/>
          </p:cNvSpPr>
          <p:nvPr>
            <p:ph type="subTitle" sz="quarter" idx="1"/>
          </p:nvPr>
        </p:nvSpPr>
        <p:spPr>
          <a:xfrm>
            <a:off x="3429000" y="2085975"/>
            <a:ext cx="5638800" cy="1038225"/>
          </a:xfrm>
        </p:spPr>
        <p:txBody>
          <a:bodyPr lIns="92075" rIns="92075"/>
          <a:lstStyle>
            <a:lvl1pPr marL="0" indent="0">
              <a:lnSpc>
                <a:spcPct val="70000"/>
              </a:lnSpc>
              <a:buFont typeface="Wingdings" pitchFamily="2" charset="2"/>
              <a:buNone/>
              <a:defRPr/>
            </a:lvl1pPr>
          </a:lstStyle>
          <a:p>
            <a:r>
              <a:rPr lang="en-US"/>
              <a:t>Click to edit Master subtitle style</a:t>
            </a:r>
          </a:p>
        </p:txBody>
      </p:sp>
      <p:sp>
        <p:nvSpPr>
          <p:cNvPr id="20487" name="Rectangle 1031"/>
          <p:cNvSpPr>
            <a:spLocks noGrp="1" noChangeArrowheads="1"/>
          </p:cNvSpPr>
          <p:nvPr>
            <p:ph type="dt" sz="quarter" idx="2"/>
          </p:nvPr>
        </p:nvSpPr>
        <p:spPr/>
        <p:txBody>
          <a:bodyPr/>
          <a:lstStyle>
            <a:lvl1pPr>
              <a:defRPr/>
            </a:lvl1pPr>
          </a:lstStyle>
          <a:p>
            <a:endParaRPr lang="en-US"/>
          </a:p>
        </p:txBody>
      </p:sp>
      <p:sp>
        <p:nvSpPr>
          <p:cNvPr id="20488" name="Rectangle 1032"/>
          <p:cNvSpPr>
            <a:spLocks noGrp="1" noChangeArrowheads="1"/>
          </p:cNvSpPr>
          <p:nvPr>
            <p:ph type="ftr" sz="quarter" idx="3"/>
          </p:nvPr>
        </p:nvSpPr>
        <p:spPr>
          <a:xfrm>
            <a:off x="1295400" y="6365875"/>
            <a:ext cx="4267200" cy="457200"/>
          </a:xfrm>
        </p:spPr>
        <p:txBody>
          <a:bodyPr/>
          <a:lstStyle>
            <a:lvl1pPr>
              <a:defRPr/>
            </a:lvl1pPr>
          </a:lstStyle>
          <a:p>
            <a:r>
              <a:rPr lang="en-US"/>
              <a:t>Chapter 6 High-Speed LANs</a:t>
            </a:r>
          </a:p>
        </p:txBody>
      </p:sp>
      <p:sp>
        <p:nvSpPr>
          <p:cNvPr id="20489" name="Rectangle 1033"/>
          <p:cNvSpPr>
            <a:spLocks noGrp="1" noChangeArrowheads="1"/>
          </p:cNvSpPr>
          <p:nvPr>
            <p:ph type="sldNum" sz="quarter" idx="4"/>
          </p:nvPr>
        </p:nvSpPr>
        <p:spPr/>
        <p:txBody>
          <a:bodyPr/>
          <a:lstStyle>
            <a:lvl2pPr lvl="1">
              <a:defRPr>
                <a:latin typeface="+mn-lt"/>
              </a:defRPr>
            </a:lvl2pPr>
          </a:lstStyle>
          <a:p>
            <a:pPr lvl="1"/>
            <a:fld id="{A7EB07EB-C03F-451A-9D83-279BFE549A45}" type="slidenum">
              <a:rPr lang="en-US"/>
              <a:pPr lvl="1"/>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Chapter 6 High-Speed LANs</a:t>
            </a:r>
          </a:p>
        </p:txBody>
      </p:sp>
      <p:sp>
        <p:nvSpPr>
          <p:cNvPr id="6" name="Slide Number Placeholder 5"/>
          <p:cNvSpPr>
            <a:spLocks noGrp="1"/>
          </p:cNvSpPr>
          <p:nvPr>
            <p:ph type="sldNum" sz="quarter" idx="12"/>
          </p:nvPr>
        </p:nvSpPr>
        <p:spPr/>
        <p:txBody>
          <a:bodyPr/>
          <a:lstStyle>
            <a:lvl2pPr lvl="1">
              <a:defRPr/>
            </a:lvl2pPr>
          </a:lstStyle>
          <a:p>
            <a:pPr lvl="1"/>
            <a:fld id="{61F6BA65-3D2B-4B3C-899A-8E156506C5C0}" type="slidenum">
              <a:rPr lang="en-US"/>
              <a:pPr lvl="1"/>
              <a:t>‹#›</a:t>
            </a:fld>
            <a:endParaRPr lang="en-US">
              <a:latin typeface="+mn-l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609600"/>
            <a:ext cx="20193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2625" y="609600"/>
            <a:ext cx="5908675"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Chapter 6 High-Speed LANs</a:t>
            </a:r>
          </a:p>
        </p:txBody>
      </p:sp>
      <p:sp>
        <p:nvSpPr>
          <p:cNvPr id="6" name="Slide Number Placeholder 5"/>
          <p:cNvSpPr>
            <a:spLocks noGrp="1"/>
          </p:cNvSpPr>
          <p:nvPr>
            <p:ph type="sldNum" sz="quarter" idx="12"/>
          </p:nvPr>
        </p:nvSpPr>
        <p:spPr/>
        <p:txBody>
          <a:bodyPr/>
          <a:lstStyle>
            <a:lvl2pPr lvl="1">
              <a:defRPr/>
            </a:lvl2pPr>
          </a:lstStyle>
          <a:p>
            <a:pPr lvl="1"/>
            <a:fld id="{49648BEA-1AA0-4399-BC87-D210CE2D6F1D}" type="slidenum">
              <a:rPr lang="en-US"/>
              <a:pPr lvl="1"/>
              <a:t>‹#›</a:t>
            </a:fld>
            <a:endParaRPr lang="en-US">
              <a:latin typeface="+mn-l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Chapter 6 High-Speed LANs</a:t>
            </a:r>
          </a:p>
        </p:txBody>
      </p:sp>
      <p:sp>
        <p:nvSpPr>
          <p:cNvPr id="6" name="Slide Number Placeholder 5"/>
          <p:cNvSpPr>
            <a:spLocks noGrp="1"/>
          </p:cNvSpPr>
          <p:nvPr>
            <p:ph type="sldNum" sz="quarter" idx="12"/>
          </p:nvPr>
        </p:nvSpPr>
        <p:spPr/>
        <p:txBody>
          <a:bodyPr/>
          <a:lstStyle>
            <a:lvl2pPr lvl="1">
              <a:defRPr/>
            </a:lvl2pPr>
          </a:lstStyle>
          <a:p>
            <a:pPr lvl="1"/>
            <a:fld id="{78FA7EF4-4749-4B66-AC92-EE16A90E6457}" type="slidenum">
              <a:rPr lang="en-US"/>
              <a:pPr lvl="1"/>
              <a:t>‹#›</a:t>
            </a:fld>
            <a:endParaRPr lang="en-US">
              <a:latin typeface="+mn-l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Chapter 6 High-Speed LANs</a:t>
            </a:r>
          </a:p>
        </p:txBody>
      </p:sp>
      <p:sp>
        <p:nvSpPr>
          <p:cNvPr id="6" name="Slide Number Placeholder 5"/>
          <p:cNvSpPr>
            <a:spLocks noGrp="1"/>
          </p:cNvSpPr>
          <p:nvPr>
            <p:ph type="sldNum" sz="quarter" idx="12"/>
          </p:nvPr>
        </p:nvSpPr>
        <p:spPr/>
        <p:txBody>
          <a:bodyPr/>
          <a:lstStyle>
            <a:lvl2pPr lvl="1">
              <a:defRPr/>
            </a:lvl2pPr>
          </a:lstStyle>
          <a:p>
            <a:pPr lvl="1"/>
            <a:fld id="{7668E1D4-C168-4172-975A-A04318650EF8}" type="slidenum">
              <a:rPr lang="en-US"/>
              <a:pPr lvl="1"/>
              <a:t>‹#›</a:t>
            </a:fld>
            <a:endParaRPr lang="en-US">
              <a:latin typeface="+mn-l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26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Chapter 6 High-Speed LANs</a:t>
            </a:r>
          </a:p>
        </p:txBody>
      </p:sp>
      <p:sp>
        <p:nvSpPr>
          <p:cNvPr id="7" name="Slide Number Placeholder 6"/>
          <p:cNvSpPr>
            <a:spLocks noGrp="1"/>
          </p:cNvSpPr>
          <p:nvPr>
            <p:ph type="sldNum" sz="quarter" idx="12"/>
          </p:nvPr>
        </p:nvSpPr>
        <p:spPr/>
        <p:txBody>
          <a:bodyPr/>
          <a:lstStyle>
            <a:lvl2pPr lvl="1">
              <a:defRPr/>
            </a:lvl2pPr>
          </a:lstStyle>
          <a:p>
            <a:pPr lvl="1"/>
            <a:fld id="{2389C9A0-E464-4383-8C07-2213324ADE36}" type="slidenum">
              <a:rPr lang="en-US"/>
              <a:pPr lvl="1"/>
              <a:t>‹#›</a:t>
            </a:fld>
            <a:endParaRPr lang="en-US">
              <a:latin typeface="+mn-l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Chapter 6 High-Speed LANs</a:t>
            </a:r>
          </a:p>
        </p:txBody>
      </p:sp>
      <p:sp>
        <p:nvSpPr>
          <p:cNvPr id="9" name="Slide Number Placeholder 8"/>
          <p:cNvSpPr>
            <a:spLocks noGrp="1"/>
          </p:cNvSpPr>
          <p:nvPr>
            <p:ph type="sldNum" sz="quarter" idx="12"/>
          </p:nvPr>
        </p:nvSpPr>
        <p:spPr/>
        <p:txBody>
          <a:bodyPr/>
          <a:lstStyle>
            <a:lvl2pPr lvl="1">
              <a:defRPr/>
            </a:lvl2pPr>
          </a:lstStyle>
          <a:p>
            <a:pPr lvl="1"/>
            <a:fld id="{9563163C-C9D8-421F-8BF3-3258804A8BF4}" type="slidenum">
              <a:rPr lang="en-US"/>
              <a:pPr lvl="1"/>
              <a:t>‹#›</a:t>
            </a:fld>
            <a:endParaRPr lang="en-US">
              <a:latin typeface="+mn-l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Chapter 6 High-Speed LANs</a:t>
            </a:r>
          </a:p>
        </p:txBody>
      </p:sp>
      <p:sp>
        <p:nvSpPr>
          <p:cNvPr id="5" name="Slide Number Placeholder 4"/>
          <p:cNvSpPr>
            <a:spLocks noGrp="1"/>
          </p:cNvSpPr>
          <p:nvPr>
            <p:ph type="sldNum" sz="quarter" idx="12"/>
          </p:nvPr>
        </p:nvSpPr>
        <p:spPr/>
        <p:txBody>
          <a:bodyPr/>
          <a:lstStyle>
            <a:lvl2pPr lvl="1">
              <a:defRPr/>
            </a:lvl2pPr>
          </a:lstStyle>
          <a:p>
            <a:pPr lvl="1"/>
            <a:fld id="{57B52B6F-9CF0-4F0B-868F-CBF49517F350}" type="slidenum">
              <a:rPr lang="en-US"/>
              <a:pPr lvl="1"/>
              <a:t>‹#›</a:t>
            </a:fld>
            <a:endParaRPr lang="en-US">
              <a:latin typeface="+mn-l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Chapter 6 High-Speed LANs</a:t>
            </a:r>
          </a:p>
        </p:txBody>
      </p:sp>
      <p:sp>
        <p:nvSpPr>
          <p:cNvPr id="4" name="Slide Number Placeholder 3"/>
          <p:cNvSpPr>
            <a:spLocks noGrp="1"/>
          </p:cNvSpPr>
          <p:nvPr>
            <p:ph type="sldNum" sz="quarter" idx="12"/>
          </p:nvPr>
        </p:nvSpPr>
        <p:spPr/>
        <p:txBody>
          <a:bodyPr/>
          <a:lstStyle>
            <a:lvl2pPr lvl="1">
              <a:defRPr/>
            </a:lvl2pPr>
          </a:lstStyle>
          <a:p>
            <a:pPr lvl="1"/>
            <a:fld id="{F3DD5818-40A3-4B95-A7A1-9CABD3BCD5F3}" type="slidenum">
              <a:rPr lang="en-US"/>
              <a:pPr lvl="1"/>
              <a:t>‹#›</a:t>
            </a:fld>
            <a:endParaRPr lang="en-US">
              <a:latin typeface="+mn-l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Chapter 6 High-Speed LANs</a:t>
            </a:r>
          </a:p>
        </p:txBody>
      </p:sp>
      <p:sp>
        <p:nvSpPr>
          <p:cNvPr id="7" name="Slide Number Placeholder 6"/>
          <p:cNvSpPr>
            <a:spLocks noGrp="1"/>
          </p:cNvSpPr>
          <p:nvPr>
            <p:ph type="sldNum" sz="quarter" idx="12"/>
          </p:nvPr>
        </p:nvSpPr>
        <p:spPr/>
        <p:txBody>
          <a:bodyPr/>
          <a:lstStyle>
            <a:lvl2pPr lvl="1">
              <a:defRPr/>
            </a:lvl2pPr>
          </a:lstStyle>
          <a:p>
            <a:pPr lvl="1"/>
            <a:fld id="{B5D7392D-A11C-42D2-BB14-552A707D1159}" type="slidenum">
              <a:rPr lang="en-US"/>
              <a:pPr lvl="1"/>
              <a:t>‹#›</a:t>
            </a:fld>
            <a:endParaRPr lang="en-US">
              <a:latin typeface="+mn-l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Chapter 6 High-Speed LANs</a:t>
            </a:r>
          </a:p>
        </p:txBody>
      </p:sp>
      <p:sp>
        <p:nvSpPr>
          <p:cNvPr id="7" name="Slide Number Placeholder 6"/>
          <p:cNvSpPr>
            <a:spLocks noGrp="1"/>
          </p:cNvSpPr>
          <p:nvPr>
            <p:ph type="sldNum" sz="quarter" idx="12"/>
          </p:nvPr>
        </p:nvSpPr>
        <p:spPr/>
        <p:txBody>
          <a:bodyPr/>
          <a:lstStyle>
            <a:lvl2pPr lvl="1">
              <a:defRPr/>
            </a:lvl2pPr>
          </a:lstStyle>
          <a:p>
            <a:pPr lvl="1"/>
            <a:fld id="{341B52DC-C9FD-4814-AADD-4361793D94B0}" type="slidenum">
              <a:rPr lang="en-US"/>
              <a:pPr lvl="1"/>
              <a:t>‹#›</a:t>
            </a:fld>
            <a:endParaRPr lang="en-US">
              <a:latin typeface="+mn-l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9458" name="Group 2050"/>
          <p:cNvGrpSpPr>
            <a:grpSpLocks/>
          </p:cNvGrpSpPr>
          <p:nvPr/>
        </p:nvGrpSpPr>
        <p:grpSpPr bwMode="auto">
          <a:xfrm>
            <a:off x="-8405813" y="4763"/>
            <a:ext cx="17538701" cy="13690600"/>
            <a:chOff x="-5295" y="3"/>
            <a:chExt cx="11048" cy="8624"/>
          </a:xfrm>
        </p:grpSpPr>
        <p:sp>
          <p:nvSpPr>
            <p:cNvPr id="19459" name="Freeform 2051"/>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folHlink">
                    <a:gamma/>
                    <a:shade val="46275"/>
                    <a:invGamma/>
                  </a:schemeClr>
                </a:gs>
                <a:gs pos="100000">
                  <a:schemeClr val="folHlink"/>
                </a:gs>
              </a:gsLst>
              <a:lin ang="0" scaled="1"/>
            </a:gradFill>
            <a:ln w="9525">
              <a:noFill/>
              <a:round/>
              <a:headEnd type="none" w="sm" len="sm"/>
              <a:tailEnd type="none" w="sm" len="sm"/>
            </a:ln>
            <a:effectLst/>
          </p:spPr>
          <p:txBody>
            <a:bodyPr/>
            <a:lstStyle/>
            <a:p>
              <a:endParaRPr lang="en-US"/>
            </a:p>
          </p:txBody>
        </p:sp>
        <p:sp>
          <p:nvSpPr>
            <p:cNvPr id="19460" name="Arc 2052"/>
            <p:cNvSpPr>
              <a:spLocks/>
            </p:cNvSpPr>
            <p:nvPr/>
          </p:nvSpPr>
          <p:spPr bwMode="auto">
            <a:xfrm>
              <a:off x="-5295" y="3"/>
              <a:ext cx="10596" cy="8624"/>
            </a:xfrm>
            <a:custGeom>
              <a:avLst/>
              <a:gdLst>
                <a:gd name="G0" fmla="+- 21600 0 0"/>
                <a:gd name="G1" fmla="+- 21600 0 0"/>
                <a:gd name="G2" fmla="+- 21600 0 0"/>
                <a:gd name="T0" fmla="*/ 43200 w 43200"/>
                <a:gd name="T1" fmla="*/ 21600 h 43200"/>
                <a:gd name="T2" fmla="*/ 21600 w 43200"/>
                <a:gd name="T3" fmla="*/ 0 h 43200"/>
                <a:gd name="T4" fmla="*/ 21600 w 43200"/>
                <a:gd name="T5" fmla="*/ 21600 h 43200"/>
              </a:gdLst>
              <a:ahLst/>
              <a:cxnLst>
                <a:cxn ang="0">
                  <a:pos x="T0" y="T1"/>
                </a:cxn>
                <a:cxn ang="0">
                  <a:pos x="T2" y="T3"/>
                </a:cxn>
                <a:cxn ang="0">
                  <a:pos x="T4" y="T5"/>
                </a:cxn>
              </a:cxnLst>
              <a:rect l="0" t="0" r="r" b="b"/>
              <a:pathLst>
                <a:path w="43200" h="43200" fill="none" extrusionOk="0">
                  <a:moveTo>
                    <a:pt x="43200" y="21600"/>
                  </a:moveTo>
                  <a:cubicBezTo>
                    <a:pt x="43200" y="33529"/>
                    <a:pt x="33529" y="43200"/>
                    <a:pt x="21600" y="43200"/>
                  </a:cubicBezTo>
                  <a:cubicBezTo>
                    <a:pt x="9670" y="43200"/>
                    <a:pt x="0" y="33529"/>
                    <a:pt x="0" y="21600"/>
                  </a:cubicBezTo>
                  <a:cubicBezTo>
                    <a:pt x="-1" y="9670"/>
                    <a:pt x="9670" y="0"/>
                    <a:pt x="21599" y="0"/>
                  </a:cubicBezTo>
                </a:path>
                <a:path w="43200" h="43200" stroke="0" extrusionOk="0">
                  <a:moveTo>
                    <a:pt x="43200" y="21600"/>
                  </a:moveTo>
                  <a:cubicBezTo>
                    <a:pt x="43200" y="33529"/>
                    <a:pt x="33529" y="43200"/>
                    <a:pt x="21600" y="43200"/>
                  </a:cubicBezTo>
                  <a:cubicBezTo>
                    <a:pt x="9670" y="43200"/>
                    <a:pt x="0" y="33529"/>
                    <a:pt x="0" y="21600"/>
                  </a:cubicBezTo>
                  <a:cubicBezTo>
                    <a:pt x="-1" y="9670"/>
                    <a:pt x="9670" y="0"/>
                    <a:pt x="21599" y="0"/>
                  </a:cubicBezTo>
                  <a:lnTo>
                    <a:pt x="21600" y="21600"/>
                  </a:lnTo>
                  <a:close/>
                </a:path>
              </a:pathLst>
            </a:custGeom>
            <a:noFill/>
            <a:ln w="12700" cap="sq">
              <a:solidFill>
                <a:schemeClr val="folHlink"/>
              </a:solidFill>
              <a:round/>
              <a:headEnd type="none" w="sm" len="sm"/>
              <a:tailEnd type="none" w="sm" len="sm"/>
            </a:ln>
            <a:effectLst/>
          </p:spPr>
          <p:txBody>
            <a:bodyPr/>
            <a:lstStyle/>
            <a:p>
              <a:endParaRPr lang="en-US"/>
            </a:p>
          </p:txBody>
        </p:sp>
      </p:grpSp>
      <p:sp>
        <p:nvSpPr>
          <p:cNvPr id="19461" name="Rectangle 2053"/>
          <p:cNvSpPr>
            <a:spLocks noGrp="1" noChangeArrowheads="1"/>
          </p:cNvSpPr>
          <p:nvPr>
            <p:ph type="title"/>
          </p:nvPr>
        </p:nvSpPr>
        <p:spPr bwMode="auto">
          <a:xfrm>
            <a:off x="682625" y="609600"/>
            <a:ext cx="8080375"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9462" name="Rectangle 2054"/>
          <p:cNvSpPr>
            <a:spLocks noGrp="1" noChangeArrowheads="1"/>
          </p:cNvSpPr>
          <p:nvPr>
            <p:ph type="body" idx="1"/>
          </p:nvPr>
        </p:nvSpPr>
        <p:spPr bwMode="auto">
          <a:xfrm>
            <a:off x="682625" y="1981200"/>
            <a:ext cx="7772400" cy="4114800"/>
          </a:xfrm>
          <a:prstGeom prst="rect">
            <a:avLst/>
          </a:prstGeom>
          <a:noFill/>
          <a:ln w="9525">
            <a:noFill/>
            <a:miter lim="800000"/>
            <a:headEnd/>
            <a:tailEnd/>
          </a:ln>
          <a:effectLst/>
        </p:spPr>
        <p:txBody>
          <a:bodyPr vert="horz" wrap="square" lIns="182562" tIns="46038" rIns="182562"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3" name="Rectangle 2055"/>
          <p:cNvSpPr>
            <a:spLocks noGrp="1" noChangeArrowheads="1"/>
          </p:cNvSpPr>
          <p:nvPr>
            <p:ph type="dt" sz="half" idx="2"/>
          </p:nvPr>
        </p:nvSpPr>
        <p:spPr bwMode="auto">
          <a:xfrm>
            <a:off x="7215188" y="6442075"/>
            <a:ext cx="1905000" cy="3810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vl1pPr>
          </a:lstStyle>
          <a:p>
            <a:endParaRPr lang="en-US"/>
          </a:p>
        </p:txBody>
      </p:sp>
      <p:sp>
        <p:nvSpPr>
          <p:cNvPr id="19464" name="Rectangle 2056"/>
          <p:cNvSpPr>
            <a:spLocks noGrp="1" noChangeArrowheads="1"/>
          </p:cNvSpPr>
          <p:nvPr>
            <p:ph type="ftr" sz="quarter" idx="3"/>
          </p:nvPr>
        </p:nvSpPr>
        <p:spPr bwMode="auto">
          <a:xfrm>
            <a:off x="682625" y="6365875"/>
            <a:ext cx="42672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vl1pPr>
          </a:lstStyle>
          <a:p>
            <a:r>
              <a:rPr lang="en-US"/>
              <a:t>Chapter 6 High-Speed LANs</a:t>
            </a:r>
          </a:p>
        </p:txBody>
      </p:sp>
      <p:sp>
        <p:nvSpPr>
          <p:cNvPr id="19465" name="Rectangle 2057"/>
          <p:cNvSpPr>
            <a:spLocks noGrp="1" noChangeArrowheads="1"/>
          </p:cNvSpPr>
          <p:nvPr>
            <p:ph type="sldNum" sz="quarter" idx="4"/>
          </p:nvPr>
        </p:nvSpPr>
        <p:spPr bwMode="auto">
          <a:xfrm>
            <a:off x="7199313" y="6148388"/>
            <a:ext cx="1905000" cy="381000"/>
          </a:xfrm>
          <a:prstGeom prst="rect">
            <a:avLst/>
          </a:prstGeom>
          <a:noFill/>
          <a:ln w="9525">
            <a:noFill/>
            <a:miter lim="800000"/>
            <a:headEnd/>
            <a:tailEnd/>
          </a:ln>
          <a:effectLst/>
        </p:spPr>
        <p:txBody>
          <a:bodyPr vert="horz" wrap="none" lIns="92075" tIns="0" rIns="92075" bIns="0" numCol="1" anchor="b" anchorCtr="0" compatLnSpc="1">
            <a:prstTxWarp prst="textNoShape">
              <a:avLst/>
            </a:prstTxWarp>
          </a:bodyPr>
          <a:lstStyle>
            <a:lvl2pPr lvl="1" algn="r">
              <a:defRPr sz="1400">
                <a:latin typeface="+mj-lt"/>
              </a:defRPr>
            </a:lvl2pPr>
          </a:lstStyle>
          <a:p>
            <a:pPr lvl="1"/>
            <a:fld id="{8B3BA327-44E7-4C45-BA47-F80F8D69271E}" type="slidenum">
              <a:rPr lang="en-US"/>
              <a:pPr lvl="1"/>
              <a:t>‹#›</a:t>
            </a:fld>
            <a:endParaRPr lang="en-US"/>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dt="0"/>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lnSpc>
          <a:spcPct val="90000"/>
        </a:lnSpc>
        <a:spcBef>
          <a:spcPct val="20000"/>
        </a:spcBef>
        <a:spcAft>
          <a:spcPct val="0"/>
        </a:spcAft>
        <a:buClr>
          <a:schemeClr val="tx2"/>
        </a:buClr>
        <a:buSzPct val="75000"/>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latin typeface="+mn-lt"/>
        </a:defRPr>
      </a:lvl2pPr>
      <a:lvl3pPr marL="1143000" indent="-228600" algn="l" rtl="0" fontAlgn="base">
        <a:spcBef>
          <a:spcPct val="20000"/>
        </a:spcBef>
        <a:spcAft>
          <a:spcPct val="0"/>
        </a:spcAft>
        <a:buClr>
          <a:srgbClr val="00CCFF"/>
        </a:buClr>
        <a:buSzPct val="65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tx1"/>
        </a:buClr>
        <a:buChar char="–"/>
        <a:defRPr sz="2000">
          <a:solidFill>
            <a:schemeClr val="tx1"/>
          </a:solidFill>
          <a:latin typeface="+mn-lt"/>
        </a:defRPr>
      </a:lvl4pPr>
      <a:lvl5pPr marL="2057400" indent="-228600" algn="l" rtl="0" fontAlgn="base">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1032"/>
          <p:cNvSpPr>
            <a:spLocks noGrp="1" noChangeArrowheads="1"/>
          </p:cNvSpPr>
          <p:nvPr>
            <p:ph type="ftr" sz="quarter" idx="3"/>
          </p:nvPr>
        </p:nvSpPr>
        <p:spPr/>
        <p:txBody>
          <a:bodyPr/>
          <a:lstStyle/>
          <a:p>
            <a:r>
              <a:rPr lang="en-US"/>
              <a:t>Chapter 6 High-Speed LANs</a:t>
            </a:r>
          </a:p>
        </p:txBody>
      </p:sp>
      <p:sp>
        <p:nvSpPr>
          <p:cNvPr id="6" name="Rectangle 1033"/>
          <p:cNvSpPr>
            <a:spLocks noGrp="1" noChangeArrowheads="1"/>
          </p:cNvSpPr>
          <p:nvPr>
            <p:ph type="sldNum" sz="quarter" idx="4"/>
          </p:nvPr>
        </p:nvSpPr>
        <p:spPr/>
        <p:txBody>
          <a:bodyPr/>
          <a:lstStyle/>
          <a:p>
            <a:pPr lvl="1"/>
            <a:fld id="{4752E0FF-D8C8-4DD9-8157-C335E2AA3537}" type="slidenum">
              <a:rPr lang="en-US"/>
              <a:pPr lvl="1"/>
              <a:t>1</a:t>
            </a:fld>
            <a:endParaRPr lang="en-US"/>
          </a:p>
        </p:txBody>
      </p:sp>
      <p:sp>
        <p:nvSpPr>
          <p:cNvPr id="4100" name="Rectangle 4"/>
          <p:cNvSpPr>
            <a:spLocks noGrp="1" noChangeArrowheads="1"/>
          </p:cNvSpPr>
          <p:nvPr>
            <p:ph type="ctrTitle"/>
          </p:nvPr>
        </p:nvSpPr>
        <p:spPr/>
        <p:txBody>
          <a:bodyPr/>
          <a:lstStyle/>
          <a:p>
            <a:r>
              <a:rPr lang="en-US" sz="4000"/>
              <a:t>Chapter 6</a:t>
            </a:r>
            <a:br>
              <a:rPr lang="en-US" sz="4000"/>
            </a:br>
            <a:endParaRPr lang="en-US" sz="4000"/>
          </a:p>
        </p:txBody>
      </p:sp>
      <p:sp>
        <p:nvSpPr>
          <p:cNvPr id="4101" name="Rectangle 5"/>
          <p:cNvSpPr>
            <a:spLocks noGrp="1" noChangeArrowheads="1"/>
          </p:cNvSpPr>
          <p:nvPr>
            <p:ph type="subTitle" idx="1"/>
          </p:nvPr>
        </p:nvSpPr>
        <p:spPr/>
        <p:txBody>
          <a:bodyPr/>
          <a:lstStyle/>
          <a:p>
            <a:r>
              <a:rPr lang="en-US"/>
              <a:t>High-Speed LANs</a:t>
            </a:r>
          </a:p>
        </p:txBody>
      </p:sp>
    </p:spTree>
  </p:cSld>
  <p:clrMapOvr>
    <a:masterClrMapping/>
  </p:clrMapOvr>
  <p:transition>
    <p:cut/>
  </p:transition>
  <p:timing>
    <p:tnLst>
      <p:par>
        <p:cTn id="1" dur="indefinite" restart="never" nodeType="tmRoot">
          <p:childTnLst>
            <p:seq concurrent="1" nextAc="seek">
              <p:cTn id="2" dur="indefinite">
                <p:childTnLst>
                  <p:par>
                    <p:cTn id="3" fill="hold">
                      <p:stCondLst>
                        <p:cond evt="onBegin" delay="0">
                          <p:tn val="2"/>
                        </p:cond>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 calcmode="lin" valueType="num">
                                      <p:cBhvr additive="base">
                                        <p:cTn id="7" dur="500" fill="hold">
                                          <p:stCondLst>
                                            <p:cond delay="0"/>
                                          </p:stCondLst>
                                        </p:cTn>
                                        <p:tgtEl>
                                          <p:spTgt spid="410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stCondLst>
                                            <p:cond delay="0"/>
                                          </p:stCondLst>
                                        </p:cTn>
                                        <p:tgtEl>
                                          <p:spTgt spid="410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4101">
                                            <p:txEl>
                                              <p:pRg st="0" end="0"/>
                                            </p:txEl>
                                          </p:spTgt>
                                        </p:tgtEl>
                                        <p:attrNameLst>
                                          <p:attrName>style.visibility</p:attrName>
                                        </p:attrNameLst>
                                      </p:cBhvr>
                                      <p:to>
                                        <p:strVal val="visible"/>
                                      </p:to>
                                    </p:set>
                                    <p:animEffect transition="in" filter="dissolve">
                                      <p:cBhvr>
                                        <p:cTn id="13" dur="500">
                                          <p:stCondLst>
                                            <p:cond delay="0"/>
                                          </p:stCondLst>
                                        </p:cTn>
                                        <p:tgtEl>
                                          <p:spTgt spid="4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build="allAtOnce"/>
      <p:bldP spid="4101"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69BA38F1-8687-4B15-A28B-883E0A828293}" type="slidenum">
              <a:rPr lang="en-US"/>
              <a:pPr lvl="1"/>
              <a:t>10</a:t>
            </a:fld>
            <a:endParaRPr lang="en-US">
              <a:latin typeface="Times New Roman" pitchFamily="18" charset="0"/>
            </a:endParaRPr>
          </a:p>
        </p:txBody>
      </p:sp>
      <p:sp>
        <p:nvSpPr>
          <p:cNvPr id="160770" name="Rectangle 2"/>
          <p:cNvSpPr>
            <a:spLocks noGrp="1" noChangeArrowheads="1"/>
          </p:cNvSpPr>
          <p:nvPr>
            <p:ph type="title"/>
          </p:nvPr>
        </p:nvSpPr>
        <p:spPr/>
        <p:txBody>
          <a:bodyPr/>
          <a:lstStyle/>
          <a:p>
            <a:r>
              <a:rPr lang="en-US"/>
              <a:t>Medium Options at 10Mbps</a:t>
            </a:r>
          </a:p>
        </p:txBody>
      </p:sp>
      <p:sp>
        <p:nvSpPr>
          <p:cNvPr id="160771" name="Rectangle 3"/>
          <p:cNvSpPr>
            <a:spLocks noGrp="1" noChangeArrowheads="1"/>
          </p:cNvSpPr>
          <p:nvPr>
            <p:ph type="body" idx="1"/>
          </p:nvPr>
        </p:nvSpPr>
        <p:spPr>
          <a:xfrm>
            <a:off x="682625" y="1981200"/>
            <a:ext cx="8232775" cy="4114800"/>
          </a:xfrm>
        </p:spPr>
        <p:txBody>
          <a:bodyPr/>
          <a:lstStyle/>
          <a:p>
            <a:r>
              <a:rPr lang="en-US" sz="2800"/>
              <a:t>&lt;data rate&gt; &lt;signaling method&gt; &lt;max length&gt;</a:t>
            </a:r>
          </a:p>
          <a:p>
            <a:r>
              <a:rPr lang="en-US" sz="2800"/>
              <a:t>10Base5</a:t>
            </a:r>
          </a:p>
          <a:p>
            <a:pPr lvl="1"/>
            <a:r>
              <a:rPr lang="en-US" sz="2400"/>
              <a:t>10 Mbps</a:t>
            </a:r>
          </a:p>
          <a:p>
            <a:pPr lvl="1"/>
            <a:r>
              <a:rPr lang="en-US" sz="2400"/>
              <a:t>50-ohm coaxial cable bus</a:t>
            </a:r>
          </a:p>
          <a:p>
            <a:pPr lvl="1"/>
            <a:r>
              <a:rPr lang="en-US" sz="2400"/>
              <a:t>Maximum segment length 500 meters</a:t>
            </a:r>
          </a:p>
          <a:p>
            <a:r>
              <a:rPr lang="en-US" sz="2800"/>
              <a:t>10Base-T</a:t>
            </a:r>
          </a:p>
          <a:p>
            <a:pPr lvl="1"/>
            <a:r>
              <a:rPr lang="en-US" sz="2400"/>
              <a:t>Twisted pair, maximum length 100 meters</a:t>
            </a:r>
          </a:p>
          <a:p>
            <a:pPr lvl="1"/>
            <a:r>
              <a:rPr lang="en-US" sz="2400"/>
              <a:t>Star topology (hub or multipoint repeater at central point)</a:t>
            </a:r>
          </a:p>
          <a:p>
            <a:pPr lvl="1"/>
            <a:endParaRPr lang="en-US" sz="24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27B576CB-1BBC-408B-B4CB-CA3087819774}" type="slidenum">
              <a:rPr lang="en-US"/>
              <a:pPr lvl="1"/>
              <a:t>11</a:t>
            </a:fld>
            <a:endParaRPr lang="en-US">
              <a:latin typeface="Times New Roman" pitchFamily="18" charset="0"/>
            </a:endParaRPr>
          </a:p>
        </p:txBody>
      </p:sp>
      <p:sp>
        <p:nvSpPr>
          <p:cNvPr id="113669" name="Rectangle 5"/>
          <p:cNvSpPr>
            <a:spLocks noGrp="1" noChangeArrowheads="1"/>
          </p:cNvSpPr>
          <p:nvPr>
            <p:ph type="title"/>
          </p:nvPr>
        </p:nvSpPr>
        <p:spPr/>
        <p:txBody>
          <a:bodyPr/>
          <a:lstStyle/>
          <a:p>
            <a:r>
              <a:rPr lang="en-US"/>
              <a:t>Figure 6.4</a:t>
            </a:r>
          </a:p>
        </p:txBody>
      </p:sp>
      <p:pic>
        <p:nvPicPr>
          <p:cNvPr id="113668" name="Picture 4" descr="F4"/>
          <p:cNvPicPr>
            <a:picLocks noGrp="1" noChangeAspect="1" noChangeArrowheads="1"/>
          </p:cNvPicPr>
          <p:nvPr>
            <p:ph idx="1"/>
          </p:nvPr>
        </p:nvPicPr>
        <p:blipFill>
          <a:blip r:embed="rId3"/>
          <a:srcRect/>
          <a:stretch>
            <a:fillRect/>
          </a:stretch>
        </p:blipFill>
        <p:spPr>
          <a:xfrm>
            <a:off x="457200" y="0"/>
            <a:ext cx="8305800" cy="6418263"/>
          </a:xfrm>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2DC70687-8864-45FB-A968-172916C05B29}" type="slidenum">
              <a:rPr lang="en-US"/>
              <a:pPr lvl="1"/>
              <a:t>12</a:t>
            </a:fld>
            <a:endParaRPr lang="en-US">
              <a:latin typeface="Times New Roman" pitchFamily="18" charset="0"/>
            </a:endParaRPr>
          </a:p>
        </p:txBody>
      </p:sp>
      <p:sp>
        <p:nvSpPr>
          <p:cNvPr id="161794" name="Rectangle 2"/>
          <p:cNvSpPr>
            <a:spLocks noGrp="1" noChangeArrowheads="1"/>
          </p:cNvSpPr>
          <p:nvPr>
            <p:ph type="title"/>
          </p:nvPr>
        </p:nvSpPr>
        <p:spPr/>
        <p:txBody>
          <a:bodyPr/>
          <a:lstStyle/>
          <a:p>
            <a:r>
              <a:rPr lang="en-US"/>
              <a:t>Hubs and Switches</a:t>
            </a:r>
          </a:p>
        </p:txBody>
      </p:sp>
      <p:sp>
        <p:nvSpPr>
          <p:cNvPr id="161795" name="Rectangle 3"/>
          <p:cNvSpPr>
            <a:spLocks noGrp="1" noChangeArrowheads="1"/>
          </p:cNvSpPr>
          <p:nvPr>
            <p:ph type="body" idx="1"/>
          </p:nvPr>
        </p:nvSpPr>
        <p:spPr>
          <a:xfrm>
            <a:off x="682625" y="1981200"/>
            <a:ext cx="7772400" cy="4419600"/>
          </a:xfrm>
        </p:spPr>
        <p:txBody>
          <a:bodyPr/>
          <a:lstStyle/>
          <a:p>
            <a:pPr>
              <a:buFont typeface="Wingdings" pitchFamily="2" charset="2"/>
              <a:buNone/>
            </a:pPr>
            <a:r>
              <a:rPr lang="en-US" sz="2800">
                <a:solidFill>
                  <a:schemeClr val="tx2"/>
                </a:solidFill>
                <a:latin typeface="Arial" charset="0"/>
              </a:rPr>
              <a:t>Hub</a:t>
            </a:r>
          </a:p>
          <a:p>
            <a:r>
              <a:rPr lang="en-US" sz="2800"/>
              <a:t>Transmission from a station received by central hub and retransmitted on all outgoing lines</a:t>
            </a:r>
          </a:p>
          <a:p>
            <a:r>
              <a:rPr lang="en-US" sz="2800"/>
              <a:t>Only one transmission at a time</a:t>
            </a:r>
          </a:p>
          <a:p>
            <a:pPr>
              <a:buFont typeface="Wingdings" pitchFamily="2" charset="2"/>
              <a:buNone/>
            </a:pPr>
            <a:endParaRPr lang="en-US" sz="2800"/>
          </a:p>
          <a:p>
            <a:pPr>
              <a:buFont typeface="Wingdings" pitchFamily="2" charset="2"/>
              <a:buNone/>
            </a:pPr>
            <a:r>
              <a:rPr lang="en-US" sz="2800">
                <a:solidFill>
                  <a:schemeClr val="tx2"/>
                </a:solidFill>
                <a:latin typeface="Arial" charset="0"/>
              </a:rPr>
              <a:t>Layer 2 Switch</a:t>
            </a:r>
          </a:p>
          <a:p>
            <a:r>
              <a:rPr lang="en-US" sz="2800"/>
              <a:t>Incoming frame switched to one outgoing line</a:t>
            </a:r>
          </a:p>
          <a:p>
            <a:r>
              <a:rPr lang="en-US" sz="2800"/>
              <a:t>Many transmissions at same time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1B374A24-9572-4C80-8C67-6DCDA7C23A7E}" type="slidenum">
              <a:rPr lang="en-US"/>
              <a:pPr lvl="1"/>
              <a:t>13</a:t>
            </a:fld>
            <a:endParaRPr lang="en-US">
              <a:latin typeface="Times New Roman" pitchFamily="18" charset="0"/>
            </a:endParaRPr>
          </a:p>
        </p:txBody>
      </p:sp>
      <p:sp>
        <p:nvSpPr>
          <p:cNvPr id="154626" name="Rectangle 2"/>
          <p:cNvSpPr>
            <a:spLocks noGrp="1" noChangeArrowheads="1"/>
          </p:cNvSpPr>
          <p:nvPr>
            <p:ph type="title"/>
          </p:nvPr>
        </p:nvSpPr>
        <p:spPr>
          <a:xfrm>
            <a:off x="2286000" y="609600"/>
            <a:ext cx="6477000" cy="1143000"/>
          </a:xfrm>
        </p:spPr>
        <p:txBody>
          <a:bodyPr/>
          <a:lstStyle/>
          <a:p>
            <a:r>
              <a:rPr lang="en-US"/>
              <a:t>Figure 6.5</a:t>
            </a:r>
          </a:p>
        </p:txBody>
      </p:sp>
      <p:pic>
        <p:nvPicPr>
          <p:cNvPr id="154628" name="Picture 4" descr="F5"/>
          <p:cNvPicPr>
            <a:picLocks noGrp="1" noChangeAspect="1" noChangeArrowheads="1"/>
          </p:cNvPicPr>
          <p:nvPr>
            <p:ph idx="1"/>
          </p:nvPr>
        </p:nvPicPr>
        <p:blipFill>
          <a:blip r:embed="rId3"/>
          <a:srcRect/>
          <a:stretch>
            <a:fillRect/>
          </a:stretch>
        </p:blipFill>
        <p:spPr>
          <a:xfrm>
            <a:off x="1981200" y="0"/>
            <a:ext cx="5003800" cy="6477000"/>
          </a:xfrm>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5"/>
          <p:cNvSpPr>
            <a:spLocks noGrp="1"/>
          </p:cNvSpPr>
          <p:nvPr>
            <p:ph type="ftr" sz="quarter" idx="11"/>
          </p:nvPr>
        </p:nvSpPr>
        <p:spPr/>
        <p:txBody>
          <a:bodyPr/>
          <a:lstStyle/>
          <a:p>
            <a:r>
              <a:rPr lang="en-US"/>
              <a:t>Chapter 6 High-Speed LANs</a:t>
            </a:r>
          </a:p>
        </p:txBody>
      </p:sp>
      <p:sp>
        <p:nvSpPr>
          <p:cNvPr id="6" name="Slide Number Placeholder 6"/>
          <p:cNvSpPr>
            <a:spLocks noGrp="1"/>
          </p:cNvSpPr>
          <p:nvPr>
            <p:ph type="sldNum" sz="quarter" idx="12"/>
          </p:nvPr>
        </p:nvSpPr>
        <p:spPr/>
        <p:txBody>
          <a:bodyPr/>
          <a:lstStyle/>
          <a:p>
            <a:pPr lvl="1"/>
            <a:fld id="{A7A0443B-A161-41B9-BF8F-3D366D4D2414}" type="slidenum">
              <a:rPr lang="en-US"/>
              <a:pPr lvl="1"/>
              <a:t>14</a:t>
            </a:fld>
            <a:endParaRPr lang="en-US">
              <a:latin typeface="Times New Roman" pitchFamily="18" charset="0"/>
            </a:endParaRPr>
          </a:p>
        </p:txBody>
      </p:sp>
      <p:sp>
        <p:nvSpPr>
          <p:cNvPr id="163845" name="Rectangle 5"/>
          <p:cNvSpPr>
            <a:spLocks noGrp="1" noChangeArrowheads="1"/>
          </p:cNvSpPr>
          <p:nvPr>
            <p:ph type="body" sz="half" idx="1"/>
          </p:nvPr>
        </p:nvSpPr>
        <p:spPr>
          <a:xfrm>
            <a:off x="685800" y="457200"/>
            <a:ext cx="3810000" cy="5867400"/>
          </a:xfrm>
        </p:spPr>
        <p:txBody>
          <a:bodyPr/>
          <a:lstStyle/>
          <a:p>
            <a:pPr>
              <a:buFont typeface="Wingdings" pitchFamily="2" charset="2"/>
              <a:buNone/>
            </a:pPr>
            <a:r>
              <a:rPr lang="en-US" sz="3200">
                <a:solidFill>
                  <a:schemeClr val="tx2"/>
                </a:solidFill>
                <a:latin typeface="Arial" charset="0"/>
              </a:rPr>
              <a:t>Bridge</a:t>
            </a:r>
          </a:p>
          <a:p>
            <a:r>
              <a:rPr lang="en-US"/>
              <a:t>Frame handling done in software</a:t>
            </a:r>
          </a:p>
          <a:p>
            <a:r>
              <a:rPr lang="en-US"/>
              <a:t>Analyze and forward one frame at a time</a:t>
            </a:r>
          </a:p>
          <a:p>
            <a:r>
              <a:rPr lang="en-US"/>
              <a:t>Store-and-forward</a:t>
            </a:r>
          </a:p>
          <a:p>
            <a:endParaRPr lang="en-US"/>
          </a:p>
        </p:txBody>
      </p:sp>
      <p:sp>
        <p:nvSpPr>
          <p:cNvPr id="163846" name="Rectangle 6"/>
          <p:cNvSpPr>
            <a:spLocks noGrp="1" noChangeArrowheads="1"/>
          </p:cNvSpPr>
          <p:nvPr>
            <p:ph type="body" sz="half" idx="2"/>
          </p:nvPr>
        </p:nvSpPr>
        <p:spPr>
          <a:xfrm>
            <a:off x="4648200" y="457200"/>
            <a:ext cx="3810000" cy="5867400"/>
          </a:xfrm>
        </p:spPr>
        <p:txBody>
          <a:bodyPr/>
          <a:lstStyle/>
          <a:p>
            <a:pPr>
              <a:buFont typeface="Wingdings" pitchFamily="2" charset="2"/>
              <a:buNone/>
            </a:pPr>
            <a:r>
              <a:rPr lang="en-US" sz="3200">
                <a:solidFill>
                  <a:schemeClr val="tx2"/>
                </a:solidFill>
                <a:latin typeface="Arial" charset="0"/>
              </a:rPr>
              <a:t>Layer 2 Switch</a:t>
            </a:r>
          </a:p>
          <a:p>
            <a:r>
              <a:rPr lang="en-US"/>
              <a:t>Frame handling done in hardware</a:t>
            </a:r>
          </a:p>
          <a:p>
            <a:r>
              <a:rPr lang="en-US"/>
              <a:t>Multiple data paths and can handle multiple frames at a time</a:t>
            </a:r>
          </a:p>
          <a:p>
            <a:r>
              <a:rPr lang="en-US"/>
              <a:t>Can do cut-through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A3628A1B-DF9A-4D0C-A3B4-92ACB021B1D9}" type="slidenum">
              <a:rPr lang="en-US"/>
              <a:pPr lvl="1"/>
              <a:t>15</a:t>
            </a:fld>
            <a:endParaRPr lang="en-US">
              <a:latin typeface="Times New Roman" pitchFamily="18" charset="0"/>
            </a:endParaRPr>
          </a:p>
        </p:txBody>
      </p:sp>
      <p:sp>
        <p:nvSpPr>
          <p:cNvPr id="167938" name="Rectangle 2"/>
          <p:cNvSpPr>
            <a:spLocks noGrp="1" noChangeArrowheads="1"/>
          </p:cNvSpPr>
          <p:nvPr>
            <p:ph type="title"/>
          </p:nvPr>
        </p:nvSpPr>
        <p:spPr/>
        <p:txBody>
          <a:bodyPr/>
          <a:lstStyle/>
          <a:p>
            <a:r>
              <a:rPr lang="en-US"/>
              <a:t>Layer 2 Switches</a:t>
            </a:r>
          </a:p>
        </p:txBody>
      </p:sp>
      <p:sp>
        <p:nvSpPr>
          <p:cNvPr id="167939" name="Rectangle 3"/>
          <p:cNvSpPr>
            <a:spLocks noGrp="1" noChangeArrowheads="1"/>
          </p:cNvSpPr>
          <p:nvPr>
            <p:ph type="body" idx="1"/>
          </p:nvPr>
        </p:nvSpPr>
        <p:spPr/>
        <p:txBody>
          <a:bodyPr/>
          <a:lstStyle/>
          <a:p>
            <a:r>
              <a:rPr lang="en-US"/>
              <a:t>Flat address space</a:t>
            </a:r>
          </a:p>
          <a:p>
            <a:r>
              <a:rPr lang="en-US"/>
              <a:t>Broadcast storm</a:t>
            </a:r>
          </a:p>
          <a:p>
            <a:r>
              <a:rPr lang="en-US"/>
              <a:t>Only one path between any 2 devices</a:t>
            </a:r>
          </a:p>
          <a:p>
            <a:pPr>
              <a:buFont typeface="Wingdings" pitchFamily="2" charset="2"/>
              <a:buNone/>
            </a:pPr>
            <a:endParaRPr lang="en-US"/>
          </a:p>
          <a:p>
            <a:r>
              <a:rPr lang="en-US"/>
              <a:t>Solution 1: subnetworks connected by routers</a:t>
            </a:r>
          </a:p>
          <a:p>
            <a:r>
              <a:rPr lang="en-US"/>
              <a:t>Solution 2: layer 3 switching, packet-forwarding logic in hardware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2693C22E-DC1C-4FEF-A3E9-400DE2802E59}" type="slidenum">
              <a:rPr lang="en-US"/>
              <a:pPr lvl="1"/>
              <a:t>16</a:t>
            </a:fld>
            <a:endParaRPr lang="en-US">
              <a:latin typeface="Times New Roman" pitchFamily="18" charset="0"/>
            </a:endParaRPr>
          </a:p>
        </p:txBody>
      </p:sp>
      <p:sp>
        <p:nvSpPr>
          <p:cNvPr id="114690" name="Rectangle 2"/>
          <p:cNvSpPr>
            <a:spLocks noGrp="1" noChangeArrowheads="1"/>
          </p:cNvSpPr>
          <p:nvPr>
            <p:ph type="title"/>
          </p:nvPr>
        </p:nvSpPr>
        <p:spPr>
          <a:xfrm>
            <a:off x="2438400" y="609600"/>
            <a:ext cx="6324600" cy="1143000"/>
          </a:xfrm>
        </p:spPr>
        <p:txBody>
          <a:bodyPr/>
          <a:lstStyle/>
          <a:p>
            <a:r>
              <a:rPr lang="en-US"/>
              <a:t>Figure 6.6</a:t>
            </a:r>
          </a:p>
        </p:txBody>
      </p:sp>
      <p:pic>
        <p:nvPicPr>
          <p:cNvPr id="114692" name="Picture 4" descr="F6"/>
          <p:cNvPicPr>
            <a:picLocks noGrp="1" noChangeAspect="1" noChangeArrowheads="1"/>
          </p:cNvPicPr>
          <p:nvPr>
            <p:ph idx="1"/>
          </p:nvPr>
        </p:nvPicPr>
        <p:blipFill>
          <a:blip r:embed="rId3"/>
          <a:srcRect/>
          <a:stretch>
            <a:fillRect/>
          </a:stretch>
        </p:blipFill>
        <p:spPr>
          <a:xfrm>
            <a:off x="2057400" y="0"/>
            <a:ext cx="5003800" cy="6477000"/>
          </a:xfrm>
          <a:no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18CAE0F1-3F00-418D-A29A-8537368AB43E}" type="slidenum">
              <a:rPr lang="en-US"/>
              <a:pPr lvl="1"/>
              <a:t>17</a:t>
            </a:fld>
            <a:endParaRPr lang="en-US">
              <a:latin typeface="Times New Roman" pitchFamily="18" charset="0"/>
            </a:endParaRPr>
          </a:p>
        </p:txBody>
      </p:sp>
      <p:sp>
        <p:nvSpPr>
          <p:cNvPr id="115714" name="Rectangle 2"/>
          <p:cNvSpPr>
            <a:spLocks noGrp="1" noChangeArrowheads="1"/>
          </p:cNvSpPr>
          <p:nvPr>
            <p:ph type="title"/>
          </p:nvPr>
        </p:nvSpPr>
        <p:spPr/>
        <p:txBody>
          <a:bodyPr/>
          <a:lstStyle/>
          <a:p>
            <a:r>
              <a:rPr lang="en-US"/>
              <a:t>Figure 6.7</a:t>
            </a:r>
          </a:p>
        </p:txBody>
      </p:sp>
      <p:pic>
        <p:nvPicPr>
          <p:cNvPr id="115716" name="Picture 4" descr="F7"/>
          <p:cNvPicPr>
            <a:picLocks noGrp="1" noChangeAspect="1" noChangeArrowheads="1"/>
          </p:cNvPicPr>
          <p:nvPr>
            <p:ph idx="1"/>
          </p:nvPr>
        </p:nvPicPr>
        <p:blipFill>
          <a:blip r:embed="rId3"/>
          <a:srcRect/>
          <a:stretch>
            <a:fillRect/>
          </a:stretch>
        </p:blipFill>
        <p:spPr>
          <a:xfrm>
            <a:off x="304800" y="0"/>
            <a:ext cx="8382000" cy="6478588"/>
          </a:xfrm>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B78D8ABA-8810-4C2E-8E3A-761FE7BC0011}" type="slidenum">
              <a:rPr lang="en-US"/>
              <a:pPr lvl="1"/>
              <a:t>18</a:t>
            </a:fld>
            <a:endParaRPr lang="en-US">
              <a:latin typeface="Times New Roman" pitchFamily="18" charset="0"/>
            </a:endParaRPr>
          </a:p>
        </p:txBody>
      </p:sp>
      <p:sp>
        <p:nvSpPr>
          <p:cNvPr id="116738" name="Rectangle 2"/>
          <p:cNvSpPr>
            <a:spLocks noGrp="1" noChangeArrowheads="1"/>
          </p:cNvSpPr>
          <p:nvPr>
            <p:ph type="title"/>
          </p:nvPr>
        </p:nvSpPr>
        <p:spPr/>
        <p:txBody>
          <a:bodyPr/>
          <a:lstStyle/>
          <a:p>
            <a:r>
              <a:rPr lang="en-US"/>
              <a:t>Figure 6.8</a:t>
            </a:r>
          </a:p>
        </p:txBody>
      </p:sp>
      <p:pic>
        <p:nvPicPr>
          <p:cNvPr id="116740" name="Picture 4" descr="F8"/>
          <p:cNvPicPr>
            <a:picLocks noGrp="1" noChangeAspect="1" noChangeArrowheads="1"/>
          </p:cNvPicPr>
          <p:nvPr>
            <p:ph idx="1"/>
          </p:nvPr>
        </p:nvPicPr>
        <p:blipFill>
          <a:blip r:embed="rId3"/>
          <a:srcRect/>
          <a:stretch>
            <a:fillRect/>
          </a:stretch>
        </p:blipFill>
        <p:spPr>
          <a:xfrm>
            <a:off x="228600" y="0"/>
            <a:ext cx="8382000" cy="6478588"/>
          </a:xfrm>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61930B2C-100C-4C0D-A621-F9EFCD72AE20}" type="slidenum">
              <a:rPr lang="en-US"/>
              <a:pPr lvl="1"/>
              <a:t>19</a:t>
            </a:fld>
            <a:endParaRPr lang="en-US">
              <a:latin typeface="Times New Roman" pitchFamily="18" charset="0"/>
            </a:endParaRPr>
          </a:p>
        </p:txBody>
      </p:sp>
      <p:sp>
        <p:nvSpPr>
          <p:cNvPr id="117762" name="Rectangle 2"/>
          <p:cNvSpPr>
            <a:spLocks noGrp="1" noChangeArrowheads="1"/>
          </p:cNvSpPr>
          <p:nvPr>
            <p:ph type="title"/>
          </p:nvPr>
        </p:nvSpPr>
        <p:spPr>
          <a:xfrm>
            <a:off x="2286000" y="609600"/>
            <a:ext cx="6477000" cy="1143000"/>
          </a:xfrm>
        </p:spPr>
        <p:txBody>
          <a:bodyPr/>
          <a:lstStyle/>
          <a:p>
            <a:r>
              <a:rPr lang="en-US"/>
              <a:t>Figure 6.9</a:t>
            </a:r>
          </a:p>
        </p:txBody>
      </p:sp>
      <p:pic>
        <p:nvPicPr>
          <p:cNvPr id="117764" name="Picture 4" descr="F9"/>
          <p:cNvPicPr>
            <a:picLocks noGrp="1" noChangeAspect="1" noChangeArrowheads="1"/>
          </p:cNvPicPr>
          <p:nvPr>
            <p:ph idx="1"/>
          </p:nvPr>
        </p:nvPicPr>
        <p:blipFill>
          <a:blip r:embed="rId3"/>
          <a:srcRect/>
          <a:stretch>
            <a:fillRect/>
          </a:stretch>
        </p:blipFill>
        <p:spPr>
          <a:xfrm>
            <a:off x="1981200" y="0"/>
            <a:ext cx="4945063" cy="6400800"/>
          </a:xfrm>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3BEF30E4-83AC-44ED-A826-FED5B2C5B721}" type="slidenum">
              <a:rPr lang="en-US"/>
              <a:pPr lvl="1"/>
              <a:t>2</a:t>
            </a:fld>
            <a:endParaRPr lang="en-US">
              <a:latin typeface="Times New Roman" pitchFamily="18" charset="0"/>
            </a:endParaRPr>
          </a:p>
        </p:txBody>
      </p:sp>
      <p:sp>
        <p:nvSpPr>
          <p:cNvPr id="5124" name="Rectangle 4"/>
          <p:cNvSpPr>
            <a:spLocks noGrp="1" noChangeArrowheads="1"/>
          </p:cNvSpPr>
          <p:nvPr>
            <p:ph type="title"/>
          </p:nvPr>
        </p:nvSpPr>
        <p:spPr/>
        <p:txBody>
          <a:bodyPr/>
          <a:lstStyle/>
          <a:p>
            <a:r>
              <a:rPr lang="en-US"/>
              <a:t>Introduction </a:t>
            </a:r>
          </a:p>
        </p:txBody>
      </p:sp>
      <p:sp>
        <p:nvSpPr>
          <p:cNvPr id="5125" name="Rectangle 5"/>
          <p:cNvSpPr>
            <a:spLocks noGrp="1" noChangeArrowheads="1"/>
          </p:cNvSpPr>
          <p:nvPr>
            <p:ph type="body" idx="1"/>
          </p:nvPr>
        </p:nvSpPr>
        <p:spPr/>
        <p:txBody>
          <a:bodyPr/>
          <a:lstStyle/>
          <a:p>
            <a:r>
              <a:rPr lang="en-US" dirty="0"/>
              <a:t>Fast Ethernet and Gigabit Ethernet</a:t>
            </a:r>
          </a:p>
          <a:p>
            <a:r>
              <a:rPr lang="en-US" dirty="0" smtClean="0"/>
              <a:t>High-speed </a:t>
            </a:r>
            <a:r>
              <a:rPr lang="en-US" dirty="0"/>
              <a:t>Wireless LANs</a:t>
            </a:r>
          </a:p>
        </p:txBody>
      </p:sp>
    </p:spTree>
  </p:cSld>
  <p:clrMapOvr>
    <a:masterClrMapping/>
  </p:clrMapOvr>
  <p:transition>
    <p:check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49D61BF6-BB73-4586-86FC-76D1E698BB8E}" type="slidenum">
              <a:rPr lang="en-US"/>
              <a:pPr lvl="1"/>
              <a:t>20</a:t>
            </a:fld>
            <a:endParaRPr lang="en-US">
              <a:latin typeface="Times New Roman" pitchFamily="18" charset="0"/>
            </a:endParaRPr>
          </a:p>
        </p:txBody>
      </p:sp>
      <p:sp>
        <p:nvSpPr>
          <p:cNvPr id="118786" name="Rectangle 2"/>
          <p:cNvSpPr>
            <a:spLocks noGrp="1" noChangeArrowheads="1"/>
          </p:cNvSpPr>
          <p:nvPr>
            <p:ph type="title"/>
          </p:nvPr>
        </p:nvSpPr>
        <p:spPr/>
        <p:txBody>
          <a:bodyPr/>
          <a:lstStyle/>
          <a:p>
            <a:r>
              <a:rPr lang="en-US"/>
              <a:t>Figure 6.10</a:t>
            </a:r>
          </a:p>
        </p:txBody>
      </p:sp>
      <p:pic>
        <p:nvPicPr>
          <p:cNvPr id="118788" name="Picture 4" descr="F10"/>
          <p:cNvPicPr>
            <a:picLocks noGrp="1" noChangeAspect="1" noChangeArrowheads="1"/>
          </p:cNvPicPr>
          <p:nvPr>
            <p:ph idx="1"/>
          </p:nvPr>
        </p:nvPicPr>
        <p:blipFill>
          <a:blip r:embed="rId3"/>
          <a:srcRect/>
          <a:stretch>
            <a:fillRect/>
          </a:stretch>
        </p:blipFill>
        <p:spPr>
          <a:xfrm>
            <a:off x="381000" y="0"/>
            <a:ext cx="8305800" cy="6419850"/>
          </a:xfrm>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7E624ABD-8DEA-4F1E-B84D-50AE7E07B478}" type="slidenum">
              <a:rPr lang="en-US"/>
              <a:pPr lvl="1"/>
              <a:t>21</a:t>
            </a:fld>
            <a:endParaRPr lang="en-US">
              <a:latin typeface="Times New Roman" pitchFamily="18" charset="0"/>
            </a:endParaRPr>
          </a:p>
        </p:txBody>
      </p:sp>
      <p:sp>
        <p:nvSpPr>
          <p:cNvPr id="151554" name="Rectangle 2"/>
          <p:cNvSpPr>
            <a:spLocks noGrp="1" noChangeArrowheads="1"/>
          </p:cNvSpPr>
          <p:nvPr>
            <p:ph type="title"/>
          </p:nvPr>
        </p:nvSpPr>
        <p:spPr/>
        <p:txBody>
          <a:bodyPr/>
          <a:lstStyle/>
          <a:p>
            <a:r>
              <a:rPr lang="en-US"/>
              <a:t>Figure 6.11</a:t>
            </a:r>
          </a:p>
        </p:txBody>
      </p:sp>
      <p:pic>
        <p:nvPicPr>
          <p:cNvPr id="151556" name="Picture 4" descr="F11"/>
          <p:cNvPicPr>
            <a:picLocks noGrp="1" noChangeAspect="1" noChangeArrowheads="1"/>
          </p:cNvPicPr>
          <p:nvPr>
            <p:ph idx="1"/>
          </p:nvPr>
        </p:nvPicPr>
        <p:blipFill>
          <a:blip r:embed="rId3"/>
          <a:srcRect/>
          <a:stretch>
            <a:fillRect/>
          </a:stretch>
        </p:blipFill>
        <p:spPr>
          <a:xfrm>
            <a:off x="381000" y="0"/>
            <a:ext cx="8382000" cy="6478588"/>
          </a:xfrm>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07A357F5-6FDA-4EED-A287-9F975E5B3186}" type="slidenum">
              <a:rPr lang="en-US"/>
              <a:pPr lvl="1"/>
              <a:t>22</a:t>
            </a:fld>
            <a:endParaRPr lang="en-US">
              <a:latin typeface="Times New Roman" pitchFamily="18" charset="0"/>
            </a:endParaRPr>
          </a:p>
        </p:txBody>
      </p:sp>
      <p:sp>
        <p:nvSpPr>
          <p:cNvPr id="169986" name="Rectangle 2"/>
          <p:cNvSpPr>
            <a:spLocks noGrp="1" noChangeArrowheads="1"/>
          </p:cNvSpPr>
          <p:nvPr>
            <p:ph type="title"/>
          </p:nvPr>
        </p:nvSpPr>
        <p:spPr/>
        <p:txBody>
          <a:bodyPr/>
          <a:lstStyle/>
          <a:p>
            <a:r>
              <a:rPr lang="en-US" sz="4000"/>
              <a:t>Benefits of 10 Gbps Ethernet over ATM</a:t>
            </a:r>
          </a:p>
        </p:txBody>
      </p:sp>
      <p:sp>
        <p:nvSpPr>
          <p:cNvPr id="169987" name="Rectangle 3"/>
          <p:cNvSpPr>
            <a:spLocks noGrp="1" noChangeArrowheads="1"/>
          </p:cNvSpPr>
          <p:nvPr>
            <p:ph type="body" idx="1"/>
          </p:nvPr>
        </p:nvSpPr>
        <p:spPr/>
        <p:txBody>
          <a:bodyPr/>
          <a:lstStyle/>
          <a:p>
            <a:r>
              <a:rPr lang="en-US"/>
              <a:t>No expensive, bandwidth consuming conversion between Ethernet packets and ATM cells</a:t>
            </a:r>
          </a:p>
          <a:p>
            <a:r>
              <a:rPr lang="en-US"/>
              <a:t>Network is Ethernet, end to end</a:t>
            </a:r>
          </a:p>
          <a:p>
            <a:r>
              <a:rPr lang="en-US"/>
              <a:t>IP plus Ethernet offers QoS and traffic policing capabilities approach that of ATM</a:t>
            </a:r>
          </a:p>
          <a:p>
            <a:r>
              <a:rPr lang="en-US"/>
              <a:t>Wide variety of standard optical interfaces for 10 Gbps Ethernet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F6F5C1C2-D1E5-462A-9982-BC32F8075CFD}" type="slidenum">
              <a:rPr lang="en-US"/>
              <a:pPr lvl="1"/>
              <a:t>23</a:t>
            </a:fld>
            <a:endParaRPr lang="en-US">
              <a:latin typeface="Times New Roman" pitchFamily="18" charset="0"/>
            </a:endParaRPr>
          </a:p>
        </p:txBody>
      </p:sp>
      <p:sp>
        <p:nvSpPr>
          <p:cNvPr id="176130" name="Rectangle 2"/>
          <p:cNvSpPr>
            <a:spLocks noGrp="1" noChangeArrowheads="1"/>
          </p:cNvSpPr>
          <p:nvPr>
            <p:ph type="title"/>
          </p:nvPr>
        </p:nvSpPr>
        <p:spPr/>
        <p:txBody>
          <a:bodyPr/>
          <a:lstStyle/>
          <a:p>
            <a:r>
              <a:rPr lang="en-US"/>
              <a:t>Wireless LAN Requirements</a:t>
            </a:r>
          </a:p>
        </p:txBody>
      </p:sp>
      <p:sp>
        <p:nvSpPr>
          <p:cNvPr id="176131" name="Rectangle 3"/>
          <p:cNvSpPr>
            <a:spLocks noGrp="1" noChangeArrowheads="1"/>
          </p:cNvSpPr>
          <p:nvPr>
            <p:ph type="body" idx="1"/>
          </p:nvPr>
        </p:nvSpPr>
        <p:spPr>
          <a:xfrm>
            <a:off x="685800" y="1524000"/>
            <a:ext cx="7772400" cy="4572000"/>
          </a:xfrm>
        </p:spPr>
        <p:txBody>
          <a:bodyPr/>
          <a:lstStyle/>
          <a:p>
            <a:pPr>
              <a:lnSpc>
                <a:spcPct val="80000"/>
              </a:lnSpc>
            </a:pPr>
            <a:r>
              <a:rPr lang="en-US"/>
              <a:t>Throughput</a:t>
            </a:r>
          </a:p>
          <a:p>
            <a:pPr>
              <a:lnSpc>
                <a:spcPct val="80000"/>
              </a:lnSpc>
            </a:pPr>
            <a:r>
              <a:rPr lang="en-US"/>
              <a:t>Number of nodes</a:t>
            </a:r>
          </a:p>
          <a:p>
            <a:pPr>
              <a:lnSpc>
                <a:spcPct val="80000"/>
              </a:lnSpc>
            </a:pPr>
            <a:r>
              <a:rPr lang="en-US"/>
              <a:t>Connection to backbone</a:t>
            </a:r>
          </a:p>
          <a:p>
            <a:pPr>
              <a:lnSpc>
                <a:spcPct val="80000"/>
              </a:lnSpc>
            </a:pPr>
            <a:r>
              <a:rPr lang="en-US"/>
              <a:t>Service area</a:t>
            </a:r>
          </a:p>
          <a:p>
            <a:pPr>
              <a:lnSpc>
                <a:spcPct val="80000"/>
              </a:lnSpc>
            </a:pPr>
            <a:r>
              <a:rPr lang="en-US"/>
              <a:t>Battery power consumption</a:t>
            </a:r>
          </a:p>
          <a:p>
            <a:pPr>
              <a:lnSpc>
                <a:spcPct val="80000"/>
              </a:lnSpc>
            </a:pPr>
            <a:r>
              <a:rPr lang="en-US"/>
              <a:t>Transmission robustness and security</a:t>
            </a:r>
          </a:p>
          <a:p>
            <a:pPr>
              <a:lnSpc>
                <a:spcPct val="80000"/>
              </a:lnSpc>
            </a:pPr>
            <a:r>
              <a:rPr lang="en-US"/>
              <a:t>Collocated network operation</a:t>
            </a:r>
          </a:p>
          <a:p>
            <a:pPr>
              <a:lnSpc>
                <a:spcPct val="80000"/>
              </a:lnSpc>
            </a:pPr>
            <a:r>
              <a:rPr lang="en-US"/>
              <a:t>License-free operation</a:t>
            </a:r>
          </a:p>
          <a:p>
            <a:pPr>
              <a:lnSpc>
                <a:spcPct val="80000"/>
              </a:lnSpc>
            </a:pPr>
            <a:r>
              <a:rPr lang="en-US"/>
              <a:t>Handoff/roaming</a:t>
            </a:r>
          </a:p>
          <a:p>
            <a:pPr>
              <a:lnSpc>
                <a:spcPct val="80000"/>
              </a:lnSpc>
            </a:pPr>
            <a:r>
              <a:rPr lang="en-US"/>
              <a:t>Dynamic configuration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066070AE-CF26-4E5D-9BE8-7EA9E9BBC8FE}" type="slidenum">
              <a:rPr lang="en-US"/>
              <a:pPr lvl="1"/>
              <a:t>24</a:t>
            </a:fld>
            <a:endParaRPr lang="en-US">
              <a:latin typeface="Times New Roman" pitchFamily="18" charset="0"/>
            </a:endParaRPr>
          </a:p>
        </p:txBody>
      </p:sp>
      <p:sp>
        <p:nvSpPr>
          <p:cNvPr id="121858" name="Rectangle 2"/>
          <p:cNvSpPr>
            <a:spLocks noGrp="1" noChangeArrowheads="1"/>
          </p:cNvSpPr>
          <p:nvPr>
            <p:ph type="title"/>
          </p:nvPr>
        </p:nvSpPr>
        <p:spPr/>
        <p:txBody>
          <a:bodyPr/>
          <a:lstStyle/>
          <a:p>
            <a:r>
              <a:rPr lang="en-US"/>
              <a:t>Figure 6.14</a:t>
            </a:r>
          </a:p>
        </p:txBody>
      </p:sp>
      <p:pic>
        <p:nvPicPr>
          <p:cNvPr id="121863" name="Picture 7" descr="F14"/>
          <p:cNvPicPr>
            <a:picLocks noGrp="1" noChangeAspect="1" noChangeArrowheads="1"/>
          </p:cNvPicPr>
          <p:nvPr>
            <p:ph idx="1"/>
          </p:nvPr>
        </p:nvPicPr>
        <p:blipFill>
          <a:blip r:embed="rId3"/>
          <a:srcRect/>
          <a:stretch>
            <a:fillRect/>
          </a:stretch>
        </p:blipFill>
        <p:spPr>
          <a:xfrm>
            <a:off x="381000" y="0"/>
            <a:ext cx="8382000" cy="6478588"/>
          </a:xfrm>
          <a:noFill/>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EC444D4E-694D-471F-8BCD-6B0D679A4EA7}" type="slidenum">
              <a:rPr lang="en-US"/>
              <a:pPr lvl="1"/>
              <a:t>25</a:t>
            </a:fld>
            <a:endParaRPr lang="en-US">
              <a:latin typeface="Times New Roman" pitchFamily="18" charset="0"/>
            </a:endParaRPr>
          </a:p>
        </p:txBody>
      </p:sp>
      <p:sp>
        <p:nvSpPr>
          <p:cNvPr id="177154" name="Rectangle 2"/>
          <p:cNvSpPr>
            <a:spLocks noGrp="1" noChangeArrowheads="1"/>
          </p:cNvSpPr>
          <p:nvPr>
            <p:ph type="title"/>
          </p:nvPr>
        </p:nvSpPr>
        <p:spPr/>
        <p:txBody>
          <a:bodyPr/>
          <a:lstStyle/>
          <a:p>
            <a:r>
              <a:rPr lang="en-US"/>
              <a:t>IEEE 802.11 Services</a:t>
            </a:r>
          </a:p>
        </p:txBody>
      </p:sp>
      <p:sp>
        <p:nvSpPr>
          <p:cNvPr id="177155" name="Rectangle 3"/>
          <p:cNvSpPr>
            <a:spLocks noGrp="1" noChangeArrowheads="1"/>
          </p:cNvSpPr>
          <p:nvPr>
            <p:ph type="body" idx="1"/>
          </p:nvPr>
        </p:nvSpPr>
        <p:spPr/>
        <p:txBody>
          <a:bodyPr/>
          <a:lstStyle/>
          <a:p>
            <a:r>
              <a:rPr lang="en-US"/>
              <a:t>Association </a:t>
            </a:r>
          </a:p>
          <a:p>
            <a:r>
              <a:rPr lang="en-US"/>
              <a:t>Reassociation</a:t>
            </a:r>
          </a:p>
          <a:p>
            <a:r>
              <a:rPr lang="en-US"/>
              <a:t>Disassociation</a:t>
            </a:r>
          </a:p>
          <a:p>
            <a:r>
              <a:rPr lang="en-US"/>
              <a:t>Authentication</a:t>
            </a:r>
          </a:p>
          <a:p>
            <a:r>
              <a:rPr lang="en-US"/>
              <a:t>Privacy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BF4A5489-1AFB-4A32-AAFD-DA26DD7326EB}" type="slidenum">
              <a:rPr lang="en-US"/>
              <a:pPr lvl="1"/>
              <a:t>26</a:t>
            </a:fld>
            <a:endParaRPr lang="en-US">
              <a:latin typeface="Times New Roman" pitchFamily="18" charset="0"/>
            </a:endParaRPr>
          </a:p>
        </p:txBody>
      </p:sp>
      <p:sp>
        <p:nvSpPr>
          <p:cNvPr id="122882" name="Rectangle 2"/>
          <p:cNvSpPr>
            <a:spLocks noGrp="1" noChangeArrowheads="1"/>
          </p:cNvSpPr>
          <p:nvPr>
            <p:ph type="title"/>
          </p:nvPr>
        </p:nvSpPr>
        <p:spPr/>
        <p:txBody>
          <a:bodyPr/>
          <a:lstStyle/>
          <a:p>
            <a:r>
              <a:rPr lang="en-US"/>
              <a:t>Figure 6.15</a:t>
            </a:r>
          </a:p>
        </p:txBody>
      </p:sp>
      <p:pic>
        <p:nvPicPr>
          <p:cNvPr id="122887" name="Picture 7" descr="F15"/>
          <p:cNvPicPr>
            <a:picLocks noGrp="1" noChangeAspect="1" noChangeArrowheads="1"/>
          </p:cNvPicPr>
          <p:nvPr>
            <p:ph idx="1"/>
          </p:nvPr>
        </p:nvPicPr>
        <p:blipFill>
          <a:blip r:embed="rId3"/>
          <a:srcRect/>
          <a:stretch>
            <a:fillRect/>
          </a:stretch>
        </p:blipFill>
        <p:spPr>
          <a:xfrm>
            <a:off x="381000" y="0"/>
            <a:ext cx="8382000" cy="6477000"/>
          </a:xfrm>
          <a:noFill/>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5"/>
          <p:cNvSpPr>
            <a:spLocks noGrp="1"/>
          </p:cNvSpPr>
          <p:nvPr>
            <p:ph type="ftr" sz="quarter" idx="11"/>
          </p:nvPr>
        </p:nvSpPr>
        <p:spPr/>
        <p:txBody>
          <a:bodyPr/>
          <a:lstStyle/>
          <a:p>
            <a:r>
              <a:rPr lang="en-US"/>
              <a:t>Chapter 6 High-Speed LANs</a:t>
            </a:r>
          </a:p>
        </p:txBody>
      </p:sp>
      <p:sp>
        <p:nvSpPr>
          <p:cNvPr id="6" name="Slide Number Placeholder 6"/>
          <p:cNvSpPr>
            <a:spLocks noGrp="1"/>
          </p:cNvSpPr>
          <p:nvPr>
            <p:ph type="sldNum" sz="quarter" idx="12"/>
          </p:nvPr>
        </p:nvSpPr>
        <p:spPr/>
        <p:txBody>
          <a:bodyPr/>
          <a:lstStyle/>
          <a:p>
            <a:pPr lvl="1"/>
            <a:fld id="{19F17ACE-F5FA-4457-B98D-FDD004A06770}" type="slidenum">
              <a:rPr lang="en-US"/>
              <a:pPr lvl="1"/>
              <a:t>27</a:t>
            </a:fld>
            <a:endParaRPr lang="en-US">
              <a:latin typeface="Times New Roman" pitchFamily="18" charset="0"/>
            </a:endParaRPr>
          </a:p>
        </p:txBody>
      </p:sp>
      <p:sp>
        <p:nvSpPr>
          <p:cNvPr id="123912" name="Rectangle 8"/>
          <p:cNvSpPr>
            <a:spLocks noGrp="1" noChangeArrowheads="1"/>
          </p:cNvSpPr>
          <p:nvPr>
            <p:ph type="title"/>
          </p:nvPr>
        </p:nvSpPr>
        <p:spPr>
          <a:xfrm>
            <a:off x="2667000" y="609600"/>
            <a:ext cx="6096000" cy="1143000"/>
          </a:xfrm>
        </p:spPr>
        <p:txBody>
          <a:bodyPr/>
          <a:lstStyle/>
          <a:p>
            <a:r>
              <a:rPr lang="en-US"/>
              <a:t>Figure 6.16</a:t>
            </a:r>
          </a:p>
        </p:txBody>
      </p:sp>
      <p:pic>
        <p:nvPicPr>
          <p:cNvPr id="123911" name="Picture 7" descr="F16"/>
          <p:cNvPicPr>
            <a:picLocks noGrp="1" noChangeAspect="1" noChangeArrowheads="1"/>
          </p:cNvPicPr>
          <p:nvPr>
            <p:ph sz="half" idx="2"/>
          </p:nvPr>
        </p:nvPicPr>
        <p:blipFill>
          <a:blip r:embed="rId3"/>
          <a:srcRect/>
          <a:stretch>
            <a:fillRect/>
          </a:stretch>
        </p:blipFill>
        <p:spPr>
          <a:xfrm>
            <a:off x="2209800" y="0"/>
            <a:ext cx="5005388" cy="6477000"/>
          </a:xfrm>
          <a:noFill/>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Assumption</a:t>
            </a:r>
            <a:endParaRPr lang="en-US" dirty="0"/>
          </a:p>
        </p:txBody>
      </p:sp>
      <p:sp>
        <p:nvSpPr>
          <p:cNvPr id="3" name="Content Placeholder 2"/>
          <p:cNvSpPr>
            <a:spLocks noGrp="1"/>
          </p:cNvSpPr>
          <p:nvPr>
            <p:ph idx="1"/>
          </p:nvPr>
        </p:nvSpPr>
        <p:spPr>
          <a:xfrm>
            <a:off x="682625" y="1981200"/>
            <a:ext cx="7772400" cy="4343400"/>
          </a:xfrm>
        </p:spPr>
        <p:txBody>
          <a:bodyPr/>
          <a:lstStyle/>
          <a:p>
            <a:r>
              <a:rPr lang="en-US" sz="2200" dirty="0" smtClean="0"/>
              <a:t>For CSMA/CD protocol to work in a wired LAN, the ff assumption must work.</a:t>
            </a:r>
          </a:p>
          <a:p>
            <a:pPr lvl="1"/>
            <a:r>
              <a:rPr lang="en-US" sz="2000" i="1" dirty="0" smtClean="0"/>
              <a:t>Signal from any computer in a </a:t>
            </a:r>
            <a:r>
              <a:rPr lang="en-US" sz="2000" i="1" dirty="0" err="1" smtClean="0"/>
              <a:t>ntk</a:t>
            </a:r>
            <a:r>
              <a:rPr lang="en-US" sz="2000" i="1" dirty="0" smtClean="0"/>
              <a:t> must reach all computers </a:t>
            </a:r>
            <a:r>
              <a:rPr lang="en-US" sz="2000" i="1" smtClean="0"/>
              <a:t>in </a:t>
            </a:r>
            <a:r>
              <a:rPr lang="en-US" sz="2000" i="1" smtClean="0"/>
              <a:t>the </a:t>
            </a:r>
            <a:r>
              <a:rPr lang="en-US" sz="2000" i="1" dirty="0" smtClean="0"/>
              <a:t>network. The CD mechanism won’t work without this assumption.</a:t>
            </a:r>
          </a:p>
          <a:p>
            <a:r>
              <a:rPr lang="en-US" sz="2200" dirty="0" smtClean="0"/>
              <a:t>However, in WLAN, the above assumption may not hold. Hence at the MAC level, we do not go for CD</a:t>
            </a:r>
          </a:p>
          <a:p>
            <a:r>
              <a:rPr lang="en-US" sz="2200" dirty="0" smtClean="0"/>
              <a:t>Another consequence of signal not reaching all the computers in a network is that computers in a network may not be able to communicate directly. </a:t>
            </a:r>
          </a:p>
          <a:p>
            <a:r>
              <a:rPr lang="en-US" sz="2200" dirty="0" smtClean="0"/>
              <a:t>For two computers to be able to communicate, service of another computer in the network or a fixed infrastructure, namely, an Access Point (AP), is used.</a:t>
            </a:r>
            <a:endParaRPr lang="en-US" sz="2200"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28</a:t>
            </a:fld>
            <a:endParaRPr lang="en-US">
              <a:latin typeface="+mn-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Different modes of operation of IEEE 802.11 MAC protocol</a:t>
            </a:r>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29</a:t>
            </a:fld>
            <a:endParaRPr lang="en-US">
              <a:latin typeface="+mn-lt"/>
            </a:endParaRPr>
          </a:p>
        </p:txBody>
      </p:sp>
      <p:pic>
        <p:nvPicPr>
          <p:cNvPr id="1027" name="Picture 3"/>
          <p:cNvPicPr>
            <a:picLocks noGrp="1" noChangeAspect="1" noChangeArrowheads="1"/>
          </p:cNvPicPr>
          <p:nvPr>
            <p:ph idx="1"/>
          </p:nvPr>
        </p:nvPicPr>
        <p:blipFill>
          <a:blip r:embed="rId2"/>
          <a:srcRect/>
          <a:stretch>
            <a:fillRect/>
          </a:stretch>
        </p:blipFill>
        <p:spPr bwMode="auto">
          <a:xfrm>
            <a:off x="1135838" y="1981200"/>
            <a:ext cx="6865974" cy="28956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3"/>
          <a:srcRect/>
          <a:stretch>
            <a:fillRect/>
          </a:stretch>
        </p:blipFill>
        <p:spPr bwMode="auto">
          <a:xfrm>
            <a:off x="533400" y="4953000"/>
            <a:ext cx="8305800" cy="1371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F9ACDAB3-C742-46B0-A934-0D42634D47BF}" type="slidenum">
              <a:rPr lang="en-US"/>
              <a:pPr lvl="1"/>
              <a:t>3</a:t>
            </a:fld>
            <a:endParaRPr lang="en-US">
              <a:latin typeface="Times New Roman" pitchFamily="18" charset="0"/>
            </a:endParaRPr>
          </a:p>
        </p:txBody>
      </p:sp>
      <p:sp>
        <p:nvSpPr>
          <p:cNvPr id="156674" name="Rectangle 2"/>
          <p:cNvSpPr>
            <a:spLocks noGrp="1" noChangeArrowheads="1"/>
          </p:cNvSpPr>
          <p:nvPr>
            <p:ph type="title"/>
          </p:nvPr>
        </p:nvSpPr>
        <p:spPr/>
        <p:txBody>
          <a:bodyPr/>
          <a:lstStyle/>
          <a:p>
            <a:r>
              <a:rPr lang="en-US" sz="4000"/>
              <a:t>Emergence of High-Speed LANs</a:t>
            </a:r>
          </a:p>
        </p:txBody>
      </p:sp>
      <p:sp>
        <p:nvSpPr>
          <p:cNvPr id="156675" name="Rectangle 3"/>
          <p:cNvSpPr>
            <a:spLocks noGrp="1" noChangeArrowheads="1"/>
          </p:cNvSpPr>
          <p:nvPr>
            <p:ph type="body" idx="1"/>
          </p:nvPr>
        </p:nvSpPr>
        <p:spPr/>
        <p:txBody>
          <a:bodyPr/>
          <a:lstStyle/>
          <a:p>
            <a:r>
              <a:rPr lang="en-US"/>
              <a:t>2 Significant trends</a:t>
            </a:r>
          </a:p>
          <a:p>
            <a:pPr lvl="1"/>
            <a:r>
              <a:rPr lang="en-US"/>
              <a:t>Computing power of PCs continues to grow rapidly</a:t>
            </a:r>
          </a:p>
          <a:p>
            <a:pPr lvl="1"/>
            <a:r>
              <a:rPr lang="en-US"/>
              <a:t>Network computing</a:t>
            </a:r>
          </a:p>
          <a:p>
            <a:r>
              <a:rPr lang="en-US"/>
              <a:t>Examples of requirements</a:t>
            </a:r>
          </a:p>
          <a:p>
            <a:pPr lvl="1"/>
            <a:r>
              <a:rPr lang="en-US"/>
              <a:t>Centralized server farms</a:t>
            </a:r>
          </a:p>
          <a:p>
            <a:pPr lvl="1"/>
            <a:r>
              <a:rPr lang="en-US"/>
              <a:t>Power workgroups</a:t>
            </a:r>
          </a:p>
          <a:p>
            <a:pPr lvl="1"/>
            <a:r>
              <a:rPr lang="en-US"/>
              <a:t>High-speed local backbone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sz="2400" dirty="0" smtClean="0"/>
              <a:t>The IEEE 802.11 standard says that implementation of the PCF mode of operation is </a:t>
            </a:r>
            <a:r>
              <a:rPr lang="en-US" sz="2400" i="1" dirty="0" smtClean="0"/>
              <a:t>optional.</a:t>
            </a:r>
          </a:p>
          <a:p>
            <a:r>
              <a:rPr lang="en-US" sz="2400" dirty="0" smtClean="0"/>
              <a:t>The DCF mode of operation is not suitable for real-time traffic. Rather, data delivery is made on a </a:t>
            </a:r>
            <a:r>
              <a:rPr lang="en-US" sz="2400" i="1" dirty="0" smtClean="0"/>
              <a:t>best effort basis—the network </a:t>
            </a:r>
            <a:r>
              <a:rPr lang="en-US" sz="2400" dirty="0" smtClean="0"/>
              <a:t>makes an effort to deliver data across the wireless medium, but there is no guarantee of bandwidth or bound on delay. </a:t>
            </a:r>
          </a:p>
          <a:p>
            <a:r>
              <a:rPr lang="en-US" sz="2400" dirty="0" smtClean="0"/>
              <a:t>The IEEE 802.11 standard says that implementation of the DCF mode of operation is </a:t>
            </a:r>
            <a:r>
              <a:rPr lang="en-US" sz="2400" i="1" dirty="0" smtClean="0"/>
              <a:t>mandatory, that is, the DCF mode of </a:t>
            </a:r>
            <a:r>
              <a:rPr lang="en-US" sz="2400" dirty="0" smtClean="0"/>
              <a:t>operation must be supported by a network card claiming to implement IEEE 802.11.</a:t>
            </a:r>
            <a:endParaRPr lang="en-US" sz="2400"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30</a:t>
            </a:fld>
            <a:endParaRPr lang="en-US">
              <a:latin typeface="+mn-l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Note</a:t>
            </a:r>
            <a:endParaRPr lang="en-US" dirty="0"/>
          </a:p>
        </p:txBody>
      </p:sp>
      <p:sp>
        <p:nvSpPr>
          <p:cNvPr id="3" name="Content Placeholder 2"/>
          <p:cNvSpPr>
            <a:spLocks noGrp="1"/>
          </p:cNvSpPr>
          <p:nvPr>
            <p:ph idx="1"/>
          </p:nvPr>
        </p:nvSpPr>
        <p:spPr/>
        <p:txBody>
          <a:bodyPr/>
          <a:lstStyle/>
          <a:p>
            <a:r>
              <a:rPr lang="en-US" sz="2200" dirty="0" smtClean="0"/>
              <a:t>The two modes of DCF operation, namely with hand-shake and without handshake, are not mutually exclusive. Rather, both coexist, and the two modes can be selected on a packet basis. For example, the </a:t>
            </a:r>
            <a:r>
              <a:rPr lang="en-US" sz="2200" i="1" dirty="0" err="1" smtClean="0"/>
              <a:t>dotRTSThreshold</a:t>
            </a:r>
            <a:r>
              <a:rPr lang="en-US" sz="2200" dirty="0" smtClean="0"/>
              <a:t> variable in the MAC management database can be used to choose a certain mode of operation. The </a:t>
            </a:r>
            <a:r>
              <a:rPr lang="en-US" sz="2200" i="1" dirty="0" err="1" smtClean="0"/>
              <a:t>dotRTSThreshold</a:t>
            </a:r>
            <a:r>
              <a:rPr lang="en-US" sz="2200" dirty="0" smtClean="0"/>
              <a:t> variable is initialized with an integer value representing a threshold packet length in bytes. </a:t>
            </a:r>
          </a:p>
          <a:p>
            <a:r>
              <a:rPr lang="en-US" sz="2200" dirty="0" smtClean="0"/>
              <a:t>If the length of a data packet is equal to or greater than the </a:t>
            </a:r>
            <a:r>
              <a:rPr lang="en-US" sz="2200" i="1" dirty="0" err="1" smtClean="0"/>
              <a:t>dotRTSThreshold</a:t>
            </a:r>
            <a:r>
              <a:rPr lang="en-US" sz="2200" dirty="0" smtClean="0"/>
              <a:t> value, then the MAC layer chooses the “with hand-shake” mode. On the other hand, if the packet length is smaller than the </a:t>
            </a:r>
            <a:r>
              <a:rPr lang="en-US" sz="2200" i="1" dirty="0" err="1" smtClean="0"/>
              <a:t>dotRTSThreshold</a:t>
            </a:r>
            <a:r>
              <a:rPr lang="en-US" sz="2400" i="1" dirty="0" smtClean="0"/>
              <a:t> </a:t>
            </a:r>
            <a:r>
              <a:rPr lang="en-US" sz="2400" dirty="0" smtClean="0"/>
              <a:t>value, then the “without hand-shake” mode is chosen to transmit the data packet.</a:t>
            </a:r>
            <a:endParaRPr lang="en-US" sz="2200" dirty="0"/>
          </a:p>
        </p:txBody>
      </p:sp>
      <p:sp>
        <p:nvSpPr>
          <p:cNvPr id="4" name="Footer Placeholder 3"/>
          <p:cNvSpPr>
            <a:spLocks noGrp="1"/>
          </p:cNvSpPr>
          <p:nvPr>
            <p:ph type="ftr" sz="quarter" idx="11"/>
          </p:nvPr>
        </p:nvSpPr>
        <p:spPr/>
        <p:txBody>
          <a:bodyPr/>
          <a:lstStyle/>
          <a:p>
            <a:r>
              <a:rPr lang="en-US" dirty="0" smtClean="0"/>
              <a:t>Chapter 6 High-Speed LANs</a:t>
            </a:r>
            <a:endParaRPr lang="en-US" dirty="0"/>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31</a:t>
            </a:fld>
            <a:endParaRPr lang="en-US">
              <a:latin typeface="+mn-l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in a Wireless LAN</a:t>
            </a:r>
            <a:endParaRPr lang="en-US" dirty="0"/>
          </a:p>
        </p:txBody>
      </p:sp>
      <p:sp>
        <p:nvSpPr>
          <p:cNvPr id="3" name="Content Placeholder 2"/>
          <p:cNvSpPr>
            <a:spLocks noGrp="1"/>
          </p:cNvSpPr>
          <p:nvPr>
            <p:ph idx="1"/>
          </p:nvPr>
        </p:nvSpPr>
        <p:spPr/>
        <p:txBody>
          <a:bodyPr/>
          <a:lstStyle/>
          <a:p>
            <a:r>
              <a:rPr lang="en-US" dirty="0" smtClean="0"/>
              <a:t>There are three problems in a wireless LAN, which are not found in wired LANs. These problems are as follows:</a:t>
            </a:r>
          </a:p>
          <a:p>
            <a:pPr lvl="1"/>
            <a:r>
              <a:rPr lang="en-US" dirty="0" smtClean="0"/>
              <a:t>Hidden terminal problem</a:t>
            </a:r>
          </a:p>
          <a:p>
            <a:pPr lvl="1"/>
            <a:r>
              <a:rPr lang="en-US" dirty="0" smtClean="0"/>
              <a:t>Exposed terminal problem</a:t>
            </a:r>
          </a:p>
          <a:p>
            <a:pPr lvl="1"/>
            <a:r>
              <a:rPr lang="en-US" dirty="0" smtClean="0"/>
              <a:t>Inability to detect collision.</a:t>
            </a:r>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32</a:t>
            </a:fld>
            <a:endParaRPr lang="en-US">
              <a:latin typeface="+mn-l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Hidden Terminal Problem</a:t>
            </a:r>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33</a:t>
            </a:fld>
            <a:endParaRPr lang="en-US">
              <a:latin typeface="+mn-lt"/>
            </a:endParaRPr>
          </a:p>
        </p:txBody>
      </p:sp>
      <p:pic>
        <p:nvPicPr>
          <p:cNvPr id="2050" name="Picture 2"/>
          <p:cNvPicPr>
            <a:picLocks noGrp="1" noChangeAspect="1" noChangeArrowheads="1"/>
          </p:cNvPicPr>
          <p:nvPr>
            <p:ph idx="1"/>
          </p:nvPr>
        </p:nvPicPr>
        <p:blipFill>
          <a:blip r:embed="rId2"/>
          <a:srcRect/>
          <a:stretch>
            <a:fillRect/>
          </a:stretch>
        </p:blipFill>
        <p:spPr bwMode="auto">
          <a:xfrm>
            <a:off x="1239837" y="2505075"/>
            <a:ext cx="6657975" cy="3067050"/>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Exposed Terminal Problem</a:t>
            </a:r>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34</a:t>
            </a:fld>
            <a:endParaRPr lang="en-US">
              <a:latin typeface="+mn-lt"/>
            </a:endParaRPr>
          </a:p>
        </p:txBody>
      </p:sp>
      <p:pic>
        <p:nvPicPr>
          <p:cNvPr id="3074" name="Picture 2"/>
          <p:cNvPicPr>
            <a:picLocks noGrp="1" noChangeAspect="1" noChangeArrowheads="1"/>
          </p:cNvPicPr>
          <p:nvPr>
            <p:ph idx="1"/>
          </p:nvPr>
        </p:nvPicPr>
        <p:blipFill>
          <a:blip r:embed="rId2"/>
          <a:srcRect/>
          <a:stretch>
            <a:fillRect/>
          </a:stretch>
        </p:blipFill>
        <p:spPr bwMode="auto">
          <a:xfrm>
            <a:off x="1752600" y="2209800"/>
            <a:ext cx="4924425" cy="2133600"/>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1828800" y="4419600"/>
            <a:ext cx="4810125" cy="495300"/>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Inability to Detect Collision</a:t>
            </a:r>
            <a:endParaRPr lang="en-US" dirty="0"/>
          </a:p>
        </p:txBody>
      </p:sp>
      <p:sp>
        <p:nvSpPr>
          <p:cNvPr id="3" name="Content Placeholder 2"/>
          <p:cNvSpPr>
            <a:spLocks noGrp="1"/>
          </p:cNvSpPr>
          <p:nvPr>
            <p:ph idx="1"/>
          </p:nvPr>
        </p:nvSpPr>
        <p:spPr>
          <a:xfrm>
            <a:off x="381000" y="1981200"/>
            <a:ext cx="8534400" cy="4495800"/>
          </a:xfrm>
        </p:spPr>
        <p:txBody>
          <a:bodyPr/>
          <a:lstStyle/>
          <a:p>
            <a:r>
              <a:rPr lang="en-US" sz="2400" dirty="0" smtClean="0"/>
              <a:t>Ideally, a sender should detect collision at a receiver, because it is the collision at the receiver that matters. </a:t>
            </a:r>
          </a:p>
          <a:p>
            <a:r>
              <a:rPr lang="en-US" sz="2400" dirty="0" smtClean="0"/>
              <a:t>In a wired LAN, collision is detected at the sender’s end by assuming that signals from all computers can reach all other computers. </a:t>
            </a:r>
          </a:p>
          <a:p>
            <a:r>
              <a:rPr lang="en-US" sz="2400" dirty="0" smtClean="0"/>
              <a:t>However, this assumption does not hold in a wireless LAN as it has been explained in the context of the hidden terminal problem. </a:t>
            </a:r>
          </a:p>
          <a:p>
            <a:r>
              <a:rPr lang="en-US" sz="2400" dirty="0" smtClean="0"/>
              <a:t>Another reason for the difficulty in not being able to detect collision is that many wireless devices use half duplex transceivers to simplify transceiver design. That is, a half-duplex wireless device turns on its transmitter and receiver in an alternating manner.</a:t>
            </a:r>
            <a:endParaRPr lang="en-US" sz="2400" dirty="0"/>
          </a:p>
        </p:txBody>
      </p:sp>
      <p:sp>
        <p:nvSpPr>
          <p:cNvPr id="4" name="Footer Placeholder 3"/>
          <p:cNvSpPr>
            <a:spLocks noGrp="1"/>
          </p:cNvSpPr>
          <p:nvPr>
            <p:ph type="ftr" sz="quarter" idx="11"/>
          </p:nvPr>
        </p:nvSpPr>
        <p:spPr/>
        <p:txBody>
          <a:bodyPr/>
          <a:lstStyle/>
          <a:p>
            <a:r>
              <a:rPr lang="en-US" dirty="0" smtClean="0"/>
              <a:t>Chapter 6 High-Speed LANs</a:t>
            </a:r>
            <a:endParaRPr lang="en-US" dirty="0"/>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35</a:t>
            </a:fld>
            <a:endParaRPr lang="en-US">
              <a:latin typeface="+mn-l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Transmit condition and virtual carrier sensing</a:t>
            </a:r>
            <a:br>
              <a:rPr lang="en-US" dirty="0" smtClean="0"/>
            </a:br>
            <a:endParaRPr lang="en-US" dirty="0"/>
          </a:p>
        </p:txBody>
      </p:sp>
      <p:sp>
        <p:nvSpPr>
          <p:cNvPr id="3" name="Content Placeholder 2"/>
          <p:cNvSpPr>
            <a:spLocks noGrp="1"/>
          </p:cNvSpPr>
          <p:nvPr>
            <p:ph idx="1"/>
          </p:nvPr>
        </p:nvSpPr>
        <p:spPr>
          <a:xfrm>
            <a:off x="381000" y="1600200"/>
            <a:ext cx="8382000" cy="4495800"/>
          </a:xfrm>
        </p:spPr>
        <p:txBody>
          <a:bodyPr/>
          <a:lstStyle/>
          <a:p>
            <a:r>
              <a:rPr lang="en-US" sz="2400" dirty="0" smtClean="0"/>
              <a:t>Because of inability to detect collision and sensing media by PHY is not enough to avoid problems like the hidden terminal problem – So we need another sensing mechanism</a:t>
            </a:r>
          </a:p>
          <a:p>
            <a:r>
              <a:rPr lang="en-US" sz="2400" dirty="0" smtClean="0"/>
              <a:t>Before a computer can transmit anything—data or control packets—it is essential to detect idleness of the medium. </a:t>
            </a:r>
          </a:p>
          <a:p>
            <a:r>
              <a:rPr lang="en-US" sz="2400" dirty="0" smtClean="0"/>
              <a:t>In a wired LAN, it was sufficient to detect idleness by sensing the physical medium.</a:t>
            </a:r>
          </a:p>
          <a:p>
            <a:r>
              <a:rPr lang="en-US" sz="2400" dirty="0" smtClean="0"/>
              <a:t>However, in a wireless LAN, because of the hidden terminal problem, it is not enough to sense the medium to know whether or not the medium is idle. In addition to carrier sensing at the PHY level, the WLAN MAC protocol uses the concept of virtual carrier sensing to tackle the hidden terminal problem.</a:t>
            </a:r>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36</a:t>
            </a:fld>
            <a:endParaRPr lang="en-US">
              <a:latin typeface="+mn-l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sz="2400" dirty="0" smtClean="0"/>
              <a:t>In virtual carrier sensing, a computer monitors the transmission of all control packets that it can receive, utilizes the duration information contained in those packets, and infers whether or not the medium is idle at its intended receiver.</a:t>
            </a:r>
          </a:p>
          <a:p>
            <a:r>
              <a:rPr lang="en-US" sz="2400" dirty="0" smtClean="0"/>
              <a:t>Thus, the medium is said to be idle if the PHY level carrier sensing mechanism detects no carrier and it is inferred from the virtual carrier sensing mechanism that the intended receiver within its radio range is not receiving data</a:t>
            </a:r>
            <a:r>
              <a:rPr lang="en-US" dirty="0" smtClean="0"/>
              <a:t>.</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37</a:t>
            </a:fld>
            <a:endParaRPr lang="en-US">
              <a:latin typeface="+mn-lt"/>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Virtual carrier sensing is implemented by using two concepts as listed below:</a:t>
            </a:r>
          </a:p>
          <a:p>
            <a:pPr lvl="1"/>
            <a:r>
              <a:rPr lang="en-US" dirty="0" smtClean="0"/>
              <a:t>Control frames (or, packets) </a:t>
            </a:r>
          </a:p>
          <a:p>
            <a:pPr lvl="2"/>
            <a:r>
              <a:rPr lang="en-US" dirty="0" smtClean="0"/>
              <a:t>Request-To-Send (RTS) frame</a:t>
            </a:r>
          </a:p>
          <a:p>
            <a:pPr lvl="2"/>
            <a:r>
              <a:rPr lang="en-US" dirty="0" smtClean="0"/>
              <a:t>Clear-To-Send (CTS) frame</a:t>
            </a:r>
          </a:p>
          <a:p>
            <a:r>
              <a:rPr lang="en-US" dirty="0" smtClean="0"/>
              <a:t>Network Allocation Vector (NAV): This is a scalar, integer variable held by each computer.</a:t>
            </a:r>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38</a:t>
            </a:fld>
            <a:endParaRPr lang="en-US">
              <a:latin typeface="+mn-lt"/>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080375" cy="1143000"/>
          </a:xfrm>
        </p:spPr>
        <p:txBody>
          <a:bodyPr/>
          <a:lstStyle/>
          <a:p>
            <a:r>
              <a:rPr lang="en-US" dirty="0" smtClean="0"/>
              <a:t>Cont’d</a:t>
            </a:r>
            <a:endParaRPr lang="en-US" dirty="0"/>
          </a:p>
        </p:txBody>
      </p:sp>
      <p:sp>
        <p:nvSpPr>
          <p:cNvPr id="3" name="Content Placeholder 2"/>
          <p:cNvSpPr>
            <a:spLocks noGrp="1"/>
          </p:cNvSpPr>
          <p:nvPr>
            <p:ph idx="1"/>
          </p:nvPr>
        </p:nvSpPr>
        <p:spPr>
          <a:xfrm>
            <a:off x="685800" y="1371600"/>
            <a:ext cx="7772400" cy="5105400"/>
          </a:xfrm>
        </p:spPr>
        <p:txBody>
          <a:bodyPr/>
          <a:lstStyle/>
          <a:p>
            <a:r>
              <a:rPr lang="en-US" sz="2400" dirty="0" smtClean="0"/>
              <a:t>Computers update and interpret their NAV variables as follows.</a:t>
            </a:r>
          </a:p>
          <a:p>
            <a:pPr lvl="1"/>
            <a:r>
              <a:rPr lang="en-US" sz="1800" dirty="0" smtClean="0"/>
              <a:t>Each computer has its own NAV with an initial value of 0.</a:t>
            </a:r>
          </a:p>
          <a:p>
            <a:pPr lvl="1"/>
            <a:r>
              <a:rPr lang="en-US" sz="1800" dirty="0" smtClean="0"/>
              <a:t>NAV represents for how long the medium is likely to remain busy.</a:t>
            </a:r>
          </a:p>
          <a:p>
            <a:pPr lvl="1"/>
            <a:r>
              <a:rPr lang="en-US" sz="1800" dirty="0" smtClean="0"/>
              <a:t>The unit of time information in NAV is </a:t>
            </a:r>
            <a:r>
              <a:rPr lang="en-US" sz="1800" i="1" dirty="0" smtClean="0"/>
              <a:t>microseconds.</a:t>
            </a:r>
          </a:p>
          <a:p>
            <a:pPr lvl="1"/>
            <a:r>
              <a:rPr lang="en-US" sz="1800" dirty="0" smtClean="0"/>
              <a:t>NAV is decremented by 1 with the elapse of each microsecond of real time.</a:t>
            </a:r>
          </a:p>
          <a:p>
            <a:pPr lvl="1"/>
            <a:r>
              <a:rPr lang="en-US" sz="1800" dirty="0" smtClean="0"/>
              <a:t>When NAV = 0, it is no more decremented.</a:t>
            </a:r>
          </a:p>
          <a:p>
            <a:pPr lvl="1"/>
            <a:r>
              <a:rPr lang="en-US" sz="1800" dirty="0" smtClean="0"/>
              <a:t>NAV is updated using the duration field in a received control frame as follows:</a:t>
            </a:r>
          </a:p>
          <a:p>
            <a:pPr lvl="2"/>
            <a:r>
              <a:rPr lang="en-US" sz="1800" dirty="0" smtClean="0"/>
              <a:t>NAV = Max(NAV, </a:t>
            </a:r>
            <a:r>
              <a:rPr lang="en-US" sz="1800" i="1" dirty="0" smtClean="0"/>
              <a:t>duration value received in a control frame)</a:t>
            </a:r>
          </a:p>
          <a:p>
            <a:pPr lvl="1"/>
            <a:r>
              <a:rPr lang="en-US" sz="1800" dirty="0" smtClean="0"/>
              <a:t>NAV = 0 means no pre-announced transmission is going on in the vicinity.</a:t>
            </a:r>
          </a:p>
          <a:p>
            <a:pPr lvl="1"/>
            <a:r>
              <a:rPr lang="en-US" sz="1800" dirty="0" smtClean="0"/>
              <a:t>Idle medium is defined as </a:t>
            </a:r>
            <a:r>
              <a:rPr lang="en-US" sz="1800" b="1" dirty="0" smtClean="0"/>
              <a:t>absence of carrier AND NAV = 0.</a:t>
            </a:r>
            <a:endParaRPr lang="en-US" sz="1800" dirty="0"/>
          </a:p>
        </p:txBody>
      </p:sp>
      <p:sp>
        <p:nvSpPr>
          <p:cNvPr id="4" name="Footer Placeholder 3"/>
          <p:cNvSpPr>
            <a:spLocks noGrp="1"/>
          </p:cNvSpPr>
          <p:nvPr>
            <p:ph type="ftr" sz="quarter" idx="11"/>
          </p:nvPr>
        </p:nvSpPr>
        <p:spPr/>
        <p:txBody>
          <a:bodyPr/>
          <a:lstStyle/>
          <a:p>
            <a:r>
              <a:rPr lang="en-US" dirty="0" smtClean="0"/>
              <a:t>Chapter 6 High-Speed LANs</a:t>
            </a:r>
            <a:endParaRPr lang="en-US" dirty="0"/>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39</a:t>
            </a:fld>
            <a:endParaRPr lang="en-US">
              <a:latin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39532D48-7B6A-41F5-BB4A-15F1AC4901DA}" type="slidenum">
              <a:rPr lang="en-US"/>
              <a:pPr lvl="1"/>
              <a:t>4</a:t>
            </a:fld>
            <a:endParaRPr lang="en-US">
              <a:latin typeface="Times New Roman" pitchFamily="18" charset="0"/>
            </a:endParaRPr>
          </a:p>
        </p:txBody>
      </p:sp>
      <p:sp>
        <p:nvSpPr>
          <p:cNvPr id="157698" name="Rectangle 2"/>
          <p:cNvSpPr>
            <a:spLocks noGrp="1" noChangeArrowheads="1"/>
          </p:cNvSpPr>
          <p:nvPr>
            <p:ph type="title"/>
          </p:nvPr>
        </p:nvSpPr>
        <p:spPr/>
        <p:txBody>
          <a:bodyPr/>
          <a:lstStyle/>
          <a:p>
            <a:r>
              <a:rPr lang="en-US"/>
              <a:t>Classical Ethernet</a:t>
            </a:r>
          </a:p>
        </p:txBody>
      </p:sp>
      <p:sp>
        <p:nvSpPr>
          <p:cNvPr id="157699" name="Rectangle 3"/>
          <p:cNvSpPr>
            <a:spLocks noGrp="1" noChangeArrowheads="1"/>
          </p:cNvSpPr>
          <p:nvPr>
            <p:ph type="body" idx="1"/>
          </p:nvPr>
        </p:nvSpPr>
        <p:spPr/>
        <p:txBody>
          <a:bodyPr/>
          <a:lstStyle/>
          <a:p>
            <a:r>
              <a:rPr lang="en-US"/>
              <a:t>Bus topology LAN</a:t>
            </a:r>
          </a:p>
          <a:p>
            <a:r>
              <a:rPr lang="en-US"/>
              <a:t>10 Mbps</a:t>
            </a:r>
          </a:p>
          <a:p>
            <a:r>
              <a:rPr lang="en-US"/>
              <a:t>CSMA/CD medium access control protocol</a:t>
            </a:r>
          </a:p>
          <a:p>
            <a:r>
              <a:rPr lang="en-US"/>
              <a:t>2 problems:</a:t>
            </a:r>
          </a:p>
          <a:p>
            <a:pPr lvl="1"/>
            <a:r>
              <a:rPr lang="en-US"/>
              <a:t>A transmission from any station can be received by all stations</a:t>
            </a:r>
          </a:p>
          <a:p>
            <a:pPr lvl="1"/>
            <a:r>
              <a:rPr lang="en-US"/>
              <a:t>How to regulate transmission</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8080375" cy="1066800"/>
          </a:xfrm>
        </p:spPr>
        <p:txBody>
          <a:bodyPr/>
          <a:lstStyle/>
          <a:p>
            <a:r>
              <a:rPr lang="en-US" dirty="0" smtClean="0"/>
              <a:t>Timing Relationship between RTS and CTS</a:t>
            </a:r>
            <a:endParaRPr lang="en-US" dirty="0"/>
          </a:p>
        </p:txBody>
      </p:sp>
      <p:sp>
        <p:nvSpPr>
          <p:cNvPr id="3" name="Content Placeholder 2"/>
          <p:cNvSpPr>
            <a:spLocks noGrp="1"/>
          </p:cNvSpPr>
          <p:nvPr>
            <p:ph idx="1"/>
          </p:nvPr>
        </p:nvSpPr>
        <p:spPr>
          <a:xfrm>
            <a:off x="381000" y="1752600"/>
            <a:ext cx="8074025" cy="4724400"/>
          </a:xfrm>
        </p:spPr>
        <p:txBody>
          <a:bodyPr/>
          <a:lstStyle/>
          <a:p>
            <a:pPr algn="just"/>
            <a:r>
              <a:rPr lang="en-US" sz="2200" dirty="0" smtClean="0"/>
              <a:t>The hand-shake mechanism using RTS and CTS control frames has been illustrated in the figure next. In the figure we assume that computer A wants to send a data frame to computer B, C is a computer within the radio range of A, and D is a computer within the radio range of B. We also assume that D is out of range of A, and C is out of range of B.</a:t>
            </a:r>
          </a:p>
          <a:p>
            <a:pPr algn="just"/>
            <a:r>
              <a:rPr lang="en-US" sz="2200" dirty="0" smtClean="0"/>
              <a:t>The four frames, namely RTS, CTS, DATA, and ACK, are separated by a time interval known as Short Inter Frame Space (SIFS). </a:t>
            </a:r>
          </a:p>
          <a:p>
            <a:pPr algn="just"/>
            <a:r>
              <a:rPr lang="en-US" sz="2200" dirty="0" smtClean="0"/>
              <a:t>The idea behind this spacing is to maintain a logical association between these frames. Because of propagation delay and the delay involved in computing a response to a frame, there is a need to have an allowed time gap between logically related frames</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40</a:t>
            </a:fld>
            <a:endParaRPr lang="en-US">
              <a:latin typeface="+mn-lt"/>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Relationship between RTS and CTS</a:t>
            </a:r>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41</a:t>
            </a:fld>
            <a:endParaRPr lang="en-US">
              <a:latin typeface="+mn-lt"/>
            </a:endParaRPr>
          </a:p>
        </p:txBody>
      </p:sp>
      <p:pic>
        <p:nvPicPr>
          <p:cNvPr id="5122" name="Picture 2"/>
          <p:cNvPicPr>
            <a:picLocks noGrp="1" noChangeAspect="1" noChangeArrowheads="1"/>
          </p:cNvPicPr>
          <p:nvPr>
            <p:ph idx="1"/>
          </p:nvPr>
        </p:nvPicPr>
        <p:blipFill>
          <a:blip r:embed="rId2"/>
          <a:srcRect/>
          <a:stretch>
            <a:fillRect/>
          </a:stretch>
        </p:blipFill>
        <p:spPr bwMode="auto">
          <a:xfrm>
            <a:off x="1091481" y="1981200"/>
            <a:ext cx="6954687" cy="4114800"/>
          </a:xfrm>
          <a:prstGeom prst="rect">
            <a:avLst/>
          </a:prstGeom>
          <a:noFill/>
          <a:ln w="9525">
            <a:noFill/>
            <a:miter lim="800000"/>
            <a:headEnd/>
            <a:tailEnd/>
          </a:ln>
          <a:effec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need the ACK frame?</a:t>
            </a:r>
            <a:endParaRPr lang="en-US" dirty="0"/>
          </a:p>
        </p:txBody>
      </p:sp>
      <p:sp>
        <p:nvSpPr>
          <p:cNvPr id="3" name="Content Placeholder 2"/>
          <p:cNvSpPr>
            <a:spLocks noGrp="1"/>
          </p:cNvSpPr>
          <p:nvPr>
            <p:ph idx="1"/>
          </p:nvPr>
        </p:nvSpPr>
        <p:spPr/>
        <p:txBody>
          <a:bodyPr/>
          <a:lstStyle/>
          <a:p>
            <a:r>
              <a:rPr lang="en-US" dirty="0" smtClean="0"/>
              <a:t>There is no ACK frame in Ethernet, or CSMA/CD.</a:t>
            </a:r>
          </a:p>
          <a:p>
            <a:r>
              <a:rPr lang="en-US" dirty="0" smtClean="0"/>
              <a:t>In Ethernet Upper layer protocols deal with lost frames and re-transmit. Why not here in the wireless case?</a:t>
            </a:r>
          </a:p>
          <a:p>
            <a:r>
              <a:rPr lang="en-US" dirty="0" smtClean="0"/>
              <a:t>Consider the BER in wired and wireless media – the prob. Of bit error. Consider also bothering upper layer protocols that have significant delay for retransmission.</a:t>
            </a:r>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42</a:t>
            </a:fld>
            <a:endParaRPr lang="en-US">
              <a:latin typeface="+mn-lt"/>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Hand-Shake mode of DCF Operation – Sender’s Behavior</a:t>
            </a:r>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43</a:t>
            </a:fld>
            <a:endParaRPr lang="en-US">
              <a:latin typeface="+mn-lt"/>
            </a:endParaRPr>
          </a:p>
        </p:txBody>
      </p:sp>
      <p:pic>
        <p:nvPicPr>
          <p:cNvPr id="1026" name="Picture 2"/>
          <p:cNvPicPr>
            <a:picLocks noGrp="1" noChangeAspect="1" noChangeArrowheads="1"/>
          </p:cNvPicPr>
          <p:nvPr>
            <p:ph idx="1"/>
          </p:nvPr>
        </p:nvPicPr>
        <p:blipFill>
          <a:blip r:embed="rId2"/>
          <a:srcRect/>
          <a:stretch>
            <a:fillRect/>
          </a:stretch>
        </p:blipFill>
        <p:spPr bwMode="auto">
          <a:xfrm>
            <a:off x="1828800" y="2057400"/>
            <a:ext cx="5105400" cy="4267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Random </a:t>
            </a:r>
            <a:r>
              <a:rPr lang="en-US" dirty="0" err="1" smtClean="0"/>
              <a:t>Backoff</a:t>
            </a:r>
            <a:r>
              <a:rPr lang="en-US" dirty="0" smtClean="0"/>
              <a:t> Protocol</a:t>
            </a:r>
            <a:endParaRPr lang="en-US" dirty="0"/>
          </a:p>
        </p:txBody>
      </p:sp>
      <p:sp>
        <p:nvSpPr>
          <p:cNvPr id="3" name="Content Placeholder 2"/>
          <p:cNvSpPr>
            <a:spLocks noGrp="1"/>
          </p:cNvSpPr>
          <p:nvPr>
            <p:ph idx="1"/>
          </p:nvPr>
        </p:nvSpPr>
        <p:spPr>
          <a:xfrm>
            <a:off x="304800" y="1600200"/>
            <a:ext cx="8610600" cy="5029200"/>
          </a:xfrm>
        </p:spPr>
        <p:txBody>
          <a:bodyPr/>
          <a:lstStyle/>
          <a:p>
            <a:r>
              <a:rPr lang="en-US" sz="2200" dirty="0" smtClean="0"/>
              <a:t>The </a:t>
            </a:r>
            <a:r>
              <a:rPr lang="en-US" sz="2200" dirty="0" err="1" smtClean="0"/>
              <a:t>backoff</a:t>
            </a:r>
            <a:r>
              <a:rPr lang="en-US" sz="2200" dirty="0" smtClean="0"/>
              <a:t> mechanism in the WLAN protocol works differently from the </a:t>
            </a:r>
            <a:r>
              <a:rPr lang="en-US" sz="2200" dirty="0" err="1" smtClean="0"/>
              <a:t>backoff</a:t>
            </a:r>
            <a:r>
              <a:rPr lang="en-US" sz="2200" dirty="0" smtClean="0"/>
              <a:t> mechanism in CSMA/CD protocol for Ethernet as follows.</a:t>
            </a:r>
          </a:p>
          <a:p>
            <a:pPr lvl="1"/>
            <a:r>
              <a:rPr lang="en-US" sz="1600" dirty="0" smtClean="0"/>
              <a:t>Choose a random number in the range [0, CW]. A variable, called </a:t>
            </a:r>
            <a:r>
              <a:rPr lang="en-US" sz="1600" dirty="0" err="1" smtClean="0"/>
              <a:t>Backoff</a:t>
            </a:r>
            <a:r>
              <a:rPr lang="en-US" sz="1600" dirty="0" smtClean="0"/>
              <a:t> Time Counter (BTC) is initialized with the chosen random number. The unit of time represented by the BTC variable is denoted by </a:t>
            </a:r>
            <a:r>
              <a:rPr lang="en-US" sz="1600" dirty="0" err="1" smtClean="0"/>
              <a:t>aSlotTime</a:t>
            </a:r>
            <a:r>
              <a:rPr lang="en-US" sz="1600" dirty="0" smtClean="0"/>
              <a:t>, where </a:t>
            </a:r>
            <a:r>
              <a:rPr lang="en-US" sz="1600" dirty="0" err="1" smtClean="0"/>
              <a:t>aSlotTime</a:t>
            </a:r>
            <a:r>
              <a:rPr lang="en-US" sz="1600" dirty="0" smtClean="0"/>
              <a:t> accounts for propagation time and transceiver switching time (switching time between transmitter and receiver and vice versa.)</a:t>
            </a:r>
          </a:p>
          <a:p>
            <a:pPr lvl="1"/>
            <a:r>
              <a:rPr lang="en-US" sz="1600" dirty="0" smtClean="0"/>
              <a:t>BTC is decremented by 1 if the channel is idle for </a:t>
            </a:r>
            <a:r>
              <a:rPr lang="en-US" sz="1600" dirty="0" err="1" smtClean="0"/>
              <a:t>aSlotTime</a:t>
            </a:r>
            <a:r>
              <a:rPr lang="en-US" sz="1600" dirty="0" smtClean="0"/>
              <a:t>.</a:t>
            </a:r>
          </a:p>
          <a:p>
            <a:pPr lvl="1"/>
            <a:r>
              <a:rPr lang="en-US" sz="1600" dirty="0" smtClean="0"/>
              <a:t>Stop decrementing the BTC if the medium is busy.</a:t>
            </a:r>
          </a:p>
          <a:p>
            <a:pPr lvl="1"/>
            <a:r>
              <a:rPr lang="en-US" sz="1600" dirty="0" smtClean="0"/>
              <a:t>Resume decrementing the BTC after finding the channel to be idle for DIFS interval. Thus, whenever the channel is found to be busy, decrementing of BTC is done after finding the channel to be idle for DIFS interval immediately after the busy period ends. Once the channel is idle for at least DIFS interval, subsequent decrement is done for each idle period of </a:t>
            </a:r>
            <a:r>
              <a:rPr lang="en-US" sz="1600" dirty="0" err="1" smtClean="0"/>
              <a:t>aSlotTime</a:t>
            </a:r>
            <a:r>
              <a:rPr lang="en-US" sz="1600" dirty="0" smtClean="0"/>
              <a:t> interval</a:t>
            </a:r>
          </a:p>
          <a:p>
            <a:pPr lvl="1"/>
            <a:r>
              <a:rPr lang="en-US" sz="1600" dirty="0" smtClean="0"/>
              <a:t>BTC = 0 means that the </a:t>
            </a:r>
            <a:r>
              <a:rPr lang="en-US" sz="1600" dirty="0" err="1" smtClean="0"/>
              <a:t>backoff</a:t>
            </a:r>
            <a:r>
              <a:rPr lang="en-US" sz="1600" dirty="0" smtClean="0"/>
              <a:t> process has finished.</a:t>
            </a:r>
            <a:endParaRPr lang="en-US" sz="1600"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44</a:t>
            </a:fld>
            <a:endParaRPr lang="en-US">
              <a:latin typeface="+mn-lt"/>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Note</a:t>
            </a:r>
            <a:endParaRPr lang="en-US" dirty="0"/>
          </a:p>
        </p:txBody>
      </p:sp>
      <p:sp>
        <p:nvSpPr>
          <p:cNvPr id="3" name="Content Placeholder 2"/>
          <p:cNvSpPr>
            <a:spLocks noGrp="1"/>
          </p:cNvSpPr>
          <p:nvPr>
            <p:ph idx="1"/>
          </p:nvPr>
        </p:nvSpPr>
        <p:spPr/>
        <p:txBody>
          <a:bodyPr/>
          <a:lstStyle/>
          <a:p>
            <a:r>
              <a:rPr lang="en-US" sz="2400" dirty="0" smtClean="0"/>
              <a:t>Note the important relationship between SIFS and DIFS in the form of SIFS &lt; DIFS. </a:t>
            </a:r>
          </a:p>
          <a:p>
            <a:r>
              <a:rPr lang="en-US" sz="2400" dirty="0" smtClean="0"/>
              <a:t>In the DCF mode, a computer senses the medium to be idle for at least a DIFS period. </a:t>
            </a:r>
          </a:p>
          <a:p>
            <a:r>
              <a:rPr lang="en-US" sz="2400" dirty="0" smtClean="0"/>
              <a:t>Thus, even if the computer finds the medium to be idle for SIFS period between frames in the sequence {RTS, CTS, DATA, ACK}, it does not initiate a transmission in order to not disturb an ongoing communication. </a:t>
            </a:r>
          </a:p>
          <a:p>
            <a:r>
              <a:rPr lang="en-US" sz="2400" dirty="0" smtClean="0"/>
              <a:t>Thus, the relationship SIFS &lt; DIFS is very important. </a:t>
            </a:r>
          </a:p>
          <a:p>
            <a:r>
              <a:rPr lang="en-US" sz="2400" dirty="0" smtClean="0"/>
              <a:t>A recommended equality relationship between SIFS and </a:t>
            </a:r>
            <a:r>
              <a:rPr lang="fr-FR" sz="2400" dirty="0" smtClean="0"/>
              <a:t>DIFS </a:t>
            </a:r>
            <a:r>
              <a:rPr lang="fr-FR" sz="2400" dirty="0" err="1" smtClean="0"/>
              <a:t>is</a:t>
            </a:r>
            <a:r>
              <a:rPr lang="fr-FR" sz="2400" dirty="0" smtClean="0"/>
              <a:t>: DIFS = SIFS + 2*</a:t>
            </a:r>
            <a:r>
              <a:rPr lang="fr-FR" sz="2400" dirty="0" err="1" smtClean="0"/>
              <a:t>aSlotTime</a:t>
            </a:r>
            <a:endParaRPr lang="en-US" sz="2400"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45</a:t>
            </a:fld>
            <a:endParaRPr lang="en-US">
              <a:latin typeface="+mn-lt"/>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Hand-shake mode of DCF Operation (Receiver’s Behavior</a:t>
            </a:r>
            <a:endParaRPr lang="en-US" dirty="0"/>
          </a:p>
        </p:txBody>
      </p:sp>
      <p:sp>
        <p:nvSpPr>
          <p:cNvPr id="4" name="Footer Placeholder 3"/>
          <p:cNvSpPr>
            <a:spLocks noGrp="1"/>
          </p:cNvSpPr>
          <p:nvPr>
            <p:ph type="ftr" sz="quarter" idx="11"/>
          </p:nvPr>
        </p:nvSpPr>
        <p:spPr/>
        <p:txBody>
          <a:bodyPr/>
          <a:lstStyle/>
          <a:p>
            <a:r>
              <a:rPr lang="en-US" smtClean="0"/>
              <a:t>Chapter 6 High-Speed LANs</a:t>
            </a:r>
            <a:endParaRPr lang="en-US"/>
          </a:p>
        </p:txBody>
      </p:sp>
      <p:sp>
        <p:nvSpPr>
          <p:cNvPr id="5" name="Slide Number Placeholder 4"/>
          <p:cNvSpPr>
            <a:spLocks noGrp="1"/>
          </p:cNvSpPr>
          <p:nvPr>
            <p:ph type="sldNum" sz="quarter" idx="12"/>
          </p:nvPr>
        </p:nvSpPr>
        <p:spPr/>
        <p:txBody>
          <a:bodyPr/>
          <a:lstStyle/>
          <a:p>
            <a:pPr lvl="1"/>
            <a:fld id="{78FA7EF4-4749-4B66-AC92-EE16A90E6457}" type="slidenum">
              <a:rPr lang="en-US" smtClean="0"/>
              <a:pPr lvl="1"/>
              <a:t>46</a:t>
            </a:fld>
            <a:endParaRPr lang="en-US">
              <a:latin typeface="+mn-lt"/>
            </a:endParaRPr>
          </a:p>
        </p:txBody>
      </p:sp>
      <p:pic>
        <p:nvPicPr>
          <p:cNvPr id="2050" name="Picture 2"/>
          <p:cNvPicPr>
            <a:picLocks noGrp="1" noChangeAspect="1" noChangeArrowheads="1"/>
          </p:cNvPicPr>
          <p:nvPr>
            <p:ph idx="1"/>
          </p:nvPr>
        </p:nvPicPr>
        <p:blipFill>
          <a:blip r:embed="rId2"/>
          <a:srcRect/>
          <a:stretch>
            <a:fillRect/>
          </a:stretch>
        </p:blipFill>
        <p:spPr bwMode="auto">
          <a:xfrm>
            <a:off x="1964773" y="2057400"/>
            <a:ext cx="5655227" cy="4302577"/>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B3C85590-18FC-4596-A681-385A967F1979}" type="slidenum">
              <a:rPr lang="en-US"/>
              <a:pPr lvl="1"/>
              <a:t>5</a:t>
            </a:fld>
            <a:endParaRPr lang="en-US">
              <a:latin typeface="Times New Roman" pitchFamily="18" charset="0"/>
            </a:endParaRPr>
          </a:p>
        </p:txBody>
      </p:sp>
      <p:sp>
        <p:nvSpPr>
          <p:cNvPr id="158722" name="Rectangle 2"/>
          <p:cNvSpPr>
            <a:spLocks noGrp="1" noChangeArrowheads="1"/>
          </p:cNvSpPr>
          <p:nvPr>
            <p:ph type="title"/>
          </p:nvPr>
        </p:nvSpPr>
        <p:spPr/>
        <p:txBody>
          <a:bodyPr/>
          <a:lstStyle/>
          <a:p>
            <a:r>
              <a:rPr lang="en-US"/>
              <a:t>Solution to First Problem</a:t>
            </a:r>
          </a:p>
        </p:txBody>
      </p:sp>
      <p:sp>
        <p:nvSpPr>
          <p:cNvPr id="158723" name="Rectangle 3"/>
          <p:cNvSpPr>
            <a:spLocks noGrp="1" noChangeArrowheads="1"/>
          </p:cNvSpPr>
          <p:nvPr>
            <p:ph type="body" idx="1"/>
          </p:nvPr>
        </p:nvSpPr>
        <p:spPr/>
        <p:txBody>
          <a:bodyPr/>
          <a:lstStyle/>
          <a:p>
            <a:r>
              <a:rPr lang="en-US"/>
              <a:t>Data transmitted in blocks called frames:</a:t>
            </a:r>
          </a:p>
          <a:p>
            <a:pPr lvl="1"/>
            <a:r>
              <a:rPr lang="en-US"/>
              <a:t>User data</a:t>
            </a:r>
          </a:p>
          <a:p>
            <a:pPr lvl="1"/>
            <a:r>
              <a:rPr lang="en-US"/>
              <a:t>Frame header containing unique address of destination station</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15476F2A-F934-486B-BBFB-C424405441F1}" type="slidenum">
              <a:rPr lang="en-US"/>
              <a:pPr lvl="1"/>
              <a:t>6</a:t>
            </a:fld>
            <a:endParaRPr lang="en-US">
              <a:latin typeface="Times New Roman" pitchFamily="18" charset="0"/>
            </a:endParaRPr>
          </a:p>
        </p:txBody>
      </p:sp>
      <p:sp>
        <p:nvSpPr>
          <p:cNvPr id="110597" name="Rectangle 5"/>
          <p:cNvSpPr>
            <a:spLocks noGrp="1" noChangeArrowheads="1"/>
          </p:cNvSpPr>
          <p:nvPr>
            <p:ph type="title"/>
          </p:nvPr>
        </p:nvSpPr>
        <p:spPr>
          <a:xfrm>
            <a:off x="1981200" y="609600"/>
            <a:ext cx="6781800" cy="1143000"/>
          </a:xfrm>
        </p:spPr>
        <p:txBody>
          <a:bodyPr/>
          <a:lstStyle/>
          <a:p>
            <a:r>
              <a:rPr lang="en-US"/>
              <a:t>Figure 6.1</a:t>
            </a:r>
          </a:p>
        </p:txBody>
      </p:sp>
      <p:pic>
        <p:nvPicPr>
          <p:cNvPr id="110596" name="Picture 4" descr="F1"/>
          <p:cNvPicPr>
            <a:picLocks noGrp="1" noChangeAspect="1" noChangeArrowheads="1"/>
          </p:cNvPicPr>
          <p:nvPr>
            <p:ph idx="1"/>
          </p:nvPr>
        </p:nvPicPr>
        <p:blipFill>
          <a:blip r:embed="rId3"/>
          <a:srcRect/>
          <a:stretch>
            <a:fillRect/>
          </a:stretch>
        </p:blipFill>
        <p:spPr>
          <a:xfrm>
            <a:off x="1752600" y="0"/>
            <a:ext cx="4945063" cy="6400800"/>
          </a:xfrm>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2C38798E-CD7A-491A-9332-B31CA143BEE7}" type="slidenum">
              <a:rPr lang="en-US"/>
              <a:pPr lvl="1"/>
              <a:t>7</a:t>
            </a:fld>
            <a:endParaRPr lang="en-US">
              <a:latin typeface="Times New Roman" pitchFamily="18" charset="0"/>
            </a:endParaRPr>
          </a:p>
        </p:txBody>
      </p:sp>
      <p:sp>
        <p:nvSpPr>
          <p:cNvPr id="159746" name="Rectangle 2"/>
          <p:cNvSpPr>
            <a:spLocks noGrp="1" noChangeArrowheads="1"/>
          </p:cNvSpPr>
          <p:nvPr>
            <p:ph type="title"/>
          </p:nvPr>
        </p:nvSpPr>
        <p:spPr/>
        <p:txBody>
          <a:bodyPr/>
          <a:lstStyle/>
          <a:p>
            <a:r>
              <a:rPr lang="en-US"/>
              <a:t>CSMA/CD</a:t>
            </a:r>
          </a:p>
        </p:txBody>
      </p:sp>
      <p:sp>
        <p:nvSpPr>
          <p:cNvPr id="159747" name="Rectangle 3"/>
          <p:cNvSpPr>
            <a:spLocks noGrp="1" noChangeArrowheads="1"/>
          </p:cNvSpPr>
          <p:nvPr>
            <p:ph type="body" idx="1"/>
          </p:nvPr>
        </p:nvSpPr>
        <p:spPr/>
        <p:txBody>
          <a:bodyPr/>
          <a:lstStyle/>
          <a:p>
            <a:pPr marL="609600" indent="-609600">
              <a:lnSpc>
                <a:spcPct val="80000"/>
              </a:lnSpc>
              <a:buFont typeface="Wingdings" pitchFamily="2" charset="2"/>
              <a:buNone/>
            </a:pPr>
            <a:r>
              <a:rPr lang="en-US" sz="2400"/>
              <a:t>Carrier Sense Multiple Access/ Carrier Detection</a:t>
            </a:r>
          </a:p>
          <a:p>
            <a:pPr marL="609600" indent="-609600">
              <a:lnSpc>
                <a:spcPct val="80000"/>
              </a:lnSpc>
              <a:buFont typeface="Wingdings" pitchFamily="2" charset="2"/>
              <a:buNone/>
            </a:pPr>
            <a:endParaRPr lang="en-US" sz="2400"/>
          </a:p>
          <a:p>
            <a:pPr marL="609600" indent="-609600">
              <a:lnSpc>
                <a:spcPct val="80000"/>
              </a:lnSpc>
              <a:buFont typeface="Wingdings" pitchFamily="2" charset="2"/>
              <a:buAutoNum type="arabicPeriod"/>
            </a:pPr>
            <a:r>
              <a:rPr lang="en-US" sz="2800"/>
              <a:t>If the medium is idle, transmit.</a:t>
            </a:r>
          </a:p>
          <a:p>
            <a:pPr marL="609600" indent="-609600">
              <a:lnSpc>
                <a:spcPct val="80000"/>
              </a:lnSpc>
              <a:buFont typeface="Wingdings" pitchFamily="2" charset="2"/>
              <a:buAutoNum type="arabicPeriod"/>
            </a:pPr>
            <a:r>
              <a:rPr lang="en-US" sz="2800"/>
              <a:t>If the medium is busy, continue to listen until the channel is idle, then transmit immediately.</a:t>
            </a:r>
          </a:p>
          <a:p>
            <a:pPr marL="609600" indent="-609600">
              <a:lnSpc>
                <a:spcPct val="80000"/>
              </a:lnSpc>
              <a:buFont typeface="Wingdings" pitchFamily="2" charset="2"/>
              <a:buAutoNum type="arabicPeriod"/>
            </a:pPr>
            <a:r>
              <a:rPr lang="en-US" sz="2800"/>
              <a:t>If a collision is detected during transmission, immediately cease transmitting.</a:t>
            </a:r>
          </a:p>
          <a:p>
            <a:pPr marL="609600" indent="-609600">
              <a:lnSpc>
                <a:spcPct val="80000"/>
              </a:lnSpc>
              <a:buFont typeface="Wingdings" pitchFamily="2" charset="2"/>
              <a:buAutoNum type="arabicPeriod"/>
            </a:pPr>
            <a:r>
              <a:rPr lang="en-US" sz="2800"/>
              <a:t>After a collision, wait a random amount of time, then attempt to transmit again (repeat from step 1).</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73B72674-F28A-4E2E-B76A-C6D00DF2B1B8}" type="slidenum">
              <a:rPr lang="en-US"/>
              <a:pPr lvl="1"/>
              <a:t>8</a:t>
            </a:fld>
            <a:endParaRPr lang="en-US">
              <a:latin typeface="Times New Roman" pitchFamily="18" charset="0"/>
            </a:endParaRPr>
          </a:p>
        </p:txBody>
      </p:sp>
      <p:sp>
        <p:nvSpPr>
          <p:cNvPr id="111621" name="Rectangle 5"/>
          <p:cNvSpPr>
            <a:spLocks noGrp="1" noChangeArrowheads="1"/>
          </p:cNvSpPr>
          <p:nvPr>
            <p:ph type="title"/>
          </p:nvPr>
        </p:nvSpPr>
        <p:spPr>
          <a:xfrm>
            <a:off x="2209800" y="609600"/>
            <a:ext cx="6553200" cy="1143000"/>
          </a:xfrm>
        </p:spPr>
        <p:txBody>
          <a:bodyPr/>
          <a:lstStyle/>
          <a:p>
            <a:r>
              <a:rPr lang="en-US"/>
              <a:t>Figure 6.2</a:t>
            </a:r>
          </a:p>
        </p:txBody>
      </p:sp>
      <p:pic>
        <p:nvPicPr>
          <p:cNvPr id="111620" name="Picture 4" descr="F2"/>
          <p:cNvPicPr>
            <a:picLocks noGrp="1" noChangeAspect="1" noChangeArrowheads="1"/>
          </p:cNvPicPr>
          <p:nvPr>
            <p:ph idx="1"/>
          </p:nvPr>
        </p:nvPicPr>
        <p:blipFill>
          <a:blip r:embed="rId3"/>
          <a:srcRect/>
          <a:stretch>
            <a:fillRect/>
          </a:stretch>
        </p:blipFill>
        <p:spPr>
          <a:xfrm>
            <a:off x="1828800" y="0"/>
            <a:ext cx="5003800" cy="6477000"/>
          </a:xfrm>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Chapter 6 High-Speed LANs</a:t>
            </a:r>
          </a:p>
        </p:txBody>
      </p:sp>
      <p:sp>
        <p:nvSpPr>
          <p:cNvPr id="6" name="Slide Number Placeholder 5"/>
          <p:cNvSpPr>
            <a:spLocks noGrp="1"/>
          </p:cNvSpPr>
          <p:nvPr>
            <p:ph type="sldNum" sz="quarter" idx="12"/>
          </p:nvPr>
        </p:nvSpPr>
        <p:spPr/>
        <p:txBody>
          <a:bodyPr/>
          <a:lstStyle/>
          <a:p>
            <a:pPr lvl="1"/>
            <a:fld id="{58A61151-6A75-4118-A14C-4955473B5F7E}" type="slidenum">
              <a:rPr lang="en-US"/>
              <a:pPr lvl="1"/>
              <a:t>9</a:t>
            </a:fld>
            <a:endParaRPr lang="en-US">
              <a:latin typeface="Times New Roman" pitchFamily="18" charset="0"/>
            </a:endParaRPr>
          </a:p>
        </p:txBody>
      </p:sp>
      <p:sp>
        <p:nvSpPr>
          <p:cNvPr id="112645" name="Rectangle 5"/>
          <p:cNvSpPr>
            <a:spLocks noGrp="1" noChangeArrowheads="1"/>
          </p:cNvSpPr>
          <p:nvPr>
            <p:ph type="title"/>
          </p:nvPr>
        </p:nvSpPr>
        <p:spPr/>
        <p:txBody>
          <a:bodyPr/>
          <a:lstStyle/>
          <a:p>
            <a:r>
              <a:rPr lang="en-US"/>
              <a:t>Figure 6.3</a:t>
            </a:r>
          </a:p>
        </p:txBody>
      </p:sp>
      <p:pic>
        <p:nvPicPr>
          <p:cNvPr id="112644" name="Picture 4" descr="F3"/>
          <p:cNvPicPr>
            <a:picLocks noGrp="1" noChangeAspect="1" noChangeArrowheads="1"/>
          </p:cNvPicPr>
          <p:nvPr>
            <p:ph idx="1"/>
          </p:nvPr>
        </p:nvPicPr>
        <p:blipFill>
          <a:blip r:embed="rId3"/>
          <a:srcRect/>
          <a:stretch>
            <a:fillRect/>
          </a:stretch>
        </p:blipFill>
        <p:spPr>
          <a:xfrm>
            <a:off x="457200" y="0"/>
            <a:ext cx="8382000" cy="6477000"/>
          </a:xfrm>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raining">
  <a:themeElements>
    <a:clrScheme name="Training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fontScheme name="Train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raining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Training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Training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Training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Training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Template>
  <TotalTime>9418</TotalTime>
  <Words>2354</Words>
  <Application>Microsoft PowerPoint 7.0</Application>
  <PresentationFormat>On-screen Show (4:3)</PresentationFormat>
  <Paragraphs>347</Paragraphs>
  <Slides>46</Slides>
  <Notes>27</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Training</vt:lpstr>
      <vt:lpstr>Chapter 6 </vt:lpstr>
      <vt:lpstr>Introduction </vt:lpstr>
      <vt:lpstr>Emergence of High-Speed LANs</vt:lpstr>
      <vt:lpstr>Classical Ethernet</vt:lpstr>
      <vt:lpstr>Solution to First Problem</vt:lpstr>
      <vt:lpstr>Figure 6.1</vt:lpstr>
      <vt:lpstr>CSMA/CD</vt:lpstr>
      <vt:lpstr>Figure 6.2</vt:lpstr>
      <vt:lpstr>Figure 6.3</vt:lpstr>
      <vt:lpstr>Medium Options at 10Mbps</vt:lpstr>
      <vt:lpstr>Figure 6.4</vt:lpstr>
      <vt:lpstr>Hubs and Switches</vt:lpstr>
      <vt:lpstr>Figure 6.5</vt:lpstr>
      <vt:lpstr>Slide 14</vt:lpstr>
      <vt:lpstr>Layer 2 Switches</vt:lpstr>
      <vt:lpstr>Figure 6.6</vt:lpstr>
      <vt:lpstr>Figure 6.7</vt:lpstr>
      <vt:lpstr>Figure 6.8</vt:lpstr>
      <vt:lpstr>Figure 6.9</vt:lpstr>
      <vt:lpstr>Figure 6.10</vt:lpstr>
      <vt:lpstr>Figure 6.11</vt:lpstr>
      <vt:lpstr>Benefits of 10 Gbps Ethernet over ATM</vt:lpstr>
      <vt:lpstr>Wireless LAN Requirements</vt:lpstr>
      <vt:lpstr>Figure 6.14</vt:lpstr>
      <vt:lpstr>IEEE 802.11 Services</vt:lpstr>
      <vt:lpstr>Figure 6.15</vt:lpstr>
      <vt:lpstr>Figure 6.16</vt:lpstr>
      <vt:lpstr>Important Assumption</vt:lpstr>
      <vt:lpstr>Different modes of operation of IEEE 802.11 MAC protocol</vt:lpstr>
      <vt:lpstr>Cont’d</vt:lpstr>
      <vt:lpstr>Important Note</vt:lpstr>
      <vt:lpstr>Problems in a Wireless LAN</vt:lpstr>
      <vt:lpstr>Hidden Terminal Problem</vt:lpstr>
      <vt:lpstr>Exposed Terminal Problem</vt:lpstr>
      <vt:lpstr>Inability to Detect Collision</vt:lpstr>
      <vt:lpstr>Transmit condition and virtual carrier sensing </vt:lpstr>
      <vt:lpstr>Cont’d</vt:lpstr>
      <vt:lpstr>Cont’d</vt:lpstr>
      <vt:lpstr>Cont’d</vt:lpstr>
      <vt:lpstr>Timing Relationship between RTS and CTS</vt:lpstr>
      <vt:lpstr>Timing Relationship between RTS and CTS</vt:lpstr>
      <vt:lpstr>Why do we need the ACK frame?</vt:lpstr>
      <vt:lpstr>Hand-Shake mode of DCF Operation – Sender’s Behavior</vt:lpstr>
      <vt:lpstr>The Random Backoff Protocol</vt:lpstr>
      <vt:lpstr>Important Note</vt:lpstr>
      <vt:lpstr>Hand-shake mode of DCF Operation (Receiver’s Behavior</vt:lpstr>
    </vt:vector>
  </TitlesOfParts>
  <Company>Montage Software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creator>Dean Newton</dc:creator>
  <cp:lastModifiedBy>Dr</cp:lastModifiedBy>
  <cp:revision>79</cp:revision>
  <cp:lastPrinted>1601-01-01T00:00:00Z</cp:lastPrinted>
  <dcterms:created xsi:type="dcterms:W3CDTF">2001-08-26T16:57:20Z</dcterms:created>
  <dcterms:modified xsi:type="dcterms:W3CDTF">2019-06-12T06:38:10Z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