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80" r:id="rId6"/>
    <p:sldId id="281" r:id="rId7"/>
    <p:sldId id="282" r:id="rId8"/>
    <p:sldId id="283" r:id="rId9"/>
    <p:sldId id="284" r:id="rId10"/>
    <p:sldId id="285" r:id="rId11"/>
    <p:sldId id="275" r:id="rId12"/>
    <p:sldId id="276" r:id="rId13"/>
    <p:sldId id="277" r:id="rId14"/>
    <p:sldId id="278" r:id="rId15"/>
    <p:sldId id="279" r:id="rId16"/>
    <p:sldId id="287" r:id="rId17"/>
    <p:sldId id="288" r:id="rId18"/>
    <p:sldId id="289" r:id="rId19"/>
    <p:sldId id="291" r:id="rId20"/>
    <p:sldId id="290" r:id="rId21"/>
    <p:sldId id="293" r:id="rId22"/>
    <p:sldId id="294" r:id="rId23"/>
    <p:sldId id="295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107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image" Target="../media/image130.wmf"/><Relationship Id="rId18" Type="http://schemas.openxmlformats.org/officeDocument/2006/relationships/image" Target="../media/image135.wmf"/><Relationship Id="rId26" Type="http://schemas.openxmlformats.org/officeDocument/2006/relationships/image" Target="../media/image143.wmf"/><Relationship Id="rId3" Type="http://schemas.openxmlformats.org/officeDocument/2006/relationships/image" Target="../media/image120.wmf"/><Relationship Id="rId21" Type="http://schemas.openxmlformats.org/officeDocument/2006/relationships/image" Target="../media/image138.wmf"/><Relationship Id="rId7" Type="http://schemas.openxmlformats.org/officeDocument/2006/relationships/image" Target="../media/image124.wmf"/><Relationship Id="rId12" Type="http://schemas.openxmlformats.org/officeDocument/2006/relationships/image" Target="../media/image129.wmf"/><Relationship Id="rId17" Type="http://schemas.openxmlformats.org/officeDocument/2006/relationships/image" Target="../media/image134.wmf"/><Relationship Id="rId25" Type="http://schemas.openxmlformats.org/officeDocument/2006/relationships/image" Target="../media/image142.wmf"/><Relationship Id="rId2" Type="http://schemas.openxmlformats.org/officeDocument/2006/relationships/image" Target="../media/image119.wmf"/><Relationship Id="rId16" Type="http://schemas.openxmlformats.org/officeDocument/2006/relationships/image" Target="../media/image133.wmf"/><Relationship Id="rId20" Type="http://schemas.openxmlformats.org/officeDocument/2006/relationships/image" Target="../media/image137.wmf"/><Relationship Id="rId29" Type="http://schemas.openxmlformats.org/officeDocument/2006/relationships/image" Target="../media/image146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11" Type="http://schemas.openxmlformats.org/officeDocument/2006/relationships/image" Target="../media/image128.wmf"/><Relationship Id="rId24" Type="http://schemas.openxmlformats.org/officeDocument/2006/relationships/image" Target="../media/image141.wmf"/><Relationship Id="rId32" Type="http://schemas.openxmlformats.org/officeDocument/2006/relationships/image" Target="../media/image149.wmf"/><Relationship Id="rId5" Type="http://schemas.openxmlformats.org/officeDocument/2006/relationships/image" Target="../media/image122.wmf"/><Relationship Id="rId15" Type="http://schemas.openxmlformats.org/officeDocument/2006/relationships/image" Target="../media/image132.wmf"/><Relationship Id="rId23" Type="http://schemas.openxmlformats.org/officeDocument/2006/relationships/image" Target="../media/image140.wmf"/><Relationship Id="rId28" Type="http://schemas.openxmlformats.org/officeDocument/2006/relationships/image" Target="../media/image145.wmf"/><Relationship Id="rId10" Type="http://schemas.openxmlformats.org/officeDocument/2006/relationships/image" Target="../media/image127.wmf"/><Relationship Id="rId19" Type="http://schemas.openxmlformats.org/officeDocument/2006/relationships/image" Target="../media/image136.wmf"/><Relationship Id="rId31" Type="http://schemas.openxmlformats.org/officeDocument/2006/relationships/image" Target="../media/image148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Relationship Id="rId14" Type="http://schemas.openxmlformats.org/officeDocument/2006/relationships/image" Target="../media/image131.wmf"/><Relationship Id="rId22" Type="http://schemas.openxmlformats.org/officeDocument/2006/relationships/image" Target="../media/image139.wmf"/><Relationship Id="rId27" Type="http://schemas.openxmlformats.org/officeDocument/2006/relationships/image" Target="../media/image144.wmf"/><Relationship Id="rId30" Type="http://schemas.openxmlformats.org/officeDocument/2006/relationships/image" Target="../media/image147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4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E6AA5-1C6B-486E-80C1-464135CBAAF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951-4225-4DC3-94F5-17BE7D39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5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6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6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6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6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6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90.png"/><Relationship Id="rId4" Type="http://schemas.openxmlformats.org/officeDocument/2006/relationships/oleObject" Target="../embeddings/oleObject7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7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88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9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9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oleObject" Target="../embeddings/oleObject109.bin"/><Relationship Id="rId18" Type="http://schemas.openxmlformats.org/officeDocument/2006/relationships/oleObject" Target="../embeddings/oleObject114.bin"/><Relationship Id="rId26" Type="http://schemas.openxmlformats.org/officeDocument/2006/relationships/oleObject" Target="../embeddings/oleObject122.bin"/><Relationship Id="rId39" Type="http://schemas.openxmlformats.org/officeDocument/2006/relationships/oleObject" Target="../embeddings/oleObject135.bin"/><Relationship Id="rId3" Type="http://schemas.openxmlformats.org/officeDocument/2006/relationships/oleObject" Target="../embeddings/oleObject99.bin"/><Relationship Id="rId21" Type="http://schemas.openxmlformats.org/officeDocument/2006/relationships/oleObject" Target="../embeddings/oleObject117.bin"/><Relationship Id="rId34" Type="http://schemas.openxmlformats.org/officeDocument/2006/relationships/oleObject" Target="../embeddings/oleObject130.bin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8.bin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21.bin"/><Relationship Id="rId33" Type="http://schemas.openxmlformats.org/officeDocument/2006/relationships/oleObject" Target="../embeddings/oleObject129.bin"/><Relationship Id="rId38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6.bin"/><Relationship Id="rId29" Type="http://schemas.openxmlformats.org/officeDocument/2006/relationships/oleObject" Target="../embeddings/oleObject125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7.bin"/><Relationship Id="rId24" Type="http://schemas.openxmlformats.org/officeDocument/2006/relationships/oleObject" Target="../embeddings/oleObject120.bin"/><Relationship Id="rId32" Type="http://schemas.openxmlformats.org/officeDocument/2006/relationships/oleObject" Target="../embeddings/oleObject128.bin"/><Relationship Id="rId37" Type="http://schemas.openxmlformats.org/officeDocument/2006/relationships/oleObject" Target="../embeddings/oleObject133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9.bin"/><Relationship Id="rId28" Type="http://schemas.openxmlformats.org/officeDocument/2006/relationships/oleObject" Target="../embeddings/oleObject124.bin"/><Relationship Id="rId36" Type="http://schemas.openxmlformats.org/officeDocument/2006/relationships/oleObject" Target="../embeddings/oleObject132.bin"/><Relationship Id="rId10" Type="http://schemas.openxmlformats.org/officeDocument/2006/relationships/oleObject" Target="../embeddings/oleObject106.bin"/><Relationship Id="rId19" Type="http://schemas.openxmlformats.org/officeDocument/2006/relationships/oleObject" Target="../embeddings/oleObject115.bin"/><Relationship Id="rId31" Type="http://schemas.openxmlformats.org/officeDocument/2006/relationships/oleObject" Target="../embeddings/oleObject127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5.bin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8.bin"/><Relationship Id="rId27" Type="http://schemas.openxmlformats.org/officeDocument/2006/relationships/oleObject" Target="../embeddings/oleObject123.bin"/><Relationship Id="rId30" Type="http://schemas.openxmlformats.org/officeDocument/2006/relationships/oleObject" Target="../embeddings/oleObject126.bin"/><Relationship Id="rId35" Type="http://schemas.openxmlformats.org/officeDocument/2006/relationships/oleObject" Target="../embeddings/oleObject131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45.bin"/><Relationship Id="rId5" Type="http://schemas.openxmlformats.org/officeDocument/2006/relationships/oleObject" Target="../embeddings/oleObject144.bin"/><Relationship Id="rId4" Type="http://schemas.openxmlformats.org/officeDocument/2006/relationships/oleObject" Target="../embeddings/oleObject143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oleObject" Target="../embeddings/oleObject149.bin"/><Relationship Id="rId4" Type="http://schemas.openxmlformats.org/officeDocument/2006/relationships/oleObject" Target="../embeddings/oleObject148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163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Digital system representation and analysis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sampled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Sampler used with digital controller and continuous plant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7557668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Sampled data systems-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/>
            <a:r>
              <a:rPr lang="en-US" dirty="0" smtClean="0"/>
              <a:t>Ideal sampler- have infinite switching frequency</a:t>
            </a:r>
          </a:p>
          <a:p>
            <a:pPr algn="just"/>
            <a:r>
              <a:rPr lang="en-US" dirty="0" smtClean="0"/>
              <a:t>The output of the ideal sampler x*(t) is a series of impulse signals whose amplitude is equal to the original signal x(t) </a:t>
            </a:r>
          </a:p>
          <a:p>
            <a:pPr algn="just"/>
            <a:r>
              <a:rPr lang="en-US" dirty="0" smtClean="0"/>
              <a:t>X*(t) is then given as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the Laplace transform,</a:t>
            </a:r>
          </a:p>
          <a:p>
            <a:pPr algn="just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4419599"/>
          <a:ext cx="5257800" cy="512123"/>
        </p:xfrm>
        <a:graphic>
          <a:graphicData uri="http://schemas.openxmlformats.org/presentationml/2006/ole">
            <p:oleObj spid="_x0000_s2050" name="Equation" r:id="rId3" imgW="1955520" imgH="190440" progId="">
              <p:embed/>
            </p:oleObj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71800" y="5715000"/>
            <a:ext cx="3048000" cy="685800"/>
            <a:chOff x="2971800" y="5715000"/>
            <a:chExt cx="3048000" cy="68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71800" y="6096000"/>
              <a:ext cx="1295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267200" y="5715000"/>
              <a:ext cx="3810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0" y="6096000"/>
              <a:ext cx="1447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>
              <a:off x="3886200" y="5791200"/>
              <a:ext cx="609600" cy="6096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71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X(s)                                    X*(s)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Sampled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The Laplace transform of the sampled signal x*(t) is defined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determine the value of X*(s) for x(t)=u(t) and </a:t>
            </a:r>
          </a:p>
          <a:p>
            <a:r>
              <a:rPr lang="en-US" dirty="0" smtClean="0"/>
              <a:t>It may be difficult to find closed form of X*(s) from the equation given in (1.1)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1981200"/>
          <a:ext cx="2784021" cy="984250"/>
        </p:xfrm>
        <a:graphic>
          <a:graphicData uri="http://schemas.openxmlformats.org/presentationml/2006/ole">
            <p:oleObj spid="_x0000_s3074" name="Equation" r:id="rId3" imgW="1257120" imgH="4442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71800" y="3733800"/>
          <a:ext cx="1066800" cy="533400"/>
        </p:xfrm>
        <a:graphic>
          <a:graphicData uri="http://schemas.openxmlformats.org/presentationml/2006/ole">
            <p:oleObj spid="_x0000_s3075" name="Equation" r:id="rId4" imgW="520560" imgH="21564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220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(1.1)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38400" y="5486400"/>
          <a:ext cx="5127814" cy="838200"/>
        </p:xfrm>
        <a:graphic>
          <a:graphicData uri="http://schemas.openxmlformats.org/presentationml/2006/ole">
            <p:oleObj spid="_x0000_s3076" name="Equation" r:id="rId5" imgW="2641320" imgH="431640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Sampled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 smtClean="0"/>
              <a:t>Example: Find X*(s) when X(s) is given by</a:t>
            </a:r>
          </a:p>
          <a:p>
            <a:endParaRPr lang="en-US" dirty="0" smtClean="0"/>
          </a:p>
          <a:p>
            <a:r>
              <a:rPr lang="en-US" dirty="0" smtClean="0"/>
              <a:t>Another closed form expression for X*(s) 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Properties of X*(s) </a:t>
            </a:r>
          </a:p>
          <a:p>
            <a:pPr lvl="1"/>
            <a:r>
              <a:rPr lang="en-US" dirty="0" smtClean="0"/>
              <a:t>1. X*(s) is period in s with period </a:t>
            </a:r>
            <a:r>
              <a:rPr lang="en-US" dirty="0" err="1" smtClean="0"/>
              <a:t>jws</a:t>
            </a:r>
            <a:endParaRPr lang="en-US" dirty="0" smtClean="0"/>
          </a:p>
          <a:p>
            <a:pPr lvl="1"/>
            <a:r>
              <a:rPr lang="en-US" dirty="0" smtClean="0"/>
              <a:t>2. If X(s) has a pole at s=s1, then X*(s) will have poles at s=s1+jnws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95600" y="1676400"/>
          <a:ext cx="2133600" cy="753035"/>
        </p:xfrm>
        <a:graphic>
          <a:graphicData uri="http://schemas.openxmlformats.org/presentationml/2006/ole">
            <p:oleObj spid="_x0000_s4098" name="Equation" r:id="rId3" imgW="1079280" imgH="38088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71800" y="2895600"/>
          <a:ext cx="3513667" cy="838200"/>
        </p:xfrm>
        <a:graphic>
          <a:graphicData uri="http://schemas.openxmlformats.org/presentationml/2006/ole">
            <p:oleObj spid="_x0000_s4099" name="Equation" r:id="rId4" imgW="1866600" imgH="444240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Sampled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 smtClean="0"/>
              <a:t>The frequency spectrum of x*(t) is obtained by using Fourier transform </a:t>
            </a:r>
          </a:p>
          <a:p>
            <a:pPr algn="just"/>
            <a:r>
              <a:rPr lang="en-US" dirty="0" smtClean="0"/>
              <a:t>X*(</a:t>
            </a:r>
            <a:r>
              <a:rPr lang="en-US" dirty="0" err="1" smtClean="0"/>
              <a:t>jw</a:t>
            </a:r>
            <a:r>
              <a:rPr lang="en-US" dirty="0" smtClean="0"/>
              <a:t>) is obtained by replacing s=</a:t>
            </a:r>
            <a:r>
              <a:rPr lang="en-US" dirty="0" err="1" smtClean="0"/>
              <a:t>jw</a:t>
            </a:r>
            <a:r>
              <a:rPr lang="en-US" dirty="0" smtClean="0"/>
              <a:t> in the Laplace transform since x(t)=0 for t&lt;0.</a:t>
            </a:r>
          </a:p>
          <a:p>
            <a:pPr algn="just"/>
            <a:r>
              <a:rPr lang="en-US" dirty="0" smtClean="0"/>
              <a:t>Hence X*(</a:t>
            </a:r>
            <a:r>
              <a:rPr lang="en-US" dirty="0" err="1" smtClean="0"/>
              <a:t>jw</a:t>
            </a:r>
            <a:r>
              <a:rPr lang="en-US" dirty="0" smtClean="0"/>
              <a:t>) is given by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Effect of sampling on frequency spectrum is to repeat or replicate the frequency spectrum centered at </a:t>
            </a:r>
            <a:r>
              <a:rPr lang="en-US" dirty="0" smtClean="0">
                <a:sym typeface="Symbol"/>
              </a:rPr>
              <a:t></a:t>
            </a:r>
            <a:r>
              <a:rPr lang="en-US" dirty="0" err="1" smtClean="0">
                <a:sym typeface="Symbol"/>
              </a:rPr>
              <a:t>ks</a:t>
            </a:r>
            <a:r>
              <a:rPr lang="en-US" dirty="0" smtClean="0">
                <a:sym typeface="Symbol"/>
              </a:rPr>
              <a:t> with k=1,2,3…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4600" y="3962400"/>
          <a:ext cx="4076700" cy="685800"/>
        </p:xfrm>
        <a:graphic>
          <a:graphicData uri="http://schemas.openxmlformats.org/presentationml/2006/ole">
            <p:oleObj spid="_x0000_s5122" name="Equation" r:id="rId3" imgW="1358640" imgH="228600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Sampled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sampling theorem- sampling should be performed at frequency at least twice the maximum frequency of the original signal x(t)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Where </a:t>
            </a:r>
            <a:r>
              <a:rPr lang="en-US" dirty="0" err="1" smtClean="0"/>
              <a:t>fs</a:t>
            </a:r>
            <a:r>
              <a:rPr lang="en-US" dirty="0" smtClean="0"/>
              <a:t> is sampling frequency and </a:t>
            </a:r>
            <a:r>
              <a:rPr lang="en-US" dirty="0" err="1" smtClean="0"/>
              <a:t>f</a:t>
            </a:r>
            <a:r>
              <a:rPr lang="en-US" sz="1800" dirty="0" err="1" smtClean="0"/>
              <a:t>max</a:t>
            </a:r>
            <a:r>
              <a:rPr lang="en-US" dirty="0" smtClean="0"/>
              <a:t> is maximum frequency of signal</a:t>
            </a:r>
          </a:p>
          <a:p>
            <a:pPr algn="just"/>
            <a:r>
              <a:rPr lang="en-US" dirty="0" smtClean="0"/>
              <a:t>When sampling frequency is less than </a:t>
            </a:r>
            <a:r>
              <a:rPr lang="en-US" dirty="0" err="1" smtClean="0"/>
              <a:t>Nyquest</a:t>
            </a:r>
            <a:r>
              <a:rPr lang="en-US" dirty="0" smtClean="0"/>
              <a:t> frequency, aliasing occurs. </a:t>
            </a:r>
          </a:p>
          <a:p>
            <a:pPr algn="just"/>
            <a:r>
              <a:rPr lang="en-US" dirty="0" smtClean="0"/>
              <a:t>For reconstruction of sampled data signals, filter is required- low pass filter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438400"/>
            <a:ext cx="166977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83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Sampled data systems-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hold</a:t>
            </a:r>
          </a:p>
          <a:p>
            <a:pPr lvl="1"/>
            <a:r>
              <a:rPr lang="en-US" dirty="0" smtClean="0"/>
              <a:t>in all sampled data systems, data hold systems are used </a:t>
            </a:r>
          </a:p>
          <a:p>
            <a:pPr lvl="1"/>
            <a:r>
              <a:rPr lang="en-US" dirty="0" smtClean="0"/>
              <a:t> It approximates an ideal low pass filter </a:t>
            </a:r>
          </a:p>
          <a:p>
            <a:pPr lvl="1"/>
            <a:r>
              <a:rPr lang="en-US" dirty="0" smtClean="0"/>
              <a:t>It converts the sampled signal into a continuous time signal </a:t>
            </a:r>
          </a:p>
          <a:p>
            <a:pPr lvl="1"/>
            <a:r>
              <a:rPr lang="en-US" dirty="0" smtClean="0"/>
              <a:t>There are three types of data hold circuits </a:t>
            </a:r>
          </a:p>
          <a:p>
            <a:pPr lvl="2"/>
            <a:r>
              <a:rPr lang="en-US" dirty="0" smtClean="0"/>
              <a:t>Zero order, first order and second order data hold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If the input of a sampler is given by e(t) and e</a:t>
            </a:r>
            <a:r>
              <a:rPr lang="en-US" sz="1800" dirty="0" smtClean="0"/>
              <a:t>n</a:t>
            </a:r>
            <a:r>
              <a:rPr lang="en-US" dirty="0" smtClean="0"/>
              <a:t>(t) is used to denote the reconstructed signal, then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Where e’(</a:t>
            </a:r>
            <a:r>
              <a:rPr lang="en-US" dirty="0" err="1" smtClean="0"/>
              <a:t>nT</a:t>
            </a:r>
            <a:r>
              <a:rPr lang="en-US" dirty="0" smtClean="0"/>
              <a:t>) is the derivative of e(t) at </a:t>
            </a:r>
            <a:r>
              <a:rPr lang="en-US" dirty="0" err="1" smtClean="0"/>
              <a:t>nT</a:t>
            </a:r>
            <a:r>
              <a:rPr lang="en-US" dirty="0" smtClean="0"/>
              <a:t> and e’’(</a:t>
            </a:r>
            <a:r>
              <a:rPr lang="en-US" dirty="0" err="1" smtClean="0"/>
              <a:t>nT</a:t>
            </a:r>
            <a:r>
              <a:rPr lang="en-US" dirty="0" smtClean="0"/>
              <a:t>) is second derivative </a:t>
            </a:r>
          </a:p>
          <a:p>
            <a:pPr algn="just"/>
            <a:r>
              <a:rPr lang="en-US" dirty="0" smtClean="0"/>
              <a:t>Order of the data hold is determined by the number of terms used to approximate e</a:t>
            </a:r>
            <a:r>
              <a:rPr lang="en-US" sz="1800" dirty="0" smtClean="0"/>
              <a:t>n</a:t>
            </a:r>
            <a:r>
              <a:rPr lang="en-US" dirty="0" smtClean="0"/>
              <a:t>(t)</a:t>
            </a:r>
          </a:p>
          <a:p>
            <a:pPr lvl="2" algn="just"/>
            <a:r>
              <a:rPr lang="en-US" dirty="0" smtClean="0"/>
              <a:t>First term only –zero order hold </a:t>
            </a:r>
          </a:p>
          <a:p>
            <a:pPr lvl="2" algn="just"/>
            <a:r>
              <a:rPr lang="en-US" dirty="0" smtClean="0"/>
              <a:t>Two terms only- first order hold </a:t>
            </a:r>
          </a:p>
          <a:p>
            <a:pPr lvl="2" algn="just"/>
            <a:r>
              <a:rPr lang="en-US" dirty="0" smtClean="0"/>
              <a:t>Three terms only – second order hold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9167" t="27101" r="18429" b="63770"/>
          <a:stretch>
            <a:fillRect/>
          </a:stretch>
        </p:blipFill>
        <p:spPr bwMode="auto">
          <a:xfrm>
            <a:off x="1676400" y="2286000"/>
            <a:ext cx="6521351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 l="33173" t="47578" r="27724" b="45299"/>
          <a:stretch>
            <a:fillRect/>
          </a:stretch>
        </p:blipFill>
        <p:spPr bwMode="auto">
          <a:xfrm>
            <a:off x="1447800" y="28956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numerical approximation of e’(t) and e’’(t)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Zero order hold is given as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transfer function is then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35417" t="69231" r="23878" b="9117"/>
          <a:stretch>
            <a:fillRect/>
          </a:stretch>
        </p:blipFill>
        <p:spPr bwMode="auto">
          <a:xfrm>
            <a:off x="1981200" y="2514600"/>
            <a:ext cx="391552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4114800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1400" dirty="0" smtClean="0"/>
              <a:t>n</a:t>
            </a:r>
            <a:r>
              <a:rPr lang="en-US" sz="2400" dirty="0" smtClean="0"/>
              <a:t>(t)=e(</a:t>
            </a:r>
            <a:r>
              <a:rPr lang="en-US" sz="2400" dirty="0" err="1" smtClean="0"/>
              <a:t>nT</a:t>
            </a:r>
            <a:r>
              <a:rPr lang="en-US" sz="2400" dirty="0" smtClean="0"/>
              <a:t>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14600" y="4648200"/>
          <a:ext cx="1623060" cy="685800"/>
        </p:xfrm>
        <a:graphic>
          <a:graphicData uri="http://schemas.openxmlformats.org/presentationml/2006/ole">
            <p:oleObj spid="_x0000_s36866" name="Equation" r:id="rId4" imgW="901440" imgH="380880" progId="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703638" y="5921375"/>
          <a:ext cx="2444750" cy="730250"/>
        </p:xfrm>
        <a:graphic>
          <a:graphicData uri="http://schemas.openxmlformats.org/presentationml/2006/ole">
            <p:oleObj spid="_x0000_s36868" name="Equation" r:id="rId5" imgW="1358640" imgH="406080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reconstruction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dirty="0" smtClean="0"/>
              <a:t>In the frequency domain, the ZOH is given as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1752600"/>
          <a:ext cx="2970893" cy="635000"/>
        </p:xfrm>
        <a:graphic>
          <a:graphicData uri="http://schemas.openxmlformats.org/presentationml/2006/ole">
            <p:oleObj spid="_x0000_s37891" name="Equation" r:id="rId3" imgW="1663560" imgH="355320" progId="">
              <p:embed/>
            </p:oleObj>
          </a:graphicData>
        </a:graphic>
      </p:graphicFrame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23646" t="16667" r="41801" b="10417"/>
          <a:stretch>
            <a:fillRect/>
          </a:stretch>
        </p:blipFill>
        <p:spPr bwMode="auto">
          <a:xfrm>
            <a:off x="2057400" y="2438400"/>
            <a:ext cx="34039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Sampled </a:t>
            </a:r>
            <a:r>
              <a:rPr lang="en-US" dirty="0" smtClean="0"/>
              <a:t>data systems </a:t>
            </a:r>
          </a:p>
          <a:p>
            <a:pPr lvl="1"/>
            <a:r>
              <a:rPr lang="en-US" dirty="0" smtClean="0"/>
              <a:t>Need for sampling </a:t>
            </a:r>
          </a:p>
          <a:p>
            <a:pPr lvl="1"/>
            <a:r>
              <a:rPr lang="en-US" dirty="0" smtClean="0"/>
              <a:t>Types of sampled data systems</a:t>
            </a:r>
          </a:p>
          <a:p>
            <a:r>
              <a:rPr lang="en-US" dirty="0" smtClean="0"/>
              <a:t>Digital </a:t>
            </a:r>
            <a:r>
              <a:rPr lang="en-US" dirty="0" smtClean="0"/>
              <a:t>system representation and analysis</a:t>
            </a:r>
          </a:p>
          <a:p>
            <a:r>
              <a:rPr lang="en-US" dirty="0" smtClean="0"/>
              <a:t>Stability </a:t>
            </a:r>
            <a:r>
              <a:rPr lang="en-US" dirty="0" err="1" smtClean="0"/>
              <a:t>anaslsys</a:t>
            </a:r>
            <a:r>
              <a:rPr lang="en-US" dirty="0" smtClean="0"/>
              <a:t> in digital systems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reconstruction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order hold </a:t>
            </a:r>
          </a:p>
          <a:p>
            <a:pPr lvl="1"/>
            <a:r>
              <a:rPr lang="en-US" dirty="0" smtClean="0"/>
              <a:t>Contains the first two terms of Taylor series expansion of e</a:t>
            </a:r>
            <a:r>
              <a:rPr lang="en-US" sz="1800" dirty="0" smtClean="0"/>
              <a:t>n</a:t>
            </a:r>
            <a:r>
              <a:rPr lang="en-US" dirty="0" smtClean="0"/>
              <a:t>(t)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the derivative e’(</a:t>
            </a:r>
            <a:r>
              <a:rPr lang="en-US" dirty="0" err="1" smtClean="0"/>
              <a:t>nT</a:t>
            </a:r>
            <a:r>
              <a:rPr lang="en-US" dirty="0" smtClean="0"/>
              <a:t>) is given by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Hence the transfer function of FOH is given by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200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1400" dirty="0" smtClean="0"/>
              <a:t>n</a:t>
            </a:r>
            <a:r>
              <a:rPr lang="en-US" sz="2400" dirty="0" smtClean="0"/>
              <a:t>(t)=e(</a:t>
            </a:r>
            <a:r>
              <a:rPr lang="en-US" sz="2400" dirty="0" err="1" smtClean="0"/>
              <a:t>nT</a:t>
            </a:r>
            <a:r>
              <a:rPr lang="en-US" sz="2400" dirty="0" smtClean="0"/>
              <a:t>)+e’(</a:t>
            </a:r>
            <a:r>
              <a:rPr lang="en-US" sz="2400" dirty="0" err="1" smtClean="0"/>
              <a:t>nT</a:t>
            </a:r>
            <a:r>
              <a:rPr lang="en-US" sz="2400" dirty="0" smtClean="0"/>
              <a:t>)(t-</a:t>
            </a:r>
            <a:r>
              <a:rPr lang="en-US" sz="2400" dirty="0" err="1" smtClean="0"/>
              <a:t>nT</a:t>
            </a:r>
            <a:r>
              <a:rPr lang="en-US" sz="2400" dirty="0" smtClean="0"/>
              <a:t>)        </a:t>
            </a:r>
            <a:r>
              <a:rPr lang="en-US" sz="2400" dirty="0" err="1" smtClean="0"/>
              <a:t>nT</a:t>
            </a:r>
            <a:r>
              <a:rPr lang="en-US" sz="2400" dirty="0" smtClean="0"/>
              <a:t>&lt;t&lt;(n+1)T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28245" y="4114800"/>
          <a:ext cx="2381955" cy="559242"/>
        </p:xfrm>
        <a:graphic>
          <a:graphicData uri="http://schemas.openxmlformats.org/presentationml/2006/ole">
            <p:oleObj spid="_x0000_s41986" name="Equation" r:id="rId3" imgW="1460160" imgH="342720" progId="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905000" y="5257800"/>
          <a:ext cx="2468563" cy="846138"/>
        </p:xfrm>
        <a:graphic>
          <a:graphicData uri="http://schemas.openxmlformats.org/presentationml/2006/ole">
            <p:oleObj spid="_x0000_s41987" name="Equation" r:id="rId4" imgW="1371600" imgH="469800" progId="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922838" y="5257800"/>
          <a:ext cx="2835275" cy="846138"/>
        </p:xfrm>
        <a:graphic>
          <a:graphicData uri="http://schemas.openxmlformats.org/presentationml/2006/ole">
            <p:oleObj spid="_x0000_s41988" name="Equation" r:id="rId5" imgW="1574640" imgH="469800" progId="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converters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Data conversion from analog to digital and vice versa is a critical part in digital control </a:t>
            </a:r>
          </a:p>
          <a:p>
            <a:pPr lvl="1" algn="just"/>
            <a:r>
              <a:rPr lang="en-US" dirty="0" smtClean="0"/>
              <a:t>Analog to digital converter </a:t>
            </a:r>
          </a:p>
          <a:p>
            <a:pPr lvl="2" algn="just"/>
            <a:r>
              <a:rPr lang="en-US" dirty="0" smtClean="0"/>
              <a:t>Interface sensors to digital controller </a:t>
            </a:r>
          </a:p>
          <a:p>
            <a:pPr lvl="1" algn="just"/>
            <a:r>
              <a:rPr lang="en-US" dirty="0" smtClean="0"/>
              <a:t>Digital to analog converter </a:t>
            </a:r>
          </a:p>
          <a:p>
            <a:pPr lvl="2" algn="just"/>
            <a:r>
              <a:rPr lang="en-US" dirty="0" smtClean="0"/>
              <a:t>Interfaces digital controller to actuator/plant </a:t>
            </a:r>
          </a:p>
          <a:p>
            <a:pPr algn="just"/>
            <a:r>
              <a:rPr lang="en-US" dirty="0" smtClean="0"/>
              <a:t>DAC is a practical hold circuit </a:t>
            </a:r>
          </a:p>
          <a:p>
            <a:pPr lvl="1" algn="just"/>
            <a:r>
              <a:rPr lang="en-US" dirty="0" smtClean="0"/>
              <a:t>Reference voltage( full scale voltage)</a:t>
            </a:r>
          </a:p>
          <a:p>
            <a:pPr lvl="1" algn="just"/>
            <a:r>
              <a:rPr lang="en-US" dirty="0" smtClean="0"/>
              <a:t>Resolution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converters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ADC converts analog signal to digital </a:t>
            </a:r>
          </a:p>
          <a:p>
            <a:pPr lvl="1"/>
            <a:r>
              <a:rPr lang="en-US" dirty="0" smtClean="0"/>
              <a:t>No of bits of the ADC </a:t>
            </a:r>
          </a:p>
          <a:p>
            <a:pPr lvl="1"/>
            <a:r>
              <a:rPr lang="en-US" dirty="0" smtClean="0"/>
              <a:t>Conversion time </a:t>
            </a:r>
          </a:p>
          <a:p>
            <a:pPr lvl="1"/>
            <a:r>
              <a:rPr lang="en-US" dirty="0" smtClean="0"/>
              <a:t>Various types of converters are used </a:t>
            </a:r>
          </a:p>
          <a:p>
            <a:pPr lvl="2"/>
            <a:r>
              <a:rPr lang="en-US" dirty="0" smtClean="0"/>
              <a:t>Select converter based on the cost/conversion time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1) If the input of an ideal sampler is e(t)=2cos(</a:t>
            </a:r>
            <a:r>
              <a:rPr lang="en-US" dirty="0" smtClean="0">
                <a:sym typeface="Symbol"/>
              </a:rPr>
              <a:t></a:t>
            </a:r>
            <a:r>
              <a:rPr lang="en-US" sz="16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t)</a:t>
            </a:r>
            <a:r>
              <a:rPr lang="en-US" dirty="0" smtClean="0"/>
              <a:t> where </a:t>
            </a:r>
            <a:r>
              <a:rPr lang="en-US" dirty="0" smtClean="0">
                <a:sym typeface="Symbol"/>
              </a:rPr>
              <a:t></a:t>
            </a:r>
            <a:r>
              <a:rPr lang="en-US" sz="1600" dirty="0" smtClean="0">
                <a:sym typeface="Symbol"/>
              </a:rPr>
              <a:t>1</a:t>
            </a:r>
            <a:r>
              <a:rPr lang="en-US" dirty="0" smtClean="0"/>
              <a:t> &lt;</a:t>
            </a:r>
            <a:r>
              <a:rPr lang="en-US" dirty="0" smtClean="0">
                <a:sym typeface="Symbol"/>
              </a:rPr>
              <a:t></a:t>
            </a:r>
            <a:r>
              <a:rPr lang="en-US" sz="1600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/2</a:t>
            </a:r>
            <a:r>
              <a:rPr lang="en-US" sz="16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, draw the Fourier transform of the output E*(</a:t>
            </a:r>
            <a:r>
              <a:rPr lang="en-US" dirty="0" err="1" smtClean="0">
                <a:sym typeface="Symbol"/>
              </a:rPr>
              <a:t>jw</a:t>
            </a:r>
            <a:r>
              <a:rPr lang="en-US" dirty="0" smtClean="0">
                <a:sym typeface="Symbol"/>
              </a:rPr>
              <a:t>). Discuss also the effect of varying </a:t>
            </a:r>
            <a:r>
              <a:rPr lang="en-US" sz="1600" dirty="0" smtClean="0">
                <a:sym typeface="Symbol"/>
              </a:rPr>
              <a:t>1</a:t>
            </a:r>
          </a:p>
          <a:p>
            <a:pPr algn="just"/>
            <a:r>
              <a:rPr lang="en-US" dirty="0" smtClean="0"/>
              <a:t> 2) Draw the frequency response characteristics of a FOH. </a:t>
            </a:r>
          </a:p>
          <a:p>
            <a:pPr algn="just"/>
            <a:r>
              <a:rPr lang="en-US" dirty="0" smtClean="0"/>
              <a:t>3) List at least 3 commercially available ADC and DAC and compare their performances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algn="just"/>
            <a:r>
              <a:rPr lang="en-US" dirty="0" smtClean="0"/>
              <a:t>Linear time invariant causal system involves </a:t>
            </a:r>
          </a:p>
          <a:p>
            <a:pPr lvl="1"/>
            <a:r>
              <a:rPr lang="en-US" dirty="0" smtClean="0"/>
              <a:t>Summation unit </a:t>
            </a:r>
          </a:p>
          <a:p>
            <a:pPr lvl="1"/>
            <a:r>
              <a:rPr lang="en-US" dirty="0" smtClean="0"/>
              <a:t>Delay unit </a:t>
            </a:r>
          </a:p>
          <a:p>
            <a:pPr lvl="1"/>
            <a:r>
              <a:rPr lang="en-US" dirty="0" smtClean="0"/>
              <a:t>Amplification unit </a:t>
            </a:r>
          </a:p>
          <a:p>
            <a:pPr algn="just"/>
            <a:r>
              <a:rPr lang="en-US" dirty="0" smtClean="0"/>
              <a:t>The interconnection of the three elements form discrete time system </a:t>
            </a:r>
          </a:p>
          <a:p>
            <a:pPr lvl="1" algn="just"/>
            <a:r>
              <a:rPr lang="en-US" dirty="0" smtClean="0"/>
              <a:t>Summation unit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8750" r="43192" b="60417"/>
          <a:stretch>
            <a:fillRect/>
          </a:stretch>
        </p:blipFill>
        <p:spPr bwMode="auto">
          <a:xfrm>
            <a:off x="2057400" y="4724400"/>
            <a:ext cx="5524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lvl="1"/>
            <a:r>
              <a:rPr lang="en-US" dirty="0" smtClean="0"/>
              <a:t>Amplification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delay units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Block diagram description of a first order and second order discrete time systems </a:t>
            </a:r>
          </a:p>
          <a:p>
            <a:pPr lvl="1"/>
            <a:r>
              <a:rPr lang="en-US" dirty="0" smtClean="0"/>
              <a:t>First order system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2840" t="42660" r="43192" b="47844"/>
          <a:stretch>
            <a:fillRect/>
          </a:stretch>
        </p:blipFill>
        <p:spPr bwMode="auto">
          <a:xfrm>
            <a:off x="1447800" y="1524000"/>
            <a:ext cx="678724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840" t="58939" r="43192" b="30208"/>
          <a:stretch>
            <a:fillRect/>
          </a:stretch>
        </p:blipFill>
        <p:spPr bwMode="auto">
          <a:xfrm>
            <a:off x="1447800" y="3048000"/>
            <a:ext cx="678724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98638" y="5715000"/>
          <a:ext cx="6176962" cy="609600"/>
        </p:xfrm>
        <a:graphic>
          <a:graphicData uri="http://schemas.openxmlformats.org/presentationml/2006/ole">
            <p:oleObj spid="_x0000_s43010" name="Equation" r:id="rId4" imgW="1930320" imgH="190440" progId="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lvl="1"/>
            <a:r>
              <a:rPr lang="en-US" dirty="0" smtClean="0"/>
              <a:t>Block diagram of first order system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second order system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3426" t="45833" r="29722" b="16667"/>
          <a:stretch>
            <a:fillRect/>
          </a:stretch>
        </p:blipFill>
        <p:spPr bwMode="auto">
          <a:xfrm>
            <a:off x="1371600" y="14478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5800" y="4648200"/>
          <a:ext cx="8315325" cy="498920"/>
        </p:xfrm>
        <a:graphic>
          <a:graphicData uri="http://schemas.openxmlformats.org/presentationml/2006/ole">
            <p:oleObj spid="_x0000_s44034" name="Equation" r:id="rId4" imgW="3174840" imgH="190440" progId="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Block diagram of second order system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Generally four methods are used </a:t>
            </a:r>
          </a:p>
          <a:p>
            <a:pPr lvl="1"/>
            <a:r>
              <a:rPr lang="en-US" dirty="0" smtClean="0"/>
              <a:t>Difference equation </a:t>
            </a:r>
          </a:p>
          <a:p>
            <a:pPr lvl="1"/>
            <a:r>
              <a:rPr lang="en-US" dirty="0" smtClean="0"/>
              <a:t>Transfer function method </a:t>
            </a:r>
          </a:p>
          <a:p>
            <a:pPr lvl="1"/>
            <a:r>
              <a:rPr lang="en-US" dirty="0" smtClean="0"/>
              <a:t>Impulse response method </a:t>
            </a:r>
          </a:p>
          <a:p>
            <a:pPr lvl="1"/>
            <a:r>
              <a:rPr lang="en-US" dirty="0" smtClean="0"/>
              <a:t>State space method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3542" r="29722" b="34375"/>
          <a:stretch>
            <a:fillRect/>
          </a:stretch>
        </p:blipFill>
        <p:spPr bwMode="auto">
          <a:xfrm>
            <a:off x="1676400" y="1219200"/>
            <a:ext cx="5105400" cy="316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1) Difference equation method</a:t>
            </a:r>
          </a:p>
          <a:p>
            <a:pPr lvl="1"/>
            <a:r>
              <a:rPr lang="en-US" dirty="0" smtClean="0"/>
              <a:t>General form is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The initial conditions y(-1),y(-2) etc should be given</a:t>
            </a:r>
          </a:p>
          <a:p>
            <a:pPr lvl="1" algn="just"/>
            <a:r>
              <a:rPr lang="en-US" dirty="0" smtClean="0"/>
              <a:t>Difference equation may be obtained from differential equations describing systems or continuous controllers </a:t>
            </a:r>
          </a:p>
          <a:p>
            <a:pPr lvl="2" algn="just"/>
            <a:r>
              <a:rPr lang="en-US" dirty="0" smtClean="0"/>
              <a:t>Example: digital PI controller </a:t>
            </a:r>
          </a:p>
          <a:p>
            <a:pPr algn="just"/>
            <a:r>
              <a:rPr lang="en-US" dirty="0" smtClean="0"/>
              <a:t> 2) Transfer method </a:t>
            </a:r>
          </a:p>
          <a:p>
            <a:pPr lvl="1" algn="just"/>
            <a:r>
              <a:rPr lang="en-US" dirty="0" smtClean="0"/>
              <a:t>A transform method used for digital systems is Z-transform </a:t>
            </a:r>
          </a:p>
          <a:p>
            <a:pPr lvl="1" algn="just"/>
            <a:r>
              <a:rPr lang="en-US" dirty="0" smtClean="0"/>
              <a:t>It is a transform for number sequences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1905000"/>
          <a:ext cx="7289800" cy="381000"/>
        </p:xfrm>
        <a:graphic>
          <a:graphicData uri="http://schemas.openxmlformats.org/presentationml/2006/ole">
            <p:oleObj spid="_x0000_s45058" name="Equation" r:id="rId3" imgW="3644640" imgH="190440" progId="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r>
              <a:rPr lang="en-US" dirty="0" smtClean="0"/>
              <a:t>The Z transform is defined 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1) find E(z) if e(k)=1 for all k</a:t>
            </a:r>
          </a:p>
          <a:p>
            <a:pPr lvl="1"/>
            <a:r>
              <a:rPr lang="en-US" dirty="0" smtClean="0"/>
              <a:t>2) Find the z transform of the signal obtained by sampling the signal</a:t>
            </a:r>
          </a:p>
          <a:p>
            <a:r>
              <a:rPr lang="en-US" dirty="0" smtClean="0"/>
              <a:t> The inverse z-transform is a transform given by 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71650" y="1447800"/>
          <a:ext cx="5349875" cy="488950"/>
        </p:xfrm>
        <a:graphic>
          <a:graphicData uri="http://schemas.openxmlformats.org/presentationml/2006/ole">
            <p:oleObj spid="_x0000_s46082" name="Equation" r:id="rId3" imgW="2361960" imgH="215640" progId="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735263" y="1951038"/>
          <a:ext cx="3536950" cy="1006475"/>
        </p:xfrm>
        <a:graphic>
          <a:graphicData uri="http://schemas.openxmlformats.org/presentationml/2006/ole">
            <p:oleObj spid="_x0000_s46083" name="Equation" r:id="rId4" imgW="1562040" imgH="44424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4267200"/>
          <a:ext cx="1183341" cy="457200"/>
        </p:xfrm>
        <a:graphic>
          <a:graphicData uri="http://schemas.openxmlformats.org/presentationml/2006/ole">
            <p:oleObj spid="_x0000_s46084" name="Equation" r:id="rId5" imgW="558720" imgH="21564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67000" y="5562600"/>
          <a:ext cx="3759200" cy="838200"/>
        </p:xfrm>
        <a:graphic>
          <a:graphicData uri="http://schemas.openxmlformats.org/presentationml/2006/ole">
            <p:oleObj spid="_x0000_s46085" name="Equation" r:id="rId6" imgW="1879560" imgH="419040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Closed loop Control system</a:t>
            </a:r>
          </a:p>
          <a:p>
            <a:pPr lvl="1"/>
            <a:r>
              <a:rPr lang="en-US" dirty="0" smtClean="0"/>
              <a:t>Input to a controlled system/plant is determined as a function of the system/plant output </a:t>
            </a:r>
          </a:p>
          <a:p>
            <a:pPr lvl="1"/>
            <a:r>
              <a:rPr lang="en-US" dirty="0" smtClean="0"/>
              <a:t>Some mechanism to sense the plant output </a:t>
            </a:r>
          </a:p>
          <a:p>
            <a:pPr lvl="1"/>
            <a:r>
              <a:rPr lang="en-US" dirty="0" smtClean="0"/>
              <a:t>Controller to computer the desired input to the system so as to achieve a desired goal </a:t>
            </a:r>
          </a:p>
          <a:p>
            <a:pPr lvl="2"/>
            <a:r>
              <a:rPr lang="en-US" dirty="0" smtClean="0"/>
              <a:t>Disturbance rejection </a:t>
            </a:r>
          </a:p>
          <a:p>
            <a:pPr lvl="2"/>
            <a:r>
              <a:rPr lang="en-US" dirty="0" smtClean="0"/>
              <a:t>Steady state error </a:t>
            </a:r>
          </a:p>
          <a:p>
            <a:pPr lvl="2"/>
            <a:r>
              <a:rPr lang="en-US" dirty="0" smtClean="0"/>
              <a:t>Transient performance </a:t>
            </a:r>
          </a:p>
          <a:p>
            <a:pPr lvl="2"/>
            <a:r>
              <a:rPr lang="en-US" dirty="0" smtClean="0"/>
              <a:t>Sensitivity to parameter variation</a:t>
            </a:r>
          </a:p>
          <a:p>
            <a:pPr lvl="1"/>
            <a:r>
              <a:rPr lang="en-US" dirty="0" smtClean="0"/>
              <a:t>Actuator drives the plant taking input from controller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r>
              <a:rPr lang="en-US" dirty="0" smtClean="0"/>
              <a:t>Properties of z-transform </a:t>
            </a:r>
          </a:p>
          <a:p>
            <a:pPr lvl="1"/>
            <a:r>
              <a:rPr lang="en-US" dirty="0" smtClean="0"/>
              <a:t>Addition and subtraction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Multiplication by a constant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Real translation: if E(z) is z transform of e(k)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41346" t="21937" r="23878" b="71510"/>
          <a:stretch>
            <a:fillRect/>
          </a:stretch>
        </p:blipFill>
        <p:spPr bwMode="auto">
          <a:xfrm>
            <a:off x="2362200" y="1905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3910" t="75214" r="31571" b="15384"/>
          <a:stretch>
            <a:fillRect/>
          </a:stretch>
        </p:blipFill>
        <p:spPr bwMode="auto">
          <a:xfrm>
            <a:off x="2362200" y="2895600"/>
            <a:ext cx="33956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14600" y="4038600"/>
          <a:ext cx="4338918" cy="609600"/>
        </p:xfrm>
        <a:graphic>
          <a:graphicData uri="http://schemas.openxmlformats.org/presentationml/2006/ole">
            <p:oleObj spid="_x0000_s47106" name="Equation" r:id="rId4" imgW="1536480" imgH="215640" progId="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600200" y="4800600"/>
          <a:ext cx="6669088" cy="1327150"/>
        </p:xfrm>
        <a:graphic>
          <a:graphicData uri="http://schemas.openxmlformats.org/presentationml/2006/ole">
            <p:oleObj spid="_x0000_s47107" name="Equation" r:id="rId5" imgW="2361960" imgH="469800" progId="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r>
              <a:rPr lang="en-US" dirty="0" smtClean="0"/>
              <a:t>Properties of z-transform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 complex translation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Example: find the z transform of</a:t>
            </a:r>
          </a:p>
          <a:p>
            <a:pPr lvl="1"/>
            <a:r>
              <a:rPr lang="en-US" dirty="0" smtClean="0"/>
              <a:t>Initial  value </a:t>
            </a:r>
          </a:p>
          <a:p>
            <a:pPr lvl="2"/>
            <a:r>
              <a:rPr lang="en-US" dirty="0" smtClean="0"/>
              <a:t>Given E(z) as Z transform of e(k) , then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 final value </a:t>
            </a:r>
          </a:p>
          <a:p>
            <a:pPr lvl="2"/>
            <a:r>
              <a:rPr lang="en-US" dirty="0" smtClean="0"/>
              <a:t>Given E(z) as Z transform of e(k) , then</a:t>
            </a:r>
          </a:p>
          <a:p>
            <a:pPr lvl="2"/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30488" y="2209800"/>
          <a:ext cx="3190875" cy="609600"/>
        </p:xfrm>
        <a:graphic>
          <a:graphicData uri="http://schemas.openxmlformats.org/presentationml/2006/ole">
            <p:oleObj spid="_x0000_s48130" name="Equation" r:id="rId3" imgW="1130040" imgH="2156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19800" y="3048000"/>
          <a:ext cx="1098176" cy="381000"/>
        </p:xfrm>
        <a:graphic>
          <a:graphicData uri="http://schemas.openxmlformats.org/presentationml/2006/ole">
            <p:oleObj spid="_x0000_s48131" name="Equation" r:id="rId4" imgW="622080" imgH="21564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11525" y="4495800"/>
          <a:ext cx="1301750" cy="457200"/>
        </p:xfrm>
        <a:graphic>
          <a:graphicData uri="http://schemas.openxmlformats.org/presentationml/2006/ole">
            <p:oleObj spid="_x0000_s48132" name="Equation" r:id="rId5" imgW="939600" imgH="330120" progId="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770188" y="5867400"/>
          <a:ext cx="2163762" cy="457200"/>
        </p:xfrm>
        <a:graphic>
          <a:graphicData uri="http://schemas.openxmlformats.org/presentationml/2006/ole">
            <p:oleObj spid="_x0000_s48133" name="Equation" r:id="rId6" imgW="1562040" imgH="330120" progId="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r>
              <a:rPr lang="en-US" dirty="0" smtClean="0"/>
              <a:t>Properties of Z transform </a:t>
            </a:r>
            <a:r>
              <a:rPr lang="en-US" dirty="0" err="1" smtClean="0"/>
              <a:t>contd</a:t>
            </a:r>
            <a:endParaRPr lang="en-US" dirty="0" smtClean="0"/>
          </a:p>
          <a:p>
            <a:pPr lvl="1" algn="just"/>
            <a:r>
              <a:rPr lang="en-US" dirty="0" smtClean="0"/>
              <a:t>Example: Apply the final and initial value properties to the Z transform of sample of unit step function and check its values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Applying initial value property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Applying final value property  </a:t>
            </a:r>
          </a:p>
          <a:p>
            <a:pPr algn="just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03488" y="2871788"/>
          <a:ext cx="2219325" cy="1071562"/>
        </p:xfrm>
        <a:graphic>
          <a:graphicData uri="http://schemas.openxmlformats.org/presentationml/2006/ole">
            <p:oleObj spid="_x0000_s49154" name="Equation" r:id="rId3" imgW="1130040" imgH="54576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95600" y="4495800"/>
          <a:ext cx="2438400" cy="609600"/>
        </p:xfrm>
        <a:graphic>
          <a:graphicData uri="http://schemas.openxmlformats.org/presentationml/2006/ole">
            <p:oleObj spid="_x0000_s49155" name="Equation" r:id="rId4" imgW="1015920" imgH="253800" progId="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144713" y="5900738"/>
          <a:ext cx="3360737" cy="544512"/>
        </p:xfrm>
        <a:graphic>
          <a:graphicData uri="http://schemas.openxmlformats.org/presentationml/2006/ole">
            <p:oleObj spid="_x0000_s49156" name="Equation" r:id="rId5" imgW="2425680" imgH="393480" progId="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algn="just"/>
            <a:r>
              <a:rPr lang="en-US" dirty="0" smtClean="0"/>
              <a:t>2. Transform methods </a:t>
            </a:r>
          </a:p>
          <a:p>
            <a:pPr algn="just"/>
            <a:r>
              <a:rPr lang="en-US" dirty="0" smtClean="0"/>
              <a:t>Similar to continuous time systems: </a:t>
            </a:r>
          </a:p>
          <a:p>
            <a:pPr lvl="1" algn="just"/>
            <a:r>
              <a:rPr lang="en-US" dirty="0" smtClean="0"/>
              <a:t>the transfer function of a discrete time system is given by H(z) which is a ratio of Z-transform of output Y(z) to the Z transform of the input U(z)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be written as ratio of two polynomials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51038" y="3810000"/>
          <a:ext cx="4268787" cy="609600"/>
        </p:xfrm>
        <a:graphic>
          <a:graphicData uri="http://schemas.openxmlformats.org/presentationml/2006/ole">
            <p:oleObj spid="_x0000_s50178" name="Equation" r:id="rId3" imgW="2666880" imgH="380880" progId="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3) Impulse response method </a:t>
            </a:r>
          </a:p>
          <a:p>
            <a:pPr lvl="1"/>
            <a:r>
              <a:rPr lang="en-US" dirty="0" smtClean="0"/>
              <a:t>Consider a unit impulse sequence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 algn="just"/>
            <a:r>
              <a:rPr lang="en-US" dirty="0" smtClean="0"/>
              <a:t>When the input to a discrete system is the unit impulse sequence, </a:t>
            </a:r>
          </a:p>
          <a:p>
            <a:pPr lvl="1" algn="just"/>
            <a:r>
              <a:rPr lang="en-US" dirty="0" smtClean="0"/>
              <a:t>the output of the system y(k)=h(k), H(z)=</a:t>
            </a:r>
            <a:r>
              <a:rPr lang="en-US" dirty="0" smtClean="0">
                <a:sym typeface="Symbol"/>
              </a:rPr>
              <a:t>[h(k)]</a:t>
            </a:r>
            <a:r>
              <a:rPr lang="en-US" dirty="0" smtClean="0"/>
              <a:t> assuming initial condition of system is zero</a:t>
            </a:r>
          </a:p>
          <a:p>
            <a:pPr lvl="1" algn="just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4600" y="2057400"/>
          <a:ext cx="2367321" cy="806450"/>
        </p:xfrm>
        <a:graphic>
          <a:graphicData uri="http://schemas.openxmlformats.org/presentationml/2006/ole">
            <p:oleObj spid="_x0000_s51202" name="Equation" r:id="rId3" imgW="1155600" imgH="39348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733800" y="5257800"/>
            <a:ext cx="1600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Discrete time 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2286000" y="5715000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5715000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533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(k)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y(k)=h(k)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 smtClean="0"/>
              <a:t>4. State space method </a:t>
            </a:r>
          </a:p>
          <a:p>
            <a:pPr lvl="1"/>
            <a:r>
              <a:rPr lang="en-US" dirty="0" smtClean="0"/>
              <a:t>State equation is set of first order difference equations </a:t>
            </a:r>
          </a:p>
          <a:p>
            <a:pPr lvl="1"/>
            <a:r>
              <a:rPr lang="en-US" dirty="0" smtClean="0"/>
              <a:t>the state space or state equation of discrete time systems is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Taking the Z transform of input and output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impulse response h(k) is obtained from inverse transform of H(z) </a:t>
            </a:r>
          </a:p>
          <a:p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667000" y="3429000"/>
          <a:ext cx="2389188" cy="685800"/>
        </p:xfrm>
        <a:graphic>
          <a:graphicData uri="http://schemas.openxmlformats.org/presentationml/2006/ole">
            <p:oleObj spid="_x0000_s52226" name="Equation" r:id="rId3" imgW="1282680" imgH="368280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743200" y="4495800"/>
          <a:ext cx="3200400" cy="533400"/>
        </p:xfrm>
        <a:graphic>
          <a:graphicData uri="http://schemas.openxmlformats.org/presentationml/2006/ole">
            <p:oleObj spid="_x0000_s52227" name="Equation" r:id="rId4" imgW="1371600" imgH="228600" progId="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discrete time systems is finding the response of discrete time systems</a:t>
            </a:r>
          </a:p>
          <a:p>
            <a:pPr lvl="1"/>
            <a:r>
              <a:rPr lang="en-US" dirty="0" smtClean="0"/>
              <a:t>Can be performed in four different ways </a:t>
            </a:r>
          </a:p>
          <a:p>
            <a:pPr lvl="2"/>
            <a:r>
              <a:rPr lang="en-US" dirty="0" smtClean="0"/>
              <a:t>Difference equation method </a:t>
            </a:r>
          </a:p>
          <a:p>
            <a:pPr lvl="2"/>
            <a:r>
              <a:rPr lang="en-US" dirty="0" smtClean="0"/>
              <a:t>Z transform method </a:t>
            </a:r>
          </a:p>
          <a:p>
            <a:pPr lvl="2"/>
            <a:r>
              <a:rPr lang="en-US" dirty="0" smtClean="0"/>
              <a:t>Impulse response method </a:t>
            </a:r>
          </a:p>
          <a:p>
            <a:pPr lvl="2"/>
            <a:r>
              <a:rPr lang="en-US" dirty="0" smtClean="0"/>
              <a:t>State space methods </a:t>
            </a:r>
          </a:p>
          <a:p>
            <a:pPr algn="just"/>
            <a:r>
              <a:rPr lang="en-US" dirty="0" smtClean="0"/>
              <a:t>Each method has its own advantage and disadvantage</a:t>
            </a:r>
          </a:p>
          <a:p>
            <a:pPr algn="just"/>
            <a:r>
              <a:rPr lang="en-US" dirty="0" smtClean="0"/>
              <a:t>Difference equation method is useful for computer programming 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discrete time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Analysis based on difference equation </a:t>
            </a:r>
          </a:p>
          <a:p>
            <a:pPr lvl="1"/>
            <a:r>
              <a:rPr lang="en-US" dirty="0" smtClean="0"/>
              <a:t>Difference equations can be solved using </a:t>
            </a:r>
          </a:p>
          <a:p>
            <a:pPr lvl="2"/>
            <a:r>
              <a:rPr lang="en-US" dirty="0" smtClean="0"/>
              <a:t>Manual method – to compute output y(k) for each k value manually. </a:t>
            </a:r>
          </a:p>
          <a:p>
            <a:pPr lvl="2"/>
            <a:r>
              <a:rPr lang="en-US" dirty="0" smtClean="0"/>
              <a:t>Computer programs – to write a computer program that can compute y(k) for each k </a:t>
            </a:r>
          </a:p>
          <a:p>
            <a:pPr lvl="2"/>
            <a:r>
              <a:rPr lang="en-US" dirty="0" smtClean="0"/>
              <a:t>Z transform method – convert the difference equation to an </a:t>
            </a:r>
            <a:r>
              <a:rPr lang="en-US" dirty="0" err="1" smtClean="0"/>
              <a:t>algebric</a:t>
            </a:r>
            <a:r>
              <a:rPr lang="en-US" dirty="0" smtClean="0"/>
              <a:t> equation in z and solve for y(k) in closed form</a:t>
            </a:r>
          </a:p>
          <a:p>
            <a:r>
              <a:rPr lang="en-US" dirty="0" smtClean="0"/>
              <a:t>Example: find y(k) for the sequence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4600" y="5334000"/>
          <a:ext cx="3700463" cy="1066800"/>
        </p:xfrm>
        <a:graphic>
          <a:graphicData uri="http://schemas.openxmlformats.org/presentationml/2006/ole">
            <p:oleObj spid="_x0000_s53250" name="Equation" r:id="rId3" imgW="2070000" imgH="596880" progId="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dirty="0" smtClean="0"/>
              <a:t>Manual method </a:t>
            </a:r>
          </a:p>
          <a:p>
            <a:pPr lvl="1"/>
            <a:r>
              <a:rPr lang="en-US" dirty="0" smtClean="0"/>
              <a:t>y(0)=u(0)-u(-1)-y(-1)=1-0-0=1</a:t>
            </a:r>
          </a:p>
          <a:p>
            <a:pPr lvl="1"/>
            <a:r>
              <a:rPr lang="en-US" dirty="0" smtClean="0"/>
              <a:t>y(1)=u(1)-u(0)-y(1)=0-1-1=-2   and so on</a:t>
            </a:r>
          </a:p>
          <a:p>
            <a:pPr algn="just"/>
            <a:r>
              <a:rPr lang="en-US" dirty="0" smtClean="0"/>
              <a:t>Computer program – write a program using any programming language </a:t>
            </a:r>
          </a:p>
          <a:p>
            <a:pPr algn="just"/>
            <a:r>
              <a:rPr lang="en-US" dirty="0" smtClean="0"/>
              <a:t>Z transform method </a:t>
            </a:r>
          </a:p>
          <a:p>
            <a:pPr lvl="1" algn="just"/>
            <a:r>
              <a:rPr lang="en-US" dirty="0" smtClean="0"/>
              <a:t>Consider the following difference equation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Using real translation property,  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371600" y="4724400"/>
          <a:ext cx="7289800" cy="381000"/>
        </p:xfrm>
        <a:graphic>
          <a:graphicData uri="http://schemas.openxmlformats.org/presentationml/2006/ole">
            <p:oleObj spid="_x0000_s54274" name="Equation" r:id="rId3" imgW="3644640" imgH="190440" progId="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371600" y="5715000"/>
          <a:ext cx="7467600" cy="431800"/>
        </p:xfrm>
        <a:graphic>
          <a:graphicData uri="http://schemas.openxmlformats.org/presentationml/2006/ole">
            <p:oleObj spid="_x0000_s54275" name="Equation" r:id="rId4" imgW="3733560" imgH="21564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6172199"/>
          <a:ext cx="2992586" cy="685801"/>
        </p:xfrm>
        <a:graphic>
          <a:graphicData uri="http://schemas.openxmlformats.org/presentationml/2006/ole">
            <p:oleObj spid="_x0000_s54276" name="Equation" r:id="rId5" imgW="1828800" imgH="419040" progId="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dirty="0" smtClean="0"/>
              <a:t>For the example given</a:t>
            </a:r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Then Y(z) can be solved using transform method 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90800" y="1600200"/>
          <a:ext cx="2764277" cy="984250"/>
        </p:xfrm>
        <a:graphic>
          <a:graphicData uri="http://schemas.openxmlformats.org/presentationml/2006/ole">
            <p:oleObj spid="_x0000_s55298" name="Equation" r:id="rId3" imgW="1676160" imgH="596880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Sampled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Digital control system always involves sampled data systems </a:t>
            </a:r>
          </a:p>
          <a:p>
            <a:pPr algn="just"/>
            <a:r>
              <a:rPr lang="en-US" dirty="0" smtClean="0"/>
              <a:t>Sampling is the process of converting a continuous analog signal to a discrete signal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5514975" cy="224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/>
          <p:nvPr/>
        </p:nvGrpSpPr>
        <p:grpSpPr>
          <a:xfrm>
            <a:off x="2971800" y="5715000"/>
            <a:ext cx="3048000" cy="685800"/>
            <a:chOff x="2971800" y="5715000"/>
            <a:chExt cx="3048000" cy="68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71800" y="6096000"/>
              <a:ext cx="1295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267200" y="5715000"/>
              <a:ext cx="3810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2000" y="6096000"/>
              <a:ext cx="1447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>
              <a:off x="3886200" y="5791200"/>
              <a:ext cx="609600" cy="6096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95600" y="624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x(t)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x*(t)=x(KT)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6248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t=KT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based on transform method </a:t>
            </a:r>
          </a:p>
          <a:p>
            <a:pPr lvl="1"/>
            <a:r>
              <a:rPr lang="en-US" dirty="0" smtClean="0"/>
              <a:t>This is computing the output y(k) from the inverse transform of Y(z) </a:t>
            </a:r>
          </a:p>
          <a:p>
            <a:pPr lvl="1"/>
            <a:endParaRPr lang="en-US" dirty="0" smtClean="0"/>
          </a:p>
          <a:p>
            <a:pPr lvl="1" algn="just"/>
            <a:r>
              <a:rPr lang="en-US" dirty="0" smtClean="0"/>
              <a:t>There are four methods to solve the inverse z transform </a:t>
            </a:r>
          </a:p>
          <a:p>
            <a:pPr lvl="2" algn="just"/>
            <a:r>
              <a:rPr lang="en-US" dirty="0" smtClean="0"/>
              <a:t>Power series method – divide num by den</a:t>
            </a:r>
          </a:p>
          <a:p>
            <a:pPr lvl="2" algn="just"/>
            <a:r>
              <a:rPr lang="en-US" dirty="0" smtClean="0"/>
              <a:t>Partial fraction method- expand E(z)/z </a:t>
            </a:r>
          </a:p>
          <a:p>
            <a:pPr lvl="2" algn="just"/>
            <a:r>
              <a:rPr lang="en-US" dirty="0" smtClean="0"/>
              <a:t>Use the Inversion formula  given by </a:t>
            </a:r>
          </a:p>
          <a:p>
            <a:pPr lvl="2" algn="just"/>
            <a:endParaRPr lang="en-US" dirty="0" smtClean="0"/>
          </a:p>
          <a:p>
            <a:pPr lvl="2" algn="just"/>
            <a:endParaRPr lang="en-US" dirty="0" smtClean="0"/>
          </a:p>
          <a:p>
            <a:pPr lvl="2" algn="just"/>
            <a:r>
              <a:rPr lang="en-US" dirty="0" smtClean="0"/>
              <a:t>Discrete convolution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95600" y="2362200"/>
          <a:ext cx="2678579" cy="641350"/>
        </p:xfrm>
        <a:graphic>
          <a:graphicData uri="http://schemas.openxmlformats.org/presentationml/2006/ole">
            <p:oleObj spid="_x0000_s56322" name="Equation" r:id="rId3" imgW="901440" imgH="215640" progId="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438400" y="5334000"/>
          <a:ext cx="3759200" cy="838200"/>
        </p:xfrm>
        <a:graphic>
          <a:graphicData uri="http://schemas.openxmlformats.org/presentationml/2006/ole">
            <p:oleObj spid="_x0000_s56323" name="Equation" r:id="rId4" imgW="1879560" imgH="419040" progId="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dirty="0" smtClean="0"/>
              <a:t>Example: 1) find the value of e(k) when E(z) is given by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Using power series method </a:t>
            </a:r>
          </a:p>
          <a:p>
            <a:pPr lvl="2"/>
            <a:r>
              <a:rPr lang="en-US" dirty="0" smtClean="0"/>
              <a:t> use long division to obtain e(k) , 0,1,3,7,15…</a:t>
            </a:r>
          </a:p>
          <a:p>
            <a:r>
              <a:rPr lang="en-US" dirty="0" smtClean="0"/>
              <a:t>Example 2: find e(k) when E(z) is given by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Using partial fraction expansion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62200" y="1981200"/>
          <a:ext cx="2618014" cy="939800"/>
        </p:xfrm>
        <a:graphic>
          <a:graphicData uri="http://schemas.openxmlformats.org/presentationml/2006/ole">
            <p:oleObj spid="_x0000_s57346" name="Equation" r:id="rId3" imgW="990360" imgH="355320" progId="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514600" y="4648200"/>
          <a:ext cx="2590800" cy="925390"/>
        </p:xfrm>
        <a:graphic>
          <a:graphicData uri="http://schemas.openxmlformats.org/presentationml/2006/ole">
            <p:oleObj spid="_x0000_s57347" name="Equation" r:id="rId4" imgW="1066680" imgH="38088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05200" y="5791200"/>
          <a:ext cx="2115668" cy="609600"/>
        </p:xfrm>
        <a:graphic>
          <a:graphicData uri="http://schemas.openxmlformats.org/presentationml/2006/ole">
            <p:oleObj spid="_x0000_s57348" name="Equation" r:id="rId5" imgW="749160" imgH="215640" progId="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dirty="0" smtClean="0"/>
              <a:t>Exercise : find y(k) when Y(z) is given by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a)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2209800"/>
          <a:ext cx="4801870" cy="723900"/>
        </p:xfrm>
        <a:graphic>
          <a:graphicData uri="http://schemas.openxmlformats.org/presentationml/2006/ole">
            <p:oleObj spid="_x0000_s58370" name="Equation" r:id="rId3" imgW="2527200" imgH="38088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3600" y="3581400"/>
          <a:ext cx="2026920" cy="723900"/>
        </p:xfrm>
        <a:graphic>
          <a:graphicData uri="http://schemas.openxmlformats.org/presentationml/2006/ole">
            <p:oleObj spid="_x0000_s58371" name="Equation" r:id="rId4" imgW="1066680" imgH="380880" progId="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dirty="0" smtClean="0"/>
              <a:t>Using the inversion formula </a:t>
            </a:r>
          </a:p>
          <a:p>
            <a:pPr lvl="1"/>
            <a:r>
              <a:rPr lang="en-US" dirty="0" smtClean="0"/>
              <a:t>When computing y(k) using the inversion formula, the following equivalent formula is used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Example: find y(k) when Y(z) is given by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Residue at z=1 is -1 and at z=2 is 2k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19400" y="2514600"/>
          <a:ext cx="3383674" cy="641350"/>
        </p:xfrm>
        <a:graphic>
          <a:graphicData uri="http://schemas.openxmlformats.org/presentationml/2006/ole">
            <p:oleObj spid="_x0000_s59394" name="Equation" r:id="rId3" imgW="1942920" imgH="368280" progId="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835275" y="4191000"/>
          <a:ext cx="2584450" cy="939800"/>
        </p:xfrm>
        <a:graphic>
          <a:graphicData uri="http://schemas.openxmlformats.org/presentationml/2006/ole">
            <p:oleObj spid="_x0000_s59395" name="Equation" r:id="rId4" imgW="977760" imgH="355320" progId="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dirty="0" smtClean="0"/>
              <a:t>Exercise: find y(k) when Y(z) is given by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Discrete convolution technique </a:t>
            </a:r>
          </a:p>
          <a:p>
            <a:pPr lvl="1"/>
            <a:r>
              <a:rPr lang="en-US" dirty="0" smtClean="0"/>
              <a:t>Write the output Y(z) as product of two simpler algebraic expressions,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find the inverse of  Y</a:t>
            </a:r>
            <a:r>
              <a:rPr lang="en-US" sz="1800" dirty="0" smtClean="0"/>
              <a:t>1</a:t>
            </a:r>
            <a:r>
              <a:rPr lang="en-US" dirty="0" smtClean="0"/>
              <a:t>(z) and Y</a:t>
            </a:r>
            <a:r>
              <a:rPr lang="en-US" sz="1800" dirty="0" smtClean="0"/>
              <a:t>2</a:t>
            </a:r>
            <a:r>
              <a:rPr lang="en-US" dirty="0" smtClean="0"/>
              <a:t>(z)  </a:t>
            </a:r>
          </a:p>
          <a:p>
            <a:pPr lvl="1"/>
            <a:r>
              <a:rPr lang="en-US" dirty="0" smtClean="0"/>
              <a:t>Find Y(z) as discrete convolution using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76600" y="1600200"/>
          <a:ext cx="1793773" cy="882650"/>
        </p:xfrm>
        <a:graphic>
          <a:graphicData uri="http://schemas.openxmlformats.org/presentationml/2006/ole">
            <p:oleObj spid="_x0000_s60418" name="Equation" r:id="rId3" imgW="799920" imgH="39348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00400" y="4267200"/>
          <a:ext cx="1879600" cy="381000"/>
        </p:xfrm>
        <a:graphic>
          <a:graphicData uri="http://schemas.openxmlformats.org/presentationml/2006/ole">
            <p:oleObj spid="_x0000_s60419" name="Equation" r:id="rId4" imgW="939600" imgH="19044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29000" y="5715000"/>
          <a:ext cx="2286000" cy="762000"/>
        </p:xfrm>
        <a:graphic>
          <a:graphicData uri="http://schemas.openxmlformats.org/presentationml/2006/ole">
            <p:oleObj spid="_x0000_s60420" name="Equation" r:id="rId5" imgW="1333440" imgH="444240" progId="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algn="just"/>
            <a:r>
              <a:rPr lang="en-US" dirty="0" smtClean="0"/>
              <a:t>Example: compute y(6) using discrete convolution when Y(z) is given by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Assume that 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y1(k)= 1 for all k and y2(k)=2 power of (k-1)</a:t>
            </a:r>
          </a:p>
          <a:p>
            <a:pPr lvl="1" algn="just"/>
            <a:r>
              <a:rPr lang="en-US" dirty="0" smtClean="0"/>
              <a:t>Then y(6)=127</a:t>
            </a:r>
            <a:endParaRPr 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971800" y="1828800"/>
          <a:ext cx="2584450" cy="939800"/>
        </p:xfrm>
        <a:graphic>
          <a:graphicData uri="http://schemas.openxmlformats.org/presentationml/2006/ole">
            <p:oleObj spid="_x0000_s61442" name="Equation" r:id="rId3" imgW="977760" imgH="355320" progId="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535238" y="3673475"/>
          <a:ext cx="1779587" cy="906463"/>
        </p:xfrm>
        <a:graphic>
          <a:graphicData uri="http://schemas.openxmlformats.org/presentationml/2006/ole">
            <p:oleObj spid="_x0000_s61443" name="Equation" r:id="rId4" imgW="672840" imgH="342720" progId="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903788" y="3810000"/>
          <a:ext cx="1879600" cy="906463"/>
        </p:xfrm>
        <a:graphic>
          <a:graphicData uri="http://schemas.openxmlformats.org/presentationml/2006/ole">
            <p:oleObj spid="_x0000_s61444" name="Equation" r:id="rId5" imgW="711000" imgH="342720" progId="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dirty="0" smtClean="0"/>
              <a:t>Analysis using impulse response method </a:t>
            </a:r>
          </a:p>
          <a:p>
            <a:pPr lvl="1" algn="just"/>
            <a:r>
              <a:rPr lang="en-US" dirty="0" smtClean="0"/>
              <a:t>When the impulse response of a discrete system h(k) is given, the output y(k) can be obtained using </a:t>
            </a:r>
          </a:p>
          <a:p>
            <a:pPr lvl="2" algn="just"/>
            <a:r>
              <a:rPr lang="en-US" dirty="0" smtClean="0"/>
              <a:t>A) Y(z)=H(z)U(z) and then using the inverse method </a:t>
            </a:r>
          </a:p>
          <a:p>
            <a:pPr lvl="2" algn="just"/>
            <a:r>
              <a:rPr lang="en-US" dirty="0" smtClean="0"/>
              <a:t>B) y(k)=h(k)*u(k)</a:t>
            </a:r>
          </a:p>
          <a:p>
            <a:pPr lvl="2" algn="just"/>
            <a:endParaRPr lang="en-US" dirty="0" smtClean="0"/>
          </a:p>
          <a:p>
            <a:pPr lvl="2" algn="just"/>
            <a:endParaRPr lang="en-US" dirty="0" smtClean="0"/>
          </a:p>
          <a:p>
            <a:pPr algn="just"/>
            <a:r>
              <a:rPr lang="en-US" dirty="0" smtClean="0"/>
              <a:t>Analysis based on state equation- given state space equation of a discrete system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49700" y="3206750"/>
          <a:ext cx="2115820" cy="755650"/>
        </p:xfrm>
        <a:graphic>
          <a:graphicData uri="http://schemas.openxmlformats.org/presentationml/2006/ole">
            <p:oleObj spid="_x0000_s62466" name="Equation" r:id="rId3" imgW="1244520" imgH="4442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90800" y="5181600"/>
          <a:ext cx="3818835" cy="1447800"/>
        </p:xfrm>
        <a:graphic>
          <a:graphicData uri="http://schemas.openxmlformats.org/presentationml/2006/ole">
            <p:oleObj spid="_x0000_s62467" name="Equation" r:id="rId4" imgW="2311200" imgH="876240" progId="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algn="just"/>
            <a:r>
              <a:rPr lang="en-US" dirty="0" smtClean="0"/>
              <a:t>Example: find the transition matrix, states and output of a discrete time system when the state equation is given by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The transition matrix is </a:t>
            </a:r>
            <a:r>
              <a:rPr lang="en-US" dirty="0" smtClean="0">
                <a:sym typeface="Symbol"/>
              </a:rPr>
              <a:t>(k)=-1[z(</a:t>
            </a:r>
            <a:r>
              <a:rPr lang="en-US" dirty="0" err="1" smtClean="0">
                <a:sym typeface="Symbol"/>
              </a:rPr>
              <a:t>zI</a:t>
            </a:r>
            <a:r>
              <a:rPr lang="en-US" dirty="0" smtClean="0">
                <a:sym typeface="Symbol"/>
              </a:rPr>
              <a:t>-A)]-1</a:t>
            </a:r>
          </a:p>
          <a:p>
            <a:pPr lvl="1" algn="just"/>
            <a:r>
              <a:rPr lang="en-US" dirty="0" smtClean="0">
                <a:sym typeface="Symbol"/>
              </a:rPr>
              <a:t>The states x(k) and output y(k) can be computed using formulas given above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8400" y="2514600"/>
          <a:ext cx="3250790" cy="730250"/>
        </p:xfrm>
        <a:graphic>
          <a:graphicData uri="http://schemas.openxmlformats.org/presentationml/2006/ole">
            <p:oleObj spid="_x0000_s63490" name="Equation" r:id="rId3" imgW="1752480" imgH="393480" progId="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equation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Derive the state equation and signal flow graph for the system given by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Rewrite the equation in power of z-1,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90800" y="2743200"/>
          <a:ext cx="3445741" cy="895350"/>
        </p:xfrm>
        <a:graphic>
          <a:graphicData uri="http://schemas.openxmlformats.org/presentationml/2006/ole">
            <p:oleObj spid="_x0000_s64514" name="Equation" r:id="rId3" imgW="1612800" imgH="419040" progId="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Stability of digital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Open loop discrete time systems</a:t>
            </a:r>
          </a:p>
          <a:p>
            <a:pPr lvl="1"/>
            <a:r>
              <a:rPr lang="en-US" dirty="0" smtClean="0"/>
              <a:t>Consider a sampled data systems shown below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13" t="41667" r="39678" b="6250"/>
          <a:stretch>
            <a:fillRect/>
          </a:stretch>
        </p:blipFill>
        <p:spPr bwMode="auto">
          <a:xfrm>
            <a:off x="1371600" y="2057400"/>
            <a:ext cx="632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Sampled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Sampled signals </a:t>
            </a:r>
          </a:p>
          <a:p>
            <a:pPr lvl="1"/>
            <a:r>
              <a:rPr lang="en-US" dirty="0" smtClean="0"/>
              <a:t>Easier to transmit </a:t>
            </a:r>
          </a:p>
          <a:p>
            <a:pPr lvl="1"/>
            <a:r>
              <a:rPr lang="en-US" dirty="0" smtClean="0"/>
              <a:t>Easily regenerated </a:t>
            </a:r>
          </a:p>
          <a:p>
            <a:pPr lvl="1"/>
            <a:r>
              <a:rPr lang="en-US" dirty="0" smtClean="0"/>
              <a:t>Easy for coding </a:t>
            </a:r>
          </a:p>
          <a:p>
            <a:pPr lvl="1"/>
            <a:r>
              <a:rPr lang="en-US" dirty="0" smtClean="0"/>
              <a:t>Can be easily multiplexed </a:t>
            </a:r>
          </a:p>
          <a:p>
            <a:r>
              <a:rPr lang="en-US" dirty="0" smtClean="0"/>
              <a:t>Sampled control </a:t>
            </a:r>
          </a:p>
          <a:p>
            <a:pPr lvl="1"/>
            <a:r>
              <a:rPr lang="en-US" dirty="0" smtClean="0"/>
              <a:t>Multiple use of expensive equipment </a:t>
            </a:r>
          </a:p>
          <a:p>
            <a:pPr lvl="1"/>
            <a:r>
              <a:rPr lang="en-US" dirty="0" smtClean="0"/>
              <a:t>Usually in controlled system data are available/modified in certain instants only </a:t>
            </a:r>
          </a:p>
          <a:p>
            <a:pPr lvl="2"/>
            <a:r>
              <a:rPr lang="en-US" dirty="0" smtClean="0"/>
              <a:t>Radar control, chemical analysis, SCR</a:t>
            </a:r>
          </a:p>
          <a:p>
            <a:pPr lvl="1"/>
            <a:r>
              <a:rPr lang="en-US" dirty="0" smtClean="0"/>
              <a:t>Naturally discrete</a:t>
            </a:r>
          </a:p>
          <a:p>
            <a:pPr lvl="2"/>
            <a:r>
              <a:rPr lang="en-US" dirty="0" smtClean="0"/>
              <a:t>Stepping motor, encoders 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Open loop discrete time systems</a:t>
            </a:r>
          </a:p>
          <a:p>
            <a:pPr lvl="1"/>
            <a:r>
              <a:rPr lang="en-US" dirty="0" smtClean="0"/>
              <a:t>Using the transform method, C(z)=E(z)G(z)</a:t>
            </a:r>
          </a:p>
          <a:p>
            <a:pPr lvl="1"/>
            <a:r>
              <a:rPr lang="en-US" dirty="0" smtClean="0"/>
              <a:t>Example: In the system shown above, if the plant </a:t>
            </a:r>
            <a:r>
              <a:rPr lang="en-US" dirty="0" err="1" smtClean="0"/>
              <a:t>Gp</a:t>
            </a:r>
            <a:r>
              <a:rPr lang="en-US" dirty="0" smtClean="0"/>
              <a:t>(s)=1/s(s+1), find C(z) and c(</a:t>
            </a:r>
            <a:r>
              <a:rPr lang="en-US" dirty="0" err="1" smtClean="0"/>
              <a:t>kT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Solution: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71800" y="3581399"/>
          <a:ext cx="2819400" cy="815529"/>
        </p:xfrm>
        <a:graphic>
          <a:graphicData uri="http://schemas.openxmlformats.org/presentationml/2006/ole">
            <p:oleObj spid="_x0000_s65538" name="Equation" r:id="rId3" imgW="1536480" imgH="4442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0" y="3581400"/>
          <a:ext cx="1447800" cy="751743"/>
        </p:xfrm>
        <a:graphic>
          <a:graphicData uri="http://schemas.openxmlformats.org/presentationml/2006/ole">
            <p:oleObj spid="_x0000_s65539" name="Equation" r:id="rId4" imgW="660240" imgH="34272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24200" y="4495800"/>
          <a:ext cx="2209800" cy="789214"/>
        </p:xfrm>
        <a:graphic>
          <a:graphicData uri="http://schemas.openxmlformats.org/presentationml/2006/ole">
            <p:oleObj spid="_x0000_s65540" name="Equation" r:id="rId5" imgW="1066680" imgH="38088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52800" y="5562600"/>
          <a:ext cx="1855694" cy="457200"/>
        </p:xfrm>
        <a:graphic>
          <a:graphicData uri="http://schemas.openxmlformats.org/presentationml/2006/ole">
            <p:oleObj spid="_x0000_s65541" name="Equation" r:id="rId6" imgW="876240" imgH="215640" progId="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Open loop discrete time systems</a:t>
            </a:r>
          </a:p>
          <a:p>
            <a:pPr lvl="1"/>
            <a:r>
              <a:rPr lang="en-US" dirty="0" smtClean="0"/>
              <a:t>For the system above, the steady state value is 1. This is obtained by using the final value theorem. </a:t>
            </a:r>
          </a:p>
          <a:p>
            <a:pPr lvl="1"/>
            <a:r>
              <a:rPr lang="en-US" dirty="0" smtClean="0"/>
              <a:t>The DC gain is the G(z) as z</a:t>
            </a:r>
            <a:r>
              <a:rPr lang="en-US" dirty="0" smtClean="0">
                <a:sym typeface="Symbol"/>
              </a:rPr>
              <a:t>1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When there are cascaded systems, the output of the cascaded system may vary depending on the location of the samplers </a:t>
            </a:r>
          </a:p>
          <a:p>
            <a:pPr lvl="1"/>
            <a:r>
              <a:rPr lang="en-US" dirty="0" smtClean="0"/>
              <a:t>Example: consider the following three sampled data systems, find C(z) for the three cases  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Open loop discrete time systems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127" t="18750" r="38507" b="22916"/>
          <a:stretch>
            <a:fillRect/>
          </a:stretch>
        </p:blipFill>
        <p:spPr bwMode="auto">
          <a:xfrm>
            <a:off x="1447800" y="18288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57800" y="2819400"/>
          <a:ext cx="2613660" cy="400050"/>
        </p:xfrm>
        <a:graphic>
          <a:graphicData uri="http://schemas.openxmlformats.org/presentationml/2006/ole">
            <p:oleObj spid="_x0000_s66562" name="Equation" r:id="rId4" imgW="1244520" imgH="190440" progId="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562600" y="4419600"/>
          <a:ext cx="2292350" cy="452438"/>
        </p:xfrm>
        <a:graphic>
          <a:graphicData uri="http://schemas.openxmlformats.org/presentationml/2006/ole">
            <p:oleObj spid="_x0000_s66563" name="Equation" r:id="rId5" imgW="1091880" imgH="215640" progId="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867400" y="6019800"/>
          <a:ext cx="2266950" cy="452438"/>
        </p:xfrm>
        <a:graphic>
          <a:graphicData uri="http://schemas.openxmlformats.org/presentationml/2006/ole">
            <p:oleObj spid="_x0000_s66564" name="Equation" r:id="rId6" imgW="1079280" imgH="21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Open loop discrete time systems </a:t>
            </a:r>
          </a:p>
          <a:p>
            <a:pPr lvl="1" algn="just"/>
            <a:r>
              <a:rPr lang="en-US" dirty="0" smtClean="0"/>
              <a:t>When the system has digital filters, the open loop output is obtained by using the Z-transform of the difference equation </a:t>
            </a:r>
          </a:p>
          <a:p>
            <a:pPr lvl="1" algn="just"/>
            <a:r>
              <a:rPr lang="en-US" dirty="0" smtClean="0"/>
              <a:t>Example: for the system shown below, find the output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5183" t="29166" r="16837" b="54167"/>
          <a:stretch>
            <a:fillRect/>
          </a:stretch>
        </p:blipFill>
        <p:spPr bwMode="auto">
          <a:xfrm>
            <a:off x="1143000" y="39624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675063" y="5410200"/>
          <a:ext cx="2425700" cy="400050"/>
        </p:xfrm>
        <a:graphic>
          <a:graphicData uri="http://schemas.openxmlformats.org/presentationml/2006/ole">
            <p:oleObj spid="_x0000_s67586" name="Equation" r:id="rId4" imgW="1155600" imgH="190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Open loop discrete time systems </a:t>
            </a:r>
          </a:p>
          <a:p>
            <a:pPr lvl="1"/>
            <a:r>
              <a:rPr lang="en-US" dirty="0" smtClean="0"/>
              <a:t>Exercise: Determine the expression for the output of the following systems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25000" r="39092" b="59375"/>
          <a:stretch>
            <a:fillRect/>
          </a:stretch>
        </p:blipFill>
        <p:spPr bwMode="auto">
          <a:xfrm>
            <a:off x="2209800" y="26670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8375" t="15625" r="37116" b="59375"/>
          <a:stretch>
            <a:fillRect/>
          </a:stretch>
        </p:blipFill>
        <p:spPr bwMode="auto">
          <a:xfrm>
            <a:off x="2057400" y="419100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Closed loop discrete time systems</a:t>
            </a:r>
          </a:p>
          <a:p>
            <a:pPr lvl="1" algn="just"/>
            <a:r>
              <a:rPr lang="en-US" dirty="0" smtClean="0"/>
              <a:t>Closed loop discrete systems contain samplers either in the forward or feedback path or in both paths</a:t>
            </a:r>
          </a:p>
          <a:p>
            <a:pPr lvl="1" algn="just"/>
            <a:r>
              <a:rPr lang="en-US" dirty="0" smtClean="0"/>
              <a:t>The output can be derived by using the methods used for open loop. </a:t>
            </a:r>
          </a:p>
          <a:p>
            <a:pPr lvl="1" algn="just"/>
            <a:r>
              <a:rPr lang="en-US" dirty="0" smtClean="0"/>
              <a:t>Consider the closed loop system below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9327" t="33333" r="43192" b="36459"/>
          <a:stretch>
            <a:fillRect/>
          </a:stretch>
        </p:blipFill>
        <p:spPr bwMode="auto">
          <a:xfrm>
            <a:off x="1447800" y="44196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77000" y="5334000"/>
          <a:ext cx="1905000" cy="762000"/>
        </p:xfrm>
        <a:graphic>
          <a:graphicData uri="http://schemas.openxmlformats.org/presentationml/2006/ole">
            <p:oleObj spid="_x0000_s68610" name="Equation" r:id="rId4" imgW="952200" imgH="380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Closed loop discrete time systems</a:t>
            </a:r>
          </a:p>
          <a:p>
            <a:pPr lvl="1" algn="just"/>
            <a:r>
              <a:rPr lang="en-US" dirty="0" smtClean="0"/>
              <a:t>When the closed loop system contains digital filters, the system output is obtained by using the cascade of the digital filter and analog parts </a:t>
            </a:r>
          </a:p>
          <a:p>
            <a:pPr lvl="1" algn="just"/>
            <a:r>
              <a:rPr lang="en-US" dirty="0" smtClean="0"/>
              <a:t>For example: for the system below, the output is given as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5769" t="14583" r="18594" b="51042"/>
          <a:stretch>
            <a:fillRect/>
          </a:stretch>
        </p:blipFill>
        <p:spPr bwMode="auto">
          <a:xfrm>
            <a:off x="1143000" y="3733800"/>
            <a:ext cx="723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549900" y="5867400"/>
          <a:ext cx="2387600" cy="762000"/>
        </p:xfrm>
        <a:graphic>
          <a:graphicData uri="http://schemas.openxmlformats.org/presentationml/2006/ole">
            <p:oleObj spid="_x0000_s69634" name="Equation" r:id="rId4" imgW="1193760" imgH="380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algn="just"/>
            <a:r>
              <a:rPr lang="en-US" dirty="0" smtClean="0"/>
              <a:t>Closed loop system </a:t>
            </a:r>
          </a:p>
          <a:p>
            <a:pPr lvl="1" algn="just"/>
            <a:r>
              <a:rPr lang="en-US" dirty="0" smtClean="0"/>
              <a:t>When the system contains multiple samplers, the closed loop system output is obtained by </a:t>
            </a:r>
          </a:p>
          <a:p>
            <a:pPr lvl="2" algn="just"/>
            <a:r>
              <a:rPr lang="en-US" dirty="0" smtClean="0"/>
              <a:t>Drawing the signal flow graph of the original system</a:t>
            </a:r>
          </a:p>
          <a:p>
            <a:pPr lvl="2" algn="just"/>
            <a:r>
              <a:rPr lang="en-US" dirty="0" smtClean="0"/>
              <a:t>Writing equations to each sampler input  </a:t>
            </a:r>
          </a:p>
          <a:p>
            <a:pPr lvl="2" algn="just"/>
            <a:r>
              <a:rPr lang="en-US" dirty="0" smtClean="0"/>
              <a:t>Combining  the equations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8111" t="21875" r="17423" b="45833"/>
          <a:stretch>
            <a:fillRect/>
          </a:stretch>
        </p:blipFill>
        <p:spPr bwMode="auto">
          <a:xfrm>
            <a:off x="1371600" y="3810000"/>
            <a:ext cx="708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105400" y="6096000"/>
          <a:ext cx="3403600" cy="762000"/>
        </p:xfrm>
        <a:graphic>
          <a:graphicData uri="http://schemas.openxmlformats.org/presentationml/2006/ole">
            <p:oleObj spid="_x0000_s70658" name="Equation" r:id="rId4" imgW="1701720" imgH="380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algn="just"/>
            <a:r>
              <a:rPr lang="en-US" dirty="0" smtClean="0"/>
              <a:t>System time response for discrete time systems </a:t>
            </a:r>
          </a:p>
          <a:p>
            <a:pPr lvl="1" algn="just"/>
            <a:r>
              <a:rPr lang="en-US" dirty="0" smtClean="0"/>
              <a:t>Is obtained using the inverse transform method ones the output z transform is obtained </a:t>
            </a:r>
          </a:p>
          <a:p>
            <a:pPr lvl="1" algn="just"/>
            <a:r>
              <a:rPr lang="en-US" dirty="0" smtClean="0"/>
              <a:t>Example: for the temperature control system shown below, determine the output when the input is unit step </a:t>
            </a:r>
          </a:p>
          <a:p>
            <a:pPr lvl="1" algn="just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5227" t="13542" r="41435" b="67708"/>
          <a:stretch>
            <a:fillRect/>
          </a:stretch>
        </p:blipFill>
        <p:spPr bwMode="auto">
          <a:xfrm>
            <a:off x="1828800" y="4419600"/>
            <a:ext cx="563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38600" y="5943600"/>
          <a:ext cx="1747520" cy="609600"/>
        </p:xfrm>
        <a:graphic>
          <a:graphicData uri="http://schemas.openxmlformats.org/presentationml/2006/ole">
            <p:oleObj spid="_x0000_s71682" name="Equation" r:id="rId4" imgW="1091880" imgH="380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System time response </a:t>
            </a:r>
          </a:p>
          <a:p>
            <a:pPr lvl="1"/>
            <a:r>
              <a:rPr lang="en-US" dirty="0" smtClean="0"/>
              <a:t>Using the Z transform of unit step input and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closed loop output and its inverse become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0" y="1981200"/>
          <a:ext cx="1955800" cy="711200"/>
        </p:xfrm>
        <a:graphic>
          <a:graphicData uri="http://schemas.openxmlformats.org/presentationml/2006/ole">
            <p:oleObj spid="_x0000_s72706" name="Equation" r:id="rId3" imgW="977760" imgH="355320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286000" y="3124200"/>
          <a:ext cx="3494087" cy="735012"/>
        </p:xfrm>
        <a:graphic>
          <a:graphicData uri="http://schemas.openxmlformats.org/presentationml/2006/ole">
            <p:oleObj spid="_x0000_s72707" name="Equation" r:id="rId4" imgW="1358640" imgH="380880" progId="">
              <p:embed/>
            </p:oleObj>
          </a:graphicData>
        </a:graphic>
      </p:graphicFrame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 l="17204" t="31250" r="43558" b="15625"/>
          <a:stretch>
            <a:fillRect/>
          </a:stretch>
        </p:blipFill>
        <p:spPr bwMode="auto">
          <a:xfrm>
            <a:off x="2209800" y="3899848"/>
            <a:ext cx="3886200" cy="295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data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Sampler is introduced to improve dynamic behavior of control loop </a:t>
            </a:r>
          </a:p>
          <a:p>
            <a:pPr lvl="1"/>
            <a:r>
              <a:rPr lang="en-US" dirty="0" smtClean="0"/>
              <a:t>Better reliability </a:t>
            </a:r>
          </a:p>
          <a:p>
            <a:pPr lvl="1"/>
            <a:r>
              <a:rPr lang="en-US" dirty="0" smtClean="0"/>
              <a:t>Better sensitivity behavior </a:t>
            </a:r>
          </a:p>
          <a:p>
            <a:pPr lvl="1"/>
            <a:r>
              <a:rPr lang="en-US" dirty="0" smtClean="0"/>
              <a:t>No drift </a:t>
            </a:r>
          </a:p>
          <a:p>
            <a:pPr lvl="1"/>
            <a:r>
              <a:rPr lang="en-US" dirty="0" smtClean="0"/>
              <a:t>Noise reduction </a:t>
            </a:r>
          </a:p>
          <a:p>
            <a:pPr lvl="1"/>
            <a:r>
              <a:rPr lang="en-US" dirty="0" smtClean="0"/>
              <a:t>Less weight </a:t>
            </a:r>
          </a:p>
          <a:p>
            <a:pPr lvl="1"/>
            <a:r>
              <a:rPr lang="en-US" dirty="0" smtClean="0"/>
              <a:t>Less hardware cost </a:t>
            </a:r>
          </a:p>
          <a:p>
            <a:pPr lvl="1"/>
            <a:r>
              <a:rPr lang="en-US" dirty="0" smtClean="0"/>
              <a:t>Less software/ maintenance cost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r>
              <a:rPr lang="en-US" dirty="0" smtClean="0"/>
              <a:t>System time response </a:t>
            </a:r>
          </a:p>
          <a:p>
            <a:pPr lvl="1" algn="just"/>
            <a:r>
              <a:rPr lang="en-US" dirty="0" smtClean="0"/>
              <a:t>For a general closed loop system with single sampler and single loop, the output is given as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Then using partial fraction expansion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Which yields   </a:t>
            </a:r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286000" y="2590800"/>
          <a:ext cx="3475038" cy="1401762"/>
        </p:xfrm>
        <a:graphic>
          <a:graphicData uri="http://schemas.openxmlformats.org/presentationml/2006/ole">
            <p:oleObj spid="_x0000_s73730" name="Equation" r:id="rId3" imgW="2171520" imgH="876240" progId="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286000" y="4572000"/>
          <a:ext cx="4454525" cy="851014"/>
        </p:xfrm>
        <a:graphic>
          <a:graphicData uri="http://schemas.openxmlformats.org/presentationml/2006/ole">
            <p:oleObj spid="_x0000_s73731" name="Equation" r:id="rId4" imgW="1993680" imgH="38088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81400" y="5791200"/>
          <a:ext cx="3429000" cy="889000"/>
        </p:xfrm>
        <a:graphic>
          <a:graphicData uri="http://schemas.openxmlformats.org/presentationml/2006/ole">
            <p:oleObj spid="_x0000_s73732" name="Equation" r:id="rId5" imgW="1714320" imgH="444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System time response</a:t>
            </a:r>
          </a:p>
          <a:p>
            <a:pPr lvl="1"/>
            <a:r>
              <a:rPr lang="en-US" dirty="0" smtClean="0"/>
              <a:t>Mapping of the s-plane in the z-plane,</a:t>
            </a:r>
          </a:p>
          <a:p>
            <a:pPr lvl="2"/>
            <a:r>
              <a:rPr lang="en-US" dirty="0" smtClean="0"/>
              <a:t> the left half of the s-plane maps to a unit circle in the z-plane </a:t>
            </a:r>
          </a:p>
          <a:p>
            <a:pPr lvl="2"/>
            <a:r>
              <a:rPr lang="en-US" dirty="0" smtClean="0"/>
              <a:t>The right half maps to a point out of the unit circle in z plane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6354" t="14583" r="16837" b="28125"/>
          <a:stretch>
            <a:fillRect/>
          </a:stretch>
        </p:blipFill>
        <p:spPr bwMode="auto">
          <a:xfrm>
            <a:off x="2743200" y="3429000"/>
            <a:ext cx="5241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81800" y="1524000"/>
          <a:ext cx="1016000" cy="476250"/>
        </p:xfrm>
        <a:graphic>
          <a:graphicData uri="http://schemas.openxmlformats.org/presentationml/2006/ole">
            <p:oleObj spid="_x0000_s74754" name="Equation" r:id="rId4" imgW="406080" imgH="190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System time response </a:t>
            </a:r>
          </a:p>
          <a:p>
            <a:pPr lvl="1"/>
            <a:r>
              <a:rPr lang="en-US" dirty="0" smtClean="0"/>
              <a:t>Generally, for a system given by transfer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S-plane poles are given by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Z plane poles are 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90800" y="2133600"/>
          <a:ext cx="2944091" cy="971550"/>
        </p:xfrm>
        <a:graphic>
          <a:graphicData uri="http://schemas.openxmlformats.org/presentationml/2006/ole">
            <p:oleObj spid="_x0000_s75778" name="Equation" r:id="rId3" imgW="1269720" imgH="4190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0" y="3657600"/>
          <a:ext cx="2489200" cy="533400"/>
        </p:xfrm>
        <a:graphic>
          <a:graphicData uri="http://schemas.openxmlformats.org/presentationml/2006/ole">
            <p:oleObj spid="_x0000_s75779" name="Equation" r:id="rId4" imgW="1244520" imgH="2664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9400" y="4572000"/>
          <a:ext cx="3733800" cy="690497"/>
        </p:xfrm>
        <a:graphic>
          <a:graphicData uri="http://schemas.openxmlformats.org/presentationml/2006/ole">
            <p:oleObj spid="_x0000_s75780" name="Equation" r:id="rId5" imgW="1854000" imgH="342720" progId="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time response </a:t>
            </a:r>
          </a:p>
          <a:p>
            <a:pPr lvl="1"/>
            <a:r>
              <a:rPr lang="en-US" dirty="0" smtClean="0"/>
              <a:t>If the z-plane complex pole is given as</a:t>
            </a:r>
          </a:p>
          <a:p>
            <a:pPr lvl="2"/>
            <a:r>
              <a:rPr lang="en-US" dirty="0" smtClean="0"/>
              <a:t>The damping ration, natural frequency and time constant can be obtained as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781800" y="2209800"/>
          <a:ext cx="1714500" cy="457200"/>
        </p:xfrm>
        <a:graphic>
          <a:graphicData uri="http://schemas.openxmlformats.org/presentationml/2006/ole">
            <p:oleObj spid="_x0000_s76802" name="Equation" r:id="rId3" imgW="571320" imgH="15228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90799" y="3581400"/>
          <a:ext cx="1807369" cy="838200"/>
        </p:xfrm>
        <a:graphic>
          <a:graphicData uri="http://schemas.openxmlformats.org/presentationml/2006/ole">
            <p:oleObj spid="_x0000_s76803" name="Equation" r:id="rId4" imgW="876240" imgH="40608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90800" y="4495800"/>
          <a:ext cx="2082800" cy="685800"/>
        </p:xfrm>
        <a:graphic>
          <a:graphicData uri="http://schemas.openxmlformats.org/presentationml/2006/ole">
            <p:oleObj spid="_x0000_s76804" name="Equation" r:id="rId5" imgW="1041120" imgH="34272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67000" y="5257800"/>
          <a:ext cx="1463040" cy="685800"/>
        </p:xfrm>
        <a:graphic>
          <a:graphicData uri="http://schemas.openxmlformats.org/presentationml/2006/ole">
            <p:oleObj spid="_x0000_s76805" name="Equation" r:id="rId6" imgW="812520" imgH="380880" progId="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Stability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r>
              <a:rPr lang="en-US" dirty="0" smtClean="0"/>
              <a:t>Definition </a:t>
            </a:r>
          </a:p>
          <a:p>
            <a:pPr lvl="1"/>
            <a:r>
              <a:rPr lang="en-US" dirty="0" smtClean="0"/>
              <a:t>Consider a nonlinear discrete system given by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Assume that u(</a:t>
            </a:r>
            <a:r>
              <a:rPr lang="en-US" dirty="0" err="1" smtClean="0"/>
              <a:t>kT</a:t>
            </a:r>
            <a:r>
              <a:rPr lang="en-US" dirty="0" smtClean="0"/>
              <a:t>)=0 for k&gt;</a:t>
            </a:r>
            <a:r>
              <a:rPr lang="en-US" dirty="0" err="1" smtClean="0"/>
              <a:t>ko</a:t>
            </a:r>
            <a:r>
              <a:rPr lang="en-US" dirty="0" smtClean="0"/>
              <a:t> and x(</a:t>
            </a:r>
            <a:r>
              <a:rPr lang="en-US" dirty="0" err="1" smtClean="0"/>
              <a:t>kT</a:t>
            </a:r>
            <a:r>
              <a:rPr lang="en-US" dirty="0" smtClean="0"/>
              <a:t>) is the solution when the initial condition is x(</a:t>
            </a:r>
            <a:r>
              <a:rPr lang="en-US" dirty="0" err="1" smtClean="0"/>
              <a:t>k</a:t>
            </a:r>
            <a:r>
              <a:rPr lang="en-US" sz="1800" dirty="0" err="1" smtClean="0"/>
              <a:t>o</a:t>
            </a:r>
            <a:r>
              <a:rPr lang="en-US" dirty="0" err="1" smtClean="0"/>
              <a:t>T</a:t>
            </a:r>
            <a:r>
              <a:rPr lang="en-US" dirty="0" smtClean="0"/>
              <a:t>) and    is the solution when the initial condition is</a:t>
            </a:r>
          </a:p>
          <a:p>
            <a:pPr algn="just"/>
            <a:r>
              <a:rPr lang="en-US" dirty="0" smtClean="0"/>
              <a:t>The solution x(</a:t>
            </a:r>
            <a:r>
              <a:rPr lang="en-US" dirty="0" err="1" smtClean="0"/>
              <a:t>kT</a:t>
            </a:r>
            <a:r>
              <a:rPr lang="en-US" dirty="0" smtClean="0"/>
              <a:t>) is stable if for some </a:t>
            </a:r>
            <a:r>
              <a:rPr lang="en-US" dirty="0" smtClean="0">
                <a:sym typeface="Symbol"/>
              </a:rPr>
              <a:t>&gt;0, there exists (,</a:t>
            </a:r>
            <a:r>
              <a:rPr lang="en-US" dirty="0" err="1" smtClean="0">
                <a:sym typeface="Symbol"/>
              </a:rPr>
              <a:t>ko</a:t>
            </a:r>
            <a:r>
              <a:rPr lang="en-US" dirty="0" smtClean="0">
                <a:sym typeface="Symbol"/>
              </a:rPr>
              <a:t>)&gt;0 such that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28800" y="1905000"/>
          <a:ext cx="5013960" cy="400050"/>
        </p:xfrm>
        <a:graphic>
          <a:graphicData uri="http://schemas.openxmlformats.org/presentationml/2006/ole">
            <p:oleObj spid="_x0000_s77826" name="Equation" r:id="rId3" imgW="2387520" imgH="1904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153400" y="2895600"/>
          <a:ext cx="746760" cy="400050"/>
        </p:xfrm>
        <a:graphic>
          <a:graphicData uri="http://schemas.openxmlformats.org/presentationml/2006/ole">
            <p:oleObj spid="_x0000_s77827" name="Equation" r:id="rId4" imgW="355320" imgH="190440" progId="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7415213" y="3276600"/>
          <a:ext cx="852487" cy="400050"/>
        </p:xfrm>
        <a:graphic>
          <a:graphicData uri="http://schemas.openxmlformats.org/presentationml/2006/ole">
            <p:oleObj spid="_x0000_s77828" name="Equation" r:id="rId5" imgW="406080" imgH="19044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52600" y="4876800"/>
          <a:ext cx="6683188" cy="533400"/>
        </p:xfrm>
        <a:graphic>
          <a:graphicData uri="http://schemas.openxmlformats.org/presentationml/2006/ole">
            <p:oleObj spid="_x0000_s77829" name="Equation" r:id="rId6" imgW="2705040" imgH="21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Stability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Asymptotic stability </a:t>
            </a:r>
          </a:p>
          <a:p>
            <a:pPr lvl="1" algn="just"/>
            <a:r>
              <a:rPr lang="en-US" dirty="0" smtClean="0"/>
              <a:t>The system above is said to be asymptotically stable </a:t>
            </a:r>
            <a:r>
              <a:rPr lang="en-US" dirty="0" err="1" smtClean="0"/>
              <a:t>iff</a:t>
            </a:r>
            <a:r>
              <a:rPr lang="en-US" dirty="0" smtClean="0"/>
              <a:t> it is stable and 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Stability from characteristic equation </a:t>
            </a:r>
          </a:p>
          <a:p>
            <a:pPr lvl="1" algn="just"/>
            <a:r>
              <a:rPr lang="en-US" dirty="0" smtClean="0"/>
              <a:t>Consider a system whose output after partial fraction expansion is given by 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The system will be stable if all poles are inside the unit circle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370013" y="2416175"/>
          <a:ext cx="6840537" cy="1035050"/>
        </p:xfrm>
        <a:graphic>
          <a:graphicData uri="http://schemas.openxmlformats.org/presentationml/2006/ole">
            <p:oleObj spid="_x0000_s78850" name="Equation" r:id="rId3" imgW="2768400" imgH="419040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133600" y="4724400"/>
          <a:ext cx="4454525" cy="850900"/>
        </p:xfrm>
        <a:graphic>
          <a:graphicData uri="http://schemas.openxmlformats.org/presentationml/2006/ole">
            <p:oleObj spid="_x0000_s78851" name="Equation" r:id="rId4" imgW="1993680" imgH="380880" progId="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Characteristic equation</a:t>
            </a:r>
          </a:p>
          <a:p>
            <a:pPr lvl="1"/>
            <a:r>
              <a:rPr lang="en-US" dirty="0" smtClean="0"/>
              <a:t>For a system whose output is given by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characteristic equation is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stability </a:t>
            </a:r>
          </a:p>
          <a:p>
            <a:pPr lvl="2"/>
            <a:r>
              <a:rPr lang="en-US" dirty="0" smtClean="0"/>
              <a:t>Roots of the characteristic equation must lie with in the unit circle </a:t>
            </a:r>
          </a:p>
          <a:p>
            <a:pPr lvl="2"/>
            <a:r>
              <a:rPr lang="en-US" dirty="0" smtClean="0"/>
              <a:t>If any root is on the unit circle, system is marginally stable </a:t>
            </a:r>
          </a:p>
          <a:p>
            <a:pPr lvl="2"/>
            <a:r>
              <a:rPr lang="en-US" dirty="0" smtClean="0"/>
              <a:t>If any root is out side the unit circle, system is unstable 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895600" y="1981200"/>
          <a:ext cx="2820987" cy="900113"/>
        </p:xfrm>
        <a:graphic>
          <a:graphicData uri="http://schemas.openxmlformats.org/presentationml/2006/ole">
            <p:oleObj spid="_x0000_s79874" name="Equation" r:id="rId3" imgW="1193760" imgH="380880" progId="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322638" y="3429000"/>
          <a:ext cx="1830387" cy="450850"/>
        </p:xfrm>
        <a:graphic>
          <a:graphicData uri="http://schemas.openxmlformats.org/presentationml/2006/ole">
            <p:oleObj spid="_x0000_s79875" name="Equation" r:id="rId4" imgW="774360" imgH="190440" progId="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 equation </a:t>
            </a:r>
          </a:p>
          <a:p>
            <a:pPr lvl="1"/>
            <a:r>
              <a:rPr lang="en-US" dirty="0" smtClean="0"/>
              <a:t>When the system is described in state space, as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system transfer function is given as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the characteristic equation is given by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2743200"/>
          <a:ext cx="2999827" cy="869950"/>
        </p:xfrm>
        <a:graphic>
          <a:graphicData uri="http://schemas.openxmlformats.org/presentationml/2006/ole">
            <p:oleObj spid="_x0000_s80898" name="Equation" r:id="rId3" imgW="1269720" imgH="36828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00400" y="4267200"/>
          <a:ext cx="2905760" cy="838200"/>
        </p:xfrm>
        <a:graphic>
          <a:graphicData uri="http://schemas.openxmlformats.org/presentationml/2006/ole">
            <p:oleObj spid="_x0000_s80899" name="Equation" r:id="rId4" imgW="1320480" imgH="38088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57600" y="5791200"/>
          <a:ext cx="1474694" cy="533400"/>
        </p:xfrm>
        <a:graphic>
          <a:graphicData uri="http://schemas.openxmlformats.org/presentationml/2006/ole">
            <p:oleObj spid="_x0000_s80900" name="Equation" r:id="rId5" imgW="596880" imgH="215640" progId="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just"/>
            <a:r>
              <a:rPr lang="en-US" dirty="0" smtClean="0"/>
              <a:t>Is a transformation which transforms the z-plane to a new plane, w-plane </a:t>
            </a:r>
          </a:p>
          <a:p>
            <a:pPr algn="just"/>
            <a:r>
              <a:rPr lang="en-US" dirty="0" smtClean="0"/>
              <a:t>The transformation is given by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By this transformation, the unit circle in z-plane transforms to the imaginary axis of w-plane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3352800"/>
          <a:ext cx="1869440" cy="876300"/>
        </p:xfrm>
        <a:graphic>
          <a:graphicData uri="http://schemas.openxmlformats.org/presentationml/2006/ole">
            <p:oleObj spid="_x0000_s81922" name="Equation" r:id="rId3" imgW="812520" imgH="38088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24400" y="3352800"/>
          <a:ext cx="1659467" cy="914400"/>
        </p:xfrm>
        <a:graphic>
          <a:graphicData uri="http://schemas.openxmlformats.org/presentationml/2006/ole">
            <p:oleObj spid="_x0000_s81923" name="Equation" r:id="rId4" imgW="622080" imgH="342720" progId="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Bilinear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The stable region of the w-plane is the left half plane. </a:t>
            </a:r>
          </a:p>
          <a:p>
            <a:pPr algn="just"/>
            <a:r>
              <a:rPr lang="en-US" dirty="0" smtClean="0"/>
              <a:t>This enables the RH, Bode plot and other frequency domain analysis to be performed on discrete systems</a:t>
            </a:r>
          </a:p>
          <a:p>
            <a:pPr algn="just"/>
            <a:r>
              <a:rPr lang="en-US" dirty="0" smtClean="0"/>
              <a:t>On the unit circle in z-plane,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Hence the frequency in s-plane </a:t>
            </a:r>
            <a:r>
              <a:rPr lang="en-US" dirty="0" smtClean="0">
                <a:sym typeface="Symbol"/>
              </a:rPr>
              <a:t> and the frequency in w plane are related by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62600" y="3810000"/>
          <a:ext cx="939800" cy="381000"/>
        </p:xfrm>
        <a:graphic>
          <a:graphicData uri="http://schemas.openxmlformats.org/presentationml/2006/ole">
            <p:oleObj spid="_x0000_s82946" name="Equation" r:id="rId3" imgW="469800" imgH="1904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52800" y="4343400"/>
          <a:ext cx="1676400" cy="685800"/>
        </p:xfrm>
        <a:graphic>
          <a:graphicData uri="http://schemas.openxmlformats.org/presentationml/2006/ole">
            <p:oleObj spid="_x0000_s82947" name="Equation" r:id="rId4" imgW="838080" imgH="342720" progId="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886200" y="5943600"/>
          <a:ext cx="1676400" cy="685800"/>
        </p:xfrm>
        <a:graphic>
          <a:graphicData uri="http://schemas.openxmlformats.org/presentationml/2006/ole">
            <p:oleObj spid="_x0000_s82948" name="Equation" r:id="rId5" imgW="838080" imgH="34272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data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sampling </a:t>
            </a:r>
          </a:p>
          <a:p>
            <a:pPr lvl="1"/>
            <a:r>
              <a:rPr lang="en-US" dirty="0" smtClean="0"/>
              <a:t>PAM </a:t>
            </a:r>
          </a:p>
          <a:p>
            <a:pPr lvl="1"/>
            <a:r>
              <a:rPr lang="en-US" dirty="0" smtClean="0"/>
              <a:t>PWM</a:t>
            </a:r>
          </a:p>
          <a:p>
            <a:pPr lvl="1"/>
            <a:r>
              <a:rPr lang="en-US" dirty="0" smtClean="0"/>
              <a:t>PFM </a:t>
            </a:r>
          </a:p>
          <a:p>
            <a:r>
              <a:rPr lang="en-US" dirty="0" smtClean="0"/>
              <a:t>PAM preserves linearity of system and is used in control </a:t>
            </a:r>
          </a:p>
          <a:p>
            <a:r>
              <a:rPr lang="en-US" dirty="0" smtClean="0"/>
              <a:t>There are three basic types of sampled data systems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RH criteria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algn="just"/>
            <a:r>
              <a:rPr lang="en-US" dirty="0" smtClean="0"/>
              <a:t>Is a systematic way of determining the stability of a continuous system without actually solving the characteristic equation </a:t>
            </a:r>
          </a:p>
          <a:p>
            <a:pPr algn="just"/>
            <a:r>
              <a:rPr lang="en-US" dirty="0" smtClean="0"/>
              <a:t>In digital systems, simple RH can not be applied but following method is used </a:t>
            </a:r>
          </a:p>
          <a:p>
            <a:pPr lvl="1" algn="just"/>
            <a:r>
              <a:rPr lang="en-US" dirty="0" smtClean="0"/>
              <a:t>Convert the z domain transfer function to w plane by using Bilinear transformation </a:t>
            </a:r>
          </a:p>
          <a:p>
            <a:pPr lvl="1" algn="just"/>
            <a:r>
              <a:rPr lang="en-US" dirty="0" smtClean="0"/>
              <a:t>Determine the characteristics equation </a:t>
            </a:r>
          </a:p>
          <a:p>
            <a:pPr lvl="1" algn="just"/>
            <a:r>
              <a:rPr lang="en-US" dirty="0" smtClean="0"/>
              <a:t> apply RH as continuous system 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Jury’s stability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algn="just"/>
            <a:r>
              <a:rPr lang="en-US" dirty="0" smtClean="0"/>
              <a:t>Is a similar method to the RH which can be directly applied to characteristic equation in z domain </a:t>
            </a:r>
          </a:p>
          <a:p>
            <a:pPr algn="just"/>
            <a:r>
              <a:rPr lang="en-US" dirty="0" smtClean="0"/>
              <a:t>Consider a characteristic equation given by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5000" y="3352800"/>
          <a:ext cx="6116918" cy="565150"/>
        </p:xfrm>
        <a:graphic>
          <a:graphicData uri="http://schemas.openxmlformats.org/presentationml/2006/ole">
            <p:oleObj spid="_x0000_s83970" name="Equation" r:id="rId3" imgW="2336760" imgH="215640" progId="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40386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52600" y="4038600"/>
          <a:ext cx="317500" cy="341923"/>
        </p:xfrm>
        <a:graphic>
          <a:graphicData uri="http://schemas.openxmlformats.org/presentationml/2006/ole">
            <p:oleObj spid="_x0000_s83971" name="Equation" r:id="rId4" imgW="164880" imgH="177480" progId="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754313" y="4038600"/>
          <a:ext cx="293687" cy="341313"/>
        </p:xfrm>
        <a:graphic>
          <a:graphicData uri="http://schemas.openxmlformats.org/presentationml/2006/ole">
            <p:oleObj spid="_x0000_s83972" name="Equation" r:id="rId5" imgW="152280" imgH="177480" progId="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733800" y="4038600"/>
          <a:ext cx="317500" cy="341313"/>
        </p:xfrm>
        <a:graphic>
          <a:graphicData uri="http://schemas.openxmlformats.org/presentationml/2006/ole">
            <p:oleObj spid="_x0000_s83973" name="Equation" r:id="rId6" imgW="164880" imgH="177480" progId="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4627563" y="4038600"/>
          <a:ext cx="512762" cy="341313"/>
        </p:xfrm>
        <a:graphic>
          <a:graphicData uri="http://schemas.openxmlformats.org/presentationml/2006/ole">
            <p:oleObj spid="_x0000_s83974" name="Equation" r:id="rId7" imgW="266400" imgH="177480" progId="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5705475" y="4038600"/>
          <a:ext cx="488950" cy="341313"/>
        </p:xfrm>
        <a:graphic>
          <a:graphicData uri="http://schemas.openxmlformats.org/presentationml/2006/ole">
            <p:oleObj spid="_x0000_s83975" name="Equation" r:id="rId8" imgW="253800" imgH="177480" progId="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6705600" y="4038600"/>
          <a:ext cx="317500" cy="341313"/>
        </p:xfrm>
        <a:graphic>
          <a:graphicData uri="http://schemas.openxmlformats.org/presentationml/2006/ole">
            <p:oleObj spid="_x0000_s83976" name="Equation" r:id="rId9" imgW="164880" imgH="177480" progId="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76400" y="4343400"/>
          <a:ext cx="381000" cy="439615"/>
        </p:xfrm>
        <a:graphic>
          <a:graphicData uri="http://schemas.openxmlformats.org/presentationml/2006/ole">
            <p:oleObj spid="_x0000_s83977" name="Equation" r:id="rId10" imgW="164880" imgH="190440" progId="">
              <p:embed/>
            </p:oleObj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2695575" y="4343400"/>
          <a:ext cx="322263" cy="439738"/>
        </p:xfrm>
        <a:graphic>
          <a:graphicData uri="http://schemas.openxmlformats.org/presentationml/2006/ole">
            <p:oleObj spid="_x0000_s83978" name="Equation" r:id="rId11" imgW="139680" imgH="190440" progId="">
              <p:embed/>
            </p:oleObj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3657600" y="4343400"/>
          <a:ext cx="381000" cy="439738"/>
        </p:xfrm>
        <a:graphic>
          <a:graphicData uri="http://schemas.openxmlformats.org/presentationml/2006/ole">
            <p:oleObj spid="_x0000_s83979" name="Equation" r:id="rId12" imgW="164880" imgH="190440" progId="">
              <p:embed/>
            </p:oleObj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4530725" y="4343400"/>
          <a:ext cx="615950" cy="439738"/>
        </p:xfrm>
        <a:graphic>
          <a:graphicData uri="http://schemas.openxmlformats.org/presentationml/2006/ole">
            <p:oleObj spid="_x0000_s83980" name="Equation" r:id="rId13" imgW="266400" imgH="190440" progId="">
              <p:embed/>
            </p:oleObj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5611813" y="4343400"/>
          <a:ext cx="587375" cy="439738"/>
        </p:xfrm>
        <a:graphic>
          <a:graphicData uri="http://schemas.openxmlformats.org/presentationml/2006/ole">
            <p:oleObj spid="_x0000_s83981" name="Equation" r:id="rId14" imgW="253800" imgH="190440" progId="">
              <p:embed/>
            </p:oleObj>
          </a:graphicData>
        </a:graphic>
      </p:graphicFrame>
      <p:graphicFrame>
        <p:nvGraphicFramePr>
          <p:cNvPr id="38926" name="Object 14"/>
          <p:cNvGraphicFramePr>
            <a:graphicFrameLocks noChangeAspect="1"/>
          </p:cNvGraphicFramePr>
          <p:nvPr/>
        </p:nvGraphicFramePr>
        <p:xfrm>
          <a:off x="6705600" y="4343400"/>
          <a:ext cx="381000" cy="439738"/>
        </p:xfrm>
        <a:graphic>
          <a:graphicData uri="http://schemas.openxmlformats.org/presentationml/2006/ole">
            <p:oleObj spid="_x0000_s83982" name="Equation" r:id="rId15" imgW="164880" imgH="190440" progId="">
              <p:embed/>
            </p:oleObj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1600200" y="4724400"/>
          <a:ext cx="381000" cy="439738"/>
        </p:xfrm>
        <a:graphic>
          <a:graphicData uri="http://schemas.openxmlformats.org/presentationml/2006/ole">
            <p:oleObj spid="_x0000_s83983" name="Equation" r:id="rId16" imgW="164880" imgH="190440" progId="">
              <p:embed/>
            </p:oleObj>
          </a:graphicData>
        </a:graphic>
      </p:graphicFrame>
      <p:graphicFrame>
        <p:nvGraphicFramePr>
          <p:cNvPr id="38928" name="Object 16"/>
          <p:cNvGraphicFramePr>
            <a:graphicFrameLocks noChangeAspect="1"/>
          </p:cNvGraphicFramePr>
          <p:nvPr/>
        </p:nvGraphicFramePr>
        <p:xfrm>
          <a:off x="6705600" y="4724400"/>
          <a:ext cx="381000" cy="439738"/>
        </p:xfrm>
        <a:graphic>
          <a:graphicData uri="http://schemas.openxmlformats.org/presentationml/2006/ole">
            <p:oleObj spid="_x0000_s83984" name="Equation" r:id="rId17" imgW="164880" imgH="190440" progId="">
              <p:embed/>
            </p:oleObj>
          </a:graphicData>
        </a:graphic>
      </p:graphicFrame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2590800" y="4724400"/>
          <a:ext cx="587375" cy="439738"/>
        </p:xfrm>
        <a:graphic>
          <a:graphicData uri="http://schemas.openxmlformats.org/presentationml/2006/ole">
            <p:oleObj spid="_x0000_s83985" name="Equation" r:id="rId18" imgW="253800" imgH="190440" progId="">
              <p:embed/>
            </p:oleObj>
          </a:graphicData>
        </a:graphic>
      </p:graphicFrame>
      <p:graphicFrame>
        <p:nvGraphicFramePr>
          <p:cNvPr id="38930" name="Object 18"/>
          <p:cNvGraphicFramePr>
            <a:graphicFrameLocks noChangeAspect="1"/>
          </p:cNvGraphicFramePr>
          <p:nvPr/>
        </p:nvGraphicFramePr>
        <p:xfrm>
          <a:off x="5715000" y="4724400"/>
          <a:ext cx="322263" cy="439738"/>
        </p:xfrm>
        <a:graphic>
          <a:graphicData uri="http://schemas.openxmlformats.org/presentationml/2006/ole">
            <p:oleObj spid="_x0000_s83986" name="Equation" r:id="rId19" imgW="139680" imgH="190440" progId="">
              <p:embed/>
            </p:oleObj>
          </a:graphicData>
        </a:graphic>
      </p:graphicFrame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3643313" y="4724400"/>
          <a:ext cx="617537" cy="439738"/>
        </p:xfrm>
        <a:graphic>
          <a:graphicData uri="http://schemas.openxmlformats.org/presentationml/2006/ole">
            <p:oleObj spid="_x0000_s83987" name="Equation" r:id="rId20" imgW="266400" imgH="190440" progId="">
              <p:embed/>
            </p:oleObj>
          </a:graphicData>
        </a:graphic>
      </p:graphicFrame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4689475" y="4724400"/>
          <a:ext cx="381000" cy="439738"/>
        </p:xfrm>
        <a:graphic>
          <a:graphicData uri="http://schemas.openxmlformats.org/presentationml/2006/ole">
            <p:oleObj spid="_x0000_s83988" name="Equation" r:id="rId21" imgW="164880" imgH="190440" progId="">
              <p:embed/>
            </p:oleObj>
          </a:graphicData>
        </a:graphic>
      </p:graphicFrame>
      <p:graphicFrame>
        <p:nvGraphicFramePr>
          <p:cNvPr id="38933" name="Object 21"/>
          <p:cNvGraphicFramePr>
            <a:graphicFrameLocks noChangeAspect="1"/>
          </p:cNvGraphicFramePr>
          <p:nvPr/>
        </p:nvGraphicFramePr>
        <p:xfrm>
          <a:off x="1690688" y="5105400"/>
          <a:ext cx="350837" cy="439738"/>
        </p:xfrm>
        <a:graphic>
          <a:graphicData uri="http://schemas.openxmlformats.org/presentationml/2006/ole">
            <p:oleObj spid="_x0000_s83989" name="Equation" r:id="rId22" imgW="152280" imgH="190440" progId="">
              <p:embed/>
            </p:oleObj>
          </a:graphicData>
        </a:graphic>
      </p:graphicFrame>
      <p:graphicFrame>
        <p:nvGraphicFramePr>
          <p:cNvPr id="38934" name="Object 22"/>
          <p:cNvGraphicFramePr>
            <a:graphicFrameLocks noChangeAspect="1"/>
          </p:cNvGraphicFramePr>
          <p:nvPr/>
        </p:nvGraphicFramePr>
        <p:xfrm>
          <a:off x="2743200" y="5105400"/>
          <a:ext cx="322263" cy="439738"/>
        </p:xfrm>
        <a:graphic>
          <a:graphicData uri="http://schemas.openxmlformats.org/presentationml/2006/ole">
            <p:oleObj spid="_x0000_s83990" name="Equation" r:id="rId23" imgW="139680" imgH="190440" progId="">
              <p:embed/>
            </p:oleObj>
          </a:graphicData>
        </a:graphic>
      </p:graphicFrame>
      <p:graphicFrame>
        <p:nvGraphicFramePr>
          <p:cNvPr id="38935" name="Object 23"/>
          <p:cNvGraphicFramePr>
            <a:graphicFrameLocks noChangeAspect="1"/>
          </p:cNvGraphicFramePr>
          <p:nvPr/>
        </p:nvGraphicFramePr>
        <p:xfrm>
          <a:off x="3671888" y="5105400"/>
          <a:ext cx="350837" cy="439738"/>
        </p:xfrm>
        <a:graphic>
          <a:graphicData uri="http://schemas.openxmlformats.org/presentationml/2006/ole">
            <p:oleObj spid="_x0000_s83991" name="Equation" r:id="rId24" imgW="152280" imgH="190440" progId="">
              <p:embed/>
            </p:oleObj>
          </a:graphicData>
        </a:graphic>
      </p:graphicFrame>
      <p:graphicFrame>
        <p:nvGraphicFramePr>
          <p:cNvPr id="38936" name="Object 24"/>
          <p:cNvGraphicFramePr>
            <a:graphicFrameLocks noChangeAspect="1"/>
          </p:cNvGraphicFramePr>
          <p:nvPr/>
        </p:nvGraphicFramePr>
        <p:xfrm>
          <a:off x="4586288" y="5105400"/>
          <a:ext cx="585787" cy="439738"/>
        </p:xfrm>
        <a:graphic>
          <a:graphicData uri="http://schemas.openxmlformats.org/presentationml/2006/ole">
            <p:oleObj spid="_x0000_s83992" name="Equation" r:id="rId25" imgW="253800" imgH="190440" progId="">
              <p:embed/>
            </p:oleObj>
          </a:graphicData>
        </a:graphic>
      </p:graphicFrame>
      <p:graphicFrame>
        <p:nvGraphicFramePr>
          <p:cNvPr id="38937" name="Object 25"/>
          <p:cNvGraphicFramePr>
            <a:graphicFrameLocks noChangeAspect="1"/>
          </p:cNvGraphicFramePr>
          <p:nvPr/>
        </p:nvGraphicFramePr>
        <p:xfrm>
          <a:off x="5653088" y="5105400"/>
          <a:ext cx="558800" cy="439738"/>
        </p:xfrm>
        <a:graphic>
          <a:graphicData uri="http://schemas.openxmlformats.org/presentationml/2006/ole">
            <p:oleObj spid="_x0000_s83993" name="Equation" r:id="rId26" imgW="241200" imgH="190440" progId="">
              <p:embed/>
            </p:oleObj>
          </a:graphicData>
        </a:graphic>
      </p:graphicFrame>
      <p:graphicFrame>
        <p:nvGraphicFramePr>
          <p:cNvPr id="38938" name="Object 26"/>
          <p:cNvGraphicFramePr>
            <a:graphicFrameLocks noChangeAspect="1"/>
          </p:cNvGraphicFramePr>
          <p:nvPr/>
        </p:nvGraphicFramePr>
        <p:xfrm>
          <a:off x="1600200" y="5486400"/>
          <a:ext cx="558800" cy="439738"/>
        </p:xfrm>
        <a:graphic>
          <a:graphicData uri="http://schemas.openxmlformats.org/presentationml/2006/ole">
            <p:oleObj spid="_x0000_s83994" name="Equation" r:id="rId27" imgW="241200" imgH="190440" progId="">
              <p:embed/>
            </p:oleObj>
          </a:graphicData>
        </a:graphic>
      </p:graphicFrame>
      <p:graphicFrame>
        <p:nvGraphicFramePr>
          <p:cNvPr id="38939" name="Object 27"/>
          <p:cNvGraphicFramePr>
            <a:graphicFrameLocks noChangeAspect="1"/>
          </p:cNvGraphicFramePr>
          <p:nvPr/>
        </p:nvGraphicFramePr>
        <p:xfrm>
          <a:off x="5715000" y="5486400"/>
          <a:ext cx="350837" cy="439738"/>
        </p:xfrm>
        <a:graphic>
          <a:graphicData uri="http://schemas.openxmlformats.org/presentationml/2006/ole">
            <p:oleObj spid="_x0000_s83995" name="Equation" r:id="rId28" imgW="152280" imgH="190440" progId="">
              <p:embed/>
            </p:oleObj>
          </a:graphicData>
        </a:graphic>
      </p:graphicFrame>
      <p:graphicFrame>
        <p:nvGraphicFramePr>
          <p:cNvPr id="38940" name="Object 28"/>
          <p:cNvGraphicFramePr>
            <a:graphicFrameLocks noChangeAspect="1"/>
          </p:cNvGraphicFramePr>
          <p:nvPr/>
        </p:nvGraphicFramePr>
        <p:xfrm>
          <a:off x="2576513" y="5486400"/>
          <a:ext cx="587375" cy="439738"/>
        </p:xfrm>
        <a:graphic>
          <a:graphicData uri="http://schemas.openxmlformats.org/presentationml/2006/ole">
            <p:oleObj spid="_x0000_s83996" name="Equation" r:id="rId29" imgW="253800" imgH="190440" progId="">
              <p:embed/>
            </p:oleObj>
          </a:graphicData>
        </a:graphic>
      </p:graphicFrame>
      <p:graphicFrame>
        <p:nvGraphicFramePr>
          <p:cNvPr id="38941" name="Object 29"/>
          <p:cNvGraphicFramePr>
            <a:graphicFrameLocks noChangeAspect="1"/>
          </p:cNvGraphicFramePr>
          <p:nvPr/>
        </p:nvGraphicFramePr>
        <p:xfrm>
          <a:off x="3581400" y="5486400"/>
          <a:ext cx="587375" cy="381000"/>
        </p:xfrm>
        <a:graphic>
          <a:graphicData uri="http://schemas.openxmlformats.org/presentationml/2006/ole">
            <p:oleObj spid="_x0000_s83997" name="Equation" r:id="rId30" imgW="253800" imgH="190440" progId="">
              <p:embed/>
            </p:oleObj>
          </a:graphicData>
        </a:graphic>
      </p:graphicFrame>
      <p:graphicFrame>
        <p:nvGraphicFramePr>
          <p:cNvPr id="38942" name="Object 30"/>
          <p:cNvGraphicFramePr>
            <a:graphicFrameLocks noChangeAspect="1"/>
          </p:cNvGraphicFramePr>
          <p:nvPr/>
        </p:nvGraphicFramePr>
        <p:xfrm>
          <a:off x="4648200" y="5486400"/>
          <a:ext cx="557212" cy="439738"/>
        </p:xfrm>
        <a:graphic>
          <a:graphicData uri="http://schemas.openxmlformats.org/presentationml/2006/ole">
            <p:oleObj spid="_x0000_s83998" name="Equation" r:id="rId31" imgW="241200" imgH="190440" progId="">
              <p:embed/>
            </p:oleObj>
          </a:graphicData>
        </a:graphic>
      </p:graphicFrame>
      <p:graphicFrame>
        <p:nvGraphicFramePr>
          <p:cNvPr id="38943" name="Object 31"/>
          <p:cNvGraphicFramePr>
            <a:graphicFrameLocks noChangeAspect="1"/>
          </p:cNvGraphicFramePr>
          <p:nvPr/>
        </p:nvGraphicFramePr>
        <p:xfrm>
          <a:off x="1676400" y="5867400"/>
          <a:ext cx="350837" cy="439738"/>
        </p:xfrm>
        <a:graphic>
          <a:graphicData uri="http://schemas.openxmlformats.org/presentationml/2006/ole">
            <p:oleObj spid="_x0000_s83999" name="Equation" r:id="rId32" imgW="152280" imgH="190440" progId="">
              <p:embed/>
            </p:oleObj>
          </a:graphicData>
        </a:graphic>
      </p:graphicFrame>
      <p:graphicFrame>
        <p:nvGraphicFramePr>
          <p:cNvPr id="38944" name="Object 32"/>
          <p:cNvGraphicFramePr>
            <a:graphicFrameLocks noChangeAspect="1"/>
          </p:cNvGraphicFramePr>
          <p:nvPr/>
        </p:nvGraphicFramePr>
        <p:xfrm>
          <a:off x="2667000" y="5791200"/>
          <a:ext cx="322263" cy="439738"/>
        </p:xfrm>
        <a:graphic>
          <a:graphicData uri="http://schemas.openxmlformats.org/presentationml/2006/ole">
            <p:oleObj spid="_x0000_s84000" name="Equation" r:id="rId33" imgW="139680" imgH="190440" progId="">
              <p:embed/>
            </p:oleObj>
          </a:graphicData>
        </a:graphic>
      </p:graphicFrame>
      <p:graphicFrame>
        <p:nvGraphicFramePr>
          <p:cNvPr id="38945" name="Object 33"/>
          <p:cNvGraphicFramePr>
            <a:graphicFrameLocks noChangeAspect="1"/>
          </p:cNvGraphicFramePr>
          <p:nvPr/>
        </p:nvGraphicFramePr>
        <p:xfrm>
          <a:off x="3581400" y="5791200"/>
          <a:ext cx="350837" cy="439738"/>
        </p:xfrm>
        <a:graphic>
          <a:graphicData uri="http://schemas.openxmlformats.org/presentationml/2006/ole">
            <p:oleObj spid="_x0000_s84001" name="Equation" r:id="rId34" imgW="152280" imgH="190440" progId="">
              <p:embed/>
            </p:oleObj>
          </a:graphicData>
        </a:graphic>
      </p:graphicFrame>
      <p:graphicFrame>
        <p:nvGraphicFramePr>
          <p:cNvPr id="38946" name="Object 34"/>
          <p:cNvGraphicFramePr>
            <a:graphicFrameLocks noChangeAspect="1"/>
          </p:cNvGraphicFramePr>
          <p:nvPr/>
        </p:nvGraphicFramePr>
        <p:xfrm>
          <a:off x="4648200" y="5867400"/>
          <a:ext cx="585787" cy="439738"/>
        </p:xfrm>
        <a:graphic>
          <a:graphicData uri="http://schemas.openxmlformats.org/presentationml/2006/ole">
            <p:oleObj spid="_x0000_s84002" name="Equation" r:id="rId35" imgW="253800" imgH="190440" progId="">
              <p:embed/>
            </p:oleObj>
          </a:graphicData>
        </a:graphic>
      </p:graphicFrame>
      <p:graphicFrame>
        <p:nvGraphicFramePr>
          <p:cNvPr id="38947" name="Object 35"/>
          <p:cNvGraphicFramePr>
            <a:graphicFrameLocks noChangeAspect="1"/>
          </p:cNvGraphicFramePr>
          <p:nvPr/>
        </p:nvGraphicFramePr>
        <p:xfrm>
          <a:off x="1600200" y="6172200"/>
          <a:ext cx="585788" cy="439738"/>
        </p:xfrm>
        <a:graphic>
          <a:graphicData uri="http://schemas.openxmlformats.org/presentationml/2006/ole">
            <p:oleObj spid="_x0000_s84003" name="Equation" r:id="rId36" imgW="253800" imgH="190440" progId="">
              <p:embed/>
            </p:oleObj>
          </a:graphicData>
        </a:graphic>
      </p:graphicFrame>
      <p:graphicFrame>
        <p:nvGraphicFramePr>
          <p:cNvPr id="38948" name="Object 36"/>
          <p:cNvGraphicFramePr>
            <a:graphicFrameLocks noChangeAspect="1"/>
          </p:cNvGraphicFramePr>
          <p:nvPr/>
        </p:nvGraphicFramePr>
        <p:xfrm>
          <a:off x="2590800" y="6172200"/>
          <a:ext cx="585788" cy="439738"/>
        </p:xfrm>
        <a:graphic>
          <a:graphicData uri="http://schemas.openxmlformats.org/presentationml/2006/ole">
            <p:oleObj spid="_x0000_s84004" name="Equation" r:id="rId37" imgW="253800" imgH="190440" progId="">
              <p:embed/>
            </p:oleObj>
          </a:graphicData>
        </a:graphic>
      </p:graphicFrame>
      <p:graphicFrame>
        <p:nvGraphicFramePr>
          <p:cNvPr id="38949" name="Object 37"/>
          <p:cNvGraphicFramePr>
            <a:graphicFrameLocks noChangeAspect="1"/>
          </p:cNvGraphicFramePr>
          <p:nvPr/>
        </p:nvGraphicFramePr>
        <p:xfrm>
          <a:off x="3581400" y="6172200"/>
          <a:ext cx="585788" cy="439738"/>
        </p:xfrm>
        <a:graphic>
          <a:graphicData uri="http://schemas.openxmlformats.org/presentationml/2006/ole">
            <p:oleObj spid="_x0000_s84005" name="Equation" r:id="rId38" imgW="253800" imgH="190440" progId="">
              <p:embed/>
            </p:oleObj>
          </a:graphicData>
        </a:graphic>
      </p:graphicFrame>
      <p:graphicFrame>
        <p:nvGraphicFramePr>
          <p:cNvPr id="38950" name="Object 38"/>
          <p:cNvGraphicFramePr>
            <a:graphicFrameLocks noChangeAspect="1"/>
          </p:cNvGraphicFramePr>
          <p:nvPr/>
        </p:nvGraphicFramePr>
        <p:xfrm>
          <a:off x="4648200" y="6172200"/>
          <a:ext cx="585788" cy="439738"/>
        </p:xfrm>
        <a:graphic>
          <a:graphicData uri="http://schemas.openxmlformats.org/presentationml/2006/ole">
            <p:oleObj spid="_x0000_s84006" name="Equation" r:id="rId39" imgW="253800" imgH="190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Jury’s stability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dirty="0" smtClean="0"/>
              <a:t>The entries in the third row and above are calculated by </a:t>
            </a:r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The necessary and sufficient condition for stability is then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2133600"/>
          <a:ext cx="6653645" cy="971550"/>
        </p:xfrm>
        <a:graphic>
          <a:graphicData uri="http://schemas.openxmlformats.org/presentationml/2006/ole">
            <p:oleObj spid="_x0000_s84994" name="Equation" r:id="rId3" imgW="2869920" imgH="4190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4343400"/>
          <a:ext cx="1819325" cy="1371600"/>
        </p:xfrm>
        <a:graphic>
          <a:graphicData uri="http://schemas.openxmlformats.org/presentationml/2006/ole">
            <p:oleObj spid="_x0000_s84995" name="Equation" r:id="rId4" imgW="825480" imgH="622080" progId="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343400" y="4110941"/>
          <a:ext cx="1603375" cy="2747059"/>
        </p:xfrm>
        <a:graphic>
          <a:graphicData uri="http://schemas.openxmlformats.org/presentationml/2006/ole">
            <p:oleObj spid="_x0000_s84996" name="Equation" r:id="rId5" imgW="622080" imgH="106668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876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876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(2)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Jury’s stability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just"/>
            <a:r>
              <a:rPr lang="en-US" dirty="0" smtClean="0"/>
              <a:t>Example: For the system shown below, determine the stability of the system  when T=0.1s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characteristic equation of system is given by                     where G(z) is again given by 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29868" t="48959" r="23865" b="29166"/>
          <a:stretch>
            <a:fillRect/>
          </a:stretch>
        </p:blipFill>
        <p:spPr bwMode="auto">
          <a:xfrm>
            <a:off x="2286000" y="2133600"/>
            <a:ext cx="601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51000" y="4343400"/>
          <a:ext cx="1473200" cy="381000"/>
        </p:xfrm>
        <a:graphic>
          <a:graphicData uri="http://schemas.openxmlformats.org/presentationml/2006/ole">
            <p:oleObj spid="_x0000_s86018" name="Equation" r:id="rId4" imgW="736560" imgH="19044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90800" y="4800600"/>
          <a:ext cx="2438399" cy="781234"/>
        </p:xfrm>
        <a:graphic>
          <a:graphicData uri="http://schemas.openxmlformats.org/presentationml/2006/ole">
            <p:oleObj spid="_x0000_s86019" name="Equation" r:id="rId5" imgW="1307880" imgH="419040" progId="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676400" y="5638800"/>
          <a:ext cx="6005512" cy="990600"/>
        </p:xfrm>
        <a:graphic>
          <a:graphicData uri="http://schemas.openxmlformats.org/presentationml/2006/ole">
            <p:oleObj spid="_x0000_s86020" name="Equation" r:id="rId6" imgW="2539800" imgH="419040" progId="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Jury’s stability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/>
              <a:t>Substituting T=0.1 and solving for G(z)</a:t>
            </a:r>
          </a:p>
          <a:p>
            <a:endParaRPr lang="en-US" dirty="0" smtClean="0"/>
          </a:p>
          <a:p>
            <a:r>
              <a:rPr lang="en-US" dirty="0" smtClean="0"/>
              <a:t>Hence the characteristic equation is</a:t>
            </a:r>
          </a:p>
          <a:p>
            <a:endParaRPr lang="en-US" dirty="0" smtClean="0"/>
          </a:p>
          <a:p>
            <a:r>
              <a:rPr lang="en-US" dirty="0" smtClean="0"/>
              <a:t>Jury’s table is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Applying group 1 constraints, for stability K&gt;0 and K&lt;20.3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19400" y="1676400"/>
          <a:ext cx="3040380" cy="800100"/>
        </p:xfrm>
        <a:graphic>
          <a:graphicData uri="http://schemas.openxmlformats.org/presentationml/2006/ole">
            <p:oleObj spid="_x0000_s87042" name="Equation" r:id="rId3" imgW="1447560" imgH="38088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47800" y="2743200"/>
          <a:ext cx="6672729" cy="488950"/>
        </p:xfrm>
        <a:graphic>
          <a:graphicData uri="http://schemas.openxmlformats.org/presentationml/2006/ole">
            <p:oleObj spid="_x0000_s87043" name="Equation" r:id="rId4" imgW="2946240" imgH="215640" progId="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4038600"/>
          <a:ext cx="6477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0.00468K+0.905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0.00484z-1.905z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590800" y="4038600"/>
          <a:ext cx="317500" cy="341313"/>
        </p:xfrm>
        <a:graphic>
          <a:graphicData uri="http://schemas.openxmlformats.org/presentationml/2006/ole">
            <p:oleObj spid="_x0000_s87044" name="Equation" r:id="rId5" imgW="164880" imgH="177480" progId="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648200" y="4038600"/>
          <a:ext cx="293687" cy="341313"/>
        </p:xfrm>
        <a:graphic>
          <a:graphicData uri="http://schemas.openxmlformats.org/presentationml/2006/ole">
            <p:oleObj spid="_x0000_s87045" name="Equation" r:id="rId6" imgW="152280" imgH="177480" progId="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6858000" y="4038600"/>
          <a:ext cx="317500" cy="341313"/>
        </p:xfrm>
        <a:graphic>
          <a:graphicData uri="http://schemas.openxmlformats.org/presentationml/2006/ole">
            <p:oleObj spid="_x0000_s87046" name="Equation" r:id="rId7" imgW="164880" imgH="177480" progId="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Jury’s stability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r>
              <a:rPr lang="en-US" dirty="0" smtClean="0"/>
              <a:t>Steps </a:t>
            </a:r>
          </a:p>
          <a:p>
            <a:pPr lvl="1" algn="just"/>
            <a:r>
              <a:rPr lang="en-US" dirty="0" smtClean="0"/>
              <a:t>From the given system description obtain the characteristic equation </a:t>
            </a:r>
          </a:p>
          <a:p>
            <a:pPr lvl="1" algn="just"/>
            <a:r>
              <a:rPr lang="en-US" dirty="0" smtClean="0"/>
              <a:t>Apply group 1 constraints, it any one fail, then system is unstable, stop </a:t>
            </a:r>
          </a:p>
          <a:p>
            <a:pPr lvl="1" algn="just"/>
            <a:r>
              <a:rPr lang="en-US" dirty="0" smtClean="0"/>
              <a:t>If group 1 constraints are valid, start filling Jury’s table and check the condition at each row. If condition fails, system is unstable stop </a:t>
            </a:r>
          </a:p>
          <a:p>
            <a:pPr lvl="1"/>
            <a:r>
              <a:rPr lang="en-US" dirty="0" smtClean="0"/>
              <a:t>If all constraints are fulfilled, then system is stable </a:t>
            </a:r>
          </a:p>
          <a:p>
            <a:r>
              <a:rPr lang="en-US" dirty="0" smtClean="0"/>
              <a:t>Example: for a system having ff characteristic equation, check stability using Jury’s test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76599" y="6172200"/>
          <a:ext cx="3922059" cy="533400"/>
        </p:xfrm>
        <a:graphic>
          <a:graphicData uri="http://schemas.openxmlformats.org/presentationml/2006/ole">
            <p:oleObj spid="_x0000_s88066" name="Equation" r:id="rId3" imgW="1587240" imgH="215640" progId="">
              <p:embed/>
            </p:oleObj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response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 smtClean="0"/>
              <a:t>Root locus method- consider a closed loop system shown below.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characteristic equation of the system is  1+KGH(z)=0</a:t>
            </a:r>
          </a:p>
          <a:p>
            <a:pPr algn="just"/>
            <a:r>
              <a:rPr lang="en-US" dirty="0" smtClean="0"/>
              <a:t>The root locus of this system will be drawn using the standard steps of continuous system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45833" r="41435" b="30208"/>
          <a:stretch>
            <a:fillRect/>
          </a:stretch>
        </p:blipFill>
        <p:spPr bwMode="auto">
          <a:xfrm>
            <a:off x="1600200" y="2057400"/>
            <a:ext cx="579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response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 smtClean="0"/>
              <a:t>Root locus method </a:t>
            </a:r>
          </a:p>
          <a:p>
            <a:pPr lvl="1"/>
            <a:r>
              <a:rPr lang="en-US" dirty="0" smtClean="0"/>
              <a:t>Example: Draw the root locus of the following system if D(z)=K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characteristic equation of the system 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 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33383" t="51041" r="15081" b="25000"/>
          <a:stretch>
            <a:fillRect/>
          </a:stretch>
        </p:blipFill>
        <p:spPr bwMode="auto">
          <a:xfrm>
            <a:off x="1524000" y="2590800"/>
            <a:ext cx="670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438400" y="5638800"/>
          <a:ext cx="2438400" cy="781050"/>
        </p:xfrm>
        <a:graphic>
          <a:graphicData uri="http://schemas.openxmlformats.org/presentationml/2006/ole">
            <p:oleObj spid="_x0000_s89090" name="Equation" r:id="rId4" imgW="1307880" imgH="419040" progId="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752600" y="5181600"/>
          <a:ext cx="1473200" cy="381000"/>
        </p:xfrm>
        <a:graphic>
          <a:graphicData uri="http://schemas.openxmlformats.org/presentationml/2006/ole">
            <p:oleObj spid="_x0000_s89091" name="Equation" r:id="rId5" imgW="736560" imgH="190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response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algn="just"/>
            <a:r>
              <a:rPr lang="en-US" dirty="0" smtClean="0"/>
              <a:t>Example: using Z-transform table and T=1, the final characteristic equation becomes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root locus becomes </a:t>
            </a:r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667000" y="2133600"/>
          <a:ext cx="3530600" cy="762000"/>
        </p:xfrm>
        <a:graphic>
          <a:graphicData uri="http://schemas.openxmlformats.org/presentationml/2006/ole">
            <p:oleObj spid="_x0000_s90114" name="Equation" r:id="rId3" imgW="1765080" imgH="380880" progId="">
              <p:embed/>
            </p:oleObj>
          </a:graphicData>
        </a:graphic>
      </p:graphicFrame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00400"/>
            <a:ext cx="7162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response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 smtClean="0"/>
              <a:t>Bode plot- is another frequency response technique </a:t>
            </a:r>
          </a:p>
          <a:p>
            <a:pPr lvl="1"/>
            <a:r>
              <a:rPr lang="en-US" dirty="0" smtClean="0"/>
              <a:t>Graphical method which draws the magnitude and phase of the closed loop response as a function of frequency </a:t>
            </a:r>
          </a:p>
          <a:p>
            <a:pPr lvl="1"/>
            <a:r>
              <a:rPr lang="en-US" dirty="0" smtClean="0"/>
              <a:t>For discrete time systems two methods can be followed  </a:t>
            </a:r>
          </a:p>
          <a:p>
            <a:pPr lvl="2"/>
            <a:r>
              <a:rPr lang="en-US" dirty="0" smtClean="0"/>
              <a:t>Form the characteristic equation of the system in z </a:t>
            </a:r>
          </a:p>
          <a:p>
            <a:pPr lvl="2"/>
            <a:r>
              <a:rPr lang="en-US" dirty="0" smtClean="0"/>
              <a:t>Change to w plane and plot bode plot or </a:t>
            </a:r>
          </a:p>
          <a:p>
            <a:pPr lvl="2"/>
            <a:r>
              <a:rPr lang="en-US" dirty="0" smtClean="0"/>
              <a:t>Draw the bode plot in z domain and convert it to s domain using the conversion formula 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sampled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Sampled data system used with continuous controller and continuous plant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8082106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sampled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Sampler used with digital controller but continuous plant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772145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7136</TotalTime>
  <Words>3246</Words>
  <Application>Microsoft Office PowerPoint</Application>
  <PresentationFormat>On-screen Show (4:3)</PresentationFormat>
  <Paragraphs>551</Paragraphs>
  <Slides>79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Office Theme</vt:lpstr>
      <vt:lpstr>Equation</vt:lpstr>
      <vt:lpstr>Chapter 1</vt:lpstr>
      <vt:lpstr>Contents </vt:lpstr>
      <vt:lpstr>Feedback control</vt:lpstr>
      <vt:lpstr>Sampled data systems</vt:lpstr>
      <vt:lpstr>Sampled data systems</vt:lpstr>
      <vt:lpstr>Sampled data systems </vt:lpstr>
      <vt:lpstr>Sampled data systems </vt:lpstr>
      <vt:lpstr>Types of sampled data systems</vt:lpstr>
      <vt:lpstr>Types of sampled data systems</vt:lpstr>
      <vt:lpstr>Types of sampled data systems</vt:lpstr>
      <vt:lpstr>Sampled data systems- Analysis</vt:lpstr>
      <vt:lpstr>Sampled data systems</vt:lpstr>
      <vt:lpstr>Sampled data systems</vt:lpstr>
      <vt:lpstr>Sampled data systems</vt:lpstr>
      <vt:lpstr>Sampled data systems</vt:lpstr>
      <vt:lpstr>Sampled data systems- reconstruction</vt:lpstr>
      <vt:lpstr>Data reconstruction</vt:lpstr>
      <vt:lpstr>Data reconstruction</vt:lpstr>
      <vt:lpstr>Data reconstruction contd…</vt:lpstr>
      <vt:lpstr>Data reconstruction contd…</vt:lpstr>
      <vt:lpstr>Data converters </vt:lpstr>
      <vt:lpstr>Data converters </vt:lpstr>
      <vt:lpstr>Exercise </vt:lpstr>
      <vt:lpstr>Description of discrete time systems</vt:lpstr>
      <vt:lpstr>Description of discrete time systems</vt:lpstr>
      <vt:lpstr>Description of discrete time systems</vt:lpstr>
      <vt:lpstr>Description of discrete time systems</vt:lpstr>
      <vt:lpstr>Description of discrete time systems</vt:lpstr>
      <vt:lpstr>Description of discrete time systems</vt:lpstr>
      <vt:lpstr>Description of discrete time systems</vt:lpstr>
      <vt:lpstr>Description of discrete time systems</vt:lpstr>
      <vt:lpstr>Description of discrete time systems</vt:lpstr>
      <vt:lpstr>Description of discrete time systems</vt:lpstr>
      <vt:lpstr>Description of discrete time systems</vt:lpstr>
      <vt:lpstr>Description of discrete time systems</vt:lpstr>
      <vt:lpstr>Analysis of discrete time systems</vt:lpstr>
      <vt:lpstr>Analysis of discrete time systems </vt:lpstr>
      <vt:lpstr>Analysis contd…</vt:lpstr>
      <vt:lpstr>Analysis contd…</vt:lpstr>
      <vt:lpstr>Analysis contd…</vt:lpstr>
      <vt:lpstr>Analysis contd…</vt:lpstr>
      <vt:lpstr>Analysis contd…</vt:lpstr>
      <vt:lpstr>Analysis contd…</vt:lpstr>
      <vt:lpstr>Analysis contd…</vt:lpstr>
      <vt:lpstr>Analysis contd…</vt:lpstr>
      <vt:lpstr>Analysis contd…</vt:lpstr>
      <vt:lpstr>Analysis contd…</vt:lpstr>
      <vt:lpstr>State equation method </vt:lpstr>
      <vt:lpstr>Stability of digital systems</vt:lpstr>
      <vt:lpstr>Introduction </vt:lpstr>
      <vt:lpstr>Introduction </vt:lpstr>
      <vt:lpstr>Introduction </vt:lpstr>
      <vt:lpstr>Introduction </vt:lpstr>
      <vt:lpstr>Introduction </vt:lpstr>
      <vt:lpstr>Introduction </vt:lpstr>
      <vt:lpstr>Introduction </vt:lpstr>
      <vt:lpstr>Introduction </vt:lpstr>
      <vt:lpstr>Introduction </vt:lpstr>
      <vt:lpstr>Introduction</vt:lpstr>
      <vt:lpstr>Introduction</vt:lpstr>
      <vt:lpstr>Introduction</vt:lpstr>
      <vt:lpstr>Introduction </vt:lpstr>
      <vt:lpstr>Introduction </vt:lpstr>
      <vt:lpstr>Stability Analysis </vt:lpstr>
      <vt:lpstr>Stability Analysis </vt:lpstr>
      <vt:lpstr>Stability </vt:lpstr>
      <vt:lpstr>Stability </vt:lpstr>
      <vt:lpstr>Bilinear Transformation</vt:lpstr>
      <vt:lpstr>Bilinear transformation</vt:lpstr>
      <vt:lpstr>RH criteria </vt:lpstr>
      <vt:lpstr>Jury’s stability test </vt:lpstr>
      <vt:lpstr>Jury’s stability test</vt:lpstr>
      <vt:lpstr>Jury’s stability test </vt:lpstr>
      <vt:lpstr>Jury’s stability test</vt:lpstr>
      <vt:lpstr>Jury’s stability test</vt:lpstr>
      <vt:lpstr>Frequency response techniques </vt:lpstr>
      <vt:lpstr>Frequency response techniques </vt:lpstr>
      <vt:lpstr>Frequency response techniques </vt:lpstr>
      <vt:lpstr>Frequency response techniques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user</dc:creator>
  <cp:lastModifiedBy>user</cp:lastModifiedBy>
  <cp:revision>20</cp:revision>
  <dcterms:created xsi:type="dcterms:W3CDTF">2015-04-08T10:47:07Z</dcterms:created>
  <dcterms:modified xsi:type="dcterms:W3CDTF">2018-03-30T05:38:54Z</dcterms:modified>
</cp:coreProperties>
</file>