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6"/>
  </p:notesMasterIdLst>
  <p:sldIdLst>
    <p:sldId id="256" r:id="rId2"/>
    <p:sldId id="257" r:id="rId3"/>
    <p:sldId id="261" r:id="rId4"/>
    <p:sldId id="285" r:id="rId5"/>
    <p:sldId id="263" r:id="rId6"/>
    <p:sldId id="264" r:id="rId7"/>
    <p:sldId id="265" r:id="rId8"/>
    <p:sldId id="266" r:id="rId9"/>
    <p:sldId id="267" r:id="rId10"/>
    <p:sldId id="268" r:id="rId11"/>
    <p:sldId id="269" r:id="rId12"/>
    <p:sldId id="270" r:id="rId13"/>
    <p:sldId id="271" r:id="rId14"/>
    <p:sldId id="272" r:id="rId15"/>
    <p:sldId id="274" r:id="rId16"/>
    <p:sldId id="275" r:id="rId17"/>
    <p:sldId id="276" r:id="rId18"/>
    <p:sldId id="277" r:id="rId19"/>
    <p:sldId id="278" r:id="rId20"/>
    <p:sldId id="279" r:id="rId21"/>
    <p:sldId id="280" r:id="rId22"/>
    <p:sldId id="281" r:id="rId23"/>
    <p:sldId id="282" r:id="rId24"/>
    <p:sldId id="283" r:id="rId25"/>
    <p:sldId id="284" r:id="rId26"/>
    <p:sldId id="302" r:id="rId27"/>
    <p:sldId id="303" r:id="rId28"/>
    <p:sldId id="304" r:id="rId29"/>
    <p:sldId id="305" r:id="rId30"/>
    <p:sldId id="306" r:id="rId31"/>
    <p:sldId id="307" r:id="rId32"/>
    <p:sldId id="308" r:id="rId33"/>
    <p:sldId id="309" r:id="rId34"/>
    <p:sldId id="310" r:id="rId35"/>
    <p:sldId id="311" r:id="rId36"/>
    <p:sldId id="258"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259" r:id="rId54"/>
    <p:sldId id="312" r:id="rId5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BC60E0-B1EA-4064-B763-6BA2C9545E40}" type="datetimeFigureOut">
              <a:rPr lang="en-US" smtClean="0"/>
              <a:pPr/>
              <a:t>4/20/2018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A620BB8-AF4D-4684-8D1A-87401CD628C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body" idx="1"/>
          </p:nvPr>
        </p:nvSpPr>
        <p:spPr>
          <a:noFill/>
          <a:ln w="9525"/>
        </p:spPr>
        <p:txBody>
          <a:bodyPr/>
          <a:lstStyle/>
          <a:p>
            <a:endParaRPr lang="es-MX" smtClean="0"/>
          </a:p>
        </p:txBody>
      </p:sp>
      <p:sp>
        <p:nvSpPr>
          <p:cNvPr id="31747" name="Rectangle 3"/>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Rot="1" noChangeAspect="1" noChangeArrowheads="1" noTextEdit="1"/>
          </p:cNvSpPr>
          <p:nvPr>
            <p:ph type="sldImg"/>
          </p:nvPr>
        </p:nvSpPr>
        <p:spPr>
          <a:xfrm>
            <a:off x="1150938" y="692150"/>
            <a:ext cx="4556125" cy="3416300"/>
          </a:xfrm>
          <a:ln/>
        </p:spPr>
      </p:sp>
      <p:sp>
        <p:nvSpPr>
          <p:cNvPr id="43011"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spect="1" noChangeArrowheads="1" noTextEdit="1"/>
          </p:cNvSpPr>
          <p:nvPr>
            <p:ph type="sldImg"/>
          </p:nvPr>
        </p:nvSpPr>
        <p:spPr>
          <a:xfrm>
            <a:off x="1150938" y="692150"/>
            <a:ext cx="4556125" cy="3416300"/>
          </a:xfrm>
          <a:ln/>
        </p:spPr>
      </p:sp>
      <p:sp>
        <p:nvSpPr>
          <p:cNvPr id="44035"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Rot="1" noChangeAspect="1" noChangeArrowheads="1" noTextEdit="1"/>
          </p:cNvSpPr>
          <p:nvPr>
            <p:ph type="sldImg"/>
          </p:nvPr>
        </p:nvSpPr>
        <p:spPr>
          <a:xfrm>
            <a:off x="1150938" y="692150"/>
            <a:ext cx="4556125" cy="3416300"/>
          </a:xfrm>
          <a:ln/>
        </p:spPr>
      </p:sp>
      <p:sp>
        <p:nvSpPr>
          <p:cNvPr id="45059"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Rot="1" noChangeAspect="1" noChangeArrowheads="1" noTextEdit="1"/>
          </p:cNvSpPr>
          <p:nvPr>
            <p:ph type="sldImg"/>
          </p:nvPr>
        </p:nvSpPr>
        <p:spPr>
          <a:xfrm>
            <a:off x="1150938" y="692150"/>
            <a:ext cx="4556125" cy="3416300"/>
          </a:xfrm>
          <a:ln/>
        </p:spPr>
      </p:sp>
      <p:sp>
        <p:nvSpPr>
          <p:cNvPr id="46083"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Rot="1" noChangeAspect="1" noChangeArrowheads="1" noTextEdit="1"/>
          </p:cNvSpPr>
          <p:nvPr>
            <p:ph type="sldImg"/>
          </p:nvPr>
        </p:nvSpPr>
        <p:spPr>
          <a:xfrm>
            <a:off x="1150938" y="692150"/>
            <a:ext cx="4556125" cy="3416300"/>
          </a:xfrm>
          <a:ln/>
        </p:spPr>
      </p:sp>
      <p:sp>
        <p:nvSpPr>
          <p:cNvPr id="47107"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Rot="1" noChangeAspect="1" noChangeArrowheads="1" noTextEdit="1"/>
          </p:cNvSpPr>
          <p:nvPr>
            <p:ph type="sldImg"/>
          </p:nvPr>
        </p:nvSpPr>
        <p:spPr>
          <a:xfrm>
            <a:off x="1150938" y="692150"/>
            <a:ext cx="4556125" cy="3416300"/>
          </a:xfrm>
          <a:ln/>
        </p:spPr>
      </p:sp>
      <p:sp>
        <p:nvSpPr>
          <p:cNvPr id="33795"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body" idx="1"/>
          </p:nvPr>
        </p:nvSpPr>
        <p:spPr>
          <a:noFill/>
          <a:ln w="9525"/>
        </p:spPr>
        <p:txBody>
          <a:bodyPr/>
          <a:lstStyle/>
          <a:p>
            <a:endParaRPr lang="es-MX" smtClean="0"/>
          </a:p>
        </p:txBody>
      </p:sp>
      <p:sp>
        <p:nvSpPr>
          <p:cNvPr id="34819" name="Rectangle 3"/>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body" idx="1"/>
          </p:nvPr>
        </p:nvSpPr>
        <p:spPr>
          <a:noFill/>
          <a:ln w="9525"/>
        </p:spPr>
        <p:txBody>
          <a:bodyPr/>
          <a:lstStyle/>
          <a:p>
            <a:endParaRPr lang="es-MX" smtClean="0"/>
          </a:p>
        </p:txBody>
      </p:sp>
      <p:sp>
        <p:nvSpPr>
          <p:cNvPr id="35843" name="Rectangle 3"/>
          <p:cNvSpPr>
            <a:spLocks noGrp="1" noRot="1" noChangeAspect="1" noChangeArrowheads="1" noTextEdit="1"/>
          </p:cNvSpPr>
          <p:nvPr>
            <p:ph type="sldImg"/>
          </p:nvPr>
        </p:nvSpPr>
        <p:spPr>
          <a:xfrm>
            <a:off x="1150938" y="692150"/>
            <a:ext cx="4556125" cy="3416300"/>
          </a:xfrm>
          <a:ln cap="flat"/>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spect="1" noChangeArrowheads="1" noTextEdit="1"/>
          </p:cNvSpPr>
          <p:nvPr>
            <p:ph type="sldImg"/>
          </p:nvPr>
        </p:nvSpPr>
        <p:spPr>
          <a:xfrm>
            <a:off x="1150938" y="692150"/>
            <a:ext cx="4556125" cy="3416300"/>
          </a:xfrm>
          <a:ln/>
        </p:spPr>
      </p:sp>
      <p:sp>
        <p:nvSpPr>
          <p:cNvPr id="36867"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spect="1" noChangeArrowheads="1" noTextEdit="1"/>
          </p:cNvSpPr>
          <p:nvPr>
            <p:ph type="sldImg"/>
          </p:nvPr>
        </p:nvSpPr>
        <p:spPr>
          <a:xfrm>
            <a:off x="1150938" y="692150"/>
            <a:ext cx="4556125" cy="3416300"/>
          </a:xfrm>
          <a:ln/>
        </p:spPr>
      </p:sp>
      <p:sp>
        <p:nvSpPr>
          <p:cNvPr id="38915"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spect="1" noChangeArrowheads="1" noTextEdit="1"/>
          </p:cNvSpPr>
          <p:nvPr>
            <p:ph type="sldImg"/>
          </p:nvPr>
        </p:nvSpPr>
        <p:spPr>
          <a:xfrm>
            <a:off x="1150938" y="692150"/>
            <a:ext cx="4556125" cy="3416300"/>
          </a:xfrm>
          <a:ln/>
        </p:spPr>
      </p:sp>
      <p:sp>
        <p:nvSpPr>
          <p:cNvPr id="39939"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Rot="1" noChangeAspect="1" noChangeArrowheads="1" noTextEdit="1"/>
          </p:cNvSpPr>
          <p:nvPr>
            <p:ph type="sldImg"/>
          </p:nvPr>
        </p:nvSpPr>
        <p:spPr>
          <a:xfrm>
            <a:off x="1150938" y="692150"/>
            <a:ext cx="4556125" cy="3416300"/>
          </a:xfrm>
          <a:ln/>
        </p:spPr>
      </p:sp>
      <p:sp>
        <p:nvSpPr>
          <p:cNvPr id="40963"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Rot="1" noChangeAspect="1" noChangeArrowheads="1" noTextEdit="1"/>
          </p:cNvSpPr>
          <p:nvPr>
            <p:ph type="sldImg"/>
          </p:nvPr>
        </p:nvSpPr>
        <p:spPr>
          <a:xfrm>
            <a:off x="1150938" y="692150"/>
            <a:ext cx="4556125" cy="3416300"/>
          </a:xfrm>
          <a:ln/>
        </p:spPr>
      </p:sp>
      <p:sp>
        <p:nvSpPr>
          <p:cNvPr id="41987" name="Rectangle 3"/>
          <p:cNvSpPr>
            <a:spLocks noGrp="1" noChangeArrowheads="1"/>
          </p:cNvSpPr>
          <p:nvPr>
            <p:ph type="body" idx="1"/>
          </p:nvPr>
        </p:nvSpPr>
        <p:spPr>
          <a:noFill/>
          <a:ln w="9525"/>
        </p:spPr>
        <p:txBody>
          <a:bodyPr/>
          <a:lstStyle/>
          <a:p>
            <a:endParaRPr lang="es-MX"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F7B3415-6461-415E-8BDC-5BD84939A53C}" type="datetimeFigureOut">
              <a:rPr lang="en-US" smtClean="0"/>
              <a:pPr/>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7B3415-6461-415E-8BDC-5BD84939A53C}" type="datetimeFigureOut">
              <a:rPr lang="en-US" smtClean="0"/>
              <a:pPr/>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7B3415-6461-415E-8BDC-5BD84939A53C}" type="datetimeFigureOut">
              <a:rPr lang="en-US" smtClean="0"/>
              <a:pPr/>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F7B3415-6461-415E-8BDC-5BD84939A53C}" type="datetimeFigureOut">
              <a:rPr lang="en-US" smtClean="0"/>
              <a:pPr/>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7B3415-6461-415E-8BDC-5BD84939A53C}" type="datetimeFigureOut">
              <a:rPr lang="en-US" smtClean="0"/>
              <a:pPr/>
              <a:t>4/20/2018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F7B3415-6461-415E-8BDC-5BD84939A53C}" type="datetimeFigureOut">
              <a:rPr lang="en-US" smtClean="0"/>
              <a:pPr/>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F7B3415-6461-415E-8BDC-5BD84939A53C}" type="datetimeFigureOut">
              <a:rPr lang="en-US" smtClean="0"/>
              <a:pPr/>
              <a:t>4/20/2018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F7B3415-6461-415E-8BDC-5BD84939A53C}" type="datetimeFigureOut">
              <a:rPr lang="en-US" smtClean="0"/>
              <a:pPr/>
              <a:t>4/20/2018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7B3415-6461-415E-8BDC-5BD84939A53C}" type="datetimeFigureOut">
              <a:rPr lang="en-US" smtClean="0"/>
              <a:pPr/>
              <a:t>4/20/2018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7B3415-6461-415E-8BDC-5BD84939A53C}" type="datetimeFigureOut">
              <a:rPr lang="en-US" smtClean="0"/>
              <a:pPr/>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7B3415-6461-415E-8BDC-5BD84939A53C}" type="datetimeFigureOut">
              <a:rPr lang="en-US" smtClean="0"/>
              <a:pPr/>
              <a:t>4/20/2018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A629B5-E06D-4C66-B153-108AEE70EEF7}"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7B3415-6461-415E-8BDC-5BD84939A53C}" type="datetimeFigureOut">
              <a:rPr lang="en-US" smtClean="0"/>
              <a:pPr/>
              <a:t>4/20/2018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FA629B5-E06D-4C66-B153-108AEE70EEF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6.xml"/><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3.bin"/><Relationship Id="rId5" Type="http://schemas.openxmlformats.org/officeDocument/2006/relationships/oleObject" Target="../embeddings/oleObject2.bin"/><Relationship Id="rId4" Type="http://schemas.openxmlformats.org/officeDocument/2006/relationships/oleObject" Target="../embeddings/oleObject1.bin"/></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a:t>
            </a:r>
            <a:r>
              <a:rPr lang="en-US" dirty="0" smtClean="0"/>
              <a:t>2</a:t>
            </a:r>
            <a:endParaRPr lang="en-US" dirty="0"/>
          </a:p>
        </p:txBody>
      </p:sp>
      <p:sp>
        <p:nvSpPr>
          <p:cNvPr id="3" name="Subtitle 2"/>
          <p:cNvSpPr>
            <a:spLocks noGrp="1"/>
          </p:cNvSpPr>
          <p:nvPr>
            <p:ph type="subTitle" idx="1"/>
          </p:nvPr>
        </p:nvSpPr>
        <p:spPr>
          <a:xfrm>
            <a:off x="1371600" y="3886200"/>
            <a:ext cx="7010400" cy="1752600"/>
          </a:xfrm>
        </p:spPr>
        <p:txBody>
          <a:bodyPr/>
          <a:lstStyle/>
          <a:p>
            <a:r>
              <a:rPr lang="en-US" dirty="0" smtClean="0"/>
              <a:t>Data Acquisition and Instrument Interface</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noFill/>
        </p:spPr>
        <p:txBody>
          <a:bodyPr lIns="90488" tIns="44450" rIns="90488" bIns="44450"/>
          <a:lstStyle/>
          <a:p>
            <a:pPr algn="ctr" eaLnBrk="1" hangingPunct="1"/>
            <a:r>
              <a:rPr lang="en-US" smtClean="0"/>
              <a:t>Signal Conditioning</a:t>
            </a:r>
          </a:p>
        </p:txBody>
      </p:sp>
      <p:sp>
        <p:nvSpPr>
          <p:cNvPr id="13315" name="Rectangle 3" descr="Rectangle: Click to edit Master text styles&#10;Second level&#10;Third level&#10;Fourth level&#10;Fifth level"/>
          <p:cNvSpPr>
            <a:spLocks noGrp="1" noChangeArrowheads="1"/>
          </p:cNvSpPr>
          <p:nvPr>
            <p:ph type="body" idx="1"/>
          </p:nvPr>
        </p:nvSpPr>
        <p:spPr>
          <a:xfrm>
            <a:off x="228600" y="1905000"/>
            <a:ext cx="8686800" cy="2095500"/>
          </a:xfrm>
          <a:noFill/>
        </p:spPr>
        <p:txBody>
          <a:bodyPr lIns="90488" tIns="44450" rIns="90488" bIns="44450"/>
          <a:lstStyle/>
          <a:p>
            <a:pPr algn="just" eaLnBrk="1" hangingPunct="1">
              <a:buFont typeface="Wingdings" pitchFamily="2" charset="2"/>
              <a:buNone/>
            </a:pPr>
            <a:r>
              <a:rPr lang="en-US" dirty="0" smtClean="0"/>
              <a:t>    Electrical signals are conditioned so they can be used by an analog input board. The following features may be available:</a:t>
            </a:r>
          </a:p>
          <a:p>
            <a:pPr lvl="1" eaLnBrk="1" hangingPunct="1">
              <a:buFont typeface="Wingdings" pitchFamily="2" charset="2"/>
              <a:buNone/>
            </a:pPr>
            <a:endParaRPr lang="en-US" dirty="0" smtClean="0"/>
          </a:p>
        </p:txBody>
      </p:sp>
      <p:sp>
        <p:nvSpPr>
          <p:cNvPr id="13317" name="Text Box 5"/>
          <p:cNvSpPr txBox="1">
            <a:spLocks noChangeArrowheads="1"/>
          </p:cNvSpPr>
          <p:nvPr/>
        </p:nvSpPr>
        <p:spPr bwMode="auto">
          <a:xfrm>
            <a:off x="1066800" y="4191000"/>
            <a:ext cx="3810000" cy="1079500"/>
          </a:xfrm>
          <a:prstGeom prst="rect">
            <a:avLst/>
          </a:prstGeom>
          <a:noFill/>
          <a:ln w="9525">
            <a:noFill/>
            <a:miter lim="800000"/>
            <a:headEnd/>
            <a:tailEnd/>
          </a:ln>
        </p:spPr>
        <p:txBody>
          <a:bodyPr>
            <a:spAutoFit/>
          </a:bodyPr>
          <a:lstStyle/>
          <a:p>
            <a:pPr lvl="1">
              <a:lnSpc>
                <a:spcPct val="90000"/>
              </a:lnSpc>
              <a:spcBef>
                <a:spcPct val="20000"/>
              </a:spcBef>
              <a:buSzPct val="70000"/>
              <a:buFont typeface="Wingdings" pitchFamily="2" charset="2"/>
              <a:buChar char="n"/>
            </a:pPr>
            <a:r>
              <a:rPr lang="en-US" sz="3200" dirty="0">
                <a:latin typeface="Verdana" pitchFamily="34" charset="0"/>
              </a:rPr>
              <a:t> Amplification</a:t>
            </a:r>
          </a:p>
          <a:p>
            <a:pPr lvl="1">
              <a:lnSpc>
                <a:spcPct val="90000"/>
              </a:lnSpc>
              <a:spcBef>
                <a:spcPct val="20000"/>
              </a:spcBef>
              <a:buSzPct val="70000"/>
              <a:buFont typeface="Wingdings" pitchFamily="2" charset="2"/>
              <a:buChar char="n"/>
            </a:pPr>
            <a:r>
              <a:rPr lang="en-US" sz="3200" dirty="0">
                <a:latin typeface="Verdana" pitchFamily="34" charset="0"/>
              </a:rPr>
              <a:t> Isolation</a:t>
            </a:r>
          </a:p>
        </p:txBody>
      </p:sp>
      <p:sp>
        <p:nvSpPr>
          <p:cNvPr id="13318" name="Rectangle 7"/>
          <p:cNvSpPr>
            <a:spLocks noChangeArrowheads="1"/>
          </p:cNvSpPr>
          <p:nvPr/>
        </p:nvSpPr>
        <p:spPr bwMode="auto">
          <a:xfrm>
            <a:off x="5486400" y="4191000"/>
            <a:ext cx="3025187" cy="1077218"/>
          </a:xfrm>
          <a:prstGeom prst="rect">
            <a:avLst/>
          </a:prstGeom>
          <a:noFill/>
          <a:ln w="9525">
            <a:noFill/>
            <a:miter lim="800000"/>
            <a:headEnd/>
            <a:tailEnd/>
          </a:ln>
        </p:spPr>
        <p:txBody>
          <a:bodyPr wrap="none">
            <a:spAutoFit/>
          </a:bodyPr>
          <a:lstStyle/>
          <a:p>
            <a:pPr>
              <a:lnSpc>
                <a:spcPct val="90000"/>
              </a:lnSpc>
              <a:spcBef>
                <a:spcPct val="20000"/>
              </a:spcBef>
              <a:buSzPct val="70000"/>
              <a:buFont typeface="Wingdings" pitchFamily="2" charset="2"/>
              <a:buChar char="n"/>
            </a:pPr>
            <a:r>
              <a:rPr lang="en-US" sz="3200" dirty="0">
                <a:latin typeface="Verdana" pitchFamily="34" charset="0"/>
              </a:rPr>
              <a:t> Filtering</a:t>
            </a:r>
          </a:p>
          <a:p>
            <a:pPr>
              <a:lnSpc>
                <a:spcPct val="90000"/>
              </a:lnSpc>
              <a:spcBef>
                <a:spcPct val="20000"/>
              </a:spcBef>
              <a:buSzPct val="70000"/>
              <a:buFont typeface="Wingdings" pitchFamily="2" charset="2"/>
              <a:buChar char="n"/>
            </a:pPr>
            <a:r>
              <a:rPr lang="en-US" sz="3200" dirty="0">
                <a:latin typeface="Verdana" pitchFamily="34" charset="0"/>
              </a:rPr>
              <a:t>Linearization</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b="1" dirty="0" smtClean="0">
                <a:latin typeface="Futura-CondensedExtraBold" charset="0"/>
              </a:rPr>
              <a:t>Data Acquisition</a:t>
            </a:r>
            <a:endParaRPr lang="en-US" dirty="0" smtClean="0">
              <a:latin typeface="Futura-CondensedExtraBold" charset="0"/>
            </a:endParaRPr>
          </a:p>
        </p:txBody>
      </p:sp>
      <p:sp>
        <p:nvSpPr>
          <p:cNvPr id="14339" name="Rectangle 3" descr="Rectangle: Click to edit Master text styles&#10;Second level&#10;Third level&#10;Fourth level&#10;Fifth level"/>
          <p:cNvSpPr>
            <a:spLocks noGrp="1" noChangeArrowheads="1"/>
          </p:cNvSpPr>
          <p:nvPr>
            <p:ph type="body" idx="1"/>
          </p:nvPr>
        </p:nvSpPr>
        <p:spPr/>
        <p:txBody>
          <a:bodyPr/>
          <a:lstStyle/>
          <a:p>
            <a:pPr algn="just" eaLnBrk="1" hangingPunct="1">
              <a:lnSpc>
                <a:spcPct val="90000"/>
              </a:lnSpc>
            </a:pPr>
            <a:r>
              <a:rPr lang="en-US" dirty="0" smtClean="0">
                <a:latin typeface="Helvetica-Condensed" charset="0"/>
              </a:rPr>
              <a:t>Data acquisition and control hardware generally performs one or more</a:t>
            </a:r>
            <a:r>
              <a:rPr lang="nb-NO" dirty="0" smtClean="0">
                <a:latin typeface="Helvetica-Condensed" charset="0"/>
              </a:rPr>
              <a:t> </a:t>
            </a:r>
            <a:r>
              <a:rPr lang="en-US" dirty="0" smtClean="0">
                <a:latin typeface="Helvetica-Condensed" charset="0"/>
              </a:rPr>
              <a:t>of the following functions: </a:t>
            </a:r>
            <a:endParaRPr lang="nb-NO" dirty="0" smtClean="0">
              <a:latin typeface="Helvetica-Condensed" charset="0"/>
            </a:endParaRPr>
          </a:p>
          <a:p>
            <a:pPr lvl="1" eaLnBrk="1" hangingPunct="1">
              <a:lnSpc>
                <a:spcPct val="90000"/>
              </a:lnSpc>
            </a:pPr>
            <a:r>
              <a:rPr lang="en-US" dirty="0" smtClean="0">
                <a:latin typeface="Helvetica-Condensed" charset="0"/>
              </a:rPr>
              <a:t>analog input, </a:t>
            </a:r>
            <a:endParaRPr lang="nb-NO" dirty="0" smtClean="0">
              <a:latin typeface="Helvetica-Condensed" charset="0"/>
            </a:endParaRPr>
          </a:p>
          <a:p>
            <a:pPr lvl="1" eaLnBrk="1" hangingPunct="1">
              <a:lnSpc>
                <a:spcPct val="90000"/>
              </a:lnSpc>
            </a:pPr>
            <a:r>
              <a:rPr lang="en-US" dirty="0" smtClean="0">
                <a:latin typeface="Helvetica-Condensed" charset="0"/>
              </a:rPr>
              <a:t>analog output, </a:t>
            </a:r>
            <a:endParaRPr lang="nb-NO" dirty="0" smtClean="0">
              <a:latin typeface="Helvetica-Condensed" charset="0"/>
            </a:endParaRPr>
          </a:p>
          <a:p>
            <a:pPr lvl="1" eaLnBrk="1" hangingPunct="1">
              <a:lnSpc>
                <a:spcPct val="90000"/>
              </a:lnSpc>
            </a:pPr>
            <a:r>
              <a:rPr lang="nb-NO" dirty="0" smtClean="0">
                <a:latin typeface="Helvetica-Condensed" charset="0"/>
              </a:rPr>
              <a:t>d</a:t>
            </a:r>
            <a:r>
              <a:rPr lang="en-US" dirty="0" err="1" smtClean="0">
                <a:latin typeface="Helvetica-Condensed" charset="0"/>
              </a:rPr>
              <a:t>igital</a:t>
            </a:r>
            <a:r>
              <a:rPr lang="en-US" dirty="0" smtClean="0">
                <a:latin typeface="Helvetica-Condensed" charset="0"/>
              </a:rPr>
              <a:t> input,</a:t>
            </a:r>
            <a:r>
              <a:rPr lang="nb-NO" dirty="0" smtClean="0">
                <a:latin typeface="Helvetica-Condensed" charset="0"/>
              </a:rPr>
              <a:t> </a:t>
            </a:r>
          </a:p>
          <a:p>
            <a:pPr lvl="1" eaLnBrk="1" hangingPunct="1">
              <a:lnSpc>
                <a:spcPct val="90000"/>
              </a:lnSpc>
            </a:pPr>
            <a:r>
              <a:rPr lang="en-US" dirty="0" smtClean="0">
                <a:latin typeface="Helvetica-Condensed" charset="0"/>
              </a:rPr>
              <a:t>digital output and </a:t>
            </a:r>
            <a:endParaRPr lang="nb-NO" dirty="0" smtClean="0">
              <a:latin typeface="Helvetica-Condensed" charset="0"/>
            </a:endParaRPr>
          </a:p>
          <a:p>
            <a:pPr lvl="1" eaLnBrk="1" hangingPunct="1">
              <a:lnSpc>
                <a:spcPct val="90000"/>
              </a:lnSpc>
            </a:pPr>
            <a:r>
              <a:rPr lang="en-US" dirty="0" smtClean="0">
                <a:latin typeface="Helvetica-Condensed" charset="0"/>
              </a:rPr>
              <a:t>counter/timer functions. </a:t>
            </a:r>
            <a:endParaRPr lang="en-US" dirty="0" smtClean="0"/>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b="1" smtClean="0">
                <a:latin typeface="Helvetica-Condensed-Black" charset="0"/>
              </a:rPr>
              <a:t>Analog Inputs (A/D)</a:t>
            </a:r>
          </a:p>
        </p:txBody>
      </p:sp>
      <p:sp>
        <p:nvSpPr>
          <p:cNvPr id="15363" name="Rectangle 3" descr="Rectangle: Click to edit Master text styles&#10;Second level&#10;Third level&#10;Fourth level&#10;Fifth level"/>
          <p:cNvSpPr>
            <a:spLocks noGrp="1" noChangeArrowheads="1"/>
          </p:cNvSpPr>
          <p:nvPr>
            <p:ph type="body" idx="1"/>
          </p:nvPr>
        </p:nvSpPr>
        <p:spPr>
          <a:xfrm>
            <a:off x="838200" y="1905000"/>
            <a:ext cx="7772400" cy="1447800"/>
          </a:xfrm>
        </p:spPr>
        <p:txBody>
          <a:bodyPr>
            <a:normAutofit fontScale="85000" lnSpcReduction="10000"/>
          </a:bodyPr>
          <a:lstStyle/>
          <a:p>
            <a:pPr algn="just" eaLnBrk="1" hangingPunct="1">
              <a:lnSpc>
                <a:spcPct val="90000"/>
              </a:lnSpc>
            </a:pPr>
            <a:r>
              <a:rPr lang="en-US" sz="2800" dirty="0" smtClean="0">
                <a:latin typeface="Helvetica-Condensed" charset="0"/>
              </a:rPr>
              <a:t>Analog to digital (A/D) conversion changes analog voltage or current</a:t>
            </a:r>
            <a:r>
              <a:rPr lang="nb-NO" sz="2800" dirty="0" smtClean="0">
                <a:latin typeface="Helvetica-Condensed" charset="0"/>
              </a:rPr>
              <a:t> </a:t>
            </a:r>
            <a:r>
              <a:rPr lang="en-US" sz="2800" dirty="0" smtClean="0">
                <a:latin typeface="Helvetica-Condensed" charset="0"/>
              </a:rPr>
              <a:t>levels into digital information. The conversion is necessary to enable</a:t>
            </a:r>
            <a:r>
              <a:rPr lang="nb-NO" sz="2800" dirty="0" smtClean="0">
                <a:latin typeface="Helvetica-Condensed" charset="0"/>
              </a:rPr>
              <a:t> </a:t>
            </a:r>
            <a:r>
              <a:rPr lang="en-US" sz="2800" dirty="0" smtClean="0">
                <a:latin typeface="Helvetica-Condensed" charset="0"/>
              </a:rPr>
              <a:t>the computer to process or store the signals.</a:t>
            </a:r>
            <a:endParaRPr lang="en-US" sz="2800" dirty="0" smtClean="0">
              <a:latin typeface="Helvetica-Condensed-Black" charset="0"/>
            </a:endParaRPr>
          </a:p>
          <a:p>
            <a:pPr eaLnBrk="1" hangingPunct="1">
              <a:lnSpc>
                <a:spcPct val="90000"/>
              </a:lnSpc>
            </a:pPr>
            <a:endParaRPr lang="en-US" sz="2800" dirty="0" smtClean="0"/>
          </a:p>
        </p:txBody>
      </p:sp>
      <p:pic>
        <p:nvPicPr>
          <p:cNvPr id="15364" name="Picture 4"/>
          <p:cNvPicPr>
            <a:picLocks noChangeAspect="1" noChangeArrowheads="1"/>
          </p:cNvPicPr>
          <p:nvPr/>
        </p:nvPicPr>
        <p:blipFill>
          <a:blip r:embed="rId2" cstate="print"/>
          <a:srcRect/>
          <a:stretch>
            <a:fillRect/>
          </a:stretch>
        </p:blipFill>
        <p:spPr bwMode="auto">
          <a:xfrm>
            <a:off x="2133600" y="3276600"/>
            <a:ext cx="5410200" cy="2738137"/>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b="1" smtClean="0">
                <a:latin typeface="Helvetica-Condensed-Black" charset="0"/>
              </a:rPr>
              <a:t>Analog Inputs (A/D)</a:t>
            </a:r>
          </a:p>
        </p:txBody>
      </p:sp>
      <p:sp>
        <p:nvSpPr>
          <p:cNvPr id="16387" name="Rectangle 3" descr="Rectangle: Click to edit Master text styles&#10;Second level&#10;Third level&#10;Fourth level&#10;Fifth level"/>
          <p:cNvSpPr>
            <a:spLocks noGrp="1" noChangeArrowheads="1"/>
          </p:cNvSpPr>
          <p:nvPr>
            <p:ph type="body" idx="1"/>
          </p:nvPr>
        </p:nvSpPr>
        <p:spPr/>
        <p:txBody>
          <a:bodyPr/>
          <a:lstStyle/>
          <a:p>
            <a:pPr eaLnBrk="1" hangingPunct="1"/>
            <a:r>
              <a:rPr lang="en-US" sz="2800" smtClean="0">
                <a:latin typeface="Helvetica-Condensed" charset="0"/>
              </a:rPr>
              <a:t>The most significant criteria when selecting A/D hardware are:</a:t>
            </a:r>
          </a:p>
          <a:p>
            <a:pPr lvl="1" eaLnBrk="1" hangingPunct="1"/>
            <a:r>
              <a:rPr lang="en-US" sz="2400" smtClean="0">
                <a:latin typeface="Helvetica-Condensed" charset="0"/>
              </a:rPr>
              <a:t>1. Number of input channels</a:t>
            </a:r>
          </a:p>
          <a:p>
            <a:pPr lvl="1" eaLnBrk="1" hangingPunct="1"/>
            <a:r>
              <a:rPr lang="en-US" sz="2400" smtClean="0">
                <a:latin typeface="Helvetica-Condensed" charset="0"/>
              </a:rPr>
              <a:t>2. Single-ended or differential input signals</a:t>
            </a:r>
          </a:p>
          <a:p>
            <a:pPr lvl="1" eaLnBrk="1" hangingPunct="1"/>
            <a:r>
              <a:rPr lang="en-US" sz="2400" smtClean="0">
                <a:latin typeface="Helvetica-Condensed" charset="0"/>
              </a:rPr>
              <a:t>3. Sampling rate (in samples per second)</a:t>
            </a:r>
          </a:p>
          <a:p>
            <a:pPr lvl="1" eaLnBrk="1" hangingPunct="1"/>
            <a:r>
              <a:rPr lang="en-US" sz="2400" smtClean="0">
                <a:latin typeface="Helvetica-Condensed" charset="0"/>
              </a:rPr>
              <a:t>4. Resolution (usually measured in bits of resolution)</a:t>
            </a:r>
          </a:p>
          <a:p>
            <a:pPr lvl="1" eaLnBrk="1" hangingPunct="1"/>
            <a:r>
              <a:rPr lang="en-US" sz="2400" smtClean="0">
                <a:latin typeface="Helvetica-Condensed" charset="0"/>
              </a:rPr>
              <a:t>5. Input range (specified in full-scale volts)</a:t>
            </a:r>
          </a:p>
          <a:p>
            <a:pPr lvl="1" eaLnBrk="1" hangingPunct="1"/>
            <a:r>
              <a:rPr lang="en-US" sz="2400" smtClean="0">
                <a:latin typeface="Helvetica-Condensed" charset="0"/>
              </a:rPr>
              <a:t>6. Noise and nonlinearity</a:t>
            </a:r>
            <a:endParaRPr lang="en-US" sz="2400" smtClean="0"/>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609600" y="0"/>
            <a:ext cx="8272463" cy="2209800"/>
          </a:xfrm>
          <a:noFill/>
        </p:spPr>
        <p:txBody>
          <a:bodyPr lIns="90488" tIns="44450" rIns="90488" bIns="44450"/>
          <a:lstStyle/>
          <a:p>
            <a:pPr algn="ctr" eaLnBrk="1" hangingPunct="1"/>
            <a:r>
              <a:rPr lang="en-US" dirty="0" smtClean="0"/>
              <a:t> Analog to Digital (A/D) Converter</a:t>
            </a:r>
            <a:br>
              <a:rPr lang="en-US" dirty="0" smtClean="0"/>
            </a:br>
            <a:endParaRPr lang="en-US" sz="4000" dirty="0" smtClean="0"/>
          </a:p>
        </p:txBody>
      </p:sp>
      <p:sp>
        <p:nvSpPr>
          <p:cNvPr id="17411" name="Rectangle 3" descr="Rectangle: Click to edit Master text styles&#10;Second level&#10;Third level&#10;Fourth level&#10;Fifth level"/>
          <p:cNvSpPr>
            <a:spLocks noGrp="1" noChangeArrowheads="1"/>
          </p:cNvSpPr>
          <p:nvPr>
            <p:ph type="body" idx="1"/>
          </p:nvPr>
        </p:nvSpPr>
        <p:spPr>
          <a:xfrm>
            <a:off x="762000" y="2438400"/>
            <a:ext cx="4724400" cy="2500313"/>
          </a:xfrm>
          <a:noFill/>
        </p:spPr>
        <p:txBody>
          <a:bodyPr lIns="90488" tIns="44450" rIns="90488" bIns="44450"/>
          <a:lstStyle/>
          <a:p>
            <a:pPr eaLnBrk="1" hangingPunct="1"/>
            <a:r>
              <a:rPr lang="en-US" smtClean="0"/>
              <a:t>Input signal</a:t>
            </a:r>
          </a:p>
          <a:p>
            <a:pPr eaLnBrk="1" hangingPunct="1"/>
            <a:r>
              <a:rPr lang="en-US" smtClean="0"/>
              <a:t>Sampling rate</a:t>
            </a:r>
          </a:p>
          <a:p>
            <a:pPr eaLnBrk="1" hangingPunct="1"/>
            <a:r>
              <a:rPr lang="en-US" smtClean="0"/>
              <a:t>Throughput</a:t>
            </a:r>
          </a:p>
        </p:txBody>
      </p:sp>
      <p:sp>
        <p:nvSpPr>
          <p:cNvPr id="17412" name="Rectangle 4"/>
          <p:cNvSpPr>
            <a:spLocks noChangeArrowheads="1"/>
          </p:cNvSpPr>
          <p:nvPr/>
        </p:nvSpPr>
        <p:spPr bwMode="auto">
          <a:xfrm>
            <a:off x="4343400" y="2362200"/>
            <a:ext cx="3581400" cy="2057400"/>
          </a:xfrm>
          <a:prstGeom prst="rect">
            <a:avLst/>
          </a:prstGeom>
          <a:noFill/>
          <a:ln w="12700">
            <a:noFill/>
            <a:miter lim="800000"/>
            <a:headEnd/>
            <a:tailEnd/>
          </a:ln>
        </p:spPr>
        <p:txBody>
          <a:bodyPr lIns="90488" tIns="44450" rIns="90488" bIns="44450"/>
          <a:lstStyle/>
          <a:p>
            <a:pPr marL="342900" indent="-342900">
              <a:spcBef>
                <a:spcPct val="20000"/>
              </a:spcBef>
              <a:buSzPct val="80000"/>
              <a:buFont typeface="Wingdings" pitchFamily="2" charset="2"/>
              <a:buChar char="n"/>
            </a:pPr>
            <a:r>
              <a:rPr lang="en-US" sz="3200" dirty="0">
                <a:latin typeface="Verdana" pitchFamily="34" charset="0"/>
              </a:rPr>
              <a:t>Resolution</a:t>
            </a:r>
          </a:p>
          <a:p>
            <a:pPr marL="342900" indent="-342900">
              <a:spcBef>
                <a:spcPct val="20000"/>
              </a:spcBef>
              <a:buSzPct val="80000"/>
              <a:buFont typeface="Wingdings" pitchFamily="2" charset="2"/>
              <a:buChar char="n"/>
            </a:pPr>
            <a:r>
              <a:rPr lang="en-US" sz="3200" dirty="0">
                <a:latin typeface="Verdana" pitchFamily="34" charset="0"/>
              </a:rPr>
              <a:t>Range</a:t>
            </a:r>
          </a:p>
          <a:p>
            <a:pPr marL="342900" indent="-342900">
              <a:spcBef>
                <a:spcPct val="20000"/>
              </a:spcBef>
              <a:buSzPct val="80000"/>
              <a:buFont typeface="Wingdings" pitchFamily="2" charset="2"/>
              <a:buChar char="n"/>
            </a:pPr>
            <a:r>
              <a:rPr lang="en-US" sz="3200" dirty="0">
                <a:latin typeface="Verdana" pitchFamily="34" charset="0"/>
              </a:rPr>
              <a:t>Gain</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30" name="Rectangle 2"/>
          <p:cNvSpPr>
            <a:spLocks noGrp="1" noChangeArrowheads="1"/>
          </p:cNvSpPr>
          <p:nvPr>
            <p:ph type="title"/>
          </p:nvPr>
        </p:nvSpPr>
        <p:spPr>
          <a:noFill/>
        </p:spPr>
        <p:txBody>
          <a:bodyPr lIns="90488" tIns="44450" rIns="90488" bIns="44450">
            <a:normAutofit/>
          </a:bodyPr>
          <a:lstStyle/>
          <a:p>
            <a:pPr algn="ctr" eaLnBrk="1" hangingPunct="1"/>
            <a:r>
              <a:rPr lang="en-US" dirty="0" smtClean="0"/>
              <a:t>A/D Converter: </a:t>
            </a:r>
            <a:r>
              <a:rPr lang="en-US" sz="4000" dirty="0" smtClean="0"/>
              <a:t>Sampling Rate</a:t>
            </a:r>
          </a:p>
        </p:txBody>
      </p:sp>
      <p:sp>
        <p:nvSpPr>
          <p:cNvPr id="1031" name="Rectangle 3" descr="Rectangle: Click to edit Master text styles&#10;Second level&#10;Third level&#10;Fourth level&#10;Fifth level"/>
          <p:cNvSpPr>
            <a:spLocks noGrp="1" noChangeArrowheads="1"/>
          </p:cNvSpPr>
          <p:nvPr>
            <p:ph type="body" idx="1"/>
          </p:nvPr>
        </p:nvSpPr>
        <p:spPr>
          <a:xfrm>
            <a:off x="381000" y="2514600"/>
            <a:ext cx="7620000" cy="1600200"/>
          </a:xfrm>
          <a:noFill/>
        </p:spPr>
        <p:txBody>
          <a:bodyPr lIns="90488" tIns="44450" rIns="90488" bIns="44450"/>
          <a:lstStyle/>
          <a:p>
            <a:pPr eaLnBrk="1" hangingPunct="1">
              <a:buFont typeface="Wingdings" pitchFamily="2" charset="2"/>
              <a:buChar char="Ø"/>
            </a:pPr>
            <a:r>
              <a:rPr lang="en-US" sz="2800" smtClean="0"/>
              <a:t>Determines how often conversions take place.</a:t>
            </a:r>
          </a:p>
          <a:p>
            <a:pPr eaLnBrk="1" hangingPunct="1">
              <a:buFont typeface="Wingdings" pitchFamily="2" charset="2"/>
              <a:buChar char="Ø"/>
            </a:pPr>
            <a:r>
              <a:rPr lang="en-US" sz="2800" smtClean="0"/>
              <a:t>The higher the sampling rate, the better.</a:t>
            </a:r>
          </a:p>
        </p:txBody>
      </p:sp>
      <p:graphicFrame>
        <p:nvGraphicFramePr>
          <p:cNvPr id="18441" name="Object 9"/>
          <p:cNvGraphicFramePr>
            <a:graphicFrameLocks noChangeAspect="1"/>
          </p:cNvGraphicFramePr>
          <p:nvPr/>
        </p:nvGraphicFramePr>
        <p:xfrm>
          <a:off x="1447800" y="4419600"/>
          <a:ext cx="2362200" cy="1908175"/>
        </p:xfrm>
        <a:graphic>
          <a:graphicData uri="http://schemas.openxmlformats.org/presentationml/2006/ole">
            <p:oleObj spid="_x0000_s1026" name="Bitmap Image" r:id="rId4" imgW="4038095" imgH="3962953" progId="PBrush">
              <p:embed/>
            </p:oleObj>
          </a:graphicData>
        </a:graphic>
      </p:graphicFrame>
      <p:graphicFrame>
        <p:nvGraphicFramePr>
          <p:cNvPr id="18442" name="Object 10"/>
          <p:cNvGraphicFramePr>
            <a:graphicFrameLocks noChangeAspect="1"/>
          </p:cNvGraphicFramePr>
          <p:nvPr/>
        </p:nvGraphicFramePr>
        <p:xfrm>
          <a:off x="4572000" y="4343400"/>
          <a:ext cx="2867025" cy="1698625"/>
        </p:xfrm>
        <a:graphic>
          <a:graphicData uri="http://schemas.openxmlformats.org/presentationml/2006/ole">
            <p:oleObj spid="_x0000_s1027" name="Bitmap Image" r:id="rId5" imgW="4038095" imgH="3962953" progId="PBrush">
              <p:embed/>
            </p:oleObj>
          </a:graphicData>
        </a:graphic>
      </p:graphicFrame>
      <p:graphicFrame>
        <p:nvGraphicFramePr>
          <p:cNvPr id="18443" name="Object 11"/>
          <p:cNvGraphicFramePr>
            <a:graphicFrameLocks noChangeAspect="1"/>
          </p:cNvGraphicFramePr>
          <p:nvPr/>
        </p:nvGraphicFramePr>
        <p:xfrm>
          <a:off x="4495800" y="4038600"/>
          <a:ext cx="2973388" cy="2017713"/>
        </p:xfrm>
        <a:graphic>
          <a:graphicData uri="http://schemas.openxmlformats.org/presentationml/2006/ole">
            <p:oleObj spid="_x0000_s1028" name="Bitmap Image" r:id="rId6" imgW="4038095" imgH="3962953" progId="PBrush">
              <p:embed/>
            </p:oleObj>
          </a:graphicData>
        </a:graphic>
      </p:graphicFrame>
      <p:graphicFrame>
        <p:nvGraphicFramePr>
          <p:cNvPr id="18444" name="Object 12"/>
          <p:cNvGraphicFramePr>
            <a:graphicFrameLocks noChangeAspect="1"/>
          </p:cNvGraphicFramePr>
          <p:nvPr/>
        </p:nvGraphicFramePr>
        <p:xfrm>
          <a:off x="4495800" y="4267200"/>
          <a:ext cx="2971800" cy="1804988"/>
        </p:xfrm>
        <a:graphic>
          <a:graphicData uri="http://schemas.openxmlformats.org/presentationml/2006/ole">
            <p:oleObj spid="_x0000_s1029" name="Bitmap Image" r:id="rId7" imgW="4038095" imgH="3962953" progId="PBrush">
              <p:embed/>
            </p:oleObj>
          </a:graphicData>
        </a:graphic>
      </p:graphicFrame>
      <p:sp>
        <p:nvSpPr>
          <p:cNvPr id="18446" name="Text Box 14"/>
          <p:cNvSpPr txBox="1">
            <a:spLocks noChangeArrowheads="1"/>
          </p:cNvSpPr>
          <p:nvPr/>
        </p:nvSpPr>
        <p:spPr bwMode="auto">
          <a:xfrm>
            <a:off x="2727325" y="4222750"/>
            <a:ext cx="1227138" cy="831850"/>
          </a:xfrm>
          <a:prstGeom prst="rect">
            <a:avLst/>
          </a:prstGeom>
          <a:noFill/>
          <a:ln w="9525">
            <a:noFill/>
            <a:miter lim="800000"/>
            <a:headEnd/>
            <a:tailEnd/>
          </a:ln>
        </p:spPr>
        <p:txBody>
          <a:bodyPr wrap="none">
            <a:spAutoFit/>
          </a:bodyPr>
          <a:lstStyle/>
          <a:p>
            <a:r>
              <a:rPr lang="en-US">
                <a:latin typeface="Verdana" pitchFamily="34" charset="0"/>
              </a:rPr>
              <a:t>Analog</a:t>
            </a:r>
          </a:p>
          <a:p>
            <a:r>
              <a:rPr lang="en-US">
                <a:latin typeface="Verdana" pitchFamily="34" charset="0"/>
              </a:rPr>
              <a:t> Input</a:t>
            </a:r>
          </a:p>
        </p:txBody>
      </p:sp>
      <p:sp>
        <p:nvSpPr>
          <p:cNvPr id="18447" name="Text Box 15"/>
          <p:cNvSpPr txBox="1">
            <a:spLocks noChangeArrowheads="1"/>
          </p:cNvSpPr>
          <p:nvPr/>
        </p:nvSpPr>
        <p:spPr bwMode="auto">
          <a:xfrm>
            <a:off x="6172200" y="4572000"/>
            <a:ext cx="2689225" cy="461963"/>
          </a:xfrm>
          <a:prstGeom prst="rect">
            <a:avLst/>
          </a:prstGeom>
          <a:noFill/>
          <a:ln w="9525">
            <a:noFill/>
            <a:miter lim="800000"/>
            <a:headEnd/>
            <a:tailEnd/>
          </a:ln>
        </p:spPr>
        <p:txBody>
          <a:bodyPr wrap="none">
            <a:spAutoFit/>
          </a:bodyPr>
          <a:lstStyle/>
          <a:p>
            <a:r>
              <a:rPr lang="en-US" dirty="0">
                <a:latin typeface="Verdana" pitchFamily="34" charset="0"/>
              </a:rPr>
              <a:t>4 Samples/cycle</a:t>
            </a:r>
          </a:p>
        </p:txBody>
      </p:sp>
      <p:sp>
        <p:nvSpPr>
          <p:cNvPr id="18449" name="Text Box 17"/>
          <p:cNvSpPr txBox="1">
            <a:spLocks noChangeArrowheads="1"/>
          </p:cNvSpPr>
          <p:nvPr/>
        </p:nvSpPr>
        <p:spPr bwMode="auto">
          <a:xfrm>
            <a:off x="6096000" y="4114800"/>
            <a:ext cx="2689225" cy="461963"/>
          </a:xfrm>
          <a:prstGeom prst="rect">
            <a:avLst/>
          </a:prstGeom>
          <a:noFill/>
          <a:ln w="9525">
            <a:noFill/>
            <a:miter lim="800000"/>
            <a:headEnd/>
            <a:tailEnd/>
          </a:ln>
        </p:spPr>
        <p:txBody>
          <a:bodyPr wrap="none">
            <a:spAutoFit/>
          </a:bodyPr>
          <a:lstStyle/>
          <a:p>
            <a:r>
              <a:rPr lang="en-US" dirty="0">
                <a:latin typeface="Verdana" pitchFamily="34" charset="0"/>
              </a:rPr>
              <a:t>8 Samples/cycle</a:t>
            </a:r>
          </a:p>
        </p:txBody>
      </p:sp>
      <p:sp>
        <p:nvSpPr>
          <p:cNvPr id="18450" name="Text Box 18"/>
          <p:cNvSpPr txBox="1">
            <a:spLocks noChangeArrowheads="1"/>
          </p:cNvSpPr>
          <p:nvPr/>
        </p:nvSpPr>
        <p:spPr bwMode="auto">
          <a:xfrm>
            <a:off x="5943600" y="3733800"/>
            <a:ext cx="2882900" cy="461963"/>
          </a:xfrm>
          <a:prstGeom prst="rect">
            <a:avLst/>
          </a:prstGeom>
          <a:noFill/>
          <a:ln w="9525">
            <a:noFill/>
            <a:miter lim="800000"/>
            <a:headEnd/>
            <a:tailEnd/>
          </a:ln>
        </p:spPr>
        <p:txBody>
          <a:bodyPr wrap="none">
            <a:spAutoFit/>
          </a:bodyPr>
          <a:lstStyle/>
          <a:p>
            <a:r>
              <a:rPr lang="en-US" dirty="0">
                <a:latin typeface="Verdana" pitchFamily="34" charset="0"/>
              </a:rPr>
              <a:t>16 Samples/cycle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4000"/>
                                  </p:stCondLst>
                                  <p:childTnLst>
                                    <p:set>
                                      <p:cBhvr>
                                        <p:cTn id="6" dur="1" fill="hold">
                                          <p:stCondLst>
                                            <p:cond delay="0"/>
                                          </p:stCondLst>
                                        </p:cTn>
                                        <p:tgtEl>
                                          <p:spTgt spid="18441"/>
                                        </p:tgtEl>
                                        <p:attrNameLst>
                                          <p:attrName>style.visibility</p:attrName>
                                        </p:attrNameLst>
                                      </p:cBhvr>
                                      <p:to>
                                        <p:strVal val="visible"/>
                                      </p:to>
                                    </p:set>
                                    <p:anim calcmode="lin" valueType="num">
                                      <p:cBhvr additive="base">
                                        <p:cTn id="7" dur="500" fill="hold"/>
                                        <p:tgtEl>
                                          <p:spTgt spid="18441"/>
                                        </p:tgtEl>
                                        <p:attrNameLst>
                                          <p:attrName>ppt_x</p:attrName>
                                        </p:attrNameLst>
                                      </p:cBhvr>
                                      <p:tavLst>
                                        <p:tav tm="0">
                                          <p:val>
                                            <p:strVal val="0-#ppt_w/2"/>
                                          </p:val>
                                        </p:tav>
                                        <p:tav tm="100000">
                                          <p:val>
                                            <p:strVal val="#ppt_x"/>
                                          </p:val>
                                        </p:tav>
                                      </p:tavLst>
                                    </p:anim>
                                    <p:anim calcmode="lin" valueType="num">
                                      <p:cBhvr additive="base">
                                        <p:cTn id="8" dur="500" fill="hold"/>
                                        <p:tgtEl>
                                          <p:spTgt spid="18441"/>
                                        </p:tgtEl>
                                        <p:attrNameLst>
                                          <p:attrName>ppt_y</p:attrName>
                                        </p:attrNameLst>
                                      </p:cBhvr>
                                      <p:tavLst>
                                        <p:tav tm="0">
                                          <p:val>
                                            <p:strVal val="#ppt_y"/>
                                          </p:val>
                                        </p:tav>
                                        <p:tav tm="100000">
                                          <p:val>
                                            <p:strVal val="#ppt_y"/>
                                          </p:val>
                                        </p:tav>
                                      </p:tavLst>
                                    </p:anim>
                                  </p:childTnLst>
                                </p:cTn>
                              </p:par>
                            </p:childTnLst>
                          </p:cTn>
                        </p:par>
                        <p:par>
                          <p:cTn id="9" fill="hold">
                            <p:stCondLst>
                              <p:cond delay="4500"/>
                            </p:stCondLst>
                            <p:childTnLst>
                              <p:par>
                                <p:cTn id="10" presetID="2" presetClass="entr" presetSubtype="8" fill="hold" grpId="0" nodeType="afterEffect">
                                  <p:stCondLst>
                                    <p:cond delay="0"/>
                                  </p:stCondLst>
                                  <p:childTnLst>
                                    <p:set>
                                      <p:cBhvr>
                                        <p:cTn id="11" dur="1" fill="hold">
                                          <p:stCondLst>
                                            <p:cond delay="0"/>
                                          </p:stCondLst>
                                        </p:cTn>
                                        <p:tgtEl>
                                          <p:spTgt spid="18446"/>
                                        </p:tgtEl>
                                        <p:attrNameLst>
                                          <p:attrName>style.visibility</p:attrName>
                                        </p:attrNameLst>
                                      </p:cBhvr>
                                      <p:to>
                                        <p:strVal val="visible"/>
                                      </p:to>
                                    </p:set>
                                    <p:anim calcmode="lin" valueType="num">
                                      <p:cBhvr additive="base">
                                        <p:cTn id="12" dur="500" fill="hold"/>
                                        <p:tgtEl>
                                          <p:spTgt spid="18446"/>
                                        </p:tgtEl>
                                        <p:attrNameLst>
                                          <p:attrName>ppt_x</p:attrName>
                                        </p:attrNameLst>
                                      </p:cBhvr>
                                      <p:tavLst>
                                        <p:tav tm="0">
                                          <p:val>
                                            <p:strVal val="0-#ppt_w/2"/>
                                          </p:val>
                                        </p:tav>
                                        <p:tav tm="100000">
                                          <p:val>
                                            <p:strVal val="#ppt_x"/>
                                          </p:val>
                                        </p:tav>
                                      </p:tavLst>
                                    </p:anim>
                                    <p:anim calcmode="lin" valueType="num">
                                      <p:cBhvr additive="base">
                                        <p:cTn id="13" dur="500" fill="hold"/>
                                        <p:tgtEl>
                                          <p:spTgt spid="18446"/>
                                        </p:tgtEl>
                                        <p:attrNameLst>
                                          <p:attrName>ppt_y</p:attrName>
                                        </p:attrNameLst>
                                      </p:cBhvr>
                                      <p:tavLst>
                                        <p:tav tm="0">
                                          <p:val>
                                            <p:strVal val="#ppt_y"/>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3" presetClass="entr" presetSubtype="16" fill="hold" nodeType="clickEffect">
                                  <p:stCondLst>
                                    <p:cond delay="0"/>
                                  </p:stCondLst>
                                  <p:childTnLst>
                                    <p:set>
                                      <p:cBhvr>
                                        <p:cTn id="17" dur="1" fill="hold">
                                          <p:stCondLst>
                                            <p:cond delay="0"/>
                                          </p:stCondLst>
                                        </p:cTn>
                                        <p:tgtEl>
                                          <p:spTgt spid="18442"/>
                                        </p:tgtEl>
                                        <p:attrNameLst>
                                          <p:attrName>style.visibility</p:attrName>
                                        </p:attrNameLst>
                                      </p:cBhvr>
                                      <p:to>
                                        <p:strVal val="visible"/>
                                      </p:to>
                                    </p:set>
                                    <p:anim calcmode="lin" valueType="num">
                                      <p:cBhvr>
                                        <p:cTn id="18" dur="500" fill="hold"/>
                                        <p:tgtEl>
                                          <p:spTgt spid="18442"/>
                                        </p:tgtEl>
                                        <p:attrNameLst>
                                          <p:attrName>ppt_w</p:attrName>
                                        </p:attrNameLst>
                                      </p:cBhvr>
                                      <p:tavLst>
                                        <p:tav tm="0">
                                          <p:val>
                                            <p:fltVal val="0"/>
                                          </p:val>
                                        </p:tav>
                                        <p:tav tm="100000">
                                          <p:val>
                                            <p:strVal val="#ppt_w"/>
                                          </p:val>
                                        </p:tav>
                                      </p:tavLst>
                                    </p:anim>
                                    <p:anim calcmode="lin" valueType="num">
                                      <p:cBhvr>
                                        <p:cTn id="19" dur="500" fill="hold"/>
                                        <p:tgtEl>
                                          <p:spTgt spid="18442"/>
                                        </p:tgtEl>
                                        <p:attrNameLst>
                                          <p:attrName>ppt_h</p:attrName>
                                        </p:attrNameLst>
                                      </p:cBhvr>
                                      <p:tavLst>
                                        <p:tav tm="0">
                                          <p:val>
                                            <p:fltVal val="0"/>
                                          </p:val>
                                        </p:tav>
                                        <p:tav tm="100000">
                                          <p:val>
                                            <p:strVal val="#ppt_h"/>
                                          </p:val>
                                        </p:tav>
                                      </p:tavLst>
                                    </p:anim>
                                  </p:childTnLst>
                                </p:cTn>
                              </p:par>
                            </p:childTnLst>
                          </p:cTn>
                        </p:par>
                        <p:par>
                          <p:cTn id="20" fill="hold">
                            <p:stCondLst>
                              <p:cond delay="500"/>
                            </p:stCondLst>
                            <p:childTnLst>
                              <p:par>
                                <p:cTn id="21" presetID="23" presetClass="entr" presetSubtype="16" fill="hold" grpId="0" nodeType="afterEffect">
                                  <p:stCondLst>
                                    <p:cond delay="0"/>
                                  </p:stCondLst>
                                  <p:childTnLst>
                                    <p:set>
                                      <p:cBhvr>
                                        <p:cTn id="22" dur="1" fill="hold">
                                          <p:stCondLst>
                                            <p:cond delay="0"/>
                                          </p:stCondLst>
                                        </p:cTn>
                                        <p:tgtEl>
                                          <p:spTgt spid="18447"/>
                                        </p:tgtEl>
                                        <p:attrNameLst>
                                          <p:attrName>style.visibility</p:attrName>
                                        </p:attrNameLst>
                                      </p:cBhvr>
                                      <p:to>
                                        <p:strVal val="visible"/>
                                      </p:to>
                                    </p:set>
                                    <p:anim calcmode="lin" valueType="num">
                                      <p:cBhvr>
                                        <p:cTn id="23" dur="500" fill="hold"/>
                                        <p:tgtEl>
                                          <p:spTgt spid="18447"/>
                                        </p:tgtEl>
                                        <p:attrNameLst>
                                          <p:attrName>ppt_w</p:attrName>
                                        </p:attrNameLst>
                                      </p:cBhvr>
                                      <p:tavLst>
                                        <p:tav tm="0">
                                          <p:val>
                                            <p:fltVal val="0"/>
                                          </p:val>
                                        </p:tav>
                                        <p:tav tm="100000">
                                          <p:val>
                                            <p:strVal val="#ppt_w"/>
                                          </p:val>
                                        </p:tav>
                                      </p:tavLst>
                                    </p:anim>
                                    <p:anim calcmode="lin" valueType="num">
                                      <p:cBhvr>
                                        <p:cTn id="24" dur="500" fill="hold"/>
                                        <p:tgtEl>
                                          <p:spTgt spid="18447"/>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18447"/>
                                        </p:tgtEl>
                                        <p:attrNameLst>
                                          <p:attrName>style.visibility</p:attrName>
                                        </p:attrNameLst>
                                      </p:cBhvr>
                                      <p:to>
                                        <p:strVal val="hidden"/>
                                      </p:to>
                                    </p:set>
                                  </p:subTnLst>
                                </p:cTn>
                              </p:par>
                            </p:childTnLst>
                          </p:cTn>
                        </p:par>
                      </p:childTnLst>
                    </p:cTn>
                  </p:par>
                  <p:par>
                    <p:cTn id="25" fill="hold">
                      <p:stCondLst>
                        <p:cond delay="indefinite"/>
                      </p:stCondLst>
                      <p:childTnLst>
                        <p:par>
                          <p:cTn id="26" fill="hold">
                            <p:stCondLst>
                              <p:cond delay="0"/>
                            </p:stCondLst>
                            <p:childTnLst>
                              <p:par>
                                <p:cTn id="27" presetID="23" presetClass="entr" presetSubtype="16" fill="hold" nodeType="clickEffect">
                                  <p:stCondLst>
                                    <p:cond delay="0"/>
                                  </p:stCondLst>
                                  <p:childTnLst>
                                    <p:set>
                                      <p:cBhvr>
                                        <p:cTn id="28" dur="1" fill="hold">
                                          <p:stCondLst>
                                            <p:cond delay="0"/>
                                          </p:stCondLst>
                                        </p:cTn>
                                        <p:tgtEl>
                                          <p:spTgt spid="18443"/>
                                        </p:tgtEl>
                                        <p:attrNameLst>
                                          <p:attrName>style.visibility</p:attrName>
                                        </p:attrNameLst>
                                      </p:cBhvr>
                                      <p:to>
                                        <p:strVal val="visible"/>
                                      </p:to>
                                    </p:set>
                                    <p:anim calcmode="lin" valueType="num">
                                      <p:cBhvr>
                                        <p:cTn id="29" dur="500" fill="hold"/>
                                        <p:tgtEl>
                                          <p:spTgt spid="18443"/>
                                        </p:tgtEl>
                                        <p:attrNameLst>
                                          <p:attrName>ppt_w</p:attrName>
                                        </p:attrNameLst>
                                      </p:cBhvr>
                                      <p:tavLst>
                                        <p:tav tm="0">
                                          <p:val>
                                            <p:fltVal val="0"/>
                                          </p:val>
                                        </p:tav>
                                        <p:tav tm="100000">
                                          <p:val>
                                            <p:strVal val="#ppt_w"/>
                                          </p:val>
                                        </p:tav>
                                      </p:tavLst>
                                    </p:anim>
                                    <p:anim calcmode="lin" valueType="num">
                                      <p:cBhvr>
                                        <p:cTn id="30" dur="500" fill="hold"/>
                                        <p:tgtEl>
                                          <p:spTgt spid="18443"/>
                                        </p:tgtEl>
                                        <p:attrNameLst>
                                          <p:attrName>ppt_h</p:attrName>
                                        </p:attrNameLst>
                                      </p:cBhvr>
                                      <p:tavLst>
                                        <p:tav tm="0">
                                          <p:val>
                                            <p:fltVal val="0"/>
                                          </p:val>
                                        </p:tav>
                                        <p:tav tm="100000">
                                          <p:val>
                                            <p:strVal val="#ppt_h"/>
                                          </p:val>
                                        </p:tav>
                                      </p:tavLst>
                                    </p:anim>
                                  </p:childTnLst>
                                </p:cTn>
                              </p:par>
                            </p:childTnLst>
                          </p:cTn>
                        </p:par>
                        <p:par>
                          <p:cTn id="31" fill="hold">
                            <p:stCondLst>
                              <p:cond delay="500"/>
                            </p:stCondLst>
                            <p:childTnLst>
                              <p:par>
                                <p:cTn id="32" presetID="23" presetClass="entr" presetSubtype="16" fill="hold" grpId="0" nodeType="afterEffect">
                                  <p:stCondLst>
                                    <p:cond delay="0"/>
                                  </p:stCondLst>
                                  <p:childTnLst>
                                    <p:set>
                                      <p:cBhvr>
                                        <p:cTn id="33" dur="1" fill="hold">
                                          <p:stCondLst>
                                            <p:cond delay="0"/>
                                          </p:stCondLst>
                                        </p:cTn>
                                        <p:tgtEl>
                                          <p:spTgt spid="18449"/>
                                        </p:tgtEl>
                                        <p:attrNameLst>
                                          <p:attrName>style.visibility</p:attrName>
                                        </p:attrNameLst>
                                      </p:cBhvr>
                                      <p:to>
                                        <p:strVal val="visible"/>
                                      </p:to>
                                    </p:set>
                                    <p:anim calcmode="lin" valueType="num">
                                      <p:cBhvr>
                                        <p:cTn id="34" dur="500" fill="hold"/>
                                        <p:tgtEl>
                                          <p:spTgt spid="18449"/>
                                        </p:tgtEl>
                                        <p:attrNameLst>
                                          <p:attrName>ppt_w</p:attrName>
                                        </p:attrNameLst>
                                      </p:cBhvr>
                                      <p:tavLst>
                                        <p:tav tm="0">
                                          <p:val>
                                            <p:fltVal val="0"/>
                                          </p:val>
                                        </p:tav>
                                        <p:tav tm="100000">
                                          <p:val>
                                            <p:strVal val="#ppt_w"/>
                                          </p:val>
                                        </p:tav>
                                      </p:tavLst>
                                    </p:anim>
                                    <p:anim calcmode="lin" valueType="num">
                                      <p:cBhvr>
                                        <p:cTn id="35" dur="500" fill="hold"/>
                                        <p:tgtEl>
                                          <p:spTgt spid="18449"/>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18449"/>
                                        </p:tgtEl>
                                        <p:attrNameLst>
                                          <p:attrName>style.visibility</p:attrName>
                                        </p:attrNameLst>
                                      </p:cBhvr>
                                      <p:to>
                                        <p:strVal val="hidden"/>
                                      </p:to>
                                    </p:set>
                                  </p:subTnLst>
                                </p:cTn>
                              </p:par>
                            </p:childTnLst>
                          </p:cTn>
                        </p:par>
                      </p:childTnLst>
                    </p:cTn>
                  </p:par>
                  <p:par>
                    <p:cTn id="36" fill="hold">
                      <p:stCondLst>
                        <p:cond delay="indefinite"/>
                      </p:stCondLst>
                      <p:childTnLst>
                        <p:par>
                          <p:cTn id="37" fill="hold">
                            <p:stCondLst>
                              <p:cond delay="0"/>
                            </p:stCondLst>
                            <p:childTnLst>
                              <p:par>
                                <p:cTn id="38" presetID="23" presetClass="entr" presetSubtype="16" fill="hold" nodeType="clickEffect">
                                  <p:stCondLst>
                                    <p:cond delay="0"/>
                                  </p:stCondLst>
                                  <p:childTnLst>
                                    <p:set>
                                      <p:cBhvr>
                                        <p:cTn id="39" dur="1" fill="hold">
                                          <p:stCondLst>
                                            <p:cond delay="0"/>
                                          </p:stCondLst>
                                        </p:cTn>
                                        <p:tgtEl>
                                          <p:spTgt spid="18444"/>
                                        </p:tgtEl>
                                        <p:attrNameLst>
                                          <p:attrName>style.visibility</p:attrName>
                                        </p:attrNameLst>
                                      </p:cBhvr>
                                      <p:to>
                                        <p:strVal val="visible"/>
                                      </p:to>
                                    </p:set>
                                    <p:anim calcmode="lin" valueType="num">
                                      <p:cBhvr>
                                        <p:cTn id="40" dur="500" fill="hold"/>
                                        <p:tgtEl>
                                          <p:spTgt spid="18444"/>
                                        </p:tgtEl>
                                        <p:attrNameLst>
                                          <p:attrName>ppt_w</p:attrName>
                                        </p:attrNameLst>
                                      </p:cBhvr>
                                      <p:tavLst>
                                        <p:tav tm="0">
                                          <p:val>
                                            <p:fltVal val="0"/>
                                          </p:val>
                                        </p:tav>
                                        <p:tav tm="100000">
                                          <p:val>
                                            <p:strVal val="#ppt_w"/>
                                          </p:val>
                                        </p:tav>
                                      </p:tavLst>
                                    </p:anim>
                                    <p:anim calcmode="lin" valueType="num">
                                      <p:cBhvr>
                                        <p:cTn id="41" dur="500" fill="hold"/>
                                        <p:tgtEl>
                                          <p:spTgt spid="18444"/>
                                        </p:tgtEl>
                                        <p:attrNameLst>
                                          <p:attrName>ppt_h</p:attrName>
                                        </p:attrNameLst>
                                      </p:cBhvr>
                                      <p:tavLst>
                                        <p:tav tm="0">
                                          <p:val>
                                            <p:fltVal val="0"/>
                                          </p:val>
                                        </p:tav>
                                        <p:tav tm="100000">
                                          <p:val>
                                            <p:strVal val="#ppt_h"/>
                                          </p:val>
                                        </p:tav>
                                      </p:tavLst>
                                    </p:anim>
                                  </p:childTnLst>
                                </p:cTn>
                              </p:par>
                            </p:childTnLst>
                          </p:cTn>
                        </p:par>
                        <p:par>
                          <p:cTn id="42" fill="hold">
                            <p:stCondLst>
                              <p:cond delay="500"/>
                            </p:stCondLst>
                            <p:childTnLst>
                              <p:par>
                                <p:cTn id="43" presetID="23" presetClass="entr" presetSubtype="16" fill="hold" grpId="0" nodeType="afterEffect">
                                  <p:stCondLst>
                                    <p:cond delay="0"/>
                                  </p:stCondLst>
                                  <p:childTnLst>
                                    <p:set>
                                      <p:cBhvr>
                                        <p:cTn id="44" dur="1" fill="hold">
                                          <p:stCondLst>
                                            <p:cond delay="0"/>
                                          </p:stCondLst>
                                        </p:cTn>
                                        <p:tgtEl>
                                          <p:spTgt spid="18450"/>
                                        </p:tgtEl>
                                        <p:attrNameLst>
                                          <p:attrName>style.visibility</p:attrName>
                                        </p:attrNameLst>
                                      </p:cBhvr>
                                      <p:to>
                                        <p:strVal val="visible"/>
                                      </p:to>
                                    </p:set>
                                    <p:anim calcmode="lin" valueType="num">
                                      <p:cBhvr>
                                        <p:cTn id="45" dur="500" fill="hold"/>
                                        <p:tgtEl>
                                          <p:spTgt spid="18450"/>
                                        </p:tgtEl>
                                        <p:attrNameLst>
                                          <p:attrName>ppt_w</p:attrName>
                                        </p:attrNameLst>
                                      </p:cBhvr>
                                      <p:tavLst>
                                        <p:tav tm="0">
                                          <p:val>
                                            <p:fltVal val="0"/>
                                          </p:val>
                                        </p:tav>
                                        <p:tav tm="100000">
                                          <p:val>
                                            <p:strVal val="#ppt_w"/>
                                          </p:val>
                                        </p:tav>
                                      </p:tavLst>
                                    </p:anim>
                                    <p:anim calcmode="lin" valueType="num">
                                      <p:cBhvr>
                                        <p:cTn id="46" dur="500" fill="hold"/>
                                        <p:tgtEl>
                                          <p:spTgt spid="18450"/>
                                        </p:tgtEl>
                                        <p:attrNameLst>
                                          <p:attrName>ppt_h</p:attrName>
                                        </p:attrNameLst>
                                      </p:cBhvr>
                                      <p:tavLst>
                                        <p:tav tm="0">
                                          <p:val>
                                            <p:fltVal val="0"/>
                                          </p:val>
                                        </p:tav>
                                        <p:tav tm="100000">
                                          <p:val>
                                            <p:strVal val="#ppt_h"/>
                                          </p:val>
                                        </p:tav>
                                      </p:tavLst>
                                    </p:anim>
                                  </p:childTnLst>
                                  <p:subTnLst>
                                    <p:set>
                                      <p:cBhvr override="childStyle">
                                        <p:cTn dur="1" fill="hold" display="0" masterRel="nextClick" afterEffect="1"/>
                                        <p:tgtEl>
                                          <p:spTgt spid="18450"/>
                                        </p:tgtEl>
                                        <p:attrNameLst>
                                          <p:attrName>style.visibility</p:attrName>
                                        </p:attrNameLst>
                                      </p:cBhvr>
                                      <p:to>
                                        <p:strVal val="hidden"/>
                                      </p:to>
                                    </p:set>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6" grpId="0" autoUpdateAnimBg="0"/>
      <p:bldP spid="18447" grpId="0" autoUpdateAnimBg="0"/>
      <p:bldP spid="18449" grpId="0" autoUpdateAnimBg="0"/>
      <p:bldP spid="18450" grpId="0"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304800" y="274638"/>
            <a:ext cx="8382000" cy="1143000"/>
          </a:xfrm>
          <a:noFill/>
        </p:spPr>
        <p:txBody>
          <a:bodyPr lIns="90488" tIns="44450" rIns="90488" bIns="44450">
            <a:normAutofit/>
          </a:bodyPr>
          <a:lstStyle/>
          <a:p>
            <a:pPr algn="ctr" eaLnBrk="1" hangingPunct="1"/>
            <a:r>
              <a:rPr lang="en-US" dirty="0" smtClean="0"/>
              <a:t>A/D Converter: </a:t>
            </a:r>
            <a:r>
              <a:rPr lang="en-US" sz="4000" dirty="0" smtClean="0"/>
              <a:t>Sampling Rate</a:t>
            </a:r>
          </a:p>
        </p:txBody>
      </p:sp>
      <p:sp>
        <p:nvSpPr>
          <p:cNvPr id="19459" name="Rectangle 3" descr="Rectangle: Click to edit Master text styles&#10;Second level&#10;Third level&#10;Fourth level&#10;Fifth level"/>
          <p:cNvSpPr>
            <a:spLocks noGrp="1" noChangeArrowheads="1"/>
          </p:cNvSpPr>
          <p:nvPr>
            <p:ph type="body" idx="1"/>
          </p:nvPr>
        </p:nvSpPr>
        <p:spPr>
          <a:xfrm>
            <a:off x="914400" y="1905000"/>
            <a:ext cx="8108950" cy="4495800"/>
          </a:xfrm>
          <a:noFill/>
        </p:spPr>
        <p:txBody>
          <a:bodyPr lIns="90488" tIns="44450" rIns="90488" bIns="44450"/>
          <a:lstStyle/>
          <a:p>
            <a:pPr eaLnBrk="1" hangingPunct="1"/>
            <a:r>
              <a:rPr lang="en-US" smtClean="0"/>
              <a:t>Aliasing.</a:t>
            </a:r>
          </a:p>
          <a:p>
            <a:pPr lvl="1" eaLnBrk="1" hangingPunct="1">
              <a:buFont typeface="Wingdings" pitchFamily="2" charset="2"/>
              <a:buChar char="ü"/>
            </a:pPr>
            <a:r>
              <a:rPr lang="en-US" sz="3200" smtClean="0"/>
              <a:t>Acquired signal gets distorted if sampling rate is too small.</a:t>
            </a:r>
          </a:p>
          <a:p>
            <a:pPr eaLnBrk="1" hangingPunct="1">
              <a:buFont typeface="Wingdings" pitchFamily="2" charset="2"/>
              <a:buNone/>
            </a:pPr>
            <a:endParaRPr lang="en-US" smtClean="0"/>
          </a:p>
        </p:txBody>
      </p:sp>
      <p:pic>
        <p:nvPicPr>
          <p:cNvPr id="19461" name="Picture 9" descr="C:\My Documents\aliasing.png"/>
          <p:cNvPicPr>
            <a:picLocks noChangeAspect="1" noChangeArrowheads="1"/>
          </p:cNvPicPr>
          <p:nvPr/>
        </p:nvPicPr>
        <p:blipFill>
          <a:blip r:embed="rId3" cstate="print"/>
          <a:srcRect/>
          <a:stretch>
            <a:fillRect/>
          </a:stretch>
        </p:blipFill>
        <p:spPr bwMode="auto">
          <a:xfrm>
            <a:off x="1524000" y="3581400"/>
            <a:ext cx="6313488" cy="3048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2"/>
          <p:cNvSpPr>
            <a:spLocks noGrp="1" noChangeArrowheads="1"/>
          </p:cNvSpPr>
          <p:nvPr>
            <p:ph type="title"/>
          </p:nvPr>
        </p:nvSpPr>
        <p:spPr>
          <a:xfrm>
            <a:off x="0" y="274638"/>
            <a:ext cx="8686800" cy="1143000"/>
          </a:xfrm>
          <a:noFill/>
        </p:spPr>
        <p:txBody>
          <a:bodyPr lIns="90488" tIns="44450" rIns="90488" bIns="44450">
            <a:normAutofit/>
          </a:bodyPr>
          <a:lstStyle/>
          <a:p>
            <a:pPr algn="ctr" eaLnBrk="1" hangingPunct="1"/>
            <a:r>
              <a:rPr lang="en-US" dirty="0" smtClean="0"/>
              <a:t>A/D Converter: </a:t>
            </a:r>
            <a:r>
              <a:rPr lang="en-US" sz="4000" dirty="0" smtClean="0"/>
              <a:t>Throughput</a:t>
            </a:r>
          </a:p>
        </p:txBody>
      </p:sp>
      <p:sp>
        <p:nvSpPr>
          <p:cNvPr id="20484" name="Rectangle 3" descr="Rectangle: Click to edit Master text styles&#10;Second level&#10;Third level&#10;Fourth level&#10;Fifth level"/>
          <p:cNvSpPr>
            <a:spLocks noGrp="1" noChangeArrowheads="1"/>
          </p:cNvSpPr>
          <p:nvPr>
            <p:ph type="body" idx="1"/>
          </p:nvPr>
        </p:nvSpPr>
        <p:spPr>
          <a:xfrm>
            <a:off x="685800" y="1911350"/>
            <a:ext cx="8331200" cy="4178300"/>
          </a:xfrm>
          <a:noFill/>
          <a:ln w="12700" cap="flat">
            <a:solidFill>
              <a:schemeClr val="bg1"/>
            </a:solidFill>
          </a:ln>
        </p:spPr>
        <p:txBody>
          <a:bodyPr lIns="90488" tIns="44450" rIns="90488" bIns="44450"/>
          <a:lstStyle/>
          <a:p>
            <a:pPr eaLnBrk="1" hangingPunct="1">
              <a:buFont typeface="Wingdings" pitchFamily="2" charset="2"/>
              <a:buNone/>
            </a:pPr>
            <a:r>
              <a:rPr lang="en-US" dirty="0" smtClean="0"/>
              <a:t>    Effective rate of each individual channel is inversely proportional to the number of channels  sampled.</a:t>
            </a:r>
          </a:p>
          <a:p>
            <a:pPr algn="ctr" eaLnBrk="1" hangingPunct="1">
              <a:buFont typeface="Wingdings" pitchFamily="2" charset="2"/>
              <a:buNone/>
            </a:pPr>
            <a:r>
              <a:rPr lang="en-US" u="sng" dirty="0" smtClean="0"/>
              <a:t>Example:</a:t>
            </a:r>
          </a:p>
          <a:p>
            <a:pPr lvl="1" eaLnBrk="1" hangingPunct="1"/>
            <a:r>
              <a:rPr lang="en-US" sz="3200" dirty="0" smtClean="0"/>
              <a:t>100 KHz maximum.</a:t>
            </a:r>
          </a:p>
          <a:p>
            <a:pPr lvl="1" eaLnBrk="1" hangingPunct="1"/>
            <a:r>
              <a:rPr lang="en-US" sz="3200" dirty="0" smtClean="0"/>
              <a:t>16 channels.</a:t>
            </a:r>
          </a:p>
          <a:p>
            <a:pPr eaLnBrk="1" hangingPunct="1">
              <a:buFont typeface="Wingdings" pitchFamily="2" charset="2"/>
              <a:buNone/>
            </a:pPr>
            <a:r>
              <a:rPr lang="en-US" dirty="0" smtClean="0"/>
              <a:t>         </a:t>
            </a:r>
            <a:r>
              <a:rPr lang="en-US" sz="2400" b="1" dirty="0" smtClean="0"/>
              <a:t>100 KHz/16 = 6.25 KHz per channel.</a:t>
            </a:r>
          </a:p>
          <a:p>
            <a:pPr eaLnBrk="1" hangingPunct="1">
              <a:buFont typeface="Wingdings" pitchFamily="2" charset="2"/>
              <a:buNone/>
            </a:pPr>
            <a:endParaRPr lang="en-US" sz="2400" b="1" dirty="0" smtClean="0">
              <a:solidFill>
                <a:schemeClr val="folHlink"/>
              </a:solidFill>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noFill/>
        </p:spPr>
        <p:txBody>
          <a:bodyPr lIns="90488" tIns="44450" rIns="90488" bIns="44450">
            <a:normAutofit/>
          </a:bodyPr>
          <a:lstStyle/>
          <a:p>
            <a:pPr algn="ctr" eaLnBrk="1" hangingPunct="1"/>
            <a:r>
              <a:rPr lang="en-US" dirty="0" smtClean="0"/>
              <a:t>A/D Converter: </a:t>
            </a:r>
            <a:r>
              <a:rPr lang="en-US" sz="4000" dirty="0" smtClean="0"/>
              <a:t>Range</a:t>
            </a:r>
          </a:p>
        </p:txBody>
      </p:sp>
      <p:sp>
        <p:nvSpPr>
          <p:cNvPr id="21507" name="Rectangle 3" descr="Rectangle: Click to edit Master text styles&#10;Second level&#10;Third level&#10;Fourth level&#10;Fifth level"/>
          <p:cNvSpPr>
            <a:spLocks noGrp="1" noChangeArrowheads="1"/>
          </p:cNvSpPr>
          <p:nvPr>
            <p:ph type="body" idx="1"/>
          </p:nvPr>
        </p:nvSpPr>
        <p:spPr>
          <a:xfrm>
            <a:off x="838200" y="2049463"/>
            <a:ext cx="7772400" cy="2527300"/>
          </a:xfrm>
          <a:noFill/>
        </p:spPr>
        <p:txBody>
          <a:bodyPr lIns="90488" tIns="44450" rIns="90488" bIns="44450"/>
          <a:lstStyle/>
          <a:p>
            <a:pPr eaLnBrk="1" hangingPunct="1"/>
            <a:r>
              <a:rPr lang="en-US" smtClean="0"/>
              <a:t>Minimum and maximum voltage levels that the A/D converter can quantize</a:t>
            </a:r>
          </a:p>
        </p:txBody>
      </p:sp>
      <p:sp>
        <p:nvSpPr>
          <p:cNvPr id="21508" name="Rectangle 4"/>
          <p:cNvSpPr>
            <a:spLocks noChangeArrowheads="1"/>
          </p:cNvSpPr>
          <p:nvPr/>
        </p:nvSpPr>
        <p:spPr bwMode="auto">
          <a:xfrm>
            <a:off x="838200" y="3048000"/>
            <a:ext cx="7313613" cy="2667000"/>
          </a:xfrm>
          <a:prstGeom prst="rect">
            <a:avLst/>
          </a:prstGeom>
          <a:noFill/>
          <a:ln w="12700">
            <a:noFill/>
            <a:miter lim="800000"/>
            <a:headEnd/>
            <a:tailEnd/>
          </a:ln>
        </p:spPr>
        <p:txBody>
          <a:bodyPr lIns="90488" tIns="44450" rIns="90488" bIns="44450"/>
          <a:lstStyle/>
          <a:p>
            <a:pPr marL="342900" indent="-342900">
              <a:spcBef>
                <a:spcPct val="20000"/>
              </a:spcBef>
              <a:buClr>
                <a:schemeClr val="hlink"/>
              </a:buClr>
              <a:buSzPct val="80000"/>
              <a:buFont typeface="Wingdings" pitchFamily="2" charset="2"/>
              <a:buNone/>
            </a:pPr>
            <a:endParaRPr lang="en-US" sz="3200" dirty="0">
              <a:latin typeface="Arial Narrow" pitchFamily="34" charset="0"/>
            </a:endParaRPr>
          </a:p>
          <a:p>
            <a:pPr marL="342900" indent="-342900" algn="just">
              <a:spcBef>
                <a:spcPct val="20000"/>
              </a:spcBef>
              <a:buSzPct val="80000"/>
              <a:buFont typeface="Wingdings" pitchFamily="2" charset="2"/>
              <a:buChar char="n"/>
            </a:pPr>
            <a:r>
              <a:rPr lang="en-US" sz="3200" dirty="0">
                <a:latin typeface="Verdana" pitchFamily="34" charset="0"/>
              </a:rPr>
              <a:t>Ranges are selectable (either hardware or software) to accurately measure the signal</a:t>
            </a: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6" descr="F:\PFiles\MSOffice\Clipart\standard\stddir2\ed00127_.wmf"/>
          <p:cNvPicPr>
            <a:picLocks noChangeAspect="1" noChangeArrowheads="1"/>
          </p:cNvPicPr>
          <p:nvPr/>
        </p:nvPicPr>
        <p:blipFill>
          <a:blip r:embed="rId3" cstate="print">
            <a:lum bright="70000" contrast="-70000"/>
          </a:blip>
          <a:srcRect/>
          <a:stretch>
            <a:fillRect/>
          </a:stretch>
        </p:blipFill>
        <p:spPr bwMode="auto">
          <a:xfrm>
            <a:off x="914400" y="1143000"/>
            <a:ext cx="7570788" cy="5268913"/>
          </a:xfrm>
          <a:prstGeom prst="rect">
            <a:avLst/>
          </a:prstGeom>
          <a:noFill/>
          <a:ln w="9525">
            <a:noFill/>
            <a:miter lim="800000"/>
            <a:headEnd/>
            <a:tailEnd/>
          </a:ln>
        </p:spPr>
      </p:pic>
      <p:sp>
        <p:nvSpPr>
          <p:cNvPr id="22531" name="Rectangle 2"/>
          <p:cNvSpPr>
            <a:spLocks noGrp="1" noChangeArrowheads="1"/>
          </p:cNvSpPr>
          <p:nvPr>
            <p:ph type="title"/>
          </p:nvPr>
        </p:nvSpPr>
        <p:spPr>
          <a:noFill/>
        </p:spPr>
        <p:txBody>
          <a:bodyPr lIns="90488" tIns="44450" rIns="90488" bIns="44450">
            <a:normAutofit/>
          </a:bodyPr>
          <a:lstStyle/>
          <a:p>
            <a:pPr algn="ctr" eaLnBrk="1" hangingPunct="1"/>
            <a:r>
              <a:rPr lang="en-US" dirty="0" smtClean="0"/>
              <a:t>A/D Converter:  </a:t>
            </a:r>
            <a:r>
              <a:rPr lang="en-US" sz="4000" dirty="0" smtClean="0"/>
              <a:t>Resolution</a:t>
            </a:r>
          </a:p>
        </p:txBody>
      </p:sp>
      <p:pic>
        <p:nvPicPr>
          <p:cNvPr id="22532" name="Picture 4"/>
          <p:cNvPicPr>
            <a:picLocks noChangeArrowheads="1"/>
          </p:cNvPicPr>
          <p:nvPr/>
        </p:nvPicPr>
        <p:blipFill>
          <a:blip r:embed="rId4" cstate="print"/>
          <a:srcRect/>
          <a:stretch>
            <a:fillRect/>
          </a:stretch>
        </p:blipFill>
        <p:spPr bwMode="auto">
          <a:xfrm>
            <a:off x="2590800" y="1905000"/>
            <a:ext cx="4267200" cy="4038600"/>
          </a:xfrm>
          <a:prstGeom prst="rect">
            <a:avLst/>
          </a:prstGeom>
          <a:noFill/>
          <a:ln w="12700">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Contents </a:t>
            </a:r>
            <a:endParaRPr lang="en-US" dirty="0"/>
          </a:p>
        </p:txBody>
      </p:sp>
      <p:sp>
        <p:nvSpPr>
          <p:cNvPr id="3" name="Content Placeholder 2"/>
          <p:cNvSpPr>
            <a:spLocks noGrp="1"/>
          </p:cNvSpPr>
          <p:nvPr>
            <p:ph idx="1"/>
          </p:nvPr>
        </p:nvSpPr>
        <p:spPr/>
        <p:txBody>
          <a:bodyPr>
            <a:normAutofit lnSpcReduction="10000"/>
          </a:bodyPr>
          <a:lstStyle/>
          <a:p>
            <a:r>
              <a:rPr lang="en-US" dirty="0" smtClean="0"/>
              <a:t>Data acquisition </a:t>
            </a:r>
          </a:p>
          <a:p>
            <a:r>
              <a:rPr lang="en-US" dirty="0" smtClean="0"/>
              <a:t>Instrument automation system </a:t>
            </a:r>
          </a:p>
          <a:p>
            <a:pPr lvl="1"/>
            <a:r>
              <a:rPr lang="en-US" dirty="0" smtClean="0"/>
              <a:t>Building blocks </a:t>
            </a:r>
          </a:p>
          <a:p>
            <a:pPr lvl="2"/>
            <a:r>
              <a:rPr lang="en-US" dirty="0" smtClean="0"/>
              <a:t>Signal analysis </a:t>
            </a:r>
          </a:p>
          <a:p>
            <a:pPr lvl="2"/>
            <a:r>
              <a:rPr lang="en-US" dirty="0" smtClean="0"/>
              <a:t>I/O port configuration with instrument bus protocols </a:t>
            </a:r>
          </a:p>
          <a:p>
            <a:pPr lvl="2"/>
            <a:r>
              <a:rPr lang="en-US" dirty="0" smtClean="0"/>
              <a:t>ADC/DAC,DIO, counters/times, </a:t>
            </a:r>
          </a:p>
          <a:p>
            <a:pPr lvl="2"/>
            <a:r>
              <a:rPr lang="en-US" dirty="0" smtClean="0"/>
              <a:t>PC hardware structure, timing, interrupts, DMA, software and hardware  installation,  </a:t>
            </a:r>
          </a:p>
          <a:p>
            <a:r>
              <a:rPr lang="en-US" dirty="0" smtClean="0"/>
              <a:t>Programming and simulation of Instrument automation </a:t>
            </a:r>
          </a:p>
          <a:p>
            <a:pPr lvl="1"/>
            <a:endParaRPr lang="en-US" dirty="0" smtClean="0"/>
          </a:p>
          <a:p>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b="1" smtClean="0">
                <a:latin typeface="Helvetica-Condensed-Black" charset="0"/>
              </a:rPr>
              <a:t>Analog Outputs (D/A)</a:t>
            </a:r>
          </a:p>
        </p:txBody>
      </p:sp>
      <p:sp>
        <p:nvSpPr>
          <p:cNvPr id="23555" name="Rectangle 3" descr="Rectangle: Click to edit Master text styles&#10;Second level&#10;Third level&#10;Fourth level&#10;Fifth level"/>
          <p:cNvSpPr>
            <a:spLocks noGrp="1" noChangeArrowheads="1"/>
          </p:cNvSpPr>
          <p:nvPr>
            <p:ph type="body" idx="1"/>
          </p:nvPr>
        </p:nvSpPr>
        <p:spPr/>
        <p:txBody>
          <a:bodyPr/>
          <a:lstStyle/>
          <a:p>
            <a:pPr algn="just" eaLnBrk="1" hangingPunct="1"/>
            <a:r>
              <a:rPr lang="en-US" sz="2400" dirty="0" smtClean="0">
                <a:latin typeface="Helvetica-Condensed" charset="0"/>
              </a:rPr>
              <a:t>The opposite of analog to digital conversion is digital to analog (D/A)</a:t>
            </a:r>
            <a:r>
              <a:rPr lang="nb-NO" sz="2400" dirty="0" smtClean="0">
                <a:latin typeface="Helvetica-Condensed" charset="0"/>
              </a:rPr>
              <a:t> </a:t>
            </a:r>
            <a:r>
              <a:rPr lang="en-US" sz="2400" dirty="0" smtClean="0">
                <a:latin typeface="Helvetica-Condensed" charset="0"/>
              </a:rPr>
              <a:t>conversion. This operation converts digital information into analog</a:t>
            </a:r>
            <a:r>
              <a:rPr lang="nb-NO" sz="2400" dirty="0" smtClean="0">
                <a:latin typeface="Helvetica-Condensed" charset="0"/>
              </a:rPr>
              <a:t> </a:t>
            </a:r>
            <a:r>
              <a:rPr lang="en-US" sz="2400" dirty="0" smtClean="0">
                <a:latin typeface="Helvetica-Condensed" charset="0"/>
              </a:rPr>
              <a:t>voltage or current. D/A devices allow the computer to control real-world</a:t>
            </a:r>
            <a:r>
              <a:rPr lang="nb-NO" sz="2400" dirty="0" smtClean="0">
                <a:latin typeface="Helvetica-Condensed" charset="0"/>
              </a:rPr>
              <a:t> </a:t>
            </a:r>
            <a:r>
              <a:rPr lang="en-US" sz="2400" dirty="0" smtClean="0">
                <a:latin typeface="Helvetica-Condensed" charset="0"/>
              </a:rPr>
              <a:t>events.</a:t>
            </a:r>
          </a:p>
          <a:p>
            <a:pPr algn="just" eaLnBrk="1" hangingPunct="1"/>
            <a:r>
              <a:rPr lang="en-US" sz="2400" dirty="0" smtClean="0">
                <a:latin typeface="Helvetica-Condensed" charset="0"/>
              </a:rPr>
              <a:t>Analog output signals may directly control process equipment. The</a:t>
            </a:r>
            <a:r>
              <a:rPr lang="nb-NO" sz="2400" dirty="0" smtClean="0">
                <a:latin typeface="Helvetica-Condensed" charset="0"/>
              </a:rPr>
              <a:t> </a:t>
            </a:r>
            <a:r>
              <a:rPr lang="en-US" sz="2400" dirty="0" smtClean="0">
                <a:latin typeface="Helvetica-Condensed" charset="0"/>
              </a:rPr>
              <a:t>process can give feedback in the form of analog input signals. This is</a:t>
            </a:r>
            <a:r>
              <a:rPr lang="nb-NO" sz="2400" dirty="0" smtClean="0">
                <a:latin typeface="Helvetica-Condensed" charset="0"/>
              </a:rPr>
              <a:t> </a:t>
            </a:r>
            <a:r>
              <a:rPr lang="en-US" sz="2400" dirty="0" smtClean="0">
                <a:latin typeface="Helvetica-Condensed" charset="0"/>
              </a:rPr>
              <a:t>referred to as a closed loop control system with PID control. </a:t>
            </a:r>
            <a:endParaRPr lang="nb-NO" sz="2400" dirty="0" smtClean="0">
              <a:latin typeface="Helvetica-Condensed" charset="0"/>
            </a:endParaRPr>
          </a:p>
          <a:p>
            <a:pPr eaLnBrk="1" hangingPunct="1"/>
            <a:r>
              <a:rPr lang="en-US" sz="2400" dirty="0" smtClean="0">
                <a:latin typeface="Helvetica-Condensed" charset="0"/>
              </a:rPr>
              <a:t>Analog</a:t>
            </a:r>
            <a:r>
              <a:rPr lang="nb-NO" sz="2400" dirty="0" smtClean="0">
                <a:latin typeface="Helvetica-Condensed" charset="0"/>
              </a:rPr>
              <a:t> </a:t>
            </a:r>
            <a:r>
              <a:rPr lang="en-US" sz="2400" dirty="0" smtClean="0">
                <a:latin typeface="Helvetica-Condensed" charset="0"/>
              </a:rPr>
              <a:t>outputs can also be used to generate waveforms. In this case, the</a:t>
            </a:r>
            <a:r>
              <a:rPr lang="nb-NO" sz="2400" dirty="0" smtClean="0">
                <a:latin typeface="Helvetica-Condensed" charset="0"/>
              </a:rPr>
              <a:t> </a:t>
            </a:r>
            <a:r>
              <a:rPr lang="en-US" sz="2400" dirty="0" smtClean="0">
                <a:latin typeface="Helvetica-Condensed" charset="0"/>
              </a:rPr>
              <a:t>device behaves as a function generator.</a:t>
            </a:r>
            <a:endParaRPr lang="en-US" sz="2400" dirty="0" smtClean="0"/>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b="1" smtClean="0">
                <a:latin typeface="Helvetica-Condensed-Black" charset="0"/>
              </a:rPr>
              <a:t>Analog Outputs (D/A)</a:t>
            </a:r>
          </a:p>
        </p:txBody>
      </p:sp>
      <p:pic>
        <p:nvPicPr>
          <p:cNvPr id="24579" name="Picture 4"/>
          <p:cNvPicPr>
            <a:picLocks noChangeAspect="1" noChangeArrowheads="1"/>
          </p:cNvPicPr>
          <p:nvPr/>
        </p:nvPicPr>
        <p:blipFill>
          <a:blip r:embed="rId2" cstate="print"/>
          <a:srcRect/>
          <a:stretch>
            <a:fillRect/>
          </a:stretch>
        </p:blipFill>
        <p:spPr bwMode="auto">
          <a:xfrm>
            <a:off x="1295400" y="1778000"/>
            <a:ext cx="6324600" cy="31877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2"/>
          <p:cNvSpPr>
            <a:spLocks noGrp="1" noChangeArrowheads="1"/>
          </p:cNvSpPr>
          <p:nvPr>
            <p:ph type="title"/>
          </p:nvPr>
        </p:nvSpPr>
        <p:spPr>
          <a:xfrm>
            <a:off x="1219200" y="609600"/>
            <a:ext cx="8162925" cy="862013"/>
          </a:xfrm>
          <a:noFill/>
        </p:spPr>
        <p:txBody>
          <a:bodyPr lIns="90488" tIns="44450" rIns="90488" bIns="44450"/>
          <a:lstStyle/>
          <a:p>
            <a:pPr algn="ctr" eaLnBrk="1" hangingPunct="1"/>
            <a:r>
              <a:rPr lang="en-US" smtClean="0"/>
              <a:t>Data Acquisition Software</a:t>
            </a:r>
          </a:p>
        </p:txBody>
      </p:sp>
      <p:sp>
        <p:nvSpPr>
          <p:cNvPr id="25604" name="Rectangle 3" descr="Rectangle: Click to edit Master text styles&#10;Second level&#10;Third level&#10;Fourth level&#10;Fifth level"/>
          <p:cNvSpPr>
            <a:spLocks noGrp="1" noChangeArrowheads="1"/>
          </p:cNvSpPr>
          <p:nvPr>
            <p:ph type="body" idx="1"/>
          </p:nvPr>
        </p:nvSpPr>
        <p:spPr>
          <a:noFill/>
        </p:spPr>
        <p:txBody>
          <a:bodyPr lIns="90488" tIns="44450" rIns="90488" bIns="44450"/>
          <a:lstStyle/>
          <a:p>
            <a:pPr eaLnBrk="1" hangingPunct="1"/>
            <a:r>
              <a:rPr lang="en-US" sz="2400" dirty="0" smtClean="0"/>
              <a:t> </a:t>
            </a:r>
            <a:r>
              <a:rPr lang="en-US" sz="2800" dirty="0" smtClean="0"/>
              <a:t>It can be the most critical factor in obtaining reliable, high performance operation.</a:t>
            </a:r>
          </a:p>
          <a:p>
            <a:pPr algn="just" eaLnBrk="1" hangingPunct="1"/>
            <a:r>
              <a:rPr lang="en-US" sz="2800" dirty="0" smtClean="0"/>
              <a:t>Transforms the PC and DAQ hardware into a complete DAQ, analysis, and display system.</a:t>
            </a:r>
          </a:p>
          <a:p>
            <a:pPr eaLnBrk="1" hangingPunct="1"/>
            <a:r>
              <a:rPr lang="en-US" sz="2800" dirty="0" smtClean="0"/>
              <a:t>Different alternatives:</a:t>
            </a:r>
          </a:p>
          <a:p>
            <a:pPr lvl="1" eaLnBrk="1" hangingPunct="1"/>
            <a:r>
              <a:rPr lang="en-US" sz="2000" dirty="0" smtClean="0"/>
              <a:t>Programmable software.</a:t>
            </a:r>
          </a:p>
          <a:p>
            <a:pPr lvl="1" eaLnBrk="1" hangingPunct="1"/>
            <a:r>
              <a:rPr lang="en-US" sz="2000" dirty="0" smtClean="0"/>
              <a:t>Data acquisition software packages.</a:t>
            </a:r>
          </a:p>
          <a:p>
            <a:pPr lvl="1" eaLnBrk="1" hangingPunct="1"/>
            <a:endParaRPr lang="en-US" sz="2000" dirty="0" smtClean="0"/>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2"/>
          <p:cNvSpPr>
            <a:spLocks noGrp="1" noChangeArrowheads="1"/>
          </p:cNvSpPr>
          <p:nvPr>
            <p:ph type="title"/>
          </p:nvPr>
        </p:nvSpPr>
        <p:spPr>
          <a:xfrm>
            <a:off x="981075" y="762000"/>
            <a:ext cx="8162925" cy="709613"/>
          </a:xfrm>
          <a:noFill/>
        </p:spPr>
        <p:txBody>
          <a:bodyPr lIns="90488" tIns="44450" rIns="90488" bIns="44450"/>
          <a:lstStyle/>
          <a:p>
            <a:pPr algn="ctr" eaLnBrk="1" hangingPunct="1"/>
            <a:r>
              <a:rPr lang="en-US" sz="4000" smtClean="0"/>
              <a:t>Programmable Software</a:t>
            </a:r>
          </a:p>
        </p:txBody>
      </p:sp>
      <p:sp>
        <p:nvSpPr>
          <p:cNvPr id="26628" name="Rectangle 3" descr="Rectangle: Click to edit Master text styles&#10;Second level&#10;Third level&#10;Fourth level&#10;Fifth level"/>
          <p:cNvSpPr>
            <a:spLocks noGrp="1" noChangeArrowheads="1"/>
          </p:cNvSpPr>
          <p:nvPr>
            <p:ph type="body" idx="1"/>
          </p:nvPr>
        </p:nvSpPr>
        <p:spPr>
          <a:noFill/>
        </p:spPr>
        <p:txBody>
          <a:bodyPr lIns="90488" tIns="44450" rIns="90488" bIns="44450"/>
          <a:lstStyle/>
          <a:p>
            <a:pPr eaLnBrk="1" hangingPunct="1">
              <a:lnSpc>
                <a:spcPct val="90000"/>
              </a:lnSpc>
            </a:pPr>
            <a:r>
              <a:rPr lang="en-US" sz="2800" dirty="0" smtClean="0"/>
              <a:t>Involves the use of a programming language, such as:</a:t>
            </a:r>
          </a:p>
          <a:p>
            <a:pPr lvl="1" eaLnBrk="1" hangingPunct="1">
              <a:lnSpc>
                <a:spcPct val="90000"/>
              </a:lnSpc>
            </a:pPr>
            <a:r>
              <a:rPr lang="en-US" sz="2400" dirty="0" smtClean="0"/>
              <a:t>C++, visual C++</a:t>
            </a:r>
          </a:p>
          <a:p>
            <a:pPr lvl="1" eaLnBrk="1" hangingPunct="1">
              <a:lnSpc>
                <a:spcPct val="90000"/>
              </a:lnSpc>
            </a:pPr>
            <a:r>
              <a:rPr lang="en-US" sz="2400" dirty="0" smtClean="0"/>
              <a:t>BASIC, Visual Basic + Add-on tools (such as </a:t>
            </a:r>
            <a:r>
              <a:rPr lang="en-US" sz="2400" dirty="0" err="1" smtClean="0"/>
              <a:t>VisuaLab</a:t>
            </a:r>
            <a:r>
              <a:rPr lang="en-US" sz="2400" dirty="0" smtClean="0"/>
              <a:t> with VTX)</a:t>
            </a:r>
          </a:p>
          <a:p>
            <a:pPr lvl="1" eaLnBrk="1" hangingPunct="1">
              <a:lnSpc>
                <a:spcPct val="90000"/>
              </a:lnSpc>
            </a:pPr>
            <a:r>
              <a:rPr lang="en-US" sz="2400" dirty="0" smtClean="0"/>
              <a:t>Fortran</a:t>
            </a:r>
          </a:p>
          <a:p>
            <a:pPr lvl="1" eaLnBrk="1" hangingPunct="1">
              <a:lnSpc>
                <a:spcPct val="90000"/>
              </a:lnSpc>
            </a:pPr>
            <a:r>
              <a:rPr lang="en-US" sz="2400" dirty="0" smtClean="0"/>
              <a:t>Pascal</a:t>
            </a:r>
          </a:p>
          <a:p>
            <a:pPr eaLnBrk="1" hangingPunct="1">
              <a:lnSpc>
                <a:spcPct val="90000"/>
              </a:lnSpc>
              <a:buFont typeface="Wingdings" pitchFamily="2" charset="2"/>
              <a:buChar char="ü"/>
            </a:pPr>
            <a:r>
              <a:rPr lang="en-US" sz="2800" u="sng" dirty="0" smtClean="0"/>
              <a:t>Advantage</a:t>
            </a:r>
            <a:r>
              <a:rPr lang="en-US" sz="2800" dirty="0" smtClean="0"/>
              <a:t>: flexibility</a:t>
            </a:r>
          </a:p>
          <a:p>
            <a:pPr eaLnBrk="1" hangingPunct="1">
              <a:lnSpc>
                <a:spcPct val="90000"/>
              </a:lnSpc>
              <a:buFont typeface="Wingdings" pitchFamily="2" charset="2"/>
              <a:buChar char="ü"/>
            </a:pPr>
            <a:r>
              <a:rPr lang="en-US" sz="2800" u="sng" dirty="0" smtClean="0"/>
              <a:t>Disadvantages</a:t>
            </a:r>
            <a:r>
              <a:rPr lang="en-US" sz="2800" dirty="0" smtClean="0"/>
              <a:t>: complexity and steep learning curve</a:t>
            </a:r>
            <a:r>
              <a:rPr lang="en-US" sz="2400" dirty="0" smtClean="0"/>
              <a:t> </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2"/>
          <p:cNvSpPr>
            <a:spLocks noGrp="1" noChangeArrowheads="1"/>
          </p:cNvSpPr>
          <p:nvPr>
            <p:ph type="title"/>
          </p:nvPr>
        </p:nvSpPr>
        <p:spPr>
          <a:xfrm>
            <a:off x="1600200" y="457200"/>
            <a:ext cx="8382000" cy="898525"/>
          </a:xfrm>
          <a:noFill/>
        </p:spPr>
        <p:txBody>
          <a:bodyPr lIns="90488" tIns="44450" rIns="90488" bIns="44450"/>
          <a:lstStyle/>
          <a:p>
            <a:pPr eaLnBrk="1" hangingPunct="1"/>
            <a:r>
              <a:rPr lang="en-US" smtClean="0"/>
              <a:t> Data Acquisition </a:t>
            </a:r>
            <a:r>
              <a:rPr lang="en-US" sz="4000" smtClean="0"/>
              <a:t>Software</a:t>
            </a:r>
          </a:p>
        </p:txBody>
      </p:sp>
      <p:sp>
        <p:nvSpPr>
          <p:cNvPr id="27652" name="Rectangle 3" descr="Rectangle: Click to edit Master text styles&#10;Second level&#10;Third level&#10;Fourth level&#10;Fifth level"/>
          <p:cNvSpPr>
            <a:spLocks noGrp="1" noChangeArrowheads="1"/>
          </p:cNvSpPr>
          <p:nvPr>
            <p:ph type="body" idx="1"/>
          </p:nvPr>
        </p:nvSpPr>
        <p:spPr>
          <a:xfrm>
            <a:off x="762000" y="2133600"/>
            <a:ext cx="8110538" cy="4191000"/>
          </a:xfrm>
          <a:noFill/>
        </p:spPr>
        <p:txBody>
          <a:bodyPr lIns="90488" tIns="44450" rIns="90488" bIns="44450"/>
          <a:lstStyle/>
          <a:p>
            <a:pPr eaLnBrk="1" hangingPunct="1"/>
            <a:r>
              <a:rPr lang="en-US" dirty="0" smtClean="0"/>
              <a:t>Does not require programming.</a:t>
            </a:r>
          </a:p>
          <a:p>
            <a:pPr algn="just" eaLnBrk="1" hangingPunct="1"/>
            <a:r>
              <a:rPr lang="en-US" dirty="0" smtClean="0"/>
              <a:t>Enables developers to design the custom instrument best suited to their application.</a:t>
            </a:r>
          </a:p>
          <a:p>
            <a:pPr eaLnBrk="1" hangingPunct="1">
              <a:buFont typeface="Wingdings" pitchFamily="2" charset="2"/>
              <a:buNone/>
            </a:pPr>
            <a:r>
              <a:rPr lang="en-US" dirty="0" smtClean="0"/>
              <a:t>	Examples: </a:t>
            </a:r>
            <a:r>
              <a:rPr lang="en-US" dirty="0" err="1" smtClean="0"/>
              <a:t>TestPoint</a:t>
            </a:r>
            <a:r>
              <a:rPr lang="en-US" dirty="0" smtClean="0"/>
              <a:t>, </a:t>
            </a:r>
            <a:r>
              <a:rPr lang="en-US" dirty="0" err="1" smtClean="0"/>
              <a:t>SnapMaster</a:t>
            </a:r>
            <a:r>
              <a:rPr lang="en-US" dirty="0" smtClean="0"/>
              <a:t>, </a:t>
            </a:r>
            <a:r>
              <a:rPr lang="en-US" dirty="0" err="1" smtClean="0"/>
              <a:t>LabView</a:t>
            </a:r>
            <a:r>
              <a:rPr lang="en-US" dirty="0" smtClean="0"/>
              <a:t>, DADISP, DASYLAB, etc.</a:t>
            </a: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noFill/>
        </p:spPr>
        <p:txBody>
          <a:bodyPr lIns="90488" tIns="44450" rIns="90488" bIns="44450">
            <a:normAutofit fontScale="90000"/>
          </a:bodyPr>
          <a:lstStyle/>
          <a:p>
            <a:pPr algn="ctr" eaLnBrk="1" hangingPunct="1"/>
            <a:r>
              <a:rPr lang="en-US" dirty="0" smtClean="0"/>
              <a:t>Designing a DAS:  Factors to Consider </a:t>
            </a:r>
          </a:p>
        </p:txBody>
      </p:sp>
      <p:sp>
        <p:nvSpPr>
          <p:cNvPr id="28675" name="Rectangle 3" descr="Rectangle: Click to edit Master text styles&#10;Second level&#10;Third level&#10;Fourth level&#10;Fifth level"/>
          <p:cNvSpPr>
            <a:spLocks noGrp="1" noChangeArrowheads="1"/>
          </p:cNvSpPr>
          <p:nvPr>
            <p:ph type="body" idx="1"/>
          </p:nvPr>
        </p:nvSpPr>
        <p:spPr>
          <a:xfrm>
            <a:off x="577850" y="2057400"/>
            <a:ext cx="8566150" cy="3733800"/>
          </a:xfrm>
          <a:noFill/>
        </p:spPr>
        <p:txBody>
          <a:bodyPr lIns="90488" tIns="44450" rIns="90488" bIns="44450"/>
          <a:lstStyle/>
          <a:p>
            <a:pPr eaLnBrk="1" hangingPunct="1">
              <a:lnSpc>
                <a:spcPct val="90000"/>
              </a:lnSpc>
              <a:buFont typeface="Wingdings" pitchFamily="2" charset="2"/>
              <a:buChar char="Ø"/>
            </a:pPr>
            <a:r>
              <a:rPr lang="en-US" sz="2800" dirty="0" smtClean="0"/>
              <a:t>Is it a fixed or a mobile application?</a:t>
            </a:r>
          </a:p>
          <a:p>
            <a:pPr eaLnBrk="1" hangingPunct="1">
              <a:lnSpc>
                <a:spcPct val="90000"/>
              </a:lnSpc>
              <a:buFont typeface="Wingdings" pitchFamily="2" charset="2"/>
              <a:buChar char="Ø"/>
            </a:pPr>
            <a:r>
              <a:rPr lang="en-US" sz="2800" dirty="0" smtClean="0"/>
              <a:t>Type of input/output signal: digital or analog?</a:t>
            </a:r>
          </a:p>
          <a:p>
            <a:pPr eaLnBrk="1" hangingPunct="1">
              <a:lnSpc>
                <a:spcPct val="90000"/>
              </a:lnSpc>
              <a:buFont typeface="Wingdings" pitchFamily="2" charset="2"/>
              <a:buChar char="Ø"/>
            </a:pPr>
            <a:r>
              <a:rPr lang="en-US" sz="2800" dirty="0" smtClean="0"/>
              <a:t>Frequency of input signal ?</a:t>
            </a:r>
          </a:p>
          <a:p>
            <a:pPr eaLnBrk="1" hangingPunct="1">
              <a:lnSpc>
                <a:spcPct val="90000"/>
              </a:lnSpc>
              <a:buFont typeface="Wingdings" pitchFamily="2" charset="2"/>
              <a:buChar char="Ø"/>
            </a:pPr>
            <a:r>
              <a:rPr lang="en-US" sz="2800" dirty="0" smtClean="0"/>
              <a:t>Resolution, range, and gain?</a:t>
            </a:r>
          </a:p>
          <a:p>
            <a:pPr eaLnBrk="1" hangingPunct="1">
              <a:lnSpc>
                <a:spcPct val="90000"/>
              </a:lnSpc>
              <a:buFont typeface="Wingdings" pitchFamily="2" charset="2"/>
              <a:buChar char="Ø"/>
            </a:pPr>
            <a:r>
              <a:rPr lang="en-US" sz="2800" dirty="0" smtClean="0"/>
              <a:t>Continuous operation?</a:t>
            </a:r>
          </a:p>
          <a:p>
            <a:pPr eaLnBrk="1" hangingPunct="1">
              <a:lnSpc>
                <a:spcPct val="90000"/>
              </a:lnSpc>
              <a:buFont typeface="Wingdings" pitchFamily="2" charset="2"/>
              <a:buChar char="Ø"/>
            </a:pPr>
            <a:r>
              <a:rPr lang="en-US" sz="2800" dirty="0" smtClean="0"/>
              <a:t>Compatibility between hardware and software. Are the drivers available?</a:t>
            </a:r>
          </a:p>
          <a:p>
            <a:pPr eaLnBrk="1" hangingPunct="1">
              <a:lnSpc>
                <a:spcPct val="90000"/>
              </a:lnSpc>
              <a:buFont typeface="Wingdings" pitchFamily="2" charset="2"/>
              <a:buChar char="Ø"/>
            </a:pPr>
            <a:r>
              <a:rPr lang="en-US" sz="2800" dirty="0" smtClean="0"/>
              <a:t>Overall price.</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a:bodyPr>
          <a:lstStyle/>
          <a:p>
            <a:r>
              <a:rPr lang="en-US" sz="3200" dirty="0" smtClean="0"/>
              <a:t>SCADA system </a:t>
            </a:r>
            <a:endParaRPr lang="en-US" sz="3200" dirty="0"/>
          </a:p>
        </p:txBody>
      </p:sp>
      <p:sp>
        <p:nvSpPr>
          <p:cNvPr id="3" name="Content Placeholder 2"/>
          <p:cNvSpPr>
            <a:spLocks noGrp="1"/>
          </p:cNvSpPr>
          <p:nvPr>
            <p:ph idx="1"/>
          </p:nvPr>
        </p:nvSpPr>
        <p:spPr>
          <a:xfrm>
            <a:off x="457200" y="1066800"/>
            <a:ext cx="8229600" cy="5486400"/>
          </a:xfrm>
        </p:spPr>
        <p:txBody>
          <a:bodyPr>
            <a:normAutofit fontScale="85000" lnSpcReduction="10000"/>
          </a:bodyPr>
          <a:lstStyle/>
          <a:p>
            <a:r>
              <a:rPr lang="en-US" dirty="0" smtClean="0"/>
              <a:t>Supervisory needs- Control actions need confirmation </a:t>
            </a:r>
          </a:p>
          <a:p>
            <a:r>
              <a:rPr lang="en-US" dirty="0" smtClean="0"/>
              <a:t>Data acquisition +supervisory control=SCADA</a:t>
            </a:r>
          </a:p>
          <a:p>
            <a:r>
              <a:rPr lang="en-US" dirty="0" smtClean="0"/>
              <a:t>Basic elements </a:t>
            </a:r>
          </a:p>
          <a:p>
            <a:pPr lvl="1"/>
            <a:r>
              <a:rPr lang="en-US" dirty="0" smtClean="0"/>
              <a:t>Interface in the field </a:t>
            </a:r>
          </a:p>
          <a:p>
            <a:pPr lvl="1"/>
            <a:r>
              <a:rPr lang="en-US" dirty="0" smtClean="0"/>
              <a:t>Scan interfaces (real and reactive power, current, voltage, switch and CB position)</a:t>
            </a:r>
          </a:p>
          <a:p>
            <a:pPr lvl="1"/>
            <a:r>
              <a:rPr lang="en-US" dirty="0" smtClean="0"/>
              <a:t>Transmission to central station </a:t>
            </a:r>
          </a:p>
          <a:p>
            <a:pPr lvl="1"/>
            <a:r>
              <a:rPr lang="en-US" dirty="0" smtClean="0"/>
              <a:t>Processing and display </a:t>
            </a:r>
          </a:p>
          <a:p>
            <a:pPr lvl="1"/>
            <a:r>
              <a:rPr lang="en-US" dirty="0" smtClean="0"/>
              <a:t>Determine control actions </a:t>
            </a:r>
          </a:p>
          <a:p>
            <a:pPr lvl="1"/>
            <a:r>
              <a:rPr lang="en-US" dirty="0" smtClean="0"/>
              <a:t>Transmitting request for control to the field equipment</a:t>
            </a:r>
          </a:p>
          <a:p>
            <a:pPr lvl="1"/>
            <a:r>
              <a:rPr lang="en-US" dirty="0" smtClean="0"/>
              <a:t>Monitoring the completion of control request </a:t>
            </a:r>
          </a:p>
          <a:p>
            <a:pPr lvl="1"/>
            <a:r>
              <a:rPr lang="en-US" dirty="0" smtClean="0"/>
              <a:t>Building data base </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SCADA</a:t>
            </a:r>
            <a:endParaRPr lang="en-US" dirty="0"/>
          </a:p>
        </p:txBody>
      </p:sp>
      <p:sp>
        <p:nvSpPr>
          <p:cNvPr id="3" name="Content Placeholder 2"/>
          <p:cNvSpPr>
            <a:spLocks noGrp="1"/>
          </p:cNvSpPr>
          <p:nvPr>
            <p:ph idx="1"/>
          </p:nvPr>
        </p:nvSpPr>
        <p:spPr/>
        <p:txBody>
          <a:bodyPr>
            <a:normAutofit lnSpcReduction="10000"/>
          </a:bodyPr>
          <a:lstStyle/>
          <a:p>
            <a:r>
              <a:rPr lang="en-US" dirty="0" smtClean="0"/>
              <a:t>Control center – main computer, router, data historian, HMI and engineering workstation </a:t>
            </a:r>
          </a:p>
          <a:p>
            <a:pPr lvl="1"/>
            <a:r>
              <a:rPr lang="en-US" dirty="0" smtClean="0"/>
              <a:t>Collect data, analyze trends and events, generates action </a:t>
            </a:r>
          </a:p>
          <a:p>
            <a:r>
              <a:rPr lang="en-US" dirty="0" smtClean="0"/>
              <a:t>Communication link – any long distance communication system: fiber, cable and RF </a:t>
            </a:r>
          </a:p>
          <a:p>
            <a:pPr lvl="1"/>
            <a:r>
              <a:rPr lang="en-US" dirty="0" smtClean="0"/>
              <a:t>Serial communication protocol </a:t>
            </a:r>
          </a:p>
          <a:p>
            <a:r>
              <a:rPr lang="en-US" dirty="0" smtClean="0"/>
              <a:t>Filed sites – RTU or PLC </a:t>
            </a:r>
          </a:p>
          <a:p>
            <a:pPr lvl="1"/>
            <a:r>
              <a:rPr lang="en-US" dirty="0" smtClean="0"/>
              <a:t>Local control of actuators </a:t>
            </a:r>
            <a:endParaRPr lang="en-US"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Anatomy of SCADA system</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609600" y="1676400"/>
            <a:ext cx="8180453" cy="3309937"/>
          </a:xfrm>
          <a:prstGeom prst="rect">
            <a:avLst/>
          </a:prstGeom>
          <a:noFill/>
          <a:ln w="9525">
            <a:noFill/>
            <a:miter lim="800000"/>
            <a:headEnd/>
            <a:tailEnd/>
          </a:ln>
          <a:effec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SCADA communication </a:t>
            </a:r>
            <a:endParaRPr lang="en-US" dirty="0"/>
          </a:p>
        </p:txBody>
      </p:sp>
      <p:sp>
        <p:nvSpPr>
          <p:cNvPr id="3" name="Content Placeholder 2"/>
          <p:cNvSpPr>
            <a:spLocks noGrp="1"/>
          </p:cNvSpPr>
          <p:nvPr>
            <p:ph idx="1"/>
          </p:nvPr>
        </p:nvSpPr>
        <p:spPr/>
        <p:txBody>
          <a:bodyPr/>
          <a:lstStyle/>
          <a:p>
            <a:r>
              <a:rPr lang="en-US" dirty="0" smtClean="0"/>
              <a:t>Point to point- takes many communication channel  </a:t>
            </a:r>
          </a:p>
          <a:p>
            <a:r>
              <a:rPr lang="en-US" dirty="0" smtClean="0"/>
              <a:t>Series – good in simplicity but channel sharing has problems </a:t>
            </a:r>
          </a:p>
          <a:p>
            <a:r>
              <a:rPr lang="en-US" dirty="0" smtClean="0"/>
              <a:t>Series star- one channel per device, decreased efficiency and increase system complexity </a:t>
            </a:r>
          </a:p>
          <a:p>
            <a:r>
              <a:rPr lang="en-US" dirty="0" smtClean="0"/>
              <a:t>Multi drop – same as series star</a:t>
            </a:r>
          </a:p>
          <a:p>
            <a:endParaRPr lang="en-US"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33400" y="304800"/>
            <a:ext cx="8077200" cy="1143000"/>
          </a:xfrm>
          <a:noFill/>
        </p:spPr>
        <p:txBody>
          <a:bodyPr lIns="90488" tIns="44450" rIns="90488" bIns="44450">
            <a:normAutofit/>
          </a:bodyPr>
          <a:lstStyle/>
          <a:p>
            <a:pPr algn="ctr" eaLnBrk="1" hangingPunct="1"/>
            <a:r>
              <a:rPr lang="en-US" dirty="0" smtClean="0"/>
              <a:t>Data Acquisition System </a:t>
            </a:r>
          </a:p>
        </p:txBody>
      </p:sp>
      <p:sp>
        <p:nvSpPr>
          <p:cNvPr id="6147" name="Rectangle 3" descr="Rectangle: Click to edit Master text styles&#10;Second level&#10;Third level&#10;Fourth level&#10;Fifth level"/>
          <p:cNvSpPr>
            <a:spLocks noGrp="1" noChangeArrowheads="1"/>
          </p:cNvSpPr>
          <p:nvPr>
            <p:ph type="body" idx="1"/>
          </p:nvPr>
        </p:nvSpPr>
        <p:spPr>
          <a:noFill/>
        </p:spPr>
        <p:txBody>
          <a:bodyPr lIns="90488" tIns="44450" rIns="90488" bIns="44450">
            <a:normAutofit/>
          </a:bodyPr>
          <a:lstStyle/>
          <a:p>
            <a:pPr algn="just" eaLnBrk="1" hangingPunct="1">
              <a:buFont typeface="Wingdings" pitchFamily="2" charset="2"/>
              <a:buNone/>
            </a:pPr>
            <a:r>
              <a:rPr lang="en-US" dirty="0" smtClean="0"/>
              <a:t>   A data acquisition system consists of many components that are integrated to:</a:t>
            </a:r>
          </a:p>
          <a:p>
            <a:pPr lvl="1"/>
            <a:r>
              <a:rPr lang="en-US" dirty="0" smtClean="0"/>
              <a:t>Sense physical variables (use of transducers)</a:t>
            </a:r>
          </a:p>
          <a:p>
            <a:pPr lvl="1"/>
            <a:r>
              <a:rPr lang="en-US" dirty="0" smtClean="0"/>
              <a:t>Condition the electrical signal to make it readable by an A/D board</a:t>
            </a:r>
          </a:p>
          <a:p>
            <a:pPr lvl="1"/>
            <a:r>
              <a:rPr lang="en-US" dirty="0" smtClean="0"/>
              <a:t>Convert the signal into a digital format acceptable by a computer</a:t>
            </a:r>
          </a:p>
          <a:p>
            <a:pPr lvl="1"/>
            <a:r>
              <a:rPr lang="en-US" dirty="0" smtClean="0"/>
              <a:t>Process, analyze, store, and display the acquired data with the help of software </a:t>
            </a:r>
          </a:p>
          <a:p>
            <a:pPr lvl="1"/>
            <a:endParaRPr lang="en-US" dirty="0" smtClean="0"/>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Basic SCADA communication topology</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914400" y="1447800"/>
            <a:ext cx="7171103" cy="5133975"/>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92162"/>
          </a:xfrm>
        </p:spPr>
        <p:txBody>
          <a:bodyPr/>
          <a:lstStyle/>
          <a:p>
            <a:r>
              <a:rPr lang="en-US" dirty="0" smtClean="0"/>
              <a:t>Large SCADA comm. topology</a:t>
            </a:r>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1066800" y="1295400"/>
            <a:ext cx="7315200" cy="5348004"/>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Implementation Examples</a:t>
            </a:r>
            <a:endParaRPr lang="en-US" dirty="0"/>
          </a:p>
        </p:txBody>
      </p:sp>
      <p:sp>
        <p:nvSpPr>
          <p:cNvPr id="3" name="Content Placeholder 2"/>
          <p:cNvSpPr>
            <a:spLocks noGrp="1"/>
          </p:cNvSpPr>
          <p:nvPr>
            <p:ph idx="1"/>
          </p:nvPr>
        </p:nvSpPr>
        <p:spPr/>
        <p:txBody>
          <a:bodyPr/>
          <a:lstStyle/>
          <a:p>
            <a:r>
              <a:rPr lang="en-US" dirty="0" smtClean="0"/>
              <a:t>A SCADA system with one primary control and three field sites </a:t>
            </a:r>
          </a:p>
          <a:p>
            <a:pPr lvl="1"/>
            <a:r>
              <a:rPr lang="en-US" dirty="0" smtClean="0"/>
              <a:t>Control center to field site communication takes place using point to point </a:t>
            </a:r>
          </a:p>
          <a:p>
            <a:pPr lvl="2"/>
            <a:r>
              <a:rPr lang="en-US" dirty="0" smtClean="0"/>
              <a:t>Radio telemetry </a:t>
            </a:r>
          </a:p>
          <a:p>
            <a:pPr lvl="2"/>
            <a:r>
              <a:rPr lang="en-US" dirty="0" smtClean="0"/>
              <a:t>WAN </a:t>
            </a:r>
          </a:p>
          <a:p>
            <a:pPr lvl="1"/>
            <a:r>
              <a:rPr lang="en-US" dirty="0" smtClean="0"/>
              <a:t>Backup control is provided for redundancy </a:t>
            </a:r>
          </a:p>
          <a:p>
            <a:pPr lvl="1"/>
            <a:r>
              <a:rPr lang="en-US" dirty="0" smtClean="0"/>
              <a:t>Field sites can be accessed through WAN for maintenance </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487362"/>
          </a:xfrm>
        </p:spPr>
        <p:txBody>
          <a:bodyPr>
            <a:normAutofit fontScale="90000"/>
          </a:bodyPr>
          <a:lstStyle/>
          <a:p>
            <a:r>
              <a:rPr lang="en-US" dirty="0" smtClean="0"/>
              <a:t>System implementation- Industrial </a:t>
            </a: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685800" y="603003"/>
            <a:ext cx="8153400" cy="6254997"/>
          </a:xfrm>
          <a:prstGeom prst="rect">
            <a:avLst/>
          </a:prstGeom>
          <a:noFill/>
          <a:ln w="9525">
            <a:noFill/>
            <a:miter lim="800000"/>
            <a:headEnd/>
            <a:tailEnd/>
          </a:ln>
          <a:effec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p:cNvPicPr>
            <a:picLocks noChangeAspect="1" noChangeArrowheads="1"/>
          </p:cNvPicPr>
          <p:nvPr/>
        </p:nvPicPr>
        <p:blipFill>
          <a:blip r:embed="rId2" cstate="print"/>
          <a:srcRect/>
          <a:stretch>
            <a:fillRect/>
          </a:stretch>
        </p:blipFill>
        <p:spPr bwMode="auto">
          <a:xfrm>
            <a:off x="0" y="0"/>
            <a:ext cx="9087678" cy="7242604"/>
          </a:xfrm>
          <a:prstGeom prst="rect">
            <a:avLst/>
          </a:prstGeom>
          <a:noFill/>
          <a:ln w="9525">
            <a:noFill/>
            <a:miter lim="800000"/>
            <a:headEnd/>
            <a:tailEnd/>
          </a:ln>
          <a:effectLst/>
        </p:spPr>
      </p:pic>
      <p:sp>
        <p:nvSpPr>
          <p:cNvPr id="5" name="TextBox 4"/>
          <p:cNvSpPr txBox="1"/>
          <p:nvPr/>
        </p:nvSpPr>
        <p:spPr>
          <a:xfrm>
            <a:off x="228600" y="685800"/>
            <a:ext cx="2743200" cy="1077218"/>
          </a:xfrm>
          <a:prstGeom prst="rect">
            <a:avLst/>
          </a:prstGeom>
          <a:noFill/>
        </p:spPr>
        <p:txBody>
          <a:bodyPr wrap="square" rtlCol="0">
            <a:spAutoFit/>
          </a:bodyPr>
          <a:lstStyle/>
          <a:p>
            <a:r>
              <a:rPr lang="en-US" sz="3200" dirty="0" smtClean="0">
                <a:solidFill>
                  <a:srgbClr val="FF0000"/>
                </a:solidFill>
              </a:rPr>
              <a:t>Railway control using SCADA</a:t>
            </a:r>
            <a:endParaRPr lang="en-US" dirty="0">
              <a:solidFill>
                <a:srgbClr val="FF0000"/>
              </a:solidFill>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Autofit/>
          </a:bodyPr>
          <a:lstStyle/>
          <a:p>
            <a:r>
              <a:rPr lang="en-US" sz="2800" dirty="0" smtClean="0"/>
              <a:t>Power System Example</a:t>
            </a:r>
            <a:endParaRPr lang="en-US" sz="2800" dirty="0"/>
          </a:p>
        </p:txBody>
      </p:sp>
      <p:sp>
        <p:nvSpPr>
          <p:cNvPr id="3" name="Content Placeholder 2"/>
          <p:cNvSpPr>
            <a:spLocks noGrp="1"/>
          </p:cNvSpPr>
          <p:nvPr>
            <p:ph idx="1"/>
          </p:nvPr>
        </p:nvSpPr>
        <p:spPr/>
        <p:txBody>
          <a:bodyPr/>
          <a:lstStyle/>
          <a:p>
            <a:endParaRPr lang="en-US"/>
          </a:p>
        </p:txBody>
      </p:sp>
      <p:pic>
        <p:nvPicPr>
          <p:cNvPr id="8194" name="Picture 2"/>
          <p:cNvPicPr>
            <a:picLocks noChangeAspect="1" noChangeArrowheads="1"/>
          </p:cNvPicPr>
          <p:nvPr/>
        </p:nvPicPr>
        <p:blipFill>
          <a:blip r:embed="rId2" cstate="print"/>
          <a:srcRect/>
          <a:stretch>
            <a:fillRect/>
          </a:stretch>
        </p:blipFill>
        <p:spPr bwMode="auto">
          <a:xfrm>
            <a:off x="0" y="623888"/>
            <a:ext cx="9144000" cy="561022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Instrument automation </a:t>
            </a:r>
            <a:endParaRPr lang="en-US" dirty="0"/>
          </a:p>
        </p:txBody>
      </p:sp>
      <p:sp>
        <p:nvSpPr>
          <p:cNvPr id="3" name="Content Placeholder 2"/>
          <p:cNvSpPr>
            <a:spLocks noGrp="1"/>
          </p:cNvSpPr>
          <p:nvPr>
            <p:ph idx="1"/>
          </p:nvPr>
        </p:nvSpPr>
        <p:spPr/>
        <p:txBody>
          <a:bodyPr/>
          <a:lstStyle/>
          <a:p>
            <a:r>
              <a:rPr lang="en-US" dirty="0" smtClean="0"/>
              <a:t>There are four basic classes of instrument automation system </a:t>
            </a:r>
          </a:p>
          <a:p>
            <a:pPr lvl="1"/>
            <a:r>
              <a:rPr lang="en-US" dirty="0" smtClean="0"/>
              <a:t>Industrial automation system </a:t>
            </a:r>
          </a:p>
          <a:p>
            <a:pPr lvl="1"/>
            <a:r>
              <a:rPr lang="en-US" dirty="0" smtClean="0"/>
              <a:t>Building automation system </a:t>
            </a:r>
          </a:p>
          <a:p>
            <a:pPr lvl="1"/>
            <a:r>
              <a:rPr lang="en-US" dirty="0" smtClean="0"/>
              <a:t>Power system automation </a:t>
            </a:r>
          </a:p>
          <a:p>
            <a:pPr lvl="1"/>
            <a:r>
              <a:rPr lang="en-US" dirty="0" smtClean="0"/>
              <a:t>Process automation system </a:t>
            </a:r>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Protocols and Standards  </a:t>
            </a:r>
            <a:endParaRPr lang="en-US" dirty="0"/>
          </a:p>
        </p:txBody>
      </p:sp>
      <p:sp>
        <p:nvSpPr>
          <p:cNvPr id="3" name="Content Placeholder 2"/>
          <p:cNvSpPr>
            <a:spLocks noGrp="1"/>
          </p:cNvSpPr>
          <p:nvPr>
            <p:ph idx="1"/>
          </p:nvPr>
        </p:nvSpPr>
        <p:spPr/>
        <p:txBody>
          <a:bodyPr>
            <a:normAutofit/>
          </a:bodyPr>
          <a:lstStyle/>
          <a:p>
            <a:r>
              <a:rPr lang="en-US" dirty="0" smtClean="0"/>
              <a:t>Data comm. Involves transfer of data from source to destination </a:t>
            </a:r>
          </a:p>
          <a:p>
            <a:r>
              <a:rPr lang="en-US" dirty="0" smtClean="0"/>
              <a:t>Data can be </a:t>
            </a:r>
          </a:p>
          <a:p>
            <a:pPr lvl="1"/>
            <a:r>
              <a:rPr lang="en-US" dirty="0" smtClean="0"/>
              <a:t>Analog- telephone lines  </a:t>
            </a:r>
          </a:p>
          <a:p>
            <a:pPr lvl="1"/>
            <a:r>
              <a:rPr lang="en-US" dirty="0" smtClean="0"/>
              <a:t>Digital – modern comm. Systems </a:t>
            </a:r>
          </a:p>
          <a:p>
            <a:pPr algn="just"/>
            <a:r>
              <a:rPr lang="en-US" dirty="0" smtClean="0"/>
              <a:t>Receiver and Transmitter should agree on how data is encoded . This agreement is known as a protocol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a:t>
            </a:r>
            <a:endParaRPr lang="en-US" dirty="0"/>
          </a:p>
        </p:txBody>
      </p:sp>
      <p:sp>
        <p:nvSpPr>
          <p:cNvPr id="3" name="Content Placeholder 2"/>
          <p:cNvSpPr>
            <a:spLocks noGrp="1"/>
          </p:cNvSpPr>
          <p:nvPr>
            <p:ph idx="1"/>
          </p:nvPr>
        </p:nvSpPr>
        <p:spPr/>
        <p:txBody>
          <a:bodyPr/>
          <a:lstStyle/>
          <a:p>
            <a:pPr algn="just"/>
            <a:r>
              <a:rPr lang="en-US" dirty="0" smtClean="0"/>
              <a:t>Is a layered architecture for data communication </a:t>
            </a:r>
          </a:p>
          <a:p>
            <a:pPr algn="just"/>
            <a:r>
              <a:rPr lang="en-US" dirty="0" smtClean="0"/>
              <a:t>It has seven layers- each layer has its own interface and protocol </a:t>
            </a:r>
          </a:p>
          <a:p>
            <a:pPr algn="just"/>
            <a:endParaRPr lang="en-US" dirty="0" smtClean="0"/>
          </a:p>
          <a:p>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 </a:t>
            </a:r>
            <a:endParaRPr lang="en-US" dirty="0"/>
          </a:p>
        </p:txBody>
      </p:sp>
      <p:pic>
        <p:nvPicPr>
          <p:cNvPr id="1026" name="Picture 2"/>
          <p:cNvPicPr>
            <a:picLocks noChangeAspect="1" noChangeArrowheads="1"/>
          </p:cNvPicPr>
          <p:nvPr/>
        </p:nvPicPr>
        <p:blipFill>
          <a:blip r:embed="rId2" cstate="print"/>
          <a:srcRect/>
          <a:stretch>
            <a:fillRect/>
          </a:stretch>
        </p:blipFill>
        <p:spPr bwMode="auto">
          <a:xfrm>
            <a:off x="762000" y="1752600"/>
            <a:ext cx="7826375" cy="4048125"/>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acquisition system </a:t>
            </a:r>
            <a:endParaRPr lang="en-US" dirty="0"/>
          </a:p>
        </p:txBody>
      </p:sp>
      <p:sp>
        <p:nvSpPr>
          <p:cNvPr id="3" name="Content Placeholder 2"/>
          <p:cNvSpPr>
            <a:spLocks noGrp="1"/>
          </p:cNvSpPr>
          <p:nvPr>
            <p:ph idx="1"/>
          </p:nvPr>
        </p:nvSpPr>
        <p:spPr/>
        <p:txBody>
          <a:bodyPr/>
          <a:lstStyle/>
          <a:p>
            <a:r>
              <a:rPr lang="en-US" dirty="0" smtClean="0"/>
              <a:t>Schematic diagram of a typical DAQ system </a:t>
            </a:r>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381000" y="2286000"/>
            <a:ext cx="8486775" cy="2647950"/>
          </a:xfrm>
          <a:prstGeom prst="rect">
            <a:avLst/>
          </a:prstGeom>
          <a:noFill/>
          <a:ln w="9525">
            <a:noFill/>
            <a:miter lim="800000"/>
            <a:headEnd/>
            <a:tailEnd/>
          </a:ln>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OSI model </a:t>
            </a:r>
            <a:endParaRPr lang="en-US" dirty="0"/>
          </a:p>
        </p:txBody>
      </p:sp>
      <p:sp>
        <p:nvSpPr>
          <p:cNvPr id="3" name="Content Placeholder 2"/>
          <p:cNvSpPr>
            <a:spLocks noGrp="1"/>
          </p:cNvSpPr>
          <p:nvPr>
            <p:ph idx="1"/>
          </p:nvPr>
        </p:nvSpPr>
        <p:spPr/>
        <p:txBody>
          <a:bodyPr/>
          <a:lstStyle/>
          <a:p>
            <a:r>
              <a:rPr lang="en-US" dirty="0" smtClean="0"/>
              <a:t>The main part of the OSI model is the protocol</a:t>
            </a:r>
          </a:p>
          <a:p>
            <a:r>
              <a:rPr lang="en-US" dirty="0" smtClean="0"/>
              <a:t>Protocol – defines how data is to be framed for transmission </a:t>
            </a:r>
          </a:p>
          <a:p>
            <a:r>
              <a:rPr lang="en-US" dirty="0" smtClean="0"/>
              <a:t>Protocol format</a:t>
            </a:r>
          </a:p>
          <a:p>
            <a:endParaRPr lang="en-US" dirty="0"/>
          </a:p>
        </p:txBody>
      </p:sp>
      <p:pic>
        <p:nvPicPr>
          <p:cNvPr id="2050" name="Picture 2"/>
          <p:cNvPicPr>
            <a:picLocks noChangeAspect="1" noChangeArrowheads="1"/>
          </p:cNvPicPr>
          <p:nvPr/>
        </p:nvPicPr>
        <p:blipFill>
          <a:blip r:embed="rId2" cstate="print"/>
          <a:srcRect/>
          <a:stretch>
            <a:fillRect/>
          </a:stretch>
        </p:blipFill>
        <p:spPr bwMode="auto">
          <a:xfrm>
            <a:off x="1371600" y="3962400"/>
            <a:ext cx="6010275" cy="1181100"/>
          </a:xfrm>
          <a:prstGeom prst="rect">
            <a:avLst/>
          </a:prstGeom>
          <a:noFill/>
          <a:ln w="9525">
            <a:noFill/>
            <a:miter lim="800000"/>
            <a:headEnd/>
            <a:tailEnd/>
          </a:ln>
          <a:effectLst/>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RS 232 Standard Interface</a:t>
            </a:r>
            <a:endParaRPr lang="en-US" dirty="0"/>
          </a:p>
        </p:txBody>
      </p:sp>
      <p:sp>
        <p:nvSpPr>
          <p:cNvPr id="3" name="Content Placeholder 2"/>
          <p:cNvSpPr>
            <a:spLocks noGrp="1"/>
          </p:cNvSpPr>
          <p:nvPr>
            <p:ph idx="1"/>
          </p:nvPr>
        </p:nvSpPr>
        <p:spPr/>
        <p:txBody>
          <a:bodyPr/>
          <a:lstStyle/>
          <a:p>
            <a:r>
              <a:rPr lang="en-US" dirty="0" smtClean="0"/>
              <a:t>Defines the standard electrical and mechanical interface between DTE and DCE </a:t>
            </a:r>
          </a:p>
          <a:p>
            <a:r>
              <a:rPr lang="en-US" dirty="0" smtClean="0"/>
              <a:t>It defines serial communication interface</a:t>
            </a:r>
          </a:p>
          <a:p>
            <a:r>
              <a:rPr lang="en-US" dirty="0" smtClean="0"/>
              <a:t>Serial data communication  </a:t>
            </a:r>
          </a:p>
          <a:p>
            <a:endParaRPr lang="en-US" dirty="0"/>
          </a:p>
        </p:txBody>
      </p:sp>
      <p:pic>
        <p:nvPicPr>
          <p:cNvPr id="3074" name="Picture 2"/>
          <p:cNvPicPr>
            <a:picLocks noChangeAspect="1" noChangeArrowheads="1"/>
          </p:cNvPicPr>
          <p:nvPr/>
        </p:nvPicPr>
        <p:blipFill>
          <a:blip r:embed="rId2" cstate="print"/>
          <a:srcRect/>
          <a:stretch>
            <a:fillRect/>
          </a:stretch>
        </p:blipFill>
        <p:spPr bwMode="auto">
          <a:xfrm>
            <a:off x="1219200" y="4267200"/>
            <a:ext cx="6753225" cy="1257300"/>
          </a:xfrm>
          <a:prstGeom prst="rect">
            <a:avLst/>
          </a:prstGeom>
          <a:noFill/>
          <a:ln w="9525">
            <a:noFill/>
            <a:miter lim="800000"/>
            <a:headEnd/>
            <a:tailEnd/>
          </a:ln>
          <a:effec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RS 232 standard </a:t>
            </a:r>
            <a:endParaRPr lang="en-US" dirty="0"/>
          </a:p>
        </p:txBody>
      </p:sp>
      <p:sp>
        <p:nvSpPr>
          <p:cNvPr id="3" name="Content Placeholder 2"/>
          <p:cNvSpPr>
            <a:spLocks noGrp="1"/>
          </p:cNvSpPr>
          <p:nvPr>
            <p:ph idx="1"/>
          </p:nvPr>
        </p:nvSpPr>
        <p:spPr/>
        <p:txBody>
          <a:bodyPr/>
          <a:lstStyle/>
          <a:p>
            <a:r>
              <a:rPr lang="en-US" dirty="0" smtClean="0"/>
              <a:t>It supports </a:t>
            </a:r>
          </a:p>
          <a:p>
            <a:pPr lvl="1"/>
            <a:r>
              <a:rPr lang="en-US" dirty="0" smtClean="0"/>
              <a:t>Both half duplex </a:t>
            </a:r>
          </a:p>
          <a:p>
            <a:pPr lvl="1"/>
            <a:r>
              <a:rPr lang="en-US" dirty="0" smtClean="0"/>
              <a:t>Full duplex communication </a:t>
            </a:r>
          </a:p>
          <a:p>
            <a:r>
              <a:rPr lang="en-US" dirty="0" smtClean="0"/>
              <a:t>In the industry it is used to interface </a:t>
            </a:r>
          </a:p>
          <a:p>
            <a:pPr lvl="1"/>
            <a:r>
              <a:rPr lang="en-US" dirty="0" smtClean="0"/>
              <a:t>PLC with other  PLC </a:t>
            </a:r>
          </a:p>
          <a:p>
            <a:pPr lvl="1"/>
            <a:r>
              <a:rPr lang="en-US" dirty="0" smtClean="0"/>
              <a:t>RTU with main computer </a:t>
            </a:r>
          </a:p>
          <a:p>
            <a:pPr lvl="1"/>
            <a:endParaRPr lang="en-US" dirty="0"/>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MODBUS and other standards</a:t>
            </a:r>
            <a:endParaRPr lang="en-US" dirty="0"/>
          </a:p>
        </p:txBody>
      </p:sp>
      <p:sp>
        <p:nvSpPr>
          <p:cNvPr id="3" name="Content Placeholder 2"/>
          <p:cNvSpPr>
            <a:spLocks noGrp="1"/>
          </p:cNvSpPr>
          <p:nvPr>
            <p:ph idx="1"/>
          </p:nvPr>
        </p:nvSpPr>
        <p:spPr/>
        <p:txBody>
          <a:bodyPr/>
          <a:lstStyle/>
          <a:p>
            <a:r>
              <a:rPr lang="en-US" dirty="0" smtClean="0"/>
              <a:t>Is an application layer protocol </a:t>
            </a:r>
          </a:p>
          <a:p>
            <a:r>
              <a:rPr lang="en-US" dirty="0" smtClean="0"/>
              <a:t>Supports comm. between client/server </a:t>
            </a:r>
          </a:p>
          <a:p>
            <a:r>
              <a:rPr lang="en-US" dirty="0" smtClean="0"/>
              <a:t>Where there is different types of buses or networks </a:t>
            </a:r>
          </a:p>
          <a:p>
            <a:r>
              <a:rPr lang="en-US" dirty="0" smtClean="0"/>
              <a:t>It does not specify any specific hardware</a:t>
            </a:r>
          </a:p>
          <a:p>
            <a:r>
              <a:rPr lang="en-US" dirty="0" smtClean="0"/>
              <a:t>It has </a:t>
            </a:r>
            <a:r>
              <a:rPr lang="en-US" dirty="0" err="1" smtClean="0"/>
              <a:t>modbus</a:t>
            </a:r>
            <a:r>
              <a:rPr lang="en-US" dirty="0" smtClean="0"/>
              <a:t> request and </a:t>
            </a:r>
            <a:r>
              <a:rPr lang="en-US" dirty="0" err="1" smtClean="0"/>
              <a:t>modbus</a:t>
            </a:r>
            <a:r>
              <a:rPr lang="en-US" dirty="0" smtClean="0"/>
              <a:t> reply messages </a:t>
            </a:r>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Modbus</a:t>
            </a:r>
            <a:r>
              <a:rPr lang="en-US" dirty="0" smtClean="0"/>
              <a:t> </a:t>
            </a:r>
            <a:endParaRPr lang="en-US" dirty="0"/>
          </a:p>
        </p:txBody>
      </p:sp>
      <p:pic>
        <p:nvPicPr>
          <p:cNvPr id="4098" name="Picture 2"/>
          <p:cNvPicPr>
            <a:picLocks noChangeAspect="1" noChangeArrowheads="1"/>
          </p:cNvPicPr>
          <p:nvPr/>
        </p:nvPicPr>
        <p:blipFill>
          <a:blip r:embed="rId2" cstate="print"/>
          <a:srcRect/>
          <a:stretch>
            <a:fillRect/>
          </a:stretch>
        </p:blipFill>
        <p:spPr bwMode="auto">
          <a:xfrm>
            <a:off x="0" y="1752600"/>
            <a:ext cx="8733790" cy="3943350"/>
          </a:xfrm>
          <a:prstGeom prst="rect">
            <a:avLst/>
          </a:prstGeom>
          <a:noFill/>
          <a:ln w="9525">
            <a:noFill/>
            <a:miter lim="800000"/>
            <a:headEnd/>
            <a:tailEnd/>
          </a:ln>
          <a:effectLst/>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Modbus</a:t>
            </a:r>
            <a:r>
              <a:rPr lang="en-US" dirty="0" smtClean="0"/>
              <a:t> </a:t>
            </a:r>
            <a:r>
              <a:rPr lang="en-US" dirty="0" err="1" smtClean="0"/>
              <a:t>contd</a:t>
            </a:r>
            <a:r>
              <a:rPr lang="en-US" dirty="0" smtClean="0"/>
              <a:t>…</a:t>
            </a:r>
            <a:endParaRPr lang="en-US" dirty="0"/>
          </a:p>
        </p:txBody>
      </p:sp>
      <p:sp>
        <p:nvSpPr>
          <p:cNvPr id="3" name="Content Placeholder 2"/>
          <p:cNvSpPr>
            <a:spLocks noGrp="1"/>
          </p:cNvSpPr>
          <p:nvPr>
            <p:ph idx="1"/>
          </p:nvPr>
        </p:nvSpPr>
        <p:spPr/>
        <p:txBody>
          <a:bodyPr>
            <a:normAutofit/>
          </a:bodyPr>
          <a:lstStyle/>
          <a:p>
            <a:r>
              <a:rPr lang="en-US" dirty="0" smtClean="0"/>
              <a:t>The parameters exchanged between client and server have </a:t>
            </a:r>
          </a:p>
          <a:p>
            <a:pPr lvl="1"/>
            <a:r>
              <a:rPr lang="en-US" dirty="0" smtClean="0"/>
              <a:t>What to do, function code – function code </a:t>
            </a:r>
          </a:p>
          <a:p>
            <a:pPr lvl="1"/>
            <a:r>
              <a:rPr lang="en-US" dirty="0" smtClean="0"/>
              <a:t>With what input or output – data exchange </a:t>
            </a:r>
          </a:p>
          <a:p>
            <a:r>
              <a:rPr lang="en-US" dirty="0" smtClean="0"/>
              <a:t>There are classes of function code</a:t>
            </a:r>
          </a:p>
          <a:p>
            <a:pPr lvl="1"/>
            <a:r>
              <a:rPr lang="en-US" dirty="0" smtClean="0"/>
              <a:t>Class 0 – useful commands for both client and server</a:t>
            </a:r>
          </a:p>
          <a:p>
            <a:pPr lvl="2"/>
            <a:r>
              <a:rPr lang="en-US" dirty="0" smtClean="0"/>
              <a:t>Read registers </a:t>
            </a:r>
          </a:p>
          <a:p>
            <a:pPr lvl="2"/>
            <a:r>
              <a:rPr lang="en-US" dirty="0" smtClean="0"/>
              <a:t>Write registers </a:t>
            </a:r>
          </a:p>
          <a:p>
            <a:pPr lvl="1">
              <a:buNone/>
            </a:pPr>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Modbus</a:t>
            </a:r>
            <a:r>
              <a:rPr lang="en-US" dirty="0" smtClean="0"/>
              <a:t> protocol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Class 1 – interoperable set of commands </a:t>
            </a:r>
          </a:p>
          <a:p>
            <a:pPr lvl="1"/>
            <a:r>
              <a:rPr lang="en-US" dirty="0" smtClean="0"/>
              <a:t>Read coils  </a:t>
            </a:r>
          </a:p>
          <a:p>
            <a:pPr lvl="1"/>
            <a:r>
              <a:rPr lang="en-US" dirty="0" smtClean="0"/>
              <a:t>Read input discrete </a:t>
            </a:r>
          </a:p>
          <a:p>
            <a:pPr lvl="1"/>
            <a:r>
              <a:rPr lang="en-US" dirty="0" smtClean="0"/>
              <a:t>Read input registers </a:t>
            </a:r>
          </a:p>
          <a:p>
            <a:pPr lvl="1"/>
            <a:r>
              <a:rPr lang="en-US" dirty="0" smtClean="0"/>
              <a:t>Write coils </a:t>
            </a:r>
          </a:p>
          <a:p>
            <a:pPr lvl="1"/>
            <a:r>
              <a:rPr lang="en-US" dirty="0" smtClean="0"/>
              <a:t>Force single coil </a:t>
            </a:r>
          </a:p>
          <a:p>
            <a:r>
              <a:rPr lang="en-US" dirty="0" smtClean="0"/>
              <a:t>Class 2- comprises the data transfer functions for routine operation </a:t>
            </a:r>
          </a:p>
          <a:p>
            <a:pPr lvl="1"/>
            <a:r>
              <a:rPr lang="en-US" dirty="0" smtClean="0"/>
              <a:t>force multiple coils </a:t>
            </a:r>
          </a:p>
          <a:p>
            <a:pPr lvl="1"/>
            <a:r>
              <a:rPr lang="en-US" dirty="0" smtClean="0"/>
              <a:t>Read/write registers </a:t>
            </a:r>
            <a:endParaRPr lang="en-US"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Modbus</a:t>
            </a:r>
            <a:r>
              <a:rPr lang="en-US" dirty="0" smtClean="0"/>
              <a:t> plus</a:t>
            </a:r>
            <a:endParaRPr lang="en-US" dirty="0"/>
          </a:p>
        </p:txBody>
      </p:sp>
      <p:sp>
        <p:nvSpPr>
          <p:cNvPr id="3" name="Content Placeholder 2"/>
          <p:cNvSpPr>
            <a:spLocks noGrp="1"/>
          </p:cNvSpPr>
          <p:nvPr>
            <p:ph idx="1"/>
          </p:nvPr>
        </p:nvSpPr>
        <p:spPr/>
        <p:txBody>
          <a:bodyPr/>
          <a:lstStyle/>
          <a:p>
            <a:r>
              <a:rPr lang="en-US" dirty="0" smtClean="0"/>
              <a:t>Is a </a:t>
            </a:r>
            <a:r>
              <a:rPr lang="en-US" dirty="0" err="1" smtClean="0"/>
              <a:t>modbus</a:t>
            </a:r>
            <a:r>
              <a:rPr lang="en-US" dirty="0" smtClean="0"/>
              <a:t> protocol with specific hard ware </a:t>
            </a:r>
          </a:p>
          <a:p>
            <a:r>
              <a:rPr lang="en-US" dirty="0" smtClean="0"/>
              <a:t>Used for LAN connection of industrial system </a:t>
            </a:r>
          </a:p>
          <a:p>
            <a:r>
              <a:rPr lang="en-US" dirty="0" smtClean="0"/>
              <a:t>It can be used to control a remote device </a:t>
            </a:r>
            <a:endParaRPr lang="en-US" dirty="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Device net and its accessories </a:t>
            </a:r>
            <a:endParaRPr lang="en-US" dirty="0"/>
          </a:p>
        </p:txBody>
      </p:sp>
      <p:sp>
        <p:nvSpPr>
          <p:cNvPr id="3" name="Content Placeholder 2"/>
          <p:cNvSpPr>
            <a:spLocks noGrp="1"/>
          </p:cNvSpPr>
          <p:nvPr>
            <p:ph idx="1"/>
          </p:nvPr>
        </p:nvSpPr>
        <p:spPr/>
        <p:txBody>
          <a:bodyPr/>
          <a:lstStyle/>
          <a:p>
            <a:r>
              <a:rPr lang="en-US" dirty="0" smtClean="0"/>
              <a:t>Device net </a:t>
            </a:r>
          </a:p>
          <a:p>
            <a:pPr lvl="1"/>
            <a:r>
              <a:rPr lang="en-US" dirty="0" smtClean="0"/>
              <a:t> is low level device oriented network </a:t>
            </a:r>
          </a:p>
          <a:p>
            <a:pPr lvl="1"/>
            <a:r>
              <a:rPr lang="en-US" dirty="0" smtClean="0"/>
              <a:t>It can connect sensors and actuators with controllers </a:t>
            </a:r>
          </a:p>
          <a:p>
            <a:pPr lvl="1"/>
            <a:r>
              <a:rPr lang="en-US" dirty="0" smtClean="0"/>
              <a:t>It is based on controller area network which uses multi-byte message format </a:t>
            </a:r>
          </a:p>
          <a:p>
            <a:pPr lvl="1"/>
            <a:r>
              <a:rPr lang="en-US" dirty="0" smtClean="0"/>
              <a:t>It can support up to 64 nodes </a:t>
            </a:r>
          </a:p>
          <a:p>
            <a:pPr lvl="1"/>
            <a:r>
              <a:rPr lang="en-US" dirty="0" smtClean="0"/>
              <a:t>Four conductor cable provides both power and data communication </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Device net </a:t>
            </a:r>
            <a:endParaRPr lang="en-US" dirty="0"/>
          </a:p>
        </p:txBody>
      </p:sp>
      <p:sp>
        <p:nvSpPr>
          <p:cNvPr id="3" name="Content Placeholder 2"/>
          <p:cNvSpPr>
            <a:spLocks noGrp="1"/>
          </p:cNvSpPr>
          <p:nvPr>
            <p:ph idx="1"/>
          </p:nvPr>
        </p:nvSpPr>
        <p:spPr/>
        <p:txBody>
          <a:bodyPr/>
          <a:lstStyle/>
          <a:p>
            <a:r>
              <a:rPr lang="en-US" dirty="0" smtClean="0"/>
              <a:t>It supports baud rates of 125,250 and 500K baud </a:t>
            </a:r>
          </a:p>
          <a:p>
            <a:r>
              <a:rPr lang="en-US" dirty="0" smtClean="0"/>
              <a:t>It implements layer 3 and layer 4 </a:t>
            </a:r>
          </a:p>
          <a:p>
            <a:r>
              <a:rPr lang="en-US" dirty="0" smtClean="0"/>
              <a:t>It is a routable system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noFill/>
        </p:spPr>
        <p:txBody>
          <a:bodyPr lIns="90488" tIns="44450" rIns="90488" bIns="44450">
            <a:normAutofit fontScale="90000"/>
          </a:bodyPr>
          <a:lstStyle/>
          <a:p>
            <a:pPr algn="ctr" eaLnBrk="1" hangingPunct="1"/>
            <a:r>
              <a:rPr lang="en-US" smtClean="0"/>
              <a:t>Data </a:t>
            </a:r>
            <a:r>
              <a:rPr lang="en-US" sz="4000" smtClean="0"/>
              <a:t>Acquisition</a:t>
            </a:r>
            <a:r>
              <a:rPr lang="en-US" smtClean="0"/>
              <a:t> System</a:t>
            </a:r>
            <a:br>
              <a:rPr lang="en-US" smtClean="0"/>
            </a:br>
            <a:r>
              <a:rPr lang="en-US" sz="4000" smtClean="0"/>
              <a:t>Block</a:t>
            </a:r>
            <a:r>
              <a:rPr lang="en-US" smtClean="0"/>
              <a:t> Diagram</a:t>
            </a:r>
          </a:p>
        </p:txBody>
      </p:sp>
      <p:pic>
        <p:nvPicPr>
          <p:cNvPr id="8195" name="Picture 3"/>
          <p:cNvPicPr>
            <a:picLocks noGrp="1" noChangeArrowheads="1"/>
          </p:cNvPicPr>
          <p:nvPr>
            <p:ph type="body" idx="1"/>
          </p:nvPr>
        </p:nvPicPr>
        <p:blipFill>
          <a:blip r:embed="rId3" cstate="print"/>
          <a:srcRect/>
          <a:stretch>
            <a:fillRect/>
          </a:stretch>
        </p:blipFill>
        <p:spPr>
          <a:xfrm>
            <a:off x="1066800" y="1752600"/>
            <a:ext cx="7772400" cy="4495800"/>
          </a:xfrm>
          <a:noFill/>
        </p:spPr>
      </p:pic>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Profibus</a:t>
            </a:r>
            <a:r>
              <a:rPr lang="en-US" dirty="0" smtClean="0"/>
              <a:t>  </a:t>
            </a:r>
            <a:endParaRPr lang="en-US" dirty="0"/>
          </a:p>
        </p:txBody>
      </p:sp>
      <p:sp>
        <p:nvSpPr>
          <p:cNvPr id="3" name="Content Placeholder 2"/>
          <p:cNvSpPr>
            <a:spLocks noGrp="1"/>
          </p:cNvSpPr>
          <p:nvPr>
            <p:ph idx="1"/>
          </p:nvPr>
        </p:nvSpPr>
        <p:spPr/>
        <p:txBody>
          <a:bodyPr/>
          <a:lstStyle/>
          <a:p>
            <a:r>
              <a:rPr lang="en-US" dirty="0" smtClean="0"/>
              <a:t>Its name comes from process field bus </a:t>
            </a:r>
          </a:p>
          <a:p>
            <a:pPr algn="just"/>
            <a:r>
              <a:rPr lang="en-US" dirty="0" smtClean="0"/>
              <a:t>Is widely accepted standard common in process control and in large assembly and material handling systems </a:t>
            </a:r>
          </a:p>
          <a:p>
            <a:pPr algn="just"/>
            <a:r>
              <a:rPr lang="en-US" dirty="0" smtClean="0"/>
              <a:t>It allows single cable wiring of multi-input sensors, pneumatic valves, complex intelligent devices, smaller sub-networks and operator interface </a:t>
            </a:r>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Profibus</a:t>
            </a:r>
            <a:r>
              <a:rPr lang="en-US" dirty="0" smtClean="0"/>
              <a:t> </a:t>
            </a:r>
            <a:endParaRPr lang="en-US" dirty="0"/>
          </a:p>
        </p:txBody>
      </p:sp>
      <p:sp>
        <p:nvSpPr>
          <p:cNvPr id="3" name="Content Placeholder 2"/>
          <p:cNvSpPr>
            <a:spLocks noGrp="1"/>
          </p:cNvSpPr>
          <p:nvPr>
            <p:ph idx="1"/>
          </p:nvPr>
        </p:nvSpPr>
        <p:spPr/>
        <p:txBody>
          <a:bodyPr/>
          <a:lstStyle/>
          <a:p>
            <a:r>
              <a:rPr lang="en-US" dirty="0" smtClean="0"/>
              <a:t>It uses 9 pin D type connector or 12mm round quick-disconnect connectors </a:t>
            </a:r>
          </a:p>
          <a:p>
            <a:r>
              <a:rPr lang="en-US" dirty="0" smtClean="0"/>
              <a:t>Max number of nodes is 127 with speeds varying from 9600bps to 12Mbps</a:t>
            </a:r>
          </a:p>
          <a:p>
            <a:r>
              <a:rPr lang="en-US" dirty="0" smtClean="0"/>
              <a:t>The message size can be up to 244 bytes of data per node per message </a:t>
            </a:r>
          </a:p>
          <a:p>
            <a:r>
              <a:rPr lang="en-US" dirty="0" smtClean="0"/>
              <a:t>Polling and token passing are used as medium access methods </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Profibus</a:t>
            </a:r>
            <a:r>
              <a:rPr lang="en-US" dirty="0" smtClean="0"/>
              <a:t> </a:t>
            </a:r>
            <a:endParaRPr lang="en-US" dirty="0"/>
          </a:p>
        </p:txBody>
      </p:sp>
      <p:sp>
        <p:nvSpPr>
          <p:cNvPr id="3" name="Content Placeholder 2"/>
          <p:cNvSpPr>
            <a:spLocks noGrp="1"/>
          </p:cNvSpPr>
          <p:nvPr>
            <p:ph idx="1"/>
          </p:nvPr>
        </p:nvSpPr>
        <p:spPr/>
        <p:txBody>
          <a:bodyPr/>
          <a:lstStyle/>
          <a:p>
            <a:pPr algn="just"/>
            <a:r>
              <a:rPr lang="en-US" dirty="0" smtClean="0"/>
              <a:t>It supports two types of devices </a:t>
            </a:r>
          </a:p>
          <a:p>
            <a:pPr lvl="1" algn="just"/>
            <a:r>
              <a:rPr lang="en-US" dirty="0" smtClean="0"/>
              <a:t>Master – control the bus and when they have the right to pass message, they may do so with out any remote request- active stations  </a:t>
            </a:r>
          </a:p>
          <a:p>
            <a:pPr lvl="1" algn="just"/>
            <a:r>
              <a:rPr lang="en-US" dirty="0" smtClean="0"/>
              <a:t>Slave – remote devices such as transmitters/ sensors and actuators – acknowledge message sent to them or send data up on request from master </a:t>
            </a:r>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Programming and Simulation of Instrument Automation</a:t>
            </a:r>
            <a:endParaRPr lang="en-US" dirty="0"/>
          </a:p>
        </p:txBody>
      </p:sp>
      <p:sp>
        <p:nvSpPr>
          <p:cNvPr id="3" name="Content Placeholder 2"/>
          <p:cNvSpPr>
            <a:spLocks noGrp="1"/>
          </p:cNvSpPr>
          <p:nvPr>
            <p:ph idx="1"/>
          </p:nvPr>
        </p:nvSpPr>
        <p:spPr/>
        <p:txBody>
          <a:bodyPr>
            <a:normAutofit fontScale="85000" lnSpcReduction="10000"/>
          </a:bodyPr>
          <a:lstStyle/>
          <a:p>
            <a:pPr algn="just"/>
            <a:r>
              <a:rPr lang="en-US" dirty="0" smtClean="0"/>
              <a:t>Fuel management system for 2000KVA diesel generator set with 1000liters day fuel tank and 13000liters bulk fuel tank. The system should have display for fuel level, alarm system, automatic refill of the day fuel tank, checking for battery level and recharge system</a:t>
            </a:r>
          </a:p>
          <a:p>
            <a:pPr algn="just"/>
            <a:r>
              <a:rPr lang="en-US" dirty="0" smtClean="0"/>
              <a:t>Guest room management system with objectives of </a:t>
            </a:r>
          </a:p>
          <a:p>
            <a:pPr lvl="1" algn="just"/>
            <a:r>
              <a:rPr lang="en-US" dirty="0" smtClean="0"/>
              <a:t>Reduce the energy use </a:t>
            </a:r>
          </a:p>
          <a:p>
            <a:pPr lvl="1" algn="just"/>
            <a:r>
              <a:rPr lang="en-US" dirty="0" smtClean="0"/>
              <a:t>Improve guest comfort </a:t>
            </a:r>
          </a:p>
          <a:p>
            <a:pPr lvl="1" algn="just"/>
            <a:r>
              <a:rPr lang="en-US" dirty="0" smtClean="0"/>
              <a:t>Should have digital thermostat, presence detector, blinds, card reader, DND, master switch, mini bar detection, light scene control system etc  </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Programming and automation of instrument automation</a:t>
            </a:r>
            <a:endParaRPr lang="en-US" dirty="0"/>
          </a:p>
        </p:txBody>
      </p:sp>
      <p:sp>
        <p:nvSpPr>
          <p:cNvPr id="3" name="Content Placeholder 2"/>
          <p:cNvSpPr>
            <a:spLocks noGrp="1"/>
          </p:cNvSpPr>
          <p:nvPr>
            <p:ph idx="1"/>
          </p:nvPr>
        </p:nvSpPr>
        <p:spPr/>
        <p:txBody>
          <a:bodyPr/>
          <a:lstStyle/>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114800" y="0"/>
            <a:ext cx="3929063" cy="1431925"/>
          </a:xfrm>
          <a:noFill/>
        </p:spPr>
        <p:txBody>
          <a:bodyPr lIns="90488" tIns="44450" rIns="90488" bIns="44450"/>
          <a:lstStyle/>
          <a:p>
            <a:pPr eaLnBrk="1" hangingPunct="1"/>
            <a:r>
              <a:rPr lang="en-US" smtClean="0"/>
              <a:t>Transducers</a:t>
            </a:r>
          </a:p>
        </p:txBody>
      </p:sp>
      <p:sp>
        <p:nvSpPr>
          <p:cNvPr id="9219" name="Rectangle 3" descr="Rectangle: Click to edit Master text styles&#10;Second level&#10;Third level&#10;Fourth level&#10;Fifth level"/>
          <p:cNvSpPr>
            <a:spLocks noGrp="1" noChangeArrowheads="1"/>
          </p:cNvSpPr>
          <p:nvPr>
            <p:ph type="body" idx="1"/>
          </p:nvPr>
        </p:nvSpPr>
        <p:spPr>
          <a:xfrm>
            <a:off x="762000" y="1676400"/>
            <a:ext cx="8153400" cy="1219200"/>
          </a:xfrm>
          <a:noFill/>
        </p:spPr>
        <p:txBody>
          <a:bodyPr lIns="90488" tIns="44450" rIns="90488" bIns="44450"/>
          <a:lstStyle/>
          <a:p>
            <a:pPr eaLnBrk="1" hangingPunct="1">
              <a:buFont typeface="Wingdings" pitchFamily="2" charset="2"/>
              <a:buNone/>
            </a:pPr>
            <a:r>
              <a:rPr lang="en-US" sz="3600" dirty="0" smtClean="0"/>
              <a:t>  Sense physical phenomena and translate it into electric signal.</a:t>
            </a:r>
          </a:p>
          <a:p>
            <a:pPr eaLnBrk="1" hangingPunct="1"/>
            <a:endParaRPr lang="en-US" sz="3600" dirty="0" smtClean="0"/>
          </a:p>
        </p:txBody>
      </p:sp>
      <p:sp>
        <p:nvSpPr>
          <p:cNvPr id="9220" name="Rectangle 4"/>
          <p:cNvSpPr>
            <a:spLocks noChangeArrowheads="1"/>
          </p:cNvSpPr>
          <p:nvPr/>
        </p:nvSpPr>
        <p:spPr bwMode="auto">
          <a:xfrm>
            <a:off x="5105400" y="3124200"/>
            <a:ext cx="3657600" cy="2971800"/>
          </a:xfrm>
          <a:prstGeom prst="rect">
            <a:avLst/>
          </a:prstGeom>
          <a:noFill/>
          <a:ln w="12700">
            <a:noFill/>
            <a:miter lim="800000"/>
            <a:headEnd/>
            <a:tailEnd/>
          </a:ln>
        </p:spPr>
        <p:txBody>
          <a:bodyPr lIns="90488" tIns="44450" rIns="90488" bIns="44450"/>
          <a:lstStyle/>
          <a:p>
            <a:pPr marL="342900" indent="-342900">
              <a:lnSpc>
                <a:spcPct val="90000"/>
              </a:lnSpc>
              <a:spcBef>
                <a:spcPct val="20000"/>
              </a:spcBef>
              <a:buClr>
                <a:schemeClr val="hlink"/>
              </a:buClr>
              <a:buSzPct val="80000"/>
              <a:buFont typeface="Wingdings" pitchFamily="2" charset="2"/>
              <a:buNone/>
            </a:pPr>
            <a:endParaRPr lang="en-US" sz="3200" dirty="0">
              <a:latin typeface="Arial Narrow" pitchFamily="34" charset="0"/>
            </a:endParaRPr>
          </a:p>
          <a:p>
            <a:pPr marL="342900" indent="-342900">
              <a:lnSpc>
                <a:spcPct val="90000"/>
              </a:lnSpc>
              <a:spcBef>
                <a:spcPct val="20000"/>
              </a:spcBef>
              <a:buSzPct val="80000"/>
              <a:buFont typeface="Wingdings" pitchFamily="2" charset="2"/>
              <a:buChar char="n"/>
            </a:pPr>
            <a:r>
              <a:rPr lang="en-US" sz="3200" dirty="0">
                <a:latin typeface="Verdana" pitchFamily="34" charset="0"/>
              </a:rPr>
              <a:t>Displacement</a:t>
            </a:r>
          </a:p>
          <a:p>
            <a:pPr marL="342900" indent="-342900">
              <a:lnSpc>
                <a:spcPct val="90000"/>
              </a:lnSpc>
              <a:spcBef>
                <a:spcPct val="20000"/>
              </a:spcBef>
              <a:buSzPct val="80000"/>
              <a:buFont typeface="Wingdings" pitchFamily="2" charset="2"/>
              <a:buChar char="n"/>
            </a:pPr>
            <a:r>
              <a:rPr lang="en-US" sz="3200" dirty="0">
                <a:latin typeface="Verdana" pitchFamily="34" charset="0"/>
              </a:rPr>
              <a:t>Level</a:t>
            </a:r>
          </a:p>
          <a:p>
            <a:pPr marL="342900" indent="-342900">
              <a:lnSpc>
                <a:spcPct val="90000"/>
              </a:lnSpc>
              <a:spcBef>
                <a:spcPct val="20000"/>
              </a:spcBef>
              <a:buSzPct val="80000"/>
              <a:buFont typeface="Wingdings" pitchFamily="2" charset="2"/>
              <a:buChar char="n"/>
            </a:pPr>
            <a:r>
              <a:rPr lang="en-US" sz="3200" dirty="0">
                <a:latin typeface="Verdana" pitchFamily="34" charset="0"/>
              </a:rPr>
              <a:t>Electric signals</a:t>
            </a:r>
          </a:p>
          <a:p>
            <a:pPr marL="342900" indent="-342900">
              <a:lnSpc>
                <a:spcPct val="90000"/>
              </a:lnSpc>
              <a:spcBef>
                <a:spcPct val="20000"/>
              </a:spcBef>
              <a:buSzPct val="80000"/>
              <a:buFont typeface="Wingdings" pitchFamily="2" charset="2"/>
              <a:buChar char="n"/>
            </a:pPr>
            <a:r>
              <a:rPr lang="en-US" sz="3200" dirty="0">
                <a:latin typeface="Verdana" pitchFamily="34" charset="0"/>
              </a:rPr>
              <a:t>ON/OFF switch</a:t>
            </a:r>
          </a:p>
        </p:txBody>
      </p:sp>
      <p:sp>
        <p:nvSpPr>
          <p:cNvPr id="9221" name="Rectangle 5"/>
          <p:cNvSpPr>
            <a:spLocks noChangeArrowheads="1"/>
          </p:cNvSpPr>
          <p:nvPr/>
        </p:nvSpPr>
        <p:spPr bwMode="auto">
          <a:xfrm>
            <a:off x="1371600" y="3124200"/>
            <a:ext cx="3276600" cy="3048000"/>
          </a:xfrm>
          <a:prstGeom prst="rect">
            <a:avLst/>
          </a:prstGeom>
          <a:noFill/>
          <a:ln w="12700">
            <a:noFill/>
            <a:miter lim="800000"/>
            <a:headEnd/>
            <a:tailEnd/>
          </a:ln>
        </p:spPr>
        <p:txBody>
          <a:bodyPr lIns="90488" tIns="44450" rIns="90488" bIns="44450"/>
          <a:lstStyle/>
          <a:p>
            <a:pPr marL="342900" indent="-342900">
              <a:lnSpc>
                <a:spcPct val="90000"/>
              </a:lnSpc>
              <a:spcBef>
                <a:spcPct val="20000"/>
              </a:spcBef>
              <a:buClr>
                <a:schemeClr val="hlink"/>
              </a:buClr>
              <a:buSzPct val="80000"/>
              <a:buFont typeface="Wingdings" pitchFamily="2" charset="2"/>
              <a:buNone/>
            </a:pPr>
            <a:endParaRPr lang="en-US" sz="3200" dirty="0">
              <a:latin typeface="Arial Narrow" pitchFamily="34" charset="0"/>
            </a:endParaRPr>
          </a:p>
          <a:p>
            <a:pPr marL="342900" indent="-342900">
              <a:lnSpc>
                <a:spcPct val="90000"/>
              </a:lnSpc>
              <a:spcBef>
                <a:spcPct val="20000"/>
              </a:spcBef>
              <a:buSzPct val="80000"/>
              <a:buFont typeface="Wingdings" pitchFamily="2" charset="2"/>
              <a:buChar char="n"/>
            </a:pPr>
            <a:r>
              <a:rPr lang="en-US" sz="3200" dirty="0">
                <a:latin typeface="Verdana" pitchFamily="34" charset="0"/>
              </a:rPr>
              <a:t>Temperature</a:t>
            </a:r>
          </a:p>
          <a:p>
            <a:pPr marL="342900" indent="-342900">
              <a:lnSpc>
                <a:spcPct val="90000"/>
              </a:lnSpc>
              <a:spcBef>
                <a:spcPct val="20000"/>
              </a:spcBef>
              <a:buSzPct val="80000"/>
              <a:buFont typeface="Wingdings" pitchFamily="2" charset="2"/>
              <a:buChar char="n"/>
            </a:pPr>
            <a:r>
              <a:rPr lang="en-US" sz="3200" dirty="0">
                <a:latin typeface="Verdana" pitchFamily="34" charset="0"/>
              </a:rPr>
              <a:t>Pressure</a:t>
            </a:r>
          </a:p>
          <a:p>
            <a:pPr marL="342900" indent="-342900">
              <a:lnSpc>
                <a:spcPct val="90000"/>
              </a:lnSpc>
              <a:spcBef>
                <a:spcPct val="20000"/>
              </a:spcBef>
              <a:buSzPct val="80000"/>
              <a:buFont typeface="Wingdings" pitchFamily="2" charset="2"/>
              <a:buChar char="n"/>
            </a:pPr>
            <a:r>
              <a:rPr lang="en-US" sz="3200" dirty="0">
                <a:latin typeface="Verdana" pitchFamily="34" charset="0"/>
              </a:rPr>
              <a:t>Light</a:t>
            </a:r>
          </a:p>
          <a:p>
            <a:pPr marL="342900" indent="-342900">
              <a:lnSpc>
                <a:spcPct val="90000"/>
              </a:lnSpc>
              <a:spcBef>
                <a:spcPct val="20000"/>
              </a:spcBef>
              <a:buSzPct val="80000"/>
              <a:buFont typeface="Wingdings" pitchFamily="2" charset="2"/>
              <a:buChar char="n"/>
            </a:pPr>
            <a:r>
              <a:rPr lang="en-US" sz="3200" dirty="0">
                <a:latin typeface="Verdana" pitchFamily="34" charset="0"/>
              </a:rPr>
              <a:t>Force</a:t>
            </a: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b="1" dirty="0" smtClean="0">
                <a:latin typeface="Futura-CondensedExtraBold" charset="0"/>
              </a:rPr>
              <a:t>Transducers and Actuators</a:t>
            </a:r>
          </a:p>
        </p:txBody>
      </p:sp>
      <p:sp>
        <p:nvSpPr>
          <p:cNvPr id="10243" name="Rectangle 3" descr="Rectangle: Click to edit Master text styles&#10;Second level&#10;Third level&#10;Fourth level&#10;Fifth level"/>
          <p:cNvSpPr>
            <a:spLocks noGrp="1" noChangeArrowheads="1"/>
          </p:cNvSpPr>
          <p:nvPr>
            <p:ph type="body" idx="1"/>
          </p:nvPr>
        </p:nvSpPr>
        <p:spPr/>
        <p:txBody>
          <a:bodyPr/>
          <a:lstStyle/>
          <a:p>
            <a:pPr algn="just" eaLnBrk="1" hangingPunct="1"/>
            <a:r>
              <a:rPr lang="en-US" sz="2800" dirty="0" smtClean="0">
                <a:solidFill>
                  <a:srgbClr val="000000"/>
                </a:solidFill>
                <a:latin typeface="Helvetica-Condensed" charset="0"/>
              </a:rPr>
              <a:t>A transducer converts temperature, pressure, level, length, position,</a:t>
            </a:r>
            <a:r>
              <a:rPr lang="nb-NO" sz="2800" dirty="0" smtClean="0">
                <a:solidFill>
                  <a:srgbClr val="000000"/>
                </a:solidFill>
                <a:latin typeface="Helvetica-Condensed" charset="0"/>
              </a:rPr>
              <a:t> </a:t>
            </a:r>
            <a:r>
              <a:rPr lang="en-US" sz="2800" dirty="0" smtClean="0">
                <a:solidFill>
                  <a:srgbClr val="000000"/>
                </a:solidFill>
                <a:latin typeface="Helvetica-Condensed" charset="0"/>
              </a:rPr>
              <a:t>etc. into voltage, current, frequency, pulses or other signals.</a:t>
            </a:r>
            <a:endParaRPr lang="en-US" sz="2800" dirty="0" smtClean="0">
              <a:solidFill>
                <a:srgbClr val="000000"/>
              </a:solidFill>
              <a:latin typeface="Futura-CondensedExtraBold" charset="0"/>
            </a:endParaRPr>
          </a:p>
          <a:p>
            <a:pPr algn="just" eaLnBrk="1" hangingPunct="1"/>
            <a:r>
              <a:rPr lang="en-US" sz="2800" dirty="0" smtClean="0">
                <a:latin typeface="Helvetica-Condensed" charset="0"/>
              </a:rPr>
              <a:t>An actuator is a device that activates process control equipment by</a:t>
            </a:r>
            <a:r>
              <a:rPr lang="nb-NO" sz="2800" dirty="0" smtClean="0">
                <a:latin typeface="Helvetica-Condensed" charset="0"/>
              </a:rPr>
              <a:t> </a:t>
            </a:r>
            <a:r>
              <a:rPr lang="en-US" sz="2800" dirty="0" smtClean="0">
                <a:latin typeface="Helvetica-Condensed" charset="0"/>
              </a:rPr>
              <a:t>using pneumatic, hydraulic or electrical power. For example, a valve</a:t>
            </a:r>
            <a:r>
              <a:rPr lang="nb-NO" sz="2800" dirty="0" smtClean="0">
                <a:latin typeface="Helvetica-Condensed" charset="0"/>
              </a:rPr>
              <a:t> </a:t>
            </a:r>
            <a:r>
              <a:rPr lang="en-US" sz="2800" dirty="0" smtClean="0">
                <a:latin typeface="Helvetica-Condensed" charset="0"/>
              </a:rPr>
              <a:t>actuator opens and closes a valve to control fluid rate.</a:t>
            </a:r>
          </a:p>
          <a:p>
            <a:pPr eaLnBrk="1" hangingPunct="1">
              <a:buFont typeface="Wingdings" pitchFamily="2" charset="2"/>
              <a:buNone/>
            </a:pPr>
            <a:endParaRPr lang="en-US" sz="2800" dirty="0" smtClean="0"/>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74638"/>
            <a:ext cx="8229600" cy="563562"/>
          </a:xfrm>
        </p:spPr>
        <p:txBody>
          <a:bodyPr>
            <a:normAutofit fontScale="90000"/>
          </a:bodyPr>
          <a:lstStyle/>
          <a:p>
            <a:pPr eaLnBrk="1" hangingPunct="1"/>
            <a:r>
              <a:rPr lang="en-US" dirty="0" smtClean="0"/>
              <a:t>Signal Conditioning</a:t>
            </a:r>
          </a:p>
        </p:txBody>
      </p:sp>
      <p:sp>
        <p:nvSpPr>
          <p:cNvPr id="11267" name="Rectangle 3" descr="Rectangle: Click to edit Master text styles&#10;Second level&#10;Third level&#10;Fourth level&#10;Fifth level"/>
          <p:cNvSpPr>
            <a:spLocks noGrp="1" noChangeArrowheads="1"/>
          </p:cNvSpPr>
          <p:nvPr>
            <p:ph type="body" idx="1"/>
          </p:nvPr>
        </p:nvSpPr>
        <p:spPr>
          <a:xfrm>
            <a:off x="457200" y="1066800"/>
            <a:ext cx="8229600" cy="5059363"/>
          </a:xfrm>
        </p:spPr>
        <p:txBody>
          <a:bodyPr>
            <a:normAutofit lnSpcReduction="10000"/>
          </a:bodyPr>
          <a:lstStyle/>
          <a:p>
            <a:pPr algn="just" eaLnBrk="1" hangingPunct="1"/>
            <a:r>
              <a:rPr lang="en-US" sz="2800" dirty="0" smtClean="0">
                <a:latin typeface="Helvetica-Condensed" charset="0"/>
              </a:rPr>
              <a:t>Signal conditioning circuits improve the quality of signals generated by</a:t>
            </a:r>
            <a:r>
              <a:rPr lang="nb-NO" sz="2800" dirty="0" smtClean="0">
                <a:latin typeface="Helvetica-Condensed" charset="0"/>
              </a:rPr>
              <a:t> </a:t>
            </a:r>
            <a:r>
              <a:rPr lang="en-US" sz="2800" dirty="0" smtClean="0">
                <a:latin typeface="Helvetica-Condensed" charset="0"/>
              </a:rPr>
              <a:t>transducers before they are converted into digital signals by the PC's</a:t>
            </a:r>
            <a:r>
              <a:rPr lang="nb-NO" sz="2800" dirty="0" smtClean="0">
                <a:latin typeface="Helvetica-Condensed" charset="0"/>
              </a:rPr>
              <a:t> </a:t>
            </a:r>
            <a:r>
              <a:rPr lang="en-US" sz="2800" dirty="0" smtClean="0">
                <a:latin typeface="Helvetica-Condensed" charset="0"/>
              </a:rPr>
              <a:t>data-acquisition hardware. </a:t>
            </a:r>
            <a:endParaRPr lang="nb-NO" sz="2800" dirty="0" smtClean="0">
              <a:latin typeface="Helvetica-Condensed" charset="0"/>
            </a:endParaRPr>
          </a:p>
          <a:p>
            <a:pPr algn="just" eaLnBrk="1" hangingPunct="1"/>
            <a:r>
              <a:rPr lang="en-US" sz="2800" dirty="0" smtClean="0">
                <a:latin typeface="Helvetica-Condensed" charset="0"/>
              </a:rPr>
              <a:t>Examples of signal conditioning are </a:t>
            </a:r>
          </a:p>
          <a:p>
            <a:pPr lvl="1" algn="just"/>
            <a:r>
              <a:rPr lang="en-US" sz="2400" dirty="0" smtClean="0">
                <a:latin typeface="Helvetica-Condensed" charset="0"/>
              </a:rPr>
              <a:t>signal</a:t>
            </a:r>
            <a:r>
              <a:rPr lang="nb-NO" sz="2400" dirty="0" smtClean="0">
                <a:latin typeface="Helvetica-Condensed" charset="0"/>
              </a:rPr>
              <a:t> </a:t>
            </a:r>
            <a:r>
              <a:rPr lang="en-US" sz="2400" dirty="0" smtClean="0">
                <a:latin typeface="Helvetica-Condensed" charset="0"/>
              </a:rPr>
              <a:t>scaling, </a:t>
            </a:r>
          </a:p>
          <a:p>
            <a:pPr lvl="1" algn="just"/>
            <a:r>
              <a:rPr lang="en-US" sz="2400" dirty="0" smtClean="0">
                <a:latin typeface="Helvetica-Condensed" charset="0"/>
              </a:rPr>
              <a:t>amplification, </a:t>
            </a:r>
          </a:p>
          <a:p>
            <a:pPr lvl="1" algn="just"/>
            <a:r>
              <a:rPr lang="en-US" sz="2400" dirty="0" smtClean="0">
                <a:latin typeface="Helvetica-Condensed" charset="0"/>
              </a:rPr>
              <a:t>linearization, </a:t>
            </a:r>
          </a:p>
          <a:p>
            <a:pPr lvl="1" algn="just"/>
            <a:r>
              <a:rPr lang="en-US" sz="2400" dirty="0" smtClean="0">
                <a:latin typeface="Helvetica-Condensed" charset="0"/>
              </a:rPr>
              <a:t>cold-junction compensation, </a:t>
            </a:r>
          </a:p>
          <a:p>
            <a:pPr lvl="1" algn="just"/>
            <a:r>
              <a:rPr lang="en-US" sz="2400" dirty="0" smtClean="0">
                <a:latin typeface="Helvetica-Condensed" charset="0"/>
              </a:rPr>
              <a:t>filtering,</a:t>
            </a:r>
            <a:r>
              <a:rPr lang="nb-NO" sz="2400" dirty="0" smtClean="0">
                <a:latin typeface="Helvetica-Condensed" charset="0"/>
              </a:rPr>
              <a:t> </a:t>
            </a:r>
            <a:r>
              <a:rPr lang="en-US" sz="2400" dirty="0" smtClean="0">
                <a:latin typeface="Helvetica-Condensed" charset="0"/>
              </a:rPr>
              <a:t>attenuation, </a:t>
            </a:r>
          </a:p>
          <a:p>
            <a:pPr lvl="1" algn="just"/>
            <a:r>
              <a:rPr lang="en-US" sz="2400" dirty="0" smtClean="0">
                <a:latin typeface="Helvetica-Condensed" charset="0"/>
              </a:rPr>
              <a:t>excitation, </a:t>
            </a:r>
          </a:p>
          <a:p>
            <a:pPr lvl="1" algn="just"/>
            <a:r>
              <a:rPr lang="en-US" sz="2400" dirty="0" smtClean="0">
                <a:latin typeface="Helvetica-Condensed" charset="0"/>
              </a:rPr>
              <a:t>common-mode rejection, and so on.</a:t>
            </a:r>
          </a:p>
          <a:p>
            <a:pPr eaLnBrk="1" hangingPunct="1"/>
            <a:endParaRPr lang="en-US" sz="2800" dirty="0" smtClean="0"/>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457200" y="274638"/>
            <a:ext cx="8229600" cy="715962"/>
          </a:xfrm>
        </p:spPr>
        <p:txBody>
          <a:bodyPr>
            <a:normAutofit fontScale="90000"/>
          </a:bodyPr>
          <a:lstStyle/>
          <a:p>
            <a:pPr eaLnBrk="1" hangingPunct="1"/>
            <a:r>
              <a:rPr lang="en-US" dirty="0" smtClean="0"/>
              <a:t>Signal Conditioning</a:t>
            </a:r>
          </a:p>
        </p:txBody>
      </p:sp>
      <p:sp>
        <p:nvSpPr>
          <p:cNvPr id="12291" name="Rectangle 3" descr="Rectangle: Click to edit Master text styles&#10;Second level&#10;Third level&#10;Fourth level&#10;Fifth level"/>
          <p:cNvSpPr>
            <a:spLocks noGrp="1" noChangeArrowheads="1"/>
          </p:cNvSpPr>
          <p:nvPr>
            <p:ph type="body" idx="1"/>
          </p:nvPr>
        </p:nvSpPr>
        <p:spPr>
          <a:xfrm>
            <a:off x="457200" y="1219200"/>
            <a:ext cx="8229600" cy="5334000"/>
          </a:xfrm>
        </p:spPr>
        <p:txBody>
          <a:bodyPr>
            <a:normAutofit/>
          </a:bodyPr>
          <a:lstStyle/>
          <a:p>
            <a:pPr eaLnBrk="1" hangingPunct="1">
              <a:lnSpc>
                <a:spcPct val="90000"/>
              </a:lnSpc>
            </a:pPr>
            <a:r>
              <a:rPr lang="en-US" sz="2800" dirty="0" smtClean="0">
                <a:latin typeface="Helvetica-Condensed" charset="0"/>
              </a:rPr>
              <a:t>One of the most common signal conditioning functions is amplification.</a:t>
            </a:r>
          </a:p>
          <a:p>
            <a:pPr algn="just" eaLnBrk="1" hangingPunct="1">
              <a:lnSpc>
                <a:spcPct val="90000"/>
              </a:lnSpc>
            </a:pPr>
            <a:r>
              <a:rPr lang="en-US" sz="2800" dirty="0" smtClean="0">
                <a:latin typeface="Helvetica-Condensed" charset="0"/>
              </a:rPr>
              <a:t>For maximum resolution, the voltage range of the input signals should</a:t>
            </a:r>
            <a:r>
              <a:rPr lang="nb-NO" sz="2800" dirty="0" smtClean="0">
                <a:latin typeface="Helvetica-Condensed" charset="0"/>
              </a:rPr>
              <a:t> </a:t>
            </a:r>
            <a:r>
              <a:rPr lang="en-US" sz="2800" dirty="0" smtClean="0">
                <a:latin typeface="Helvetica-Condensed" charset="0"/>
              </a:rPr>
              <a:t>be approximately equal to the maximum input range of the A/D</a:t>
            </a:r>
            <a:r>
              <a:rPr lang="nb-NO" sz="2800" dirty="0" smtClean="0">
                <a:latin typeface="Helvetica-Condensed" charset="0"/>
              </a:rPr>
              <a:t> </a:t>
            </a:r>
            <a:r>
              <a:rPr lang="en-US" sz="2800" dirty="0" smtClean="0">
                <a:latin typeface="Helvetica-Condensed" charset="0"/>
              </a:rPr>
              <a:t>converter. </a:t>
            </a:r>
          </a:p>
          <a:p>
            <a:pPr algn="just" eaLnBrk="1" hangingPunct="1">
              <a:lnSpc>
                <a:spcPct val="90000"/>
              </a:lnSpc>
            </a:pPr>
            <a:r>
              <a:rPr lang="en-US" sz="2800" dirty="0" smtClean="0">
                <a:latin typeface="Helvetica-Condensed" charset="0"/>
              </a:rPr>
              <a:t>Amplification expands the range of the transducer signals so</a:t>
            </a:r>
            <a:r>
              <a:rPr lang="nb-NO" sz="2800" dirty="0" smtClean="0">
                <a:latin typeface="Helvetica-Condensed" charset="0"/>
              </a:rPr>
              <a:t> </a:t>
            </a:r>
            <a:r>
              <a:rPr lang="en-US" sz="2800" dirty="0" smtClean="0">
                <a:latin typeface="Helvetica-Condensed" charset="0"/>
              </a:rPr>
              <a:t>that they match the input range of the A/D converter. </a:t>
            </a:r>
          </a:p>
          <a:p>
            <a:pPr lvl="1" algn="just">
              <a:lnSpc>
                <a:spcPct val="90000"/>
              </a:lnSpc>
            </a:pPr>
            <a:r>
              <a:rPr lang="en-US" sz="2400" dirty="0" smtClean="0">
                <a:latin typeface="Helvetica-Condensed" charset="0"/>
              </a:rPr>
              <a:t>For example, a</a:t>
            </a:r>
            <a:r>
              <a:rPr lang="nb-NO" sz="2400" dirty="0" smtClean="0">
                <a:latin typeface="Helvetica-Condensed" charset="0"/>
              </a:rPr>
              <a:t> </a:t>
            </a:r>
            <a:r>
              <a:rPr lang="en-US" sz="2400" dirty="0" smtClean="0">
                <a:latin typeface="Helvetica-Condensed" charset="0"/>
              </a:rPr>
              <a:t>x10 amplifier maps transducer signals which range from 0 to 1 V into</a:t>
            </a:r>
            <a:r>
              <a:rPr lang="nb-NO" sz="2400" dirty="0" smtClean="0">
                <a:latin typeface="Helvetica-Condensed" charset="0"/>
              </a:rPr>
              <a:t> </a:t>
            </a:r>
            <a:r>
              <a:rPr lang="en-US" sz="2400" dirty="0" smtClean="0">
                <a:latin typeface="Helvetica-Condensed" charset="0"/>
              </a:rPr>
              <a:t>the range 0 to 10 V before they go into the A/D converter.</a:t>
            </a:r>
          </a:p>
          <a:p>
            <a:pPr eaLnBrk="1" hangingPunct="1">
              <a:lnSpc>
                <a:spcPct val="90000"/>
              </a:lnSpc>
            </a:pPr>
            <a:endParaRPr lang="en-US" sz="2800" dirty="0" smtClean="0"/>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2997</TotalTime>
  <Words>1794</Words>
  <Application>Microsoft Office PowerPoint</Application>
  <PresentationFormat>On-screen Show (4:3)</PresentationFormat>
  <Paragraphs>261</Paragraphs>
  <Slides>54</Slides>
  <Notes>14</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54</vt:i4>
      </vt:variant>
    </vt:vector>
  </HeadingPairs>
  <TitlesOfParts>
    <vt:vector size="56" baseType="lpstr">
      <vt:lpstr>Office Theme</vt:lpstr>
      <vt:lpstr>Bitmap Image</vt:lpstr>
      <vt:lpstr>Chapter 2</vt:lpstr>
      <vt:lpstr>Contents </vt:lpstr>
      <vt:lpstr>Data Acquisition System </vt:lpstr>
      <vt:lpstr>Data acquisition system </vt:lpstr>
      <vt:lpstr>Data Acquisition System Block Diagram</vt:lpstr>
      <vt:lpstr>Transducers</vt:lpstr>
      <vt:lpstr>Transducers and Actuators</vt:lpstr>
      <vt:lpstr>Signal Conditioning</vt:lpstr>
      <vt:lpstr>Signal Conditioning</vt:lpstr>
      <vt:lpstr>Signal Conditioning</vt:lpstr>
      <vt:lpstr>Data Acquisition</vt:lpstr>
      <vt:lpstr>Analog Inputs (A/D)</vt:lpstr>
      <vt:lpstr>Analog Inputs (A/D)</vt:lpstr>
      <vt:lpstr> Analog to Digital (A/D) Converter </vt:lpstr>
      <vt:lpstr>A/D Converter: Sampling Rate</vt:lpstr>
      <vt:lpstr>A/D Converter: Sampling Rate</vt:lpstr>
      <vt:lpstr>A/D Converter: Throughput</vt:lpstr>
      <vt:lpstr>A/D Converter: Range</vt:lpstr>
      <vt:lpstr>A/D Converter:  Resolution</vt:lpstr>
      <vt:lpstr>Analog Outputs (D/A)</vt:lpstr>
      <vt:lpstr>Analog Outputs (D/A)</vt:lpstr>
      <vt:lpstr>Data Acquisition Software</vt:lpstr>
      <vt:lpstr>Programmable Software</vt:lpstr>
      <vt:lpstr> Data Acquisition Software</vt:lpstr>
      <vt:lpstr>Designing a DAS:  Factors to Consider </vt:lpstr>
      <vt:lpstr>SCADA system </vt:lpstr>
      <vt:lpstr>Anatomy of SCADA</vt:lpstr>
      <vt:lpstr>Anatomy of SCADA system</vt:lpstr>
      <vt:lpstr>SCADA communication </vt:lpstr>
      <vt:lpstr>Basic SCADA communication topology</vt:lpstr>
      <vt:lpstr>Large SCADA comm. topology</vt:lpstr>
      <vt:lpstr>Implementation Examples</vt:lpstr>
      <vt:lpstr>System implementation- Industrial </vt:lpstr>
      <vt:lpstr>Slide 34</vt:lpstr>
      <vt:lpstr>Power System Example</vt:lpstr>
      <vt:lpstr>Instrument automation </vt:lpstr>
      <vt:lpstr>Protocols and Standards  </vt:lpstr>
      <vt:lpstr>OSI model</vt:lpstr>
      <vt:lpstr>OSI model </vt:lpstr>
      <vt:lpstr>OSI model </vt:lpstr>
      <vt:lpstr>RS 232 Standard Interface</vt:lpstr>
      <vt:lpstr>RS 232 standard </vt:lpstr>
      <vt:lpstr>MODBUS and other standards</vt:lpstr>
      <vt:lpstr>Modbus </vt:lpstr>
      <vt:lpstr>Modbus contd…</vt:lpstr>
      <vt:lpstr>Modbus protocol </vt:lpstr>
      <vt:lpstr>Modbus plus</vt:lpstr>
      <vt:lpstr>Device net and its accessories </vt:lpstr>
      <vt:lpstr>Device net </vt:lpstr>
      <vt:lpstr>Profibus  </vt:lpstr>
      <vt:lpstr>Profibus </vt:lpstr>
      <vt:lpstr>Profibus </vt:lpstr>
      <vt:lpstr>Programming and Simulation of Instrument Automation</vt:lpstr>
      <vt:lpstr>Programming and automation of instrument automation</vt:lpstr>
    </vt:vector>
  </TitlesOfParts>
  <Company>Toshiba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user</dc:creator>
  <cp:lastModifiedBy>user</cp:lastModifiedBy>
  <cp:revision>14</cp:revision>
  <dcterms:created xsi:type="dcterms:W3CDTF">2017-01-22T14:17:55Z</dcterms:created>
  <dcterms:modified xsi:type="dcterms:W3CDTF">2018-04-20T07:20:00Z</dcterms:modified>
</cp:coreProperties>
</file>