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15" autoAdjust="0"/>
    <p:restoredTop sz="94660"/>
  </p:normalViewPr>
  <p:slideViewPr>
    <p:cSldViewPr snapToGrid="0">
      <p:cViewPr varScale="1">
        <p:scale>
          <a:sx n="78" d="100"/>
          <a:sy n="78" d="100"/>
        </p:scale>
        <p:origin x="21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268E2E0-777C-4C2E-A606-65B0ACE5E3F7}" type="datetimeFigureOut">
              <a:rPr lang="en-US" smtClean="0"/>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81EDA-B27A-41AE-A989-D09B4529DA84}" type="slidenum">
              <a:rPr lang="en-US" smtClean="0"/>
              <a:t>‹#›</a:t>
            </a:fld>
            <a:endParaRPr lang="en-US"/>
          </a:p>
        </p:txBody>
      </p:sp>
    </p:spTree>
    <p:extLst>
      <p:ext uri="{BB962C8B-B14F-4D97-AF65-F5344CB8AC3E}">
        <p14:creationId xmlns:p14="http://schemas.microsoft.com/office/powerpoint/2010/main" val="989584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smtClean="0"/>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68E2E0-777C-4C2E-A606-65B0ACE5E3F7}" type="datetimeFigureOut">
              <a:rPr lang="en-US" smtClean="0"/>
              <a:t>3/29/2018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281EDA-B27A-41AE-A989-D09B4529DA84}" type="slidenum">
              <a:rPr lang="en-US" smtClean="0"/>
              <a:t>‹#›</a:t>
            </a:fld>
            <a:endParaRPr lang="en-US"/>
          </a:p>
        </p:txBody>
      </p:sp>
    </p:spTree>
    <p:extLst>
      <p:ext uri="{BB962C8B-B14F-4D97-AF65-F5344CB8AC3E}">
        <p14:creationId xmlns:p14="http://schemas.microsoft.com/office/powerpoint/2010/main" val="447743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smtClean="0"/>
              <a:t>Click to edit Master text styles</a:t>
            </a:r>
          </a:p>
        </p:txBody>
      </p:sp>
      <p:sp>
        <p:nvSpPr>
          <p:cNvPr id="4" name="Date Placeholder 3"/>
          <p:cNvSpPr>
            <a:spLocks noGrp="1"/>
          </p:cNvSpPr>
          <p:nvPr>
            <p:ph type="dt" sz="half" idx="10"/>
          </p:nvPr>
        </p:nvSpPr>
        <p:spPr/>
        <p:txBody>
          <a:bodyPr/>
          <a:lstStyle/>
          <a:p>
            <a:fld id="{F268E2E0-777C-4C2E-A606-65B0ACE5E3F7}" type="datetimeFigureOut">
              <a:rPr lang="en-US" smtClean="0"/>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81EDA-B27A-41AE-A989-D09B4529DA84}" type="slidenum">
              <a:rPr lang="en-US" smtClean="0"/>
              <a:t>‹#›</a:t>
            </a:fld>
            <a:endParaRPr lang="en-US"/>
          </a:p>
        </p:txBody>
      </p:sp>
    </p:spTree>
    <p:extLst>
      <p:ext uri="{BB962C8B-B14F-4D97-AF65-F5344CB8AC3E}">
        <p14:creationId xmlns:p14="http://schemas.microsoft.com/office/powerpoint/2010/main" val="13730923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smtClean="0"/>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smtClean="0"/>
              <a:t>Click to edit Master text styles</a:t>
            </a:r>
          </a:p>
        </p:txBody>
      </p:sp>
      <p:sp>
        <p:nvSpPr>
          <p:cNvPr id="2" name="Date Placeholder 1"/>
          <p:cNvSpPr>
            <a:spLocks noGrp="1"/>
          </p:cNvSpPr>
          <p:nvPr>
            <p:ph type="dt" sz="half" idx="10"/>
          </p:nvPr>
        </p:nvSpPr>
        <p:spPr/>
        <p:txBody>
          <a:bodyPr/>
          <a:lstStyle/>
          <a:p>
            <a:fld id="{F268E2E0-777C-4C2E-A606-65B0ACE5E3F7}" type="datetimeFigureOut">
              <a:rPr lang="en-US" smtClean="0"/>
              <a:t>3/29/2018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281EDA-B27A-41AE-A989-D09B4529DA84}" type="slidenum">
              <a:rPr lang="en-US" smtClean="0"/>
              <a:t>‹#›</a:t>
            </a:fld>
            <a:endParaRPr lang="en-US"/>
          </a:p>
        </p:txBody>
      </p:sp>
    </p:spTree>
    <p:extLst>
      <p:ext uri="{BB962C8B-B14F-4D97-AF65-F5344CB8AC3E}">
        <p14:creationId xmlns:p14="http://schemas.microsoft.com/office/powerpoint/2010/main" val="8510474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268E2E0-777C-4C2E-A606-65B0ACE5E3F7}" type="datetimeFigureOut">
              <a:rPr lang="en-US" smtClean="0"/>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81EDA-B27A-41AE-A989-D09B4529DA84}" type="slidenum">
              <a:rPr lang="en-US" smtClean="0"/>
              <a:t>‹#›</a:t>
            </a:fld>
            <a:endParaRPr lang="en-US"/>
          </a:p>
        </p:txBody>
      </p:sp>
    </p:spTree>
    <p:extLst>
      <p:ext uri="{BB962C8B-B14F-4D97-AF65-F5344CB8AC3E}">
        <p14:creationId xmlns:p14="http://schemas.microsoft.com/office/powerpoint/2010/main" val="14253015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268E2E0-777C-4C2E-A606-65B0ACE5E3F7}" type="datetimeFigureOut">
              <a:rPr lang="en-US" smtClean="0"/>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81EDA-B27A-41AE-A989-D09B4529DA84}" type="slidenum">
              <a:rPr lang="en-US" smtClean="0"/>
              <a:t>‹#›</a:t>
            </a:fld>
            <a:endParaRPr lang="en-US"/>
          </a:p>
        </p:txBody>
      </p:sp>
    </p:spTree>
    <p:extLst>
      <p:ext uri="{BB962C8B-B14F-4D97-AF65-F5344CB8AC3E}">
        <p14:creationId xmlns:p14="http://schemas.microsoft.com/office/powerpoint/2010/main" val="211446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268E2E0-777C-4C2E-A606-65B0ACE5E3F7}" type="datetimeFigureOut">
              <a:rPr lang="en-US" smtClean="0"/>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81EDA-B27A-41AE-A989-D09B4529DA84}" type="slidenum">
              <a:rPr lang="en-US" smtClean="0"/>
              <a:t>‹#›</a:t>
            </a:fld>
            <a:endParaRPr lang="en-US"/>
          </a:p>
        </p:txBody>
      </p:sp>
    </p:spTree>
    <p:extLst>
      <p:ext uri="{BB962C8B-B14F-4D97-AF65-F5344CB8AC3E}">
        <p14:creationId xmlns:p14="http://schemas.microsoft.com/office/powerpoint/2010/main" val="3910296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smtClean="0"/>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68E2E0-777C-4C2E-A606-65B0ACE5E3F7}" type="datetimeFigureOut">
              <a:rPr lang="en-US" smtClean="0"/>
              <a:t>3/29/2018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281EDA-B27A-41AE-A989-D09B4529DA84}" type="slidenum">
              <a:rPr lang="en-US" smtClean="0"/>
              <a:t>‹#›</a:t>
            </a:fld>
            <a:endParaRPr lang="en-US"/>
          </a:p>
        </p:txBody>
      </p:sp>
    </p:spTree>
    <p:extLst>
      <p:ext uri="{BB962C8B-B14F-4D97-AF65-F5344CB8AC3E}">
        <p14:creationId xmlns:p14="http://schemas.microsoft.com/office/powerpoint/2010/main" val="2331776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268E2E0-777C-4C2E-A606-65B0ACE5E3F7}" type="datetimeFigureOut">
              <a:rPr lang="en-US" smtClean="0"/>
              <a:t>3/29/2018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281EDA-B27A-41AE-A989-D09B4529DA84}" type="slidenum">
              <a:rPr lang="en-US" smtClean="0"/>
              <a:t>‹#›</a:t>
            </a:fld>
            <a:endParaRPr lang="en-US"/>
          </a:p>
        </p:txBody>
      </p:sp>
    </p:spTree>
    <p:extLst>
      <p:ext uri="{BB962C8B-B14F-4D97-AF65-F5344CB8AC3E}">
        <p14:creationId xmlns:p14="http://schemas.microsoft.com/office/powerpoint/2010/main" val="770403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268E2E0-777C-4C2E-A606-65B0ACE5E3F7}" type="datetimeFigureOut">
              <a:rPr lang="en-US" smtClean="0"/>
              <a:t>3/29/2018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281EDA-B27A-41AE-A989-D09B4529DA84}" type="slidenum">
              <a:rPr lang="en-US" smtClean="0"/>
              <a:t>‹#›</a:t>
            </a:fld>
            <a:endParaRPr lang="en-US"/>
          </a:p>
        </p:txBody>
      </p:sp>
    </p:spTree>
    <p:extLst>
      <p:ext uri="{BB962C8B-B14F-4D97-AF65-F5344CB8AC3E}">
        <p14:creationId xmlns:p14="http://schemas.microsoft.com/office/powerpoint/2010/main" val="1363466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268E2E0-777C-4C2E-A606-65B0ACE5E3F7}" type="datetimeFigureOut">
              <a:rPr lang="en-US" smtClean="0"/>
              <a:t>3/29/2018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281EDA-B27A-41AE-A989-D09B4529DA84}" type="slidenum">
              <a:rPr lang="en-US" smtClean="0"/>
              <a:t>‹#›</a:t>
            </a:fld>
            <a:endParaRPr lang="en-US"/>
          </a:p>
        </p:txBody>
      </p:sp>
    </p:spTree>
    <p:extLst>
      <p:ext uri="{BB962C8B-B14F-4D97-AF65-F5344CB8AC3E}">
        <p14:creationId xmlns:p14="http://schemas.microsoft.com/office/powerpoint/2010/main" val="251331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68E2E0-777C-4C2E-A606-65B0ACE5E3F7}" type="datetimeFigureOut">
              <a:rPr lang="en-US" smtClean="0"/>
              <a:t>3/29/2018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281EDA-B27A-41AE-A989-D09B4529DA84}" type="slidenum">
              <a:rPr lang="en-US" smtClean="0"/>
              <a:t>‹#›</a:t>
            </a:fld>
            <a:endParaRPr lang="en-US"/>
          </a:p>
        </p:txBody>
      </p:sp>
    </p:spTree>
    <p:extLst>
      <p:ext uri="{BB962C8B-B14F-4D97-AF65-F5344CB8AC3E}">
        <p14:creationId xmlns:p14="http://schemas.microsoft.com/office/powerpoint/2010/main" val="3517670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68E2E0-777C-4C2E-A606-65B0ACE5E3F7}" type="datetimeFigureOut">
              <a:rPr lang="en-US" smtClean="0"/>
              <a:t>3/29/2018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281EDA-B27A-41AE-A989-D09B4529DA84}" type="slidenum">
              <a:rPr lang="en-US" smtClean="0"/>
              <a:t>‹#›</a:t>
            </a:fld>
            <a:endParaRPr lang="en-US"/>
          </a:p>
        </p:txBody>
      </p:sp>
    </p:spTree>
    <p:extLst>
      <p:ext uri="{BB962C8B-B14F-4D97-AF65-F5344CB8AC3E}">
        <p14:creationId xmlns:p14="http://schemas.microsoft.com/office/powerpoint/2010/main" val="617174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smtClean="0"/>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smtClean="0"/>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F268E2E0-777C-4C2E-A606-65B0ACE5E3F7}" type="datetimeFigureOut">
              <a:rPr lang="en-US" smtClean="0"/>
              <a:t>3/29/2018</a:t>
            </a:fld>
            <a:endParaRPr lang="en-US"/>
          </a:p>
        </p:txBody>
      </p:sp>
      <p:sp>
        <p:nvSpPr>
          <p:cNvPr id="6" name="Footer Placeholder 5"/>
          <p:cNvSpPr>
            <a:spLocks noGrp="1"/>
          </p:cNvSpPr>
          <p:nvPr>
            <p:ph type="ftr" sz="quarter" idx="11"/>
          </p:nvPr>
        </p:nvSpPr>
        <p:spPr>
          <a:xfrm>
            <a:off x="590396" y="6041362"/>
            <a:ext cx="3295413" cy="365125"/>
          </a:xfrm>
        </p:spPr>
        <p:txBody>
          <a:bodyPr/>
          <a:lstStyle/>
          <a:p>
            <a:endParaRPr lang="en-US"/>
          </a:p>
        </p:txBody>
      </p:sp>
      <p:sp>
        <p:nvSpPr>
          <p:cNvPr id="7" name="Slide Number Placeholder 6"/>
          <p:cNvSpPr>
            <a:spLocks noGrp="1"/>
          </p:cNvSpPr>
          <p:nvPr>
            <p:ph type="sldNum" sz="quarter" idx="12"/>
          </p:nvPr>
        </p:nvSpPr>
        <p:spPr>
          <a:xfrm>
            <a:off x="4862689" y="5915888"/>
            <a:ext cx="1062155" cy="490599"/>
          </a:xfrm>
        </p:spPr>
        <p:txBody>
          <a:bodyPr/>
          <a:lstStyle/>
          <a:p>
            <a:fld id="{B5281EDA-B27A-41AE-A989-D09B4529DA84}" type="slidenum">
              <a:rPr lang="en-US" smtClean="0"/>
              <a:t>‹#›</a:t>
            </a:fld>
            <a:endParaRPr lang="en-US"/>
          </a:p>
        </p:txBody>
      </p:sp>
    </p:spTree>
    <p:extLst>
      <p:ext uri="{BB962C8B-B14F-4D97-AF65-F5344CB8AC3E}">
        <p14:creationId xmlns:p14="http://schemas.microsoft.com/office/powerpoint/2010/main" val="1884125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F268E2E0-777C-4C2E-A606-65B0ACE5E3F7}" type="datetimeFigureOut">
              <a:rPr lang="en-US" smtClean="0"/>
              <a:t>3/29/2018</a:t>
            </a:fld>
            <a:endParaRPr lang="en-US"/>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B5281EDA-B27A-41AE-A989-D09B4529DA84}" type="slidenum">
              <a:rPr lang="en-US" smtClean="0"/>
              <a:t>‹#›</a:t>
            </a:fld>
            <a:endParaRPr lang="en-US"/>
          </a:p>
        </p:txBody>
      </p:sp>
    </p:spTree>
    <p:extLst>
      <p:ext uri="{BB962C8B-B14F-4D97-AF65-F5344CB8AC3E}">
        <p14:creationId xmlns:p14="http://schemas.microsoft.com/office/powerpoint/2010/main" val="32917670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Course Introduction</a:t>
            </a:r>
            <a:br>
              <a:rPr lang="en-US" dirty="0" smtClean="0"/>
            </a:br>
            <a:r>
              <a:rPr lang="en-US" dirty="0">
                <a:solidFill>
                  <a:srgbClr val="FF0000"/>
                </a:solidFill>
              </a:rPr>
              <a:t>Reference System and Coordinate Transformation </a:t>
            </a:r>
            <a:r>
              <a:rPr lang="en-US" dirty="0" smtClean="0">
                <a:solidFill>
                  <a:srgbClr val="FF0000"/>
                </a:solidFill>
              </a:rPr>
              <a:t/>
            </a:r>
            <a:br>
              <a:rPr lang="en-US" dirty="0" smtClean="0">
                <a:solidFill>
                  <a:srgbClr val="FF0000"/>
                </a:solidFill>
              </a:rPr>
            </a:br>
            <a:r>
              <a:rPr lang="en-US" dirty="0" err="1">
                <a:solidFill>
                  <a:srgbClr val="002060"/>
                </a:solidFill>
              </a:rPr>
              <a:t>GeGo</a:t>
            </a:r>
            <a:r>
              <a:rPr lang="en-US" dirty="0">
                <a:solidFill>
                  <a:srgbClr val="002060"/>
                </a:solidFill>
              </a:rPr>
              <a:t> </a:t>
            </a:r>
            <a:r>
              <a:rPr lang="en-US" dirty="0" smtClean="0">
                <a:solidFill>
                  <a:srgbClr val="002060"/>
                </a:solidFill>
              </a:rPr>
              <a:t>5106</a:t>
            </a:r>
            <a:br>
              <a:rPr lang="en-US" dirty="0" smtClean="0">
                <a:solidFill>
                  <a:srgbClr val="002060"/>
                </a:solidFill>
              </a:rPr>
            </a:br>
            <a:r>
              <a:rPr lang="en-US" dirty="0" smtClean="0">
                <a:solidFill>
                  <a:srgbClr val="002060"/>
                </a:solidFill>
              </a:rPr>
              <a:t>6 ECTS</a:t>
            </a:r>
            <a:endParaRPr lang="en-US" dirty="0">
              <a:solidFill>
                <a:srgbClr val="002060"/>
              </a:solidFill>
            </a:endParaRPr>
          </a:p>
        </p:txBody>
      </p:sp>
      <p:sp>
        <p:nvSpPr>
          <p:cNvPr id="3" name="Subtitle 2"/>
          <p:cNvSpPr>
            <a:spLocks noGrp="1"/>
          </p:cNvSpPr>
          <p:nvPr>
            <p:ph type="subTitle" idx="1"/>
          </p:nvPr>
        </p:nvSpPr>
        <p:spPr/>
        <p:txBody>
          <a:bodyPr/>
          <a:lstStyle/>
          <a:p>
            <a:r>
              <a:rPr lang="en-US" dirty="0" smtClean="0"/>
              <a:t>MSc Program in Geodesy and </a:t>
            </a:r>
            <a:r>
              <a:rPr lang="en-US" dirty="0" err="1" smtClean="0"/>
              <a:t>Geomatics</a:t>
            </a:r>
            <a:endParaRPr lang="en-US" dirty="0"/>
          </a:p>
        </p:txBody>
      </p:sp>
    </p:spTree>
    <p:extLst>
      <p:ext uri="{BB962C8B-B14F-4D97-AF65-F5344CB8AC3E}">
        <p14:creationId xmlns:p14="http://schemas.microsoft.com/office/powerpoint/2010/main" val="26334015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Course </a:t>
            </a:r>
            <a:r>
              <a:rPr lang="en-US" dirty="0" smtClean="0"/>
              <a:t>Description</a:t>
            </a:r>
            <a:endParaRPr lang="en-US" dirty="0"/>
          </a:p>
        </p:txBody>
      </p:sp>
      <p:sp>
        <p:nvSpPr>
          <p:cNvPr id="3" name="Content Placeholder 2"/>
          <p:cNvSpPr>
            <a:spLocks noGrp="1"/>
          </p:cNvSpPr>
          <p:nvPr>
            <p:ph idx="1"/>
          </p:nvPr>
        </p:nvSpPr>
        <p:spPr>
          <a:xfrm>
            <a:off x="548640" y="2222287"/>
            <a:ext cx="10960608" cy="4422353"/>
          </a:xfrm>
        </p:spPr>
        <p:txBody>
          <a:bodyPr>
            <a:noAutofit/>
          </a:bodyPr>
          <a:lstStyle/>
          <a:p>
            <a:r>
              <a:rPr lang="en-US" b="1" i="1" dirty="0">
                <a:solidFill>
                  <a:schemeClr val="accent3">
                    <a:lumMod val="75000"/>
                  </a:schemeClr>
                </a:solidFill>
              </a:rPr>
              <a:t>Overview of the shape and size of the earth: concepts of earth’s curvature, irregularity of the earth’s gravity field, the geoid; concepts of the geometrical shape of the earth; the reference ellipsoids, basic properties of the reference ellipsoids, center of mass, flattening, eccentricity, relationship between eccentricity and flattening, principal parameters of the reference ellipsoid, parameters of commonly used ellipsoid, use of ellipsoid as regional and global datum; coordinate system of reference ellipsoid; </a:t>
            </a:r>
            <a:r>
              <a:rPr lang="en-US" b="1" i="1" dirty="0">
                <a:solidFill>
                  <a:srgbClr val="0070C0"/>
                </a:solidFill>
              </a:rPr>
              <a:t>geodetic reference systems and frames: introduction to terrestrial and celestial reference systems and Earth rotation as the link between terrestrial and celestial systems; time observance and the relationships between the different time keeping systems; Overview of the dynamic nature of the reference frames due to the dynamicity and changing of earth; </a:t>
            </a:r>
            <a:r>
              <a:rPr lang="en-US" b="1" i="1" dirty="0">
                <a:solidFill>
                  <a:srgbClr val="00B050"/>
                </a:solidFill>
              </a:rPr>
              <a:t>transformation between geodetic and Cartesian coordinates for a surface point, Special topics on coordinate transformation; conversion from one reference system to another; </a:t>
            </a:r>
            <a:r>
              <a:rPr lang="en-US" b="1" i="1" dirty="0" smtClean="0">
                <a:solidFill>
                  <a:srgbClr val="00B0F0"/>
                </a:solidFill>
              </a:rPr>
              <a:t>geometry of map projections, characteristics of map projections, mathematical concepts of map projections, distortions and scale notation; special topics on UTM and Lambert projections. </a:t>
            </a:r>
            <a:r>
              <a:rPr lang="en-US" b="1" i="1" dirty="0" smtClean="0">
                <a:solidFill>
                  <a:srgbClr val="00B050"/>
                </a:solidFill>
              </a:rPr>
              <a:t>Fundamentals </a:t>
            </a:r>
            <a:r>
              <a:rPr lang="en-US" b="1" i="1" dirty="0">
                <a:solidFill>
                  <a:srgbClr val="00B050"/>
                </a:solidFill>
              </a:rPr>
              <a:t>of datum and 3-D reference system/frame. Datum transformation methods: the knowledge of translation, rotation and scaling between two datum and 7-parameters</a:t>
            </a:r>
            <a:r>
              <a:rPr lang="en-US" b="1" i="1" dirty="0" smtClean="0">
                <a:solidFill>
                  <a:srgbClr val="00B050"/>
                </a:solidFill>
              </a:rPr>
              <a:t>.</a:t>
            </a:r>
            <a:endParaRPr lang="en-US" b="1" dirty="0">
              <a:solidFill>
                <a:srgbClr val="00B050"/>
              </a:solidFill>
            </a:endParaRPr>
          </a:p>
        </p:txBody>
      </p:sp>
    </p:spTree>
    <p:extLst>
      <p:ext uri="{BB962C8B-B14F-4D97-AF65-F5344CB8AC3E}">
        <p14:creationId xmlns:p14="http://schemas.microsoft.com/office/powerpoint/2010/main" val="11317175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Course Objectives</a:t>
            </a:r>
            <a:endParaRPr lang="en-US" dirty="0"/>
          </a:p>
        </p:txBody>
      </p:sp>
      <p:sp>
        <p:nvSpPr>
          <p:cNvPr id="3" name="Content Placeholder 2"/>
          <p:cNvSpPr>
            <a:spLocks noGrp="1"/>
          </p:cNvSpPr>
          <p:nvPr>
            <p:ph idx="1"/>
          </p:nvPr>
        </p:nvSpPr>
        <p:spPr/>
        <p:txBody>
          <a:bodyPr/>
          <a:lstStyle/>
          <a:p>
            <a:pPr marL="0" indent="0">
              <a:buNone/>
            </a:pPr>
            <a:r>
              <a:rPr lang="en-US" dirty="0" smtClean="0"/>
              <a:t>At </a:t>
            </a:r>
            <a:r>
              <a:rPr lang="en-US" dirty="0"/>
              <a:t>the end of the course students will be able to </a:t>
            </a:r>
          </a:p>
          <a:p>
            <a:pPr lvl="0"/>
            <a:r>
              <a:rPr lang="en-US" dirty="0"/>
              <a:t>Understand the geometry of the Earth and its mathematical </a:t>
            </a:r>
            <a:r>
              <a:rPr lang="en-US" dirty="0" smtClean="0"/>
              <a:t>approximations</a:t>
            </a:r>
          </a:p>
          <a:p>
            <a:pPr lvl="0"/>
            <a:r>
              <a:rPr lang="en-US" dirty="0" smtClean="0"/>
              <a:t>Understand the concept of datum, reference system and frame</a:t>
            </a:r>
            <a:endParaRPr lang="en-US" dirty="0"/>
          </a:p>
          <a:p>
            <a:pPr lvl="0"/>
            <a:r>
              <a:rPr lang="en-US" dirty="0"/>
              <a:t>Perform coordinate and datum transformation</a:t>
            </a:r>
          </a:p>
          <a:p>
            <a:pPr lvl="0"/>
            <a:r>
              <a:rPr lang="en-US" dirty="0"/>
              <a:t>Understand different map projection methods</a:t>
            </a:r>
          </a:p>
          <a:p>
            <a:endParaRPr lang="en-US" dirty="0"/>
          </a:p>
        </p:txBody>
      </p:sp>
    </p:spTree>
    <p:extLst>
      <p:ext uri="{BB962C8B-B14F-4D97-AF65-F5344CB8AC3E}">
        <p14:creationId xmlns:p14="http://schemas.microsoft.com/office/powerpoint/2010/main" val="2106872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Course </a:t>
            </a:r>
            <a:r>
              <a:rPr lang="en-US" dirty="0" smtClean="0"/>
              <a:t>Content</a:t>
            </a:r>
            <a:endParaRPr lang="en-US" dirty="0"/>
          </a:p>
        </p:txBody>
      </p:sp>
      <p:sp>
        <p:nvSpPr>
          <p:cNvPr id="3" name="Content Placeholder 2"/>
          <p:cNvSpPr>
            <a:spLocks noGrp="1"/>
          </p:cNvSpPr>
          <p:nvPr>
            <p:ph idx="1"/>
          </p:nvPr>
        </p:nvSpPr>
        <p:spPr>
          <a:xfrm>
            <a:off x="818712" y="2222287"/>
            <a:ext cx="10714920" cy="4215089"/>
          </a:xfrm>
        </p:spPr>
        <p:txBody>
          <a:bodyPr>
            <a:normAutofit fontScale="77500" lnSpcReduction="20000"/>
          </a:bodyPr>
          <a:lstStyle/>
          <a:p>
            <a:pPr marL="0" indent="0">
              <a:buNone/>
            </a:pPr>
            <a:r>
              <a:rPr lang="en-US" b="1" dirty="0" smtClean="0"/>
              <a:t>Chapter </a:t>
            </a:r>
            <a:r>
              <a:rPr lang="en-US" b="1" dirty="0"/>
              <a:t>One – The Geometry of the Earth</a:t>
            </a:r>
            <a:endParaRPr lang="en-US" dirty="0"/>
          </a:p>
          <a:p>
            <a:pPr lvl="1"/>
            <a:r>
              <a:rPr lang="en-US" b="1" dirty="0"/>
              <a:t>Size and shape of the Earth</a:t>
            </a:r>
            <a:endParaRPr lang="en-US" dirty="0"/>
          </a:p>
          <a:p>
            <a:pPr lvl="1"/>
            <a:r>
              <a:rPr lang="en-US" b="1" dirty="0"/>
              <a:t>Reference Ellipsoid</a:t>
            </a:r>
            <a:endParaRPr lang="en-US" dirty="0"/>
          </a:p>
          <a:p>
            <a:pPr lvl="1"/>
            <a:r>
              <a:rPr lang="en-US" b="1" dirty="0"/>
              <a:t>Coordinate system of reference ellipsoid</a:t>
            </a:r>
            <a:endParaRPr lang="en-US" dirty="0"/>
          </a:p>
          <a:p>
            <a:pPr marL="0" indent="0">
              <a:buNone/>
            </a:pPr>
            <a:r>
              <a:rPr lang="en-US" b="1" dirty="0" smtClean="0"/>
              <a:t>Chapter </a:t>
            </a:r>
            <a:r>
              <a:rPr lang="en-US" b="1" dirty="0"/>
              <a:t>Two - Geodetic Reference Systems and Frame</a:t>
            </a:r>
            <a:endParaRPr lang="en-US" sz="1600" dirty="0"/>
          </a:p>
          <a:p>
            <a:pPr lvl="1"/>
            <a:r>
              <a:rPr lang="en-US" b="1" dirty="0" smtClean="0"/>
              <a:t>Terrestrial </a:t>
            </a:r>
            <a:r>
              <a:rPr lang="en-US" b="1" dirty="0"/>
              <a:t>reference system and frame</a:t>
            </a:r>
            <a:endParaRPr lang="en-US" sz="1400" dirty="0"/>
          </a:p>
          <a:p>
            <a:pPr lvl="1"/>
            <a:r>
              <a:rPr lang="en-US" b="1" dirty="0" smtClean="0"/>
              <a:t>Celestial </a:t>
            </a:r>
            <a:r>
              <a:rPr lang="en-US" b="1" dirty="0"/>
              <a:t>Reference system and frame</a:t>
            </a:r>
            <a:endParaRPr lang="en-US" sz="1400" dirty="0"/>
          </a:p>
          <a:p>
            <a:pPr lvl="1"/>
            <a:r>
              <a:rPr lang="en-US" b="1" dirty="0" smtClean="0"/>
              <a:t>Time </a:t>
            </a:r>
            <a:r>
              <a:rPr lang="en-US" b="1" dirty="0"/>
              <a:t>system</a:t>
            </a:r>
            <a:endParaRPr lang="en-US" sz="1400" dirty="0"/>
          </a:p>
          <a:p>
            <a:pPr lvl="1"/>
            <a:r>
              <a:rPr lang="en-US" b="1" dirty="0" smtClean="0"/>
              <a:t>Geodynamics</a:t>
            </a:r>
            <a:endParaRPr lang="en-US" sz="1400" dirty="0" smtClean="0"/>
          </a:p>
          <a:p>
            <a:pPr marL="0" indent="0">
              <a:buNone/>
            </a:pPr>
            <a:r>
              <a:rPr lang="en-US" b="1" dirty="0" smtClean="0"/>
              <a:t>Chapter Three - Coordinate Transformation</a:t>
            </a:r>
            <a:endParaRPr lang="en-US" sz="1600" dirty="0" smtClean="0"/>
          </a:p>
          <a:p>
            <a:pPr lvl="1"/>
            <a:r>
              <a:rPr lang="en-US" b="1" dirty="0" smtClean="0"/>
              <a:t>Datum </a:t>
            </a:r>
            <a:r>
              <a:rPr lang="en-US" b="1" dirty="0"/>
              <a:t>Transformation</a:t>
            </a:r>
            <a:endParaRPr lang="en-US" sz="1400" dirty="0"/>
          </a:p>
          <a:p>
            <a:pPr lvl="1"/>
            <a:r>
              <a:rPr lang="en-US" b="1" dirty="0" smtClean="0"/>
              <a:t>Datum </a:t>
            </a:r>
            <a:r>
              <a:rPr lang="en-US" b="1" dirty="0"/>
              <a:t>Transformation </a:t>
            </a:r>
            <a:r>
              <a:rPr lang="en-US" b="1" dirty="0" smtClean="0"/>
              <a:t>methods</a:t>
            </a:r>
            <a:endParaRPr lang="en-US" sz="1400" dirty="0" smtClean="0"/>
          </a:p>
          <a:p>
            <a:pPr marL="0" indent="0">
              <a:buNone/>
            </a:pPr>
            <a:r>
              <a:rPr lang="en-US" b="1" dirty="0" smtClean="0"/>
              <a:t>Chapter Four - Map Projections</a:t>
            </a:r>
            <a:endParaRPr lang="en-US" sz="1600" dirty="0" smtClean="0"/>
          </a:p>
          <a:p>
            <a:pPr lvl="1"/>
            <a:r>
              <a:rPr lang="en-US" b="1" dirty="0" smtClean="0"/>
              <a:t>Types </a:t>
            </a:r>
            <a:r>
              <a:rPr lang="en-US" b="1" dirty="0"/>
              <a:t>of map projection</a:t>
            </a:r>
            <a:endParaRPr lang="en-US" dirty="0"/>
          </a:p>
          <a:p>
            <a:pPr lvl="1"/>
            <a:r>
              <a:rPr lang="en-US" b="1" dirty="0" smtClean="0"/>
              <a:t>Mathematical </a:t>
            </a:r>
            <a:r>
              <a:rPr lang="en-US" b="1" dirty="0"/>
              <a:t>concepts of map projections</a:t>
            </a:r>
            <a:endParaRPr lang="en-US" dirty="0"/>
          </a:p>
          <a:p>
            <a:endParaRPr lang="en-US" dirty="0"/>
          </a:p>
        </p:txBody>
      </p:sp>
    </p:spTree>
    <p:extLst>
      <p:ext uri="{BB962C8B-B14F-4D97-AF65-F5344CB8AC3E}">
        <p14:creationId xmlns:p14="http://schemas.microsoft.com/office/powerpoint/2010/main" val="12909311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 of Lectures</a:t>
            </a:r>
            <a:endParaRPr lang="en-US" dirty="0"/>
          </a:p>
        </p:txBody>
      </p:sp>
      <p:sp>
        <p:nvSpPr>
          <p:cNvPr id="3" name="Content Placeholder 2"/>
          <p:cNvSpPr>
            <a:spLocks noGrp="1"/>
          </p:cNvSpPr>
          <p:nvPr>
            <p:ph idx="1"/>
          </p:nvPr>
        </p:nvSpPr>
        <p:spPr>
          <a:xfrm>
            <a:off x="810000" y="2527087"/>
            <a:ext cx="10666152" cy="4129745"/>
          </a:xfrm>
        </p:spPr>
        <p:txBody>
          <a:bodyPr>
            <a:normAutofit fontScale="92500" lnSpcReduction="20000"/>
          </a:bodyPr>
          <a:lstStyle/>
          <a:p>
            <a:r>
              <a:rPr lang="en-US" b="1" dirty="0">
                <a:solidFill>
                  <a:srgbClr val="00B050"/>
                </a:solidFill>
              </a:rPr>
              <a:t>LECTURE 01 - INTRODUCTION</a:t>
            </a:r>
          </a:p>
          <a:p>
            <a:r>
              <a:rPr lang="en-US" b="1" dirty="0">
                <a:solidFill>
                  <a:srgbClr val="00B050"/>
                </a:solidFill>
              </a:rPr>
              <a:t>LECTURE 02 - </a:t>
            </a:r>
            <a:r>
              <a:rPr lang="en-US" b="1" dirty="0">
                <a:solidFill>
                  <a:srgbClr val="00B050"/>
                </a:solidFill>
              </a:rPr>
              <a:t>Coordinate systems on the </a:t>
            </a:r>
            <a:r>
              <a:rPr lang="en-US" b="1" dirty="0" smtClean="0">
                <a:solidFill>
                  <a:srgbClr val="00B050"/>
                </a:solidFill>
              </a:rPr>
              <a:t>ellipsoid</a:t>
            </a:r>
          </a:p>
          <a:p>
            <a:r>
              <a:rPr lang="en-US" b="1" dirty="0" smtClean="0">
                <a:solidFill>
                  <a:srgbClr val="00B050"/>
                </a:solidFill>
              </a:rPr>
              <a:t>LECTURE 03 – GEODETIC LINES</a:t>
            </a:r>
          </a:p>
          <a:p>
            <a:r>
              <a:rPr lang="en-US" b="1" dirty="0" smtClean="0">
                <a:solidFill>
                  <a:srgbClr val="00B050"/>
                </a:solidFill>
              </a:rPr>
              <a:t>LECTURE 04 – BASIC CONCEPTS OF MAP PROJECTION</a:t>
            </a:r>
          </a:p>
          <a:p>
            <a:r>
              <a:rPr lang="en-US" b="1" dirty="0" smtClean="0">
                <a:solidFill>
                  <a:srgbClr val="00B050"/>
                </a:solidFill>
              </a:rPr>
              <a:t>LECTURE 05 – CYLINDERICAL PROJECTION </a:t>
            </a:r>
          </a:p>
          <a:p>
            <a:r>
              <a:rPr lang="en-US" b="1" dirty="0" smtClean="0">
                <a:solidFill>
                  <a:srgbClr val="00B050"/>
                </a:solidFill>
              </a:rPr>
              <a:t>LECTURE 06 – GEODETIC ASTRONOMY</a:t>
            </a:r>
          </a:p>
          <a:p>
            <a:r>
              <a:rPr lang="en-US" b="1" dirty="0" smtClean="0">
                <a:solidFill>
                  <a:srgbClr val="00B050"/>
                </a:solidFill>
              </a:rPr>
              <a:t>LECTURE 07 – ASTRO-GEODETIC TRINAGULATIONS AND GEODETIC DATUMS</a:t>
            </a:r>
          </a:p>
          <a:p>
            <a:r>
              <a:rPr lang="en-US" b="1" dirty="0" smtClean="0">
                <a:solidFill>
                  <a:srgbClr val="00B050"/>
                </a:solidFill>
              </a:rPr>
              <a:t>LECTURE 08 – GRAVITY, GEOID AND HEIGHT SYSTEM</a:t>
            </a:r>
          </a:p>
          <a:p>
            <a:r>
              <a:rPr lang="en-US" b="1" dirty="0" smtClean="0">
                <a:solidFill>
                  <a:srgbClr val="00B050"/>
                </a:solidFill>
              </a:rPr>
              <a:t>LECTURE 09 – GEODYAMICS AND REFERENCE SYSTEM</a:t>
            </a:r>
          </a:p>
          <a:p>
            <a:r>
              <a:rPr lang="en-US" b="1" dirty="0" smtClean="0">
                <a:solidFill>
                  <a:srgbClr val="00B050"/>
                </a:solidFill>
              </a:rPr>
              <a:t>LECTURE 10 – EARTH ROATATION</a:t>
            </a:r>
          </a:p>
          <a:p>
            <a:r>
              <a:rPr lang="en-US" b="1" dirty="0" smtClean="0">
                <a:solidFill>
                  <a:srgbClr val="00B050"/>
                </a:solidFill>
              </a:rPr>
              <a:t>LECTURE 11 – CELECETIAL VERSUS TERESTERIAL REFERENCE SYSTEM</a:t>
            </a:r>
          </a:p>
          <a:p>
            <a:r>
              <a:rPr lang="en-US" b="1" dirty="0" smtClean="0">
                <a:solidFill>
                  <a:srgbClr val="00B050"/>
                </a:solidFill>
              </a:rPr>
              <a:t>LECTURE 12 – 3D HELMERT TRANSFORMATION</a:t>
            </a:r>
          </a:p>
          <a:p>
            <a:endParaRPr lang="en-US" b="1" dirty="0" smtClean="0">
              <a:solidFill>
                <a:srgbClr val="00B050"/>
              </a:solidFill>
            </a:endParaRPr>
          </a:p>
          <a:p>
            <a:endParaRPr lang="en-US" b="1" dirty="0">
              <a:solidFill>
                <a:srgbClr val="00B050"/>
              </a:solidFill>
            </a:endParaRPr>
          </a:p>
        </p:txBody>
      </p:sp>
    </p:spTree>
    <p:extLst>
      <p:ext uri="{BB962C8B-B14F-4D97-AF65-F5344CB8AC3E}">
        <p14:creationId xmlns:p14="http://schemas.microsoft.com/office/powerpoint/2010/main" val="42930593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ASSESMENT</a:t>
            </a:r>
            <a:endParaRPr lang="en-US" dirty="0"/>
          </a:p>
        </p:txBody>
      </p:sp>
      <p:sp>
        <p:nvSpPr>
          <p:cNvPr id="3" name="Content Placeholder 2"/>
          <p:cNvSpPr>
            <a:spLocks noGrp="1"/>
          </p:cNvSpPr>
          <p:nvPr>
            <p:ph idx="1"/>
          </p:nvPr>
        </p:nvSpPr>
        <p:spPr/>
        <p:txBody>
          <a:bodyPr/>
          <a:lstStyle/>
          <a:p>
            <a:r>
              <a:rPr lang="en-US" dirty="0"/>
              <a:t>Assignments 						30%</a:t>
            </a:r>
          </a:p>
          <a:p>
            <a:r>
              <a:rPr lang="en-US" dirty="0"/>
              <a:t>Project							20%</a:t>
            </a:r>
          </a:p>
          <a:p>
            <a:r>
              <a:rPr lang="en-US" dirty="0"/>
              <a:t>Final Exam						50%</a:t>
            </a:r>
          </a:p>
          <a:p>
            <a:endParaRPr lang="en-US" dirty="0"/>
          </a:p>
        </p:txBody>
      </p:sp>
    </p:spTree>
    <p:extLst>
      <p:ext uri="{BB962C8B-B14F-4D97-AF65-F5344CB8AC3E}">
        <p14:creationId xmlns:p14="http://schemas.microsoft.com/office/powerpoint/2010/main" val="1651502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err="1"/>
              <a:t>Torge</a:t>
            </a:r>
            <a:r>
              <a:rPr lang="en-US" dirty="0"/>
              <a:t> W, Muller J (2012), Geodesy, 4Th Edition, Walter De </a:t>
            </a:r>
            <a:r>
              <a:rPr lang="en-US" dirty="0" err="1"/>
              <a:t>Guryter</a:t>
            </a:r>
            <a:endParaRPr lang="en-US" dirty="0"/>
          </a:p>
          <a:p>
            <a:r>
              <a:rPr lang="en-US" dirty="0" err="1"/>
              <a:t>Seeber</a:t>
            </a:r>
            <a:r>
              <a:rPr lang="en-US" dirty="0"/>
              <a:t> G. (2003). Satellite Geodesy, 2nd Edition, Walter De </a:t>
            </a:r>
            <a:r>
              <a:rPr lang="en-US" dirty="0" err="1"/>
              <a:t>Guryter</a:t>
            </a:r>
            <a:endParaRPr lang="en-US" dirty="0"/>
          </a:p>
          <a:p>
            <a:r>
              <a:rPr lang="en-US" dirty="0"/>
              <a:t>Fan (2010): Theoretical Geodesy</a:t>
            </a:r>
          </a:p>
          <a:p>
            <a:r>
              <a:rPr lang="en-US" dirty="0" err="1"/>
              <a:t>Egeltoft</a:t>
            </a:r>
            <a:r>
              <a:rPr lang="en-US" dirty="0"/>
              <a:t> &amp; </a:t>
            </a:r>
            <a:r>
              <a:rPr lang="en-US" dirty="0" err="1"/>
              <a:t>Stoimenov</a:t>
            </a:r>
            <a:r>
              <a:rPr lang="en-US" dirty="0"/>
              <a:t> (2005): Map projections</a:t>
            </a:r>
          </a:p>
          <a:p>
            <a:endParaRPr lang="en-US" dirty="0"/>
          </a:p>
        </p:txBody>
      </p:sp>
    </p:spTree>
    <p:extLst>
      <p:ext uri="{BB962C8B-B14F-4D97-AF65-F5344CB8AC3E}">
        <p14:creationId xmlns:p14="http://schemas.microsoft.com/office/powerpoint/2010/main" val="384851994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23</TotalTime>
  <Words>472</Words>
  <Application>Microsoft Office PowerPoint</Application>
  <PresentationFormat>Widescreen</PresentationFormat>
  <Paragraphs>48</Paragraphs>
  <Slides>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Century Gothic</vt:lpstr>
      <vt:lpstr>Wingdings 2</vt:lpstr>
      <vt:lpstr>Quotable</vt:lpstr>
      <vt:lpstr>Course Introduction Reference System and Coordinate Transformation  GeGo 5106 6 ECTS</vt:lpstr>
      <vt:lpstr>Course Description</vt:lpstr>
      <vt:lpstr>Course Objectives</vt:lpstr>
      <vt:lpstr>Course Content</vt:lpstr>
      <vt:lpstr>List of Lectures</vt:lpstr>
      <vt:lpstr>ASSESMENT</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Introduction Reference System and Coordinate Transformation  GeGo 5106 6 ECTS</dc:title>
  <dc:creator>GRACE</dc:creator>
  <cp:lastModifiedBy>GRACE</cp:lastModifiedBy>
  <cp:revision>7</cp:revision>
  <dcterms:created xsi:type="dcterms:W3CDTF">2018-03-29T10:07:19Z</dcterms:created>
  <dcterms:modified xsi:type="dcterms:W3CDTF">2018-03-29T10:31:06Z</dcterms:modified>
</cp:coreProperties>
</file>