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80" r:id="rId11"/>
    <p:sldId id="264" r:id="rId12"/>
    <p:sldId id="281" r:id="rId13"/>
    <p:sldId id="265" r:id="rId14"/>
    <p:sldId id="266" r:id="rId15"/>
    <p:sldId id="282" r:id="rId16"/>
    <p:sldId id="283" r:id="rId17"/>
    <p:sldId id="267" r:id="rId18"/>
    <p:sldId id="268" r:id="rId19"/>
    <p:sldId id="269" r:id="rId20"/>
    <p:sldId id="270" r:id="rId21"/>
    <p:sldId id="271" r:id="rId22"/>
    <p:sldId id="272" r:id="rId23"/>
    <p:sldId id="284" r:id="rId24"/>
    <p:sldId id="273" r:id="rId25"/>
    <p:sldId id="274" r:id="rId26"/>
    <p:sldId id="275" r:id="rId27"/>
    <p:sldId id="276" r:id="rId28"/>
    <p:sldId id="277" r:id="rId29"/>
    <p:sldId id="27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-1206" y="-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D451-8B3F-4EEE-92C2-4EEAA6EA49A2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003A-F02B-4C73-96CB-F4A4F8EE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9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D451-8B3F-4EEE-92C2-4EEAA6EA49A2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003A-F02B-4C73-96CB-F4A4F8EE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9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D451-8B3F-4EEE-92C2-4EEAA6EA49A2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003A-F02B-4C73-96CB-F4A4F8EECF2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2837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D451-8B3F-4EEE-92C2-4EEAA6EA49A2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003A-F02B-4C73-96CB-F4A4F8EE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92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D451-8B3F-4EEE-92C2-4EEAA6EA49A2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003A-F02B-4C73-96CB-F4A4F8EECF2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5886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D451-8B3F-4EEE-92C2-4EEAA6EA49A2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003A-F02B-4C73-96CB-F4A4F8EE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48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D451-8B3F-4EEE-92C2-4EEAA6EA49A2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003A-F02B-4C73-96CB-F4A4F8EE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7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D451-8B3F-4EEE-92C2-4EEAA6EA49A2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003A-F02B-4C73-96CB-F4A4F8EE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7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D451-8B3F-4EEE-92C2-4EEAA6EA49A2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003A-F02B-4C73-96CB-F4A4F8EE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7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D451-8B3F-4EEE-92C2-4EEAA6EA49A2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003A-F02B-4C73-96CB-F4A4F8EE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8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D451-8B3F-4EEE-92C2-4EEAA6EA49A2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003A-F02B-4C73-96CB-F4A4F8EE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5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D451-8B3F-4EEE-92C2-4EEAA6EA49A2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003A-F02B-4C73-96CB-F4A4F8EE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6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D451-8B3F-4EEE-92C2-4EEAA6EA49A2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003A-F02B-4C73-96CB-F4A4F8EE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3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D451-8B3F-4EEE-92C2-4EEAA6EA49A2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003A-F02B-4C73-96CB-F4A4F8EE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2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D451-8B3F-4EEE-92C2-4EEAA6EA49A2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003A-F02B-4C73-96CB-F4A4F8EE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97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D451-8B3F-4EEE-92C2-4EEAA6EA49A2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003A-F02B-4C73-96CB-F4A4F8EE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8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6D451-8B3F-4EEE-92C2-4EEAA6EA49A2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4D003A-F02B-4C73-96CB-F4A4F8EE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4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Celestial </a:t>
            </a:r>
            <a:r>
              <a:rPr lang="en-US" i="1" dirty="0" err="1"/>
              <a:t>vs</a:t>
            </a:r>
            <a:r>
              <a:rPr lang="en-US" i="1" dirty="0"/>
              <a:t> terrestrial reference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7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3499"/>
            <a:ext cx="8596668" cy="1320800"/>
          </a:xfrm>
        </p:spPr>
        <p:txBody>
          <a:bodyPr/>
          <a:lstStyle/>
          <a:p>
            <a:r>
              <a:rPr lang="en-US" dirty="0"/>
              <a:t>Spatial distribution of technique-specific station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80" y="1354798"/>
            <a:ext cx="8856822" cy="545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6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Terrestrial Reference Frame (ITRF)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71" y="1808399"/>
            <a:ext cx="9310759" cy="463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1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ITRS Realizations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160589"/>
            <a:ext cx="8971633" cy="435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5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Network of ITRF 2000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58" y="1390878"/>
            <a:ext cx="8898641" cy="535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856" y="98972"/>
            <a:ext cx="8596668" cy="1320800"/>
          </a:xfrm>
        </p:spPr>
        <p:txBody>
          <a:bodyPr/>
          <a:lstStyle/>
          <a:p>
            <a:r>
              <a:rPr lang="en-US" dirty="0"/>
              <a:t>Station coordinates/velocities of ITRF 2000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25" y="1214651"/>
            <a:ext cx="9806549" cy="55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2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ITRF2008 Data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95" y="1553557"/>
            <a:ext cx="6384025" cy="49653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90654" y="2189573"/>
            <a:ext cx="32709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dvGTIMES-R"/>
              </a:rPr>
              <a:t>A new </a:t>
            </a:r>
            <a:r>
              <a:rPr lang="en-US" dirty="0">
                <a:latin typeface="AdvGTIMES-R"/>
              </a:rPr>
              <a:t>strategy has then been applied, for the first time, to the </a:t>
            </a:r>
            <a:r>
              <a:rPr lang="en-US" b="1" dirty="0" smtClean="0">
                <a:latin typeface="AdvGTIMES-R"/>
              </a:rPr>
              <a:t>ITRF2005 </a:t>
            </a:r>
            <a:r>
              <a:rPr lang="en-US" dirty="0" smtClean="0">
                <a:latin typeface="AdvGTIMES-R"/>
              </a:rPr>
              <a:t>computations </a:t>
            </a:r>
            <a:r>
              <a:rPr lang="en-US" dirty="0">
                <a:latin typeface="AdvGTIMES-R"/>
              </a:rPr>
              <a:t>and was then also adopted to generate the </a:t>
            </a:r>
            <a:r>
              <a:rPr lang="en-US" b="1" dirty="0">
                <a:latin typeface="AdvGTIMES-R"/>
              </a:rPr>
              <a:t>ITRF2008</a:t>
            </a:r>
            <a:r>
              <a:rPr lang="en-US" dirty="0">
                <a:latin typeface="AdvGTIMES-R"/>
              </a:rPr>
              <a:t>. It is based on a</a:t>
            </a:r>
          </a:p>
          <a:p>
            <a:r>
              <a:rPr lang="en-US" dirty="0">
                <a:latin typeface="AdvGTIMES-R"/>
              </a:rPr>
              <a:t>time series of input solutions/normal equations with station positions and Earth</a:t>
            </a:r>
          </a:p>
          <a:p>
            <a:r>
              <a:rPr lang="en-US" dirty="0">
                <a:latin typeface="AdvGTIMES-R"/>
              </a:rPr>
              <a:t>orientation parameters (EOP) of the different space </a:t>
            </a:r>
            <a:r>
              <a:rPr lang="en-US" dirty="0" smtClean="0">
                <a:latin typeface="AdvGTIMES-R"/>
              </a:rPr>
              <a:t>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station velocities of the DTRF2008 solution computed at DGFI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43" y="1712036"/>
            <a:ext cx="9617336" cy="491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 Orientation Parameters (EOP)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21" y="1556981"/>
            <a:ext cx="9080951" cy="489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from ICRF to ITRF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34" y="1270000"/>
            <a:ext cx="9260005" cy="505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of </a:t>
            </a:r>
            <a:r>
              <a:rPr lang="en-US" i="1" dirty="0"/>
              <a:t>GAST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6" y="1420251"/>
            <a:ext cx="9048465" cy="512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Celestial </a:t>
            </a:r>
            <a:r>
              <a:rPr lang="en-US" dirty="0" err="1"/>
              <a:t>vs</a:t>
            </a:r>
            <a:r>
              <a:rPr lang="en-US" dirty="0"/>
              <a:t> terrestrial reference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Celestial </a:t>
            </a:r>
            <a:r>
              <a:rPr lang="en-US" dirty="0" err="1" smtClean="0"/>
              <a:t>vs</a:t>
            </a:r>
            <a:r>
              <a:rPr lang="en-US" dirty="0" smtClean="0"/>
              <a:t> Terrestrial Reference Systems</a:t>
            </a:r>
          </a:p>
          <a:p>
            <a:pPr lvl="1"/>
            <a:r>
              <a:rPr lang="en-US" dirty="0" smtClean="0"/>
              <a:t>Celestial </a:t>
            </a:r>
            <a:r>
              <a:rPr lang="en-US" dirty="0"/>
              <a:t>reference system and reference frame: ICRS / ICRF</a:t>
            </a:r>
          </a:p>
          <a:p>
            <a:pPr lvl="1"/>
            <a:r>
              <a:rPr lang="en-US" dirty="0" smtClean="0"/>
              <a:t>Terrestrial </a:t>
            </a:r>
            <a:r>
              <a:rPr lang="en-US" dirty="0"/>
              <a:t>reference system and reference frame: ITRS / ITRF</a:t>
            </a:r>
          </a:p>
          <a:p>
            <a:pPr lvl="1"/>
            <a:r>
              <a:rPr lang="en-US" dirty="0" smtClean="0"/>
              <a:t>EOP</a:t>
            </a:r>
            <a:r>
              <a:rPr lang="en-US" dirty="0"/>
              <a:t>. Transformation from ICRF to ITRF</a:t>
            </a:r>
          </a:p>
          <a:p>
            <a:r>
              <a:rPr lang="en-US" smtClean="0"/>
              <a:t>WGS 84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3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between </a:t>
            </a:r>
            <a:r>
              <a:rPr lang="en-US" dirty="0" err="1"/>
              <a:t>ITRFyy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99" y="1419225"/>
            <a:ext cx="9067167" cy="494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between </a:t>
            </a:r>
            <a:r>
              <a:rPr lang="en-US" dirty="0" err="1"/>
              <a:t>ITRFyy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67" y="1553624"/>
            <a:ext cx="11906933" cy="1585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117" y="3369290"/>
            <a:ext cx="8739515" cy="345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558" y="1341439"/>
            <a:ext cx="3743325" cy="819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75" y="2160589"/>
            <a:ext cx="10111416" cy="349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64" y="609600"/>
            <a:ext cx="2756848" cy="4521958"/>
          </a:xfrm>
        </p:spPr>
        <p:txBody>
          <a:bodyPr>
            <a:normAutofit/>
          </a:bodyPr>
          <a:lstStyle/>
          <a:p>
            <a:r>
              <a:rPr lang="en-US" sz="2800" b="1" dirty="0"/>
              <a:t>Transformation parameters from ITRF2008 to past ITRF realizations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316" y="140410"/>
            <a:ext cx="7917158" cy="671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31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Navy Navigation Satellite System (NNSS)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Developed </a:t>
            </a:r>
            <a:r>
              <a:rPr lang="en-US" dirty="0"/>
              <a:t>for US strategic </a:t>
            </a:r>
            <a:r>
              <a:rPr lang="en-US" dirty="0" smtClean="0"/>
              <a:t>nuclear submarines </a:t>
            </a:r>
            <a:r>
              <a:rPr lang="en-US" dirty="0"/>
              <a:t>(Polaris) in 1960’s</a:t>
            </a:r>
          </a:p>
          <a:p>
            <a:r>
              <a:rPr lang="en-US" dirty="0" smtClean="0"/>
              <a:t>6 </a:t>
            </a:r>
            <a:r>
              <a:rPr lang="en-US" dirty="0"/>
              <a:t>polar satellites at 600km</a:t>
            </a:r>
          </a:p>
          <a:p>
            <a:r>
              <a:rPr lang="en-US" dirty="0" smtClean="0"/>
              <a:t>4 </a:t>
            </a:r>
            <a:r>
              <a:rPr lang="en-US" dirty="0"/>
              <a:t>ground monitoring stations </a:t>
            </a:r>
            <a:r>
              <a:rPr lang="en-US" dirty="0" smtClean="0"/>
              <a:t>defining World </a:t>
            </a:r>
            <a:r>
              <a:rPr lang="en-US" dirty="0"/>
              <a:t>Geodetic System 1972</a:t>
            </a:r>
          </a:p>
          <a:p>
            <a:r>
              <a:rPr lang="en-US" dirty="0" smtClean="0"/>
              <a:t>Doppler </a:t>
            </a:r>
            <a:r>
              <a:rPr lang="en-US" dirty="0"/>
              <a:t>effects of satellite signals </a:t>
            </a:r>
            <a:r>
              <a:rPr lang="en-US" dirty="0" smtClean="0"/>
              <a:t>are measured </a:t>
            </a:r>
            <a:r>
              <a:rPr lang="en-US" dirty="0"/>
              <a:t>by ground receivers</a:t>
            </a:r>
          </a:p>
          <a:p>
            <a:r>
              <a:rPr lang="en-US" dirty="0" smtClean="0"/>
              <a:t>10 meters </a:t>
            </a:r>
            <a:r>
              <a:rPr lang="en-US" dirty="0"/>
              <a:t>accuracy achieved with </a:t>
            </a:r>
            <a:r>
              <a:rPr lang="en-US" dirty="0" smtClean="0"/>
              <a:t>dual frequency </a:t>
            </a:r>
            <a:r>
              <a:rPr lang="en-US" dirty="0"/>
              <a:t>receivers</a:t>
            </a:r>
          </a:p>
          <a:p>
            <a:r>
              <a:rPr lang="en-US" dirty="0" smtClean="0"/>
              <a:t>Also </a:t>
            </a:r>
            <a:r>
              <a:rPr lang="en-US" dirty="0"/>
              <a:t>called </a:t>
            </a:r>
            <a:r>
              <a:rPr lang="en-US" b="1" dirty="0">
                <a:solidFill>
                  <a:srgbClr val="FF0000"/>
                </a:solidFill>
              </a:rPr>
              <a:t>TRANSIT </a:t>
            </a:r>
            <a:r>
              <a:rPr lang="en-US" dirty="0"/>
              <a:t>or Doppler system</a:t>
            </a:r>
          </a:p>
        </p:txBody>
      </p:sp>
    </p:spTree>
    <p:extLst>
      <p:ext uri="{BB962C8B-B14F-4D97-AF65-F5344CB8AC3E}">
        <p14:creationId xmlns:p14="http://schemas.microsoft.com/office/powerpoint/2010/main" val="22874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Geodetic System 1984 (WGS 84)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04" y="1451354"/>
            <a:ext cx="9274436" cy="5029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7657" y="1884682"/>
            <a:ext cx="2067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2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Ellipsoid</a:t>
            </a:r>
            <a:r>
              <a:rPr lang="en-US" i="1" dirty="0"/>
              <a:t>s </a:t>
            </a:r>
            <a:r>
              <a:rPr lang="en-US" dirty="0"/>
              <a:t>of </a:t>
            </a:r>
            <a:r>
              <a:rPr lang="en-US" i="1" dirty="0"/>
              <a:t>WGS 84 </a:t>
            </a:r>
            <a:r>
              <a:rPr lang="en-US" dirty="0"/>
              <a:t>and </a:t>
            </a:r>
            <a:r>
              <a:rPr lang="en-US" i="1" dirty="0"/>
              <a:t>GRS 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58" y="1671748"/>
            <a:ext cx="10857051" cy="420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WGS 84 (G703, G873)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78121"/>
            <a:ext cx="9240389" cy="490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NIMA and Air Force OCS Tracking 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993" y="1496834"/>
            <a:ext cx="10060605" cy="520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9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Geodetic Infrastructure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Reference Frame</a:t>
            </a:r>
          </a:p>
          <a:p>
            <a:r>
              <a:rPr lang="en-US" sz="3200" dirty="0" smtClean="0"/>
              <a:t>Geodetic Network</a:t>
            </a:r>
          </a:p>
          <a:p>
            <a:r>
              <a:rPr lang="en-US" sz="3200" dirty="0" smtClean="0"/>
              <a:t>National Projection</a:t>
            </a:r>
          </a:p>
          <a:p>
            <a:r>
              <a:rPr lang="en-US" sz="3200" dirty="0" smtClean="0"/>
              <a:t>Height System</a:t>
            </a:r>
          </a:p>
          <a:p>
            <a:r>
              <a:rPr lang="en-US" sz="3200" dirty="0" smtClean="0"/>
              <a:t>Gravity Network</a:t>
            </a:r>
          </a:p>
          <a:p>
            <a:r>
              <a:rPr lang="en-US" sz="3200" dirty="0" smtClean="0"/>
              <a:t>Geoid Model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44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Geodetic reference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Geodetic reference systems </a:t>
            </a:r>
            <a:r>
              <a:rPr lang="en-US" dirty="0" smtClean="0"/>
              <a:t>are </a:t>
            </a:r>
            <a:r>
              <a:rPr lang="en-US" dirty="0"/>
              <a:t>fundamental requisites for accurate and </a:t>
            </a:r>
            <a:r>
              <a:rPr lang="en-US" dirty="0" smtClean="0"/>
              <a:t>reliable geodetic results</a:t>
            </a:r>
          </a:p>
          <a:p>
            <a:r>
              <a:rPr lang="en-US" dirty="0"/>
              <a:t>Highly accurate</a:t>
            </a:r>
            <a:r>
              <a:rPr lang="en-US" dirty="0" smtClean="0"/>
              <a:t>, consistent </a:t>
            </a:r>
            <a:r>
              <a:rPr lang="en-US" dirty="0"/>
              <a:t>and reliable realizations of the terrestrial reference systems are </a:t>
            </a:r>
            <a:r>
              <a:rPr lang="en-US" dirty="0" smtClean="0"/>
              <a:t>required for </a:t>
            </a:r>
            <a:r>
              <a:rPr lang="en-US" dirty="0"/>
              <a:t>measuring and mapping the Earth’s surface and its variations in time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terrestrial </a:t>
            </a:r>
            <a:r>
              <a:rPr lang="en-US" dirty="0"/>
              <a:t>reference frames are the basis for many practical applications, such as</a:t>
            </a:r>
          </a:p>
          <a:p>
            <a:pPr lvl="1"/>
            <a:r>
              <a:rPr lang="en-US" dirty="0"/>
              <a:t>national and regional geodetic networks, </a:t>
            </a:r>
            <a:endParaRPr lang="en-US" dirty="0" smtClean="0"/>
          </a:p>
          <a:p>
            <a:pPr lvl="1"/>
            <a:r>
              <a:rPr lang="en-US" dirty="0" smtClean="0"/>
              <a:t>engineering,</a:t>
            </a:r>
          </a:p>
          <a:p>
            <a:pPr lvl="1"/>
            <a:r>
              <a:rPr lang="en-US" dirty="0" smtClean="0"/>
              <a:t>precise </a:t>
            </a:r>
            <a:r>
              <a:rPr lang="en-US" dirty="0"/>
              <a:t>navigation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geo-information </a:t>
            </a:r>
            <a:r>
              <a:rPr lang="en-US" dirty="0"/>
              <a:t>systems, </a:t>
            </a:r>
            <a:endParaRPr lang="en-US" dirty="0"/>
          </a:p>
          <a:p>
            <a:pPr lvl="1"/>
            <a:r>
              <a:rPr lang="en-US" dirty="0" smtClean="0"/>
              <a:t>for </a:t>
            </a:r>
            <a:r>
              <a:rPr lang="en-US" dirty="0"/>
              <a:t>scientific investigations in the </a:t>
            </a:r>
            <a:r>
              <a:rPr lang="en-US" dirty="0" smtClean="0"/>
              <a:t>Earth’s system </a:t>
            </a:r>
            <a:r>
              <a:rPr lang="en-US" dirty="0"/>
              <a:t>(e.g., tectonic plate </a:t>
            </a:r>
            <a:r>
              <a:rPr lang="en-US" dirty="0" smtClean="0"/>
              <a:t>motion)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6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system </a:t>
            </a:r>
            <a:r>
              <a:rPr lang="en-US" dirty="0" err="1"/>
              <a:t>vs</a:t>
            </a:r>
            <a:r>
              <a:rPr lang="en-US" dirty="0"/>
              <a:t> reference frame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42704"/>
            <a:ext cx="9617179" cy="500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1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Celestial Reference System (ICRS)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99" y="1930400"/>
            <a:ext cx="8931537" cy="460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1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Celestial Reference Frame (ICRF)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32" y="1807278"/>
            <a:ext cx="9664101" cy="505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674" y="343872"/>
            <a:ext cx="4107976" cy="3300079"/>
          </a:xfrm>
        </p:spPr>
        <p:txBody>
          <a:bodyPr>
            <a:normAutofit/>
          </a:bodyPr>
          <a:lstStyle/>
          <a:p>
            <a:r>
              <a:rPr lang="en-US" b="1" dirty="0"/>
              <a:t>International Celestial Reference Frame (ICRF)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650" y="199212"/>
            <a:ext cx="7001971" cy="6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Terrestrial Reference System (ITRS)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820411"/>
            <a:ext cx="8971633" cy="456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Terrestrial Reference Frame (ITRF)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06" y="1930400"/>
            <a:ext cx="8807860" cy="4642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336" r="3872"/>
          <a:stretch/>
        </p:blipFill>
        <p:spPr>
          <a:xfrm>
            <a:off x="8188656" y="609600"/>
            <a:ext cx="3889613" cy="401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7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428</TotalTime>
  <Words>393</Words>
  <Application>Microsoft Office PowerPoint</Application>
  <PresentationFormat>Widescreen</PresentationFormat>
  <Paragraphs>59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AdvGTIMES-R</vt:lpstr>
      <vt:lpstr>Arial</vt:lpstr>
      <vt:lpstr>Trebuchet MS</vt:lpstr>
      <vt:lpstr>Wingdings 3</vt:lpstr>
      <vt:lpstr>Facet</vt:lpstr>
      <vt:lpstr>Celestial vs terrestrial reference systems</vt:lpstr>
      <vt:lpstr>Celestial vs terrestrial reference systems</vt:lpstr>
      <vt:lpstr>Geodetic reference systems</vt:lpstr>
      <vt:lpstr>Reference system vs reference frame</vt:lpstr>
      <vt:lpstr>International Celestial Reference System (ICRS)</vt:lpstr>
      <vt:lpstr>International Celestial Reference Frame (ICRF)</vt:lpstr>
      <vt:lpstr>International Celestial Reference Frame (ICRF)</vt:lpstr>
      <vt:lpstr>International Terrestrial Reference System (ITRS)</vt:lpstr>
      <vt:lpstr>International Terrestrial Reference Frame (ITRF)</vt:lpstr>
      <vt:lpstr>Spatial distribution of technique-specific station networks</vt:lpstr>
      <vt:lpstr>International Terrestrial Reference Frame (ITRF)</vt:lpstr>
      <vt:lpstr>History of ITRS Realizations</vt:lpstr>
      <vt:lpstr>Global Network of ITRF 2000</vt:lpstr>
      <vt:lpstr>Station coordinates/velocities of ITRF 2000</vt:lpstr>
      <vt:lpstr>ITRF2008 Data Analysis</vt:lpstr>
      <vt:lpstr>Horizontal station velocities of the DTRF2008 solution computed at DGFI</vt:lpstr>
      <vt:lpstr>Earth Orientation Parameters (EOP)</vt:lpstr>
      <vt:lpstr>Transformation from ICRF to ITRF</vt:lpstr>
      <vt:lpstr>Computation of GAST</vt:lpstr>
      <vt:lpstr>Transformation between ITRFyy</vt:lpstr>
      <vt:lpstr>Transformation between ITRFyy</vt:lpstr>
      <vt:lpstr>Transformation parameters</vt:lpstr>
      <vt:lpstr>Transformation parameters from ITRF2008 to past ITRF realizations</vt:lpstr>
      <vt:lpstr>Navy Navigation Satellite System (NNSS)</vt:lpstr>
      <vt:lpstr>World Geodetic System 1984 (WGS 84)</vt:lpstr>
      <vt:lpstr>Ellipsoids of WGS 84 and GRS 80</vt:lpstr>
      <vt:lpstr>WGS 84 (G703, G873)</vt:lpstr>
      <vt:lpstr>NIMA and Air Force OCS Tracking Stations</vt:lpstr>
      <vt:lpstr>Geodetic Infrastructure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Celestial vs terrestrial reference systems</dc:title>
  <dc:creator>ande</dc:creator>
  <cp:lastModifiedBy>ande</cp:lastModifiedBy>
  <cp:revision>28</cp:revision>
  <dcterms:created xsi:type="dcterms:W3CDTF">2016-12-27T12:22:03Z</dcterms:created>
  <dcterms:modified xsi:type="dcterms:W3CDTF">2017-01-23T20:04:31Z</dcterms:modified>
</cp:coreProperties>
</file>