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CBEDD1-6155-4F1C-AE2A-60FBC1C42702}">
          <p14:sldIdLst>
            <p14:sldId id="256"/>
            <p14:sldId id="257"/>
            <p14:sldId id="279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E836-EB4E-4613-8533-83390D5587F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E4A7-D75F-40CE-AEB2-C1BF3613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61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E836-EB4E-4613-8533-83390D5587F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E4A7-D75F-40CE-AEB2-C1BF3613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0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E836-EB4E-4613-8533-83390D5587F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E4A7-D75F-40CE-AEB2-C1BF36130E7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7228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E836-EB4E-4613-8533-83390D5587F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E4A7-D75F-40CE-AEB2-C1BF3613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86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E836-EB4E-4613-8533-83390D5587F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E4A7-D75F-40CE-AEB2-C1BF36130E7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4004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E836-EB4E-4613-8533-83390D5587F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E4A7-D75F-40CE-AEB2-C1BF3613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96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E836-EB4E-4613-8533-83390D5587F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E4A7-D75F-40CE-AEB2-C1BF3613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2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E836-EB4E-4613-8533-83390D5587F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E4A7-D75F-40CE-AEB2-C1BF3613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3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E836-EB4E-4613-8533-83390D5587F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E4A7-D75F-40CE-AEB2-C1BF3613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9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E836-EB4E-4613-8533-83390D5587F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E4A7-D75F-40CE-AEB2-C1BF3613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1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E836-EB4E-4613-8533-83390D5587F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E4A7-D75F-40CE-AEB2-C1BF3613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0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E836-EB4E-4613-8533-83390D5587F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E4A7-D75F-40CE-AEB2-C1BF3613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0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E836-EB4E-4613-8533-83390D5587F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E4A7-D75F-40CE-AEB2-C1BF3613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5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E836-EB4E-4613-8533-83390D5587F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E4A7-D75F-40CE-AEB2-C1BF3613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5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E836-EB4E-4613-8533-83390D5587F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E4A7-D75F-40CE-AEB2-C1BF3613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8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E836-EB4E-4613-8533-83390D5587F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E4A7-D75F-40CE-AEB2-C1BF3613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9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BE836-EB4E-4613-8533-83390D5587F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34AE4A7-D75F-40CE-AEB2-C1BF3613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8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3D </a:t>
            </a:r>
            <a:r>
              <a:rPr lang="en-US" dirty="0" err="1"/>
              <a:t>Helmert</a:t>
            </a:r>
            <a:r>
              <a:rPr lang="en-US" dirty="0"/>
              <a:t> transformation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2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60" y="221945"/>
            <a:ext cx="8596668" cy="1320800"/>
          </a:xfrm>
        </p:spPr>
        <p:txBody>
          <a:bodyPr/>
          <a:lstStyle/>
          <a:p>
            <a:r>
              <a:rPr lang="en-US" dirty="0"/>
              <a:t>Linear observation equations for 1 point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8284521" cy="538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observation equations for n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814192"/>
            <a:ext cx="7876116" cy="457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39" y="1270000"/>
            <a:ext cx="8615363" cy="521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4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Rigorous linearization of </a:t>
            </a:r>
            <a:r>
              <a:rPr lang="en-US" dirty="0" err="1"/>
              <a:t>Helmert</a:t>
            </a:r>
            <a:r>
              <a:rPr lang="en-US" dirty="0"/>
              <a:t>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8596668" cy="51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True and approximate rotation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9038166" cy="480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expansion of the rotation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84" y="1250950"/>
            <a:ext cx="9120346" cy="499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 of the rotation matrix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629"/>
          <a:stretch/>
        </p:blipFill>
        <p:spPr>
          <a:xfrm>
            <a:off x="817260" y="1270000"/>
            <a:ext cx="7736190" cy="513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2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Linearization of </a:t>
            </a:r>
            <a:r>
              <a:rPr lang="en-US" dirty="0" err="1"/>
              <a:t>Helmert</a:t>
            </a:r>
            <a:r>
              <a:rPr lang="en-US" dirty="0"/>
              <a:t>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732"/>
          <a:stretch/>
        </p:blipFill>
        <p:spPr>
          <a:xfrm>
            <a:off x="445321" y="1270000"/>
            <a:ext cx="10200831" cy="511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7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Linearized </a:t>
            </a:r>
            <a:r>
              <a:rPr lang="en-US" dirty="0" err="1"/>
              <a:t>Helmert</a:t>
            </a:r>
            <a:r>
              <a:rPr lang="en-US" dirty="0"/>
              <a:t> model for 1 point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918" y="1270000"/>
            <a:ext cx="9040494" cy="525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1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Linearized </a:t>
            </a:r>
            <a:r>
              <a:rPr lang="en-US" dirty="0" err="1"/>
              <a:t>Helmert</a:t>
            </a:r>
            <a:r>
              <a:rPr lang="en-US" dirty="0"/>
              <a:t> model for 1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8596668" cy="50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</a:t>
            </a:r>
            <a:r>
              <a:rPr lang="en-US" dirty="0" err="1"/>
              <a:t>Helmert</a:t>
            </a:r>
            <a:r>
              <a:rPr lang="en-US" dirty="0"/>
              <a:t>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Helmert</a:t>
            </a:r>
            <a:r>
              <a:rPr lang="en-US" dirty="0" smtClean="0"/>
              <a:t> </a:t>
            </a:r>
            <a:r>
              <a:rPr lang="en-US" dirty="0"/>
              <a:t>model for 3D Cartesian </a:t>
            </a:r>
            <a:r>
              <a:rPr lang="en-US" dirty="0" err="1"/>
              <a:t>coordinates´transformation</a:t>
            </a:r>
            <a:endParaRPr lang="en-US" dirty="0"/>
          </a:p>
          <a:p>
            <a:pPr lvl="1"/>
            <a:r>
              <a:rPr lang="en-US" dirty="0" smtClean="0"/>
              <a:t>3 </a:t>
            </a:r>
            <a:r>
              <a:rPr lang="en-US" dirty="0"/>
              <a:t>translations </a:t>
            </a:r>
            <a:r>
              <a:rPr lang="en-US" dirty="0" smtClean="0"/>
              <a:t>(</a:t>
            </a:r>
            <a:r>
              <a:rPr lang="en-US" dirty="0" smtClean="0">
                <a:sym typeface="Symbol" panose="05050102010706020507" pitchFamily="18" charset="2"/>
              </a:rPr>
              <a:t></a:t>
            </a:r>
            <a:r>
              <a:rPr lang="en-US" dirty="0" smtClean="0"/>
              <a:t>x</a:t>
            </a:r>
            <a:r>
              <a:rPr lang="en-US" dirty="0"/>
              <a:t>, </a:t>
            </a:r>
            <a:r>
              <a:rPr lang="en-US" dirty="0" smtClean="0">
                <a:sym typeface="Symbol" panose="05050102010706020507" pitchFamily="18" charset="2"/>
              </a:rPr>
              <a:t></a:t>
            </a:r>
            <a:r>
              <a:rPr lang="en-US" dirty="0" smtClean="0"/>
              <a:t>y</a:t>
            </a:r>
            <a:r>
              <a:rPr lang="en-US" dirty="0"/>
              <a:t>, </a:t>
            </a:r>
            <a:r>
              <a:rPr lang="en-US" dirty="0" smtClean="0">
                <a:sym typeface="Symbol" panose="05050102010706020507" pitchFamily="18" charset="2"/>
              </a:rPr>
              <a:t></a:t>
            </a:r>
            <a:r>
              <a:rPr lang="en-US" dirty="0" smtClean="0"/>
              <a:t>z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scale change </a:t>
            </a:r>
            <a:r>
              <a:rPr lang="en-US" dirty="0" smtClean="0"/>
              <a:t>(</a:t>
            </a:r>
            <a:r>
              <a:rPr lang="en-US" dirty="0" smtClean="0">
                <a:sym typeface="Symbol" panose="05050102010706020507" pitchFamily="18" charset="2"/>
              </a:rPr>
              <a:t></a:t>
            </a:r>
            <a:r>
              <a:rPr lang="en-US" dirty="0" smtClean="0"/>
              <a:t>s</a:t>
            </a:r>
            <a:r>
              <a:rPr lang="en-US" dirty="0"/>
              <a:t>) in ppm, </a:t>
            </a:r>
            <a:r>
              <a:rPr lang="en-US" dirty="0" smtClean="0"/>
              <a:t>10^(-</a:t>
            </a:r>
            <a:r>
              <a:rPr lang="en-US" dirty="0"/>
              <a:t>6)</a:t>
            </a:r>
          </a:p>
          <a:p>
            <a:pPr lvl="1"/>
            <a:r>
              <a:rPr lang="en-US" dirty="0" smtClean="0"/>
              <a:t>3 </a:t>
            </a:r>
            <a:r>
              <a:rPr lang="en-US" dirty="0"/>
              <a:t>rotations </a:t>
            </a:r>
            <a:r>
              <a:rPr lang="en-US" dirty="0" smtClean="0"/>
              <a:t>(</a:t>
            </a:r>
            <a:r>
              <a:rPr lang="en-US" dirty="0" smtClean="0">
                <a:sym typeface="Symbol" panose="05050102010706020507" pitchFamily="18" charset="2"/>
              </a:rPr>
              <a:t></a:t>
            </a:r>
            <a:r>
              <a:rPr lang="en-US" baseline="-25000" dirty="0" smtClean="0"/>
              <a:t>1</a:t>
            </a:r>
            <a:r>
              <a:rPr lang="en-US" dirty="0"/>
              <a:t>, </a:t>
            </a:r>
            <a:r>
              <a:rPr lang="en-US" dirty="0" smtClean="0">
                <a:sym typeface="Symbol" panose="05050102010706020507" pitchFamily="18" charset="2"/>
              </a:rPr>
              <a:t>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n-US" dirty="0" smtClean="0">
                <a:sym typeface="Symbol" panose="05050102010706020507" pitchFamily="18" charset="2"/>
              </a:rPr>
              <a:t></a:t>
            </a:r>
            <a:r>
              <a:rPr lang="en-US" baseline="-25000" dirty="0" smtClean="0"/>
              <a:t>3</a:t>
            </a:r>
            <a:r>
              <a:rPr lang="en-US" dirty="0"/>
              <a:t>)</a:t>
            </a:r>
          </a:p>
          <a:p>
            <a:r>
              <a:rPr lang="en-US" dirty="0" smtClean="0"/>
              <a:t>Estimation </a:t>
            </a:r>
            <a:r>
              <a:rPr lang="en-US" dirty="0"/>
              <a:t>of 3D transformation parameters</a:t>
            </a:r>
          </a:p>
          <a:p>
            <a:pPr lvl="1"/>
            <a:r>
              <a:rPr lang="en-US" dirty="0" smtClean="0"/>
              <a:t>Coordinates </a:t>
            </a:r>
            <a:r>
              <a:rPr lang="en-US" dirty="0"/>
              <a:t>in two systems at n (&gt;3) points</a:t>
            </a:r>
          </a:p>
          <a:p>
            <a:pPr lvl="1"/>
            <a:r>
              <a:rPr lang="en-US" dirty="0" err="1" smtClean="0"/>
              <a:t>Helmert</a:t>
            </a:r>
            <a:r>
              <a:rPr lang="en-US" dirty="0" smtClean="0"/>
              <a:t> </a:t>
            </a:r>
            <a:r>
              <a:rPr lang="en-US" dirty="0"/>
              <a:t>model for small scale changes and small rotations</a:t>
            </a:r>
          </a:p>
          <a:p>
            <a:pPr lvl="1"/>
            <a:r>
              <a:rPr lang="en-US" dirty="0" smtClean="0"/>
              <a:t>Least </a:t>
            </a:r>
            <a:r>
              <a:rPr lang="en-US" dirty="0"/>
              <a:t>squares adjustment: estimation of transformation parameters</a:t>
            </a:r>
          </a:p>
          <a:p>
            <a:pPr lvl="1"/>
            <a:r>
              <a:rPr lang="en-US" dirty="0" smtClean="0"/>
              <a:t>Rigorous </a:t>
            </a:r>
            <a:r>
              <a:rPr lang="en-US" dirty="0"/>
              <a:t>linearization of the </a:t>
            </a:r>
            <a:r>
              <a:rPr lang="en-US" dirty="0" err="1"/>
              <a:t>Helmert</a:t>
            </a:r>
            <a:r>
              <a:rPr lang="en-US" dirty="0"/>
              <a:t> transformation model</a:t>
            </a:r>
          </a:p>
        </p:txBody>
      </p:sp>
    </p:spTree>
    <p:extLst>
      <p:ext uri="{BB962C8B-B14F-4D97-AF65-F5344CB8AC3E}">
        <p14:creationId xmlns:p14="http://schemas.microsoft.com/office/powerpoint/2010/main" val="11888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Coefficients of</a:t>
            </a:r>
            <a:br>
              <a:rPr lang="en-US" dirty="0"/>
            </a:br>
            <a:r>
              <a:rPr lang="en-US" dirty="0"/>
              <a:t>the matrix </a:t>
            </a:r>
            <a:r>
              <a:rPr lang="en-US" i="1" dirty="0"/>
              <a:t>A</a:t>
            </a:r>
            <a:br>
              <a:rPr lang="en-US" i="1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864" y="487745"/>
            <a:ext cx="5616784" cy="637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1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Linearized </a:t>
            </a:r>
            <a:r>
              <a:rPr lang="en-US" dirty="0" err="1"/>
              <a:t>Helmert</a:t>
            </a:r>
            <a:r>
              <a:rPr lang="en-US" dirty="0"/>
              <a:t> model for n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67" y="1270000"/>
            <a:ext cx="8829273" cy="52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4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11" y="1270000"/>
            <a:ext cx="9192113" cy="537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 on transformation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306"/>
          <a:stretch/>
        </p:blipFill>
        <p:spPr>
          <a:xfrm>
            <a:off x="465047" y="1296537"/>
            <a:ext cx="9320398" cy="532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3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16" y="1560088"/>
            <a:ext cx="9445719" cy="4540461"/>
          </a:xfrm>
        </p:spPr>
        <p:txBody>
          <a:bodyPr>
            <a:normAutofit/>
          </a:bodyPr>
          <a:lstStyle/>
          <a:p>
            <a:r>
              <a:rPr lang="en-US" dirty="0"/>
              <a:t>The transformation of points from one coordinate system to another is a </a:t>
            </a:r>
            <a:r>
              <a:rPr lang="en-US" dirty="0" smtClean="0"/>
              <a:t>common problem </a:t>
            </a:r>
            <a:r>
              <a:rPr lang="en-US" dirty="0"/>
              <a:t>encountered in surveying and mapping.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instance, a surveyor </a:t>
            </a:r>
            <a:r>
              <a:rPr lang="en-US" dirty="0" smtClean="0"/>
              <a:t>who works </a:t>
            </a:r>
            <a:r>
              <a:rPr lang="en-US" dirty="0"/>
              <a:t>initially in an arbitrary coordinate system on a project may find it </a:t>
            </a:r>
            <a:r>
              <a:rPr lang="en-US" dirty="0" smtClean="0"/>
              <a:t>necessary to </a:t>
            </a:r>
            <a:r>
              <a:rPr lang="en-US" dirty="0"/>
              <a:t>transform the coordinates to the </a:t>
            </a:r>
            <a:r>
              <a:rPr lang="en-US" dirty="0" err="1" smtClean="0"/>
              <a:t>Adindan</a:t>
            </a:r>
            <a:r>
              <a:rPr lang="en-US" dirty="0" smtClean="0"/>
              <a:t> UTM coordinate </a:t>
            </a:r>
            <a:r>
              <a:rPr lang="en-US" dirty="0"/>
              <a:t>system</a:t>
            </a:r>
            <a:r>
              <a:rPr lang="en-US" dirty="0" smtClean="0"/>
              <a:t>.</a:t>
            </a:r>
          </a:p>
          <a:p>
            <a:r>
              <a:rPr lang="en-US" dirty="0"/>
              <a:t>This </a:t>
            </a:r>
            <a:r>
              <a:rPr lang="en-US" dirty="0" smtClean="0"/>
              <a:t>coordinate </a:t>
            </a:r>
            <a:r>
              <a:rPr lang="en-US" dirty="0"/>
              <a:t>transformation </a:t>
            </a:r>
            <a:r>
              <a:rPr lang="en-US" dirty="0" smtClean="0"/>
              <a:t>considered as a three-step </a:t>
            </a:r>
            <a:r>
              <a:rPr lang="en-US" dirty="0"/>
              <a:t>process that involves:</a:t>
            </a:r>
          </a:p>
          <a:p>
            <a:pPr lvl="1"/>
            <a:r>
              <a:rPr lang="en-US" dirty="0"/>
              <a:t>1. </a:t>
            </a:r>
            <a:r>
              <a:rPr lang="en-US" i="1" dirty="0"/>
              <a:t>Scaling </a:t>
            </a:r>
            <a:r>
              <a:rPr lang="en-US" dirty="0"/>
              <a:t>to create equal dimensions in the two coordinate systems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FF0000"/>
                </a:solidFill>
              </a:rPr>
              <a:t>(if it is conformal transformation)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2. </a:t>
            </a:r>
            <a:r>
              <a:rPr lang="en-US" i="1" dirty="0"/>
              <a:t>Rotation </a:t>
            </a:r>
            <a:r>
              <a:rPr lang="en-US" dirty="0"/>
              <a:t>to make the reference axes of the two systems parallel.</a:t>
            </a:r>
          </a:p>
          <a:p>
            <a:pPr lvl="1"/>
            <a:r>
              <a:rPr lang="en-US" dirty="0"/>
              <a:t>3. </a:t>
            </a:r>
            <a:r>
              <a:rPr lang="en-US" i="1" dirty="0"/>
              <a:t>Translations </a:t>
            </a:r>
            <a:r>
              <a:rPr lang="en-US" dirty="0"/>
              <a:t>to create a common origin for the two coordinate systems.</a:t>
            </a:r>
          </a:p>
        </p:txBody>
      </p:sp>
    </p:spTree>
    <p:extLst>
      <p:ext uri="{BB962C8B-B14F-4D97-AF65-F5344CB8AC3E}">
        <p14:creationId xmlns:p14="http://schemas.microsoft.com/office/powerpoint/2010/main" val="125662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Matrices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85900"/>
            <a:ext cx="9427722" cy="520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Helmert</a:t>
            </a:r>
            <a:r>
              <a:rPr lang="en-US" dirty="0"/>
              <a:t> transformation between 2</a:t>
            </a:r>
            <a:br>
              <a:rPr lang="en-US" dirty="0"/>
            </a:br>
            <a:r>
              <a:rPr lang="en-US" dirty="0"/>
              <a:t>Cartesian coordinate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05462"/>
            <a:ext cx="8238066" cy="475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of transformation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1133475"/>
            <a:ext cx="9186863" cy="542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2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</a:t>
            </a:r>
            <a:r>
              <a:rPr lang="en-US" dirty="0" err="1"/>
              <a:t>Helmert</a:t>
            </a:r>
            <a:r>
              <a:rPr lang="en-US" dirty="0"/>
              <a:t> model with small scale</a:t>
            </a:r>
            <a:br>
              <a:rPr lang="en-US" dirty="0"/>
            </a:br>
            <a:r>
              <a:rPr lang="en-US" dirty="0"/>
              <a:t>change and small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00699"/>
            <a:ext cx="8333316" cy="47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of </a:t>
            </a:r>
            <a:r>
              <a:rPr lang="en-US" dirty="0" err="1"/>
              <a:t>Helmert</a:t>
            </a:r>
            <a:r>
              <a:rPr lang="en-US" dirty="0"/>
              <a:t>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4" y="1270000"/>
            <a:ext cx="9248775" cy="535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0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Helmert</a:t>
            </a:r>
            <a:r>
              <a:rPr lang="en-US" dirty="0"/>
              <a:t> model with residuals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57325"/>
            <a:ext cx="9247716" cy="512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</TotalTime>
  <Words>293</Words>
  <Application>Microsoft Office PowerPoint</Application>
  <PresentationFormat>Widescreen</PresentationFormat>
  <Paragraphs>39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Symbol</vt:lpstr>
      <vt:lpstr>Trebuchet MS</vt:lpstr>
      <vt:lpstr>Wingdings 3</vt:lpstr>
      <vt:lpstr>Facet</vt:lpstr>
      <vt:lpstr>3D Helmert transformation</vt:lpstr>
      <vt:lpstr>3D Helmert Transformation</vt:lpstr>
      <vt:lpstr>Introduction </vt:lpstr>
      <vt:lpstr>Rotation Matrices</vt:lpstr>
      <vt:lpstr>Helmert transformation between 2 Cartesian coordinate systems</vt:lpstr>
      <vt:lpstr>Estimation of transformation parameters</vt:lpstr>
      <vt:lpstr>Linear Helmert model with small scale change and small rotations</vt:lpstr>
      <vt:lpstr>Approximation of Helmert model</vt:lpstr>
      <vt:lpstr>Helmert model with residuals</vt:lpstr>
      <vt:lpstr>Linear observation equations for 1 point</vt:lpstr>
      <vt:lpstr>Linear observation equations for n points</vt:lpstr>
      <vt:lpstr>Least squares solutions</vt:lpstr>
      <vt:lpstr>Rigorous linearization of Helmert model</vt:lpstr>
      <vt:lpstr>True and approximate rotation matrix</vt:lpstr>
      <vt:lpstr>Series expansion of the rotation matrix</vt:lpstr>
      <vt:lpstr>Derivatives of the rotation matrix</vt:lpstr>
      <vt:lpstr>Linearization of Helmert model</vt:lpstr>
      <vt:lpstr>Linearized Helmert model for 1 point</vt:lpstr>
      <vt:lpstr>Linearized Helmert model for 1 point</vt:lpstr>
      <vt:lpstr>Coefficients of the matrix A </vt:lpstr>
      <vt:lpstr>Linearized Helmert model for n points</vt:lpstr>
      <vt:lpstr>Least squares solutions</vt:lpstr>
      <vt:lpstr>Remarks on transformation parameters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Helmert transformation</dc:title>
  <dc:creator>ande</dc:creator>
  <cp:lastModifiedBy>ande</cp:lastModifiedBy>
  <cp:revision>26</cp:revision>
  <dcterms:created xsi:type="dcterms:W3CDTF">2016-12-27T17:45:33Z</dcterms:created>
  <dcterms:modified xsi:type="dcterms:W3CDTF">2017-02-15T12:08:00Z</dcterms:modified>
</cp:coreProperties>
</file>