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6FF-45A7-4CBB-B09E-88C55EB0B06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01B2-1F25-4063-BBAF-748E4F67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7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6FF-45A7-4CBB-B09E-88C55EB0B06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01B2-1F25-4063-BBAF-748E4F67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1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6FF-45A7-4CBB-B09E-88C55EB0B06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01B2-1F25-4063-BBAF-748E4F67D2D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3607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6FF-45A7-4CBB-B09E-88C55EB0B06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01B2-1F25-4063-BBAF-748E4F67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74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6FF-45A7-4CBB-B09E-88C55EB0B06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01B2-1F25-4063-BBAF-748E4F67D2D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1397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6FF-45A7-4CBB-B09E-88C55EB0B06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01B2-1F25-4063-BBAF-748E4F67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62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6FF-45A7-4CBB-B09E-88C55EB0B06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01B2-1F25-4063-BBAF-748E4F67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6FF-45A7-4CBB-B09E-88C55EB0B06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01B2-1F25-4063-BBAF-748E4F67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9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6FF-45A7-4CBB-B09E-88C55EB0B06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01B2-1F25-4063-BBAF-748E4F67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6FF-45A7-4CBB-B09E-88C55EB0B06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01B2-1F25-4063-BBAF-748E4F67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6FF-45A7-4CBB-B09E-88C55EB0B06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01B2-1F25-4063-BBAF-748E4F67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6FF-45A7-4CBB-B09E-88C55EB0B06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01B2-1F25-4063-BBAF-748E4F67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6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6FF-45A7-4CBB-B09E-88C55EB0B06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01B2-1F25-4063-BBAF-748E4F67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8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6FF-45A7-4CBB-B09E-88C55EB0B06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01B2-1F25-4063-BBAF-748E4F67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2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6FF-45A7-4CBB-B09E-88C55EB0B06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01B2-1F25-4063-BBAF-748E4F67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4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6FF-45A7-4CBB-B09E-88C55EB0B06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01B2-1F25-4063-BBAF-748E4F67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4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F56FF-45A7-4CBB-B09E-88C55EB0B06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6801B2-1F25-4063-BBAF-748E4F67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2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Reference System &amp; Coordinate Transformation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LECTURE 01 - INTRODUCTION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Geoid JGM2S (Ellipsoid: GRS80)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59" y="1270000"/>
            <a:ext cx="10060605" cy="534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spherical earth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16" y="1270000"/>
            <a:ext cx="7433088" cy="53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of spherical 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plane through the spherical </a:t>
            </a:r>
            <a:r>
              <a:rPr lang="en-US" dirty="0" smtClean="0"/>
              <a:t>center </a:t>
            </a:r>
            <a:r>
              <a:rPr lang="en-US" dirty="0"/>
              <a:t>cuts the </a:t>
            </a:r>
            <a:r>
              <a:rPr lang="en-US" dirty="0" smtClean="0"/>
              <a:t>sphere along </a:t>
            </a:r>
            <a:r>
              <a:rPr lang="en-US" dirty="0"/>
              <a:t>a great circle. The shortest distance between </a:t>
            </a:r>
            <a:r>
              <a:rPr lang="en-US" dirty="0" smtClean="0"/>
              <a:t>two points </a:t>
            </a:r>
            <a:r>
              <a:rPr lang="en-US" dirty="0"/>
              <a:t>on the sphere is along the great circle through </a:t>
            </a:r>
            <a:r>
              <a:rPr lang="en-US" dirty="0" smtClean="0"/>
              <a:t>the two </a:t>
            </a:r>
            <a:r>
              <a:rPr lang="en-US" dirty="0"/>
              <a:t>points.</a:t>
            </a:r>
          </a:p>
          <a:p>
            <a:r>
              <a:rPr lang="en-US" dirty="0" smtClean="0"/>
              <a:t>The </a:t>
            </a:r>
            <a:r>
              <a:rPr lang="en-US" dirty="0"/>
              <a:t>length of a part of a great circle can be expressed </a:t>
            </a:r>
            <a:r>
              <a:rPr lang="en-US" dirty="0" smtClean="0"/>
              <a:t>by its </a:t>
            </a:r>
            <a:r>
              <a:rPr lang="en-US" dirty="0"/>
              <a:t>geocentric angle → angular distance, </a:t>
            </a:r>
            <a:r>
              <a:rPr lang="en-US" dirty="0" smtClean="0"/>
              <a:t>spherical distance</a:t>
            </a:r>
            <a:r>
              <a:rPr lang="en-US" dirty="0"/>
              <a:t>. Distances/lengths on the sphere have </a:t>
            </a:r>
            <a:r>
              <a:rPr lang="en-US" dirty="0" smtClean="0"/>
              <a:t>angular units </a:t>
            </a:r>
            <a:r>
              <a:rPr lang="en-US" dirty="0"/>
              <a:t>(</a:t>
            </a:r>
            <a:r>
              <a:rPr lang="en-US" i="1" dirty="0"/>
              <a:t>radian, </a:t>
            </a:r>
            <a:r>
              <a:rPr lang="en-US" i="1" dirty="0" err="1"/>
              <a:t>deg</a:t>
            </a:r>
            <a:r>
              <a:rPr lang="en-US" i="1" dirty="0"/>
              <a:t>/min/sec</a:t>
            </a:r>
            <a:r>
              <a:rPr lang="en-US" dirty="0"/>
              <a:t>)</a:t>
            </a:r>
          </a:p>
          <a:p>
            <a:r>
              <a:rPr lang="en-US" dirty="0" smtClean="0"/>
              <a:t>Three </a:t>
            </a:r>
            <a:r>
              <a:rPr lang="en-US" dirty="0"/>
              <a:t>great circles form a spherical triangle</a:t>
            </a:r>
          </a:p>
          <a:p>
            <a:r>
              <a:rPr lang="en-US" dirty="0" smtClean="0"/>
              <a:t>On </a:t>
            </a:r>
            <a:r>
              <a:rPr lang="en-US" dirty="0"/>
              <a:t>a spherical earth, positions can be defined </a:t>
            </a:r>
            <a:r>
              <a:rPr lang="en-US" dirty="0" smtClean="0"/>
              <a:t>by spherical </a:t>
            </a:r>
            <a:r>
              <a:rPr lang="en-US" dirty="0"/>
              <a:t>coordinates (</a:t>
            </a:r>
            <a:r>
              <a:rPr lang="en-US" i="1" dirty="0"/>
              <a:t>geocentric latitude, longitude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42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excess </a:t>
            </a:r>
            <a:r>
              <a:rPr lang="el-GR" i="1" dirty="0"/>
              <a:t>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344" y="2160588"/>
            <a:ext cx="74733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96" y="1930400"/>
            <a:ext cx="8666543" cy="444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6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10" y="2160589"/>
            <a:ext cx="4827058" cy="4369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468" y="2581737"/>
            <a:ext cx="4953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6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48275"/>
            <a:ext cx="4827058" cy="4369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877" y="2148275"/>
            <a:ext cx="4055738" cy="42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44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Ellipsoid (Spheroid)</a:t>
            </a:r>
            <a:br>
              <a:rPr lang="en-US" dirty="0"/>
            </a:br>
            <a:r>
              <a:rPr lang="en-US" dirty="0"/>
              <a:t>Rotate an ellipse around the minor 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043574"/>
            <a:ext cx="8596668" cy="44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98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Ellipsoidal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05" y="1793537"/>
            <a:ext cx="8888697" cy="46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81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Widely used reference ellipsoids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882445"/>
              </p:ext>
            </p:extLst>
          </p:nvPr>
        </p:nvGraphicFramePr>
        <p:xfrm>
          <a:off x="328246" y="1930400"/>
          <a:ext cx="9917723" cy="2524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098"/>
                <a:gridCol w="1068150"/>
                <a:gridCol w="2224078"/>
                <a:gridCol w="2551249"/>
                <a:gridCol w="2591148"/>
              </a:tblGrid>
              <a:tr h="539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Name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Year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 (m)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1/f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Remarks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07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Clarke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1880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6 378 249.145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293.465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Ethiopia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4909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GRS 80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1980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6 378 137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298.257 222 101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Recomm. by IAG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03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WGS 84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1984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6 378 137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298.257 223 563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Used in GPS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2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Hayford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1910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6 378 388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297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 America, ED 87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88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 need this course?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701801"/>
            <a:ext cx="8804102" cy="48387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/>
              <a:t>Coordinates </a:t>
            </a:r>
            <a:r>
              <a:rPr lang="en-US" sz="2400" dirty="0"/>
              <a:t>are the most </a:t>
            </a:r>
            <a:r>
              <a:rPr lang="en-US" sz="2400" dirty="0" smtClean="0"/>
              <a:t>fundamental information </a:t>
            </a:r>
            <a:r>
              <a:rPr lang="en-US" sz="2400" dirty="0"/>
              <a:t>in geospatial </a:t>
            </a:r>
            <a:r>
              <a:rPr lang="en-US" sz="2400" dirty="0" smtClean="0"/>
              <a:t>databases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Many </a:t>
            </a:r>
            <a:r>
              <a:rPr lang="en-US" sz="2400" dirty="0"/>
              <a:t>different types of coordinate systems in </a:t>
            </a:r>
            <a:r>
              <a:rPr lang="en-US" sz="2400" dirty="0" smtClean="0"/>
              <a:t>use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Exchange </a:t>
            </a:r>
            <a:r>
              <a:rPr lang="en-US" sz="2400" dirty="0"/>
              <a:t>of geospatial data needs </a:t>
            </a:r>
            <a:r>
              <a:rPr lang="en-US" sz="2400" dirty="0" smtClean="0"/>
              <a:t>well-defined coordinate systems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Transformation </a:t>
            </a:r>
            <a:r>
              <a:rPr lang="en-US" sz="2400" dirty="0"/>
              <a:t>of data between traditional </a:t>
            </a:r>
            <a:r>
              <a:rPr lang="en-US" sz="2400" dirty="0" smtClean="0"/>
              <a:t>systems and </a:t>
            </a:r>
            <a:r>
              <a:rPr lang="en-US" sz="2400" dirty="0"/>
              <a:t>modern (GNSS-based) </a:t>
            </a:r>
            <a:r>
              <a:rPr lang="en-US" sz="2400" dirty="0" smtClean="0"/>
              <a:t>systems information </a:t>
            </a:r>
            <a:r>
              <a:rPr lang="en-US" sz="2400" dirty="0"/>
              <a:t>in geospatial databases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The </a:t>
            </a:r>
            <a:r>
              <a:rPr lang="en-US" sz="2400" dirty="0"/>
              <a:t>problem: </a:t>
            </a:r>
            <a:r>
              <a:rPr lang="en-US" sz="2400" b="1" dirty="0"/>
              <a:t>2 + 1 ≠ </a:t>
            </a:r>
            <a:r>
              <a:rPr lang="en-US" sz="2400" b="1" dirty="0" smtClean="0"/>
              <a:t>3</a:t>
            </a:r>
          </a:p>
          <a:p>
            <a:pPr>
              <a:buClr>
                <a:srgbClr val="FF0000"/>
              </a:buClr>
            </a:pPr>
            <a:r>
              <a:rPr lang="en-US" sz="2400" i="1" dirty="0" smtClean="0"/>
              <a:t>Triangulation </a:t>
            </a:r>
            <a:r>
              <a:rPr lang="en-US" sz="2400" i="1" dirty="0"/>
              <a:t>(2D) + levelling (1D) </a:t>
            </a:r>
            <a:r>
              <a:rPr lang="en-US" sz="2400" b="1" dirty="0"/>
              <a:t>≠ </a:t>
            </a:r>
            <a:r>
              <a:rPr lang="en-US" sz="2400" i="1" dirty="0"/>
              <a:t>GPS (3D)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6468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Radius of curvature on the ellipsoid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79" y="1930400"/>
            <a:ext cx="9010267" cy="450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50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Radius of curvature on the ellipsoid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68" y="1649045"/>
            <a:ext cx="9123569" cy="480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52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Radius of curvature on the ellipsoid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98"/>
          <a:stretch/>
        </p:blipFill>
        <p:spPr>
          <a:xfrm>
            <a:off x="527207" y="1828800"/>
            <a:ext cx="8876099" cy="49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87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of the Meridian 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50" y="1740585"/>
            <a:ext cx="9263835" cy="47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32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of the Meridian 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22" y="1930400"/>
            <a:ext cx="9296758" cy="433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15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of the Meridian 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19" y="1930400"/>
            <a:ext cx="8888697" cy="46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87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keep rounding errors &lt; 0.</a:t>
            </a:r>
            <a:r>
              <a:rPr lang="en-US" i="1" dirty="0"/>
              <a:t>1 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12" y="1552916"/>
            <a:ext cx="8794912" cy="509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0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the earth’s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plane (plane surveying)</a:t>
            </a:r>
          </a:p>
          <a:p>
            <a:r>
              <a:rPr lang="en-US" dirty="0" smtClean="0"/>
              <a:t>By spherical surface (R=6371 km)</a:t>
            </a:r>
          </a:p>
          <a:p>
            <a:r>
              <a:rPr lang="en-US" dirty="0" smtClean="0"/>
              <a:t>By the geoid ( or mean sea level)</a:t>
            </a:r>
          </a:p>
          <a:p>
            <a:r>
              <a:rPr lang="en-US" dirty="0" smtClean="0"/>
              <a:t>By an ellipsoid of revolution (with two different axis equatorial and polar)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of the Earth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5800" y="22059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However, it is actually an </a:t>
            </a:r>
            <a:r>
              <a:rPr lang="en-US" b="0" i="0" u="none" strike="noStrike" baseline="0" dirty="0" smtClean="0">
                <a:solidFill>
                  <a:srgbClr val="CD0000"/>
                </a:solidFill>
                <a:latin typeface="Verdana" panose="020B0604030504040204" pitchFamily="34" charset="0"/>
              </a:rPr>
              <a:t>ellipsoid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slightly larger in radius at the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equator than at the poles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7334" y="22059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We normally think of the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earth as a </a:t>
            </a:r>
            <a:r>
              <a:rPr lang="en-US" b="0" i="0" u="none" strike="noStrike" baseline="0" dirty="0" smtClean="0">
                <a:solidFill>
                  <a:srgbClr val="CD0000"/>
                </a:solidFill>
                <a:latin typeface="Verdana" panose="020B0604030504040204" pitchFamily="34" charset="0"/>
              </a:rPr>
              <a:t>sphere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66" y="3473107"/>
            <a:ext cx="3048668" cy="2781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354" y="3619192"/>
            <a:ext cx="4064891" cy="248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Surfaces related to the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continental area of the earth surface is irregular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Mt Everest at 8848m above the sea level</a:t>
            </a:r>
          </a:p>
          <a:p>
            <a:r>
              <a:rPr lang="en-US" dirty="0" smtClean="0"/>
              <a:t>67</a:t>
            </a:r>
            <a:r>
              <a:rPr lang="en-US" dirty="0"/>
              <a:t>% of earth surface is covered by the sea. The sea level </a:t>
            </a:r>
            <a:r>
              <a:rPr lang="en-US" dirty="0" smtClean="0"/>
              <a:t>is much </a:t>
            </a:r>
            <a:r>
              <a:rPr lang="en-US" dirty="0"/>
              <a:t>smoother than the natural surface of the earth</a:t>
            </a:r>
          </a:p>
          <a:p>
            <a:r>
              <a:rPr lang="en-US" dirty="0" smtClean="0"/>
              <a:t>Global </a:t>
            </a:r>
            <a:r>
              <a:rPr lang="en-US" dirty="0"/>
              <a:t>Mean Sea Level (MSL) is a part of a </a:t>
            </a:r>
            <a:r>
              <a:rPr lang="en-US" dirty="0" smtClean="0"/>
              <a:t>special equipotential </a:t>
            </a:r>
            <a:r>
              <a:rPr lang="en-US" dirty="0"/>
              <a:t>surface in the earth’s gravity field, called </a:t>
            </a:r>
            <a:r>
              <a:rPr lang="en-US" dirty="0" smtClean="0"/>
              <a:t>the </a:t>
            </a:r>
            <a:r>
              <a:rPr lang="en-US" b="1" dirty="0" smtClean="0"/>
              <a:t>geoid</a:t>
            </a:r>
            <a:endParaRPr lang="en-US" b="1" dirty="0"/>
          </a:p>
          <a:p>
            <a:r>
              <a:rPr lang="en-US" dirty="0" smtClean="0"/>
              <a:t>The </a:t>
            </a:r>
            <a:r>
              <a:rPr lang="en-US" dirty="0"/>
              <a:t>geoid coincides with the sea level and extends </a:t>
            </a:r>
            <a:r>
              <a:rPr lang="en-US" dirty="0" smtClean="0"/>
              <a:t>below the </a:t>
            </a:r>
            <a:r>
              <a:rPr lang="en-US" dirty="0"/>
              <a:t>continent</a:t>
            </a:r>
          </a:p>
          <a:p>
            <a:r>
              <a:rPr lang="en-US" dirty="0" smtClean="0"/>
              <a:t>Reference </a:t>
            </a:r>
            <a:r>
              <a:rPr lang="en-US" dirty="0"/>
              <a:t>ellipsoid is most close to the geoid in the </a:t>
            </a:r>
            <a:r>
              <a:rPr lang="en-US" dirty="0" smtClean="0"/>
              <a:t>least squares </a:t>
            </a:r>
            <a:r>
              <a:rPr lang="en-US" dirty="0"/>
              <a:t>sense</a:t>
            </a:r>
          </a:p>
        </p:txBody>
      </p:sp>
    </p:spTree>
    <p:extLst>
      <p:ext uri="{BB962C8B-B14F-4D97-AF65-F5344CB8AC3E}">
        <p14:creationId xmlns:p14="http://schemas.microsoft.com/office/powerpoint/2010/main" val="29207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Earth’s natural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74" y="1701232"/>
            <a:ext cx="9032125" cy="4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 ellipsoid to the geoid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15" y="1572064"/>
            <a:ext cx="9007522" cy="499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geoid-ellipsoid separation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16088"/>
            <a:ext cx="752872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err="1"/>
              <a:t>vs</a:t>
            </a:r>
            <a:r>
              <a:rPr lang="en-US" dirty="0"/>
              <a:t> global ellipsoids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77" y="1776481"/>
            <a:ext cx="7089064" cy="464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482</Words>
  <Application>Microsoft Office PowerPoint</Application>
  <PresentationFormat>Widescreen</PresentationFormat>
  <Paragraphs>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Verdana</vt:lpstr>
      <vt:lpstr>Wingdings 3</vt:lpstr>
      <vt:lpstr>Facet</vt:lpstr>
      <vt:lpstr>Reference System &amp; Coordinate Transformation</vt:lpstr>
      <vt:lpstr>Why You need this course?</vt:lpstr>
      <vt:lpstr>Representation of the earth’s surface</vt:lpstr>
      <vt:lpstr>Shape of the Earth</vt:lpstr>
      <vt:lpstr>Surfaces related to the earth</vt:lpstr>
      <vt:lpstr>Earth’s natural surface</vt:lpstr>
      <vt:lpstr>Fitting an ellipsoid to the geoid</vt:lpstr>
      <vt:lpstr>The geoid-ellipsoid separation</vt:lpstr>
      <vt:lpstr>Local vs global ellipsoids</vt:lpstr>
      <vt:lpstr>World Geoid JGM2S (Ellipsoid: GRS80)</vt:lpstr>
      <vt:lpstr>A spherical earth</vt:lpstr>
      <vt:lpstr>Concepts of spherical trigonometry</vt:lpstr>
      <vt:lpstr>Spherical excess ε</vt:lpstr>
      <vt:lpstr>Spherical trigonometry</vt:lpstr>
      <vt:lpstr>Spherical trigonometry</vt:lpstr>
      <vt:lpstr>Spherical trigonometry</vt:lpstr>
      <vt:lpstr>Ellipsoid (Spheroid) Rotate an ellipse around the minor axis</vt:lpstr>
      <vt:lpstr>Ellipsoidal Parameters</vt:lpstr>
      <vt:lpstr>Widely used reference ellipsoids</vt:lpstr>
      <vt:lpstr>Radius of curvature on the ellipsoid</vt:lpstr>
      <vt:lpstr>Radius of curvature on the ellipsoid</vt:lpstr>
      <vt:lpstr>Radius of curvature on the ellipsoid</vt:lpstr>
      <vt:lpstr>Length of the Meridian Arc</vt:lpstr>
      <vt:lpstr>Length of the Meridian Arc</vt:lpstr>
      <vt:lpstr>Length of the Meridian Arc</vt:lpstr>
      <vt:lpstr>How to keep rounding errors &lt; 0.1 mm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Reference System &amp; Coordinate Transformation</dc:title>
  <dc:creator>ande</dc:creator>
  <cp:lastModifiedBy>ande</cp:lastModifiedBy>
  <cp:revision>10</cp:revision>
  <dcterms:created xsi:type="dcterms:W3CDTF">2016-11-09T19:51:11Z</dcterms:created>
  <dcterms:modified xsi:type="dcterms:W3CDTF">2016-11-14T11:41:12Z</dcterms:modified>
</cp:coreProperties>
</file>