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43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75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3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4067-E6CD-462C-A88F-842D1B9A5AD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1B61D4-EE8B-4B0B-B058-B3C0B7AC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Coordinate systems on the ellipsoid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Meridian ellipse and latitude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8"/>
            <a:ext cx="8596668" cy="46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i="1" dirty="0"/>
              <a:t>P </a:t>
            </a:r>
            <a:r>
              <a:rPr lang="en-US" dirty="0"/>
              <a:t>on the reference ellipsoid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89" y="2466418"/>
            <a:ext cx="5753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i="1" dirty="0"/>
              <a:t>P </a:t>
            </a:r>
            <a:r>
              <a:rPr lang="en-US" dirty="0"/>
              <a:t>above the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4" y="1589953"/>
            <a:ext cx="8412075" cy="52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i="1" dirty="0"/>
              <a:t>P </a:t>
            </a:r>
            <a:r>
              <a:rPr lang="en-US" dirty="0"/>
              <a:t>above the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8521985" cy="33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geodetic to Cartesian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1" y="1569066"/>
            <a:ext cx="8960119" cy="49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from Cartesian</a:t>
            </a:r>
            <a:br>
              <a:rPr lang="en-US" dirty="0"/>
            </a:br>
            <a:r>
              <a:rPr lang="en-US" dirty="0"/>
              <a:t>coordinates to geodetic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6" y="1771862"/>
            <a:ext cx="8788156" cy="48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from Cartesian</a:t>
            </a:r>
            <a:br>
              <a:rPr lang="en-US" dirty="0"/>
            </a:br>
            <a:r>
              <a:rPr lang="en-US" dirty="0"/>
              <a:t>coordinates to geodetic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59912"/>
            <a:ext cx="8042369" cy="465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08" y="2795790"/>
            <a:ext cx="4736088" cy="3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from Cartesian</a:t>
            </a:r>
            <a:br>
              <a:rPr lang="en-US" dirty="0"/>
            </a:br>
            <a:r>
              <a:rPr lang="en-US" dirty="0"/>
              <a:t>coordinates to geodetic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7" y="1780109"/>
            <a:ext cx="8576553" cy="48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from Cartesian</a:t>
            </a:r>
            <a:br>
              <a:rPr lang="en-US" dirty="0"/>
            </a:br>
            <a:r>
              <a:rPr lang="en-US" dirty="0"/>
              <a:t>coordinates to geodetic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point P is not on the reference ellipsoid (h≠0)</a:t>
            </a:r>
          </a:p>
          <a:p>
            <a:r>
              <a:rPr lang="en-US" dirty="0"/>
              <a:t>Iterative computation of latitude and height:</a:t>
            </a:r>
          </a:p>
          <a:p>
            <a:r>
              <a:rPr lang="en-US" dirty="0"/>
              <a:t>n=0 : assume h0 = 0,</a:t>
            </a:r>
          </a:p>
          <a:p>
            <a:r>
              <a:rPr lang="en-US" dirty="0"/>
              <a:t>n=1 : → </a:t>
            </a:r>
            <a:r>
              <a:rPr lang="el-GR" dirty="0"/>
              <a:t>φ1 → </a:t>
            </a:r>
            <a:r>
              <a:rPr lang="en-US" dirty="0"/>
              <a:t>N1 → h1</a:t>
            </a:r>
          </a:p>
          <a:p>
            <a:r>
              <a:rPr lang="en-US" dirty="0"/>
              <a:t>n=2 : → </a:t>
            </a:r>
            <a:r>
              <a:rPr lang="el-GR" dirty="0"/>
              <a:t>φ2 → </a:t>
            </a:r>
            <a:r>
              <a:rPr lang="en-US" dirty="0"/>
              <a:t>N2 → h2</a:t>
            </a:r>
          </a:p>
          <a:p>
            <a:r>
              <a:rPr lang="en-US" dirty="0"/>
              <a:t>n=3 : → </a:t>
            </a:r>
            <a:r>
              <a:rPr lang="el-GR" dirty="0"/>
              <a:t>φ3 → </a:t>
            </a:r>
            <a:r>
              <a:rPr lang="en-US" dirty="0"/>
              <a:t>N3 → h3</a:t>
            </a:r>
          </a:p>
          <a:p>
            <a:r>
              <a:rPr lang="en-US" dirty="0"/>
              <a:t>………………………………………….</a:t>
            </a:r>
          </a:p>
          <a:p>
            <a:r>
              <a:rPr lang="en-US" dirty="0"/>
              <a:t>n-1 : → </a:t>
            </a:r>
            <a:r>
              <a:rPr lang="el-GR" dirty="0"/>
              <a:t>φ</a:t>
            </a:r>
            <a:r>
              <a:rPr lang="en-US" dirty="0"/>
              <a:t>n-1 → Nn-1 → hn-1</a:t>
            </a:r>
          </a:p>
          <a:p>
            <a:r>
              <a:rPr lang="en-US" dirty="0"/>
              <a:t>n : → </a:t>
            </a:r>
            <a:r>
              <a:rPr lang="el-GR" dirty="0"/>
              <a:t>φ</a:t>
            </a:r>
            <a:r>
              <a:rPr lang="en-US" dirty="0"/>
              <a:t>n → </a:t>
            </a:r>
            <a:r>
              <a:rPr lang="en-US" dirty="0" err="1"/>
              <a:t>Nn</a:t>
            </a:r>
            <a:r>
              <a:rPr lang="en-US" dirty="0"/>
              <a:t> → </a:t>
            </a:r>
            <a:r>
              <a:rPr lang="en-US" dirty="0" err="1" smtClean="0"/>
              <a:t>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Helmert’s</a:t>
            </a:r>
            <a:r>
              <a:rPr lang="en-US" dirty="0"/>
              <a:t> differential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2" y="1660762"/>
            <a:ext cx="8963501" cy="48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 on the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Rectangular </a:t>
            </a:r>
            <a:r>
              <a:rPr lang="en-US" dirty="0"/>
              <a:t>coordinates </a:t>
            </a:r>
            <a:r>
              <a:rPr lang="en-US" dirty="0" err="1"/>
              <a:t>vs</a:t>
            </a:r>
            <a:r>
              <a:rPr lang="en-US" dirty="0"/>
              <a:t> spherical coordinates.</a:t>
            </a:r>
          </a:p>
          <a:p>
            <a:r>
              <a:rPr lang="en-US" dirty="0" smtClean="0"/>
              <a:t>Geodetic </a:t>
            </a:r>
            <a:r>
              <a:rPr lang="en-US" dirty="0"/>
              <a:t>coordinates </a:t>
            </a:r>
            <a:r>
              <a:rPr lang="en-US" i="1" dirty="0"/>
              <a:t>(φ, λ, h) </a:t>
            </a:r>
            <a:r>
              <a:rPr lang="en-US" dirty="0"/>
              <a:t>and (</a:t>
            </a:r>
            <a:r>
              <a:rPr lang="en-US" i="1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. a point </a:t>
            </a:r>
            <a:r>
              <a:rPr lang="en-US" b="1" dirty="0"/>
              <a:t>on </a:t>
            </a:r>
            <a:r>
              <a:rPr lang="en-US" dirty="0"/>
              <a:t>the ellipsoid; a point </a:t>
            </a:r>
            <a:r>
              <a:rPr lang="en-US" b="1" dirty="0"/>
              <a:t>above </a:t>
            </a:r>
            <a:r>
              <a:rPr lang="en-US" dirty="0"/>
              <a:t>ellipsoid</a:t>
            </a:r>
          </a:p>
          <a:p>
            <a:r>
              <a:rPr lang="en-US" dirty="0" smtClean="0"/>
              <a:t>Reduced </a:t>
            </a:r>
            <a:r>
              <a:rPr lang="en-US" dirty="0"/>
              <a:t>latitude for a point </a:t>
            </a:r>
            <a:r>
              <a:rPr lang="en-US" b="1" dirty="0"/>
              <a:t>on </a:t>
            </a:r>
            <a:r>
              <a:rPr lang="en-US" dirty="0"/>
              <a:t>the reference ellipsoid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. Relations among 3 types of latitudes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reduced latitude to (</a:t>
            </a:r>
            <a:r>
              <a:rPr lang="en-US" i="1" dirty="0" err="1"/>
              <a:t>x,y,z</a:t>
            </a:r>
            <a:r>
              <a:rPr lang="en-US" dirty="0"/>
              <a:t>)</a:t>
            </a:r>
          </a:p>
          <a:p>
            <a:r>
              <a:rPr lang="en-US" dirty="0" smtClean="0"/>
              <a:t>Transformation </a:t>
            </a:r>
            <a:r>
              <a:rPr lang="en-US" dirty="0"/>
              <a:t>from </a:t>
            </a:r>
            <a:r>
              <a:rPr lang="en-US" i="1" dirty="0"/>
              <a:t>(x, y, z) </a:t>
            </a:r>
            <a:r>
              <a:rPr lang="en-US" dirty="0"/>
              <a:t>to </a:t>
            </a:r>
            <a:r>
              <a:rPr lang="en-US" i="1" dirty="0"/>
              <a:t>(</a:t>
            </a:r>
            <a:r>
              <a:rPr lang="el-GR" i="1" dirty="0"/>
              <a:t>φ, λ, </a:t>
            </a:r>
            <a:r>
              <a:rPr lang="en-US" i="1" dirty="0"/>
              <a:t>h)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point </a:t>
            </a:r>
            <a:r>
              <a:rPr lang="en-US" b="1" dirty="0"/>
              <a:t>on </a:t>
            </a:r>
            <a:r>
              <a:rPr lang="en-US" dirty="0"/>
              <a:t>the ellipsoid. a point </a:t>
            </a:r>
            <a:r>
              <a:rPr lang="en-US" b="1" dirty="0"/>
              <a:t>above </a:t>
            </a:r>
            <a:r>
              <a:rPr lang="en-US" dirty="0"/>
              <a:t>the ellipsoid</a:t>
            </a:r>
          </a:p>
          <a:p>
            <a:r>
              <a:rPr lang="en-US" dirty="0" smtClean="0"/>
              <a:t>Differential </a:t>
            </a:r>
            <a:r>
              <a:rPr lang="en-US" dirty="0"/>
              <a:t>formulas between (</a:t>
            </a:r>
            <a:r>
              <a:rPr lang="en-US" i="1" dirty="0"/>
              <a:t>x, y, z</a:t>
            </a:r>
            <a:r>
              <a:rPr lang="en-US" dirty="0"/>
              <a:t>) to (</a:t>
            </a:r>
            <a:r>
              <a:rPr lang="en-US" i="1" dirty="0"/>
              <a:t>φ, λ, h</a:t>
            </a:r>
            <a:r>
              <a:rPr lang="en-US" dirty="0"/>
              <a:t>)</a:t>
            </a:r>
          </a:p>
          <a:p>
            <a:r>
              <a:rPr lang="en-US" dirty="0" err="1" smtClean="0"/>
              <a:t>Topocentric</a:t>
            </a:r>
            <a:r>
              <a:rPr lang="en-US" dirty="0" smtClean="0"/>
              <a:t> </a:t>
            </a:r>
            <a:r>
              <a:rPr lang="en-US" dirty="0"/>
              <a:t>coordinates</a:t>
            </a:r>
          </a:p>
          <a:p>
            <a:pPr lvl="1"/>
            <a:r>
              <a:rPr lang="en-US" dirty="0"/>
              <a:t>Changes among (</a:t>
            </a:r>
            <a:r>
              <a:rPr lang="en-US" dirty="0" err="1"/>
              <a:t>x,y,z</a:t>
            </a:r>
            <a:r>
              <a:rPr lang="en-US" dirty="0"/>
              <a:t>), geodetic and </a:t>
            </a:r>
            <a:r>
              <a:rPr lang="en-US" dirty="0" err="1"/>
              <a:t>topocentric</a:t>
            </a:r>
            <a:r>
              <a:rPr lang="en-US" dirty="0"/>
              <a:t> coordinates</a:t>
            </a:r>
          </a:p>
        </p:txBody>
      </p:sp>
    </p:spTree>
    <p:extLst>
      <p:ext uri="{BB962C8B-B14F-4D97-AF65-F5344CB8AC3E}">
        <p14:creationId xmlns:p14="http://schemas.microsoft.com/office/powerpoint/2010/main" val="32272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Helmert’s</a:t>
            </a:r>
            <a:r>
              <a:rPr lang="en-US" dirty="0"/>
              <a:t> differential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26990"/>
            <a:ext cx="10009716" cy="55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6" y="1930400"/>
            <a:ext cx="8596668" cy="48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versus Cartesian coordinates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73733"/>
            <a:ext cx="8999347" cy="51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versus Cartesian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57444"/>
            <a:ext cx="8373400" cy="48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</a:t>
            </a:r>
            <a:r>
              <a:rPr lang="en-US" dirty="0" smtClean="0"/>
              <a:t>latitude </a:t>
            </a:r>
            <a:r>
              <a:rPr lang="en-US" dirty="0"/>
              <a:t>on the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8" y="1550301"/>
            <a:ext cx="9173930" cy="5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Topocentric</a:t>
            </a:r>
            <a:r>
              <a:rPr lang="en-US" dirty="0"/>
              <a:t>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</a:t>
            </a:r>
            <a:r>
              <a:rPr lang="en-US" dirty="0"/>
              <a:t>at a ground point </a:t>
            </a:r>
            <a:r>
              <a:rPr lang="en-US" i="1" dirty="0"/>
              <a:t>P (</a:t>
            </a:r>
            <a:r>
              <a:rPr lang="en-US" i="1" dirty="0" err="1"/>
              <a:t>Xp</a:t>
            </a:r>
            <a:r>
              <a:rPr lang="en-US" i="1" dirty="0"/>
              <a:t>, </a:t>
            </a:r>
            <a:r>
              <a:rPr lang="en-US" i="1" dirty="0" err="1"/>
              <a:t>Yp</a:t>
            </a:r>
            <a:r>
              <a:rPr lang="en-US" i="1" dirty="0"/>
              <a:t>, </a:t>
            </a:r>
            <a:r>
              <a:rPr lang="en-US" i="1" dirty="0" err="1"/>
              <a:t>Zp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dirty="0" smtClean="0"/>
              <a:t>Horizontal </a:t>
            </a:r>
            <a:r>
              <a:rPr lang="en-US" dirty="0"/>
              <a:t>axes toward the North (</a:t>
            </a:r>
            <a:r>
              <a:rPr lang="en-US" i="1" dirty="0"/>
              <a:t>N</a:t>
            </a:r>
            <a:r>
              <a:rPr lang="en-US" dirty="0"/>
              <a:t>) and East (</a:t>
            </a:r>
            <a:r>
              <a:rPr lang="en-US" i="1" dirty="0"/>
              <a:t>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Vertical </a:t>
            </a:r>
            <a:r>
              <a:rPr lang="en-US" dirty="0"/>
              <a:t>axis upward along the plumb line (</a:t>
            </a:r>
            <a:r>
              <a:rPr lang="en-US" i="1" dirty="0"/>
              <a:t>U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i="1" dirty="0" smtClean="0"/>
              <a:t>P-NEU </a:t>
            </a:r>
            <a:r>
              <a:rPr lang="en-US" dirty="0"/>
              <a:t>forms a </a:t>
            </a:r>
            <a:r>
              <a:rPr lang="en-US" b="1" i="1" dirty="0"/>
              <a:t>left-handed </a:t>
            </a:r>
            <a:r>
              <a:rPr lang="en-US" b="1" i="1" dirty="0" smtClean="0"/>
              <a:t>system</a:t>
            </a:r>
          </a:p>
          <a:p>
            <a:endParaRPr lang="en-US" b="1" i="1" dirty="0"/>
          </a:p>
          <a:p>
            <a:r>
              <a:rPr lang="en-US" dirty="0" smtClean="0"/>
              <a:t>The </a:t>
            </a:r>
            <a:r>
              <a:rPr lang="en-US" dirty="0"/>
              <a:t>plumb line can be approximated by </a:t>
            </a:r>
            <a:r>
              <a:rPr lang="en-US" dirty="0" smtClean="0"/>
              <a:t>the ellipsoidal </a:t>
            </a:r>
            <a:r>
              <a:rPr lang="en-US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6810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Topocentric</a:t>
            </a:r>
            <a:r>
              <a:rPr lang="en-US" dirty="0"/>
              <a:t>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75062"/>
            <a:ext cx="851333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the z-axis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2" y="1541723"/>
            <a:ext cx="8893060" cy="52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399"/>
            <a:ext cx="8357484" cy="47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0" y="159346"/>
            <a:ext cx="8596668" cy="1320800"/>
          </a:xfrm>
        </p:spPr>
        <p:txBody>
          <a:bodyPr/>
          <a:lstStyle/>
          <a:p>
            <a:r>
              <a:rPr lang="en-US" dirty="0" err="1"/>
              <a:t>Topocentric</a:t>
            </a:r>
            <a:r>
              <a:rPr lang="en-US" dirty="0"/>
              <a:t> coordinates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96" t="47127" r="29195"/>
          <a:stretch/>
        </p:blipFill>
        <p:spPr>
          <a:xfrm>
            <a:off x="49705" y="1678806"/>
            <a:ext cx="5158853" cy="2694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3935" y="911400"/>
                <a:ext cx="6048915" cy="1137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(90°−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180−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35" y="911400"/>
                <a:ext cx="6048915" cy="11374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35" y="159346"/>
            <a:ext cx="5791200" cy="498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33" y="3502809"/>
            <a:ext cx="3608274" cy="32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</a:t>
            </a:r>
            <a:r>
              <a:rPr lang="en-US" dirty="0" err="1"/>
              <a:t>vs</a:t>
            </a:r>
            <a:r>
              <a:rPr lang="en-US" dirty="0"/>
              <a:t> spherical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63262"/>
            <a:ext cx="8596668" cy="49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Topocentric</a:t>
            </a:r>
            <a:r>
              <a:rPr lang="en-US" dirty="0"/>
              <a:t>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6" y="1768025"/>
            <a:ext cx="8575646" cy="47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84" y="32385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/>
              <a:t>A spherical earth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68" y="1310944"/>
            <a:ext cx="7433088" cy="53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b="1" dirty="0"/>
              <a:t>ellipse </a:t>
            </a:r>
            <a:r>
              <a:rPr lang="en-US" dirty="0"/>
              <a:t>to </a:t>
            </a:r>
            <a:r>
              <a:rPr lang="en-US" b="1" dirty="0"/>
              <a:t>ellipsoid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763262"/>
            <a:ext cx="8800589" cy="4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an ellipsoid of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6" y="1780180"/>
            <a:ext cx="9116705" cy="44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Geodetic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8" y="1710590"/>
            <a:ext cx="8764343" cy="49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Longitude, </a:t>
            </a:r>
            <a:r>
              <a:rPr lang="el-GR" i="1" dirty="0"/>
              <a:t>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1" y="1436354"/>
            <a:ext cx="8701791" cy="50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</a:t>
            </a:r>
            <a:r>
              <a:rPr lang="en-US" i="1" dirty="0"/>
              <a:t>x, y </a:t>
            </a:r>
            <a:r>
              <a:rPr lang="en-US" dirty="0"/>
              <a:t>and </a:t>
            </a:r>
            <a:r>
              <a:rPr lang="en-US" i="1" dirty="0"/>
              <a:t>p, 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0" y="1733762"/>
            <a:ext cx="8757662" cy="49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66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360</Words>
  <Application>Microsoft Office PowerPoint</Application>
  <PresentationFormat>Widescreen</PresentationFormat>
  <Paragraphs>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Cambria Math</vt:lpstr>
      <vt:lpstr>Trebuchet MS</vt:lpstr>
      <vt:lpstr>Wingdings 3</vt:lpstr>
      <vt:lpstr>Facet</vt:lpstr>
      <vt:lpstr>Coordinate systems on the ellipsoid</vt:lpstr>
      <vt:lpstr>Coordinate systems on the ellipsoid</vt:lpstr>
      <vt:lpstr>Rectangular vs spherical coordinates</vt:lpstr>
      <vt:lpstr>A spherical earth</vt:lpstr>
      <vt:lpstr>From ellipse to ellipsoid of revolution</vt:lpstr>
      <vt:lpstr>Geometry of an ellipsoid of revolution</vt:lpstr>
      <vt:lpstr>Definition of Geodetic Coordinates</vt:lpstr>
      <vt:lpstr>Definition of Longitude, λ</vt:lpstr>
      <vt:lpstr>Relation between x, y and p, λ</vt:lpstr>
      <vt:lpstr>Meridian ellipse and latitude</vt:lpstr>
      <vt:lpstr>Point P on the reference ellipsoid</vt:lpstr>
      <vt:lpstr>Point P above the reference ellipsoid</vt:lpstr>
      <vt:lpstr>Point P above the reference ellipsoid</vt:lpstr>
      <vt:lpstr>From geodetic to Cartesian coordinates</vt:lpstr>
      <vt:lpstr>Transformation from Cartesian coordinates to geodetic coordinates</vt:lpstr>
      <vt:lpstr>Transformation from Cartesian coordinates to geodetic coordinates</vt:lpstr>
      <vt:lpstr>Transformation from Cartesian coordinates to geodetic coordinates</vt:lpstr>
      <vt:lpstr>Transformation from Cartesian coordinates to geodetic coordinates</vt:lpstr>
      <vt:lpstr>Helmert’s differential formulas</vt:lpstr>
      <vt:lpstr>Helmert’s differential formulas</vt:lpstr>
      <vt:lpstr>Inverse formulas</vt:lpstr>
      <vt:lpstr>Geodetic versus Cartesian coordinates</vt:lpstr>
      <vt:lpstr>Geodetic versus Cartesian coordinates</vt:lpstr>
      <vt:lpstr>3 types of latitude on the ellipsoid</vt:lpstr>
      <vt:lpstr>Topocentric coordinates</vt:lpstr>
      <vt:lpstr>Topocentric coordinates</vt:lpstr>
      <vt:lpstr>Rotation around the z-axis</vt:lpstr>
      <vt:lpstr>Rotation Matrices</vt:lpstr>
      <vt:lpstr>Topocentric coordinates</vt:lpstr>
      <vt:lpstr>Topocentric coordinates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systems on the ellipsoid</dc:title>
  <dc:creator>ande</dc:creator>
  <cp:lastModifiedBy>ande</cp:lastModifiedBy>
  <cp:revision>18</cp:revision>
  <dcterms:created xsi:type="dcterms:W3CDTF">2016-11-24T14:32:35Z</dcterms:created>
  <dcterms:modified xsi:type="dcterms:W3CDTF">2016-11-28T17:17:01Z</dcterms:modified>
</cp:coreProperties>
</file>