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4F04BA-0A26-471E-90E5-7E4C3859F87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5EA7-F6FC-4DE1-9A10-922613C2A82C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3AE9-54E4-4DFB-9D77-FB8E79F9C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3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5EA7-F6FC-4DE1-9A10-922613C2A82C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3AE9-54E4-4DFB-9D77-FB8E79F9C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7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5EA7-F6FC-4DE1-9A10-922613C2A82C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3AE9-54E4-4DFB-9D77-FB8E79F9C17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5257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5EA7-F6FC-4DE1-9A10-922613C2A82C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3AE9-54E4-4DFB-9D77-FB8E79F9C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45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5EA7-F6FC-4DE1-9A10-922613C2A82C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3AE9-54E4-4DFB-9D77-FB8E79F9C17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2452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5EA7-F6FC-4DE1-9A10-922613C2A82C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3AE9-54E4-4DFB-9D77-FB8E79F9C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24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5EA7-F6FC-4DE1-9A10-922613C2A82C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3AE9-54E4-4DFB-9D77-FB8E79F9C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01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5EA7-F6FC-4DE1-9A10-922613C2A82C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3AE9-54E4-4DFB-9D77-FB8E79F9C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4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5EA7-F6FC-4DE1-9A10-922613C2A82C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3AE9-54E4-4DFB-9D77-FB8E79F9C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1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5EA7-F6FC-4DE1-9A10-922613C2A82C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3AE9-54E4-4DFB-9D77-FB8E79F9C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35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5EA7-F6FC-4DE1-9A10-922613C2A82C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3AE9-54E4-4DFB-9D77-FB8E79F9C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0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5EA7-F6FC-4DE1-9A10-922613C2A82C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3AE9-54E4-4DFB-9D77-FB8E79F9C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5EA7-F6FC-4DE1-9A10-922613C2A82C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3AE9-54E4-4DFB-9D77-FB8E79F9C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7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5EA7-F6FC-4DE1-9A10-922613C2A82C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3AE9-54E4-4DFB-9D77-FB8E79F9C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3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5EA7-F6FC-4DE1-9A10-922613C2A82C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3AE9-54E4-4DFB-9D77-FB8E79F9C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2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5EA7-F6FC-4DE1-9A10-922613C2A82C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3AE9-54E4-4DFB-9D77-FB8E79F9C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7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55EA7-F6FC-4DE1-9A10-922613C2A82C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AE83AE9-54E4-4DFB-9D77-FB8E79F9C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3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Geodetic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47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Azimuth change along a geodetic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" y="1530167"/>
            <a:ext cx="9018270" cy="532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69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09600"/>
            <a:ext cx="8596668" cy="607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08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equations of Geodetic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1623060"/>
            <a:ext cx="8802515" cy="507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96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Clairaut’s</a:t>
            </a:r>
            <a:r>
              <a:rPr lang="en-US" dirty="0"/>
              <a:t> equation of geodetic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4" y="1636395"/>
            <a:ext cx="8883477" cy="507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53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Clairaut’s</a:t>
            </a:r>
            <a:r>
              <a:rPr lang="en-US" dirty="0"/>
              <a:t> equation on the sphere</a:t>
            </a:r>
            <a:br>
              <a:rPr lang="en-US" dirty="0"/>
            </a:br>
            <a:r>
              <a:rPr lang="en-US" dirty="0"/>
              <a:t>(= </a:t>
            </a:r>
            <a:r>
              <a:rPr lang="en-US" i="1" dirty="0"/>
              <a:t>sine </a:t>
            </a:r>
            <a:r>
              <a:rPr lang="en-US" dirty="0"/>
              <a:t>theorem)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30400"/>
            <a:ext cx="7712286" cy="442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78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Clairaut’s</a:t>
            </a:r>
            <a:r>
              <a:rPr lang="en-US" dirty="0" smtClean="0"/>
              <a:t> </a:t>
            </a:r>
            <a:r>
              <a:rPr lang="en-US" dirty="0"/>
              <a:t>equation on the 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722120"/>
            <a:ext cx="8797752" cy="505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00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</a:t>
            </a:r>
            <a:r>
              <a:rPr lang="en-US" i="1" dirty="0"/>
              <a:t>one </a:t>
            </a:r>
            <a:r>
              <a:rPr lang="en-US" dirty="0"/>
              <a:t>geodesic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77340"/>
            <a:ext cx="9063990" cy="505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11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</a:t>
            </a:r>
            <a:r>
              <a:rPr lang="en-US" i="1" dirty="0"/>
              <a:t>one </a:t>
            </a:r>
            <a:r>
              <a:rPr lang="en-US" dirty="0"/>
              <a:t>geodesic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30400"/>
            <a:ext cx="6752166" cy="46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6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geodetic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• </a:t>
            </a:r>
            <a:r>
              <a:rPr lang="en-US" dirty="0"/>
              <a:t>Basic problems on the plane</a:t>
            </a:r>
          </a:p>
          <a:p>
            <a:r>
              <a:rPr lang="en-US" dirty="0"/>
              <a:t>• Basic problems on the </a:t>
            </a:r>
            <a:r>
              <a:rPr lang="en-US" dirty="0" smtClean="0"/>
              <a:t>sphere</a:t>
            </a:r>
          </a:p>
          <a:p>
            <a:r>
              <a:rPr lang="en-US" dirty="0"/>
              <a:t>Basic problems on the reference ellipsoid</a:t>
            </a:r>
          </a:p>
          <a:p>
            <a:r>
              <a:rPr lang="en-US" dirty="0" smtClean="0"/>
              <a:t>– </a:t>
            </a:r>
            <a:r>
              <a:rPr lang="en-US" dirty="0"/>
              <a:t>Outline of solutions</a:t>
            </a:r>
          </a:p>
          <a:p>
            <a:r>
              <a:rPr lang="en-US" dirty="0"/>
              <a:t>– Gauss method of mean arguments</a:t>
            </a:r>
          </a:p>
          <a:p>
            <a:r>
              <a:rPr lang="en-US" dirty="0"/>
              <a:t>– </a:t>
            </a:r>
            <a:r>
              <a:rPr lang="en-US" dirty="0" err="1"/>
              <a:t>Bessl’s</a:t>
            </a:r>
            <a:r>
              <a:rPr lang="en-US" dirty="0"/>
              <a:t> method for long distances</a:t>
            </a:r>
          </a:p>
          <a:p>
            <a:r>
              <a:rPr lang="en-US" dirty="0"/>
              <a:t>– Example: maritime boundary delimitation</a:t>
            </a:r>
          </a:p>
          <a:p>
            <a:r>
              <a:rPr lang="en-US" dirty="0"/>
              <a:t>– Example: global triangulation on the ellipsoid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12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problems on the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8700135" cy="512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3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Geodetic lines &amp; basic geodetic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r>
              <a:rPr lang="en-US" dirty="0"/>
              <a:t>: geodetic lines, geodetic triangles</a:t>
            </a:r>
            <a:r>
              <a:rPr lang="en-US" dirty="0" smtClean="0"/>
              <a:t>, geodetic </a:t>
            </a:r>
            <a:r>
              <a:rPr lang="en-US" dirty="0"/>
              <a:t>azimuth, normal sections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smtClean="0"/>
              <a:t>geodetic lines</a:t>
            </a:r>
          </a:p>
          <a:p>
            <a:endParaRPr lang="en-US" dirty="0" smtClean="0"/>
          </a:p>
          <a:p>
            <a:r>
              <a:rPr lang="en-US" dirty="0" smtClean="0"/>
              <a:t>Three </a:t>
            </a:r>
            <a:r>
              <a:rPr lang="en-US" dirty="0"/>
              <a:t>basic equations of geodetic </a:t>
            </a:r>
            <a:r>
              <a:rPr lang="en-US" dirty="0" smtClean="0"/>
              <a:t>lines</a:t>
            </a:r>
          </a:p>
          <a:p>
            <a:endParaRPr lang="en-US" dirty="0"/>
          </a:p>
          <a:p>
            <a:r>
              <a:rPr lang="en-US" dirty="0" err="1" smtClean="0"/>
              <a:t>Clairaut’s</a:t>
            </a:r>
            <a:r>
              <a:rPr lang="en-US" dirty="0" smtClean="0"/>
              <a:t> equation</a:t>
            </a:r>
          </a:p>
          <a:p>
            <a:endParaRPr lang="en-US" dirty="0" smtClean="0"/>
          </a:p>
          <a:p>
            <a:r>
              <a:rPr lang="en-US" dirty="0" smtClean="0"/>
              <a:t>Basic </a:t>
            </a:r>
            <a:r>
              <a:rPr lang="en-US" dirty="0"/>
              <a:t>geodetic </a:t>
            </a:r>
            <a:r>
              <a:rPr lang="en-US" dirty="0" smtClean="0"/>
              <a:t>problems on </a:t>
            </a:r>
            <a:r>
              <a:rPr lang="en-US" dirty="0"/>
              <a:t>the plane, on the sphere, on the reference ellipsoid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875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problems on the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1543800"/>
            <a:ext cx="8909195" cy="513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8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problems on the sphere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9462" y="2160588"/>
            <a:ext cx="6933113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43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problem on the 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02" y="1521142"/>
            <a:ext cx="9093518" cy="515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44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problem on the 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869412"/>
            <a:ext cx="8596668" cy="487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01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problems on the ellipsoid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4" y="1619250"/>
            <a:ext cx="8814897" cy="508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41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for BGPs on the ellipsoid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1576387"/>
            <a:ext cx="9218295" cy="518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22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Gauss’ method of mean arguments</a:t>
            </a:r>
            <a:br>
              <a:rPr lang="en-US" dirty="0"/>
            </a:br>
            <a:r>
              <a:rPr lang="en-US" dirty="0"/>
              <a:t>for medium distances &lt;600km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Series expansion around the average latitude</a:t>
            </a:r>
          </a:p>
          <a:p>
            <a:r>
              <a:rPr lang="en-US" dirty="0"/>
              <a:t>• Series expansion up to 4th terms</a:t>
            </a:r>
          </a:p>
          <a:p>
            <a:r>
              <a:rPr lang="en-US" dirty="0"/>
              <a:t>• Accurate for medium distances up to 600 km</a:t>
            </a:r>
          </a:p>
          <a:p>
            <a:r>
              <a:rPr lang="en-US" dirty="0"/>
              <a:t>• Solution to the inverse problem is straight-forward</a:t>
            </a:r>
          </a:p>
          <a:p>
            <a:r>
              <a:rPr lang="en-US" dirty="0"/>
              <a:t>• Solution to the direct problem is evaluated iteratively.</a:t>
            </a:r>
          </a:p>
          <a:p>
            <a:r>
              <a:rPr lang="en-US" dirty="0"/>
              <a:t>– </a:t>
            </a:r>
            <a:r>
              <a:rPr lang="en-US" i="1" dirty="0"/>
              <a:t>Spherical solution can be the initial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350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Gauss’ method of mean arguments</a:t>
            </a:r>
            <a:br>
              <a:rPr lang="en-US" dirty="0"/>
            </a:br>
            <a:r>
              <a:rPr lang="en-US" i="1" dirty="0"/>
              <a:t>Solution to the inverse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" y="1767856"/>
            <a:ext cx="8712518" cy="496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25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Gauss’ method of mean arguments</a:t>
            </a:r>
            <a:br>
              <a:rPr lang="en-US" dirty="0"/>
            </a:br>
            <a:r>
              <a:rPr lang="en-US" i="1" dirty="0"/>
              <a:t>Solution to the direct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713547"/>
            <a:ext cx="8506778" cy="500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08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Gauss’ method of mean arguments</a:t>
            </a:r>
            <a:br>
              <a:rPr lang="en-US" dirty="0"/>
            </a:br>
            <a:r>
              <a:rPr lang="en-US" i="1" dirty="0"/>
              <a:t>Solution to the direct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" y="1622107"/>
            <a:ext cx="8866332" cy="501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04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Geodetic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</a:t>
            </a:r>
            <a:r>
              <a:rPr lang="en-US" dirty="0"/>
              <a:t>P on a curve ℓ situated on the reference </a:t>
            </a:r>
            <a:r>
              <a:rPr lang="en-US" dirty="0" smtClean="0"/>
              <a:t>ellipsoid</a:t>
            </a:r>
          </a:p>
          <a:p>
            <a:endParaRPr lang="en-US" dirty="0"/>
          </a:p>
          <a:p>
            <a:r>
              <a:rPr lang="en-US" dirty="0" smtClean="0"/>
              <a:t>Osculating </a:t>
            </a:r>
            <a:r>
              <a:rPr lang="en-US" dirty="0"/>
              <a:t>plane of </a:t>
            </a:r>
            <a:r>
              <a:rPr lang="en-US" dirty="0" smtClean="0"/>
              <a:t>P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osculating plane of P always contains </a:t>
            </a:r>
            <a:r>
              <a:rPr lang="en-US" dirty="0" smtClean="0"/>
              <a:t>the ellipsoidal </a:t>
            </a:r>
            <a:r>
              <a:rPr lang="en-US" dirty="0"/>
              <a:t>normal at P, then ℓ is a geodetic </a:t>
            </a:r>
            <a:r>
              <a:rPr lang="en-US" dirty="0" smtClean="0"/>
              <a:t>line</a:t>
            </a:r>
          </a:p>
          <a:p>
            <a:endParaRPr lang="en-US" dirty="0"/>
          </a:p>
          <a:p>
            <a:r>
              <a:rPr lang="en-US" dirty="0" smtClean="0"/>
              <a:t>Between </a:t>
            </a:r>
            <a:r>
              <a:rPr lang="en-US" dirty="0"/>
              <a:t>two points on the ellipsoidal surface, </a:t>
            </a:r>
            <a:r>
              <a:rPr lang="en-US" dirty="0" smtClean="0"/>
              <a:t>the shortest </a:t>
            </a:r>
            <a:r>
              <a:rPr lang="en-US" dirty="0"/>
              <a:t>distance is along the geodetic line between </a:t>
            </a:r>
            <a:r>
              <a:rPr lang="en-US" dirty="0" smtClean="0"/>
              <a:t>the two </a:t>
            </a:r>
            <a:r>
              <a:rPr lang="en-US" dirty="0"/>
              <a:t>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78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Bessel’s spherical 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439227"/>
            <a:ext cx="8847282" cy="519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4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Geodetic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60" y="2160589"/>
            <a:ext cx="3421842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 </a:t>
            </a:r>
            <a:r>
              <a:rPr lang="en-US" sz="2800" dirty="0"/>
              <a:t>geodetic </a:t>
            </a:r>
            <a:r>
              <a:rPr lang="en-US" sz="2800" dirty="0" smtClean="0"/>
              <a:t>lines form </a:t>
            </a:r>
            <a:r>
              <a:rPr lang="en-US" sz="2800" dirty="0"/>
              <a:t>a </a:t>
            </a:r>
            <a:r>
              <a:rPr lang="en-US" sz="2800" dirty="0" smtClean="0"/>
              <a:t>geodetic triangle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63" y="1682264"/>
            <a:ext cx="4166513" cy="395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18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Geodetic excess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83" y="2125639"/>
            <a:ext cx="4166513" cy="3950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394" y="2160589"/>
            <a:ext cx="3926569" cy="391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16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of a geodetic triangle</a:t>
            </a:r>
            <a:br>
              <a:rPr lang="en-US" dirty="0"/>
            </a:br>
            <a:r>
              <a:rPr lang="en-US" dirty="0"/>
              <a:t>by a planar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30400"/>
            <a:ext cx="8591550" cy="490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53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Geodetic </a:t>
            </a:r>
            <a:r>
              <a:rPr lang="en-US" dirty="0"/>
              <a:t>azimuth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14" y="1769467"/>
            <a:ext cx="8146626" cy="46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67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Geodetic line &amp; normal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77" y="1585912"/>
            <a:ext cx="8806325" cy="498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0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change along a geodetic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5" y="1432435"/>
            <a:ext cx="8765367" cy="533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20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</TotalTime>
  <Words>334</Words>
  <Application>Microsoft Office PowerPoint</Application>
  <PresentationFormat>Widescreen</PresentationFormat>
  <Paragraphs>59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Trebuchet MS</vt:lpstr>
      <vt:lpstr>Wingdings 3</vt:lpstr>
      <vt:lpstr>Facet</vt:lpstr>
      <vt:lpstr>Geodetic lines</vt:lpstr>
      <vt:lpstr>Geodetic lines &amp; basic geodetic problems</vt:lpstr>
      <vt:lpstr>Definition of Geodetic lines</vt:lpstr>
      <vt:lpstr>Geodetic triangle</vt:lpstr>
      <vt:lpstr>Geodetic excess</vt:lpstr>
      <vt:lpstr>Approximation of a geodetic triangle by a planar triangle</vt:lpstr>
      <vt:lpstr>Geodetic azimuth</vt:lpstr>
      <vt:lpstr>Geodetic line &amp; normal sections</vt:lpstr>
      <vt:lpstr>Differential change along a geodetic line</vt:lpstr>
      <vt:lpstr>Azimuth change along a geodetic line</vt:lpstr>
      <vt:lpstr>PowerPoint Presentation</vt:lpstr>
      <vt:lpstr>Basic equations of Geodetic lines</vt:lpstr>
      <vt:lpstr>Clairaut’s equation of geodetic lines</vt:lpstr>
      <vt:lpstr>Clairaut’s equation on the sphere (= sine theorem)</vt:lpstr>
      <vt:lpstr>Clairaut’s equation on the sphere</vt:lpstr>
      <vt:lpstr>Example of one geodesic</vt:lpstr>
      <vt:lpstr>Example of one geodesic</vt:lpstr>
      <vt:lpstr>Basic geodetic problems</vt:lpstr>
      <vt:lpstr>Basic problems on the plane</vt:lpstr>
      <vt:lpstr>Basic problems on the plane</vt:lpstr>
      <vt:lpstr>Basic problems on the sphere</vt:lpstr>
      <vt:lpstr>Direct problem on the sphere</vt:lpstr>
      <vt:lpstr>Inverse problem on the sphere</vt:lpstr>
      <vt:lpstr>Basic problems on the ellipsoid</vt:lpstr>
      <vt:lpstr>Methods for BGPs on the ellipsoid</vt:lpstr>
      <vt:lpstr>Gauss’ method of mean arguments for medium distances &lt;600km</vt:lpstr>
      <vt:lpstr>Gauss’ method of mean arguments Solution to the inverse problem</vt:lpstr>
      <vt:lpstr>Gauss’ method of mean arguments Solution to the direct problem</vt:lpstr>
      <vt:lpstr>Gauss’ method of mean arguments Solution to the direct problem</vt:lpstr>
      <vt:lpstr>Bessel’s spherical projection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Geodetic lines</dc:title>
  <dc:creator>ande</dc:creator>
  <cp:lastModifiedBy>ande</cp:lastModifiedBy>
  <cp:revision>6</cp:revision>
  <dcterms:created xsi:type="dcterms:W3CDTF">2016-11-27T17:10:51Z</dcterms:created>
  <dcterms:modified xsi:type="dcterms:W3CDTF">2016-11-27T17:41:56Z</dcterms:modified>
</cp:coreProperties>
</file>