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2" r:id="rId24"/>
    <p:sldId id="278" r:id="rId25"/>
    <p:sldId id="279" r:id="rId26"/>
    <p:sldId id="280" r:id="rId27"/>
    <p:sldId id="28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 snapToGrid="0">
      <p:cViewPr>
        <p:scale>
          <a:sx n="60" d="100"/>
          <a:sy n="60" d="100"/>
        </p:scale>
        <p:origin x="106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322EA-1CA9-4C6A-9C01-2A95B2EE2394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9B51F-4303-400F-A471-CAA0550DC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30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322EA-1CA9-4C6A-9C01-2A95B2EE2394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9B51F-4303-400F-A471-CAA0550DC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538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322EA-1CA9-4C6A-9C01-2A95B2EE2394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9B51F-4303-400F-A471-CAA0550DC89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0132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322EA-1CA9-4C6A-9C01-2A95B2EE2394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9B51F-4303-400F-A471-CAA0550DC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71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322EA-1CA9-4C6A-9C01-2A95B2EE2394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9B51F-4303-400F-A471-CAA0550DC89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2325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322EA-1CA9-4C6A-9C01-2A95B2EE2394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9B51F-4303-400F-A471-CAA0550DC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410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322EA-1CA9-4C6A-9C01-2A95B2EE2394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9B51F-4303-400F-A471-CAA0550DC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68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322EA-1CA9-4C6A-9C01-2A95B2EE2394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9B51F-4303-400F-A471-CAA0550DC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319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322EA-1CA9-4C6A-9C01-2A95B2EE2394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9B51F-4303-400F-A471-CAA0550DC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4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322EA-1CA9-4C6A-9C01-2A95B2EE2394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9B51F-4303-400F-A471-CAA0550DC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79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322EA-1CA9-4C6A-9C01-2A95B2EE2394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9B51F-4303-400F-A471-CAA0550DC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42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322EA-1CA9-4C6A-9C01-2A95B2EE2394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9B51F-4303-400F-A471-CAA0550DC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996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322EA-1CA9-4C6A-9C01-2A95B2EE2394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9B51F-4303-400F-A471-CAA0550DC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392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322EA-1CA9-4C6A-9C01-2A95B2EE2394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9B51F-4303-400F-A471-CAA0550DC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74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322EA-1CA9-4C6A-9C01-2A95B2EE2394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9B51F-4303-400F-A471-CAA0550DC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921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322EA-1CA9-4C6A-9C01-2A95B2EE2394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9B51F-4303-400F-A471-CAA0550DC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755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322EA-1CA9-4C6A-9C01-2A95B2EE2394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509B51F-4303-400F-A471-CAA0550DC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03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Basic concepts of map projections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504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Projections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Conic</a:t>
            </a:r>
            <a:r>
              <a:rPr lang="en-US" sz="2400" dirty="0" smtClean="0"/>
              <a:t> </a:t>
            </a:r>
            <a:r>
              <a:rPr lang="en-US" sz="2400" dirty="0"/>
              <a:t>(Albers Equal Area, Lambert </a:t>
            </a:r>
            <a:r>
              <a:rPr lang="en-US" sz="2400" dirty="0" smtClean="0"/>
              <a:t>Conformal Conic</a:t>
            </a:r>
            <a:r>
              <a:rPr lang="en-US" sz="2400" dirty="0"/>
              <a:t>) - </a:t>
            </a:r>
            <a:r>
              <a:rPr lang="en-US" sz="2400" dirty="0">
                <a:solidFill>
                  <a:srgbClr val="0070C0"/>
                </a:solidFill>
              </a:rPr>
              <a:t>good for East-West land areas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Cylindrical</a:t>
            </a:r>
            <a:r>
              <a:rPr lang="en-US" sz="2400" dirty="0" smtClean="0"/>
              <a:t> </a:t>
            </a:r>
            <a:r>
              <a:rPr lang="en-US" sz="2400" dirty="0"/>
              <a:t>(Transverse Mercator) - </a:t>
            </a:r>
            <a:r>
              <a:rPr lang="en-US" sz="2400" dirty="0">
                <a:solidFill>
                  <a:srgbClr val="0070C0"/>
                </a:solidFill>
              </a:rPr>
              <a:t>good </a:t>
            </a:r>
            <a:r>
              <a:rPr lang="en-US" sz="2400" dirty="0" smtClean="0">
                <a:solidFill>
                  <a:srgbClr val="0070C0"/>
                </a:solidFill>
              </a:rPr>
              <a:t>for North-South </a:t>
            </a:r>
            <a:r>
              <a:rPr lang="en-US" sz="2400" dirty="0">
                <a:solidFill>
                  <a:srgbClr val="0070C0"/>
                </a:solidFill>
              </a:rPr>
              <a:t>land areas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Azimuthal</a:t>
            </a:r>
            <a:r>
              <a:rPr lang="en-US" sz="2400" dirty="0" smtClean="0"/>
              <a:t> </a:t>
            </a:r>
            <a:r>
              <a:rPr lang="en-US" sz="2400" dirty="0"/>
              <a:t>(Lambert Azimuthal Equal Area) </a:t>
            </a:r>
            <a:r>
              <a:rPr lang="en-US" sz="2400" dirty="0" smtClean="0"/>
              <a:t>- </a:t>
            </a:r>
            <a:r>
              <a:rPr lang="en-US" sz="2400" dirty="0" smtClean="0">
                <a:solidFill>
                  <a:srgbClr val="0070C0"/>
                </a:solidFill>
              </a:rPr>
              <a:t>good </a:t>
            </a:r>
            <a:r>
              <a:rPr lang="en-US" sz="2400" dirty="0">
                <a:solidFill>
                  <a:srgbClr val="0070C0"/>
                </a:solidFill>
              </a:rPr>
              <a:t>for polar/global views</a:t>
            </a:r>
          </a:p>
        </p:txBody>
      </p:sp>
    </p:spTree>
    <p:extLst>
      <p:ext uri="{BB962C8B-B14F-4D97-AF65-F5344CB8AC3E}">
        <p14:creationId xmlns:p14="http://schemas.microsoft.com/office/powerpoint/2010/main" val="414492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Curvlinear</a:t>
            </a:r>
            <a:r>
              <a:rPr lang="en-US" dirty="0"/>
              <a:t> coordinate system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663" t="12851" r="19710" b="10682"/>
          <a:stretch/>
        </p:blipFill>
        <p:spPr>
          <a:xfrm>
            <a:off x="6372968" y="2233637"/>
            <a:ext cx="4858604" cy="38213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660" y="1930400"/>
            <a:ext cx="6083308" cy="475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71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differential (metric)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87" y="1269999"/>
            <a:ext cx="8383415" cy="523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0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differential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987" r="31440"/>
          <a:stretch/>
        </p:blipFill>
        <p:spPr>
          <a:xfrm>
            <a:off x="7915701" y="1546586"/>
            <a:ext cx="2920621" cy="51087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717" y="1631287"/>
            <a:ext cx="6136232" cy="478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2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differential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37" y="1678912"/>
            <a:ext cx="8081963" cy="486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87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differential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38287"/>
            <a:ext cx="8740602" cy="509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84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differential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270000"/>
            <a:ext cx="8596668" cy="546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51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of the parallelogram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834" y="1478887"/>
            <a:ext cx="8961966" cy="514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86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Differentials on projection plane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269999"/>
            <a:ext cx="8596668" cy="530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80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scales of map projections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720850"/>
            <a:ext cx="8142816" cy="474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44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projections: basic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Types </a:t>
            </a:r>
            <a:r>
              <a:rPr lang="en-US" sz="2400" dirty="0"/>
              <a:t>of map projections</a:t>
            </a:r>
          </a:p>
          <a:p>
            <a:r>
              <a:rPr lang="en-US" sz="2400" dirty="0" err="1" smtClean="0"/>
              <a:t>Curvlinear</a:t>
            </a:r>
            <a:r>
              <a:rPr lang="en-US" sz="2400" dirty="0" smtClean="0"/>
              <a:t> </a:t>
            </a:r>
            <a:r>
              <a:rPr lang="en-US" sz="2400" dirty="0"/>
              <a:t>coordinate systems</a:t>
            </a:r>
          </a:p>
          <a:p>
            <a:r>
              <a:rPr lang="en-US" sz="2400" dirty="0" smtClean="0"/>
              <a:t>Scales </a:t>
            </a:r>
            <a:r>
              <a:rPr lang="en-US" sz="2400" dirty="0"/>
              <a:t>of map projections</a:t>
            </a:r>
          </a:p>
          <a:p>
            <a:r>
              <a:rPr lang="fr-FR" sz="2400" dirty="0" err="1" smtClean="0"/>
              <a:t>Tissot’s</a:t>
            </a:r>
            <a:r>
              <a:rPr lang="fr-FR" sz="2400" dirty="0" smtClean="0"/>
              <a:t> </a:t>
            </a:r>
            <a:r>
              <a:rPr lang="fr-FR" sz="2400" dirty="0" err="1"/>
              <a:t>indicatrix</a:t>
            </a:r>
            <a:r>
              <a:rPr lang="fr-FR" sz="2400" dirty="0"/>
              <a:t> and principal axes</a:t>
            </a:r>
          </a:p>
          <a:p>
            <a:r>
              <a:rPr lang="en-US" sz="2400" dirty="0" smtClean="0"/>
              <a:t>Properties </a:t>
            </a:r>
            <a:r>
              <a:rPr lang="en-US" sz="2400" dirty="0"/>
              <a:t>of map projections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0705" y="2160589"/>
            <a:ext cx="3288140" cy="304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435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scale of map projections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54" y="3371316"/>
            <a:ext cx="7952316" cy="49858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7663" y="2494692"/>
            <a:ext cx="3686175" cy="590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7663" y="3141127"/>
            <a:ext cx="2390775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70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Tissot’s</a:t>
            </a:r>
            <a:r>
              <a:rPr lang="en-US" dirty="0"/>
              <a:t> </a:t>
            </a:r>
            <a:r>
              <a:rPr lang="en-US" dirty="0" err="1"/>
              <a:t>indicatrix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9157" y="3005064"/>
            <a:ext cx="2017485" cy="38830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234" y="2944649"/>
            <a:ext cx="6415048" cy="34876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0478" y="1744320"/>
            <a:ext cx="9317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dirty="0" err="1" smtClean="0"/>
              <a:t>indicatrix</a:t>
            </a:r>
            <a:r>
              <a:rPr lang="en-US" sz="2400" dirty="0" smtClean="0"/>
              <a:t> is the perfect small ellipse which occurs in any map projection which an infinitely small circle on earth is projected to the plane.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5406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Tissot’s</a:t>
            </a:r>
            <a:r>
              <a:rPr lang="en-US" dirty="0"/>
              <a:t> </a:t>
            </a:r>
            <a:r>
              <a:rPr lang="en-US" dirty="0" err="1"/>
              <a:t>indicatrix</a:t>
            </a:r>
            <a:r>
              <a:rPr lang="en-US" dirty="0"/>
              <a:t> &amp; projection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Conformal </a:t>
            </a:r>
            <a:r>
              <a:rPr lang="en-US" sz="3200" dirty="0"/>
              <a:t>projections: a=b, </a:t>
            </a:r>
            <a:r>
              <a:rPr lang="el-GR" sz="3200" dirty="0" smtClean="0"/>
              <a:t>ω=0</a:t>
            </a:r>
            <a:endParaRPr lang="en-US" sz="3200" dirty="0" smtClean="0"/>
          </a:p>
          <a:p>
            <a:pPr lvl="2"/>
            <a:r>
              <a:rPr lang="en-US" sz="2800" dirty="0" smtClean="0"/>
              <a:t>The </a:t>
            </a:r>
            <a:r>
              <a:rPr lang="en-US" sz="2800" dirty="0" err="1" smtClean="0"/>
              <a:t>indicatrix</a:t>
            </a:r>
            <a:r>
              <a:rPr lang="en-US" sz="2800" dirty="0" smtClean="0"/>
              <a:t> is a circle</a:t>
            </a:r>
            <a:endParaRPr lang="el-GR" sz="2800" dirty="0"/>
          </a:p>
          <a:p>
            <a:r>
              <a:rPr lang="en-US" sz="3200" dirty="0" smtClean="0"/>
              <a:t>Equal-area </a:t>
            </a:r>
            <a:r>
              <a:rPr lang="en-US" sz="3200" dirty="0"/>
              <a:t>projections: </a:t>
            </a:r>
            <a:r>
              <a:rPr lang="en-US" sz="3200" dirty="0" err="1"/>
              <a:t>a•b</a:t>
            </a:r>
            <a:r>
              <a:rPr lang="en-US" sz="3200" dirty="0"/>
              <a:t> =</a:t>
            </a:r>
            <a:r>
              <a:rPr lang="en-US" sz="3200" dirty="0" smtClean="0"/>
              <a:t>1</a:t>
            </a:r>
          </a:p>
          <a:p>
            <a:pPr lvl="2"/>
            <a:r>
              <a:rPr lang="en-US" sz="2800" dirty="0" smtClean="0"/>
              <a:t>Shape and size distortion</a:t>
            </a:r>
            <a:endParaRPr lang="en-US" sz="2800" dirty="0"/>
          </a:p>
          <a:p>
            <a:r>
              <a:rPr lang="en-US" sz="3200" dirty="0" smtClean="0"/>
              <a:t>Equidistant </a:t>
            </a:r>
            <a:r>
              <a:rPr lang="en-US" sz="3200" dirty="0"/>
              <a:t>projections: </a:t>
            </a:r>
            <a:r>
              <a:rPr lang="en-US" sz="3200" i="1" dirty="0"/>
              <a:t>h</a:t>
            </a:r>
            <a:r>
              <a:rPr lang="en-US" sz="3200" dirty="0"/>
              <a:t>=1.0 </a:t>
            </a:r>
            <a:r>
              <a:rPr lang="en-US" sz="3200" dirty="0" smtClean="0"/>
              <a:t>for meridians </a:t>
            </a:r>
            <a:r>
              <a:rPr lang="en-US" sz="3200" dirty="0"/>
              <a:t>and certain parallel circles</a:t>
            </a:r>
          </a:p>
        </p:txBody>
      </p:sp>
    </p:spTree>
    <p:extLst>
      <p:ext uri="{BB962C8B-B14F-4D97-AF65-F5344CB8AC3E}">
        <p14:creationId xmlns:p14="http://schemas.microsoft.com/office/powerpoint/2010/main" val="4293607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270000"/>
            <a:ext cx="1074420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9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438150"/>
            <a:ext cx="8047566" cy="604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35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447011"/>
            <a:ext cx="8596668" cy="632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67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288262"/>
            <a:ext cx="8238066" cy="611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18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342899"/>
            <a:ext cx="8809566" cy="607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9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projections: basic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469362"/>
            <a:ext cx="8428566" cy="499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87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Geodetic </a:t>
            </a:r>
            <a:r>
              <a:rPr lang="en-US" dirty="0" err="1"/>
              <a:t>vs</a:t>
            </a:r>
            <a:r>
              <a:rPr lang="en-US" dirty="0"/>
              <a:t> projected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313325"/>
            <a:ext cx="8596668" cy="496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7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of map projections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Different </a:t>
            </a:r>
            <a:r>
              <a:rPr lang="en-US" sz="2800" dirty="0"/>
              <a:t>projection surfaces</a:t>
            </a:r>
          </a:p>
          <a:p>
            <a:r>
              <a:rPr lang="en-US" sz="2800" dirty="0" smtClean="0"/>
              <a:t>Relation </a:t>
            </a:r>
            <a:r>
              <a:rPr lang="en-US" sz="2800" dirty="0"/>
              <a:t>of projection surfaces to earth surface</a:t>
            </a:r>
          </a:p>
          <a:p>
            <a:r>
              <a:rPr lang="en-US" sz="2800" dirty="0" smtClean="0"/>
              <a:t>Relation </a:t>
            </a:r>
            <a:r>
              <a:rPr lang="en-US" sz="2800" dirty="0"/>
              <a:t>of axis/normal of the </a:t>
            </a:r>
            <a:r>
              <a:rPr lang="en-US" sz="2800" dirty="0" smtClean="0"/>
              <a:t>projection surface </a:t>
            </a:r>
            <a:r>
              <a:rPr lang="en-US" sz="2800" dirty="0"/>
              <a:t>to the earth’s polar axis</a:t>
            </a:r>
          </a:p>
        </p:txBody>
      </p:sp>
    </p:spTree>
    <p:extLst>
      <p:ext uri="{BB962C8B-B14F-4D97-AF65-F5344CB8AC3E}">
        <p14:creationId xmlns:p14="http://schemas.microsoft.com/office/powerpoint/2010/main" val="2194494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by projection surfaces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34" y="1366837"/>
            <a:ext cx="9114366" cy="486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13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 of projection surface to earth surface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818" y="1824500"/>
            <a:ext cx="7848600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43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 to the polar axis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1815" y="1531938"/>
            <a:ext cx="8107705" cy="480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290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map projections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809566" cy="404971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Conformal </a:t>
            </a:r>
            <a:r>
              <a:rPr lang="en-US" sz="2000" dirty="0"/>
              <a:t>projections</a:t>
            </a:r>
          </a:p>
          <a:p>
            <a:pPr lvl="1"/>
            <a:r>
              <a:rPr lang="en-US" sz="2000" dirty="0" smtClean="0"/>
              <a:t>Angles </a:t>
            </a:r>
            <a:r>
              <a:rPr lang="en-US" sz="2000" dirty="0"/>
              <a:t>not changed</a:t>
            </a:r>
          </a:p>
          <a:p>
            <a:pPr lvl="1"/>
            <a:r>
              <a:rPr lang="en-US" sz="2000" dirty="0" smtClean="0"/>
              <a:t>Shape </a:t>
            </a:r>
            <a:r>
              <a:rPr lang="en-US" sz="2000" dirty="0"/>
              <a:t>of small figures not changed</a:t>
            </a:r>
          </a:p>
          <a:p>
            <a:pPr lvl="1"/>
            <a:r>
              <a:rPr lang="en-US" sz="2000" dirty="0" smtClean="0"/>
              <a:t>Same </a:t>
            </a:r>
            <a:r>
              <a:rPr lang="en-US" sz="2000" dirty="0"/>
              <a:t>scale in all directions at the same point</a:t>
            </a:r>
          </a:p>
          <a:p>
            <a:pPr marL="0" indent="0">
              <a:buNone/>
            </a:pPr>
            <a:r>
              <a:rPr lang="en-US" sz="2000" dirty="0" smtClean="0"/>
              <a:t>		(</a:t>
            </a:r>
            <a:r>
              <a:rPr lang="en-US" sz="2000" dirty="0"/>
              <a:t>but: different scales at different points!)</a:t>
            </a:r>
          </a:p>
          <a:p>
            <a:r>
              <a:rPr lang="en-US" sz="2000" dirty="0" smtClean="0"/>
              <a:t>Equal-area </a:t>
            </a:r>
            <a:r>
              <a:rPr lang="en-US" sz="2000" dirty="0"/>
              <a:t>projections </a:t>
            </a:r>
            <a:r>
              <a:rPr lang="en-US" sz="2000" i="1" dirty="0"/>
              <a:t>(equivalence)</a:t>
            </a:r>
          </a:p>
          <a:p>
            <a:pPr lvl="1"/>
            <a:r>
              <a:rPr lang="en-US" sz="2000" dirty="0" smtClean="0"/>
              <a:t>Area </a:t>
            </a:r>
            <a:r>
              <a:rPr lang="en-US" sz="2000" dirty="0"/>
              <a:t>of small figures unchanged =&gt; angles changed</a:t>
            </a:r>
          </a:p>
          <a:p>
            <a:r>
              <a:rPr lang="en-US" sz="2000" dirty="0" smtClean="0"/>
              <a:t>Equidistant </a:t>
            </a:r>
            <a:r>
              <a:rPr lang="en-US" sz="2000" dirty="0"/>
              <a:t>projections </a:t>
            </a:r>
            <a:r>
              <a:rPr lang="en-US" sz="2000" i="1" dirty="0"/>
              <a:t>(equidistance)</a:t>
            </a:r>
          </a:p>
          <a:p>
            <a:pPr lvl="1"/>
            <a:r>
              <a:rPr lang="en-US" sz="2000" dirty="0" smtClean="0"/>
              <a:t>Some </a:t>
            </a:r>
            <a:r>
              <a:rPr lang="en-US" sz="2000" dirty="0"/>
              <a:t>distances not changed (meridians, parallels)</a:t>
            </a:r>
          </a:p>
        </p:txBody>
      </p:sp>
    </p:spTree>
    <p:extLst>
      <p:ext uri="{BB962C8B-B14F-4D97-AF65-F5344CB8AC3E}">
        <p14:creationId xmlns:p14="http://schemas.microsoft.com/office/powerpoint/2010/main" val="205774762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180</TotalTime>
  <Words>248</Words>
  <Application>Microsoft Office PowerPoint</Application>
  <PresentationFormat>Widescreen</PresentationFormat>
  <Paragraphs>50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Trebuchet MS</vt:lpstr>
      <vt:lpstr>Wingdings 3</vt:lpstr>
      <vt:lpstr>Facet</vt:lpstr>
      <vt:lpstr>Basic concepts of map projections</vt:lpstr>
      <vt:lpstr>Map projections: basic concepts</vt:lpstr>
      <vt:lpstr>Map projections: basic concepts</vt:lpstr>
      <vt:lpstr>Geodetic vs projected coordinates</vt:lpstr>
      <vt:lpstr>Classification of map projections</vt:lpstr>
      <vt:lpstr>Classification by projection surfaces</vt:lpstr>
      <vt:lpstr>Relation of projection surface to earth surface</vt:lpstr>
      <vt:lpstr>Relation to the polar axis</vt:lpstr>
      <vt:lpstr>Properties of map projections</vt:lpstr>
      <vt:lpstr>Types of Projections</vt:lpstr>
      <vt:lpstr>Curvlinear coordinate system</vt:lpstr>
      <vt:lpstr>Distance differential (metric)</vt:lpstr>
      <vt:lpstr>Distance differential</vt:lpstr>
      <vt:lpstr>Distance differential</vt:lpstr>
      <vt:lpstr>Distance differential</vt:lpstr>
      <vt:lpstr>Distance differential</vt:lpstr>
      <vt:lpstr>Area of the parallelogram</vt:lpstr>
      <vt:lpstr>Differentials on projection plane</vt:lpstr>
      <vt:lpstr>Linear scales of map projections</vt:lpstr>
      <vt:lpstr>Area scale of map projections</vt:lpstr>
      <vt:lpstr>Tissot’s indicatrix</vt:lpstr>
      <vt:lpstr>Tissot’s indicatrix &amp; projection properties</vt:lpstr>
      <vt:lpstr>Summary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 projections</dc:title>
  <dc:creator>ande</dc:creator>
  <cp:lastModifiedBy>ande</cp:lastModifiedBy>
  <cp:revision>15</cp:revision>
  <dcterms:created xsi:type="dcterms:W3CDTF">2016-12-11T13:25:22Z</dcterms:created>
  <dcterms:modified xsi:type="dcterms:W3CDTF">2016-12-12T20:36:32Z</dcterms:modified>
</cp:coreProperties>
</file>