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6" r:id="rId11"/>
    <p:sldId id="28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4" r:id="rId25"/>
    <p:sldId id="277" r:id="rId26"/>
    <p:sldId id="285" r:id="rId27"/>
    <p:sldId id="278" r:id="rId28"/>
    <p:sldId id="279" r:id="rId29"/>
    <p:sldId id="280" r:id="rId30"/>
    <p:sldId id="28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498461"/>
            <a:ext cx="7766936" cy="1646302"/>
          </a:xfrm>
        </p:spPr>
        <p:txBody>
          <a:bodyPr/>
          <a:lstStyle/>
          <a:p>
            <a:r>
              <a:rPr lang="en-US" dirty="0"/>
              <a:t>Cylindrical projections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6915" y="2055420"/>
            <a:ext cx="7766936" cy="1096899"/>
          </a:xfrm>
        </p:spPr>
        <p:txBody>
          <a:bodyPr/>
          <a:lstStyle/>
          <a:p>
            <a:r>
              <a:rPr lang="en-US" dirty="0" smtClean="0"/>
              <a:t>Lecture 05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99" y="2871988"/>
            <a:ext cx="91630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loxodrome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182" y="1490887"/>
            <a:ext cx="8596668" cy="3880773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 err="1"/>
              <a:t>loxodrome</a:t>
            </a:r>
            <a:r>
              <a:rPr lang="en-US" i="1" dirty="0"/>
              <a:t> </a:t>
            </a:r>
            <a:r>
              <a:rPr lang="en-US" dirty="0"/>
              <a:t>or </a:t>
            </a:r>
            <a:r>
              <a:rPr lang="en-US" i="1" dirty="0" smtClean="0"/>
              <a:t>plumb </a:t>
            </a:r>
            <a:r>
              <a:rPr lang="en-US" i="1" dirty="0"/>
              <a:t>line </a:t>
            </a:r>
            <a:r>
              <a:rPr lang="en-US" dirty="0"/>
              <a:t>is a curved line on the sphere (or ellipsoid) such that every element of the curve </a:t>
            </a:r>
            <a:r>
              <a:rPr lang="en-US" i="1" dirty="0"/>
              <a:t>ds </a:t>
            </a:r>
            <a:r>
              <a:rPr lang="en-US" dirty="0"/>
              <a:t>intersects a meridian at a fixed angle α. In marine and air navigation, aircraft and ships sailing or flying on fixed compass headings are moving along </a:t>
            </a:r>
            <a:r>
              <a:rPr lang="en-US" dirty="0" err="1"/>
              <a:t>loxodromes</a:t>
            </a:r>
            <a:r>
              <a:rPr lang="en-US" dirty="0"/>
              <a:t>, hence knowledge of </a:t>
            </a:r>
            <a:r>
              <a:rPr lang="en-US" dirty="0" err="1"/>
              <a:t>loxodromes</a:t>
            </a:r>
            <a:r>
              <a:rPr lang="en-US" dirty="0"/>
              <a:t> is important in navigation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9" y="2811687"/>
            <a:ext cx="4038063" cy="3896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431273"/>
            <a:ext cx="42672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7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Mercator projection for a 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55" y="1694807"/>
            <a:ext cx="9553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Mercator projection for a 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62946"/>
            <a:ext cx="8337877" cy="514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Mercator projection for a 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99193"/>
            <a:ext cx="8376514" cy="48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Mercator projection for an ellipsoid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7874238" cy="483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Mercator projection for an ellipsoid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796401"/>
            <a:ext cx="8337877" cy="492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Mercator projection for an ellipsoid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41734"/>
            <a:ext cx="7874238" cy="49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Transversal Mercator projections for a 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8106058" cy="485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TM projection (EW truncated)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050" y="1480789"/>
            <a:ext cx="5003573" cy="50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TM, Direct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16298"/>
            <a:ext cx="8324998" cy="49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Cylindrical map projections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58355" y="5280338"/>
            <a:ext cx="3232597" cy="761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90" y="1697427"/>
            <a:ext cx="8199862" cy="44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TM, Inverse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71276"/>
            <a:ext cx="8596668" cy="506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Gauss-</a:t>
            </a:r>
            <a:r>
              <a:rPr lang="en-US" dirty="0" err="1"/>
              <a:t>Krüger</a:t>
            </a:r>
            <a:r>
              <a:rPr lang="en-US" dirty="0"/>
              <a:t> map projections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74953"/>
            <a:ext cx="8453242" cy="490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Ellipsoidal TM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015" y="1759904"/>
            <a:ext cx="6078135" cy="468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46" y="175407"/>
            <a:ext cx="8376514" cy="627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602" y="407016"/>
            <a:ext cx="1725769" cy="1320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90" y="-25757"/>
            <a:ext cx="8223857" cy="4516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22" y="4491153"/>
            <a:ext cx="1019175" cy="78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129" y="2939373"/>
            <a:ext cx="18669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77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378115"/>
            <a:ext cx="8209089" cy="61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82752"/>
            <a:ext cx="7555404" cy="3495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690" y="5309940"/>
            <a:ext cx="6068095" cy="1462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01" y="3908236"/>
            <a:ext cx="4759568" cy="26210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5651" y="5655883"/>
            <a:ext cx="2550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Bo is calculated using </a:t>
            </a:r>
          </a:p>
          <a:p>
            <a:r>
              <a:rPr lang="en-US" dirty="0" smtClean="0"/>
              <a:t>for </a:t>
            </a:r>
            <a:r>
              <a:rPr lang="en-US" dirty="0" smtClean="0">
                <a:sym typeface="Symbol" panose="05050102010706020507" pitchFamily="18" charset="2"/>
              </a:rPr>
              <a:t></a:t>
            </a:r>
            <a:r>
              <a:rPr lang="en-US" baseline="-25000" dirty="0" smtClean="0">
                <a:sym typeface="Symbol" panose="05050102010706020507" pitchFamily="18" charset="2"/>
              </a:rPr>
              <a:t>o</a:t>
            </a:r>
            <a:endParaRPr lang="en-US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42445" y="6041362"/>
            <a:ext cx="2215166" cy="114739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6998" y="4008218"/>
            <a:ext cx="3733800" cy="323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6998" y="4321067"/>
            <a:ext cx="2762250" cy="3524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844263" y="425264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ym typeface="Symbol" panose="05050102010706020507" pitchFamily="18" charset="2"/>
              </a:rPr>
              <a:t></a:t>
            </a:r>
            <a:r>
              <a:rPr lang="en-US" sz="2000" b="1" baseline="-25000" dirty="0" smtClean="0">
                <a:sym typeface="Symbol" panose="05050102010706020507" pitchFamily="18" charset="2"/>
              </a:rPr>
              <a:t>1</a:t>
            </a:r>
            <a:endParaRPr lang="en-US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5865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Transverse Mercator - UTM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8741737" cy="52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UTM Zones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10180038" cy="51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Latitude bands in UTM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36220"/>
            <a:ext cx="7616660" cy="46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”glass”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67601"/>
            <a:ext cx="8054542" cy="500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Ethiopian Map projection: UTM </a:t>
            </a:r>
            <a:r>
              <a:rPr lang="en-US" dirty="0" smtClean="0"/>
              <a:t>36,37, 38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</a:t>
            </a:r>
            <a:r>
              <a:rPr lang="en-US" dirty="0"/>
              <a:t>on geodetic datum </a:t>
            </a:r>
            <a:r>
              <a:rPr lang="en-US" b="1" dirty="0" err="1"/>
              <a:t>Adindan</a:t>
            </a:r>
            <a:r>
              <a:rPr lang="en-US" b="1" dirty="0"/>
              <a:t> </a:t>
            </a:r>
          </a:p>
          <a:p>
            <a:r>
              <a:rPr lang="en-US" dirty="0" smtClean="0"/>
              <a:t>Use </a:t>
            </a:r>
            <a:r>
              <a:rPr lang="en-US" dirty="0"/>
              <a:t>Clarke 1880 ellipsoid: a= 6 378 249.145, f=1/293.465</a:t>
            </a:r>
          </a:p>
          <a:p>
            <a:r>
              <a:rPr lang="en-US" dirty="0" smtClean="0"/>
              <a:t>UTM 36, 37, 38</a:t>
            </a:r>
            <a:endParaRPr lang="en-US" dirty="0"/>
          </a:p>
          <a:p>
            <a:r>
              <a:rPr lang="en-US" dirty="0" smtClean="0"/>
              <a:t>Central </a:t>
            </a:r>
            <a:r>
              <a:rPr lang="en-US" dirty="0"/>
              <a:t>meridian: </a:t>
            </a:r>
            <a:r>
              <a:rPr lang="el-GR" dirty="0"/>
              <a:t>λ</a:t>
            </a:r>
            <a:r>
              <a:rPr lang="el-GR" baseline="-25000" dirty="0"/>
              <a:t>0</a:t>
            </a:r>
            <a:r>
              <a:rPr lang="el-GR" dirty="0"/>
              <a:t> =</a:t>
            </a:r>
            <a:r>
              <a:rPr lang="el-GR" dirty="0" smtClean="0"/>
              <a:t>3</a:t>
            </a:r>
            <a:r>
              <a:rPr lang="en-US" dirty="0"/>
              <a:t>3</a:t>
            </a:r>
            <a:r>
              <a:rPr lang="el-GR" dirty="0" smtClean="0"/>
              <a:t>°</a:t>
            </a:r>
            <a:r>
              <a:rPr lang="en-US" dirty="0" smtClean="0"/>
              <a:t>, </a:t>
            </a:r>
            <a:r>
              <a:rPr lang="el-GR" dirty="0"/>
              <a:t>3</a:t>
            </a:r>
            <a:r>
              <a:rPr lang="en-US" dirty="0"/>
              <a:t>9</a:t>
            </a:r>
            <a:r>
              <a:rPr lang="el-GR" dirty="0" smtClean="0"/>
              <a:t>°</a:t>
            </a:r>
            <a:r>
              <a:rPr lang="en-US" dirty="0" smtClean="0"/>
              <a:t> 45</a:t>
            </a:r>
            <a:r>
              <a:rPr lang="el-GR" dirty="0" smtClean="0"/>
              <a:t>°</a:t>
            </a:r>
            <a:endParaRPr lang="el-GR" dirty="0"/>
          </a:p>
          <a:p>
            <a:r>
              <a:rPr lang="en-US" dirty="0" smtClean="0"/>
              <a:t>Scale </a:t>
            </a:r>
            <a:r>
              <a:rPr lang="en-US" dirty="0"/>
              <a:t>factor k=0.9996</a:t>
            </a:r>
          </a:p>
          <a:p>
            <a:r>
              <a:rPr lang="en-US" dirty="0" smtClean="0"/>
              <a:t>x-coordinates </a:t>
            </a:r>
            <a:r>
              <a:rPr lang="en-US" dirty="0"/>
              <a:t>are added by +500 km</a:t>
            </a:r>
          </a:p>
          <a:p>
            <a:r>
              <a:rPr lang="en-US" dirty="0" smtClean="0"/>
              <a:t>Reference </a:t>
            </a:r>
            <a:r>
              <a:rPr lang="en-US" dirty="0"/>
              <a:t>latitude (</a:t>
            </a:r>
            <a:r>
              <a:rPr lang="en-US" i="1" dirty="0" err="1"/>
              <a:t>φo</a:t>
            </a:r>
            <a:r>
              <a:rPr lang="en-US" dirty="0"/>
              <a:t>), is the equator</a:t>
            </a:r>
          </a:p>
        </p:txBody>
      </p:sp>
    </p:spTree>
    <p:extLst>
      <p:ext uri="{BB962C8B-B14F-4D97-AF65-F5344CB8AC3E}">
        <p14:creationId xmlns:p14="http://schemas.microsoft.com/office/powerpoint/2010/main" val="19608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Mercator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33" y="1555282"/>
            <a:ext cx="8733169" cy="463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Characters of Normal Mercator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19" y="1719664"/>
            <a:ext cx="8740804" cy="47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Mercator projection for a 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76898"/>
            <a:ext cx="8234846" cy="52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 Blue Marble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9" y="1282879"/>
            <a:ext cx="6786108" cy="527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Mercator World Map by </a:t>
            </a:r>
            <a:r>
              <a:rPr lang="en-US" dirty="0" err="1"/>
              <a:t>Rumold</a:t>
            </a:r>
            <a:r>
              <a:rPr lang="en-US" dirty="0"/>
              <a:t> Mercator, 1587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6715139" cy="436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Characters of Normal Mercator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71" y="1769437"/>
            <a:ext cx="8376514" cy="495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258</Words>
  <Application>Microsoft Office PowerPoint</Application>
  <PresentationFormat>Widescreen</PresentationFormat>
  <Paragraphs>38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Symbol</vt:lpstr>
      <vt:lpstr>Trebuchet MS</vt:lpstr>
      <vt:lpstr>Wingdings 3</vt:lpstr>
      <vt:lpstr>Facet</vt:lpstr>
      <vt:lpstr>Cylindrical projections</vt:lpstr>
      <vt:lpstr>Cylindrical map projections</vt:lpstr>
      <vt:lpstr>Normal ”glass” projection</vt:lpstr>
      <vt:lpstr>Normal Mercator projection</vt:lpstr>
      <vt:lpstr>Characters of Normal Mercator projection</vt:lpstr>
      <vt:lpstr>Normal Mercator projection for a sphere</vt:lpstr>
      <vt:lpstr>NASA Blue Marble images</vt:lpstr>
      <vt:lpstr>Mercator World Map by Rumold Mercator, 1587</vt:lpstr>
      <vt:lpstr>Characters of Normal Mercator projection</vt:lpstr>
      <vt:lpstr>loxodrome</vt:lpstr>
      <vt:lpstr>Normal Mercator projection for a sphere</vt:lpstr>
      <vt:lpstr>Normal Mercator projection for a sphere</vt:lpstr>
      <vt:lpstr>Normal Mercator projection for a sphere</vt:lpstr>
      <vt:lpstr>Normal Mercator projection for an ellipsoid</vt:lpstr>
      <vt:lpstr>Normal Mercator projection for an ellipsoid</vt:lpstr>
      <vt:lpstr>Normal Mercator projection for an ellipsoid</vt:lpstr>
      <vt:lpstr>Transversal Mercator projections for a sphere</vt:lpstr>
      <vt:lpstr>Spherical TM projection (EW truncated)</vt:lpstr>
      <vt:lpstr>Spherical TM, Direct formulas</vt:lpstr>
      <vt:lpstr>Spherical TM, Inverse formulas</vt:lpstr>
      <vt:lpstr>Gauss-Krüger map projections</vt:lpstr>
      <vt:lpstr>Ellipsoidal TM projection</vt:lpstr>
      <vt:lpstr>PowerPoint Presentation</vt:lpstr>
      <vt:lpstr>PowerPoint Presentation</vt:lpstr>
      <vt:lpstr>PowerPoint Presentation</vt:lpstr>
      <vt:lpstr>PowerPoint Presentation</vt:lpstr>
      <vt:lpstr>Universal Transverse Mercator - UTM</vt:lpstr>
      <vt:lpstr>Definition of UTM Zones</vt:lpstr>
      <vt:lpstr>Latitude bands in UTM system</vt:lpstr>
      <vt:lpstr>Ethiopian Map projection: UTM 36,37, 38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</dc:creator>
  <cp:lastModifiedBy>ande</cp:lastModifiedBy>
  <cp:revision>24</cp:revision>
  <dcterms:created xsi:type="dcterms:W3CDTF">2016-12-11T13:49:37Z</dcterms:created>
  <dcterms:modified xsi:type="dcterms:W3CDTF">2016-12-19T20:17:55Z</dcterms:modified>
</cp:coreProperties>
</file>