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7" r:id="rId5"/>
    <p:sldId id="288" r:id="rId6"/>
    <p:sldId id="289" r:id="rId7"/>
    <p:sldId id="259" r:id="rId8"/>
    <p:sldId id="260" r:id="rId9"/>
    <p:sldId id="261" r:id="rId10"/>
    <p:sldId id="262" r:id="rId11"/>
    <p:sldId id="263" r:id="rId12"/>
    <p:sldId id="264" r:id="rId13"/>
    <p:sldId id="290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9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2F-F2A9-4927-8D51-27D9FBC0F88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6F84-A74A-451A-A6CB-079F1A906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2F-F2A9-4927-8D51-27D9FBC0F88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6F84-A74A-451A-A6CB-079F1A906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2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2F-F2A9-4927-8D51-27D9FBC0F88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6F84-A74A-451A-A6CB-079F1A9060A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7666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2F-F2A9-4927-8D51-27D9FBC0F88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6F84-A74A-451A-A6CB-079F1A906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22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2F-F2A9-4927-8D51-27D9FBC0F88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6F84-A74A-451A-A6CB-079F1A9060A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7993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2F-F2A9-4927-8D51-27D9FBC0F88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6F84-A74A-451A-A6CB-079F1A906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08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2F-F2A9-4927-8D51-27D9FBC0F88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6F84-A74A-451A-A6CB-079F1A906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65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2F-F2A9-4927-8D51-27D9FBC0F88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6F84-A74A-451A-A6CB-079F1A906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2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2F-F2A9-4927-8D51-27D9FBC0F88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6F84-A74A-451A-A6CB-079F1A906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4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2F-F2A9-4927-8D51-27D9FBC0F88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6F84-A74A-451A-A6CB-079F1A906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9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2F-F2A9-4927-8D51-27D9FBC0F88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6F84-A74A-451A-A6CB-079F1A906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5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2F-F2A9-4927-8D51-27D9FBC0F88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6F84-A74A-451A-A6CB-079F1A906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1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2F-F2A9-4927-8D51-27D9FBC0F88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6F84-A74A-451A-A6CB-079F1A906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1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2F-F2A9-4927-8D51-27D9FBC0F88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6F84-A74A-451A-A6CB-079F1A906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1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2F-F2A9-4927-8D51-27D9FBC0F88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6F84-A74A-451A-A6CB-079F1A906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1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2F-F2A9-4927-8D51-27D9FBC0F88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6F84-A74A-451A-A6CB-079F1A906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4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30C2F-F2A9-4927-8D51-27D9FBC0F88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9516F84-A74A-451A-A6CB-079F1A906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3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Geodetic astronomy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Celestial coordinates of celestial 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7" y="1455690"/>
            <a:ext cx="8835155" cy="51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 coordinates A and z (or </a:t>
            </a:r>
            <a:r>
              <a:rPr lang="en-US" i="1" dirty="0"/>
              <a:t>h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96" y="1406478"/>
            <a:ext cx="5131925" cy="48907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09258" y="2736503"/>
            <a:ext cx="33347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Azimuth: </a:t>
            </a:r>
            <a:r>
              <a:rPr lang="en-US" sz="2800" b="1" i="1" u="none" strike="noStrike" baseline="0" dirty="0" smtClean="0">
                <a:solidFill>
                  <a:srgbClr val="3333CD"/>
                </a:solidFill>
                <a:latin typeface="Times New Roman" panose="02020603050405020304" pitchFamily="18" charset="0"/>
              </a:rPr>
              <a:t>A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Zenith distance: </a:t>
            </a:r>
            <a:r>
              <a:rPr lang="en-US" sz="2800" b="1" i="0" u="none" strike="noStrike" baseline="0" dirty="0" smtClean="0">
                <a:solidFill>
                  <a:srgbClr val="3333CD"/>
                </a:solidFill>
                <a:latin typeface="BellMTBold"/>
              </a:rPr>
              <a:t>z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Height angle: </a:t>
            </a:r>
            <a:r>
              <a:rPr lang="en-US" sz="2800" b="1" i="1" u="none" strike="noStrike" baseline="0" dirty="0" smtClean="0">
                <a:solidFill>
                  <a:srgbClr val="3333CD"/>
                </a:solidFill>
                <a:latin typeface="Times New Roman" panose="02020603050405020304" pitchFamily="18" charset="0"/>
              </a:rPr>
              <a:t>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09600"/>
            <a:ext cx="8712875" cy="959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314" r="40231"/>
          <a:stretch/>
        </p:blipFill>
        <p:spPr>
          <a:xfrm>
            <a:off x="275306" y="1569493"/>
            <a:ext cx="3559715" cy="4808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73" y="980648"/>
            <a:ext cx="6175727" cy="5229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0229" t="26916" r="4655" b="31931"/>
          <a:stretch/>
        </p:blipFill>
        <p:spPr>
          <a:xfrm>
            <a:off x="3503487" y="4879075"/>
            <a:ext cx="2944362" cy="197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6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Equatorial coordinate – hour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352" y="1393710"/>
            <a:ext cx="5976796" cy="504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14" y="255892"/>
            <a:ext cx="8596668" cy="1320800"/>
          </a:xfrm>
        </p:spPr>
        <p:txBody>
          <a:bodyPr/>
          <a:lstStyle/>
          <a:p>
            <a:r>
              <a:rPr lang="en-US" dirty="0"/>
              <a:t>Ecliptic coordinates </a:t>
            </a:r>
            <a:r>
              <a:rPr lang="en-US" dirty="0" smtClean="0">
                <a:sym typeface="Symbol" panose="05050102010706020507" pitchFamily="18" charset="2"/>
              </a:rPr>
              <a:t>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ym typeface="Symbol" panose="05050102010706020507" pitchFamily="18" charset="2"/>
              </a:rPr>
              <a:t>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123160"/>
            <a:ext cx="5030302" cy="487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3" y="5533737"/>
            <a:ext cx="1809750" cy="1495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027" y="1023321"/>
            <a:ext cx="564832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Astronomical 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9450" y="2160589"/>
            <a:ext cx="2819400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are </a:t>
            </a:r>
            <a:r>
              <a:rPr lang="en-US" dirty="0" smtClean="0"/>
              <a:t>the sides </a:t>
            </a:r>
            <a:r>
              <a:rPr lang="en-US" dirty="0"/>
              <a:t>and angles ?</a:t>
            </a:r>
          </a:p>
          <a:p>
            <a:r>
              <a:rPr lang="en-US" dirty="0" smtClean="0"/>
              <a:t>Which quantity changes with time </a:t>
            </a:r>
            <a:r>
              <a:rPr lang="en-US" dirty="0"/>
              <a:t>due </a:t>
            </a:r>
            <a:r>
              <a:rPr lang="en-US" dirty="0" smtClean="0"/>
              <a:t>to apparent motion 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59" y="1852521"/>
            <a:ext cx="6300581" cy="449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3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trigonometry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43037"/>
            <a:ext cx="9342966" cy="534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Trigonometric formulas</a:t>
            </a:r>
            <a:br>
              <a:rPr lang="en-US" dirty="0"/>
            </a:br>
            <a:r>
              <a:rPr lang="en-US" dirty="0"/>
              <a:t>for the astronomical 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26" y="1930400"/>
            <a:ext cx="8382912" cy="41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 of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399"/>
            <a:ext cx="9095316" cy="509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Sidereal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87500"/>
            <a:ext cx="8180916" cy="462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Geodetic astronomy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Celestial </a:t>
            </a:r>
            <a:r>
              <a:rPr lang="en-US" dirty="0"/>
              <a:t>sphere</a:t>
            </a:r>
          </a:p>
          <a:p>
            <a:r>
              <a:rPr lang="en-US" dirty="0" smtClean="0"/>
              <a:t>Celestial </a:t>
            </a:r>
            <a:r>
              <a:rPr lang="en-US" dirty="0"/>
              <a:t>coordinates (of a celestial body)</a:t>
            </a:r>
          </a:p>
          <a:p>
            <a:pPr lvl="1"/>
            <a:r>
              <a:rPr lang="en-US" dirty="0" smtClean="0"/>
              <a:t>Horizon </a:t>
            </a:r>
            <a:r>
              <a:rPr lang="en-US" dirty="0"/>
              <a:t>coordinate system</a:t>
            </a:r>
          </a:p>
          <a:p>
            <a:pPr lvl="1"/>
            <a:r>
              <a:rPr lang="en-US" dirty="0" smtClean="0"/>
              <a:t>Equatorial </a:t>
            </a:r>
            <a:r>
              <a:rPr lang="en-US" dirty="0"/>
              <a:t>coordinate system</a:t>
            </a:r>
          </a:p>
          <a:p>
            <a:pPr lvl="1"/>
            <a:r>
              <a:rPr lang="en-US" dirty="0" smtClean="0"/>
              <a:t>Ecliptic </a:t>
            </a:r>
            <a:r>
              <a:rPr lang="en-US" dirty="0"/>
              <a:t>coordinate system</a:t>
            </a:r>
          </a:p>
          <a:p>
            <a:r>
              <a:rPr lang="en-US" dirty="0" smtClean="0"/>
              <a:t>Concepts </a:t>
            </a:r>
            <a:r>
              <a:rPr lang="en-US" dirty="0"/>
              <a:t>of time</a:t>
            </a:r>
          </a:p>
          <a:p>
            <a:pPr lvl="1"/>
            <a:r>
              <a:rPr lang="en-US" dirty="0" smtClean="0"/>
              <a:t>Sidereal </a:t>
            </a:r>
            <a:r>
              <a:rPr lang="en-US" dirty="0"/>
              <a:t>time, solar time, atomic time/UTC/GPST</a:t>
            </a:r>
          </a:p>
          <a:p>
            <a:r>
              <a:rPr lang="en-US" dirty="0" smtClean="0"/>
              <a:t>Astronomical </a:t>
            </a:r>
            <a:r>
              <a:rPr lang="en-US" dirty="0" smtClean="0"/>
              <a:t>positioning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8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Sidereal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930399"/>
            <a:ext cx="8286750" cy="472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6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Time, Longitude, and Right Ascension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750" y="1270000"/>
            <a:ext cx="6382874" cy="5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8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</a:t>
            </a:r>
            <a:r>
              <a:rPr lang="en-US" i="1" dirty="0"/>
              <a:t>True </a:t>
            </a:r>
            <a:r>
              <a:rPr lang="en-US" dirty="0"/>
              <a:t>Solar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1270000"/>
            <a:ext cx="8930608" cy="477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6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Non-uniform motion of the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66849"/>
            <a:ext cx="9076266" cy="501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37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Mean Solar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269999"/>
            <a:ext cx="9215438" cy="50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71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Time (UT)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270000"/>
            <a:ext cx="8630661" cy="49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85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Zone time (mean solar time)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5794212"/>
            <a:ext cx="8596668" cy="8318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Zone </a:t>
            </a:r>
            <a:r>
              <a:rPr lang="en-US" dirty="0"/>
              <a:t>time: mean solar time referred to the mid-meridian of a zone </a:t>
            </a:r>
            <a:r>
              <a:rPr lang="en-US" dirty="0" smtClean="0"/>
              <a:t>with longitude </a:t>
            </a:r>
            <a:r>
              <a:rPr lang="en-US" dirty="0"/>
              <a:t>difference of 15 degrees</a:t>
            </a:r>
          </a:p>
          <a:p>
            <a:r>
              <a:rPr lang="en-US" dirty="0" smtClean="0"/>
              <a:t>Ethiopian time</a:t>
            </a:r>
            <a:r>
              <a:rPr lang="en-US" dirty="0"/>
              <a:t>: E</a:t>
            </a:r>
            <a:r>
              <a:rPr lang="en-US" dirty="0" smtClean="0"/>
              <a:t>T </a:t>
            </a:r>
            <a:r>
              <a:rPr lang="en-US" dirty="0"/>
              <a:t>= </a:t>
            </a:r>
            <a:r>
              <a:rPr lang="en-US" dirty="0" smtClean="0"/>
              <a:t> </a:t>
            </a:r>
            <a:r>
              <a:rPr lang="en-US" dirty="0"/>
              <a:t>GMT + </a:t>
            </a:r>
            <a:r>
              <a:rPr lang="en-US" dirty="0" smtClean="0"/>
              <a:t>3h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1270000"/>
            <a:ext cx="8748713" cy="452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45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Julian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84" y="1270000"/>
            <a:ext cx="9161541" cy="477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59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Greenwich Mean Sidereal Time (GMST)</a:t>
            </a:r>
            <a:r>
              <a:rPr lang="en-US" baseline="-25000" dirty="0"/>
              <a:t>0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at mid-night (UT1=0)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776412"/>
            <a:ext cx="9020176" cy="451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44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from Mean Solar Time UT1</a:t>
            </a:r>
            <a:br>
              <a:rPr lang="en-US" dirty="0"/>
            </a:br>
            <a:r>
              <a:rPr lang="en-US" dirty="0"/>
              <a:t>to Greenwich Mean Sidereal Time GAST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728787"/>
            <a:ext cx="8123766" cy="45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71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Celestial 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Elements </a:t>
            </a:r>
            <a:r>
              <a:rPr lang="en-US" dirty="0"/>
              <a:t>on the sphere</a:t>
            </a:r>
          </a:p>
          <a:p>
            <a:pPr lvl="1"/>
            <a:r>
              <a:rPr lang="en-US" dirty="0" smtClean="0"/>
              <a:t>zenith</a:t>
            </a:r>
            <a:r>
              <a:rPr lang="en-US" dirty="0"/>
              <a:t>, horizon</a:t>
            </a:r>
          </a:p>
          <a:p>
            <a:pPr lvl="1"/>
            <a:r>
              <a:rPr lang="en-US" dirty="0" smtClean="0"/>
              <a:t>celestial </a:t>
            </a:r>
            <a:r>
              <a:rPr lang="en-US" dirty="0"/>
              <a:t>North pole, celestial equator</a:t>
            </a:r>
          </a:p>
          <a:p>
            <a:pPr lvl="1"/>
            <a:r>
              <a:rPr lang="en-US" dirty="0" smtClean="0"/>
              <a:t>local </a:t>
            </a:r>
            <a:r>
              <a:rPr lang="en-US" dirty="0"/>
              <a:t>meridian</a:t>
            </a:r>
          </a:p>
          <a:p>
            <a:pPr lvl="1"/>
            <a:r>
              <a:rPr lang="en-US" dirty="0" smtClean="0"/>
              <a:t>zenith </a:t>
            </a:r>
            <a:r>
              <a:rPr lang="en-US" dirty="0"/>
              <a:t>and meridian at Greenwich</a:t>
            </a:r>
          </a:p>
          <a:p>
            <a:pPr lvl="1"/>
            <a:r>
              <a:rPr lang="en-US" dirty="0" smtClean="0"/>
              <a:t>astronomical </a:t>
            </a:r>
            <a:r>
              <a:rPr lang="en-US" dirty="0"/>
              <a:t>latitude and longitude</a:t>
            </a:r>
          </a:p>
          <a:p>
            <a:pPr lvl="1"/>
            <a:r>
              <a:rPr lang="en-US" dirty="0" smtClean="0"/>
              <a:t>apparent </a:t>
            </a:r>
            <a:r>
              <a:rPr lang="en-US" dirty="0"/>
              <a:t>motion</a:t>
            </a:r>
          </a:p>
          <a:p>
            <a:r>
              <a:rPr lang="en-US" dirty="0" smtClean="0"/>
              <a:t>The </a:t>
            </a:r>
            <a:r>
              <a:rPr lang="en-US" dirty="0"/>
              <a:t>Sun and the ecliptic</a:t>
            </a:r>
          </a:p>
          <a:p>
            <a:pPr lvl="1"/>
            <a:r>
              <a:rPr lang="en-US" dirty="0" smtClean="0"/>
              <a:t>ecliptic</a:t>
            </a:r>
            <a:r>
              <a:rPr lang="en-US" dirty="0"/>
              <a:t>, obliquity</a:t>
            </a:r>
          </a:p>
          <a:p>
            <a:pPr lvl="1"/>
            <a:r>
              <a:rPr lang="en-US" dirty="0" smtClean="0"/>
              <a:t>Sun’s </a:t>
            </a:r>
            <a:r>
              <a:rPr lang="en-US" dirty="0"/>
              <a:t>apparent motion</a:t>
            </a:r>
          </a:p>
          <a:p>
            <a:pPr lvl="1"/>
            <a:r>
              <a:rPr lang="en-US" dirty="0" smtClean="0"/>
              <a:t>Vernal </a:t>
            </a:r>
            <a:r>
              <a:rPr lang="en-US" dirty="0" err="1"/>
              <a:t>vs</a:t>
            </a:r>
            <a:r>
              <a:rPr lang="en-US" dirty="0"/>
              <a:t> Autumn equinox</a:t>
            </a:r>
          </a:p>
          <a:p>
            <a:pPr lvl="1"/>
            <a:r>
              <a:rPr lang="en-US" dirty="0" smtClean="0"/>
              <a:t>polar </a:t>
            </a:r>
            <a:r>
              <a:rPr lang="en-US" dirty="0"/>
              <a:t>circle</a:t>
            </a:r>
          </a:p>
        </p:txBody>
      </p:sp>
    </p:spTree>
    <p:extLst>
      <p:ext uri="{BB962C8B-B14F-4D97-AF65-F5344CB8AC3E}">
        <p14:creationId xmlns:p14="http://schemas.microsoft.com/office/powerpoint/2010/main" val="34332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Time Coordinated (UTC)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1414462"/>
            <a:ext cx="9652421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5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of UT1-UTC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8" y="1376510"/>
            <a:ext cx="8649502" cy="531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49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of UT1-UTC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35" y="1270000"/>
            <a:ext cx="9026067" cy="541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36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Astronomical Positioning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85" y="1270000"/>
            <a:ext cx="8123766" cy="479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06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Azimuth determination with Polaris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53"/>
          <a:stretch/>
        </p:blipFill>
        <p:spPr>
          <a:xfrm>
            <a:off x="750626" y="1570039"/>
            <a:ext cx="8523375" cy="453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50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Latitude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524000"/>
            <a:ext cx="925001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59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Simultaneous determination of (Φ, Λ)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" y="1433512"/>
            <a:ext cx="8716845" cy="460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1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5719"/>
            <a:ext cx="8596668" cy="5049672"/>
          </a:xfrm>
        </p:spPr>
        <p:txBody>
          <a:bodyPr>
            <a:normAutofit/>
          </a:bodyPr>
          <a:lstStyle/>
          <a:p>
            <a:r>
              <a:rPr lang="en-US" dirty="0"/>
              <a:t>Celestial coordinate systems are used to define the </a:t>
            </a:r>
            <a:r>
              <a:rPr lang="en-US" dirty="0" smtClean="0"/>
              <a:t>coordinates of </a:t>
            </a:r>
            <a:r>
              <a:rPr lang="en-US" dirty="0"/>
              <a:t>celestial bodies such as stars</a:t>
            </a:r>
            <a:r>
              <a:rPr lang="en-US" dirty="0" smtClean="0"/>
              <a:t>.</a:t>
            </a:r>
          </a:p>
          <a:p>
            <a:r>
              <a:rPr lang="en-US" dirty="0"/>
              <a:t>The distance from the earth </a:t>
            </a:r>
            <a:r>
              <a:rPr lang="en-US" dirty="0" smtClean="0"/>
              <a:t>to the </a:t>
            </a:r>
            <a:r>
              <a:rPr lang="en-US" dirty="0"/>
              <a:t>nearest star is more than </a:t>
            </a:r>
            <a:r>
              <a:rPr lang="en-US" dirty="0" smtClean="0"/>
              <a:t>10</a:t>
            </a:r>
            <a:r>
              <a:rPr lang="en-US" baseline="30000" dirty="0" smtClean="0"/>
              <a:t>9</a:t>
            </a:r>
            <a:r>
              <a:rPr lang="en-US" dirty="0" smtClean="0"/>
              <a:t> </a:t>
            </a:r>
            <a:r>
              <a:rPr lang="en-US" dirty="0"/>
              <a:t>earth radii, therefore, </a:t>
            </a:r>
            <a:r>
              <a:rPr lang="en-US" dirty="0" smtClean="0"/>
              <a:t>the dimensions </a:t>
            </a:r>
            <a:r>
              <a:rPr lang="en-US" dirty="0"/>
              <a:t>of the </a:t>
            </a:r>
            <a:r>
              <a:rPr lang="en-US" dirty="0" smtClean="0"/>
              <a:t>earth </a:t>
            </a:r>
            <a:r>
              <a:rPr lang="en-US" dirty="0"/>
              <a:t>are </a:t>
            </a:r>
            <a:r>
              <a:rPr lang="en-US" dirty="0" smtClean="0"/>
              <a:t>almost negligible </a:t>
            </a:r>
            <a:r>
              <a:rPr lang="en-US" dirty="0"/>
              <a:t>compared to the distances to the stars. </a:t>
            </a:r>
            <a:endParaRPr lang="en-US" dirty="0" smtClean="0"/>
          </a:p>
          <a:p>
            <a:r>
              <a:rPr lang="en-US" dirty="0" smtClean="0"/>
              <a:t>A second consequence </a:t>
            </a:r>
            <a:r>
              <a:rPr lang="en-US" dirty="0"/>
              <a:t>of these great distances is that, although the </a:t>
            </a:r>
            <a:r>
              <a:rPr lang="en-US" dirty="0" smtClean="0"/>
              <a:t>stars themselves </a:t>
            </a:r>
            <a:r>
              <a:rPr lang="en-US" dirty="0"/>
              <a:t>are believed to be moving at velocities near the </a:t>
            </a:r>
            <a:r>
              <a:rPr lang="en-US" dirty="0" smtClean="0"/>
              <a:t>velocity of </a:t>
            </a:r>
            <a:r>
              <a:rPr lang="en-US" dirty="0"/>
              <a:t>light, to an observer on the earth this motion is </a:t>
            </a:r>
            <a:r>
              <a:rPr lang="en-US" dirty="0" smtClean="0"/>
              <a:t>perceived </a:t>
            </a:r>
            <a:r>
              <a:rPr lang="en-US" dirty="0"/>
              <a:t>to </a:t>
            </a:r>
            <a:r>
              <a:rPr lang="en-US" dirty="0" smtClean="0"/>
              <a:t>be very </a:t>
            </a:r>
            <a:r>
              <a:rPr lang="en-US" dirty="0"/>
              <a:t>small, very rarely exceeding one </a:t>
            </a:r>
            <a:r>
              <a:rPr lang="en-US" dirty="0" err="1"/>
              <a:t>arcsecond</a:t>
            </a:r>
            <a:r>
              <a:rPr lang="en-US" dirty="0"/>
              <a:t> per year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Relatonship</a:t>
            </a:r>
            <a:r>
              <a:rPr lang="en-US" dirty="0" smtClean="0"/>
              <a:t> between </a:t>
            </a:r>
            <a:r>
              <a:rPr lang="en-US" dirty="0"/>
              <a:t>the earth and stars can be closely </a:t>
            </a:r>
            <a:r>
              <a:rPr lang="en-US" dirty="0" smtClean="0"/>
              <a:t>approximated by </a:t>
            </a:r>
            <a:r>
              <a:rPr lang="en-US" dirty="0"/>
              <a:t>considering the stars all to be equidistant from the </a:t>
            </a:r>
            <a:r>
              <a:rPr lang="en-US" dirty="0" smtClean="0"/>
              <a:t>earth, on </a:t>
            </a:r>
            <a:r>
              <a:rPr lang="en-US" dirty="0"/>
              <a:t>the surface of the celestial sphere, the dimension of which is </a:t>
            </a:r>
            <a:r>
              <a:rPr lang="en-US" dirty="0" smtClean="0"/>
              <a:t>so large </a:t>
            </a:r>
            <a:r>
              <a:rPr lang="en-US" dirty="0"/>
              <a:t>that the </a:t>
            </a:r>
            <a:r>
              <a:rPr lang="en-US" dirty="0" smtClean="0"/>
              <a:t>earth can </a:t>
            </a:r>
            <a:r>
              <a:rPr lang="en-US" dirty="0"/>
              <a:t>be </a:t>
            </a:r>
            <a:r>
              <a:rPr lang="en-US" dirty="0" smtClean="0"/>
              <a:t>considered as </a:t>
            </a:r>
            <a:r>
              <a:rPr lang="en-US" dirty="0"/>
              <a:t>a dimensionless point at the </a:t>
            </a:r>
            <a:r>
              <a:rPr lang="en-US" dirty="0" smtClean="0"/>
              <a:t>center.</a:t>
            </a:r>
          </a:p>
          <a:p>
            <a:r>
              <a:rPr lang="en-US" dirty="0"/>
              <a:t>Although this point may </a:t>
            </a:r>
            <a:r>
              <a:rPr lang="en-US" dirty="0" smtClean="0"/>
              <a:t>be dimensionless</a:t>
            </a:r>
            <a:r>
              <a:rPr lang="en-US" dirty="0"/>
              <a:t>, relationships between directions on the earth and </a:t>
            </a:r>
            <a:r>
              <a:rPr lang="en-US" dirty="0" smtClean="0"/>
              <a:t>in the </a:t>
            </a:r>
            <a:r>
              <a:rPr lang="en-US" dirty="0"/>
              <a:t>solar system can be extended to the celestial </a:t>
            </a:r>
            <a:r>
              <a:rPr lang="en-US" dirty="0"/>
              <a:t>s</a:t>
            </a:r>
            <a:r>
              <a:rPr lang="en-US" dirty="0" smtClean="0"/>
              <a:t>phere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3" y="1392073"/>
            <a:ext cx="8741739" cy="4649290"/>
          </a:xfrm>
        </p:spPr>
        <p:txBody>
          <a:bodyPr>
            <a:normAutofit/>
          </a:bodyPr>
          <a:lstStyle/>
          <a:p>
            <a:r>
              <a:rPr lang="en-US" dirty="0"/>
              <a:t>The earth's rotation axis is extended outward to intersect </a:t>
            </a:r>
            <a:r>
              <a:rPr lang="en-US" dirty="0" smtClean="0"/>
              <a:t>the celestial </a:t>
            </a:r>
            <a:r>
              <a:rPr lang="en-US" dirty="0"/>
              <a:t>sphere at the north celestial pole (NCP) and south </a:t>
            </a:r>
            <a:r>
              <a:rPr lang="en-US" dirty="0" smtClean="0"/>
              <a:t>celestial pole </a:t>
            </a:r>
            <a:r>
              <a:rPr lang="en-US" dirty="0"/>
              <a:t>(SCP).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earth's equatorial plane extended outward </a:t>
            </a:r>
            <a:r>
              <a:rPr lang="en-US" dirty="0" smtClean="0"/>
              <a:t>intersects </a:t>
            </a:r>
            <a:r>
              <a:rPr lang="en-US" dirty="0"/>
              <a:t>the celestial sphere at the celestial </a:t>
            </a:r>
            <a:r>
              <a:rPr lang="en-US" dirty="0" smtClean="0"/>
              <a:t>equator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gravity </a:t>
            </a:r>
            <a:r>
              <a:rPr lang="en-US" dirty="0" smtClean="0"/>
              <a:t>vertical at </a:t>
            </a:r>
            <a:r>
              <a:rPr lang="en-US" dirty="0"/>
              <a:t>a station on the earth is extended upwards to intersect the </a:t>
            </a:r>
            <a:r>
              <a:rPr lang="en-US" dirty="0" smtClean="0"/>
              <a:t>celestial sphere </a:t>
            </a:r>
            <a:r>
              <a:rPr lang="en-US" dirty="0"/>
              <a:t>at the zenith (Z), and downwards to intersect at the nadir (N).</a:t>
            </a:r>
          </a:p>
          <a:p>
            <a:r>
              <a:rPr lang="en-US" dirty="0"/>
              <a:t>The plane of the earth's orbit around the sun </a:t>
            </a:r>
            <a:r>
              <a:rPr lang="en-US" dirty="0" smtClean="0"/>
              <a:t>(the </a:t>
            </a:r>
            <a:r>
              <a:rPr lang="en-US" dirty="0"/>
              <a:t>ecliptic plane) </a:t>
            </a:r>
            <a:r>
              <a:rPr lang="en-US" dirty="0" smtClean="0"/>
              <a:t>is extended </a:t>
            </a:r>
            <a:r>
              <a:rPr lang="en-US" dirty="0"/>
              <a:t>outward to intersect the celestial sphere at the ecliptic.</a:t>
            </a:r>
          </a:p>
          <a:p>
            <a:r>
              <a:rPr lang="en-US" dirty="0"/>
              <a:t>The line of intersection between the earth's equatorial plane and </a:t>
            </a:r>
            <a:r>
              <a:rPr lang="en-US" dirty="0" smtClean="0"/>
              <a:t>the ecliptic </a:t>
            </a:r>
            <a:r>
              <a:rPr lang="en-US" dirty="0"/>
              <a:t>plane is extended outwards to intersect the celestial </a:t>
            </a:r>
            <a:r>
              <a:rPr lang="en-US" dirty="0" smtClean="0"/>
              <a:t>sphere at </a:t>
            </a:r>
            <a:r>
              <a:rPr lang="en-US" dirty="0"/>
              <a:t>the vernal equinox or first point of Aries, and the </a:t>
            </a:r>
            <a:r>
              <a:rPr lang="en-US" dirty="0" smtClean="0"/>
              <a:t>autumnal equinox</a:t>
            </a:r>
            <a:r>
              <a:rPr lang="en-US" dirty="0"/>
              <a:t>. The vernal equinox is denoted by the symbol </a:t>
            </a:r>
            <a:r>
              <a:rPr lang="en-US" dirty="0" smtClean="0">
                <a:sym typeface="Symbol" panose="05050102010706020507" pitchFamily="18" charset="2"/>
              </a:rPr>
              <a:t></a:t>
            </a:r>
            <a:r>
              <a:rPr lang="en-US" dirty="0" smtClean="0"/>
              <a:t>, </a:t>
            </a:r>
            <a:r>
              <a:rPr lang="en-US" dirty="0"/>
              <a:t>and is </a:t>
            </a:r>
            <a:r>
              <a:rPr lang="en-US" dirty="0" smtClean="0"/>
              <a:t>the point </a:t>
            </a:r>
            <a:r>
              <a:rPr lang="en-US" dirty="0"/>
              <a:t>at which the sun crosses the celestial equator from south </a:t>
            </a:r>
            <a:r>
              <a:rPr lang="en-US" dirty="0" smtClean="0"/>
              <a:t>to north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two fundamental differences between celestial </a:t>
            </a:r>
            <a:r>
              <a:rPr lang="en-US" dirty="0" smtClean="0"/>
              <a:t>systems and </a:t>
            </a:r>
            <a:r>
              <a:rPr lang="en-US" dirty="0"/>
              <a:t>terrestrial or orbital systems. First, only directions and </a:t>
            </a:r>
            <a:r>
              <a:rPr lang="en-US" dirty="0" smtClean="0"/>
              <a:t>not distances </a:t>
            </a:r>
            <a:r>
              <a:rPr lang="en-US" dirty="0"/>
              <a:t>are considered in celestial coordinate systems. </a:t>
            </a:r>
            <a:endParaRPr lang="en-US" dirty="0" smtClean="0"/>
          </a:p>
          <a:p>
            <a:r>
              <a:rPr lang="en-US" dirty="0" smtClean="0"/>
              <a:t>In effect this </a:t>
            </a:r>
            <a:r>
              <a:rPr lang="en-US" dirty="0"/>
              <a:t>means that the celestial sphere can be considered the </a:t>
            </a:r>
            <a:r>
              <a:rPr lang="en-US" dirty="0" smtClean="0"/>
              <a:t>unit sphere</a:t>
            </a:r>
            <a:r>
              <a:rPr lang="en-US" dirty="0"/>
              <a:t>, and all vectors dealt with are unit vectors. </a:t>
            </a:r>
            <a:endParaRPr lang="en-US" dirty="0" smtClean="0"/>
          </a:p>
          <a:p>
            <a:r>
              <a:rPr lang="en-US" dirty="0" smtClean="0"/>
              <a:t>The second difference </a:t>
            </a:r>
            <a:r>
              <a:rPr lang="en-US" dirty="0"/>
              <a:t>is related to the first, in that the celestial geometry </a:t>
            </a:r>
            <a:r>
              <a:rPr lang="en-US" dirty="0" smtClean="0"/>
              <a:t>is spherical </a:t>
            </a:r>
            <a:r>
              <a:rPr lang="en-US" dirty="0"/>
              <a:t>rather than ellipsoidal as in terrestrial and </a:t>
            </a:r>
            <a:r>
              <a:rPr lang="en-US" dirty="0" smtClean="0"/>
              <a:t>orbital systems</a:t>
            </a:r>
            <a:r>
              <a:rPr lang="en-US" dirty="0"/>
              <a:t>, which simplifies the mathematical relationships involved.</a:t>
            </a:r>
          </a:p>
          <a:p>
            <a:r>
              <a:rPr lang="en-US" dirty="0" smtClean="0"/>
              <a:t>There are </a:t>
            </a:r>
            <a:r>
              <a:rPr lang="en-US" dirty="0"/>
              <a:t>four main </a:t>
            </a:r>
            <a:r>
              <a:rPr lang="en-US" dirty="0" smtClean="0"/>
              <a:t>celestial coordinate </a:t>
            </a:r>
            <a:r>
              <a:rPr lang="en-US" dirty="0"/>
              <a:t>systems, called </a:t>
            </a:r>
            <a:r>
              <a:rPr lang="en-US" b="1" dirty="0"/>
              <a:t>the ecliptic, right ascension, hour angle</a:t>
            </a:r>
            <a:r>
              <a:rPr lang="en-US" b="1" dirty="0" smtClean="0"/>
              <a:t>, and </a:t>
            </a:r>
            <a:r>
              <a:rPr lang="en-US" b="1" dirty="0"/>
              <a:t>horizon. </a:t>
            </a:r>
            <a:endParaRPr lang="en-US" b="1" dirty="0" smtClean="0"/>
          </a:p>
          <a:p>
            <a:r>
              <a:rPr lang="en-US" dirty="0" smtClean="0"/>
              <a:t>Sometimes </a:t>
            </a:r>
            <a:r>
              <a:rPr lang="en-US" dirty="0"/>
              <a:t>the right ascension and hour angle systems </a:t>
            </a:r>
            <a:r>
              <a:rPr lang="en-US" dirty="0" smtClean="0"/>
              <a:t>are referred </a:t>
            </a:r>
            <a:r>
              <a:rPr lang="en-US" dirty="0"/>
              <a:t>to collectively as </a:t>
            </a:r>
            <a:r>
              <a:rPr lang="en-US" b="1" dirty="0"/>
              <a:t>equatorial systems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2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Celestial 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15" y="1270000"/>
            <a:ext cx="7672481" cy="487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Celestial sphere – the ecliptic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81" y="1423611"/>
            <a:ext cx="8637893" cy="489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7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circle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669007"/>
            <a:ext cx="8596668" cy="480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</TotalTime>
  <Words>728</Words>
  <Application>Microsoft Office PowerPoint</Application>
  <PresentationFormat>Widescreen</PresentationFormat>
  <Paragraphs>78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BellMTBold</vt:lpstr>
      <vt:lpstr>Symbol</vt:lpstr>
      <vt:lpstr>Times New Roman</vt:lpstr>
      <vt:lpstr>Trebuchet MS</vt:lpstr>
      <vt:lpstr>Verdana</vt:lpstr>
      <vt:lpstr>Wingdings 3</vt:lpstr>
      <vt:lpstr>Facet</vt:lpstr>
      <vt:lpstr>Geodetic astronomy</vt:lpstr>
      <vt:lpstr>Geodetic astronomy </vt:lpstr>
      <vt:lpstr>Celestial sphere</vt:lpstr>
      <vt:lpstr>Introduction </vt:lpstr>
      <vt:lpstr>Introduction </vt:lpstr>
      <vt:lpstr>Introduction </vt:lpstr>
      <vt:lpstr>Celestial sphere</vt:lpstr>
      <vt:lpstr>Celestial sphere – the ecliptic</vt:lpstr>
      <vt:lpstr>Polar circle</vt:lpstr>
      <vt:lpstr>Celestial coordinates of celestial bodies</vt:lpstr>
      <vt:lpstr>Horizon coordinates A and z (or h)</vt:lpstr>
      <vt:lpstr>PowerPoint Presentation</vt:lpstr>
      <vt:lpstr>Equatorial coordinate – hour angle</vt:lpstr>
      <vt:lpstr>Ecliptic coordinates  and </vt:lpstr>
      <vt:lpstr>Astronomical triangle</vt:lpstr>
      <vt:lpstr>Spherical trigonometry</vt:lpstr>
      <vt:lpstr>Trigonometric formulas for the astronomical triangle</vt:lpstr>
      <vt:lpstr>Concepts of time</vt:lpstr>
      <vt:lpstr>Definition of Sidereal time</vt:lpstr>
      <vt:lpstr>Sidereal time</vt:lpstr>
      <vt:lpstr>Time, Longitude, and Right Ascension</vt:lpstr>
      <vt:lpstr>Definition of True Solar time</vt:lpstr>
      <vt:lpstr>Non-uniform motion of the Earth</vt:lpstr>
      <vt:lpstr>Definition of Mean Solar time</vt:lpstr>
      <vt:lpstr>Universal Time (UT)</vt:lpstr>
      <vt:lpstr>Zone time (mean solar time)</vt:lpstr>
      <vt:lpstr>Julian date</vt:lpstr>
      <vt:lpstr>Greenwich Mean Sidereal Time (GMST)0 at mid-night (UT1=0)</vt:lpstr>
      <vt:lpstr>Conversion from Mean Solar Time UT1 to Greenwich Mean Sidereal Time GAST</vt:lpstr>
      <vt:lpstr>Universal Time Coordinated (UTC)</vt:lpstr>
      <vt:lpstr>Variation of UT1-UTC</vt:lpstr>
      <vt:lpstr>Variation of UT1-UTC</vt:lpstr>
      <vt:lpstr>Astronomical Positioning</vt:lpstr>
      <vt:lpstr>Azimuth determination with Polaris</vt:lpstr>
      <vt:lpstr>Latitude determination</vt:lpstr>
      <vt:lpstr>Simultaneous determination of (Φ, Λ)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Geodetic astronomy</dc:title>
  <dc:creator>ande</dc:creator>
  <cp:lastModifiedBy>ande</cp:lastModifiedBy>
  <cp:revision>21</cp:revision>
  <dcterms:created xsi:type="dcterms:W3CDTF">2016-12-19T18:49:22Z</dcterms:created>
  <dcterms:modified xsi:type="dcterms:W3CDTF">2016-12-26T20:24:34Z</dcterms:modified>
</cp:coreProperties>
</file>