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DB3E0-3FF8-4E85-8DDA-1F6F3EF34E08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D2F62-223A-41DE-A567-732AC8B9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2F62-223A-41DE-A567-732AC8B9FD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1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1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48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1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4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8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5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5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8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2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4C8C-5395-4AF0-BDC2-D95BCC8BEEB0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6F62BC-A997-48A2-9015-11F0E779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Astrogeodetic</a:t>
            </a:r>
            <a:r>
              <a:rPr lang="en-US" dirty="0"/>
              <a:t> triangulation and</a:t>
            </a:r>
            <a:br>
              <a:rPr lang="en-US" dirty="0"/>
            </a:br>
            <a:r>
              <a:rPr lang="en-US" dirty="0"/>
              <a:t>geodetic </a:t>
            </a:r>
            <a:r>
              <a:rPr lang="en-US" dirty="0" err="1"/>
              <a:t>datums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Control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1559519"/>
            <a:ext cx="9144001" cy="50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38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GCPs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70000"/>
            <a:ext cx="6629400" cy="534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9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ground measurements</a:t>
            </a:r>
            <a:br>
              <a:rPr lang="en-US" dirty="0"/>
            </a:br>
            <a:r>
              <a:rPr lang="en-US" dirty="0"/>
              <a:t>down to the reference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47837"/>
            <a:ext cx="7723716" cy="43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slope distances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4" y="1270000"/>
            <a:ext cx="8644301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astronomical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69999"/>
            <a:ext cx="8866716" cy="51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ground directions (angles)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62087"/>
            <a:ext cx="8847666" cy="50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astronomical zenith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666874"/>
            <a:ext cx="9015413" cy="48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adjustment</a:t>
            </a:r>
            <a:br>
              <a:rPr lang="en-US" dirty="0"/>
            </a:br>
            <a:r>
              <a:rPr lang="en-US" dirty="0"/>
              <a:t>on the reference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28787"/>
            <a:ext cx="8142816" cy="47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equation of a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596668" cy="51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equation of an azimuth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52562"/>
            <a:ext cx="8596668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Astrogeodetic</a:t>
            </a:r>
            <a:r>
              <a:rPr lang="en-US" dirty="0"/>
              <a:t> triangulation and</a:t>
            </a:r>
            <a:br>
              <a:rPr lang="en-US" dirty="0"/>
            </a:br>
            <a:r>
              <a:rPr lang="en-US" dirty="0"/>
              <a:t>geodetic </a:t>
            </a:r>
            <a:r>
              <a:rPr lang="en-US" dirty="0" err="1"/>
              <a:t>datums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399"/>
            <a:ext cx="7895166" cy="46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adjustment</a:t>
            </a:r>
            <a:br>
              <a:rPr lang="en-US" dirty="0"/>
            </a:br>
            <a:r>
              <a:rPr lang="en-US" dirty="0"/>
              <a:t>on the reference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802737"/>
            <a:ext cx="7720331" cy="46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(ellipsoidal) datum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23987"/>
            <a:ext cx="7761816" cy="46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datum (</a:t>
            </a:r>
            <a:r>
              <a:rPr lang="en-US" i="1" dirty="0"/>
              <a:t>ellipsoidal datum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09675"/>
            <a:ext cx="8596668" cy="53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ellipsoids to the geoid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85912"/>
            <a:ext cx="8047566" cy="48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geoid-ellipsoid separation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697771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err="1"/>
              <a:t>vs</a:t>
            </a:r>
            <a:r>
              <a:rPr lang="en-US" dirty="0"/>
              <a:t> global ellipsoids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64612"/>
            <a:ext cx="8352366" cy="50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of the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1270000"/>
            <a:ext cx="9134475" cy="52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(or 3) ways to position the ellipsoid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404937"/>
            <a:ext cx="9676129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datum </a:t>
            </a:r>
            <a:r>
              <a:rPr lang="en-US" dirty="0" err="1"/>
              <a:t>parametres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04" y="1270000"/>
            <a:ext cx="8780415" cy="49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change due to</a:t>
            </a:r>
            <a:br>
              <a:rPr lang="en-US" dirty="0"/>
            </a:br>
            <a:r>
              <a:rPr lang="en-US" dirty="0"/>
              <a:t>geodetic datum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8453018" cy="47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596668" cy="50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change due to</a:t>
            </a:r>
            <a:br>
              <a:rPr lang="en-US" dirty="0"/>
            </a:br>
            <a:r>
              <a:rPr lang="en-US" dirty="0"/>
              <a:t>geodetic datum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48300"/>
            <a:ext cx="76771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triangulation </a:t>
            </a:r>
            <a:r>
              <a:rPr lang="en-US" dirty="0" err="1"/>
              <a:t>vs</a:t>
            </a:r>
            <a:r>
              <a:rPr lang="en-US" dirty="0"/>
              <a:t> global</a:t>
            </a:r>
            <a:br>
              <a:rPr lang="en-US" dirty="0"/>
            </a:br>
            <a:r>
              <a:rPr lang="en-US" dirty="0"/>
              <a:t>systems: Reference ellipsoids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75533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triangulation system</a:t>
            </a:r>
            <a:br>
              <a:rPr lang="en-US" dirty="0"/>
            </a:br>
            <a:r>
              <a:rPr lang="en-US" dirty="0" err="1"/>
              <a:t>vs</a:t>
            </a:r>
            <a:r>
              <a:rPr lang="en-US" dirty="0"/>
              <a:t> global geocentric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8191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Helmert</a:t>
            </a:r>
            <a:r>
              <a:rPr lang="en-US" dirty="0"/>
              <a:t> transformation between 2</a:t>
            </a:r>
            <a:br>
              <a:rPr lang="en-US" dirty="0"/>
            </a:br>
            <a:r>
              <a:rPr lang="en-US" dirty="0"/>
              <a:t>Cartesian coordinate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800687"/>
            <a:ext cx="82010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88412"/>
            <a:ext cx="82391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Helmert</a:t>
            </a:r>
            <a:r>
              <a:rPr lang="en-US" dirty="0"/>
              <a:t> transformation parameters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311881"/>
              </p:ext>
            </p:extLst>
          </p:nvPr>
        </p:nvGraphicFramePr>
        <p:xfrm>
          <a:off x="1592262" y="1587382"/>
          <a:ext cx="5859415" cy="411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590"/>
                <a:gridCol w="3135825"/>
              </a:tblGrid>
              <a:tr h="814427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From System 1: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 System 2: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WGS 84</a:t>
                      </a:r>
                    </a:p>
                    <a:p>
                      <a:r>
                        <a:rPr 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Adindan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Ethiopia</a:t>
                      </a:r>
                      <a:endParaRPr lang="en-US" dirty="0"/>
                    </a:p>
                  </a:txBody>
                  <a:tcPr/>
                </a:tc>
              </a:tr>
              <a:tr h="471851">
                <a:tc>
                  <a:txBody>
                    <a:bodyPr/>
                    <a:lstStyle/>
                    <a:p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+165 (+162)</a:t>
                      </a:r>
                      <a:endParaRPr lang="en-US" dirty="0"/>
                    </a:p>
                  </a:txBody>
                  <a:tcPr/>
                </a:tc>
              </a:tr>
              <a:tr h="471851">
                <a:tc>
                  <a:txBody>
                    <a:bodyPr/>
                    <a:lstStyle/>
                    <a:p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+11 (+12)</a:t>
                      </a:r>
                      <a:endParaRPr lang="en-US" dirty="0"/>
                    </a:p>
                  </a:txBody>
                  <a:tcPr/>
                </a:tc>
              </a:tr>
              <a:tr h="471851">
                <a:tc>
                  <a:txBody>
                    <a:bodyPr/>
                    <a:lstStyle/>
                    <a:p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-206</a:t>
                      </a:r>
                      <a:endParaRPr lang="en-US" dirty="0"/>
                    </a:p>
                  </a:txBody>
                  <a:tcPr/>
                </a:tc>
              </a:tr>
              <a:tr h="471851">
                <a:tc>
                  <a:txBody>
                    <a:bodyPr/>
                    <a:lstStyle/>
                    <a:p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(ppm):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          ?</a:t>
                      </a:r>
                      <a:endParaRPr lang="en-US" dirty="0"/>
                    </a:p>
                  </a:txBody>
                  <a:tcPr/>
                </a:tc>
              </a:tr>
              <a:tr h="471851">
                <a:tc>
                  <a:txBody>
                    <a:bodyPr/>
                    <a:lstStyle/>
                    <a:p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α1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arcsecond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          ?</a:t>
                      </a:r>
                    </a:p>
                  </a:txBody>
                  <a:tcPr/>
                </a:tc>
              </a:tr>
              <a:tr h="471851">
                <a:tc>
                  <a:txBody>
                    <a:bodyPr/>
                    <a:lstStyle/>
                    <a:p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α2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arcsecond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          ?</a:t>
                      </a:r>
                    </a:p>
                  </a:txBody>
                  <a:tcPr/>
                </a:tc>
              </a:tr>
              <a:tr h="471851">
                <a:tc>
                  <a:txBody>
                    <a:bodyPr/>
                    <a:lstStyle/>
                    <a:p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α3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arcsecond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          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4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triangulation system</a:t>
            </a:r>
            <a:br>
              <a:rPr lang="en-US" dirty="0"/>
            </a:b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gloal</a:t>
            </a:r>
            <a:r>
              <a:rPr lang="en-US" dirty="0"/>
              <a:t> coordinate systems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053" y="1930400"/>
            <a:ext cx="8304299" cy="46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from WGS84 to Local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(</a:t>
            </a:r>
            <a:r>
              <a:rPr lang="el-GR" b="1" i="1" dirty="0"/>
              <a:t>φ,λ,</a:t>
            </a:r>
            <a:r>
              <a:rPr lang="en-US" b="1" i="1" dirty="0"/>
              <a:t>h</a:t>
            </a:r>
            <a:r>
              <a:rPr lang="en-US" b="1" dirty="0" smtClean="0"/>
              <a:t>) </a:t>
            </a:r>
            <a:r>
              <a:rPr lang="en-US" b="1" baseline="-25000" dirty="0" smtClean="0"/>
              <a:t>WGS84</a:t>
            </a:r>
            <a:r>
              <a:rPr lang="en-US" b="1" dirty="0" smtClean="0"/>
              <a:t>   </a:t>
            </a:r>
            <a:r>
              <a:rPr lang="en-US" b="1" dirty="0" smtClean="0">
                <a:sym typeface="Wingdings" panose="05000000000000000000" pitchFamily="2" charset="2"/>
              </a:rPr>
              <a:t>   </a:t>
            </a:r>
            <a:r>
              <a:rPr lang="en-US" b="1" dirty="0"/>
              <a:t>(</a:t>
            </a:r>
            <a:r>
              <a:rPr lang="en-US" b="1" i="1" dirty="0" err="1" smtClean="0"/>
              <a:t>x,y,z</a:t>
            </a:r>
            <a:r>
              <a:rPr lang="en-US" b="1" dirty="0"/>
              <a:t>) </a:t>
            </a:r>
            <a:r>
              <a:rPr lang="en-US" b="1" baseline="-25000" dirty="0"/>
              <a:t>WGS84</a:t>
            </a:r>
            <a:r>
              <a:rPr lang="en-US" b="1" dirty="0"/>
              <a:t>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/>
              <a:t>(</a:t>
            </a:r>
            <a:r>
              <a:rPr lang="en-US" i="1" dirty="0" err="1"/>
              <a:t>x,y,z</a:t>
            </a:r>
            <a:r>
              <a:rPr lang="en-US" dirty="0"/>
              <a:t>) </a:t>
            </a:r>
            <a:r>
              <a:rPr lang="en-US" b="1" baseline="-25000" dirty="0" smtClean="0"/>
              <a:t>WGS84</a:t>
            </a:r>
            <a:r>
              <a:rPr lang="en-US" dirty="0" smtClean="0"/>
              <a:t> </a:t>
            </a:r>
            <a:r>
              <a:rPr lang="en-US" b="1" dirty="0"/>
              <a:t>→ </a:t>
            </a:r>
            <a:r>
              <a:rPr lang="en-US" dirty="0"/>
              <a:t>(</a:t>
            </a:r>
            <a:r>
              <a:rPr lang="en-US" i="1" dirty="0" err="1"/>
              <a:t>x,y,z</a:t>
            </a:r>
            <a:r>
              <a:rPr lang="en-US" dirty="0" smtClean="0"/>
              <a:t>)</a:t>
            </a:r>
            <a:r>
              <a:rPr lang="en-US" b="1" baseline="-25000" dirty="0"/>
              <a:t> </a:t>
            </a:r>
            <a:r>
              <a:rPr lang="en-US" b="1" baseline="-25000" dirty="0" smtClean="0"/>
              <a:t>ADINDAN</a:t>
            </a:r>
          </a:p>
          <a:p>
            <a:endParaRPr lang="en-US" b="1" baseline="-25000" dirty="0"/>
          </a:p>
          <a:p>
            <a:r>
              <a:rPr lang="en-US" dirty="0"/>
              <a:t>(</a:t>
            </a:r>
            <a:r>
              <a:rPr lang="en-US" i="1" dirty="0" err="1"/>
              <a:t>x,y,z</a:t>
            </a:r>
            <a:r>
              <a:rPr lang="en-US" dirty="0"/>
              <a:t>) </a:t>
            </a:r>
            <a:r>
              <a:rPr lang="en-US" b="1" baseline="-25000" dirty="0" smtClean="0"/>
              <a:t>ADINDAN</a:t>
            </a:r>
            <a:r>
              <a:rPr lang="en-US" b="1" dirty="0" smtClean="0"/>
              <a:t> → </a:t>
            </a:r>
            <a:r>
              <a:rPr lang="en-US" dirty="0"/>
              <a:t>(</a:t>
            </a:r>
            <a:r>
              <a:rPr lang="el-GR" i="1" dirty="0"/>
              <a:t>φ,λ,</a:t>
            </a:r>
            <a:r>
              <a:rPr lang="en-US" i="1" dirty="0"/>
              <a:t>h</a:t>
            </a:r>
            <a:r>
              <a:rPr lang="en-US" dirty="0"/>
              <a:t>) </a:t>
            </a:r>
            <a:r>
              <a:rPr lang="en-US" b="1" baseline="-25000" dirty="0" smtClean="0"/>
              <a:t>ADINDAN</a:t>
            </a:r>
          </a:p>
          <a:p>
            <a:endParaRPr lang="en-US" b="1" baseline="-25000" dirty="0"/>
          </a:p>
          <a:p>
            <a:r>
              <a:rPr lang="es-ES" dirty="0"/>
              <a:t>(</a:t>
            </a:r>
            <a:r>
              <a:rPr lang="es-ES" i="1" dirty="0" err="1"/>
              <a:t>φ,λ</a:t>
            </a:r>
            <a:r>
              <a:rPr lang="es-ES" dirty="0"/>
              <a:t>) </a:t>
            </a:r>
            <a:r>
              <a:rPr lang="en-US" b="1" baseline="-25000" dirty="0"/>
              <a:t>ADINDAN </a:t>
            </a:r>
            <a:r>
              <a:rPr lang="es-ES" b="1" dirty="0" smtClean="0"/>
              <a:t>→ </a:t>
            </a:r>
            <a:r>
              <a:rPr lang="es-ES" dirty="0"/>
              <a:t>(x, </a:t>
            </a:r>
            <a:r>
              <a:rPr lang="es-ES" dirty="0" smtClean="0"/>
              <a:t>y) </a:t>
            </a:r>
            <a:r>
              <a:rPr lang="es-ES" baseline="-25000" dirty="0" smtClean="0"/>
              <a:t>UTM</a:t>
            </a:r>
          </a:p>
          <a:p>
            <a:endParaRPr lang="es-ES" b="1" baseline="-25000" dirty="0"/>
          </a:p>
          <a:p>
            <a:r>
              <a:rPr lang="en-US" dirty="0"/>
              <a:t>( </a:t>
            </a:r>
            <a:r>
              <a:rPr lang="en-US" i="1" dirty="0"/>
              <a:t>h </a:t>
            </a:r>
            <a:r>
              <a:rPr lang="en-US" dirty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     </a:t>
            </a:r>
            <a:r>
              <a:rPr lang="en-US" dirty="0" smtClean="0"/>
              <a:t>(</a:t>
            </a:r>
            <a:r>
              <a:rPr lang="en-US" i="1" dirty="0"/>
              <a:t>H</a:t>
            </a:r>
            <a:r>
              <a:rPr lang="en-US" dirty="0"/>
              <a:t>)</a:t>
            </a:r>
            <a:endParaRPr lang="en-US" b="1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934" y="2716616"/>
            <a:ext cx="2428875" cy="933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9296" y="3930555"/>
            <a:ext cx="1856095" cy="777923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Clarke 1880 ellipsoid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4248443" y="4319516"/>
            <a:ext cx="350853" cy="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43" y="4756577"/>
            <a:ext cx="22669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Triangulation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270000"/>
            <a:ext cx="8505825" cy="50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Astrogeodetic</a:t>
            </a:r>
            <a:r>
              <a:rPr lang="en-US" dirty="0"/>
              <a:t>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69999"/>
            <a:ext cx="8596668" cy="49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Astrogeodetic</a:t>
            </a:r>
            <a:r>
              <a:rPr lang="en-US" dirty="0"/>
              <a:t>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09712"/>
            <a:ext cx="8904816" cy="48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surveying and Mapping in Ethiopia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origins of the Ethiopian Mapping Agency (EMA) date back to1954.</a:t>
            </a:r>
          </a:p>
          <a:p>
            <a:r>
              <a:rPr lang="en-US" dirty="0"/>
              <a:t>The Blue Nile Geodetic Network project – 1957 – 1961</a:t>
            </a:r>
          </a:p>
          <a:p>
            <a:r>
              <a:rPr lang="en-US" dirty="0"/>
              <a:t>The second phase – 1967 – 1971 for densification</a:t>
            </a:r>
          </a:p>
          <a:p>
            <a:r>
              <a:rPr lang="en-US" dirty="0"/>
              <a:t>Starting from 1971 EMA produce 1:50, 000 topographic maps – covering 85% of the country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Net – 1957-1961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270000"/>
            <a:ext cx="544252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27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 Network – 1957-1961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0" y="1270000"/>
            <a:ext cx="5562600" cy="52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</TotalTime>
  <Words>316</Words>
  <Application>Microsoft Office PowerPoint</Application>
  <PresentationFormat>Widescreen</PresentationFormat>
  <Paragraphs>71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Trebuchet MS</vt:lpstr>
      <vt:lpstr>Wingdings</vt:lpstr>
      <vt:lpstr>Wingdings 3</vt:lpstr>
      <vt:lpstr>Facet</vt:lpstr>
      <vt:lpstr>Astrogeodetic triangulation and geodetic datums</vt:lpstr>
      <vt:lpstr>Astrogeodetic triangulation and geodetic datums</vt:lpstr>
      <vt:lpstr>General procedures</vt:lpstr>
      <vt:lpstr>Principle of Triangulation</vt:lpstr>
      <vt:lpstr>Astrogeodetic networks</vt:lpstr>
      <vt:lpstr>Astrogeodetic measurements</vt:lpstr>
      <vt:lpstr>History of surveying and Mapping in Ethiopia</vt:lpstr>
      <vt:lpstr>Level Net – 1957-1961 </vt:lpstr>
      <vt:lpstr>Triangulation Network – 1957-1961 </vt:lpstr>
      <vt:lpstr>Ground Control Points</vt:lpstr>
      <vt:lpstr>Primary GCPs</vt:lpstr>
      <vt:lpstr>Reduction of ground measurements down to the reference ellipsoid</vt:lpstr>
      <vt:lpstr>Reduction of slope distances</vt:lpstr>
      <vt:lpstr>Reduction of astronomical coordinates</vt:lpstr>
      <vt:lpstr>Reduction of ground directions (angles)</vt:lpstr>
      <vt:lpstr>Reduction of astronomical zenith distance</vt:lpstr>
      <vt:lpstr>Least squares adjustment on the reference ellipsoid</vt:lpstr>
      <vt:lpstr>Observation equation of a distance</vt:lpstr>
      <vt:lpstr>Observation equation of an azimuth</vt:lpstr>
      <vt:lpstr>Least squares adjustment on the reference ellipsoid</vt:lpstr>
      <vt:lpstr>Geodetic (ellipsoidal) datum</vt:lpstr>
      <vt:lpstr>Geodetic datum (ellipsoidal datum)</vt:lpstr>
      <vt:lpstr>Fitting ellipsoids to the geoid</vt:lpstr>
      <vt:lpstr>The geoid-ellipsoid separation</vt:lpstr>
      <vt:lpstr>Local vs global ellipsoids</vt:lpstr>
      <vt:lpstr>Positioning of the ellipsoid</vt:lpstr>
      <vt:lpstr>2 (or 3) ways to position the ellipsoid</vt:lpstr>
      <vt:lpstr>Geodetic datum parametres</vt:lpstr>
      <vt:lpstr>Coordinate change due to geodetic datum change</vt:lpstr>
      <vt:lpstr>Coordinate change due to geodetic datum change</vt:lpstr>
      <vt:lpstr>Local triangulation vs global systems: Reference ellipsoids</vt:lpstr>
      <vt:lpstr>Local triangulation system vs global geocentric systems</vt:lpstr>
      <vt:lpstr>Helmert transformation between 2 Cartesian coordinate systems</vt:lpstr>
      <vt:lpstr>Rotation Matrices</vt:lpstr>
      <vt:lpstr>Helmert transformation parameters</vt:lpstr>
      <vt:lpstr>Local triangulation system Vs gloal coordinate systems</vt:lpstr>
      <vt:lpstr>Steps from WGS84 to Local system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Astrogeodetic triangulation and geodetic datums</dc:title>
  <dc:creator>ande</dc:creator>
  <cp:lastModifiedBy>ande</cp:lastModifiedBy>
  <cp:revision>16</cp:revision>
  <dcterms:created xsi:type="dcterms:W3CDTF">2016-12-25T09:16:06Z</dcterms:created>
  <dcterms:modified xsi:type="dcterms:W3CDTF">2016-12-26T20:14:46Z</dcterms:modified>
</cp:coreProperties>
</file>