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959F-CFFF-4170-AAFB-FB45EE8FE28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96778-C6E4-4E17-9EBA-C57AC35E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96778-C6E4-4E17-9EBA-C57AC35EB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96778-C6E4-4E17-9EBA-C57AC35EB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3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99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3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2E52-1D62-478A-B291-1994E27B6AF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00494C-91CF-4A1B-B31A-F6C6D287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Gravity, Geoid and Height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</a:t>
            </a:r>
            <a:r>
              <a:rPr lang="en-US" dirty="0" err="1"/>
              <a:t>misclosure</a:t>
            </a:r>
            <a:r>
              <a:rPr lang="en-US" dirty="0"/>
              <a:t> (ε) of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82"/>
          <a:stretch/>
        </p:blipFill>
        <p:spPr>
          <a:xfrm>
            <a:off x="548540" y="1446663"/>
            <a:ext cx="9646547" cy="50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geopotential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4" y="1502391"/>
            <a:ext cx="9109156" cy="47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6804"/>
            <a:ext cx="8830032" cy="49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3" y="1269999"/>
            <a:ext cx="9115727" cy="50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Height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1489397"/>
            <a:ext cx="8203034" cy="492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Precise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2" y="1677498"/>
            <a:ext cx="8047245" cy="308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92" y="4992547"/>
            <a:ext cx="7928492" cy="16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Precise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1" y="1270000"/>
            <a:ext cx="7383439" cy="2832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90" y="3880257"/>
            <a:ext cx="6025834" cy="27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Gravity Field of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721679"/>
            <a:ext cx="8971775" cy="48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Constants of GRS 1930 and GRS 1980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799443"/>
            <a:ext cx="8780565" cy="46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Constants of GRS 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09" b="-1"/>
          <a:stretch/>
        </p:blipFill>
        <p:spPr>
          <a:xfrm>
            <a:off x="321782" y="1270000"/>
            <a:ext cx="9307772" cy="48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Gravity, Geoid and Height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 </a:t>
            </a:r>
            <a:r>
              <a:rPr lang="en-US" dirty="0"/>
              <a:t>of geometrical levelling</a:t>
            </a:r>
          </a:p>
          <a:p>
            <a:pPr lvl="1"/>
            <a:r>
              <a:rPr lang="en-US" dirty="0" smtClean="0"/>
              <a:t>GPS </a:t>
            </a:r>
            <a:r>
              <a:rPr lang="en-US" dirty="0" err="1"/>
              <a:t>vs</a:t>
            </a:r>
            <a:r>
              <a:rPr lang="en-US" dirty="0"/>
              <a:t> levelling</a:t>
            </a:r>
          </a:p>
          <a:p>
            <a:pPr lvl="1"/>
            <a:r>
              <a:rPr lang="en-US" dirty="0" smtClean="0"/>
              <a:t>Gravity</a:t>
            </a:r>
            <a:r>
              <a:rPr lang="en-US" dirty="0"/>
              <a:t>, gravity potential, equipotential surface</a:t>
            </a:r>
          </a:p>
          <a:p>
            <a:pPr lvl="1"/>
            <a:r>
              <a:rPr lang="en-US" dirty="0" smtClean="0"/>
              <a:t>Theoretical </a:t>
            </a:r>
            <a:r>
              <a:rPr lang="en-US" dirty="0" err="1"/>
              <a:t>misclosure</a:t>
            </a:r>
            <a:r>
              <a:rPr lang="en-US" dirty="0"/>
              <a:t> of geometrical levelling</a:t>
            </a:r>
          </a:p>
          <a:p>
            <a:r>
              <a:rPr lang="en-US" dirty="0" smtClean="0"/>
              <a:t>Height </a:t>
            </a:r>
            <a:r>
              <a:rPr lang="en-US" dirty="0"/>
              <a:t>systems</a:t>
            </a:r>
          </a:p>
          <a:p>
            <a:pPr lvl="1"/>
            <a:r>
              <a:rPr lang="en-US" dirty="0" err="1" smtClean="0"/>
              <a:t>Orthometric</a:t>
            </a:r>
            <a:r>
              <a:rPr lang="en-US" dirty="0"/>
              <a:t>, normal </a:t>
            </a:r>
            <a:r>
              <a:rPr lang="en-US" dirty="0" err="1"/>
              <a:t>vs</a:t>
            </a:r>
            <a:r>
              <a:rPr lang="en-US" dirty="0"/>
              <a:t> dynamic heights</a:t>
            </a:r>
          </a:p>
          <a:p>
            <a:pPr lvl="1"/>
            <a:r>
              <a:rPr lang="en-US" dirty="0" smtClean="0"/>
              <a:t>Computational </a:t>
            </a:r>
            <a:r>
              <a:rPr lang="en-US" dirty="0"/>
              <a:t>procedures of </a:t>
            </a:r>
            <a:r>
              <a:rPr lang="en-US" i="1" dirty="0"/>
              <a:t>precise </a:t>
            </a:r>
            <a:r>
              <a:rPr lang="en-US" dirty="0"/>
              <a:t>levelling</a:t>
            </a:r>
          </a:p>
          <a:p>
            <a:pPr lvl="1"/>
            <a:r>
              <a:rPr lang="en-US" dirty="0" smtClean="0"/>
              <a:t>Normal </a:t>
            </a:r>
            <a:r>
              <a:rPr lang="en-US" dirty="0"/>
              <a:t>gravity field of the reference ellipsoid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. Normal gravity formula. </a:t>
            </a:r>
            <a:r>
              <a:rPr lang="en-US" dirty="0" smtClean="0"/>
              <a:t>Mean normal gravity</a:t>
            </a:r>
          </a:p>
          <a:p>
            <a:r>
              <a:rPr lang="en-US" dirty="0" smtClean="0"/>
              <a:t>Height reference systems and height networks</a:t>
            </a:r>
          </a:p>
          <a:p>
            <a:pPr lvl="1"/>
            <a:r>
              <a:rPr lang="en-US" dirty="0" smtClean="0"/>
              <a:t>Ethiopian Leveling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43817"/>
            <a:ext cx="8596668" cy="1320800"/>
          </a:xfrm>
        </p:spPr>
        <p:txBody>
          <a:bodyPr/>
          <a:lstStyle/>
          <a:p>
            <a:r>
              <a:rPr lang="en-US" dirty="0"/>
              <a:t>Normal Gravity Field of A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98" b="8256"/>
          <a:stretch/>
        </p:blipFill>
        <p:spPr>
          <a:xfrm>
            <a:off x="509128" y="1393867"/>
            <a:ext cx="8933080" cy="4297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12" y="2248315"/>
            <a:ext cx="2190988" cy="101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29" y="2579192"/>
            <a:ext cx="3511879" cy="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996" y="5628706"/>
            <a:ext cx="2477275" cy="1102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4619720"/>
            <a:ext cx="2600325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15" y="80542"/>
            <a:ext cx="8262848" cy="66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Datum in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height system in Ethiopia was established by the US Geodetic Survey starting from 1957 to 1961 for the Blue Nile River watershed project.</a:t>
            </a:r>
          </a:p>
          <a:p>
            <a:r>
              <a:rPr lang="en-US" dirty="0" smtClean="0"/>
              <a:t>The project covers west-central Ethiopia</a:t>
            </a:r>
          </a:p>
          <a:p>
            <a:r>
              <a:rPr lang="en-US" dirty="0" smtClean="0"/>
              <a:t>Further densification of control points was made from 1963 – 1971 to cover the whole Ethiopia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1957-1961 Level Net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2"/>
            <a:ext cx="66294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(Blackwell, 1962)</a:t>
            </a:r>
          </a:p>
        </p:txBody>
      </p:sp>
    </p:spTree>
    <p:extLst>
      <p:ext uri="{BB962C8B-B14F-4D97-AF65-F5344CB8AC3E}">
        <p14:creationId xmlns:p14="http://schemas.microsoft.com/office/powerpoint/2010/main" val="6636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net (1957-1961)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Geodesy Book\GREEEN BOOK\IMG_0354.JPG"/>
          <p:cNvPicPr>
            <a:picLocks noChangeAspect="1" noChangeArrowheads="1"/>
          </p:cNvPicPr>
          <p:nvPr/>
        </p:nvPicPr>
        <p:blipFill>
          <a:blip r:embed="rId2" cstate="print"/>
          <a:srcRect l="7500" t="7778" b="11111"/>
          <a:stretch>
            <a:fillRect/>
          </a:stretch>
        </p:blipFill>
        <p:spPr bwMode="auto">
          <a:xfrm>
            <a:off x="677333" y="685800"/>
            <a:ext cx="8862451" cy="556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52800" y="6248400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Ethiopia Geodetic Survey (1957 - 1961). </a:t>
            </a:r>
          </a:p>
        </p:txBody>
      </p:sp>
    </p:spTree>
    <p:extLst>
      <p:ext uri="{BB962C8B-B14F-4D97-AF65-F5344CB8AC3E}">
        <p14:creationId xmlns:p14="http://schemas.microsoft.com/office/powerpoint/2010/main" val="1734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Datum in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Ethiopian vertical datum refers the mean sea level at Alexandria, Egypt. (Blackwell, 1962)</a:t>
            </a:r>
          </a:p>
          <a:p>
            <a:r>
              <a:rPr lang="en-US" dirty="0" smtClean="0"/>
              <a:t>The leveling work starts from a control point in Sudan (</a:t>
            </a:r>
            <a:r>
              <a:rPr lang="en-US" dirty="0" err="1" smtClean="0"/>
              <a:t>Gedarif</a:t>
            </a:r>
            <a:r>
              <a:rPr lang="en-US" dirty="0" smtClean="0"/>
              <a:t>) comes from Alexandria, Egypt carried through about 2800 km</a:t>
            </a:r>
          </a:p>
          <a:p>
            <a:r>
              <a:rPr lang="en-US" b="1" dirty="0" smtClean="0"/>
              <a:t>A level line run from </a:t>
            </a:r>
            <a:r>
              <a:rPr lang="en-US" b="1" dirty="0" err="1" smtClean="0"/>
              <a:t>Gedarif</a:t>
            </a:r>
            <a:r>
              <a:rPr lang="en-US" b="1" dirty="0" smtClean="0"/>
              <a:t> station to the Red Sea with closure error of 18 cm.  (1282.3 km)</a:t>
            </a:r>
          </a:p>
          <a:p>
            <a:r>
              <a:rPr lang="en-US" dirty="0" smtClean="0"/>
              <a:t>The mean sea level at </a:t>
            </a:r>
            <a:r>
              <a:rPr lang="en-US" dirty="0" err="1" smtClean="0"/>
              <a:t>Assab</a:t>
            </a:r>
            <a:r>
              <a:rPr lang="en-US" dirty="0" smtClean="0"/>
              <a:t> derived from a 12-year series of tidal observation by the Italian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Datum in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large loops for the leveling work  (Addis </a:t>
            </a:r>
            <a:r>
              <a:rPr lang="en-US" dirty="0" err="1" smtClean="0"/>
              <a:t>Zemen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Kombolcha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Addis Ababa  Addis </a:t>
            </a:r>
            <a:r>
              <a:rPr lang="en-US" dirty="0" err="1" smtClean="0">
                <a:sym typeface="Wingdings" pitchFamily="2" charset="2"/>
              </a:rPr>
              <a:t>Zemen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closure error of the large loop was 40 cm in 2112.7 km</a:t>
            </a:r>
          </a:p>
          <a:p>
            <a:endParaRPr lang="en-US" dirty="0" smtClean="0"/>
          </a:p>
          <a:p>
            <a:r>
              <a:rPr lang="en-US" dirty="0" smtClean="0"/>
              <a:t>The maximum rate of correction for long link (between Addis </a:t>
            </a:r>
            <a:r>
              <a:rPr lang="en-US" dirty="0" err="1" smtClean="0"/>
              <a:t>Zemen</a:t>
            </a:r>
            <a:r>
              <a:rPr lang="en-US" dirty="0" smtClean="0"/>
              <a:t> and </a:t>
            </a:r>
            <a:r>
              <a:rPr lang="en-US" dirty="0" err="1" smtClean="0"/>
              <a:t>Kombolcha</a:t>
            </a:r>
            <a:r>
              <a:rPr lang="en-US" dirty="0" smtClean="0"/>
              <a:t>) was 0.26 mm/km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marks well established (Rock, metal, brass disk)</a:t>
            </a:r>
          </a:p>
          <a:p>
            <a:r>
              <a:rPr lang="en-US" dirty="0" smtClean="0"/>
              <a:t>All lines are double run</a:t>
            </a:r>
          </a:p>
          <a:p>
            <a:r>
              <a:rPr lang="en-US" dirty="0" smtClean="0"/>
              <a:t>Apply correction for the level data</a:t>
            </a:r>
          </a:p>
          <a:p>
            <a:pPr lvl="2"/>
            <a:r>
              <a:rPr lang="en-US" dirty="0" smtClean="0"/>
              <a:t>Systematic error</a:t>
            </a:r>
          </a:p>
          <a:p>
            <a:pPr lvl="2"/>
            <a:r>
              <a:rPr lang="en-US" dirty="0" err="1" smtClean="0"/>
              <a:t>Orthometric</a:t>
            </a:r>
            <a:r>
              <a:rPr lang="en-US" dirty="0" smtClean="0"/>
              <a:t> corrections based on theoretical values of gravity (due to non-parallelism of level surface)</a:t>
            </a:r>
          </a:p>
          <a:p>
            <a:r>
              <a:rPr lang="en-US" dirty="0" smtClean="0"/>
              <a:t>A least square adjustment of the level 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kind of cross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level run to Red Sea</a:t>
            </a:r>
          </a:p>
          <a:p>
            <a:endParaRPr lang="en-US" dirty="0" smtClean="0"/>
          </a:p>
          <a:p>
            <a:r>
              <a:rPr lang="en-US" dirty="0" smtClean="0"/>
              <a:t>The Level data also compared with previous survey made along railway from Djibouti – Addis Ababa from 1912 to 1935.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the level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elevations obtained as the result of the least square adjustment are probably good within </a:t>
            </a:r>
            <a:r>
              <a:rPr lang="en-US" dirty="0" smtClean="0">
                <a:sym typeface="Symbol"/>
              </a:rPr>
              <a:t> 3 meters except those station above 13 latitude.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elevation of these stations are good only   10 meters  (Blackwell, 1962)</a:t>
            </a:r>
          </a:p>
        </p:txBody>
      </p:sp>
    </p:spTree>
    <p:extLst>
      <p:ext uri="{BB962C8B-B14F-4D97-AF65-F5344CB8AC3E}">
        <p14:creationId xmlns:p14="http://schemas.microsoft.com/office/powerpoint/2010/main" val="2343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differences from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1" y="1661116"/>
            <a:ext cx="9692562" cy="46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5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 (1957-1961)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181600" cy="5029200"/>
          </a:xfrm>
        </p:spPr>
        <p:txBody>
          <a:bodyPr/>
          <a:lstStyle/>
          <a:p>
            <a:r>
              <a:rPr lang="en-US" dirty="0" smtClean="0"/>
              <a:t>960 leveling bench marks </a:t>
            </a:r>
          </a:p>
          <a:p>
            <a:endParaRPr lang="en-US" dirty="0" smtClean="0"/>
          </a:p>
          <a:p>
            <a:r>
              <a:rPr lang="en-US" dirty="0" smtClean="0"/>
              <a:t>365 triangulation stations tied to 30</a:t>
            </a:r>
            <a:r>
              <a:rPr lang="en-US" baseline="30000" dirty="0" smtClean="0"/>
              <a:t>th</a:t>
            </a:r>
            <a:r>
              <a:rPr lang="en-US" dirty="0" smtClean="0"/>
              <a:t>  Meridian African Datum  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0909" r="5455"/>
          <a:stretch>
            <a:fillRect/>
          </a:stretch>
        </p:blipFill>
        <p:spPr bwMode="auto">
          <a:xfrm>
            <a:off x="7162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6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versus 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6521"/>
            <a:ext cx="9601995" cy="48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of a point mass (M)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17" y="1270000"/>
            <a:ext cx="9439401" cy="50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of the earth’s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1" y="1400175"/>
            <a:ext cx="9363356" cy="48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Gravitation, rotation and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04" b="1"/>
          <a:stretch/>
        </p:blipFill>
        <p:spPr>
          <a:xfrm>
            <a:off x="515266" y="1501254"/>
            <a:ext cx="8794011" cy="45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Equipotential surfaces and the geoid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70000"/>
            <a:ext cx="9073060" cy="49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two close equipotential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9" y="1758215"/>
            <a:ext cx="9325450" cy="46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521</Words>
  <Application>Microsoft Office PowerPoint</Application>
  <PresentationFormat>Widescreen</PresentationFormat>
  <Paragraphs>73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Trebuchet MS</vt:lpstr>
      <vt:lpstr>Wingdings</vt:lpstr>
      <vt:lpstr>Wingdings 3</vt:lpstr>
      <vt:lpstr>Facet</vt:lpstr>
      <vt:lpstr>Gravity, Geoid and Height Systems</vt:lpstr>
      <vt:lpstr>Gravity, Geoid and Height Systems</vt:lpstr>
      <vt:lpstr>Height differences from levelling</vt:lpstr>
      <vt:lpstr>GPS versus levelling</vt:lpstr>
      <vt:lpstr>Gravitation of a point mass (M)</vt:lpstr>
      <vt:lpstr>Gravitation of the earth’s masses</vt:lpstr>
      <vt:lpstr>Gravitation, rotation and gravity</vt:lpstr>
      <vt:lpstr>Equipotential surfaces and the geoid</vt:lpstr>
      <vt:lpstr>Distance between two close equipotential surfaces</vt:lpstr>
      <vt:lpstr>Theoretical misclosure (ε) of levelling</vt:lpstr>
      <vt:lpstr>Height vs geopotential</vt:lpstr>
      <vt:lpstr>Precise levelling</vt:lpstr>
      <vt:lpstr>Height Systems</vt:lpstr>
      <vt:lpstr>Concepts of Height Systems</vt:lpstr>
      <vt:lpstr>Principle of Precise levelling</vt:lpstr>
      <vt:lpstr>Principle of Precise levelling</vt:lpstr>
      <vt:lpstr>Normal Gravity Field of Reference Ellipsoid</vt:lpstr>
      <vt:lpstr>Defining Constants of GRS 1930 and GRS 1980</vt:lpstr>
      <vt:lpstr>Derived Constants of GRS 80</vt:lpstr>
      <vt:lpstr>Normal Gravity Field of A Reference Ellipsoid</vt:lpstr>
      <vt:lpstr>PowerPoint Presentation</vt:lpstr>
      <vt:lpstr>Vertical Datum in Ethiopia</vt:lpstr>
      <vt:lpstr>1957-1961 Level Net</vt:lpstr>
      <vt:lpstr>Level net (1957-1961)</vt:lpstr>
      <vt:lpstr>Vertical Datum in Ethiopia</vt:lpstr>
      <vt:lpstr>Vertical Datum in Ethiopia</vt:lpstr>
      <vt:lpstr>Leveling procedure</vt:lpstr>
      <vt:lpstr>A kind of cross check</vt:lpstr>
      <vt:lpstr>Accuracy of the level work</vt:lpstr>
      <vt:lpstr>Result (1957-1961)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Gravity, Geoid and Height Systems</dc:title>
  <dc:creator>ande</dc:creator>
  <cp:lastModifiedBy>ande</cp:lastModifiedBy>
  <cp:revision>18</cp:revision>
  <dcterms:created xsi:type="dcterms:W3CDTF">2016-12-25T17:42:33Z</dcterms:created>
  <dcterms:modified xsi:type="dcterms:W3CDTF">2017-01-03T06:07:32Z</dcterms:modified>
</cp:coreProperties>
</file>