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5" r:id="rId3"/>
    <p:sldId id="266" r:id="rId4"/>
    <p:sldId id="269" r:id="rId5"/>
    <p:sldId id="267" r:id="rId6"/>
    <p:sldId id="268" r:id="rId7"/>
  </p:sldIdLst>
  <p:sldSz cx="6858000" cy="9144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1950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D7A30-9DF6-4329-A362-E88FDE9C1849}" type="datetimeFigureOut">
              <a:rPr lang="zh-CN" altLang="en-US" smtClean="0"/>
              <a:pPr/>
              <a:t>2020/4/29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68350"/>
            <a:ext cx="287655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14612E-8D8E-4821-9942-53547265EA3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14612E-8D8E-4821-9942-53547265EA3D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13638-B4E1-41CB-B998-F06663B0D1DF}" type="datetime1">
              <a:rPr lang="en-GB" altLang="zh-CN" smtClean="0"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AAU AAiT SCEE HSI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E95D2-A68C-4131-B032-1633C60B654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4E790-CF66-4CFA-BCC1-850C1803B0D1}" type="datetime1">
              <a:rPr lang="en-GB" altLang="zh-CN" smtClean="0"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AAU AAiT SCEE HSI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E95D2-A68C-4131-B032-1633C60B654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1012F-1C73-4528-980C-6BCADFB719F7}" type="datetime1">
              <a:rPr lang="en-GB" altLang="zh-CN" smtClean="0"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AAU AAiT SCEE HSI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E95D2-A68C-4131-B032-1633C60B654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431DA-AD67-40D8-9A4A-1989CA61E30D}" type="datetime1">
              <a:rPr lang="en-GB" altLang="zh-CN" smtClean="0"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AAU AAiT SCEE HSI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E95D2-A68C-4131-B032-1633C60B654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762E6-D04A-4851-B46B-0030BEBEF2C4}" type="datetime1">
              <a:rPr lang="en-GB" altLang="zh-CN" smtClean="0"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AAU AAiT SCEE HSI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E95D2-A68C-4131-B032-1633C60B654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6CED-9D6C-42EE-8F86-4B865720D589}" type="datetime1">
              <a:rPr lang="en-GB" altLang="zh-CN" smtClean="0"/>
              <a:t>29/04/2020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AAU AAiT SCEE HSI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E95D2-A68C-4131-B032-1633C60B654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EC685-AD67-4CA6-9EB1-4259F330F40C}" type="datetime1">
              <a:rPr lang="en-GB" altLang="zh-CN" smtClean="0"/>
              <a:t>29/04/2020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AAU AAiT SCEE HSI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E95D2-A68C-4131-B032-1633C60B654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564F1-159C-42AE-A08D-B1192E32DD7F}" type="datetime1">
              <a:rPr lang="en-GB" altLang="zh-CN" smtClean="0"/>
              <a:t>29/04/2020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AAU AAiT SCEE HSI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E95D2-A68C-4131-B032-1633C60B654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8406-A58F-47EC-83FA-3E345833E2C5}" type="datetime1">
              <a:rPr lang="en-GB" altLang="zh-CN" smtClean="0"/>
              <a:t>29/04/2020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AAU AAiT SCEE HSI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E95D2-A68C-4131-B032-1633C60B654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59CB-E635-45F8-B409-AFB5BE996042}" type="datetime1">
              <a:rPr lang="en-GB" altLang="zh-CN" smtClean="0"/>
              <a:t>29/04/2020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AAU AAiT SCEE HSI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E95D2-A68C-4131-B032-1633C60B654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12D39-9825-486B-BD19-A9C6C51CA974}" type="datetime1">
              <a:rPr lang="en-GB" altLang="zh-CN" smtClean="0"/>
              <a:t>29/04/2020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AAU AAiT SCEE HSI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E95D2-A68C-4131-B032-1633C60B654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DCF4A-B9B3-48B8-A4CA-46C509EAEE70}" type="datetime1">
              <a:rPr lang="en-GB" altLang="zh-CN" smtClean="0"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AAU AAiT SCEE HSI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E95D2-A68C-4131-B032-1633C60B654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61" y="1776755"/>
            <a:ext cx="6428639" cy="108012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Design and Analysis of Appurtenant Structures (</a:t>
            </a:r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FRM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Hydraulic Structure I)</a:t>
            </a:r>
            <a:b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GB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868144"/>
            <a:ext cx="4800600" cy="1650256"/>
          </a:xfrm>
        </p:spPr>
        <p:txBody>
          <a:bodyPr/>
          <a:lstStyle/>
          <a:p>
            <a:endParaRPr lang="en-GB" dirty="0"/>
          </a:p>
          <a:p>
            <a:r>
              <a:rPr lang="en-GB" dirty="0"/>
              <a:t>2019/2020 Academic Year 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35896"/>
            <a:ext cx="6858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Instructor:  	</a:t>
            </a:r>
            <a:r>
              <a:rPr lang="en-GB" sz="2800" dirty="0" err="1">
                <a:solidFill>
                  <a:schemeClr val="accent1">
                    <a:lumMod val="75000"/>
                  </a:schemeClr>
                </a:solidFill>
              </a:rPr>
              <a:t>Dr.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 Yilma </a:t>
            </a:r>
            <a:r>
              <a:rPr lang="en-GB" sz="2800" dirty="0" err="1">
                <a:solidFill>
                  <a:schemeClr val="accent1">
                    <a:lumMod val="75000"/>
                  </a:schemeClr>
                </a:solidFill>
              </a:rPr>
              <a:t>Seleshi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,</a:t>
            </a:r>
          </a:p>
          <a:p>
            <a:pPr algn="ctr"/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Associate Professor in Water Resources Engineering</a:t>
            </a:r>
          </a:p>
          <a:p>
            <a:pPr algn="ctr"/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yilma.seleshi@gmail.com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4704" y="251520"/>
            <a:ext cx="5256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>
                <a:solidFill>
                  <a:srgbClr val="FF0000"/>
                </a:solidFill>
              </a:rPr>
              <a:t>Addis Ababa University</a:t>
            </a:r>
            <a:endParaRPr lang="zh-CN" altLang="en-US" sz="4000" b="1" dirty="0">
              <a:solidFill>
                <a:srgbClr val="FF0000"/>
              </a:solidFill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51930-D6B3-4BB9-8C16-F08BA0884BAD}" type="datetime1">
              <a:rPr lang="en-GB" altLang="zh-CN" smtClean="0"/>
              <a:t>29/04/2020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E95D2-A68C-4131-B032-1633C60B6548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51520"/>
            <a:ext cx="6525344" cy="432048"/>
          </a:xfrm>
        </p:spPr>
        <p:txBody>
          <a:bodyPr>
            <a:noAutofit/>
          </a:bodyPr>
          <a:lstStyle/>
          <a:p>
            <a:r>
              <a:rPr lang="en-GB" sz="3600" dirty="0"/>
              <a:t>Hydraulic Structures I</a:t>
            </a:r>
            <a:br>
              <a:rPr lang="en-GB" sz="3600" dirty="0"/>
            </a:b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Design and Analysis of Appurtenant Structures</a:t>
            </a:r>
            <a:br>
              <a:rPr lang="en-GB" sz="3600" dirty="0"/>
            </a:br>
            <a:endParaRPr lang="en-GB" sz="36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88640" y="1396273"/>
            <a:ext cx="6669360" cy="7294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Learning Objective:</a:t>
            </a:r>
            <a:r>
              <a:rPr kumimoji="0" lang="en-GB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To teach  design concepts, principles, method and procedures  of hydraulic structures appurtenances in dams</a:t>
            </a:r>
            <a:r>
              <a:rPr lang="en-GB" sz="28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8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Topics: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1.Spillway design – General 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GB" sz="24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Approach for locating spillway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GB" sz="24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Economic size of spillway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GB" sz="24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PMF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 b="1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2. Design and analysis of flood overflow  control structures (ogee):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GB" sz="2400" b="1" dirty="0">
                <a:latin typeface="Calibri" pitchFamily="34" charset="0"/>
                <a:cs typeface="Times New Roman" pitchFamily="18" charset="0"/>
              </a:rPr>
              <a:t>Discharge capacity,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n-GB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Surcharge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GB" sz="2400" b="1" dirty="0">
                <a:latin typeface="Calibri" pitchFamily="34" charset="0"/>
                <a:cs typeface="Times New Roman" pitchFamily="18" charset="0"/>
              </a:rPr>
              <a:t>Water surface profile </a:t>
            </a:r>
            <a:endParaRPr kumimoji="0" lang="en-GB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Times New Roman" pitchFamily="18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GB" sz="2400" b="1" dirty="0">
                <a:latin typeface="Calibri" pitchFamily="34" charset="0"/>
                <a:cs typeface="Times New Roman" pitchFamily="18" charset="0"/>
              </a:rPr>
              <a:t>Velocity distribution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n-GB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Pressure distribution &amp; cavitations issues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0A6DE-5529-49AE-A205-D0179017F872}" type="datetime1">
              <a:rPr lang="en-GB" altLang="zh-CN" smtClean="0"/>
              <a:t>29/04/2020</a:t>
            </a:fld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E95D2-A68C-4131-B032-1633C60B6548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328" y="767647"/>
            <a:ext cx="6525344" cy="432048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Design and Analysis of Appurtenant Structures</a:t>
            </a:r>
            <a:endParaRPr lang="en-GB" sz="36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6200" y="1819551"/>
            <a:ext cx="685800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altLang="zh-CN" sz="2800" b="1" dirty="0"/>
              <a:t>3. Design of Side channel spillway</a:t>
            </a:r>
            <a:endParaRPr lang="en-GB" altLang="zh-CN" sz="2800" dirty="0"/>
          </a:p>
          <a:p>
            <a:pPr lvl="1">
              <a:buFont typeface="Arial" pitchFamily="34" charset="0"/>
              <a:buChar char="•"/>
            </a:pPr>
            <a:r>
              <a:rPr lang="en-GB" altLang="zh-CN" sz="2800" dirty="0"/>
              <a:t>Trough sizing</a:t>
            </a:r>
          </a:p>
          <a:p>
            <a:pPr lvl="1">
              <a:buFont typeface="Arial" pitchFamily="34" charset="0"/>
              <a:buChar char="•"/>
            </a:pPr>
            <a:r>
              <a:rPr lang="en-GB" altLang="zh-CN" sz="2800" dirty="0"/>
              <a:t>Spillway capacity determination</a:t>
            </a:r>
          </a:p>
          <a:p>
            <a:pPr lvl="1">
              <a:buFont typeface="Arial" pitchFamily="34" charset="0"/>
              <a:buChar char="•"/>
            </a:pPr>
            <a:r>
              <a:rPr lang="en-GB" altLang="zh-CN" sz="2800" dirty="0"/>
              <a:t>D/s control structure determination</a:t>
            </a:r>
          </a:p>
          <a:p>
            <a:r>
              <a:rPr lang="en-GB" sz="2800" b="1" dirty="0"/>
              <a:t>4. </a:t>
            </a:r>
            <a:r>
              <a:rPr lang="en-GB" altLang="zh-CN" sz="2800" b="1" dirty="0"/>
              <a:t>Chute design</a:t>
            </a:r>
            <a:endParaRPr lang="en-GB" altLang="zh-CN" sz="2800" dirty="0"/>
          </a:p>
          <a:p>
            <a:pPr lvl="1"/>
            <a:r>
              <a:rPr lang="en-US" dirty="0"/>
              <a:t>Design and analysis of spillway chute, aeration design and anchorage with the abutment and foundation.  </a:t>
            </a:r>
            <a:endParaRPr lang="en-GB" sz="2800" dirty="0"/>
          </a:p>
          <a:p>
            <a:r>
              <a:rPr lang="en-GB" sz="2800" b="1" dirty="0"/>
              <a:t>5. Crest gates design and analysis</a:t>
            </a:r>
          </a:p>
          <a:p>
            <a:pPr lvl="1">
              <a:buFont typeface="Arial" pitchFamily="34" charset="0"/>
              <a:buChar char="•"/>
            </a:pPr>
            <a:r>
              <a:rPr lang="en-GB" sz="2800" dirty="0"/>
              <a:t>Hydraulic design</a:t>
            </a:r>
          </a:p>
          <a:p>
            <a:pPr lvl="1">
              <a:buFont typeface="Arial" pitchFamily="34" charset="0"/>
              <a:buChar char="•"/>
            </a:pPr>
            <a:r>
              <a:rPr lang="en-GB" sz="2800" dirty="0"/>
              <a:t>Gate rating</a:t>
            </a:r>
          </a:p>
          <a:p>
            <a:r>
              <a:rPr lang="en-GB" sz="2800" b="1" dirty="0"/>
              <a:t>6. Intake  structure </a:t>
            </a:r>
            <a:r>
              <a:rPr lang="en-GB" altLang="zh-CN" sz="2800" b="1" dirty="0"/>
              <a:t> and outlet works</a:t>
            </a:r>
            <a:endParaRPr lang="en-GB" altLang="zh-CN" sz="2800" dirty="0"/>
          </a:p>
          <a:p>
            <a:r>
              <a:rPr lang="en-GB" sz="2800" b="1" dirty="0"/>
              <a:t>hydraulic design </a:t>
            </a:r>
            <a:endParaRPr lang="en-GB" sz="2800" dirty="0"/>
          </a:p>
          <a:p>
            <a:pPr lvl="1">
              <a:buFont typeface="Arial" pitchFamily="34" charset="0"/>
              <a:buChar char="•"/>
            </a:pPr>
            <a:r>
              <a:rPr lang="en-GB" sz="2400" dirty="0"/>
              <a:t>reservoir intake structure; conveyances; Gates and valves</a:t>
            </a:r>
            <a:endParaRPr lang="en-GB" sz="2400" b="1" dirty="0"/>
          </a:p>
          <a:p>
            <a:endParaRPr lang="en-GB" sz="28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E95D2-A68C-4131-B032-1633C60B6548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0AF38A-A093-47B6-A44C-82AE5F2F4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1DFC7-5190-4DB0-807D-A4A0F4BF803E}" type="datetime1">
              <a:rPr lang="en-GB" altLang="zh-CN" smtClean="0"/>
              <a:t>29/04/2020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7095" y="539552"/>
            <a:ext cx="6525344" cy="1115616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Design and Analysis of Appurtenant Structures</a:t>
            </a:r>
            <a:endParaRPr lang="en-GB" sz="36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64468" y="2380402"/>
            <a:ext cx="6293532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800" b="1" dirty="0"/>
              <a:t>7. </a:t>
            </a:r>
            <a:r>
              <a:rPr lang="en-US" sz="2800" b="1" dirty="0"/>
              <a:t>Design and analysis of diversion tunnel, coffer dams sizing. </a:t>
            </a:r>
          </a:p>
          <a:p>
            <a:pPr lvl="1">
              <a:buFont typeface="Arial" pitchFamily="34" charset="0"/>
              <a:buChar char="•"/>
            </a:pPr>
            <a:endParaRPr lang="en-GB" sz="2400" dirty="0"/>
          </a:p>
          <a:p>
            <a:r>
              <a:rPr lang="en-GB" sz="2800" b="1" dirty="0"/>
              <a:t>8. Terminal structures and scour protections</a:t>
            </a:r>
            <a:endParaRPr lang="en-GB" sz="2800" dirty="0"/>
          </a:p>
          <a:p>
            <a:pPr lvl="1">
              <a:buFont typeface="Arial" pitchFamily="34" charset="0"/>
              <a:buChar char="•"/>
            </a:pPr>
            <a:r>
              <a:rPr lang="en-GB" sz="2400" dirty="0"/>
              <a:t>Energy dissipaters (USBR), hydraulic jump, stilling basin </a:t>
            </a:r>
          </a:p>
          <a:p>
            <a:pPr lvl="1">
              <a:buFont typeface="Arial" pitchFamily="34" charset="0"/>
              <a:buChar char="•"/>
            </a:pPr>
            <a:r>
              <a:rPr lang="en-GB" sz="2400" dirty="0"/>
              <a:t>Outlet channel and connections with river</a:t>
            </a:r>
          </a:p>
          <a:p>
            <a:pPr lvl="1">
              <a:buFont typeface="Arial" pitchFamily="34" charset="0"/>
              <a:buChar char="•"/>
            </a:pPr>
            <a:r>
              <a:rPr lang="en-GB" sz="2400" dirty="0"/>
              <a:t>Scour protections</a:t>
            </a:r>
          </a:p>
          <a:p>
            <a:endParaRPr lang="en-GB" sz="28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E95D2-A68C-4131-B032-1633C60B6548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0AF38A-A093-47B6-A44C-82AE5F2F4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1DFC7-5190-4DB0-807D-A4A0F4BF803E}" type="datetime1">
              <a:rPr lang="en-GB" altLang="zh-CN" smtClean="0"/>
              <a:t>29/04/2020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025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98069"/>
            <a:ext cx="6858000" cy="8279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800" b="1" dirty="0"/>
              <a:t>References Materials :</a:t>
            </a:r>
            <a:endParaRPr lang="en-GB" sz="2800" dirty="0"/>
          </a:p>
          <a:p>
            <a:pPr lvl="0"/>
            <a:r>
              <a:rPr lang="en-GB" sz="2800" dirty="0"/>
              <a:t>USBR (1987) Design of small dams.</a:t>
            </a:r>
          </a:p>
          <a:p>
            <a:pPr lvl="0"/>
            <a:endParaRPr lang="en-GB" sz="2800" dirty="0"/>
          </a:p>
          <a:p>
            <a:pPr lvl="0"/>
            <a:r>
              <a:rPr lang="en-GB" sz="2800" dirty="0"/>
              <a:t>USACE (1992) Hydraulic Design of spillways EM (1100-2-1603)</a:t>
            </a:r>
          </a:p>
          <a:p>
            <a:pPr lvl="0"/>
            <a:endParaRPr lang="en-GB" sz="2800" dirty="0"/>
          </a:p>
          <a:p>
            <a:pPr lvl="0"/>
            <a:r>
              <a:rPr lang="en-GB" sz="2800" dirty="0"/>
              <a:t>USACE(2003) Structural Design and evaluation of outlet works.</a:t>
            </a:r>
          </a:p>
          <a:p>
            <a:pPr lvl="0"/>
            <a:endParaRPr lang="en-GB" sz="2800" dirty="0"/>
          </a:p>
          <a:p>
            <a:pPr lvl="0"/>
            <a:r>
              <a:rPr lang="en-GB" sz="2800" dirty="0"/>
              <a:t>Novak (2001) Hydraulic Structures. </a:t>
            </a:r>
            <a:r>
              <a:rPr lang="en-GB" sz="2800" dirty="0" err="1"/>
              <a:t>Spon</a:t>
            </a:r>
            <a:r>
              <a:rPr lang="en-GB" sz="2800" dirty="0"/>
              <a:t> Press.</a:t>
            </a:r>
          </a:p>
          <a:p>
            <a:pPr lvl="0"/>
            <a:endParaRPr lang="en-GB" sz="2800" dirty="0"/>
          </a:p>
          <a:p>
            <a:pPr lvl="0"/>
            <a:r>
              <a:rPr lang="en-GB" sz="2800" dirty="0" err="1"/>
              <a:t>Rober</a:t>
            </a:r>
            <a:r>
              <a:rPr lang="en-GB" sz="2800" dirty="0"/>
              <a:t> BJ (1988) Advanced Dam Engineering for design, construction and rehabilitation</a:t>
            </a:r>
          </a:p>
          <a:p>
            <a:pPr lvl="0"/>
            <a:endParaRPr lang="en-GB" sz="2800" dirty="0"/>
          </a:p>
          <a:p>
            <a:pPr lvl="0"/>
            <a:r>
              <a:rPr lang="en-GB" sz="2800" dirty="0" err="1"/>
              <a:t>Huat</a:t>
            </a:r>
            <a:r>
              <a:rPr lang="en-GB" sz="2800" dirty="0"/>
              <a:t>  </a:t>
            </a:r>
            <a:r>
              <a:rPr lang="en-GB" sz="2800" dirty="0" err="1"/>
              <a:t>Sentuk</a:t>
            </a:r>
            <a:r>
              <a:rPr lang="en-GB" sz="2800" dirty="0"/>
              <a:t> (1994) Hydraulic of dams and reservoirs, WRP.</a:t>
            </a:r>
          </a:p>
          <a:p>
            <a:pPr lvl="0"/>
            <a:r>
              <a:rPr lang="en-GB" sz="2800" dirty="0" err="1"/>
              <a:t>Vischer</a:t>
            </a:r>
            <a:r>
              <a:rPr lang="en-GB" sz="2800" dirty="0"/>
              <a:t> &amp; Hager (1998) Dam Hydraulics</a:t>
            </a:r>
          </a:p>
          <a:p>
            <a:endParaRPr lang="en-GB" sz="28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54F57-D2B9-47C4-A657-6E293906AB2C}" type="datetime1">
              <a:rPr lang="en-GB" altLang="zh-CN" smtClean="0"/>
              <a:t>29/04/2020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E95D2-A68C-4131-B032-1633C60B6548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31ED5BA-5E3C-424A-A3BF-B7A76045E1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136" y="395536"/>
            <a:ext cx="685800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800" dirty="0"/>
              <a:t>Assignments:</a:t>
            </a:r>
          </a:p>
          <a:p>
            <a:r>
              <a:rPr lang="en-GB" sz="2800" dirty="0"/>
              <a:t>Project with incremental development-</a:t>
            </a:r>
          </a:p>
          <a:p>
            <a:r>
              <a:rPr lang="en-GB" sz="2800" dirty="0" err="1"/>
              <a:t>Megech</a:t>
            </a:r>
            <a:r>
              <a:rPr lang="en-GB" sz="2800" dirty="0"/>
              <a:t>- dam is taken as case study</a:t>
            </a:r>
          </a:p>
          <a:p>
            <a:pPr lvl="0"/>
            <a:r>
              <a:rPr lang="en-GB" sz="2800" dirty="0"/>
              <a:t>(1) Spillway design, </a:t>
            </a:r>
          </a:p>
          <a:p>
            <a:pPr lvl="0"/>
            <a:r>
              <a:rPr lang="en-GB" sz="2800" dirty="0"/>
              <a:t>(2) Chute design,</a:t>
            </a:r>
          </a:p>
          <a:p>
            <a:pPr lvl="0"/>
            <a:r>
              <a:rPr lang="en-GB" sz="2800" dirty="0"/>
              <a:t>(4) Intake  structure design,</a:t>
            </a:r>
          </a:p>
          <a:p>
            <a:pPr lvl="0"/>
            <a:r>
              <a:rPr lang="en-GB" sz="2800" dirty="0"/>
              <a:t> (3) Energy dissipater design,  </a:t>
            </a:r>
          </a:p>
          <a:p>
            <a:r>
              <a:rPr lang="en-GB" sz="2800" dirty="0"/>
              <a:t> </a:t>
            </a:r>
          </a:p>
          <a:p>
            <a:r>
              <a:rPr lang="en-GB" sz="2800" u="sng" dirty="0"/>
              <a:t>Grading system: </a:t>
            </a:r>
            <a:endParaRPr lang="en-GB" sz="2800" dirty="0"/>
          </a:p>
          <a:p>
            <a:r>
              <a:rPr lang="en-GB" sz="2800" dirty="0"/>
              <a:t>40% Assignment - Evaluated through presentation and assignment corrections</a:t>
            </a:r>
          </a:p>
          <a:p>
            <a:r>
              <a:rPr lang="en-GB" sz="2800" dirty="0"/>
              <a:t>60% - Final exam – workout- open book </a:t>
            </a:r>
          </a:p>
          <a:p>
            <a:endParaRPr lang="en-GB" sz="2800" dirty="0"/>
          </a:p>
          <a:p>
            <a:endParaRPr lang="en-GB" sz="28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8294F-E38D-48B1-B831-8A740B1EC2D3}" type="datetime1">
              <a:rPr lang="en-GB" altLang="zh-CN" smtClean="0"/>
              <a:t>29/04/2020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E95D2-A68C-4131-B032-1633C60B6548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Theme1NOaa</Template>
  <TotalTime>16756</TotalTime>
  <Words>391</Words>
  <Application>Microsoft Office PowerPoint</Application>
  <PresentationFormat>On-screen Show (4:3)</PresentationFormat>
  <Paragraphs>80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Design and Analysis of Appurtenant Structures (FRM: Hydraulic Structure I) </vt:lpstr>
      <vt:lpstr>Hydraulic Structures I Design and Analysis of Appurtenant Structures </vt:lpstr>
      <vt:lpstr>Design and Analysis of Appurtenant Structures</vt:lpstr>
      <vt:lpstr>Design and Analysis of Appurtenant Structures</vt:lpstr>
      <vt:lpstr>PowerPoint Presentation</vt:lpstr>
      <vt:lpstr>PowerPoint Presentation</vt:lpstr>
    </vt:vector>
  </TitlesOfParts>
  <Company>hela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Hydraulic Structures I</dc:title>
  <dc:creator>Dr Yilma</dc:creator>
  <cp:lastModifiedBy>Dr. Yilma Sillesh</cp:lastModifiedBy>
  <cp:revision>46</cp:revision>
  <dcterms:created xsi:type="dcterms:W3CDTF">2011-03-28T07:10:55Z</dcterms:created>
  <dcterms:modified xsi:type="dcterms:W3CDTF">2020-04-29T08:19:36Z</dcterms:modified>
</cp:coreProperties>
</file>