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96"/>
  </p:notesMasterIdLst>
  <p:sldIdLst>
    <p:sldId id="421" r:id="rId2"/>
    <p:sldId id="410" r:id="rId3"/>
    <p:sldId id="416" r:id="rId4"/>
    <p:sldId id="419" r:id="rId5"/>
    <p:sldId id="420" r:id="rId6"/>
    <p:sldId id="321" r:id="rId7"/>
    <p:sldId id="347" r:id="rId8"/>
    <p:sldId id="348" r:id="rId9"/>
    <p:sldId id="349" r:id="rId10"/>
    <p:sldId id="351" r:id="rId11"/>
    <p:sldId id="352" r:id="rId12"/>
    <p:sldId id="353" r:id="rId13"/>
    <p:sldId id="354" r:id="rId14"/>
    <p:sldId id="388" r:id="rId15"/>
    <p:sldId id="355" r:id="rId16"/>
    <p:sldId id="357" r:id="rId17"/>
    <p:sldId id="358" r:id="rId18"/>
    <p:sldId id="395" r:id="rId19"/>
    <p:sldId id="396" r:id="rId20"/>
    <p:sldId id="408" r:id="rId21"/>
    <p:sldId id="409" r:id="rId22"/>
    <p:sldId id="359" r:id="rId23"/>
    <p:sldId id="361" r:id="rId24"/>
    <p:sldId id="363" r:id="rId25"/>
    <p:sldId id="364" r:id="rId26"/>
    <p:sldId id="412" r:id="rId27"/>
    <p:sldId id="413" r:id="rId28"/>
    <p:sldId id="414" r:id="rId29"/>
    <p:sldId id="411" r:id="rId30"/>
    <p:sldId id="366" r:id="rId31"/>
    <p:sldId id="389" r:id="rId32"/>
    <p:sldId id="390" r:id="rId33"/>
    <p:sldId id="391" r:id="rId34"/>
    <p:sldId id="392" r:id="rId35"/>
    <p:sldId id="393" r:id="rId36"/>
    <p:sldId id="367" r:id="rId37"/>
    <p:sldId id="528" r:id="rId38"/>
    <p:sldId id="530" r:id="rId39"/>
    <p:sldId id="531" r:id="rId40"/>
    <p:sldId id="368" r:id="rId41"/>
    <p:sldId id="369" r:id="rId42"/>
    <p:sldId id="370" r:id="rId43"/>
    <p:sldId id="415" r:id="rId44"/>
    <p:sldId id="422"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527"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 id="463" r:id="rId87"/>
    <p:sldId id="464" r:id="rId88"/>
    <p:sldId id="465" r:id="rId89"/>
    <p:sldId id="466" r:id="rId90"/>
    <p:sldId id="467" r:id="rId91"/>
    <p:sldId id="468" r:id="rId92"/>
    <p:sldId id="469" r:id="rId93"/>
    <p:sldId id="470" r:id="rId94"/>
    <p:sldId id="471" r:id="rId95"/>
    <p:sldId id="472" r:id="rId96"/>
    <p:sldId id="473" r:id="rId97"/>
    <p:sldId id="474" r:id="rId98"/>
    <p:sldId id="475" r:id="rId99"/>
    <p:sldId id="476" r:id="rId100"/>
    <p:sldId id="477" r:id="rId101"/>
    <p:sldId id="478" r:id="rId102"/>
    <p:sldId id="479" r:id="rId103"/>
    <p:sldId id="480" r:id="rId104"/>
    <p:sldId id="481" r:id="rId105"/>
    <p:sldId id="482" r:id="rId106"/>
    <p:sldId id="483" r:id="rId107"/>
    <p:sldId id="484" r:id="rId108"/>
    <p:sldId id="485" r:id="rId109"/>
    <p:sldId id="486" r:id="rId110"/>
    <p:sldId id="487" r:id="rId111"/>
    <p:sldId id="488" r:id="rId112"/>
    <p:sldId id="489" r:id="rId113"/>
    <p:sldId id="490" r:id="rId114"/>
    <p:sldId id="491" r:id="rId115"/>
    <p:sldId id="492" r:id="rId116"/>
    <p:sldId id="493" r:id="rId117"/>
    <p:sldId id="494" r:id="rId118"/>
    <p:sldId id="495" r:id="rId119"/>
    <p:sldId id="496" r:id="rId120"/>
    <p:sldId id="497" r:id="rId121"/>
    <p:sldId id="498" r:id="rId122"/>
    <p:sldId id="499" r:id="rId123"/>
    <p:sldId id="500" r:id="rId124"/>
    <p:sldId id="501" r:id="rId125"/>
    <p:sldId id="502" r:id="rId126"/>
    <p:sldId id="503" r:id="rId127"/>
    <p:sldId id="504" r:id="rId128"/>
    <p:sldId id="505" r:id="rId129"/>
    <p:sldId id="506" r:id="rId130"/>
    <p:sldId id="507" r:id="rId131"/>
    <p:sldId id="508" r:id="rId132"/>
    <p:sldId id="509" r:id="rId133"/>
    <p:sldId id="510" r:id="rId134"/>
    <p:sldId id="511" r:id="rId135"/>
    <p:sldId id="512" r:id="rId136"/>
    <p:sldId id="513" r:id="rId137"/>
    <p:sldId id="514" r:id="rId138"/>
    <p:sldId id="515" r:id="rId139"/>
    <p:sldId id="516" r:id="rId140"/>
    <p:sldId id="517" r:id="rId141"/>
    <p:sldId id="518" r:id="rId142"/>
    <p:sldId id="519" r:id="rId143"/>
    <p:sldId id="520" r:id="rId144"/>
    <p:sldId id="521" r:id="rId145"/>
    <p:sldId id="522" r:id="rId146"/>
    <p:sldId id="523" r:id="rId147"/>
    <p:sldId id="524" r:id="rId148"/>
    <p:sldId id="525" r:id="rId149"/>
    <p:sldId id="526" r:id="rId150"/>
    <p:sldId id="532" r:id="rId151"/>
    <p:sldId id="533" r:id="rId152"/>
    <p:sldId id="534" r:id="rId153"/>
    <p:sldId id="535" r:id="rId154"/>
    <p:sldId id="536" r:id="rId155"/>
    <p:sldId id="537" r:id="rId156"/>
    <p:sldId id="538" r:id="rId157"/>
    <p:sldId id="539" r:id="rId158"/>
    <p:sldId id="540" r:id="rId159"/>
    <p:sldId id="543" r:id="rId160"/>
    <p:sldId id="541" r:id="rId161"/>
    <p:sldId id="542" r:id="rId162"/>
    <p:sldId id="544" r:id="rId163"/>
    <p:sldId id="545" r:id="rId164"/>
    <p:sldId id="546" r:id="rId165"/>
    <p:sldId id="547" r:id="rId166"/>
    <p:sldId id="548" r:id="rId167"/>
    <p:sldId id="549" r:id="rId168"/>
    <p:sldId id="550" r:id="rId169"/>
    <p:sldId id="551" r:id="rId170"/>
    <p:sldId id="552" r:id="rId171"/>
    <p:sldId id="553" r:id="rId172"/>
    <p:sldId id="554" r:id="rId173"/>
    <p:sldId id="555" r:id="rId174"/>
    <p:sldId id="556" r:id="rId175"/>
    <p:sldId id="557" r:id="rId176"/>
    <p:sldId id="558" r:id="rId177"/>
    <p:sldId id="559" r:id="rId178"/>
    <p:sldId id="560" r:id="rId179"/>
    <p:sldId id="561" r:id="rId180"/>
    <p:sldId id="562" r:id="rId181"/>
    <p:sldId id="563" r:id="rId182"/>
    <p:sldId id="564" r:id="rId183"/>
    <p:sldId id="565" r:id="rId184"/>
    <p:sldId id="566" r:id="rId185"/>
    <p:sldId id="567" r:id="rId186"/>
    <p:sldId id="568" r:id="rId187"/>
    <p:sldId id="569" r:id="rId188"/>
    <p:sldId id="570" r:id="rId189"/>
    <p:sldId id="571" r:id="rId190"/>
    <p:sldId id="572" r:id="rId191"/>
    <p:sldId id="573" r:id="rId192"/>
    <p:sldId id="574" r:id="rId193"/>
    <p:sldId id="575" r:id="rId194"/>
    <p:sldId id="576" r:id="rId195"/>
  </p:sldIdLst>
  <p:sldSz cx="9144000" cy="6858000" type="screen4x3"/>
  <p:notesSz cx="6858000" cy="9144000"/>
  <p:defaultTextStyle>
    <a:defPPr>
      <a:defRPr lang="en-US"/>
    </a:defPPr>
    <a:lvl1pPr algn="l" rtl="0" fontAlgn="base">
      <a:spcBef>
        <a:spcPct val="0"/>
      </a:spcBef>
      <a:spcAft>
        <a:spcPct val="0"/>
      </a:spcAft>
      <a:defRPr sz="2300" kern="1200">
        <a:solidFill>
          <a:schemeClr val="tx1"/>
        </a:solidFill>
        <a:latin typeface="Trebuchet MS" pitchFamily="34" charset="0"/>
        <a:ea typeface="+mn-ea"/>
        <a:cs typeface="+mn-cs"/>
      </a:defRPr>
    </a:lvl1pPr>
    <a:lvl2pPr marL="457200" algn="l" rtl="0" fontAlgn="base">
      <a:spcBef>
        <a:spcPct val="0"/>
      </a:spcBef>
      <a:spcAft>
        <a:spcPct val="0"/>
      </a:spcAft>
      <a:defRPr sz="2300" kern="1200">
        <a:solidFill>
          <a:schemeClr val="tx1"/>
        </a:solidFill>
        <a:latin typeface="Trebuchet MS" pitchFamily="34" charset="0"/>
        <a:ea typeface="+mn-ea"/>
        <a:cs typeface="+mn-cs"/>
      </a:defRPr>
    </a:lvl2pPr>
    <a:lvl3pPr marL="914400" algn="l" rtl="0" fontAlgn="base">
      <a:spcBef>
        <a:spcPct val="0"/>
      </a:spcBef>
      <a:spcAft>
        <a:spcPct val="0"/>
      </a:spcAft>
      <a:defRPr sz="2300" kern="1200">
        <a:solidFill>
          <a:schemeClr val="tx1"/>
        </a:solidFill>
        <a:latin typeface="Trebuchet MS" pitchFamily="34" charset="0"/>
        <a:ea typeface="+mn-ea"/>
        <a:cs typeface="+mn-cs"/>
      </a:defRPr>
    </a:lvl3pPr>
    <a:lvl4pPr marL="1371600" algn="l" rtl="0" fontAlgn="base">
      <a:spcBef>
        <a:spcPct val="0"/>
      </a:spcBef>
      <a:spcAft>
        <a:spcPct val="0"/>
      </a:spcAft>
      <a:defRPr sz="2300" kern="1200">
        <a:solidFill>
          <a:schemeClr val="tx1"/>
        </a:solidFill>
        <a:latin typeface="Trebuchet MS" pitchFamily="34" charset="0"/>
        <a:ea typeface="+mn-ea"/>
        <a:cs typeface="+mn-cs"/>
      </a:defRPr>
    </a:lvl4pPr>
    <a:lvl5pPr marL="1828800" algn="l" rtl="0" fontAlgn="base">
      <a:spcBef>
        <a:spcPct val="0"/>
      </a:spcBef>
      <a:spcAft>
        <a:spcPct val="0"/>
      </a:spcAft>
      <a:defRPr sz="2300" kern="1200">
        <a:solidFill>
          <a:schemeClr val="tx1"/>
        </a:solidFill>
        <a:latin typeface="Trebuchet MS" pitchFamily="34" charset="0"/>
        <a:ea typeface="+mn-ea"/>
        <a:cs typeface="+mn-cs"/>
      </a:defRPr>
    </a:lvl5pPr>
    <a:lvl6pPr marL="2286000" algn="l" defTabSz="914400" rtl="0" eaLnBrk="1" latinLnBrk="0" hangingPunct="1">
      <a:defRPr sz="2300" kern="1200">
        <a:solidFill>
          <a:schemeClr val="tx1"/>
        </a:solidFill>
        <a:latin typeface="Trebuchet MS" pitchFamily="34" charset="0"/>
        <a:ea typeface="+mn-ea"/>
        <a:cs typeface="+mn-cs"/>
      </a:defRPr>
    </a:lvl6pPr>
    <a:lvl7pPr marL="2743200" algn="l" defTabSz="914400" rtl="0" eaLnBrk="1" latinLnBrk="0" hangingPunct="1">
      <a:defRPr sz="2300" kern="1200">
        <a:solidFill>
          <a:schemeClr val="tx1"/>
        </a:solidFill>
        <a:latin typeface="Trebuchet MS" pitchFamily="34" charset="0"/>
        <a:ea typeface="+mn-ea"/>
        <a:cs typeface="+mn-cs"/>
      </a:defRPr>
    </a:lvl7pPr>
    <a:lvl8pPr marL="3200400" algn="l" defTabSz="914400" rtl="0" eaLnBrk="1" latinLnBrk="0" hangingPunct="1">
      <a:defRPr sz="2300" kern="1200">
        <a:solidFill>
          <a:schemeClr val="tx1"/>
        </a:solidFill>
        <a:latin typeface="Trebuchet MS" pitchFamily="34" charset="0"/>
        <a:ea typeface="+mn-ea"/>
        <a:cs typeface="+mn-cs"/>
      </a:defRPr>
    </a:lvl8pPr>
    <a:lvl9pPr marL="3657600" algn="l" defTabSz="914400" rtl="0" eaLnBrk="1" latinLnBrk="0" hangingPunct="1">
      <a:defRPr sz="23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00FF99"/>
    <a:srgbClr val="66FFCC"/>
    <a:srgbClr val="00FFFF"/>
    <a:srgbClr val="DDFBFD"/>
    <a:srgbClr val="DDF9FD"/>
    <a:srgbClr val="388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8" autoAdjust="0"/>
    <p:restoredTop sz="90667" autoAdjust="0"/>
  </p:normalViewPr>
  <p:slideViewPr>
    <p:cSldViewPr>
      <p:cViewPr>
        <p:scale>
          <a:sx n="77" d="100"/>
          <a:sy n="77" d="100"/>
        </p:scale>
        <p:origin x="-115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7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8E9659-A840-447E-A5CA-BDF6DDB047B5}" type="datetimeFigureOut">
              <a:rPr lang="en-US"/>
              <a:pPr>
                <a:defRPr/>
              </a:pPr>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024DBE-5CEE-430D-BF73-2C8EC84CC947}" type="slidenum">
              <a:rPr lang="en-US"/>
              <a:pPr>
                <a:defRPr/>
              </a:pPr>
              <a:t>‹#›</a:t>
            </a:fld>
            <a:endParaRPr lang="en-US"/>
          </a:p>
        </p:txBody>
      </p:sp>
    </p:spTree>
    <p:extLst>
      <p:ext uri="{BB962C8B-B14F-4D97-AF65-F5344CB8AC3E}">
        <p14:creationId xmlns:p14="http://schemas.microsoft.com/office/powerpoint/2010/main" val="1206146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C5CFD0-7BE0-4839-B87A-56130236018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68AC8B-7292-4CBA-A24D-F49D93AD81D7}"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CB8A46-A0BA-4174-A38D-043C6336EBA2}" type="slidenum">
              <a:rPr lang="en-US" smtClean="0"/>
              <a:pPr/>
              <a:t>104</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FB2E22-11BE-4C51-AD57-78CCF53F2BFF}" type="slidenum">
              <a:rPr lang="en-US" smtClean="0"/>
              <a:pPr/>
              <a:t>105</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809AA-6BA0-455C-8D19-EFAFFDDCF2B4}" type="slidenum">
              <a:rPr lang="en-US" smtClean="0"/>
              <a:pPr/>
              <a:t>106</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3A27A-DF3D-428F-9185-388C8EA50A8F}" type="slidenum">
              <a:rPr lang="en-US" smtClean="0"/>
              <a:pPr/>
              <a:t>107</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2D3BE8-1877-450F-A53E-CED7D818BCE9}" type="slidenum">
              <a:rPr lang="en-US" smtClean="0"/>
              <a:pPr/>
              <a:t>108</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D10903-94B1-4802-A4DF-195157D5CB56}" type="slidenum">
              <a:rPr lang="en-US" smtClean="0"/>
              <a:pPr/>
              <a:t>109</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5F039-E1FA-47BE-A13A-EE4838A895F0}" type="slidenum">
              <a:rPr lang="en-US" smtClean="0"/>
              <a:pPr/>
              <a:t>110</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F40ED8-6092-4186-BDCA-6EF89942153E}" type="slidenum">
              <a:rPr lang="en-US" smtClean="0"/>
              <a:pPr/>
              <a:t>111</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AA268-8A83-431E-8053-DAF272EA26A7}" type="slidenum">
              <a:rPr lang="en-US" smtClean="0"/>
              <a:pPr/>
              <a:t>112</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EB45D-962D-44EE-B4A5-355E927A124E}" type="slidenum">
              <a:rPr lang="en-US" smtClean="0"/>
              <a:pPr/>
              <a:t>113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DEFAB-7D1D-43B0-944E-443FFA09597B}"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BDB7CB-51C6-45E6-9D24-FE077D8EF4E8}" type="slidenum">
              <a:rPr lang="en-US" smtClean="0"/>
              <a:pPr/>
              <a:t>114</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7C7603-CC66-4403-8DA1-140BAE7E5B82}" type="slidenum">
              <a:rPr lang="en-US" smtClean="0"/>
              <a:pPr/>
              <a:t>115</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C61AC5-4C0A-4A32-BC8F-5724E96EFD45}" type="slidenum">
              <a:rPr lang="en-US" smtClean="0"/>
              <a:pPr/>
              <a:t>116</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3E3D04-24C3-4854-9702-7D0E97AF49C9}" type="slidenum">
              <a:rPr lang="en-US" smtClean="0"/>
              <a:pPr/>
              <a:t>117</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ED8D6C-01CE-4C3D-AA98-B670986C7750}" type="slidenum">
              <a:rPr lang="en-US" smtClean="0"/>
              <a:pPr/>
              <a:t>118</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2C461-EFAD-411C-AFDE-E8C7B218D0F8}" type="slidenum">
              <a:rPr lang="en-US" smtClean="0"/>
              <a:pPr/>
              <a:t>119</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16410C-B3A3-4B78-8EDA-20C2C7A97027}" type="slidenum">
              <a:rPr lang="en-US" smtClean="0"/>
              <a:pPr/>
              <a:t>120</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41EC95-7DD4-4909-9E38-27FF8D190B00}" type="slidenum">
              <a:rPr lang="en-US" smtClean="0"/>
              <a:pPr/>
              <a:t>121</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A3C8C1-D3E2-42EF-846C-DFBF5ABCC7C0}" type="slidenum">
              <a:rPr lang="en-US" smtClean="0"/>
              <a:pPr/>
              <a:t>122</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E40022-74FA-4C02-8422-1D7A42023AD0}" type="slidenum">
              <a:rPr lang="en-US" smtClean="0"/>
              <a:pPr/>
              <a:t>123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59CE08-5454-4B64-81A5-3A245018BEBA}"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C2C96D-CADD-41D4-866E-EA19FC2988B6}" type="slidenum">
              <a:rPr lang="en-US" smtClean="0"/>
              <a:pPr/>
              <a:t>124</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36545-C521-4EAB-9494-19F3F3D66F9D}" type="slidenum">
              <a:rPr lang="en-US" smtClean="0"/>
              <a:pPr/>
              <a:t>125</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C58459-99BA-4097-8596-6073E3BB06CC}" type="slidenum">
              <a:rPr lang="en-US" smtClean="0"/>
              <a:pPr/>
              <a:t>126</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A74A81-7CFC-4DA4-AB2C-EC7AD9F2B124}" type="slidenum">
              <a:rPr lang="en-US" smtClean="0"/>
              <a:pPr/>
              <a:t>127</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9D9BAF-42AB-49C6-AEE9-AD570D716E87}" type="slidenum">
              <a:rPr lang="en-US" smtClean="0"/>
              <a:pPr/>
              <a:t>128</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3F4B6-BAAE-43EB-AA40-DDDBCDEC8E69}" type="slidenum">
              <a:rPr lang="en-US" smtClean="0"/>
              <a:pPr/>
              <a:t>129</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E04C0F-E130-4AC4-8D3C-FD1B4CDDC10E}" type="slidenum">
              <a:rPr lang="en-US" smtClean="0"/>
              <a:pPr/>
              <a:t>130</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EFAF9-F53C-465A-9655-D51B3F5CBED3}" type="slidenum">
              <a:rPr lang="en-US" smtClean="0"/>
              <a:pPr/>
              <a:t>131</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027FF-76C7-4650-8E0F-077B0650EDAA}" type="slidenum">
              <a:rPr lang="en-US" smtClean="0"/>
              <a:pPr/>
              <a:t>132</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2FD7C8-5C49-40B5-A70C-EA2B714E6FDB}" type="slidenum">
              <a:rPr lang="en-US" smtClean="0"/>
              <a:pPr/>
              <a:t>133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10CA88-3D7D-4BAC-879C-90535A0FD5C0}" type="slidenum">
              <a:rPr lang="en-US" smtClean="0"/>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C46B9-FF1C-4BCB-A5A9-B1BB580CC0BC}" type="slidenum">
              <a:rPr lang="en-US" smtClean="0"/>
              <a:pPr/>
              <a:t>134</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37FC38-2FE3-446D-B116-6EF74D23514A}" type="slidenum">
              <a:rPr lang="en-US" smtClean="0"/>
              <a:pPr/>
              <a:t>135</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18DDBC-6EF1-44D4-B2A4-71E90D892B61}" type="slidenum">
              <a:rPr lang="en-US" smtClean="0"/>
              <a:pPr/>
              <a:t>136</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402FFE-3FD4-470B-AD69-F0C149455F4A}" type="slidenum">
              <a:rPr lang="en-US" smtClean="0"/>
              <a:pPr/>
              <a:t>137</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28960-7607-4773-BE71-AF913DA6376D}" type="slidenum">
              <a:rPr lang="en-US" smtClean="0"/>
              <a:pPr/>
              <a:t>138</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3132F-6963-40AB-8F02-2C29A25408CE}" type="slidenum">
              <a:rPr lang="en-US" smtClean="0"/>
              <a:pPr/>
              <a:t>139</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DF8E3C-FA3A-491A-91D9-3A4E15CA80C3}" type="slidenum">
              <a:rPr lang="en-US" smtClean="0"/>
              <a:pPr/>
              <a:t>140</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3CD25B-D2D1-41B2-A617-69096BCEB4EA}" type="slidenum">
              <a:rPr lang="en-US" smtClean="0"/>
              <a:pPr/>
              <a:t>141</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4F513A-0B44-472A-8023-0079DD2FB8C9}" type="slidenum">
              <a:rPr lang="en-US" smtClean="0"/>
              <a:pPr/>
              <a:t>142</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16402E-0D06-4954-953F-E0266BC6C7C4}" type="slidenum">
              <a:rPr lang="en-US" smtClean="0"/>
              <a:pPr/>
              <a:t>143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F038BC-D3D7-4973-B9C5-B6C26B4E6FFF}"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ACD30F-BCC9-45C1-8B9B-27A70E14E03B}" type="slidenum">
              <a:rPr lang="en-US" smtClean="0"/>
              <a:pPr/>
              <a:t>144</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35FF4-C655-46FA-9B65-A51934E2C60E}" type="slidenum">
              <a:rPr lang="en-US" smtClean="0"/>
              <a:pPr/>
              <a:t>145</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CFA18E-86F1-4540-83C6-4D4CA802A3C9}" type="slidenum">
              <a:rPr lang="en-US" smtClean="0"/>
              <a:pPr/>
              <a:t>146</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74B978-2C95-4680-AD05-57D3496FD453}" type="slidenum">
              <a:rPr lang="en-US" smtClean="0"/>
              <a:pPr/>
              <a:t>147</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D75E02-B599-49E4-9C9A-DFA391D27B30}" type="slidenum">
              <a:rPr lang="en-US" smtClean="0"/>
              <a:pPr/>
              <a:t>148</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44DDD-2465-40D1-90FC-6767E667B409}" type="slidenum">
              <a:rPr lang="en-US" smtClean="0"/>
              <a:pPr/>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FC98BA-C9A5-4EE3-9DEA-009E88A8566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5F5D16-8E08-46BD-B2CA-9092C39D181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71AAAB-43D2-4190-922E-F853EB83A69F}"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211BF-50A5-44FE-A592-CEE9719C72ED}"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C10F9-BF13-454A-AE06-42C5926FC2A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D9989C-C770-4AA3-85BF-766E6CBDEF0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AEF6F8-30EF-42A4-A2F2-4A1E73E83D4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89B853-7CA5-4337-ACB4-870E00909BD5}"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21C241-50E7-409E-BF70-BF5E0C66193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20FBBC-1487-4681-810C-A95D3645B179}"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81A74-BD86-470D-908D-2F56F07DA29B}"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2D6ED5-487C-43F7-BC2A-CE01E0B7E87F}"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2FD4F3-CD7F-443A-A549-B19852D0C9B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742C81-8BD5-47F4-AED4-05DCE65D924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E77C67-5E27-43A5-A45D-84A47B8401B5}"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20E9CB-E047-4FA0-B8F7-C93019B4DE4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C97A7F-B032-4015-A992-18711AAFEFC7}"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9E7D18-AF07-43AC-82EC-EAF4A2E46C9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C7B6C8-AA66-4DF2-A5B0-2B747DA79B8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A08F43-469F-4994-87EA-EAE6B9C5D57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C7124-3B15-4112-93C0-B3BB5A992B2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0600EA-131F-483B-9BF4-6269BF5E72B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D384FA-4457-4679-9DDC-71F31D283BB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505D80-38C0-4F48-BD89-8E8A9125F6FE}"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31715-32D8-4B24-90DF-EF3E73425B43}" type="slidenum">
              <a:rPr lang="en-US" smtClean="0"/>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ACF174-B315-4772-A59C-03DD19364ABF}" type="slidenum">
              <a:rPr lang="en-US" smtClean="0"/>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30DEF-001C-4344-92C3-1BE2878AB5B5}" type="slidenum">
              <a:rPr lang="en-US" smtClean="0"/>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C9608A-8BF9-4F6F-AE60-856D8293656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0CEAFE-69B1-4ECC-ACF3-2259DFBC27DD}" type="slidenum">
              <a:rPr lang="en-US" smtClean="0"/>
              <a:pPr/>
              <a:t>43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B2A400-00F5-4142-BEBB-92AC8866B49F}" type="slidenum">
              <a:rPr lang="en-US" smtClean="0"/>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E66412-9E38-40FF-AFCF-0813C7D83C04}" type="slidenum">
              <a:rPr lang="en-US" smtClean="0"/>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98F478-ACEC-4F45-9591-3C1FEF0EEB72}"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E9C1B-0811-4996-B364-3323BF30188E}" type="slidenum">
              <a:rPr lang="en-US" smtClean="0"/>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21A613-947A-4771-84EA-D4612CB8553A}" type="slidenum">
              <a:rPr lang="en-US" smtClean="0"/>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lvl="1" algn="just">
              <a:buFontTx/>
              <a:buChar char="•"/>
            </a:pPr>
            <a:r>
              <a:rPr lang="en-US" sz="2000" i="1" smtClean="0"/>
              <a:t> theories normally are a set of related statements that explain a set of facts</a:t>
            </a: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C16ED-BB8A-4E8F-B08B-2A49A24EC501}" type="slidenum">
              <a:rPr lang="en-US" smtClean="0"/>
              <a:pPr/>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FC4641-D6BB-45CC-BBA0-464E797ABAEA}" type="slidenum">
              <a:rPr lang="en-US" smtClean="0"/>
              <a:pPr/>
              <a:t>50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032A9-52C7-4EA7-9DDE-7167793C1186}" type="slidenum">
              <a:rPr lang="en-US" smtClean="0"/>
              <a:pPr/>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191BD-5AF6-4B6B-804D-B902702605E2}" type="slidenum">
              <a:rPr lang="en-US" smtClean="0"/>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5F576A-7F8C-404E-B93A-7FC7E653FEDD}"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130CBD-B78F-484B-A5AA-B600F9833E73}"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1326C-3D7F-4F91-8B6F-C819EC80AC16}" type="slidenum">
              <a:rPr lang="en-US" smtClean="0"/>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FC4B7-F386-4B33-8FA4-2A05CA4A6A20}" type="slidenum">
              <a:rPr lang="en-US" smtClean="0"/>
              <a:pPr/>
              <a:t>55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750BBE-EFDE-472F-AE91-A3CCC328ADA1}" type="slidenum">
              <a:rPr lang="en-US" smtClean="0"/>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A902D-F653-4F1A-94A0-9287F7DB7FDF}" type="slidenum">
              <a:rPr lang="en-US" smtClean="0"/>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F73578-9D87-448B-839C-101A012619BE}" type="slidenum">
              <a:rPr lang="en-US" smtClean="0"/>
              <a:pPr/>
              <a:t>58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1FC70-FF58-43C7-BD31-F28BE9111E22}" type="slidenum">
              <a:rPr lang="en-US" smtClean="0"/>
              <a:pPr/>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D12DE4-01A8-4D2B-96E4-27AF5F149234}" type="slidenum">
              <a:rPr lang="en-US" smtClean="0"/>
              <a:pPr/>
              <a:t>60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FA758-4A50-4639-B081-4934108EEBD8}" type="slidenum">
              <a:rPr lang="en-US" smtClean="0"/>
              <a:pPr/>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271F89-39FD-40B0-86AC-9C73D8EF877C}" type="slidenum">
              <a:rPr lang="en-US" smtClean="0"/>
              <a:pPr/>
              <a:t>63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1C175-2E83-48AB-9ED6-8DACA76D131A}"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1E306382-B9C2-4251-9AC9-67EEC4AABB51}" type="slidenum">
              <a:rPr lang="en-US" smtClean="0"/>
              <a:pPr/>
              <a:t>64</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06E2C169-8FFF-45E0-AEC3-56A37E186E2D}" type="slidenum">
              <a:rPr lang="en-US" smtClean="0"/>
              <a:pPr/>
              <a:t>65</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FB91A0C5-66E3-4C99-8D4E-AE6DE3226815}" type="slidenum">
              <a:rPr lang="en-US" smtClean="0"/>
              <a:pPr/>
              <a:t>66</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C53066FC-7DA8-4B3A-8BFA-B61DC0DC4BB6}" type="slidenum">
              <a:rPr lang="en-US" smtClean="0"/>
              <a:pPr/>
              <a:t>68</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405361DE-28EA-40A6-AA8D-7A20DB4CDCC8}" type="slidenum">
              <a:rPr lang="en-US" smtClean="0"/>
              <a:pPr/>
              <a:t>70</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BF5B79FE-8CA7-415E-B4E2-2C7E49F6005F}" type="slidenum">
              <a:rPr lang="en-US" smtClean="0"/>
              <a:pPr/>
              <a:t>71</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4C541E3E-7A11-4B04-985F-04024E3C94F3}" type="slidenum">
              <a:rPr lang="en-US" smtClean="0"/>
              <a:pPr/>
              <a:t>72</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FEEC8FC6-B539-40E3-8755-5885D55B9519}" type="slidenum">
              <a:rPr lang="en-US" smtClean="0"/>
              <a:pPr/>
              <a:t>73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2C9E9-C7A5-4E28-A0F8-51AB0E77A991}"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DE047E5E-263A-4F87-86F3-DC9F9A01727C}" type="slidenum">
              <a:rPr lang="en-US" smtClean="0"/>
              <a:pPr/>
              <a:t>74</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CE4F63FA-35F8-4D9D-A29D-2215C3391999}" type="slidenum">
              <a:rPr lang="en-US" smtClean="0"/>
              <a:pPr/>
              <a:t>75</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1EE9F733-962F-4B7E-A179-BED47AF956FB}" type="slidenum">
              <a:rPr lang="en-US" smtClean="0"/>
              <a:pPr/>
              <a:t>76</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9EA0E967-B184-4AF6-9750-7D30CE67B8C5}" type="slidenum">
              <a:rPr lang="en-US" smtClean="0"/>
              <a:pPr/>
              <a:t>77</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1FBE8792-18C5-4CCC-A58C-1D5978604ABC}" type="slidenum">
              <a:rPr lang="en-US" smtClean="0"/>
              <a:pPr/>
              <a:t>78</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DEDF7E46-765C-4931-922C-D3E48B5946CC}" type="slidenum">
              <a:rPr lang="en-US" smtClean="0"/>
              <a:pPr/>
              <a:t>79</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BFDC760B-50E2-4F00-ABA9-D488B2AC3813}" type="slidenum">
              <a:rPr lang="en-US" smtClean="0"/>
              <a:pPr/>
              <a:t>80</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2A310318-2CAD-4888-BDD8-76E4658DC13E}" type="slidenum">
              <a:rPr lang="en-US" smtClean="0"/>
              <a:pPr/>
              <a:t>81</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5962882E-D497-4DBE-86EA-52426B2C3545}" type="slidenum">
              <a:rPr lang="en-US" smtClean="0"/>
              <a:pPr/>
              <a:t>82</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443EAAFA-60CF-4F64-AEA0-7974E82A3910}" type="slidenum">
              <a:rPr lang="en-US" smtClean="0"/>
              <a:pPr/>
              <a:t>83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AF93D-EB6D-4D3E-8583-E174967F93C9}"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0D313FE6-E3CE-4270-B1A1-2EC76D55DCF8}" type="slidenum">
              <a:rPr lang="en-US" smtClean="0"/>
              <a:pPr/>
              <a:t>84</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9AFEFF0E-389F-4D58-B07E-D2DF5AAB4767}" type="slidenum">
              <a:rPr lang="en-US" smtClean="0"/>
              <a:pPr/>
              <a:t>85</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14B5324C-9263-470F-A1CD-E05C85142D98}" type="slidenum">
              <a:rPr lang="en-US" smtClean="0"/>
              <a:pPr/>
              <a:t>86</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71AFC64E-A5E1-495E-807D-C625176101B3}" type="slidenum">
              <a:rPr lang="en-US" smtClean="0"/>
              <a:pPr/>
              <a:t>87</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0DA2C347-7DA3-4302-B27C-C9506E5AF5BB}" type="slidenum">
              <a:rPr lang="en-US" smtClean="0"/>
              <a:pPr/>
              <a:t>88</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1C29DAF1-7332-49AC-8AFA-F464506A0E95}" type="slidenum">
              <a:rPr lang="en-US" smtClean="0"/>
              <a:pPr/>
              <a:t>89</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3C4372CD-A47F-410A-932D-1E586D549973}" type="slidenum">
              <a:rPr lang="en-US" smtClean="0"/>
              <a:pPr/>
              <a:t>90</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752476D6-0CE7-4E47-BB5F-05C5D0ED1DA2}" type="slidenum">
              <a:rPr lang="en-US" smtClean="0"/>
              <a:pPr/>
              <a:t>91</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779C76-FBE4-492A-97A1-009F8155CA52}"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7CAD8118-84B7-4C9D-9F99-D9D64AA067AE}" type="slidenum">
              <a:rPr lang="en-US" smtClean="0"/>
              <a:pPr/>
              <a:t>97</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BCF53F8B-ECEA-445E-8B32-E0B5FAEFD333}" type="slidenum">
              <a:rPr lang="en-US" smtClean="0"/>
              <a:pPr/>
              <a:t>98</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266DB4B1-0C3A-420D-BA62-7C1354A1FE76}" type="slidenum">
              <a:rPr lang="en-US" smtClean="0"/>
              <a:pPr/>
              <a:t>99</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47BA96AA-B1A1-4BEC-BE93-51E6E83C1782}" type="slidenum">
              <a:rPr lang="en-US" smtClean="0"/>
              <a:pPr/>
              <a:t>100</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B2DCCB9A-C315-4CAC-95CC-AFCCD02C66DA}" type="slidenum">
              <a:rPr lang="en-US" smtClean="0"/>
              <a:pPr/>
              <a:t>101</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1C7E9CF0-B76C-4CD8-BE59-48FBE3CCC951}" type="slidenum">
              <a:rPr lang="en-US" smtClean="0"/>
              <a:pPr/>
              <a:t>102</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31A105-2DD0-4906-9CF8-86EEDC43064E}" type="slidenum">
              <a:rPr lang="en-US" smtClean="0"/>
              <a:pPr/>
              <a:t>103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66775" y="858838"/>
          <a:ext cx="7334250" cy="5502275"/>
        </p:xfrm>
        <a:graphic>
          <a:graphicData uri="http://schemas.openxmlformats.org/presentationml/2006/ole">
            <mc:AlternateContent xmlns:mc="http://schemas.openxmlformats.org/markup-compatibility/2006">
              <mc:Choice xmlns:v="urn:schemas-microsoft-com:vml" Requires="v">
                <p:oleObj spid="_x0000_s1074" name="Slide" r:id="rId14" imgW="4537080" imgH="3403440" progId="PowerPoint.Slide.8">
                  <p:embed/>
                </p:oleObj>
              </mc:Choice>
              <mc:Fallback>
                <p:oleObj name="Slide" r:id="rId14" imgW="4537080" imgH="3403440" progId="PowerPoint.Slide.8">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6775" y="858838"/>
                        <a:ext cx="7334250" cy="55022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3399"/>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92" charset="0"/>
        </a:defRPr>
      </a:lvl2pPr>
      <a:lvl3pPr algn="ctr" rtl="0" eaLnBrk="0" fontAlgn="base" hangingPunct="0">
        <a:spcBef>
          <a:spcPct val="0"/>
        </a:spcBef>
        <a:spcAft>
          <a:spcPct val="0"/>
        </a:spcAft>
        <a:defRPr sz="4400">
          <a:solidFill>
            <a:schemeClr val="tx2"/>
          </a:solidFill>
          <a:latin typeface="Times New Roman" pitchFamily="-92" charset="0"/>
        </a:defRPr>
      </a:lvl3pPr>
      <a:lvl4pPr algn="ctr" rtl="0" eaLnBrk="0" fontAlgn="base" hangingPunct="0">
        <a:spcBef>
          <a:spcPct val="0"/>
        </a:spcBef>
        <a:spcAft>
          <a:spcPct val="0"/>
        </a:spcAft>
        <a:defRPr sz="4400">
          <a:solidFill>
            <a:schemeClr val="tx2"/>
          </a:solidFill>
          <a:latin typeface="Times New Roman" pitchFamily="-92" charset="0"/>
        </a:defRPr>
      </a:lvl4pPr>
      <a:lvl5pPr algn="ctr" rtl="0" eaLnBrk="0" fontAlgn="base" hangingPunct="0">
        <a:spcBef>
          <a:spcPct val="0"/>
        </a:spcBef>
        <a:spcAft>
          <a:spcPct val="0"/>
        </a:spcAft>
        <a:defRPr sz="4400">
          <a:solidFill>
            <a:schemeClr val="tx2"/>
          </a:solidFill>
          <a:latin typeface="Times New Roman" pitchFamily="-92" charset="0"/>
        </a:defRPr>
      </a:lvl5pPr>
      <a:lvl6pPr marL="457200" algn="ctr" rtl="0" fontAlgn="base">
        <a:spcBef>
          <a:spcPct val="0"/>
        </a:spcBef>
        <a:spcAft>
          <a:spcPct val="0"/>
        </a:spcAft>
        <a:defRPr sz="4400">
          <a:solidFill>
            <a:schemeClr val="tx2"/>
          </a:solidFill>
          <a:latin typeface="Times New Roman" pitchFamily="-92" charset="0"/>
        </a:defRPr>
      </a:lvl6pPr>
      <a:lvl7pPr marL="914400" algn="ctr" rtl="0" fontAlgn="base">
        <a:spcBef>
          <a:spcPct val="0"/>
        </a:spcBef>
        <a:spcAft>
          <a:spcPct val="0"/>
        </a:spcAft>
        <a:defRPr sz="4400">
          <a:solidFill>
            <a:schemeClr val="tx2"/>
          </a:solidFill>
          <a:latin typeface="Times New Roman" pitchFamily="-92" charset="0"/>
        </a:defRPr>
      </a:lvl7pPr>
      <a:lvl8pPr marL="1371600" algn="ctr" rtl="0" fontAlgn="base">
        <a:spcBef>
          <a:spcPct val="0"/>
        </a:spcBef>
        <a:spcAft>
          <a:spcPct val="0"/>
        </a:spcAft>
        <a:defRPr sz="4400">
          <a:solidFill>
            <a:schemeClr val="tx2"/>
          </a:solidFill>
          <a:latin typeface="Times New Roman" pitchFamily="-92" charset="0"/>
        </a:defRPr>
      </a:lvl8pPr>
      <a:lvl9pPr marL="1828800" algn="ctr" rtl="0" fontAlgn="base">
        <a:spcBef>
          <a:spcPct val="0"/>
        </a:spcBef>
        <a:spcAft>
          <a:spcPct val="0"/>
        </a:spcAft>
        <a:defRPr sz="4400">
          <a:solidFill>
            <a:schemeClr val="tx2"/>
          </a:solidFill>
          <a:latin typeface="Times New Roman" pitchFamily="-9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New%20Folder/Abreham%20Gizaw/Abraham%20Gizaw.doc"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066800" y="1905000"/>
            <a:ext cx="7467600" cy="3478213"/>
          </a:xfrm>
          <a:prstGeom prst="rect">
            <a:avLst/>
          </a:prstGeom>
          <a:noFill/>
          <a:ln w="9525">
            <a:noFill/>
            <a:miter lim="800000"/>
            <a:headEnd/>
            <a:tailEnd/>
          </a:ln>
        </p:spPr>
        <p:txBody>
          <a:bodyPr>
            <a:spAutoFit/>
          </a:bodyPr>
          <a:lstStyle/>
          <a:p>
            <a:r>
              <a:rPr lang="en-US" sz="2000" b="1">
                <a:solidFill>
                  <a:schemeClr val="tx2"/>
                </a:solidFill>
              </a:rPr>
              <a:t>Unit 1 – The concept of Research - Introduction</a:t>
            </a:r>
          </a:p>
          <a:p>
            <a:pPr>
              <a:buFont typeface="Wingdings" pitchFamily="2" charset="2"/>
              <a:buChar char="Ø"/>
            </a:pPr>
            <a:endParaRPr lang="en-US" sz="2000" b="1">
              <a:solidFill>
                <a:schemeClr val="tx2"/>
              </a:solidFill>
            </a:endParaRPr>
          </a:p>
          <a:p>
            <a:r>
              <a:rPr lang="en-US" sz="2000" b="1">
                <a:solidFill>
                  <a:schemeClr val="tx2"/>
                </a:solidFill>
              </a:rPr>
              <a:t>Unit 2 – Types of Research</a:t>
            </a:r>
          </a:p>
          <a:p>
            <a:endParaRPr lang="en-US" sz="2000" b="1">
              <a:solidFill>
                <a:schemeClr val="tx2"/>
              </a:solidFill>
            </a:endParaRPr>
          </a:p>
          <a:p>
            <a:r>
              <a:rPr lang="en-US" sz="2000" b="1">
                <a:solidFill>
                  <a:schemeClr val="tx2"/>
                </a:solidFill>
              </a:rPr>
              <a:t>Unit 3 – Process in Research Proposal Development</a:t>
            </a:r>
          </a:p>
          <a:p>
            <a:pPr>
              <a:buFont typeface="Wingdings" pitchFamily="2" charset="2"/>
              <a:buChar char="Ø"/>
            </a:pPr>
            <a:endParaRPr lang="en-US" sz="2000" b="1">
              <a:solidFill>
                <a:schemeClr val="tx2"/>
              </a:solidFill>
            </a:endParaRPr>
          </a:p>
          <a:p>
            <a:r>
              <a:rPr lang="en-US" sz="2000" b="1">
                <a:solidFill>
                  <a:schemeClr val="tx2"/>
                </a:solidFill>
              </a:rPr>
              <a:t>Unit 4 – Process in Conducting Research</a:t>
            </a:r>
          </a:p>
          <a:p>
            <a:pPr>
              <a:buFont typeface="Wingdings" pitchFamily="2" charset="2"/>
              <a:buChar char="Ø"/>
            </a:pPr>
            <a:endParaRPr lang="en-US" sz="2000" b="1">
              <a:solidFill>
                <a:schemeClr val="tx2"/>
              </a:solidFill>
            </a:endParaRPr>
          </a:p>
          <a:p>
            <a:r>
              <a:rPr lang="en-US" sz="2000" b="1">
                <a:solidFill>
                  <a:schemeClr val="tx2"/>
                </a:solidFill>
              </a:rPr>
              <a:t>Unit 5 – Research Ethics</a:t>
            </a:r>
          </a:p>
          <a:p>
            <a:endParaRPr lang="en-US" sz="2000" b="1">
              <a:solidFill>
                <a:schemeClr val="tx2"/>
              </a:solidFill>
            </a:endParaRPr>
          </a:p>
          <a:p>
            <a:r>
              <a:rPr lang="en-US" sz="2000" b="1">
                <a:solidFill>
                  <a:schemeClr val="tx2"/>
                </a:solidFill>
              </a:rPr>
              <a:t>Unit 6 – Reporting Research Findings</a:t>
            </a:r>
          </a:p>
        </p:txBody>
      </p:sp>
      <p:sp>
        <p:nvSpPr>
          <p:cNvPr id="2051" name="Text Box 4"/>
          <p:cNvSpPr txBox="1">
            <a:spLocks noChangeArrowheads="1"/>
          </p:cNvSpPr>
          <p:nvPr/>
        </p:nvSpPr>
        <p:spPr bwMode="auto">
          <a:xfrm>
            <a:off x="381000" y="685800"/>
            <a:ext cx="8153400" cy="823913"/>
          </a:xfrm>
          <a:prstGeom prst="rect">
            <a:avLst/>
          </a:prstGeom>
          <a:noFill/>
          <a:ln w="9525">
            <a:noFill/>
            <a:miter lim="800000"/>
            <a:headEnd/>
            <a:tailEnd/>
          </a:ln>
        </p:spPr>
        <p:txBody>
          <a:bodyPr>
            <a:spAutoFit/>
          </a:bodyPr>
          <a:lstStyle/>
          <a:p>
            <a:pPr algn="ctr"/>
            <a:r>
              <a:rPr lang="en-US" sz="4800" b="1" dirty="0" smtClean="0">
                <a:solidFill>
                  <a:schemeClr val="tx2"/>
                </a:solidFill>
                <a:latin typeface="RomanT" pitchFamily="2" charset="0"/>
                <a:cs typeface="RomanT" pitchFamily="2" charset="0"/>
              </a:rPr>
              <a:t>Course Contents</a:t>
            </a:r>
            <a:endParaRPr lang="en-US" sz="4800" b="1" dirty="0">
              <a:solidFill>
                <a:schemeClr val="tx2"/>
              </a:solidFill>
              <a:latin typeface="RomanT" pitchFamily="2" charset="0"/>
              <a:cs typeface="Roman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1267" name="Rectangle 3"/>
          <p:cNvSpPr>
            <a:spLocks noChangeArrowheads="1"/>
          </p:cNvSpPr>
          <p:nvPr/>
        </p:nvSpPr>
        <p:spPr bwMode="auto">
          <a:xfrm>
            <a:off x="685800" y="1981200"/>
            <a:ext cx="7772400" cy="3581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b="1" i="1">
                <a:solidFill>
                  <a:srgbClr val="FF0000"/>
                </a:solidFill>
                <a:latin typeface="Arial" charset="0"/>
              </a:rPr>
              <a:t>The method of Authority </a:t>
            </a:r>
            <a:r>
              <a:rPr lang="en-US" sz="2400" i="1">
                <a:latin typeface="Arial" charset="0"/>
              </a:rPr>
              <a:t>- Accepting information we have been told by authority figure.</a:t>
            </a:r>
          </a:p>
          <a:p>
            <a:pPr marL="742950" lvl="1" indent="-285750">
              <a:lnSpc>
                <a:spcPct val="90000"/>
              </a:lnSpc>
              <a:spcBef>
                <a:spcPct val="20000"/>
              </a:spcBef>
            </a:pPr>
            <a:r>
              <a:rPr lang="en-US" sz="2400" i="1">
                <a:latin typeface="Arial" charset="0"/>
              </a:rPr>
              <a:t>	E.g. 1. smoking affects our health</a:t>
            </a:r>
          </a:p>
          <a:p>
            <a:pPr marL="742950" lvl="1" indent="-285750">
              <a:lnSpc>
                <a:spcPct val="90000"/>
              </a:lnSpc>
              <a:spcBef>
                <a:spcPct val="20000"/>
              </a:spcBef>
              <a:buFontTx/>
              <a:buChar char="•"/>
            </a:pPr>
            <a:endParaRPr lang="en-US" sz="2400" i="1">
              <a:latin typeface="Arial" charset="0"/>
            </a:endParaRPr>
          </a:p>
          <a:p>
            <a:pPr marL="742950" lvl="1" indent="-285750">
              <a:lnSpc>
                <a:spcPct val="90000"/>
              </a:lnSpc>
              <a:spcBef>
                <a:spcPct val="20000"/>
              </a:spcBef>
            </a:pPr>
            <a:r>
              <a:rPr lang="en-US" sz="2400" i="1">
                <a:latin typeface="Arial" charset="0"/>
              </a:rPr>
              <a:t>Problem:</a:t>
            </a:r>
          </a:p>
          <a:p>
            <a:pPr marL="742950" lvl="1" indent="-285750">
              <a:lnSpc>
                <a:spcPct val="90000"/>
              </a:lnSpc>
              <a:spcBef>
                <a:spcPct val="20000"/>
              </a:spcBef>
              <a:buFontTx/>
              <a:buChar char="-"/>
            </a:pPr>
            <a:r>
              <a:rPr lang="en-US" sz="2400" i="1">
                <a:latin typeface="Arial" charset="0"/>
              </a:rPr>
              <a:t> It is only useful and beneficial if the authority  </a:t>
            </a:r>
          </a:p>
          <a:p>
            <a:pPr marL="742950" lvl="1" indent="-285750">
              <a:lnSpc>
                <a:spcPct val="90000"/>
              </a:lnSpc>
              <a:spcBef>
                <a:spcPct val="20000"/>
              </a:spcBef>
            </a:pPr>
            <a:r>
              <a:rPr lang="en-US" sz="2400" i="1">
                <a:latin typeface="Arial" charset="0"/>
              </a:rPr>
              <a:t>  figure is knowledgeable in the area.</a:t>
            </a:r>
          </a:p>
          <a:p>
            <a:pPr marL="342900" indent="-342900">
              <a:lnSpc>
                <a:spcPct val="90000"/>
              </a:lnSpc>
              <a:spcBef>
                <a:spcPct val="20000"/>
              </a:spcBef>
              <a:buFontTx/>
              <a:buChar char="•"/>
            </a:pPr>
            <a:endParaRPr lang="en-US" sz="2400" i="1">
              <a:latin typeface="Arial" charset="0"/>
            </a:endParaRPr>
          </a:p>
        </p:txBody>
      </p:sp>
      <p:pic>
        <p:nvPicPr>
          <p:cNvPr id="11268"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304800" y="1676400"/>
            <a:ext cx="8534400" cy="4211638"/>
          </a:xfrm>
          <a:prstGeom prst="rect">
            <a:avLst/>
          </a:prstGeom>
          <a:noFill/>
          <a:ln w="9525">
            <a:noFill/>
            <a:miter lim="800000"/>
            <a:headEnd/>
            <a:tailEnd/>
          </a:ln>
        </p:spPr>
        <p:txBody>
          <a:bodyPr>
            <a:spAutoFit/>
          </a:bodyPr>
          <a:lstStyle/>
          <a:p>
            <a:r>
              <a:rPr lang="en-US" sz="1800"/>
              <a:t>What has been the path of water resources development in the Chi-Mun river basin and what have been the different types of adjustment to water scarcity and water quality degradation? To what extent are these problems generated, rather than natural?</a:t>
            </a:r>
          </a:p>
          <a:p>
            <a:endParaRPr lang="en-US" sz="1800"/>
          </a:p>
          <a:p>
            <a:r>
              <a:rPr lang="en-US" sz="1800"/>
              <a:t>How is the observed pattern of agrarian/economic change linked to local changes (population growth, migration, etc), to water resources development (dams, irrigation systems…), to exogenous factors (development of agribusiness, political changes…) and to national policies?</a:t>
            </a:r>
          </a:p>
          <a:p>
            <a:endParaRPr lang="en-US" sz="1800"/>
          </a:p>
          <a:p>
            <a:r>
              <a:rPr lang="en-US" sz="1800"/>
              <a:t>What is the governance of the decision-making process? How are choices justified? What information is available and used? These questions will be applied to past evolutions and to planned projects (water grid, diversion from Laos, etc): how to enhance informed deliberative governance for the future?</a:t>
            </a:r>
          </a:p>
          <a:p>
            <a:endParaRPr lang="en-US" sz="1800"/>
          </a:p>
        </p:txBody>
      </p:sp>
      <p:sp>
        <p:nvSpPr>
          <p:cNvPr id="38915" name="Text Box 4"/>
          <p:cNvSpPr txBox="1">
            <a:spLocks noChangeArrowheads="1"/>
          </p:cNvSpPr>
          <p:nvPr/>
        </p:nvSpPr>
        <p:spPr bwMode="auto">
          <a:xfrm>
            <a:off x="1752600" y="533400"/>
            <a:ext cx="4191000" cy="579438"/>
          </a:xfrm>
          <a:prstGeom prst="rect">
            <a:avLst/>
          </a:prstGeom>
          <a:noFill/>
          <a:ln w="9525">
            <a:noFill/>
            <a:miter lim="800000"/>
            <a:headEnd/>
            <a:tailEnd/>
          </a:ln>
        </p:spPr>
        <p:txBody>
          <a:bodyPr>
            <a:spAutoFit/>
          </a:bodyPr>
          <a:lstStyle/>
          <a:p>
            <a:pPr>
              <a:spcBef>
                <a:spcPct val="50000"/>
              </a:spcBef>
            </a:pPr>
            <a:r>
              <a:rPr lang="en-US" sz="3200" b="1"/>
              <a:t>Research Question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457200" y="1828800"/>
            <a:ext cx="8229600" cy="3962400"/>
          </a:xfrm>
          <a:prstGeom prst="rect">
            <a:avLst/>
          </a:prstGeom>
          <a:noFill/>
          <a:ln>
            <a:miter lim="800000"/>
            <a:headEnd/>
            <a:tailEnd/>
          </a:ln>
        </p:spPr>
        <p:txBody>
          <a:bodyPr anchor="ctr" anchorCtr="1"/>
          <a:lstStyle/>
          <a:p>
            <a:pPr algn="l"/>
            <a:r>
              <a:rPr lang="en-US" sz="1800" b="1" smtClean="0"/>
              <a:t/>
            </a:r>
            <a:br>
              <a:rPr lang="en-US" sz="1800" b="1" smtClean="0"/>
            </a:br>
            <a:r>
              <a:rPr lang="en-US" sz="1800" b="1" smtClean="0">
                <a:solidFill>
                  <a:srgbClr val="FF0000"/>
                </a:solidFill>
              </a:rPr>
              <a:t>Example: </a:t>
            </a:r>
            <a:r>
              <a:rPr lang="en-US" sz="1800" b="1" smtClean="0"/>
              <a:t/>
            </a:r>
            <a:br>
              <a:rPr lang="en-US" sz="1800" b="1" smtClean="0"/>
            </a:br>
            <a:r>
              <a:rPr lang="en-US" sz="1800" smtClean="0"/>
              <a:t>The study will first address the past transformations of the Chi-Mun river basin; periodize changes and draw lessons on how agrarian change and water resources development are interrelated with multiple variables such as population growth, development of agro-business and food markets, decentralization / democratization processes, and local / national politics and policies. It will build on a comprehensive deconstruction/re-evaluation of planning documents, focusing on development</a:t>
            </a:r>
            <a:br>
              <a:rPr lang="en-US" sz="1800" smtClean="0"/>
            </a:br>
            <a:r>
              <a:rPr lang="en-US" sz="1800" smtClean="0"/>
              <a:t>visions and their justifications (both macro-economic considerations and assumptions, and key technical parameters that are put forward to justify a variety of different types (small, medium, largescale) of water resources developments.</a:t>
            </a:r>
            <a:br>
              <a:rPr lang="en-US" sz="1800" smtClean="0"/>
            </a:br>
            <a:r>
              <a:rPr lang="en-US" sz="1800" smtClean="0"/>
              <a:t/>
            </a:r>
            <a:br>
              <a:rPr lang="en-US" sz="1800" smtClean="0"/>
            </a:br>
            <a:r>
              <a:rPr lang="en-US" sz="1800" smtClean="0"/>
              <a:t>The present situation will be investigated thoroughly, analysing in detail the current management of water at different nested scales in the basin, establishing water accountings, and examining governance patterns of both current management and planned projects.</a:t>
            </a:r>
          </a:p>
        </p:txBody>
      </p:sp>
      <p:sp>
        <p:nvSpPr>
          <p:cNvPr id="39939" name="Rectangle 3"/>
          <p:cNvSpPr>
            <a:spLocks noChangeArrowheads="1"/>
          </p:cNvSpPr>
          <p:nvPr/>
        </p:nvSpPr>
        <p:spPr bwMode="auto">
          <a:xfrm>
            <a:off x="838200" y="533400"/>
            <a:ext cx="7958138" cy="1144588"/>
          </a:xfrm>
          <a:prstGeom prst="rect">
            <a:avLst/>
          </a:prstGeom>
          <a:noFill/>
          <a:ln w="9525">
            <a:noFill/>
            <a:miter lim="800000"/>
            <a:headEnd/>
            <a:tailEnd/>
          </a:ln>
        </p:spPr>
        <p:txBody>
          <a:bodyPr>
            <a:spAutoFit/>
          </a:bodyPr>
          <a:lstStyle/>
          <a:p>
            <a:r>
              <a:rPr lang="en-US" b="1">
                <a:solidFill>
                  <a:srgbClr val="FF0066"/>
                </a:solidFill>
              </a:rPr>
              <a:t>Study Design</a:t>
            </a:r>
            <a:r>
              <a:rPr lang="en-US" b="1">
                <a:solidFill>
                  <a:schemeClr val="tx2"/>
                </a:solidFill>
              </a:rPr>
              <a:t> – How are you going to carry out the research (the process)  </a:t>
            </a:r>
            <a:br>
              <a:rPr lang="en-US" b="1">
                <a:solidFill>
                  <a:schemeClr val="tx2"/>
                </a:solidFill>
              </a:rPr>
            </a:br>
            <a:endParaRPr lang="en-US" b="1">
              <a:solidFill>
                <a:schemeClr val="tx2"/>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838200" y="533400"/>
            <a:ext cx="7958138" cy="1144588"/>
          </a:xfrm>
          <a:prstGeom prst="rect">
            <a:avLst/>
          </a:prstGeom>
          <a:noFill/>
          <a:ln w="9525">
            <a:noFill/>
            <a:miter lim="800000"/>
            <a:headEnd/>
            <a:tailEnd/>
          </a:ln>
        </p:spPr>
        <p:txBody>
          <a:bodyPr>
            <a:spAutoFit/>
          </a:bodyPr>
          <a:lstStyle/>
          <a:p>
            <a:r>
              <a:rPr lang="en-US" b="1">
                <a:solidFill>
                  <a:srgbClr val="FF0066"/>
                </a:solidFill>
              </a:rPr>
              <a:t>Research Method </a:t>
            </a:r>
            <a:r>
              <a:rPr lang="en-US" b="1">
                <a:solidFill>
                  <a:schemeClr val="tx2"/>
                </a:solidFill>
              </a:rPr>
              <a:t> – Technique used to collect data and analysis  </a:t>
            </a:r>
            <a:br>
              <a:rPr lang="en-US" b="1">
                <a:solidFill>
                  <a:schemeClr val="tx2"/>
                </a:solidFill>
              </a:rPr>
            </a:br>
            <a:endParaRPr lang="en-US" b="1">
              <a:solidFill>
                <a:schemeClr val="tx2"/>
              </a:solidFill>
            </a:endParaRPr>
          </a:p>
        </p:txBody>
      </p:sp>
      <p:sp>
        <p:nvSpPr>
          <p:cNvPr id="40963" name="Rectangle 5"/>
          <p:cNvSpPr>
            <a:spLocks noChangeArrowheads="1"/>
          </p:cNvSpPr>
          <p:nvPr/>
        </p:nvSpPr>
        <p:spPr bwMode="auto">
          <a:xfrm>
            <a:off x="914400" y="1752600"/>
            <a:ext cx="7772400" cy="3937000"/>
          </a:xfrm>
          <a:prstGeom prst="rect">
            <a:avLst/>
          </a:prstGeom>
          <a:noFill/>
          <a:ln w="9525">
            <a:noFill/>
            <a:miter lim="800000"/>
            <a:headEnd/>
            <a:tailEnd/>
          </a:ln>
        </p:spPr>
        <p:txBody>
          <a:bodyPr>
            <a:spAutoFit/>
          </a:bodyPr>
          <a:lstStyle/>
          <a:p>
            <a:pPr algn="just"/>
            <a:r>
              <a:rPr lang="en-US" sz="1800"/>
              <a:t>Planning hypotheses and impacts of irrigation development will be tested against field reality during two small case studies which are to be selected during the first 3 months of work, to highlight the techniques, economics, and politics of water resources developments at different scales. </a:t>
            </a:r>
          </a:p>
          <a:p>
            <a:pPr algn="just"/>
            <a:endParaRPr lang="en-US" sz="1800"/>
          </a:p>
          <a:p>
            <a:pPr algn="just"/>
            <a:r>
              <a:rPr lang="en-US" sz="1800"/>
              <a:t>At the same time, the case studies will assess critical environmental impacts and evaluate the distribution of involuntary costs among affected societies. It is proposed to select case study sites</a:t>
            </a:r>
          </a:p>
          <a:p>
            <a:pPr algn="just"/>
            <a:r>
              <a:rPr lang="en-US" sz="1800"/>
              <a:t>across different scales within the Chi-Mun river basin: 1 Large-scale irrigation system, 1 Large-scale pump-irrigation system, 1 small-scale pump-irrigation system, 1 medium / small-scale tank irrigation</a:t>
            </a:r>
          </a:p>
          <a:p>
            <a:pPr algn="just"/>
            <a:r>
              <a:rPr lang="en-US" sz="1800"/>
              <a:t>project, 1 water-grid-style pipe system; and critically link case study findings to existing studies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304800"/>
            <a:ext cx="2438400" cy="711200"/>
          </a:xfrm>
          <a:prstGeom prst="rect">
            <a:avLst/>
          </a:prstGeom>
          <a:solidFill>
            <a:srgbClr val="FFFFFF"/>
          </a:solidFill>
          <a:ln w="9525">
            <a:solidFill>
              <a:schemeClr val="tx1"/>
            </a:solidFill>
            <a:miter lim="800000"/>
            <a:headEnd/>
            <a:tailEnd/>
          </a:ln>
        </p:spPr>
        <p:txBody>
          <a:bodyPr>
            <a:spAutoFit/>
          </a:bodyPr>
          <a:lstStyle/>
          <a:p>
            <a:r>
              <a:rPr lang="en-US" sz="4000">
                <a:solidFill>
                  <a:schemeClr val="tx2"/>
                </a:solidFill>
              </a:rPr>
              <a:t>Unit</a:t>
            </a:r>
            <a:r>
              <a:rPr lang="en-US" sz="2400">
                <a:solidFill>
                  <a:schemeClr val="tx2"/>
                </a:solidFill>
              </a:rPr>
              <a:t> </a:t>
            </a:r>
          </a:p>
        </p:txBody>
      </p:sp>
      <p:sp>
        <p:nvSpPr>
          <p:cNvPr id="2051" name="Text Box 3"/>
          <p:cNvSpPr txBox="1">
            <a:spLocks noChangeArrowheads="1"/>
          </p:cNvSpPr>
          <p:nvPr/>
        </p:nvSpPr>
        <p:spPr bwMode="auto">
          <a:xfrm>
            <a:off x="2590800" y="304800"/>
            <a:ext cx="457200" cy="711200"/>
          </a:xfrm>
          <a:prstGeom prst="rect">
            <a:avLst/>
          </a:prstGeom>
          <a:solidFill>
            <a:schemeClr val="accent1"/>
          </a:solidFill>
          <a:ln w="9525">
            <a:solidFill>
              <a:schemeClr val="tx1"/>
            </a:solidFill>
            <a:miter lim="800000"/>
            <a:headEnd/>
            <a:tailEnd/>
          </a:ln>
        </p:spPr>
        <p:txBody>
          <a:bodyPr>
            <a:spAutoFit/>
          </a:bodyPr>
          <a:lstStyle/>
          <a:p>
            <a:pPr algn="ctr"/>
            <a:r>
              <a:rPr lang="en-US" sz="4000">
                <a:solidFill>
                  <a:srgbClr val="FFFFFF"/>
                </a:solidFill>
              </a:rPr>
              <a:t>4</a:t>
            </a:r>
          </a:p>
        </p:txBody>
      </p:sp>
      <p:sp>
        <p:nvSpPr>
          <p:cNvPr id="2052" name="Text Box 4"/>
          <p:cNvSpPr txBox="1">
            <a:spLocks noChangeArrowheads="1"/>
          </p:cNvSpPr>
          <p:nvPr/>
        </p:nvSpPr>
        <p:spPr bwMode="auto">
          <a:xfrm>
            <a:off x="457200" y="3048000"/>
            <a:ext cx="8153400" cy="1555750"/>
          </a:xfrm>
          <a:prstGeom prst="rect">
            <a:avLst/>
          </a:prstGeom>
          <a:noFill/>
          <a:ln w="9525">
            <a:noFill/>
            <a:miter lim="800000"/>
            <a:headEnd/>
            <a:tailEnd/>
          </a:ln>
        </p:spPr>
        <p:txBody>
          <a:bodyPr>
            <a:spAutoFit/>
          </a:bodyPr>
          <a:lstStyle/>
          <a:p>
            <a:pPr algn="ctr"/>
            <a:r>
              <a:rPr lang="en-US" sz="4800" b="1"/>
              <a:t>Process in Conducting Research</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Lesson 1. The research process </a:t>
            </a:r>
            <a:endParaRPr lang="en-US" sz="2400" b="1">
              <a:solidFill>
                <a:schemeClr val="tx2"/>
              </a:solidFill>
            </a:endParaRPr>
          </a:p>
        </p:txBody>
      </p:sp>
      <p:sp>
        <p:nvSpPr>
          <p:cNvPr id="3075" name="Rectangle 3"/>
          <p:cNvSpPr>
            <a:spLocks noChangeArrowheads="1"/>
          </p:cNvSpPr>
          <p:nvPr/>
        </p:nvSpPr>
        <p:spPr bwMode="auto">
          <a:xfrm>
            <a:off x="914400" y="18288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100" i="1"/>
              <a:t>Stages in the research process: </a:t>
            </a:r>
            <a:endParaRPr lang="en-US" sz="2100" b="1" i="1">
              <a:solidFill>
                <a:schemeClr val="tx2"/>
              </a:solidFill>
            </a:endParaRPr>
          </a:p>
          <a:p>
            <a:pPr marL="800100" lvl="1" indent="-342900">
              <a:lnSpc>
                <a:spcPct val="90000"/>
              </a:lnSpc>
              <a:spcBef>
                <a:spcPct val="20000"/>
              </a:spcBef>
              <a:buFont typeface="Wingdings" pitchFamily="2" charset="2"/>
              <a:buChar char="ü"/>
            </a:pPr>
            <a:r>
              <a:rPr lang="en-US" sz="2000" i="1">
                <a:solidFill>
                  <a:srgbClr val="FF0000"/>
                </a:solidFill>
              </a:rPr>
              <a:t>Conceptualization – </a:t>
            </a:r>
            <a:r>
              <a:rPr lang="en-US" sz="2000" i="1"/>
              <a:t>idea on the research process</a:t>
            </a:r>
          </a:p>
          <a:p>
            <a:pPr marL="1257300" lvl="2" indent="-342900">
              <a:lnSpc>
                <a:spcPct val="90000"/>
              </a:lnSpc>
              <a:spcBef>
                <a:spcPct val="20000"/>
              </a:spcBef>
              <a:buFont typeface="Wingdings" pitchFamily="2" charset="2"/>
              <a:buChar char="Ø"/>
            </a:pPr>
            <a:r>
              <a:rPr lang="en-GB" sz="2000" i="1"/>
              <a:t>Identifying a Problem</a:t>
            </a:r>
          </a:p>
          <a:p>
            <a:pPr marL="1257300" lvl="2" indent="-342900">
              <a:lnSpc>
                <a:spcPct val="90000"/>
              </a:lnSpc>
              <a:spcBef>
                <a:spcPct val="20000"/>
              </a:spcBef>
              <a:buFont typeface="Wingdings" pitchFamily="2" charset="2"/>
              <a:buChar char="Ø"/>
            </a:pPr>
            <a:r>
              <a:rPr lang="en-GB" sz="2000" i="1"/>
              <a:t>Literature review</a:t>
            </a:r>
          </a:p>
          <a:p>
            <a:pPr marL="1257300" lvl="2" indent="-342900">
              <a:lnSpc>
                <a:spcPct val="90000"/>
              </a:lnSpc>
              <a:spcBef>
                <a:spcPct val="20000"/>
              </a:spcBef>
              <a:buFont typeface="Wingdings" pitchFamily="2" charset="2"/>
              <a:buChar char="Ø"/>
            </a:pPr>
            <a:r>
              <a:rPr lang="en-GB" sz="2000" i="1"/>
              <a:t>Specifying a purpose</a:t>
            </a:r>
          </a:p>
          <a:p>
            <a:pPr marL="1257300" lvl="2"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solidFill>
                  <a:srgbClr val="FF0000"/>
                </a:solidFill>
              </a:rPr>
              <a:t>Contextualization –</a:t>
            </a:r>
            <a:r>
              <a:rPr lang="en-US" sz="2000" i="1"/>
              <a:t> putting your research in the context of others –(unit 3) </a:t>
            </a:r>
          </a:p>
          <a:p>
            <a:pPr marL="800100" lvl="1"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solidFill>
                  <a:srgbClr val="FF0000"/>
                </a:solidFill>
              </a:rPr>
              <a:t>Data collection and analysis –</a:t>
            </a:r>
            <a:r>
              <a:rPr lang="en-US" sz="2000" i="1"/>
              <a:t> (this unit addresses)</a:t>
            </a:r>
          </a:p>
          <a:p>
            <a:pPr marL="800100" lvl="1" indent="-342900">
              <a:lnSpc>
                <a:spcPct val="90000"/>
              </a:lnSpc>
              <a:spcBef>
                <a:spcPct val="20000"/>
              </a:spcBef>
              <a:buFont typeface="Wingdings" pitchFamily="2" charset="2"/>
              <a:buChar char="ü"/>
            </a:pPr>
            <a:endParaRPr lang="en-US" sz="2000" i="1"/>
          </a:p>
          <a:p>
            <a:pPr marL="800100" lvl="1" indent="-342900">
              <a:lnSpc>
                <a:spcPct val="90000"/>
              </a:lnSpc>
              <a:spcBef>
                <a:spcPct val="20000"/>
              </a:spcBef>
              <a:buFont typeface="Wingdings" pitchFamily="2" charset="2"/>
              <a:buChar char="ü"/>
            </a:pPr>
            <a:r>
              <a:rPr lang="en-US" sz="2000" i="1">
                <a:solidFill>
                  <a:srgbClr val="FF0000"/>
                </a:solidFill>
              </a:rPr>
              <a:t>Reporting –</a:t>
            </a:r>
            <a:r>
              <a:rPr lang="en-US" sz="2000" i="1"/>
              <a:t> writing up of your research and presentation 				(unit 6)</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Data collection and Analysis</a:t>
            </a:r>
            <a:endParaRPr lang="en-US" sz="2400" b="1">
              <a:solidFill>
                <a:schemeClr val="tx2"/>
              </a:solidFill>
            </a:endParaRPr>
          </a:p>
        </p:txBody>
      </p:sp>
      <p:sp>
        <p:nvSpPr>
          <p:cNvPr id="4099"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t>To collect data, choose the most suitable </a:t>
            </a:r>
            <a:r>
              <a:rPr lang="en-US" sz="2000" i="1">
                <a:solidFill>
                  <a:srgbClr val="FF0000"/>
                </a:solidFill>
              </a:rPr>
              <a:t>research method </a:t>
            </a:r>
            <a:r>
              <a:rPr lang="en-US" sz="2000" i="1"/>
              <a:t>for your study according to the type of research/approaches used.</a:t>
            </a:r>
          </a:p>
          <a:p>
            <a:pPr marL="342900" indent="-342900">
              <a:lnSpc>
                <a:spcPct val="90000"/>
              </a:lnSpc>
              <a:spcBef>
                <a:spcPct val="20000"/>
              </a:spcBef>
            </a:pPr>
            <a:endParaRPr lang="en-US" sz="2000" b="1" i="1">
              <a:solidFill>
                <a:schemeClr val="tx2"/>
              </a:solidFill>
            </a:endParaRPr>
          </a:p>
          <a:p>
            <a:pPr marL="800100" lvl="1" indent="-342900">
              <a:lnSpc>
                <a:spcPct val="90000"/>
              </a:lnSpc>
              <a:spcBef>
                <a:spcPct val="20000"/>
              </a:spcBef>
              <a:buFont typeface="Wingdings" pitchFamily="2" charset="2"/>
              <a:buChar char="ü"/>
            </a:pPr>
            <a:r>
              <a:rPr lang="en-US" sz="2000" i="1"/>
              <a:t>Quantitative research – involving numerical and statistical data. The emphasis is on quantitative observations.</a:t>
            </a:r>
          </a:p>
          <a:p>
            <a:pPr marL="800100" lvl="1"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t>Qualitative research – gathering non-numerical data. The emphasis is on qualitative results.</a:t>
            </a:r>
          </a:p>
          <a:p>
            <a:pPr marL="800100" lvl="1" indent="-342900">
              <a:lnSpc>
                <a:spcPct val="90000"/>
              </a:lnSpc>
              <a:spcBef>
                <a:spcPct val="20000"/>
              </a:spcBef>
            </a:pPr>
            <a:endParaRPr lang="en-US" sz="2000" i="1"/>
          </a:p>
          <a:p>
            <a:pPr marL="800100" lvl="1" indent="-342900">
              <a:lnSpc>
                <a:spcPct val="90000"/>
              </a:lnSpc>
              <a:spcBef>
                <a:spcPct val="20000"/>
              </a:spcBef>
            </a:pPr>
            <a:r>
              <a:rPr lang="en-US" sz="2000" i="1"/>
              <a:t>Example:</a:t>
            </a:r>
          </a:p>
          <a:p>
            <a:pPr marL="1257300" lvl="2" indent="-342900">
              <a:lnSpc>
                <a:spcPct val="90000"/>
              </a:lnSpc>
              <a:spcBef>
                <a:spcPct val="20000"/>
              </a:spcBef>
            </a:pPr>
            <a:r>
              <a:rPr lang="en-US" sz="2000" i="1"/>
              <a:t>Effect of 1mg/day folic acid to pregnant women on the </a:t>
            </a:r>
          </a:p>
          <a:p>
            <a:pPr marL="1257300" lvl="2" indent="-342900">
              <a:lnSpc>
                <a:spcPct val="90000"/>
              </a:lnSpc>
              <a:spcBef>
                <a:spcPct val="20000"/>
              </a:spcBef>
            </a:pPr>
            <a:r>
              <a:rPr lang="en-US" sz="2000" i="1"/>
              <a:t>birth weight of their babies.– </a:t>
            </a:r>
            <a:r>
              <a:rPr lang="en-US" sz="2000" i="1">
                <a:solidFill>
                  <a:srgbClr val="FF0000"/>
                </a:solidFill>
              </a:rPr>
              <a:t>qualitative or quantitative?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5123" name="Rectangle 3"/>
          <p:cNvSpPr>
            <a:spLocks noChangeArrowheads="1"/>
          </p:cNvSpPr>
          <p:nvPr/>
        </p:nvSpPr>
        <p:spPr bwMode="auto">
          <a:xfrm>
            <a:off x="914400" y="1905000"/>
            <a:ext cx="7772400" cy="32004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i="1" dirty="0">
                <a:solidFill>
                  <a:srgbClr val="FF0000"/>
                </a:solidFill>
              </a:rPr>
              <a:t>Observation studies</a:t>
            </a:r>
          </a:p>
          <a:p>
            <a:pPr marL="342900" indent="-342900">
              <a:lnSpc>
                <a:spcPct val="90000"/>
              </a:lnSpc>
              <a:spcBef>
                <a:spcPct val="20000"/>
              </a:spcBef>
              <a:buFontTx/>
              <a:buChar char="•"/>
              <a:defRPr/>
            </a:pPr>
            <a:r>
              <a:rPr lang="en-US" sz="2400" i="1" dirty="0">
                <a:solidFill>
                  <a:srgbClr val="FF0000"/>
                </a:solidFill>
              </a:rPr>
              <a:t>Questionnaires</a:t>
            </a:r>
          </a:p>
          <a:p>
            <a:pPr marL="342900" indent="-342900">
              <a:lnSpc>
                <a:spcPct val="90000"/>
              </a:lnSpc>
              <a:spcBef>
                <a:spcPct val="20000"/>
              </a:spcBef>
              <a:buFontTx/>
              <a:buChar char="•"/>
              <a:defRPr/>
            </a:pPr>
            <a:r>
              <a:rPr lang="en-US" sz="2400" i="1" dirty="0">
                <a:solidFill>
                  <a:srgbClr val="FF0000"/>
                </a:solidFill>
              </a:rPr>
              <a:t>Interviews</a:t>
            </a:r>
          </a:p>
          <a:p>
            <a:pPr marL="342900" indent="-342900">
              <a:lnSpc>
                <a:spcPct val="90000"/>
              </a:lnSpc>
              <a:spcBef>
                <a:spcPct val="20000"/>
              </a:spcBef>
              <a:buFontTx/>
              <a:buChar char="•"/>
              <a:defRPr/>
            </a:pPr>
            <a:r>
              <a:rPr lang="en-US" sz="2400" i="1" dirty="0">
                <a:solidFill>
                  <a:srgbClr val="FF0000"/>
                </a:solidFill>
              </a:rPr>
              <a:t>Focus groups</a:t>
            </a:r>
          </a:p>
          <a:p>
            <a:pPr marL="342900" indent="-342900">
              <a:lnSpc>
                <a:spcPct val="90000"/>
              </a:lnSpc>
              <a:spcBef>
                <a:spcPct val="20000"/>
              </a:spcBef>
              <a:buFontTx/>
              <a:buChar char="•"/>
              <a:defRPr/>
            </a:pPr>
            <a:r>
              <a:rPr lang="en-US" sz="2400" i="1" dirty="0">
                <a:solidFill>
                  <a:srgbClr val="FF0000"/>
                </a:solidFill>
              </a:rPr>
              <a:t>Document analysis</a:t>
            </a:r>
            <a:endParaRPr lang="en-US" sz="2400" i="1" dirty="0"/>
          </a:p>
          <a:p>
            <a:pPr marL="342900" indent="-342900">
              <a:lnSpc>
                <a:spcPct val="90000"/>
              </a:lnSpc>
              <a:spcBef>
                <a:spcPct val="20000"/>
              </a:spcBef>
              <a:buFontTx/>
              <a:buChar char="•"/>
              <a:defRPr/>
            </a:pPr>
            <a:r>
              <a:rPr lang="en-US" sz="2400" i="1" dirty="0">
                <a:solidFill>
                  <a:schemeClr val="tx1">
                    <a:lumMod val="60000"/>
                    <a:lumOff val="40000"/>
                  </a:schemeClr>
                </a:solidFill>
              </a:rPr>
              <a:t>Mathematical modeling</a:t>
            </a:r>
          </a:p>
          <a:p>
            <a:pPr marL="342900" indent="-342900">
              <a:lnSpc>
                <a:spcPct val="90000"/>
              </a:lnSpc>
              <a:spcBef>
                <a:spcPct val="20000"/>
              </a:spcBef>
              <a:buFontTx/>
              <a:buChar char="•"/>
              <a:defRPr/>
            </a:pPr>
            <a:r>
              <a:rPr lang="en-US" sz="2400" i="1" dirty="0"/>
              <a:t>The experimental method</a:t>
            </a:r>
          </a:p>
        </p:txBody>
      </p:sp>
      <p:sp>
        <p:nvSpPr>
          <p:cNvPr id="5124" name="Right Brace 3"/>
          <p:cNvSpPr>
            <a:spLocks/>
          </p:cNvSpPr>
          <p:nvPr/>
        </p:nvSpPr>
        <p:spPr bwMode="auto">
          <a:xfrm>
            <a:off x="4114800" y="1981200"/>
            <a:ext cx="1066800" cy="1905000"/>
          </a:xfrm>
          <a:prstGeom prst="rightBrace">
            <a:avLst>
              <a:gd name="adj1" fmla="val 8333"/>
              <a:gd name="adj2" fmla="val 50000"/>
            </a:avLst>
          </a:prstGeom>
          <a:noFill/>
          <a:ln w="9525" algn="ctr">
            <a:solidFill>
              <a:schemeClr val="tx1"/>
            </a:solidFill>
            <a:round/>
            <a:headEnd/>
            <a:tailEnd/>
          </a:ln>
        </p:spPr>
        <p:txBody>
          <a:bodyPr wrap="none"/>
          <a:lstStyle/>
          <a:p>
            <a:endParaRPr lang="en-US"/>
          </a:p>
        </p:txBody>
      </p:sp>
      <p:sp>
        <p:nvSpPr>
          <p:cNvPr id="5125" name="Right Brace 4"/>
          <p:cNvSpPr>
            <a:spLocks/>
          </p:cNvSpPr>
          <p:nvPr/>
        </p:nvSpPr>
        <p:spPr bwMode="auto">
          <a:xfrm>
            <a:off x="4800600" y="3962400"/>
            <a:ext cx="228600" cy="304800"/>
          </a:xfrm>
          <a:prstGeom prst="rightBrace">
            <a:avLst>
              <a:gd name="adj1" fmla="val 8333"/>
              <a:gd name="adj2" fmla="val 50000"/>
            </a:avLst>
          </a:prstGeom>
          <a:noFill/>
          <a:ln w="9525" algn="ctr">
            <a:solidFill>
              <a:schemeClr val="tx1"/>
            </a:solidFill>
            <a:round/>
            <a:headEnd/>
            <a:tailEnd/>
          </a:ln>
        </p:spPr>
        <p:txBody>
          <a:bodyPr wrap="none"/>
          <a:lstStyle/>
          <a:p>
            <a:endParaRPr lang="en-US"/>
          </a:p>
        </p:txBody>
      </p:sp>
      <p:sp>
        <p:nvSpPr>
          <p:cNvPr id="5126" name="Rectangle 5"/>
          <p:cNvSpPr>
            <a:spLocks noChangeArrowheads="1"/>
          </p:cNvSpPr>
          <p:nvPr/>
        </p:nvSpPr>
        <p:spPr bwMode="auto">
          <a:xfrm>
            <a:off x="5334000" y="2743200"/>
            <a:ext cx="947738" cy="369888"/>
          </a:xfrm>
          <a:prstGeom prst="rect">
            <a:avLst/>
          </a:prstGeom>
          <a:noFill/>
          <a:ln w="9525">
            <a:noFill/>
            <a:miter lim="800000"/>
            <a:headEnd/>
            <a:tailEnd/>
          </a:ln>
        </p:spPr>
        <p:txBody>
          <a:bodyPr wrap="none">
            <a:spAutoFit/>
          </a:bodyPr>
          <a:lstStyle/>
          <a:p>
            <a:pPr marL="342900" indent="-342900">
              <a:lnSpc>
                <a:spcPct val="90000"/>
              </a:lnSpc>
              <a:spcBef>
                <a:spcPct val="20000"/>
              </a:spcBef>
            </a:pPr>
            <a:r>
              <a:rPr lang="en-US" sz="2000" i="1">
                <a:solidFill>
                  <a:srgbClr val="FF0000"/>
                </a:solidFill>
              </a:rPr>
              <a:t>Survey</a:t>
            </a:r>
          </a:p>
        </p:txBody>
      </p:sp>
      <p:sp>
        <p:nvSpPr>
          <p:cNvPr id="5127" name="Rectangle 6"/>
          <p:cNvSpPr>
            <a:spLocks noChangeArrowheads="1"/>
          </p:cNvSpPr>
          <p:nvPr/>
        </p:nvSpPr>
        <p:spPr bwMode="auto">
          <a:xfrm>
            <a:off x="5105400" y="3973513"/>
            <a:ext cx="2438400" cy="369887"/>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000" i="1">
                <a:solidFill>
                  <a:srgbClr val="FF0000"/>
                </a:solidFill>
              </a:rPr>
              <a:t>Correlational study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6147" name="Rectangle 3"/>
          <p:cNvSpPr>
            <a:spLocks noChangeArrowheads="1"/>
          </p:cNvSpPr>
          <p:nvPr/>
        </p:nvSpPr>
        <p:spPr bwMode="auto">
          <a:xfrm>
            <a:off x="914400" y="1676400"/>
            <a:ext cx="7772400" cy="48768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i="1">
                <a:solidFill>
                  <a:srgbClr val="FF0000"/>
                </a:solidFill>
              </a:rPr>
              <a:t>Observation studies- </a:t>
            </a:r>
            <a:r>
              <a:rPr lang="en-US" sz="2000" i="1"/>
              <a:t>the process of observing and recording events.</a:t>
            </a:r>
          </a:p>
          <a:p>
            <a:pPr marL="800100" lvl="1" indent="-342900" algn="just">
              <a:lnSpc>
                <a:spcPct val="90000"/>
              </a:lnSpc>
              <a:spcBef>
                <a:spcPct val="20000"/>
              </a:spcBef>
              <a:buFont typeface="Wingdings" pitchFamily="2" charset="2"/>
              <a:buChar char="ü"/>
            </a:pPr>
            <a:r>
              <a:rPr lang="en-US" sz="2000" i="1"/>
              <a:t>Especially useful for studying human or animal behavior</a:t>
            </a:r>
          </a:p>
          <a:p>
            <a:pPr marL="800100" lvl="1" indent="-342900" algn="just">
              <a:lnSpc>
                <a:spcPct val="90000"/>
              </a:lnSpc>
              <a:spcBef>
                <a:spcPct val="20000"/>
              </a:spcBef>
              <a:buFont typeface="Wingdings" pitchFamily="2" charset="2"/>
              <a:buChar char="ü"/>
            </a:pPr>
            <a:r>
              <a:rPr lang="en-US" sz="2000" i="1"/>
              <a:t>Two types – participant (observer as participant) and non-participant</a:t>
            </a:r>
          </a:p>
          <a:p>
            <a:pPr marL="800100" lvl="1" indent="-342900" algn="just">
              <a:lnSpc>
                <a:spcPct val="90000"/>
              </a:lnSpc>
              <a:spcBef>
                <a:spcPct val="20000"/>
              </a:spcBef>
            </a:pPr>
            <a:r>
              <a:rPr lang="en-US" sz="2000" i="1"/>
              <a:t>E.g. Study on weight gain of selected sheep breeds which are 	 exposed to the same environment.</a:t>
            </a:r>
          </a:p>
          <a:p>
            <a:pPr marL="800100" lvl="1" indent="-342900" algn="just">
              <a:lnSpc>
                <a:spcPct val="90000"/>
              </a:lnSpc>
              <a:spcBef>
                <a:spcPct val="20000"/>
              </a:spcBef>
            </a:pPr>
            <a:r>
              <a:rPr lang="en-US" sz="2000" i="1"/>
              <a:t>		Study on social norms of Awera Amba community.</a:t>
            </a:r>
          </a:p>
          <a:p>
            <a:pPr marL="800100" lvl="1" indent="-342900" algn="just">
              <a:lnSpc>
                <a:spcPct val="90000"/>
              </a:lnSpc>
              <a:spcBef>
                <a:spcPct val="20000"/>
              </a:spcBef>
            </a:pPr>
            <a:r>
              <a:rPr lang="en-US" sz="2000" i="1"/>
              <a:t>		Morphological processes of lower Awash river channel</a:t>
            </a:r>
          </a:p>
          <a:p>
            <a:pPr marL="800100" lvl="1" indent="-342900" algn="just">
              <a:lnSpc>
                <a:spcPct val="90000"/>
              </a:lnSpc>
              <a:spcBef>
                <a:spcPct val="20000"/>
              </a:spcBef>
            </a:pPr>
            <a:endParaRPr lang="en-US" sz="1100" i="1"/>
          </a:p>
          <a:p>
            <a:pPr marL="800100" lvl="1" indent="-342900" algn="just">
              <a:lnSpc>
                <a:spcPct val="90000"/>
              </a:lnSpc>
              <a:spcBef>
                <a:spcPct val="20000"/>
              </a:spcBef>
            </a:pPr>
            <a:r>
              <a:rPr lang="en-US" sz="2000" i="1"/>
              <a:t>Data collection:</a:t>
            </a:r>
          </a:p>
          <a:p>
            <a:pPr marL="800100" lvl="1" indent="-342900" algn="just">
              <a:lnSpc>
                <a:spcPct val="90000"/>
              </a:lnSpc>
              <a:spcBef>
                <a:spcPct val="20000"/>
              </a:spcBef>
            </a:pPr>
            <a:r>
              <a:rPr lang="en-US" sz="2000" i="1"/>
              <a:t>	no perfect example; varies with the type of problem </a:t>
            </a:r>
          </a:p>
          <a:p>
            <a:pPr marL="800100" lvl="1" indent="-342900" algn="just">
              <a:lnSpc>
                <a:spcPct val="90000"/>
              </a:lnSpc>
              <a:spcBef>
                <a:spcPct val="20000"/>
              </a:spcBef>
              <a:buFont typeface="Wingdings" pitchFamily="2" charset="2"/>
              <a:buChar char="v"/>
            </a:pPr>
            <a:r>
              <a:rPr lang="en-US" sz="2000" i="1"/>
              <a:t>	often through writing up of notes</a:t>
            </a:r>
          </a:p>
          <a:p>
            <a:pPr marL="800100" lvl="1" indent="-342900" algn="just">
              <a:lnSpc>
                <a:spcPct val="90000"/>
              </a:lnSpc>
              <a:spcBef>
                <a:spcPct val="20000"/>
              </a:spcBef>
              <a:buFont typeface="Wingdings" pitchFamily="2" charset="2"/>
              <a:buChar char="v"/>
            </a:pPr>
            <a:r>
              <a:rPr lang="en-US" sz="2000" i="1"/>
              <a:t>	may also involve taping or filming</a:t>
            </a:r>
          </a:p>
          <a:p>
            <a:pPr marL="800100" lvl="1" indent="-342900" algn="just">
              <a:lnSpc>
                <a:spcPct val="90000"/>
              </a:lnSpc>
              <a:spcBef>
                <a:spcPct val="20000"/>
              </a:spcBef>
              <a:buFont typeface="Wingdings" pitchFamily="2" charset="2"/>
              <a:buChar char="v"/>
            </a:pPr>
            <a:r>
              <a:rPr lang="en-US" sz="2000" i="1"/>
              <a:t> graphs, charts</a:t>
            </a:r>
          </a:p>
          <a:p>
            <a:pPr marL="800100" lvl="1" indent="-342900">
              <a:lnSpc>
                <a:spcPct val="90000"/>
              </a:lnSpc>
              <a:spcBef>
                <a:spcPct val="20000"/>
              </a:spcBef>
            </a:pPr>
            <a:r>
              <a:rPr lang="en-US" sz="2000" i="1"/>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7171" name="Rectangle 3"/>
          <p:cNvSpPr>
            <a:spLocks noChangeArrowheads="1"/>
          </p:cNvSpPr>
          <p:nvPr/>
        </p:nvSpPr>
        <p:spPr bwMode="auto">
          <a:xfrm>
            <a:off x="914400" y="1752600"/>
            <a:ext cx="7772400" cy="44958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i="1">
                <a:solidFill>
                  <a:srgbClr val="FF0000"/>
                </a:solidFill>
              </a:rPr>
              <a:t>Questionnaires – </a:t>
            </a:r>
            <a:r>
              <a:rPr lang="en-US" sz="2000" i="1"/>
              <a:t>a tool where respondents answers to questions.</a:t>
            </a:r>
          </a:p>
          <a:p>
            <a:pPr marL="800100" lvl="1" indent="-342900" algn="just">
              <a:lnSpc>
                <a:spcPct val="90000"/>
              </a:lnSpc>
              <a:spcBef>
                <a:spcPct val="20000"/>
              </a:spcBef>
              <a:buFont typeface="Wingdings" pitchFamily="2" charset="2"/>
              <a:buChar char="ü"/>
            </a:pPr>
            <a:r>
              <a:rPr lang="en-US" sz="2000" i="1"/>
              <a:t>It could be open or closed/fixed.</a:t>
            </a:r>
          </a:p>
          <a:p>
            <a:pPr marL="800100" lvl="1" indent="-342900" algn="just">
              <a:lnSpc>
                <a:spcPct val="90000"/>
              </a:lnSpc>
              <a:spcBef>
                <a:spcPct val="20000"/>
              </a:spcBef>
              <a:buFont typeface="Wingdings" pitchFamily="2" charset="2"/>
              <a:buChar char="ü"/>
            </a:pPr>
            <a:r>
              <a:rPr lang="en-US" sz="2000" i="1"/>
              <a:t>It is flexible and can be applied on almost any topic of research.</a:t>
            </a:r>
          </a:p>
          <a:p>
            <a:pPr marL="342900" indent="-342900" algn="just">
              <a:lnSpc>
                <a:spcPct val="90000"/>
              </a:lnSpc>
              <a:spcBef>
                <a:spcPct val="20000"/>
              </a:spcBef>
            </a:pPr>
            <a:endParaRPr lang="en-US" sz="2000" i="1"/>
          </a:p>
          <a:p>
            <a:pPr marL="342900" indent="-342900" algn="just">
              <a:lnSpc>
                <a:spcPct val="90000"/>
              </a:lnSpc>
              <a:spcBef>
                <a:spcPct val="20000"/>
              </a:spcBef>
            </a:pPr>
            <a:r>
              <a:rPr lang="en-US" sz="2000" i="1"/>
              <a:t>Data collection: </a:t>
            </a:r>
          </a:p>
          <a:p>
            <a:pPr marL="342900" indent="-342900" algn="just">
              <a:lnSpc>
                <a:spcPct val="90000"/>
              </a:lnSpc>
              <a:spcBef>
                <a:spcPct val="20000"/>
              </a:spcBef>
            </a:pPr>
            <a:r>
              <a:rPr lang="en-US" sz="2000" i="1"/>
              <a:t>	Questionnaire forms (hard copies), web based questionnaires.</a:t>
            </a:r>
          </a:p>
          <a:p>
            <a:pPr marL="342900" indent="-342900" algn="just">
              <a:lnSpc>
                <a:spcPct val="90000"/>
              </a:lnSpc>
              <a:spcBef>
                <a:spcPct val="20000"/>
              </a:spcBef>
            </a:pPr>
            <a:endParaRPr lang="en-US" sz="2000" i="1"/>
          </a:p>
          <a:p>
            <a:pPr marL="342900" indent="-342900" algn="just">
              <a:lnSpc>
                <a:spcPct val="90000"/>
              </a:lnSpc>
              <a:spcBef>
                <a:spcPct val="20000"/>
              </a:spcBef>
            </a:pPr>
            <a:r>
              <a:rPr lang="en-US" sz="2000" i="1"/>
              <a:t>E.g. Why do you apply for graduate program? – closed </a:t>
            </a:r>
          </a:p>
          <a:p>
            <a:pPr marL="342900" indent="-342900" algn="just">
              <a:lnSpc>
                <a:spcPct val="90000"/>
              </a:lnSpc>
              <a:spcBef>
                <a:spcPct val="20000"/>
              </a:spcBef>
            </a:pPr>
            <a:r>
              <a:rPr lang="en-US" sz="2000" i="1"/>
              <a:t>	   1 – to expand my knowledge</a:t>
            </a:r>
          </a:p>
          <a:p>
            <a:pPr marL="342900" indent="-342900" algn="just">
              <a:lnSpc>
                <a:spcPct val="90000"/>
              </a:lnSpc>
              <a:spcBef>
                <a:spcPct val="20000"/>
              </a:spcBef>
            </a:pPr>
            <a:r>
              <a:rPr lang="en-US" sz="2000" i="1"/>
              <a:t>	   2 -	to earn a better salary after graduation</a:t>
            </a:r>
          </a:p>
          <a:p>
            <a:pPr marL="342900" indent="-342900" algn="just">
              <a:lnSpc>
                <a:spcPct val="90000"/>
              </a:lnSpc>
              <a:spcBef>
                <a:spcPct val="20000"/>
              </a:spcBef>
            </a:pPr>
            <a:r>
              <a:rPr lang="en-US" sz="2000" i="1"/>
              <a:t>	   3 – to get promotion</a:t>
            </a:r>
          </a:p>
          <a:p>
            <a:pPr marL="342900" indent="-342900" algn="just">
              <a:lnSpc>
                <a:spcPct val="90000"/>
              </a:lnSpc>
              <a:spcBef>
                <a:spcPct val="20000"/>
              </a:spcBef>
            </a:pPr>
            <a:r>
              <a:rPr lang="en-US" sz="2000" i="1"/>
              <a:t>	   4 – no specific reason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8195" name="Rectangle 3"/>
          <p:cNvSpPr>
            <a:spLocks noChangeArrowheads="1"/>
          </p:cNvSpPr>
          <p:nvPr/>
        </p:nvSpPr>
        <p:spPr bwMode="auto">
          <a:xfrm>
            <a:off x="609600" y="1905000"/>
            <a:ext cx="80772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solidFill>
                  <a:srgbClr val="FF0000"/>
                </a:solidFill>
              </a:rPr>
              <a:t>Interviews </a:t>
            </a:r>
            <a:r>
              <a:rPr lang="en-US" sz="2000" i="1"/>
              <a:t>– tools where questions are delivered in a face to face encounter.</a:t>
            </a:r>
          </a:p>
          <a:p>
            <a:pPr marL="800100" lvl="1" indent="-342900">
              <a:lnSpc>
                <a:spcPct val="90000"/>
              </a:lnSpc>
              <a:spcBef>
                <a:spcPct val="20000"/>
              </a:spcBef>
              <a:buFont typeface="Wingdings" pitchFamily="2" charset="2"/>
              <a:buChar char="ü"/>
            </a:pPr>
            <a:r>
              <a:rPr lang="en-US" sz="2000" i="1"/>
              <a:t>It is limited to cases where the subjects of study are human.</a:t>
            </a:r>
          </a:p>
          <a:p>
            <a:pPr marL="800100" lvl="1" indent="-342900">
              <a:lnSpc>
                <a:spcPct val="90000"/>
              </a:lnSpc>
              <a:spcBef>
                <a:spcPct val="20000"/>
              </a:spcBef>
              <a:buFont typeface="Wingdings" pitchFamily="2" charset="2"/>
              <a:buChar char="ü"/>
            </a:pPr>
            <a:r>
              <a:rPr lang="en-US" sz="2000" i="1"/>
              <a:t>It can be approached in pure quantitative (structured) and pure qualitative (not structured) angle as of questionnaire.</a:t>
            </a:r>
          </a:p>
          <a:p>
            <a:pPr marL="800100" lvl="1" indent="-342900">
              <a:lnSpc>
                <a:spcPct val="90000"/>
              </a:lnSpc>
              <a:spcBef>
                <a:spcPct val="20000"/>
              </a:spcBef>
              <a:buFont typeface="Wingdings" pitchFamily="2" charset="2"/>
              <a:buChar char="ü"/>
            </a:pPr>
            <a:r>
              <a:rPr lang="en-US" sz="2000" i="1"/>
              <a:t>Mainly interviews are semi-structured</a:t>
            </a:r>
          </a:p>
          <a:p>
            <a:pPr marL="800100" lvl="1" indent="-342900">
              <a:lnSpc>
                <a:spcPct val="90000"/>
              </a:lnSpc>
              <a:spcBef>
                <a:spcPct val="20000"/>
              </a:spcBef>
            </a:pPr>
            <a:endParaRPr lang="en-US" sz="2000" i="1"/>
          </a:p>
          <a:p>
            <a:pPr marL="800100" lvl="1" indent="-342900">
              <a:lnSpc>
                <a:spcPct val="90000"/>
              </a:lnSpc>
              <a:spcBef>
                <a:spcPct val="20000"/>
              </a:spcBef>
            </a:pPr>
            <a:r>
              <a:rPr lang="en-US" sz="2000" i="1"/>
              <a:t>Data collection: </a:t>
            </a:r>
          </a:p>
          <a:p>
            <a:pPr marL="800100" lvl="1" indent="-342900">
              <a:lnSpc>
                <a:spcPct val="90000"/>
              </a:lnSpc>
              <a:spcBef>
                <a:spcPct val="20000"/>
              </a:spcBef>
            </a:pPr>
            <a:r>
              <a:rPr lang="en-US" sz="2000" i="1"/>
              <a:t>Structured one – ticking/writing on a form</a:t>
            </a:r>
          </a:p>
          <a:p>
            <a:pPr marL="800100" lvl="1" indent="-342900">
              <a:lnSpc>
                <a:spcPct val="90000"/>
              </a:lnSpc>
              <a:spcBef>
                <a:spcPct val="20000"/>
              </a:spcBef>
            </a:pPr>
            <a:r>
              <a:rPr lang="en-US" sz="2000" i="1"/>
              <a:t>Less structured data – taping and taking notes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2291" name="Rectangle 3"/>
          <p:cNvSpPr>
            <a:spLocks noChangeArrowheads="1"/>
          </p:cNvSpPr>
          <p:nvPr/>
        </p:nvSpPr>
        <p:spPr bwMode="auto">
          <a:xfrm>
            <a:off x="685800" y="1828800"/>
            <a:ext cx="7772400" cy="4038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b="1" i="1">
                <a:solidFill>
                  <a:srgbClr val="FF0000"/>
                </a:solidFill>
                <a:latin typeface="Arial" charset="0"/>
              </a:rPr>
              <a:t>The a prior method/deductive </a:t>
            </a:r>
            <a:r>
              <a:rPr lang="en-US" sz="2200" b="1" i="1">
                <a:solidFill>
                  <a:srgbClr val="FF0000"/>
                </a:solidFill>
                <a:latin typeface="Arial" charset="0"/>
              </a:rPr>
              <a:t>reasoning -</a:t>
            </a:r>
            <a:r>
              <a:rPr lang="en-US" sz="2200" i="1">
                <a:latin typeface="Arial" charset="0"/>
              </a:rPr>
              <a:t> Reason and logic are the basic tools for a priori method.</a:t>
            </a:r>
          </a:p>
          <a:p>
            <a:pPr marL="342900" indent="-342900">
              <a:lnSpc>
                <a:spcPct val="90000"/>
              </a:lnSpc>
              <a:spcBef>
                <a:spcPct val="20000"/>
              </a:spcBef>
              <a:buFontTx/>
              <a:buChar char="•"/>
            </a:pPr>
            <a:endParaRPr lang="en-US" sz="2200" i="1">
              <a:latin typeface="Arial" charset="0"/>
            </a:endParaRPr>
          </a:p>
          <a:p>
            <a:pPr marL="742950" lvl="1" indent="-285750"/>
            <a:r>
              <a:rPr lang="en-US" sz="2200" i="1">
                <a:latin typeface="Arial" charset="0"/>
              </a:rPr>
              <a:t>	E.g.1. Ayele’s family are tall.</a:t>
            </a:r>
          </a:p>
          <a:p>
            <a:pPr marL="742950" lvl="1" indent="-285750"/>
            <a:r>
              <a:rPr lang="en-US" sz="2200" i="1">
                <a:latin typeface="Arial" charset="0"/>
              </a:rPr>
              <a:t>		       Alemitu is in Ayele’s family</a:t>
            </a:r>
          </a:p>
          <a:p>
            <a:pPr marL="742950" lvl="1" indent="-285750"/>
            <a:r>
              <a:rPr lang="en-US" sz="2200" i="1">
                <a:latin typeface="Arial" charset="0"/>
              </a:rPr>
              <a:t>		      Therefore, Alemitu is tall. _False 			</a:t>
            </a:r>
          </a:p>
          <a:p>
            <a:pPr marL="742950" lvl="1" indent="-285750"/>
            <a:endParaRPr lang="en-US" sz="2200" i="1">
              <a:latin typeface="Arial" charset="0"/>
            </a:endParaRPr>
          </a:p>
          <a:p>
            <a:pPr marL="742950" lvl="1" indent="-285750"/>
            <a:r>
              <a:rPr lang="en-US" sz="2200" i="1">
                <a:latin typeface="Arial" charset="0"/>
              </a:rPr>
              <a:t>	Conclusion from false premises.</a:t>
            </a:r>
          </a:p>
          <a:p>
            <a:pPr marL="742950" lvl="1" indent="-285750"/>
            <a:endParaRPr lang="en-US" sz="2200" i="1">
              <a:latin typeface="Arial" charset="0"/>
            </a:endParaRPr>
          </a:p>
          <a:p>
            <a:pPr marL="742950" lvl="1" indent="-285750"/>
            <a:r>
              <a:rPr lang="en-US" sz="2200" i="1">
                <a:latin typeface="Arial" charset="0"/>
              </a:rPr>
              <a:t>	E.g. 2. Human being is mortal</a:t>
            </a:r>
          </a:p>
          <a:p>
            <a:pPr marL="742950" lvl="1" indent="-285750"/>
            <a:r>
              <a:rPr lang="en-US" sz="2200" i="1">
                <a:latin typeface="Arial" charset="0"/>
              </a:rPr>
              <a:t>		        Alemu is a human being. </a:t>
            </a:r>
          </a:p>
          <a:p>
            <a:pPr marL="742950" lvl="1" indent="-285750"/>
            <a:r>
              <a:rPr lang="en-US" sz="2200" i="1">
                <a:latin typeface="Arial" charset="0"/>
              </a:rPr>
              <a:t>              Therefore, Alemu is mortal. _True</a:t>
            </a:r>
          </a:p>
        </p:txBody>
      </p:sp>
      <p:pic>
        <p:nvPicPr>
          <p:cNvPr id="12292"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9219"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solidFill>
                  <a:srgbClr val="FF0000"/>
                </a:solidFill>
              </a:rPr>
              <a:t>Focus groups – </a:t>
            </a:r>
            <a:r>
              <a:rPr lang="en-US" sz="2000" i="1"/>
              <a:t>a type of interview but targeting only carefully selected individuals usually who do not know each other. </a:t>
            </a:r>
          </a:p>
          <a:p>
            <a:pPr marL="342900" indent="-342900">
              <a:lnSpc>
                <a:spcPct val="90000"/>
              </a:lnSpc>
              <a:spcBef>
                <a:spcPct val="20000"/>
              </a:spcBef>
              <a:buFontTx/>
              <a:buChar char="•"/>
            </a:pPr>
            <a:endParaRPr lang="en-US" sz="2000" i="1"/>
          </a:p>
          <a:p>
            <a:pPr marL="800100" lvl="1" indent="-342900">
              <a:lnSpc>
                <a:spcPct val="90000"/>
              </a:lnSpc>
              <a:spcBef>
                <a:spcPct val="20000"/>
              </a:spcBef>
              <a:buFont typeface="Wingdings" pitchFamily="2" charset="2"/>
              <a:buChar char="ü"/>
            </a:pPr>
            <a:r>
              <a:rPr lang="en-US" sz="2000" i="1"/>
              <a:t>It is useful in providing qualitative data.</a:t>
            </a:r>
          </a:p>
          <a:p>
            <a:pPr marL="800100" lvl="1" indent="-342900">
              <a:lnSpc>
                <a:spcPct val="90000"/>
              </a:lnSpc>
              <a:spcBef>
                <a:spcPct val="20000"/>
              </a:spcBef>
              <a:buFont typeface="Wingdings" pitchFamily="2" charset="2"/>
              <a:buChar char="ü"/>
            </a:pPr>
            <a:endParaRPr lang="en-US" sz="2000" i="1"/>
          </a:p>
          <a:p>
            <a:pPr marL="800100" lvl="1" indent="-342900">
              <a:lnSpc>
                <a:spcPct val="90000"/>
              </a:lnSpc>
              <a:spcBef>
                <a:spcPct val="20000"/>
              </a:spcBef>
            </a:pPr>
            <a:r>
              <a:rPr lang="en-US" sz="2000" i="1"/>
              <a:t>E.g. Study on identification of corrupted politicians.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10243"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solidFill>
                  <a:srgbClr val="FF0000"/>
                </a:solidFill>
              </a:rPr>
              <a:t>Document analysis/content analysis – </a:t>
            </a:r>
            <a:r>
              <a:rPr lang="en-US" sz="2000" i="1"/>
              <a:t>the process of using any kind of document, films, photographs, books, etc, for analysis for a particular research interest.</a:t>
            </a:r>
          </a:p>
          <a:p>
            <a:pPr marL="342900" indent="-342900">
              <a:lnSpc>
                <a:spcPct val="90000"/>
              </a:lnSpc>
              <a:spcBef>
                <a:spcPct val="20000"/>
              </a:spcBef>
              <a:buFontTx/>
              <a:buChar char="•"/>
            </a:pPr>
            <a:endParaRPr lang="en-US" sz="2000" i="1"/>
          </a:p>
          <a:p>
            <a:pPr marL="800100" lvl="1" indent="-342900">
              <a:lnSpc>
                <a:spcPct val="90000"/>
              </a:lnSpc>
              <a:spcBef>
                <a:spcPct val="20000"/>
              </a:spcBef>
              <a:buFont typeface="Wingdings" pitchFamily="2" charset="2"/>
              <a:buChar char="ü"/>
            </a:pPr>
            <a:r>
              <a:rPr lang="en-US" sz="2000" i="1"/>
              <a:t>It is an indirect form of research wherein original data is not generated.</a:t>
            </a:r>
          </a:p>
          <a:p>
            <a:pPr marL="800100" lvl="1"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t>It is a non-reactive method.</a:t>
            </a:r>
          </a:p>
          <a:p>
            <a:pPr marL="800100" lvl="1"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t>Reliability and validity are the central concerns </a:t>
            </a:r>
          </a:p>
          <a:p>
            <a:pPr marL="800100" lvl="1" indent="-342900">
              <a:lnSpc>
                <a:spcPct val="90000"/>
              </a:lnSpc>
              <a:spcBef>
                <a:spcPct val="20000"/>
              </a:spcBef>
              <a:buFont typeface="Wingdings" pitchFamily="2" charset="2"/>
              <a:buChar char="ü"/>
            </a:pPr>
            <a:endParaRPr lang="en-US" sz="2400" i="1"/>
          </a:p>
          <a:p>
            <a:pPr marL="800100" lvl="1" indent="-342900">
              <a:lnSpc>
                <a:spcPct val="90000"/>
              </a:lnSpc>
              <a:spcBef>
                <a:spcPct val="20000"/>
              </a:spcBef>
            </a:pPr>
            <a:r>
              <a:rPr lang="en-US" sz="2000" i="1">
                <a:solidFill>
                  <a:srgbClr val="FF0000"/>
                </a:solidFill>
              </a:rPr>
              <a:t>Typical example: </a:t>
            </a:r>
            <a:r>
              <a:rPr lang="en-US" sz="2000" i="1"/>
              <a:t>The Da Vinci Code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11267" name="Rectangle 3"/>
          <p:cNvSpPr>
            <a:spLocks noChangeArrowheads="1"/>
          </p:cNvSpPr>
          <p:nvPr/>
        </p:nvSpPr>
        <p:spPr bwMode="auto">
          <a:xfrm>
            <a:off x="914400" y="1752600"/>
            <a:ext cx="7772400" cy="4343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i="1">
                <a:solidFill>
                  <a:srgbClr val="FF0000"/>
                </a:solidFill>
              </a:rPr>
              <a:t>Mathematical modeling – </a:t>
            </a:r>
            <a:r>
              <a:rPr lang="en-US" sz="2000" i="1"/>
              <a:t>used to analyze relationships between different variables and to predict possible outcomes, or causal effects. </a:t>
            </a:r>
          </a:p>
          <a:p>
            <a:pPr marL="800100" lvl="1" indent="-342900" algn="just">
              <a:lnSpc>
                <a:spcPct val="90000"/>
              </a:lnSpc>
              <a:spcBef>
                <a:spcPct val="20000"/>
              </a:spcBef>
              <a:buFontTx/>
              <a:buChar char="•"/>
            </a:pPr>
            <a:r>
              <a:rPr lang="en-US" sz="2000" i="1"/>
              <a:t>Can be developed analytically or through conducting experiment.</a:t>
            </a:r>
          </a:p>
          <a:p>
            <a:pPr marL="342900" indent="-342900" algn="just">
              <a:lnSpc>
                <a:spcPct val="90000"/>
              </a:lnSpc>
              <a:spcBef>
                <a:spcPct val="20000"/>
              </a:spcBef>
              <a:buFontTx/>
              <a:buChar char="•"/>
            </a:pPr>
            <a:endParaRPr lang="en-US" sz="2000" i="1"/>
          </a:p>
          <a:p>
            <a:pPr marL="342900" indent="-342900" algn="just">
              <a:lnSpc>
                <a:spcPct val="90000"/>
              </a:lnSpc>
              <a:spcBef>
                <a:spcPct val="20000"/>
              </a:spcBef>
            </a:pPr>
            <a:r>
              <a:rPr lang="en-US" sz="2000" i="1"/>
              <a:t>	E.g. </a:t>
            </a:r>
          </a:p>
          <a:p>
            <a:pPr marL="1371600" lvl="2" indent="-457200" algn="just">
              <a:lnSpc>
                <a:spcPct val="90000"/>
              </a:lnSpc>
              <a:spcBef>
                <a:spcPct val="20000"/>
              </a:spcBef>
              <a:buFont typeface="Wingdings" pitchFamily="2" charset="2"/>
              <a:buChar char="ü"/>
            </a:pPr>
            <a:r>
              <a:rPr lang="en-US" sz="2000" i="1"/>
              <a:t>Development of a modified universal Soil Loss Equation for Andit Tsed woreda, North Shewa, Ethiopia.</a:t>
            </a:r>
          </a:p>
          <a:p>
            <a:pPr marL="1371600" lvl="2" indent="-457200" algn="just">
              <a:lnSpc>
                <a:spcPct val="90000"/>
              </a:lnSpc>
              <a:spcBef>
                <a:spcPct val="20000"/>
              </a:spcBef>
              <a:buFont typeface="Wingdings" pitchFamily="2" charset="2"/>
              <a:buChar char="ü"/>
            </a:pPr>
            <a:endParaRPr lang="en-US" sz="2000" i="1"/>
          </a:p>
          <a:p>
            <a:pPr marL="1371600" lvl="2" indent="-457200" algn="just">
              <a:lnSpc>
                <a:spcPct val="90000"/>
              </a:lnSpc>
              <a:spcBef>
                <a:spcPct val="20000"/>
              </a:spcBef>
              <a:buFont typeface="Wingdings" pitchFamily="2" charset="2"/>
              <a:buChar char="ü"/>
            </a:pPr>
            <a:r>
              <a:rPr lang="en-US" sz="2000" i="1"/>
              <a:t>Development of Intensity-Duration-frequency curves for Southern Ethiopia.		</a:t>
            </a:r>
          </a:p>
          <a:p>
            <a:pPr marL="342900" indent="-342900" algn="just">
              <a:lnSpc>
                <a:spcPct val="90000"/>
              </a:lnSpc>
              <a:spcBef>
                <a:spcPct val="20000"/>
              </a:spcBef>
            </a:pPr>
            <a:r>
              <a:rPr lang="en-US" sz="2000" i="1"/>
              <a:t>		</a:t>
            </a:r>
            <a:endParaRPr lang="en-US" sz="240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Research methods – Common Types</a:t>
            </a:r>
            <a:endParaRPr lang="en-US" sz="2400" b="1">
              <a:solidFill>
                <a:schemeClr val="tx2"/>
              </a:solidFill>
            </a:endParaRPr>
          </a:p>
        </p:txBody>
      </p:sp>
      <p:sp>
        <p:nvSpPr>
          <p:cNvPr id="12291"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i="1">
                <a:solidFill>
                  <a:srgbClr val="FF0000"/>
                </a:solidFill>
              </a:rPr>
              <a:t>The experimental method – </a:t>
            </a:r>
            <a:r>
              <a:rPr lang="en-US" sz="2000" i="1"/>
              <a:t>involves setting up an experiment in order to test a particular theory or hypothesis.</a:t>
            </a:r>
          </a:p>
          <a:p>
            <a:pPr marL="342900" indent="-342900" algn="just">
              <a:lnSpc>
                <a:spcPct val="90000"/>
              </a:lnSpc>
              <a:spcBef>
                <a:spcPct val="20000"/>
              </a:spcBef>
              <a:buFontTx/>
              <a:buChar char="•"/>
            </a:pPr>
            <a:endParaRPr lang="en-US" sz="2000" i="1"/>
          </a:p>
          <a:p>
            <a:pPr marL="800100" lvl="1" indent="-342900" algn="just">
              <a:lnSpc>
                <a:spcPct val="90000"/>
              </a:lnSpc>
              <a:spcBef>
                <a:spcPct val="20000"/>
              </a:spcBef>
              <a:buFont typeface="Wingdings" pitchFamily="2" charset="2"/>
              <a:buChar char="ü"/>
            </a:pPr>
            <a:r>
              <a:rPr lang="en-US" sz="2000" i="1">
                <a:solidFill>
                  <a:srgbClr val="FF0000"/>
                </a:solidFill>
              </a:rPr>
              <a:t>laboratory experiments – </a:t>
            </a:r>
            <a:r>
              <a:rPr lang="en-US" sz="2000" i="1"/>
              <a:t>small scale study and subjects are studied in a controlled environment.</a:t>
            </a:r>
          </a:p>
          <a:p>
            <a:pPr marL="800100" lvl="1" indent="-342900" algn="just">
              <a:lnSpc>
                <a:spcPct val="90000"/>
              </a:lnSpc>
              <a:spcBef>
                <a:spcPct val="20000"/>
              </a:spcBef>
            </a:pPr>
            <a:endParaRPr lang="en-US" sz="2000" i="1"/>
          </a:p>
          <a:p>
            <a:pPr marL="800100" lvl="1" indent="-342900" algn="just">
              <a:lnSpc>
                <a:spcPct val="90000"/>
              </a:lnSpc>
              <a:spcBef>
                <a:spcPct val="20000"/>
              </a:spcBef>
            </a:pPr>
            <a:r>
              <a:rPr lang="en-US" sz="2000" i="1"/>
              <a:t>	E.g. bio-technology, chemistry, medical studies</a:t>
            </a:r>
          </a:p>
          <a:p>
            <a:pPr marL="800100" lvl="1" indent="-342900" algn="just">
              <a:lnSpc>
                <a:spcPct val="90000"/>
              </a:lnSpc>
              <a:spcBef>
                <a:spcPct val="20000"/>
              </a:spcBef>
              <a:buFont typeface="Wingdings" pitchFamily="2" charset="2"/>
              <a:buChar char="ü"/>
            </a:pPr>
            <a:endParaRPr lang="en-US" sz="2000" i="1"/>
          </a:p>
          <a:p>
            <a:pPr marL="800100" lvl="1" indent="-342900" algn="just">
              <a:lnSpc>
                <a:spcPct val="90000"/>
              </a:lnSpc>
              <a:spcBef>
                <a:spcPct val="20000"/>
              </a:spcBef>
              <a:buFont typeface="Wingdings" pitchFamily="2" charset="2"/>
              <a:buChar char="ü"/>
            </a:pPr>
            <a:r>
              <a:rPr lang="en-US" sz="2000" i="1">
                <a:solidFill>
                  <a:srgbClr val="FF0000"/>
                </a:solidFill>
              </a:rPr>
              <a:t>field experiments – </a:t>
            </a:r>
            <a:r>
              <a:rPr lang="en-US" sz="2000" i="1"/>
              <a:t>research conducted outside the laboratory and researcher control of the env’t is reduced.</a:t>
            </a:r>
          </a:p>
          <a:p>
            <a:pPr marL="800100" lvl="1" indent="-342900" algn="just">
              <a:lnSpc>
                <a:spcPct val="90000"/>
              </a:lnSpc>
              <a:spcBef>
                <a:spcPct val="20000"/>
              </a:spcBef>
            </a:pPr>
            <a:endParaRPr lang="en-US" sz="2000" i="1"/>
          </a:p>
          <a:p>
            <a:pPr marL="800100" lvl="1" indent="-342900" algn="just">
              <a:lnSpc>
                <a:spcPct val="90000"/>
              </a:lnSpc>
              <a:spcBef>
                <a:spcPct val="20000"/>
              </a:spcBef>
            </a:pPr>
            <a:r>
              <a:rPr lang="en-US" sz="2000" i="1"/>
              <a:t>	E.g. agricultural studies, hydrological studies </a:t>
            </a:r>
          </a:p>
          <a:p>
            <a:pPr marL="342900" indent="-342900">
              <a:lnSpc>
                <a:spcPct val="90000"/>
              </a:lnSpc>
              <a:spcBef>
                <a:spcPct val="20000"/>
              </a:spcBef>
            </a:pPr>
            <a:endParaRPr lang="en-US" sz="24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3315"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Quantitative Data</a:t>
            </a:r>
          </a:p>
        </p:txBody>
      </p:sp>
      <p:sp>
        <p:nvSpPr>
          <p:cNvPr id="13316" name="Rectangle 4"/>
          <p:cNvSpPr>
            <a:spLocks noChangeArrowheads="1"/>
          </p:cNvSpPr>
          <p:nvPr/>
        </p:nvSpPr>
        <p:spPr bwMode="auto">
          <a:xfrm>
            <a:off x="685800" y="1752600"/>
            <a:ext cx="6934200" cy="3170238"/>
          </a:xfrm>
          <a:prstGeom prst="rect">
            <a:avLst/>
          </a:prstGeom>
          <a:noFill/>
          <a:ln w="9525">
            <a:noFill/>
            <a:miter lim="800000"/>
            <a:headEnd/>
            <a:tailEnd/>
          </a:ln>
        </p:spPr>
        <p:txBody>
          <a:bodyPr>
            <a:spAutoFit/>
          </a:bodyPr>
          <a:lstStyle/>
          <a:p>
            <a:r>
              <a:rPr lang="en-US" sz="2000" i="1"/>
              <a:t>Steps in quantitative analysis and interpretation:</a:t>
            </a:r>
          </a:p>
          <a:p>
            <a:endParaRPr lang="en-US" sz="2000" i="1"/>
          </a:p>
          <a:p>
            <a:pPr marL="914400" lvl="1" indent="-457200">
              <a:buFont typeface="Wingdings" pitchFamily="2" charset="2"/>
              <a:buChar char="ü"/>
            </a:pPr>
            <a:r>
              <a:rPr lang="en-US" sz="2000" i="1"/>
              <a:t> data preparation </a:t>
            </a:r>
          </a:p>
          <a:p>
            <a:pPr marL="914400" lvl="1" indent="-457200">
              <a:buFont typeface="Wingdings" pitchFamily="2" charset="2"/>
              <a:buChar char="ü"/>
            </a:pPr>
            <a:endParaRPr lang="en-US" sz="2000" i="1"/>
          </a:p>
          <a:p>
            <a:pPr marL="914400" lvl="1" indent="-457200">
              <a:buFont typeface="Wingdings" pitchFamily="2" charset="2"/>
              <a:buChar char="ü"/>
            </a:pPr>
            <a:r>
              <a:rPr lang="en-US" sz="2000" i="1"/>
              <a:t>Data analysis</a:t>
            </a:r>
          </a:p>
          <a:p>
            <a:pPr marL="914400" lvl="1" indent="-457200">
              <a:buFont typeface="Wingdings" pitchFamily="2" charset="2"/>
              <a:buChar char="ü"/>
            </a:pPr>
            <a:endParaRPr lang="en-US" sz="2000" i="1"/>
          </a:p>
          <a:p>
            <a:pPr marL="914400" lvl="1" indent="-457200">
              <a:buFont typeface="Wingdings" pitchFamily="2" charset="2"/>
              <a:buChar char="ü"/>
            </a:pPr>
            <a:r>
              <a:rPr lang="en-US" sz="2000" i="1">
                <a:solidFill>
                  <a:srgbClr val="FF0000"/>
                </a:solidFill>
              </a:rPr>
              <a:t>Reporting the results</a:t>
            </a:r>
          </a:p>
          <a:p>
            <a:pPr marL="914400" lvl="1" indent="-457200">
              <a:buFont typeface="Wingdings" pitchFamily="2" charset="2"/>
              <a:buChar char="ü"/>
            </a:pPr>
            <a:endParaRPr lang="en-US" sz="2000" i="1">
              <a:solidFill>
                <a:srgbClr val="FF0000"/>
              </a:solidFill>
            </a:endParaRPr>
          </a:p>
          <a:p>
            <a:pPr marL="914400" lvl="1" indent="-457200">
              <a:buFont typeface="Wingdings" pitchFamily="2" charset="2"/>
              <a:buChar char="ü"/>
            </a:pPr>
            <a:r>
              <a:rPr lang="en-US" sz="2000" i="1">
                <a:solidFill>
                  <a:srgbClr val="FF0000"/>
                </a:solidFill>
              </a:rPr>
              <a:t>Discussion of the results</a:t>
            </a:r>
          </a:p>
          <a:p>
            <a:endParaRPr lang="en-US" sz="20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4339"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Quantitative Data</a:t>
            </a:r>
          </a:p>
        </p:txBody>
      </p:sp>
      <p:sp>
        <p:nvSpPr>
          <p:cNvPr id="14340" name="Rectangle 5"/>
          <p:cNvSpPr>
            <a:spLocks noChangeArrowheads="1"/>
          </p:cNvSpPr>
          <p:nvPr/>
        </p:nvSpPr>
        <p:spPr bwMode="auto">
          <a:xfrm>
            <a:off x="762000" y="1844675"/>
            <a:ext cx="7620000" cy="1508125"/>
          </a:xfrm>
          <a:prstGeom prst="rect">
            <a:avLst/>
          </a:prstGeom>
          <a:noFill/>
          <a:ln w="9525">
            <a:noFill/>
            <a:miter lim="800000"/>
            <a:headEnd/>
            <a:tailEnd/>
          </a:ln>
        </p:spPr>
        <p:txBody>
          <a:bodyPr>
            <a:spAutoFit/>
          </a:bodyPr>
          <a:lstStyle/>
          <a:p>
            <a:pPr marL="457200" indent="-457200"/>
            <a:r>
              <a:rPr lang="en-US" sz="2000" i="1">
                <a:solidFill>
                  <a:srgbClr val="FF0000"/>
                </a:solidFill>
              </a:rPr>
              <a:t>Preparing the data for analysis: </a:t>
            </a:r>
          </a:p>
          <a:p>
            <a:pPr marL="914400" lvl="1" indent="-457200" algn="just">
              <a:lnSpc>
                <a:spcPct val="90000"/>
              </a:lnSpc>
              <a:buFont typeface="Wingdings" pitchFamily="2" charset="2"/>
              <a:buChar char="ü"/>
            </a:pPr>
            <a:r>
              <a:rPr lang="en-US" sz="2000" i="1"/>
              <a:t> Arrange the data according to your need</a:t>
            </a:r>
          </a:p>
          <a:p>
            <a:pPr marL="914400" lvl="1" indent="-457200" algn="just">
              <a:lnSpc>
                <a:spcPct val="90000"/>
              </a:lnSpc>
              <a:buFont typeface="Wingdings" pitchFamily="2" charset="2"/>
              <a:buChar char="ü"/>
            </a:pPr>
            <a:r>
              <a:rPr lang="en-US" sz="2000" i="1"/>
              <a:t> If need be, score data first by assigning numeric code</a:t>
            </a:r>
          </a:p>
          <a:p>
            <a:pPr marL="914400" lvl="1" indent="-457200" algn="just">
              <a:lnSpc>
                <a:spcPct val="90000"/>
              </a:lnSpc>
              <a:buFont typeface="Wingdings" pitchFamily="2" charset="2"/>
              <a:buChar char="ü"/>
            </a:pPr>
            <a:r>
              <a:rPr lang="en-US" sz="2000" i="1"/>
              <a:t>Create data file in data grid</a:t>
            </a:r>
          </a:p>
          <a:p>
            <a:pPr marL="914400" lvl="1" indent="-457200" algn="just">
              <a:lnSpc>
                <a:spcPct val="90000"/>
              </a:lnSpc>
              <a:buFont typeface="Wingdings" pitchFamily="2" charset="2"/>
              <a:buChar char="ü"/>
            </a:pPr>
            <a:r>
              <a:rPr lang="en-US" sz="2000" i="1"/>
              <a:t>Clean database, missing values</a:t>
            </a:r>
          </a:p>
        </p:txBody>
      </p:sp>
      <p:sp>
        <p:nvSpPr>
          <p:cNvPr id="14341" name="Rectangle 4"/>
          <p:cNvSpPr>
            <a:spLocks noChangeArrowheads="1"/>
          </p:cNvSpPr>
          <p:nvPr/>
        </p:nvSpPr>
        <p:spPr bwMode="auto">
          <a:xfrm>
            <a:off x="762000" y="3549650"/>
            <a:ext cx="7848600" cy="1631950"/>
          </a:xfrm>
          <a:prstGeom prst="rect">
            <a:avLst/>
          </a:prstGeom>
          <a:noFill/>
          <a:ln w="9525">
            <a:noFill/>
            <a:miter lim="800000"/>
            <a:headEnd/>
            <a:tailEnd/>
          </a:ln>
        </p:spPr>
        <p:txBody>
          <a:bodyPr>
            <a:spAutoFit/>
          </a:bodyPr>
          <a:lstStyle/>
          <a:p>
            <a:pPr marL="457200" indent="-457200">
              <a:buFont typeface="Arial" charset="0"/>
              <a:buChar char="•"/>
            </a:pPr>
            <a:r>
              <a:rPr lang="en-US" sz="2000" i="1"/>
              <a:t>Then, Select a statistical program as a tool for analysis:</a:t>
            </a:r>
          </a:p>
          <a:p>
            <a:pPr marL="914400" lvl="1" indent="-457200" algn="just">
              <a:buFont typeface="Wingdings" pitchFamily="2" charset="2"/>
              <a:buChar char="ü"/>
            </a:pPr>
            <a:r>
              <a:rPr lang="en-US" sz="2000" i="1"/>
              <a:t>Statistical Package for Social Sciences-SPSS is most popular</a:t>
            </a:r>
          </a:p>
          <a:p>
            <a:pPr marL="914400" lvl="1" indent="-457200" algn="just">
              <a:buFont typeface="Wingdings" pitchFamily="2" charset="2"/>
              <a:buChar char="ü"/>
            </a:pPr>
            <a:r>
              <a:rPr lang="en-US" sz="2000" i="1"/>
              <a:t>Other programs: Mini-tab, Statview, SAS</a:t>
            </a:r>
          </a:p>
          <a:p>
            <a:pPr marL="914400" lvl="1" indent="-457200" algn="just">
              <a:buFont typeface="Wingdings" pitchFamily="2" charset="2"/>
              <a:buChar char="ü"/>
            </a:pPr>
            <a:r>
              <a:rPr lang="en-US" sz="2000" i="1"/>
              <a:t>Use mainframe, PC or other platforms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5363"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Quantitative Data</a:t>
            </a:r>
          </a:p>
        </p:txBody>
      </p:sp>
      <p:sp>
        <p:nvSpPr>
          <p:cNvPr id="15364" name="Rectangle 4"/>
          <p:cNvSpPr>
            <a:spLocks noChangeArrowheads="1"/>
          </p:cNvSpPr>
          <p:nvPr/>
        </p:nvSpPr>
        <p:spPr bwMode="auto">
          <a:xfrm>
            <a:off x="914400" y="1752600"/>
            <a:ext cx="7467600" cy="1631950"/>
          </a:xfrm>
          <a:prstGeom prst="rect">
            <a:avLst/>
          </a:prstGeom>
          <a:noFill/>
          <a:ln w="9525">
            <a:noFill/>
            <a:miter lim="800000"/>
            <a:headEnd/>
            <a:tailEnd/>
          </a:ln>
        </p:spPr>
        <p:txBody>
          <a:bodyPr>
            <a:spAutoFit/>
          </a:bodyPr>
          <a:lstStyle/>
          <a:p>
            <a:r>
              <a:rPr lang="en-US" sz="2000" i="1">
                <a:solidFill>
                  <a:srgbClr val="FF0000"/>
                </a:solidFill>
              </a:rPr>
              <a:t>How do you analyze the data?</a:t>
            </a:r>
          </a:p>
          <a:p>
            <a:endParaRPr lang="en-US" sz="2000" i="1"/>
          </a:p>
          <a:p>
            <a:r>
              <a:rPr lang="en-US" sz="2000" i="1"/>
              <a:t>If statistics is involved, either conduct descriptive analysis:</a:t>
            </a:r>
          </a:p>
          <a:p>
            <a:pPr lvl="1">
              <a:buFont typeface="Wingdings" pitchFamily="2" charset="2"/>
              <a:buChar char="ü"/>
            </a:pPr>
            <a:r>
              <a:rPr lang="en-US" sz="2000" i="1"/>
              <a:t>Measures of central tendency</a:t>
            </a:r>
          </a:p>
          <a:p>
            <a:pPr lvl="1">
              <a:buFont typeface="Wingdings" pitchFamily="2" charset="2"/>
              <a:buChar char="ü"/>
            </a:pPr>
            <a:r>
              <a:rPr lang="en-US" sz="2000" i="1"/>
              <a:t>Measures of relative standing</a:t>
            </a:r>
          </a:p>
        </p:txBody>
      </p:sp>
      <p:sp>
        <p:nvSpPr>
          <p:cNvPr id="15365" name="AutoShape 10"/>
          <p:cNvSpPr>
            <a:spLocks noChangeArrowheads="1"/>
          </p:cNvSpPr>
          <p:nvPr/>
        </p:nvSpPr>
        <p:spPr bwMode="auto">
          <a:xfrm>
            <a:off x="2667000" y="4800600"/>
            <a:ext cx="228600" cy="685800"/>
          </a:xfrm>
          <a:prstGeom prst="down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i="1"/>
          </a:p>
        </p:txBody>
      </p:sp>
      <p:sp>
        <p:nvSpPr>
          <p:cNvPr id="15366" name="Text Box 15"/>
          <p:cNvSpPr txBox="1">
            <a:spLocks noChangeArrowheads="1"/>
          </p:cNvSpPr>
          <p:nvPr/>
        </p:nvSpPr>
        <p:spPr bwMode="auto">
          <a:xfrm>
            <a:off x="1752600" y="4419600"/>
            <a:ext cx="2057400" cy="369888"/>
          </a:xfrm>
          <a:prstGeom prst="rect">
            <a:avLst/>
          </a:prstGeom>
          <a:solidFill>
            <a:srgbClr val="FFFF00"/>
          </a:solidFill>
          <a:ln w="9525">
            <a:noFill/>
            <a:miter lim="800000"/>
            <a:headEnd/>
            <a:tailEnd/>
          </a:ln>
        </p:spPr>
        <p:txBody>
          <a:bodyPr>
            <a:spAutoFit/>
          </a:bodyPr>
          <a:lstStyle/>
          <a:p>
            <a:pPr marL="0" lvl="1"/>
            <a:r>
              <a:rPr lang="en-US" sz="1800" b="1" i="1">
                <a:solidFill>
                  <a:srgbClr val="FF0000"/>
                </a:solidFill>
                <a:latin typeface="Times New Roman" charset="0"/>
              </a:rPr>
              <a:t>Central Tendency</a:t>
            </a:r>
          </a:p>
        </p:txBody>
      </p:sp>
      <p:sp>
        <p:nvSpPr>
          <p:cNvPr id="15367" name="Text Box 16"/>
          <p:cNvSpPr txBox="1">
            <a:spLocks noChangeArrowheads="1"/>
          </p:cNvSpPr>
          <p:nvPr/>
        </p:nvSpPr>
        <p:spPr bwMode="auto">
          <a:xfrm>
            <a:off x="4038600" y="4419600"/>
            <a:ext cx="1277938" cy="400050"/>
          </a:xfrm>
          <a:prstGeom prst="rect">
            <a:avLst/>
          </a:prstGeom>
          <a:solidFill>
            <a:srgbClr val="FFFF00"/>
          </a:solidFill>
          <a:ln w="9525">
            <a:noFill/>
            <a:miter lim="800000"/>
            <a:headEnd/>
            <a:tailEnd/>
          </a:ln>
        </p:spPr>
        <p:txBody>
          <a:bodyPr wrap="none">
            <a:spAutoFit/>
          </a:bodyPr>
          <a:lstStyle/>
          <a:p>
            <a:r>
              <a:rPr lang="en-US" sz="2000" b="1" i="1">
                <a:solidFill>
                  <a:srgbClr val="FF0000"/>
                </a:solidFill>
                <a:latin typeface="Times New Roman" charset="0"/>
              </a:rPr>
              <a:t>Variability</a:t>
            </a:r>
          </a:p>
        </p:txBody>
      </p:sp>
      <p:sp>
        <p:nvSpPr>
          <p:cNvPr id="15368" name="Text Box 17"/>
          <p:cNvSpPr txBox="1">
            <a:spLocks noChangeArrowheads="1"/>
          </p:cNvSpPr>
          <p:nvPr/>
        </p:nvSpPr>
        <p:spPr bwMode="auto">
          <a:xfrm>
            <a:off x="5715000" y="4419600"/>
            <a:ext cx="2387600" cy="396875"/>
          </a:xfrm>
          <a:prstGeom prst="rect">
            <a:avLst/>
          </a:prstGeom>
          <a:solidFill>
            <a:srgbClr val="FFFF00"/>
          </a:solidFill>
          <a:ln w="9525">
            <a:noFill/>
            <a:miter lim="800000"/>
            <a:headEnd/>
            <a:tailEnd/>
          </a:ln>
        </p:spPr>
        <p:txBody>
          <a:bodyPr>
            <a:spAutoFit/>
          </a:bodyPr>
          <a:lstStyle/>
          <a:p>
            <a:pPr algn="ctr"/>
            <a:r>
              <a:rPr lang="en-US" sz="2000" b="1" i="1">
                <a:solidFill>
                  <a:srgbClr val="FF0000"/>
                </a:solidFill>
                <a:latin typeface="Times New Roman" charset="0"/>
              </a:rPr>
              <a:t>Relative  standing</a:t>
            </a:r>
            <a:endParaRPr lang="en-US" b="1" i="1">
              <a:solidFill>
                <a:srgbClr val="FF0000"/>
              </a:solidFill>
              <a:latin typeface="Times New Roman" charset="0"/>
            </a:endParaRPr>
          </a:p>
        </p:txBody>
      </p:sp>
      <p:sp>
        <p:nvSpPr>
          <p:cNvPr id="15369" name="Text Box 19"/>
          <p:cNvSpPr txBox="1">
            <a:spLocks noChangeArrowheads="1"/>
          </p:cNvSpPr>
          <p:nvPr/>
        </p:nvSpPr>
        <p:spPr bwMode="auto">
          <a:xfrm>
            <a:off x="2286000" y="5562600"/>
            <a:ext cx="941388" cy="923925"/>
          </a:xfrm>
          <a:prstGeom prst="rect">
            <a:avLst/>
          </a:prstGeom>
          <a:solidFill>
            <a:srgbClr val="FFFF00"/>
          </a:solidFill>
          <a:ln w="9525">
            <a:noFill/>
            <a:miter lim="800000"/>
            <a:headEnd/>
            <a:tailEnd/>
          </a:ln>
        </p:spPr>
        <p:txBody>
          <a:bodyPr wrap="none">
            <a:spAutoFit/>
          </a:bodyPr>
          <a:lstStyle/>
          <a:p>
            <a:pPr algn="ctr"/>
            <a:r>
              <a:rPr lang="en-US" sz="1800" b="1" i="1">
                <a:latin typeface="Times New Roman" charset="0"/>
              </a:rPr>
              <a:t>Mean</a:t>
            </a:r>
          </a:p>
          <a:p>
            <a:pPr algn="ctr"/>
            <a:r>
              <a:rPr lang="en-US" sz="1800" b="1" i="1">
                <a:latin typeface="Times New Roman" charset="0"/>
              </a:rPr>
              <a:t>Median</a:t>
            </a:r>
          </a:p>
          <a:p>
            <a:pPr algn="ctr"/>
            <a:r>
              <a:rPr lang="en-US" sz="1800" b="1" i="1">
                <a:latin typeface="Times New Roman" charset="0"/>
              </a:rPr>
              <a:t>Mode</a:t>
            </a:r>
          </a:p>
        </p:txBody>
      </p:sp>
      <p:sp>
        <p:nvSpPr>
          <p:cNvPr id="15370" name="Text Box 20"/>
          <p:cNvSpPr txBox="1">
            <a:spLocks noChangeArrowheads="1"/>
          </p:cNvSpPr>
          <p:nvPr/>
        </p:nvSpPr>
        <p:spPr bwMode="auto">
          <a:xfrm>
            <a:off x="3657600" y="5486400"/>
            <a:ext cx="2152650" cy="915988"/>
          </a:xfrm>
          <a:prstGeom prst="rect">
            <a:avLst/>
          </a:prstGeom>
          <a:solidFill>
            <a:srgbClr val="FFFF00"/>
          </a:solidFill>
          <a:ln w="9525">
            <a:noFill/>
            <a:miter lim="800000"/>
            <a:headEnd/>
            <a:tailEnd/>
          </a:ln>
        </p:spPr>
        <p:txBody>
          <a:bodyPr wrap="none">
            <a:spAutoFit/>
          </a:bodyPr>
          <a:lstStyle/>
          <a:p>
            <a:pPr algn="ctr"/>
            <a:r>
              <a:rPr lang="en-US" sz="1800" b="1" i="1">
                <a:latin typeface="Times New Roman" charset="0"/>
              </a:rPr>
              <a:t>Variance</a:t>
            </a:r>
          </a:p>
          <a:p>
            <a:pPr algn="ctr"/>
            <a:r>
              <a:rPr lang="en-US" sz="1800" b="1" i="1">
                <a:latin typeface="Times New Roman" charset="0"/>
              </a:rPr>
              <a:t>Standard Deviation </a:t>
            </a:r>
          </a:p>
          <a:p>
            <a:pPr algn="ctr"/>
            <a:r>
              <a:rPr lang="en-US" sz="1800" b="1" i="1">
                <a:latin typeface="Times New Roman" charset="0"/>
              </a:rPr>
              <a:t>Range</a:t>
            </a:r>
          </a:p>
        </p:txBody>
      </p:sp>
      <p:sp>
        <p:nvSpPr>
          <p:cNvPr id="15371" name="Text Box 21"/>
          <p:cNvSpPr txBox="1">
            <a:spLocks noChangeArrowheads="1"/>
          </p:cNvSpPr>
          <p:nvPr/>
        </p:nvSpPr>
        <p:spPr bwMode="auto">
          <a:xfrm>
            <a:off x="6019800" y="5638800"/>
            <a:ext cx="1841500" cy="641350"/>
          </a:xfrm>
          <a:prstGeom prst="rect">
            <a:avLst/>
          </a:prstGeom>
          <a:solidFill>
            <a:srgbClr val="FFFF00"/>
          </a:solidFill>
          <a:ln w="9525">
            <a:noFill/>
            <a:miter lim="800000"/>
            <a:headEnd/>
            <a:tailEnd/>
          </a:ln>
        </p:spPr>
        <p:txBody>
          <a:bodyPr wrap="none">
            <a:spAutoFit/>
          </a:bodyPr>
          <a:lstStyle/>
          <a:p>
            <a:pPr algn="ctr"/>
            <a:r>
              <a:rPr lang="en-US" sz="1800" b="1" i="1">
                <a:latin typeface="Times New Roman" charset="0"/>
              </a:rPr>
              <a:t>Z-Score</a:t>
            </a:r>
          </a:p>
          <a:p>
            <a:pPr algn="ctr"/>
            <a:r>
              <a:rPr lang="en-US" sz="1800" b="1" i="1">
                <a:latin typeface="Times New Roman" charset="0"/>
              </a:rPr>
              <a:t>Percentile Ranks</a:t>
            </a:r>
          </a:p>
        </p:txBody>
      </p:sp>
      <p:sp>
        <p:nvSpPr>
          <p:cNvPr id="15372" name="AutoShape 10"/>
          <p:cNvSpPr>
            <a:spLocks noChangeArrowheads="1"/>
          </p:cNvSpPr>
          <p:nvPr/>
        </p:nvSpPr>
        <p:spPr bwMode="auto">
          <a:xfrm>
            <a:off x="6781800" y="4876800"/>
            <a:ext cx="228600" cy="685800"/>
          </a:xfrm>
          <a:prstGeom prst="down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i="1"/>
          </a:p>
        </p:txBody>
      </p:sp>
      <p:sp>
        <p:nvSpPr>
          <p:cNvPr id="15373" name="AutoShape 10"/>
          <p:cNvSpPr>
            <a:spLocks noChangeArrowheads="1"/>
          </p:cNvSpPr>
          <p:nvPr/>
        </p:nvSpPr>
        <p:spPr bwMode="auto">
          <a:xfrm>
            <a:off x="4572000" y="4800600"/>
            <a:ext cx="228600" cy="685800"/>
          </a:xfrm>
          <a:prstGeom prst="down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i="1"/>
          </a:p>
        </p:txBody>
      </p:sp>
      <p:sp>
        <p:nvSpPr>
          <p:cNvPr id="15374" name="AutoShape 10"/>
          <p:cNvSpPr>
            <a:spLocks noChangeArrowheads="1"/>
          </p:cNvSpPr>
          <p:nvPr/>
        </p:nvSpPr>
        <p:spPr bwMode="auto">
          <a:xfrm>
            <a:off x="4572000" y="3886200"/>
            <a:ext cx="381000" cy="533400"/>
          </a:xfrm>
          <a:prstGeom prst="downArrow">
            <a:avLst>
              <a:gd name="adj1" fmla="val 50000"/>
              <a:gd name="adj2" fmla="val 81252"/>
            </a:avLst>
          </a:prstGeom>
          <a:solidFill>
            <a:schemeClr val="accent1"/>
          </a:solidFill>
          <a:ln w="9525">
            <a:solidFill>
              <a:schemeClr val="tx1"/>
            </a:solidFill>
            <a:miter lim="800000"/>
            <a:headEnd/>
            <a:tailEnd/>
          </a:ln>
        </p:spPr>
        <p:txBody>
          <a:bodyPr wrap="none" anchor="ctr"/>
          <a:lstStyle/>
          <a:p>
            <a:endParaRPr lang="en-US" i="1"/>
          </a:p>
        </p:txBody>
      </p:sp>
      <p:sp>
        <p:nvSpPr>
          <p:cNvPr id="15375" name="Rectangle 17"/>
          <p:cNvSpPr>
            <a:spLocks noChangeArrowheads="1"/>
          </p:cNvSpPr>
          <p:nvPr/>
        </p:nvSpPr>
        <p:spPr bwMode="auto">
          <a:xfrm>
            <a:off x="3429000" y="3429000"/>
            <a:ext cx="3124200" cy="400050"/>
          </a:xfrm>
          <a:prstGeom prst="rect">
            <a:avLst/>
          </a:prstGeom>
          <a:solidFill>
            <a:srgbClr val="FFFF00"/>
          </a:solidFill>
          <a:ln w="9525">
            <a:noFill/>
            <a:miter lim="800000"/>
            <a:headEnd/>
            <a:tailEnd/>
          </a:ln>
        </p:spPr>
        <p:txBody>
          <a:bodyPr>
            <a:spAutoFit/>
          </a:bodyPr>
          <a:lstStyle/>
          <a:p>
            <a:pPr lvl="1"/>
            <a:r>
              <a:rPr lang="en-US" sz="2000" i="1"/>
              <a:t>Descriptive Statistics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6387"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Quantitative Data</a:t>
            </a:r>
          </a:p>
        </p:txBody>
      </p:sp>
      <p:sp>
        <p:nvSpPr>
          <p:cNvPr id="16388" name="Rectangle 4"/>
          <p:cNvSpPr>
            <a:spLocks noChangeArrowheads="1"/>
          </p:cNvSpPr>
          <p:nvPr/>
        </p:nvSpPr>
        <p:spPr bwMode="auto">
          <a:xfrm>
            <a:off x="990600" y="1828800"/>
            <a:ext cx="7391400" cy="4094163"/>
          </a:xfrm>
          <a:prstGeom prst="rect">
            <a:avLst/>
          </a:prstGeom>
          <a:noFill/>
          <a:ln w="9525">
            <a:noFill/>
            <a:miter lim="800000"/>
            <a:headEnd/>
            <a:tailEnd/>
          </a:ln>
        </p:spPr>
        <p:txBody>
          <a:bodyPr>
            <a:spAutoFit/>
          </a:bodyPr>
          <a:lstStyle/>
          <a:p>
            <a:pPr algn="just"/>
            <a:r>
              <a:rPr lang="en-US" sz="2000" i="1"/>
              <a:t>Or, Conduct inferential analysis:</a:t>
            </a:r>
          </a:p>
          <a:p>
            <a:pPr algn="just"/>
            <a:endParaRPr lang="en-US" sz="2000" i="1"/>
          </a:p>
          <a:p>
            <a:pPr lvl="1" algn="just">
              <a:buFont typeface="Wingdings" pitchFamily="2" charset="2"/>
              <a:buChar char="ü"/>
            </a:pPr>
            <a:r>
              <a:rPr lang="en-US" sz="2000" i="1"/>
              <a:t>Hypothesis testing</a:t>
            </a:r>
          </a:p>
          <a:p>
            <a:pPr lvl="1" algn="just">
              <a:buFont typeface="Wingdings" pitchFamily="2" charset="2"/>
              <a:buChar char="ü"/>
            </a:pPr>
            <a:r>
              <a:rPr lang="en-US" sz="2000" i="1"/>
              <a:t>Confidence interval</a:t>
            </a:r>
          </a:p>
          <a:p>
            <a:pPr lvl="1" algn="just">
              <a:buFont typeface="Wingdings" pitchFamily="2" charset="2"/>
              <a:buChar char="ü"/>
            </a:pPr>
            <a:endParaRPr lang="en-US" sz="2000" i="1"/>
          </a:p>
          <a:p>
            <a:pPr algn="just"/>
            <a:r>
              <a:rPr lang="en-US" sz="2000" i="1"/>
              <a:t>Identify a null and alternative hypothesis</a:t>
            </a:r>
          </a:p>
          <a:p>
            <a:pPr algn="just"/>
            <a:endParaRPr lang="en-US" sz="2000" i="1"/>
          </a:p>
          <a:p>
            <a:pPr algn="just"/>
            <a:r>
              <a:rPr lang="en-US" sz="2000" i="1"/>
              <a:t>Set the level of significance (alpha level) for rejecting the null hypothesis</a:t>
            </a:r>
          </a:p>
          <a:p>
            <a:pPr algn="just"/>
            <a:endParaRPr lang="en-US" sz="2000" i="1"/>
          </a:p>
          <a:p>
            <a:pPr algn="just"/>
            <a:r>
              <a:rPr lang="en-US" sz="2000" i="1"/>
              <a:t>Compute the sample statistic</a:t>
            </a:r>
          </a:p>
          <a:p>
            <a:pPr algn="just"/>
            <a:r>
              <a:rPr lang="en-US" sz="2000" i="1"/>
              <a:t> </a:t>
            </a:r>
          </a:p>
          <a:p>
            <a:pPr algn="just"/>
            <a:r>
              <a:rPr lang="en-US" sz="2000" i="1"/>
              <a:t>Make a decision about rejecting/failing to reject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7411"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Quantitative Data</a:t>
            </a:r>
          </a:p>
        </p:txBody>
      </p:sp>
      <p:sp>
        <p:nvSpPr>
          <p:cNvPr id="17412" name="Rectangle 13"/>
          <p:cNvSpPr>
            <a:spLocks noChangeArrowheads="1"/>
          </p:cNvSpPr>
          <p:nvPr/>
        </p:nvSpPr>
        <p:spPr bwMode="auto">
          <a:xfrm>
            <a:off x="228600" y="1828800"/>
            <a:ext cx="8382000" cy="2862263"/>
          </a:xfrm>
          <a:prstGeom prst="rect">
            <a:avLst/>
          </a:prstGeom>
          <a:noFill/>
          <a:ln w="9525">
            <a:noFill/>
            <a:miter lim="800000"/>
            <a:headEnd/>
            <a:tailEnd/>
          </a:ln>
        </p:spPr>
        <p:txBody>
          <a:bodyPr>
            <a:spAutoFit/>
          </a:bodyPr>
          <a:lstStyle/>
          <a:p>
            <a:pPr lvl="1"/>
            <a:r>
              <a:rPr lang="en-US" sz="2000" i="1"/>
              <a:t>Parametric inferential analysis:</a:t>
            </a:r>
          </a:p>
          <a:p>
            <a:pPr lvl="1"/>
            <a:endParaRPr lang="en-US" sz="2000" i="1"/>
          </a:p>
          <a:p>
            <a:pPr lvl="2">
              <a:buFont typeface="Wingdings" pitchFamily="2" charset="2"/>
              <a:buChar char="ü"/>
            </a:pPr>
            <a:r>
              <a:rPr lang="en-US" sz="2000" i="1"/>
              <a:t>Correlation coefficient and regression coefficient</a:t>
            </a:r>
          </a:p>
          <a:p>
            <a:pPr lvl="2">
              <a:buFont typeface="Wingdings" pitchFamily="2" charset="2"/>
              <a:buChar char="ü"/>
            </a:pPr>
            <a:endParaRPr lang="en-US" sz="2000" i="1"/>
          </a:p>
          <a:p>
            <a:pPr lvl="2">
              <a:buFont typeface="Wingdings" pitchFamily="2" charset="2"/>
              <a:buChar char="ü"/>
            </a:pPr>
            <a:r>
              <a:rPr lang="en-US" sz="2000" i="1"/>
              <a:t>T-test, analysis of variance, analysis of covariance</a:t>
            </a:r>
          </a:p>
          <a:p>
            <a:pPr lvl="2"/>
            <a:endParaRPr lang="en-US" sz="2000" i="1"/>
          </a:p>
          <a:p>
            <a:pPr lvl="2">
              <a:buFont typeface="Wingdings" pitchFamily="2" charset="2"/>
              <a:buChar char="ü"/>
            </a:pPr>
            <a:r>
              <a:rPr lang="en-US" sz="2000" i="1"/>
              <a:t>Chi-square analysis, etc.</a:t>
            </a:r>
          </a:p>
          <a:p>
            <a:pPr lvl="1"/>
            <a:endParaRPr lang="en-US" sz="2000"/>
          </a:p>
          <a:p>
            <a:pPr lvl="1"/>
            <a:endParaRPr lang="en-US" sz="20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8435"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Analyzing and Interpreting Qualitative Data</a:t>
            </a:r>
          </a:p>
        </p:txBody>
      </p:sp>
      <p:sp>
        <p:nvSpPr>
          <p:cNvPr id="18436" name="Text Box 4"/>
          <p:cNvSpPr txBox="1">
            <a:spLocks noChangeArrowheads="1"/>
          </p:cNvSpPr>
          <p:nvPr/>
        </p:nvSpPr>
        <p:spPr bwMode="auto">
          <a:xfrm>
            <a:off x="1203325" y="1676400"/>
            <a:ext cx="2687638" cy="1006475"/>
          </a:xfrm>
          <a:prstGeom prst="rect">
            <a:avLst/>
          </a:prstGeom>
          <a:solidFill>
            <a:srgbClr val="FFFF00"/>
          </a:solidFill>
          <a:ln w="9525">
            <a:noFill/>
            <a:miter lim="800000"/>
            <a:headEnd/>
            <a:tailEnd/>
          </a:ln>
        </p:spPr>
        <p:txBody>
          <a:bodyPr wrap="none">
            <a:spAutoFit/>
          </a:bodyPr>
          <a:lstStyle/>
          <a:p>
            <a:r>
              <a:rPr lang="en-US" sz="2000" b="1" i="1">
                <a:solidFill>
                  <a:srgbClr val="FF0000"/>
                </a:solidFill>
                <a:latin typeface="Times New Roman" charset="0"/>
              </a:rPr>
              <a:t>Codes the Text for</a:t>
            </a:r>
          </a:p>
          <a:p>
            <a:r>
              <a:rPr lang="en-US" sz="2000" b="1" i="1">
                <a:solidFill>
                  <a:srgbClr val="FF0000"/>
                </a:solidFill>
                <a:latin typeface="Times New Roman" charset="0"/>
              </a:rPr>
              <a:t>Description to be Used</a:t>
            </a:r>
          </a:p>
          <a:p>
            <a:r>
              <a:rPr lang="en-US" sz="2000" b="1" i="1">
                <a:solidFill>
                  <a:srgbClr val="FF0000"/>
                </a:solidFill>
                <a:latin typeface="Times New Roman" charset="0"/>
              </a:rPr>
              <a:t>in the Research Report</a:t>
            </a:r>
            <a:endParaRPr lang="en-US" sz="2400" b="1" i="1">
              <a:solidFill>
                <a:srgbClr val="FF0000"/>
              </a:solidFill>
              <a:latin typeface="Times New Roman" charset="0"/>
            </a:endParaRPr>
          </a:p>
        </p:txBody>
      </p:sp>
      <p:sp>
        <p:nvSpPr>
          <p:cNvPr id="18437" name="Text Box 5"/>
          <p:cNvSpPr txBox="1">
            <a:spLocks noChangeArrowheads="1"/>
          </p:cNvSpPr>
          <p:nvPr/>
        </p:nvSpPr>
        <p:spPr bwMode="auto">
          <a:xfrm>
            <a:off x="4940300" y="1676400"/>
            <a:ext cx="2687638" cy="1006475"/>
          </a:xfrm>
          <a:prstGeom prst="rect">
            <a:avLst/>
          </a:prstGeom>
          <a:solidFill>
            <a:srgbClr val="FFFF00"/>
          </a:solidFill>
          <a:ln w="9525">
            <a:noFill/>
            <a:miter lim="800000"/>
            <a:headEnd/>
            <a:tailEnd/>
          </a:ln>
        </p:spPr>
        <p:txBody>
          <a:bodyPr wrap="none">
            <a:spAutoFit/>
          </a:bodyPr>
          <a:lstStyle/>
          <a:p>
            <a:r>
              <a:rPr lang="en-US" sz="2000" b="1" i="1">
                <a:solidFill>
                  <a:srgbClr val="FF0000"/>
                </a:solidFill>
                <a:latin typeface="Times New Roman" charset="0"/>
              </a:rPr>
              <a:t>Codes the Text for</a:t>
            </a:r>
          </a:p>
          <a:p>
            <a:r>
              <a:rPr lang="en-US" sz="2000" b="1" i="1">
                <a:solidFill>
                  <a:srgbClr val="FF0000"/>
                </a:solidFill>
                <a:latin typeface="Times New Roman" charset="0"/>
              </a:rPr>
              <a:t>Themes to be Used</a:t>
            </a:r>
          </a:p>
          <a:p>
            <a:r>
              <a:rPr lang="en-US" sz="2000" b="1" i="1">
                <a:solidFill>
                  <a:srgbClr val="FF0000"/>
                </a:solidFill>
                <a:latin typeface="Times New Roman" charset="0"/>
              </a:rPr>
              <a:t>in the Research Report</a:t>
            </a:r>
            <a:endParaRPr lang="en-US" sz="2400" b="1" i="1">
              <a:solidFill>
                <a:srgbClr val="FF0000"/>
              </a:solidFill>
              <a:latin typeface="Times New Roman" charset="0"/>
            </a:endParaRPr>
          </a:p>
        </p:txBody>
      </p:sp>
      <p:sp>
        <p:nvSpPr>
          <p:cNvPr id="18438" name="Text Box 6"/>
          <p:cNvSpPr txBox="1">
            <a:spLocks noChangeArrowheads="1"/>
          </p:cNvSpPr>
          <p:nvPr/>
        </p:nvSpPr>
        <p:spPr bwMode="auto">
          <a:xfrm>
            <a:off x="2057400" y="2819400"/>
            <a:ext cx="5464175" cy="701675"/>
          </a:xfrm>
          <a:prstGeom prst="rect">
            <a:avLst/>
          </a:prstGeom>
          <a:noFill/>
          <a:ln w="9525">
            <a:noFill/>
            <a:miter lim="800000"/>
            <a:headEnd/>
            <a:tailEnd/>
          </a:ln>
        </p:spPr>
        <p:txBody>
          <a:bodyPr wrap="none">
            <a:spAutoFit/>
          </a:bodyPr>
          <a:lstStyle/>
          <a:p>
            <a:r>
              <a:rPr lang="en-US" sz="2000" b="1" i="1">
                <a:solidFill>
                  <a:schemeClr val="tx2"/>
                </a:solidFill>
                <a:latin typeface="Times New Roman" charset="0"/>
              </a:rPr>
              <a:t>The Researcher Codes the Data (i.e., locates text </a:t>
            </a:r>
          </a:p>
          <a:p>
            <a:r>
              <a:rPr lang="en-US" sz="2000" b="1" i="1">
                <a:solidFill>
                  <a:schemeClr val="tx2"/>
                </a:solidFill>
                <a:latin typeface="Times New Roman" charset="0"/>
              </a:rPr>
              <a:t>segments and assigns a code to label them)</a:t>
            </a:r>
            <a:endParaRPr lang="en-US" sz="2400" b="1" i="1">
              <a:solidFill>
                <a:schemeClr val="tx2"/>
              </a:solidFill>
              <a:latin typeface="Times New Roman" charset="0"/>
            </a:endParaRPr>
          </a:p>
        </p:txBody>
      </p:sp>
      <p:sp>
        <p:nvSpPr>
          <p:cNvPr id="18439" name="Text Box 7"/>
          <p:cNvSpPr txBox="1">
            <a:spLocks noChangeArrowheads="1"/>
          </p:cNvSpPr>
          <p:nvPr/>
        </p:nvSpPr>
        <p:spPr bwMode="auto">
          <a:xfrm>
            <a:off x="2286000" y="4556125"/>
            <a:ext cx="4830763" cy="701675"/>
          </a:xfrm>
          <a:prstGeom prst="rect">
            <a:avLst/>
          </a:prstGeom>
          <a:noFill/>
          <a:ln w="9525">
            <a:noFill/>
            <a:miter lim="800000"/>
            <a:headEnd/>
            <a:tailEnd/>
          </a:ln>
        </p:spPr>
        <p:txBody>
          <a:bodyPr wrap="none">
            <a:spAutoFit/>
          </a:bodyPr>
          <a:lstStyle/>
          <a:p>
            <a:r>
              <a:rPr lang="en-US" sz="2000" b="1" i="1">
                <a:solidFill>
                  <a:schemeClr val="tx2"/>
                </a:solidFill>
                <a:latin typeface="Times New Roman" charset="0"/>
              </a:rPr>
              <a:t>The Researcher Prepares Data for analysis</a:t>
            </a:r>
          </a:p>
          <a:p>
            <a:r>
              <a:rPr lang="en-US" sz="2000" b="1" i="1">
                <a:solidFill>
                  <a:schemeClr val="tx2"/>
                </a:solidFill>
                <a:latin typeface="Times New Roman" charset="0"/>
              </a:rPr>
              <a:t>( e.g., transcribes field notes)</a:t>
            </a:r>
            <a:endParaRPr lang="en-US" sz="2400" b="1" i="1">
              <a:solidFill>
                <a:schemeClr val="tx2"/>
              </a:solidFill>
              <a:latin typeface="Times New Roman" charset="0"/>
            </a:endParaRPr>
          </a:p>
        </p:txBody>
      </p:sp>
      <p:sp>
        <p:nvSpPr>
          <p:cNvPr id="18440" name="Text Box 8"/>
          <p:cNvSpPr txBox="1">
            <a:spLocks noChangeArrowheads="1"/>
          </p:cNvSpPr>
          <p:nvPr/>
        </p:nvSpPr>
        <p:spPr bwMode="auto">
          <a:xfrm>
            <a:off x="2057400" y="5394325"/>
            <a:ext cx="5962650" cy="701675"/>
          </a:xfrm>
          <a:prstGeom prst="rect">
            <a:avLst/>
          </a:prstGeom>
          <a:noFill/>
          <a:ln w="9525">
            <a:noFill/>
            <a:miter lim="800000"/>
            <a:headEnd/>
            <a:tailEnd/>
          </a:ln>
        </p:spPr>
        <p:txBody>
          <a:bodyPr wrap="none">
            <a:spAutoFit/>
          </a:bodyPr>
          <a:lstStyle/>
          <a:p>
            <a:r>
              <a:rPr lang="en-US" sz="2000" b="1" i="1">
                <a:solidFill>
                  <a:schemeClr val="tx2"/>
                </a:solidFill>
                <a:latin typeface="Times New Roman" charset="0"/>
              </a:rPr>
              <a:t>The Researcher Collects Data (i.e., a text file, such as </a:t>
            </a:r>
          </a:p>
          <a:p>
            <a:r>
              <a:rPr lang="en-US" sz="2000" b="1" i="1">
                <a:solidFill>
                  <a:schemeClr val="tx2"/>
                </a:solidFill>
                <a:latin typeface="Times New Roman" charset="0"/>
              </a:rPr>
              <a:t>fieldnotes, transcriptions, optically scanned material)</a:t>
            </a:r>
            <a:endParaRPr lang="en-US" sz="2400" b="1" i="1">
              <a:solidFill>
                <a:schemeClr val="hlink"/>
              </a:solidFill>
              <a:latin typeface="Times New Roman" charset="0"/>
            </a:endParaRPr>
          </a:p>
        </p:txBody>
      </p:sp>
      <p:sp>
        <p:nvSpPr>
          <p:cNvPr id="18441" name="Text Box 9"/>
          <p:cNvSpPr txBox="1">
            <a:spLocks noChangeArrowheads="1"/>
          </p:cNvSpPr>
          <p:nvPr/>
        </p:nvSpPr>
        <p:spPr bwMode="auto">
          <a:xfrm>
            <a:off x="2379663" y="3733800"/>
            <a:ext cx="4387850" cy="701675"/>
          </a:xfrm>
          <a:prstGeom prst="rect">
            <a:avLst/>
          </a:prstGeom>
          <a:noFill/>
          <a:ln w="9525">
            <a:noFill/>
            <a:miter lim="800000"/>
            <a:headEnd/>
            <a:tailEnd/>
          </a:ln>
        </p:spPr>
        <p:txBody>
          <a:bodyPr wrap="none">
            <a:spAutoFit/>
          </a:bodyPr>
          <a:lstStyle/>
          <a:p>
            <a:r>
              <a:rPr lang="en-US" sz="2000" b="1" i="1">
                <a:solidFill>
                  <a:schemeClr val="tx2"/>
                </a:solidFill>
                <a:latin typeface="Times New Roman" charset="0"/>
              </a:rPr>
              <a:t>The Researcher Reads Through Data </a:t>
            </a:r>
          </a:p>
          <a:p>
            <a:r>
              <a:rPr lang="en-US" sz="2000" b="1" i="1">
                <a:solidFill>
                  <a:schemeClr val="tx2"/>
                </a:solidFill>
                <a:latin typeface="Times New Roman" charset="0"/>
              </a:rPr>
              <a:t>( i.e., obtains general sense of material)</a:t>
            </a:r>
            <a:endParaRPr lang="en-US" sz="2400" b="1" i="1">
              <a:latin typeface="Times New Roman" charset="0"/>
            </a:endParaRPr>
          </a:p>
        </p:txBody>
      </p:sp>
      <p:sp>
        <p:nvSpPr>
          <p:cNvPr id="18442" name="AutoShape 10"/>
          <p:cNvSpPr>
            <a:spLocks noChangeArrowheads="1"/>
          </p:cNvSpPr>
          <p:nvPr/>
        </p:nvSpPr>
        <p:spPr bwMode="auto">
          <a:xfrm>
            <a:off x="4343400" y="5181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i="1"/>
          </a:p>
        </p:txBody>
      </p:sp>
      <p:sp>
        <p:nvSpPr>
          <p:cNvPr id="18443" name="AutoShape 11"/>
          <p:cNvSpPr>
            <a:spLocks noChangeArrowheads="1"/>
          </p:cNvSpPr>
          <p:nvPr/>
        </p:nvSpPr>
        <p:spPr bwMode="auto">
          <a:xfrm>
            <a:off x="4343400" y="43434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i="1"/>
          </a:p>
        </p:txBody>
      </p:sp>
      <p:sp>
        <p:nvSpPr>
          <p:cNvPr id="18444" name="AutoShape 12"/>
          <p:cNvSpPr>
            <a:spLocks noChangeArrowheads="1"/>
          </p:cNvSpPr>
          <p:nvPr/>
        </p:nvSpPr>
        <p:spPr bwMode="auto">
          <a:xfrm>
            <a:off x="4343400" y="3505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i="1"/>
          </a:p>
        </p:txBody>
      </p:sp>
      <p:sp>
        <p:nvSpPr>
          <p:cNvPr id="18445" name="AutoShape 14"/>
          <p:cNvSpPr>
            <a:spLocks noChangeArrowheads="1"/>
          </p:cNvSpPr>
          <p:nvPr/>
        </p:nvSpPr>
        <p:spPr bwMode="auto">
          <a:xfrm rot="-1677578">
            <a:off x="2819400" y="2590800"/>
            <a:ext cx="152400" cy="304800"/>
          </a:xfrm>
          <a:prstGeom prst="up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i="1"/>
          </a:p>
        </p:txBody>
      </p:sp>
      <p:sp>
        <p:nvSpPr>
          <p:cNvPr id="18446" name="AutoShape 15"/>
          <p:cNvSpPr>
            <a:spLocks noChangeArrowheads="1"/>
          </p:cNvSpPr>
          <p:nvPr/>
        </p:nvSpPr>
        <p:spPr bwMode="auto">
          <a:xfrm rot="2661556">
            <a:off x="5486400" y="2590800"/>
            <a:ext cx="152400" cy="304800"/>
          </a:xfrm>
          <a:prstGeom prst="up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3315" name="Rectangle 3"/>
          <p:cNvSpPr>
            <a:spLocks noChangeArrowheads="1"/>
          </p:cNvSpPr>
          <p:nvPr/>
        </p:nvSpPr>
        <p:spPr bwMode="auto">
          <a:xfrm>
            <a:off x="685800" y="1828800"/>
            <a:ext cx="8001000" cy="2743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b="1" i="1">
                <a:solidFill>
                  <a:srgbClr val="FF0000"/>
                </a:solidFill>
                <a:latin typeface="Arial" charset="0"/>
              </a:rPr>
              <a:t>Commonsense</a:t>
            </a:r>
            <a:r>
              <a:rPr lang="en-US" sz="2000" b="1" i="1">
                <a:solidFill>
                  <a:schemeClr val="accent2"/>
                </a:solidFill>
                <a:latin typeface="Arial" charset="0"/>
              </a:rPr>
              <a:t> </a:t>
            </a:r>
            <a:r>
              <a:rPr lang="en-US" sz="2200" i="1">
                <a:latin typeface="Arial" charset="0"/>
              </a:rPr>
              <a:t>- Knowledge acquired from past experience or from our perceptions of the world.</a:t>
            </a:r>
          </a:p>
          <a:p>
            <a:pPr marL="342900" indent="-342900">
              <a:lnSpc>
                <a:spcPct val="90000"/>
              </a:lnSpc>
              <a:spcBef>
                <a:spcPct val="20000"/>
              </a:spcBef>
            </a:pPr>
            <a:r>
              <a:rPr lang="en-US" sz="2200" i="1">
                <a:latin typeface="Arial" charset="0"/>
              </a:rPr>
              <a:t>	</a:t>
            </a:r>
          </a:p>
          <a:p>
            <a:pPr marL="342900" indent="-342900">
              <a:lnSpc>
                <a:spcPct val="90000"/>
              </a:lnSpc>
              <a:spcBef>
                <a:spcPct val="20000"/>
              </a:spcBef>
            </a:pPr>
            <a:r>
              <a:rPr lang="en-US" sz="2200" i="1">
                <a:latin typeface="Arial" charset="0"/>
              </a:rPr>
              <a:t>	It is good for routines aspects of daily life but hinders to widen our knowledge.</a:t>
            </a:r>
          </a:p>
          <a:p>
            <a:pPr marL="342900" indent="-342900">
              <a:lnSpc>
                <a:spcPct val="90000"/>
              </a:lnSpc>
              <a:spcBef>
                <a:spcPct val="20000"/>
              </a:spcBef>
            </a:pPr>
            <a:endParaRPr lang="en-US" sz="2200" i="1">
              <a:latin typeface="Arial" charset="0"/>
            </a:endParaRPr>
          </a:p>
          <a:p>
            <a:pPr marL="742950" lvl="1" indent="-285750"/>
            <a:r>
              <a:rPr lang="en-US" sz="2200" i="1">
                <a:latin typeface="Arial" charset="0"/>
              </a:rPr>
              <a:t>	E.g. The price of teff increases if the rainy season fails		       </a:t>
            </a:r>
          </a:p>
          <a:p>
            <a:pPr marL="742950" lvl="1" indent="-285750"/>
            <a:r>
              <a:rPr lang="en-US" sz="2000" b="1" i="1">
                <a:solidFill>
                  <a:schemeClr val="accent2"/>
                </a:solidFill>
                <a:latin typeface="Arial" charset="0"/>
              </a:rPr>
              <a:t>		      </a:t>
            </a:r>
          </a:p>
        </p:txBody>
      </p:sp>
      <p:pic>
        <p:nvPicPr>
          <p:cNvPr id="13316" name="Picture 6"/>
          <p:cNvPicPr>
            <a:picLocks noChangeAspect="1" noChangeArrowheads="1"/>
          </p:cNvPicPr>
          <p:nvPr/>
        </p:nvPicPr>
        <p:blipFill>
          <a:blip r:embed="rId3"/>
          <a:srcRect/>
          <a:stretch>
            <a:fillRect/>
          </a:stretch>
        </p:blipFill>
        <p:spPr bwMode="auto">
          <a:xfrm>
            <a:off x="6324600" y="4933950"/>
            <a:ext cx="27432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19459"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The coding process for qualitative data</a:t>
            </a:r>
          </a:p>
        </p:txBody>
      </p:sp>
      <p:sp>
        <p:nvSpPr>
          <p:cNvPr id="19460" name="AutoShape 5"/>
          <p:cNvSpPr>
            <a:spLocks noChangeArrowheads="1"/>
          </p:cNvSpPr>
          <p:nvPr/>
        </p:nvSpPr>
        <p:spPr bwMode="auto">
          <a:xfrm rot="820334">
            <a:off x="1074738" y="3146425"/>
            <a:ext cx="7231062" cy="603250"/>
          </a:xfrm>
          <a:prstGeom prst="rightArrow">
            <a:avLst>
              <a:gd name="adj1" fmla="val 50000"/>
              <a:gd name="adj2" fmla="val 299671"/>
            </a:avLst>
          </a:prstGeom>
          <a:solidFill>
            <a:schemeClr val="accent2"/>
          </a:solidFill>
          <a:ln w="9525">
            <a:solidFill>
              <a:schemeClr val="tx1"/>
            </a:solidFill>
            <a:miter lim="800000"/>
            <a:headEnd/>
            <a:tailEnd/>
          </a:ln>
        </p:spPr>
        <p:txBody>
          <a:bodyPr wrap="none" anchor="ctr"/>
          <a:lstStyle/>
          <a:p>
            <a:pPr algn="ctr"/>
            <a:endParaRPr lang="en-US" sz="2400" i="1">
              <a:solidFill>
                <a:schemeClr val="tx2"/>
              </a:solidFill>
              <a:latin typeface="Times New Roman" charset="0"/>
            </a:endParaRPr>
          </a:p>
        </p:txBody>
      </p:sp>
      <p:sp>
        <p:nvSpPr>
          <p:cNvPr id="19461" name="Text Box 6"/>
          <p:cNvSpPr txBox="1">
            <a:spLocks noChangeArrowheads="1"/>
          </p:cNvSpPr>
          <p:nvPr/>
        </p:nvSpPr>
        <p:spPr bwMode="auto">
          <a:xfrm>
            <a:off x="6324600" y="4222750"/>
            <a:ext cx="2286000" cy="830263"/>
          </a:xfrm>
          <a:prstGeom prst="rect">
            <a:avLst/>
          </a:prstGeom>
          <a:noFill/>
          <a:ln w="9525">
            <a:noFill/>
            <a:miter lim="800000"/>
            <a:headEnd/>
            <a:tailEnd/>
          </a:ln>
        </p:spPr>
        <p:txBody>
          <a:bodyPr wrap="none">
            <a:spAutoFit/>
          </a:bodyPr>
          <a:lstStyle/>
          <a:p>
            <a:r>
              <a:rPr lang="en-US" sz="2400" b="1" i="1">
                <a:solidFill>
                  <a:schemeClr val="tx2"/>
                </a:solidFill>
                <a:latin typeface="Times New Roman" charset="0"/>
              </a:rPr>
              <a:t>Reduce Codes to</a:t>
            </a:r>
          </a:p>
          <a:p>
            <a:r>
              <a:rPr lang="en-US" sz="2400" b="1" i="1">
                <a:solidFill>
                  <a:schemeClr val="tx2"/>
                </a:solidFill>
                <a:latin typeface="Times New Roman" charset="0"/>
              </a:rPr>
              <a:t>5-7 Themes</a:t>
            </a:r>
            <a:endParaRPr lang="en-US" sz="2400" i="1">
              <a:solidFill>
                <a:schemeClr val="tx2"/>
              </a:solidFill>
              <a:latin typeface="Times New Roman" charset="0"/>
            </a:endParaRPr>
          </a:p>
        </p:txBody>
      </p:sp>
      <p:sp>
        <p:nvSpPr>
          <p:cNvPr id="19462" name="Text Box 7"/>
          <p:cNvSpPr txBox="1">
            <a:spLocks noChangeArrowheads="1"/>
          </p:cNvSpPr>
          <p:nvPr/>
        </p:nvSpPr>
        <p:spPr bwMode="auto">
          <a:xfrm>
            <a:off x="533400" y="1447800"/>
            <a:ext cx="1601788" cy="701675"/>
          </a:xfrm>
          <a:prstGeom prst="rect">
            <a:avLst/>
          </a:prstGeom>
          <a:noFill/>
          <a:ln w="9525">
            <a:noFill/>
            <a:miter lim="800000"/>
            <a:headEnd/>
            <a:tailEnd/>
          </a:ln>
        </p:spPr>
        <p:txBody>
          <a:bodyPr wrap="none">
            <a:spAutoFit/>
          </a:bodyPr>
          <a:lstStyle/>
          <a:p>
            <a:r>
              <a:rPr lang="en-US" sz="2000" b="1" i="1">
                <a:latin typeface="Times New Roman" charset="0"/>
              </a:rPr>
              <a:t>Initially read</a:t>
            </a:r>
          </a:p>
          <a:p>
            <a:r>
              <a:rPr lang="en-US" sz="2000" b="1" i="1">
                <a:latin typeface="Times New Roman" charset="0"/>
              </a:rPr>
              <a:t>through data</a:t>
            </a:r>
            <a:endParaRPr lang="en-US" sz="2400" b="1" i="1">
              <a:latin typeface="Times New Roman" charset="0"/>
            </a:endParaRPr>
          </a:p>
        </p:txBody>
      </p:sp>
      <p:sp>
        <p:nvSpPr>
          <p:cNvPr id="19463" name="Text Box 8"/>
          <p:cNvSpPr txBox="1">
            <a:spLocks noChangeArrowheads="1"/>
          </p:cNvSpPr>
          <p:nvPr/>
        </p:nvSpPr>
        <p:spPr bwMode="auto">
          <a:xfrm>
            <a:off x="2209800" y="1295400"/>
            <a:ext cx="1754188" cy="1006475"/>
          </a:xfrm>
          <a:prstGeom prst="rect">
            <a:avLst/>
          </a:prstGeom>
          <a:noFill/>
          <a:ln w="9525">
            <a:noFill/>
            <a:miter lim="800000"/>
            <a:headEnd/>
            <a:tailEnd/>
          </a:ln>
        </p:spPr>
        <p:txBody>
          <a:bodyPr wrap="none">
            <a:spAutoFit/>
          </a:bodyPr>
          <a:lstStyle/>
          <a:p>
            <a:r>
              <a:rPr lang="en-US" sz="2000" b="1" i="1">
                <a:latin typeface="Times New Roman" charset="0"/>
              </a:rPr>
              <a:t>Divide text </a:t>
            </a:r>
          </a:p>
          <a:p>
            <a:r>
              <a:rPr lang="en-US" sz="2000" b="1" i="1">
                <a:latin typeface="Times New Roman" charset="0"/>
              </a:rPr>
              <a:t>into segments</a:t>
            </a:r>
          </a:p>
          <a:p>
            <a:r>
              <a:rPr lang="en-US" sz="2000" b="1" i="1">
                <a:latin typeface="Times New Roman" charset="0"/>
              </a:rPr>
              <a:t>of information</a:t>
            </a:r>
            <a:endParaRPr lang="en-US" sz="2400" b="1" i="1">
              <a:latin typeface="Times New Roman" charset="0"/>
            </a:endParaRPr>
          </a:p>
        </p:txBody>
      </p:sp>
      <p:sp>
        <p:nvSpPr>
          <p:cNvPr id="19464" name="Text Box 10"/>
          <p:cNvSpPr txBox="1">
            <a:spLocks noChangeArrowheads="1"/>
          </p:cNvSpPr>
          <p:nvPr/>
        </p:nvSpPr>
        <p:spPr bwMode="auto">
          <a:xfrm>
            <a:off x="5730875" y="1295400"/>
            <a:ext cx="1544638" cy="1311275"/>
          </a:xfrm>
          <a:prstGeom prst="rect">
            <a:avLst/>
          </a:prstGeom>
          <a:noFill/>
          <a:ln w="9525">
            <a:noFill/>
            <a:miter lim="800000"/>
            <a:headEnd/>
            <a:tailEnd/>
          </a:ln>
        </p:spPr>
        <p:txBody>
          <a:bodyPr wrap="none">
            <a:spAutoFit/>
          </a:bodyPr>
          <a:lstStyle/>
          <a:p>
            <a:r>
              <a:rPr lang="en-US" sz="2000" b="1" i="1">
                <a:latin typeface="Times New Roman" charset="0"/>
              </a:rPr>
              <a:t>Reduce </a:t>
            </a:r>
          </a:p>
          <a:p>
            <a:r>
              <a:rPr lang="en-US" sz="2000" b="1" i="1">
                <a:latin typeface="Times New Roman" charset="0"/>
              </a:rPr>
              <a:t>Overlap and</a:t>
            </a:r>
          </a:p>
          <a:p>
            <a:r>
              <a:rPr lang="en-US" sz="2000" b="1" i="1">
                <a:latin typeface="Times New Roman" charset="0"/>
              </a:rPr>
              <a:t>redundancy</a:t>
            </a:r>
          </a:p>
          <a:p>
            <a:r>
              <a:rPr lang="en-US" sz="2000" b="1" i="1">
                <a:latin typeface="Times New Roman" charset="0"/>
              </a:rPr>
              <a:t>of codes</a:t>
            </a:r>
          </a:p>
        </p:txBody>
      </p:sp>
      <p:sp>
        <p:nvSpPr>
          <p:cNvPr id="19465" name="AutoShape 12"/>
          <p:cNvSpPr>
            <a:spLocks noChangeArrowheads="1"/>
          </p:cNvSpPr>
          <p:nvPr/>
        </p:nvSpPr>
        <p:spPr bwMode="auto">
          <a:xfrm rot="-486658">
            <a:off x="922338" y="5203825"/>
            <a:ext cx="7231062" cy="603250"/>
          </a:xfrm>
          <a:prstGeom prst="rightArrow">
            <a:avLst>
              <a:gd name="adj1" fmla="val 50000"/>
              <a:gd name="adj2" fmla="val 299671"/>
            </a:avLst>
          </a:prstGeom>
          <a:solidFill>
            <a:schemeClr val="accent2"/>
          </a:solidFill>
          <a:ln w="9525">
            <a:solidFill>
              <a:schemeClr val="tx1"/>
            </a:solidFill>
            <a:miter lim="800000"/>
            <a:headEnd/>
            <a:tailEnd/>
          </a:ln>
        </p:spPr>
        <p:txBody>
          <a:bodyPr wrap="none" anchor="ctr"/>
          <a:lstStyle/>
          <a:p>
            <a:endParaRPr lang="en-US"/>
          </a:p>
        </p:txBody>
      </p:sp>
      <p:sp>
        <p:nvSpPr>
          <p:cNvPr id="19466" name="Text Box 13"/>
          <p:cNvSpPr txBox="1">
            <a:spLocks noChangeArrowheads="1"/>
          </p:cNvSpPr>
          <p:nvPr/>
        </p:nvSpPr>
        <p:spPr bwMode="auto">
          <a:xfrm>
            <a:off x="914400" y="3705225"/>
            <a:ext cx="1052513" cy="1200150"/>
          </a:xfrm>
          <a:prstGeom prst="rect">
            <a:avLst/>
          </a:prstGeom>
          <a:noFill/>
          <a:ln w="9525">
            <a:noFill/>
            <a:miter lim="800000"/>
            <a:headEnd/>
            <a:tailEnd/>
          </a:ln>
        </p:spPr>
        <p:txBody>
          <a:bodyPr wrap="none">
            <a:spAutoFit/>
          </a:bodyPr>
          <a:lstStyle/>
          <a:p>
            <a:r>
              <a:rPr lang="en-US" sz="2400" b="1" i="1">
                <a:solidFill>
                  <a:schemeClr val="tx2"/>
                </a:solidFill>
                <a:latin typeface="Times New Roman" charset="0"/>
              </a:rPr>
              <a:t>Many</a:t>
            </a:r>
          </a:p>
          <a:p>
            <a:r>
              <a:rPr lang="en-US" sz="2400" b="1" i="1">
                <a:solidFill>
                  <a:schemeClr val="tx2"/>
                </a:solidFill>
                <a:latin typeface="Times New Roman" charset="0"/>
              </a:rPr>
              <a:t>Pages </a:t>
            </a:r>
          </a:p>
          <a:p>
            <a:r>
              <a:rPr lang="en-US" sz="2400" b="1" i="1">
                <a:solidFill>
                  <a:schemeClr val="tx2"/>
                </a:solidFill>
                <a:latin typeface="Times New Roman" charset="0"/>
              </a:rPr>
              <a:t>of Text</a:t>
            </a:r>
            <a:endParaRPr lang="en-US" sz="2400" i="1">
              <a:latin typeface="Times New Roman" charset="0"/>
            </a:endParaRPr>
          </a:p>
        </p:txBody>
      </p:sp>
      <p:sp>
        <p:nvSpPr>
          <p:cNvPr id="19467" name="Text Box 14"/>
          <p:cNvSpPr txBox="1">
            <a:spLocks noChangeArrowheads="1"/>
          </p:cNvSpPr>
          <p:nvPr/>
        </p:nvSpPr>
        <p:spPr bwMode="auto">
          <a:xfrm>
            <a:off x="2209800" y="3749675"/>
            <a:ext cx="1474788" cy="1200150"/>
          </a:xfrm>
          <a:prstGeom prst="rect">
            <a:avLst/>
          </a:prstGeom>
          <a:noFill/>
          <a:ln w="9525">
            <a:noFill/>
            <a:miter lim="800000"/>
            <a:headEnd/>
            <a:tailEnd/>
          </a:ln>
        </p:spPr>
        <p:txBody>
          <a:bodyPr wrap="none">
            <a:spAutoFit/>
          </a:bodyPr>
          <a:lstStyle/>
          <a:p>
            <a:r>
              <a:rPr lang="en-US" sz="2400" b="1" i="1">
                <a:solidFill>
                  <a:schemeClr val="tx2"/>
                </a:solidFill>
                <a:latin typeface="Times New Roman" charset="0"/>
              </a:rPr>
              <a:t>Many</a:t>
            </a:r>
          </a:p>
          <a:p>
            <a:r>
              <a:rPr lang="en-US" sz="2400" b="1" i="1">
                <a:solidFill>
                  <a:schemeClr val="tx2"/>
                </a:solidFill>
                <a:latin typeface="Times New Roman" charset="0"/>
              </a:rPr>
              <a:t>Segments </a:t>
            </a:r>
          </a:p>
          <a:p>
            <a:r>
              <a:rPr lang="en-US" sz="2400" b="1" i="1">
                <a:solidFill>
                  <a:schemeClr val="tx2"/>
                </a:solidFill>
                <a:latin typeface="Times New Roman" charset="0"/>
              </a:rPr>
              <a:t>of Text</a:t>
            </a:r>
            <a:endParaRPr lang="en-US" sz="2400" i="1">
              <a:latin typeface="Times New Roman" charset="0"/>
            </a:endParaRPr>
          </a:p>
        </p:txBody>
      </p:sp>
      <p:sp>
        <p:nvSpPr>
          <p:cNvPr id="19468" name="Text Box 15"/>
          <p:cNvSpPr txBox="1">
            <a:spLocks noChangeArrowheads="1"/>
          </p:cNvSpPr>
          <p:nvPr/>
        </p:nvSpPr>
        <p:spPr bwMode="auto">
          <a:xfrm>
            <a:off x="3752850" y="3978275"/>
            <a:ext cx="903288" cy="830263"/>
          </a:xfrm>
          <a:prstGeom prst="rect">
            <a:avLst/>
          </a:prstGeom>
          <a:noFill/>
          <a:ln w="9525">
            <a:noFill/>
            <a:miter lim="800000"/>
            <a:headEnd/>
            <a:tailEnd/>
          </a:ln>
        </p:spPr>
        <p:txBody>
          <a:bodyPr wrap="none">
            <a:spAutoFit/>
          </a:bodyPr>
          <a:lstStyle/>
          <a:p>
            <a:r>
              <a:rPr lang="en-US" sz="2400" b="1" i="1">
                <a:solidFill>
                  <a:schemeClr val="tx2"/>
                </a:solidFill>
                <a:latin typeface="Times New Roman" charset="0"/>
              </a:rPr>
              <a:t>30-40</a:t>
            </a:r>
          </a:p>
          <a:p>
            <a:r>
              <a:rPr lang="en-US" sz="2400" b="1" i="1">
                <a:solidFill>
                  <a:schemeClr val="tx2"/>
                </a:solidFill>
                <a:latin typeface="Times New Roman" charset="0"/>
              </a:rPr>
              <a:t>codes</a:t>
            </a:r>
            <a:endParaRPr lang="en-US" sz="2400" i="1">
              <a:latin typeface="Times New Roman" charset="0"/>
            </a:endParaRPr>
          </a:p>
        </p:txBody>
      </p:sp>
      <p:sp>
        <p:nvSpPr>
          <p:cNvPr id="19469" name="Text Box 16"/>
          <p:cNvSpPr txBox="1">
            <a:spLocks noChangeArrowheads="1"/>
          </p:cNvSpPr>
          <p:nvPr/>
        </p:nvSpPr>
        <p:spPr bwMode="auto">
          <a:xfrm>
            <a:off x="4795838" y="3749675"/>
            <a:ext cx="1192212" cy="1200150"/>
          </a:xfrm>
          <a:prstGeom prst="rect">
            <a:avLst/>
          </a:prstGeom>
          <a:noFill/>
          <a:ln w="9525">
            <a:noFill/>
            <a:miter lim="800000"/>
            <a:headEnd/>
            <a:tailEnd/>
          </a:ln>
        </p:spPr>
        <p:txBody>
          <a:bodyPr wrap="none">
            <a:spAutoFit/>
          </a:bodyPr>
          <a:lstStyle/>
          <a:p>
            <a:r>
              <a:rPr lang="en-US" sz="2400" b="1" i="1">
                <a:solidFill>
                  <a:schemeClr val="tx2"/>
                </a:solidFill>
                <a:latin typeface="Times New Roman" charset="0"/>
              </a:rPr>
              <a:t>Codes</a:t>
            </a:r>
          </a:p>
          <a:p>
            <a:r>
              <a:rPr lang="en-US" sz="2400" b="1" i="1">
                <a:solidFill>
                  <a:schemeClr val="tx2"/>
                </a:solidFill>
                <a:latin typeface="Times New Roman" charset="0"/>
              </a:rPr>
              <a:t>reduced</a:t>
            </a:r>
          </a:p>
          <a:p>
            <a:r>
              <a:rPr lang="en-US" sz="2400" b="1" i="1">
                <a:solidFill>
                  <a:schemeClr val="tx2"/>
                </a:solidFill>
                <a:latin typeface="Times New Roman" charset="0"/>
              </a:rPr>
              <a:t>to 20</a:t>
            </a:r>
            <a:endParaRPr lang="en-US" sz="2400" i="1">
              <a:latin typeface="Times New Roman" charset="0"/>
            </a:endParaRPr>
          </a:p>
        </p:txBody>
      </p:sp>
      <p:sp>
        <p:nvSpPr>
          <p:cNvPr id="19470" name="AutoShape 17"/>
          <p:cNvSpPr>
            <a:spLocks noChangeArrowheads="1"/>
          </p:cNvSpPr>
          <p:nvPr/>
        </p:nvSpPr>
        <p:spPr bwMode="auto">
          <a:xfrm>
            <a:off x="1524000" y="2073275"/>
            <a:ext cx="304800" cy="457200"/>
          </a:xfrm>
          <a:prstGeom prst="down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i="1"/>
          </a:p>
        </p:txBody>
      </p:sp>
      <p:sp>
        <p:nvSpPr>
          <p:cNvPr id="19471" name="AutoShape 18"/>
          <p:cNvSpPr>
            <a:spLocks noChangeArrowheads="1"/>
          </p:cNvSpPr>
          <p:nvPr/>
        </p:nvSpPr>
        <p:spPr bwMode="auto">
          <a:xfrm>
            <a:off x="2819400" y="2301875"/>
            <a:ext cx="304800" cy="457200"/>
          </a:xfrm>
          <a:prstGeom prst="down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i="1"/>
          </a:p>
        </p:txBody>
      </p:sp>
      <p:sp>
        <p:nvSpPr>
          <p:cNvPr id="19472" name="AutoShape 20"/>
          <p:cNvSpPr>
            <a:spLocks noChangeArrowheads="1"/>
          </p:cNvSpPr>
          <p:nvPr/>
        </p:nvSpPr>
        <p:spPr bwMode="auto">
          <a:xfrm>
            <a:off x="6172200" y="2911475"/>
            <a:ext cx="304800" cy="457200"/>
          </a:xfrm>
          <a:prstGeom prst="down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i="1"/>
          </a:p>
        </p:txBody>
      </p:sp>
      <p:sp>
        <p:nvSpPr>
          <p:cNvPr id="19473" name="AutoShape 21"/>
          <p:cNvSpPr>
            <a:spLocks noChangeArrowheads="1"/>
          </p:cNvSpPr>
          <p:nvPr/>
        </p:nvSpPr>
        <p:spPr bwMode="auto">
          <a:xfrm>
            <a:off x="7696200" y="2682875"/>
            <a:ext cx="304800" cy="990600"/>
          </a:xfrm>
          <a:prstGeom prst="downArrow">
            <a:avLst>
              <a:gd name="adj1" fmla="val 50000"/>
              <a:gd name="adj2" fmla="val 81250"/>
            </a:avLst>
          </a:prstGeom>
          <a:solidFill>
            <a:schemeClr val="accent2"/>
          </a:solidFill>
          <a:ln w="9525">
            <a:solidFill>
              <a:schemeClr val="tx1"/>
            </a:solidFill>
            <a:miter lim="800000"/>
            <a:headEnd/>
            <a:tailEnd/>
          </a:ln>
        </p:spPr>
        <p:txBody>
          <a:bodyPr wrap="none" anchor="ctr"/>
          <a:lstStyle/>
          <a:p>
            <a:endParaRPr lang="en-US" i="1"/>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20483"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Interpreting Qualitative Data</a:t>
            </a:r>
          </a:p>
        </p:txBody>
      </p:sp>
      <p:sp>
        <p:nvSpPr>
          <p:cNvPr id="20484" name="Rectangle 4"/>
          <p:cNvSpPr>
            <a:spLocks noChangeArrowheads="1"/>
          </p:cNvSpPr>
          <p:nvPr/>
        </p:nvSpPr>
        <p:spPr bwMode="auto">
          <a:xfrm>
            <a:off x="914400" y="1981200"/>
            <a:ext cx="8001000" cy="2862263"/>
          </a:xfrm>
          <a:prstGeom prst="rect">
            <a:avLst/>
          </a:prstGeom>
          <a:noFill/>
          <a:ln w="9525">
            <a:noFill/>
            <a:miter lim="800000"/>
            <a:headEnd/>
            <a:tailEnd/>
          </a:ln>
        </p:spPr>
        <p:txBody>
          <a:bodyPr>
            <a:spAutoFit/>
          </a:bodyPr>
          <a:lstStyle/>
          <a:p>
            <a:pPr marL="457200" indent="-457200">
              <a:buFont typeface="Wingdings" pitchFamily="2" charset="2"/>
              <a:buChar char="ü"/>
            </a:pPr>
            <a:r>
              <a:rPr lang="en-US" sz="2000" i="1"/>
              <a:t>Interpretation is not neutral</a:t>
            </a:r>
          </a:p>
          <a:p>
            <a:pPr marL="457200" indent="-457200">
              <a:buFont typeface="Wingdings" pitchFamily="2" charset="2"/>
              <a:buChar char="ü"/>
            </a:pPr>
            <a:endParaRPr lang="en-US" sz="2000" i="1"/>
          </a:p>
          <a:p>
            <a:pPr marL="457200" indent="-457200">
              <a:buFont typeface="Wingdings" pitchFamily="2" charset="2"/>
              <a:buChar char="ü"/>
            </a:pPr>
            <a:r>
              <a:rPr lang="en-US" sz="2000" i="1"/>
              <a:t>Reflect about the personal meaning of the data</a:t>
            </a:r>
          </a:p>
          <a:p>
            <a:pPr marL="457200" indent="-457200">
              <a:buFont typeface="Wingdings" pitchFamily="2" charset="2"/>
              <a:buChar char="ü"/>
            </a:pPr>
            <a:endParaRPr lang="en-US" sz="2000" i="1"/>
          </a:p>
          <a:p>
            <a:pPr marL="457200" indent="-457200">
              <a:buFont typeface="Wingdings" pitchFamily="2" charset="2"/>
              <a:buChar char="ü"/>
            </a:pPr>
            <a:r>
              <a:rPr lang="en-US" sz="2000" i="1"/>
              <a:t>Compare and contrast personal viewpoints with the literature</a:t>
            </a:r>
          </a:p>
          <a:p>
            <a:pPr marL="457200" indent="-457200">
              <a:buFont typeface="Wingdings" pitchFamily="2" charset="2"/>
              <a:buChar char="ü"/>
            </a:pPr>
            <a:endParaRPr lang="en-US" sz="2000" i="1"/>
          </a:p>
          <a:p>
            <a:pPr marL="457200" indent="-457200">
              <a:buFont typeface="Wingdings" pitchFamily="2" charset="2"/>
              <a:buChar char="ü"/>
            </a:pPr>
            <a:r>
              <a:rPr lang="en-US" sz="2000" i="1"/>
              <a:t>Address limitations of the study</a:t>
            </a:r>
          </a:p>
          <a:p>
            <a:pPr marL="457200" indent="-457200">
              <a:buFont typeface="Wingdings" pitchFamily="2" charset="2"/>
              <a:buChar char="ü"/>
            </a:pPr>
            <a:endParaRPr lang="en-US" sz="2000" i="1"/>
          </a:p>
          <a:p>
            <a:pPr marL="457200" indent="-457200">
              <a:buFont typeface="Wingdings" pitchFamily="2" charset="2"/>
              <a:buChar char="ü"/>
            </a:pPr>
            <a:r>
              <a:rPr lang="en-US" sz="2000" i="1"/>
              <a:t>Make suggestions for future research</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solidFill>
                <a:schemeClr val="tx2"/>
              </a:solidFill>
            </a:endParaRPr>
          </a:p>
        </p:txBody>
      </p:sp>
      <p:sp>
        <p:nvSpPr>
          <p:cNvPr id="21507" name="Rectangle 3"/>
          <p:cNvSpPr>
            <a:spLocks noChangeArrowheads="1"/>
          </p:cNvSpPr>
          <p:nvPr/>
        </p:nvSpPr>
        <p:spPr bwMode="auto">
          <a:xfrm>
            <a:off x="1143000" y="533400"/>
            <a:ext cx="6781800" cy="461963"/>
          </a:xfrm>
          <a:prstGeom prst="rect">
            <a:avLst/>
          </a:prstGeom>
          <a:noFill/>
          <a:ln w="9525">
            <a:noFill/>
            <a:miter lim="800000"/>
            <a:headEnd/>
            <a:tailEnd/>
          </a:ln>
        </p:spPr>
        <p:txBody>
          <a:bodyPr>
            <a:spAutoFit/>
          </a:bodyPr>
          <a:lstStyle/>
          <a:p>
            <a:r>
              <a:rPr lang="en-US" sz="2400"/>
              <a:t>Summary of a research process</a:t>
            </a:r>
          </a:p>
        </p:txBody>
      </p:sp>
      <p:sp>
        <p:nvSpPr>
          <p:cNvPr id="21508" name="Text Box 3"/>
          <p:cNvSpPr txBox="1">
            <a:spLocks noChangeArrowheads="1"/>
          </p:cNvSpPr>
          <p:nvPr/>
        </p:nvSpPr>
        <p:spPr bwMode="auto">
          <a:xfrm>
            <a:off x="685800" y="1905000"/>
            <a:ext cx="3429000" cy="352425"/>
          </a:xfrm>
          <a:prstGeom prst="rect">
            <a:avLst/>
          </a:prstGeom>
          <a:noFill/>
          <a:ln w="9525">
            <a:noFill/>
            <a:miter lim="800000"/>
            <a:headEnd/>
            <a:tailEnd/>
          </a:ln>
        </p:spPr>
        <p:txBody>
          <a:bodyPr lIns="90000" tIns="46800" rIns="90000" bIns="46800">
            <a:spAutoFit/>
          </a:bodyPr>
          <a:lstStyle/>
          <a:p>
            <a:pPr>
              <a:lnSpc>
                <a:spcPct val="93000"/>
              </a:lnSpc>
              <a:spcBef>
                <a:spcPts val="1238"/>
              </a:spcBef>
              <a:buClr>
                <a:srgbClr val="00E4A8"/>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u="sng">
                <a:solidFill>
                  <a:srgbClr val="006000"/>
                </a:solidFill>
              </a:rPr>
              <a:t>Steps in the Research Process</a:t>
            </a:r>
          </a:p>
        </p:txBody>
      </p:sp>
      <p:grpSp>
        <p:nvGrpSpPr>
          <p:cNvPr id="2" name="Group 4"/>
          <p:cNvGrpSpPr>
            <a:grpSpLocks/>
          </p:cNvGrpSpPr>
          <p:nvPr/>
        </p:nvGrpSpPr>
        <p:grpSpPr bwMode="auto">
          <a:xfrm>
            <a:off x="893763" y="4953000"/>
            <a:ext cx="3163887" cy="542925"/>
            <a:chOff x="563" y="3120"/>
            <a:chExt cx="1993" cy="342"/>
          </a:xfrm>
        </p:grpSpPr>
        <p:pic>
          <p:nvPicPr>
            <p:cNvPr id="21564" name="Picture 5"/>
            <p:cNvPicPr>
              <a:picLocks noChangeAspect="1" noChangeArrowheads="1"/>
            </p:cNvPicPr>
            <p:nvPr/>
          </p:nvPicPr>
          <p:blipFill>
            <a:blip r:embed="rId3"/>
            <a:srcRect/>
            <a:stretch>
              <a:fillRect/>
            </a:stretch>
          </p:blipFill>
          <p:spPr bwMode="auto">
            <a:xfrm>
              <a:off x="576" y="3120"/>
              <a:ext cx="1969" cy="342"/>
            </a:xfrm>
            <a:prstGeom prst="rect">
              <a:avLst/>
            </a:prstGeom>
            <a:noFill/>
            <a:ln w="9525">
              <a:noFill/>
              <a:miter lim="800000"/>
              <a:headEnd/>
              <a:tailEnd/>
            </a:ln>
          </p:spPr>
        </p:pic>
        <p:sp>
          <p:nvSpPr>
            <p:cNvPr id="21565" name="Text Box 6"/>
            <p:cNvSpPr txBox="1">
              <a:spLocks noChangeArrowheads="1"/>
            </p:cNvSpPr>
            <p:nvPr/>
          </p:nvSpPr>
          <p:spPr bwMode="auto">
            <a:xfrm>
              <a:off x="563" y="3120"/>
              <a:ext cx="1993"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Analyze and Interpret Data</a:t>
              </a:r>
            </a:p>
          </p:txBody>
        </p:sp>
      </p:grpSp>
      <p:grpSp>
        <p:nvGrpSpPr>
          <p:cNvPr id="3" name="Group 7"/>
          <p:cNvGrpSpPr>
            <a:grpSpLocks/>
          </p:cNvGrpSpPr>
          <p:nvPr/>
        </p:nvGrpSpPr>
        <p:grpSpPr bwMode="auto">
          <a:xfrm>
            <a:off x="914400" y="5638800"/>
            <a:ext cx="3125788" cy="542925"/>
            <a:chOff x="576" y="3552"/>
            <a:chExt cx="1969" cy="342"/>
          </a:xfrm>
        </p:grpSpPr>
        <p:pic>
          <p:nvPicPr>
            <p:cNvPr id="21562" name="Picture 8"/>
            <p:cNvPicPr>
              <a:picLocks noChangeAspect="1" noChangeArrowheads="1"/>
            </p:cNvPicPr>
            <p:nvPr/>
          </p:nvPicPr>
          <p:blipFill>
            <a:blip r:embed="rId3"/>
            <a:srcRect/>
            <a:stretch>
              <a:fillRect/>
            </a:stretch>
          </p:blipFill>
          <p:spPr bwMode="auto">
            <a:xfrm>
              <a:off x="576" y="3552"/>
              <a:ext cx="1969" cy="342"/>
            </a:xfrm>
            <a:prstGeom prst="rect">
              <a:avLst/>
            </a:prstGeom>
            <a:noFill/>
            <a:ln w="9525">
              <a:noFill/>
              <a:miter lim="800000"/>
              <a:headEnd/>
              <a:tailEnd/>
            </a:ln>
          </p:spPr>
        </p:pic>
        <p:sp>
          <p:nvSpPr>
            <p:cNvPr id="21563" name="Text Box 9"/>
            <p:cNvSpPr txBox="1">
              <a:spLocks noChangeArrowheads="1"/>
            </p:cNvSpPr>
            <p:nvPr/>
          </p:nvSpPr>
          <p:spPr bwMode="auto">
            <a:xfrm>
              <a:off x="576" y="3552"/>
              <a:ext cx="1532"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Report and Evaluate</a:t>
              </a:r>
            </a:p>
          </p:txBody>
        </p:sp>
      </p:grpSp>
      <p:grpSp>
        <p:nvGrpSpPr>
          <p:cNvPr id="4" name="Group 10"/>
          <p:cNvGrpSpPr>
            <a:grpSpLocks/>
          </p:cNvGrpSpPr>
          <p:nvPr/>
        </p:nvGrpSpPr>
        <p:grpSpPr bwMode="auto">
          <a:xfrm>
            <a:off x="914400" y="4267200"/>
            <a:ext cx="3125788" cy="542925"/>
            <a:chOff x="576" y="2688"/>
            <a:chExt cx="1969" cy="342"/>
          </a:xfrm>
        </p:grpSpPr>
        <p:pic>
          <p:nvPicPr>
            <p:cNvPr id="21560" name="Picture 11"/>
            <p:cNvPicPr>
              <a:picLocks noChangeAspect="1" noChangeArrowheads="1"/>
            </p:cNvPicPr>
            <p:nvPr/>
          </p:nvPicPr>
          <p:blipFill>
            <a:blip r:embed="rId3"/>
            <a:srcRect/>
            <a:stretch>
              <a:fillRect/>
            </a:stretch>
          </p:blipFill>
          <p:spPr bwMode="auto">
            <a:xfrm>
              <a:off x="576" y="2688"/>
              <a:ext cx="1969" cy="342"/>
            </a:xfrm>
            <a:prstGeom prst="rect">
              <a:avLst/>
            </a:prstGeom>
            <a:noFill/>
            <a:ln w="9525">
              <a:noFill/>
              <a:miter lim="800000"/>
              <a:headEnd/>
              <a:tailEnd/>
            </a:ln>
          </p:spPr>
        </p:pic>
        <p:sp>
          <p:nvSpPr>
            <p:cNvPr id="21561" name="Text Box 12"/>
            <p:cNvSpPr txBox="1">
              <a:spLocks noChangeArrowheads="1"/>
            </p:cNvSpPr>
            <p:nvPr/>
          </p:nvSpPr>
          <p:spPr bwMode="auto">
            <a:xfrm>
              <a:off x="576" y="2688"/>
              <a:ext cx="1172"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Collecting Data</a:t>
              </a:r>
            </a:p>
          </p:txBody>
        </p:sp>
      </p:grpSp>
      <p:grpSp>
        <p:nvGrpSpPr>
          <p:cNvPr id="5" name="Group 13"/>
          <p:cNvGrpSpPr>
            <a:grpSpLocks/>
          </p:cNvGrpSpPr>
          <p:nvPr/>
        </p:nvGrpSpPr>
        <p:grpSpPr bwMode="auto">
          <a:xfrm>
            <a:off x="914400" y="3581400"/>
            <a:ext cx="3125788" cy="542925"/>
            <a:chOff x="576" y="2256"/>
            <a:chExt cx="1969" cy="342"/>
          </a:xfrm>
        </p:grpSpPr>
        <p:pic>
          <p:nvPicPr>
            <p:cNvPr id="21558" name="Picture 14"/>
            <p:cNvPicPr>
              <a:picLocks noChangeAspect="1" noChangeArrowheads="1"/>
            </p:cNvPicPr>
            <p:nvPr/>
          </p:nvPicPr>
          <p:blipFill>
            <a:blip r:embed="rId3"/>
            <a:srcRect/>
            <a:stretch>
              <a:fillRect/>
            </a:stretch>
          </p:blipFill>
          <p:spPr bwMode="auto">
            <a:xfrm>
              <a:off x="576" y="2256"/>
              <a:ext cx="1969" cy="342"/>
            </a:xfrm>
            <a:prstGeom prst="rect">
              <a:avLst/>
            </a:prstGeom>
            <a:noFill/>
            <a:ln w="9525">
              <a:noFill/>
              <a:miter lim="800000"/>
              <a:headEnd/>
              <a:tailEnd/>
            </a:ln>
          </p:spPr>
        </p:pic>
        <p:sp>
          <p:nvSpPr>
            <p:cNvPr id="21559" name="Text Box 15"/>
            <p:cNvSpPr txBox="1">
              <a:spLocks noChangeArrowheads="1"/>
            </p:cNvSpPr>
            <p:nvPr/>
          </p:nvSpPr>
          <p:spPr bwMode="auto">
            <a:xfrm>
              <a:off x="576" y="2256"/>
              <a:ext cx="1540"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Specifying a Purpose</a:t>
              </a:r>
            </a:p>
          </p:txBody>
        </p:sp>
      </p:grpSp>
      <p:grpSp>
        <p:nvGrpSpPr>
          <p:cNvPr id="6" name="Group 16"/>
          <p:cNvGrpSpPr>
            <a:grpSpLocks/>
          </p:cNvGrpSpPr>
          <p:nvPr/>
        </p:nvGrpSpPr>
        <p:grpSpPr bwMode="auto">
          <a:xfrm>
            <a:off x="914400" y="2971800"/>
            <a:ext cx="3125788" cy="542925"/>
            <a:chOff x="576" y="1872"/>
            <a:chExt cx="1969" cy="342"/>
          </a:xfrm>
        </p:grpSpPr>
        <p:pic>
          <p:nvPicPr>
            <p:cNvPr id="21556" name="Picture 17"/>
            <p:cNvPicPr>
              <a:picLocks noChangeAspect="1" noChangeArrowheads="1"/>
            </p:cNvPicPr>
            <p:nvPr/>
          </p:nvPicPr>
          <p:blipFill>
            <a:blip r:embed="rId3"/>
            <a:srcRect/>
            <a:stretch>
              <a:fillRect/>
            </a:stretch>
          </p:blipFill>
          <p:spPr bwMode="auto">
            <a:xfrm>
              <a:off x="576" y="1872"/>
              <a:ext cx="1969" cy="342"/>
            </a:xfrm>
            <a:prstGeom prst="rect">
              <a:avLst/>
            </a:prstGeom>
            <a:noFill/>
            <a:ln w="9525">
              <a:noFill/>
              <a:miter lim="800000"/>
              <a:headEnd/>
              <a:tailEnd/>
            </a:ln>
          </p:spPr>
        </p:pic>
        <p:sp>
          <p:nvSpPr>
            <p:cNvPr id="21557" name="Text Box 18"/>
            <p:cNvSpPr txBox="1">
              <a:spLocks noChangeArrowheads="1"/>
            </p:cNvSpPr>
            <p:nvPr/>
          </p:nvSpPr>
          <p:spPr bwMode="auto">
            <a:xfrm>
              <a:off x="576" y="1872"/>
              <a:ext cx="1817"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Reviewing the Literature</a:t>
              </a:r>
            </a:p>
          </p:txBody>
        </p:sp>
      </p:grpSp>
      <p:grpSp>
        <p:nvGrpSpPr>
          <p:cNvPr id="7" name="Group 19"/>
          <p:cNvGrpSpPr>
            <a:grpSpLocks/>
          </p:cNvGrpSpPr>
          <p:nvPr/>
        </p:nvGrpSpPr>
        <p:grpSpPr bwMode="auto">
          <a:xfrm>
            <a:off x="914400" y="2362200"/>
            <a:ext cx="3125788" cy="542925"/>
            <a:chOff x="576" y="1488"/>
            <a:chExt cx="1969" cy="342"/>
          </a:xfrm>
        </p:grpSpPr>
        <p:pic>
          <p:nvPicPr>
            <p:cNvPr id="21554" name="Picture 20"/>
            <p:cNvPicPr>
              <a:picLocks noChangeAspect="1" noChangeArrowheads="1"/>
            </p:cNvPicPr>
            <p:nvPr/>
          </p:nvPicPr>
          <p:blipFill>
            <a:blip r:embed="rId3"/>
            <a:srcRect/>
            <a:stretch>
              <a:fillRect/>
            </a:stretch>
          </p:blipFill>
          <p:spPr bwMode="auto">
            <a:xfrm>
              <a:off x="576" y="1488"/>
              <a:ext cx="1969" cy="342"/>
            </a:xfrm>
            <a:prstGeom prst="rect">
              <a:avLst/>
            </a:prstGeom>
            <a:noFill/>
            <a:ln w="9525">
              <a:noFill/>
              <a:miter lim="800000"/>
              <a:headEnd/>
              <a:tailEnd/>
            </a:ln>
          </p:spPr>
        </p:pic>
        <p:sp>
          <p:nvSpPr>
            <p:cNvPr id="21555" name="Text Box 21"/>
            <p:cNvSpPr txBox="1">
              <a:spLocks noChangeArrowheads="1"/>
            </p:cNvSpPr>
            <p:nvPr/>
          </p:nvSpPr>
          <p:spPr bwMode="auto">
            <a:xfrm>
              <a:off x="576" y="1488"/>
              <a:ext cx="1600" cy="222"/>
            </a:xfrm>
            <a:prstGeom prst="rect">
              <a:avLst/>
            </a:prstGeom>
            <a:noFill/>
            <a:ln w="9525">
              <a:noFill/>
              <a:miter lim="800000"/>
              <a:headEnd/>
              <a:tailEnd/>
            </a:ln>
          </p:spPr>
          <p:txBody>
            <a:bodyPr wrap="none" lIns="90000" tIns="46800" rIns="90000" bIns="46800" anchor="ctr">
              <a:spAutoFit/>
            </a:bodyPr>
            <a:lstStyle/>
            <a:p>
              <a:pPr algn="ctr">
                <a:lnSpc>
                  <a:spcPct val="93000"/>
                </a:lnSpc>
                <a:buClr>
                  <a:srgbClr val="FFFFFF"/>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FFFF"/>
                  </a:solidFill>
                </a:rPr>
                <a:t>Identifying a Problem</a:t>
              </a:r>
            </a:p>
          </p:txBody>
        </p:sp>
      </p:grpSp>
      <p:sp>
        <p:nvSpPr>
          <p:cNvPr id="21515" name="Text Box 22"/>
          <p:cNvSpPr txBox="1">
            <a:spLocks noChangeArrowheads="1"/>
          </p:cNvSpPr>
          <p:nvPr/>
        </p:nvSpPr>
        <p:spPr bwMode="auto">
          <a:xfrm>
            <a:off x="6705600" y="1905000"/>
            <a:ext cx="2209800" cy="352425"/>
          </a:xfrm>
          <a:prstGeom prst="rect">
            <a:avLst/>
          </a:prstGeom>
          <a:noFill/>
          <a:ln w="9525">
            <a:noFill/>
            <a:miter lim="800000"/>
            <a:headEnd/>
            <a:tailEnd/>
          </a:ln>
        </p:spPr>
        <p:txBody>
          <a:bodyPr lIns="90000" tIns="46800" rIns="90000" bIns="46800">
            <a:spAutoFit/>
          </a:bodyPr>
          <a:lstStyle/>
          <a:p>
            <a:pPr>
              <a:lnSpc>
                <a:spcPct val="93000"/>
              </a:lnSpc>
              <a:spcBef>
                <a:spcPts val="1238"/>
              </a:spcBef>
              <a:buClr>
                <a:srgbClr val="00E4A8"/>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u="sng"/>
              <a:t>Research Designs</a:t>
            </a:r>
          </a:p>
        </p:txBody>
      </p:sp>
      <p:sp>
        <p:nvSpPr>
          <p:cNvPr id="21516" name="Text Box 23"/>
          <p:cNvSpPr txBox="1">
            <a:spLocks noChangeArrowheads="1"/>
          </p:cNvSpPr>
          <p:nvPr/>
        </p:nvSpPr>
        <p:spPr bwMode="auto">
          <a:xfrm>
            <a:off x="4114800" y="1889125"/>
            <a:ext cx="2209800" cy="352425"/>
          </a:xfrm>
          <a:prstGeom prst="rect">
            <a:avLst/>
          </a:prstGeom>
          <a:noFill/>
          <a:ln w="9525">
            <a:noFill/>
            <a:miter lim="800000"/>
            <a:headEnd/>
            <a:tailEnd/>
          </a:ln>
        </p:spPr>
        <p:txBody>
          <a:bodyPr lIns="90000" tIns="46800" rIns="90000" bIns="46800">
            <a:spAutoFit/>
          </a:bodyPr>
          <a:lstStyle/>
          <a:p>
            <a:pPr>
              <a:lnSpc>
                <a:spcPct val="93000"/>
              </a:lnSpc>
              <a:spcBef>
                <a:spcPts val="1238"/>
              </a:spcBef>
              <a:buClr>
                <a:srgbClr val="00E4A8"/>
              </a:buClr>
              <a:buSzPct val="83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u="sng">
                <a:solidFill>
                  <a:srgbClr val="006000"/>
                </a:solidFill>
              </a:rPr>
              <a:t>Two Approaches</a:t>
            </a:r>
          </a:p>
        </p:txBody>
      </p:sp>
      <p:sp>
        <p:nvSpPr>
          <p:cNvPr id="21517" name="Text Box 24"/>
          <p:cNvSpPr txBox="1">
            <a:spLocks noChangeArrowheads="1"/>
          </p:cNvSpPr>
          <p:nvPr/>
        </p:nvSpPr>
        <p:spPr bwMode="auto">
          <a:xfrm>
            <a:off x="4451350" y="220980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18" name="Text Box 25"/>
          <p:cNvSpPr txBox="1">
            <a:spLocks noChangeArrowheads="1"/>
          </p:cNvSpPr>
          <p:nvPr/>
        </p:nvSpPr>
        <p:spPr bwMode="auto">
          <a:xfrm>
            <a:off x="4451350" y="286385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19" name="Text Box 26"/>
          <p:cNvSpPr txBox="1">
            <a:spLocks noChangeArrowheads="1"/>
          </p:cNvSpPr>
          <p:nvPr/>
        </p:nvSpPr>
        <p:spPr bwMode="auto">
          <a:xfrm>
            <a:off x="4451350" y="347345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20" name="Text Box 27"/>
          <p:cNvSpPr txBox="1">
            <a:spLocks noChangeArrowheads="1"/>
          </p:cNvSpPr>
          <p:nvPr/>
        </p:nvSpPr>
        <p:spPr bwMode="auto">
          <a:xfrm>
            <a:off x="4451350" y="415925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21" name="Text Box 28"/>
          <p:cNvSpPr txBox="1">
            <a:spLocks noChangeArrowheads="1"/>
          </p:cNvSpPr>
          <p:nvPr/>
        </p:nvSpPr>
        <p:spPr bwMode="auto">
          <a:xfrm>
            <a:off x="4527550" y="484505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22" name="Text Box 29"/>
          <p:cNvSpPr txBox="1">
            <a:spLocks noChangeArrowheads="1"/>
          </p:cNvSpPr>
          <p:nvPr/>
        </p:nvSpPr>
        <p:spPr bwMode="auto">
          <a:xfrm>
            <a:off x="4527550" y="5530850"/>
            <a:ext cx="1598613" cy="628650"/>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Quantitative</a:t>
            </a:r>
          </a:p>
          <a:p>
            <a:pPr>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Qualitative</a:t>
            </a:r>
          </a:p>
        </p:txBody>
      </p:sp>
      <p:sp>
        <p:nvSpPr>
          <p:cNvPr id="21523" name="AutoShape 30"/>
          <p:cNvSpPr>
            <a:spLocks noChangeArrowheads="1"/>
          </p:cNvSpPr>
          <p:nvPr/>
        </p:nvSpPr>
        <p:spPr bwMode="auto">
          <a:xfrm>
            <a:off x="4114800" y="23622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4" name="AutoShape 31"/>
          <p:cNvSpPr>
            <a:spLocks noChangeArrowheads="1"/>
          </p:cNvSpPr>
          <p:nvPr/>
        </p:nvSpPr>
        <p:spPr bwMode="auto">
          <a:xfrm>
            <a:off x="4114800" y="25908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5" name="AutoShape 32"/>
          <p:cNvSpPr>
            <a:spLocks noChangeArrowheads="1"/>
          </p:cNvSpPr>
          <p:nvPr/>
        </p:nvSpPr>
        <p:spPr bwMode="auto">
          <a:xfrm>
            <a:off x="4114800" y="32766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6" name="AutoShape 33"/>
          <p:cNvSpPr>
            <a:spLocks noChangeArrowheads="1"/>
          </p:cNvSpPr>
          <p:nvPr/>
        </p:nvSpPr>
        <p:spPr bwMode="auto">
          <a:xfrm>
            <a:off x="4114800" y="29718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7" name="AutoShape 34"/>
          <p:cNvSpPr>
            <a:spLocks noChangeArrowheads="1"/>
          </p:cNvSpPr>
          <p:nvPr/>
        </p:nvSpPr>
        <p:spPr bwMode="auto">
          <a:xfrm>
            <a:off x="4114800" y="35814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8" name="AutoShape 35"/>
          <p:cNvSpPr>
            <a:spLocks noChangeArrowheads="1"/>
          </p:cNvSpPr>
          <p:nvPr/>
        </p:nvSpPr>
        <p:spPr bwMode="auto">
          <a:xfrm>
            <a:off x="4114800" y="38862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29" name="AutoShape 36"/>
          <p:cNvSpPr>
            <a:spLocks noChangeArrowheads="1"/>
          </p:cNvSpPr>
          <p:nvPr/>
        </p:nvSpPr>
        <p:spPr bwMode="auto">
          <a:xfrm>
            <a:off x="4114800" y="45720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0" name="AutoShape 37"/>
          <p:cNvSpPr>
            <a:spLocks noChangeArrowheads="1"/>
          </p:cNvSpPr>
          <p:nvPr/>
        </p:nvSpPr>
        <p:spPr bwMode="auto">
          <a:xfrm>
            <a:off x="4114800" y="42672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1" name="AutoShape 38"/>
          <p:cNvSpPr>
            <a:spLocks noChangeArrowheads="1"/>
          </p:cNvSpPr>
          <p:nvPr/>
        </p:nvSpPr>
        <p:spPr bwMode="auto">
          <a:xfrm>
            <a:off x="4114800" y="56388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2" name="AutoShape 39"/>
          <p:cNvSpPr>
            <a:spLocks noChangeArrowheads="1"/>
          </p:cNvSpPr>
          <p:nvPr/>
        </p:nvSpPr>
        <p:spPr bwMode="auto">
          <a:xfrm>
            <a:off x="4114800" y="49530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3" name="AutoShape 40"/>
          <p:cNvSpPr>
            <a:spLocks noChangeArrowheads="1"/>
          </p:cNvSpPr>
          <p:nvPr/>
        </p:nvSpPr>
        <p:spPr bwMode="auto">
          <a:xfrm>
            <a:off x="4114800" y="52578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4" name="AutoShape 41"/>
          <p:cNvSpPr>
            <a:spLocks noChangeArrowheads="1"/>
          </p:cNvSpPr>
          <p:nvPr/>
        </p:nvSpPr>
        <p:spPr bwMode="auto">
          <a:xfrm>
            <a:off x="4114800" y="5943600"/>
            <a:ext cx="381000" cy="152400"/>
          </a:xfrm>
          <a:prstGeom prst="rightArrow">
            <a:avLst>
              <a:gd name="adj1" fmla="val 50000"/>
              <a:gd name="adj2" fmla="val 62500"/>
            </a:avLst>
          </a:prstGeom>
          <a:solidFill>
            <a:srgbClr val="00E4A8"/>
          </a:solidFill>
          <a:ln w="9360">
            <a:solidFill>
              <a:srgbClr val="000000"/>
            </a:solidFill>
            <a:miter lim="800000"/>
            <a:headEnd/>
            <a:tailEnd/>
          </a:ln>
        </p:spPr>
        <p:txBody>
          <a:bodyPr wrap="none" anchor="ctr"/>
          <a:lstStyle/>
          <a:p>
            <a:endParaRPr lang="en-US" sz="1800" i="1"/>
          </a:p>
        </p:txBody>
      </p:sp>
      <p:sp>
        <p:nvSpPr>
          <p:cNvPr id="21535" name="Line 42"/>
          <p:cNvSpPr>
            <a:spLocks noChangeShapeType="1"/>
          </p:cNvSpPr>
          <p:nvPr/>
        </p:nvSpPr>
        <p:spPr bwMode="auto">
          <a:xfrm>
            <a:off x="5791200" y="4267200"/>
            <a:ext cx="762000" cy="1588"/>
          </a:xfrm>
          <a:prstGeom prst="line">
            <a:avLst/>
          </a:prstGeom>
          <a:noFill/>
          <a:ln w="38160">
            <a:solidFill>
              <a:srgbClr val="000000"/>
            </a:solidFill>
            <a:round/>
            <a:headEnd/>
            <a:tailEnd/>
          </a:ln>
        </p:spPr>
        <p:txBody>
          <a:bodyPr/>
          <a:lstStyle/>
          <a:p>
            <a:endParaRPr lang="en-US"/>
          </a:p>
        </p:txBody>
      </p:sp>
      <p:sp>
        <p:nvSpPr>
          <p:cNvPr id="21536" name="Line 43"/>
          <p:cNvSpPr>
            <a:spLocks noChangeShapeType="1"/>
          </p:cNvSpPr>
          <p:nvPr/>
        </p:nvSpPr>
        <p:spPr bwMode="auto">
          <a:xfrm>
            <a:off x="6553200" y="4267200"/>
            <a:ext cx="1588" cy="1447800"/>
          </a:xfrm>
          <a:prstGeom prst="line">
            <a:avLst/>
          </a:prstGeom>
          <a:noFill/>
          <a:ln w="38160">
            <a:solidFill>
              <a:srgbClr val="000000"/>
            </a:solidFill>
            <a:round/>
            <a:headEnd/>
            <a:tailEnd/>
          </a:ln>
        </p:spPr>
        <p:txBody>
          <a:bodyPr/>
          <a:lstStyle/>
          <a:p>
            <a:endParaRPr lang="en-US"/>
          </a:p>
        </p:txBody>
      </p:sp>
      <p:sp>
        <p:nvSpPr>
          <p:cNvPr id="21537" name="Line 44"/>
          <p:cNvSpPr>
            <a:spLocks noChangeShapeType="1"/>
          </p:cNvSpPr>
          <p:nvPr/>
        </p:nvSpPr>
        <p:spPr bwMode="auto">
          <a:xfrm>
            <a:off x="5791200" y="5791200"/>
            <a:ext cx="762000" cy="1588"/>
          </a:xfrm>
          <a:prstGeom prst="line">
            <a:avLst/>
          </a:prstGeom>
          <a:noFill/>
          <a:ln w="38160">
            <a:solidFill>
              <a:srgbClr val="000000"/>
            </a:solidFill>
            <a:round/>
            <a:headEnd/>
            <a:tailEnd/>
          </a:ln>
        </p:spPr>
        <p:txBody>
          <a:bodyPr/>
          <a:lstStyle/>
          <a:p>
            <a:endParaRPr lang="en-US"/>
          </a:p>
        </p:txBody>
      </p:sp>
      <p:sp>
        <p:nvSpPr>
          <p:cNvPr id="21538" name="Line 45"/>
          <p:cNvSpPr>
            <a:spLocks noChangeShapeType="1"/>
          </p:cNvSpPr>
          <p:nvPr/>
        </p:nvSpPr>
        <p:spPr bwMode="auto">
          <a:xfrm>
            <a:off x="5791200" y="4953000"/>
            <a:ext cx="762000" cy="1588"/>
          </a:xfrm>
          <a:prstGeom prst="line">
            <a:avLst/>
          </a:prstGeom>
          <a:noFill/>
          <a:ln w="38160">
            <a:solidFill>
              <a:srgbClr val="000000"/>
            </a:solidFill>
            <a:round/>
            <a:headEnd/>
            <a:tailEnd/>
          </a:ln>
        </p:spPr>
        <p:txBody>
          <a:bodyPr/>
          <a:lstStyle/>
          <a:p>
            <a:endParaRPr lang="en-US"/>
          </a:p>
        </p:txBody>
      </p:sp>
      <p:sp>
        <p:nvSpPr>
          <p:cNvPr id="21539" name="Line 46"/>
          <p:cNvSpPr>
            <a:spLocks noChangeShapeType="1"/>
          </p:cNvSpPr>
          <p:nvPr/>
        </p:nvSpPr>
        <p:spPr bwMode="auto">
          <a:xfrm>
            <a:off x="6553200" y="5791200"/>
            <a:ext cx="1588" cy="1588"/>
          </a:xfrm>
          <a:prstGeom prst="line">
            <a:avLst/>
          </a:prstGeom>
          <a:noFill/>
          <a:ln w="9360">
            <a:solidFill>
              <a:srgbClr val="000000"/>
            </a:solidFill>
            <a:round/>
            <a:headEnd/>
            <a:tailEnd/>
          </a:ln>
        </p:spPr>
        <p:txBody>
          <a:bodyPr/>
          <a:lstStyle/>
          <a:p>
            <a:endParaRPr lang="en-US"/>
          </a:p>
        </p:txBody>
      </p:sp>
      <p:sp>
        <p:nvSpPr>
          <p:cNvPr id="21540" name="Line 47"/>
          <p:cNvSpPr>
            <a:spLocks noChangeShapeType="1"/>
          </p:cNvSpPr>
          <p:nvPr/>
        </p:nvSpPr>
        <p:spPr bwMode="auto">
          <a:xfrm>
            <a:off x="6553200" y="5638800"/>
            <a:ext cx="1588" cy="152400"/>
          </a:xfrm>
          <a:prstGeom prst="line">
            <a:avLst/>
          </a:prstGeom>
          <a:noFill/>
          <a:ln w="38160">
            <a:solidFill>
              <a:srgbClr val="000000"/>
            </a:solidFill>
            <a:round/>
            <a:headEnd/>
            <a:tailEnd/>
          </a:ln>
        </p:spPr>
        <p:txBody>
          <a:bodyPr/>
          <a:lstStyle/>
          <a:p>
            <a:endParaRPr lang="en-US"/>
          </a:p>
        </p:txBody>
      </p:sp>
      <p:sp>
        <p:nvSpPr>
          <p:cNvPr id="21541" name="AutoShape 48"/>
          <p:cNvSpPr>
            <a:spLocks noChangeArrowheads="1"/>
          </p:cNvSpPr>
          <p:nvPr/>
        </p:nvSpPr>
        <p:spPr bwMode="auto">
          <a:xfrm rot="-1440000">
            <a:off x="6548438" y="3890963"/>
            <a:ext cx="533400" cy="304800"/>
          </a:xfrm>
          <a:prstGeom prst="rightArrow">
            <a:avLst>
              <a:gd name="adj1" fmla="val 50000"/>
              <a:gd name="adj2" fmla="val 43750"/>
            </a:avLst>
          </a:prstGeom>
          <a:solidFill>
            <a:srgbClr val="000000"/>
          </a:solidFill>
          <a:ln w="9360">
            <a:solidFill>
              <a:srgbClr val="000000"/>
            </a:solidFill>
            <a:miter lim="800000"/>
            <a:headEnd/>
            <a:tailEnd/>
          </a:ln>
        </p:spPr>
        <p:txBody>
          <a:bodyPr wrap="none" anchor="ctr"/>
          <a:lstStyle/>
          <a:p>
            <a:endParaRPr lang="en-US" sz="1800" i="1"/>
          </a:p>
        </p:txBody>
      </p:sp>
      <p:sp>
        <p:nvSpPr>
          <p:cNvPr id="52" name="Text Box 49"/>
          <p:cNvSpPr txBox="1">
            <a:spLocks noChangeArrowheads="1"/>
          </p:cNvSpPr>
          <p:nvPr/>
        </p:nvSpPr>
        <p:spPr bwMode="auto">
          <a:xfrm>
            <a:off x="7086600" y="3200400"/>
            <a:ext cx="1706563" cy="906463"/>
          </a:xfrm>
          <a:prstGeom prst="rect">
            <a:avLst/>
          </a:prstGeom>
          <a:noFill/>
          <a:ln w="9525">
            <a:noFill/>
            <a:miter lim="800000"/>
            <a:headEnd/>
            <a:tailEnd/>
          </a:ln>
        </p:spPr>
        <p:txBody>
          <a:bodyPr wrap="none" lIns="90000" tIns="46800" rIns="90000" bIns="46800">
            <a:spAutoFit/>
          </a:bodyPr>
          <a:lstStyle/>
          <a:p>
            <a:pPr>
              <a:lnSpc>
                <a:spcPct val="93000"/>
              </a:lnSpc>
              <a:buClr>
                <a:srgbClr val="000000"/>
              </a:buClr>
              <a:buSzPct val="66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Experimental</a:t>
            </a:r>
          </a:p>
          <a:p>
            <a:pPr>
              <a:buClr>
                <a:srgbClr val="000000"/>
              </a:buClr>
              <a:buSzPct val="66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Correlational</a:t>
            </a:r>
          </a:p>
          <a:p>
            <a:pPr>
              <a:buClr>
                <a:srgbClr val="000000"/>
              </a:buClr>
              <a:buSzPct val="66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t>Survey</a:t>
            </a:r>
          </a:p>
        </p:txBody>
      </p:sp>
      <p:sp>
        <p:nvSpPr>
          <p:cNvPr id="21543" name="Line 50"/>
          <p:cNvSpPr>
            <a:spLocks noChangeShapeType="1"/>
          </p:cNvSpPr>
          <p:nvPr/>
        </p:nvSpPr>
        <p:spPr bwMode="auto">
          <a:xfrm>
            <a:off x="5715000" y="4572000"/>
            <a:ext cx="1295400" cy="1588"/>
          </a:xfrm>
          <a:prstGeom prst="line">
            <a:avLst/>
          </a:prstGeom>
          <a:noFill/>
          <a:ln w="38160">
            <a:solidFill>
              <a:srgbClr val="FF3300"/>
            </a:solidFill>
            <a:round/>
            <a:headEnd/>
            <a:tailEnd/>
          </a:ln>
        </p:spPr>
        <p:txBody>
          <a:bodyPr/>
          <a:lstStyle/>
          <a:p>
            <a:endParaRPr lang="en-US"/>
          </a:p>
        </p:txBody>
      </p:sp>
      <p:sp>
        <p:nvSpPr>
          <p:cNvPr id="21544" name="Line 51"/>
          <p:cNvSpPr>
            <a:spLocks noChangeShapeType="1"/>
          </p:cNvSpPr>
          <p:nvPr/>
        </p:nvSpPr>
        <p:spPr bwMode="auto">
          <a:xfrm>
            <a:off x="7010400" y="4572000"/>
            <a:ext cx="1588" cy="1447800"/>
          </a:xfrm>
          <a:prstGeom prst="line">
            <a:avLst/>
          </a:prstGeom>
          <a:noFill/>
          <a:ln w="38160">
            <a:solidFill>
              <a:srgbClr val="FF3300"/>
            </a:solidFill>
            <a:round/>
            <a:headEnd/>
            <a:tailEnd/>
          </a:ln>
        </p:spPr>
        <p:txBody>
          <a:bodyPr/>
          <a:lstStyle/>
          <a:p>
            <a:endParaRPr lang="en-US"/>
          </a:p>
        </p:txBody>
      </p:sp>
      <p:sp>
        <p:nvSpPr>
          <p:cNvPr id="21545" name="Line 52"/>
          <p:cNvSpPr>
            <a:spLocks noChangeShapeType="1"/>
          </p:cNvSpPr>
          <p:nvPr/>
        </p:nvSpPr>
        <p:spPr bwMode="auto">
          <a:xfrm>
            <a:off x="5715000" y="6019800"/>
            <a:ext cx="1295400" cy="1588"/>
          </a:xfrm>
          <a:prstGeom prst="line">
            <a:avLst/>
          </a:prstGeom>
          <a:noFill/>
          <a:ln w="38160">
            <a:solidFill>
              <a:srgbClr val="FF3300"/>
            </a:solidFill>
            <a:round/>
            <a:headEnd/>
            <a:tailEnd/>
          </a:ln>
        </p:spPr>
        <p:txBody>
          <a:bodyPr/>
          <a:lstStyle/>
          <a:p>
            <a:endParaRPr lang="en-US"/>
          </a:p>
        </p:txBody>
      </p:sp>
      <p:sp>
        <p:nvSpPr>
          <p:cNvPr id="21546" name="Line 55"/>
          <p:cNvSpPr>
            <a:spLocks noChangeShapeType="1"/>
          </p:cNvSpPr>
          <p:nvPr/>
        </p:nvSpPr>
        <p:spPr bwMode="auto">
          <a:xfrm>
            <a:off x="5715000" y="5334000"/>
            <a:ext cx="1295400" cy="1588"/>
          </a:xfrm>
          <a:prstGeom prst="line">
            <a:avLst/>
          </a:prstGeom>
          <a:noFill/>
          <a:ln w="38160">
            <a:solidFill>
              <a:srgbClr val="FF3300"/>
            </a:solidFill>
            <a:round/>
            <a:headEnd/>
            <a:tailEnd/>
          </a:ln>
        </p:spPr>
        <p:txBody>
          <a:bodyPr/>
          <a:lstStyle/>
          <a:p>
            <a:endParaRPr lang="en-US"/>
          </a:p>
        </p:txBody>
      </p:sp>
      <p:sp>
        <p:nvSpPr>
          <p:cNvPr id="21547" name="AutoShape 56"/>
          <p:cNvSpPr>
            <a:spLocks noChangeArrowheads="1"/>
          </p:cNvSpPr>
          <p:nvPr/>
        </p:nvSpPr>
        <p:spPr bwMode="auto">
          <a:xfrm>
            <a:off x="7315200" y="5715000"/>
            <a:ext cx="381000" cy="304800"/>
          </a:xfrm>
          <a:prstGeom prst="rightArrow">
            <a:avLst>
              <a:gd name="adj1" fmla="val 50000"/>
              <a:gd name="adj2" fmla="val 31250"/>
            </a:avLst>
          </a:prstGeom>
          <a:solidFill>
            <a:srgbClr val="FF3300"/>
          </a:solidFill>
          <a:ln w="9360">
            <a:solidFill>
              <a:srgbClr val="FF3300"/>
            </a:solidFill>
            <a:miter lim="800000"/>
            <a:headEnd/>
            <a:tailEnd/>
          </a:ln>
        </p:spPr>
        <p:txBody>
          <a:bodyPr wrap="none" anchor="ctr"/>
          <a:lstStyle/>
          <a:p>
            <a:endParaRPr lang="en-US" sz="1800" i="1"/>
          </a:p>
        </p:txBody>
      </p:sp>
      <p:sp>
        <p:nvSpPr>
          <p:cNvPr id="58" name="Text Box 57"/>
          <p:cNvSpPr txBox="1">
            <a:spLocks noChangeArrowheads="1"/>
          </p:cNvSpPr>
          <p:nvPr/>
        </p:nvSpPr>
        <p:spPr bwMode="auto">
          <a:xfrm>
            <a:off x="7681913" y="5678488"/>
            <a:ext cx="1462087" cy="341312"/>
          </a:xfrm>
          <a:prstGeom prst="rect">
            <a:avLst/>
          </a:prstGeom>
          <a:noFill/>
          <a:ln w="9525">
            <a:noFill/>
            <a:miter lim="800000"/>
            <a:headEnd/>
            <a:tailEnd/>
          </a:ln>
        </p:spPr>
        <p:txBody>
          <a:bodyPr lIns="90000" tIns="46800" rIns="90000" bIns="46800">
            <a:spAutoFit/>
          </a:bodyPr>
          <a:lstStyle/>
          <a:p>
            <a:pPr>
              <a:buClr>
                <a:srgbClr val="FFCF01"/>
              </a:buClr>
              <a:buSzPct val="66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FF3300"/>
                </a:solidFill>
              </a:rPr>
              <a:t>Narrative</a:t>
            </a:r>
          </a:p>
        </p:txBody>
      </p:sp>
      <p:sp>
        <p:nvSpPr>
          <p:cNvPr id="21549" name="Line 58"/>
          <p:cNvSpPr>
            <a:spLocks noChangeShapeType="1"/>
          </p:cNvSpPr>
          <p:nvPr/>
        </p:nvSpPr>
        <p:spPr bwMode="auto">
          <a:xfrm>
            <a:off x="6553200" y="4267200"/>
            <a:ext cx="762000" cy="1588"/>
          </a:xfrm>
          <a:prstGeom prst="line">
            <a:avLst/>
          </a:prstGeom>
          <a:noFill/>
          <a:ln w="38160">
            <a:solidFill>
              <a:srgbClr val="FF9900"/>
            </a:solidFill>
            <a:round/>
            <a:headEnd/>
            <a:tailEnd/>
          </a:ln>
        </p:spPr>
        <p:txBody>
          <a:bodyPr/>
          <a:lstStyle/>
          <a:p>
            <a:endParaRPr lang="en-US"/>
          </a:p>
        </p:txBody>
      </p:sp>
      <p:sp>
        <p:nvSpPr>
          <p:cNvPr id="21550" name="Line 59"/>
          <p:cNvSpPr>
            <a:spLocks noChangeShapeType="1"/>
          </p:cNvSpPr>
          <p:nvPr/>
        </p:nvSpPr>
        <p:spPr bwMode="auto">
          <a:xfrm>
            <a:off x="7315200" y="4267200"/>
            <a:ext cx="1588" cy="1752600"/>
          </a:xfrm>
          <a:prstGeom prst="line">
            <a:avLst/>
          </a:prstGeom>
          <a:noFill/>
          <a:ln w="38160">
            <a:solidFill>
              <a:srgbClr val="FF9900"/>
            </a:solidFill>
            <a:round/>
            <a:headEnd/>
            <a:tailEnd/>
          </a:ln>
        </p:spPr>
        <p:txBody>
          <a:bodyPr/>
          <a:lstStyle/>
          <a:p>
            <a:endParaRPr lang="en-US"/>
          </a:p>
        </p:txBody>
      </p:sp>
      <p:sp>
        <p:nvSpPr>
          <p:cNvPr id="21551" name="AutoShape 60"/>
          <p:cNvSpPr>
            <a:spLocks noChangeArrowheads="1"/>
          </p:cNvSpPr>
          <p:nvPr/>
        </p:nvSpPr>
        <p:spPr bwMode="auto">
          <a:xfrm>
            <a:off x="7391400" y="4572000"/>
            <a:ext cx="457200" cy="304800"/>
          </a:xfrm>
          <a:prstGeom prst="rightArrow">
            <a:avLst>
              <a:gd name="adj1" fmla="val 50000"/>
              <a:gd name="adj2" fmla="val 37500"/>
            </a:avLst>
          </a:prstGeom>
          <a:solidFill>
            <a:srgbClr val="FF9900"/>
          </a:solidFill>
          <a:ln w="9360">
            <a:solidFill>
              <a:srgbClr val="000000"/>
            </a:solidFill>
            <a:miter lim="800000"/>
            <a:headEnd/>
            <a:tailEnd/>
          </a:ln>
        </p:spPr>
        <p:txBody>
          <a:bodyPr wrap="none" anchor="ctr"/>
          <a:lstStyle/>
          <a:p>
            <a:endParaRPr lang="en-US" sz="1800" i="1"/>
          </a:p>
        </p:txBody>
      </p:sp>
      <p:sp>
        <p:nvSpPr>
          <p:cNvPr id="62" name="Text Box 61"/>
          <p:cNvSpPr txBox="1">
            <a:spLocks noChangeArrowheads="1"/>
          </p:cNvSpPr>
          <p:nvPr/>
        </p:nvSpPr>
        <p:spPr bwMode="auto">
          <a:xfrm>
            <a:off x="7848600" y="4572000"/>
            <a:ext cx="887413" cy="352425"/>
          </a:xfrm>
          <a:prstGeom prst="rect">
            <a:avLst/>
          </a:prstGeom>
          <a:noFill/>
          <a:ln w="9525">
            <a:noFill/>
            <a:miter lim="800000"/>
            <a:headEnd/>
            <a:tailEnd/>
          </a:ln>
        </p:spPr>
        <p:txBody>
          <a:bodyPr wrap="none" lIns="90000" tIns="46800" rIns="90000" bIns="46800">
            <a:spAutoFit/>
          </a:bodyPr>
          <a:lstStyle/>
          <a:p>
            <a:pPr>
              <a:lnSpc>
                <a:spcPct val="93000"/>
              </a:lnSpc>
              <a:buClr>
                <a:srgbClr val="FF9900"/>
              </a:buClr>
              <a:buSzPct val="66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FF9900"/>
                </a:solidFill>
              </a:rPr>
              <a:t>Mixed</a:t>
            </a:r>
          </a:p>
        </p:txBody>
      </p:sp>
      <p:sp>
        <p:nvSpPr>
          <p:cNvPr id="21553" name="Line 62"/>
          <p:cNvSpPr>
            <a:spLocks noChangeShapeType="1"/>
          </p:cNvSpPr>
          <p:nvPr/>
        </p:nvSpPr>
        <p:spPr bwMode="auto">
          <a:xfrm>
            <a:off x="6858000" y="6019800"/>
            <a:ext cx="457200" cy="1588"/>
          </a:xfrm>
          <a:prstGeom prst="line">
            <a:avLst/>
          </a:prstGeom>
          <a:noFill/>
          <a:ln w="38160">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utoUpdateAnimBg="0"/>
      <p:bldP spid="58" grpId="0" autoUpdateAnimBg="0"/>
      <p:bldP spid="62"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p>
          <a:p>
            <a:pPr algn="ctr"/>
            <a:r>
              <a:rPr lang="en-US" sz="2400" b="1"/>
              <a:t>Sampling Terms and Procedures</a:t>
            </a:r>
          </a:p>
          <a:p>
            <a:pPr algn="ctr"/>
            <a:endParaRPr lang="en-US" sz="2400" b="1">
              <a:solidFill>
                <a:schemeClr val="tx2"/>
              </a:solidFill>
            </a:endParaRPr>
          </a:p>
        </p:txBody>
      </p:sp>
      <p:sp>
        <p:nvSpPr>
          <p:cNvPr id="22531" name="Rectangle 4"/>
          <p:cNvSpPr>
            <a:spLocks noChangeArrowheads="1"/>
          </p:cNvSpPr>
          <p:nvPr/>
        </p:nvSpPr>
        <p:spPr bwMode="auto">
          <a:xfrm>
            <a:off x="533400" y="1676400"/>
            <a:ext cx="8382000" cy="1754188"/>
          </a:xfrm>
          <a:prstGeom prst="rect">
            <a:avLst/>
          </a:prstGeom>
          <a:noFill/>
          <a:ln w="9525">
            <a:noFill/>
            <a:miter lim="800000"/>
            <a:headEnd/>
            <a:tailEnd/>
          </a:ln>
        </p:spPr>
        <p:txBody>
          <a:bodyPr>
            <a:spAutoFit/>
          </a:bodyPr>
          <a:lstStyle/>
          <a:p>
            <a:pPr marL="457200" indent="-457200">
              <a:buFont typeface="Arial" charset="0"/>
              <a:buChar char="•"/>
            </a:pPr>
            <a:r>
              <a:rPr lang="en-US" sz="1800" i="1">
                <a:solidFill>
                  <a:srgbClr val="FF0000"/>
                </a:solidFill>
              </a:rPr>
              <a:t>Population</a:t>
            </a:r>
            <a:r>
              <a:rPr lang="en-US" sz="1800" i="1"/>
              <a:t> - inclusive group defined by researcher</a:t>
            </a:r>
          </a:p>
          <a:p>
            <a:pPr marL="457200" indent="-457200">
              <a:buFont typeface="Arial" charset="0"/>
              <a:buChar char="•"/>
            </a:pPr>
            <a:r>
              <a:rPr lang="en-US" sz="1800" i="1">
                <a:solidFill>
                  <a:srgbClr val="FF0000"/>
                </a:solidFill>
              </a:rPr>
              <a:t>Sample </a:t>
            </a:r>
            <a:r>
              <a:rPr lang="en-US" sz="1800" i="1"/>
              <a:t>- representative subset of population</a:t>
            </a:r>
          </a:p>
          <a:p>
            <a:pPr marL="914400" lvl="1" indent="-457200">
              <a:buFont typeface="Wingdings" pitchFamily="2" charset="2"/>
              <a:buChar char="v"/>
            </a:pPr>
            <a:r>
              <a:rPr lang="en-US" sz="1800" i="1"/>
              <a:t>should contain essential elements of population</a:t>
            </a:r>
          </a:p>
          <a:p>
            <a:pPr marL="914400" lvl="1" indent="-457200">
              <a:buFont typeface="Wingdings" pitchFamily="2" charset="2"/>
              <a:buChar char="v"/>
            </a:pPr>
            <a:r>
              <a:rPr lang="en-US" sz="1800"/>
              <a:t>Samples are only estimates</a:t>
            </a:r>
          </a:p>
          <a:p>
            <a:pPr marL="914400" lvl="1" indent="-457200">
              <a:buFont typeface="Wingdings" pitchFamily="2" charset="2"/>
              <a:buChar char="v"/>
            </a:pPr>
            <a:r>
              <a:rPr lang="en-US" sz="1800"/>
              <a:t>The difference between the sample estimate and the true population is the “sampling error.”</a:t>
            </a:r>
            <a:endParaRPr lang="en-US" sz="1800" i="1"/>
          </a:p>
        </p:txBody>
      </p:sp>
      <p:sp>
        <p:nvSpPr>
          <p:cNvPr id="11" name="Text Box 8"/>
          <p:cNvSpPr txBox="1">
            <a:spLocks noChangeArrowheads="1"/>
          </p:cNvSpPr>
          <p:nvPr/>
        </p:nvSpPr>
        <p:spPr bwMode="auto">
          <a:xfrm>
            <a:off x="381000" y="5486400"/>
            <a:ext cx="4495800" cy="1200150"/>
          </a:xfrm>
          <a:prstGeom prst="rect">
            <a:avLst/>
          </a:prstGeom>
          <a:noFill/>
          <a:ln w="9525">
            <a:noFill/>
            <a:miter lim="800000"/>
            <a:headEnd/>
            <a:tailEnd/>
          </a:ln>
        </p:spPr>
        <p:txBody>
          <a:bodyPr>
            <a:spAutoFit/>
          </a:bodyPr>
          <a:lstStyle/>
          <a:p>
            <a:pPr algn="ctr">
              <a:defRPr/>
            </a:pPr>
            <a:r>
              <a:rPr lang="en-US" sz="1800" u="sng" dirty="0"/>
              <a:t>Population</a:t>
            </a:r>
          </a:p>
          <a:p>
            <a:pPr marL="342900" indent="-342900">
              <a:buFont typeface="Arial" pitchFamily="34" charset="0"/>
              <a:buChar char="•"/>
              <a:defRPr/>
            </a:pPr>
            <a:r>
              <a:rPr lang="en-US" sz="1800" dirty="0"/>
              <a:t>All teachers in high schools in one city</a:t>
            </a:r>
          </a:p>
          <a:p>
            <a:pPr marL="342900" indent="-342900">
              <a:buFont typeface="Arial" pitchFamily="34" charset="0"/>
              <a:buChar char="•"/>
              <a:defRPr/>
            </a:pPr>
            <a:r>
              <a:rPr lang="en-US" sz="1800" dirty="0"/>
              <a:t>College students in all community colleges</a:t>
            </a:r>
          </a:p>
        </p:txBody>
      </p:sp>
      <p:sp>
        <p:nvSpPr>
          <p:cNvPr id="22533" name="Text Box 10"/>
          <p:cNvSpPr txBox="1">
            <a:spLocks noChangeArrowheads="1"/>
          </p:cNvSpPr>
          <p:nvPr/>
        </p:nvSpPr>
        <p:spPr bwMode="auto">
          <a:xfrm>
            <a:off x="5029200" y="5486400"/>
            <a:ext cx="3884613" cy="1200150"/>
          </a:xfrm>
          <a:prstGeom prst="rect">
            <a:avLst/>
          </a:prstGeom>
          <a:noFill/>
          <a:ln w="9525">
            <a:noFill/>
            <a:miter lim="800000"/>
            <a:headEnd/>
            <a:tailEnd/>
          </a:ln>
        </p:spPr>
        <p:txBody>
          <a:bodyPr>
            <a:spAutoFit/>
          </a:bodyPr>
          <a:lstStyle/>
          <a:p>
            <a:pPr marL="342900" indent="-342900" algn="ctr"/>
            <a:r>
              <a:rPr lang="en-US" sz="1800" u="sng"/>
              <a:t>Population</a:t>
            </a:r>
            <a:endParaRPr lang="en-US" sz="1800"/>
          </a:p>
          <a:p>
            <a:pPr marL="342900" indent="-342900">
              <a:buFont typeface="Arial" charset="0"/>
              <a:buChar char="•"/>
            </a:pPr>
            <a:r>
              <a:rPr lang="en-US" sz="1800"/>
              <a:t>All high school biology teachers</a:t>
            </a:r>
          </a:p>
          <a:p>
            <a:pPr marL="342900" indent="-342900">
              <a:buFont typeface="Arial" charset="0"/>
              <a:buChar char="•"/>
            </a:pPr>
            <a:r>
              <a:rPr lang="en-US" sz="1800"/>
              <a:t>Students in one  community  college</a:t>
            </a:r>
          </a:p>
        </p:txBody>
      </p:sp>
      <p:pic>
        <p:nvPicPr>
          <p:cNvPr id="22534" name="Picture 4"/>
          <p:cNvPicPr>
            <a:picLocks noChangeAspect="1" noChangeArrowheads="1"/>
          </p:cNvPicPr>
          <p:nvPr/>
        </p:nvPicPr>
        <p:blipFill>
          <a:blip r:embed="rId3"/>
          <a:srcRect/>
          <a:stretch>
            <a:fillRect/>
          </a:stretch>
        </p:blipFill>
        <p:spPr bwMode="auto">
          <a:xfrm>
            <a:off x="1752600" y="3505200"/>
            <a:ext cx="494823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p>
          <a:p>
            <a:pPr algn="ctr"/>
            <a:r>
              <a:rPr lang="en-US" sz="2400" b="1"/>
              <a:t>Sampling Terms and Procedures</a:t>
            </a:r>
          </a:p>
          <a:p>
            <a:pPr algn="ctr"/>
            <a:endParaRPr lang="en-US" sz="2400" b="1">
              <a:solidFill>
                <a:schemeClr val="tx2"/>
              </a:solidFill>
            </a:endParaRPr>
          </a:p>
        </p:txBody>
      </p:sp>
      <p:grpSp>
        <p:nvGrpSpPr>
          <p:cNvPr id="2" name="Group 16"/>
          <p:cNvGrpSpPr>
            <a:grpSpLocks/>
          </p:cNvGrpSpPr>
          <p:nvPr/>
        </p:nvGrpSpPr>
        <p:grpSpPr bwMode="auto">
          <a:xfrm>
            <a:off x="501650" y="2017713"/>
            <a:ext cx="8085138" cy="3186112"/>
            <a:chOff x="480" y="1056"/>
            <a:chExt cx="5093" cy="2007"/>
          </a:xfrm>
        </p:grpSpPr>
        <p:sp>
          <p:nvSpPr>
            <p:cNvPr id="23556" name="Text Box 3"/>
            <p:cNvSpPr txBox="1">
              <a:spLocks noChangeArrowheads="1"/>
            </p:cNvSpPr>
            <p:nvPr/>
          </p:nvSpPr>
          <p:spPr bwMode="auto">
            <a:xfrm>
              <a:off x="1344" y="1056"/>
              <a:ext cx="2573" cy="252"/>
            </a:xfrm>
            <a:prstGeom prst="rect">
              <a:avLst/>
            </a:prstGeom>
            <a:noFill/>
            <a:ln w="9525">
              <a:noFill/>
              <a:miter lim="800000"/>
              <a:headEnd/>
              <a:tailEnd/>
            </a:ln>
          </p:spPr>
          <p:txBody>
            <a:bodyPr wrap="none">
              <a:spAutoFit/>
            </a:bodyPr>
            <a:lstStyle/>
            <a:p>
              <a:pPr algn="ctr"/>
              <a:r>
                <a:rPr lang="en-US" sz="2000" b="1">
                  <a:solidFill>
                    <a:schemeClr val="tx2"/>
                  </a:solidFill>
                </a:rPr>
                <a:t>Quantitative Sampling Strategies</a:t>
              </a:r>
            </a:p>
          </p:txBody>
        </p:sp>
        <p:sp>
          <p:nvSpPr>
            <p:cNvPr id="23557" name="Line 4"/>
            <p:cNvSpPr>
              <a:spLocks noChangeShapeType="1"/>
            </p:cNvSpPr>
            <p:nvPr/>
          </p:nvSpPr>
          <p:spPr bwMode="auto">
            <a:xfrm>
              <a:off x="2880" y="1440"/>
              <a:ext cx="0" cy="336"/>
            </a:xfrm>
            <a:prstGeom prst="line">
              <a:avLst/>
            </a:prstGeom>
            <a:noFill/>
            <a:ln w="38100">
              <a:solidFill>
                <a:schemeClr val="tx1"/>
              </a:solidFill>
              <a:round/>
              <a:headEnd/>
              <a:tailEnd/>
            </a:ln>
          </p:spPr>
          <p:txBody>
            <a:bodyPr wrap="none" anchor="ctr"/>
            <a:lstStyle/>
            <a:p>
              <a:endParaRPr lang="en-US"/>
            </a:p>
          </p:txBody>
        </p:sp>
        <p:sp>
          <p:nvSpPr>
            <p:cNvPr id="23558" name="Line 5"/>
            <p:cNvSpPr>
              <a:spLocks noChangeShapeType="1"/>
            </p:cNvSpPr>
            <p:nvPr/>
          </p:nvSpPr>
          <p:spPr bwMode="auto">
            <a:xfrm>
              <a:off x="1152" y="1776"/>
              <a:ext cx="3360" cy="0"/>
            </a:xfrm>
            <a:prstGeom prst="line">
              <a:avLst/>
            </a:prstGeom>
            <a:noFill/>
            <a:ln w="38100">
              <a:solidFill>
                <a:schemeClr val="tx1"/>
              </a:solidFill>
              <a:round/>
              <a:headEnd/>
              <a:tailEnd/>
            </a:ln>
          </p:spPr>
          <p:txBody>
            <a:bodyPr wrap="none" anchor="ctr"/>
            <a:lstStyle/>
            <a:p>
              <a:endParaRPr lang="en-US"/>
            </a:p>
          </p:txBody>
        </p:sp>
        <p:sp>
          <p:nvSpPr>
            <p:cNvPr id="23559" name="Line 6"/>
            <p:cNvSpPr>
              <a:spLocks noChangeShapeType="1"/>
            </p:cNvSpPr>
            <p:nvPr/>
          </p:nvSpPr>
          <p:spPr bwMode="auto">
            <a:xfrm>
              <a:off x="1152" y="1776"/>
              <a:ext cx="0" cy="240"/>
            </a:xfrm>
            <a:prstGeom prst="line">
              <a:avLst/>
            </a:prstGeom>
            <a:noFill/>
            <a:ln w="38100">
              <a:solidFill>
                <a:schemeClr val="tx1"/>
              </a:solidFill>
              <a:round/>
              <a:headEnd/>
              <a:tailEnd/>
            </a:ln>
          </p:spPr>
          <p:txBody>
            <a:bodyPr wrap="none" anchor="ctr"/>
            <a:lstStyle/>
            <a:p>
              <a:endParaRPr lang="en-US"/>
            </a:p>
          </p:txBody>
        </p:sp>
        <p:sp>
          <p:nvSpPr>
            <p:cNvPr id="23560" name="Line 7"/>
            <p:cNvSpPr>
              <a:spLocks noChangeShapeType="1"/>
            </p:cNvSpPr>
            <p:nvPr/>
          </p:nvSpPr>
          <p:spPr bwMode="auto">
            <a:xfrm>
              <a:off x="4512" y="1776"/>
              <a:ext cx="0" cy="240"/>
            </a:xfrm>
            <a:prstGeom prst="line">
              <a:avLst/>
            </a:prstGeom>
            <a:noFill/>
            <a:ln w="38100">
              <a:solidFill>
                <a:schemeClr val="tx1"/>
              </a:solidFill>
              <a:round/>
              <a:headEnd/>
              <a:tailEnd/>
            </a:ln>
          </p:spPr>
          <p:txBody>
            <a:bodyPr wrap="none" anchor="ctr"/>
            <a:lstStyle/>
            <a:p>
              <a:endParaRPr lang="en-US"/>
            </a:p>
          </p:txBody>
        </p:sp>
        <p:sp>
          <p:nvSpPr>
            <p:cNvPr id="23561" name="Text Box 8"/>
            <p:cNvSpPr txBox="1">
              <a:spLocks noChangeArrowheads="1"/>
            </p:cNvSpPr>
            <p:nvPr/>
          </p:nvSpPr>
          <p:spPr bwMode="auto">
            <a:xfrm>
              <a:off x="758" y="1994"/>
              <a:ext cx="1661" cy="252"/>
            </a:xfrm>
            <a:prstGeom prst="rect">
              <a:avLst/>
            </a:prstGeom>
            <a:noFill/>
            <a:ln w="9525">
              <a:noFill/>
              <a:miter lim="800000"/>
              <a:headEnd/>
              <a:tailEnd/>
            </a:ln>
          </p:spPr>
          <p:txBody>
            <a:bodyPr wrap="none">
              <a:spAutoFit/>
            </a:bodyPr>
            <a:lstStyle/>
            <a:p>
              <a:r>
                <a:rPr lang="en-US" sz="2000" b="1">
                  <a:solidFill>
                    <a:schemeClr val="tx2"/>
                  </a:solidFill>
                </a:rPr>
                <a:t>Probability Sampling</a:t>
              </a:r>
            </a:p>
          </p:txBody>
        </p:sp>
        <p:sp>
          <p:nvSpPr>
            <p:cNvPr id="23562" name="Text Box 9"/>
            <p:cNvSpPr txBox="1">
              <a:spLocks noChangeArrowheads="1"/>
            </p:cNvSpPr>
            <p:nvPr/>
          </p:nvSpPr>
          <p:spPr bwMode="auto">
            <a:xfrm>
              <a:off x="3408" y="2016"/>
              <a:ext cx="2016" cy="252"/>
            </a:xfrm>
            <a:prstGeom prst="rect">
              <a:avLst/>
            </a:prstGeom>
            <a:noFill/>
            <a:ln w="9525">
              <a:noFill/>
              <a:miter lim="800000"/>
              <a:headEnd/>
              <a:tailEnd/>
            </a:ln>
          </p:spPr>
          <p:txBody>
            <a:bodyPr wrap="none">
              <a:spAutoFit/>
            </a:bodyPr>
            <a:lstStyle/>
            <a:p>
              <a:r>
                <a:rPr lang="en-US" sz="2000" b="1">
                  <a:solidFill>
                    <a:schemeClr val="tx2"/>
                  </a:solidFill>
                </a:rPr>
                <a:t>Non-Probability</a:t>
              </a:r>
              <a:r>
                <a:rPr lang="en-US" sz="2000" b="1">
                  <a:solidFill>
                    <a:schemeClr val="hlink"/>
                  </a:solidFill>
                </a:rPr>
                <a:t> </a:t>
              </a:r>
              <a:r>
                <a:rPr lang="en-US" sz="2000" b="1">
                  <a:solidFill>
                    <a:schemeClr val="tx2"/>
                  </a:solidFill>
                </a:rPr>
                <a:t>Sampling</a:t>
              </a:r>
            </a:p>
          </p:txBody>
        </p:sp>
        <p:sp>
          <p:nvSpPr>
            <p:cNvPr id="23563" name="Line 10"/>
            <p:cNvSpPr>
              <a:spLocks noChangeShapeType="1"/>
            </p:cNvSpPr>
            <p:nvPr/>
          </p:nvSpPr>
          <p:spPr bwMode="auto">
            <a:xfrm>
              <a:off x="1632" y="2304"/>
              <a:ext cx="0" cy="288"/>
            </a:xfrm>
            <a:prstGeom prst="line">
              <a:avLst/>
            </a:prstGeom>
            <a:noFill/>
            <a:ln w="38100">
              <a:solidFill>
                <a:schemeClr val="tx1"/>
              </a:solidFill>
              <a:round/>
              <a:headEnd/>
              <a:tailEnd/>
            </a:ln>
          </p:spPr>
          <p:txBody>
            <a:bodyPr wrap="none" anchor="ctr"/>
            <a:lstStyle/>
            <a:p>
              <a:endParaRPr lang="en-US"/>
            </a:p>
          </p:txBody>
        </p:sp>
        <p:sp>
          <p:nvSpPr>
            <p:cNvPr id="23564" name="Line 11"/>
            <p:cNvSpPr>
              <a:spLocks noChangeShapeType="1"/>
            </p:cNvSpPr>
            <p:nvPr/>
          </p:nvSpPr>
          <p:spPr bwMode="auto">
            <a:xfrm>
              <a:off x="816" y="2592"/>
              <a:ext cx="1632" cy="0"/>
            </a:xfrm>
            <a:prstGeom prst="line">
              <a:avLst/>
            </a:prstGeom>
            <a:noFill/>
            <a:ln w="38100">
              <a:solidFill>
                <a:schemeClr val="tx1"/>
              </a:solidFill>
              <a:round/>
              <a:headEnd/>
              <a:tailEnd/>
            </a:ln>
          </p:spPr>
          <p:txBody>
            <a:bodyPr wrap="none" anchor="ctr"/>
            <a:lstStyle/>
            <a:p>
              <a:endParaRPr lang="en-US"/>
            </a:p>
          </p:txBody>
        </p:sp>
        <p:sp>
          <p:nvSpPr>
            <p:cNvPr id="23565" name="Line 12"/>
            <p:cNvSpPr>
              <a:spLocks noChangeShapeType="1"/>
            </p:cNvSpPr>
            <p:nvPr/>
          </p:nvSpPr>
          <p:spPr bwMode="auto">
            <a:xfrm>
              <a:off x="4608" y="2304"/>
              <a:ext cx="0" cy="288"/>
            </a:xfrm>
            <a:prstGeom prst="line">
              <a:avLst/>
            </a:prstGeom>
            <a:noFill/>
            <a:ln w="38100">
              <a:solidFill>
                <a:schemeClr val="tx1"/>
              </a:solidFill>
              <a:round/>
              <a:headEnd/>
              <a:tailEnd/>
            </a:ln>
          </p:spPr>
          <p:txBody>
            <a:bodyPr wrap="none" anchor="ctr"/>
            <a:lstStyle/>
            <a:p>
              <a:endParaRPr lang="en-US"/>
            </a:p>
          </p:txBody>
        </p:sp>
        <p:sp>
          <p:nvSpPr>
            <p:cNvPr id="23566" name="Line 13"/>
            <p:cNvSpPr>
              <a:spLocks noChangeShapeType="1"/>
            </p:cNvSpPr>
            <p:nvPr/>
          </p:nvSpPr>
          <p:spPr bwMode="auto">
            <a:xfrm>
              <a:off x="3744" y="2592"/>
              <a:ext cx="1632" cy="0"/>
            </a:xfrm>
            <a:prstGeom prst="line">
              <a:avLst/>
            </a:prstGeom>
            <a:noFill/>
            <a:ln w="38100">
              <a:solidFill>
                <a:schemeClr val="tx1"/>
              </a:solidFill>
              <a:round/>
              <a:headEnd/>
              <a:tailEnd/>
            </a:ln>
          </p:spPr>
          <p:txBody>
            <a:bodyPr wrap="none" anchor="ctr"/>
            <a:lstStyle/>
            <a:p>
              <a:endParaRPr lang="en-US"/>
            </a:p>
          </p:txBody>
        </p:sp>
        <p:sp>
          <p:nvSpPr>
            <p:cNvPr id="23567" name="Text Box 14"/>
            <p:cNvSpPr txBox="1">
              <a:spLocks noChangeArrowheads="1"/>
            </p:cNvSpPr>
            <p:nvPr/>
          </p:nvSpPr>
          <p:spPr bwMode="auto">
            <a:xfrm>
              <a:off x="480" y="2601"/>
              <a:ext cx="2900" cy="446"/>
            </a:xfrm>
            <a:prstGeom prst="rect">
              <a:avLst/>
            </a:prstGeom>
            <a:noFill/>
            <a:ln w="9525">
              <a:noFill/>
              <a:miter lim="800000"/>
              <a:headEnd/>
              <a:tailEnd/>
            </a:ln>
          </p:spPr>
          <p:txBody>
            <a:bodyPr>
              <a:spAutoFit/>
            </a:bodyPr>
            <a:lstStyle/>
            <a:p>
              <a:r>
                <a:rPr lang="en-US" sz="2000" b="1">
                  <a:solidFill>
                    <a:schemeClr val="tx2"/>
                  </a:solidFill>
                </a:rPr>
                <a:t>Simple        Stratified       Systematic</a:t>
              </a:r>
            </a:p>
            <a:p>
              <a:r>
                <a:rPr lang="en-US" sz="2000" b="1">
                  <a:solidFill>
                    <a:schemeClr val="tx2"/>
                  </a:solidFill>
                </a:rPr>
                <a:t>Random      Sampling        Sampling    </a:t>
              </a:r>
              <a:endParaRPr lang="en-US" sz="2000" b="1"/>
            </a:p>
          </p:txBody>
        </p:sp>
        <p:sp>
          <p:nvSpPr>
            <p:cNvPr id="23568" name="Text Box 15"/>
            <p:cNvSpPr txBox="1">
              <a:spLocks noChangeArrowheads="1"/>
            </p:cNvSpPr>
            <p:nvPr/>
          </p:nvSpPr>
          <p:spPr bwMode="auto">
            <a:xfrm>
              <a:off x="3428" y="2617"/>
              <a:ext cx="2145" cy="446"/>
            </a:xfrm>
            <a:prstGeom prst="rect">
              <a:avLst/>
            </a:prstGeom>
            <a:noFill/>
            <a:ln w="9525">
              <a:noFill/>
              <a:miter lim="800000"/>
              <a:headEnd/>
              <a:tailEnd/>
            </a:ln>
          </p:spPr>
          <p:txBody>
            <a:bodyPr wrap="none">
              <a:spAutoFit/>
            </a:bodyPr>
            <a:lstStyle/>
            <a:p>
              <a:r>
                <a:rPr lang="en-US" sz="2000" b="1">
                  <a:solidFill>
                    <a:schemeClr val="tx2"/>
                  </a:solidFill>
                </a:rPr>
                <a:t>Convenience        Snowball</a:t>
              </a:r>
            </a:p>
            <a:p>
              <a:r>
                <a:rPr lang="en-US" sz="2000" b="1">
                  <a:solidFill>
                    <a:schemeClr val="tx2"/>
                  </a:solidFill>
                </a:rPr>
                <a:t>Sampling              Sampling</a:t>
              </a: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p>
          <a:p>
            <a:pPr algn="ctr"/>
            <a:r>
              <a:rPr lang="en-US" sz="2400" b="1"/>
              <a:t>Sampling Terms and Procedures</a:t>
            </a:r>
          </a:p>
          <a:p>
            <a:pPr algn="ctr"/>
            <a:endParaRPr lang="en-US" sz="2400" b="1">
              <a:solidFill>
                <a:schemeClr val="tx2"/>
              </a:solidFill>
            </a:endParaRPr>
          </a:p>
        </p:txBody>
      </p:sp>
      <p:sp>
        <p:nvSpPr>
          <p:cNvPr id="21507" name="Rectangle 4"/>
          <p:cNvSpPr>
            <a:spLocks noChangeArrowheads="1"/>
          </p:cNvSpPr>
          <p:nvPr/>
        </p:nvSpPr>
        <p:spPr bwMode="auto">
          <a:xfrm>
            <a:off x="533400" y="1676400"/>
            <a:ext cx="8382000" cy="4124325"/>
          </a:xfrm>
          <a:prstGeom prst="rect">
            <a:avLst/>
          </a:prstGeom>
          <a:noFill/>
          <a:ln w="9525">
            <a:noFill/>
            <a:miter lim="800000"/>
            <a:headEnd/>
            <a:tailEnd/>
          </a:ln>
        </p:spPr>
        <p:txBody>
          <a:bodyPr>
            <a:spAutoFit/>
          </a:bodyPr>
          <a:lstStyle/>
          <a:p>
            <a:pPr lvl="1">
              <a:defRPr/>
            </a:pPr>
            <a:r>
              <a:rPr lang="en-US" sz="2200" i="1" dirty="0"/>
              <a:t>Types of Sampling:</a:t>
            </a:r>
            <a:endParaRPr lang="en-US" sz="2000" i="1" dirty="0"/>
          </a:p>
          <a:p>
            <a:pPr marL="914400" lvl="1" indent="-457200" algn="just">
              <a:buFont typeface="+mj-lt"/>
              <a:buAutoNum type="arabicPeriod"/>
              <a:defRPr/>
            </a:pPr>
            <a:r>
              <a:rPr lang="en-US" sz="2000" i="1" dirty="0"/>
              <a:t>Probability Sampling - the selection of individuals from the population so that they are representative of the population</a:t>
            </a:r>
          </a:p>
          <a:p>
            <a:pPr lvl="1">
              <a:defRPr/>
            </a:pPr>
            <a:endParaRPr lang="en-US" sz="2000" i="1" dirty="0"/>
          </a:p>
          <a:p>
            <a:pPr marL="1371600" lvl="2" indent="-457200">
              <a:buFont typeface="Wingdings" pitchFamily="2" charset="2"/>
              <a:buChar char="ü"/>
              <a:defRPr/>
            </a:pPr>
            <a:r>
              <a:rPr lang="en-US" sz="2000" i="1" dirty="0">
                <a:solidFill>
                  <a:srgbClr val="FF0000"/>
                </a:solidFill>
              </a:rPr>
              <a:t>Random Sampling</a:t>
            </a:r>
            <a:r>
              <a:rPr lang="en-US" sz="2000" i="1" dirty="0"/>
              <a:t>-process of sampling which assures that any subject  in the population has an equal probability of being in the sample</a:t>
            </a:r>
          </a:p>
          <a:p>
            <a:pPr marL="1371600" lvl="2" indent="-457200">
              <a:buFont typeface="Wingdings" pitchFamily="2" charset="2"/>
              <a:buChar char="ü"/>
              <a:defRPr/>
            </a:pPr>
            <a:r>
              <a:rPr lang="en-US" sz="2000" i="1" dirty="0">
                <a:solidFill>
                  <a:srgbClr val="FF0000"/>
                </a:solidFill>
              </a:rPr>
              <a:t>Systematic counting</a:t>
            </a:r>
            <a:r>
              <a:rPr lang="en-US" sz="2000" i="1" dirty="0"/>
              <a:t>-uses list to choose every nth person from the population</a:t>
            </a:r>
          </a:p>
          <a:p>
            <a:pPr marL="1371600" lvl="2" indent="-457200">
              <a:buFont typeface="Wingdings" pitchFamily="2" charset="2"/>
              <a:buChar char="ü"/>
              <a:defRPr/>
            </a:pPr>
            <a:r>
              <a:rPr lang="en-US" sz="2000" i="1" dirty="0">
                <a:solidFill>
                  <a:srgbClr val="FF0000"/>
                </a:solidFill>
              </a:rPr>
              <a:t>Stratified Random</a:t>
            </a:r>
            <a:r>
              <a:rPr lang="en-US" sz="2000" i="1" dirty="0"/>
              <a:t>-used when researcher believes the population has distinct subgroups.</a:t>
            </a:r>
          </a:p>
          <a:p>
            <a:pPr>
              <a:defRPr/>
            </a:pPr>
            <a:r>
              <a:rPr lang="en-US" sz="2000" i="1" dirty="0"/>
              <a:t>	 E.g. if population has 45% men, then we make sure sample is 	        45% men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sz="2400" b="1"/>
          </a:p>
          <a:p>
            <a:pPr algn="ctr"/>
            <a:r>
              <a:rPr lang="en-US" sz="2400" b="1"/>
              <a:t>Sampling Terms and Procedures</a:t>
            </a:r>
          </a:p>
          <a:p>
            <a:pPr algn="ctr"/>
            <a:endParaRPr lang="en-US" sz="2400" b="1">
              <a:solidFill>
                <a:schemeClr val="tx2"/>
              </a:solidFill>
            </a:endParaRPr>
          </a:p>
        </p:txBody>
      </p:sp>
      <p:sp>
        <p:nvSpPr>
          <p:cNvPr id="25603" name="Rectangle 4"/>
          <p:cNvSpPr>
            <a:spLocks noChangeArrowheads="1"/>
          </p:cNvSpPr>
          <p:nvPr/>
        </p:nvSpPr>
        <p:spPr bwMode="auto">
          <a:xfrm>
            <a:off x="533400" y="1676400"/>
            <a:ext cx="8382000" cy="2862263"/>
          </a:xfrm>
          <a:prstGeom prst="rect">
            <a:avLst/>
          </a:prstGeom>
          <a:noFill/>
          <a:ln w="9525">
            <a:noFill/>
            <a:miter lim="800000"/>
            <a:headEnd/>
            <a:tailEnd/>
          </a:ln>
        </p:spPr>
        <p:txBody>
          <a:bodyPr>
            <a:spAutoFit/>
          </a:bodyPr>
          <a:lstStyle/>
          <a:p>
            <a:pPr marL="914400" lvl="1" indent="-457200" algn="just">
              <a:buFont typeface="Times New Roman" charset="0"/>
              <a:buAutoNum type="arabicPeriod" startAt="2"/>
            </a:pPr>
            <a:r>
              <a:rPr lang="en-US" sz="2000" i="1"/>
              <a:t>Non-Probability Sampling - the selection of participants because they are available, convenient, or represent some characteristic the investigator wants to study.</a:t>
            </a:r>
          </a:p>
          <a:p>
            <a:pPr marL="1371600" lvl="2" indent="-457200">
              <a:buFont typeface="Wingdings" pitchFamily="2" charset="2"/>
              <a:buChar char="ü"/>
            </a:pPr>
            <a:endParaRPr lang="en-US" sz="2000" i="1">
              <a:solidFill>
                <a:srgbClr val="FF0000"/>
              </a:solidFill>
            </a:endParaRPr>
          </a:p>
          <a:p>
            <a:pPr marL="1371600" lvl="2" indent="-457200">
              <a:buFont typeface="Wingdings" pitchFamily="2" charset="2"/>
              <a:buChar char="ü"/>
            </a:pPr>
            <a:r>
              <a:rPr lang="en-US" sz="2000" i="1">
                <a:solidFill>
                  <a:srgbClr val="FF0000"/>
                </a:solidFill>
              </a:rPr>
              <a:t>Convenience Sampling - </a:t>
            </a:r>
            <a:r>
              <a:rPr lang="en-US" sz="2000" i="1"/>
              <a:t>participants are selected because they are willing and available to be studied</a:t>
            </a:r>
          </a:p>
          <a:p>
            <a:pPr marL="1371600" lvl="2" indent="-457200">
              <a:buFont typeface="Wingdings" pitchFamily="2" charset="2"/>
              <a:buChar char="ü"/>
            </a:pPr>
            <a:r>
              <a:rPr lang="en-US" sz="2000" i="1">
                <a:solidFill>
                  <a:srgbClr val="FF0000"/>
                </a:solidFill>
              </a:rPr>
              <a:t>Snowball Sampling - </a:t>
            </a:r>
            <a:r>
              <a:rPr lang="en-US" sz="2000" i="1"/>
              <a:t>the researcher asks participants to identify other participants to become members of the sample.</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1828800"/>
            <a:ext cx="8229600" cy="2514600"/>
          </a:xfrm>
          <a:noFill/>
          <a:ln>
            <a:miter lim="800000"/>
            <a:headEnd/>
            <a:tailEnd/>
          </a:ln>
        </p:spPr>
        <p:txBody>
          <a:bodyPr vert="horz" wrap="square" lIns="91440" tIns="45720" rIns="91440" bIns="45720" numCol="1" anchor="ctr" anchorCtr="1" compatLnSpc="1">
            <a:prstTxWarp prst="textNoShape">
              <a:avLst/>
            </a:prstTxWarp>
          </a:bodyPr>
          <a:lstStyle/>
          <a:p>
            <a:r>
              <a:rPr lang="en-US" sz="7200" b="1" smtClean="0"/>
              <a:t>Thank you</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457200" y="1828800"/>
            <a:ext cx="8229600" cy="228600"/>
          </a:xfrm>
          <a:prstGeom prst="rect">
            <a:avLst/>
          </a:prstGeom>
          <a:noFill/>
          <a:ln>
            <a:miter lim="800000"/>
            <a:headEnd/>
            <a:tailEnd/>
          </a:ln>
        </p:spPr>
        <p:txBody>
          <a:bodyPr anchor="ctr" anchorCtr="1"/>
          <a:lstStyle/>
          <a:p>
            <a:r>
              <a:rPr lang="en-US" sz="6600" b="1" smtClean="0"/>
              <a:t> </a:t>
            </a:r>
          </a:p>
        </p:txBody>
      </p:sp>
      <p:sp>
        <p:nvSpPr>
          <p:cNvPr id="27651" name="Rectangle 3"/>
          <p:cNvSpPr>
            <a:spLocks noChangeArrowheads="1"/>
          </p:cNvSpPr>
          <p:nvPr/>
        </p:nvSpPr>
        <p:spPr bwMode="auto">
          <a:xfrm>
            <a:off x="3810000" y="990600"/>
            <a:ext cx="1828800" cy="442913"/>
          </a:xfrm>
          <a:prstGeom prst="rect">
            <a:avLst/>
          </a:prstGeom>
          <a:noFill/>
          <a:ln w="9525">
            <a:noFill/>
            <a:miter lim="800000"/>
            <a:headEnd/>
            <a:tailEnd/>
          </a:ln>
        </p:spPr>
        <p:txBody>
          <a:bodyPr>
            <a:spAutoFit/>
          </a:bodyPr>
          <a:lstStyle/>
          <a:p>
            <a:r>
              <a:rPr lang="en-US" b="1">
                <a:solidFill>
                  <a:schemeClr val="tx2"/>
                </a:solidFill>
              </a:rPr>
              <a:t>Example 1.</a:t>
            </a:r>
          </a:p>
        </p:txBody>
      </p:sp>
      <p:sp>
        <p:nvSpPr>
          <p:cNvPr id="27652" name="Rectangle 4"/>
          <p:cNvSpPr>
            <a:spLocks noChangeArrowheads="1"/>
          </p:cNvSpPr>
          <p:nvPr/>
        </p:nvSpPr>
        <p:spPr bwMode="auto">
          <a:xfrm>
            <a:off x="762000" y="1676400"/>
            <a:ext cx="8077200" cy="3694113"/>
          </a:xfrm>
          <a:prstGeom prst="rect">
            <a:avLst/>
          </a:prstGeom>
          <a:noFill/>
          <a:ln w="9525">
            <a:noFill/>
            <a:miter lim="800000"/>
            <a:headEnd/>
            <a:tailEnd/>
          </a:ln>
        </p:spPr>
        <p:txBody>
          <a:bodyPr>
            <a:spAutoFit/>
          </a:bodyPr>
          <a:lstStyle/>
          <a:p>
            <a:pPr marL="438150" indent="-438150">
              <a:defRPr/>
            </a:pPr>
            <a:r>
              <a:rPr lang="en-US" sz="2400" b="1" dirty="0">
                <a:solidFill>
                  <a:srgbClr val="FF0066"/>
                </a:solidFill>
              </a:rPr>
              <a:t>- Individual/group work:</a:t>
            </a:r>
            <a:endParaRPr lang="en-US" sz="2400" b="1" dirty="0"/>
          </a:p>
          <a:p>
            <a:pPr marL="438150" indent="-438150">
              <a:buFontTx/>
              <a:buChar char="•"/>
              <a:defRPr/>
            </a:pPr>
            <a:endParaRPr lang="en-US" sz="1800" dirty="0">
              <a:solidFill>
                <a:srgbClr val="FF0066"/>
              </a:solidFill>
            </a:endParaRPr>
          </a:p>
          <a:p>
            <a:pPr marL="438150" indent="-438150" algn="just">
              <a:buFont typeface="Wingdings" pitchFamily="2" charset="2"/>
              <a:buChar char="Ø"/>
              <a:defRPr/>
            </a:pPr>
            <a:r>
              <a:rPr lang="en-US" sz="2400" dirty="0"/>
              <a:t>Choose appropriate research method and methodology for the research title you have already identified</a:t>
            </a:r>
          </a:p>
          <a:p>
            <a:pPr marL="457200" indent="-457200" algn="just">
              <a:buFont typeface="Wingdings" pitchFamily="2" charset="2"/>
              <a:buChar char="Ø"/>
              <a:defRPr/>
            </a:pPr>
            <a:endParaRPr lang="en-US" sz="2400" dirty="0"/>
          </a:p>
          <a:p>
            <a:pPr marL="457200" indent="-457200" algn="just">
              <a:buFont typeface="Wingdings" pitchFamily="2" charset="2"/>
              <a:buChar char="Ø"/>
              <a:defRPr/>
            </a:pPr>
            <a:r>
              <a:rPr lang="en-US" sz="2400" dirty="0"/>
              <a:t>Develop a mini-proposal. Follow the recommended proposal writing format</a:t>
            </a:r>
          </a:p>
          <a:p>
            <a:pPr marL="457200" indent="-457200" algn="just">
              <a:buFont typeface="Wingdings" pitchFamily="2" charset="2"/>
              <a:buChar char="Ø"/>
              <a:defRPr/>
            </a:pPr>
            <a:endParaRPr lang="en-US" sz="2400" dirty="0"/>
          </a:p>
          <a:p>
            <a:pPr marL="457200" indent="-457200" algn="just">
              <a:buFont typeface="Wingdings" pitchFamily="2" charset="2"/>
              <a:buChar char="Ø"/>
              <a:defRPr/>
            </a:pPr>
            <a:r>
              <a:rPr lang="en-US" sz="2400" dirty="0"/>
              <a:t>Prepare a power point and present your plan.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457200" y="1828800"/>
            <a:ext cx="8229600" cy="228600"/>
          </a:xfrm>
          <a:prstGeom prst="rect">
            <a:avLst/>
          </a:prstGeom>
          <a:noFill/>
          <a:ln>
            <a:miter lim="800000"/>
            <a:headEnd/>
            <a:tailEnd/>
          </a:ln>
        </p:spPr>
        <p:txBody>
          <a:bodyPr anchor="ctr" anchorCtr="1"/>
          <a:lstStyle/>
          <a:p>
            <a:r>
              <a:rPr lang="en-US" sz="6600" b="1" smtClean="0"/>
              <a:t> </a:t>
            </a:r>
          </a:p>
        </p:txBody>
      </p:sp>
      <p:sp>
        <p:nvSpPr>
          <p:cNvPr id="28675" name="Rectangle 3"/>
          <p:cNvSpPr>
            <a:spLocks noChangeArrowheads="1"/>
          </p:cNvSpPr>
          <p:nvPr/>
        </p:nvSpPr>
        <p:spPr bwMode="auto">
          <a:xfrm>
            <a:off x="3810000" y="990600"/>
            <a:ext cx="1828800" cy="442913"/>
          </a:xfrm>
          <a:prstGeom prst="rect">
            <a:avLst/>
          </a:prstGeom>
          <a:noFill/>
          <a:ln w="9525">
            <a:noFill/>
            <a:miter lim="800000"/>
            <a:headEnd/>
            <a:tailEnd/>
          </a:ln>
        </p:spPr>
        <p:txBody>
          <a:bodyPr>
            <a:spAutoFit/>
          </a:bodyPr>
          <a:lstStyle/>
          <a:p>
            <a:r>
              <a:rPr lang="en-US" b="1">
                <a:solidFill>
                  <a:schemeClr val="tx2"/>
                </a:solidFill>
              </a:rPr>
              <a:t>Example 1.</a:t>
            </a:r>
          </a:p>
        </p:txBody>
      </p:sp>
      <p:sp>
        <p:nvSpPr>
          <p:cNvPr id="28676" name="Rectangle 4"/>
          <p:cNvSpPr>
            <a:spLocks noChangeArrowheads="1"/>
          </p:cNvSpPr>
          <p:nvPr/>
        </p:nvSpPr>
        <p:spPr bwMode="auto">
          <a:xfrm>
            <a:off x="762000" y="1676400"/>
            <a:ext cx="8077200" cy="4486275"/>
          </a:xfrm>
          <a:prstGeom prst="rect">
            <a:avLst/>
          </a:prstGeom>
          <a:noFill/>
          <a:ln w="9525">
            <a:noFill/>
            <a:miter lim="800000"/>
            <a:headEnd/>
            <a:tailEnd/>
          </a:ln>
        </p:spPr>
        <p:txBody>
          <a:bodyPr>
            <a:spAutoFit/>
          </a:bodyPr>
          <a:lstStyle/>
          <a:p>
            <a:pPr marL="438150" indent="-438150"/>
            <a:r>
              <a:rPr lang="en-US" sz="1800">
                <a:solidFill>
                  <a:srgbClr val="FF0066"/>
                </a:solidFill>
              </a:rPr>
              <a:t>Title :</a:t>
            </a:r>
            <a:r>
              <a:rPr lang="en-US" sz="1800"/>
              <a:t> Accounting policies of all industries in the U.S.</a:t>
            </a:r>
          </a:p>
          <a:p>
            <a:pPr marL="438150" indent="-438150">
              <a:buFontTx/>
              <a:buChar char="•"/>
            </a:pPr>
            <a:endParaRPr lang="en-US" sz="1800">
              <a:solidFill>
                <a:srgbClr val="FF0066"/>
              </a:solidFill>
            </a:endParaRPr>
          </a:p>
          <a:p>
            <a:pPr marL="438150" indent="-438150"/>
            <a:r>
              <a:rPr lang="en-US" sz="1800">
                <a:solidFill>
                  <a:srgbClr val="FF0066"/>
                </a:solidFill>
              </a:rPr>
              <a:t>Research question :</a:t>
            </a:r>
            <a:r>
              <a:rPr lang="en-US" sz="1800"/>
              <a:t> Will it be practical if all industries in the U.S are required to have standardized account policies, subject to one set of rules and conditions?</a:t>
            </a:r>
          </a:p>
          <a:p>
            <a:pPr marL="438150" indent="-438150"/>
            <a:endParaRPr lang="en-US" sz="1800"/>
          </a:p>
          <a:p>
            <a:pPr marL="438150" indent="-438150"/>
            <a:r>
              <a:rPr lang="en-US" sz="1800">
                <a:solidFill>
                  <a:srgbClr val="FF0066"/>
                </a:solidFill>
              </a:rPr>
              <a:t>Objectives :</a:t>
            </a:r>
            <a:r>
              <a:rPr lang="en-US" sz="1800"/>
              <a:t> To examine the effect of standardized account policies on the </a:t>
            </a:r>
          </a:p>
          <a:p>
            <a:pPr marL="438150" indent="-438150"/>
            <a:r>
              <a:rPr lang="en-US" sz="1800"/>
              <a:t>                    activities of industries in the US</a:t>
            </a:r>
          </a:p>
          <a:p>
            <a:pPr marL="438150" indent="-438150"/>
            <a:r>
              <a:rPr lang="en-US" sz="1800">
                <a:solidFill>
                  <a:srgbClr val="FF0066"/>
                </a:solidFill>
              </a:rPr>
              <a:t>Proposed research design :</a:t>
            </a:r>
          </a:p>
          <a:p>
            <a:pPr marL="438150" indent="-438150"/>
            <a:r>
              <a:rPr lang="en-US" sz="1800"/>
              <a:t>• Visit several companies and industries to get those companies’ accounting</a:t>
            </a:r>
          </a:p>
          <a:p>
            <a:pPr marL="438150" indent="-438150"/>
            <a:r>
              <a:rPr lang="en-US" sz="1800"/>
              <a:t>   officers views on this subject (50% of research)</a:t>
            </a:r>
          </a:p>
          <a:p>
            <a:pPr marL="438150" indent="-438150"/>
            <a:r>
              <a:rPr lang="en-US" sz="1800"/>
              <a:t>• Visit a few banks to get opinions from one of their management staff</a:t>
            </a:r>
          </a:p>
          <a:p>
            <a:pPr marL="438150" indent="-438150"/>
            <a:r>
              <a:rPr lang="en-US" sz="1800"/>
              <a:t>   on this subject (30%)</a:t>
            </a:r>
          </a:p>
          <a:p>
            <a:pPr marL="438150" indent="-438150"/>
            <a:r>
              <a:rPr lang="en-US" sz="1800"/>
              <a:t>• Browse through accounting journals, financial newspapers and the net</a:t>
            </a:r>
          </a:p>
          <a:p>
            <a:pPr marL="438150" indent="-438150"/>
            <a:r>
              <a:rPr lang="en-US" sz="1800"/>
              <a:t>   for articles related to the subject in question (20%)</a:t>
            </a:r>
          </a:p>
          <a:p>
            <a:pPr marL="438150" indent="-438150"/>
            <a:r>
              <a:rPr lang="en-US" sz="1800"/>
              <a:t>• Browse through recent FASB and SEC publications (20%)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defRPr/>
            </a:pPr>
            <a:r>
              <a:rPr lang="en-US" sz="2800" dirty="0">
                <a:solidFill>
                  <a:schemeClr val="tx2"/>
                </a:solidFill>
                <a:effectLst>
                  <a:outerShdw blurRad="38100" dist="38100" dir="2700000" algn="tl">
                    <a:srgbClr val="C0C0C0"/>
                  </a:outerShdw>
                </a:effectLst>
                <a:latin typeface="Times New Roman" pitchFamily="18" charset="0"/>
                <a:cs typeface="Times New Roman" pitchFamily="18" charset="0"/>
              </a:rPr>
              <a:t>1.2 Scientific method as a Source of knowledge</a:t>
            </a:r>
          </a:p>
        </p:txBody>
      </p:sp>
      <p:sp>
        <p:nvSpPr>
          <p:cNvPr id="84995" name="Rectangle 3"/>
          <p:cNvSpPr>
            <a:spLocks noChangeArrowheads="1"/>
          </p:cNvSpPr>
          <p:nvPr/>
        </p:nvSpPr>
        <p:spPr bwMode="auto">
          <a:xfrm>
            <a:off x="685800" y="1676400"/>
            <a:ext cx="7924800" cy="45720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latin typeface="Arial" charset="0"/>
              </a:rPr>
              <a:t>Knowledge acquired systematically. i.e. evaluate observation by our bodily senses or measuring devices.</a:t>
            </a:r>
          </a:p>
          <a:p>
            <a:pPr marL="342900" indent="-342900" algn="just">
              <a:lnSpc>
                <a:spcPct val="90000"/>
              </a:lnSpc>
              <a:spcBef>
                <a:spcPct val="20000"/>
              </a:spcBef>
              <a:buFontTx/>
              <a:buChar char="•"/>
            </a:pPr>
            <a:endParaRPr lang="en-US" sz="2200" i="1">
              <a:latin typeface="Arial" charset="0"/>
            </a:endParaRPr>
          </a:p>
          <a:p>
            <a:pPr marL="342900" indent="-342900" algn="just">
              <a:lnSpc>
                <a:spcPct val="90000"/>
              </a:lnSpc>
              <a:spcBef>
                <a:spcPct val="20000"/>
              </a:spcBef>
              <a:buFontTx/>
              <a:buChar char="•"/>
            </a:pPr>
            <a:r>
              <a:rPr lang="en-US" sz="2200" i="1">
                <a:latin typeface="Arial" charset="0"/>
              </a:rPr>
              <a:t>It is sometimes seen as </a:t>
            </a:r>
            <a:r>
              <a:rPr lang="en-US" sz="2200" i="1">
                <a:solidFill>
                  <a:srgbClr val="FF0000"/>
                </a:solidFill>
                <a:latin typeface="Arial" charset="0"/>
              </a:rPr>
              <a:t>a controlled extension of commonsense knowledge.</a:t>
            </a:r>
          </a:p>
          <a:p>
            <a:pPr marL="342900" indent="-342900" algn="just">
              <a:lnSpc>
                <a:spcPct val="90000"/>
              </a:lnSpc>
              <a:spcBef>
                <a:spcPct val="20000"/>
              </a:spcBef>
              <a:buFontTx/>
              <a:buChar char="•"/>
            </a:pPr>
            <a:endParaRPr lang="en-US" sz="2200" i="1">
              <a:latin typeface="Arial" charset="0"/>
            </a:endParaRPr>
          </a:p>
          <a:p>
            <a:pPr marL="342900" indent="-342900" algn="just">
              <a:lnSpc>
                <a:spcPct val="90000"/>
              </a:lnSpc>
              <a:spcBef>
                <a:spcPct val="20000"/>
              </a:spcBef>
              <a:buFontTx/>
              <a:buChar char="•"/>
            </a:pPr>
            <a:r>
              <a:rPr lang="en-US" sz="2200" i="1">
                <a:latin typeface="Arial" charset="0"/>
              </a:rPr>
              <a:t>Therefore, science relies on information that is verifiable unlike commonsense.</a:t>
            </a:r>
          </a:p>
          <a:p>
            <a:pPr marL="342900" indent="-342900" algn="just">
              <a:lnSpc>
                <a:spcPct val="90000"/>
              </a:lnSpc>
              <a:spcBef>
                <a:spcPct val="20000"/>
              </a:spcBef>
              <a:buFontTx/>
              <a:buChar char="•"/>
            </a:pPr>
            <a:endParaRPr lang="en-US" sz="2200" i="1">
              <a:latin typeface="Arial" charset="0"/>
            </a:endParaRPr>
          </a:p>
          <a:p>
            <a:pPr marL="342900" indent="-342900" algn="just">
              <a:lnSpc>
                <a:spcPct val="90000"/>
              </a:lnSpc>
              <a:spcBef>
                <a:spcPct val="20000"/>
              </a:spcBef>
              <a:buFontTx/>
              <a:buChar char="•"/>
            </a:pPr>
            <a:r>
              <a:rPr lang="en-US" sz="2200" i="1">
                <a:latin typeface="Arial" charset="0"/>
              </a:rPr>
              <a:t>Science differs from commonsense:</a:t>
            </a:r>
          </a:p>
          <a:p>
            <a:pPr marL="800100" lvl="1" indent="-342900" algn="just">
              <a:lnSpc>
                <a:spcPct val="90000"/>
              </a:lnSpc>
              <a:spcBef>
                <a:spcPct val="20000"/>
              </a:spcBef>
              <a:buFont typeface="Wingdings" pitchFamily="2" charset="2"/>
              <a:buChar char="ü"/>
            </a:pPr>
            <a:r>
              <a:rPr lang="en-US" sz="2200" i="1">
                <a:latin typeface="Arial" charset="0"/>
              </a:rPr>
              <a:t>uses conceptual schemes and theoretical structures.</a:t>
            </a:r>
          </a:p>
          <a:p>
            <a:pPr marL="800100" lvl="1" indent="-342900" algn="just">
              <a:lnSpc>
                <a:spcPct val="90000"/>
              </a:lnSpc>
              <a:spcBef>
                <a:spcPct val="20000"/>
              </a:spcBef>
              <a:buFont typeface="Wingdings" pitchFamily="2" charset="2"/>
              <a:buChar char="ü"/>
            </a:pPr>
            <a:r>
              <a:rPr lang="en-US" sz="2200" i="1">
                <a:latin typeface="Arial" charset="0"/>
              </a:rPr>
              <a:t>gives explanations or reasoning for different observed phenomena.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8" end="8"/>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457200" y="1828800"/>
            <a:ext cx="8229600" cy="228600"/>
          </a:xfrm>
          <a:prstGeom prst="rect">
            <a:avLst/>
          </a:prstGeom>
          <a:noFill/>
          <a:ln>
            <a:miter lim="800000"/>
            <a:headEnd/>
            <a:tailEnd/>
          </a:ln>
        </p:spPr>
        <p:txBody>
          <a:bodyPr anchor="ctr" anchorCtr="1"/>
          <a:lstStyle/>
          <a:p>
            <a:r>
              <a:rPr lang="en-US" sz="6600" b="1" smtClean="0"/>
              <a:t> </a:t>
            </a:r>
          </a:p>
        </p:txBody>
      </p:sp>
      <p:sp>
        <p:nvSpPr>
          <p:cNvPr id="29699" name="Rectangle 3"/>
          <p:cNvSpPr>
            <a:spLocks noChangeArrowheads="1"/>
          </p:cNvSpPr>
          <p:nvPr/>
        </p:nvSpPr>
        <p:spPr bwMode="auto">
          <a:xfrm>
            <a:off x="3810000" y="381000"/>
            <a:ext cx="1828800" cy="442913"/>
          </a:xfrm>
          <a:prstGeom prst="rect">
            <a:avLst/>
          </a:prstGeom>
          <a:noFill/>
          <a:ln w="9525">
            <a:noFill/>
            <a:miter lim="800000"/>
            <a:headEnd/>
            <a:tailEnd/>
          </a:ln>
        </p:spPr>
        <p:txBody>
          <a:bodyPr>
            <a:spAutoFit/>
          </a:bodyPr>
          <a:lstStyle/>
          <a:p>
            <a:r>
              <a:rPr lang="en-US" b="1">
                <a:solidFill>
                  <a:schemeClr val="tx2"/>
                </a:solidFill>
              </a:rPr>
              <a:t>Example 2.</a:t>
            </a:r>
          </a:p>
        </p:txBody>
      </p:sp>
      <p:sp>
        <p:nvSpPr>
          <p:cNvPr id="29700" name="Rectangle 4"/>
          <p:cNvSpPr>
            <a:spLocks noChangeArrowheads="1"/>
          </p:cNvSpPr>
          <p:nvPr/>
        </p:nvSpPr>
        <p:spPr bwMode="auto">
          <a:xfrm>
            <a:off x="685800" y="1828800"/>
            <a:ext cx="8077200" cy="3970338"/>
          </a:xfrm>
          <a:prstGeom prst="rect">
            <a:avLst/>
          </a:prstGeom>
          <a:noFill/>
          <a:ln w="9525">
            <a:noFill/>
            <a:miter lim="800000"/>
            <a:headEnd/>
            <a:tailEnd/>
          </a:ln>
        </p:spPr>
        <p:txBody>
          <a:bodyPr>
            <a:spAutoFit/>
          </a:bodyPr>
          <a:lstStyle/>
          <a:p>
            <a:pPr marL="438150" indent="-438150"/>
            <a:r>
              <a:rPr lang="en-US" sz="1800">
                <a:solidFill>
                  <a:srgbClr val="FF0066"/>
                </a:solidFill>
              </a:rPr>
              <a:t>Title :</a:t>
            </a:r>
            <a:r>
              <a:rPr lang="en-US" sz="1800"/>
              <a:t> Domestic oil launch in the UK </a:t>
            </a:r>
          </a:p>
          <a:p>
            <a:pPr marL="438150" indent="-438150"/>
            <a:endParaRPr lang="en-US" sz="1800"/>
          </a:p>
          <a:p>
            <a:pPr marL="438150" indent="-438150"/>
            <a:r>
              <a:rPr lang="en-US" sz="1800">
                <a:solidFill>
                  <a:srgbClr val="FF0066"/>
                </a:solidFill>
              </a:rPr>
              <a:t>Research question :</a:t>
            </a:r>
            <a:endParaRPr lang="en-US" sz="1800"/>
          </a:p>
          <a:p>
            <a:pPr marL="438150" indent="-438150"/>
            <a:endParaRPr lang="en-US" sz="1800"/>
          </a:p>
          <a:p>
            <a:pPr marL="438150" indent="-438150"/>
            <a:r>
              <a:rPr lang="en-US" sz="1800">
                <a:solidFill>
                  <a:srgbClr val="FF0066"/>
                </a:solidFill>
              </a:rPr>
              <a:t>Objectives :</a:t>
            </a:r>
            <a:r>
              <a:rPr lang="en-US" sz="1800"/>
              <a:t> To examine attitudes to the use of Olive oil in the home </a:t>
            </a:r>
          </a:p>
          <a:p>
            <a:pPr marL="438150" indent="-438150"/>
            <a:endParaRPr lang="en-US" sz="1800"/>
          </a:p>
          <a:p>
            <a:pPr marL="438150" indent="-438150"/>
            <a:r>
              <a:rPr lang="en-US" sz="1800">
                <a:solidFill>
                  <a:srgbClr val="FF0066"/>
                </a:solidFill>
              </a:rPr>
              <a:t>Proposed research design :</a:t>
            </a:r>
          </a:p>
          <a:p>
            <a:pPr marL="438150" indent="-438150"/>
            <a:r>
              <a:rPr lang="en-US" sz="1800"/>
              <a:t>• The research has both quantitative and qualitative research components.</a:t>
            </a:r>
          </a:p>
          <a:p>
            <a:pPr marL="438150" indent="-438150"/>
            <a:r>
              <a:rPr lang="en-US" sz="1800"/>
              <a:t>   In the qualitative research, focused research will be used to explore and</a:t>
            </a:r>
          </a:p>
          <a:p>
            <a:pPr marL="438150" indent="-438150"/>
            <a:r>
              <a:rPr lang="en-US" sz="1800"/>
              <a:t>   understand the attitudes of potential customers towards a new brand.</a:t>
            </a:r>
          </a:p>
          <a:p>
            <a:pPr marL="438150" indent="-438150"/>
            <a:r>
              <a:rPr lang="en-US" sz="1800"/>
              <a:t>   In case of the quantitative research, carry out a telephone study using</a:t>
            </a:r>
          </a:p>
          <a:p>
            <a:pPr marL="438150" indent="-438150"/>
            <a:r>
              <a:rPr lang="en-US" sz="1800"/>
              <a:t>  questionnaire to measure how widespread these attitudes are. </a:t>
            </a:r>
          </a:p>
          <a:p>
            <a:pPr marL="438150" indent="-438150"/>
            <a:endParaRPr lang="en-US" sz="1800"/>
          </a:p>
          <a:p>
            <a:pPr marL="438150" indent="-438150"/>
            <a:endParaRPr lang="en-US" sz="180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457200" y="1828800"/>
            <a:ext cx="8229600" cy="228600"/>
          </a:xfrm>
          <a:prstGeom prst="rect">
            <a:avLst/>
          </a:prstGeom>
          <a:noFill/>
          <a:ln>
            <a:miter lim="800000"/>
            <a:headEnd/>
            <a:tailEnd/>
          </a:ln>
        </p:spPr>
        <p:txBody>
          <a:bodyPr anchor="ctr" anchorCtr="1"/>
          <a:lstStyle/>
          <a:p>
            <a:r>
              <a:rPr lang="en-US" sz="6600" b="1" smtClean="0"/>
              <a:t> </a:t>
            </a:r>
          </a:p>
        </p:txBody>
      </p:sp>
      <p:sp>
        <p:nvSpPr>
          <p:cNvPr id="30723" name="Rectangle 3"/>
          <p:cNvSpPr>
            <a:spLocks noChangeArrowheads="1"/>
          </p:cNvSpPr>
          <p:nvPr/>
        </p:nvSpPr>
        <p:spPr bwMode="auto">
          <a:xfrm>
            <a:off x="3810000" y="381000"/>
            <a:ext cx="1828800" cy="442913"/>
          </a:xfrm>
          <a:prstGeom prst="rect">
            <a:avLst/>
          </a:prstGeom>
          <a:noFill/>
          <a:ln w="9525">
            <a:noFill/>
            <a:miter lim="800000"/>
            <a:headEnd/>
            <a:tailEnd/>
          </a:ln>
        </p:spPr>
        <p:txBody>
          <a:bodyPr>
            <a:spAutoFit/>
          </a:bodyPr>
          <a:lstStyle/>
          <a:p>
            <a:r>
              <a:rPr lang="en-US" b="1">
                <a:solidFill>
                  <a:schemeClr val="tx2"/>
                </a:solidFill>
              </a:rPr>
              <a:t>Example 2.</a:t>
            </a:r>
          </a:p>
        </p:txBody>
      </p:sp>
      <p:sp>
        <p:nvSpPr>
          <p:cNvPr id="30724" name="Rectangle 4"/>
          <p:cNvSpPr>
            <a:spLocks noChangeArrowheads="1"/>
          </p:cNvSpPr>
          <p:nvPr/>
        </p:nvSpPr>
        <p:spPr bwMode="auto">
          <a:xfrm>
            <a:off x="685800" y="1600200"/>
            <a:ext cx="8077200" cy="3387725"/>
          </a:xfrm>
          <a:prstGeom prst="rect">
            <a:avLst/>
          </a:prstGeom>
          <a:noFill/>
          <a:ln w="9525">
            <a:noFill/>
            <a:miter lim="800000"/>
            <a:headEnd/>
            <a:tailEnd/>
          </a:ln>
        </p:spPr>
        <p:txBody>
          <a:bodyPr>
            <a:spAutoFit/>
          </a:bodyPr>
          <a:lstStyle/>
          <a:p>
            <a:pPr marL="438150" indent="-438150"/>
            <a:r>
              <a:rPr lang="en-US" sz="1800">
                <a:solidFill>
                  <a:srgbClr val="FF0066"/>
                </a:solidFill>
              </a:rPr>
              <a:t>Research Method: </a:t>
            </a:r>
          </a:p>
          <a:p>
            <a:pPr marL="438150" indent="-438150"/>
            <a:r>
              <a:rPr lang="en-US" sz="1800"/>
              <a:t>    Qualitative: </a:t>
            </a:r>
          </a:p>
          <a:p>
            <a:pPr marL="438150" indent="-438150"/>
            <a:r>
              <a:rPr lang="en-US" sz="1800"/>
              <a:t>   1. Population and sampling – four groups are proposed with the following profiles…… </a:t>
            </a:r>
          </a:p>
          <a:p>
            <a:pPr marL="438150" indent="-438150"/>
            <a:endParaRPr lang="en-US" sz="1800"/>
          </a:p>
          <a:p>
            <a:pPr marL="438150" indent="-438150"/>
            <a:r>
              <a:rPr lang="en-US" sz="1800"/>
              <a:t>   Quantitative: we have made to carry out 200 interviews in housholdes of different sizes….. We have set interlocking qoutas as follows ….</a:t>
            </a:r>
          </a:p>
          <a:p>
            <a:pPr marL="438150" indent="-438150"/>
            <a:r>
              <a:rPr lang="en-US" sz="1800">
                <a:solidFill>
                  <a:srgbClr val="FF0066"/>
                </a:solidFill>
              </a:rPr>
              <a:t>Analysis :</a:t>
            </a:r>
            <a:r>
              <a:rPr lang="en-US" sz="1800"/>
              <a:t> …</a:t>
            </a:r>
          </a:p>
          <a:p>
            <a:pPr marL="438150" indent="-438150"/>
            <a:endParaRPr lang="en-US" sz="1800"/>
          </a:p>
          <a:p>
            <a:pPr marL="438150" indent="-438150"/>
            <a:r>
              <a:rPr lang="en-US" sz="1800">
                <a:solidFill>
                  <a:srgbClr val="FF0066"/>
                </a:solidFill>
              </a:rPr>
              <a:t>Timing/ work plan:</a:t>
            </a:r>
            <a:r>
              <a:rPr lang="en-US" sz="1800"/>
              <a:t>  The table below shows the time frame to conduct the research …</a:t>
            </a:r>
          </a:p>
          <a:p>
            <a:pPr marL="438150" indent="-438150"/>
            <a:endParaRPr lang="en-US" sz="1800"/>
          </a:p>
        </p:txBody>
      </p:sp>
      <p:graphicFrame>
        <p:nvGraphicFramePr>
          <p:cNvPr id="40998" name="Group 38"/>
          <p:cNvGraphicFramePr>
            <a:graphicFrameLocks noGrp="1"/>
          </p:cNvGraphicFramePr>
          <p:nvPr/>
        </p:nvGraphicFramePr>
        <p:xfrm>
          <a:off x="1676400" y="4786313"/>
          <a:ext cx="5943600" cy="1158240"/>
        </p:xfrm>
        <a:graphic>
          <a:graphicData uri="http://schemas.openxmlformats.org/drawingml/2006/table">
            <a:tbl>
              <a:tblPr/>
              <a:tblGrid>
                <a:gridCol w="2971800"/>
                <a:gridCol w="2971800"/>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Week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Desk research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Qualitative field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810000" y="381000"/>
            <a:ext cx="1828800" cy="442913"/>
          </a:xfrm>
          <a:prstGeom prst="rect">
            <a:avLst/>
          </a:prstGeom>
          <a:noFill/>
          <a:ln w="9525">
            <a:noFill/>
            <a:miter lim="800000"/>
            <a:headEnd/>
            <a:tailEnd/>
          </a:ln>
        </p:spPr>
        <p:txBody>
          <a:bodyPr>
            <a:spAutoFit/>
          </a:bodyPr>
          <a:lstStyle/>
          <a:p>
            <a:r>
              <a:rPr lang="en-US" b="1">
                <a:solidFill>
                  <a:schemeClr val="tx2"/>
                </a:solidFill>
              </a:rPr>
              <a:t>Example 2.</a:t>
            </a:r>
          </a:p>
        </p:txBody>
      </p:sp>
      <p:sp>
        <p:nvSpPr>
          <p:cNvPr id="31747" name="Rectangle 4"/>
          <p:cNvSpPr>
            <a:spLocks noChangeArrowheads="1"/>
          </p:cNvSpPr>
          <p:nvPr/>
        </p:nvSpPr>
        <p:spPr bwMode="auto">
          <a:xfrm>
            <a:off x="685800" y="1905000"/>
            <a:ext cx="8077200" cy="641350"/>
          </a:xfrm>
          <a:prstGeom prst="rect">
            <a:avLst/>
          </a:prstGeom>
          <a:noFill/>
          <a:ln w="9525">
            <a:noFill/>
            <a:miter lim="800000"/>
            <a:headEnd/>
            <a:tailEnd/>
          </a:ln>
        </p:spPr>
        <p:txBody>
          <a:bodyPr>
            <a:spAutoFit/>
          </a:bodyPr>
          <a:lstStyle/>
          <a:p>
            <a:pPr marL="438150" indent="-438150"/>
            <a:r>
              <a:rPr lang="en-US" sz="1800">
                <a:solidFill>
                  <a:srgbClr val="FF0066"/>
                </a:solidFill>
              </a:rPr>
              <a:t>Budget: </a:t>
            </a:r>
            <a:r>
              <a:rPr lang="en-US" sz="1800"/>
              <a:t>The cost break down of the budget required to carry out the research is shown as below.</a:t>
            </a:r>
          </a:p>
        </p:txBody>
      </p:sp>
      <p:graphicFrame>
        <p:nvGraphicFramePr>
          <p:cNvPr id="42072" name="Group 88"/>
          <p:cNvGraphicFramePr>
            <a:graphicFrameLocks noGrp="1"/>
          </p:cNvGraphicFramePr>
          <p:nvPr/>
        </p:nvGraphicFramePr>
        <p:xfrm>
          <a:off x="762000" y="2667000"/>
          <a:ext cx="7086600" cy="2883408"/>
        </p:xfrm>
        <a:graphic>
          <a:graphicData uri="http://schemas.openxmlformats.org/drawingml/2006/table">
            <a:tbl>
              <a:tblPr/>
              <a:tblGrid>
                <a:gridCol w="1828800"/>
                <a:gridCol w="4038600"/>
                <a:gridCol w="1219200"/>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Phase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Budget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Desk 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$1000 to purchase relevant reports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  Net browsing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Quantitative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 interviews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Qualitative 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Four focus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Total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$20,250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304800"/>
            <a:ext cx="2438400" cy="711200"/>
          </a:xfrm>
          <a:prstGeom prst="rect">
            <a:avLst/>
          </a:prstGeom>
          <a:solidFill>
            <a:srgbClr val="FFFFFF"/>
          </a:solidFill>
          <a:ln w="9525">
            <a:solidFill>
              <a:schemeClr val="tx1"/>
            </a:solidFill>
            <a:miter lim="800000"/>
            <a:headEnd/>
            <a:tailEnd/>
          </a:ln>
        </p:spPr>
        <p:txBody>
          <a:bodyPr>
            <a:spAutoFit/>
          </a:bodyPr>
          <a:lstStyle/>
          <a:p>
            <a:r>
              <a:rPr lang="en-US" sz="4000">
                <a:solidFill>
                  <a:schemeClr val="tx2"/>
                </a:solidFill>
              </a:rPr>
              <a:t>Unit</a:t>
            </a:r>
            <a:r>
              <a:rPr lang="en-US" sz="2400">
                <a:solidFill>
                  <a:schemeClr val="tx2"/>
                </a:solidFill>
              </a:rPr>
              <a:t> </a:t>
            </a:r>
          </a:p>
        </p:txBody>
      </p:sp>
      <p:sp>
        <p:nvSpPr>
          <p:cNvPr id="2051" name="Text Box 3"/>
          <p:cNvSpPr txBox="1">
            <a:spLocks noChangeArrowheads="1"/>
          </p:cNvSpPr>
          <p:nvPr/>
        </p:nvSpPr>
        <p:spPr bwMode="auto">
          <a:xfrm>
            <a:off x="2590800" y="304800"/>
            <a:ext cx="457200" cy="711200"/>
          </a:xfrm>
          <a:prstGeom prst="rect">
            <a:avLst/>
          </a:prstGeom>
          <a:solidFill>
            <a:schemeClr val="accent1"/>
          </a:solidFill>
          <a:ln w="9525">
            <a:solidFill>
              <a:schemeClr val="tx1"/>
            </a:solidFill>
            <a:miter lim="800000"/>
            <a:headEnd/>
            <a:tailEnd/>
          </a:ln>
        </p:spPr>
        <p:txBody>
          <a:bodyPr>
            <a:spAutoFit/>
          </a:bodyPr>
          <a:lstStyle/>
          <a:p>
            <a:pPr algn="ctr"/>
            <a:r>
              <a:rPr lang="en-US" sz="4000">
                <a:solidFill>
                  <a:srgbClr val="FFFFFF"/>
                </a:solidFill>
              </a:rPr>
              <a:t>5</a:t>
            </a:r>
          </a:p>
        </p:txBody>
      </p:sp>
      <p:sp>
        <p:nvSpPr>
          <p:cNvPr id="2052" name="Text Box 4"/>
          <p:cNvSpPr txBox="1">
            <a:spLocks noChangeArrowheads="1"/>
          </p:cNvSpPr>
          <p:nvPr/>
        </p:nvSpPr>
        <p:spPr bwMode="auto">
          <a:xfrm>
            <a:off x="457200" y="3048000"/>
            <a:ext cx="8153400" cy="823913"/>
          </a:xfrm>
          <a:prstGeom prst="rect">
            <a:avLst/>
          </a:prstGeom>
          <a:noFill/>
          <a:ln w="9525">
            <a:noFill/>
            <a:miter lim="800000"/>
            <a:headEnd/>
            <a:tailEnd/>
          </a:ln>
        </p:spPr>
        <p:txBody>
          <a:bodyPr>
            <a:spAutoFit/>
          </a:bodyPr>
          <a:lstStyle/>
          <a:p>
            <a:pPr algn="ctr"/>
            <a:r>
              <a:rPr lang="en-US" sz="4800" b="1" i="1"/>
              <a:t>Research Ethics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200" i="1"/>
              <a:t>The research Ethics - basic </a:t>
            </a:r>
            <a:endParaRPr lang="en-US" sz="3200" b="1" i="1">
              <a:solidFill>
                <a:schemeClr val="tx2"/>
              </a:solidFill>
            </a:endParaRPr>
          </a:p>
        </p:txBody>
      </p:sp>
      <p:sp>
        <p:nvSpPr>
          <p:cNvPr id="3075" name="Rectangle 3"/>
          <p:cNvSpPr>
            <a:spLocks noChangeArrowheads="1"/>
          </p:cNvSpPr>
          <p:nvPr/>
        </p:nvSpPr>
        <p:spPr bwMode="auto">
          <a:xfrm>
            <a:off x="609600" y="2057400"/>
            <a:ext cx="8077200" cy="3124200"/>
          </a:xfrm>
          <a:prstGeom prst="rect">
            <a:avLst/>
          </a:prstGeom>
          <a:noFill/>
          <a:ln w="9525">
            <a:noFill/>
            <a:miter lim="800000"/>
            <a:headEnd/>
            <a:tailEnd/>
          </a:ln>
        </p:spPr>
        <p:txBody>
          <a:bodyPr/>
          <a:lstStyle/>
          <a:p>
            <a:pPr marL="800100" lvl="1" indent="-342900">
              <a:lnSpc>
                <a:spcPct val="90000"/>
              </a:lnSpc>
              <a:spcBef>
                <a:spcPct val="20000"/>
              </a:spcBef>
              <a:buFontTx/>
              <a:buChar char="•"/>
            </a:pPr>
            <a:r>
              <a:rPr lang="en-US" sz="2400" i="1">
                <a:solidFill>
                  <a:srgbClr val="FF0066"/>
                </a:solidFill>
              </a:rPr>
              <a:t>Ethics</a:t>
            </a:r>
            <a:r>
              <a:rPr lang="en-US" sz="2400" i="1"/>
              <a:t> –norms for conduct. </a:t>
            </a:r>
          </a:p>
          <a:p>
            <a:pPr marL="800100" lvl="1" indent="-342900">
              <a:lnSpc>
                <a:spcPct val="90000"/>
              </a:lnSpc>
              <a:spcBef>
                <a:spcPct val="20000"/>
              </a:spcBef>
            </a:pPr>
            <a:endParaRPr lang="en-US" sz="2400" i="1"/>
          </a:p>
          <a:p>
            <a:pPr marL="800100" lvl="1" indent="-342900">
              <a:lnSpc>
                <a:spcPct val="90000"/>
              </a:lnSpc>
              <a:spcBef>
                <a:spcPct val="20000"/>
              </a:spcBef>
              <a:buFontTx/>
              <a:buChar char="•"/>
            </a:pPr>
            <a:r>
              <a:rPr lang="en-US" sz="2400" i="1">
                <a:solidFill>
                  <a:srgbClr val="FF0066"/>
                </a:solidFill>
              </a:rPr>
              <a:t>Norms  </a:t>
            </a:r>
            <a:r>
              <a:rPr lang="en-US" sz="2400" i="1"/>
              <a:t>- guidelines for authorship copyright and patenting policies, data sharing policies, confidentiality rules in peer review, etc.</a:t>
            </a:r>
          </a:p>
          <a:p>
            <a:pPr marL="342900" indent="-342900">
              <a:lnSpc>
                <a:spcPct val="90000"/>
              </a:lnSpc>
              <a:spcBef>
                <a:spcPct val="20000"/>
              </a:spcBef>
            </a:pPr>
            <a:endParaRPr lang="en-US" sz="2400" i="1"/>
          </a:p>
          <a:p>
            <a:pPr marL="342900" indent="-342900">
              <a:lnSpc>
                <a:spcPct val="90000"/>
              </a:lnSpc>
              <a:spcBef>
                <a:spcPct val="20000"/>
              </a:spcBef>
              <a:buFontTx/>
              <a:buChar char="•"/>
            </a:pPr>
            <a:r>
              <a:rPr lang="en-US" sz="2400" i="1">
                <a:solidFill>
                  <a:srgbClr val="0066FF"/>
                </a:solidFill>
              </a:rPr>
              <a:t>Ethical norms </a:t>
            </a:r>
            <a:r>
              <a:rPr lang="en-AU" sz="2400" i="1">
                <a:solidFill>
                  <a:srgbClr val="0066FF"/>
                </a:solidFill>
              </a:rPr>
              <a:t>- </a:t>
            </a:r>
            <a:r>
              <a:rPr lang="en-AU" sz="2400" i="1"/>
              <a:t>‘body of principles governing right and wrong’</a:t>
            </a:r>
            <a:r>
              <a:rPr lang="en-US" sz="2400" i="1"/>
              <a: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14400" y="1752600"/>
            <a:ext cx="7772400" cy="4038600"/>
          </a:xfrm>
          <a:prstGeom prst="rect">
            <a:avLst/>
          </a:prstGeom>
          <a:noFill/>
          <a:ln w="9525">
            <a:noFill/>
            <a:miter lim="800000"/>
            <a:headEnd/>
            <a:tailEnd/>
          </a:ln>
        </p:spPr>
        <p:txBody>
          <a:bodyPr/>
          <a:lstStyle/>
          <a:p>
            <a:pPr marL="342900" lvl="1" indent="-342900">
              <a:lnSpc>
                <a:spcPct val="90000"/>
              </a:lnSpc>
              <a:spcBef>
                <a:spcPct val="20000"/>
              </a:spcBef>
              <a:buFont typeface="Courier New" pitchFamily="49" charset="0"/>
              <a:buChar char="o"/>
              <a:defRPr/>
            </a:pPr>
            <a:r>
              <a:rPr lang="en-US" sz="2000" i="1" dirty="0">
                <a:solidFill>
                  <a:srgbClr val="FF0066"/>
                </a:solidFill>
              </a:rPr>
              <a:t>Aims of research</a:t>
            </a:r>
            <a:r>
              <a:rPr lang="en-US" sz="2000" i="1" dirty="0"/>
              <a:t> – knowledge, truth and avoidance of error. </a:t>
            </a:r>
          </a:p>
          <a:p>
            <a:pPr marL="342900" lvl="1" indent="-342900">
              <a:lnSpc>
                <a:spcPct val="90000"/>
              </a:lnSpc>
              <a:spcBef>
                <a:spcPct val="20000"/>
              </a:spcBef>
              <a:buFont typeface="Courier New" pitchFamily="49" charset="0"/>
              <a:buChar char="o"/>
              <a:defRPr/>
            </a:pPr>
            <a:endParaRPr lang="en-US" sz="1000" i="1" dirty="0"/>
          </a:p>
          <a:p>
            <a:pPr marL="342900" lvl="1" indent="-342900">
              <a:lnSpc>
                <a:spcPct val="90000"/>
              </a:lnSpc>
              <a:spcBef>
                <a:spcPct val="20000"/>
              </a:spcBef>
              <a:buFont typeface="Courier New" pitchFamily="49" charset="0"/>
              <a:buChar char="o"/>
              <a:defRPr/>
            </a:pPr>
            <a:r>
              <a:rPr lang="en-US" sz="2000" i="1" dirty="0"/>
              <a:t>Anything which is different from this is </a:t>
            </a:r>
            <a:r>
              <a:rPr lang="en-US" sz="2000" i="1" dirty="0">
                <a:solidFill>
                  <a:srgbClr val="FF0000"/>
                </a:solidFill>
              </a:rPr>
              <a:t>unethical.</a:t>
            </a:r>
          </a:p>
          <a:p>
            <a:pPr marL="342900" indent="-342900">
              <a:lnSpc>
                <a:spcPct val="90000"/>
              </a:lnSpc>
              <a:spcBef>
                <a:spcPct val="20000"/>
              </a:spcBef>
              <a:buFont typeface="Courier New" pitchFamily="49" charset="0"/>
              <a:buChar char="o"/>
              <a:defRPr/>
            </a:pPr>
            <a:endParaRPr lang="en-US" sz="1000" i="1" dirty="0"/>
          </a:p>
          <a:p>
            <a:pPr marL="342900" indent="-342900">
              <a:lnSpc>
                <a:spcPct val="90000"/>
              </a:lnSpc>
              <a:spcBef>
                <a:spcPct val="20000"/>
              </a:spcBef>
              <a:buFont typeface="Courier New" pitchFamily="49" charset="0"/>
              <a:buChar char="o"/>
              <a:defRPr/>
            </a:pPr>
            <a:r>
              <a:rPr lang="en-US" sz="2000" i="1" dirty="0"/>
              <a:t>Research misconduct/unethical research:</a:t>
            </a:r>
            <a:endParaRPr lang="en-US" sz="1000" i="1" dirty="0"/>
          </a:p>
          <a:p>
            <a:pPr marL="800100" lvl="1" indent="-342900">
              <a:lnSpc>
                <a:spcPct val="90000"/>
              </a:lnSpc>
              <a:spcBef>
                <a:spcPct val="20000"/>
              </a:spcBef>
              <a:buFont typeface="Wingdings" pitchFamily="2" charset="2"/>
              <a:buChar char="Ø"/>
              <a:defRPr/>
            </a:pPr>
            <a:r>
              <a:rPr lang="en-US" sz="2000" i="1" dirty="0">
                <a:solidFill>
                  <a:srgbClr val="0066FF"/>
                </a:solidFill>
              </a:rPr>
              <a:t>Falsification –</a:t>
            </a:r>
            <a:r>
              <a:rPr lang="en-US" sz="2000" i="1" dirty="0"/>
              <a:t> altering data</a:t>
            </a:r>
          </a:p>
          <a:p>
            <a:pPr marL="800100" lvl="1" indent="-342900">
              <a:lnSpc>
                <a:spcPct val="90000"/>
              </a:lnSpc>
              <a:spcBef>
                <a:spcPct val="20000"/>
              </a:spcBef>
              <a:buFont typeface="Wingdings" pitchFamily="2" charset="2"/>
              <a:buChar char="Ø"/>
              <a:defRPr/>
            </a:pPr>
            <a:r>
              <a:rPr lang="en-US" sz="2000" i="1" dirty="0">
                <a:solidFill>
                  <a:srgbClr val="0066FF"/>
                </a:solidFill>
              </a:rPr>
              <a:t>Fabrication – </a:t>
            </a:r>
            <a:r>
              <a:rPr lang="en-US" sz="2000" i="1" dirty="0"/>
              <a:t>creating data</a:t>
            </a:r>
          </a:p>
          <a:p>
            <a:pPr marL="800100" lvl="1" indent="-342900">
              <a:lnSpc>
                <a:spcPct val="90000"/>
              </a:lnSpc>
              <a:spcBef>
                <a:spcPct val="20000"/>
              </a:spcBef>
              <a:buFont typeface="Wingdings" pitchFamily="2" charset="2"/>
              <a:buChar char="Ø"/>
              <a:defRPr/>
            </a:pPr>
            <a:r>
              <a:rPr lang="en-US" sz="2000" i="1" dirty="0">
                <a:solidFill>
                  <a:srgbClr val="0066FF"/>
                </a:solidFill>
              </a:rPr>
              <a:t>Plagiarism –</a:t>
            </a:r>
            <a:r>
              <a:rPr lang="en-US" sz="2000" i="1" dirty="0"/>
              <a:t> borrowing ideas or words without appropriate attribution</a:t>
            </a:r>
          </a:p>
          <a:p>
            <a:pPr marL="800100" lvl="1" indent="-342900">
              <a:lnSpc>
                <a:spcPct val="90000"/>
              </a:lnSpc>
              <a:spcBef>
                <a:spcPct val="20000"/>
              </a:spcBef>
              <a:buFont typeface="Wingdings" pitchFamily="2" charset="2"/>
              <a:buChar char="Ø"/>
              <a:defRPr/>
            </a:pPr>
            <a:r>
              <a:rPr lang="en-US" sz="2000" i="1" dirty="0">
                <a:solidFill>
                  <a:srgbClr val="0066FF"/>
                </a:solidFill>
              </a:rPr>
              <a:t>Misrepresenting</a:t>
            </a:r>
            <a:r>
              <a:rPr lang="en-US" sz="2000" i="1" dirty="0"/>
              <a:t> research data</a:t>
            </a:r>
          </a:p>
          <a:p>
            <a:pPr marL="800100" lvl="1" indent="-342900">
              <a:lnSpc>
                <a:spcPct val="90000"/>
              </a:lnSpc>
              <a:spcBef>
                <a:spcPct val="20000"/>
              </a:spcBef>
              <a:buFont typeface="Wingdings" pitchFamily="2" charset="2"/>
              <a:buChar char="Ø"/>
              <a:defRPr/>
            </a:pPr>
            <a:r>
              <a:rPr lang="en-US" sz="2000" i="1" dirty="0">
                <a:solidFill>
                  <a:srgbClr val="0066FF"/>
                </a:solidFill>
              </a:rPr>
              <a:t>Copyright </a:t>
            </a:r>
            <a:r>
              <a:rPr lang="en-US" sz="2000" i="1" dirty="0"/>
              <a:t>(legal protection of intellectual property)</a:t>
            </a:r>
          </a:p>
          <a:p>
            <a:pPr marL="1143000" lvl="2" indent="-228600">
              <a:lnSpc>
                <a:spcPct val="90000"/>
              </a:lnSpc>
              <a:spcBef>
                <a:spcPct val="20000"/>
              </a:spcBef>
              <a:buFont typeface="Wingdings" pitchFamily="2" charset="2"/>
              <a:buChar char="ü"/>
              <a:defRPr/>
            </a:pPr>
            <a:r>
              <a:rPr lang="en-US" sz="2000" i="1" dirty="0"/>
              <a:t>Original works of authorship (books, software)</a:t>
            </a:r>
          </a:p>
          <a:p>
            <a:pPr marL="1143000" lvl="2" indent="-228600">
              <a:lnSpc>
                <a:spcPct val="90000"/>
              </a:lnSpc>
              <a:spcBef>
                <a:spcPct val="20000"/>
              </a:spcBef>
              <a:buFont typeface="Wingdings" pitchFamily="2" charset="2"/>
              <a:buChar char="ü"/>
              <a:defRPr/>
            </a:pPr>
            <a:r>
              <a:rPr lang="en-US" sz="2000" i="1" dirty="0"/>
              <a:t>Covers the particular expression of an idea in the work</a:t>
            </a:r>
          </a:p>
        </p:txBody>
      </p:sp>
      <p:sp>
        <p:nvSpPr>
          <p:cNvPr id="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200" i="1"/>
              <a:t>The research Ethics - basic </a:t>
            </a:r>
            <a:endParaRPr lang="en-US" sz="3200" b="1" i="1">
              <a:solidFill>
                <a:schemeClr val="tx2"/>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200" i="1"/>
              <a:t>The research Ethics - importance</a:t>
            </a:r>
            <a:endParaRPr lang="en-US" sz="3200" b="1" i="1">
              <a:solidFill>
                <a:schemeClr val="tx2"/>
              </a:solidFill>
            </a:endParaRPr>
          </a:p>
        </p:txBody>
      </p:sp>
      <p:sp>
        <p:nvSpPr>
          <p:cNvPr id="5123" name="Rectangle 3"/>
          <p:cNvSpPr>
            <a:spLocks noChangeArrowheads="1"/>
          </p:cNvSpPr>
          <p:nvPr/>
        </p:nvSpPr>
        <p:spPr bwMode="auto">
          <a:xfrm>
            <a:off x="914400" y="1752600"/>
            <a:ext cx="7772400" cy="4572000"/>
          </a:xfrm>
          <a:prstGeom prst="rect">
            <a:avLst/>
          </a:prstGeom>
          <a:noFill/>
          <a:ln w="9525">
            <a:noFill/>
            <a:miter lim="800000"/>
            <a:headEnd/>
            <a:tailEnd/>
          </a:ln>
        </p:spPr>
        <p:txBody>
          <a:bodyPr/>
          <a:lstStyle/>
          <a:p>
            <a:pPr marL="457200" indent="-457200">
              <a:lnSpc>
                <a:spcPct val="90000"/>
              </a:lnSpc>
              <a:spcBef>
                <a:spcPct val="20000"/>
              </a:spcBef>
              <a:buFontTx/>
              <a:buAutoNum type="arabicPeriod"/>
            </a:pPr>
            <a:r>
              <a:rPr lang="en-US" sz="2000" i="1"/>
              <a:t>Promote the aims of research (knowledge, truth and avoidance of error)</a:t>
            </a:r>
          </a:p>
          <a:p>
            <a:pPr marL="457200" indent="-457200">
              <a:lnSpc>
                <a:spcPct val="90000"/>
              </a:lnSpc>
              <a:spcBef>
                <a:spcPct val="20000"/>
              </a:spcBef>
              <a:buFontTx/>
              <a:buAutoNum type="arabicPeriod"/>
            </a:pPr>
            <a:endParaRPr lang="en-US" sz="2000" i="1"/>
          </a:p>
          <a:p>
            <a:pPr marL="457200" indent="-457200">
              <a:lnSpc>
                <a:spcPct val="90000"/>
              </a:lnSpc>
              <a:spcBef>
                <a:spcPct val="20000"/>
              </a:spcBef>
              <a:buFontTx/>
              <a:buAutoNum type="arabicPeriod"/>
            </a:pPr>
            <a:r>
              <a:rPr lang="en-US" sz="2000" i="1"/>
              <a:t>Promote the values essential to collaborative work ( trust, accountability, mutual respect, and fairness) </a:t>
            </a:r>
          </a:p>
          <a:p>
            <a:pPr marL="457200" indent="-457200">
              <a:lnSpc>
                <a:spcPct val="90000"/>
              </a:lnSpc>
              <a:spcBef>
                <a:spcPct val="20000"/>
              </a:spcBef>
              <a:buFontTx/>
              <a:buAutoNum type="arabicPeriod"/>
            </a:pPr>
            <a:endParaRPr lang="en-US" sz="2000" i="1"/>
          </a:p>
          <a:p>
            <a:pPr marL="457200" indent="-457200">
              <a:lnSpc>
                <a:spcPct val="90000"/>
              </a:lnSpc>
              <a:spcBef>
                <a:spcPct val="20000"/>
              </a:spcBef>
              <a:buFontTx/>
              <a:buAutoNum type="arabicPeriod"/>
            </a:pPr>
            <a:r>
              <a:rPr lang="en-US" sz="2000" i="1"/>
              <a:t>Ensure that researchers can be held accountable to the public</a:t>
            </a:r>
          </a:p>
          <a:p>
            <a:pPr marL="457200" indent="-457200">
              <a:lnSpc>
                <a:spcPct val="90000"/>
              </a:lnSpc>
              <a:spcBef>
                <a:spcPct val="20000"/>
              </a:spcBef>
              <a:buFontTx/>
              <a:buAutoNum type="arabicPeriod"/>
            </a:pPr>
            <a:endParaRPr lang="en-US" sz="2000" i="1"/>
          </a:p>
          <a:p>
            <a:pPr marL="457200" indent="-457200">
              <a:lnSpc>
                <a:spcPct val="90000"/>
              </a:lnSpc>
              <a:spcBef>
                <a:spcPct val="20000"/>
              </a:spcBef>
              <a:buFontTx/>
              <a:buAutoNum type="arabicPeriod"/>
            </a:pPr>
            <a:r>
              <a:rPr lang="en-US" sz="2000" i="1"/>
              <a:t>Help to build public support for research</a:t>
            </a:r>
          </a:p>
          <a:p>
            <a:pPr marL="457200" indent="-457200">
              <a:lnSpc>
                <a:spcPct val="90000"/>
              </a:lnSpc>
              <a:spcBef>
                <a:spcPct val="20000"/>
              </a:spcBef>
              <a:buFontTx/>
              <a:buAutoNum type="arabicPeriod"/>
            </a:pPr>
            <a:endParaRPr lang="en-US" sz="2000" i="1"/>
          </a:p>
          <a:p>
            <a:pPr marL="457200" indent="-457200">
              <a:lnSpc>
                <a:spcPct val="90000"/>
              </a:lnSpc>
              <a:spcBef>
                <a:spcPct val="20000"/>
              </a:spcBef>
              <a:buFontTx/>
              <a:buAutoNum type="arabicPeriod"/>
            </a:pPr>
            <a:r>
              <a:rPr lang="en-US" sz="2000" i="1"/>
              <a:t>Promote moral and social values (human rights, animal welfare, health and safety)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Codes of Practice</a:t>
            </a:r>
            <a:endParaRPr lang="en-US" sz="3200" i="1">
              <a:solidFill>
                <a:schemeClr val="tx2"/>
              </a:solidFill>
            </a:endParaRPr>
          </a:p>
        </p:txBody>
      </p:sp>
      <p:sp>
        <p:nvSpPr>
          <p:cNvPr id="6147"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i="1"/>
              <a:t>Many learned bodies have published ethical codes of practice, for example:</a:t>
            </a:r>
          </a:p>
          <a:p>
            <a:pPr marL="800100" lvl="1" indent="-342900">
              <a:lnSpc>
                <a:spcPct val="90000"/>
              </a:lnSpc>
              <a:spcBef>
                <a:spcPct val="20000"/>
              </a:spcBef>
              <a:buFont typeface="Wingdings" pitchFamily="2" charset="2"/>
              <a:buChar char="ü"/>
            </a:pPr>
            <a:r>
              <a:rPr lang="en-GB" i="1"/>
              <a:t>Medical Research Council</a:t>
            </a:r>
          </a:p>
          <a:p>
            <a:pPr marL="800100" lvl="1" indent="-342900">
              <a:lnSpc>
                <a:spcPct val="90000"/>
              </a:lnSpc>
              <a:spcBef>
                <a:spcPct val="20000"/>
              </a:spcBef>
              <a:buFont typeface="Wingdings" pitchFamily="2" charset="2"/>
              <a:buChar char="ü"/>
            </a:pPr>
            <a:r>
              <a:rPr lang="en-GB" i="1"/>
              <a:t>Economic and Social Research Committee</a:t>
            </a:r>
          </a:p>
          <a:p>
            <a:pPr marL="800100" lvl="1" indent="-342900">
              <a:lnSpc>
                <a:spcPct val="90000"/>
              </a:lnSpc>
              <a:spcBef>
                <a:spcPct val="20000"/>
              </a:spcBef>
              <a:buFont typeface="Wingdings" pitchFamily="2" charset="2"/>
              <a:buChar char="ü"/>
            </a:pPr>
            <a:r>
              <a:rPr lang="en-GB" i="1"/>
              <a:t>Welcome Trust</a:t>
            </a:r>
          </a:p>
          <a:p>
            <a:pPr marL="800100" lvl="1" indent="-342900">
              <a:lnSpc>
                <a:spcPct val="90000"/>
              </a:lnSpc>
              <a:spcBef>
                <a:spcPct val="20000"/>
              </a:spcBef>
              <a:buFont typeface="Wingdings" pitchFamily="2" charset="2"/>
              <a:buChar char="ü"/>
            </a:pPr>
            <a:r>
              <a:rPr lang="en-GB" i="1"/>
              <a:t>The Nuffield Foundation</a:t>
            </a:r>
          </a:p>
          <a:p>
            <a:pPr marL="800100" lvl="1" indent="-342900">
              <a:lnSpc>
                <a:spcPct val="90000"/>
              </a:lnSpc>
              <a:spcBef>
                <a:spcPct val="20000"/>
              </a:spcBef>
              <a:buFont typeface="Wingdings" pitchFamily="2" charset="2"/>
              <a:buChar char="ü"/>
            </a:pPr>
            <a:r>
              <a:rPr lang="en-GB" i="1"/>
              <a:t>British Society of Criminology</a:t>
            </a:r>
          </a:p>
          <a:p>
            <a:pPr marL="800100" lvl="1" indent="-342900">
              <a:lnSpc>
                <a:spcPct val="90000"/>
              </a:lnSpc>
              <a:spcBef>
                <a:spcPct val="20000"/>
              </a:spcBef>
              <a:buFont typeface="Wingdings" pitchFamily="2" charset="2"/>
              <a:buChar char="ü"/>
            </a:pPr>
            <a:r>
              <a:rPr lang="en-GB" i="1"/>
              <a:t>The British Sociological Society</a:t>
            </a:r>
          </a:p>
          <a:p>
            <a:pPr marL="800100" lvl="1" indent="-342900">
              <a:lnSpc>
                <a:spcPct val="90000"/>
              </a:lnSpc>
              <a:spcBef>
                <a:spcPct val="20000"/>
              </a:spcBef>
              <a:buFont typeface="Wingdings" pitchFamily="2" charset="2"/>
              <a:buChar char="ü"/>
            </a:pPr>
            <a:r>
              <a:rPr lang="en-GB" i="1"/>
              <a:t>National research ethics guidelines – Ministry of  Science and Technology, Ethiopia</a:t>
            </a:r>
          </a:p>
          <a:p>
            <a:pPr marL="342900" indent="-342900">
              <a:lnSpc>
                <a:spcPct val="90000"/>
              </a:lnSpc>
              <a:spcBef>
                <a:spcPct val="20000"/>
              </a:spcBef>
            </a:pPr>
            <a:endParaRPr lang="en-GB" sz="2400" i="1">
              <a:solidFill>
                <a:srgbClr val="00CC66"/>
              </a:solidFill>
              <a:latin typeface="Arial"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srcRect l="49881" t="37451" r="20627" b="16173"/>
          <a:stretch>
            <a:fillRect/>
          </a:stretch>
        </p:blipFill>
        <p:spPr bwMode="auto">
          <a:xfrm>
            <a:off x="1295400" y="1428750"/>
            <a:ext cx="6324600" cy="4743450"/>
          </a:xfrm>
          <a:prstGeom prst="rect">
            <a:avLst/>
          </a:prstGeom>
          <a:noFill/>
          <a:ln w="9525">
            <a:noFill/>
            <a:miter lim="800000"/>
            <a:headEnd/>
            <a:tailEnd/>
          </a:ln>
        </p:spPr>
      </p:pic>
      <p:sp>
        <p:nvSpPr>
          <p:cNvPr id="7171"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Codes of Practice</a:t>
            </a:r>
            <a:endParaRPr lang="en-US" sz="3200" i="1">
              <a:solidFill>
                <a:schemeClr val="tx2"/>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srcRect l="17998" t="10799" r="18747" b="10799"/>
          <a:stretch>
            <a:fillRect/>
          </a:stretch>
        </p:blipFill>
        <p:spPr bwMode="auto">
          <a:xfrm>
            <a:off x="1295400" y="1295400"/>
            <a:ext cx="6096000" cy="4722813"/>
          </a:xfrm>
          <a:prstGeom prst="rect">
            <a:avLst/>
          </a:prstGeom>
          <a:noFill/>
          <a:ln w="9525">
            <a:noFill/>
            <a:miter lim="800000"/>
            <a:headEnd/>
            <a:tailEnd/>
          </a:ln>
        </p:spPr>
      </p:pic>
      <p:sp>
        <p:nvSpPr>
          <p:cNvPr id="8195" name="Text Box 5"/>
          <p:cNvSpPr txBox="1">
            <a:spLocks noChangeArrowheads="1"/>
          </p:cNvSpPr>
          <p:nvPr/>
        </p:nvSpPr>
        <p:spPr bwMode="auto">
          <a:xfrm>
            <a:off x="1371600" y="6019800"/>
            <a:ext cx="6218238" cy="400050"/>
          </a:xfrm>
          <a:prstGeom prst="rect">
            <a:avLst/>
          </a:prstGeom>
          <a:solidFill>
            <a:srgbClr val="FFFF00"/>
          </a:solidFill>
          <a:ln w="9525">
            <a:noFill/>
            <a:miter lim="800000"/>
            <a:headEnd/>
            <a:tailEnd/>
          </a:ln>
        </p:spPr>
        <p:txBody>
          <a:bodyPr wrap="none">
            <a:spAutoFit/>
          </a:bodyPr>
          <a:lstStyle/>
          <a:p>
            <a:pPr eaLnBrk="0" hangingPunct="0"/>
            <a:r>
              <a:rPr kumimoji="1" lang="en-US" sz="2000" i="1">
                <a:solidFill>
                  <a:srgbClr val="0066FF"/>
                </a:solidFill>
                <a:latin typeface="Arial" charset="0"/>
                <a:cs typeface="Arial" charset="0"/>
              </a:rPr>
              <a:t>http://ccnmtl.columbia.edu/projects/rcr/rcr_mentoring/</a:t>
            </a:r>
          </a:p>
        </p:txBody>
      </p:sp>
      <p:sp>
        <p:nvSpPr>
          <p:cNvPr id="819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Codes of Practice</a:t>
            </a:r>
            <a:endParaRPr lang="en-US" sz="3200" i="1">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Scientific Vs. Unscientific Research</a:t>
            </a:r>
          </a:p>
        </p:txBody>
      </p:sp>
      <p:sp>
        <p:nvSpPr>
          <p:cNvPr id="15363" name="Rectangle 3"/>
          <p:cNvSpPr>
            <a:spLocks noChangeArrowheads="1"/>
          </p:cNvSpPr>
          <p:nvPr/>
        </p:nvSpPr>
        <p:spPr bwMode="auto">
          <a:xfrm>
            <a:off x="685800" y="1828800"/>
            <a:ext cx="7772400" cy="3581400"/>
          </a:xfrm>
          <a:prstGeom prst="rect">
            <a:avLst/>
          </a:prstGeom>
          <a:noFill/>
          <a:ln w="9525">
            <a:noFill/>
            <a:miter lim="800000"/>
            <a:headEnd/>
            <a:tailEnd/>
          </a:ln>
        </p:spPr>
        <p:txBody>
          <a:bodyPr/>
          <a:lstStyle/>
          <a:p>
            <a:pPr marL="342900" indent="-342900"/>
            <a:r>
              <a:rPr lang="en-US" i="1">
                <a:solidFill>
                  <a:srgbClr val="FF0000"/>
                </a:solidFill>
              </a:rPr>
              <a:t>Scientific research:</a:t>
            </a:r>
            <a:endParaRPr lang="en-US" i="1">
              <a:solidFill>
                <a:srgbClr val="0066FF"/>
              </a:solidFill>
            </a:endParaRPr>
          </a:p>
          <a:p>
            <a:pPr marL="342900" indent="-342900"/>
            <a:r>
              <a:rPr lang="en-US" i="1"/>
              <a:t>Focuses on solving problems and pursues a step-by-step </a:t>
            </a:r>
          </a:p>
          <a:p>
            <a:pPr marL="342900" indent="-342900"/>
            <a:r>
              <a:rPr lang="en-US" i="1"/>
              <a:t>logical, organized, and rigorous method. i.e.</a:t>
            </a:r>
          </a:p>
          <a:p>
            <a:pPr marL="742950" lvl="1" indent="-285750"/>
            <a:r>
              <a:rPr lang="en-US" i="1"/>
              <a:t>	identify the problems</a:t>
            </a:r>
          </a:p>
          <a:p>
            <a:pPr marL="742950" lvl="1" indent="-285750"/>
            <a:r>
              <a:rPr lang="en-US" i="1"/>
              <a:t>	collect data</a:t>
            </a:r>
          </a:p>
          <a:p>
            <a:pPr marL="742950" lvl="1" indent="-285750"/>
            <a:r>
              <a:rPr lang="en-US" i="1"/>
              <a:t>	analyze and</a:t>
            </a:r>
          </a:p>
          <a:p>
            <a:pPr marL="742950" lvl="1" indent="-285750"/>
            <a:r>
              <a:rPr lang="en-US" i="1"/>
              <a:t>	draw valid conclusions</a:t>
            </a:r>
          </a:p>
          <a:p>
            <a:pPr marL="742950" lvl="1" indent="-285750"/>
            <a:endParaRPr lang="en-US" i="1">
              <a:solidFill>
                <a:srgbClr val="0066FF"/>
              </a:solidFill>
            </a:endParaRPr>
          </a:p>
          <a:p>
            <a:pPr marL="342900" indent="-342900"/>
            <a:r>
              <a:rPr lang="en-US" i="1">
                <a:solidFill>
                  <a:srgbClr val="FF0000"/>
                </a:solidFill>
              </a:rPr>
              <a:t>Non-scientific research:</a:t>
            </a:r>
          </a:p>
          <a:p>
            <a:pPr marL="342900" indent="-342900"/>
            <a:r>
              <a:rPr lang="en-US" i="1"/>
              <a:t>Based on experience and intuition</a:t>
            </a:r>
          </a:p>
          <a:p>
            <a:pPr marL="742950" lvl="1" indent="-285750"/>
            <a:endParaRPr lang="en-US" i="1"/>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3"/>
          <a:srcRect l="17998" t="10799" r="18747" b="6000"/>
          <a:stretch>
            <a:fillRect/>
          </a:stretch>
        </p:blipFill>
        <p:spPr bwMode="auto">
          <a:xfrm>
            <a:off x="1600200" y="1295400"/>
            <a:ext cx="5959475" cy="4899025"/>
          </a:xfrm>
          <a:prstGeom prst="rect">
            <a:avLst/>
          </a:prstGeom>
          <a:noFill/>
          <a:ln w="9525">
            <a:noFill/>
            <a:miter lim="800000"/>
            <a:headEnd/>
            <a:tailEnd/>
          </a:ln>
        </p:spPr>
      </p:pic>
      <p:sp>
        <p:nvSpPr>
          <p:cNvPr id="9219" name="Text Box 4"/>
          <p:cNvSpPr txBox="1">
            <a:spLocks noChangeArrowheads="1"/>
          </p:cNvSpPr>
          <p:nvPr/>
        </p:nvSpPr>
        <p:spPr bwMode="auto">
          <a:xfrm>
            <a:off x="3429000" y="6211888"/>
            <a:ext cx="2522538" cy="400050"/>
          </a:xfrm>
          <a:prstGeom prst="rect">
            <a:avLst/>
          </a:prstGeom>
          <a:solidFill>
            <a:srgbClr val="FFFF00"/>
          </a:solidFill>
          <a:ln w="9525">
            <a:noFill/>
            <a:miter lim="800000"/>
            <a:headEnd/>
            <a:tailEnd/>
          </a:ln>
        </p:spPr>
        <p:txBody>
          <a:bodyPr wrap="none">
            <a:spAutoFit/>
          </a:bodyPr>
          <a:lstStyle/>
          <a:p>
            <a:pPr eaLnBrk="0" hangingPunct="0"/>
            <a:r>
              <a:rPr kumimoji="1" lang="en-US" sz="2000" i="1">
                <a:solidFill>
                  <a:srgbClr val="0066FF"/>
                </a:solidFill>
                <a:latin typeface="Arial" charset="0"/>
                <a:cs typeface="Arial" charset="0"/>
              </a:rPr>
              <a:t>http://www.primr.org/</a:t>
            </a:r>
          </a:p>
        </p:txBody>
      </p:sp>
      <p:sp>
        <p:nvSpPr>
          <p:cNvPr id="922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Codes of Practice</a:t>
            </a:r>
            <a:endParaRPr lang="en-US" sz="3200" i="1">
              <a:solidFill>
                <a:schemeClr val="tx2"/>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914400" y="18288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t>Here are controls over research involving human subjects:</a:t>
            </a:r>
          </a:p>
          <a:p>
            <a:pPr marL="342900" indent="-342900">
              <a:lnSpc>
                <a:spcPct val="90000"/>
              </a:lnSpc>
              <a:spcBef>
                <a:spcPct val="20000"/>
              </a:spcBef>
            </a:pPr>
            <a:endParaRPr lang="en-US" sz="2000" i="1"/>
          </a:p>
          <a:p>
            <a:pPr marL="800100" lvl="1" indent="-342900">
              <a:lnSpc>
                <a:spcPct val="90000"/>
              </a:lnSpc>
              <a:spcBef>
                <a:spcPct val="20000"/>
              </a:spcBef>
              <a:buFont typeface="Wingdings" pitchFamily="2" charset="2"/>
              <a:buChar char="ü"/>
            </a:pPr>
            <a:r>
              <a:rPr lang="en-US" sz="2000" i="1"/>
              <a:t>Legal obligations</a:t>
            </a:r>
          </a:p>
          <a:p>
            <a:pPr marL="800100" lvl="1" indent="-342900">
              <a:lnSpc>
                <a:spcPct val="90000"/>
              </a:lnSpc>
              <a:spcBef>
                <a:spcPct val="20000"/>
              </a:spcBef>
              <a:buFont typeface="Wingdings" pitchFamily="2" charset="2"/>
              <a:buChar char="ü"/>
            </a:pPr>
            <a:endParaRPr lang="en-US" sz="2000" i="1"/>
          </a:p>
          <a:p>
            <a:pPr marL="800100" lvl="1" indent="-342900">
              <a:lnSpc>
                <a:spcPct val="90000"/>
              </a:lnSpc>
              <a:spcBef>
                <a:spcPct val="20000"/>
              </a:spcBef>
              <a:buFont typeface="Wingdings" pitchFamily="2" charset="2"/>
              <a:buChar char="ü"/>
            </a:pPr>
            <a:r>
              <a:rPr lang="en-US" sz="2000" i="1"/>
              <a:t>Professional code of ethics</a:t>
            </a:r>
          </a:p>
          <a:p>
            <a:pPr marL="800100" lvl="1" indent="-342900">
              <a:lnSpc>
                <a:spcPct val="90000"/>
              </a:lnSpc>
              <a:spcBef>
                <a:spcPct val="20000"/>
              </a:spcBef>
              <a:buFont typeface="Wingdings" pitchFamily="2" charset="2"/>
              <a:buChar char="ü"/>
            </a:pPr>
            <a:endParaRPr lang="en-US" sz="2000" i="1"/>
          </a:p>
          <a:p>
            <a:pPr marL="800100" lvl="1" indent="-342900">
              <a:lnSpc>
                <a:spcPct val="90000"/>
              </a:lnSpc>
              <a:spcBef>
                <a:spcPct val="20000"/>
              </a:spcBef>
              <a:buFont typeface="Wingdings" pitchFamily="2" charset="2"/>
              <a:buChar char="ü"/>
            </a:pPr>
            <a:r>
              <a:rPr lang="en-AU" sz="2000" i="1"/>
              <a:t>Pre-Clearance from Relevant Regulators</a:t>
            </a:r>
          </a:p>
          <a:p>
            <a:pPr marL="342900" indent="-342900">
              <a:lnSpc>
                <a:spcPct val="90000"/>
              </a:lnSpc>
              <a:spcBef>
                <a:spcPct val="20000"/>
              </a:spcBef>
              <a:buFont typeface="Wingdings" pitchFamily="2" charset="2"/>
              <a:buNone/>
            </a:pPr>
            <a:r>
              <a:rPr lang="en-AU" sz="2000" i="1"/>
              <a:t>		E.g. Typically, University Ethics Committee</a:t>
            </a:r>
          </a:p>
          <a:p>
            <a:pPr marL="342900" indent="-342900">
              <a:lnSpc>
                <a:spcPct val="90000"/>
              </a:lnSpc>
              <a:spcBef>
                <a:spcPct val="20000"/>
              </a:spcBef>
              <a:buFont typeface="Wingdings" pitchFamily="2" charset="2"/>
              <a:buNone/>
            </a:pPr>
            <a:endParaRPr lang="en-AU" sz="2000" i="1"/>
          </a:p>
          <a:p>
            <a:pPr marL="800100" lvl="1" indent="-342900">
              <a:lnSpc>
                <a:spcPct val="90000"/>
              </a:lnSpc>
              <a:spcBef>
                <a:spcPct val="20000"/>
              </a:spcBef>
              <a:buFont typeface="Wingdings" pitchFamily="2" charset="2"/>
              <a:buChar char="ü"/>
            </a:pPr>
            <a:r>
              <a:rPr lang="en-AU" sz="2000" i="1"/>
              <a:t>Free and Informed Consent (</a:t>
            </a:r>
            <a:r>
              <a:rPr lang="en-US" sz="2000" i="1"/>
              <a:t>voluntary participation</a:t>
            </a:r>
            <a:r>
              <a:rPr lang="en-US" sz="2000"/>
              <a:t>)</a:t>
            </a:r>
            <a:endParaRPr lang="en-US" sz="2000" i="1"/>
          </a:p>
          <a:p>
            <a:pPr marL="342900" indent="-342900">
              <a:lnSpc>
                <a:spcPct val="90000"/>
              </a:lnSpc>
              <a:spcBef>
                <a:spcPct val="20000"/>
              </a:spcBef>
            </a:pPr>
            <a:endParaRPr lang="en-US" sz="2400" i="1"/>
          </a:p>
        </p:txBody>
      </p:sp>
      <p:sp>
        <p:nvSpPr>
          <p:cNvPr id="10243"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Research Ethics –Additional Note</a:t>
            </a:r>
            <a:endParaRPr lang="en-US" sz="3200" i="1">
              <a:solidFill>
                <a:schemeClr val="tx2"/>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 Development</a:t>
            </a:r>
            <a:endParaRPr lang="en-US" sz="3200" i="1">
              <a:solidFill>
                <a:schemeClr val="tx2"/>
              </a:solidFill>
            </a:endParaRPr>
          </a:p>
        </p:txBody>
      </p:sp>
      <p:sp>
        <p:nvSpPr>
          <p:cNvPr id="11267" name="Rectangle 3"/>
          <p:cNvSpPr>
            <a:spLocks noChangeArrowheads="1"/>
          </p:cNvSpPr>
          <p:nvPr/>
        </p:nvSpPr>
        <p:spPr bwMode="auto">
          <a:xfrm>
            <a:off x="914400" y="16764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000" i="1"/>
              <a:t>Some ethical principles many codes addresses:</a:t>
            </a:r>
          </a:p>
          <a:p>
            <a:pPr marL="800100" lvl="1" indent="-342900">
              <a:lnSpc>
                <a:spcPct val="90000"/>
              </a:lnSpc>
              <a:spcBef>
                <a:spcPct val="20000"/>
              </a:spcBef>
              <a:buFontTx/>
              <a:buChar char="•"/>
            </a:pPr>
            <a:r>
              <a:rPr lang="en-GB" sz="2000" i="1">
                <a:solidFill>
                  <a:srgbClr val="FF0066"/>
                </a:solidFill>
              </a:rPr>
              <a:t>Honesty –</a:t>
            </a:r>
            <a:r>
              <a:rPr lang="en-GB" sz="2000" i="1"/>
              <a:t> in reporting data, results, methods, procedures. No fabrication, falisify, etc.</a:t>
            </a:r>
          </a:p>
          <a:p>
            <a:pPr marL="800100" lvl="1" indent="-342900">
              <a:lnSpc>
                <a:spcPct val="90000"/>
              </a:lnSpc>
              <a:spcBef>
                <a:spcPct val="20000"/>
              </a:spcBef>
              <a:buFontTx/>
              <a:buChar char="•"/>
            </a:pPr>
            <a:r>
              <a:rPr lang="en-GB" sz="2000" i="1">
                <a:solidFill>
                  <a:srgbClr val="FF0066"/>
                </a:solidFill>
              </a:rPr>
              <a:t>Objectivity –</a:t>
            </a:r>
            <a:r>
              <a:rPr lang="en-GB" sz="2000" i="1"/>
              <a:t> strive to avoid bias in experimental design, data analysis, etc.</a:t>
            </a:r>
          </a:p>
          <a:p>
            <a:pPr marL="800100" lvl="1" indent="-342900">
              <a:lnSpc>
                <a:spcPct val="90000"/>
              </a:lnSpc>
              <a:spcBef>
                <a:spcPct val="20000"/>
              </a:spcBef>
              <a:buFontTx/>
              <a:buChar char="•"/>
            </a:pPr>
            <a:r>
              <a:rPr lang="en-GB" sz="2000" i="1">
                <a:solidFill>
                  <a:srgbClr val="FF0066"/>
                </a:solidFill>
              </a:rPr>
              <a:t>Integrity – </a:t>
            </a:r>
            <a:r>
              <a:rPr lang="en-GB" sz="2000" i="1"/>
              <a:t>keeping promises and agreements</a:t>
            </a:r>
          </a:p>
          <a:p>
            <a:pPr marL="800100" lvl="1" indent="-342900">
              <a:lnSpc>
                <a:spcPct val="90000"/>
              </a:lnSpc>
              <a:spcBef>
                <a:spcPct val="20000"/>
              </a:spcBef>
              <a:buFontTx/>
              <a:buChar char="•"/>
            </a:pPr>
            <a:r>
              <a:rPr lang="en-GB" sz="2000" i="1">
                <a:solidFill>
                  <a:srgbClr val="FF0066"/>
                </a:solidFill>
              </a:rPr>
              <a:t>Carefulness –</a:t>
            </a:r>
            <a:r>
              <a:rPr lang="en-GB" sz="2000" i="1"/>
              <a:t> avoid carless errors and negligence; critically examine your work, etc.</a:t>
            </a:r>
          </a:p>
          <a:p>
            <a:pPr marL="800100" lvl="1" indent="-342900">
              <a:lnSpc>
                <a:spcPct val="90000"/>
              </a:lnSpc>
              <a:spcBef>
                <a:spcPct val="20000"/>
              </a:spcBef>
              <a:buFontTx/>
              <a:buChar char="•"/>
            </a:pPr>
            <a:r>
              <a:rPr lang="en-GB" sz="2000" i="1">
                <a:solidFill>
                  <a:srgbClr val="FF0066"/>
                </a:solidFill>
              </a:rPr>
              <a:t>Openness – </a:t>
            </a:r>
            <a:r>
              <a:rPr lang="en-GB" sz="2000" i="1"/>
              <a:t>share data, results, ideas, etc. And, be open to criticism.</a:t>
            </a:r>
          </a:p>
          <a:p>
            <a:pPr marL="800100" lvl="1" indent="-342900">
              <a:lnSpc>
                <a:spcPct val="90000"/>
              </a:lnSpc>
              <a:spcBef>
                <a:spcPct val="20000"/>
              </a:spcBef>
              <a:buFontTx/>
              <a:buChar char="•"/>
            </a:pPr>
            <a:r>
              <a:rPr lang="en-GB" sz="2000" i="1">
                <a:solidFill>
                  <a:srgbClr val="FF0066"/>
                </a:solidFill>
              </a:rPr>
              <a:t>Respect for intellectual property </a:t>
            </a:r>
            <a:r>
              <a:rPr lang="en-GB" sz="2000" i="1"/>
              <a:t>– honour patents, copyrights, etc. No use of unpublished data without permission. Give credit when credit is due.</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Code Development</a:t>
            </a:r>
            <a:endParaRPr lang="en-US" sz="3200" i="1">
              <a:solidFill>
                <a:schemeClr val="tx2"/>
              </a:solidFill>
            </a:endParaRPr>
          </a:p>
        </p:txBody>
      </p:sp>
      <p:sp>
        <p:nvSpPr>
          <p:cNvPr id="12291" name="Rectangle 3"/>
          <p:cNvSpPr>
            <a:spLocks noChangeArrowheads="1"/>
          </p:cNvSpPr>
          <p:nvPr/>
        </p:nvSpPr>
        <p:spPr bwMode="auto">
          <a:xfrm>
            <a:off x="609600" y="1752600"/>
            <a:ext cx="8077200" cy="3352800"/>
          </a:xfrm>
          <a:prstGeom prst="rect">
            <a:avLst/>
          </a:prstGeom>
          <a:noFill/>
          <a:ln w="9525">
            <a:noFill/>
            <a:miter lim="800000"/>
            <a:headEnd/>
            <a:tailEnd/>
          </a:ln>
        </p:spPr>
        <p:txBody>
          <a:bodyPr/>
          <a:lstStyle/>
          <a:p>
            <a:pPr marL="800100" lvl="1" indent="-342900" algn="just">
              <a:lnSpc>
                <a:spcPct val="90000"/>
              </a:lnSpc>
              <a:spcBef>
                <a:spcPct val="20000"/>
              </a:spcBef>
              <a:buFontTx/>
              <a:buChar char="•"/>
            </a:pPr>
            <a:r>
              <a:rPr lang="en-GB" sz="2000" i="1">
                <a:solidFill>
                  <a:srgbClr val="FF0066"/>
                </a:solidFill>
              </a:rPr>
              <a:t>Confidentiality – </a:t>
            </a:r>
            <a:r>
              <a:rPr lang="en-GB" sz="2000" i="1"/>
              <a:t>protect confidential communications such as paper submitted for publication, etc.</a:t>
            </a:r>
            <a:endParaRPr lang="en-GB" sz="2000" i="1">
              <a:solidFill>
                <a:srgbClr val="FF0066"/>
              </a:solidFill>
            </a:endParaRPr>
          </a:p>
          <a:p>
            <a:pPr marL="800100" lvl="1" indent="-342900" algn="just">
              <a:lnSpc>
                <a:spcPct val="90000"/>
              </a:lnSpc>
              <a:spcBef>
                <a:spcPct val="20000"/>
              </a:spcBef>
              <a:buFontTx/>
              <a:buChar char="•"/>
            </a:pPr>
            <a:r>
              <a:rPr lang="en-GB" sz="2000" i="1">
                <a:solidFill>
                  <a:srgbClr val="FF0066"/>
                </a:solidFill>
              </a:rPr>
              <a:t>Legality –</a:t>
            </a:r>
            <a:r>
              <a:rPr lang="en-GB" sz="2000" i="1"/>
              <a:t> know and obey relevant laws institutional and government policies</a:t>
            </a:r>
          </a:p>
          <a:p>
            <a:pPr marL="800100" lvl="1" indent="-342900" algn="just">
              <a:lnSpc>
                <a:spcPct val="90000"/>
              </a:lnSpc>
              <a:spcBef>
                <a:spcPct val="20000"/>
              </a:spcBef>
              <a:buFontTx/>
              <a:buChar char="•"/>
            </a:pPr>
            <a:r>
              <a:rPr lang="en-GB" sz="2000" i="1">
                <a:solidFill>
                  <a:srgbClr val="FF0066"/>
                </a:solidFill>
              </a:rPr>
              <a:t>Animal care – </a:t>
            </a:r>
            <a:r>
              <a:rPr lang="en-GB" sz="2000" i="1"/>
              <a:t>use proper respect and care when animals are used in research.</a:t>
            </a:r>
          </a:p>
          <a:p>
            <a:pPr marL="800100" lvl="1" indent="-342900" algn="just">
              <a:lnSpc>
                <a:spcPct val="90000"/>
              </a:lnSpc>
              <a:spcBef>
                <a:spcPct val="20000"/>
              </a:spcBef>
              <a:buFontTx/>
              <a:buChar char="•"/>
            </a:pPr>
            <a:r>
              <a:rPr lang="en-GB" sz="2000" i="1">
                <a:solidFill>
                  <a:srgbClr val="FF0066"/>
                </a:solidFill>
              </a:rPr>
              <a:t>Human study participants’ protection – </a:t>
            </a:r>
            <a:r>
              <a:rPr lang="en-GB" sz="2000" i="1"/>
              <a:t>minimize harms and risks and maximize benefits; respect human dignity, privacy; take special precautions with vulnerable, special, sick populations, minority groups, etc.</a:t>
            </a:r>
          </a:p>
          <a:p>
            <a:pPr marL="800100" lvl="1" indent="-342900" algn="just">
              <a:lnSpc>
                <a:spcPct val="90000"/>
              </a:lnSpc>
              <a:spcBef>
                <a:spcPct val="20000"/>
              </a:spcBef>
            </a:pPr>
            <a:endParaRPr lang="en-GB" sz="1800" i="1"/>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GB" sz="3200" i="1">
                <a:solidFill>
                  <a:schemeClr val="tx2"/>
                </a:solidFill>
              </a:rPr>
              <a:t>Ethical Dilemma</a:t>
            </a:r>
            <a:endParaRPr lang="en-US" sz="3200" i="1">
              <a:solidFill>
                <a:schemeClr val="tx2"/>
              </a:solidFill>
            </a:endParaRPr>
          </a:p>
        </p:txBody>
      </p:sp>
      <p:sp>
        <p:nvSpPr>
          <p:cNvPr id="13315" name="Rectangle 3"/>
          <p:cNvSpPr>
            <a:spLocks noChangeArrowheads="1"/>
          </p:cNvSpPr>
          <p:nvPr/>
        </p:nvSpPr>
        <p:spPr bwMode="auto">
          <a:xfrm>
            <a:off x="533400" y="1676400"/>
            <a:ext cx="8077200" cy="2057400"/>
          </a:xfrm>
          <a:prstGeom prst="rect">
            <a:avLst/>
          </a:prstGeom>
          <a:noFill/>
          <a:ln w="9525">
            <a:noFill/>
            <a:miter lim="800000"/>
            <a:headEnd/>
            <a:tailEnd/>
          </a:ln>
        </p:spPr>
        <p:txBody>
          <a:bodyPr/>
          <a:lstStyle/>
          <a:p>
            <a:pPr marL="800100" lvl="1" indent="-342900" algn="just">
              <a:lnSpc>
                <a:spcPct val="90000"/>
              </a:lnSpc>
              <a:spcBef>
                <a:spcPct val="20000"/>
              </a:spcBef>
              <a:buFont typeface="Arial" charset="0"/>
              <a:buChar char="•"/>
            </a:pPr>
            <a:r>
              <a:rPr lang="en-GB" sz="1800" i="1">
                <a:solidFill>
                  <a:srgbClr val="FF0000"/>
                </a:solidFill>
              </a:rPr>
              <a:t>Ethical dilemma - </a:t>
            </a:r>
            <a:r>
              <a:rPr lang="en-US" sz="1800"/>
              <a:t>when an incident arises that causes you to question how you should react. </a:t>
            </a:r>
          </a:p>
          <a:p>
            <a:pPr marL="800100" lvl="1" indent="-342900" algn="just">
              <a:lnSpc>
                <a:spcPct val="90000"/>
              </a:lnSpc>
              <a:spcBef>
                <a:spcPct val="20000"/>
              </a:spcBef>
              <a:buFont typeface="Arial" charset="0"/>
              <a:buChar char="•"/>
            </a:pPr>
            <a:endParaRPr lang="en-US" sz="1000"/>
          </a:p>
          <a:p>
            <a:pPr marL="1257300" lvl="2" indent="-342900" algn="just">
              <a:lnSpc>
                <a:spcPct val="90000"/>
              </a:lnSpc>
              <a:spcBef>
                <a:spcPct val="20000"/>
              </a:spcBef>
              <a:buFont typeface="Arial" charset="0"/>
              <a:buChar char="•"/>
            </a:pPr>
            <a:r>
              <a:rPr lang="en-US" sz="1800" i="1"/>
              <a:t>What would you do if faced with a difficult issue in research integrity? There are no right or wrong answers, but your opinion will surely help others to make their best choice. </a:t>
            </a:r>
          </a:p>
          <a:p>
            <a:pPr marL="1257300" lvl="2" indent="-342900" algn="just">
              <a:lnSpc>
                <a:spcPct val="90000"/>
              </a:lnSpc>
              <a:spcBef>
                <a:spcPct val="20000"/>
              </a:spcBef>
            </a:pPr>
            <a:endParaRPr lang="en-US" sz="1000"/>
          </a:p>
          <a:p>
            <a:pPr marL="1257300" lvl="2" indent="-342900" algn="just">
              <a:lnSpc>
                <a:spcPct val="90000"/>
              </a:lnSpc>
              <a:spcBef>
                <a:spcPct val="20000"/>
              </a:spcBef>
            </a:pPr>
            <a:r>
              <a:rPr lang="en-US" sz="1800" i="1">
                <a:solidFill>
                  <a:srgbClr val="FF0000"/>
                </a:solidFill>
              </a:rPr>
              <a:t>	</a:t>
            </a:r>
            <a:endParaRPr lang="en-GB" sz="1800" i="1">
              <a:solidFill>
                <a:srgbClr val="FF0000"/>
              </a:solidFill>
            </a:endParaRPr>
          </a:p>
          <a:p>
            <a:pPr marL="800100" lvl="1" indent="-342900" algn="just">
              <a:lnSpc>
                <a:spcPct val="90000"/>
              </a:lnSpc>
              <a:spcBef>
                <a:spcPct val="20000"/>
              </a:spcBef>
            </a:pPr>
            <a:endParaRPr lang="en-GB" sz="1800" i="1">
              <a:solidFill>
                <a:srgbClr val="FF0000"/>
              </a:solidFill>
            </a:endParaRPr>
          </a:p>
        </p:txBody>
      </p:sp>
      <p:sp>
        <p:nvSpPr>
          <p:cNvPr id="13316" name="Rectangle 4"/>
          <p:cNvSpPr>
            <a:spLocks noChangeArrowheads="1"/>
          </p:cNvSpPr>
          <p:nvPr/>
        </p:nvSpPr>
        <p:spPr bwMode="auto">
          <a:xfrm>
            <a:off x="1828800" y="3505200"/>
            <a:ext cx="6096000" cy="830263"/>
          </a:xfrm>
          <a:prstGeom prst="rect">
            <a:avLst/>
          </a:prstGeom>
          <a:solidFill>
            <a:srgbClr val="FFFF00"/>
          </a:solidFill>
          <a:ln w="9525">
            <a:solidFill>
              <a:srgbClr val="FFC000"/>
            </a:solidFill>
            <a:miter lim="800000"/>
            <a:headEnd/>
            <a:tailEnd/>
          </a:ln>
        </p:spPr>
        <p:txBody>
          <a:bodyPr>
            <a:spAutoFit/>
          </a:bodyPr>
          <a:lstStyle/>
          <a:p>
            <a:pPr algn="just"/>
            <a:r>
              <a:rPr lang="en-US" sz="1600" b="1"/>
              <a:t>If doing what is right produces something bad, or if doing what is wrong produces something good, the force of moral obligation may seem balanced by the </a:t>
            </a:r>
            <a:r>
              <a:rPr lang="en-US" sz="1600" b="1" i="1"/>
              <a:t>reality</a:t>
            </a:r>
            <a:r>
              <a:rPr lang="en-US" sz="1600" b="1"/>
              <a:t> of the good end.</a:t>
            </a:r>
          </a:p>
        </p:txBody>
      </p:sp>
      <p:sp>
        <p:nvSpPr>
          <p:cNvPr id="13317" name="Rectangle 3"/>
          <p:cNvSpPr>
            <a:spLocks noChangeArrowheads="1"/>
          </p:cNvSpPr>
          <p:nvPr/>
        </p:nvSpPr>
        <p:spPr bwMode="auto">
          <a:xfrm>
            <a:off x="1219200" y="4572000"/>
            <a:ext cx="7239000" cy="1200150"/>
          </a:xfrm>
          <a:prstGeom prst="rect">
            <a:avLst/>
          </a:prstGeom>
          <a:noFill/>
          <a:ln w="9525">
            <a:noFill/>
            <a:miter lim="800000"/>
            <a:headEnd/>
            <a:tailEnd/>
          </a:ln>
        </p:spPr>
        <p:txBody>
          <a:bodyPr>
            <a:spAutoFit/>
          </a:bodyPr>
          <a:lstStyle/>
          <a:p>
            <a:pPr algn="just"/>
            <a:r>
              <a:rPr lang="en-US" sz="1800">
                <a:solidFill>
                  <a:srgbClr val="FF0000"/>
                </a:solidFill>
              </a:rPr>
              <a:t>Example:</a:t>
            </a:r>
          </a:p>
          <a:p>
            <a:pPr algn="just"/>
            <a:r>
              <a:rPr lang="en-US" sz="1800"/>
              <a:t>A patient who appeared to a doctor is in critical condition but refuses to take or accept any care or treatment. What shall the doctor do?</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rgbClr val="FF0000"/>
                </a:solidFill>
              </a:rPr>
              <a:t>Group Discussion</a:t>
            </a:r>
            <a:endParaRPr lang="en-US" sz="2400" b="1">
              <a:solidFill>
                <a:srgbClr val="FF0000"/>
              </a:solidFill>
            </a:endParaRPr>
          </a:p>
        </p:txBody>
      </p:sp>
      <p:sp>
        <p:nvSpPr>
          <p:cNvPr id="14339" name="Rectangle 3"/>
          <p:cNvSpPr>
            <a:spLocks noChangeArrowheads="1"/>
          </p:cNvSpPr>
          <p:nvPr/>
        </p:nvSpPr>
        <p:spPr bwMode="auto">
          <a:xfrm>
            <a:off x="914400" y="1828800"/>
            <a:ext cx="7772400" cy="2438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a:t>Take the following case studies.</a:t>
            </a:r>
          </a:p>
          <a:p>
            <a:pPr marL="342900" indent="-342900" algn="just">
              <a:lnSpc>
                <a:spcPct val="90000"/>
              </a:lnSpc>
              <a:spcBef>
                <a:spcPct val="20000"/>
              </a:spcBef>
              <a:buFontTx/>
              <a:buChar char="•"/>
            </a:pPr>
            <a:r>
              <a:rPr lang="en-US" sz="2000"/>
              <a:t>Each group discuss the ethical implications of the case study</a:t>
            </a:r>
          </a:p>
          <a:p>
            <a:pPr marL="342900" indent="-342900" algn="just">
              <a:lnSpc>
                <a:spcPct val="90000"/>
              </a:lnSpc>
              <a:spcBef>
                <a:spcPct val="20000"/>
              </a:spcBef>
              <a:buFontTx/>
              <a:buChar char="•"/>
            </a:pPr>
            <a:r>
              <a:rPr lang="en-US" sz="2000"/>
              <a:t>Articulate your position on the ethical implications of the case study.</a:t>
            </a:r>
          </a:p>
          <a:p>
            <a:pPr marL="342900" indent="-342900" algn="just">
              <a:lnSpc>
                <a:spcPct val="90000"/>
              </a:lnSpc>
              <a:spcBef>
                <a:spcPct val="20000"/>
              </a:spcBef>
              <a:buFontTx/>
              <a:buChar char="•"/>
            </a:pPr>
            <a:r>
              <a:rPr lang="en-US" sz="2000"/>
              <a:t>Come up with suggested measures that has to be taken by the researcher</a:t>
            </a:r>
          </a:p>
          <a:p>
            <a:pPr marL="342900" indent="-342900" algn="just">
              <a:lnSpc>
                <a:spcPct val="90000"/>
              </a:lnSpc>
              <a:spcBef>
                <a:spcPct val="20000"/>
              </a:spcBef>
              <a:buFontTx/>
              <a:buChar char="•"/>
            </a:pPr>
            <a:r>
              <a:rPr lang="en-US" sz="2000"/>
              <a:t>Present the essence of your discussion</a:t>
            </a:r>
          </a:p>
          <a:p>
            <a:pPr marL="342900" indent="-342900" algn="just">
              <a:lnSpc>
                <a:spcPct val="90000"/>
              </a:lnSpc>
              <a:spcBef>
                <a:spcPct val="20000"/>
              </a:spcBef>
              <a:buFontTx/>
              <a:buChar char="•"/>
            </a:pPr>
            <a:endParaRPr lang="en-US" sz="2000"/>
          </a:p>
          <a:p>
            <a:pPr marL="342900" indent="-342900" algn="just">
              <a:lnSpc>
                <a:spcPct val="90000"/>
              </a:lnSpc>
              <a:spcBef>
                <a:spcPct val="20000"/>
              </a:spcBef>
            </a:pPr>
            <a:r>
              <a:rPr lang="en-US" sz="2000">
                <a:solidFill>
                  <a:srgbClr val="FF0000"/>
                </a:solidFill>
              </a:rPr>
              <a:t>Case 1.</a:t>
            </a:r>
          </a:p>
          <a:p>
            <a:pPr marL="342900" indent="-342900" algn="just">
              <a:lnSpc>
                <a:spcPct val="90000"/>
              </a:lnSpc>
              <a:spcBef>
                <a:spcPct val="20000"/>
              </a:spcBef>
              <a:buFontTx/>
              <a:buChar char="•"/>
            </a:pPr>
            <a:r>
              <a:rPr lang="en-US" sz="2000"/>
              <a:t>With the aim of teaching the people in town X about the extent of HIV/AIDS in the town, he planned, without their knowledge, to test bloods of patients who appear to his clinic.</a:t>
            </a:r>
          </a:p>
          <a:p>
            <a:pPr marL="342900" indent="-342900" algn="just">
              <a:lnSpc>
                <a:spcPct val="90000"/>
              </a:lnSpc>
              <a:spcBef>
                <a:spcPct val="20000"/>
              </a:spcBef>
            </a:pPr>
            <a:r>
              <a:rPr lang="en-US" sz="2000"/>
              <a:t>	Is this kind of research ethical?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rgbClr val="FF0000"/>
                </a:solidFill>
              </a:rPr>
              <a:t>Group Discussion</a:t>
            </a:r>
            <a:endParaRPr lang="en-US" sz="2400" b="1">
              <a:solidFill>
                <a:srgbClr val="FF0000"/>
              </a:solidFill>
            </a:endParaRPr>
          </a:p>
        </p:txBody>
      </p:sp>
      <p:sp>
        <p:nvSpPr>
          <p:cNvPr id="15363" name="Rectangle 3"/>
          <p:cNvSpPr>
            <a:spLocks noChangeArrowheads="1"/>
          </p:cNvSpPr>
          <p:nvPr/>
        </p:nvSpPr>
        <p:spPr bwMode="auto">
          <a:xfrm>
            <a:off x="914400" y="1828800"/>
            <a:ext cx="7772400" cy="4267200"/>
          </a:xfrm>
          <a:prstGeom prst="rect">
            <a:avLst/>
          </a:prstGeom>
          <a:noFill/>
          <a:ln w="9525">
            <a:noFill/>
            <a:miter lim="800000"/>
            <a:headEnd/>
            <a:tailEnd/>
          </a:ln>
        </p:spPr>
        <p:txBody>
          <a:bodyPr/>
          <a:lstStyle/>
          <a:p>
            <a:pPr marL="342900" indent="-342900" algn="just">
              <a:lnSpc>
                <a:spcPct val="90000"/>
              </a:lnSpc>
              <a:spcBef>
                <a:spcPct val="20000"/>
              </a:spcBef>
            </a:pPr>
            <a:r>
              <a:rPr lang="en-US" sz="2000">
                <a:solidFill>
                  <a:srgbClr val="FF0000"/>
                </a:solidFill>
              </a:rPr>
              <a:t>Case 1.</a:t>
            </a:r>
          </a:p>
          <a:p>
            <a:pPr marL="342900" indent="-342900" algn="just">
              <a:lnSpc>
                <a:spcPct val="90000"/>
              </a:lnSpc>
              <a:spcBef>
                <a:spcPct val="20000"/>
              </a:spcBef>
              <a:buFontTx/>
              <a:buChar char="•"/>
            </a:pPr>
            <a:r>
              <a:rPr lang="en-US" sz="2000"/>
              <a:t>With the aim of teaching the people in town X about the extent of HIV/AIDS in the town, he planned, without their knowledge, to test bloods of patients who appear to his clinic.</a:t>
            </a:r>
          </a:p>
          <a:p>
            <a:pPr marL="342900" indent="-342900" algn="just">
              <a:lnSpc>
                <a:spcPct val="90000"/>
              </a:lnSpc>
              <a:spcBef>
                <a:spcPct val="20000"/>
              </a:spcBef>
            </a:pPr>
            <a:r>
              <a:rPr lang="en-US" sz="2000"/>
              <a:t>	Is this kind of research ethical? </a:t>
            </a:r>
          </a:p>
          <a:p>
            <a:pPr marL="342900" indent="-342900" algn="just">
              <a:lnSpc>
                <a:spcPct val="90000"/>
              </a:lnSpc>
              <a:spcBef>
                <a:spcPct val="20000"/>
              </a:spcBef>
            </a:pPr>
            <a:r>
              <a:rPr lang="en-US" sz="2000">
                <a:solidFill>
                  <a:srgbClr val="FF0000"/>
                </a:solidFill>
              </a:rPr>
              <a:t>Case 2.</a:t>
            </a:r>
          </a:p>
          <a:p>
            <a:pPr marL="342900" indent="-342900" algn="just">
              <a:lnSpc>
                <a:spcPct val="90000"/>
              </a:lnSpc>
              <a:spcBef>
                <a:spcPct val="20000"/>
              </a:spcBef>
              <a:buFontTx/>
              <a:buChar char="•"/>
            </a:pPr>
            <a:r>
              <a:rPr lang="en-US" sz="2000"/>
              <a:t>Do you think that research on cloning is ethical?</a:t>
            </a:r>
          </a:p>
          <a:p>
            <a:pPr marL="342900" indent="-342900" algn="just">
              <a:lnSpc>
                <a:spcPct val="90000"/>
              </a:lnSpc>
              <a:spcBef>
                <a:spcPct val="20000"/>
              </a:spcBef>
            </a:pPr>
            <a:r>
              <a:rPr lang="en-US" sz="2000">
                <a:solidFill>
                  <a:srgbClr val="FF0000"/>
                </a:solidFill>
              </a:rPr>
              <a:t>Case 3.</a:t>
            </a:r>
            <a:endParaRPr lang="en-US" sz="2000"/>
          </a:p>
          <a:p>
            <a:pPr marL="342900" indent="-342900" algn="just">
              <a:lnSpc>
                <a:spcPct val="90000"/>
              </a:lnSpc>
              <a:spcBef>
                <a:spcPct val="20000"/>
              </a:spcBef>
              <a:buFontTx/>
              <a:buChar char="•"/>
            </a:pPr>
            <a:r>
              <a:rPr lang="en-US" sz="2000"/>
              <a:t>A patient who appeared to a doctor is in critical condition but refuses to take or accept any care or treatment. What shall the doctor do?</a:t>
            </a:r>
          </a:p>
          <a:p>
            <a:pPr marL="342900" indent="-342900" algn="just">
              <a:lnSpc>
                <a:spcPct val="90000"/>
              </a:lnSpc>
              <a:spcBef>
                <a:spcPct val="20000"/>
              </a:spcBef>
            </a:pPr>
            <a:r>
              <a:rPr lang="en-US" sz="2000">
                <a:solidFill>
                  <a:srgbClr val="FF0000"/>
                </a:solidFill>
              </a:rPr>
              <a:t>Case 4</a:t>
            </a:r>
          </a:p>
          <a:p>
            <a:pPr marL="342900" indent="-342900" algn="just">
              <a:lnSpc>
                <a:spcPct val="90000"/>
              </a:lnSpc>
              <a:spcBef>
                <a:spcPct val="20000"/>
              </a:spcBef>
              <a:buFontTx/>
              <a:buChar char="•"/>
            </a:pPr>
            <a:r>
              <a:rPr lang="en-US" sz="2000"/>
              <a:t>Do you think that abortion is ethical?</a:t>
            </a:r>
          </a:p>
          <a:p>
            <a:pPr marL="342900" indent="-342900" algn="just">
              <a:lnSpc>
                <a:spcPct val="90000"/>
              </a:lnSpc>
              <a:spcBef>
                <a:spcPct val="20000"/>
              </a:spcBef>
              <a:buFontTx/>
              <a:buChar char="•"/>
            </a:pPr>
            <a:endParaRPr lang="en-US" sz="200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1828800"/>
            <a:ext cx="8229600" cy="2514600"/>
          </a:xfrm>
          <a:noFill/>
          <a:ln>
            <a:miter lim="800000"/>
            <a:headEnd/>
            <a:tailEnd/>
          </a:ln>
        </p:spPr>
        <p:txBody>
          <a:bodyPr vert="horz" wrap="square" lIns="91440" tIns="45720" rIns="91440" bIns="45720" numCol="1" anchor="ctr" anchorCtr="1" compatLnSpc="1">
            <a:prstTxWarp prst="textNoShape">
              <a:avLst/>
            </a:prstTxWarp>
          </a:bodyPr>
          <a:lstStyle/>
          <a:p>
            <a:r>
              <a:rPr lang="en-US" sz="7200" b="1" smtClean="0"/>
              <a:t>Thank you</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t>The research Ethics - Theories</a:t>
            </a:r>
            <a:endParaRPr lang="en-US" sz="2400" b="1">
              <a:solidFill>
                <a:schemeClr val="tx2"/>
              </a:solidFill>
            </a:endParaRPr>
          </a:p>
        </p:txBody>
      </p:sp>
      <p:sp>
        <p:nvSpPr>
          <p:cNvPr id="17411" name="Rectangle 3"/>
          <p:cNvSpPr>
            <a:spLocks noChangeArrowheads="1"/>
          </p:cNvSpPr>
          <p:nvPr/>
        </p:nvSpPr>
        <p:spPr bwMode="auto">
          <a:xfrm>
            <a:off x="914400" y="17526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dirty="0"/>
              <a:t>Theories of Ethics –</a:t>
            </a:r>
          </a:p>
          <a:p>
            <a:pPr marL="800100" lvl="1" indent="-342900">
              <a:lnSpc>
                <a:spcPct val="90000"/>
              </a:lnSpc>
              <a:spcBef>
                <a:spcPct val="20000"/>
              </a:spcBef>
              <a:buFont typeface="Wingdings" pitchFamily="2" charset="2"/>
              <a:buChar char="ü"/>
            </a:pPr>
            <a:r>
              <a:rPr lang="en-US" sz="2000" dirty="0">
                <a:solidFill>
                  <a:srgbClr val="FF0066"/>
                </a:solidFill>
              </a:rPr>
              <a:t>Utilitarianism – </a:t>
            </a:r>
            <a:r>
              <a:rPr lang="en-US" sz="2000" dirty="0"/>
              <a:t>predicts that the thing that benefit many is ethically accepted. </a:t>
            </a:r>
          </a:p>
          <a:p>
            <a:pPr marL="800100" lvl="1" indent="-342900">
              <a:lnSpc>
                <a:spcPct val="90000"/>
              </a:lnSpc>
              <a:spcBef>
                <a:spcPct val="20000"/>
              </a:spcBef>
              <a:buFont typeface="Wingdings" pitchFamily="2" charset="2"/>
              <a:buChar char="ü"/>
            </a:pPr>
            <a:r>
              <a:rPr lang="en-US" sz="2000" dirty="0">
                <a:solidFill>
                  <a:srgbClr val="FF0066"/>
                </a:solidFill>
              </a:rPr>
              <a:t>Deontology –</a:t>
            </a:r>
            <a:r>
              <a:rPr lang="en-US" sz="2000" dirty="0"/>
              <a:t> adhering to obligations and duties when analyzing an ethical dilemma.</a:t>
            </a:r>
          </a:p>
          <a:p>
            <a:pPr marL="800100" lvl="1" indent="-342900">
              <a:lnSpc>
                <a:spcPct val="90000"/>
              </a:lnSpc>
              <a:spcBef>
                <a:spcPct val="20000"/>
              </a:spcBef>
              <a:buFont typeface="Wingdings" pitchFamily="2" charset="2"/>
              <a:buChar char="ü"/>
            </a:pPr>
            <a:r>
              <a:rPr lang="en-US" sz="2000" dirty="0">
                <a:solidFill>
                  <a:srgbClr val="FF0066"/>
                </a:solidFill>
              </a:rPr>
              <a:t>Rights </a:t>
            </a:r>
            <a:r>
              <a:rPr lang="en-US" sz="2000" dirty="0"/>
              <a:t>– what is considered right by the society given priority.</a:t>
            </a:r>
          </a:p>
          <a:p>
            <a:pPr marL="800100" lvl="1" indent="-342900">
              <a:lnSpc>
                <a:spcPct val="90000"/>
              </a:lnSpc>
              <a:spcBef>
                <a:spcPct val="20000"/>
              </a:spcBef>
              <a:buFont typeface="Wingdings" pitchFamily="2" charset="2"/>
              <a:buChar char="ü"/>
            </a:pPr>
            <a:r>
              <a:rPr lang="en-US" sz="2000" dirty="0">
                <a:solidFill>
                  <a:srgbClr val="FF0066"/>
                </a:solidFill>
              </a:rPr>
              <a:t>Virtue –</a:t>
            </a:r>
            <a:r>
              <a:rPr lang="en-US" sz="2000" dirty="0"/>
              <a:t> judging a person by his character rather than by action.</a:t>
            </a:r>
          </a:p>
          <a:p>
            <a:pPr marL="800100" lvl="1" indent="-342900">
              <a:lnSpc>
                <a:spcPct val="90000"/>
              </a:lnSpc>
              <a:spcBef>
                <a:spcPct val="20000"/>
              </a:spcBef>
              <a:buFont typeface="Wingdings" pitchFamily="2" charset="2"/>
              <a:buChar char="ü"/>
            </a:pPr>
            <a:r>
              <a:rPr lang="en-US" sz="2000" dirty="0">
                <a:solidFill>
                  <a:srgbClr val="FF0066"/>
                </a:solidFill>
              </a:rPr>
              <a:t>Casuist – </a:t>
            </a:r>
            <a:r>
              <a:rPr lang="en-US" sz="2000" dirty="0" smtClean="0"/>
              <a:t>compares </a:t>
            </a:r>
            <a:r>
              <a:rPr lang="en-US" sz="2000" dirty="0"/>
              <a:t>a current ethical dilemma with examples of similar ethical dilemmas and their outcomes.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2400"/>
            <a:ext cx="7772400" cy="685800"/>
          </a:xfrm>
          <a:prstGeom prst="rect">
            <a:avLst/>
          </a:prstGeom>
          <a:solidFill>
            <a:srgbClr val="FFFFFF"/>
          </a:solidFill>
          <a:ln w="9525">
            <a:solidFill>
              <a:schemeClr val="tx1"/>
            </a:solidFill>
            <a:miter lim="800000"/>
            <a:headEnd/>
            <a:tailEnd/>
          </a:ln>
        </p:spPr>
        <p:txBody>
          <a:bodyPr anchor="ctr"/>
          <a:lstStyle/>
          <a:p>
            <a:pPr algn="ctr"/>
            <a:r>
              <a:rPr lang="en-US" sz="2400"/>
              <a:t>The research Ethics - Theories</a:t>
            </a:r>
            <a:endParaRPr lang="en-US" sz="2400" b="1">
              <a:solidFill>
                <a:schemeClr val="tx2"/>
              </a:solidFill>
            </a:endParaRPr>
          </a:p>
        </p:txBody>
      </p:sp>
      <p:sp>
        <p:nvSpPr>
          <p:cNvPr id="18435" name="Rectangle 3"/>
          <p:cNvSpPr>
            <a:spLocks noChangeArrowheads="1"/>
          </p:cNvSpPr>
          <p:nvPr/>
        </p:nvSpPr>
        <p:spPr bwMode="auto">
          <a:xfrm>
            <a:off x="304800" y="914400"/>
            <a:ext cx="8610600" cy="5715000"/>
          </a:xfrm>
          <a:prstGeom prst="rect">
            <a:avLst/>
          </a:prstGeom>
          <a:solidFill>
            <a:srgbClr val="FFFF00"/>
          </a:solidFill>
          <a:ln w="9525">
            <a:noFill/>
            <a:miter lim="800000"/>
            <a:headEnd/>
            <a:tailEnd/>
          </a:ln>
        </p:spPr>
        <p:txBody>
          <a:bodyPr/>
          <a:lstStyle/>
          <a:p>
            <a:pPr algn="just"/>
            <a:r>
              <a:rPr lang="en-US" sz="1400"/>
              <a:t>Ms. Jones owns several apartment buildings in a city of high seismic hazard. One of the apartment buildings is a wood-framed structure designed in the early 1960s. The building has 5 stories with a fairly open, ground-level parking area.</a:t>
            </a:r>
          </a:p>
          <a:p>
            <a:pPr algn="just"/>
            <a:r>
              <a:rPr lang="en-US" sz="1400"/>
              <a:t>The local government has recently endorsed some tax and other incentives for property owners to retrofit certain classes of buildings that are considered seismically hazardous, including apartments with this type of "tuck-under parking" configuration. Ms. Jones contracts with a local structural engineering firm to provide a seismic evaluation and conceptual retrofit design for the apartment building.</a:t>
            </a:r>
          </a:p>
          <a:p>
            <a:pPr algn="just"/>
            <a:r>
              <a:rPr lang="en-US" sz="1400"/>
              <a:t>The evaluation concludes that the building has a soft lower story and suffers from a lack of adequate shear wall and diaphragm capacity throughout the height of the building. The result is that mitigation of the hazards to a basic "life safety" performance level for the design level earthquake (10% chance of exceedance in 50 years) will require that the building be vacated for a substantial period of time for the construction.</a:t>
            </a:r>
          </a:p>
          <a:p>
            <a:pPr algn="just"/>
            <a:r>
              <a:rPr lang="en-US" sz="1400"/>
              <a:t>The residents of the building, who are primarily low-income families, on month-to-month leases, with very few options for alternate housing, find out about this seismic study and, as a unanimous group, appeal to the building owner not to go ahead with the work out of fear of being displaced. Ms. Jones relays the tenants' concerns to her structural engineer, who suggests an alternative upgrade approach using exterior elements. This option would allow the tenants to continuously occupy the building, although there will be some minor interior impacts. Assume that the expected level of seismic performance is essentially the same for both options.</a:t>
            </a:r>
          </a:p>
          <a:p>
            <a:pPr algn="just"/>
            <a:r>
              <a:rPr lang="en-US" sz="1400"/>
              <a:t>Cost estimates for the total project (hard and soft costs) were prepared for both options. Assume that the exterior option is approximately 25% greater than the interior option. Assume also that the tax benefits throughout the useful life of the building do not offset the cost of the seismic renovation. In addition the exterior option has significant aesthetic impacts on the building, of which Ms. Jones and her architectural consultant are not too fond.</a:t>
            </a:r>
          </a:p>
          <a:p>
            <a:pPr algn="just"/>
            <a:endParaRPr lang="en-US" sz="1400"/>
          </a:p>
          <a:p>
            <a:pPr algn="just"/>
            <a:r>
              <a:rPr lang="en-US" sz="1400"/>
              <a:t>Which option should Ms. Jones pursue?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6387" name="Rectangle 3"/>
          <p:cNvSpPr>
            <a:spLocks noChangeArrowheads="1"/>
          </p:cNvSpPr>
          <p:nvPr/>
        </p:nvSpPr>
        <p:spPr bwMode="auto">
          <a:xfrm>
            <a:off x="685800" y="1752600"/>
            <a:ext cx="8077200" cy="1600200"/>
          </a:xfrm>
          <a:prstGeom prst="rect">
            <a:avLst/>
          </a:prstGeom>
          <a:noFill/>
          <a:ln w="9525">
            <a:noFill/>
            <a:miter lim="800000"/>
            <a:headEnd/>
            <a:tailEnd/>
          </a:ln>
        </p:spPr>
        <p:txBody>
          <a:bodyPr/>
          <a:lstStyle/>
          <a:p>
            <a:pPr marL="342900" indent="-342900">
              <a:lnSpc>
                <a:spcPct val="90000"/>
              </a:lnSpc>
              <a:spcBef>
                <a:spcPct val="20000"/>
              </a:spcBef>
            </a:pPr>
            <a:r>
              <a:rPr lang="en-US" sz="2200" b="1" i="1">
                <a:solidFill>
                  <a:srgbClr val="FF0000"/>
                </a:solidFill>
                <a:latin typeface="Arial" charset="0"/>
              </a:rPr>
              <a:t>Science:</a:t>
            </a:r>
          </a:p>
          <a:p>
            <a:pPr marL="742950" lvl="1" indent="-285750">
              <a:lnSpc>
                <a:spcPct val="90000"/>
              </a:lnSpc>
              <a:spcBef>
                <a:spcPct val="20000"/>
              </a:spcBef>
              <a:buFontTx/>
              <a:buChar char="•"/>
            </a:pPr>
            <a:r>
              <a:rPr lang="en-US" sz="2200" i="1">
                <a:latin typeface="Arial" charset="0"/>
              </a:rPr>
              <a:t>Systematically build theoretical structure</a:t>
            </a:r>
          </a:p>
          <a:p>
            <a:pPr marL="742950" lvl="1" indent="-285750">
              <a:lnSpc>
                <a:spcPct val="90000"/>
              </a:lnSpc>
              <a:spcBef>
                <a:spcPct val="20000"/>
              </a:spcBef>
              <a:buFontTx/>
              <a:buChar char="•"/>
            </a:pPr>
            <a:r>
              <a:rPr lang="en-US" sz="2200" i="1">
                <a:latin typeface="Arial" charset="0"/>
              </a:rPr>
              <a:t>Test them for internal consistency</a:t>
            </a:r>
          </a:p>
          <a:p>
            <a:pPr marL="742950" lvl="1" indent="-285750">
              <a:lnSpc>
                <a:spcPct val="90000"/>
              </a:lnSpc>
              <a:spcBef>
                <a:spcPct val="20000"/>
              </a:spcBef>
              <a:buFontTx/>
              <a:buChar char="•"/>
            </a:pPr>
            <a:r>
              <a:rPr lang="en-US" sz="2200" i="1">
                <a:latin typeface="Arial" charset="0"/>
              </a:rPr>
              <a:t>test empirically subject aspects of the phenomenon.</a:t>
            </a:r>
          </a:p>
        </p:txBody>
      </p:sp>
      <p:pic>
        <p:nvPicPr>
          <p:cNvPr id="16388" name="Picture 6"/>
          <p:cNvPicPr>
            <a:picLocks noChangeAspect="1" noChangeArrowheads="1"/>
          </p:cNvPicPr>
          <p:nvPr/>
        </p:nvPicPr>
        <p:blipFill>
          <a:blip r:embed="rId3"/>
          <a:srcRect/>
          <a:stretch>
            <a:fillRect/>
          </a:stretch>
        </p:blipFill>
        <p:spPr bwMode="auto">
          <a:xfrm>
            <a:off x="5943600" y="4343400"/>
            <a:ext cx="2854325" cy="2039938"/>
          </a:xfrm>
          <a:prstGeom prst="rect">
            <a:avLst/>
          </a:prstGeom>
          <a:noFill/>
          <a:ln w="9525">
            <a:noFill/>
            <a:miter lim="800000"/>
            <a:headEnd/>
            <a:tailEnd/>
          </a:ln>
        </p:spPr>
      </p:pic>
      <p:sp>
        <p:nvSpPr>
          <p:cNvPr id="16389" name="Rectangle 4"/>
          <p:cNvSpPr>
            <a:spLocks noChangeArrowheads="1"/>
          </p:cNvSpPr>
          <p:nvPr/>
        </p:nvSpPr>
        <p:spPr bwMode="auto">
          <a:xfrm>
            <a:off x="685800" y="3429000"/>
            <a:ext cx="5867400" cy="22590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200" b="1" i="1">
                <a:solidFill>
                  <a:srgbClr val="FF0000"/>
                </a:solidFill>
                <a:latin typeface="Arial" charset="0"/>
              </a:rPr>
              <a:t>Logical steps in scientific research</a:t>
            </a:r>
            <a:r>
              <a:rPr lang="en-US" sz="2200" b="1" i="1">
                <a:latin typeface="Arial" charset="0"/>
              </a:rPr>
              <a:t>:</a:t>
            </a:r>
          </a:p>
          <a:p>
            <a:pPr marL="742950" lvl="1" indent="-285750">
              <a:lnSpc>
                <a:spcPct val="90000"/>
              </a:lnSpc>
              <a:spcBef>
                <a:spcPct val="20000"/>
              </a:spcBef>
              <a:buFontTx/>
              <a:buChar char="•"/>
            </a:pPr>
            <a:r>
              <a:rPr lang="en-US" sz="2200" i="1">
                <a:latin typeface="Arial" charset="0"/>
              </a:rPr>
              <a:t>Problem statement</a:t>
            </a:r>
          </a:p>
          <a:p>
            <a:pPr marL="742950" lvl="1" indent="-285750">
              <a:lnSpc>
                <a:spcPct val="90000"/>
              </a:lnSpc>
              <a:spcBef>
                <a:spcPct val="20000"/>
              </a:spcBef>
              <a:buFontTx/>
              <a:buChar char="•"/>
            </a:pPr>
            <a:r>
              <a:rPr lang="en-US" sz="2200" i="1">
                <a:latin typeface="Arial" charset="0"/>
              </a:rPr>
              <a:t>Tentative explanations</a:t>
            </a:r>
          </a:p>
          <a:p>
            <a:pPr marL="742950" lvl="1" indent="-285750">
              <a:lnSpc>
                <a:spcPct val="90000"/>
              </a:lnSpc>
              <a:spcBef>
                <a:spcPct val="20000"/>
              </a:spcBef>
              <a:buFontTx/>
              <a:buChar char="•"/>
            </a:pPr>
            <a:r>
              <a:rPr lang="en-US" sz="2200" i="1">
                <a:latin typeface="Arial" charset="0"/>
              </a:rPr>
              <a:t>Information gathering</a:t>
            </a:r>
          </a:p>
          <a:p>
            <a:pPr marL="742950" lvl="1" indent="-285750">
              <a:lnSpc>
                <a:spcPct val="90000"/>
              </a:lnSpc>
              <a:spcBef>
                <a:spcPct val="20000"/>
              </a:spcBef>
              <a:buFontTx/>
              <a:buChar char="•"/>
            </a:pPr>
            <a:r>
              <a:rPr lang="en-US" sz="2200" i="1">
                <a:latin typeface="Arial" charset="0"/>
              </a:rPr>
              <a:t>Test of hypothesis</a:t>
            </a:r>
          </a:p>
          <a:p>
            <a:pPr marL="742950" lvl="1" indent="-285750">
              <a:lnSpc>
                <a:spcPct val="90000"/>
              </a:lnSpc>
              <a:spcBef>
                <a:spcPct val="20000"/>
              </a:spcBef>
              <a:buFontTx/>
              <a:buChar char="•"/>
            </a:pPr>
            <a:r>
              <a:rPr lang="en-US" sz="2200" i="1">
                <a:latin typeface="Arial" charset="0"/>
              </a:rPr>
              <a:t>Make conclusions</a:t>
            </a:r>
            <a:endParaRPr lang="en-US" sz="22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98175"/>
            <a:ext cx="5943600" cy="424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8352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0243"/>
            <a:ext cx="5943600" cy="423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0496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3070"/>
            <a:ext cx="5943600" cy="421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0561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1553"/>
            <a:ext cx="5943600" cy="419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338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8787"/>
            <a:ext cx="59436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6407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33553"/>
            <a:ext cx="5943600" cy="418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454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943600" cy="423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4820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9257"/>
            <a:ext cx="5943600" cy="423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26667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6740"/>
            <a:ext cx="5943600" cy="419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6347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3652"/>
            <a:ext cx="5943600" cy="41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9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7411" name="Rectangle 3"/>
          <p:cNvSpPr>
            <a:spLocks noChangeArrowheads="1"/>
          </p:cNvSpPr>
          <p:nvPr/>
        </p:nvSpPr>
        <p:spPr bwMode="auto">
          <a:xfrm>
            <a:off x="685800" y="1828800"/>
            <a:ext cx="7772400" cy="2971800"/>
          </a:xfrm>
          <a:prstGeom prst="rect">
            <a:avLst/>
          </a:prstGeom>
          <a:noFill/>
          <a:ln w="9525">
            <a:noFill/>
            <a:miter lim="800000"/>
            <a:headEnd/>
            <a:tailEnd/>
          </a:ln>
        </p:spPr>
        <p:txBody>
          <a:bodyPr/>
          <a:lstStyle/>
          <a:p>
            <a:pPr marL="342900" indent="-342900">
              <a:lnSpc>
                <a:spcPct val="90000"/>
              </a:lnSpc>
              <a:spcBef>
                <a:spcPct val="20000"/>
              </a:spcBef>
            </a:pPr>
            <a:r>
              <a:rPr lang="en-US" sz="2200" i="1">
                <a:solidFill>
                  <a:srgbClr val="FF0000"/>
                </a:solidFill>
                <a:latin typeface="Arial" charset="0"/>
              </a:rPr>
              <a:t>Expectations from scientific research:</a:t>
            </a:r>
          </a:p>
          <a:p>
            <a:pPr marL="342900" indent="-342900">
              <a:lnSpc>
                <a:spcPct val="90000"/>
              </a:lnSpc>
              <a:spcBef>
                <a:spcPct val="20000"/>
              </a:spcBef>
            </a:pPr>
            <a:endParaRPr lang="en-US" sz="2200" i="1">
              <a:latin typeface="Arial" charset="0"/>
            </a:endParaRPr>
          </a:p>
          <a:p>
            <a:pPr marL="742950" lvl="1" indent="-285750">
              <a:lnSpc>
                <a:spcPct val="90000"/>
              </a:lnSpc>
              <a:spcBef>
                <a:spcPct val="20000"/>
              </a:spcBef>
              <a:buFontTx/>
              <a:buChar char="•"/>
            </a:pPr>
            <a:r>
              <a:rPr lang="en-US" sz="2200" i="1">
                <a:latin typeface="Arial" charset="0"/>
              </a:rPr>
              <a:t>General rules drawn </a:t>
            </a:r>
          </a:p>
          <a:p>
            <a:pPr marL="742950" lvl="1" indent="-285750">
              <a:lnSpc>
                <a:spcPct val="90000"/>
              </a:lnSpc>
              <a:spcBef>
                <a:spcPct val="20000"/>
              </a:spcBef>
              <a:buFontTx/>
              <a:buChar char="•"/>
            </a:pPr>
            <a:r>
              <a:rPr lang="en-US" sz="2200" i="1">
                <a:latin typeface="Arial" charset="0"/>
              </a:rPr>
              <a:t>Objective evidences collected</a:t>
            </a:r>
          </a:p>
          <a:p>
            <a:pPr marL="742950" lvl="1" indent="-285750">
              <a:lnSpc>
                <a:spcPct val="90000"/>
              </a:lnSpc>
              <a:spcBef>
                <a:spcPct val="20000"/>
              </a:spcBef>
              <a:buFontTx/>
              <a:buChar char="•"/>
            </a:pPr>
            <a:r>
              <a:rPr lang="en-US" sz="2200" i="1">
                <a:latin typeface="Arial" charset="0"/>
              </a:rPr>
              <a:t>Testable statements made</a:t>
            </a:r>
          </a:p>
          <a:p>
            <a:pPr marL="742950" lvl="1" indent="-285750">
              <a:lnSpc>
                <a:spcPct val="90000"/>
              </a:lnSpc>
              <a:spcBef>
                <a:spcPct val="20000"/>
              </a:spcBef>
              <a:buFontTx/>
              <a:buChar char="•"/>
            </a:pPr>
            <a:r>
              <a:rPr lang="en-US" sz="2200" i="1">
                <a:latin typeface="Arial" charset="0"/>
              </a:rPr>
              <a:t>A skeptical attitude to all claims</a:t>
            </a:r>
          </a:p>
          <a:p>
            <a:pPr marL="742950" lvl="1" indent="-285750">
              <a:lnSpc>
                <a:spcPct val="90000"/>
              </a:lnSpc>
              <a:spcBef>
                <a:spcPct val="20000"/>
              </a:spcBef>
              <a:buFontTx/>
              <a:buChar char="•"/>
            </a:pPr>
            <a:r>
              <a:rPr lang="en-US" sz="2200" i="1">
                <a:latin typeface="Arial" charset="0"/>
              </a:rPr>
              <a:t>Creative, public and productive</a:t>
            </a:r>
          </a:p>
        </p:txBody>
      </p:sp>
      <p:pic>
        <p:nvPicPr>
          <p:cNvPr id="17412"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3652"/>
            <a:ext cx="5943600" cy="41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7274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943600" cy="420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977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943600" cy="419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301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943600" cy="419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978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8307"/>
            <a:ext cx="5943600" cy="419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5723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1429"/>
            <a:ext cx="5943600" cy="41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508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4019"/>
            <a:ext cx="5943600" cy="419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1238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9262"/>
            <a:ext cx="5943600" cy="422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056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28788"/>
            <a:ext cx="5943600" cy="420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5354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3550"/>
            <a:ext cx="5943600" cy="418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87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Cont’d …</a:t>
            </a:r>
          </a:p>
        </p:txBody>
      </p:sp>
      <p:sp>
        <p:nvSpPr>
          <p:cNvPr id="18435" name="Rectangle 3"/>
          <p:cNvSpPr>
            <a:spLocks noChangeArrowheads="1"/>
          </p:cNvSpPr>
          <p:nvPr/>
        </p:nvSpPr>
        <p:spPr bwMode="auto">
          <a:xfrm>
            <a:off x="685800" y="1828800"/>
            <a:ext cx="7772400" cy="3581400"/>
          </a:xfrm>
          <a:prstGeom prst="rect">
            <a:avLst/>
          </a:prstGeom>
          <a:noFill/>
          <a:ln w="9525">
            <a:noFill/>
            <a:miter lim="800000"/>
            <a:headEnd/>
            <a:tailEnd/>
          </a:ln>
        </p:spPr>
        <p:txBody>
          <a:bodyPr/>
          <a:lstStyle/>
          <a:p>
            <a:pPr marL="342900" indent="-342900">
              <a:lnSpc>
                <a:spcPct val="90000"/>
              </a:lnSpc>
              <a:spcBef>
                <a:spcPct val="20000"/>
              </a:spcBef>
            </a:pPr>
            <a:r>
              <a:rPr lang="en-US" sz="2400" i="1">
                <a:solidFill>
                  <a:srgbClr val="FF0000"/>
                </a:solidFill>
                <a:latin typeface="Arial" charset="0"/>
              </a:rPr>
              <a:t>Limitations of scientific research:</a:t>
            </a:r>
          </a:p>
          <a:p>
            <a:pPr marL="742950" lvl="1" indent="-285750">
              <a:lnSpc>
                <a:spcPct val="90000"/>
              </a:lnSpc>
              <a:spcBef>
                <a:spcPct val="20000"/>
              </a:spcBef>
              <a:buFontTx/>
              <a:buChar char="•"/>
            </a:pPr>
            <a:r>
              <a:rPr lang="en-US" sz="2400" i="1">
                <a:latin typeface="Arial" charset="0"/>
              </a:rPr>
              <a:t>Cannot have answer for all questions</a:t>
            </a:r>
          </a:p>
          <a:p>
            <a:pPr marL="742950" lvl="1" indent="-285750">
              <a:lnSpc>
                <a:spcPct val="90000"/>
              </a:lnSpc>
              <a:spcBef>
                <a:spcPct val="20000"/>
              </a:spcBef>
              <a:buFontTx/>
              <a:buChar char="•"/>
            </a:pPr>
            <a:r>
              <a:rPr lang="en-US" sz="2400" i="1">
                <a:latin typeface="Arial" charset="0"/>
              </a:rPr>
              <a:t>Results may not be applied everywhere </a:t>
            </a:r>
          </a:p>
          <a:p>
            <a:pPr marL="742950" lvl="1" indent="-285750">
              <a:lnSpc>
                <a:spcPct val="90000"/>
              </a:lnSpc>
              <a:spcBef>
                <a:spcPct val="20000"/>
              </a:spcBef>
              <a:buFontTx/>
              <a:buChar char="•"/>
            </a:pPr>
            <a:r>
              <a:rPr lang="en-US" sz="2400" i="1">
                <a:latin typeface="Arial" charset="0"/>
              </a:rPr>
              <a:t>Imperfection in the measurement devices</a:t>
            </a:r>
          </a:p>
        </p:txBody>
      </p:sp>
      <p:pic>
        <p:nvPicPr>
          <p:cNvPr id="18436" name="Picture 6"/>
          <p:cNvPicPr>
            <a:picLocks noChangeAspect="1" noChangeArrowheads="1"/>
          </p:cNvPicPr>
          <p:nvPr/>
        </p:nvPicPr>
        <p:blipFill>
          <a:blip r:embed="rId3"/>
          <a:srcRect/>
          <a:stretch>
            <a:fillRect/>
          </a:stretch>
        </p:blipFill>
        <p:spPr bwMode="auto">
          <a:xfrm>
            <a:off x="6523038" y="4724400"/>
            <a:ext cx="2392362" cy="1676400"/>
          </a:xfrm>
          <a:prstGeom prst="rect">
            <a:avLst/>
          </a:prstGeom>
          <a:noFill/>
          <a:ln w="9525">
            <a:noFill/>
            <a:miter lim="800000"/>
            <a:headEnd/>
            <a:tailEnd/>
          </a:ln>
        </p:spPr>
      </p:pic>
      <p:sp>
        <p:nvSpPr>
          <p:cNvPr id="18437" name="Rectangle 4"/>
          <p:cNvSpPr>
            <a:spLocks noChangeArrowheads="1"/>
          </p:cNvSpPr>
          <p:nvPr/>
        </p:nvSpPr>
        <p:spPr bwMode="auto">
          <a:xfrm>
            <a:off x="381000" y="3733800"/>
            <a:ext cx="7924800" cy="430213"/>
          </a:xfrm>
          <a:prstGeom prst="rect">
            <a:avLst/>
          </a:prstGeom>
          <a:solidFill>
            <a:srgbClr val="FFFF00"/>
          </a:solidFill>
          <a:ln w="9525">
            <a:noFill/>
            <a:miter lim="800000"/>
            <a:headEnd/>
            <a:tailEnd/>
          </a:ln>
        </p:spPr>
        <p:txBody>
          <a:bodyPr>
            <a:spAutoFit/>
          </a:bodyPr>
          <a:lstStyle/>
          <a:p>
            <a:pPr marL="742950" lvl="1" indent="-285750">
              <a:spcBef>
                <a:spcPct val="20000"/>
              </a:spcBef>
            </a:pPr>
            <a:r>
              <a:rPr lang="en-US" sz="2200">
                <a:latin typeface="Times New Roman" pitchFamily="18" charset="0"/>
              </a:rPr>
              <a:t>The scope and limitations of your work has to be clearly defined.</a:t>
            </a:r>
          </a:p>
        </p:txBody>
      </p:sp>
      <p:sp>
        <p:nvSpPr>
          <p:cNvPr id="18438" name="Rectangle 5"/>
          <p:cNvSpPr>
            <a:spLocks noChangeArrowheads="1"/>
          </p:cNvSpPr>
          <p:nvPr/>
        </p:nvSpPr>
        <p:spPr bwMode="auto">
          <a:xfrm>
            <a:off x="457200" y="4572000"/>
            <a:ext cx="5867400" cy="938213"/>
          </a:xfrm>
          <a:prstGeom prst="rect">
            <a:avLst/>
          </a:prstGeom>
          <a:solidFill>
            <a:srgbClr val="FFFF00"/>
          </a:solidFill>
          <a:ln w="9525">
            <a:noFill/>
            <a:miter lim="800000"/>
            <a:headEnd/>
            <a:tailEnd/>
          </a:ln>
        </p:spPr>
        <p:txBody>
          <a:bodyPr>
            <a:spAutoFit/>
          </a:bodyPr>
          <a:lstStyle/>
          <a:p>
            <a:pPr marL="342900" indent="-342900">
              <a:spcBef>
                <a:spcPct val="50000"/>
              </a:spcBef>
            </a:pPr>
            <a:r>
              <a:rPr lang="en-US" sz="2200">
                <a:latin typeface="Times New Roman" pitchFamily="18" charset="0"/>
              </a:rPr>
              <a:t>The work that will not be undertaken is described</a:t>
            </a:r>
          </a:p>
          <a:p>
            <a:pPr marL="342900" indent="-342900">
              <a:spcBef>
                <a:spcPct val="50000"/>
              </a:spcBef>
            </a:pPr>
            <a:r>
              <a:rPr lang="en-US" sz="2200">
                <a:latin typeface="Times New Roman" pitchFamily="18" charset="0"/>
              </a:rPr>
              <a:t>as the </a:t>
            </a:r>
            <a:r>
              <a:rPr lang="en-US" sz="2200" b="1" i="1">
                <a:latin typeface="Times New Roman" pitchFamily="18" charset="0"/>
              </a:rPr>
              <a:t>delimitations</a:t>
            </a:r>
            <a:r>
              <a:rPr lang="en-US" sz="2200">
                <a:latin typeface="Times New Roman" pitchFamily="18" charset="0"/>
              </a:rPr>
              <a:t> of the research.</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8444"/>
            <a:ext cx="5943600" cy="42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8773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7838"/>
            <a:ext cx="5943600" cy="417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7616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8312"/>
            <a:ext cx="5943600" cy="417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094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8787"/>
            <a:ext cx="59436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18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9875"/>
            <a:ext cx="5943600" cy="420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8996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3656"/>
            <a:ext cx="5943600" cy="418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4313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3550"/>
            <a:ext cx="5943600" cy="420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8943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943600" cy="419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6998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7040880" cy="499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1498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858000" cy="489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7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Lesson 2. Definition and purpose of research</a:t>
            </a:r>
          </a:p>
        </p:txBody>
      </p:sp>
      <p:sp>
        <p:nvSpPr>
          <p:cNvPr id="19459" name="Rectangle 3"/>
          <p:cNvSpPr>
            <a:spLocks noChangeArrowheads="1"/>
          </p:cNvSpPr>
          <p:nvPr/>
        </p:nvSpPr>
        <p:spPr bwMode="auto">
          <a:xfrm>
            <a:off x="685800" y="2133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i="1">
                <a:latin typeface="Times New Roman" pitchFamily="18" charset="0"/>
              </a:rPr>
              <a:t>Research isn’t information gathering:</a:t>
            </a:r>
          </a:p>
          <a:p>
            <a:pPr marL="742950" lvl="1" indent="-285750">
              <a:spcBef>
                <a:spcPct val="20000"/>
              </a:spcBef>
              <a:buFontTx/>
              <a:buChar char="–"/>
            </a:pPr>
            <a:r>
              <a:rPr lang="en-US" sz="2400" i="1">
                <a:latin typeface="Times New Roman" pitchFamily="18" charset="0"/>
              </a:rPr>
              <a:t>Gathering information from resources such as books or magazines isn’t research.</a:t>
            </a:r>
          </a:p>
          <a:p>
            <a:pPr marL="742950" lvl="1" indent="-285750">
              <a:spcBef>
                <a:spcPct val="20000"/>
              </a:spcBef>
              <a:buFontTx/>
              <a:buChar char="–"/>
            </a:pPr>
            <a:r>
              <a:rPr lang="en-US" sz="2400" i="1">
                <a:latin typeface="Times New Roman" pitchFamily="18" charset="0"/>
              </a:rPr>
              <a:t>No contribution to new knowledge.</a:t>
            </a:r>
          </a:p>
          <a:p>
            <a:pPr marL="342900" indent="-342900">
              <a:spcBef>
                <a:spcPct val="50000"/>
              </a:spcBef>
              <a:buFontTx/>
              <a:buChar char="•"/>
            </a:pPr>
            <a:r>
              <a:rPr lang="en-US" sz="2800" i="1">
                <a:latin typeface="Times New Roman" pitchFamily="18" charset="0"/>
              </a:rPr>
              <a:t>Research isn’t the transportation of facts:</a:t>
            </a:r>
          </a:p>
          <a:p>
            <a:pPr marL="742950" lvl="1" indent="-285750">
              <a:spcBef>
                <a:spcPct val="20000"/>
              </a:spcBef>
              <a:buFontTx/>
              <a:buChar char="–"/>
            </a:pPr>
            <a:r>
              <a:rPr lang="en-US" sz="2400" i="1">
                <a:latin typeface="Times New Roman" pitchFamily="18" charset="0"/>
              </a:rPr>
              <a:t>Merely transporting facts from one resource to another doesn’t constitute research.</a:t>
            </a:r>
          </a:p>
          <a:p>
            <a:pPr marL="742950" lvl="1" indent="-285750">
              <a:spcBef>
                <a:spcPct val="20000"/>
              </a:spcBef>
              <a:buFontTx/>
              <a:buChar char="–"/>
            </a:pPr>
            <a:r>
              <a:rPr lang="en-US" sz="2400" i="1">
                <a:latin typeface="Times New Roman" pitchFamily="18" charset="0"/>
              </a:rPr>
              <a:t>No contribution to new knowledge although this might make existing knowledge more accessible.</a:t>
            </a:r>
          </a:p>
        </p:txBody>
      </p:sp>
      <p:sp>
        <p:nvSpPr>
          <p:cNvPr id="19460" name="Rectangle 2"/>
          <p:cNvSpPr>
            <a:spLocks noChangeArrowheads="1"/>
          </p:cNvSpPr>
          <p:nvPr/>
        </p:nvSpPr>
        <p:spPr bwMode="auto">
          <a:xfrm>
            <a:off x="381000" y="1447800"/>
            <a:ext cx="7772400" cy="914400"/>
          </a:xfrm>
          <a:prstGeom prst="rect">
            <a:avLst/>
          </a:prstGeom>
          <a:noFill/>
          <a:ln w="9525">
            <a:noFill/>
            <a:miter lim="800000"/>
            <a:headEnd/>
            <a:tailEnd/>
          </a:ln>
        </p:spPr>
        <p:txBody>
          <a:bodyPr anchor="ctr"/>
          <a:lstStyle/>
          <a:p>
            <a:r>
              <a:rPr lang="en-US" sz="2800" i="1">
                <a:solidFill>
                  <a:srgbClr val="FF0000"/>
                </a:solidFill>
                <a:latin typeface="Times New Roman" pitchFamily="18" charset="0"/>
              </a:rPr>
              <a:t>What Research Is Not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61120" cy="667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72898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43566"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94071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61120" cy="667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58532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61120" cy="668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54378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61120" cy="666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44675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61120" cy="668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61907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7961"/>
            <a:ext cx="8961120" cy="66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11507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5" y="32935"/>
            <a:ext cx="9052560" cy="675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17686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01923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54"/>
            <a:ext cx="9144000" cy="678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80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2.1 Scientific Research -Definition</a:t>
            </a:r>
          </a:p>
        </p:txBody>
      </p:sp>
      <p:sp>
        <p:nvSpPr>
          <p:cNvPr id="20483" name="Rectangle 2"/>
          <p:cNvSpPr>
            <a:spLocks noChangeArrowheads="1"/>
          </p:cNvSpPr>
          <p:nvPr/>
        </p:nvSpPr>
        <p:spPr bwMode="auto">
          <a:xfrm>
            <a:off x="381000" y="1371600"/>
            <a:ext cx="7772400" cy="1143000"/>
          </a:xfrm>
          <a:prstGeom prst="rect">
            <a:avLst/>
          </a:prstGeom>
          <a:noFill/>
          <a:ln w="9525">
            <a:noFill/>
            <a:miter lim="800000"/>
            <a:headEnd/>
            <a:tailEnd/>
          </a:ln>
        </p:spPr>
        <p:txBody>
          <a:bodyPr anchor="ctr"/>
          <a:lstStyle/>
          <a:p>
            <a:r>
              <a:rPr lang="en-US" sz="2800" i="1">
                <a:solidFill>
                  <a:schemeClr val="tx2"/>
                </a:solidFill>
                <a:latin typeface="Times New Roman" pitchFamily="18" charset="0"/>
              </a:rPr>
              <a:t>What Research Is</a:t>
            </a:r>
          </a:p>
        </p:txBody>
      </p:sp>
      <p:sp>
        <p:nvSpPr>
          <p:cNvPr id="20484" name="Text Box 4"/>
          <p:cNvSpPr txBox="1">
            <a:spLocks noChangeArrowheads="1"/>
          </p:cNvSpPr>
          <p:nvPr/>
        </p:nvSpPr>
        <p:spPr bwMode="auto">
          <a:xfrm>
            <a:off x="1066800" y="2971800"/>
            <a:ext cx="7543800" cy="1570038"/>
          </a:xfrm>
          <a:prstGeom prst="rect">
            <a:avLst/>
          </a:prstGeom>
          <a:noFill/>
          <a:ln w="9525">
            <a:noFill/>
            <a:miter lim="800000"/>
            <a:headEnd/>
            <a:tailEnd/>
          </a:ln>
        </p:spPr>
        <p:txBody>
          <a:bodyPr>
            <a:spAutoFit/>
          </a:bodyPr>
          <a:lstStyle/>
          <a:p>
            <a:pPr algn="just">
              <a:spcBef>
                <a:spcPct val="50000"/>
              </a:spcBef>
            </a:pPr>
            <a:r>
              <a:rPr lang="en-US" sz="2400" i="1">
                <a:latin typeface="Helvetica" charset="0"/>
              </a:rPr>
              <a:t>“…the systematic process of collecting and analyzing information (data) in order to increase our understanding of the phenomenon about which we are concerned or interested.”</a:t>
            </a:r>
            <a:endParaRPr lang="en-US" sz="2400" i="1">
              <a:latin typeface="Times" charset="0"/>
            </a:endParaRPr>
          </a:p>
        </p:txBody>
      </p:sp>
      <p:sp>
        <p:nvSpPr>
          <p:cNvPr id="20485" name="Rectangle 3"/>
          <p:cNvSpPr>
            <a:spLocks noChangeArrowheads="1"/>
          </p:cNvSpPr>
          <p:nvPr/>
        </p:nvSpPr>
        <p:spPr bwMode="auto">
          <a:xfrm>
            <a:off x="685800" y="2209800"/>
            <a:ext cx="7772400" cy="533400"/>
          </a:xfrm>
          <a:prstGeom prst="rect">
            <a:avLst/>
          </a:prstGeom>
          <a:noFill/>
          <a:ln w="9525">
            <a:noFill/>
            <a:miter lim="800000"/>
            <a:headEnd/>
            <a:tailEnd/>
          </a:ln>
        </p:spPr>
        <p:txBody>
          <a:bodyPr/>
          <a:lstStyle/>
          <a:p>
            <a:pPr marL="342900" indent="-342900">
              <a:spcBef>
                <a:spcPct val="20000"/>
              </a:spcBef>
              <a:buFontTx/>
              <a:buChar char="•"/>
            </a:pPr>
            <a:r>
              <a:rPr lang="en-US" sz="2800" i="1">
                <a:latin typeface="Times New Roman" pitchFamily="18" charset="0"/>
              </a:rPr>
              <a:t>Research is:</a:t>
            </a:r>
            <a:endParaRPr lang="en-US" sz="2400" i="1">
              <a:latin typeface="Times New Roman" pitchFamily="18" charset="0"/>
            </a:endParaRPr>
          </a:p>
        </p:txBody>
      </p:sp>
      <p:sp>
        <p:nvSpPr>
          <p:cNvPr id="20486" name="Rectangle 5"/>
          <p:cNvSpPr>
            <a:spLocks noChangeArrowheads="1"/>
          </p:cNvSpPr>
          <p:nvPr/>
        </p:nvSpPr>
        <p:spPr bwMode="auto">
          <a:xfrm>
            <a:off x="457200" y="4876800"/>
            <a:ext cx="8305800" cy="830263"/>
          </a:xfrm>
          <a:prstGeom prst="rect">
            <a:avLst/>
          </a:prstGeom>
          <a:solidFill>
            <a:srgbClr val="FFFF00"/>
          </a:solidFill>
          <a:ln w="9525">
            <a:noFill/>
            <a:miter lim="800000"/>
            <a:headEnd/>
            <a:tailEnd/>
          </a:ln>
        </p:spPr>
        <p:txBody>
          <a:bodyPr>
            <a:spAutoFit/>
          </a:bodyPr>
          <a:lstStyle/>
          <a:p>
            <a:pPr marL="342900" indent="-342900" algn="just">
              <a:lnSpc>
                <a:spcPct val="90000"/>
              </a:lnSpc>
              <a:spcBef>
                <a:spcPct val="20000"/>
              </a:spcBef>
            </a:pPr>
            <a:r>
              <a:rPr lang="en-US" sz="2400" i="1">
                <a:latin typeface="Arial" charset="0"/>
              </a:rPr>
              <a:t>Research must be systematic and follow a series of steps</a:t>
            </a:r>
          </a:p>
          <a:p>
            <a:pPr marL="342900" indent="-342900" algn="just">
              <a:lnSpc>
                <a:spcPct val="90000"/>
              </a:lnSpc>
              <a:spcBef>
                <a:spcPct val="20000"/>
              </a:spcBef>
            </a:pPr>
            <a:r>
              <a:rPr lang="en-US" sz="2400" i="1">
                <a:latin typeface="Arial" charset="0"/>
              </a:rPr>
              <a:t>and a rigid standard protocol.</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13"/>
            <a:ext cx="9117664" cy="676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75660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 y="24713"/>
            <a:ext cx="9052560" cy="67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97127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
            <a:ext cx="9144000" cy="681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62560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876"/>
            <a:ext cx="9052560" cy="674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91994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3" y="20596"/>
            <a:ext cx="9052560" cy="67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84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066800" y="1905000"/>
            <a:ext cx="7467600" cy="4094163"/>
          </a:xfrm>
          <a:prstGeom prst="rect">
            <a:avLst/>
          </a:prstGeom>
          <a:noFill/>
          <a:ln w="9525">
            <a:noFill/>
            <a:miter lim="800000"/>
            <a:headEnd/>
            <a:tailEnd/>
          </a:ln>
        </p:spPr>
        <p:txBody>
          <a:bodyPr>
            <a:spAutoFit/>
          </a:bodyPr>
          <a:lstStyle/>
          <a:p>
            <a:pPr>
              <a:buFont typeface="Wingdings" pitchFamily="2" charset="2"/>
              <a:buChar char="Ø"/>
            </a:pPr>
            <a:r>
              <a:rPr lang="en-US" sz="2000" b="1">
                <a:solidFill>
                  <a:schemeClr val="tx2"/>
                </a:solidFill>
              </a:rPr>
              <a:t> Generic</a:t>
            </a:r>
          </a:p>
          <a:p>
            <a:pPr>
              <a:buFont typeface="Wingdings" pitchFamily="2" charset="2"/>
              <a:buChar char="Ø"/>
            </a:pPr>
            <a:endParaRPr lang="en-US" sz="2000" b="1">
              <a:solidFill>
                <a:schemeClr val="tx2"/>
              </a:solidFill>
            </a:endParaRPr>
          </a:p>
          <a:p>
            <a:pPr>
              <a:buFont typeface="Wingdings" pitchFamily="2" charset="2"/>
              <a:buChar char="Ø"/>
            </a:pPr>
            <a:r>
              <a:rPr lang="en-US" sz="2000" b="1">
                <a:solidFill>
                  <a:schemeClr val="tx2"/>
                </a:solidFill>
              </a:rPr>
              <a:t>Concept of scientific research (what it is, how to plan and </a:t>
            </a:r>
          </a:p>
          <a:p>
            <a:r>
              <a:rPr lang="en-US" sz="2000" b="1">
                <a:solidFill>
                  <a:schemeClr val="tx2"/>
                </a:solidFill>
              </a:rPr>
              <a:t>   conduct)</a:t>
            </a:r>
          </a:p>
          <a:p>
            <a:endParaRPr lang="en-US" sz="2000" b="1">
              <a:solidFill>
                <a:schemeClr val="tx2"/>
              </a:solidFill>
            </a:endParaRPr>
          </a:p>
          <a:p>
            <a:pPr>
              <a:buFont typeface="Wingdings" pitchFamily="2" charset="2"/>
              <a:buChar char="Ø"/>
            </a:pPr>
            <a:r>
              <a:rPr lang="en-US" sz="2000" b="1">
                <a:solidFill>
                  <a:schemeClr val="tx2"/>
                </a:solidFill>
              </a:rPr>
              <a:t>Self learning </a:t>
            </a:r>
          </a:p>
          <a:p>
            <a:pPr>
              <a:buFont typeface="Wingdings" pitchFamily="2" charset="2"/>
              <a:buChar char="Ø"/>
            </a:pPr>
            <a:endParaRPr lang="en-US" sz="2000" b="1">
              <a:solidFill>
                <a:schemeClr val="tx2"/>
              </a:solidFill>
            </a:endParaRPr>
          </a:p>
          <a:p>
            <a:pPr>
              <a:buFont typeface="Wingdings" pitchFamily="2" charset="2"/>
              <a:buChar char="Ø"/>
            </a:pPr>
            <a:r>
              <a:rPr lang="en-US" sz="2000" b="1">
                <a:solidFill>
                  <a:schemeClr val="tx2"/>
                </a:solidFill>
              </a:rPr>
              <a:t>Do the exercises for better understanding</a:t>
            </a:r>
          </a:p>
          <a:p>
            <a:pPr>
              <a:buFont typeface="Wingdings" pitchFamily="2" charset="2"/>
              <a:buChar char="Ø"/>
            </a:pPr>
            <a:endParaRPr lang="en-US" sz="2000" b="1">
              <a:solidFill>
                <a:schemeClr val="tx2"/>
              </a:solidFill>
            </a:endParaRPr>
          </a:p>
          <a:p>
            <a:pPr>
              <a:buFont typeface="Wingdings" pitchFamily="2" charset="2"/>
              <a:buChar char="Ø"/>
            </a:pPr>
            <a:r>
              <a:rPr lang="en-US" sz="2000" b="1">
                <a:solidFill>
                  <a:schemeClr val="tx2"/>
                </a:solidFill>
              </a:rPr>
              <a:t>For maximum benefit – </a:t>
            </a:r>
          </a:p>
          <a:p>
            <a:pPr lvl="2">
              <a:buFont typeface="Wingdings" pitchFamily="2" charset="2"/>
              <a:buChar char="ü"/>
            </a:pPr>
            <a:r>
              <a:rPr lang="en-US" sz="2000" b="1">
                <a:solidFill>
                  <a:schemeClr val="tx2"/>
                </a:solidFill>
              </a:rPr>
              <a:t>read ahead, </a:t>
            </a:r>
          </a:p>
          <a:p>
            <a:pPr lvl="2">
              <a:buFont typeface="Wingdings" pitchFamily="2" charset="2"/>
              <a:buChar char="ü"/>
            </a:pPr>
            <a:r>
              <a:rPr lang="en-US" sz="2000" b="1">
                <a:solidFill>
                  <a:schemeClr val="tx2"/>
                </a:solidFill>
              </a:rPr>
              <a:t>attend all lectures and </a:t>
            </a:r>
          </a:p>
          <a:p>
            <a:pPr lvl="2">
              <a:buFont typeface="Wingdings" pitchFamily="2" charset="2"/>
              <a:buChar char="ü"/>
            </a:pPr>
            <a:r>
              <a:rPr lang="en-US" sz="2000" b="1">
                <a:solidFill>
                  <a:schemeClr val="tx2"/>
                </a:solidFill>
              </a:rPr>
              <a:t>actively participate</a:t>
            </a:r>
          </a:p>
        </p:txBody>
      </p:sp>
      <p:sp>
        <p:nvSpPr>
          <p:cNvPr id="3075" name="Text Box 4"/>
          <p:cNvSpPr txBox="1">
            <a:spLocks noChangeArrowheads="1"/>
          </p:cNvSpPr>
          <p:nvPr/>
        </p:nvSpPr>
        <p:spPr bwMode="auto">
          <a:xfrm>
            <a:off x="381000" y="685800"/>
            <a:ext cx="8153400" cy="823913"/>
          </a:xfrm>
          <a:prstGeom prst="rect">
            <a:avLst/>
          </a:prstGeom>
          <a:noFill/>
          <a:ln w="9525">
            <a:noFill/>
            <a:miter lim="800000"/>
            <a:headEnd/>
            <a:tailEnd/>
          </a:ln>
        </p:spPr>
        <p:txBody>
          <a:bodyPr>
            <a:spAutoFit/>
          </a:bodyPr>
          <a:lstStyle/>
          <a:p>
            <a:pPr algn="ctr"/>
            <a:r>
              <a:rPr lang="en-US" sz="4800" b="1" dirty="0">
                <a:solidFill>
                  <a:schemeClr val="tx2"/>
                </a:solidFill>
                <a:latin typeface="Arial" panose="020B0604020202020204" pitchFamily="34" charset="0"/>
                <a:cs typeface="Arial" panose="020B0604020202020204" pitchFamily="34" charset="0"/>
              </a:rPr>
              <a:t>About the Course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1371600"/>
            <a:ext cx="7772400" cy="1143000"/>
          </a:xfrm>
          <a:prstGeom prst="rect">
            <a:avLst/>
          </a:prstGeom>
          <a:noFill/>
          <a:ln w="9525">
            <a:noFill/>
            <a:miter lim="800000"/>
            <a:headEnd/>
            <a:tailEnd/>
          </a:ln>
        </p:spPr>
        <p:txBody>
          <a:bodyPr anchor="ctr"/>
          <a:lstStyle/>
          <a:p>
            <a:r>
              <a:rPr lang="en-US" sz="2800" i="1">
                <a:solidFill>
                  <a:schemeClr val="tx2"/>
                </a:solidFill>
                <a:latin typeface="Times New Roman" pitchFamily="18" charset="0"/>
              </a:rPr>
              <a:t>What Research Is</a:t>
            </a:r>
          </a:p>
        </p:txBody>
      </p:sp>
      <p:sp>
        <p:nvSpPr>
          <p:cNvPr id="21507" name="Rectangle 3"/>
          <p:cNvSpPr>
            <a:spLocks noChangeArrowheads="1"/>
          </p:cNvSpPr>
          <p:nvPr/>
        </p:nvSpPr>
        <p:spPr bwMode="auto">
          <a:xfrm>
            <a:off x="685800" y="2209800"/>
            <a:ext cx="7772400" cy="533400"/>
          </a:xfrm>
          <a:prstGeom prst="rect">
            <a:avLst/>
          </a:prstGeom>
          <a:noFill/>
          <a:ln w="9525">
            <a:noFill/>
            <a:miter lim="800000"/>
            <a:headEnd/>
            <a:tailEnd/>
          </a:ln>
        </p:spPr>
        <p:txBody>
          <a:bodyPr/>
          <a:lstStyle/>
          <a:p>
            <a:pPr marL="342900" indent="-342900">
              <a:spcBef>
                <a:spcPct val="20000"/>
              </a:spcBef>
              <a:buFontTx/>
              <a:buChar char="•"/>
            </a:pPr>
            <a:r>
              <a:rPr lang="en-US" sz="2800" i="1">
                <a:latin typeface="Times New Roman" pitchFamily="18" charset="0"/>
              </a:rPr>
              <a:t>Research is:</a:t>
            </a:r>
            <a:endParaRPr lang="en-US" sz="2400" i="1">
              <a:latin typeface="Times New Roman" pitchFamily="18" charset="0"/>
            </a:endParaRPr>
          </a:p>
        </p:txBody>
      </p:sp>
      <p:sp>
        <p:nvSpPr>
          <p:cNvPr id="21508" name="Rectangle 3"/>
          <p:cNvSpPr>
            <a:spLocks noChangeArrowheads="1"/>
          </p:cNvSpPr>
          <p:nvPr/>
        </p:nvSpPr>
        <p:spPr bwMode="auto">
          <a:xfrm>
            <a:off x="1143000" y="2971800"/>
            <a:ext cx="7239000" cy="3124200"/>
          </a:xfrm>
          <a:prstGeom prst="rect">
            <a:avLst/>
          </a:prstGeom>
          <a:noFill/>
          <a:ln w="12700" cap="sq">
            <a:noFill/>
            <a:miter lim="800000"/>
            <a:headEnd type="none" w="sm" len="sm"/>
            <a:tailEnd type="none" w="sm" len="sm"/>
          </a:ln>
        </p:spPr>
        <p:txBody>
          <a:bodyPr/>
          <a:lstStyle/>
          <a:p>
            <a:pPr marL="342900" indent="-342900" algn="just">
              <a:spcBef>
                <a:spcPct val="20000"/>
              </a:spcBef>
              <a:buFontTx/>
              <a:buChar char="•"/>
            </a:pPr>
            <a:r>
              <a:rPr lang="en-US" sz="2400" i="1">
                <a:latin typeface="Times New Roman" pitchFamily="18" charset="0"/>
              </a:rPr>
              <a:t>an attempt to achieve systematically and with the support of data the answer to a question, the resolution to a problem, or the greater understanding of a phenomenon </a:t>
            </a:r>
          </a:p>
          <a:p>
            <a:pPr marL="342900" indent="-342900" algn="just">
              <a:spcBef>
                <a:spcPct val="20000"/>
              </a:spcBef>
              <a:buFontTx/>
              <a:buChar char="•"/>
            </a:pPr>
            <a:endParaRPr lang="en-US" sz="2400" i="1">
              <a:latin typeface="Times New Roman" pitchFamily="18" charset="0"/>
            </a:endParaRPr>
          </a:p>
          <a:p>
            <a:pPr marL="342900" indent="-342900" algn="just">
              <a:spcBef>
                <a:spcPct val="20000"/>
              </a:spcBef>
              <a:buFontTx/>
              <a:buChar char="•"/>
            </a:pPr>
            <a:r>
              <a:rPr lang="en-US" sz="2400" i="1">
                <a:latin typeface="Times New Roman" pitchFamily="18" charset="0"/>
              </a:rPr>
              <a:t>a process of generation of new information and testing of ideas.</a:t>
            </a:r>
          </a:p>
        </p:txBody>
      </p:sp>
      <p:sp>
        <p:nvSpPr>
          <p:cNvPr id="21509" name="Rectangle 2"/>
          <p:cNvSpPr>
            <a:spLocks noChangeArrowheads="1"/>
          </p:cNvSpPr>
          <p:nvPr/>
        </p:nvSpPr>
        <p:spPr bwMode="auto">
          <a:xfrm>
            <a:off x="7620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2.1 Scientific Research -Definition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1371600"/>
            <a:ext cx="7772400" cy="1143000"/>
          </a:xfrm>
          <a:prstGeom prst="rect">
            <a:avLst/>
          </a:prstGeom>
          <a:noFill/>
          <a:ln w="9525">
            <a:noFill/>
            <a:miter lim="800000"/>
            <a:headEnd/>
            <a:tailEnd/>
          </a:ln>
        </p:spPr>
        <p:txBody>
          <a:bodyPr anchor="ctr"/>
          <a:lstStyle/>
          <a:p>
            <a:r>
              <a:rPr lang="en-US" sz="2800" i="1">
                <a:solidFill>
                  <a:schemeClr val="tx2"/>
                </a:solidFill>
                <a:latin typeface="Times New Roman" pitchFamily="18" charset="0"/>
              </a:rPr>
              <a:t>What Research Is</a:t>
            </a:r>
          </a:p>
        </p:txBody>
      </p:sp>
      <p:sp>
        <p:nvSpPr>
          <p:cNvPr id="22531" name="Text Box 3"/>
          <p:cNvSpPr txBox="1">
            <a:spLocks noChangeArrowheads="1"/>
          </p:cNvSpPr>
          <p:nvPr/>
        </p:nvSpPr>
        <p:spPr bwMode="auto">
          <a:xfrm>
            <a:off x="914400" y="2209800"/>
            <a:ext cx="7696200" cy="3786188"/>
          </a:xfrm>
          <a:prstGeom prst="rect">
            <a:avLst/>
          </a:prstGeom>
          <a:noFill/>
          <a:ln w="9525">
            <a:noFill/>
            <a:miter lim="800000"/>
            <a:headEnd/>
            <a:tailEnd/>
          </a:ln>
        </p:spPr>
        <p:txBody>
          <a:bodyPr>
            <a:spAutoFit/>
          </a:bodyPr>
          <a:lstStyle/>
          <a:p>
            <a:pPr algn="just">
              <a:spcBef>
                <a:spcPct val="50000"/>
              </a:spcBef>
            </a:pPr>
            <a:r>
              <a:rPr lang="en-US" sz="2400">
                <a:solidFill>
                  <a:srgbClr val="FF0000"/>
                </a:solidFill>
                <a:latin typeface="Times New Roman" pitchFamily="18" charset="0"/>
              </a:rPr>
              <a:t>Definition by WHO:</a:t>
            </a:r>
          </a:p>
          <a:p>
            <a:pPr lvl="1" algn="just">
              <a:spcBef>
                <a:spcPct val="50000"/>
              </a:spcBef>
            </a:pPr>
            <a:r>
              <a:rPr lang="en-US" sz="2400" i="1">
                <a:latin typeface="Times New Roman" pitchFamily="18" charset="0"/>
              </a:rPr>
              <a:t>Research is a quest for knowledge through diligent search or investigation or experimentation aimed at the discovery and interpretation of new knowledge. </a:t>
            </a:r>
          </a:p>
          <a:p>
            <a:pPr algn="just">
              <a:spcBef>
                <a:spcPct val="50000"/>
              </a:spcBef>
            </a:pPr>
            <a:r>
              <a:rPr lang="en-US" sz="2400">
                <a:solidFill>
                  <a:srgbClr val="FF0000"/>
                </a:solidFill>
                <a:latin typeface="Times New Roman" pitchFamily="18" charset="0"/>
              </a:rPr>
              <a:t>Definition by Advanced Learner’s Dictionary:</a:t>
            </a:r>
          </a:p>
          <a:p>
            <a:pPr lvl="1" algn="just">
              <a:spcBef>
                <a:spcPct val="50000"/>
              </a:spcBef>
            </a:pPr>
            <a:r>
              <a:rPr lang="en-US" sz="2400" i="1">
                <a:latin typeface="Times New Roman" pitchFamily="18" charset="0"/>
              </a:rPr>
              <a:t>A careful investigation or inquiry specially through search for new facts in any branch of knowledge</a:t>
            </a:r>
          </a:p>
          <a:p>
            <a:pPr algn="just">
              <a:spcBef>
                <a:spcPct val="50000"/>
              </a:spcBef>
            </a:pPr>
            <a:endParaRPr lang="en-US" sz="2400">
              <a:latin typeface="Times New Roman" pitchFamily="18" charset="0"/>
            </a:endParaRPr>
          </a:p>
        </p:txBody>
      </p:sp>
      <p:sp>
        <p:nvSpPr>
          <p:cNvPr id="2253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2.1 Scientific Research -Definition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lnSpc>
                <a:spcPct val="90000"/>
              </a:lnSpc>
              <a:spcBef>
                <a:spcPct val="20000"/>
              </a:spcBef>
            </a:pPr>
            <a:r>
              <a:rPr lang="en-US" sz="2000" b="1" i="1">
                <a:solidFill>
                  <a:srgbClr val="FF0000"/>
                </a:solidFill>
                <a:latin typeface="Arial" charset="0"/>
              </a:rPr>
              <a:t>In general we learn from the definition:</a:t>
            </a:r>
          </a:p>
          <a:p>
            <a:pPr marL="342900" indent="-342900">
              <a:lnSpc>
                <a:spcPct val="90000"/>
              </a:lnSpc>
              <a:spcBef>
                <a:spcPct val="20000"/>
              </a:spcBef>
              <a:buFontTx/>
              <a:buChar char="•"/>
            </a:pPr>
            <a:r>
              <a:rPr lang="en-US" sz="2000" i="1">
                <a:latin typeface="Arial" charset="0"/>
              </a:rPr>
              <a:t>Any scientific research is </a:t>
            </a:r>
            <a:r>
              <a:rPr lang="en-US" sz="2000" i="1">
                <a:solidFill>
                  <a:srgbClr val="FF0000"/>
                </a:solidFill>
                <a:latin typeface="Arial" charset="0"/>
              </a:rPr>
              <a:t>systematic</a:t>
            </a:r>
            <a:r>
              <a:rPr lang="en-US" sz="2000" i="1">
                <a:latin typeface="Arial" charset="0"/>
              </a:rPr>
              <a:t> - follows a clear procedure so that the experiment can be replicated and the results verified.</a:t>
            </a:r>
          </a:p>
          <a:p>
            <a:pPr marL="342900" indent="-342900">
              <a:lnSpc>
                <a:spcPct val="90000"/>
              </a:lnSpc>
              <a:spcBef>
                <a:spcPct val="20000"/>
              </a:spcBef>
              <a:buFontTx/>
              <a:buChar char="•"/>
            </a:pPr>
            <a:endParaRPr lang="en-US" sz="2000" i="1">
              <a:latin typeface="Arial" charset="0"/>
            </a:endParaRPr>
          </a:p>
          <a:p>
            <a:pPr marL="342900" indent="-342900">
              <a:lnSpc>
                <a:spcPct val="90000"/>
              </a:lnSpc>
              <a:spcBef>
                <a:spcPct val="20000"/>
              </a:spcBef>
              <a:buFontTx/>
              <a:buChar char="•"/>
            </a:pPr>
            <a:r>
              <a:rPr lang="en-US" sz="2000" i="1">
                <a:latin typeface="Arial" charset="0"/>
              </a:rPr>
              <a:t>All scientific research has a goal, repeated and  refined experimentation gradually reaching an answer. </a:t>
            </a:r>
          </a:p>
          <a:p>
            <a:pPr marL="342900" indent="-342900">
              <a:lnSpc>
                <a:spcPct val="90000"/>
              </a:lnSpc>
              <a:spcBef>
                <a:spcPct val="20000"/>
              </a:spcBef>
            </a:pPr>
            <a:endParaRPr lang="en-US" sz="2000" i="1">
              <a:latin typeface="Arial" charset="0"/>
            </a:endParaRPr>
          </a:p>
          <a:p>
            <a:pPr marL="342900" indent="-342900">
              <a:lnSpc>
                <a:spcPct val="90000"/>
              </a:lnSpc>
              <a:spcBef>
                <a:spcPct val="20000"/>
              </a:spcBef>
              <a:buFontTx/>
              <a:buChar char="•"/>
            </a:pPr>
            <a:r>
              <a:rPr lang="en-US" sz="2000" i="1">
                <a:latin typeface="Arial" charset="0"/>
              </a:rPr>
              <a:t>Scientific research is impartial, objective, empirical and logical </a:t>
            </a:r>
          </a:p>
          <a:p>
            <a:pPr marL="342900" indent="-342900">
              <a:lnSpc>
                <a:spcPct val="90000"/>
              </a:lnSpc>
              <a:spcBef>
                <a:spcPct val="20000"/>
              </a:spcBef>
              <a:buFontTx/>
              <a:buChar char="•"/>
            </a:pPr>
            <a:endParaRPr lang="en-US" sz="2000" i="1">
              <a:latin typeface="Arial" charset="0"/>
            </a:endParaRPr>
          </a:p>
          <a:p>
            <a:pPr marL="342900" indent="-342900">
              <a:lnSpc>
                <a:spcPct val="90000"/>
              </a:lnSpc>
              <a:spcBef>
                <a:spcPct val="20000"/>
              </a:spcBef>
              <a:buFontTx/>
              <a:buChar char="•"/>
            </a:pPr>
            <a:r>
              <a:rPr lang="en-US" sz="2000" i="1">
                <a:latin typeface="Arial" charset="0"/>
              </a:rPr>
              <a:t>Scientific research leads to the development of generalizations, principles or theories, resulting in to some extent in prediction and control of events. </a:t>
            </a:r>
          </a:p>
        </p:txBody>
      </p:sp>
      <p:sp>
        <p:nvSpPr>
          <p:cNvPr id="23555"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2.1 Scientific Research -Definition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85800" y="1828800"/>
            <a:ext cx="8229600" cy="35814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Arial" charset="0"/>
              </a:rPr>
              <a:t>Typical features of scientific research:</a:t>
            </a:r>
          </a:p>
          <a:p>
            <a:pPr marL="742950" lvl="1" indent="-285750">
              <a:lnSpc>
                <a:spcPct val="90000"/>
              </a:lnSpc>
              <a:spcBef>
                <a:spcPct val="20000"/>
              </a:spcBef>
              <a:buFontTx/>
              <a:buChar char="•"/>
            </a:pPr>
            <a:r>
              <a:rPr lang="en-US" sz="2200" i="1">
                <a:solidFill>
                  <a:srgbClr val="FF0000"/>
                </a:solidFill>
                <a:latin typeface="Arial" charset="0"/>
              </a:rPr>
              <a:t>systematic –</a:t>
            </a:r>
            <a:r>
              <a:rPr lang="en-US" sz="2200" i="1">
                <a:latin typeface="Arial" charset="0"/>
              </a:rPr>
              <a:t> ordered, planned and disciplined</a:t>
            </a:r>
          </a:p>
          <a:p>
            <a:pPr marL="742950" lvl="1" indent="-285750">
              <a:lnSpc>
                <a:spcPct val="90000"/>
              </a:lnSpc>
              <a:spcBef>
                <a:spcPct val="20000"/>
              </a:spcBef>
            </a:pPr>
            <a:endParaRPr lang="en-US" sz="2200" i="1">
              <a:latin typeface="Arial" charset="0"/>
            </a:endParaRPr>
          </a:p>
          <a:p>
            <a:pPr marL="742950" lvl="1" indent="-285750">
              <a:lnSpc>
                <a:spcPct val="90000"/>
              </a:lnSpc>
              <a:spcBef>
                <a:spcPct val="20000"/>
              </a:spcBef>
              <a:buFontTx/>
              <a:buChar char="•"/>
            </a:pPr>
            <a:r>
              <a:rPr lang="en-US" sz="2200" i="1">
                <a:solidFill>
                  <a:srgbClr val="FF0000"/>
                </a:solidFill>
                <a:latin typeface="Arial" charset="0"/>
              </a:rPr>
              <a:t>Controlled –</a:t>
            </a:r>
            <a:r>
              <a:rPr lang="en-US" sz="2200" i="1">
                <a:latin typeface="Arial" charset="0"/>
              </a:rPr>
              <a:t> confidence in research outcomes</a:t>
            </a:r>
          </a:p>
          <a:p>
            <a:pPr marL="742950" lvl="1" indent="-285750">
              <a:lnSpc>
                <a:spcPct val="90000"/>
              </a:lnSpc>
              <a:spcBef>
                <a:spcPct val="20000"/>
              </a:spcBef>
            </a:pPr>
            <a:endParaRPr lang="en-US" sz="2200" i="1">
              <a:latin typeface="Arial" charset="0"/>
            </a:endParaRPr>
          </a:p>
          <a:p>
            <a:pPr marL="742950" lvl="1" indent="-285750">
              <a:lnSpc>
                <a:spcPct val="90000"/>
              </a:lnSpc>
              <a:spcBef>
                <a:spcPct val="20000"/>
              </a:spcBef>
              <a:buFontTx/>
              <a:buChar char="•"/>
            </a:pPr>
            <a:r>
              <a:rPr lang="en-US" sz="2200" i="1">
                <a:solidFill>
                  <a:srgbClr val="FF0000"/>
                </a:solidFill>
                <a:latin typeface="Arial" charset="0"/>
              </a:rPr>
              <a:t>Empirical –</a:t>
            </a:r>
            <a:r>
              <a:rPr lang="en-US" sz="2200" i="1">
                <a:latin typeface="Arial" charset="0"/>
              </a:rPr>
              <a:t> putting beliefs, ideas, or assumptions to a test ; and </a:t>
            </a:r>
          </a:p>
          <a:p>
            <a:pPr marL="742950" lvl="1" indent="-285750">
              <a:lnSpc>
                <a:spcPct val="90000"/>
              </a:lnSpc>
              <a:spcBef>
                <a:spcPct val="20000"/>
              </a:spcBef>
              <a:buFontTx/>
              <a:buChar char="•"/>
            </a:pPr>
            <a:endParaRPr lang="en-US" sz="2200" i="1">
              <a:latin typeface="Arial" charset="0"/>
            </a:endParaRPr>
          </a:p>
          <a:p>
            <a:pPr marL="742950" lvl="1" indent="-285750">
              <a:lnSpc>
                <a:spcPct val="90000"/>
              </a:lnSpc>
              <a:spcBef>
                <a:spcPct val="20000"/>
              </a:spcBef>
              <a:buFontTx/>
              <a:buChar char="•"/>
            </a:pPr>
            <a:r>
              <a:rPr lang="en-US" sz="2200" i="1">
                <a:solidFill>
                  <a:srgbClr val="FF0000"/>
                </a:solidFill>
                <a:latin typeface="Arial" charset="0"/>
              </a:rPr>
              <a:t>Critical –</a:t>
            </a:r>
            <a:r>
              <a:rPr lang="en-US" sz="2200" i="1">
                <a:latin typeface="Arial" charset="0"/>
              </a:rPr>
              <a:t> many truths are tentative and are subject to change as a result of subsequent research.</a:t>
            </a:r>
          </a:p>
        </p:txBody>
      </p:sp>
      <p:sp>
        <p:nvSpPr>
          <p:cNvPr id="24579"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2.1 Scientific Research -Definition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
        <p:nvSpPr>
          <p:cNvPr id="25603" name="Rectangle 3"/>
          <p:cNvSpPr>
            <a:spLocks noChangeArrowheads="1"/>
          </p:cNvSpPr>
          <p:nvPr/>
        </p:nvSpPr>
        <p:spPr bwMode="auto">
          <a:xfrm>
            <a:off x="685800" y="1828800"/>
            <a:ext cx="82296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i="1">
                <a:latin typeface="Arial" charset="0"/>
              </a:rPr>
              <a:t>The purpose of research is problem solving and acquiring new knowledge.</a:t>
            </a:r>
          </a:p>
          <a:p>
            <a:pPr marL="342900" indent="-342900">
              <a:lnSpc>
                <a:spcPct val="90000"/>
              </a:lnSpc>
              <a:spcBef>
                <a:spcPct val="20000"/>
              </a:spcBef>
              <a:buFontTx/>
              <a:buChar char="•"/>
            </a:pPr>
            <a:endParaRPr lang="en-US" sz="2200" i="1">
              <a:latin typeface="Arial" charset="0"/>
            </a:endParaRPr>
          </a:p>
          <a:p>
            <a:pPr marL="342900" indent="-342900">
              <a:lnSpc>
                <a:spcPct val="90000"/>
              </a:lnSpc>
              <a:spcBef>
                <a:spcPct val="20000"/>
              </a:spcBef>
              <a:buFontTx/>
              <a:buChar char="•"/>
            </a:pPr>
            <a:r>
              <a:rPr lang="en-US" sz="2200" i="1">
                <a:latin typeface="Arial" charset="0"/>
              </a:rPr>
              <a:t>It also reduces the complexity of problems.</a:t>
            </a:r>
          </a:p>
          <a:p>
            <a:pPr marL="342900" indent="-342900">
              <a:lnSpc>
                <a:spcPct val="90000"/>
              </a:lnSpc>
              <a:spcBef>
                <a:spcPct val="20000"/>
              </a:spcBef>
            </a:pPr>
            <a:endParaRPr lang="en-US" sz="2200" i="1">
              <a:latin typeface="Arial" charset="0"/>
            </a:endParaRPr>
          </a:p>
          <a:p>
            <a:pPr marL="342900" indent="-342900">
              <a:lnSpc>
                <a:spcPct val="90000"/>
              </a:lnSpc>
              <a:spcBef>
                <a:spcPct val="20000"/>
              </a:spcBef>
              <a:buFontTx/>
              <a:buChar char="•"/>
            </a:pPr>
            <a:r>
              <a:rPr lang="en-US" sz="2200" i="1">
                <a:latin typeface="Arial" charset="0"/>
              </a:rPr>
              <a:t>In short, research is used for the purposes of:</a:t>
            </a:r>
          </a:p>
          <a:p>
            <a:pPr marL="742950" lvl="1" indent="-285750">
              <a:lnSpc>
                <a:spcPct val="90000"/>
              </a:lnSpc>
              <a:spcBef>
                <a:spcPct val="20000"/>
              </a:spcBef>
              <a:buFont typeface="Wingdings" pitchFamily="2" charset="2"/>
              <a:buChar char="ü"/>
            </a:pPr>
            <a:r>
              <a:rPr lang="en-US" sz="2200" i="1">
                <a:latin typeface="Arial" charset="0"/>
              </a:rPr>
              <a:t>describing phenomena</a:t>
            </a:r>
          </a:p>
          <a:p>
            <a:pPr marL="742950" lvl="1" indent="-285750">
              <a:lnSpc>
                <a:spcPct val="90000"/>
              </a:lnSpc>
              <a:spcBef>
                <a:spcPct val="20000"/>
              </a:spcBef>
              <a:buFont typeface="Wingdings" pitchFamily="2" charset="2"/>
              <a:buChar char="ü"/>
            </a:pPr>
            <a:r>
              <a:rPr lang="en-US" sz="2200" i="1">
                <a:latin typeface="Arial" charset="0"/>
              </a:rPr>
              <a:t>explaining phenomena</a:t>
            </a:r>
          </a:p>
          <a:p>
            <a:pPr marL="742950" lvl="1" indent="-285750">
              <a:lnSpc>
                <a:spcPct val="90000"/>
              </a:lnSpc>
              <a:spcBef>
                <a:spcPct val="20000"/>
              </a:spcBef>
              <a:buFont typeface="Wingdings" pitchFamily="2" charset="2"/>
              <a:buChar char="ü"/>
            </a:pPr>
            <a:r>
              <a:rPr lang="en-US" sz="2200" i="1">
                <a:latin typeface="Arial" charset="0"/>
              </a:rPr>
              <a:t>predicting phenomena</a:t>
            </a:r>
          </a:p>
          <a:p>
            <a:pPr marL="742950" lvl="1" indent="-285750">
              <a:lnSpc>
                <a:spcPct val="90000"/>
              </a:lnSpc>
              <a:spcBef>
                <a:spcPct val="20000"/>
              </a:spcBef>
              <a:buFont typeface="Wingdings" pitchFamily="2" charset="2"/>
              <a:buChar char="ü"/>
            </a:pPr>
            <a:r>
              <a:rPr lang="en-US" sz="2200" i="1">
                <a:latin typeface="Arial" charset="0"/>
              </a:rPr>
              <a:t>controlling phenomena</a:t>
            </a:r>
          </a:p>
          <a:p>
            <a:pPr marL="742950" lvl="1" indent="-285750">
              <a:lnSpc>
                <a:spcPct val="90000"/>
              </a:lnSpc>
              <a:spcBef>
                <a:spcPct val="20000"/>
              </a:spcBef>
              <a:buFont typeface="Wingdings" pitchFamily="2" charset="2"/>
              <a:buChar char="ü"/>
            </a:pPr>
            <a:r>
              <a:rPr lang="en-US" sz="2200" i="1">
                <a:latin typeface="Arial" charset="0"/>
              </a:rPr>
              <a:t>comparing phenomena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85800" y="1752600"/>
            <a:ext cx="8229600" cy="41910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latin typeface="Arial" charset="0"/>
              </a:rPr>
              <a:t>Description</a:t>
            </a:r>
            <a:r>
              <a:rPr lang="en-US" sz="2200" i="1">
                <a:solidFill>
                  <a:schemeClr val="accent2"/>
                </a:solidFill>
                <a:latin typeface="Arial" charset="0"/>
              </a:rPr>
              <a:t> </a:t>
            </a:r>
            <a:r>
              <a:rPr lang="en-US" sz="2200" i="1">
                <a:latin typeface="Arial" charset="0"/>
              </a:rPr>
              <a:t>– pictorial account of the phenomenon being studied. </a:t>
            </a:r>
          </a:p>
          <a:p>
            <a:pPr marL="742950" lvl="1" indent="-285750" algn="just">
              <a:lnSpc>
                <a:spcPct val="90000"/>
              </a:lnSpc>
              <a:spcBef>
                <a:spcPct val="20000"/>
              </a:spcBef>
              <a:buFont typeface="Wingdings" pitchFamily="2" charset="2"/>
              <a:buChar char="ü"/>
            </a:pPr>
            <a:r>
              <a:rPr lang="en-US" sz="2200" i="1">
                <a:latin typeface="Arial" charset="0"/>
              </a:rPr>
              <a:t>It is the first step to do in scientific research. </a:t>
            </a:r>
          </a:p>
          <a:p>
            <a:pPr marL="742950" lvl="1" indent="-285750" algn="just">
              <a:lnSpc>
                <a:spcPct val="90000"/>
              </a:lnSpc>
              <a:spcBef>
                <a:spcPct val="20000"/>
              </a:spcBef>
              <a:buFont typeface="Wingdings" pitchFamily="2" charset="2"/>
              <a:buChar char="ü"/>
            </a:pPr>
            <a:r>
              <a:rPr lang="en-US" sz="2200" i="1">
                <a:latin typeface="Arial" charset="0"/>
              </a:rPr>
              <a:t>It find answers to the questions “what, who and where”.</a:t>
            </a:r>
          </a:p>
          <a:p>
            <a:pPr marL="742950" lvl="1" indent="-285750">
              <a:lnSpc>
                <a:spcPct val="90000"/>
              </a:lnSpc>
              <a:spcBef>
                <a:spcPct val="20000"/>
              </a:spcBef>
            </a:pPr>
            <a:endParaRPr lang="en-US" sz="2200" i="1">
              <a:solidFill>
                <a:schemeClr val="accent2"/>
              </a:solidFill>
              <a:latin typeface="Arial" charset="0"/>
            </a:endParaRPr>
          </a:p>
          <a:p>
            <a:pPr marL="742950" lvl="1" indent="-285750">
              <a:lnSpc>
                <a:spcPct val="90000"/>
              </a:lnSpc>
              <a:spcBef>
                <a:spcPct val="20000"/>
              </a:spcBef>
            </a:pPr>
            <a:r>
              <a:rPr lang="en-US" sz="2200" i="1">
                <a:latin typeface="Arial" charset="0"/>
              </a:rPr>
              <a:t>E.g. 1. Study on properties of water in solid and liquid state </a:t>
            </a:r>
          </a:p>
          <a:p>
            <a:pPr marL="742950" lvl="1" indent="-285750">
              <a:lnSpc>
                <a:spcPct val="90000"/>
              </a:lnSpc>
              <a:spcBef>
                <a:spcPct val="20000"/>
              </a:spcBef>
            </a:pPr>
            <a:r>
              <a:rPr lang="en-US" sz="2200" i="1">
                <a:latin typeface="Arial" charset="0"/>
              </a:rPr>
              <a:t>“the behavior of water in the solid and liquid state” has to be </a:t>
            </a:r>
          </a:p>
          <a:p>
            <a:pPr marL="742950" lvl="1" indent="-285750">
              <a:lnSpc>
                <a:spcPct val="90000"/>
              </a:lnSpc>
              <a:spcBef>
                <a:spcPct val="20000"/>
              </a:spcBef>
            </a:pPr>
            <a:r>
              <a:rPr lang="en-US" sz="2200" i="1">
                <a:latin typeface="Arial" charset="0"/>
              </a:rPr>
              <a:t>described first before testing why it is so.</a:t>
            </a:r>
          </a:p>
          <a:p>
            <a:pPr marL="742950" lvl="1" indent="-285750">
              <a:lnSpc>
                <a:spcPct val="90000"/>
              </a:lnSpc>
              <a:spcBef>
                <a:spcPct val="20000"/>
              </a:spcBef>
            </a:pPr>
            <a:endParaRPr lang="en-US" sz="2200" i="1">
              <a:latin typeface="Arial" charset="0"/>
            </a:endParaRPr>
          </a:p>
          <a:p>
            <a:pPr marL="742950" lvl="1" indent="-285750">
              <a:lnSpc>
                <a:spcPct val="90000"/>
              </a:lnSpc>
              <a:spcBef>
                <a:spcPct val="20000"/>
              </a:spcBef>
            </a:pPr>
            <a:r>
              <a:rPr lang="en-US" sz="2200" i="1">
                <a:latin typeface="Arial" charset="0"/>
              </a:rPr>
              <a:t>E.g. 2. Study on a biography of Tedy Afro.</a:t>
            </a:r>
          </a:p>
          <a:p>
            <a:pPr marL="742950" lvl="1" indent="-285750">
              <a:lnSpc>
                <a:spcPct val="90000"/>
              </a:lnSpc>
              <a:spcBef>
                <a:spcPct val="20000"/>
              </a:spcBef>
            </a:pPr>
            <a:r>
              <a:rPr lang="en-US" sz="2200" i="1">
                <a:latin typeface="Arial" charset="0"/>
              </a:rPr>
              <a:t>Who is Tedy Afro after all? –has to be described first.</a:t>
            </a:r>
          </a:p>
        </p:txBody>
      </p:sp>
      <p:sp>
        <p:nvSpPr>
          <p:cNvPr id="26627"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685800" y="1828800"/>
            <a:ext cx="8229600" cy="3581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100" b="1" i="1">
                <a:solidFill>
                  <a:srgbClr val="FF0000"/>
                </a:solidFill>
                <a:latin typeface="Arial" charset="0"/>
              </a:rPr>
              <a:t>Explanation</a:t>
            </a:r>
            <a:r>
              <a:rPr lang="en-US" sz="2100" b="1" i="1">
                <a:solidFill>
                  <a:schemeClr val="accent2"/>
                </a:solidFill>
                <a:latin typeface="Arial" charset="0"/>
              </a:rPr>
              <a:t> </a:t>
            </a:r>
            <a:r>
              <a:rPr lang="en-US" sz="2100" i="1">
                <a:latin typeface="Arial" charset="0"/>
              </a:rPr>
              <a:t>– exploring the causes of the occurrence of certain event.</a:t>
            </a:r>
          </a:p>
          <a:p>
            <a:pPr marL="742950" lvl="1" indent="-285750">
              <a:lnSpc>
                <a:spcPct val="90000"/>
              </a:lnSpc>
              <a:spcBef>
                <a:spcPct val="20000"/>
              </a:spcBef>
              <a:buFont typeface="Wingdings" pitchFamily="2" charset="2"/>
              <a:buChar char="ü"/>
            </a:pPr>
            <a:r>
              <a:rPr lang="en-US" sz="2100" i="1">
                <a:latin typeface="Arial" charset="0"/>
              </a:rPr>
              <a:t>It find answers to the questions “why”.</a:t>
            </a:r>
          </a:p>
          <a:p>
            <a:pPr marL="742950" lvl="1" indent="-285750">
              <a:lnSpc>
                <a:spcPct val="90000"/>
              </a:lnSpc>
              <a:spcBef>
                <a:spcPct val="20000"/>
              </a:spcBef>
            </a:pPr>
            <a:r>
              <a:rPr lang="en-US" sz="2100" i="1">
                <a:latin typeface="Arial" charset="0"/>
              </a:rPr>
              <a:t>E.g. 1 Why does ice have lower density than water?</a:t>
            </a:r>
          </a:p>
          <a:p>
            <a:pPr marL="742950" lvl="1" indent="-285750">
              <a:lnSpc>
                <a:spcPct val="90000"/>
              </a:lnSpc>
              <a:spcBef>
                <a:spcPct val="20000"/>
              </a:spcBef>
            </a:pPr>
            <a:r>
              <a:rPr lang="en-US" sz="2100" i="1">
                <a:latin typeface="Arial" charset="0"/>
              </a:rPr>
              <a:t>E.g. 2  Why Tedy Afro is much more popular singer than others at present ? </a:t>
            </a:r>
          </a:p>
        </p:txBody>
      </p:sp>
      <p:sp>
        <p:nvSpPr>
          <p:cNvPr id="27651"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85800" y="1828800"/>
            <a:ext cx="8229600" cy="3581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100" b="1" i="1">
                <a:solidFill>
                  <a:srgbClr val="FF0000"/>
                </a:solidFill>
                <a:latin typeface="Arial" charset="0"/>
              </a:rPr>
              <a:t>Prediction </a:t>
            </a:r>
            <a:r>
              <a:rPr lang="en-US" sz="2100" i="1">
                <a:latin typeface="Arial" charset="0"/>
              </a:rPr>
              <a:t>– generalizing about what will happen in the future.</a:t>
            </a:r>
          </a:p>
          <a:p>
            <a:pPr marL="342900" indent="-342900">
              <a:lnSpc>
                <a:spcPct val="90000"/>
              </a:lnSpc>
              <a:spcBef>
                <a:spcPct val="20000"/>
              </a:spcBef>
            </a:pPr>
            <a:endParaRPr lang="en-US" sz="2100" b="1" i="1">
              <a:solidFill>
                <a:schemeClr val="accent2"/>
              </a:solidFill>
              <a:latin typeface="Arial" charset="0"/>
            </a:endParaRPr>
          </a:p>
          <a:p>
            <a:pPr marL="342900" indent="-342900">
              <a:lnSpc>
                <a:spcPct val="90000"/>
              </a:lnSpc>
              <a:spcBef>
                <a:spcPct val="20000"/>
              </a:spcBef>
            </a:pPr>
            <a:r>
              <a:rPr lang="en-US" sz="2100" i="1">
                <a:latin typeface="Arial" charset="0"/>
              </a:rPr>
              <a:t>E.g. The different qualities of Tedy as mentioned ….makes him popular – </a:t>
            </a:r>
            <a:r>
              <a:rPr lang="en-US" sz="2100" i="1">
                <a:solidFill>
                  <a:srgbClr val="FF0000"/>
                </a:solidFill>
                <a:latin typeface="Arial" charset="0"/>
              </a:rPr>
              <a:t>generalization based on collected data/observation.</a:t>
            </a:r>
          </a:p>
          <a:p>
            <a:pPr marL="342900" indent="-342900">
              <a:lnSpc>
                <a:spcPct val="90000"/>
              </a:lnSpc>
              <a:spcBef>
                <a:spcPct val="20000"/>
              </a:spcBef>
            </a:pPr>
            <a:r>
              <a:rPr lang="en-US" sz="2100" i="1">
                <a:solidFill>
                  <a:schemeClr val="accent2"/>
                </a:solidFill>
                <a:latin typeface="Arial" charset="0"/>
              </a:rPr>
              <a:t>	</a:t>
            </a:r>
          </a:p>
          <a:p>
            <a:pPr marL="342900" indent="-342900">
              <a:lnSpc>
                <a:spcPct val="90000"/>
              </a:lnSpc>
              <a:spcBef>
                <a:spcPct val="20000"/>
              </a:spcBef>
            </a:pPr>
            <a:r>
              <a:rPr lang="en-US" sz="2100" i="1">
                <a:solidFill>
                  <a:schemeClr val="accent2"/>
                </a:solidFill>
                <a:latin typeface="Arial" charset="0"/>
              </a:rPr>
              <a:t>	</a:t>
            </a:r>
            <a:r>
              <a:rPr lang="en-US" sz="2100" i="1">
                <a:latin typeface="Arial" charset="0"/>
              </a:rPr>
              <a:t>From the analysis of observed data, Tedy looks remain popular – </a:t>
            </a:r>
            <a:r>
              <a:rPr lang="en-US" sz="2100" i="1">
                <a:solidFill>
                  <a:srgbClr val="FF0000"/>
                </a:solidFill>
                <a:latin typeface="Arial" charset="0"/>
              </a:rPr>
              <a:t>prediction from his past works</a:t>
            </a:r>
          </a:p>
        </p:txBody>
      </p:sp>
      <p:sp>
        <p:nvSpPr>
          <p:cNvPr id="28675"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85800" y="1828800"/>
            <a:ext cx="8229600" cy="3581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100" b="1" i="1">
                <a:solidFill>
                  <a:srgbClr val="FF0000"/>
                </a:solidFill>
                <a:latin typeface="Arial" charset="0"/>
              </a:rPr>
              <a:t>Control</a:t>
            </a:r>
            <a:r>
              <a:rPr lang="en-US" sz="2100" b="1" i="1">
                <a:solidFill>
                  <a:schemeClr val="accent2"/>
                </a:solidFill>
                <a:latin typeface="Arial" charset="0"/>
              </a:rPr>
              <a:t> </a:t>
            </a:r>
            <a:r>
              <a:rPr lang="en-US" sz="2100" i="1">
                <a:latin typeface="Arial" charset="0"/>
              </a:rPr>
              <a:t>– intervene and subsequently observe an expected result. </a:t>
            </a:r>
          </a:p>
          <a:p>
            <a:pPr marL="342900" indent="-342900">
              <a:lnSpc>
                <a:spcPct val="90000"/>
              </a:lnSpc>
              <a:spcBef>
                <a:spcPct val="20000"/>
              </a:spcBef>
              <a:buFontTx/>
              <a:buChar char="•"/>
            </a:pPr>
            <a:endParaRPr lang="en-US" sz="2100" b="1" i="1">
              <a:solidFill>
                <a:schemeClr val="accent2"/>
              </a:solidFill>
              <a:latin typeface="Arial" charset="0"/>
            </a:endParaRPr>
          </a:p>
          <a:p>
            <a:pPr marL="342900" indent="-342900">
              <a:lnSpc>
                <a:spcPct val="90000"/>
              </a:lnSpc>
              <a:spcBef>
                <a:spcPct val="20000"/>
              </a:spcBef>
            </a:pPr>
            <a:r>
              <a:rPr lang="en-US" sz="2100" i="1">
                <a:solidFill>
                  <a:schemeClr val="accent2"/>
                </a:solidFill>
                <a:latin typeface="Arial" charset="0"/>
              </a:rPr>
              <a:t>	</a:t>
            </a:r>
            <a:r>
              <a:rPr lang="en-US" sz="2100" i="1">
                <a:latin typeface="Arial" charset="0"/>
              </a:rPr>
              <a:t>E.g. Tedy will remain popular if ….. </a:t>
            </a:r>
            <a:r>
              <a:rPr lang="en-US" sz="2100" i="1">
                <a:solidFill>
                  <a:srgbClr val="FF0000"/>
                </a:solidFill>
                <a:latin typeface="Arial" charset="0"/>
              </a:rPr>
              <a:t>– intervention of the researcher.  </a:t>
            </a:r>
            <a:r>
              <a:rPr lang="en-US" sz="2100" i="1">
                <a:latin typeface="Arial" charset="0"/>
              </a:rPr>
              <a:t>Showing that the research was not done without aim.</a:t>
            </a:r>
          </a:p>
        </p:txBody>
      </p:sp>
      <p:sp>
        <p:nvSpPr>
          <p:cNvPr id="29699"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85800" y="1828800"/>
            <a:ext cx="8077200" cy="3581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100" b="1" i="1">
                <a:solidFill>
                  <a:srgbClr val="FF0000"/>
                </a:solidFill>
                <a:latin typeface="Arial" charset="0"/>
              </a:rPr>
              <a:t>Comparison</a:t>
            </a:r>
            <a:r>
              <a:rPr lang="en-US" sz="2100" b="1" i="1">
                <a:solidFill>
                  <a:schemeClr val="accent2"/>
                </a:solidFill>
                <a:latin typeface="Arial" charset="0"/>
              </a:rPr>
              <a:t> </a:t>
            </a:r>
            <a:r>
              <a:rPr lang="en-US" sz="2100" i="1">
                <a:latin typeface="Arial" charset="0"/>
              </a:rPr>
              <a:t>– explore whether two or more groups are similar or different on a certain behavior or vice versa.</a:t>
            </a:r>
          </a:p>
          <a:p>
            <a:pPr marL="342900" indent="-342900" algn="just">
              <a:lnSpc>
                <a:spcPct val="90000"/>
              </a:lnSpc>
              <a:spcBef>
                <a:spcPct val="20000"/>
              </a:spcBef>
              <a:buFontTx/>
              <a:buChar char="•"/>
            </a:pPr>
            <a:endParaRPr lang="en-US" sz="2100" i="1">
              <a:latin typeface="Arial" charset="0"/>
            </a:endParaRPr>
          </a:p>
          <a:p>
            <a:pPr marL="800100" lvl="1" indent="-342900" algn="just">
              <a:lnSpc>
                <a:spcPct val="90000"/>
              </a:lnSpc>
              <a:spcBef>
                <a:spcPct val="20000"/>
              </a:spcBef>
              <a:buFontTx/>
              <a:buChar char="•"/>
            </a:pPr>
            <a:r>
              <a:rPr lang="en-US" sz="2100" i="1">
                <a:latin typeface="Arial" charset="0"/>
              </a:rPr>
              <a:t>E.g. Is there gender difference in terms of level of participation in politics</a:t>
            </a:r>
          </a:p>
          <a:p>
            <a:pPr marL="342900" indent="-342900" algn="just">
              <a:lnSpc>
                <a:spcPct val="90000"/>
              </a:lnSpc>
              <a:spcBef>
                <a:spcPct val="20000"/>
              </a:spcBef>
              <a:buFontTx/>
              <a:buChar char="•"/>
            </a:pPr>
            <a:endParaRPr lang="en-US" sz="2100" i="1">
              <a:latin typeface="Arial" charset="0"/>
            </a:endParaRPr>
          </a:p>
          <a:p>
            <a:pPr marL="800100" lvl="1" indent="-342900" algn="just">
              <a:lnSpc>
                <a:spcPct val="90000"/>
              </a:lnSpc>
              <a:spcBef>
                <a:spcPct val="20000"/>
              </a:spcBef>
              <a:buFontTx/>
              <a:buChar char="•"/>
            </a:pPr>
            <a:r>
              <a:rPr lang="en-US" sz="2100" i="1">
                <a:latin typeface="Arial" charset="0"/>
              </a:rPr>
              <a:t>E.g. Are Tedy’s songs  are different in their substance from others.  </a:t>
            </a:r>
          </a:p>
          <a:p>
            <a:pPr marL="342900" indent="-342900" algn="just">
              <a:lnSpc>
                <a:spcPct val="90000"/>
              </a:lnSpc>
              <a:spcBef>
                <a:spcPct val="20000"/>
              </a:spcBef>
              <a:buFontTx/>
              <a:buChar char="•"/>
            </a:pPr>
            <a:endParaRPr lang="en-US" sz="2100" i="1">
              <a:latin typeface="Arial" charset="0"/>
            </a:endParaRPr>
          </a:p>
          <a:p>
            <a:pPr marL="800100" lvl="1" indent="-342900" algn="just">
              <a:lnSpc>
                <a:spcPct val="90000"/>
              </a:lnSpc>
              <a:spcBef>
                <a:spcPct val="20000"/>
              </a:spcBef>
              <a:buFontTx/>
              <a:buChar char="•"/>
            </a:pPr>
            <a:r>
              <a:rPr lang="en-US" sz="2100" i="1">
                <a:latin typeface="Arial" charset="0"/>
              </a:rPr>
              <a:t>E.g Any connection between bio-chemistry and medical science?</a:t>
            </a:r>
          </a:p>
        </p:txBody>
      </p:sp>
      <p:sp>
        <p:nvSpPr>
          <p:cNvPr id="30723"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2.2. Purpose of Scientific Research</a:t>
            </a:r>
            <a:endParaRPr lang="en-US" sz="24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600" b="1" dirty="0">
                <a:latin typeface="Arial" panose="020B0604020202020204" pitchFamily="34" charset="0"/>
                <a:cs typeface="Arial" panose="020B0604020202020204" pitchFamily="34" charset="0"/>
              </a:rPr>
              <a:t>Defining MSc and PhD</a:t>
            </a:r>
            <a:endParaRPr lang="en-US" sz="3600" b="1" dirty="0">
              <a:solidFill>
                <a:schemeClr val="tx2"/>
              </a:solidFill>
              <a:latin typeface="Arial" panose="020B0604020202020204" pitchFamily="34" charset="0"/>
              <a:cs typeface="Arial" panose="020B0604020202020204" pitchFamily="34" charset="0"/>
            </a:endParaRPr>
          </a:p>
        </p:txBody>
      </p:sp>
      <p:pic>
        <p:nvPicPr>
          <p:cNvPr id="4099" name="Picture 4"/>
          <p:cNvPicPr>
            <a:picLocks noChangeAspect="1" noChangeArrowheads="1"/>
          </p:cNvPicPr>
          <p:nvPr/>
        </p:nvPicPr>
        <p:blipFill>
          <a:blip r:embed="rId3"/>
          <a:srcRect/>
          <a:stretch>
            <a:fillRect/>
          </a:stretch>
        </p:blipFill>
        <p:spPr bwMode="auto">
          <a:xfrm>
            <a:off x="1371600" y="1785938"/>
            <a:ext cx="5114925" cy="40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
        <p:nvSpPr>
          <p:cNvPr id="31747"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latin typeface="Arial" charset="0"/>
              </a:rPr>
              <a:t>Is directed toward the solution of a problem;</a:t>
            </a:r>
          </a:p>
          <a:p>
            <a:pPr marL="342900" indent="-342900">
              <a:lnSpc>
                <a:spcPct val="90000"/>
              </a:lnSpc>
              <a:spcBef>
                <a:spcPct val="20000"/>
              </a:spcBef>
              <a:buFontTx/>
              <a:buChar char="•"/>
            </a:pPr>
            <a:r>
              <a:rPr lang="en-US" sz="2000" i="1">
                <a:latin typeface="Arial" charset="0"/>
              </a:rPr>
              <a:t>Is based upon observable experience or empirical evidence;</a:t>
            </a:r>
          </a:p>
          <a:p>
            <a:pPr marL="342900" indent="-342900">
              <a:lnSpc>
                <a:spcPct val="90000"/>
              </a:lnSpc>
              <a:spcBef>
                <a:spcPct val="20000"/>
              </a:spcBef>
              <a:buFontTx/>
              <a:buChar char="•"/>
            </a:pPr>
            <a:r>
              <a:rPr lang="en-US" sz="2000" i="1">
                <a:latin typeface="Arial" charset="0"/>
              </a:rPr>
              <a:t>Demands accurate observation and description;</a:t>
            </a:r>
          </a:p>
          <a:p>
            <a:pPr marL="342900" indent="-342900">
              <a:lnSpc>
                <a:spcPct val="90000"/>
              </a:lnSpc>
              <a:spcBef>
                <a:spcPct val="20000"/>
              </a:spcBef>
              <a:buFontTx/>
              <a:buChar char="•"/>
            </a:pPr>
            <a:r>
              <a:rPr lang="en-US" sz="2000" i="1">
                <a:latin typeface="Arial" charset="0"/>
              </a:rPr>
              <a:t>Gathers information from primary or secondary sources.</a:t>
            </a:r>
          </a:p>
          <a:p>
            <a:pPr marL="342900" indent="-342900">
              <a:lnSpc>
                <a:spcPct val="90000"/>
              </a:lnSpc>
              <a:spcBef>
                <a:spcPct val="20000"/>
              </a:spcBef>
              <a:buFontTx/>
              <a:buChar char="•"/>
            </a:pPr>
            <a:r>
              <a:rPr lang="en-US" sz="2000" i="1">
                <a:latin typeface="Arial" charset="0"/>
              </a:rPr>
              <a:t>Follow carefully designed procedures, always applying rigorous analysis.</a:t>
            </a:r>
          </a:p>
          <a:p>
            <a:pPr marL="342900" indent="-342900">
              <a:lnSpc>
                <a:spcPct val="90000"/>
              </a:lnSpc>
              <a:spcBef>
                <a:spcPct val="20000"/>
              </a:spcBef>
              <a:buFontTx/>
              <a:buChar char="•"/>
            </a:pPr>
            <a:r>
              <a:rPr lang="en-US" sz="2000" i="1">
                <a:latin typeface="Arial" charset="0"/>
              </a:rPr>
              <a:t>Requires expertise</a:t>
            </a:r>
          </a:p>
          <a:p>
            <a:pPr marL="342900" indent="-342900">
              <a:lnSpc>
                <a:spcPct val="90000"/>
              </a:lnSpc>
              <a:spcBef>
                <a:spcPct val="20000"/>
              </a:spcBef>
              <a:buFontTx/>
              <a:buChar char="•"/>
            </a:pPr>
            <a:r>
              <a:rPr lang="en-US" sz="2000" i="1">
                <a:latin typeface="Arial" charset="0"/>
              </a:rPr>
              <a:t>Requires patience and unhurried activity</a:t>
            </a:r>
          </a:p>
          <a:p>
            <a:pPr marL="342900" indent="-342900">
              <a:lnSpc>
                <a:spcPct val="90000"/>
              </a:lnSpc>
              <a:spcBef>
                <a:spcPct val="20000"/>
              </a:spcBef>
              <a:buFontTx/>
              <a:buChar char="•"/>
            </a:pPr>
            <a:r>
              <a:rPr lang="en-US" sz="2000" i="1">
                <a:latin typeface="Arial" charset="0"/>
              </a:rPr>
              <a:t>Carefully recorded and reported</a:t>
            </a:r>
          </a:p>
          <a:p>
            <a:pPr marL="342900" indent="-342900">
              <a:lnSpc>
                <a:spcPct val="90000"/>
              </a:lnSpc>
              <a:spcBef>
                <a:spcPct val="20000"/>
              </a:spcBef>
              <a:buFontTx/>
              <a:buChar char="•"/>
            </a:pPr>
            <a:r>
              <a:rPr lang="en-US" sz="2000" i="1">
                <a:latin typeface="Arial" charset="0"/>
              </a:rPr>
              <a:t>Sometimes requires courage</a:t>
            </a:r>
          </a:p>
          <a:p>
            <a:pPr marL="342900" indent="-342900">
              <a:lnSpc>
                <a:spcPct val="90000"/>
              </a:lnSpc>
              <a:spcBef>
                <a:spcPct val="20000"/>
              </a:spcBef>
              <a:buFontTx/>
              <a:buChar char="•"/>
            </a:pPr>
            <a:r>
              <a:rPr lang="en-US" sz="2000" i="1">
                <a:latin typeface="Arial" charset="0"/>
              </a:rPr>
              <a:t>Emphasizes in the development of generalizations, principles and theories.</a:t>
            </a:r>
          </a:p>
          <a:p>
            <a:pPr marL="342900" indent="-342900">
              <a:lnSpc>
                <a:spcPct val="90000"/>
              </a:lnSpc>
              <a:spcBef>
                <a:spcPct val="20000"/>
              </a:spcBef>
              <a:buFontTx/>
              <a:buChar char="•"/>
            </a:pPr>
            <a:r>
              <a:rPr lang="en-US" sz="2000" i="1">
                <a:latin typeface="Arial" charset="0"/>
              </a:rPr>
              <a:t>Strives to be objective and logical.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i="1">
                <a:solidFill>
                  <a:srgbClr val="0066FF"/>
                </a:solidFill>
              </a:rPr>
              <a:t>Aim</a:t>
            </a:r>
          </a:p>
          <a:p>
            <a:pPr marL="342900" indent="-342900">
              <a:lnSpc>
                <a:spcPct val="90000"/>
              </a:lnSpc>
              <a:spcBef>
                <a:spcPct val="20000"/>
              </a:spcBef>
              <a:buFontTx/>
              <a:buChar char="•"/>
            </a:pPr>
            <a:r>
              <a:rPr lang="en-US" i="1">
                <a:solidFill>
                  <a:srgbClr val="0066FF"/>
                </a:solidFill>
              </a:rPr>
              <a:t>Rigorous</a:t>
            </a:r>
          </a:p>
          <a:p>
            <a:pPr marL="342900" indent="-342900">
              <a:lnSpc>
                <a:spcPct val="90000"/>
              </a:lnSpc>
              <a:spcBef>
                <a:spcPct val="20000"/>
              </a:spcBef>
              <a:buFontTx/>
              <a:buChar char="•"/>
            </a:pPr>
            <a:r>
              <a:rPr lang="en-US" i="1">
                <a:solidFill>
                  <a:srgbClr val="0066FF"/>
                </a:solidFill>
              </a:rPr>
              <a:t>Testability</a:t>
            </a:r>
          </a:p>
          <a:p>
            <a:pPr marL="342900" indent="-342900">
              <a:lnSpc>
                <a:spcPct val="90000"/>
              </a:lnSpc>
              <a:spcBef>
                <a:spcPct val="20000"/>
              </a:spcBef>
              <a:buFontTx/>
              <a:buChar char="•"/>
            </a:pPr>
            <a:r>
              <a:rPr lang="en-US" i="1">
                <a:solidFill>
                  <a:srgbClr val="0066FF"/>
                </a:solidFill>
              </a:rPr>
              <a:t>Replicability</a:t>
            </a:r>
          </a:p>
          <a:p>
            <a:pPr marL="342900" indent="-342900">
              <a:lnSpc>
                <a:spcPct val="90000"/>
              </a:lnSpc>
              <a:spcBef>
                <a:spcPct val="20000"/>
              </a:spcBef>
              <a:buFontTx/>
              <a:buChar char="•"/>
            </a:pPr>
            <a:r>
              <a:rPr lang="en-US" i="1">
                <a:solidFill>
                  <a:srgbClr val="0066FF"/>
                </a:solidFill>
              </a:rPr>
              <a:t>Precision and Confidence</a:t>
            </a:r>
          </a:p>
          <a:p>
            <a:pPr marL="342900" indent="-342900">
              <a:lnSpc>
                <a:spcPct val="90000"/>
              </a:lnSpc>
              <a:spcBef>
                <a:spcPct val="20000"/>
              </a:spcBef>
              <a:buFontTx/>
              <a:buChar char="•"/>
            </a:pPr>
            <a:r>
              <a:rPr lang="en-US" i="1">
                <a:solidFill>
                  <a:srgbClr val="0066FF"/>
                </a:solidFill>
              </a:rPr>
              <a:t>Objectivity</a:t>
            </a:r>
          </a:p>
          <a:p>
            <a:pPr marL="342900" indent="-342900">
              <a:lnSpc>
                <a:spcPct val="90000"/>
              </a:lnSpc>
              <a:spcBef>
                <a:spcPct val="20000"/>
              </a:spcBef>
              <a:buFontTx/>
              <a:buChar char="•"/>
            </a:pPr>
            <a:r>
              <a:rPr lang="en-US" i="1">
                <a:solidFill>
                  <a:srgbClr val="0066FF"/>
                </a:solidFill>
              </a:rPr>
              <a:t>Generalizability</a:t>
            </a:r>
          </a:p>
          <a:p>
            <a:pPr marL="342900" indent="-342900">
              <a:lnSpc>
                <a:spcPct val="90000"/>
              </a:lnSpc>
              <a:spcBef>
                <a:spcPct val="20000"/>
              </a:spcBef>
              <a:buFontTx/>
              <a:buChar char="•"/>
            </a:pPr>
            <a:r>
              <a:rPr lang="en-US" i="1">
                <a:solidFill>
                  <a:srgbClr val="0066FF"/>
                </a:solidFill>
              </a:rPr>
              <a:t>Parsimony</a:t>
            </a:r>
          </a:p>
        </p:txBody>
      </p:sp>
      <p:sp>
        <p:nvSpPr>
          <p:cNvPr id="32771"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85800" y="1752600"/>
            <a:ext cx="8229600" cy="2209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i="1">
                <a:solidFill>
                  <a:srgbClr val="FF0000"/>
                </a:solidFill>
              </a:rPr>
              <a:t>Aim</a:t>
            </a:r>
          </a:p>
          <a:p>
            <a:pPr marL="342900" indent="-342900"/>
            <a:r>
              <a:rPr lang="en-US">
                <a:solidFill>
                  <a:schemeClr val="tx2"/>
                </a:solidFill>
              </a:rPr>
              <a:t>    </a:t>
            </a:r>
            <a:r>
              <a:rPr lang="en-US" i="1">
                <a:solidFill>
                  <a:srgbClr val="0066FF"/>
                </a:solidFill>
              </a:rPr>
              <a:t>The purpose of scientific research is clear – problem   </a:t>
            </a:r>
          </a:p>
          <a:p>
            <a:pPr marL="342900" indent="-342900"/>
            <a:r>
              <a:rPr lang="en-US" i="1">
                <a:solidFill>
                  <a:srgbClr val="0066FF"/>
                </a:solidFill>
              </a:rPr>
              <a:t>    solving.</a:t>
            </a:r>
          </a:p>
          <a:p>
            <a:pPr marL="342900" indent="-342900"/>
            <a:r>
              <a:rPr lang="en-US" i="1">
                <a:solidFill>
                  <a:srgbClr val="0066FF"/>
                </a:solidFill>
              </a:rPr>
              <a:t>	E.g  - least cost design of hydraulic structures</a:t>
            </a:r>
          </a:p>
          <a:p>
            <a:pPr marL="342900" indent="-342900"/>
            <a:r>
              <a:rPr lang="en-US" i="1">
                <a:solidFill>
                  <a:srgbClr val="0066FF"/>
                </a:solidFill>
              </a:rPr>
              <a:t>	      -  optimum allocation of irrigation water to 		   beneficiaries</a:t>
            </a:r>
          </a:p>
        </p:txBody>
      </p:sp>
      <p:sp>
        <p:nvSpPr>
          <p:cNvPr id="33795" name="Rectangle 3"/>
          <p:cNvSpPr>
            <a:spLocks noChangeArrowheads="1"/>
          </p:cNvSpPr>
          <p:nvPr/>
        </p:nvSpPr>
        <p:spPr bwMode="auto">
          <a:xfrm>
            <a:off x="838200" y="3962400"/>
            <a:ext cx="7315200" cy="1649413"/>
          </a:xfrm>
          <a:prstGeom prst="rect">
            <a:avLst/>
          </a:prstGeom>
          <a:solidFill>
            <a:srgbClr val="FFFF00"/>
          </a:solidFill>
          <a:ln w="9525">
            <a:noFill/>
            <a:miter lim="800000"/>
            <a:headEnd/>
            <a:tailEnd/>
          </a:ln>
        </p:spPr>
        <p:txBody>
          <a:bodyPr>
            <a:spAutoFit/>
          </a:bodyPr>
          <a:lstStyle/>
          <a:p>
            <a:pPr marL="339725" indent="-339725">
              <a:spcBef>
                <a:spcPct val="20000"/>
              </a:spcBef>
            </a:pPr>
            <a:r>
              <a:rPr lang="en-US" sz="2200" i="1">
                <a:latin typeface="Times New Roman" pitchFamily="18" charset="0"/>
              </a:rPr>
              <a:t>Research begins with a problem.</a:t>
            </a:r>
          </a:p>
          <a:p>
            <a:pPr marL="974725" lvl="1" indent="-403225">
              <a:spcBef>
                <a:spcPct val="20000"/>
              </a:spcBef>
              <a:buFontTx/>
              <a:buChar char="–"/>
            </a:pPr>
            <a:r>
              <a:rPr lang="en-US" sz="2200">
                <a:latin typeface="Times New Roman" pitchFamily="18" charset="0"/>
              </a:rPr>
              <a:t>This problem need not be Earth-shaking.</a:t>
            </a:r>
          </a:p>
          <a:p>
            <a:pPr marL="974725" lvl="1" indent="-403225">
              <a:spcBef>
                <a:spcPct val="20000"/>
              </a:spcBef>
              <a:buFontTx/>
              <a:buChar char="–"/>
            </a:pPr>
            <a:r>
              <a:rPr lang="en-US" sz="2200">
                <a:latin typeface="Times New Roman" pitchFamily="18" charset="0"/>
              </a:rPr>
              <a:t>Address only an important question.</a:t>
            </a:r>
          </a:p>
          <a:p>
            <a:pPr marL="974725" lvl="1" indent="-403225">
              <a:spcBef>
                <a:spcPct val="20000"/>
              </a:spcBef>
              <a:buFontTx/>
              <a:buChar char="–"/>
            </a:pPr>
            <a:r>
              <a:rPr lang="en-US" sz="2200">
                <a:latin typeface="Times New Roman" pitchFamily="18" charset="0"/>
              </a:rPr>
              <a:t>Remember that the Aim is to advance knowledge.</a:t>
            </a:r>
          </a:p>
        </p:txBody>
      </p:sp>
      <p:sp>
        <p:nvSpPr>
          <p:cNvPr id="33796" name="Rectangle 4"/>
          <p:cNvSpPr>
            <a:spLocks noChangeArrowheads="1"/>
          </p:cNvSpPr>
          <p:nvPr/>
        </p:nvSpPr>
        <p:spPr bwMode="auto">
          <a:xfrm>
            <a:off x="381000" y="5707063"/>
            <a:ext cx="8153400" cy="769937"/>
          </a:xfrm>
          <a:prstGeom prst="rect">
            <a:avLst/>
          </a:prstGeom>
          <a:solidFill>
            <a:srgbClr val="FFFF00"/>
          </a:solidFill>
          <a:ln w="9525">
            <a:noFill/>
            <a:miter lim="800000"/>
            <a:headEnd/>
            <a:tailEnd/>
          </a:ln>
        </p:spPr>
        <p:txBody>
          <a:bodyPr>
            <a:spAutoFit/>
          </a:bodyPr>
          <a:lstStyle/>
          <a:p>
            <a:pPr marL="342900" indent="-342900">
              <a:spcBef>
                <a:spcPct val="20000"/>
              </a:spcBef>
              <a:buFontTx/>
              <a:buChar char="•"/>
            </a:pPr>
            <a:r>
              <a:rPr lang="en-US" sz="2200" i="1">
                <a:latin typeface="Times New Roman" pitchFamily="18" charset="0"/>
              </a:rPr>
              <a:t>Sources of problems: </a:t>
            </a:r>
            <a:r>
              <a:rPr lang="en-US" sz="2200">
                <a:latin typeface="Times New Roman" pitchFamily="18" charset="0"/>
              </a:rPr>
              <a:t>Observation, literature reviews, professional conferences, etc.</a:t>
            </a:r>
            <a:endParaRPr lang="en-US" sz="2200" i="1">
              <a:latin typeface="Times New Roman" pitchFamily="18" charset="0"/>
            </a:endParaRPr>
          </a:p>
        </p:txBody>
      </p:sp>
      <p:pic>
        <p:nvPicPr>
          <p:cNvPr id="33797" name="Picture 7"/>
          <p:cNvPicPr>
            <a:picLocks noChangeAspect="1" noChangeArrowheads="1"/>
          </p:cNvPicPr>
          <p:nvPr/>
        </p:nvPicPr>
        <p:blipFill>
          <a:blip r:embed="rId3"/>
          <a:srcRect/>
          <a:stretch>
            <a:fillRect/>
          </a:stretch>
        </p:blipFill>
        <p:spPr bwMode="auto">
          <a:xfrm>
            <a:off x="7010400" y="3886200"/>
            <a:ext cx="2133600" cy="1414463"/>
          </a:xfrm>
          <a:prstGeom prst="rect">
            <a:avLst/>
          </a:prstGeom>
          <a:noFill/>
          <a:ln w="9525">
            <a:noFill/>
            <a:miter lim="800000"/>
            <a:headEnd/>
            <a:tailEnd/>
          </a:ln>
        </p:spPr>
      </p:pic>
      <p:sp>
        <p:nvSpPr>
          <p:cNvPr id="337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i="1" dirty="0">
                <a:solidFill>
                  <a:srgbClr val="FF0000"/>
                </a:solidFill>
              </a:rPr>
              <a:t>Rigorous</a:t>
            </a:r>
          </a:p>
          <a:p>
            <a:pPr marL="742950" lvl="1" indent="-285750">
              <a:lnSpc>
                <a:spcPct val="90000"/>
              </a:lnSpc>
              <a:spcBef>
                <a:spcPct val="20000"/>
              </a:spcBef>
              <a:buFont typeface="Wingdings" pitchFamily="2" charset="2"/>
              <a:buChar char="ü"/>
              <a:defRPr/>
            </a:pPr>
            <a:r>
              <a:rPr lang="en-US" i="1" dirty="0">
                <a:solidFill>
                  <a:srgbClr val="0066FF"/>
                </a:solidFill>
              </a:rPr>
              <a:t>Based on good theoretical base and sound methodology</a:t>
            </a:r>
          </a:p>
          <a:p>
            <a:pPr marL="742950" lvl="1" indent="-285750">
              <a:lnSpc>
                <a:spcPct val="90000"/>
              </a:lnSpc>
              <a:spcBef>
                <a:spcPct val="20000"/>
              </a:spcBef>
              <a:buFont typeface="Wingdings" pitchFamily="2" charset="2"/>
              <a:buChar char="ü"/>
              <a:defRPr/>
            </a:pPr>
            <a:r>
              <a:rPr lang="en-US" i="1" dirty="0">
                <a:solidFill>
                  <a:srgbClr val="0066FF"/>
                </a:solidFill>
              </a:rPr>
              <a:t>Careful and scrupulous</a:t>
            </a:r>
          </a:p>
          <a:p>
            <a:pPr marL="742950" lvl="1" indent="-285750">
              <a:defRPr/>
            </a:pPr>
            <a:r>
              <a:rPr lang="en-US" i="1" dirty="0">
                <a:solidFill>
                  <a:srgbClr val="0066FF"/>
                </a:solidFill>
              </a:rPr>
              <a:t>	E.g all parameters which affect the design of the 	      structure must be considered </a:t>
            </a:r>
          </a:p>
          <a:p>
            <a:pPr marL="285750" indent="-285750">
              <a:buFont typeface="Arial" pitchFamily="34" charset="0"/>
              <a:buChar char="•"/>
              <a:defRPr/>
            </a:pPr>
            <a:r>
              <a:rPr lang="en-US" dirty="0">
                <a:solidFill>
                  <a:srgbClr val="FF0000"/>
                </a:solidFill>
              </a:rPr>
              <a:t> </a:t>
            </a:r>
            <a:r>
              <a:rPr lang="en-US" i="1" dirty="0">
                <a:solidFill>
                  <a:srgbClr val="FF0000"/>
                </a:solidFill>
              </a:rPr>
              <a:t>Testability</a:t>
            </a:r>
          </a:p>
          <a:p>
            <a:pPr marL="742950" lvl="1" indent="-285750">
              <a:buFont typeface="Wingdings" pitchFamily="2" charset="2"/>
              <a:buChar char="ü"/>
              <a:defRPr/>
            </a:pPr>
            <a:r>
              <a:rPr lang="en-US" i="1" dirty="0">
                <a:solidFill>
                  <a:srgbClr val="0066FF"/>
                </a:solidFill>
              </a:rPr>
              <a:t>  Test theoretical model by simulation or experiment</a:t>
            </a:r>
          </a:p>
          <a:p>
            <a:pPr marL="685800" lvl="1" indent="-228600">
              <a:buFont typeface="Wingdings" pitchFamily="2" charset="2"/>
              <a:buChar char="ü"/>
              <a:defRPr/>
            </a:pPr>
            <a:r>
              <a:rPr lang="en-US" i="1" dirty="0">
                <a:solidFill>
                  <a:srgbClr val="0066FF"/>
                </a:solidFill>
              </a:rPr>
              <a:t>  Analysis of performance parameter against design     </a:t>
            </a:r>
          </a:p>
          <a:p>
            <a:pPr marL="685800" lvl="1" indent="-228600">
              <a:defRPr/>
            </a:pPr>
            <a:r>
              <a:rPr lang="en-US" i="1" dirty="0">
                <a:solidFill>
                  <a:srgbClr val="0066FF"/>
                </a:solidFill>
              </a:rPr>
              <a:t>    parameter</a:t>
            </a:r>
          </a:p>
        </p:txBody>
      </p:sp>
      <p:sp>
        <p:nvSpPr>
          <p:cNvPr id="34819"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i="1">
                <a:solidFill>
                  <a:srgbClr val="FF0000"/>
                </a:solidFill>
              </a:rPr>
              <a:t>Replicability</a:t>
            </a:r>
          </a:p>
          <a:p>
            <a:pPr marL="742950" lvl="1" indent="-285750">
              <a:lnSpc>
                <a:spcPct val="90000"/>
              </a:lnSpc>
              <a:spcBef>
                <a:spcPct val="20000"/>
              </a:spcBef>
              <a:buFont typeface="Wingdings" pitchFamily="2" charset="2"/>
              <a:buChar char="ü"/>
            </a:pPr>
            <a:r>
              <a:rPr lang="en-US" sz="2200" i="1">
                <a:solidFill>
                  <a:srgbClr val="0066FF"/>
                </a:solidFill>
              </a:rPr>
              <a:t>The same relationship stands repeatedly under the same design parameters</a:t>
            </a:r>
          </a:p>
          <a:p>
            <a:pPr marL="342900" indent="-342900">
              <a:lnSpc>
                <a:spcPct val="90000"/>
              </a:lnSpc>
              <a:spcBef>
                <a:spcPct val="20000"/>
              </a:spcBef>
              <a:buFontTx/>
              <a:buChar char="•"/>
            </a:pPr>
            <a:r>
              <a:rPr lang="en-US" sz="2200" i="1">
                <a:solidFill>
                  <a:srgbClr val="FF0000"/>
                </a:solidFill>
              </a:rPr>
              <a:t>Precision and Confidence</a:t>
            </a:r>
          </a:p>
          <a:p>
            <a:pPr marL="742950" lvl="1" indent="-285750">
              <a:lnSpc>
                <a:spcPct val="90000"/>
              </a:lnSpc>
              <a:spcBef>
                <a:spcPct val="20000"/>
              </a:spcBef>
              <a:buFont typeface="Wingdings" pitchFamily="2" charset="2"/>
              <a:buChar char="ü"/>
            </a:pPr>
            <a:r>
              <a:rPr lang="en-US" sz="2200" i="1">
                <a:solidFill>
                  <a:srgbClr val="0066FF"/>
                </a:solidFill>
              </a:rPr>
              <a:t>Precision refers to closeness of the findings to reality</a:t>
            </a:r>
          </a:p>
          <a:p>
            <a:pPr marL="742950" lvl="1" indent="-285750">
              <a:lnSpc>
                <a:spcPct val="90000"/>
              </a:lnSpc>
              <a:spcBef>
                <a:spcPct val="20000"/>
              </a:spcBef>
              <a:buFont typeface="Wingdings" pitchFamily="2" charset="2"/>
              <a:buChar char="ü"/>
            </a:pPr>
            <a:r>
              <a:rPr lang="en-US" sz="2200" i="1">
                <a:solidFill>
                  <a:srgbClr val="0066FF"/>
                </a:solidFill>
              </a:rPr>
              <a:t>Confidence refers to the probability that our estimations are correct</a:t>
            </a:r>
          </a:p>
          <a:p>
            <a:pPr marL="342900" indent="-342900">
              <a:lnSpc>
                <a:spcPct val="90000"/>
              </a:lnSpc>
              <a:spcBef>
                <a:spcPct val="20000"/>
              </a:spcBef>
              <a:buFontTx/>
              <a:buChar char="•"/>
            </a:pPr>
            <a:r>
              <a:rPr lang="en-US" sz="2200" i="1">
                <a:solidFill>
                  <a:srgbClr val="FF0000"/>
                </a:solidFill>
              </a:rPr>
              <a:t>Objectivity</a:t>
            </a:r>
          </a:p>
          <a:p>
            <a:pPr marL="742950" lvl="1" indent="-285750">
              <a:lnSpc>
                <a:spcPct val="90000"/>
              </a:lnSpc>
              <a:spcBef>
                <a:spcPct val="20000"/>
              </a:spcBef>
              <a:buFont typeface="Wingdings" pitchFamily="2" charset="2"/>
              <a:buChar char="ü"/>
            </a:pPr>
            <a:r>
              <a:rPr lang="en-US" sz="2200" i="1">
                <a:solidFill>
                  <a:srgbClr val="0066FF"/>
                </a:solidFill>
              </a:rPr>
              <a:t>Conclusions drawn from the analysis of data must be objective</a:t>
            </a:r>
          </a:p>
          <a:p>
            <a:pPr marL="742950" lvl="1" indent="-285750">
              <a:lnSpc>
                <a:spcPct val="90000"/>
              </a:lnSpc>
              <a:spcBef>
                <a:spcPct val="20000"/>
              </a:spcBef>
              <a:buFont typeface="Wingdings" pitchFamily="2" charset="2"/>
              <a:buChar char="ü"/>
            </a:pPr>
            <a:r>
              <a:rPr lang="en-US" sz="2200" i="1">
                <a:solidFill>
                  <a:srgbClr val="0066FF"/>
                </a:solidFill>
              </a:rPr>
              <a:t>Proven from trend in data</a:t>
            </a:r>
          </a:p>
          <a:p>
            <a:pPr marL="742950" lvl="1" indent="-285750">
              <a:lnSpc>
                <a:spcPct val="90000"/>
              </a:lnSpc>
              <a:spcBef>
                <a:spcPct val="20000"/>
              </a:spcBef>
              <a:buFont typeface="Wingdings" pitchFamily="2" charset="2"/>
              <a:buChar char="ü"/>
            </a:pPr>
            <a:r>
              <a:rPr lang="en-US" sz="2200" i="1">
                <a:solidFill>
                  <a:srgbClr val="0066FF"/>
                </a:solidFill>
              </a:rPr>
              <a:t>Supported by theoretical model</a:t>
            </a:r>
          </a:p>
          <a:p>
            <a:pPr marL="342900" indent="-342900">
              <a:lnSpc>
                <a:spcPct val="90000"/>
              </a:lnSpc>
              <a:spcBef>
                <a:spcPct val="20000"/>
              </a:spcBef>
              <a:buFont typeface="Wingdings" pitchFamily="2" charset="2"/>
              <a:buChar char="ü"/>
            </a:pPr>
            <a:endParaRPr lang="en-US" sz="2200">
              <a:solidFill>
                <a:srgbClr val="0066FF"/>
              </a:solidFill>
            </a:endParaRPr>
          </a:p>
        </p:txBody>
      </p:sp>
      <p:sp>
        <p:nvSpPr>
          <p:cNvPr id="35843"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i="1">
                <a:solidFill>
                  <a:srgbClr val="FF0000"/>
                </a:solidFill>
              </a:rPr>
              <a:t>Generalizability</a:t>
            </a:r>
          </a:p>
          <a:p>
            <a:pPr marL="742950" lvl="1" indent="-285750">
              <a:lnSpc>
                <a:spcPct val="90000"/>
              </a:lnSpc>
              <a:spcBef>
                <a:spcPct val="20000"/>
              </a:spcBef>
              <a:buFont typeface="Wingdings" pitchFamily="2" charset="2"/>
              <a:buChar char="ü"/>
            </a:pPr>
            <a:r>
              <a:rPr lang="en-US" sz="2200" i="1">
                <a:solidFill>
                  <a:srgbClr val="0066FF"/>
                </a:solidFill>
              </a:rPr>
              <a:t>Scope of applicability</a:t>
            </a:r>
          </a:p>
          <a:p>
            <a:pPr marL="742950" lvl="1" indent="-285750">
              <a:lnSpc>
                <a:spcPct val="90000"/>
              </a:lnSpc>
              <a:spcBef>
                <a:spcPct val="20000"/>
              </a:spcBef>
              <a:buFont typeface="Wingdings" pitchFamily="2" charset="2"/>
              <a:buChar char="ü"/>
            </a:pPr>
            <a:r>
              <a:rPr lang="en-US" sz="2200" i="1">
                <a:solidFill>
                  <a:srgbClr val="0066FF"/>
                </a:solidFill>
              </a:rPr>
              <a:t>The wider, the better</a:t>
            </a:r>
          </a:p>
          <a:p>
            <a:pPr marL="342900" indent="-342900"/>
            <a:r>
              <a:rPr lang="en-US" sz="2200" i="1">
                <a:solidFill>
                  <a:srgbClr val="0066FF"/>
                </a:solidFill>
              </a:rPr>
              <a:t>E.g. Model Equation developed which is applicable for design    </a:t>
            </a:r>
          </a:p>
          <a:p>
            <a:pPr marL="342900" indent="-342900"/>
            <a:r>
              <a:rPr lang="en-US" sz="2200" i="1">
                <a:solidFill>
                  <a:srgbClr val="0066FF"/>
                </a:solidFill>
              </a:rPr>
              <a:t>       of weirs and barrages.</a:t>
            </a:r>
          </a:p>
          <a:p>
            <a:pPr marL="342900" indent="-342900">
              <a:lnSpc>
                <a:spcPct val="90000"/>
              </a:lnSpc>
              <a:spcBef>
                <a:spcPct val="20000"/>
              </a:spcBef>
            </a:pPr>
            <a:endParaRPr lang="en-US" sz="2200" i="1">
              <a:solidFill>
                <a:srgbClr val="0066FF"/>
              </a:solidFill>
            </a:endParaRPr>
          </a:p>
          <a:p>
            <a:pPr marL="342900" indent="-342900">
              <a:lnSpc>
                <a:spcPct val="90000"/>
              </a:lnSpc>
              <a:spcBef>
                <a:spcPct val="20000"/>
              </a:spcBef>
              <a:buFontTx/>
              <a:buChar char="•"/>
            </a:pPr>
            <a:r>
              <a:rPr lang="en-US" sz="2200" i="1">
                <a:solidFill>
                  <a:srgbClr val="FF0000"/>
                </a:solidFill>
              </a:rPr>
              <a:t>Parsimony</a:t>
            </a:r>
          </a:p>
          <a:p>
            <a:pPr marL="742950" lvl="1" indent="-285750">
              <a:lnSpc>
                <a:spcPct val="90000"/>
              </a:lnSpc>
              <a:spcBef>
                <a:spcPct val="20000"/>
              </a:spcBef>
              <a:buFont typeface="Wingdings" pitchFamily="2" charset="2"/>
              <a:buChar char="ü"/>
            </a:pPr>
            <a:r>
              <a:rPr lang="en-US" sz="2200" i="1">
                <a:solidFill>
                  <a:srgbClr val="0066FF"/>
                </a:solidFill>
              </a:rPr>
              <a:t>Simplicity in explaining the phenomena or problem</a:t>
            </a:r>
          </a:p>
          <a:p>
            <a:pPr marL="742950" lvl="1" indent="-285750">
              <a:lnSpc>
                <a:spcPct val="90000"/>
              </a:lnSpc>
              <a:spcBef>
                <a:spcPct val="20000"/>
              </a:spcBef>
              <a:buFont typeface="Wingdings" pitchFamily="2" charset="2"/>
              <a:buChar char="ü"/>
            </a:pPr>
            <a:r>
              <a:rPr lang="en-US" sz="2200" i="1">
                <a:solidFill>
                  <a:srgbClr val="0066FF"/>
                </a:solidFill>
              </a:rPr>
              <a:t>Assumptions are critical</a:t>
            </a:r>
          </a:p>
          <a:p>
            <a:pPr marL="742950" lvl="1" indent="-285750">
              <a:lnSpc>
                <a:spcPct val="90000"/>
              </a:lnSpc>
              <a:spcBef>
                <a:spcPct val="20000"/>
              </a:spcBef>
              <a:buFont typeface="Wingdings" pitchFamily="2" charset="2"/>
              <a:buChar char="ü"/>
            </a:pPr>
            <a:r>
              <a:rPr lang="en-US" sz="2200" i="1">
                <a:solidFill>
                  <a:srgbClr val="0066FF"/>
                </a:solidFill>
              </a:rPr>
              <a:t>Minimize the dependant variable</a:t>
            </a:r>
          </a:p>
          <a:p>
            <a:pPr marL="342900" indent="-342900">
              <a:lnSpc>
                <a:spcPct val="90000"/>
              </a:lnSpc>
              <a:spcBef>
                <a:spcPct val="20000"/>
              </a:spcBef>
              <a:buFontTx/>
              <a:buChar char="•"/>
            </a:pPr>
            <a:endParaRPr lang="en-US">
              <a:solidFill>
                <a:schemeClr val="tx2"/>
              </a:solidFill>
            </a:endParaRPr>
          </a:p>
        </p:txBody>
      </p:sp>
      <p:sp>
        <p:nvSpPr>
          <p:cNvPr id="36867"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2.3 Characteristics of scientific research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2.4 Research method and methodology</a:t>
            </a:r>
          </a:p>
        </p:txBody>
      </p:sp>
      <p:sp>
        <p:nvSpPr>
          <p:cNvPr id="43011" name="Rectangle 3"/>
          <p:cNvSpPr>
            <a:spLocks noChangeArrowheads="1"/>
          </p:cNvSpPr>
          <p:nvPr/>
        </p:nvSpPr>
        <p:spPr bwMode="auto">
          <a:xfrm>
            <a:off x="685800" y="1752600"/>
            <a:ext cx="8229600" cy="34290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AU" sz="2000" b="1" i="1" dirty="0">
                <a:solidFill>
                  <a:srgbClr val="FF0000"/>
                </a:solidFill>
              </a:rPr>
              <a:t>Research Methods – </a:t>
            </a:r>
          </a:p>
          <a:p>
            <a:pPr marL="800100" lvl="1" indent="-342900">
              <a:lnSpc>
                <a:spcPct val="90000"/>
              </a:lnSpc>
              <a:spcBef>
                <a:spcPct val="20000"/>
              </a:spcBef>
              <a:buFontTx/>
              <a:buChar char="•"/>
              <a:defRPr/>
            </a:pPr>
            <a:r>
              <a:rPr lang="en-AU" sz="2000" i="1" dirty="0"/>
              <a:t>the techniques/ procedures used to collect and analyse data.</a:t>
            </a:r>
          </a:p>
          <a:p>
            <a:pPr marL="342900" indent="-342900">
              <a:lnSpc>
                <a:spcPct val="90000"/>
              </a:lnSpc>
              <a:spcBef>
                <a:spcPct val="20000"/>
              </a:spcBef>
              <a:defRPr/>
            </a:pPr>
            <a:r>
              <a:rPr lang="en-US" sz="2000" b="1" i="1" dirty="0">
                <a:solidFill>
                  <a:schemeClr val="accent2"/>
                </a:solidFill>
              </a:rPr>
              <a:t>	</a:t>
            </a:r>
            <a:r>
              <a:rPr lang="en-US" sz="2000" i="1" dirty="0"/>
              <a:t>E.g. surveys, interviews, observations, etc.</a:t>
            </a:r>
          </a:p>
          <a:p>
            <a:pPr marL="342900" indent="-342900">
              <a:lnSpc>
                <a:spcPct val="90000"/>
              </a:lnSpc>
              <a:spcBef>
                <a:spcPct val="20000"/>
              </a:spcBef>
              <a:defRPr/>
            </a:pPr>
            <a:endParaRPr lang="en-US" sz="2000" b="1" i="1" dirty="0">
              <a:solidFill>
                <a:schemeClr val="accent2"/>
              </a:solidFill>
            </a:endParaRPr>
          </a:p>
          <a:p>
            <a:pPr marL="342900" indent="-342900">
              <a:lnSpc>
                <a:spcPct val="90000"/>
              </a:lnSpc>
              <a:spcBef>
                <a:spcPct val="20000"/>
              </a:spcBef>
              <a:buFontTx/>
              <a:buChar char="•"/>
              <a:defRPr/>
            </a:pPr>
            <a:r>
              <a:rPr lang="en-US" sz="2000" b="1" i="1" dirty="0">
                <a:solidFill>
                  <a:srgbClr val="FF0000"/>
                </a:solidFill>
              </a:rPr>
              <a:t>Research methodology – </a:t>
            </a:r>
          </a:p>
          <a:p>
            <a:pPr marL="800100" lvl="1" indent="-342900">
              <a:lnSpc>
                <a:spcPct val="90000"/>
              </a:lnSpc>
              <a:spcBef>
                <a:spcPct val="20000"/>
              </a:spcBef>
              <a:buFontTx/>
              <a:buChar char="•"/>
              <a:defRPr/>
            </a:pPr>
            <a:r>
              <a:rPr lang="en-US" sz="2000" i="1" dirty="0"/>
              <a:t>A theory and analysis of how research does or should proceed,  Or </a:t>
            </a:r>
          </a:p>
          <a:p>
            <a:pPr marL="800100" lvl="1" indent="-342900">
              <a:lnSpc>
                <a:spcPct val="90000"/>
              </a:lnSpc>
              <a:spcBef>
                <a:spcPct val="20000"/>
              </a:spcBef>
              <a:buFontTx/>
              <a:buChar char="•"/>
              <a:defRPr/>
            </a:pPr>
            <a:r>
              <a:rPr lang="en-AU" sz="2000" i="1" dirty="0"/>
              <a:t>Discussions of how research is done, or should be done, and the critical analysis of methods of research </a:t>
            </a:r>
            <a:endParaRPr lang="en-US" sz="2000" b="1" i="1" dirty="0">
              <a:solidFill>
                <a:schemeClr val="accent2"/>
              </a:solidFill>
            </a:endParaRPr>
          </a:p>
          <a:p>
            <a:pPr marL="1257300" lvl="2" indent="-342900">
              <a:lnSpc>
                <a:spcPct val="90000"/>
              </a:lnSpc>
              <a:spcBef>
                <a:spcPct val="20000"/>
              </a:spcBef>
              <a:buFont typeface="Wingdings" pitchFamily="2" charset="2"/>
              <a:buChar char="ü"/>
              <a:defRPr/>
            </a:pPr>
            <a:r>
              <a:rPr lang="en-US" sz="2000" i="1" dirty="0"/>
              <a:t>It involves the researchers assumptions</a:t>
            </a:r>
          </a:p>
          <a:p>
            <a:pPr marL="342900" indent="-342900">
              <a:lnSpc>
                <a:spcPct val="90000"/>
              </a:lnSpc>
              <a:spcBef>
                <a:spcPct val="20000"/>
              </a:spcBef>
              <a:defRPr/>
            </a:pPr>
            <a:endParaRPr lang="en-US" sz="2000" b="1" i="1" dirty="0">
              <a:solidFill>
                <a:schemeClr val="accent2"/>
              </a:solidFill>
              <a:latin typeface="Arial" charset="0"/>
            </a:endParaRPr>
          </a:p>
          <a:p>
            <a:pPr marL="342900" indent="-342900">
              <a:lnSpc>
                <a:spcPct val="90000"/>
              </a:lnSpc>
              <a:spcBef>
                <a:spcPct val="20000"/>
              </a:spcBef>
              <a:defRPr/>
            </a:pPr>
            <a:endParaRPr lang="en-AU" sz="2000" dirty="0"/>
          </a:p>
          <a:p>
            <a:pPr marL="742950" lvl="1" indent="-285750">
              <a:lnSpc>
                <a:spcPct val="90000"/>
              </a:lnSpc>
              <a:spcBef>
                <a:spcPct val="20000"/>
              </a:spcBef>
              <a:defRPr/>
            </a:pPr>
            <a:endParaRPr lang="en-US" sz="1800" b="1" i="1" dirty="0">
              <a:solidFill>
                <a:schemeClr val="accent2"/>
              </a:solidFill>
              <a:latin typeface="Arial" charset="0"/>
            </a:endParaRPr>
          </a:p>
        </p:txBody>
      </p:sp>
      <p:sp>
        <p:nvSpPr>
          <p:cNvPr id="37892" name="Rectangle 3"/>
          <p:cNvSpPr>
            <a:spLocks noChangeArrowheads="1"/>
          </p:cNvSpPr>
          <p:nvPr/>
        </p:nvSpPr>
        <p:spPr bwMode="auto">
          <a:xfrm>
            <a:off x="457200" y="5257800"/>
            <a:ext cx="8382000" cy="400050"/>
          </a:xfrm>
          <a:prstGeom prst="rect">
            <a:avLst/>
          </a:prstGeom>
          <a:solidFill>
            <a:srgbClr val="FFFF00"/>
          </a:solidFill>
          <a:ln w="9525">
            <a:noFill/>
            <a:miter lim="800000"/>
            <a:headEnd/>
            <a:tailEnd/>
          </a:ln>
        </p:spPr>
        <p:txBody>
          <a:bodyPr>
            <a:spAutoFit/>
          </a:bodyPr>
          <a:lstStyle/>
          <a:p>
            <a:pPr marL="342900" indent="-342900">
              <a:spcBef>
                <a:spcPct val="20000"/>
              </a:spcBef>
            </a:pPr>
            <a:r>
              <a:rPr lang="en-US" sz="2000" i="1"/>
              <a:t>Assumptions are those things that the researcher is taking for granted.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6011863" y="6381750"/>
            <a:ext cx="2674937" cy="339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a:solidFill>
                  <a:srgbClr val="FF3300"/>
                </a:solidFill>
              </a:rPr>
              <a:t>Copyright: David </a:t>
            </a:r>
            <a:r>
              <a:rPr lang="en-AU" altLang="en-US" sz="1400" dirty="0" err="1">
                <a:solidFill>
                  <a:srgbClr val="FF3300"/>
                </a:solidFill>
              </a:rPr>
              <a:t>Thiel</a:t>
            </a:r>
            <a:r>
              <a:rPr lang="en-AU" altLang="en-US" sz="1400" dirty="0">
                <a:solidFill>
                  <a:srgbClr val="FF3300"/>
                </a:solidFill>
              </a:rPr>
              <a:t> 2009</a:t>
            </a:r>
          </a:p>
        </p:txBody>
      </p:sp>
      <p:sp>
        <p:nvSpPr>
          <p:cNvPr id="12291" name="Rectangle 2"/>
          <p:cNvSpPr>
            <a:spLocks noGrp="1" noChangeArrowheads="1"/>
          </p:cNvSpPr>
          <p:nvPr>
            <p:ph type="title"/>
          </p:nvPr>
        </p:nvSpPr>
        <p:spPr/>
        <p:txBody>
          <a:bodyPr/>
          <a:lstStyle/>
          <a:p>
            <a:pPr eaLnBrk="1" hangingPunct="1"/>
            <a:r>
              <a:rPr lang="en-AU" altLang="en-US" smtClean="0"/>
              <a:t>What is Research?</a:t>
            </a:r>
          </a:p>
        </p:txBody>
      </p:sp>
      <p:sp>
        <p:nvSpPr>
          <p:cNvPr id="5123" name="Rectangle 3"/>
          <p:cNvSpPr>
            <a:spLocks noGrp="1" noChangeArrowheads="1"/>
          </p:cNvSpPr>
          <p:nvPr>
            <p:ph type="body" idx="1"/>
          </p:nvPr>
        </p:nvSpPr>
        <p:spPr/>
        <p:txBody>
          <a:bodyPr/>
          <a:lstStyle/>
          <a:p>
            <a:pPr eaLnBrk="1" hangingPunct="1"/>
            <a:r>
              <a:rPr lang="en-AU" altLang="en-US" smtClean="0"/>
              <a:t>Discovery of new things that have been independently verified by other professionals.</a:t>
            </a:r>
          </a:p>
          <a:p>
            <a:pPr eaLnBrk="1" hangingPunct="1"/>
            <a:r>
              <a:rPr lang="en-AU" altLang="en-US" smtClean="0"/>
              <a:t>Something new to humanity (not just new to you or your group).</a:t>
            </a:r>
          </a:p>
          <a:p>
            <a:pPr eaLnBrk="1" hangingPunct="1"/>
            <a:endParaRPr lang="en-AU" altLang="en-US" smtClean="0"/>
          </a:p>
          <a:p>
            <a:pPr eaLnBrk="1" hangingPunct="1"/>
            <a:endParaRPr lang="en-AU" altLang="en-US" smtClean="0"/>
          </a:p>
          <a:p>
            <a:pPr eaLnBrk="1" hangingPunct="1"/>
            <a:endParaRPr lang="en-AU" altLang="en-US" smtClean="0"/>
          </a:p>
        </p:txBody>
      </p:sp>
      <p:pic>
        <p:nvPicPr>
          <p:cNvPr id="12293" name="Picture 4" descr="C:\Program Files\Microsoft Office\Clipart\standard\stddir2\bs0126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343400"/>
            <a:ext cx="133667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C:\Program Files\Microsoft Office\Clipart\standard\stddir1\bd06478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14800"/>
            <a:ext cx="3048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6"/>
          <p:cNvSpPr>
            <a:spLocks noChangeShapeType="1"/>
          </p:cNvSpPr>
          <p:nvPr/>
        </p:nvSpPr>
        <p:spPr bwMode="auto">
          <a:xfrm flipV="1">
            <a:off x="4343400" y="5181600"/>
            <a:ext cx="1219200" cy="228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686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4"/>
          <p:cNvSpPr>
            <a:spLocks noGrp="1"/>
          </p:cNvSpPr>
          <p:nvPr>
            <p:ph type="sldNum" sz="quarter" idx="4294967295"/>
          </p:nvPr>
        </p:nvSpPr>
        <p:spPr>
          <a:xfrm>
            <a:off x="6011863" y="6518275"/>
            <a:ext cx="2674937" cy="339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200" dirty="0">
                <a:solidFill>
                  <a:srgbClr val="FF3300"/>
                </a:solidFill>
              </a:rPr>
              <a:t>Copyright: David </a:t>
            </a:r>
            <a:r>
              <a:rPr lang="en-AU" altLang="en-US" sz="1200" dirty="0" err="1">
                <a:solidFill>
                  <a:srgbClr val="FF3300"/>
                </a:solidFill>
              </a:rPr>
              <a:t>Thiel</a:t>
            </a:r>
            <a:r>
              <a:rPr lang="en-AU" altLang="en-US" sz="1200" dirty="0">
                <a:solidFill>
                  <a:srgbClr val="FF3300"/>
                </a:solidFill>
              </a:rPr>
              <a:t> 2009</a:t>
            </a:r>
          </a:p>
        </p:txBody>
      </p:sp>
      <p:sp>
        <p:nvSpPr>
          <p:cNvPr id="1028" name="Rectangle 2"/>
          <p:cNvSpPr>
            <a:spLocks noGrp="1" noChangeArrowheads="1"/>
          </p:cNvSpPr>
          <p:nvPr>
            <p:ph type="title"/>
          </p:nvPr>
        </p:nvSpPr>
        <p:spPr>
          <a:xfrm>
            <a:off x="1624013" y="0"/>
            <a:ext cx="7772400" cy="1143000"/>
          </a:xfrm>
        </p:spPr>
        <p:txBody>
          <a:bodyPr/>
          <a:lstStyle/>
          <a:p>
            <a:pPr eaLnBrk="1" hangingPunct="1"/>
            <a:r>
              <a:rPr lang="en-AU" altLang="en-US" smtClean="0"/>
              <a:t>The Scientific Method</a:t>
            </a:r>
          </a:p>
        </p:txBody>
      </p:sp>
      <p:grpSp>
        <p:nvGrpSpPr>
          <p:cNvPr id="1029" name="Group 3"/>
          <p:cNvGrpSpPr>
            <a:grpSpLocks/>
          </p:cNvGrpSpPr>
          <p:nvPr/>
        </p:nvGrpSpPr>
        <p:grpSpPr bwMode="auto">
          <a:xfrm>
            <a:off x="609600" y="1676400"/>
            <a:ext cx="7315200" cy="4343400"/>
            <a:chOff x="0" y="816"/>
            <a:chExt cx="4608" cy="2736"/>
          </a:xfrm>
        </p:grpSpPr>
        <p:sp>
          <p:nvSpPr>
            <p:cNvPr id="1038" name="AutoShape 4"/>
            <p:cNvSpPr>
              <a:spLocks noChangeArrowheads="1"/>
            </p:cNvSpPr>
            <p:nvPr/>
          </p:nvSpPr>
          <p:spPr bwMode="auto">
            <a:xfrm>
              <a:off x="1471" y="855"/>
              <a:ext cx="1123" cy="693"/>
            </a:xfrm>
            <a:prstGeom prst="cloudCallout">
              <a:avLst>
                <a:gd name="adj1" fmla="val -90806"/>
                <a:gd name="adj2" fmla="val 74653"/>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400">
                  <a:latin typeface="Times New Roman" pitchFamily="18" charset="0"/>
                </a:rPr>
                <a:t>An idea</a:t>
              </a:r>
            </a:p>
          </p:txBody>
        </p:sp>
        <p:sp>
          <p:nvSpPr>
            <p:cNvPr id="1039" name="AutoShape 5"/>
            <p:cNvSpPr>
              <a:spLocks noChangeArrowheads="1"/>
            </p:cNvSpPr>
            <p:nvPr/>
          </p:nvSpPr>
          <p:spPr bwMode="auto">
            <a:xfrm>
              <a:off x="1355" y="1934"/>
              <a:ext cx="310" cy="346"/>
            </a:xfrm>
            <a:custGeom>
              <a:avLst/>
              <a:gdLst>
                <a:gd name="T0" fmla="*/ 232 w 21600"/>
                <a:gd name="T1" fmla="*/ 0 h 21600"/>
                <a:gd name="T2" fmla="*/ 0 w 21600"/>
                <a:gd name="T3" fmla="*/ 173 h 21600"/>
                <a:gd name="T4" fmla="*/ 232 w 21600"/>
                <a:gd name="T5" fmla="*/ 346 h 21600"/>
                <a:gd name="T6" fmla="*/ 310 w 21600"/>
                <a:gd name="T7" fmla="*/ 173 h 21600"/>
                <a:gd name="T8" fmla="*/ 17694720 60000 65536"/>
                <a:gd name="T9" fmla="*/ 11796480 60000 65536"/>
                <a:gd name="T10" fmla="*/ 5898240 60000 65536"/>
                <a:gd name="T11" fmla="*/ 0 60000 65536"/>
                <a:gd name="T12" fmla="*/ 3345 w 21600"/>
                <a:gd name="T13" fmla="*/ 5431 h 21600"/>
                <a:gd name="T14" fmla="*/ 18883 w 21600"/>
                <a:gd name="T15" fmla="*/ 1616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40" name="AutoShape 6"/>
            <p:cNvSpPr>
              <a:spLocks noChangeArrowheads="1"/>
            </p:cNvSpPr>
            <p:nvPr/>
          </p:nvSpPr>
          <p:spPr bwMode="auto">
            <a:xfrm>
              <a:off x="1704" y="1702"/>
              <a:ext cx="1316" cy="848"/>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400">
                  <a:latin typeface="Times New Roman" pitchFamily="18" charset="0"/>
                </a:rPr>
                <a:t>Discovery</a:t>
              </a:r>
            </a:p>
          </p:txBody>
        </p:sp>
        <p:sp>
          <p:nvSpPr>
            <p:cNvPr id="1041" name="AutoShape 7"/>
            <p:cNvSpPr>
              <a:spLocks noChangeArrowheads="1"/>
            </p:cNvSpPr>
            <p:nvPr/>
          </p:nvSpPr>
          <p:spPr bwMode="auto">
            <a:xfrm>
              <a:off x="3059" y="1934"/>
              <a:ext cx="775" cy="346"/>
            </a:xfrm>
            <a:custGeom>
              <a:avLst/>
              <a:gdLst>
                <a:gd name="T0" fmla="*/ 581 w 21600"/>
                <a:gd name="T1" fmla="*/ 0 h 21600"/>
                <a:gd name="T2" fmla="*/ 0 w 21600"/>
                <a:gd name="T3" fmla="*/ 173 h 21600"/>
                <a:gd name="T4" fmla="*/ 581 w 21600"/>
                <a:gd name="T5" fmla="*/ 346 h 21600"/>
                <a:gd name="T6" fmla="*/ 775 w 21600"/>
                <a:gd name="T7" fmla="*/ 173 h 21600"/>
                <a:gd name="T8" fmla="*/ 17694720 60000 65536"/>
                <a:gd name="T9" fmla="*/ 11796480 60000 65536"/>
                <a:gd name="T10" fmla="*/ 5898240 60000 65536"/>
                <a:gd name="T11" fmla="*/ 0 60000 65536"/>
                <a:gd name="T12" fmla="*/ 3372 w 21600"/>
                <a:gd name="T13" fmla="*/ 5431 h 21600"/>
                <a:gd name="T14" fmla="*/ 18897 w 21600"/>
                <a:gd name="T15" fmla="*/ 1616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42" name="AutoShape 8"/>
            <p:cNvSpPr>
              <a:spLocks noChangeArrowheads="1"/>
            </p:cNvSpPr>
            <p:nvPr/>
          </p:nvSpPr>
          <p:spPr bwMode="auto">
            <a:xfrm rot="5400000">
              <a:off x="2771" y="2105"/>
              <a:ext cx="1233" cy="1046"/>
            </a:xfrm>
            <a:custGeom>
              <a:avLst/>
              <a:gdLst>
                <a:gd name="T0" fmla="*/ 616 w 21600"/>
                <a:gd name="T1" fmla="*/ 0 h 21600"/>
                <a:gd name="T2" fmla="*/ 81 w 21600"/>
                <a:gd name="T3" fmla="*/ 523 h 21600"/>
                <a:gd name="T4" fmla="*/ 616 w 21600"/>
                <a:gd name="T5" fmla="*/ 138 h 21600"/>
                <a:gd name="T6" fmla="*/ 1387 w 21600"/>
                <a:gd name="T7" fmla="*/ 523 h 21600"/>
                <a:gd name="T8" fmla="*/ 1152 w 21600"/>
                <a:gd name="T9" fmla="*/ 723 h 21600"/>
                <a:gd name="T10" fmla="*/ 916 w 21600"/>
                <a:gd name="T11" fmla="*/ 523 h 21600"/>
                <a:gd name="T12" fmla="*/ 0 60000 65536"/>
                <a:gd name="T13" fmla="*/ 0 60000 65536"/>
                <a:gd name="T14" fmla="*/ 0 60000 65536"/>
                <a:gd name="T15" fmla="*/ 0 60000 65536"/>
                <a:gd name="T16" fmla="*/ 0 60000 65536"/>
                <a:gd name="T17" fmla="*/ 0 60000 65536"/>
                <a:gd name="T18" fmla="*/ 3171 w 21600"/>
                <a:gd name="T19" fmla="*/ 3159 h 21600"/>
                <a:gd name="T20" fmla="*/ 18429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45" y="10800"/>
                  </a:moveTo>
                  <a:cubicBezTo>
                    <a:pt x="18745" y="6412"/>
                    <a:pt x="15187" y="2855"/>
                    <a:pt x="10800" y="2855"/>
                  </a:cubicBezTo>
                  <a:cubicBezTo>
                    <a:pt x="6412" y="2855"/>
                    <a:pt x="2855" y="6412"/>
                    <a:pt x="2855" y="10800"/>
                  </a:cubicBezTo>
                  <a:lnTo>
                    <a:pt x="0" y="10800"/>
                  </a:lnTo>
                  <a:cubicBezTo>
                    <a:pt x="0" y="4835"/>
                    <a:pt x="4835" y="0"/>
                    <a:pt x="10800" y="0"/>
                  </a:cubicBezTo>
                  <a:cubicBezTo>
                    <a:pt x="16764" y="0"/>
                    <a:pt x="21599" y="4835"/>
                    <a:pt x="21600" y="10799"/>
                  </a:cubicBezTo>
                  <a:lnTo>
                    <a:pt x="21600" y="10800"/>
                  </a:lnTo>
                  <a:lnTo>
                    <a:pt x="24300" y="10800"/>
                  </a:lnTo>
                  <a:lnTo>
                    <a:pt x="20173" y="14928"/>
                  </a:lnTo>
                  <a:lnTo>
                    <a:pt x="16045" y="10800"/>
                  </a:lnTo>
                  <a:lnTo>
                    <a:pt x="18745" y="10800"/>
                  </a:lnTo>
                  <a:close/>
                </a:path>
              </a:pathLst>
            </a:cu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43" name="AutoShape 9"/>
            <p:cNvSpPr>
              <a:spLocks noChangeArrowheads="1"/>
            </p:cNvSpPr>
            <p:nvPr/>
          </p:nvSpPr>
          <p:spPr bwMode="auto">
            <a:xfrm>
              <a:off x="1200" y="2743"/>
              <a:ext cx="1975" cy="809"/>
            </a:xfrm>
            <a:prstGeom prst="roundRect">
              <a:avLst>
                <a:gd name="adj" fmla="val 16667"/>
              </a:avLst>
            </a:prstGeom>
            <a:solidFill>
              <a:srgbClr val="99CCFF"/>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000">
                  <a:latin typeface="Times New Roman" pitchFamily="18" charset="0"/>
                </a:rPr>
                <a:t>Independent verification:</a:t>
              </a:r>
            </a:p>
            <a:p>
              <a:pPr algn="ctr" eaLnBrk="1" hangingPunct="1"/>
              <a:r>
                <a:rPr lang="en-AU" altLang="en-US" sz="2000">
                  <a:latin typeface="Times New Roman" pitchFamily="18" charset="0"/>
                </a:rPr>
                <a:t>literature, experiment,</a:t>
              </a:r>
            </a:p>
            <a:p>
              <a:pPr algn="ctr" eaLnBrk="1" hangingPunct="1"/>
              <a:r>
                <a:rPr lang="en-AU" altLang="en-US" sz="2000">
                  <a:latin typeface="Times New Roman" pitchFamily="18" charset="0"/>
                </a:rPr>
                <a:t>numerical model, </a:t>
              </a:r>
            </a:p>
            <a:p>
              <a:pPr algn="ctr" eaLnBrk="1" hangingPunct="1"/>
              <a:r>
                <a:rPr lang="en-AU" altLang="en-US" sz="2000">
                  <a:latin typeface="Times New Roman" pitchFamily="18" charset="0"/>
                </a:rPr>
                <a:t>analytical model, etc</a:t>
              </a:r>
              <a:endParaRPr lang="en-AU" altLang="en-US" sz="2400">
                <a:latin typeface="Times New Roman" pitchFamily="18" charset="0"/>
              </a:endParaRPr>
            </a:p>
          </p:txBody>
        </p:sp>
        <p:graphicFrame>
          <p:nvGraphicFramePr>
            <p:cNvPr id="1026" name="Object 10"/>
            <p:cNvGraphicFramePr>
              <a:graphicFrameLocks noChangeAspect="1"/>
            </p:cNvGraphicFramePr>
            <p:nvPr/>
          </p:nvGraphicFramePr>
          <p:xfrm>
            <a:off x="0" y="1720"/>
            <a:ext cx="1278" cy="773"/>
          </p:xfrm>
          <a:graphic>
            <a:graphicData uri="http://schemas.openxmlformats.org/presentationml/2006/ole">
              <mc:AlternateContent xmlns:mc="http://schemas.openxmlformats.org/markup-compatibility/2006">
                <mc:Choice xmlns:v="urn:schemas-microsoft-com:vml" Requires="v">
                  <p:oleObj spid="_x0000_s2089" name="Clip" r:id="rId3" imgW="1028520" imgH="626040" progId="MS_ClipArt_Gallery.2">
                    <p:embed/>
                  </p:oleObj>
                </mc:Choice>
                <mc:Fallback>
                  <p:oleObj name="Clip" r:id="rId3" imgW="1028520" imgH="6260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0"/>
                          <a:ext cx="1278" cy="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 name="AutoShape 11"/>
            <p:cNvSpPr>
              <a:spLocks noChangeArrowheads="1"/>
            </p:cNvSpPr>
            <p:nvPr/>
          </p:nvSpPr>
          <p:spPr bwMode="auto">
            <a:xfrm>
              <a:off x="77" y="816"/>
              <a:ext cx="1046" cy="578"/>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400">
                  <a:latin typeface="Times New Roman" pitchFamily="18" charset="0"/>
                </a:rPr>
                <a:t>Prior </a:t>
              </a:r>
            </a:p>
            <a:p>
              <a:pPr algn="ctr" eaLnBrk="1" hangingPunct="1"/>
              <a:r>
                <a:rPr lang="en-AU" altLang="en-US" sz="2400">
                  <a:latin typeface="Times New Roman" pitchFamily="18" charset="0"/>
                </a:rPr>
                <a:t>knowledge</a:t>
              </a:r>
            </a:p>
          </p:txBody>
        </p:sp>
        <p:sp>
          <p:nvSpPr>
            <p:cNvPr id="1045" name="AutoShape 12"/>
            <p:cNvSpPr>
              <a:spLocks noChangeArrowheads="1"/>
            </p:cNvSpPr>
            <p:nvPr/>
          </p:nvSpPr>
          <p:spPr bwMode="auto">
            <a:xfrm rot="5400000" flipH="1" flipV="1">
              <a:off x="526" y="2105"/>
              <a:ext cx="1233" cy="1045"/>
            </a:xfrm>
            <a:custGeom>
              <a:avLst/>
              <a:gdLst>
                <a:gd name="T0" fmla="*/ 616 w 21600"/>
                <a:gd name="T1" fmla="*/ 0 h 21600"/>
                <a:gd name="T2" fmla="*/ 81 w 21600"/>
                <a:gd name="T3" fmla="*/ 523 h 21600"/>
                <a:gd name="T4" fmla="*/ 616 w 21600"/>
                <a:gd name="T5" fmla="*/ 138 h 21600"/>
                <a:gd name="T6" fmla="*/ 1387 w 21600"/>
                <a:gd name="T7" fmla="*/ 523 h 21600"/>
                <a:gd name="T8" fmla="*/ 1152 w 21600"/>
                <a:gd name="T9" fmla="*/ 722 h 21600"/>
                <a:gd name="T10" fmla="*/ 916 w 21600"/>
                <a:gd name="T11" fmla="*/ 523 h 21600"/>
                <a:gd name="T12" fmla="*/ 0 60000 65536"/>
                <a:gd name="T13" fmla="*/ 0 60000 65536"/>
                <a:gd name="T14" fmla="*/ 0 60000 65536"/>
                <a:gd name="T15" fmla="*/ 0 60000 65536"/>
                <a:gd name="T16" fmla="*/ 0 60000 65536"/>
                <a:gd name="T17" fmla="*/ 0 60000 65536"/>
                <a:gd name="T18" fmla="*/ 3171 w 21600"/>
                <a:gd name="T19" fmla="*/ 3162 h 21600"/>
                <a:gd name="T20" fmla="*/ 18429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45" y="10800"/>
                  </a:moveTo>
                  <a:cubicBezTo>
                    <a:pt x="18745" y="6412"/>
                    <a:pt x="15187" y="2855"/>
                    <a:pt x="10800" y="2855"/>
                  </a:cubicBezTo>
                  <a:cubicBezTo>
                    <a:pt x="6412" y="2855"/>
                    <a:pt x="2855" y="6412"/>
                    <a:pt x="2855" y="10800"/>
                  </a:cubicBezTo>
                  <a:lnTo>
                    <a:pt x="0" y="10800"/>
                  </a:lnTo>
                  <a:cubicBezTo>
                    <a:pt x="0" y="4835"/>
                    <a:pt x="4835" y="0"/>
                    <a:pt x="10800" y="0"/>
                  </a:cubicBezTo>
                  <a:cubicBezTo>
                    <a:pt x="16764" y="0"/>
                    <a:pt x="21599" y="4835"/>
                    <a:pt x="21600" y="10799"/>
                  </a:cubicBezTo>
                  <a:lnTo>
                    <a:pt x="21600" y="10800"/>
                  </a:lnTo>
                  <a:lnTo>
                    <a:pt x="24300" y="10800"/>
                  </a:lnTo>
                  <a:lnTo>
                    <a:pt x="20173" y="14928"/>
                  </a:lnTo>
                  <a:lnTo>
                    <a:pt x="16045" y="10800"/>
                  </a:lnTo>
                  <a:lnTo>
                    <a:pt x="18745" y="10800"/>
                  </a:lnTo>
                  <a:close/>
                </a:path>
              </a:pathLst>
            </a:cu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46" name="Rectangle 13"/>
            <p:cNvSpPr>
              <a:spLocks noChangeArrowheads="1"/>
            </p:cNvSpPr>
            <p:nvPr/>
          </p:nvSpPr>
          <p:spPr bwMode="auto">
            <a:xfrm>
              <a:off x="3911" y="1278"/>
              <a:ext cx="697" cy="1657"/>
            </a:xfrm>
            <a:prstGeom prst="rect">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a:latin typeface="Times New Roman" pitchFamily="18" charset="0"/>
                </a:rPr>
                <a:t>Submit</a:t>
              </a:r>
            </a:p>
            <a:p>
              <a:pPr algn="ctr" eaLnBrk="1" hangingPunct="1"/>
              <a:r>
                <a:rPr lang="en-AU" altLang="en-US">
                  <a:latin typeface="Times New Roman" pitchFamily="18" charset="0"/>
                </a:rPr>
                <a:t>Report,</a:t>
              </a:r>
            </a:p>
            <a:p>
              <a:pPr algn="ctr" eaLnBrk="1" hangingPunct="1"/>
              <a:r>
                <a:rPr lang="en-AU" altLang="en-US">
                  <a:latin typeface="Times New Roman" pitchFamily="18" charset="0"/>
                </a:rPr>
                <a:t>Thesis,</a:t>
              </a:r>
            </a:p>
            <a:p>
              <a:pPr algn="ctr" eaLnBrk="1" hangingPunct="1"/>
              <a:r>
                <a:rPr lang="en-AU" altLang="en-US">
                  <a:latin typeface="Times New Roman" pitchFamily="18" charset="0"/>
                </a:rPr>
                <a:t>Journal</a:t>
              </a:r>
            </a:p>
            <a:p>
              <a:pPr algn="ctr" eaLnBrk="1" hangingPunct="1"/>
              <a:r>
                <a:rPr lang="en-AU" altLang="en-US">
                  <a:latin typeface="Times New Roman" pitchFamily="18" charset="0"/>
                </a:rPr>
                <a:t>or</a:t>
              </a:r>
            </a:p>
            <a:p>
              <a:pPr algn="ctr" eaLnBrk="1" hangingPunct="1"/>
              <a:r>
                <a:rPr lang="en-AU" altLang="en-US">
                  <a:latin typeface="Times New Roman" pitchFamily="18" charset="0"/>
                </a:rPr>
                <a:t>Conference</a:t>
              </a:r>
            </a:p>
            <a:p>
              <a:pPr algn="ctr" eaLnBrk="1" hangingPunct="1"/>
              <a:r>
                <a:rPr lang="en-AU" altLang="en-US">
                  <a:latin typeface="Times New Roman" pitchFamily="18" charset="0"/>
                </a:rPr>
                <a:t>Paper</a:t>
              </a:r>
              <a:endParaRPr lang="en-AU" altLang="en-US" sz="2400">
                <a:latin typeface="Times New Roman" pitchFamily="18" charset="0"/>
              </a:endParaRPr>
            </a:p>
            <a:p>
              <a:pPr algn="ctr" eaLnBrk="1" hangingPunct="1"/>
              <a:endParaRPr lang="en-AU" altLang="en-US" sz="2400">
                <a:latin typeface="Times New Roman" pitchFamily="18" charset="0"/>
              </a:endParaRPr>
            </a:p>
          </p:txBody>
        </p:sp>
        <p:sp>
          <p:nvSpPr>
            <p:cNvPr id="1047" name="AutoShape 14"/>
            <p:cNvSpPr>
              <a:spLocks noChangeArrowheads="1"/>
            </p:cNvSpPr>
            <p:nvPr/>
          </p:nvSpPr>
          <p:spPr bwMode="auto">
            <a:xfrm>
              <a:off x="503" y="1394"/>
              <a:ext cx="117" cy="462"/>
            </a:xfrm>
            <a:prstGeom prst="downArrow">
              <a:avLst>
                <a:gd name="adj1" fmla="val 50000"/>
                <a:gd name="adj2" fmla="val 9871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3" name="Group 15"/>
          <p:cNvGrpSpPr>
            <a:grpSpLocks/>
          </p:cNvGrpSpPr>
          <p:nvPr/>
        </p:nvGrpSpPr>
        <p:grpSpPr bwMode="auto">
          <a:xfrm>
            <a:off x="2133600" y="4724400"/>
            <a:ext cx="6324600" cy="1524000"/>
            <a:chOff x="1344" y="2976"/>
            <a:chExt cx="3984" cy="960"/>
          </a:xfrm>
        </p:grpSpPr>
        <p:grpSp>
          <p:nvGrpSpPr>
            <p:cNvPr id="1033" name="Group 16"/>
            <p:cNvGrpSpPr>
              <a:grpSpLocks/>
            </p:cNvGrpSpPr>
            <p:nvPr/>
          </p:nvGrpSpPr>
          <p:grpSpPr bwMode="auto">
            <a:xfrm>
              <a:off x="1344" y="2976"/>
              <a:ext cx="3984" cy="960"/>
              <a:chOff x="1344" y="2976"/>
              <a:chExt cx="3984" cy="960"/>
            </a:xfrm>
          </p:grpSpPr>
          <p:sp>
            <p:nvSpPr>
              <p:cNvPr id="1035" name="AutoShape 17"/>
              <p:cNvSpPr>
                <a:spLocks noChangeArrowheads="1"/>
              </p:cNvSpPr>
              <p:nvPr/>
            </p:nvSpPr>
            <p:spPr bwMode="auto">
              <a:xfrm>
                <a:off x="4608" y="2976"/>
                <a:ext cx="144" cy="288"/>
              </a:xfrm>
              <a:prstGeom prst="downArrow">
                <a:avLst>
                  <a:gd name="adj1" fmla="val 50000"/>
                  <a:gd name="adj2" fmla="val 50000"/>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6" name="AutoShape 18"/>
              <p:cNvSpPr>
                <a:spLocks noChangeArrowheads="1"/>
              </p:cNvSpPr>
              <p:nvPr/>
            </p:nvSpPr>
            <p:spPr bwMode="auto">
              <a:xfrm>
                <a:off x="4080" y="3264"/>
                <a:ext cx="1248" cy="576"/>
              </a:xfrm>
              <a:prstGeom prst="roundRect">
                <a:avLst>
                  <a:gd name="adj" fmla="val 16667"/>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400">
                    <a:latin typeface="Times New Roman" pitchFamily="18" charset="0"/>
                  </a:rPr>
                  <a:t>Assessors</a:t>
                </a:r>
              </a:p>
            </p:txBody>
          </p:sp>
          <p:sp>
            <p:nvSpPr>
              <p:cNvPr id="1037" name="AutoShape 19"/>
              <p:cNvSpPr>
                <a:spLocks noChangeArrowheads="1"/>
              </p:cNvSpPr>
              <p:nvPr/>
            </p:nvSpPr>
            <p:spPr bwMode="auto">
              <a:xfrm>
                <a:off x="1344" y="3216"/>
                <a:ext cx="2352" cy="720"/>
              </a:xfrm>
              <a:prstGeom prst="roundRect">
                <a:avLst>
                  <a:gd name="adj" fmla="val 16667"/>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000">
                    <a:latin typeface="Times New Roman" pitchFamily="18" charset="0"/>
                  </a:rPr>
                  <a:t>Independent verification:</a:t>
                </a:r>
              </a:p>
              <a:p>
                <a:pPr algn="ctr" eaLnBrk="1" hangingPunct="1"/>
                <a:r>
                  <a:rPr lang="en-AU" altLang="en-US" sz="2000">
                    <a:latin typeface="Times New Roman" pitchFamily="18" charset="0"/>
                  </a:rPr>
                  <a:t>literature, </a:t>
                </a:r>
              </a:p>
              <a:p>
                <a:pPr algn="ctr" eaLnBrk="1" hangingPunct="1"/>
                <a:r>
                  <a:rPr lang="en-AU" altLang="en-US" sz="2000">
                    <a:latin typeface="Times New Roman" pitchFamily="18" charset="0"/>
                  </a:rPr>
                  <a:t>numerical model, </a:t>
                </a:r>
              </a:p>
              <a:p>
                <a:pPr algn="ctr" eaLnBrk="1" hangingPunct="1"/>
                <a:r>
                  <a:rPr lang="en-AU" altLang="en-US" sz="2000">
                    <a:latin typeface="Times New Roman" pitchFamily="18" charset="0"/>
                  </a:rPr>
                  <a:t>analytical model, etc</a:t>
                </a:r>
              </a:p>
            </p:txBody>
          </p:sp>
        </p:grpSp>
        <p:sp>
          <p:nvSpPr>
            <p:cNvPr id="1034" name="AutoShape 20"/>
            <p:cNvSpPr>
              <a:spLocks noChangeArrowheads="1"/>
            </p:cNvSpPr>
            <p:nvPr/>
          </p:nvSpPr>
          <p:spPr bwMode="auto">
            <a:xfrm>
              <a:off x="3744" y="3456"/>
              <a:ext cx="288" cy="144"/>
            </a:xfrm>
            <a:prstGeom prst="leftArrow">
              <a:avLst>
                <a:gd name="adj1" fmla="val 50000"/>
                <a:gd name="adj2" fmla="val 50000"/>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3333" name="AutoShape 21"/>
          <p:cNvSpPr>
            <a:spLocks noChangeArrowheads="1"/>
          </p:cNvSpPr>
          <p:nvPr/>
        </p:nvSpPr>
        <p:spPr bwMode="auto">
          <a:xfrm rot="-5400000">
            <a:off x="647700" y="3619500"/>
            <a:ext cx="2743200" cy="1600200"/>
          </a:xfrm>
          <a:custGeom>
            <a:avLst/>
            <a:gdLst>
              <a:gd name="T0" fmla="*/ 1409065 w 21600"/>
              <a:gd name="T1" fmla="*/ 296 h 21600"/>
              <a:gd name="T2" fmla="*/ 138684 w 21600"/>
              <a:gd name="T3" fmla="*/ 800100 h 21600"/>
              <a:gd name="T4" fmla="*/ 1401572 w 21600"/>
              <a:gd name="T5" fmla="*/ 162020 h 21600"/>
              <a:gd name="T6" fmla="*/ 3083433 w 21600"/>
              <a:gd name="T7" fmla="*/ 854848 h 21600"/>
              <a:gd name="T8" fmla="*/ 2576322 w 21600"/>
              <a:gd name="T9" fmla="*/ 1119918 h 21600"/>
              <a:gd name="T10" fmla="*/ 2121789 w 21600"/>
              <a:gd name="T11" fmla="*/ 82410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03" y="11271"/>
                </a:moveTo>
                <a:cubicBezTo>
                  <a:pt x="19411" y="11114"/>
                  <a:pt x="19416" y="10957"/>
                  <a:pt x="19416" y="10800"/>
                </a:cubicBezTo>
                <a:cubicBezTo>
                  <a:pt x="19416" y="6041"/>
                  <a:pt x="15558" y="2184"/>
                  <a:pt x="10800" y="2184"/>
                </a:cubicBezTo>
                <a:cubicBezTo>
                  <a:pt x="6041" y="2184"/>
                  <a:pt x="2184" y="6041"/>
                  <a:pt x="2184" y="10800"/>
                </a:cubicBezTo>
                <a:lnTo>
                  <a:pt x="0" y="10800"/>
                </a:lnTo>
                <a:cubicBezTo>
                  <a:pt x="0" y="4835"/>
                  <a:pt x="4835" y="0"/>
                  <a:pt x="10800" y="0"/>
                </a:cubicBezTo>
                <a:cubicBezTo>
                  <a:pt x="16764" y="0"/>
                  <a:pt x="21600" y="4835"/>
                  <a:pt x="21600" y="10800"/>
                </a:cubicBezTo>
                <a:cubicBezTo>
                  <a:pt x="21600" y="10997"/>
                  <a:pt x="21594" y="11194"/>
                  <a:pt x="21583" y="11391"/>
                </a:cubicBezTo>
                <a:lnTo>
                  <a:pt x="24279" y="11539"/>
                </a:lnTo>
                <a:lnTo>
                  <a:pt x="20286" y="15117"/>
                </a:lnTo>
                <a:lnTo>
                  <a:pt x="16707" y="11124"/>
                </a:lnTo>
                <a:lnTo>
                  <a:pt x="19403" y="11271"/>
                </a:lnTo>
                <a:close/>
              </a:path>
            </a:pathLst>
          </a:cu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35" name="AutoShape 23"/>
          <p:cNvSpPr>
            <a:spLocks noChangeArrowheads="1"/>
          </p:cNvSpPr>
          <p:nvPr/>
        </p:nvSpPr>
        <p:spPr bwMode="auto">
          <a:xfrm>
            <a:off x="2268538" y="1196975"/>
            <a:ext cx="6335712" cy="3240088"/>
          </a:xfrm>
          <a:prstGeom prst="flowChartAlternateProcess">
            <a:avLst/>
          </a:prstGeom>
          <a:solidFill>
            <a:srgbClr val="FFFF6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3200"/>
              <a:t>The Outcome is Recognised </a:t>
            </a:r>
          </a:p>
          <a:p>
            <a:pPr algn="ctr" eaLnBrk="1" hangingPunct="1"/>
            <a:r>
              <a:rPr lang="en-AU" altLang="en-US" sz="3200"/>
              <a:t>as a Major contribution </a:t>
            </a:r>
          </a:p>
          <a:p>
            <a:pPr algn="ctr" eaLnBrk="1" hangingPunct="1"/>
            <a:r>
              <a:rPr lang="en-AU" altLang="en-US" sz="3200"/>
              <a:t>to the field</a:t>
            </a:r>
          </a:p>
        </p:txBody>
      </p:sp>
    </p:spTree>
    <p:extLst>
      <p:ext uri="{BB962C8B-B14F-4D97-AF65-F5344CB8AC3E}">
        <p14:creationId xmlns:p14="http://schemas.microsoft.com/office/powerpoint/2010/main" val="2007679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33"/>
                                        </p:tgtEl>
                                        <p:attrNameLst>
                                          <p:attrName>style.visibility</p:attrName>
                                        </p:attrNameLst>
                                      </p:cBhvr>
                                      <p:to>
                                        <p:strVal val="visible"/>
                                      </p:to>
                                    </p:set>
                                    <p:anim calcmode="lin" valueType="num">
                                      <p:cBhvr additive="base">
                                        <p:cTn id="13" dur="500" fill="hold"/>
                                        <p:tgtEl>
                                          <p:spTgt spid="13333"/>
                                        </p:tgtEl>
                                        <p:attrNameLst>
                                          <p:attrName>ppt_x</p:attrName>
                                        </p:attrNameLst>
                                      </p:cBhvr>
                                      <p:tavLst>
                                        <p:tav tm="0">
                                          <p:val>
                                            <p:strVal val="0-#ppt_w/2"/>
                                          </p:val>
                                        </p:tav>
                                        <p:tav tm="100000">
                                          <p:val>
                                            <p:strVal val="#ppt_x"/>
                                          </p:val>
                                        </p:tav>
                                      </p:tavLst>
                                    </p:anim>
                                    <p:anim calcmode="lin" valueType="num">
                                      <p:cBhvr additive="base">
                                        <p:cTn id="14" dur="500" fill="hold"/>
                                        <p:tgtEl>
                                          <p:spTgt spid="133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35"/>
                                        </p:tgtEl>
                                        <p:attrNameLst>
                                          <p:attrName>style.visibility</p:attrName>
                                        </p:attrNameLst>
                                      </p:cBhvr>
                                      <p:to>
                                        <p:strVal val="visible"/>
                                      </p:to>
                                    </p:set>
                                    <p:anim calcmode="lin" valueType="num">
                                      <p:cBhvr additive="base">
                                        <p:cTn id="19" dur="500" fill="hold"/>
                                        <p:tgtEl>
                                          <p:spTgt spid="13335"/>
                                        </p:tgtEl>
                                        <p:attrNameLst>
                                          <p:attrName>ppt_x</p:attrName>
                                        </p:attrNameLst>
                                      </p:cBhvr>
                                      <p:tavLst>
                                        <p:tav tm="0">
                                          <p:val>
                                            <p:strVal val="#ppt_x"/>
                                          </p:val>
                                        </p:tav>
                                        <p:tav tm="100000">
                                          <p:val>
                                            <p:strVal val="#ppt_x"/>
                                          </p:val>
                                        </p:tav>
                                      </p:tavLst>
                                    </p:anim>
                                    <p:anim calcmode="lin" valueType="num">
                                      <p:cBhvr additive="base">
                                        <p:cTn id="20" dur="500" fill="hold"/>
                                        <p:tgtEl>
                                          <p:spTgt spid="13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animBg="1"/>
      <p:bldP spid="133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6011863" y="6381750"/>
            <a:ext cx="2674937" cy="339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a:solidFill>
                  <a:srgbClr val="FF3300"/>
                </a:solidFill>
              </a:rPr>
              <a:t>Copyright: David </a:t>
            </a:r>
            <a:r>
              <a:rPr lang="en-AU" altLang="en-US" sz="1400" dirty="0" err="1">
                <a:solidFill>
                  <a:srgbClr val="FF3300"/>
                </a:solidFill>
              </a:rPr>
              <a:t>Thiel</a:t>
            </a:r>
            <a:r>
              <a:rPr lang="en-AU" altLang="en-US" sz="1400" dirty="0">
                <a:solidFill>
                  <a:srgbClr val="FF3300"/>
                </a:solidFill>
              </a:rPr>
              <a:t> 2009</a:t>
            </a:r>
          </a:p>
        </p:txBody>
      </p:sp>
      <p:sp>
        <p:nvSpPr>
          <p:cNvPr id="14339" name="Rectangle 2"/>
          <p:cNvSpPr>
            <a:spLocks noGrp="1" noChangeArrowheads="1"/>
          </p:cNvSpPr>
          <p:nvPr>
            <p:ph type="title"/>
          </p:nvPr>
        </p:nvSpPr>
        <p:spPr/>
        <p:txBody>
          <a:bodyPr/>
          <a:lstStyle/>
          <a:p>
            <a:pPr eaLnBrk="1" hangingPunct="1"/>
            <a:r>
              <a:rPr lang="en-AU" altLang="en-US" smtClean="0"/>
              <a:t>The Research Community</a:t>
            </a:r>
          </a:p>
        </p:txBody>
      </p:sp>
      <p:sp>
        <p:nvSpPr>
          <p:cNvPr id="7171" name="Rectangle 3"/>
          <p:cNvSpPr>
            <a:spLocks noGrp="1" noChangeArrowheads="1"/>
          </p:cNvSpPr>
          <p:nvPr>
            <p:ph type="body" idx="1"/>
          </p:nvPr>
        </p:nvSpPr>
        <p:spPr/>
        <p:txBody>
          <a:bodyPr/>
          <a:lstStyle/>
          <a:p>
            <a:pPr eaLnBrk="1" hangingPunct="1"/>
            <a:r>
              <a:rPr lang="en-AU" altLang="en-US" smtClean="0"/>
              <a:t>All use the same scientific method.</a:t>
            </a:r>
          </a:p>
          <a:p>
            <a:pPr eaLnBrk="1" hangingPunct="1"/>
            <a:r>
              <a:rPr lang="en-AU" altLang="en-US" smtClean="0"/>
              <a:t>All follow the same ethical principles.</a:t>
            </a:r>
          </a:p>
          <a:p>
            <a:pPr eaLnBrk="1" hangingPunct="1"/>
            <a:r>
              <a:rPr lang="en-AU" altLang="en-US" smtClean="0"/>
              <a:t>All use the same language and terms.</a:t>
            </a:r>
          </a:p>
          <a:p>
            <a:pPr eaLnBrk="1" hangingPunct="1"/>
            <a:r>
              <a:rPr lang="en-AU" altLang="en-US" smtClean="0"/>
              <a:t>All provide information to the world-wide community reported in a full and open manner.</a:t>
            </a:r>
          </a:p>
          <a:p>
            <a:pPr eaLnBrk="1" hangingPunct="1"/>
            <a:r>
              <a:rPr lang="en-AU" altLang="en-US" smtClean="0"/>
              <a:t>All acknowledge the previous work of others.</a:t>
            </a:r>
          </a:p>
        </p:txBody>
      </p:sp>
    </p:spTree>
    <p:extLst>
      <p:ext uri="{BB962C8B-B14F-4D97-AF65-F5344CB8AC3E}">
        <p14:creationId xmlns:p14="http://schemas.microsoft.com/office/powerpoint/2010/main" val="57214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checkerboard(across)">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dirty="0">
                <a:latin typeface="Arial" panose="020B0604020202020204" pitchFamily="34" charset="0"/>
                <a:cs typeface="Arial" panose="020B0604020202020204" pitchFamily="34" charset="0"/>
              </a:rPr>
              <a:t>What is MSc Program?</a:t>
            </a:r>
            <a:endParaRPr lang="en-US" sz="2400" b="1" dirty="0">
              <a:solidFill>
                <a:schemeClr val="tx2"/>
              </a:solidFill>
              <a:latin typeface="Arial" panose="020B0604020202020204" pitchFamily="34" charset="0"/>
              <a:cs typeface="Arial" panose="020B0604020202020204" pitchFamily="34" charset="0"/>
            </a:endParaRPr>
          </a:p>
        </p:txBody>
      </p:sp>
      <p:sp>
        <p:nvSpPr>
          <p:cNvPr id="5123"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t>MSc, a process of</a:t>
            </a:r>
            <a:endParaRPr lang="en-US" sz="2400" b="1">
              <a:solidFill>
                <a:schemeClr val="tx2"/>
              </a:solidFill>
            </a:endParaRPr>
          </a:p>
          <a:p>
            <a:pPr marL="800100" lvl="1" indent="-342900">
              <a:lnSpc>
                <a:spcPct val="90000"/>
              </a:lnSpc>
              <a:spcBef>
                <a:spcPct val="20000"/>
              </a:spcBef>
              <a:buFont typeface="Wingdings" pitchFamily="2" charset="2"/>
              <a:buChar char="ü"/>
            </a:pPr>
            <a:r>
              <a:rPr lang="en-US"/>
              <a:t>Identifying a research area of interest</a:t>
            </a:r>
          </a:p>
          <a:p>
            <a:pPr marL="800100" lvl="1" indent="-342900">
              <a:lnSpc>
                <a:spcPct val="90000"/>
              </a:lnSpc>
              <a:spcBef>
                <a:spcPct val="20000"/>
              </a:spcBef>
              <a:buFont typeface="Wingdings" pitchFamily="2" charset="2"/>
              <a:buChar char="ü"/>
            </a:pPr>
            <a:r>
              <a:rPr lang="en-US"/>
              <a:t>Learning to carry out a research project</a:t>
            </a:r>
          </a:p>
          <a:p>
            <a:pPr marL="800100" lvl="1" indent="-342900">
              <a:lnSpc>
                <a:spcPct val="90000"/>
              </a:lnSpc>
              <a:spcBef>
                <a:spcPct val="20000"/>
              </a:spcBef>
              <a:buFont typeface="Wingdings" pitchFamily="2" charset="2"/>
              <a:buChar char="ü"/>
            </a:pPr>
            <a:r>
              <a:rPr lang="en-US"/>
              <a:t>Identifying problems</a:t>
            </a:r>
          </a:p>
          <a:p>
            <a:pPr marL="800100" lvl="1" indent="-342900">
              <a:lnSpc>
                <a:spcPct val="90000"/>
              </a:lnSpc>
              <a:spcBef>
                <a:spcPct val="20000"/>
              </a:spcBef>
              <a:buFont typeface="Wingdings" pitchFamily="2" charset="2"/>
              <a:buChar char="ü"/>
            </a:pPr>
            <a:r>
              <a:rPr lang="en-US"/>
              <a:t>Analyzing/ dissecting problems</a:t>
            </a:r>
          </a:p>
          <a:p>
            <a:pPr marL="800100" lvl="1" indent="-342900">
              <a:lnSpc>
                <a:spcPct val="90000"/>
              </a:lnSpc>
              <a:spcBef>
                <a:spcPct val="20000"/>
              </a:spcBef>
              <a:buFont typeface="Wingdings" pitchFamily="2" charset="2"/>
              <a:buChar char="ü"/>
            </a:pPr>
            <a:r>
              <a:rPr lang="en-US"/>
              <a:t>Designing/developing solutions</a:t>
            </a:r>
          </a:p>
          <a:p>
            <a:pPr marL="800100" lvl="1" indent="-342900">
              <a:lnSpc>
                <a:spcPct val="90000"/>
              </a:lnSpc>
              <a:spcBef>
                <a:spcPct val="20000"/>
              </a:spcBef>
              <a:buFont typeface="Wingdings" pitchFamily="2" charset="2"/>
              <a:buChar char="ü"/>
            </a:pPr>
            <a:r>
              <a:rPr lang="en-US"/>
              <a:t>Proving/Substantiating solution</a:t>
            </a:r>
          </a:p>
          <a:p>
            <a:pPr marL="800100" lvl="1" indent="-342900">
              <a:lnSpc>
                <a:spcPct val="90000"/>
              </a:lnSpc>
              <a:spcBef>
                <a:spcPct val="20000"/>
              </a:spcBef>
              <a:buFont typeface="Wingdings" pitchFamily="2" charset="2"/>
              <a:buChar char="ü"/>
            </a:pPr>
            <a:r>
              <a:rPr lang="en-US"/>
              <a:t>Reporting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Lesson 3. Philosophy of Research</a:t>
            </a:r>
          </a:p>
        </p:txBody>
      </p:sp>
      <p:sp>
        <p:nvSpPr>
          <p:cNvPr id="44035"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defRPr/>
            </a:pPr>
            <a:r>
              <a:rPr lang="en-US" sz="2000" i="1" dirty="0">
                <a:latin typeface="Arial" charset="0"/>
              </a:rPr>
              <a:t>Major philosophical issues about knowledge:</a:t>
            </a:r>
          </a:p>
          <a:p>
            <a:pPr marL="342900" indent="-342900">
              <a:lnSpc>
                <a:spcPct val="90000"/>
              </a:lnSpc>
              <a:spcBef>
                <a:spcPct val="20000"/>
              </a:spcBef>
              <a:defRPr/>
            </a:pPr>
            <a:r>
              <a:rPr lang="en-US" sz="2000" i="1" dirty="0">
                <a:latin typeface="Arial" charset="0"/>
              </a:rPr>
              <a:t>	1. Epistemological issues:</a:t>
            </a:r>
          </a:p>
          <a:p>
            <a:pPr marL="742950" lvl="1" indent="-285750">
              <a:lnSpc>
                <a:spcPct val="90000"/>
              </a:lnSpc>
              <a:spcBef>
                <a:spcPct val="20000"/>
              </a:spcBef>
              <a:buFont typeface="Wingdings" pitchFamily="2" charset="2"/>
              <a:buChar char="ü"/>
              <a:defRPr/>
            </a:pPr>
            <a:r>
              <a:rPr lang="en-US" sz="2000" i="1" dirty="0">
                <a:latin typeface="Arial" charset="0"/>
              </a:rPr>
              <a:t>Epistemology – studies the nature of knowledge and the process by which knowledge is acquired and validated.</a:t>
            </a:r>
          </a:p>
          <a:p>
            <a:pPr marL="742950" lvl="1" indent="-285750">
              <a:lnSpc>
                <a:spcPct val="90000"/>
              </a:lnSpc>
              <a:spcBef>
                <a:spcPct val="20000"/>
              </a:spcBef>
              <a:buFont typeface="Wingdings" pitchFamily="2" charset="2"/>
              <a:buChar char="ü"/>
              <a:defRPr/>
            </a:pPr>
            <a:r>
              <a:rPr lang="en-US" sz="2000" i="1" dirty="0">
                <a:latin typeface="Arial" charset="0"/>
              </a:rPr>
              <a:t>Methodology – concerned with how we come to know.</a:t>
            </a:r>
          </a:p>
          <a:p>
            <a:pPr marL="742950" lvl="1" indent="-285750">
              <a:lnSpc>
                <a:spcPct val="90000"/>
              </a:lnSpc>
              <a:spcBef>
                <a:spcPct val="20000"/>
              </a:spcBef>
              <a:buFont typeface="Wingdings" pitchFamily="2" charset="2"/>
              <a:buNone/>
              <a:defRPr/>
            </a:pPr>
            <a:endParaRPr lang="en-US" sz="2000" i="1" dirty="0">
              <a:latin typeface="Arial" charset="0"/>
            </a:endParaRPr>
          </a:p>
          <a:p>
            <a:pPr marL="342900" indent="-342900">
              <a:lnSpc>
                <a:spcPct val="90000"/>
              </a:lnSpc>
              <a:spcBef>
                <a:spcPct val="20000"/>
              </a:spcBef>
              <a:buFontTx/>
              <a:buChar char="•"/>
              <a:defRPr/>
            </a:pPr>
            <a:r>
              <a:rPr lang="en-US" sz="2000" i="1" dirty="0">
                <a:latin typeface="Arial" charset="0"/>
              </a:rPr>
              <a:t>The difference of the two is that the former involves the philosophy of how we come to know and the later involves the practice of knowing something. </a:t>
            </a:r>
          </a:p>
          <a:p>
            <a:pPr marL="800100" lvl="1" indent="-342900">
              <a:lnSpc>
                <a:spcPct val="90000"/>
              </a:lnSpc>
              <a:spcBef>
                <a:spcPct val="20000"/>
              </a:spcBef>
              <a:defRPr/>
            </a:pPr>
            <a:r>
              <a:rPr lang="en-US" sz="2000" i="1" dirty="0">
                <a:latin typeface="Arial" charset="0"/>
              </a:rPr>
              <a:t>E.g The area of a circle  - Pie x square of the diameter –					Epistemological </a:t>
            </a:r>
          </a:p>
          <a:p>
            <a:pPr marL="800100" lvl="1" indent="-342900">
              <a:lnSpc>
                <a:spcPct val="90000"/>
              </a:lnSpc>
              <a:spcBef>
                <a:spcPct val="20000"/>
              </a:spcBef>
              <a:defRPr/>
            </a:pPr>
            <a:r>
              <a:rPr lang="en-US" sz="2000" i="1" dirty="0">
                <a:latin typeface="Arial" charset="0"/>
              </a:rPr>
              <a:t>To arrive at the area of a circle, the sum of the areas of piece</a:t>
            </a:r>
          </a:p>
          <a:p>
            <a:pPr marL="800100" lvl="1" indent="-342900">
              <a:lnSpc>
                <a:spcPct val="90000"/>
              </a:lnSpc>
              <a:spcBef>
                <a:spcPct val="20000"/>
              </a:spcBef>
              <a:defRPr/>
            </a:pPr>
            <a:r>
              <a:rPr lang="en-US" sz="2000" i="1" dirty="0">
                <a:latin typeface="Arial" charset="0"/>
              </a:rPr>
              <a:t>of rectangles inscribed in a circle. </a:t>
            </a:r>
          </a:p>
          <a:p>
            <a:pPr marL="800100" lvl="1" indent="-342900">
              <a:lnSpc>
                <a:spcPct val="90000"/>
              </a:lnSpc>
              <a:spcBef>
                <a:spcPct val="20000"/>
              </a:spcBef>
              <a:defRPr/>
            </a:pPr>
            <a:endParaRPr lang="en-US" sz="2000" b="1" i="1" dirty="0">
              <a:latin typeface="Arial" charset="0"/>
            </a:endParaRPr>
          </a:p>
          <a:p>
            <a:pPr marL="800100" lvl="1" indent="-342900">
              <a:lnSpc>
                <a:spcPct val="90000"/>
              </a:lnSpc>
              <a:spcBef>
                <a:spcPct val="20000"/>
              </a:spcBef>
              <a:defRPr/>
            </a:pPr>
            <a:r>
              <a:rPr lang="en-US" sz="2000" b="1" i="1" dirty="0">
                <a:latin typeface="Arial"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Philosophy – cont’d …</a:t>
            </a:r>
          </a:p>
        </p:txBody>
      </p:sp>
      <p:sp>
        <p:nvSpPr>
          <p:cNvPr id="39939"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pPr>
            <a:r>
              <a:rPr lang="en-US" sz="2000" i="1">
                <a:latin typeface="Arial" charset="0"/>
              </a:rPr>
              <a:t>2. Positivism and post positivism</a:t>
            </a:r>
          </a:p>
          <a:p>
            <a:pPr marL="742950" lvl="1" indent="-285750">
              <a:lnSpc>
                <a:spcPct val="90000"/>
              </a:lnSpc>
              <a:spcBef>
                <a:spcPct val="20000"/>
              </a:spcBef>
              <a:buFontTx/>
              <a:buChar char="•"/>
            </a:pPr>
            <a:r>
              <a:rPr lang="en-US" sz="2000" i="1">
                <a:solidFill>
                  <a:srgbClr val="FF0000"/>
                </a:solidFill>
                <a:latin typeface="Arial" charset="0"/>
              </a:rPr>
              <a:t>Positivism –</a:t>
            </a:r>
            <a:r>
              <a:rPr lang="en-US" sz="2000" i="1">
                <a:latin typeface="Arial" charset="0"/>
              </a:rPr>
              <a:t> believing that the goal of knowledge is simply to describe the phenomena that we experience.</a:t>
            </a:r>
          </a:p>
          <a:p>
            <a:pPr marL="742950" lvl="1" indent="-285750">
              <a:lnSpc>
                <a:spcPct val="90000"/>
              </a:lnSpc>
              <a:spcBef>
                <a:spcPct val="20000"/>
              </a:spcBef>
              <a:buFontTx/>
              <a:buChar char="•"/>
            </a:pPr>
            <a:endParaRPr lang="en-US" sz="2000" i="1">
              <a:latin typeface="Arial" charset="0"/>
            </a:endParaRPr>
          </a:p>
          <a:p>
            <a:pPr marL="342900" indent="-342900"/>
            <a:r>
              <a:rPr lang="en-US" sz="2000" i="1">
                <a:latin typeface="Arial" charset="0"/>
              </a:rPr>
              <a:t>	Three tents of positivism:</a:t>
            </a:r>
          </a:p>
          <a:p>
            <a:pPr marL="1200150" lvl="2" indent="-285750">
              <a:buFont typeface="Wingdings" pitchFamily="2" charset="2"/>
              <a:buChar char="ü"/>
            </a:pPr>
            <a:r>
              <a:rPr lang="en-US" sz="2000" i="1">
                <a:latin typeface="Arial" charset="0"/>
              </a:rPr>
              <a:t>Scientific attention should be restricted to observable facts.</a:t>
            </a:r>
          </a:p>
          <a:p>
            <a:pPr marL="1200150" lvl="2" indent="-285750">
              <a:buFont typeface="Wingdings" pitchFamily="2" charset="2"/>
              <a:buChar char="ü"/>
            </a:pPr>
            <a:r>
              <a:rPr lang="en-US" sz="2000" i="1">
                <a:latin typeface="Arial" charset="0"/>
              </a:rPr>
              <a:t>The method of the physical sciences should also be applied to the social sciences.</a:t>
            </a:r>
          </a:p>
          <a:p>
            <a:pPr marL="1200150" lvl="2" indent="-285750">
              <a:buFont typeface="Wingdings" pitchFamily="2" charset="2"/>
              <a:buChar char="ü"/>
            </a:pPr>
            <a:r>
              <a:rPr lang="en-US" sz="2000" i="1">
                <a:latin typeface="Arial" charset="0"/>
              </a:rPr>
              <a:t>Science is objective and value free. </a:t>
            </a:r>
          </a:p>
          <a:p>
            <a:pPr marL="342900" indent="-342900">
              <a:lnSpc>
                <a:spcPct val="90000"/>
              </a:lnSpc>
              <a:spcBef>
                <a:spcPct val="20000"/>
              </a:spcBef>
            </a:pPr>
            <a:endParaRPr lang="en-US" sz="2000" b="1" i="1">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Philosophy – cont’d …</a:t>
            </a:r>
          </a:p>
        </p:txBody>
      </p:sp>
      <p:sp>
        <p:nvSpPr>
          <p:cNvPr id="40963"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b="1" i="1">
                <a:solidFill>
                  <a:srgbClr val="FF0000"/>
                </a:solidFill>
                <a:latin typeface="Arial" charset="0"/>
              </a:rPr>
              <a:t>Post–positivism </a:t>
            </a:r>
            <a:r>
              <a:rPr lang="en-US" sz="2000" i="1">
                <a:latin typeface="Arial" charset="0"/>
              </a:rPr>
              <a:t>– </a:t>
            </a:r>
            <a:r>
              <a:rPr lang="en-US" sz="2000" i="1"/>
              <a:t>believing that scientific reasoning and common sense reasoning are essentially the same process. </a:t>
            </a:r>
          </a:p>
          <a:p>
            <a:pPr marL="342900" indent="-342900" algn="just">
              <a:lnSpc>
                <a:spcPct val="90000"/>
              </a:lnSpc>
              <a:spcBef>
                <a:spcPct val="20000"/>
              </a:spcBef>
            </a:pPr>
            <a:endParaRPr lang="en-US" sz="2000" i="1"/>
          </a:p>
          <a:p>
            <a:pPr marL="342900" indent="-342900" algn="just">
              <a:lnSpc>
                <a:spcPct val="90000"/>
              </a:lnSpc>
              <a:spcBef>
                <a:spcPct val="20000"/>
              </a:spcBef>
              <a:buFontTx/>
              <a:buChar char="•"/>
            </a:pPr>
            <a:r>
              <a:rPr lang="en-US" sz="2000" i="1"/>
              <a:t>Post-positivists believe that everyone of us construct our view of the world based on our perception of it. It is hard to believe that scientists in the same field would perfectly see the reality as it is.</a:t>
            </a:r>
          </a:p>
          <a:p>
            <a:pPr marL="342900" indent="-342900" algn="just">
              <a:lnSpc>
                <a:spcPct val="90000"/>
              </a:lnSpc>
              <a:spcBef>
                <a:spcPct val="20000"/>
              </a:spcBef>
              <a:buFontTx/>
              <a:buChar char="•"/>
            </a:pPr>
            <a:r>
              <a:rPr lang="en-US" sz="2000" i="1"/>
              <a:t> As a human being, scientists are inherently biased by their cultural experiences, worldviews, etc.</a:t>
            </a:r>
          </a:p>
          <a:p>
            <a:pPr marL="342900" indent="-342900" algn="just">
              <a:lnSpc>
                <a:spcPct val="90000"/>
              </a:lnSpc>
              <a:spcBef>
                <a:spcPct val="20000"/>
              </a:spcBef>
              <a:buFontTx/>
              <a:buChar char="•"/>
            </a:pPr>
            <a:endParaRPr lang="en-US" sz="2000" i="1"/>
          </a:p>
          <a:p>
            <a:pPr marL="342900" indent="-342900" algn="just">
              <a:lnSpc>
                <a:spcPct val="90000"/>
              </a:lnSpc>
              <a:spcBef>
                <a:spcPct val="20000"/>
              </a:spcBef>
              <a:buFontTx/>
              <a:buChar char="•"/>
            </a:pPr>
            <a:r>
              <a:rPr lang="en-US" sz="2000" i="1"/>
              <a:t>The difference between positivism and post-positivism is not in kind but it is in terms of degree.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latin typeface="Times New Roman" pitchFamily="18" charset="0"/>
                <a:cs typeface="Times New Roman" pitchFamily="18" charset="0"/>
              </a:rPr>
              <a:t>Group Discussion</a:t>
            </a:r>
          </a:p>
        </p:txBody>
      </p:sp>
      <p:sp>
        <p:nvSpPr>
          <p:cNvPr id="41987" name="Rectangle 3"/>
          <p:cNvSpPr>
            <a:spLocks noChangeArrowheads="1"/>
          </p:cNvSpPr>
          <p:nvPr/>
        </p:nvSpPr>
        <p:spPr bwMode="auto">
          <a:xfrm>
            <a:off x="914400" y="1828800"/>
            <a:ext cx="7696200" cy="23622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b="1" i="1">
                <a:solidFill>
                  <a:srgbClr val="FF0000"/>
                </a:solidFill>
                <a:latin typeface="Arial" charset="0"/>
              </a:rPr>
              <a:t>Group yourself into two</a:t>
            </a:r>
          </a:p>
          <a:p>
            <a:pPr marL="1714500" lvl="3" indent="-342900" algn="just">
              <a:lnSpc>
                <a:spcPct val="90000"/>
              </a:lnSpc>
              <a:spcBef>
                <a:spcPct val="20000"/>
              </a:spcBef>
              <a:buFontTx/>
              <a:buChar char="•"/>
            </a:pPr>
            <a:r>
              <a:rPr lang="en-US" sz="2000" b="1" i="1">
                <a:solidFill>
                  <a:srgbClr val="FF0000"/>
                </a:solidFill>
                <a:latin typeface="Arial" charset="0"/>
              </a:rPr>
              <a:t>Group 1 –</a:t>
            </a:r>
          </a:p>
          <a:p>
            <a:pPr marL="1714500" lvl="3" indent="-342900" algn="just">
              <a:lnSpc>
                <a:spcPct val="90000"/>
              </a:lnSpc>
              <a:spcBef>
                <a:spcPct val="20000"/>
              </a:spcBef>
              <a:buFontTx/>
              <a:buChar char="•"/>
            </a:pPr>
            <a:r>
              <a:rPr lang="en-US" sz="2000" b="1" i="1">
                <a:solidFill>
                  <a:srgbClr val="FF0000"/>
                </a:solidFill>
                <a:latin typeface="Arial" charset="0"/>
              </a:rPr>
              <a:t>Group 2 – </a:t>
            </a:r>
          </a:p>
          <a:p>
            <a:pPr marL="342900" indent="-342900" algn="just">
              <a:lnSpc>
                <a:spcPct val="90000"/>
              </a:lnSpc>
              <a:spcBef>
                <a:spcPct val="20000"/>
              </a:spcBef>
            </a:pPr>
            <a:r>
              <a:rPr lang="en-US" sz="2000" b="1" i="1">
                <a:solidFill>
                  <a:srgbClr val="FF0000"/>
                </a:solidFill>
                <a:latin typeface="Arial" charset="0"/>
              </a:rPr>
              <a:t>	1.      Raise a point of discussion on sources of knowledge  </a:t>
            </a:r>
          </a:p>
          <a:p>
            <a:pPr marL="342900" indent="-342900" algn="just">
              <a:lnSpc>
                <a:spcPct val="90000"/>
              </a:lnSpc>
              <a:spcBef>
                <a:spcPct val="20000"/>
              </a:spcBef>
            </a:pPr>
            <a:r>
              <a:rPr lang="en-US" sz="2000" b="1" i="1">
                <a:solidFill>
                  <a:srgbClr val="FF0000"/>
                </a:solidFill>
                <a:latin typeface="Arial" charset="0"/>
              </a:rPr>
              <a:t>             (unscientific/scientific)</a:t>
            </a:r>
          </a:p>
          <a:p>
            <a:pPr marL="342900" indent="-342900" algn="just">
              <a:lnSpc>
                <a:spcPct val="90000"/>
              </a:lnSpc>
              <a:spcBef>
                <a:spcPct val="20000"/>
              </a:spcBef>
            </a:pPr>
            <a:r>
              <a:rPr lang="en-US" sz="2000" b="1" i="1">
                <a:solidFill>
                  <a:srgbClr val="FF0000"/>
                </a:solidFill>
                <a:latin typeface="Arial" charset="0"/>
              </a:rPr>
              <a:t>	2. Raise a point of discussion on philosophical 	perspectives </a:t>
            </a:r>
          </a:p>
          <a:p>
            <a:pPr marL="342900" indent="-342900" algn="just">
              <a:lnSpc>
                <a:spcPct val="90000"/>
              </a:lnSpc>
              <a:spcBef>
                <a:spcPct val="20000"/>
              </a:spcBef>
            </a:pPr>
            <a:endParaRPr lang="en-US" sz="2000" b="1" i="1">
              <a:solidFill>
                <a:srgbClr val="FF0000"/>
              </a:solidFill>
              <a:latin typeface="Arial" charset="0"/>
            </a:endParaRPr>
          </a:p>
          <a:p>
            <a:pPr marL="342900" indent="-342900" algn="just">
              <a:lnSpc>
                <a:spcPct val="90000"/>
              </a:lnSpc>
              <a:spcBef>
                <a:spcPct val="20000"/>
              </a:spcBef>
              <a:buFont typeface="Arial" charset="0"/>
              <a:buChar char="•"/>
            </a:pPr>
            <a:r>
              <a:rPr lang="en-US" sz="2000" b="1" i="1">
                <a:solidFill>
                  <a:srgbClr val="FF0000"/>
                </a:solidFill>
                <a:latin typeface="Arial" charset="0"/>
              </a:rPr>
              <a:t>Discuss the two points to your fields of study or any</a:t>
            </a:r>
          </a:p>
          <a:p>
            <a:pPr marL="342900" indent="-342900" algn="just">
              <a:lnSpc>
                <a:spcPct val="90000"/>
              </a:lnSpc>
              <a:spcBef>
                <a:spcPct val="20000"/>
              </a:spcBef>
            </a:pPr>
            <a:r>
              <a:rPr lang="en-US" sz="2000" b="1" i="1">
                <a:solidFill>
                  <a:srgbClr val="FF0000"/>
                </a:solidFill>
                <a:latin typeface="Arial" charset="0"/>
              </a:rPr>
              <a:t>	professional experience.</a:t>
            </a:r>
          </a:p>
          <a:p>
            <a:pPr marL="342900" indent="-342900" algn="just">
              <a:lnSpc>
                <a:spcPct val="90000"/>
              </a:lnSpc>
              <a:spcBef>
                <a:spcPct val="20000"/>
              </a:spcBef>
            </a:pPr>
            <a:endParaRPr lang="en-US" sz="2000" b="1" i="1">
              <a:solidFill>
                <a:srgbClr val="FF0000"/>
              </a:solidFill>
              <a:latin typeface="Arial" charset="0"/>
            </a:endParaRPr>
          </a:p>
          <a:p>
            <a:pPr marL="342900" indent="-342900" algn="just">
              <a:lnSpc>
                <a:spcPct val="90000"/>
              </a:lnSpc>
              <a:spcBef>
                <a:spcPct val="20000"/>
              </a:spcBef>
              <a:buFont typeface="Arial" charset="0"/>
              <a:buChar char="•"/>
            </a:pPr>
            <a:r>
              <a:rPr lang="en-US" sz="2000" b="1" i="1">
                <a:solidFill>
                  <a:srgbClr val="FF0000"/>
                </a:solidFill>
                <a:latin typeface="Arial" charset="0"/>
              </a:rPr>
              <a:t>Present the gist of discussions</a:t>
            </a:r>
          </a:p>
          <a:p>
            <a:pPr marL="342900" indent="-342900" algn="just">
              <a:lnSpc>
                <a:spcPct val="90000"/>
              </a:lnSpc>
              <a:spcBef>
                <a:spcPct val="20000"/>
              </a:spcBef>
            </a:pPr>
            <a:endParaRPr lang="en-US" sz="2000" b="1"/>
          </a:p>
          <a:p>
            <a:pPr marL="342900" indent="-342900" algn="just">
              <a:lnSpc>
                <a:spcPct val="90000"/>
              </a:lnSpc>
              <a:spcBef>
                <a:spcPct val="20000"/>
              </a:spcBef>
            </a:pPr>
            <a:r>
              <a:rPr lang="en-US" sz="2000" b="1"/>
              <a:t>End of Unit 1</a:t>
            </a:r>
            <a:endParaRPr lang="en-US" sz="2000" b="1" i="1">
              <a:solidFill>
                <a:srgbClr val="FF0000"/>
              </a:solidFill>
              <a:latin typeface="Arial" charset="0"/>
            </a:endParaRPr>
          </a:p>
          <a:p>
            <a:pPr marL="342900" indent="-342900" algn="just">
              <a:lnSpc>
                <a:spcPct val="90000"/>
              </a:lnSpc>
              <a:spcBef>
                <a:spcPct val="20000"/>
              </a:spcBef>
            </a:pPr>
            <a:r>
              <a:rPr lang="en-US" sz="2000" b="1" i="1">
                <a:solidFill>
                  <a:srgbClr val="FF0000"/>
                </a:solidFill>
                <a:latin typeface="Arial" charset="0"/>
              </a:rPr>
              <a:t> </a:t>
            </a:r>
          </a:p>
          <a:p>
            <a:pPr marL="342900" indent="-342900" algn="just">
              <a:lnSpc>
                <a:spcPct val="90000"/>
              </a:lnSpc>
              <a:spcBef>
                <a:spcPct val="20000"/>
              </a:spcBef>
            </a:pPr>
            <a:endParaRPr lang="en-US" sz="2000" b="1" i="1">
              <a:solidFill>
                <a:schemeClr val="accent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304800"/>
            <a:ext cx="2438400" cy="711200"/>
          </a:xfrm>
          <a:prstGeom prst="rect">
            <a:avLst/>
          </a:prstGeom>
          <a:solidFill>
            <a:srgbClr val="FFFFFF"/>
          </a:solidFill>
          <a:ln w="9525">
            <a:solidFill>
              <a:schemeClr val="tx1"/>
            </a:solidFill>
            <a:miter lim="800000"/>
            <a:headEnd/>
            <a:tailEnd/>
          </a:ln>
        </p:spPr>
        <p:txBody>
          <a:bodyPr>
            <a:spAutoFit/>
          </a:bodyPr>
          <a:lstStyle/>
          <a:p>
            <a:r>
              <a:rPr lang="en-US" sz="4000" b="0">
                <a:solidFill>
                  <a:schemeClr val="tx2"/>
                </a:solidFill>
              </a:rPr>
              <a:t>Unit</a:t>
            </a:r>
            <a:r>
              <a:rPr lang="en-US" sz="2400" b="0">
                <a:solidFill>
                  <a:schemeClr val="tx2"/>
                </a:solidFill>
              </a:rPr>
              <a:t> </a:t>
            </a:r>
          </a:p>
        </p:txBody>
      </p:sp>
      <p:sp>
        <p:nvSpPr>
          <p:cNvPr id="2051" name="Text Box 3"/>
          <p:cNvSpPr txBox="1">
            <a:spLocks noChangeArrowheads="1"/>
          </p:cNvSpPr>
          <p:nvPr/>
        </p:nvSpPr>
        <p:spPr bwMode="auto">
          <a:xfrm>
            <a:off x="2590800" y="304800"/>
            <a:ext cx="457200" cy="711200"/>
          </a:xfrm>
          <a:prstGeom prst="rect">
            <a:avLst/>
          </a:prstGeom>
          <a:solidFill>
            <a:schemeClr val="accent1"/>
          </a:solidFill>
          <a:ln w="9525">
            <a:solidFill>
              <a:schemeClr val="tx1"/>
            </a:solidFill>
            <a:miter lim="800000"/>
            <a:headEnd/>
            <a:tailEnd/>
          </a:ln>
        </p:spPr>
        <p:txBody>
          <a:bodyPr>
            <a:spAutoFit/>
          </a:bodyPr>
          <a:lstStyle/>
          <a:p>
            <a:pPr algn="ctr"/>
            <a:r>
              <a:rPr lang="en-US" sz="4000" b="0">
                <a:solidFill>
                  <a:srgbClr val="FFFFFF"/>
                </a:solidFill>
              </a:rPr>
              <a:t>2</a:t>
            </a:r>
          </a:p>
        </p:txBody>
      </p:sp>
      <p:sp>
        <p:nvSpPr>
          <p:cNvPr id="2052" name="Text Box 4"/>
          <p:cNvSpPr txBox="1">
            <a:spLocks noChangeArrowheads="1"/>
          </p:cNvSpPr>
          <p:nvPr/>
        </p:nvSpPr>
        <p:spPr bwMode="auto">
          <a:xfrm>
            <a:off x="457200" y="3048000"/>
            <a:ext cx="8153400" cy="823913"/>
          </a:xfrm>
          <a:prstGeom prst="rect">
            <a:avLst/>
          </a:prstGeom>
          <a:noFill/>
          <a:ln w="9525">
            <a:noFill/>
            <a:miter lim="800000"/>
            <a:headEnd/>
            <a:tailEnd/>
          </a:ln>
        </p:spPr>
        <p:txBody>
          <a:bodyPr>
            <a:spAutoFit/>
          </a:bodyPr>
          <a:lstStyle/>
          <a:p>
            <a:pPr algn="ctr"/>
            <a:r>
              <a:rPr lang="en-US" sz="4800">
                <a:solidFill>
                  <a:schemeClr val="tx2"/>
                </a:solidFill>
              </a:rPr>
              <a:t>Types of Research</a:t>
            </a:r>
          </a:p>
        </p:txBody>
      </p:sp>
      <p:pic>
        <p:nvPicPr>
          <p:cNvPr id="2053" name="Picture 6"/>
          <p:cNvPicPr>
            <a:picLocks noChangeAspect="1" noChangeArrowheads="1"/>
          </p:cNvPicPr>
          <p:nvPr/>
        </p:nvPicPr>
        <p:blipFill>
          <a:blip r:embed="rId3"/>
          <a:srcRect/>
          <a:stretch>
            <a:fillRect/>
          </a:stretch>
        </p:blipFill>
        <p:spPr bwMode="auto">
          <a:xfrm>
            <a:off x="6248400" y="4572000"/>
            <a:ext cx="1793875"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12"/>
          <p:cNvSpPr>
            <a:spLocks noChangeArrowheads="1"/>
          </p:cNvSpPr>
          <p:nvPr/>
        </p:nvSpPr>
        <p:spPr bwMode="auto">
          <a:xfrm>
            <a:off x="762000" y="3124200"/>
            <a:ext cx="7924800" cy="2678113"/>
          </a:xfrm>
          <a:prstGeom prst="rect">
            <a:avLst/>
          </a:prstGeom>
          <a:noFill/>
          <a:ln w="9525">
            <a:noFill/>
            <a:miter lim="800000"/>
            <a:headEnd/>
            <a:tailEnd/>
          </a:ln>
        </p:spPr>
        <p:txBody>
          <a:bodyPr>
            <a:spAutoFit/>
          </a:bodyPr>
          <a:lstStyle/>
          <a:p>
            <a:pPr>
              <a:defRPr/>
            </a:pPr>
            <a:r>
              <a:rPr lang="en-US" sz="2100" b="0" i="1" dirty="0"/>
              <a:t>Research may be classified:</a:t>
            </a:r>
          </a:p>
          <a:p>
            <a:pPr marL="457200" indent="-457200">
              <a:buFont typeface="Arial" pitchFamily="34" charset="0"/>
              <a:buChar char="•"/>
              <a:defRPr/>
            </a:pPr>
            <a:r>
              <a:rPr lang="en-US" sz="2100" b="0" i="1" dirty="0"/>
              <a:t>based on purpose</a:t>
            </a:r>
          </a:p>
          <a:p>
            <a:pPr marL="914400" lvl="1" indent="-457200">
              <a:buFont typeface="Wingdings" pitchFamily="2" charset="2"/>
              <a:buChar char="ü"/>
              <a:defRPr/>
            </a:pPr>
            <a:r>
              <a:rPr lang="en-US" sz="2100" b="0" i="1" dirty="0"/>
              <a:t>Basic and applied </a:t>
            </a:r>
          </a:p>
          <a:p>
            <a:pPr marL="457200" indent="-457200">
              <a:buFont typeface="Arial" pitchFamily="34" charset="0"/>
              <a:buChar char="•"/>
              <a:defRPr/>
            </a:pPr>
            <a:r>
              <a:rPr lang="en-US" sz="2100" b="0" i="1" dirty="0"/>
              <a:t>Based on how it is done</a:t>
            </a:r>
          </a:p>
          <a:p>
            <a:pPr marL="914400" lvl="1" indent="-457200">
              <a:buFont typeface="Wingdings" pitchFamily="2" charset="2"/>
              <a:buChar char="ü"/>
              <a:defRPr/>
            </a:pPr>
            <a:r>
              <a:rPr lang="en-US" sz="2100" b="0" i="1" dirty="0"/>
              <a:t>Exploratory, descriptive, Empirical, Qualitative and quantitative, etc.</a:t>
            </a:r>
          </a:p>
          <a:p>
            <a:pPr marL="457200" indent="-457200">
              <a:buFont typeface="Arial" pitchFamily="34" charset="0"/>
              <a:buChar char="•"/>
              <a:defRPr/>
            </a:pPr>
            <a:r>
              <a:rPr lang="en-US" sz="2100" b="0" i="1" dirty="0"/>
              <a:t>Based on source of data </a:t>
            </a:r>
          </a:p>
          <a:p>
            <a:pPr marL="914400" lvl="1" indent="-457200">
              <a:buFont typeface="Wingdings" pitchFamily="2" charset="2"/>
              <a:buChar char="ü"/>
              <a:defRPr/>
            </a:pPr>
            <a:r>
              <a:rPr lang="en-US" sz="2100" b="0" i="1" dirty="0"/>
              <a:t>Primary and secondary</a:t>
            </a:r>
          </a:p>
        </p:txBody>
      </p:sp>
      <p:sp>
        <p:nvSpPr>
          <p:cNvPr id="3075" name="Text Box 4"/>
          <p:cNvSpPr txBox="1">
            <a:spLocks noChangeArrowheads="1"/>
          </p:cNvSpPr>
          <p:nvPr/>
        </p:nvSpPr>
        <p:spPr bwMode="auto">
          <a:xfrm>
            <a:off x="228600" y="685800"/>
            <a:ext cx="8153400" cy="584200"/>
          </a:xfrm>
          <a:prstGeom prst="rect">
            <a:avLst/>
          </a:prstGeom>
          <a:noFill/>
          <a:ln w="9525">
            <a:noFill/>
            <a:miter lim="800000"/>
            <a:headEnd/>
            <a:tailEnd/>
          </a:ln>
        </p:spPr>
        <p:txBody>
          <a:bodyPr>
            <a:spAutoFit/>
          </a:bodyPr>
          <a:lstStyle/>
          <a:p>
            <a:pPr algn="ctr"/>
            <a:r>
              <a:rPr lang="en-US" sz="3200">
                <a:solidFill>
                  <a:schemeClr val="tx2"/>
                </a:solidFill>
              </a:rPr>
              <a:t>Types of Research</a:t>
            </a:r>
          </a:p>
        </p:txBody>
      </p:sp>
      <p:sp>
        <p:nvSpPr>
          <p:cNvPr id="3076" name="Rectangle 3"/>
          <p:cNvSpPr>
            <a:spLocks noChangeArrowheads="1"/>
          </p:cNvSpPr>
          <p:nvPr/>
        </p:nvSpPr>
        <p:spPr bwMode="auto">
          <a:xfrm>
            <a:off x="381000" y="1752600"/>
            <a:ext cx="8534400" cy="1062038"/>
          </a:xfrm>
          <a:prstGeom prst="rect">
            <a:avLst/>
          </a:prstGeom>
          <a:noFill/>
          <a:ln w="9525">
            <a:noFill/>
            <a:miter lim="800000"/>
            <a:headEnd/>
            <a:tailEnd/>
          </a:ln>
        </p:spPr>
        <p:txBody>
          <a:bodyPr>
            <a:spAutoFit/>
          </a:bodyPr>
          <a:lstStyle/>
          <a:p>
            <a:pPr marL="342900" indent="-342900" algn="just">
              <a:spcBef>
                <a:spcPct val="20000"/>
              </a:spcBef>
            </a:pPr>
            <a:r>
              <a:rPr lang="en-US" sz="2100" b="0" i="1">
                <a:solidFill>
                  <a:srgbClr val="FF0000"/>
                </a:solidFill>
              </a:rPr>
              <a:t>Research</a:t>
            </a:r>
            <a:r>
              <a:rPr lang="en-US" sz="2100" b="0" i="1"/>
              <a:t> is an attempt to achieve systematically and with the support of data the answer to a question, the resolution to a problem, or the greater understanding of a phenomenon.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1. Types of research based on purpose</a:t>
            </a:r>
          </a:p>
        </p:txBody>
      </p:sp>
      <p:sp>
        <p:nvSpPr>
          <p:cNvPr id="4099"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100" b="0" i="1">
                <a:latin typeface="Arial" charset="0"/>
              </a:rPr>
              <a:t>Research could be undertaken to solve:</a:t>
            </a:r>
          </a:p>
          <a:p>
            <a:pPr marL="742950" lvl="1" indent="-285750">
              <a:lnSpc>
                <a:spcPct val="90000"/>
              </a:lnSpc>
              <a:spcBef>
                <a:spcPct val="20000"/>
              </a:spcBef>
              <a:buFont typeface="Wingdings" pitchFamily="2" charset="2"/>
              <a:buChar char="ü"/>
            </a:pPr>
            <a:r>
              <a:rPr lang="en-US" sz="2100" b="0" i="1">
                <a:latin typeface="Arial" charset="0"/>
              </a:rPr>
              <a:t> theoretical problems – basic </a:t>
            </a:r>
            <a:r>
              <a:rPr lang="en-US" sz="2100" b="0" i="1"/>
              <a:t>research.</a:t>
            </a:r>
            <a:endParaRPr lang="en-US" sz="2100" b="0" i="1">
              <a:latin typeface="Arial" charset="0"/>
            </a:endParaRPr>
          </a:p>
          <a:p>
            <a:pPr marL="742950" lvl="1" indent="-285750">
              <a:lnSpc>
                <a:spcPct val="90000"/>
              </a:lnSpc>
              <a:spcBef>
                <a:spcPct val="20000"/>
              </a:spcBef>
              <a:buFont typeface="Wingdings" pitchFamily="2" charset="2"/>
              <a:buChar char="ü"/>
            </a:pPr>
            <a:r>
              <a:rPr lang="en-US" sz="2100" b="0" i="1">
                <a:latin typeface="Arial" charset="0"/>
              </a:rPr>
              <a:t>practical problems – applied research.</a:t>
            </a:r>
          </a:p>
        </p:txBody>
      </p:sp>
      <p:pic>
        <p:nvPicPr>
          <p:cNvPr id="4100" name="Picture 5" descr="geologist_chipping_at_rock_hg_clr"/>
          <p:cNvPicPr>
            <a:picLocks noChangeAspect="1" noChangeArrowheads="1" noCrop="1"/>
          </p:cNvPicPr>
          <p:nvPr/>
        </p:nvPicPr>
        <p:blipFill>
          <a:blip r:embed="rId3"/>
          <a:srcRect/>
          <a:stretch>
            <a:fillRect/>
          </a:stretch>
        </p:blipFill>
        <p:spPr bwMode="auto">
          <a:xfrm>
            <a:off x="4953000" y="2971800"/>
            <a:ext cx="3276600" cy="3276600"/>
          </a:xfrm>
          <a:prstGeom prst="rect">
            <a:avLst/>
          </a:prstGeom>
          <a:noFill/>
          <a:ln w="9525">
            <a:noFill/>
            <a:miter lim="800000"/>
            <a:headEnd/>
            <a:tailEnd/>
          </a:ln>
        </p:spPr>
      </p:pic>
      <p:sp>
        <p:nvSpPr>
          <p:cNvPr id="4101" name="Text Box 6"/>
          <p:cNvSpPr txBox="1">
            <a:spLocks noChangeArrowheads="1"/>
          </p:cNvSpPr>
          <p:nvPr/>
        </p:nvSpPr>
        <p:spPr bwMode="auto">
          <a:xfrm>
            <a:off x="2133600" y="4724400"/>
            <a:ext cx="3290888" cy="369888"/>
          </a:xfrm>
          <a:prstGeom prst="rect">
            <a:avLst/>
          </a:prstGeom>
          <a:noFill/>
          <a:ln w="9525">
            <a:noFill/>
            <a:miter lim="800000"/>
            <a:headEnd/>
            <a:tailEnd/>
          </a:ln>
        </p:spPr>
        <p:txBody>
          <a:bodyPr wrap="none">
            <a:spAutoFit/>
          </a:bodyPr>
          <a:lstStyle/>
          <a:p>
            <a:pPr algn="ctr"/>
            <a:r>
              <a:rPr lang="en-US" sz="1800"/>
              <a:t>Excavating Human Behaviors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200" b="0">
                <a:solidFill>
                  <a:srgbClr val="FF0066"/>
                </a:solidFill>
              </a:rPr>
              <a:t>Basic Research</a:t>
            </a:r>
          </a:p>
        </p:txBody>
      </p:sp>
      <p:sp>
        <p:nvSpPr>
          <p:cNvPr id="5123" name="Rectangle 3"/>
          <p:cNvSpPr>
            <a:spLocks noChangeArrowheads="1"/>
          </p:cNvSpPr>
          <p:nvPr/>
        </p:nvSpPr>
        <p:spPr bwMode="auto">
          <a:xfrm>
            <a:off x="685800" y="1676400"/>
            <a:ext cx="8229600" cy="4876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b="0" i="1">
                <a:solidFill>
                  <a:schemeClr val="tx2"/>
                </a:solidFill>
              </a:rPr>
              <a:t>Also known as pure or fundamental research</a:t>
            </a:r>
          </a:p>
          <a:p>
            <a:pPr marL="342900" indent="-342900">
              <a:lnSpc>
                <a:spcPct val="90000"/>
              </a:lnSpc>
              <a:spcBef>
                <a:spcPct val="20000"/>
              </a:spcBef>
              <a:buFontTx/>
              <a:buChar char="•"/>
            </a:pPr>
            <a:r>
              <a:rPr lang="en-US" sz="2000" b="0" i="1">
                <a:solidFill>
                  <a:srgbClr val="FF0000"/>
                </a:solidFill>
              </a:rPr>
              <a:t>Objective:</a:t>
            </a:r>
          </a:p>
          <a:p>
            <a:pPr marL="742950" lvl="1" indent="-285750">
              <a:lnSpc>
                <a:spcPct val="90000"/>
              </a:lnSpc>
              <a:spcBef>
                <a:spcPct val="20000"/>
              </a:spcBef>
              <a:buFont typeface="Wingdings" pitchFamily="2" charset="2"/>
              <a:buChar char="ü"/>
            </a:pPr>
            <a:r>
              <a:rPr lang="en-US" sz="2000" b="0" i="1">
                <a:solidFill>
                  <a:schemeClr val="tx2"/>
                </a:solidFill>
              </a:rPr>
              <a:t>Advancement of knowledge(formulating or expanding theory)</a:t>
            </a:r>
          </a:p>
          <a:p>
            <a:pPr marL="742950" lvl="1" indent="-285750">
              <a:lnSpc>
                <a:spcPct val="90000"/>
              </a:lnSpc>
              <a:spcBef>
                <a:spcPct val="20000"/>
              </a:spcBef>
              <a:buFont typeface="Wingdings" pitchFamily="2" charset="2"/>
              <a:buChar char="ü"/>
            </a:pPr>
            <a:r>
              <a:rPr lang="en-US" sz="2000" b="0" i="1">
                <a:solidFill>
                  <a:schemeClr val="tx2"/>
                </a:solidFill>
              </a:rPr>
              <a:t>Understanding of theoretical relationship between variables</a:t>
            </a:r>
          </a:p>
          <a:p>
            <a:pPr marL="742950" lvl="1" indent="-285750">
              <a:lnSpc>
                <a:spcPct val="90000"/>
              </a:lnSpc>
              <a:spcBef>
                <a:spcPct val="20000"/>
              </a:spcBef>
              <a:buFont typeface="Wingdings" pitchFamily="2" charset="2"/>
              <a:buChar char="ü"/>
            </a:pPr>
            <a:r>
              <a:rPr lang="en-US" sz="2000" b="0" i="1"/>
              <a:t>Exploratory in nature (discovery of knowledge)</a:t>
            </a:r>
          </a:p>
          <a:p>
            <a:pPr marL="742950" lvl="1" indent="-285750">
              <a:lnSpc>
                <a:spcPct val="90000"/>
              </a:lnSpc>
              <a:spcBef>
                <a:spcPct val="20000"/>
              </a:spcBef>
              <a:buFont typeface="Wingdings" pitchFamily="2" charset="2"/>
              <a:buChar char="ü"/>
            </a:pPr>
            <a:r>
              <a:rPr lang="en-US" sz="2000" b="0" i="1"/>
              <a:t>Requires rigorous and structured type of analysis</a:t>
            </a:r>
          </a:p>
          <a:p>
            <a:pPr marL="742950" lvl="1" indent="-285750">
              <a:lnSpc>
                <a:spcPct val="90000"/>
              </a:lnSpc>
              <a:spcBef>
                <a:spcPct val="20000"/>
              </a:spcBef>
              <a:buFont typeface="Wingdings" pitchFamily="2" charset="2"/>
              <a:buChar char="ü"/>
            </a:pPr>
            <a:r>
              <a:rPr lang="en-US" sz="2000" b="0" i="1"/>
              <a:t>Usually without any practical end in mind</a:t>
            </a:r>
          </a:p>
          <a:p>
            <a:pPr marL="742950" lvl="1" indent="-285750">
              <a:lnSpc>
                <a:spcPct val="90000"/>
              </a:lnSpc>
              <a:spcBef>
                <a:spcPct val="20000"/>
              </a:spcBef>
            </a:pPr>
            <a:r>
              <a:rPr lang="en-US" sz="2000" b="0" i="1">
                <a:solidFill>
                  <a:srgbClr val="FF0000"/>
                </a:solidFill>
              </a:rPr>
              <a:t>Example:  </a:t>
            </a:r>
          </a:p>
          <a:p>
            <a:pPr marL="1371600" lvl="2" indent="-457200">
              <a:lnSpc>
                <a:spcPct val="90000"/>
              </a:lnSpc>
              <a:spcBef>
                <a:spcPct val="20000"/>
              </a:spcBef>
              <a:buFont typeface="Courier New" pitchFamily="49" charset="0"/>
              <a:buChar char="o"/>
            </a:pPr>
            <a:r>
              <a:rPr lang="en-US" sz="2000" b="0" i="1"/>
              <a:t>At what point in human history did logical thought arise?</a:t>
            </a:r>
          </a:p>
          <a:p>
            <a:pPr marL="1371600" lvl="2" indent="-457200">
              <a:lnSpc>
                <a:spcPct val="90000"/>
              </a:lnSpc>
              <a:spcBef>
                <a:spcPct val="20000"/>
              </a:spcBef>
              <a:buFont typeface="Courier New" pitchFamily="49" charset="0"/>
              <a:buChar char="o"/>
            </a:pPr>
            <a:r>
              <a:rPr lang="en-US" sz="2000" b="0" i="1"/>
              <a:t>What is the mind-body connection?</a:t>
            </a:r>
          </a:p>
          <a:p>
            <a:pPr marL="1371600" lvl="2" indent="-457200">
              <a:lnSpc>
                <a:spcPct val="90000"/>
              </a:lnSpc>
              <a:spcBef>
                <a:spcPct val="20000"/>
              </a:spcBef>
              <a:buFont typeface="Courier New" pitchFamily="49" charset="0"/>
              <a:buChar char="o"/>
            </a:pPr>
            <a:r>
              <a:rPr lang="en-US" sz="2000" b="0" i="1"/>
              <a:t>Is computer important in everyday life?</a:t>
            </a:r>
          </a:p>
          <a:p>
            <a:pPr marL="1371600" lvl="2" indent="-457200">
              <a:lnSpc>
                <a:spcPct val="90000"/>
              </a:lnSpc>
              <a:spcBef>
                <a:spcPct val="20000"/>
              </a:spcBef>
              <a:buFont typeface="Courier New" pitchFamily="49" charset="0"/>
              <a:buChar char="o"/>
            </a:pPr>
            <a:r>
              <a:rPr lang="en-US" sz="2000" b="0" i="1"/>
              <a:t>Existence of life on mars</a:t>
            </a:r>
          </a:p>
          <a:p>
            <a:pPr marL="1371600" lvl="2" indent="-457200">
              <a:lnSpc>
                <a:spcPct val="90000"/>
              </a:lnSpc>
              <a:spcBef>
                <a:spcPct val="20000"/>
              </a:spcBef>
              <a:buFont typeface="Courier New" pitchFamily="49" charset="0"/>
              <a:buChar char="o"/>
            </a:pPr>
            <a:r>
              <a:rPr lang="en-US" sz="2000" b="0" i="1"/>
              <a:t>Fuzzy logic for solving complex integral equations</a:t>
            </a:r>
            <a:r>
              <a:rPr lang="en-US" sz="1800" b="0"/>
              <a:t>		</a:t>
            </a:r>
          </a:p>
        </p:txBody>
      </p:sp>
      <p:pic>
        <p:nvPicPr>
          <p:cNvPr id="5124" name="Picture 4" descr="MCj02503920000[1]"/>
          <p:cNvPicPr>
            <a:picLocks noChangeAspect="1" noChangeArrowheads="1"/>
          </p:cNvPicPr>
          <p:nvPr/>
        </p:nvPicPr>
        <p:blipFill>
          <a:blip r:embed="rId3"/>
          <a:srcRect/>
          <a:stretch>
            <a:fillRect/>
          </a:stretch>
        </p:blipFill>
        <p:spPr bwMode="auto">
          <a:xfrm>
            <a:off x="7239000" y="381000"/>
            <a:ext cx="1712913"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3200" b="0">
                <a:solidFill>
                  <a:srgbClr val="FF0066"/>
                </a:solidFill>
              </a:rPr>
              <a:t>Applied Research</a:t>
            </a:r>
          </a:p>
        </p:txBody>
      </p:sp>
      <p:sp>
        <p:nvSpPr>
          <p:cNvPr id="37891" name="Rectangle 3"/>
          <p:cNvSpPr>
            <a:spLocks noChangeArrowheads="1"/>
          </p:cNvSpPr>
          <p:nvPr/>
        </p:nvSpPr>
        <p:spPr bwMode="auto">
          <a:xfrm>
            <a:off x="609600" y="1752600"/>
            <a:ext cx="8229600" cy="4724400"/>
          </a:xfrm>
          <a:prstGeom prst="rect">
            <a:avLst/>
          </a:prstGeom>
          <a:noFill/>
          <a:ln w="9525">
            <a:noFill/>
            <a:miter lim="800000"/>
            <a:headEnd/>
            <a:tailEnd/>
          </a:ln>
        </p:spPr>
        <p:txBody>
          <a:bodyPr/>
          <a:lstStyle/>
          <a:p>
            <a:pPr marL="342900" indent="-342900" algn="just">
              <a:lnSpc>
                <a:spcPct val="90000"/>
              </a:lnSpc>
              <a:spcBef>
                <a:spcPct val="20000"/>
              </a:spcBef>
              <a:buFontTx/>
              <a:buChar char="•"/>
              <a:defRPr/>
            </a:pPr>
            <a:r>
              <a:rPr lang="en-US" sz="2100" b="0" i="1" dirty="0"/>
              <a:t>Solve specific, practical questions</a:t>
            </a:r>
          </a:p>
          <a:p>
            <a:pPr marL="342900" indent="-342900" algn="just">
              <a:lnSpc>
                <a:spcPct val="90000"/>
              </a:lnSpc>
              <a:spcBef>
                <a:spcPct val="20000"/>
              </a:spcBef>
              <a:buFontTx/>
              <a:buChar char="•"/>
              <a:defRPr/>
            </a:pPr>
            <a:r>
              <a:rPr lang="en-US" sz="2100" b="0" i="1" dirty="0"/>
              <a:t>Can be exploratory, but descriptive and explanatory</a:t>
            </a:r>
          </a:p>
          <a:p>
            <a:pPr marL="800100" lvl="1" indent="-342900" algn="just">
              <a:lnSpc>
                <a:spcPct val="90000"/>
              </a:lnSpc>
              <a:spcBef>
                <a:spcPct val="20000"/>
              </a:spcBef>
              <a:defRPr/>
            </a:pPr>
            <a:r>
              <a:rPr lang="en-US" sz="2100" b="0" i="1" dirty="0"/>
              <a:t>i.e. Involves precise measurement of the characteristics and describes relationships between variables of a studied phenomenon</a:t>
            </a:r>
          </a:p>
          <a:p>
            <a:pPr marL="342900" lvl="1" indent="-342900" algn="just">
              <a:lnSpc>
                <a:spcPct val="90000"/>
              </a:lnSpc>
              <a:spcBef>
                <a:spcPct val="20000"/>
              </a:spcBef>
              <a:buFontTx/>
              <a:buChar char="•"/>
              <a:defRPr/>
            </a:pPr>
            <a:r>
              <a:rPr lang="en-US" sz="2100" b="0" i="1" dirty="0"/>
              <a:t>employs methodology that is not as rigorous as that of basic research.</a:t>
            </a:r>
          </a:p>
          <a:p>
            <a:pPr marL="342900" lvl="1" indent="-342900" algn="just">
              <a:lnSpc>
                <a:spcPct val="90000"/>
              </a:lnSpc>
              <a:spcBef>
                <a:spcPct val="20000"/>
              </a:spcBef>
              <a:buFontTx/>
              <a:buChar char="•"/>
              <a:defRPr/>
            </a:pPr>
            <a:r>
              <a:rPr lang="en-US" sz="2100" b="0" i="1" dirty="0"/>
              <a:t>yields findings that can be evaluated in terms of local applicability and not in terms of universal validity.</a:t>
            </a:r>
          </a:p>
          <a:p>
            <a:pPr marL="800100" lvl="2" indent="-342900" algn="just">
              <a:lnSpc>
                <a:spcPct val="90000"/>
              </a:lnSpc>
              <a:spcBef>
                <a:spcPct val="20000"/>
              </a:spcBef>
              <a:defRPr/>
            </a:pPr>
            <a:r>
              <a:rPr lang="en-US" sz="2100" b="0" i="1" dirty="0">
                <a:solidFill>
                  <a:srgbClr val="FF0000"/>
                </a:solidFill>
              </a:rPr>
              <a:t>Example:</a:t>
            </a:r>
            <a:r>
              <a:rPr lang="en-US" sz="2100" b="0" i="1" dirty="0"/>
              <a:t> </a:t>
            </a:r>
          </a:p>
          <a:p>
            <a:pPr marL="1371600" lvl="2" indent="-457200">
              <a:buFont typeface="Courier New" pitchFamily="49" charset="0"/>
              <a:buChar char="o"/>
              <a:defRPr/>
            </a:pPr>
            <a:r>
              <a:rPr lang="en-US" sz="2000" b="0" dirty="0"/>
              <a:t>Search for alternative energy sources for Ethiopia. </a:t>
            </a:r>
          </a:p>
          <a:p>
            <a:pPr marL="1371600" lvl="2" indent="-457200">
              <a:buFont typeface="Courier New" pitchFamily="49" charset="0"/>
              <a:buChar char="o"/>
              <a:defRPr/>
            </a:pPr>
            <a:r>
              <a:rPr lang="en-US" sz="2000" b="0" dirty="0"/>
              <a:t>What is the most efficient and effective vaccine against influenza?</a:t>
            </a:r>
          </a:p>
          <a:p>
            <a:pPr marL="1371600" lvl="2" indent="-457200">
              <a:buFont typeface="Courier New" pitchFamily="49" charset="0"/>
              <a:buChar char="o"/>
              <a:defRPr/>
            </a:pPr>
            <a:r>
              <a:rPr lang="en-US" sz="2000" b="0" dirty="0"/>
              <a:t>How can communication among workers in large companies be improved?</a:t>
            </a:r>
          </a:p>
          <a:p>
            <a:pPr marL="342900" lvl="1" indent="-342900" algn="just">
              <a:lnSpc>
                <a:spcPct val="90000"/>
              </a:lnSpc>
              <a:spcBef>
                <a:spcPct val="20000"/>
              </a:spcBef>
              <a:buFontTx/>
              <a:buChar char="•"/>
              <a:defRPr/>
            </a:pPr>
            <a:endParaRPr lang="en-US" sz="2100" b="0" i="1" dirty="0"/>
          </a:p>
          <a:p>
            <a:pPr lvl="1">
              <a:defRPr/>
            </a:pPr>
            <a:endParaRPr lang="en-US" sz="2100" b="0" i="1" dirty="0"/>
          </a:p>
          <a:p>
            <a:pPr marL="342900" indent="-342900">
              <a:lnSpc>
                <a:spcPct val="90000"/>
              </a:lnSpc>
              <a:spcBef>
                <a:spcPct val="20000"/>
              </a:spcBef>
              <a:defRPr/>
            </a:pPr>
            <a:endParaRPr lang="en-US" b="0" dirty="0"/>
          </a:p>
          <a:p>
            <a:pPr marL="342900" indent="-342900">
              <a:spcBef>
                <a:spcPct val="20000"/>
              </a:spcBef>
              <a:buClr>
                <a:schemeClr val="hlink"/>
              </a:buClr>
              <a:buSzPct val="75000"/>
              <a:buFont typeface="Wingdings" pitchFamily="2" charset="2"/>
              <a:buNone/>
              <a:defRPr/>
            </a:pPr>
            <a:endParaRPr lang="en-US" sz="2400" i="1" dirty="0">
              <a:solidFill>
                <a:schemeClr val="accent2"/>
              </a:solidFill>
              <a:latin typeface="Arial" charset="0"/>
            </a:endParaRPr>
          </a:p>
        </p:txBody>
      </p:sp>
      <p:pic>
        <p:nvPicPr>
          <p:cNvPr id="6148" name="Picture 7" descr="MCj03340700000[1]"/>
          <p:cNvPicPr>
            <a:picLocks noChangeAspect="1" noChangeArrowheads="1"/>
          </p:cNvPicPr>
          <p:nvPr/>
        </p:nvPicPr>
        <p:blipFill>
          <a:blip r:embed="rId3"/>
          <a:srcRect/>
          <a:stretch>
            <a:fillRect/>
          </a:stretch>
        </p:blipFill>
        <p:spPr bwMode="auto">
          <a:xfrm>
            <a:off x="7315200" y="381000"/>
            <a:ext cx="14382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1 – Cont’d …</a:t>
            </a:r>
          </a:p>
        </p:txBody>
      </p:sp>
      <p:sp>
        <p:nvSpPr>
          <p:cNvPr id="7171" name="Rectangle 3"/>
          <p:cNvSpPr>
            <a:spLocks noChangeArrowheads="1"/>
          </p:cNvSpPr>
          <p:nvPr/>
        </p:nvSpPr>
        <p:spPr bwMode="auto">
          <a:xfrm>
            <a:off x="914400" y="1676400"/>
            <a:ext cx="8229600" cy="4267200"/>
          </a:xfrm>
          <a:prstGeom prst="rect">
            <a:avLst/>
          </a:prstGeom>
          <a:noFill/>
          <a:ln w="9525">
            <a:noFill/>
            <a:miter lim="800000"/>
            <a:headEnd/>
            <a:tailEnd/>
          </a:ln>
        </p:spPr>
        <p:txBody>
          <a:bodyPr/>
          <a:lstStyle/>
          <a:p>
            <a:pPr marL="342900" indent="-342900">
              <a:lnSpc>
                <a:spcPct val="90000"/>
              </a:lnSpc>
              <a:spcBef>
                <a:spcPct val="20000"/>
              </a:spcBef>
            </a:pPr>
            <a:endParaRPr lang="en-US" sz="2200" i="1">
              <a:solidFill>
                <a:schemeClr val="accent2"/>
              </a:solidFill>
              <a:latin typeface="Arial" charset="0"/>
            </a:endParaRPr>
          </a:p>
        </p:txBody>
      </p:sp>
      <p:sp>
        <p:nvSpPr>
          <p:cNvPr id="7172" name="Rectangle 4"/>
          <p:cNvSpPr>
            <a:spLocks noChangeArrowheads="1"/>
          </p:cNvSpPr>
          <p:nvPr/>
        </p:nvSpPr>
        <p:spPr bwMode="auto">
          <a:xfrm>
            <a:off x="838200" y="5580063"/>
            <a:ext cx="8001000" cy="1201737"/>
          </a:xfrm>
          <a:prstGeom prst="rect">
            <a:avLst/>
          </a:prstGeom>
          <a:solidFill>
            <a:srgbClr val="FFFF00"/>
          </a:solidFill>
          <a:ln w="9525">
            <a:noFill/>
            <a:miter lim="800000"/>
            <a:headEnd/>
            <a:tailEnd/>
          </a:ln>
        </p:spPr>
        <p:txBody>
          <a:bodyPr>
            <a:spAutoFit/>
          </a:bodyPr>
          <a:lstStyle/>
          <a:p>
            <a:r>
              <a:rPr lang="en-US" sz="1800" b="0" i="1">
                <a:solidFill>
                  <a:srgbClr val="000000"/>
                </a:solidFill>
              </a:rPr>
              <a:t>"It's important to realize that support for basic science is the seed that allows the medical applications and technology to grow."</a:t>
            </a:r>
          </a:p>
          <a:p>
            <a:pPr algn="r"/>
            <a:r>
              <a:rPr lang="en-US" sz="1800" b="0" i="1">
                <a:solidFill>
                  <a:srgbClr val="000000"/>
                </a:solidFill>
              </a:rPr>
              <a:t>  </a:t>
            </a:r>
            <a:r>
              <a:rPr lang="en-US" sz="1800" b="0">
                <a:solidFill>
                  <a:srgbClr val="000000"/>
                </a:solidFill>
              </a:rPr>
              <a:t>Prof. Ramakrishnan</a:t>
            </a:r>
          </a:p>
          <a:p>
            <a:pPr algn="r"/>
            <a:r>
              <a:rPr lang="en-US" sz="1800" b="0" i="1">
                <a:solidFill>
                  <a:srgbClr val="000000"/>
                </a:solidFill>
              </a:rPr>
              <a:t>(2009 Nobel prize winner for chemistry)</a:t>
            </a:r>
          </a:p>
        </p:txBody>
      </p:sp>
      <p:sp>
        <p:nvSpPr>
          <p:cNvPr id="7173" name="Rectangle 4"/>
          <p:cNvSpPr>
            <a:spLocks noChangeArrowheads="1"/>
          </p:cNvSpPr>
          <p:nvPr/>
        </p:nvSpPr>
        <p:spPr bwMode="auto">
          <a:xfrm>
            <a:off x="838200" y="1676400"/>
            <a:ext cx="7848600" cy="1938338"/>
          </a:xfrm>
          <a:prstGeom prst="rect">
            <a:avLst/>
          </a:prstGeom>
          <a:noFill/>
          <a:ln w="9525">
            <a:noFill/>
            <a:miter lim="800000"/>
            <a:headEnd/>
            <a:tailEnd/>
          </a:ln>
        </p:spPr>
        <p:txBody>
          <a:bodyPr>
            <a:spAutoFit/>
          </a:bodyPr>
          <a:lstStyle/>
          <a:p>
            <a:pPr marL="457200" indent="-457200" algn="just">
              <a:buFont typeface="Arial" charset="0"/>
              <a:buChar char="•"/>
            </a:pPr>
            <a:r>
              <a:rPr lang="en-US" sz="2000" b="0" i="1"/>
              <a:t>The purpose of research is testing theories and apply it to real situations.  </a:t>
            </a:r>
          </a:p>
          <a:p>
            <a:pPr marL="457200" indent="-457200" algn="just">
              <a:buFont typeface="Arial" charset="0"/>
              <a:buChar char="•"/>
            </a:pPr>
            <a:r>
              <a:rPr lang="en-US" sz="2000" b="0" i="1"/>
              <a:t>Most new research questions originate from theories</a:t>
            </a:r>
          </a:p>
          <a:p>
            <a:pPr marL="457200" indent="-457200" algn="just">
              <a:buFont typeface="Arial" charset="0"/>
              <a:buChar char="•"/>
            </a:pPr>
            <a:r>
              <a:rPr lang="en-US" sz="2000" b="0" i="1"/>
              <a:t>Researchers of all disciplines use theories to help them describe facts.</a:t>
            </a:r>
          </a:p>
          <a:p>
            <a:pPr marL="457200" indent="-457200" algn="just">
              <a:buFont typeface="Arial" charset="0"/>
              <a:buChar char="•"/>
            </a:pPr>
            <a:r>
              <a:rPr lang="en-US" sz="2000" b="0" i="1"/>
              <a:t>Theories are strengthened by test results</a:t>
            </a:r>
          </a:p>
        </p:txBody>
      </p:sp>
      <p:sp>
        <p:nvSpPr>
          <p:cNvPr id="8198" name="Rectangle 5"/>
          <p:cNvSpPr>
            <a:spLocks noChangeArrowheads="1"/>
          </p:cNvSpPr>
          <p:nvPr/>
        </p:nvSpPr>
        <p:spPr bwMode="auto">
          <a:xfrm>
            <a:off x="762000" y="3484563"/>
            <a:ext cx="7924800" cy="2154237"/>
          </a:xfrm>
          <a:prstGeom prst="rect">
            <a:avLst/>
          </a:prstGeom>
          <a:noFill/>
          <a:ln w="9525">
            <a:noFill/>
            <a:miter lim="800000"/>
            <a:headEnd/>
            <a:tailEnd/>
          </a:ln>
        </p:spPr>
        <p:txBody>
          <a:bodyPr>
            <a:spAutoFit/>
          </a:bodyPr>
          <a:lstStyle/>
          <a:p>
            <a:pPr marL="742950" lvl="1" indent="-285750">
              <a:lnSpc>
                <a:spcPct val="90000"/>
              </a:lnSpc>
              <a:spcBef>
                <a:spcPct val="20000"/>
              </a:spcBef>
              <a:defRPr/>
            </a:pPr>
            <a:r>
              <a:rPr lang="en-US" sz="2000" b="0" i="1" dirty="0">
                <a:solidFill>
                  <a:srgbClr val="FF0000"/>
                </a:solidFill>
              </a:rPr>
              <a:t>Example: </a:t>
            </a:r>
          </a:p>
          <a:p>
            <a:pPr marL="800100" lvl="1" indent="-342900" algn="just">
              <a:lnSpc>
                <a:spcPct val="90000"/>
              </a:lnSpc>
              <a:spcBef>
                <a:spcPct val="20000"/>
              </a:spcBef>
              <a:buFont typeface="+mj-lt"/>
              <a:buAutoNum type="arabicPeriod"/>
              <a:defRPr/>
            </a:pPr>
            <a:r>
              <a:rPr lang="en-US" sz="2000" b="0" i="1" dirty="0"/>
              <a:t>Discovery of electromechanical induction by Michael Faraday leads to the invention of electric devices such as radios and generators.</a:t>
            </a:r>
          </a:p>
          <a:p>
            <a:pPr marL="800100" lvl="1" indent="-342900" algn="just">
              <a:lnSpc>
                <a:spcPct val="90000"/>
              </a:lnSpc>
              <a:spcBef>
                <a:spcPct val="20000"/>
              </a:spcBef>
              <a:buFont typeface="+mj-lt"/>
              <a:buAutoNum type="arabicPeriod"/>
              <a:defRPr/>
            </a:pPr>
            <a:r>
              <a:rPr lang="en-US" sz="2000" b="0" i="1" dirty="0"/>
              <a:t>The discovery of radio active isotopes are now vital for medical treatment of various diseases, and also used by archeologists.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defRPr/>
            </a:pPr>
            <a:r>
              <a:rPr lang="en-US" sz="2400" dirty="0">
                <a:latin typeface="+mj-lt"/>
              </a:rPr>
              <a:t>Outcome of </a:t>
            </a:r>
            <a:r>
              <a:rPr lang="en-US" sz="2400" dirty="0" err="1">
                <a:latin typeface="+mj-lt"/>
              </a:rPr>
              <a:t>MSc</a:t>
            </a:r>
            <a:r>
              <a:rPr lang="en-US" sz="2400" dirty="0">
                <a:latin typeface="+mj-lt"/>
              </a:rPr>
              <a:t> program</a:t>
            </a:r>
            <a:endParaRPr lang="en-US" sz="2400" b="1" dirty="0">
              <a:solidFill>
                <a:schemeClr val="tx2"/>
              </a:solidFill>
              <a:latin typeface="+mj-lt"/>
            </a:endParaRPr>
          </a:p>
        </p:txBody>
      </p:sp>
      <p:sp>
        <p:nvSpPr>
          <p:cNvPr id="3" name="Rectangle 3"/>
          <p:cNvSpPr>
            <a:spLocks noChangeArrowheads="1"/>
          </p:cNvSpPr>
          <p:nvPr/>
        </p:nvSpPr>
        <p:spPr bwMode="auto">
          <a:xfrm>
            <a:off x="914400" y="17526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200" dirty="0"/>
              <a:t>Understand the issues of concerns within the area of specialization</a:t>
            </a:r>
          </a:p>
          <a:p>
            <a:pPr marL="342900" indent="-342900">
              <a:lnSpc>
                <a:spcPct val="90000"/>
              </a:lnSpc>
              <a:spcBef>
                <a:spcPct val="20000"/>
              </a:spcBef>
              <a:buFontTx/>
              <a:buChar char="•"/>
              <a:defRPr/>
            </a:pPr>
            <a:r>
              <a:rPr lang="en-US" sz="2400" dirty="0"/>
              <a:t>Know the leading researchers/research groups in the area of study</a:t>
            </a:r>
          </a:p>
          <a:p>
            <a:pPr marL="342900" indent="-342900">
              <a:lnSpc>
                <a:spcPct val="90000"/>
              </a:lnSpc>
              <a:spcBef>
                <a:spcPct val="20000"/>
              </a:spcBef>
              <a:buFontTx/>
              <a:buChar char="•"/>
              <a:defRPr/>
            </a:pPr>
            <a:r>
              <a:rPr lang="en-US" sz="2400" dirty="0"/>
              <a:t>Know the relevant industries/companies</a:t>
            </a:r>
          </a:p>
          <a:p>
            <a:pPr marL="342900" indent="-342900">
              <a:lnSpc>
                <a:spcPct val="90000"/>
              </a:lnSpc>
              <a:spcBef>
                <a:spcPct val="20000"/>
              </a:spcBef>
              <a:buFontTx/>
              <a:buChar char="•"/>
              <a:defRPr/>
            </a:pPr>
            <a:r>
              <a:rPr lang="en-US" sz="2400" dirty="0"/>
              <a:t>Identify your research strength and weaknesses (theoretical, experimental; materials, processes, components/devices, system)</a:t>
            </a:r>
          </a:p>
          <a:p>
            <a:pPr marL="342900" indent="-342900">
              <a:lnSpc>
                <a:spcPct val="90000"/>
              </a:lnSpc>
              <a:spcBef>
                <a:spcPct val="20000"/>
              </a:spcBef>
              <a:buFontTx/>
              <a:buChar char="•"/>
              <a:defRPr/>
            </a:pPr>
            <a:r>
              <a:rPr lang="en-US" sz="2400" dirty="0"/>
              <a:t>Conduct research with minimal guidance</a:t>
            </a:r>
          </a:p>
          <a:p>
            <a:pPr>
              <a:defRPr/>
            </a:pPr>
            <a:endParaRPr lang="en-US" sz="2400" dirty="0"/>
          </a:p>
          <a:p>
            <a:pPr marL="342900" indent="-342900">
              <a:lnSpc>
                <a:spcPct val="90000"/>
              </a:lnSpc>
              <a:spcBef>
                <a:spcPct val="20000"/>
              </a:spcBef>
              <a:buFontTx/>
              <a:buChar cha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1 – Cont’d …</a:t>
            </a:r>
          </a:p>
        </p:txBody>
      </p:sp>
      <p:sp>
        <p:nvSpPr>
          <p:cNvPr id="8195" name="Rectangle 3"/>
          <p:cNvSpPr>
            <a:spLocks noChangeArrowheads="1"/>
          </p:cNvSpPr>
          <p:nvPr/>
        </p:nvSpPr>
        <p:spPr bwMode="auto">
          <a:xfrm>
            <a:off x="762000" y="1752600"/>
            <a:ext cx="8077200" cy="4267200"/>
          </a:xfrm>
          <a:prstGeom prst="rect">
            <a:avLst/>
          </a:prstGeom>
          <a:noFill/>
          <a:ln w="9525">
            <a:noFill/>
            <a:miter lim="800000"/>
            <a:headEnd/>
            <a:tailEnd/>
          </a:ln>
        </p:spPr>
        <p:txBody>
          <a:bodyPr/>
          <a:lstStyle/>
          <a:p>
            <a:pPr marL="342900" indent="-342900">
              <a:lnSpc>
                <a:spcPct val="90000"/>
              </a:lnSpc>
              <a:spcBef>
                <a:spcPct val="20000"/>
              </a:spcBef>
            </a:pPr>
            <a:r>
              <a:rPr lang="en-US" sz="2100" b="0" i="1">
                <a:solidFill>
                  <a:srgbClr val="FF0000"/>
                </a:solidFill>
                <a:latin typeface="Arial" charset="0"/>
              </a:rPr>
              <a:t>Therefore, </a:t>
            </a:r>
          </a:p>
          <a:p>
            <a:pPr marL="342900" indent="-342900" algn="just">
              <a:lnSpc>
                <a:spcPct val="90000"/>
              </a:lnSpc>
              <a:spcBef>
                <a:spcPct val="20000"/>
              </a:spcBef>
              <a:buFont typeface="Arial" charset="0"/>
              <a:buChar char="•"/>
            </a:pPr>
            <a:r>
              <a:rPr lang="en-US" sz="2100" b="0" i="1">
                <a:solidFill>
                  <a:schemeClr val="accent2"/>
                </a:solidFill>
                <a:latin typeface="Arial" charset="0"/>
              </a:rPr>
              <a:t> </a:t>
            </a:r>
            <a:r>
              <a:rPr lang="en-US" sz="2100" b="0" i="1">
                <a:latin typeface="Arial" charset="0"/>
              </a:rPr>
              <a:t>basic and applied research are not mutually exclusive. </a:t>
            </a:r>
          </a:p>
          <a:p>
            <a:pPr marL="342900" indent="-342900" algn="just">
              <a:lnSpc>
                <a:spcPct val="90000"/>
              </a:lnSpc>
              <a:spcBef>
                <a:spcPct val="20000"/>
              </a:spcBef>
              <a:buFont typeface="Arial" charset="0"/>
              <a:buChar char="•"/>
            </a:pPr>
            <a:endParaRPr lang="en-US" sz="2100" b="0" i="1">
              <a:latin typeface="Arial" charset="0"/>
            </a:endParaRPr>
          </a:p>
          <a:p>
            <a:pPr marL="342900" indent="-342900" algn="just">
              <a:lnSpc>
                <a:spcPct val="90000"/>
              </a:lnSpc>
              <a:spcBef>
                <a:spcPct val="20000"/>
              </a:spcBef>
              <a:buFont typeface="Arial" charset="0"/>
              <a:buChar char="•"/>
            </a:pPr>
            <a:r>
              <a:rPr lang="en-US" sz="2100" b="0" i="1">
                <a:latin typeface="Arial" charset="0"/>
              </a:rPr>
              <a:t>There are researches that have both theoretical and practical implications.</a:t>
            </a:r>
          </a:p>
          <a:p>
            <a:pPr marL="342900" indent="-342900" algn="just">
              <a:lnSpc>
                <a:spcPct val="90000"/>
              </a:lnSpc>
              <a:spcBef>
                <a:spcPct val="20000"/>
              </a:spcBef>
              <a:buFont typeface="Arial" charset="0"/>
              <a:buChar char="•"/>
            </a:pPr>
            <a:endParaRPr lang="en-US" sz="2100" b="0" i="1">
              <a:latin typeface="Arial" charset="0"/>
            </a:endParaRPr>
          </a:p>
          <a:p>
            <a:pPr marL="342900" indent="-342900" algn="just">
              <a:lnSpc>
                <a:spcPct val="90000"/>
              </a:lnSpc>
              <a:spcBef>
                <a:spcPct val="20000"/>
              </a:spcBef>
              <a:buFontTx/>
              <a:buChar char="•"/>
            </a:pPr>
            <a:r>
              <a:rPr lang="en-US" sz="2100" b="0" i="1">
                <a:latin typeface="Arial" charset="0"/>
              </a:rPr>
              <a:t>The distinction is a matter of emphasis rather than a true dichotomy.</a:t>
            </a:r>
          </a:p>
          <a:p>
            <a:pPr marL="342900" indent="-342900">
              <a:lnSpc>
                <a:spcPct val="90000"/>
              </a:lnSpc>
              <a:spcBef>
                <a:spcPct val="20000"/>
              </a:spcBef>
              <a:buFontTx/>
              <a:buChar char="•"/>
            </a:pPr>
            <a:endParaRPr lang="en-US" sz="2100" b="0" i="1">
              <a:latin typeface="Arial" charset="0"/>
            </a:endParaRPr>
          </a:p>
          <a:p>
            <a:pPr marL="800100" lvl="1" indent="-342900" algn="just">
              <a:lnSpc>
                <a:spcPct val="90000"/>
              </a:lnSpc>
              <a:spcBef>
                <a:spcPct val="20000"/>
              </a:spcBef>
            </a:pPr>
            <a:r>
              <a:rPr lang="en-US" sz="2100" b="0" i="1">
                <a:solidFill>
                  <a:srgbClr val="FF0000"/>
                </a:solidFill>
                <a:latin typeface="Arial" charset="0"/>
              </a:rPr>
              <a:t>Example: </a:t>
            </a:r>
          </a:p>
          <a:p>
            <a:pPr marL="800100" lvl="1" indent="-342900" algn="just">
              <a:lnSpc>
                <a:spcPct val="90000"/>
              </a:lnSpc>
              <a:spcBef>
                <a:spcPct val="20000"/>
              </a:spcBef>
            </a:pPr>
            <a:r>
              <a:rPr lang="en-US" sz="2100" b="0" i="1">
                <a:latin typeface="Arial" charset="0"/>
              </a:rPr>
              <a:t>	Finite difference technique for subsurface flow analysis in hydraulic structure design.</a:t>
            </a:r>
          </a:p>
          <a:p>
            <a:pPr marL="342900" indent="-342900">
              <a:lnSpc>
                <a:spcPct val="90000"/>
              </a:lnSpc>
              <a:spcBef>
                <a:spcPct val="20000"/>
              </a:spcBef>
            </a:pPr>
            <a:endParaRPr lang="en-US" sz="2100" b="0" i="1">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200" i="1">
              <a:solidFill>
                <a:schemeClr val="accent2"/>
              </a:solidFill>
              <a:latin typeface="Arial" charset="0"/>
            </a:endParaRPr>
          </a:p>
        </p:txBody>
      </p:sp>
      <p:sp>
        <p:nvSpPr>
          <p:cNvPr id="9219" name="Rectangle 4"/>
          <p:cNvSpPr>
            <a:spLocks noChangeArrowheads="1"/>
          </p:cNvSpPr>
          <p:nvPr/>
        </p:nvSpPr>
        <p:spPr bwMode="auto">
          <a:xfrm>
            <a:off x="990600" y="1676400"/>
            <a:ext cx="7772400" cy="5016500"/>
          </a:xfrm>
          <a:prstGeom prst="rect">
            <a:avLst/>
          </a:prstGeom>
          <a:noFill/>
          <a:ln w="9525">
            <a:noFill/>
            <a:miter lim="800000"/>
            <a:headEnd/>
            <a:tailEnd/>
          </a:ln>
        </p:spPr>
        <p:txBody>
          <a:bodyPr>
            <a:spAutoFit/>
          </a:bodyPr>
          <a:lstStyle/>
          <a:p>
            <a:r>
              <a:rPr lang="en-US" sz="2000" b="0" i="1">
                <a:solidFill>
                  <a:srgbClr val="FF0066"/>
                </a:solidFill>
              </a:rPr>
              <a:t>Exploratory research </a:t>
            </a:r>
            <a:r>
              <a:rPr lang="en-US" sz="2000" b="0" i="1"/>
              <a:t>is most commonly unstructured, “informal” research that is undertaken to gain background information about the general nature of the research problem.</a:t>
            </a:r>
          </a:p>
          <a:p>
            <a:endParaRPr lang="en-US" sz="2000" b="0" i="1"/>
          </a:p>
          <a:p>
            <a:r>
              <a:rPr lang="en-US" sz="2000" b="0" i="1"/>
              <a:t>Exploratory research is usually conducted when the researcher does not know much about the problem and needs:</a:t>
            </a:r>
          </a:p>
          <a:p>
            <a:pPr marL="914400" lvl="1" indent="-457200">
              <a:buFont typeface="Arial" charset="0"/>
              <a:buChar char="•"/>
            </a:pPr>
            <a:r>
              <a:rPr lang="en-US" sz="2000" b="0" i="1"/>
              <a:t>additional information or desires new or more recent information.</a:t>
            </a:r>
          </a:p>
          <a:p>
            <a:pPr marL="914400" lvl="1" indent="-457200">
              <a:buFont typeface="Arial" charset="0"/>
              <a:buChar char="•"/>
            </a:pPr>
            <a:r>
              <a:rPr lang="en-US" sz="2000" b="0" i="1"/>
              <a:t>To define terms</a:t>
            </a:r>
          </a:p>
          <a:p>
            <a:pPr marL="914400" lvl="1" indent="-457200">
              <a:buFont typeface="Arial" charset="0"/>
              <a:buChar char="•"/>
            </a:pPr>
            <a:r>
              <a:rPr lang="en-US" sz="2000" b="0" i="1"/>
              <a:t>To clarify problems and hypotheses</a:t>
            </a:r>
          </a:p>
          <a:p>
            <a:pPr marL="914400" lvl="1" indent="-457200">
              <a:buFont typeface="Arial" charset="0"/>
              <a:buChar char="•"/>
            </a:pPr>
            <a:r>
              <a:rPr lang="en-US" sz="2000" b="0" i="1"/>
              <a:t>To establish research priorities</a:t>
            </a:r>
          </a:p>
          <a:p>
            <a:pPr marL="914400" lvl="1" indent="-457200"/>
            <a:r>
              <a:rPr lang="en-US" sz="2000" b="0" i="1"/>
              <a:t>Example:</a:t>
            </a:r>
          </a:p>
          <a:p>
            <a:pPr marL="914400" lvl="1" indent="-457200"/>
            <a:r>
              <a:rPr lang="en-US" sz="2000" b="0" i="1"/>
              <a:t>Addis Ababa housing project – for construction of cost</a:t>
            </a:r>
          </a:p>
          <a:p>
            <a:pPr marL="914400" lvl="1" indent="-457200"/>
            <a:r>
              <a:rPr lang="en-US" sz="2000" b="0" i="1"/>
              <a:t>effective, functional houses – conducting research on </a:t>
            </a:r>
          </a:p>
          <a:p>
            <a:pPr marL="914400" lvl="1" indent="-457200">
              <a:buFont typeface="Courier New" pitchFamily="49" charset="0"/>
              <a:buChar char="o"/>
            </a:pPr>
            <a:r>
              <a:rPr lang="en-US" sz="2000" b="0" i="1"/>
              <a:t>“What kind of houses the people really need?”</a:t>
            </a:r>
          </a:p>
          <a:p>
            <a:pPr marL="914400" lvl="1" indent="-457200">
              <a:buFont typeface="Courier New" pitchFamily="49" charset="0"/>
              <a:buChar char="o"/>
            </a:pPr>
            <a:r>
              <a:rPr lang="en-US" sz="2000" b="0" i="1"/>
              <a:t> Assessment of structural stability of Gilgel gibe dam</a:t>
            </a:r>
            <a:r>
              <a:rPr lang="en-US" sz="2000" b="0" i="1">
                <a:solidFill>
                  <a:srgbClr val="0066FF"/>
                </a:solidFill>
              </a:rPr>
              <a:t>.</a:t>
            </a:r>
          </a:p>
        </p:txBody>
      </p:sp>
      <p:pic>
        <p:nvPicPr>
          <p:cNvPr id="9220" name="Picture 6"/>
          <p:cNvPicPr>
            <a:picLocks noChangeAspect="1" noChangeArrowheads="1"/>
          </p:cNvPicPr>
          <p:nvPr/>
        </p:nvPicPr>
        <p:blipFill>
          <a:blip r:embed="rId3"/>
          <a:srcRect/>
          <a:stretch>
            <a:fillRect/>
          </a:stretch>
        </p:blipFill>
        <p:spPr bwMode="auto">
          <a:xfrm>
            <a:off x="7789863" y="76200"/>
            <a:ext cx="1277937" cy="1371600"/>
          </a:xfrm>
          <a:prstGeom prst="rect">
            <a:avLst/>
          </a:prstGeom>
          <a:noFill/>
          <a:ln w="9525">
            <a:noFill/>
            <a:miter lim="800000"/>
            <a:headEnd/>
            <a:tailEnd/>
          </a:ln>
        </p:spPr>
      </p:pic>
      <p:sp>
        <p:nvSpPr>
          <p:cNvPr id="9221" name="Rectangle 2"/>
          <p:cNvSpPr>
            <a:spLocks noChangeArrowheads="1"/>
          </p:cNvSpPr>
          <p:nvPr/>
        </p:nvSpPr>
        <p:spPr bwMode="auto">
          <a:xfrm>
            <a:off x="304800" y="381000"/>
            <a:ext cx="7467600" cy="838200"/>
          </a:xfrm>
          <a:prstGeom prst="rect">
            <a:avLst/>
          </a:prstGeom>
          <a:solidFill>
            <a:srgbClr val="FFFFFF"/>
          </a:solidFill>
          <a:ln w="9525">
            <a:solidFill>
              <a:schemeClr val="tx1"/>
            </a:solidFill>
            <a:miter lim="800000"/>
            <a:headEnd/>
            <a:tailEnd/>
          </a:ln>
        </p:spPr>
        <p:txBody>
          <a:bodyPr anchor="ctr"/>
          <a:lstStyle/>
          <a:p>
            <a:pPr algn="ctr"/>
            <a:r>
              <a:rPr lang="en-US">
                <a:solidFill>
                  <a:schemeClr val="tx2"/>
                </a:solidFill>
              </a:rPr>
              <a:t>Lesson 2. Types of research based on how it is done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2291" name="Rectangle 3"/>
          <p:cNvSpPr>
            <a:spLocks noChangeArrowheads="1"/>
          </p:cNvSpPr>
          <p:nvPr/>
        </p:nvSpPr>
        <p:spPr bwMode="auto">
          <a:xfrm>
            <a:off x="990600" y="1752600"/>
            <a:ext cx="7924800" cy="4724400"/>
          </a:xfrm>
          <a:prstGeom prst="rect">
            <a:avLst/>
          </a:prstGeom>
          <a:noFill/>
          <a:ln w="9525">
            <a:noFill/>
            <a:miter lim="800000"/>
            <a:headEnd/>
            <a:tailEnd/>
          </a:ln>
        </p:spPr>
        <p:txBody>
          <a:bodyPr/>
          <a:lstStyle/>
          <a:p>
            <a:pPr marL="1200150" lvl="2" indent="-285750">
              <a:lnSpc>
                <a:spcPct val="90000"/>
              </a:lnSpc>
              <a:spcBef>
                <a:spcPct val="20000"/>
              </a:spcBef>
              <a:defRPr/>
            </a:pPr>
            <a:r>
              <a:rPr lang="en-US" sz="2000" b="0" i="1" dirty="0">
                <a:solidFill>
                  <a:srgbClr val="0066FF"/>
                </a:solidFill>
              </a:rPr>
              <a:t>Therefore, exploratory research:  </a:t>
            </a:r>
          </a:p>
          <a:p>
            <a:pPr marL="1200150" lvl="2" indent="-285750">
              <a:lnSpc>
                <a:spcPct val="90000"/>
              </a:lnSpc>
              <a:defRPr/>
            </a:pPr>
            <a:endParaRPr lang="en-US" sz="2000" b="0" i="1" dirty="0">
              <a:solidFill>
                <a:srgbClr val="0066FF"/>
              </a:solidFill>
            </a:endParaRPr>
          </a:p>
          <a:p>
            <a:pPr marL="1200150" lvl="2" indent="-285750">
              <a:lnSpc>
                <a:spcPct val="90000"/>
              </a:lnSpc>
              <a:buFont typeface="Wingdings" pitchFamily="2" charset="2"/>
              <a:buChar char="ü"/>
              <a:defRPr/>
            </a:pPr>
            <a:r>
              <a:rPr lang="en-US" sz="2000" b="0" i="1" dirty="0">
                <a:solidFill>
                  <a:srgbClr val="0066FF"/>
                </a:solidFill>
              </a:rPr>
              <a:t>provides significant insight into a given situation but not usually useful for decision making by itself.</a:t>
            </a:r>
          </a:p>
          <a:p>
            <a:pPr marL="1200150" lvl="2" indent="-285750">
              <a:lnSpc>
                <a:spcPct val="90000"/>
              </a:lnSpc>
              <a:defRPr/>
            </a:pPr>
            <a:endParaRPr lang="en-US" sz="2000" b="0" i="1" dirty="0">
              <a:solidFill>
                <a:srgbClr val="0066FF"/>
              </a:solidFill>
            </a:endParaRPr>
          </a:p>
          <a:p>
            <a:pPr marL="1200150" lvl="2" indent="-285750">
              <a:lnSpc>
                <a:spcPct val="90000"/>
              </a:lnSpc>
              <a:buFont typeface="Wingdings" pitchFamily="2" charset="2"/>
              <a:buChar char="ü"/>
              <a:defRPr/>
            </a:pPr>
            <a:r>
              <a:rPr lang="en-US" sz="2000" b="0" i="1" dirty="0">
                <a:solidFill>
                  <a:srgbClr val="0066FF"/>
                </a:solidFill>
              </a:rPr>
              <a:t>helps to determine the best research design, data collection method and selection of subjects. </a:t>
            </a:r>
          </a:p>
          <a:p>
            <a:pPr marL="1200150" lvl="2" indent="-285750">
              <a:lnSpc>
                <a:spcPct val="90000"/>
              </a:lnSpc>
              <a:buFont typeface="Wingdings" pitchFamily="2" charset="2"/>
              <a:buChar char="ü"/>
              <a:defRPr/>
            </a:pPr>
            <a:endParaRPr lang="en-US" sz="2000" b="0" i="1" dirty="0">
              <a:solidFill>
                <a:srgbClr val="0066FF"/>
              </a:solidFill>
            </a:endParaRPr>
          </a:p>
          <a:p>
            <a:pPr marL="1200150" lvl="2" indent="-285750">
              <a:lnSpc>
                <a:spcPct val="90000"/>
              </a:lnSpc>
              <a:defRPr/>
            </a:pPr>
            <a:r>
              <a:rPr lang="en-US" sz="2000" b="0" i="1" dirty="0">
                <a:solidFill>
                  <a:srgbClr val="FF0000"/>
                </a:solidFill>
              </a:rPr>
              <a:t>Example:   Why our sales are declining?</a:t>
            </a:r>
          </a:p>
          <a:p>
            <a:pPr lvl="1">
              <a:defRPr/>
            </a:pPr>
            <a:endParaRPr lang="en-US" sz="2000" b="0" i="1" dirty="0">
              <a:solidFill>
                <a:srgbClr val="0066FF"/>
              </a:solidFill>
            </a:endParaRPr>
          </a:p>
          <a:p>
            <a:pPr lvl="1">
              <a:defRPr/>
            </a:pPr>
            <a:r>
              <a:rPr lang="en-US" sz="2000" b="0" i="1" dirty="0">
                <a:solidFill>
                  <a:srgbClr val="0066FF"/>
                </a:solidFill>
              </a:rPr>
              <a:t>A variety of methods are available to conduct exploratory research:</a:t>
            </a:r>
          </a:p>
          <a:p>
            <a:pPr marL="1828800" lvl="3" indent="-457200">
              <a:buFont typeface="+mj-lt"/>
              <a:buAutoNum type="arabicPeriod"/>
              <a:defRPr/>
            </a:pPr>
            <a:r>
              <a:rPr lang="en-US" sz="2000" b="0" i="1" dirty="0">
                <a:solidFill>
                  <a:srgbClr val="0066FF"/>
                </a:solidFill>
              </a:rPr>
              <a:t>Secondary Data Analysis</a:t>
            </a:r>
          </a:p>
          <a:p>
            <a:pPr marL="1828800" lvl="3" indent="-457200">
              <a:buFont typeface="+mj-lt"/>
              <a:buAutoNum type="arabicPeriod"/>
              <a:defRPr/>
            </a:pPr>
            <a:r>
              <a:rPr lang="en-US" sz="2000" b="0" i="1" dirty="0">
                <a:solidFill>
                  <a:srgbClr val="0066FF"/>
                </a:solidFill>
              </a:rPr>
              <a:t> Surveys</a:t>
            </a:r>
          </a:p>
          <a:p>
            <a:pPr marL="1828800" lvl="3" indent="-457200">
              <a:buFont typeface="+mj-lt"/>
              <a:buAutoNum type="arabicPeriod"/>
              <a:defRPr/>
            </a:pPr>
            <a:r>
              <a:rPr lang="en-US" sz="2000" b="0" i="1" dirty="0">
                <a:solidFill>
                  <a:srgbClr val="0066FF"/>
                </a:solidFill>
              </a:rPr>
              <a:t> Case Analysis</a:t>
            </a:r>
          </a:p>
          <a:p>
            <a:pPr marL="1828800" lvl="3" indent="-457200">
              <a:buFont typeface="+mj-lt"/>
              <a:buAutoNum type="arabicPeriod"/>
              <a:defRPr/>
            </a:pPr>
            <a:r>
              <a:rPr lang="en-US" sz="2000" b="0" i="1" dirty="0">
                <a:solidFill>
                  <a:srgbClr val="0066FF"/>
                </a:solidFill>
              </a:rPr>
              <a:t> Focus Groups</a:t>
            </a:r>
          </a:p>
          <a:p>
            <a:pPr marL="1371600" lvl="2" indent="-457200">
              <a:lnSpc>
                <a:spcPct val="90000"/>
              </a:lnSpc>
              <a:buFont typeface="+mj-lt"/>
              <a:buAutoNum type="arabicPeriod"/>
              <a:defRPr/>
            </a:pPr>
            <a:endParaRPr lang="en-US" sz="2000" b="0" i="1" dirty="0">
              <a:solidFill>
                <a:srgbClr val="FF0000"/>
              </a:solidFill>
            </a:endParaRPr>
          </a:p>
        </p:txBody>
      </p:sp>
      <p:pic>
        <p:nvPicPr>
          <p:cNvPr id="10244" name="Picture 7"/>
          <p:cNvPicPr>
            <a:picLocks noChangeAspect="1" noChangeArrowheads="1"/>
          </p:cNvPicPr>
          <p:nvPr/>
        </p:nvPicPr>
        <p:blipFill>
          <a:blip r:embed="rId3"/>
          <a:srcRect/>
          <a:stretch>
            <a:fillRect/>
          </a:stretch>
        </p:blipFill>
        <p:spPr bwMode="auto">
          <a:xfrm>
            <a:off x="39688" y="1905000"/>
            <a:ext cx="1712912"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endParaRPr lang="en-US" b="0">
              <a:solidFill>
                <a:schemeClr val="tx2"/>
              </a:solidFill>
            </a:endParaRPr>
          </a:p>
        </p:txBody>
      </p:sp>
      <p:sp>
        <p:nvSpPr>
          <p:cNvPr id="11267" name="Rectangle 3"/>
          <p:cNvSpPr>
            <a:spLocks noChangeArrowheads="1"/>
          </p:cNvSpPr>
          <p:nvPr/>
        </p:nvSpPr>
        <p:spPr bwMode="auto">
          <a:xfrm>
            <a:off x="914400" y="1905000"/>
            <a:ext cx="7543800" cy="1662113"/>
          </a:xfrm>
          <a:prstGeom prst="rect">
            <a:avLst/>
          </a:prstGeom>
          <a:noFill/>
          <a:ln w="9525">
            <a:noFill/>
            <a:miter lim="800000"/>
            <a:headEnd/>
            <a:tailEnd/>
          </a:ln>
        </p:spPr>
        <p:txBody>
          <a:bodyPr>
            <a:spAutoFit/>
          </a:bodyPr>
          <a:lstStyle/>
          <a:p>
            <a:pPr marL="457200" indent="-457200">
              <a:buFont typeface="Arial" charset="0"/>
              <a:buChar char="•"/>
            </a:pPr>
            <a:r>
              <a:rPr lang="en-US" sz="2000" b="0" i="1"/>
              <a:t>It finds a solution empirically (based on observation and experience more than upon theory and abstraction). </a:t>
            </a:r>
          </a:p>
          <a:p>
            <a:pPr marL="457200" indent="-457200"/>
            <a:r>
              <a:rPr lang="en-US" sz="2000" b="0" i="1"/>
              <a:t>	i.e. the research </a:t>
            </a:r>
            <a:r>
              <a:rPr lang="en-US" sz="2000" b="0" i="1">
                <a:latin typeface="Arial" charset="0"/>
              </a:rPr>
              <a:t>bases its findings on direct or indirect observation as its test of reality.</a:t>
            </a:r>
          </a:p>
          <a:p>
            <a:pPr marL="457200" indent="-457200">
              <a:lnSpc>
                <a:spcPct val="90000"/>
              </a:lnSpc>
              <a:spcBef>
                <a:spcPct val="20000"/>
              </a:spcBef>
              <a:buFont typeface="Arial" charset="0"/>
              <a:buChar char="•"/>
            </a:pPr>
            <a:r>
              <a:rPr lang="en-US" sz="2000" b="0" i="1">
                <a:latin typeface="Arial" charset="0"/>
              </a:rPr>
              <a:t> </a:t>
            </a:r>
            <a:r>
              <a:rPr lang="en-US" sz="2000" b="0" i="1"/>
              <a:t>It can be qualitative &amp; quantitative.</a:t>
            </a:r>
            <a:endParaRPr lang="en-US" sz="2000" b="0"/>
          </a:p>
        </p:txBody>
      </p:sp>
      <p:sp>
        <p:nvSpPr>
          <p:cNvPr id="11268" name="Rectangle 4"/>
          <p:cNvSpPr>
            <a:spLocks noChangeArrowheads="1"/>
          </p:cNvSpPr>
          <p:nvPr/>
        </p:nvSpPr>
        <p:spPr bwMode="auto">
          <a:xfrm>
            <a:off x="914400" y="3629025"/>
            <a:ext cx="7696200" cy="1662113"/>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2000" b="0" i="1"/>
              <a:t>Statistical formulas are fundamental to forming logical, valid conclusions. </a:t>
            </a:r>
          </a:p>
          <a:p>
            <a:pPr marL="342900" indent="-342900">
              <a:lnSpc>
                <a:spcPct val="90000"/>
              </a:lnSpc>
              <a:spcBef>
                <a:spcPct val="20000"/>
              </a:spcBef>
              <a:buFontTx/>
              <a:buChar char="•"/>
            </a:pPr>
            <a:endParaRPr lang="en-US" sz="2000" b="0" i="1"/>
          </a:p>
          <a:p>
            <a:pPr marL="342900" indent="-342900">
              <a:lnSpc>
                <a:spcPct val="90000"/>
              </a:lnSpc>
              <a:spcBef>
                <a:spcPct val="20000"/>
              </a:spcBef>
            </a:pPr>
            <a:r>
              <a:rPr lang="en-US" sz="2000" b="0" i="1">
                <a:solidFill>
                  <a:srgbClr val="FF0000"/>
                </a:solidFill>
              </a:rPr>
              <a:t>	Example:  - </a:t>
            </a:r>
            <a:r>
              <a:rPr lang="en-US" sz="2000" b="0" i="1"/>
              <a:t>physical model tests in engineering</a:t>
            </a:r>
          </a:p>
          <a:p>
            <a:pPr marL="342900" indent="-342900">
              <a:lnSpc>
                <a:spcPct val="90000"/>
              </a:lnSpc>
              <a:spcBef>
                <a:spcPct val="20000"/>
              </a:spcBef>
            </a:pPr>
            <a:r>
              <a:rPr lang="en-US" sz="2000" b="0" i="1"/>
              <a:t>		         - Proving the Darcy-Weisbach equation </a:t>
            </a:r>
          </a:p>
        </p:txBody>
      </p:sp>
      <p:pic>
        <p:nvPicPr>
          <p:cNvPr id="11269" name="Picture 6" descr="old_man_bird_watching_hg_clr"/>
          <p:cNvPicPr>
            <a:picLocks noChangeAspect="1" noChangeArrowheads="1" noCrop="1"/>
          </p:cNvPicPr>
          <p:nvPr/>
        </p:nvPicPr>
        <p:blipFill>
          <a:blip r:embed="rId3"/>
          <a:srcRect/>
          <a:stretch>
            <a:fillRect/>
          </a:stretch>
        </p:blipFill>
        <p:spPr bwMode="auto">
          <a:xfrm>
            <a:off x="7391400" y="4038600"/>
            <a:ext cx="1490663" cy="2462213"/>
          </a:xfrm>
          <a:prstGeom prst="rect">
            <a:avLst/>
          </a:prstGeom>
          <a:noFill/>
          <a:ln w="9525">
            <a:noFill/>
            <a:miter lim="800000"/>
            <a:headEnd/>
            <a:tailEnd/>
          </a:ln>
        </p:spPr>
      </p:pic>
      <p:sp>
        <p:nvSpPr>
          <p:cNvPr id="11270" name="Text Box 2"/>
          <p:cNvSpPr txBox="1">
            <a:spLocks noChangeArrowheads="1"/>
          </p:cNvSpPr>
          <p:nvPr/>
        </p:nvSpPr>
        <p:spPr bwMode="auto">
          <a:xfrm>
            <a:off x="304800" y="1524000"/>
            <a:ext cx="4800600" cy="369888"/>
          </a:xfrm>
          <a:prstGeom prst="rect">
            <a:avLst/>
          </a:prstGeom>
          <a:noFill/>
          <a:ln w="9525">
            <a:noFill/>
            <a:miter lim="800000"/>
            <a:headEnd/>
            <a:tailEnd/>
          </a:ln>
        </p:spPr>
        <p:txBody>
          <a:bodyPr>
            <a:spAutoFit/>
          </a:bodyPr>
          <a:lstStyle/>
          <a:p>
            <a:pPr>
              <a:spcBef>
                <a:spcPct val="50000"/>
              </a:spcBef>
            </a:pPr>
            <a:r>
              <a:rPr lang="en-US" sz="1800">
                <a:latin typeface="Arial" charset="0"/>
              </a:rPr>
              <a:t>EMPIRICAL RESEARCH</a:t>
            </a:r>
          </a:p>
        </p:txBody>
      </p:sp>
      <p:sp>
        <p:nvSpPr>
          <p:cNvPr id="11271" name="Rectangle 7"/>
          <p:cNvSpPr>
            <a:spLocks noChangeArrowheads="1"/>
          </p:cNvSpPr>
          <p:nvPr/>
        </p:nvSpPr>
        <p:spPr bwMode="auto">
          <a:xfrm>
            <a:off x="3048000" y="666750"/>
            <a:ext cx="3001963" cy="461963"/>
          </a:xfrm>
          <a:prstGeom prst="rect">
            <a:avLst/>
          </a:prstGeom>
          <a:noFill/>
          <a:ln w="9525">
            <a:noFill/>
            <a:miter lim="800000"/>
            <a:headEnd/>
            <a:tailEnd/>
          </a:ln>
        </p:spPr>
        <p:txBody>
          <a:bodyPr wrap="none">
            <a:spAutoFit/>
          </a:bodyPr>
          <a:lstStyle/>
          <a:p>
            <a:pPr algn="ctr"/>
            <a:r>
              <a:rPr lang="en-US" sz="2400">
                <a:solidFill>
                  <a:schemeClr val="tx2"/>
                </a:solidFill>
              </a:rPr>
              <a:t>Lesson 2 – Cont’d …</a:t>
            </a:r>
          </a:p>
        </p:txBody>
      </p:sp>
      <p:sp>
        <p:nvSpPr>
          <p:cNvPr id="11272" name="Rectangle 7"/>
          <p:cNvSpPr>
            <a:spLocks noChangeArrowheads="1"/>
          </p:cNvSpPr>
          <p:nvPr/>
        </p:nvSpPr>
        <p:spPr bwMode="auto">
          <a:xfrm>
            <a:off x="609600" y="5540375"/>
            <a:ext cx="6781800" cy="1089025"/>
          </a:xfrm>
          <a:prstGeom prst="rect">
            <a:avLst/>
          </a:prstGeom>
          <a:solidFill>
            <a:srgbClr val="FFFF00"/>
          </a:solidFill>
          <a:ln w="9525">
            <a:noFill/>
            <a:miter lim="800000"/>
            <a:headEnd/>
            <a:tailEnd/>
          </a:ln>
        </p:spPr>
        <p:txBody>
          <a:bodyPr>
            <a:spAutoFit/>
          </a:bodyPr>
          <a:lstStyle/>
          <a:p>
            <a:pPr algn="just">
              <a:lnSpc>
                <a:spcPct val="120000"/>
              </a:lnSpc>
              <a:spcBef>
                <a:spcPct val="50000"/>
              </a:spcBef>
            </a:pPr>
            <a:r>
              <a:rPr lang="en-US" sz="1800" b="0" i="1">
                <a:solidFill>
                  <a:srgbClr val="000000"/>
                </a:solidFill>
                <a:latin typeface="Arial" charset="0"/>
                <a:cs typeface="Arial" charset="0"/>
                <a:sym typeface="Wingdings 2" pitchFamily="18" charset="2"/>
              </a:rPr>
              <a:t>Empirical &amp; theoretical/conceptual research complements each other in developing an understanding of the phenomena, in predicting future events.</a:t>
            </a:r>
            <a:endParaRPr lang="en-US" sz="1800" b="0" i="1">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2291" name="Rectangle 2"/>
          <p:cNvSpPr>
            <a:spLocks noChangeArrowheads="1"/>
          </p:cNvSpPr>
          <p:nvPr/>
        </p:nvSpPr>
        <p:spPr bwMode="auto">
          <a:xfrm>
            <a:off x="381000" y="1676400"/>
            <a:ext cx="7772400" cy="533400"/>
          </a:xfrm>
          <a:prstGeom prst="rect">
            <a:avLst/>
          </a:prstGeom>
          <a:noFill/>
          <a:ln w="9525">
            <a:noFill/>
            <a:miter lim="800000"/>
            <a:headEnd/>
            <a:tailEnd/>
          </a:ln>
        </p:spPr>
        <p:txBody>
          <a:bodyPr anchor="ctr"/>
          <a:lstStyle/>
          <a:p>
            <a:pPr eaLnBrk="0" hangingPunct="0"/>
            <a:r>
              <a:rPr lang="en-US" sz="2200" i="1">
                <a:solidFill>
                  <a:schemeClr val="tx2"/>
                </a:solidFill>
              </a:rPr>
              <a:t>Experimental Research</a:t>
            </a:r>
          </a:p>
        </p:txBody>
      </p:sp>
      <p:sp>
        <p:nvSpPr>
          <p:cNvPr id="12292" name="Rectangle 7"/>
          <p:cNvSpPr>
            <a:spLocks noChangeArrowheads="1"/>
          </p:cNvSpPr>
          <p:nvPr/>
        </p:nvSpPr>
        <p:spPr bwMode="auto">
          <a:xfrm>
            <a:off x="533400" y="2184400"/>
            <a:ext cx="8305800" cy="2000250"/>
          </a:xfrm>
          <a:prstGeom prst="rect">
            <a:avLst/>
          </a:prstGeom>
          <a:noFill/>
          <a:ln w="9525">
            <a:noFill/>
            <a:miter lim="800000"/>
            <a:headEnd/>
            <a:tailEnd/>
          </a:ln>
        </p:spPr>
        <p:txBody>
          <a:bodyPr>
            <a:spAutoFit/>
          </a:bodyPr>
          <a:lstStyle/>
          <a:p>
            <a:pPr marL="457200" indent="-457200" algn="just">
              <a:buFont typeface="Arial" charset="0"/>
              <a:buChar char="•"/>
            </a:pPr>
            <a:r>
              <a:rPr lang="en-US" sz="2100" b="0" i="1"/>
              <a:t>An experiment is a research situation where at least one independent variable, called the experimental variable, is deliberately manipulated or varied by the researcher.</a:t>
            </a:r>
          </a:p>
          <a:p>
            <a:pPr marL="457200" indent="-457200" algn="just">
              <a:buFont typeface="Arial" charset="0"/>
              <a:buChar char="•"/>
            </a:pPr>
            <a:endParaRPr lang="en-US" sz="2000" b="0" i="1"/>
          </a:p>
          <a:p>
            <a:pPr marL="457200" indent="-457200" algn="just">
              <a:buFont typeface="Arial" charset="0"/>
              <a:buChar char="•"/>
            </a:pPr>
            <a:r>
              <a:rPr lang="en-US" sz="2000" b="0" i="1"/>
              <a:t>Explores cause and effect relationships.</a:t>
            </a:r>
          </a:p>
          <a:p>
            <a:pPr marL="457200" indent="-457200" algn="just">
              <a:buFont typeface="Arial" charset="0"/>
              <a:buChar char="•"/>
            </a:pPr>
            <a:endParaRPr lang="en-US" sz="2100" b="0" i="1"/>
          </a:p>
        </p:txBody>
      </p:sp>
      <p:sp>
        <p:nvSpPr>
          <p:cNvPr id="12293" name="Rectangle 4"/>
          <p:cNvSpPr>
            <a:spLocks noChangeArrowheads="1"/>
          </p:cNvSpPr>
          <p:nvPr/>
        </p:nvSpPr>
        <p:spPr bwMode="auto">
          <a:xfrm>
            <a:off x="533400" y="4051300"/>
            <a:ext cx="7696200" cy="1692275"/>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2100" b="0" i="1"/>
              <a:t>It is common in medical and agricultural sciences.</a:t>
            </a:r>
          </a:p>
          <a:p>
            <a:pPr marL="800100" lvl="1" indent="-342900" algn="just">
              <a:lnSpc>
                <a:spcPct val="90000"/>
              </a:lnSpc>
              <a:spcBef>
                <a:spcPct val="20000"/>
              </a:spcBef>
            </a:pPr>
            <a:r>
              <a:rPr lang="en-US" sz="2100" b="0" i="1">
                <a:solidFill>
                  <a:srgbClr val="FF0000"/>
                </a:solidFill>
              </a:rPr>
              <a:t>Example:</a:t>
            </a:r>
          </a:p>
          <a:p>
            <a:pPr marL="1257300" lvl="2" indent="-342900" algn="just">
              <a:lnSpc>
                <a:spcPct val="90000"/>
              </a:lnSpc>
              <a:spcBef>
                <a:spcPct val="20000"/>
              </a:spcBef>
              <a:buFont typeface="Courier New" pitchFamily="49" charset="0"/>
              <a:buChar char="o"/>
            </a:pPr>
            <a:r>
              <a:rPr lang="en-US" sz="2000" b="0" i="1"/>
              <a:t>Effect of different levels of fertilizer application on the yield of maize. </a:t>
            </a:r>
          </a:p>
          <a:p>
            <a:pPr marL="1257300" lvl="2" indent="-342900" algn="just">
              <a:lnSpc>
                <a:spcPct val="90000"/>
              </a:lnSpc>
              <a:spcBef>
                <a:spcPct val="20000"/>
              </a:spcBef>
              <a:buFont typeface="Courier New" pitchFamily="49" charset="0"/>
              <a:buChar char="o"/>
            </a:pPr>
            <a:r>
              <a:rPr lang="en-US" sz="2000" b="0" i="1"/>
              <a:t>Eating too many bananas causes constipation</a:t>
            </a:r>
            <a:endParaRPr lang="en-US" sz="2100" b="0" i="1">
              <a:solidFill>
                <a:srgbClr val="FF0000"/>
              </a:solidFill>
            </a:endParaRPr>
          </a:p>
        </p:txBody>
      </p:sp>
      <p:pic>
        <p:nvPicPr>
          <p:cNvPr id="12294" name="Picture 4" descr="bananna"/>
          <p:cNvPicPr>
            <a:picLocks noChangeAspect="1" noChangeArrowheads="1"/>
          </p:cNvPicPr>
          <p:nvPr/>
        </p:nvPicPr>
        <p:blipFill>
          <a:blip r:embed="rId3"/>
          <a:srcRect/>
          <a:stretch>
            <a:fillRect/>
          </a:stretch>
        </p:blipFill>
        <p:spPr bwMode="auto">
          <a:xfrm>
            <a:off x="5486400" y="5638800"/>
            <a:ext cx="1219200" cy="1219200"/>
          </a:xfrm>
          <a:prstGeom prst="rect">
            <a:avLst/>
          </a:prstGeom>
          <a:noFill/>
          <a:ln w="9525">
            <a:noFill/>
            <a:miter lim="800000"/>
            <a:headEnd/>
            <a:tailEnd/>
          </a:ln>
        </p:spPr>
      </p:pic>
      <p:pic>
        <p:nvPicPr>
          <p:cNvPr id="12295" name="Picture 6" descr="girl2"/>
          <p:cNvPicPr>
            <a:picLocks noChangeAspect="1" noChangeArrowheads="1"/>
          </p:cNvPicPr>
          <p:nvPr/>
        </p:nvPicPr>
        <p:blipFill>
          <a:blip r:embed="rId4"/>
          <a:srcRect/>
          <a:stretch>
            <a:fillRect/>
          </a:stretch>
        </p:blipFill>
        <p:spPr bwMode="auto">
          <a:xfrm>
            <a:off x="7620000" y="5570538"/>
            <a:ext cx="1112838" cy="128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3315" name="Rectangle 3"/>
          <p:cNvSpPr>
            <a:spLocks noChangeArrowheads="1"/>
          </p:cNvSpPr>
          <p:nvPr/>
        </p:nvSpPr>
        <p:spPr bwMode="auto">
          <a:xfrm>
            <a:off x="685800" y="1752600"/>
            <a:ext cx="8229600" cy="4267200"/>
          </a:xfrm>
          <a:prstGeom prst="rect">
            <a:avLst/>
          </a:prstGeom>
          <a:noFill/>
          <a:ln w="9525">
            <a:noFill/>
            <a:miter lim="800000"/>
            <a:headEnd/>
            <a:tailEnd/>
          </a:ln>
        </p:spPr>
        <p:txBody>
          <a:bodyPr/>
          <a:lstStyle/>
          <a:p>
            <a:pPr marL="342900" indent="-342900">
              <a:lnSpc>
                <a:spcPct val="90000"/>
              </a:lnSpc>
              <a:spcBef>
                <a:spcPct val="20000"/>
              </a:spcBef>
            </a:pPr>
            <a:r>
              <a:rPr lang="en-US" sz="2000" i="1">
                <a:latin typeface="Arial" charset="0"/>
              </a:rPr>
              <a:t>Primary and secondary research</a:t>
            </a:r>
          </a:p>
          <a:p>
            <a:pPr marL="742950" lvl="1" indent="-285750">
              <a:lnSpc>
                <a:spcPct val="90000"/>
              </a:lnSpc>
              <a:spcBef>
                <a:spcPct val="20000"/>
              </a:spcBef>
              <a:buFont typeface="Wingdings" pitchFamily="2" charset="2"/>
              <a:buChar char="ü"/>
            </a:pPr>
            <a:r>
              <a:rPr lang="en-US" sz="2000" b="0" i="1">
                <a:solidFill>
                  <a:srgbClr val="FF0000"/>
                </a:solidFill>
              </a:rPr>
              <a:t>Primary/field research – </a:t>
            </a:r>
            <a:r>
              <a:rPr lang="en-US" sz="2000" b="0" i="1"/>
              <a:t>the collection of data that does not already exist.</a:t>
            </a:r>
          </a:p>
          <a:p>
            <a:pPr marL="742950" lvl="1" indent="-285750">
              <a:lnSpc>
                <a:spcPct val="90000"/>
              </a:lnSpc>
              <a:spcBef>
                <a:spcPct val="20000"/>
              </a:spcBef>
              <a:buFont typeface="Wingdings" pitchFamily="2" charset="2"/>
              <a:buChar char="ü"/>
            </a:pPr>
            <a:endParaRPr lang="en-US" sz="2000" b="0" i="1">
              <a:solidFill>
                <a:schemeClr val="accent2"/>
              </a:solidFill>
            </a:endParaRPr>
          </a:p>
          <a:p>
            <a:pPr marL="742950" lvl="1" indent="-285750">
              <a:lnSpc>
                <a:spcPct val="90000"/>
              </a:lnSpc>
              <a:spcBef>
                <a:spcPct val="20000"/>
              </a:spcBef>
            </a:pPr>
            <a:r>
              <a:rPr lang="en-US" altLang="zh-TW" sz="2000" b="0" i="1">
                <a:solidFill>
                  <a:schemeClr val="accent2"/>
                </a:solidFill>
                <a:ea typeface="新細明體" pitchFamily="18" charset="-120"/>
              </a:rPr>
              <a:t>	Primary Data: </a:t>
            </a:r>
            <a:r>
              <a:rPr lang="en-US" altLang="zh-TW" sz="2000" b="0">
                <a:ea typeface="新細明體" pitchFamily="18" charset="-120"/>
              </a:rPr>
              <a:t>data collected from participants through methods such as telephone, mail, online, and face-to-face (quantitative), and observation studies and focus groups (qualitative)</a:t>
            </a:r>
          </a:p>
          <a:p>
            <a:pPr marL="742950" lvl="1" indent="-285750">
              <a:lnSpc>
                <a:spcPct val="90000"/>
              </a:lnSpc>
              <a:spcBef>
                <a:spcPct val="20000"/>
              </a:spcBef>
              <a:buFont typeface="Wingdings" pitchFamily="2" charset="2"/>
              <a:buChar char="ü"/>
            </a:pPr>
            <a:endParaRPr lang="en-US" sz="2000" b="0" i="1">
              <a:solidFill>
                <a:schemeClr val="accent2"/>
              </a:solidFill>
            </a:endParaRPr>
          </a:p>
          <a:p>
            <a:pPr marL="742950" lvl="1" indent="-285750">
              <a:lnSpc>
                <a:spcPct val="90000"/>
              </a:lnSpc>
              <a:spcBef>
                <a:spcPct val="20000"/>
              </a:spcBef>
              <a:buFont typeface="Wingdings" pitchFamily="2" charset="2"/>
              <a:buChar char="ü"/>
            </a:pPr>
            <a:r>
              <a:rPr lang="en-US" sz="2000" b="0" i="1">
                <a:solidFill>
                  <a:srgbClr val="FF0000"/>
                </a:solidFill>
              </a:rPr>
              <a:t>Secondary/desk research –</a:t>
            </a:r>
            <a:r>
              <a:rPr lang="en-US" sz="2000" b="0" i="1">
                <a:solidFill>
                  <a:schemeClr val="accent2"/>
                </a:solidFill>
              </a:rPr>
              <a:t> </a:t>
            </a:r>
            <a:r>
              <a:rPr lang="en-US" sz="2000" b="0" i="1"/>
              <a:t>the summary, collection and/or synthesis of existing research</a:t>
            </a:r>
          </a:p>
        </p:txBody>
      </p:sp>
      <p:sp>
        <p:nvSpPr>
          <p:cNvPr id="13316" name="Rectangle 4"/>
          <p:cNvSpPr>
            <a:spLocks noChangeArrowheads="1"/>
          </p:cNvSpPr>
          <p:nvPr/>
        </p:nvSpPr>
        <p:spPr bwMode="auto">
          <a:xfrm>
            <a:off x="1447800" y="5200650"/>
            <a:ext cx="7467600" cy="708025"/>
          </a:xfrm>
          <a:prstGeom prst="rect">
            <a:avLst/>
          </a:prstGeom>
          <a:noFill/>
          <a:ln w="9525">
            <a:noFill/>
            <a:miter lim="800000"/>
            <a:headEnd/>
            <a:tailEnd/>
          </a:ln>
        </p:spPr>
        <p:txBody>
          <a:bodyPr>
            <a:spAutoFit/>
          </a:bodyPr>
          <a:lstStyle/>
          <a:p>
            <a:pPr marL="342900" indent="-342900">
              <a:lnSpc>
                <a:spcPct val="90000"/>
              </a:lnSpc>
              <a:spcBef>
                <a:spcPct val="20000"/>
              </a:spcBef>
            </a:pPr>
            <a:r>
              <a:rPr lang="en-US" altLang="zh-TW" sz="2000" b="0" i="1">
                <a:solidFill>
                  <a:schemeClr val="accent2"/>
                </a:solidFill>
                <a:ea typeface="新細明體" pitchFamily="18" charset="-120"/>
              </a:rPr>
              <a:t>Secondary Data: </a:t>
            </a:r>
            <a:r>
              <a:rPr lang="en-US" altLang="zh-TW" sz="2000" b="0">
                <a:ea typeface="新細明體" pitchFamily="18" charset="-120"/>
              </a:rPr>
              <a:t>accessing data through sources such as the</a:t>
            </a:r>
          </a:p>
          <a:p>
            <a:pPr marL="342900" indent="-342900">
              <a:lnSpc>
                <a:spcPct val="90000"/>
              </a:lnSpc>
              <a:spcBef>
                <a:spcPct val="20000"/>
              </a:spcBef>
            </a:pPr>
            <a:r>
              <a:rPr lang="en-US" altLang="zh-TW" sz="2000" b="0">
                <a:ea typeface="新細明體" pitchFamily="18" charset="-120"/>
              </a:rPr>
              <a:t>internet and library</a:t>
            </a:r>
            <a:endParaRPr lang="zh-TW" altLang="en-US" sz="2000" b="0">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4339" name="Rectangle 3"/>
          <p:cNvSpPr>
            <a:spLocks noChangeArrowheads="1"/>
          </p:cNvSpPr>
          <p:nvPr/>
        </p:nvSpPr>
        <p:spPr bwMode="auto">
          <a:xfrm>
            <a:off x="685800" y="1676400"/>
            <a:ext cx="8229600" cy="4267200"/>
          </a:xfrm>
          <a:prstGeom prst="rect">
            <a:avLst/>
          </a:prstGeom>
          <a:noFill/>
          <a:ln w="9525">
            <a:noFill/>
            <a:miter lim="800000"/>
            <a:headEnd/>
            <a:tailEnd/>
          </a:ln>
        </p:spPr>
        <p:txBody>
          <a:bodyPr/>
          <a:lstStyle/>
          <a:p>
            <a:pPr marL="342900" indent="-342900" algn="just">
              <a:lnSpc>
                <a:spcPct val="90000"/>
              </a:lnSpc>
              <a:spcBef>
                <a:spcPct val="20000"/>
              </a:spcBef>
              <a:buFont typeface="Arial" charset="0"/>
              <a:buChar char="•"/>
            </a:pPr>
            <a:r>
              <a:rPr lang="en-US" sz="2000" b="0" i="1">
                <a:solidFill>
                  <a:srgbClr val="FF0000"/>
                </a:solidFill>
              </a:rPr>
              <a:t>Qualitative research </a:t>
            </a:r>
            <a:r>
              <a:rPr lang="en-US" sz="2000" b="0" i="1"/>
              <a:t>is research undertaken to gain insights concerning attitudes, beliefs, motivations and behaviors of individuals to explore a social or human problem and include methods such as focus groups, in-depth interviews, observation research and case studies.</a:t>
            </a:r>
          </a:p>
          <a:p>
            <a:pPr marL="800100" lvl="1" indent="-342900" algn="just">
              <a:buFont typeface="Wingdings" pitchFamily="2" charset="2"/>
              <a:buChar char="ü"/>
            </a:pPr>
            <a:r>
              <a:rPr lang="en-US" sz="2000" b="0" i="1"/>
              <a:t>observations of any behavior that occurs naturally</a:t>
            </a:r>
          </a:p>
          <a:p>
            <a:pPr marL="800100" lvl="1" indent="-342900" algn="just">
              <a:buFont typeface="Wingdings" pitchFamily="2" charset="2"/>
              <a:buChar char="ü"/>
            </a:pPr>
            <a:r>
              <a:rPr lang="en-US" sz="2000" b="0" i="1"/>
              <a:t> not conducted under tight controlled conditions</a:t>
            </a:r>
          </a:p>
          <a:p>
            <a:pPr marL="800100" lvl="1" indent="-342900" algn="just">
              <a:buFont typeface="Wingdings" pitchFamily="2" charset="2"/>
              <a:buChar char="ü"/>
            </a:pPr>
            <a:r>
              <a:rPr lang="en-US" sz="2000" b="0" i="1"/>
              <a:t> goal - describe what is happening &amp; qualify the description with language that clearly illustrates what happened</a:t>
            </a:r>
          </a:p>
          <a:p>
            <a:pPr marL="800100" lvl="1" indent="-342900" algn="just">
              <a:buFont typeface="Wingdings" pitchFamily="2" charset="2"/>
              <a:buChar char="ü"/>
            </a:pPr>
            <a:r>
              <a:rPr lang="en-US" sz="2000" b="0" i="1"/>
              <a:t>does not rely on a lot of numerical calculations</a:t>
            </a:r>
          </a:p>
          <a:p>
            <a:pPr marL="800100" lvl="1" indent="-342900" algn="just">
              <a:buFont typeface="Wingdings" pitchFamily="2" charset="2"/>
              <a:buChar char="ü"/>
            </a:pPr>
            <a:r>
              <a:rPr lang="en-US" sz="2000" b="0" i="1"/>
              <a:t> does not manipulate independent variables</a:t>
            </a:r>
          </a:p>
          <a:p>
            <a:pPr marL="800100" lvl="1" indent="-342900" algn="just">
              <a:buFont typeface="Wingdings" pitchFamily="2" charset="2"/>
              <a:buChar char="ü"/>
            </a:pPr>
            <a:r>
              <a:rPr lang="en-US" sz="2000" b="0" i="1"/>
              <a:t> does not administer a test or treatment</a:t>
            </a:r>
          </a:p>
          <a:p>
            <a:pPr marL="800100" lvl="1" indent="-342900" algn="just">
              <a:buFont typeface="Wingdings" pitchFamily="2" charset="2"/>
              <a:buChar char="ü"/>
            </a:pPr>
            <a:r>
              <a:rPr lang="en-US" sz="2000" b="0" i="1"/>
              <a:t> is flexible in the way knowledge is pursued and developed</a:t>
            </a:r>
          </a:p>
          <a:p>
            <a:pPr marL="800100" lvl="1" indent="-342900" algn="just">
              <a:lnSpc>
                <a:spcPct val="90000"/>
              </a:lnSpc>
              <a:spcBef>
                <a:spcPct val="20000"/>
              </a:spcBef>
            </a:pPr>
            <a:r>
              <a:rPr lang="en-US" sz="2000" b="0" i="1">
                <a:solidFill>
                  <a:srgbClr val="FF0000"/>
                </a:solidFill>
              </a:rPr>
              <a:t>Example:</a:t>
            </a:r>
          </a:p>
          <a:p>
            <a:pPr marL="800100" lvl="1" indent="-342900" algn="just">
              <a:lnSpc>
                <a:spcPct val="90000"/>
              </a:lnSpc>
              <a:spcBef>
                <a:spcPct val="20000"/>
              </a:spcBef>
            </a:pPr>
            <a:r>
              <a:rPr lang="en-US" sz="2000" b="0" i="1"/>
              <a:t> 	Many studies in the field of anthropology falls here.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5363" name="Rectangle 3"/>
          <p:cNvSpPr>
            <a:spLocks noChangeArrowheads="1"/>
          </p:cNvSpPr>
          <p:nvPr/>
        </p:nvSpPr>
        <p:spPr bwMode="auto">
          <a:xfrm>
            <a:off x="685800" y="1752600"/>
            <a:ext cx="8229600" cy="4724400"/>
          </a:xfrm>
          <a:prstGeom prst="rect">
            <a:avLst/>
          </a:prstGeom>
          <a:noFill/>
          <a:ln w="9525">
            <a:noFill/>
            <a:miter lim="800000"/>
            <a:headEnd/>
            <a:tailEnd/>
          </a:ln>
        </p:spPr>
        <p:txBody>
          <a:bodyPr/>
          <a:lstStyle/>
          <a:p>
            <a:pPr marL="342900" indent="-342900" algn="just">
              <a:lnSpc>
                <a:spcPct val="90000"/>
              </a:lnSpc>
              <a:spcBef>
                <a:spcPct val="20000"/>
              </a:spcBef>
              <a:buFont typeface="Arial" charset="0"/>
              <a:buChar char="•"/>
            </a:pPr>
            <a:r>
              <a:rPr lang="en-US" sz="2000" b="0" i="1">
                <a:solidFill>
                  <a:srgbClr val="FF0000"/>
                </a:solidFill>
              </a:rPr>
              <a:t>Quantitative research </a:t>
            </a:r>
            <a:r>
              <a:rPr lang="en-US" sz="2000" b="0" i="1"/>
              <a:t>is research concerned with the measurement of attitudes, behaviours and perceptions and includes interviewing methods such as telephone, intercept and door-to-door interviews as well as self-completion methods such as mail outs and online surveys.</a:t>
            </a:r>
            <a:endParaRPr lang="en-US" sz="2000" b="0" i="1">
              <a:solidFill>
                <a:schemeClr val="accent2"/>
              </a:solidFill>
              <a:latin typeface="Arial" charset="0"/>
            </a:endParaRPr>
          </a:p>
          <a:p>
            <a:pPr marL="342900" indent="-342900" algn="just">
              <a:lnSpc>
                <a:spcPct val="90000"/>
              </a:lnSpc>
              <a:spcBef>
                <a:spcPct val="20000"/>
              </a:spcBef>
            </a:pPr>
            <a:endParaRPr lang="en-US" sz="2000" b="0" i="1">
              <a:solidFill>
                <a:srgbClr val="FF0000"/>
              </a:solidFill>
              <a:latin typeface="Arial" charset="0"/>
            </a:endParaRPr>
          </a:p>
          <a:p>
            <a:pPr marL="1257300" lvl="2" indent="-342900" algn="just">
              <a:buFont typeface="Arial" charset="0"/>
              <a:buChar char="•"/>
            </a:pPr>
            <a:r>
              <a:rPr lang="en-US" sz="2000" b="0" i="1">
                <a:solidFill>
                  <a:srgbClr val="FF0000"/>
                </a:solidFill>
              </a:rPr>
              <a:t> </a:t>
            </a:r>
            <a:r>
              <a:rPr lang="en-US" sz="2000" b="0" i="1"/>
              <a:t>Relies on strict experimental control</a:t>
            </a:r>
          </a:p>
          <a:p>
            <a:pPr marL="1257300" lvl="2" indent="-342900" algn="just">
              <a:buFont typeface="Arial" charset="0"/>
              <a:buChar char="•"/>
            </a:pPr>
            <a:r>
              <a:rPr lang="en-US" sz="2000" b="0" i="1"/>
              <a:t> Uses numerical information to describe behavior</a:t>
            </a:r>
          </a:p>
          <a:p>
            <a:pPr marL="1257300" lvl="2" indent="-342900" algn="just">
              <a:buFont typeface="Arial" charset="0"/>
              <a:buChar char="•"/>
            </a:pPr>
            <a:r>
              <a:rPr lang="en-US" sz="2000" b="0" i="1"/>
              <a:t> Numerical in nature</a:t>
            </a:r>
          </a:p>
          <a:p>
            <a:pPr marL="1257300" lvl="2" indent="-342900" algn="just">
              <a:buFont typeface="Arial" charset="0"/>
              <a:buChar char="•"/>
            </a:pPr>
            <a:r>
              <a:rPr lang="en-US" sz="2000" b="0" i="1"/>
              <a:t> Primary tool of collection is tests</a:t>
            </a:r>
          </a:p>
          <a:p>
            <a:pPr marL="1257300" lvl="2" indent="-342900" algn="just">
              <a:buFont typeface="Arial" charset="0"/>
              <a:buChar char="•"/>
            </a:pPr>
            <a:r>
              <a:rPr lang="en-US" sz="2000" b="0" i="1"/>
              <a:t> Procedures are examined for reliability,</a:t>
            </a:r>
          </a:p>
          <a:p>
            <a:pPr marL="1257300" lvl="2" indent="-342900" algn="just">
              <a:buFont typeface="Arial" charset="0"/>
              <a:buChar char="•"/>
            </a:pPr>
            <a:r>
              <a:rPr lang="en-US" sz="2000" b="0" i="1"/>
              <a:t> validity, and objectivity</a:t>
            </a:r>
          </a:p>
          <a:p>
            <a:pPr marL="1257300" lvl="2" indent="-342900" algn="just">
              <a:buFont typeface="Arial" charset="0"/>
              <a:buChar char="•"/>
            </a:pPr>
            <a:r>
              <a:rPr lang="en-US" sz="2000" b="0" i="1"/>
              <a:t> Extensive planning</a:t>
            </a:r>
            <a:endParaRPr lang="en-US" sz="2000" b="0" i="1">
              <a:solidFill>
                <a:srgbClr val="FF0000"/>
              </a:solidFill>
              <a:latin typeface="Arial" charset="0"/>
            </a:endParaRPr>
          </a:p>
          <a:p>
            <a:pPr marL="1257300" lvl="2" indent="-342900"/>
            <a:r>
              <a:rPr lang="en-US" sz="2000" b="0" i="1">
                <a:solidFill>
                  <a:srgbClr val="FF0000"/>
                </a:solidFill>
              </a:rPr>
              <a:t>Example:</a:t>
            </a:r>
          </a:p>
          <a:p>
            <a:pPr marL="1257300" lvl="2" indent="-342900"/>
            <a:r>
              <a:rPr lang="en-US" sz="2000" b="0" i="1">
                <a:solidFill>
                  <a:srgbClr val="FF0000"/>
                </a:solidFill>
              </a:rPr>
              <a:t>	</a:t>
            </a:r>
            <a:r>
              <a:rPr lang="en-US" sz="2000" b="0" i="1"/>
              <a:t>Survey on the prevalence of HIV/AIDS in Hawassa town</a:t>
            </a:r>
            <a:endParaRPr lang="en-US" sz="1800" b="0" i="1"/>
          </a:p>
          <a:p>
            <a:pPr marL="1257300" lvl="2" indent="-342900"/>
            <a:endParaRPr lang="en-US" sz="2000" b="0" i="1">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Lesson 2 – Cont’d …</a:t>
            </a:r>
          </a:p>
        </p:txBody>
      </p:sp>
      <p:sp>
        <p:nvSpPr>
          <p:cNvPr id="15363" name="Rectangle 3"/>
          <p:cNvSpPr>
            <a:spLocks noChangeArrowheads="1"/>
          </p:cNvSpPr>
          <p:nvPr/>
        </p:nvSpPr>
        <p:spPr bwMode="auto">
          <a:xfrm>
            <a:off x="533400" y="1676400"/>
            <a:ext cx="8229600" cy="2895600"/>
          </a:xfrm>
          <a:prstGeom prst="rect">
            <a:avLst/>
          </a:prstGeom>
          <a:noFill/>
          <a:ln w="9525">
            <a:noFill/>
            <a:miter lim="800000"/>
            <a:headEnd/>
            <a:tailEnd/>
          </a:ln>
        </p:spPr>
        <p:txBody>
          <a:bodyPr/>
          <a:lstStyle/>
          <a:p>
            <a:pPr algn="just">
              <a:defRPr/>
            </a:pPr>
            <a:r>
              <a:rPr lang="en-US" sz="2100" b="0" i="1" dirty="0">
                <a:solidFill>
                  <a:srgbClr val="FF0000"/>
                </a:solidFill>
              </a:rPr>
              <a:t>Correlational research- </a:t>
            </a:r>
          </a:p>
          <a:p>
            <a:pPr marL="914400" lvl="1" indent="-457200" algn="just">
              <a:buFont typeface="Arial" pitchFamily="34" charset="0"/>
              <a:buChar char="•"/>
              <a:defRPr/>
            </a:pPr>
            <a:r>
              <a:rPr lang="en-US" sz="2100" b="0" i="1" dirty="0"/>
              <a:t>makes comparisons, looking for trends or tendencies.</a:t>
            </a:r>
          </a:p>
          <a:p>
            <a:pPr marL="800100" lvl="1" indent="-342900" algn="just">
              <a:buFont typeface="Arial" pitchFamily="34" charset="0"/>
              <a:buChar char="•"/>
              <a:defRPr/>
            </a:pPr>
            <a:r>
              <a:rPr lang="en-US" sz="2100" b="0" i="1" dirty="0"/>
              <a:t>Better understand the conditions and events that we encounter (what goes with what)</a:t>
            </a:r>
          </a:p>
          <a:p>
            <a:pPr marL="800100" lvl="1" indent="-342900" algn="just">
              <a:buFont typeface="Arial" pitchFamily="34" charset="0"/>
              <a:buChar char="•"/>
              <a:defRPr/>
            </a:pPr>
            <a:r>
              <a:rPr lang="en-US" sz="2100" b="0" i="1" dirty="0"/>
              <a:t>To predict future conditions and events.</a:t>
            </a:r>
          </a:p>
          <a:p>
            <a:pPr marL="800100" lvl="1" indent="-342900" algn="just">
              <a:buFont typeface="Arial" pitchFamily="34" charset="0"/>
              <a:buChar char="•"/>
              <a:defRPr/>
            </a:pPr>
            <a:r>
              <a:rPr lang="en-US" sz="2100" b="0" i="1" dirty="0"/>
              <a:t>Correlations do not show cause and effect. i.e. Detects relationships between variables but does NOT say that one variable causes another.</a:t>
            </a:r>
          </a:p>
          <a:p>
            <a:pPr marL="342900" indent="-342900" algn="just">
              <a:lnSpc>
                <a:spcPct val="90000"/>
              </a:lnSpc>
              <a:spcBef>
                <a:spcPct val="20000"/>
              </a:spcBef>
              <a:defRPr/>
            </a:pPr>
            <a:r>
              <a:rPr lang="en-US" sz="2100" b="0" i="1" dirty="0">
                <a:solidFill>
                  <a:srgbClr val="FF0000"/>
                </a:solidFill>
              </a:rPr>
              <a:t>Example:</a:t>
            </a:r>
            <a:r>
              <a:rPr lang="en-US" sz="2100" b="0" i="1" dirty="0"/>
              <a:t> Association of Watershed management and erosion rate </a:t>
            </a:r>
          </a:p>
        </p:txBody>
      </p:sp>
      <p:pic>
        <p:nvPicPr>
          <p:cNvPr id="16388" name="Picture 4" descr="girl_licking_ice_cream_hg_clr"/>
          <p:cNvPicPr>
            <a:picLocks noChangeAspect="1" noChangeArrowheads="1" noCrop="1"/>
          </p:cNvPicPr>
          <p:nvPr/>
        </p:nvPicPr>
        <p:blipFill>
          <a:blip r:embed="rId3"/>
          <a:srcRect/>
          <a:stretch>
            <a:fillRect/>
          </a:stretch>
        </p:blipFill>
        <p:spPr bwMode="auto">
          <a:xfrm>
            <a:off x="1752600" y="5029200"/>
            <a:ext cx="1600200" cy="1600200"/>
          </a:xfrm>
          <a:prstGeom prst="rect">
            <a:avLst/>
          </a:prstGeom>
          <a:noFill/>
          <a:ln w="9525">
            <a:noFill/>
            <a:miter lim="800000"/>
            <a:headEnd/>
            <a:tailEnd/>
          </a:ln>
        </p:spPr>
      </p:pic>
      <p:pic>
        <p:nvPicPr>
          <p:cNvPr id="16389" name="Picture 6" descr="killer_darkness_slashing_hg_clr"/>
          <p:cNvPicPr>
            <a:picLocks noChangeAspect="1" noChangeArrowheads="1" noCrop="1"/>
          </p:cNvPicPr>
          <p:nvPr/>
        </p:nvPicPr>
        <p:blipFill>
          <a:blip r:embed="rId4"/>
          <a:srcRect/>
          <a:stretch>
            <a:fillRect/>
          </a:stretch>
        </p:blipFill>
        <p:spPr bwMode="auto">
          <a:xfrm>
            <a:off x="6934200" y="4724400"/>
            <a:ext cx="1524000" cy="2027238"/>
          </a:xfrm>
          <a:prstGeom prst="rect">
            <a:avLst/>
          </a:prstGeom>
          <a:noFill/>
          <a:ln w="9525">
            <a:noFill/>
            <a:miter lim="800000"/>
            <a:headEnd/>
            <a:tailEnd/>
          </a:ln>
        </p:spPr>
      </p:pic>
      <p:sp>
        <p:nvSpPr>
          <p:cNvPr id="16390" name="Text Box 8"/>
          <p:cNvSpPr txBox="1">
            <a:spLocks noChangeArrowheads="1"/>
          </p:cNvSpPr>
          <p:nvPr/>
        </p:nvSpPr>
        <p:spPr bwMode="auto">
          <a:xfrm>
            <a:off x="3657600" y="5151438"/>
            <a:ext cx="2971800" cy="1477962"/>
          </a:xfrm>
          <a:prstGeom prst="rect">
            <a:avLst/>
          </a:prstGeom>
          <a:noFill/>
          <a:ln w="9525">
            <a:solidFill>
              <a:schemeClr val="accent1"/>
            </a:solidFill>
            <a:miter lim="800000"/>
            <a:headEnd/>
            <a:tailEnd/>
          </a:ln>
        </p:spPr>
        <p:txBody>
          <a:bodyPr>
            <a:spAutoFit/>
          </a:bodyPr>
          <a:lstStyle/>
          <a:p>
            <a:pPr algn="just"/>
            <a:r>
              <a:rPr lang="en-US" sz="1800" b="0"/>
              <a:t>A positive correlation between ice cream and murder rates.  Does that mean that ice cream causes murder?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Group Discussion</a:t>
            </a:r>
          </a:p>
        </p:txBody>
      </p:sp>
      <p:sp>
        <p:nvSpPr>
          <p:cNvPr id="43011" name="Rectangle 3"/>
          <p:cNvSpPr>
            <a:spLocks noChangeArrowheads="1"/>
          </p:cNvSpPr>
          <p:nvPr/>
        </p:nvSpPr>
        <p:spPr bwMode="auto">
          <a:xfrm>
            <a:off x="914400" y="1676400"/>
            <a:ext cx="7696200" cy="2514600"/>
          </a:xfrm>
          <a:prstGeom prst="rect">
            <a:avLst/>
          </a:prstGeom>
          <a:noFill/>
          <a:ln w="9525">
            <a:noFill/>
            <a:miter lim="800000"/>
            <a:headEnd/>
            <a:tailEnd/>
          </a:ln>
        </p:spPr>
        <p:txBody>
          <a:bodyPr/>
          <a:lstStyle/>
          <a:p>
            <a:pPr marL="342900" indent="-342900" algn="just">
              <a:lnSpc>
                <a:spcPct val="90000"/>
              </a:lnSpc>
              <a:spcBef>
                <a:spcPct val="20000"/>
              </a:spcBef>
              <a:buFontTx/>
              <a:buChar char="•"/>
              <a:defRPr/>
            </a:pPr>
            <a:r>
              <a:rPr lang="en-US" sz="1800" b="0" i="1" dirty="0">
                <a:solidFill>
                  <a:srgbClr val="FF0000"/>
                </a:solidFill>
                <a:latin typeface="Arial" charset="0"/>
              </a:rPr>
              <a:t>Group yourself into four</a:t>
            </a:r>
          </a:p>
          <a:p>
            <a:pPr marL="800100" lvl="1" indent="-342900" algn="just">
              <a:lnSpc>
                <a:spcPct val="90000"/>
              </a:lnSpc>
              <a:spcBef>
                <a:spcPct val="20000"/>
              </a:spcBef>
              <a:buFontTx/>
              <a:buChar char="•"/>
              <a:defRPr/>
            </a:pPr>
            <a:r>
              <a:rPr lang="en-US" sz="1800" b="0" i="1" dirty="0">
                <a:latin typeface="Arial" charset="0"/>
              </a:rPr>
              <a:t>Formulate research topics (basic, applied or a combination) in your field of specialization and </a:t>
            </a:r>
          </a:p>
          <a:p>
            <a:pPr marL="800100" lvl="1" indent="-342900" algn="just">
              <a:lnSpc>
                <a:spcPct val="90000"/>
              </a:lnSpc>
              <a:spcBef>
                <a:spcPct val="20000"/>
              </a:spcBef>
              <a:buFont typeface="Arial" charset="0"/>
              <a:buChar char="•"/>
              <a:defRPr/>
            </a:pPr>
            <a:r>
              <a:rPr lang="en-US" sz="1800" b="0" i="1" dirty="0">
                <a:latin typeface="Arial" charset="0"/>
              </a:rPr>
              <a:t>Give reasons why a topic is labeled as basic, applied or both? Discuss</a:t>
            </a:r>
          </a:p>
          <a:p>
            <a:pPr marL="800100" lvl="1" indent="-342900" algn="just">
              <a:lnSpc>
                <a:spcPct val="90000"/>
              </a:lnSpc>
              <a:spcBef>
                <a:spcPct val="20000"/>
              </a:spcBef>
              <a:buFont typeface="Arial" charset="0"/>
              <a:buChar char="•"/>
              <a:defRPr/>
            </a:pPr>
            <a:r>
              <a:rPr lang="en-US" sz="1800" b="0" i="1" dirty="0">
                <a:latin typeface="Arial" charset="0"/>
              </a:rPr>
              <a:t>Present the gist of discussions.</a:t>
            </a:r>
          </a:p>
          <a:p>
            <a:pPr marL="800100" lvl="1" indent="-342900" algn="just">
              <a:lnSpc>
                <a:spcPct val="90000"/>
              </a:lnSpc>
              <a:spcBef>
                <a:spcPct val="20000"/>
              </a:spcBef>
              <a:buFontTx/>
              <a:buChar char="•"/>
              <a:defRPr/>
            </a:pPr>
            <a:endParaRPr lang="en-US" sz="1800" b="0" i="1" dirty="0">
              <a:solidFill>
                <a:srgbClr val="FF0000"/>
              </a:solidFill>
              <a:latin typeface="Arial" charset="0"/>
            </a:endParaRPr>
          </a:p>
          <a:p>
            <a:pPr marL="342900" indent="-342900" algn="just">
              <a:lnSpc>
                <a:spcPct val="90000"/>
              </a:lnSpc>
              <a:spcBef>
                <a:spcPct val="20000"/>
              </a:spcBef>
              <a:defRPr/>
            </a:pPr>
            <a:r>
              <a:rPr lang="en-US" sz="1800" b="0" i="1" dirty="0">
                <a:solidFill>
                  <a:srgbClr val="FF0000"/>
                </a:solidFill>
                <a:latin typeface="Arial" charset="0"/>
              </a:rPr>
              <a:t>Example on research topics</a:t>
            </a:r>
          </a:p>
          <a:p>
            <a:pPr marL="457200" indent="-457200" algn="just">
              <a:lnSpc>
                <a:spcPct val="90000"/>
              </a:lnSpc>
              <a:spcBef>
                <a:spcPct val="20000"/>
              </a:spcBef>
              <a:buFont typeface="+mj-lt"/>
              <a:buAutoNum type="arabicPeriod"/>
              <a:defRPr/>
            </a:pPr>
            <a:r>
              <a:rPr lang="en-US" sz="1800" b="0" dirty="0">
                <a:latin typeface="Arial" charset="0"/>
              </a:rPr>
              <a:t>The design and analysis of computer algorithms</a:t>
            </a:r>
          </a:p>
          <a:p>
            <a:pPr marL="342900" indent="-342900">
              <a:buFont typeface="+mj-lt"/>
              <a:buAutoNum type="arabicPeriod"/>
              <a:defRPr/>
            </a:pPr>
            <a:r>
              <a:rPr lang="en-US" sz="1800" b="0" dirty="0"/>
              <a:t>The Economic Impacts of Unacceptable Web Site Download Speeds</a:t>
            </a:r>
          </a:p>
          <a:p>
            <a:pPr marL="342900" indent="-342900">
              <a:buFont typeface="+mj-lt"/>
              <a:buAutoNum type="arabicPeriod"/>
              <a:defRPr/>
            </a:pPr>
            <a:r>
              <a:rPr lang="en-US" sz="1800" b="0" dirty="0"/>
              <a:t>Study on urban people perceptions towards condominium houses.</a:t>
            </a:r>
            <a:endParaRPr lang="en-US" sz="1800" b="0" i="1" dirty="0">
              <a:solidFill>
                <a:srgbClr val="FF0000"/>
              </a:solidFill>
              <a:latin typeface="Arial" charset="0"/>
            </a:endParaRPr>
          </a:p>
          <a:p>
            <a:pPr marL="342900" indent="-342900" algn="just">
              <a:lnSpc>
                <a:spcPct val="90000"/>
              </a:lnSpc>
              <a:spcBef>
                <a:spcPct val="20000"/>
              </a:spcBef>
              <a:defRPr/>
            </a:pPr>
            <a:endParaRPr lang="en-US" sz="1800" b="0" i="1" dirty="0">
              <a:solidFill>
                <a:srgbClr val="FF0000"/>
              </a:solidFill>
              <a:latin typeface="Arial" charset="0"/>
            </a:endParaRPr>
          </a:p>
          <a:p>
            <a:pPr marL="342900" indent="-342900" algn="just">
              <a:lnSpc>
                <a:spcPct val="90000"/>
              </a:lnSpc>
              <a:spcBef>
                <a:spcPct val="20000"/>
              </a:spcBef>
              <a:defRPr/>
            </a:pPr>
            <a:r>
              <a:rPr lang="en-US" sz="1800" b="0" i="1" dirty="0">
                <a:solidFill>
                  <a:srgbClr val="FF0000"/>
                </a:solidFill>
                <a:latin typeface="Arial" charset="0"/>
              </a:rPr>
              <a:t>How do you label topic no. 3.? Is it a quantitative or qualitative research?</a:t>
            </a:r>
          </a:p>
          <a:p>
            <a:pPr marL="342900" indent="-342900" algn="just">
              <a:lnSpc>
                <a:spcPct val="90000"/>
              </a:lnSpc>
              <a:spcBef>
                <a:spcPct val="20000"/>
              </a:spcBef>
              <a:buFont typeface="Arial" charset="0"/>
              <a:buChar char="•"/>
              <a:defRPr/>
            </a:pPr>
            <a:endParaRPr lang="en-US" sz="1800" b="0" i="1" dirty="0">
              <a:solidFill>
                <a:srgbClr val="FF0000"/>
              </a:solidFill>
              <a:latin typeface="Arial" charset="0"/>
            </a:endParaRPr>
          </a:p>
          <a:p>
            <a:pPr marL="342900" indent="-342900" algn="just">
              <a:lnSpc>
                <a:spcPct val="90000"/>
              </a:lnSpc>
              <a:spcBef>
                <a:spcPct val="20000"/>
              </a:spcBef>
              <a:defRPr/>
            </a:pPr>
            <a:endParaRPr lang="en-US" sz="2000" b="0" i="1"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304800"/>
            <a:ext cx="2438400" cy="711200"/>
          </a:xfrm>
          <a:prstGeom prst="rect">
            <a:avLst/>
          </a:prstGeom>
          <a:solidFill>
            <a:srgbClr val="FFFFFF"/>
          </a:solidFill>
          <a:ln w="9525">
            <a:solidFill>
              <a:schemeClr val="tx1"/>
            </a:solidFill>
            <a:miter lim="800000"/>
            <a:headEnd/>
            <a:tailEnd/>
          </a:ln>
        </p:spPr>
        <p:txBody>
          <a:bodyPr>
            <a:spAutoFit/>
          </a:bodyPr>
          <a:lstStyle/>
          <a:p>
            <a:r>
              <a:rPr lang="en-US" sz="4000">
                <a:solidFill>
                  <a:schemeClr val="tx2"/>
                </a:solidFill>
                <a:latin typeface="Times New Roman" pitchFamily="18" charset="0"/>
                <a:cs typeface="Times New Roman" pitchFamily="18" charset="0"/>
              </a:rPr>
              <a:t>Unit</a:t>
            </a:r>
            <a:r>
              <a:rPr lang="en-US" sz="2400">
                <a:solidFill>
                  <a:schemeClr val="tx2"/>
                </a:solidFill>
              </a:rPr>
              <a:t> </a:t>
            </a:r>
          </a:p>
        </p:txBody>
      </p:sp>
      <p:sp>
        <p:nvSpPr>
          <p:cNvPr id="7171" name="Text Box 3"/>
          <p:cNvSpPr txBox="1">
            <a:spLocks noChangeArrowheads="1"/>
          </p:cNvSpPr>
          <p:nvPr/>
        </p:nvSpPr>
        <p:spPr bwMode="auto">
          <a:xfrm>
            <a:off x="2590800" y="304800"/>
            <a:ext cx="457200" cy="711200"/>
          </a:xfrm>
          <a:prstGeom prst="rect">
            <a:avLst/>
          </a:prstGeom>
          <a:solidFill>
            <a:schemeClr val="accent1"/>
          </a:solidFill>
          <a:ln w="9525">
            <a:solidFill>
              <a:schemeClr val="tx1"/>
            </a:solidFill>
            <a:miter lim="800000"/>
            <a:headEnd/>
            <a:tailEnd/>
          </a:ln>
        </p:spPr>
        <p:txBody>
          <a:bodyPr>
            <a:spAutoFit/>
          </a:bodyPr>
          <a:lstStyle/>
          <a:p>
            <a:pPr algn="ctr"/>
            <a:r>
              <a:rPr lang="en-US" sz="4000">
                <a:solidFill>
                  <a:srgbClr val="FFFFFF"/>
                </a:solidFill>
              </a:rPr>
              <a:t>1</a:t>
            </a:r>
          </a:p>
        </p:txBody>
      </p:sp>
      <p:sp>
        <p:nvSpPr>
          <p:cNvPr id="7172" name="Text Box 4"/>
          <p:cNvSpPr txBox="1">
            <a:spLocks noChangeArrowheads="1"/>
          </p:cNvSpPr>
          <p:nvPr/>
        </p:nvSpPr>
        <p:spPr bwMode="auto">
          <a:xfrm>
            <a:off x="457200" y="3048000"/>
            <a:ext cx="8153400" cy="823913"/>
          </a:xfrm>
          <a:prstGeom prst="rect">
            <a:avLst/>
          </a:prstGeom>
          <a:noFill/>
          <a:ln w="9525">
            <a:noFill/>
            <a:miter lim="800000"/>
            <a:headEnd/>
            <a:tailEnd/>
          </a:ln>
        </p:spPr>
        <p:txBody>
          <a:bodyPr>
            <a:spAutoFit/>
          </a:bodyPr>
          <a:lstStyle/>
          <a:p>
            <a:pPr algn="ctr"/>
            <a:r>
              <a:rPr lang="en-US" sz="4800" b="1">
                <a:solidFill>
                  <a:schemeClr val="tx2"/>
                </a:solidFill>
                <a:latin typeface="Times New Roman" pitchFamily="18" charset="0"/>
                <a:cs typeface="Times New Roman" pitchFamily="18" charset="0"/>
              </a:rPr>
              <a:t>The Concept of Research</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Group Discussion</a:t>
            </a:r>
          </a:p>
        </p:txBody>
      </p:sp>
      <p:sp>
        <p:nvSpPr>
          <p:cNvPr id="18435" name="Rectangle 3"/>
          <p:cNvSpPr>
            <a:spLocks noChangeArrowheads="1"/>
          </p:cNvSpPr>
          <p:nvPr/>
        </p:nvSpPr>
        <p:spPr bwMode="auto">
          <a:xfrm>
            <a:off x="914400" y="1676400"/>
            <a:ext cx="7696200" cy="4800600"/>
          </a:xfrm>
          <a:prstGeom prst="rect">
            <a:avLst/>
          </a:prstGeom>
          <a:noFill/>
          <a:ln w="9525">
            <a:noFill/>
            <a:miter lim="800000"/>
            <a:headEnd/>
            <a:tailEnd/>
          </a:ln>
        </p:spPr>
        <p:txBody>
          <a:bodyPr/>
          <a:lstStyle/>
          <a:p>
            <a:pPr marL="342900" indent="-342900" algn="just">
              <a:lnSpc>
                <a:spcPct val="90000"/>
              </a:lnSpc>
              <a:spcBef>
                <a:spcPct val="20000"/>
              </a:spcBef>
            </a:pPr>
            <a:r>
              <a:rPr lang="en-US" sz="1800" b="0" i="1">
                <a:solidFill>
                  <a:srgbClr val="FF0000"/>
                </a:solidFill>
                <a:latin typeface="Arial" charset="0"/>
              </a:rPr>
              <a:t>Example on research topics – Structural Engineering</a:t>
            </a:r>
          </a:p>
          <a:p>
            <a:pPr marL="342900" indent="-342900" algn="just">
              <a:lnSpc>
                <a:spcPct val="90000"/>
              </a:lnSpc>
              <a:spcBef>
                <a:spcPct val="20000"/>
              </a:spcBef>
            </a:pPr>
            <a:r>
              <a:rPr lang="en-US" sz="1800" b="0" i="1">
                <a:latin typeface="Arial" charset="0"/>
              </a:rPr>
              <a:t>(taken from 2010 ASCE, Journal of Structural Engineering)</a:t>
            </a:r>
            <a:endParaRPr lang="en-US" sz="1800" b="0" i="1">
              <a:solidFill>
                <a:srgbClr val="FF0000"/>
              </a:solidFill>
              <a:latin typeface="Arial" charset="0"/>
            </a:endParaRPr>
          </a:p>
          <a:p>
            <a:pPr marL="342900" indent="-342900" algn="just">
              <a:buFont typeface="Times New Roman" pitchFamily="18" charset="0"/>
              <a:buAutoNum type="arabicPeriod"/>
            </a:pPr>
            <a:r>
              <a:rPr lang="en-US" sz="1800" b="0"/>
              <a:t>Wind Analysis of a Suspension Bridge: Identification and FEM Simulation </a:t>
            </a:r>
          </a:p>
          <a:p>
            <a:pPr marL="342900" indent="-342900" algn="just">
              <a:buFont typeface="Times New Roman" pitchFamily="18" charset="0"/>
              <a:buAutoNum type="arabicPeriod"/>
            </a:pPr>
            <a:r>
              <a:rPr lang="en-US" sz="1800" b="0"/>
              <a:t>Study on urban people perceptions towards condominium houses.</a:t>
            </a:r>
          </a:p>
          <a:p>
            <a:pPr marL="342900" indent="-342900" algn="just">
              <a:buFont typeface="Times New Roman" pitchFamily="18" charset="0"/>
              <a:buAutoNum type="arabicPeriod"/>
            </a:pPr>
            <a:r>
              <a:rPr lang="en-US" sz="1800" b="0"/>
              <a:t>Seismic Damage Detection of a Full-Scale Shaking Table Test Structure.</a:t>
            </a:r>
          </a:p>
          <a:p>
            <a:pPr marL="342900" indent="-342900" algn="just">
              <a:buFont typeface="Times New Roman" pitchFamily="18" charset="0"/>
              <a:buAutoNum type="arabicPeriod"/>
            </a:pPr>
            <a:r>
              <a:rPr lang="en-US" sz="1800" b="0"/>
              <a:t> Bearing Strength of Cold-Formed Steel Bolted Connections Using Oversized Holes without Washers</a:t>
            </a:r>
          </a:p>
          <a:p>
            <a:pPr marL="342900" indent="-342900" algn="just">
              <a:buFont typeface="Times New Roman" pitchFamily="18" charset="0"/>
              <a:buAutoNum type="arabicPeriod"/>
            </a:pPr>
            <a:r>
              <a:rPr lang="en-US" sz="1800" b="0"/>
              <a:t>Response of High Strength Concrete Columns under Design Fire Exposure.</a:t>
            </a:r>
          </a:p>
          <a:p>
            <a:pPr marL="342900" indent="-342900" algn="just">
              <a:buFont typeface="Times New Roman" pitchFamily="18" charset="0"/>
              <a:buAutoNum type="arabicPeriod"/>
            </a:pPr>
            <a:r>
              <a:rPr lang="en-US" sz="1800" b="0"/>
              <a:t>Modelling Spatially Unrestricted Pedestrian Traffic on Footbridges</a:t>
            </a:r>
          </a:p>
          <a:p>
            <a:pPr marL="342900" indent="-342900" algn="just">
              <a:buFont typeface="Times New Roman" pitchFamily="18" charset="0"/>
              <a:buAutoNum type="arabicPeriod"/>
            </a:pPr>
            <a:r>
              <a:rPr lang="en-US" sz="1800" b="0"/>
              <a:t>Finite Element Modeling of Nonlinear Behavior of Masonry-Infilled RC Frames</a:t>
            </a:r>
            <a:r>
              <a:rPr lang="en-US" sz="1800" b="0" i="1">
                <a:solidFill>
                  <a:srgbClr val="FF0000"/>
                </a:solidFill>
                <a:latin typeface="Arial" charset="0"/>
              </a:rPr>
              <a:t>.</a:t>
            </a:r>
          </a:p>
          <a:p>
            <a:pPr marL="342900" indent="-342900" algn="just">
              <a:lnSpc>
                <a:spcPct val="90000"/>
              </a:lnSpc>
              <a:spcBef>
                <a:spcPct val="20000"/>
              </a:spcBef>
              <a:buFont typeface="Arial" charset="0"/>
              <a:buChar char="•"/>
            </a:pPr>
            <a:endParaRPr lang="en-US" sz="1800" b="0" i="1">
              <a:solidFill>
                <a:srgbClr val="FF0000"/>
              </a:solidFill>
              <a:latin typeface="Arial" charset="0"/>
            </a:endParaRPr>
          </a:p>
          <a:p>
            <a:pPr marL="342900" indent="-342900" algn="just">
              <a:lnSpc>
                <a:spcPct val="90000"/>
              </a:lnSpc>
              <a:spcBef>
                <a:spcPct val="20000"/>
              </a:spcBef>
            </a:pPr>
            <a:endParaRPr lang="en-US" sz="2000" b="0" i="1">
              <a:solidFill>
                <a:schemeClr val="accent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a:solidFill>
                  <a:schemeClr val="tx2"/>
                </a:solidFill>
              </a:rPr>
              <a:t>Group Discussion</a:t>
            </a:r>
          </a:p>
        </p:txBody>
      </p:sp>
      <p:sp>
        <p:nvSpPr>
          <p:cNvPr id="19459" name="Rectangle 3"/>
          <p:cNvSpPr>
            <a:spLocks noChangeArrowheads="1"/>
          </p:cNvSpPr>
          <p:nvPr/>
        </p:nvSpPr>
        <p:spPr bwMode="auto">
          <a:xfrm>
            <a:off x="914400" y="1676400"/>
            <a:ext cx="7696200" cy="3352800"/>
          </a:xfrm>
          <a:prstGeom prst="rect">
            <a:avLst/>
          </a:prstGeom>
          <a:noFill/>
          <a:ln w="9525">
            <a:noFill/>
            <a:miter lim="800000"/>
            <a:headEnd/>
            <a:tailEnd/>
          </a:ln>
        </p:spPr>
        <p:txBody>
          <a:bodyPr/>
          <a:lstStyle/>
          <a:p>
            <a:pPr marL="342900" indent="-342900" algn="just">
              <a:lnSpc>
                <a:spcPct val="90000"/>
              </a:lnSpc>
              <a:spcBef>
                <a:spcPct val="20000"/>
              </a:spcBef>
            </a:pPr>
            <a:r>
              <a:rPr lang="en-US" sz="1800" b="0" i="1">
                <a:solidFill>
                  <a:srgbClr val="FF0000"/>
                </a:solidFill>
                <a:latin typeface="Arial" charset="0"/>
              </a:rPr>
              <a:t>Example on research topics –Geotechnical Engineering  </a:t>
            </a:r>
          </a:p>
          <a:p>
            <a:pPr marL="342900" indent="-342900" algn="just">
              <a:lnSpc>
                <a:spcPct val="90000"/>
              </a:lnSpc>
              <a:spcBef>
                <a:spcPct val="20000"/>
              </a:spcBef>
            </a:pPr>
            <a:r>
              <a:rPr lang="en-US" sz="1800" b="0" i="1">
                <a:latin typeface="Arial" charset="0"/>
              </a:rPr>
              <a:t>(taken from 2010 ASCE, Journal of Geotechnical and Geoenvironmental</a:t>
            </a:r>
          </a:p>
          <a:p>
            <a:pPr marL="342900" indent="-342900" algn="just">
              <a:lnSpc>
                <a:spcPct val="90000"/>
              </a:lnSpc>
              <a:spcBef>
                <a:spcPct val="20000"/>
              </a:spcBef>
            </a:pPr>
            <a:r>
              <a:rPr lang="en-US" sz="1800" b="0" i="1">
                <a:latin typeface="Arial" charset="0"/>
              </a:rPr>
              <a:t>Engineering)</a:t>
            </a:r>
          </a:p>
          <a:p>
            <a:pPr marL="342900" indent="-342900" algn="just">
              <a:lnSpc>
                <a:spcPct val="90000"/>
              </a:lnSpc>
              <a:spcBef>
                <a:spcPct val="20000"/>
              </a:spcBef>
            </a:pPr>
            <a:endParaRPr lang="en-US" sz="1800" b="0" i="1">
              <a:solidFill>
                <a:srgbClr val="FF0000"/>
              </a:solidFill>
              <a:latin typeface="Arial" charset="0"/>
            </a:endParaRPr>
          </a:p>
          <a:p>
            <a:pPr marL="342900" indent="-342900" algn="just">
              <a:buFont typeface="Times New Roman" pitchFamily="18" charset="0"/>
              <a:buAutoNum type="arabicPeriod"/>
            </a:pPr>
            <a:r>
              <a:rPr lang="en-US" sz="1800" b="0"/>
              <a:t>Performance of Geosynthetic-Encased Stone Columns in Embankment Construction: Numerical Investigation</a:t>
            </a:r>
          </a:p>
          <a:p>
            <a:pPr marL="342900" indent="-342900" algn="just">
              <a:buFont typeface="Times New Roman" pitchFamily="18" charset="0"/>
              <a:buAutoNum type="arabicPeriod"/>
            </a:pPr>
            <a:endParaRPr lang="en-US" sz="1800" b="0"/>
          </a:p>
          <a:p>
            <a:pPr marL="342900" indent="-342900" algn="just">
              <a:buFont typeface="Times New Roman" pitchFamily="18" charset="0"/>
              <a:buAutoNum type="arabicPeriod"/>
            </a:pPr>
            <a:r>
              <a:rPr lang="en-US" sz="1800" b="0"/>
              <a:t>Compaction Characteristics of Municipal Solid Waste</a:t>
            </a:r>
          </a:p>
          <a:p>
            <a:pPr marL="342900" indent="-342900" algn="just">
              <a:buFont typeface="Times New Roman" pitchFamily="18" charset="0"/>
              <a:buAutoNum type="arabicPeriod"/>
            </a:pPr>
            <a:endParaRPr lang="en-US" sz="1800" b="0"/>
          </a:p>
          <a:p>
            <a:pPr marL="342900" indent="-342900" algn="just">
              <a:buFont typeface="Times New Roman" pitchFamily="18" charset="0"/>
              <a:buAutoNum type="arabicPeriod"/>
            </a:pPr>
            <a:r>
              <a:rPr lang="en-US" sz="1800" b="0"/>
              <a:t>Mechanistic Corrections for Determining the Resilient Modulus of Base Course Materials Based on Elastic Wave Measurements</a:t>
            </a:r>
          </a:p>
          <a:p>
            <a:pPr marL="342900" indent="-342900" algn="just">
              <a:buFont typeface="Times New Roman" pitchFamily="18" charset="0"/>
              <a:buAutoNum type="arabicPeriod"/>
            </a:pPr>
            <a:endParaRPr lang="en-US" sz="1800" b="0"/>
          </a:p>
          <a:p>
            <a:pPr marL="342900" indent="-342900" algn="just">
              <a:buFont typeface="Times New Roman" pitchFamily="18" charset="0"/>
              <a:buAutoNum type="arabicPeriod"/>
            </a:pPr>
            <a:endParaRPr lang="en-US" sz="1800" b="0"/>
          </a:p>
          <a:p>
            <a:pPr marL="342900" indent="-342900" algn="just">
              <a:lnSpc>
                <a:spcPct val="90000"/>
              </a:lnSpc>
              <a:spcBef>
                <a:spcPct val="20000"/>
              </a:spcBef>
              <a:buFont typeface="Arial" charset="0"/>
              <a:buChar char="•"/>
            </a:pPr>
            <a:endParaRPr lang="en-US" sz="1800" b="0" i="1">
              <a:solidFill>
                <a:srgbClr val="FF0000"/>
              </a:solidFill>
              <a:latin typeface="Arial" charset="0"/>
            </a:endParaRPr>
          </a:p>
          <a:p>
            <a:pPr marL="342900" indent="-342900" algn="just">
              <a:lnSpc>
                <a:spcPct val="90000"/>
              </a:lnSpc>
              <a:spcBef>
                <a:spcPct val="20000"/>
              </a:spcBef>
            </a:pPr>
            <a:endParaRPr lang="en-US" sz="2000" b="0" i="1">
              <a:solidFill>
                <a:schemeClr val="accent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90090"/>
            <a:ext cx="7467600" cy="3539430"/>
          </a:xfrm>
          <a:prstGeom prst="rect">
            <a:avLst/>
          </a:prstGeom>
        </p:spPr>
        <p:txBody>
          <a:bodyPr wrap="square">
            <a:spAutoFit/>
          </a:bodyPr>
          <a:lstStyle/>
          <a:p>
            <a:r>
              <a:rPr lang="en-US" sz="2800" dirty="0" smtClean="0"/>
              <a:t>Read </a:t>
            </a:r>
            <a:r>
              <a:rPr lang="en-US" sz="2800" dirty="0"/>
              <a:t>the thesis dissertation abstracts and identify</a:t>
            </a:r>
            <a:r>
              <a:rPr lang="en-US" sz="2800" dirty="0" smtClean="0"/>
              <a:t>:</a:t>
            </a:r>
          </a:p>
          <a:p>
            <a:r>
              <a:rPr lang="en-US" sz="2800" dirty="0" smtClean="0"/>
              <a:t> </a:t>
            </a:r>
            <a:endParaRPr lang="en-US" sz="2800" dirty="0"/>
          </a:p>
          <a:p>
            <a:pPr lvl="2"/>
            <a:r>
              <a:rPr lang="en-US" sz="2800" dirty="0"/>
              <a:t>–The research problem </a:t>
            </a:r>
          </a:p>
          <a:p>
            <a:pPr lvl="2"/>
            <a:r>
              <a:rPr lang="en-US" sz="2800" dirty="0"/>
              <a:t>–Why is the research problem interesting/important? </a:t>
            </a:r>
          </a:p>
          <a:p>
            <a:pPr lvl="2"/>
            <a:r>
              <a:rPr lang="en-US" sz="2800" dirty="0"/>
              <a:t>–Research sub-problems </a:t>
            </a:r>
          </a:p>
          <a:p>
            <a:pPr lvl="2"/>
            <a:r>
              <a:rPr lang="en-US" sz="2800" dirty="0"/>
              <a:t>–Hypotheses </a:t>
            </a:r>
          </a:p>
        </p:txBody>
      </p:sp>
      <p:sp>
        <p:nvSpPr>
          <p:cNvPr id="3"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dirty="0" smtClean="0">
                <a:solidFill>
                  <a:schemeClr val="tx2"/>
                </a:solidFill>
              </a:rPr>
              <a:t>Next class</a:t>
            </a:r>
            <a:endParaRPr lang="en-US" sz="2400" dirty="0">
              <a:solidFill>
                <a:schemeClr val="tx2"/>
              </a:solidFill>
            </a:endParaRPr>
          </a:p>
        </p:txBody>
      </p:sp>
    </p:spTree>
    <p:extLst>
      <p:ext uri="{BB962C8B-B14F-4D97-AF65-F5344CB8AC3E}">
        <p14:creationId xmlns:p14="http://schemas.microsoft.com/office/powerpoint/2010/main" val="1561712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533400" y="2133600"/>
            <a:ext cx="8229600" cy="2514600"/>
          </a:xfrm>
          <a:prstGeom prst="rect">
            <a:avLst/>
          </a:prstGeom>
          <a:noFill/>
          <a:ln>
            <a:miter lim="800000"/>
            <a:headEnd/>
            <a:tailEnd/>
          </a:ln>
        </p:spPr>
        <p:txBody>
          <a:bodyPr anchor="ctr" anchorCtr="1"/>
          <a:lstStyle/>
          <a:p>
            <a:pPr algn="ctr" eaLnBrk="0" hangingPunct="0">
              <a:defRPr/>
            </a:pPr>
            <a:r>
              <a:rPr lang="en-US" sz="7200" kern="0">
                <a:solidFill>
                  <a:schemeClr val="tx2"/>
                </a:solidFill>
                <a:latin typeface="+mj-lt"/>
                <a:ea typeface="+mj-ea"/>
                <a:cs typeface="+mj-cs"/>
              </a:rPr>
              <a:t>Thank you</a:t>
            </a:r>
            <a:endParaRPr lang="en-US" sz="72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304800"/>
            <a:ext cx="2438400" cy="711200"/>
          </a:xfrm>
          <a:prstGeom prst="rect">
            <a:avLst/>
          </a:prstGeom>
          <a:solidFill>
            <a:srgbClr val="FFFFFF"/>
          </a:solidFill>
          <a:ln w="9525">
            <a:solidFill>
              <a:schemeClr val="tx1"/>
            </a:solidFill>
            <a:miter lim="800000"/>
            <a:headEnd/>
            <a:tailEnd/>
          </a:ln>
        </p:spPr>
        <p:txBody>
          <a:bodyPr>
            <a:spAutoFit/>
          </a:bodyPr>
          <a:lstStyle/>
          <a:p>
            <a:r>
              <a:rPr lang="en-US" sz="4000">
                <a:solidFill>
                  <a:schemeClr val="tx2"/>
                </a:solidFill>
              </a:rPr>
              <a:t>Unit</a:t>
            </a:r>
            <a:r>
              <a:rPr lang="en-US" sz="2400">
                <a:solidFill>
                  <a:schemeClr val="tx2"/>
                </a:solidFill>
              </a:rPr>
              <a:t> </a:t>
            </a:r>
          </a:p>
        </p:txBody>
      </p:sp>
      <p:sp>
        <p:nvSpPr>
          <p:cNvPr id="2051" name="Text Box 3"/>
          <p:cNvSpPr txBox="1">
            <a:spLocks noChangeArrowheads="1"/>
          </p:cNvSpPr>
          <p:nvPr/>
        </p:nvSpPr>
        <p:spPr bwMode="auto">
          <a:xfrm>
            <a:off x="2133600" y="304800"/>
            <a:ext cx="914400" cy="711200"/>
          </a:xfrm>
          <a:prstGeom prst="rect">
            <a:avLst/>
          </a:prstGeom>
          <a:solidFill>
            <a:schemeClr val="accent1"/>
          </a:solidFill>
          <a:ln w="9525">
            <a:solidFill>
              <a:schemeClr val="tx1"/>
            </a:solidFill>
            <a:miter lim="800000"/>
            <a:headEnd/>
            <a:tailEnd/>
          </a:ln>
        </p:spPr>
        <p:txBody>
          <a:bodyPr>
            <a:spAutoFit/>
          </a:bodyPr>
          <a:lstStyle/>
          <a:p>
            <a:pPr algn="ctr"/>
            <a:r>
              <a:rPr lang="en-US" sz="4000">
                <a:solidFill>
                  <a:srgbClr val="FFFFFF"/>
                </a:solidFill>
              </a:rPr>
              <a:t>3</a:t>
            </a:r>
          </a:p>
        </p:txBody>
      </p:sp>
      <p:sp>
        <p:nvSpPr>
          <p:cNvPr id="2052" name="Text Box 4"/>
          <p:cNvSpPr txBox="1">
            <a:spLocks noChangeArrowheads="1"/>
          </p:cNvSpPr>
          <p:nvPr/>
        </p:nvSpPr>
        <p:spPr bwMode="auto">
          <a:xfrm>
            <a:off x="457200" y="2743200"/>
            <a:ext cx="8153400" cy="1754188"/>
          </a:xfrm>
          <a:prstGeom prst="rect">
            <a:avLst/>
          </a:prstGeom>
          <a:noFill/>
          <a:ln w="9525">
            <a:noFill/>
            <a:miter lim="800000"/>
            <a:headEnd/>
            <a:tailEnd/>
          </a:ln>
        </p:spPr>
        <p:txBody>
          <a:bodyPr>
            <a:spAutoFit/>
          </a:bodyPr>
          <a:lstStyle/>
          <a:p>
            <a:pPr algn="ctr"/>
            <a:r>
              <a:rPr lang="en-US" sz="5400" b="1" i="1"/>
              <a:t>Process in Research Proposal Development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i="1">
                <a:solidFill>
                  <a:schemeClr val="tx2"/>
                </a:solidFill>
              </a:rPr>
              <a:t>LESSON 1. What is a research proposal?</a:t>
            </a:r>
          </a:p>
        </p:txBody>
      </p:sp>
      <p:sp>
        <p:nvSpPr>
          <p:cNvPr id="3075" name="Rectangle 3"/>
          <p:cNvSpPr>
            <a:spLocks noChangeArrowheads="1"/>
          </p:cNvSpPr>
          <p:nvPr/>
        </p:nvSpPr>
        <p:spPr bwMode="auto">
          <a:xfrm>
            <a:off x="762000" y="1905000"/>
            <a:ext cx="7924800" cy="34290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400" b="1" i="1">
                <a:solidFill>
                  <a:srgbClr val="FF0000"/>
                </a:solidFill>
                <a:latin typeface="Arial" charset="0"/>
              </a:rPr>
              <a:t>What is a research proposal?</a:t>
            </a:r>
          </a:p>
          <a:p>
            <a:pPr marL="742950" lvl="1" indent="-285750" algn="just">
              <a:lnSpc>
                <a:spcPct val="90000"/>
              </a:lnSpc>
              <a:spcBef>
                <a:spcPct val="20000"/>
              </a:spcBef>
              <a:buFont typeface="Wingdings" pitchFamily="2" charset="2"/>
              <a:buChar char="ü"/>
            </a:pPr>
            <a:r>
              <a:rPr lang="en-US" sz="2200" i="1">
                <a:latin typeface="Arial" charset="0"/>
              </a:rPr>
              <a:t>It is a detailed plan of your study.</a:t>
            </a:r>
          </a:p>
          <a:p>
            <a:pPr marL="742950" lvl="1" indent="-285750" algn="just">
              <a:lnSpc>
                <a:spcPct val="90000"/>
              </a:lnSpc>
              <a:spcBef>
                <a:spcPct val="20000"/>
              </a:spcBef>
              <a:buFont typeface="Wingdings" pitchFamily="2" charset="2"/>
              <a:buChar char="ü"/>
            </a:pPr>
            <a:endParaRPr lang="en-US" sz="2200" i="1">
              <a:latin typeface="Arial" charset="0"/>
            </a:endParaRPr>
          </a:p>
          <a:p>
            <a:pPr marL="742950" lvl="1" indent="-285750" algn="just">
              <a:lnSpc>
                <a:spcPct val="90000"/>
              </a:lnSpc>
              <a:spcBef>
                <a:spcPct val="20000"/>
              </a:spcBef>
              <a:buFont typeface="Wingdings" pitchFamily="2" charset="2"/>
              <a:buChar char="ü"/>
            </a:pPr>
            <a:r>
              <a:rPr lang="en-US" sz="2200" i="1">
                <a:latin typeface="Arial" charset="0"/>
              </a:rPr>
              <a:t>It is a document which sets out your ideas in an easily accessible way. </a:t>
            </a:r>
          </a:p>
          <a:p>
            <a:pPr marL="742950" lvl="1" indent="-285750" algn="just">
              <a:lnSpc>
                <a:spcPct val="90000"/>
              </a:lnSpc>
              <a:spcBef>
                <a:spcPct val="20000"/>
              </a:spcBef>
              <a:buFont typeface="Wingdings" pitchFamily="2" charset="2"/>
              <a:buChar char="ü"/>
            </a:pPr>
            <a:endParaRPr lang="en-US" sz="2200" i="1">
              <a:latin typeface="Arial" charset="0"/>
            </a:endParaRPr>
          </a:p>
          <a:p>
            <a:pPr marL="742950" lvl="1" indent="-285750" algn="just">
              <a:lnSpc>
                <a:spcPct val="90000"/>
              </a:lnSpc>
              <a:spcBef>
                <a:spcPct val="20000"/>
              </a:spcBef>
              <a:buFont typeface="Wingdings" pitchFamily="2" charset="2"/>
              <a:buChar char="ü"/>
            </a:pPr>
            <a:r>
              <a:rPr lang="en-US" sz="2200" i="1">
                <a:latin typeface="Arial" charset="0"/>
              </a:rPr>
              <a:t>The intent of written proposal is to present a focused and scholarly presentation of a research problem and plan.</a:t>
            </a:r>
          </a:p>
          <a:p>
            <a:pPr marL="742950" lvl="1" indent="-285750" algn="just">
              <a:lnSpc>
                <a:spcPct val="90000"/>
              </a:lnSpc>
              <a:spcBef>
                <a:spcPct val="20000"/>
              </a:spcBef>
              <a:buFont typeface="Wingdings" pitchFamily="2" charset="2"/>
              <a:buChar char="ü"/>
            </a:pPr>
            <a:endParaRPr lang="en-US" sz="2200" i="1">
              <a:latin typeface="Arial" charset="0"/>
            </a:endParaRPr>
          </a:p>
          <a:p>
            <a:pPr marL="742950" lvl="1" indent="-285750" algn="just">
              <a:lnSpc>
                <a:spcPct val="90000"/>
              </a:lnSpc>
              <a:spcBef>
                <a:spcPct val="20000"/>
              </a:spcBef>
              <a:buFont typeface="Wingdings" pitchFamily="2" charset="2"/>
              <a:buChar char="ü"/>
            </a:pPr>
            <a:r>
              <a:rPr lang="en-US" sz="2200" i="1">
                <a:latin typeface="Arial" charset="0"/>
              </a:rPr>
              <a:t>Describe the researcher’s idea for a new study.</a:t>
            </a:r>
          </a:p>
          <a:p>
            <a:pPr marL="742950" lvl="1" indent="-285750" algn="just">
              <a:lnSpc>
                <a:spcPct val="90000"/>
              </a:lnSpc>
              <a:spcBef>
                <a:spcPct val="20000"/>
              </a:spcBef>
            </a:pPr>
            <a:endParaRPr lang="en-US" sz="2200" i="1">
              <a:latin typeface="Arial" charset="0"/>
            </a:endParaRPr>
          </a:p>
        </p:txBody>
      </p:sp>
      <p:pic>
        <p:nvPicPr>
          <p:cNvPr id="3076" name="Picture 6"/>
          <p:cNvPicPr>
            <a:picLocks noChangeAspect="1" noChangeArrowheads="1"/>
          </p:cNvPicPr>
          <p:nvPr/>
        </p:nvPicPr>
        <p:blipFill>
          <a:blip r:embed="rId3"/>
          <a:srcRect/>
          <a:stretch>
            <a:fillRect/>
          </a:stretch>
        </p:blipFill>
        <p:spPr bwMode="auto">
          <a:xfrm>
            <a:off x="6929438" y="5427663"/>
            <a:ext cx="2214562" cy="143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i="1">
                <a:solidFill>
                  <a:schemeClr val="tx2"/>
                </a:solidFill>
              </a:rPr>
              <a:t>LESSON 1. What is a research proposal?</a:t>
            </a:r>
          </a:p>
        </p:txBody>
      </p:sp>
      <p:sp>
        <p:nvSpPr>
          <p:cNvPr id="4099" name="Rectangle 3"/>
          <p:cNvSpPr>
            <a:spLocks noChangeArrowheads="1"/>
          </p:cNvSpPr>
          <p:nvPr/>
        </p:nvSpPr>
        <p:spPr bwMode="auto">
          <a:xfrm>
            <a:off x="762000" y="1752600"/>
            <a:ext cx="7924800" cy="38862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400" b="1" i="1">
                <a:solidFill>
                  <a:srgbClr val="FF0000"/>
                </a:solidFill>
                <a:latin typeface="Arial" charset="0"/>
              </a:rPr>
              <a:t>Why you need to prepare a research proposal?</a:t>
            </a:r>
          </a:p>
          <a:p>
            <a:pPr marL="742950" lvl="1" indent="-285750" algn="just">
              <a:lnSpc>
                <a:spcPct val="90000"/>
              </a:lnSpc>
              <a:spcBef>
                <a:spcPct val="20000"/>
              </a:spcBef>
              <a:buFont typeface="Wingdings" pitchFamily="2" charset="2"/>
              <a:buChar char="ü"/>
            </a:pPr>
            <a:r>
              <a:rPr lang="en-US" sz="2200" i="1"/>
              <a:t>to help you (as student) to focus and define your research plans. </a:t>
            </a:r>
          </a:p>
          <a:p>
            <a:pPr marL="742950" lvl="1" indent="-285750" algn="just">
              <a:lnSpc>
                <a:spcPct val="90000"/>
              </a:lnSpc>
              <a:spcBef>
                <a:spcPct val="20000"/>
              </a:spcBef>
              <a:buFont typeface="Wingdings" pitchFamily="2" charset="2"/>
              <a:buChar char="ü"/>
            </a:pPr>
            <a:r>
              <a:rPr lang="en-US" sz="2200" i="1"/>
              <a:t>These plans are not binding and subject to change , as you progress in the research.  However, they are an indication to your faculty of your direction and discipline as a researcher.  </a:t>
            </a:r>
          </a:p>
          <a:p>
            <a:pPr marL="742950" lvl="1" indent="-285750" algn="just">
              <a:lnSpc>
                <a:spcPct val="90000"/>
              </a:lnSpc>
              <a:spcBef>
                <a:spcPct val="20000"/>
              </a:spcBef>
              <a:buFont typeface="Wingdings" pitchFamily="2" charset="2"/>
              <a:buChar char="ü"/>
            </a:pPr>
            <a:r>
              <a:rPr lang="en-US" sz="2200" i="1"/>
              <a:t>Needs approval from the graduate research committee to start the work</a:t>
            </a:r>
          </a:p>
          <a:p>
            <a:pPr marL="742950" lvl="1" indent="-285750" algn="just">
              <a:lnSpc>
                <a:spcPct val="90000"/>
              </a:lnSpc>
              <a:spcBef>
                <a:spcPct val="20000"/>
              </a:spcBef>
              <a:buFont typeface="Wingdings" pitchFamily="2" charset="2"/>
              <a:buChar char="ü"/>
            </a:pPr>
            <a:r>
              <a:rPr lang="en-US" sz="2200" i="1"/>
              <a:t>It impresses the senior as a potential researcher</a:t>
            </a:r>
          </a:p>
          <a:p>
            <a:pPr marL="742950" lvl="1" indent="-285750" algn="just">
              <a:lnSpc>
                <a:spcPct val="90000"/>
              </a:lnSpc>
              <a:spcBef>
                <a:spcPct val="20000"/>
              </a:spcBef>
              <a:buFont typeface="Wingdings" pitchFamily="2" charset="2"/>
              <a:buChar char="ü"/>
            </a:pPr>
            <a:r>
              <a:rPr lang="en-US" sz="2200" i="1"/>
              <a:t>It serves as a contract between you and funder.</a:t>
            </a:r>
          </a:p>
          <a:p>
            <a:pPr marL="742950" lvl="1" indent="-285750" algn="just">
              <a:lnSpc>
                <a:spcPct val="90000"/>
              </a:lnSpc>
              <a:spcBef>
                <a:spcPct val="20000"/>
              </a:spcBef>
            </a:pPr>
            <a:endParaRPr lang="en-US" sz="2200" i="1">
              <a:latin typeface="Arial" charset="0"/>
            </a:endParaRPr>
          </a:p>
          <a:p>
            <a:pPr marL="742950" lvl="1" indent="-285750" algn="just">
              <a:lnSpc>
                <a:spcPct val="90000"/>
              </a:lnSpc>
              <a:spcBef>
                <a:spcPct val="20000"/>
              </a:spcBef>
            </a:pPr>
            <a:endParaRPr lang="en-US" sz="2200" i="1">
              <a:latin typeface="Arial" charset="0"/>
            </a:endParaRPr>
          </a:p>
        </p:txBody>
      </p:sp>
      <p:pic>
        <p:nvPicPr>
          <p:cNvPr id="4100" name="Picture 6"/>
          <p:cNvPicPr>
            <a:picLocks noChangeAspect="1" noChangeArrowheads="1"/>
          </p:cNvPicPr>
          <p:nvPr/>
        </p:nvPicPr>
        <p:blipFill>
          <a:blip r:embed="rId3"/>
          <a:srcRect/>
          <a:stretch>
            <a:fillRect/>
          </a:stretch>
        </p:blipFill>
        <p:spPr bwMode="auto">
          <a:xfrm>
            <a:off x="6929438" y="5427663"/>
            <a:ext cx="2214562" cy="143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LESSON 1 – cont’d …</a:t>
            </a:r>
          </a:p>
        </p:txBody>
      </p:sp>
      <p:sp>
        <p:nvSpPr>
          <p:cNvPr id="5123" name="Rectangle 3"/>
          <p:cNvSpPr>
            <a:spLocks noChangeArrowheads="1"/>
          </p:cNvSpPr>
          <p:nvPr/>
        </p:nvSpPr>
        <p:spPr bwMode="auto">
          <a:xfrm>
            <a:off x="685800" y="2667000"/>
            <a:ext cx="7772400" cy="3048000"/>
          </a:xfrm>
          <a:prstGeom prst="rect">
            <a:avLst/>
          </a:prstGeom>
          <a:noFill/>
          <a:ln w="9525">
            <a:noFill/>
            <a:miter lim="800000"/>
            <a:headEnd/>
            <a:tailEnd/>
          </a:ln>
        </p:spPr>
        <p:txBody>
          <a:bodyPr/>
          <a:lstStyle/>
          <a:p>
            <a:pPr marL="342900" indent="-342900">
              <a:spcBef>
                <a:spcPct val="20000"/>
              </a:spcBef>
              <a:buFontTx/>
              <a:buChar char="•"/>
            </a:pPr>
            <a:r>
              <a:rPr lang="en-US" sz="2200" i="1"/>
              <a:t>What do you want to do? – </a:t>
            </a:r>
            <a:r>
              <a:rPr lang="en-US" sz="2200" i="1">
                <a:solidFill>
                  <a:srgbClr val="FF0000"/>
                </a:solidFill>
              </a:rPr>
              <a:t>research question</a:t>
            </a:r>
          </a:p>
          <a:p>
            <a:pPr marL="342900" indent="-342900">
              <a:spcBef>
                <a:spcPct val="20000"/>
              </a:spcBef>
              <a:buFontTx/>
              <a:buChar char="•"/>
            </a:pPr>
            <a:r>
              <a:rPr lang="en-US" sz="2200" i="1"/>
              <a:t>Why do you want to do it? – </a:t>
            </a:r>
            <a:r>
              <a:rPr lang="en-US" sz="2200" i="1">
                <a:solidFill>
                  <a:srgbClr val="FF0000"/>
                </a:solidFill>
              </a:rPr>
              <a:t>Any information gap</a:t>
            </a:r>
          </a:p>
          <a:p>
            <a:pPr marL="342900" indent="-342900">
              <a:spcBef>
                <a:spcPct val="20000"/>
              </a:spcBef>
              <a:buFontTx/>
              <a:buChar char="•"/>
            </a:pPr>
            <a:r>
              <a:rPr lang="en-US" sz="2200" i="1"/>
              <a:t>Why is it important? </a:t>
            </a:r>
            <a:r>
              <a:rPr lang="en-US" sz="2200" i="1">
                <a:solidFill>
                  <a:srgbClr val="FF0000"/>
                </a:solidFill>
              </a:rPr>
              <a:t>– any practical importance or knowledge advancement</a:t>
            </a:r>
          </a:p>
          <a:p>
            <a:pPr marL="342900" indent="-342900">
              <a:spcBef>
                <a:spcPct val="20000"/>
              </a:spcBef>
              <a:buFontTx/>
              <a:buChar char="•"/>
            </a:pPr>
            <a:r>
              <a:rPr lang="en-US" sz="2200" i="1"/>
              <a:t>Who has done similar work? </a:t>
            </a:r>
            <a:r>
              <a:rPr lang="en-US" sz="2200" i="1">
                <a:solidFill>
                  <a:srgbClr val="FF0000"/>
                </a:solidFill>
              </a:rPr>
              <a:t>- background</a:t>
            </a:r>
          </a:p>
          <a:p>
            <a:pPr marL="342900" indent="-342900">
              <a:spcBef>
                <a:spcPct val="20000"/>
              </a:spcBef>
              <a:buFontTx/>
              <a:buChar char="•"/>
            </a:pPr>
            <a:r>
              <a:rPr lang="en-US" sz="2200" i="1"/>
              <a:t>How are you going to do it? </a:t>
            </a:r>
            <a:r>
              <a:rPr lang="en-US" sz="2200" i="1">
                <a:solidFill>
                  <a:srgbClr val="FF0000"/>
                </a:solidFill>
              </a:rPr>
              <a:t>-methodology</a:t>
            </a:r>
          </a:p>
          <a:p>
            <a:pPr marL="342900" indent="-342900">
              <a:spcBef>
                <a:spcPct val="20000"/>
              </a:spcBef>
              <a:buFontTx/>
              <a:buChar char="•"/>
            </a:pPr>
            <a:r>
              <a:rPr lang="en-US" sz="2200" i="1"/>
              <a:t>How long will it take? </a:t>
            </a:r>
            <a:r>
              <a:rPr lang="en-US" sz="2200" i="1">
                <a:solidFill>
                  <a:srgbClr val="FF0000"/>
                </a:solidFill>
              </a:rPr>
              <a:t>– plan of work</a:t>
            </a:r>
          </a:p>
        </p:txBody>
      </p:sp>
      <p:sp>
        <p:nvSpPr>
          <p:cNvPr id="5124" name="Rectangle 4"/>
          <p:cNvSpPr>
            <a:spLocks noChangeArrowheads="1"/>
          </p:cNvSpPr>
          <p:nvPr/>
        </p:nvSpPr>
        <p:spPr bwMode="auto">
          <a:xfrm>
            <a:off x="304800" y="1752600"/>
            <a:ext cx="8493125" cy="800100"/>
          </a:xfrm>
          <a:prstGeom prst="rect">
            <a:avLst/>
          </a:prstGeom>
          <a:noFill/>
          <a:ln w="9525">
            <a:noFill/>
            <a:miter lim="800000"/>
            <a:headEnd/>
            <a:tailEnd/>
          </a:ln>
        </p:spPr>
        <p:txBody>
          <a:bodyPr>
            <a:spAutoFit/>
          </a:bodyPr>
          <a:lstStyle/>
          <a:p>
            <a:r>
              <a:rPr lang="en-US" b="1" i="1">
                <a:solidFill>
                  <a:schemeClr val="tx2"/>
                </a:solidFill>
              </a:rPr>
              <a:t>What a proposal should contain? It contains a description of:</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828800"/>
            <a:ext cx="7772400" cy="3962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i="1"/>
              <a:t>The most logical order of a research proposal is:</a:t>
            </a:r>
          </a:p>
          <a:p>
            <a:pPr marL="742950" lvl="1" indent="-285750">
              <a:lnSpc>
                <a:spcPct val="90000"/>
              </a:lnSpc>
              <a:spcBef>
                <a:spcPct val="20000"/>
              </a:spcBef>
              <a:buFont typeface="Wingdings" pitchFamily="2" charset="2"/>
              <a:buChar char="ü"/>
            </a:pPr>
            <a:r>
              <a:rPr lang="en-US" sz="2000" i="1"/>
              <a:t>Title /research topic </a:t>
            </a:r>
          </a:p>
          <a:p>
            <a:pPr marL="742950" lvl="1" indent="-285750">
              <a:lnSpc>
                <a:spcPct val="90000"/>
              </a:lnSpc>
              <a:spcBef>
                <a:spcPct val="20000"/>
              </a:spcBef>
              <a:buFont typeface="Wingdings" pitchFamily="2" charset="2"/>
              <a:buChar char="ü"/>
            </a:pPr>
            <a:r>
              <a:rPr lang="en-US" sz="2000" i="1"/>
              <a:t>Summary/Abstract</a:t>
            </a:r>
          </a:p>
          <a:p>
            <a:pPr marL="742950" lvl="1" indent="-285750">
              <a:lnSpc>
                <a:spcPct val="90000"/>
              </a:lnSpc>
              <a:spcBef>
                <a:spcPct val="20000"/>
              </a:spcBef>
              <a:buFont typeface="Wingdings" pitchFamily="2" charset="2"/>
              <a:buChar char="ü"/>
            </a:pPr>
            <a:r>
              <a:rPr lang="en-US" sz="2000" i="1"/>
              <a:t>Introduction/background</a:t>
            </a:r>
          </a:p>
          <a:p>
            <a:pPr marL="742950" lvl="1" indent="-285750">
              <a:lnSpc>
                <a:spcPct val="90000"/>
              </a:lnSpc>
              <a:spcBef>
                <a:spcPct val="20000"/>
              </a:spcBef>
              <a:buFont typeface="Wingdings" pitchFamily="2" charset="2"/>
              <a:buChar char="ü"/>
            </a:pPr>
            <a:r>
              <a:rPr lang="en-US" sz="2000" i="1"/>
              <a:t>Objectives</a:t>
            </a:r>
          </a:p>
          <a:p>
            <a:pPr marL="742950" lvl="1" indent="-285750">
              <a:lnSpc>
                <a:spcPct val="90000"/>
              </a:lnSpc>
              <a:spcBef>
                <a:spcPct val="20000"/>
              </a:spcBef>
              <a:buFont typeface="Wingdings" pitchFamily="2" charset="2"/>
              <a:buChar char="ü"/>
            </a:pPr>
            <a:r>
              <a:rPr lang="en-US" sz="2000" i="1"/>
              <a:t>Literature review</a:t>
            </a:r>
          </a:p>
          <a:p>
            <a:pPr marL="742950" lvl="1" indent="-285750">
              <a:lnSpc>
                <a:spcPct val="90000"/>
              </a:lnSpc>
              <a:spcBef>
                <a:spcPct val="20000"/>
              </a:spcBef>
              <a:buFont typeface="Wingdings" pitchFamily="2" charset="2"/>
              <a:buChar char="ü"/>
            </a:pPr>
            <a:r>
              <a:rPr lang="en-US" sz="2000" i="1"/>
              <a:t>Questions and/or Hypothesis</a:t>
            </a:r>
          </a:p>
          <a:p>
            <a:pPr marL="742950" lvl="1" indent="-285750">
              <a:lnSpc>
                <a:spcPct val="90000"/>
              </a:lnSpc>
              <a:spcBef>
                <a:spcPct val="20000"/>
              </a:spcBef>
              <a:buFont typeface="Wingdings" pitchFamily="2" charset="2"/>
              <a:buChar char="ü"/>
            </a:pPr>
            <a:r>
              <a:rPr lang="en-US" sz="2000" i="1"/>
              <a:t>Materials, Methods and procedures</a:t>
            </a:r>
          </a:p>
          <a:p>
            <a:pPr marL="742950" lvl="1" indent="-285750">
              <a:lnSpc>
                <a:spcPct val="90000"/>
              </a:lnSpc>
              <a:spcBef>
                <a:spcPct val="20000"/>
              </a:spcBef>
              <a:buFont typeface="Wingdings" pitchFamily="2" charset="2"/>
              <a:buChar char="ü"/>
            </a:pPr>
            <a:r>
              <a:rPr lang="en-US" sz="2000" i="1"/>
              <a:t>Work plan</a:t>
            </a:r>
          </a:p>
          <a:p>
            <a:pPr marL="742950" lvl="1" indent="-285750">
              <a:lnSpc>
                <a:spcPct val="90000"/>
              </a:lnSpc>
              <a:spcBef>
                <a:spcPct val="20000"/>
              </a:spcBef>
              <a:buFont typeface="Wingdings" pitchFamily="2" charset="2"/>
              <a:buChar char="ü"/>
            </a:pPr>
            <a:r>
              <a:rPr lang="en-US" sz="2000" i="1"/>
              <a:t>Budget and funding</a:t>
            </a:r>
          </a:p>
          <a:p>
            <a:pPr marL="742950" lvl="1" indent="-285750">
              <a:lnSpc>
                <a:spcPct val="90000"/>
              </a:lnSpc>
              <a:spcBef>
                <a:spcPct val="20000"/>
              </a:spcBef>
              <a:buFont typeface="Wingdings" pitchFamily="2" charset="2"/>
              <a:buChar char="ü"/>
            </a:pPr>
            <a:r>
              <a:rPr lang="en-US" sz="2000" i="1"/>
              <a:t>References</a:t>
            </a:r>
          </a:p>
          <a:p>
            <a:pPr marL="742950" lvl="1" indent="-285750">
              <a:lnSpc>
                <a:spcPct val="90000"/>
              </a:lnSpc>
              <a:spcBef>
                <a:spcPct val="20000"/>
              </a:spcBef>
              <a:buFont typeface="Wingdings" pitchFamily="2" charset="2"/>
              <a:buChar char="ü"/>
            </a:pPr>
            <a:r>
              <a:rPr lang="en-US" sz="2000" i="1"/>
              <a:t>Appendices/Annexes</a:t>
            </a:r>
          </a:p>
        </p:txBody>
      </p:sp>
      <p:pic>
        <p:nvPicPr>
          <p:cNvPr id="6148"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49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8" end="8"/>
                                            </p:txEl>
                                          </p:spTgt>
                                        </p:tgtEl>
                                        <p:attrNameLst>
                                          <p:attrName>ppt_c</p:attrName>
                                        </p:attrNameLst>
                                      </p:cBhvr>
                                      <p:to>
                                        <a:srgbClr val="0066FF"/>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499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9" end="9"/>
                                            </p:txEl>
                                          </p:spTgt>
                                        </p:tgtEl>
                                        <p:attrNameLst>
                                          <p:attrName>ppt_c</p:attrName>
                                        </p:attrNameLst>
                                      </p:cBhvr>
                                      <p:to>
                                        <a:srgbClr val="0066FF"/>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499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0" end="10"/>
                                            </p:txEl>
                                          </p:spTgt>
                                        </p:tgtEl>
                                        <p:attrNameLst>
                                          <p:attrName>ppt_c</p:attrName>
                                        </p:attrNameLst>
                                      </p:cBhvr>
                                      <p:to>
                                        <a:srgbClr val="0066FF"/>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499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1" end="11"/>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38200" y="2209800"/>
            <a:ext cx="7772400" cy="3733800"/>
          </a:xfrm>
          <a:prstGeom prst="rect">
            <a:avLst/>
          </a:prstGeom>
          <a:noFill/>
          <a:ln w="9525">
            <a:noFill/>
            <a:miter lim="800000"/>
            <a:headEnd/>
            <a:tailEnd/>
          </a:ln>
        </p:spPr>
        <p:txBody>
          <a:bodyPr/>
          <a:lstStyle/>
          <a:p>
            <a:pPr marL="342900" indent="-342900">
              <a:spcBef>
                <a:spcPct val="20000"/>
              </a:spcBef>
              <a:buFontTx/>
              <a:buChar char="•"/>
            </a:pPr>
            <a:r>
              <a:rPr lang="en-US" sz="2400" b="1" i="1">
                <a:solidFill>
                  <a:srgbClr val="FF0000"/>
                </a:solidFill>
              </a:rPr>
              <a:t>Front page</a:t>
            </a:r>
            <a:r>
              <a:rPr lang="en-US" sz="2400" i="1">
                <a:solidFill>
                  <a:srgbClr val="FF0000"/>
                </a:solidFill>
              </a:rPr>
              <a:t>: </a:t>
            </a:r>
            <a:r>
              <a:rPr lang="en-US" sz="2400" i="1"/>
              <a:t>Title, name of the researcher, department.</a:t>
            </a:r>
          </a:p>
          <a:p>
            <a:pPr marL="342900" indent="-342900">
              <a:spcBef>
                <a:spcPct val="20000"/>
              </a:spcBef>
              <a:buFontTx/>
              <a:buChar char="•"/>
            </a:pPr>
            <a:r>
              <a:rPr lang="en-US" sz="2400" b="1" i="1">
                <a:solidFill>
                  <a:srgbClr val="FF0000"/>
                </a:solidFill>
              </a:rPr>
              <a:t>Second page</a:t>
            </a:r>
            <a:r>
              <a:rPr lang="en-US" sz="2400" i="1">
                <a:solidFill>
                  <a:srgbClr val="FF0000"/>
                </a:solidFill>
              </a:rPr>
              <a:t>: </a:t>
            </a:r>
            <a:r>
              <a:rPr lang="en-US" sz="2400" i="1"/>
              <a:t>content</a:t>
            </a:r>
          </a:p>
          <a:p>
            <a:pPr marL="342900" indent="-342900">
              <a:spcBef>
                <a:spcPct val="20000"/>
              </a:spcBef>
              <a:buFontTx/>
              <a:buChar char="•"/>
            </a:pPr>
            <a:r>
              <a:rPr lang="en-US" sz="2400" b="1" i="1">
                <a:solidFill>
                  <a:srgbClr val="FF0000"/>
                </a:solidFill>
              </a:rPr>
              <a:t>Third page</a:t>
            </a:r>
            <a:r>
              <a:rPr lang="en-US" sz="2400" i="1">
                <a:solidFill>
                  <a:srgbClr val="FF0000"/>
                </a:solidFill>
              </a:rPr>
              <a:t>: </a:t>
            </a:r>
            <a:r>
              <a:rPr lang="en-US" sz="2400" i="1"/>
              <a:t>Abstract: Not more than 200words.</a:t>
            </a:r>
          </a:p>
          <a:p>
            <a:pPr marL="342900" indent="-342900">
              <a:spcBef>
                <a:spcPct val="20000"/>
              </a:spcBef>
              <a:buFontTx/>
              <a:buChar char="•"/>
            </a:pPr>
            <a:r>
              <a:rPr lang="en-US" sz="2400" b="1" i="1">
                <a:solidFill>
                  <a:srgbClr val="FF0000"/>
                </a:solidFill>
              </a:rPr>
              <a:t>Fourth – sixth page</a:t>
            </a:r>
            <a:r>
              <a:rPr lang="en-US" sz="2400" i="1">
                <a:solidFill>
                  <a:srgbClr val="FF0000"/>
                </a:solidFill>
              </a:rPr>
              <a:t>: </a:t>
            </a:r>
            <a:r>
              <a:rPr lang="en-US" sz="2400" i="1"/>
              <a:t>with bold headings: Introduction, objectives, Literature review; hypothesis, materials and methods; data analysis</a:t>
            </a:r>
          </a:p>
          <a:p>
            <a:pPr marL="342900" indent="-342900">
              <a:spcBef>
                <a:spcPct val="20000"/>
              </a:spcBef>
              <a:buFontTx/>
              <a:buChar char="•"/>
            </a:pPr>
            <a:r>
              <a:rPr lang="en-US" sz="2400" b="1" i="1">
                <a:solidFill>
                  <a:srgbClr val="FF0000"/>
                </a:solidFill>
              </a:rPr>
              <a:t>Seventh page</a:t>
            </a:r>
            <a:r>
              <a:rPr lang="en-US" sz="2400" i="1">
                <a:solidFill>
                  <a:srgbClr val="FF0000"/>
                </a:solidFill>
              </a:rPr>
              <a:t>: </a:t>
            </a:r>
            <a:r>
              <a:rPr lang="en-US" sz="2400" i="1"/>
              <a:t>Work plan, budget </a:t>
            </a:r>
          </a:p>
          <a:p>
            <a:pPr marL="342900" indent="-342900">
              <a:spcBef>
                <a:spcPct val="20000"/>
              </a:spcBef>
              <a:buFontTx/>
              <a:buChar char="•"/>
            </a:pPr>
            <a:r>
              <a:rPr lang="en-US" sz="2400" b="1" i="1">
                <a:solidFill>
                  <a:srgbClr val="FF0000"/>
                </a:solidFill>
              </a:rPr>
              <a:t>Last page</a:t>
            </a:r>
            <a:r>
              <a:rPr lang="en-US" sz="2400" i="1">
                <a:solidFill>
                  <a:srgbClr val="FF0000"/>
                </a:solidFill>
              </a:rPr>
              <a:t>: </a:t>
            </a:r>
            <a:r>
              <a:rPr lang="en-US" sz="2400" i="1"/>
              <a:t>References: Not more than 10.</a:t>
            </a:r>
          </a:p>
        </p:txBody>
      </p:sp>
      <p:sp>
        <p:nvSpPr>
          <p:cNvPr id="7171" name="Rectangle 2"/>
          <p:cNvSpPr>
            <a:spLocks noChangeArrowheads="1"/>
          </p:cNvSpPr>
          <p:nvPr/>
        </p:nvSpPr>
        <p:spPr bwMode="auto">
          <a:xfrm>
            <a:off x="685800" y="1676400"/>
            <a:ext cx="7772400" cy="609600"/>
          </a:xfrm>
          <a:prstGeom prst="rect">
            <a:avLst/>
          </a:prstGeom>
          <a:noFill/>
          <a:ln w="9525">
            <a:noFill/>
            <a:miter lim="800000"/>
            <a:headEnd/>
            <a:tailEnd/>
          </a:ln>
        </p:spPr>
        <p:txBody>
          <a:bodyPr anchor="ctr"/>
          <a:lstStyle/>
          <a:p>
            <a:r>
              <a:rPr lang="en-US" sz="2800" b="1">
                <a:solidFill>
                  <a:schemeClr val="tx2"/>
                </a:solidFill>
              </a:rPr>
              <a:t>The Format - Guideline</a:t>
            </a:r>
          </a:p>
        </p:txBody>
      </p:sp>
      <p:sp>
        <p:nvSpPr>
          <p:cNvPr id="717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Unit Objectives</a:t>
            </a:r>
          </a:p>
        </p:txBody>
      </p:sp>
      <p:sp>
        <p:nvSpPr>
          <p:cNvPr id="84995" name="Rectangle 3"/>
          <p:cNvSpPr>
            <a:spLocks noChangeArrowheads="1"/>
          </p:cNvSpPr>
          <p:nvPr/>
        </p:nvSpPr>
        <p:spPr bwMode="auto">
          <a:xfrm>
            <a:off x="685800" y="1981200"/>
            <a:ext cx="7772400" cy="3581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Arial" charset="0"/>
              </a:rPr>
              <a:t>Identify sources of knowledge</a:t>
            </a:r>
          </a:p>
          <a:p>
            <a:pPr marL="342900" indent="-342900">
              <a:lnSpc>
                <a:spcPct val="90000"/>
              </a:lnSpc>
              <a:spcBef>
                <a:spcPct val="20000"/>
              </a:spcBef>
              <a:buFontTx/>
              <a:buChar char="•"/>
            </a:pPr>
            <a:r>
              <a:rPr lang="en-US" sz="2400" i="1">
                <a:latin typeface="Arial" charset="0"/>
              </a:rPr>
              <a:t>Define the concept of research</a:t>
            </a:r>
          </a:p>
          <a:p>
            <a:pPr marL="342900" indent="-342900">
              <a:lnSpc>
                <a:spcPct val="90000"/>
              </a:lnSpc>
              <a:spcBef>
                <a:spcPct val="20000"/>
              </a:spcBef>
              <a:buFontTx/>
              <a:buChar char="•"/>
            </a:pPr>
            <a:r>
              <a:rPr lang="en-US" sz="2400" i="1">
                <a:latin typeface="Arial" charset="0"/>
              </a:rPr>
              <a:t>Explain the purpose of research</a:t>
            </a:r>
          </a:p>
          <a:p>
            <a:pPr marL="342900" indent="-342900">
              <a:lnSpc>
                <a:spcPct val="90000"/>
              </a:lnSpc>
              <a:spcBef>
                <a:spcPct val="20000"/>
              </a:spcBef>
              <a:buFontTx/>
              <a:buChar char="•"/>
            </a:pPr>
            <a:r>
              <a:rPr lang="en-US" sz="2400" i="1">
                <a:latin typeface="Arial" charset="0"/>
              </a:rPr>
              <a:t>Differentiate Research Method and methodology</a:t>
            </a:r>
          </a:p>
          <a:p>
            <a:pPr marL="342900" indent="-342900">
              <a:lnSpc>
                <a:spcPct val="90000"/>
              </a:lnSpc>
              <a:spcBef>
                <a:spcPct val="20000"/>
              </a:spcBef>
              <a:buFontTx/>
              <a:buChar char="•"/>
            </a:pPr>
            <a:r>
              <a:rPr lang="en-US" sz="2400" i="1">
                <a:latin typeface="Arial" charset="0"/>
              </a:rPr>
              <a:t>Understand Philosophy of research</a:t>
            </a:r>
          </a:p>
          <a:p>
            <a:pPr marL="342900" indent="-342900">
              <a:lnSpc>
                <a:spcPct val="90000"/>
              </a:lnSpc>
              <a:spcBef>
                <a:spcPct val="20000"/>
              </a:spcBef>
            </a:pPr>
            <a:endParaRPr lang="en-US" sz="2400" b="1" i="1">
              <a:solidFill>
                <a:schemeClr val="accent2"/>
              </a:solidFill>
              <a:latin typeface="Arial" charset="0"/>
            </a:endParaRPr>
          </a:p>
        </p:txBody>
      </p:sp>
      <p:pic>
        <p:nvPicPr>
          <p:cNvPr id="8196"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1 – cont’d …32q	</a:t>
            </a:r>
          </a:p>
        </p:txBody>
      </p:sp>
      <p:sp>
        <p:nvSpPr>
          <p:cNvPr id="84995" name="Rectangle 3"/>
          <p:cNvSpPr>
            <a:spLocks noChangeArrowheads="1"/>
          </p:cNvSpPr>
          <p:nvPr/>
        </p:nvSpPr>
        <p:spPr bwMode="auto">
          <a:xfrm>
            <a:off x="914400" y="1752600"/>
            <a:ext cx="7772400" cy="4267200"/>
          </a:xfrm>
          <a:prstGeom prst="rect">
            <a:avLst/>
          </a:prstGeom>
          <a:noFill/>
          <a:ln w="9525">
            <a:noFill/>
            <a:miter lim="800000"/>
            <a:headEnd/>
            <a:tailEnd/>
          </a:ln>
        </p:spPr>
        <p:txBody>
          <a:bodyPr/>
          <a:lstStyle/>
          <a:p>
            <a:pPr marL="342900" indent="-342900">
              <a:lnSpc>
                <a:spcPct val="90000"/>
              </a:lnSpc>
              <a:spcBef>
                <a:spcPct val="20000"/>
              </a:spcBef>
            </a:pPr>
            <a:r>
              <a:rPr lang="en-US" sz="2100" b="1" i="1">
                <a:solidFill>
                  <a:srgbClr val="FF0000"/>
                </a:solidFill>
                <a:latin typeface="Arial" charset="0"/>
              </a:rPr>
              <a:t>1. Title /Research topic </a:t>
            </a:r>
          </a:p>
          <a:p>
            <a:pPr marL="342900" indent="-342900" algn="just">
              <a:lnSpc>
                <a:spcPct val="90000"/>
              </a:lnSpc>
              <a:spcBef>
                <a:spcPct val="20000"/>
              </a:spcBef>
              <a:buFontTx/>
              <a:buChar char="•"/>
            </a:pPr>
            <a:r>
              <a:rPr lang="en-US" sz="2100" i="1"/>
              <a:t>Identifying a research topic is the first step in proposal development</a:t>
            </a:r>
          </a:p>
          <a:p>
            <a:pPr marL="342900" indent="-342900" algn="just">
              <a:lnSpc>
                <a:spcPct val="90000"/>
              </a:lnSpc>
              <a:spcBef>
                <a:spcPct val="20000"/>
              </a:spcBef>
            </a:pPr>
            <a:endParaRPr lang="en-US" sz="2100" i="1"/>
          </a:p>
          <a:p>
            <a:pPr marL="342900" indent="-342900" algn="just">
              <a:lnSpc>
                <a:spcPct val="90000"/>
              </a:lnSpc>
              <a:spcBef>
                <a:spcPct val="20000"/>
              </a:spcBef>
              <a:buFontTx/>
              <a:buChar char="•"/>
            </a:pPr>
            <a:r>
              <a:rPr lang="en-US" sz="2100" i="1"/>
              <a:t>The criteria for selecting is:</a:t>
            </a:r>
          </a:p>
          <a:p>
            <a:pPr marL="742950" lvl="1" indent="-285750" algn="just">
              <a:lnSpc>
                <a:spcPct val="90000"/>
              </a:lnSpc>
              <a:spcBef>
                <a:spcPct val="20000"/>
              </a:spcBef>
              <a:buFont typeface="Wingdings" pitchFamily="2" charset="2"/>
              <a:buChar char="ü"/>
            </a:pPr>
            <a:r>
              <a:rPr lang="en-US" sz="2100" i="1"/>
              <a:t>Relevance/significance</a:t>
            </a:r>
          </a:p>
          <a:p>
            <a:pPr marL="742950" lvl="1" indent="-285750" algn="just">
              <a:lnSpc>
                <a:spcPct val="90000"/>
              </a:lnSpc>
              <a:spcBef>
                <a:spcPct val="20000"/>
              </a:spcBef>
              <a:buFont typeface="Wingdings" pitchFamily="2" charset="2"/>
              <a:buChar char="ü"/>
            </a:pPr>
            <a:r>
              <a:rPr lang="en-US" sz="2100" i="1"/>
              <a:t>Avoidance of duplication</a:t>
            </a:r>
          </a:p>
          <a:p>
            <a:pPr marL="742950" lvl="1" indent="-285750" algn="just">
              <a:lnSpc>
                <a:spcPct val="90000"/>
              </a:lnSpc>
              <a:spcBef>
                <a:spcPct val="20000"/>
              </a:spcBef>
              <a:buFont typeface="Wingdings" pitchFamily="2" charset="2"/>
              <a:buChar char="ü"/>
            </a:pPr>
            <a:r>
              <a:rPr lang="en-US" sz="2100" i="1"/>
              <a:t>Urgency of data needed</a:t>
            </a:r>
          </a:p>
          <a:p>
            <a:pPr marL="742950" lvl="1" indent="-285750" algn="just">
              <a:lnSpc>
                <a:spcPct val="90000"/>
              </a:lnSpc>
              <a:spcBef>
                <a:spcPct val="20000"/>
              </a:spcBef>
              <a:buFont typeface="Wingdings" pitchFamily="2" charset="2"/>
              <a:buChar char="ü"/>
            </a:pPr>
            <a:r>
              <a:rPr lang="en-US" sz="2100" i="1"/>
              <a:t>Feasibility of study</a:t>
            </a:r>
          </a:p>
          <a:p>
            <a:pPr marL="742950" lvl="1" indent="-285750" algn="just">
              <a:lnSpc>
                <a:spcPct val="90000"/>
              </a:lnSpc>
              <a:spcBef>
                <a:spcPct val="20000"/>
              </a:spcBef>
              <a:buFont typeface="Wingdings" pitchFamily="2" charset="2"/>
              <a:buChar char="ü"/>
            </a:pPr>
            <a:r>
              <a:rPr lang="en-US" sz="2100" i="1"/>
              <a:t>Applicability of results</a:t>
            </a:r>
          </a:p>
          <a:p>
            <a:pPr marL="742950" lvl="1" indent="-285750" algn="just">
              <a:lnSpc>
                <a:spcPct val="90000"/>
              </a:lnSpc>
              <a:spcBef>
                <a:spcPct val="20000"/>
              </a:spcBef>
              <a:buFont typeface="Wingdings" pitchFamily="2" charset="2"/>
              <a:buChar char="ü"/>
            </a:pPr>
            <a:r>
              <a:rPr lang="en-US" sz="2100" i="1"/>
              <a:t>Your Interest and knowledge to the area</a:t>
            </a:r>
          </a:p>
          <a:p>
            <a:pPr marL="742950" lvl="1" indent="-285750" algn="just">
              <a:lnSpc>
                <a:spcPct val="90000"/>
              </a:lnSpc>
              <a:spcBef>
                <a:spcPct val="20000"/>
              </a:spcBef>
              <a:buFont typeface="Wingdings" pitchFamily="2" charset="2"/>
              <a:buChar char="ü"/>
            </a:pPr>
            <a:r>
              <a:rPr lang="en-US" sz="2100" i="1"/>
              <a:t>Ethical acceptability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9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8" end="8"/>
                                            </p:txEl>
                                          </p:spTgt>
                                        </p:tgtEl>
                                        <p:attrNameLst>
                                          <p:attrName>ppt_c</p:attrName>
                                        </p:attrNameLst>
                                      </p:cBhvr>
                                      <p:to>
                                        <a:srgbClr val="0066FF"/>
                                      </p:to>
                                    </p:animClr>
                                  </p:subTnLst>
                                </p:cTn>
                              </p:par>
                              <p:par>
                                <p:cTn id="35" presetID="1" presetClass="entr" presetSubtype="0" fill="hold" grpId="0" nodeType="withEffect">
                                  <p:stCondLst>
                                    <p:cond delay="0"/>
                                  </p:stCondLst>
                                  <p:childTnLst>
                                    <p:set>
                                      <p:cBhvr>
                                        <p:cTn id="36" dur="1" fill="hold">
                                          <p:stCondLst>
                                            <p:cond delay="499"/>
                                          </p:stCondLst>
                                        </p:cTn>
                                        <p:tgtEl>
                                          <p:spTgt spid="8499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9" end="9"/>
                                            </p:txEl>
                                          </p:spTgt>
                                        </p:tgtEl>
                                        <p:attrNameLst>
                                          <p:attrName>ppt_c</p:attrName>
                                        </p:attrNameLst>
                                      </p:cBhvr>
                                      <p:to>
                                        <a:srgbClr val="0066FF"/>
                                      </p:to>
                                    </p:animClr>
                                  </p:subTnLst>
                                </p:cTn>
                              </p:par>
                              <p:par>
                                <p:cTn id="37" presetID="1" presetClass="entr" presetSubtype="0" fill="hold" grpId="0" nodeType="withEffect">
                                  <p:stCondLst>
                                    <p:cond delay="0"/>
                                  </p:stCondLst>
                                  <p:childTnLst>
                                    <p:set>
                                      <p:cBhvr>
                                        <p:cTn id="38" dur="1" fill="hold">
                                          <p:stCondLst>
                                            <p:cond delay="499"/>
                                          </p:stCondLst>
                                        </p:cTn>
                                        <p:tgtEl>
                                          <p:spTgt spid="8499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0" end="10"/>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685800" y="1905000"/>
            <a:ext cx="80010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What the Title/Research topic</a:t>
            </a:r>
            <a:r>
              <a:rPr lang="en-US" sz="2200" i="1">
                <a:solidFill>
                  <a:schemeClr val="accent1"/>
                </a:solidFill>
              </a:rPr>
              <a:t> </a:t>
            </a:r>
            <a:r>
              <a:rPr lang="en-US" sz="2200" i="1">
                <a:solidFill>
                  <a:srgbClr val="FF0000"/>
                </a:solidFill>
              </a:rPr>
              <a:t>should be?</a:t>
            </a:r>
          </a:p>
          <a:p>
            <a:pPr lvl="2" indent="-457200" algn="just">
              <a:lnSpc>
                <a:spcPct val="90000"/>
              </a:lnSpc>
              <a:spcBef>
                <a:spcPct val="20000"/>
              </a:spcBef>
              <a:buFont typeface="Wingdings" pitchFamily="2" charset="2"/>
              <a:buChar char="ü"/>
            </a:pPr>
            <a:r>
              <a:rPr lang="en-US" sz="2200" i="1"/>
              <a:t>the fewest possible words that adequately describe the contents of the study.</a:t>
            </a:r>
          </a:p>
          <a:p>
            <a:pPr marL="914400" lvl="1" indent="-457200" algn="just">
              <a:lnSpc>
                <a:spcPct val="90000"/>
              </a:lnSpc>
              <a:spcBef>
                <a:spcPct val="20000"/>
              </a:spcBef>
              <a:buFont typeface="Wingdings" pitchFamily="2" charset="2"/>
              <a:buChar char="ü"/>
            </a:pPr>
            <a:r>
              <a:rPr lang="en-US" sz="2200" i="1"/>
              <a:t>It is a label; not a sentence</a:t>
            </a:r>
          </a:p>
          <a:p>
            <a:pPr marL="914400" lvl="1" indent="-457200" algn="just">
              <a:lnSpc>
                <a:spcPct val="90000"/>
              </a:lnSpc>
              <a:spcBef>
                <a:spcPct val="20000"/>
              </a:spcBef>
              <a:buFont typeface="Wingdings" pitchFamily="2" charset="2"/>
              <a:buChar char="ü"/>
            </a:pPr>
            <a:r>
              <a:rPr lang="en-US" sz="2200" i="1"/>
              <a:t>It shouldn’t contain any abbreviations</a:t>
            </a:r>
          </a:p>
          <a:p>
            <a:pPr marL="914400" lvl="1" indent="-457200" algn="just">
              <a:lnSpc>
                <a:spcPct val="90000"/>
              </a:lnSpc>
              <a:spcBef>
                <a:spcPct val="20000"/>
              </a:spcBef>
              <a:buFont typeface="Wingdings" pitchFamily="2" charset="2"/>
              <a:buChar char="ü"/>
            </a:pPr>
            <a:r>
              <a:rPr lang="en-US" sz="2200" i="1"/>
              <a:t>It appears in a proposal on a separate page – </a:t>
            </a:r>
            <a:r>
              <a:rPr lang="en-US" sz="2200" i="1">
                <a:solidFill>
                  <a:srgbClr val="FF0000"/>
                </a:solidFill>
              </a:rPr>
              <a:t>Title page</a:t>
            </a:r>
          </a:p>
          <a:p>
            <a:pPr marL="914400" lvl="1" indent="-457200" algn="just">
              <a:lnSpc>
                <a:spcPct val="90000"/>
              </a:lnSpc>
              <a:spcBef>
                <a:spcPct val="20000"/>
              </a:spcBef>
              <a:buFont typeface="Wingdings" pitchFamily="2" charset="2"/>
              <a:buChar char="ü"/>
            </a:pPr>
            <a:r>
              <a:rPr lang="en-US" sz="2200" i="1"/>
              <a:t>The title page has no page number and is not counted</a:t>
            </a:r>
            <a:r>
              <a:rPr lang="en-US" sz="2000" i="1"/>
              <a:t>.</a:t>
            </a:r>
          </a:p>
          <a:p>
            <a:pPr marL="914400" lvl="1" indent="-457200" algn="just">
              <a:lnSpc>
                <a:spcPct val="90000"/>
              </a:lnSpc>
              <a:spcBef>
                <a:spcPct val="20000"/>
              </a:spcBef>
              <a:buFont typeface="Wingdings" pitchFamily="2" charset="2"/>
              <a:buChar char="ü"/>
            </a:pPr>
            <a:r>
              <a:rPr lang="en-US" sz="2200" i="1"/>
              <a:t>The title page is the “main gate” which invites the reader to enter the research proposal.</a:t>
            </a:r>
          </a:p>
          <a:p>
            <a:pPr marL="342900" indent="-342900" algn="just">
              <a:lnSpc>
                <a:spcPct val="90000"/>
              </a:lnSpc>
              <a:spcBef>
                <a:spcPct val="20000"/>
              </a:spcBef>
            </a:pPr>
            <a:endParaRPr lang="en-US" sz="220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par>
                                <p:cTn id="7" presetID="1" presetClass="entr" presetSubtype="0" fill="hold" grpId="0" nodeType="withEffect">
                                  <p:stCondLst>
                                    <p:cond delay="0"/>
                                  </p:stCondLst>
                                  <p:childTnLst>
                                    <p:set>
                                      <p:cBhvr>
                                        <p:cTn id="8"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Summary/Abstract –</a:t>
            </a:r>
            <a:r>
              <a:rPr lang="en-US" sz="2200" i="1"/>
              <a:t> a one page brief summary of the thesis proposal. </a:t>
            </a:r>
          </a:p>
          <a:p>
            <a:pPr marL="742950" lvl="1" indent="-285750" algn="just">
              <a:lnSpc>
                <a:spcPct val="90000"/>
              </a:lnSpc>
              <a:spcBef>
                <a:spcPct val="20000"/>
              </a:spcBef>
              <a:buFont typeface="Wingdings" pitchFamily="2" charset="2"/>
              <a:buChar char="ü"/>
            </a:pPr>
            <a:r>
              <a:rPr lang="en-US" sz="2200" i="1"/>
              <a:t>It shows that your work fits with the topic</a:t>
            </a:r>
          </a:p>
          <a:p>
            <a:pPr marL="742950" lvl="1" indent="-285750" algn="just">
              <a:lnSpc>
                <a:spcPct val="90000"/>
              </a:lnSpc>
              <a:spcBef>
                <a:spcPct val="20000"/>
              </a:spcBef>
              <a:buFont typeface="Wingdings" pitchFamily="2" charset="2"/>
              <a:buChar char="ü"/>
            </a:pPr>
            <a:r>
              <a:rPr lang="en-US" sz="2200" i="1"/>
              <a:t>It shows what a contribution your work will make. </a:t>
            </a:r>
          </a:p>
          <a:p>
            <a:pPr marL="742950" lvl="1" indent="-285750" algn="just">
              <a:lnSpc>
                <a:spcPct val="90000"/>
              </a:lnSpc>
              <a:spcBef>
                <a:spcPct val="20000"/>
              </a:spcBef>
              <a:buFont typeface="Wingdings" pitchFamily="2" charset="2"/>
              <a:buChar char="ü"/>
            </a:pPr>
            <a:r>
              <a:rPr lang="en-US" sz="2200" i="1"/>
              <a:t>It should specify the research question and how it is going to be answered.</a:t>
            </a:r>
          </a:p>
          <a:p>
            <a:pPr marL="742950" lvl="1" indent="-285750" algn="just">
              <a:lnSpc>
                <a:spcPct val="90000"/>
              </a:lnSpc>
              <a:spcBef>
                <a:spcPct val="20000"/>
              </a:spcBef>
              <a:buFont typeface="Wingdings" pitchFamily="2" charset="2"/>
              <a:buChar char="ü"/>
            </a:pPr>
            <a:r>
              <a:rPr lang="en-US" sz="2200" i="1"/>
              <a:t>Do not put any information not stated in the main text.</a:t>
            </a:r>
          </a:p>
          <a:p>
            <a:pPr marL="742950" lvl="1" indent="-285750" algn="just">
              <a:lnSpc>
                <a:spcPct val="90000"/>
              </a:lnSpc>
              <a:spcBef>
                <a:spcPct val="20000"/>
              </a:spcBef>
              <a:buFont typeface="Wingdings" pitchFamily="2" charset="2"/>
              <a:buChar char="ü"/>
            </a:pPr>
            <a:r>
              <a:rPr lang="en-US" sz="2200" i="1"/>
              <a:t>Never contain references, figures and tables.</a:t>
            </a:r>
          </a:p>
          <a:p>
            <a:pPr marL="742950" lvl="1" indent="-285750" algn="just">
              <a:lnSpc>
                <a:spcPct val="90000"/>
              </a:lnSpc>
              <a:spcBef>
                <a:spcPct val="20000"/>
              </a:spcBef>
              <a:buFont typeface="Wingdings" pitchFamily="2" charset="2"/>
              <a:buChar char="ü"/>
            </a:pPr>
            <a:r>
              <a:rPr lang="en-US" sz="2200" i="1"/>
              <a:t>It comes first but written last.</a:t>
            </a:r>
          </a:p>
          <a:p>
            <a:pPr marL="742950" lvl="1" indent="-285750" algn="just">
              <a:lnSpc>
                <a:spcPct val="90000"/>
              </a:lnSpc>
              <a:spcBef>
                <a:spcPct val="20000"/>
              </a:spcBef>
              <a:buFont typeface="Wingdings" pitchFamily="2" charset="2"/>
              <a:buChar char="ü"/>
            </a:pPr>
            <a:r>
              <a:rPr lang="en-US" sz="2200" i="1"/>
              <a:t>It is the most read part next to the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Introduction/Background – </a:t>
            </a:r>
            <a:r>
              <a:rPr lang="en-US" sz="2200" i="1"/>
              <a:t>background information of the research proposal. </a:t>
            </a:r>
          </a:p>
          <a:p>
            <a:pPr marL="742950" lvl="1" indent="-285750" algn="just">
              <a:lnSpc>
                <a:spcPct val="90000"/>
              </a:lnSpc>
              <a:spcBef>
                <a:spcPct val="20000"/>
              </a:spcBef>
              <a:buFont typeface="Wingdings" pitchFamily="2" charset="2"/>
              <a:buChar char="ü"/>
            </a:pPr>
            <a:r>
              <a:rPr lang="en-US" sz="2200" i="1"/>
              <a:t>It establishes a framework for the research so that so that readers can understand how it is related to other research</a:t>
            </a:r>
          </a:p>
          <a:p>
            <a:pPr marL="742950" lvl="1" indent="-285750" algn="just">
              <a:lnSpc>
                <a:spcPct val="90000"/>
              </a:lnSpc>
              <a:spcBef>
                <a:spcPct val="20000"/>
              </a:spcBef>
              <a:buFont typeface="Wingdings" pitchFamily="2" charset="2"/>
              <a:buChar char="ü"/>
            </a:pPr>
            <a:r>
              <a:rPr lang="en-US" sz="2200" i="1"/>
              <a:t>It shows what the gap in the area is.</a:t>
            </a:r>
          </a:p>
          <a:p>
            <a:pPr marL="742950" lvl="1" indent="-285750" algn="just">
              <a:lnSpc>
                <a:spcPct val="90000"/>
              </a:lnSpc>
              <a:spcBef>
                <a:spcPct val="20000"/>
              </a:spcBef>
              <a:buFont typeface="Wingdings" pitchFamily="2" charset="2"/>
              <a:buChar char="ü"/>
            </a:pPr>
            <a:r>
              <a:rPr lang="en-US" sz="2200" i="1"/>
              <a:t>It shows what a contribution your work will make. </a:t>
            </a:r>
          </a:p>
          <a:p>
            <a:pPr marL="742950" lvl="1" indent="-285750" algn="just">
              <a:lnSpc>
                <a:spcPct val="90000"/>
              </a:lnSpc>
              <a:spcBef>
                <a:spcPct val="20000"/>
              </a:spcBef>
              <a:buFont typeface="Wingdings" pitchFamily="2" charset="2"/>
              <a:buChar char="ü"/>
            </a:pPr>
            <a:r>
              <a:rPr lang="en-US" sz="2200" i="1"/>
              <a:t>It should motivate the reader to read the whole paper</a:t>
            </a:r>
          </a:p>
          <a:p>
            <a:pPr marL="742950" lvl="1" indent="-285750" algn="just">
              <a:lnSpc>
                <a:spcPct val="90000"/>
              </a:lnSpc>
              <a:spcBef>
                <a:spcPct val="20000"/>
              </a:spcBef>
              <a:buFont typeface="Wingdings" pitchFamily="2" charset="2"/>
              <a:buChar char="ü"/>
            </a:pPr>
            <a:r>
              <a:rPr lang="en-US" sz="2200" i="1"/>
              <a:t>Should site the most recent and relevant works, and </a:t>
            </a:r>
          </a:p>
          <a:p>
            <a:pPr marL="742950" lvl="1" indent="-285750" algn="just">
              <a:lnSpc>
                <a:spcPct val="90000"/>
              </a:lnSpc>
              <a:spcBef>
                <a:spcPct val="20000"/>
              </a:spcBef>
              <a:buFont typeface="Wingdings" pitchFamily="2" charset="2"/>
              <a:buChar char="ü"/>
            </a:pPr>
            <a:r>
              <a:rPr lang="en-US" sz="2200" i="1"/>
              <a:t>should explain why work is required.</a:t>
            </a:r>
          </a:p>
          <a:p>
            <a:pPr marL="742950" lvl="1" indent="-285750" algn="just">
              <a:lnSpc>
                <a:spcPct val="90000"/>
              </a:lnSpc>
              <a:spcBef>
                <a:spcPct val="20000"/>
              </a:spcBef>
              <a:buFont typeface="Wingdings" pitchFamily="2" charset="2"/>
              <a:buChar char="ü"/>
            </a:pPr>
            <a:r>
              <a:rPr lang="en-US" sz="2200" i="1"/>
              <a:t>Should be written from general to specific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Statement of the problem </a:t>
            </a:r>
            <a:r>
              <a:rPr lang="en-US" sz="2200" i="1"/>
              <a:t>– the issue that leads to the need for the study. </a:t>
            </a:r>
          </a:p>
          <a:p>
            <a:pPr marL="342900" indent="-342900" algn="just">
              <a:lnSpc>
                <a:spcPct val="90000"/>
              </a:lnSpc>
              <a:spcBef>
                <a:spcPct val="20000"/>
              </a:spcBef>
            </a:pPr>
            <a:endParaRPr lang="en-US" sz="2200" i="1"/>
          </a:p>
          <a:p>
            <a:pPr marL="742950" lvl="1" indent="-285750" algn="just">
              <a:lnSpc>
                <a:spcPct val="90000"/>
              </a:lnSpc>
              <a:spcBef>
                <a:spcPct val="20000"/>
              </a:spcBef>
              <a:buFont typeface="Wingdings" pitchFamily="2" charset="2"/>
              <a:buChar char="ü"/>
            </a:pPr>
            <a:r>
              <a:rPr lang="en-US" sz="2200" i="1"/>
              <a:t>It answer the question ‘Why does this research be conducted?’</a:t>
            </a:r>
          </a:p>
          <a:p>
            <a:pPr marL="742950" lvl="1" indent="-285750" algn="just">
              <a:lnSpc>
                <a:spcPct val="90000"/>
              </a:lnSpc>
              <a:spcBef>
                <a:spcPct val="20000"/>
              </a:spcBef>
            </a:pPr>
            <a:r>
              <a:rPr lang="en-US" sz="2200" i="1"/>
              <a:t> </a:t>
            </a:r>
          </a:p>
          <a:p>
            <a:pPr marL="742950" lvl="1" indent="-285750" algn="just">
              <a:lnSpc>
                <a:spcPct val="90000"/>
              </a:lnSpc>
              <a:spcBef>
                <a:spcPct val="20000"/>
              </a:spcBef>
              <a:buFont typeface="Wingdings" pitchFamily="2" charset="2"/>
              <a:buChar char="ü"/>
            </a:pPr>
            <a:r>
              <a:rPr lang="en-US" sz="2200" i="1"/>
              <a:t>The foundation for everything to follow in the proposal.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685800" y="17526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Objective/aim of the study </a:t>
            </a:r>
            <a:r>
              <a:rPr lang="en-US" sz="2200" i="1">
                <a:solidFill>
                  <a:schemeClr val="accent1"/>
                </a:solidFill>
              </a:rPr>
              <a:t>– </a:t>
            </a:r>
            <a:r>
              <a:rPr lang="en-US" sz="2200" i="1"/>
              <a:t>aim which the enquirer seeks to bring about as a result of completing the research.</a:t>
            </a:r>
          </a:p>
          <a:p>
            <a:pPr marL="342900" indent="-342900" algn="just">
              <a:lnSpc>
                <a:spcPct val="90000"/>
              </a:lnSpc>
              <a:spcBef>
                <a:spcPct val="20000"/>
              </a:spcBef>
            </a:pPr>
            <a:r>
              <a:rPr lang="en-US" sz="2200" i="1"/>
              <a:t> </a:t>
            </a:r>
          </a:p>
          <a:p>
            <a:pPr marL="742950" lvl="1" indent="-285750" algn="just">
              <a:lnSpc>
                <a:spcPct val="90000"/>
              </a:lnSpc>
              <a:spcBef>
                <a:spcPct val="20000"/>
              </a:spcBef>
              <a:buFont typeface="Wingdings" pitchFamily="2" charset="2"/>
              <a:buChar char="ü"/>
            </a:pPr>
            <a:r>
              <a:rPr lang="en-US" sz="2200" i="1"/>
              <a:t>Objectives should be simple, specific, stated in advance, stated using action verbs </a:t>
            </a:r>
          </a:p>
          <a:p>
            <a:pPr marL="742950" lvl="1" indent="-285750" algn="just">
              <a:lnSpc>
                <a:spcPct val="90000"/>
              </a:lnSpc>
              <a:spcBef>
                <a:spcPct val="20000"/>
              </a:spcBef>
              <a:buFont typeface="Wingdings" pitchFamily="2" charset="2"/>
              <a:buChar char="ü"/>
            </a:pPr>
            <a:r>
              <a:rPr lang="en-US" sz="2200" i="1"/>
              <a:t>Objectives can be classified into:</a:t>
            </a:r>
          </a:p>
          <a:p>
            <a:pPr marL="1143000" lvl="2" indent="-228600" algn="just">
              <a:lnSpc>
                <a:spcPct val="90000"/>
              </a:lnSpc>
              <a:spcBef>
                <a:spcPct val="20000"/>
              </a:spcBef>
              <a:buFont typeface="Wingdings" pitchFamily="2" charset="2"/>
              <a:buChar char="§"/>
            </a:pPr>
            <a:r>
              <a:rPr lang="en-US" sz="2200" i="1">
                <a:solidFill>
                  <a:srgbClr val="FF0000"/>
                </a:solidFill>
              </a:rPr>
              <a:t>General objective </a:t>
            </a:r>
            <a:r>
              <a:rPr lang="en-US" sz="2200" i="1"/>
              <a:t>– showing what exactly to be studied, and states the desired outcomes from the study. </a:t>
            </a:r>
          </a:p>
          <a:p>
            <a:pPr marL="1143000" lvl="2" indent="-228600" algn="just">
              <a:lnSpc>
                <a:spcPct val="90000"/>
              </a:lnSpc>
              <a:spcBef>
                <a:spcPct val="20000"/>
              </a:spcBef>
              <a:buFont typeface="Wingdings" pitchFamily="2" charset="2"/>
              <a:buChar char="§"/>
            </a:pPr>
            <a:r>
              <a:rPr lang="en-US" sz="2200" i="1">
                <a:solidFill>
                  <a:srgbClr val="FF0000"/>
                </a:solidFill>
              </a:rPr>
              <a:t>Specific objectives</a:t>
            </a:r>
            <a:r>
              <a:rPr lang="en-US" sz="2200" i="1"/>
              <a:t> – shows in greater detail the specific aims of the research project.</a:t>
            </a:r>
          </a:p>
        </p:txBody>
      </p:sp>
      <p:sp>
        <p:nvSpPr>
          <p:cNvPr id="13316" name="Rectangle 5"/>
          <p:cNvSpPr>
            <a:spLocks noChangeArrowheads="1"/>
          </p:cNvSpPr>
          <p:nvPr/>
        </p:nvSpPr>
        <p:spPr bwMode="auto">
          <a:xfrm>
            <a:off x="838200" y="5943600"/>
            <a:ext cx="7848600" cy="708025"/>
          </a:xfrm>
          <a:prstGeom prst="rect">
            <a:avLst/>
          </a:prstGeom>
          <a:solidFill>
            <a:srgbClr val="FFFF00"/>
          </a:solidFill>
          <a:ln w="9525">
            <a:noFill/>
            <a:miter lim="800000"/>
            <a:headEnd/>
            <a:tailEnd/>
          </a:ln>
        </p:spPr>
        <p:txBody>
          <a:bodyPr>
            <a:spAutoFit/>
          </a:bodyPr>
          <a:lstStyle/>
          <a:p>
            <a:pPr marL="342900" indent="-342900">
              <a:spcBef>
                <a:spcPct val="20000"/>
              </a:spcBef>
              <a:buFontTx/>
              <a:buChar char="•"/>
            </a:pPr>
            <a:r>
              <a:rPr lang="en-US" sz="2000"/>
              <a:t>To study the effect of use of web site technology on distance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par>
                                <p:cTn id="19" presetID="1" presetClass="entr" presetSubtype="0" fill="hold" grpId="0" nodeType="withEffect">
                                  <p:stCondLst>
                                    <p:cond delay="0"/>
                                  </p:stCondLst>
                                  <p:childTnLst>
                                    <p:set>
                                      <p:cBhvr>
                                        <p:cTn id="20"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par>
                                <p:cTn id="21" presetID="1" presetClass="entr" presetSubtype="0" fill="hold" grpId="0" nodeType="with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752600"/>
            <a:ext cx="7772400" cy="3429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i="1">
                <a:solidFill>
                  <a:srgbClr val="FF0000"/>
                </a:solidFill>
              </a:rPr>
              <a:t>Literature review – </a:t>
            </a:r>
            <a:r>
              <a:rPr lang="en-US" sz="2200" i="1"/>
              <a:t>a description of the literature very relevant to your study. </a:t>
            </a:r>
          </a:p>
          <a:p>
            <a:pPr marL="342900" indent="-342900">
              <a:lnSpc>
                <a:spcPct val="90000"/>
              </a:lnSpc>
              <a:spcBef>
                <a:spcPct val="20000"/>
              </a:spcBef>
              <a:buFontTx/>
              <a:buChar char="•"/>
            </a:pPr>
            <a:endParaRPr lang="en-US" sz="2200" i="1"/>
          </a:p>
          <a:p>
            <a:pPr marL="742950" lvl="1" indent="-285750">
              <a:lnSpc>
                <a:spcPct val="90000"/>
              </a:lnSpc>
              <a:spcBef>
                <a:spcPct val="20000"/>
              </a:spcBef>
              <a:buFont typeface="Wingdings" pitchFamily="2" charset="2"/>
              <a:buChar char="ü"/>
            </a:pPr>
            <a:r>
              <a:rPr lang="en-US" sz="2200" i="1"/>
              <a:t>Gives an overview of what has been said, who the key authors in the area are, what are the prevailing theories and hypothesis, etc.</a:t>
            </a:r>
          </a:p>
          <a:p>
            <a:pPr marL="742950" lvl="1" indent="-285750">
              <a:lnSpc>
                <a:spcPct val="90000"/>
              </a:lnSpc>
              <a:spcBef>
                <a:spcPct val="20000"/>
              </a:spcBef>
              <a:buFont typeface="Wingdings" pitchFamily="2" charset="2"/>
              <a:buChar char="ü"/>
            </a:pPr>
            <a:endParaRPr lang="en-US" sz="2200" i="1"/>
          </a:p>
          <a:p>
            <a:pPr marL="742950" lvl="1" indent="-285750">
              <a:lnSpc>
                <a:spcPct val="90000"/>
              </a:lnSpc>
              <a:spcBef>
                <a:spcPct val="20000"/>
              </a:spcBef>
              <a:buFont typeface="Wingdings" pitchFamily="2" charset="2"/>
              <a:buChar char="ü"/>
            </a:pPr>
            <a:r>
              <a:rPr lang="en-US" sz="2200" i="1"/>
              <a:t>Relevant materials could be from books, journal articles, theses and dissertations, government reports, etc.</a:t>
            </a:r>
          </a:p>
        </p:txBody>
      </p:sp>
      <p:pic>
        <p:nvPicPr>
          <p:cNvPr id="14340" name="Picture 5"/>
          <p:cNvPicPr>
            <a:picLocks noChangeAspect="1" noChangeArrowheads="1"/>
          </p:cNvPicPr>
          <p:nvPr/>
        </p:nvPicPr>
        <p:blipFill>
          <a:blip r:embed="rId3"/>
          <a:srcRect/>
          <a:stretch>
            <a:fillRect/>
          </a:stretch>
        </p:blipFill>
        <p:spPr bwMode="auto">
          <a:xfrm>
            <a:off x="6705600" y="4784725"/>
            <a:ext cx="2209800" cy="2073275"/>
          </a:xfrm>
          <a:prstGeom prst="rect">
            <a:avLst/>
          </a:prstGeom>
          <a:noFill/>
          <a:ln w="9525">
            <a:noFill/>
            <a:miter lim="800000"/>
            <a:headEnd/>
            <a:tailEnd/>
          </a:ln>
        </p:spPr>
      </p:pic>
      <p:sp>
        <p:nvSpPr>
          <p:cNvPr id="14341" name="Rectangle 5"/>
          <p:cNvSpPr>
            <a:spLocks noChangeArrowheads="1"/>
          </p:cNvSpPr>
          <p:nvPr/>
        </p:nvSpPr>
        <p:spPr bwMode="auto">
          <a:xfrm>
            <a:off x="685800" y="5486400"/>
            <a:ext cx="5867400" cy="1169988"/>
          </a:xfrm>
          <a:prstGeom prst="rect">
            <a:avLst/>
          </a:prstGeom>
          <a:solidFill>
            <a:srgbClr val="FFFF00"/>
          </a:solidFill>
          <a:ln w="9525">
            <a:noFill/>
            <a:miter lim="800000"/>
            <a:headEnd/>
            <a:tailEnd/>
          </a:ln>
        </p:spPr>
        <p:txBody>
          <a:bodyPr>
            <a:spAutoFit/>
          </a:bodyPr>
          <a:lstStyle/>
          <a:p>
            <a:pPr marL="342900" indent="-342900">
              <a:spcBef>
                <a:spcPct val="20000"/>
              </a:spcBef>
              <a:buFontTx/>
              <a:buChar char="•"/>
            </a:pPr>
            <a:r>
              <a:rPr lang="en-US" sz="2000"/>
              <a:t>Be very careful to check your sources when doing your literature review.</a:t>
            </a:r>
          </a:p>
          <a:p>
            <a:pPr marL="342900" indent="-342900">
              <a:spcBef>
                <a:spcPct val="50000"/>
              </a:spcBef>
              <a:buFontTx/>
              <a:buChar char="•"/>
            </a:pPr>
            <a:r>
              <a:rPr lang="en-US" sz="2000"/>
              <a:t>Many trade magazines are not peer reviewed.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219200" y="2057400"/>
            <a:ext cx="7239000" cy="2590800"/>
          </a:xfrm>
          <a:prstGeom prst="rect">
            <a:avLst/>
          </a:prstGeom>
          <a:noFill/>
          <a:ln w="9525">
            <a:noFill/>
            <a:miter lim="800000"/>
            <a:headEnd/>
            <a:tailEnd/>
          </a:ln>
        </p:spPr>
        <p:txBody>
          <a:bodyPr/>
          <a:lstStyle/>
          <a:p>
            <a:pPr marL="342900" indent="-342900">
              <a:spcBef>
                <a:spcPct val="20000"/>
              </a:spcBef>
              <a:buFontTx/>
              <a:buChar char="•"/>
            </a:pPr>
            <a:r>
              <a:rPr lang="en-US" sz="2200" i="1"/>
              <a:t>Identify key terms</a:t>
            </a:r>
          </a:p>
          <a:p>
            <a:pPr marL="342900" indent="-342900">
              <a:spcBef>
                <a:spcPct val="20000"/>
              </a:spcBef>
              <a:buFontTx/>
              <a:buChar char="•"/>
            </a:pPr>
            <a:r>
              <a:rPr lang="en-US" sz="2200" i="1"/>
              <a:t>Locate literature</a:t>
            </a:r>
          </a:p>
          <a:p>
            <a:pPr marL="342900" indent="-342900">
              <a:spcBef>
                <a:spcPct val="20000"/>
              </a:spcBef>
              <a:buFontTx/>
              <a:buChar char="•"/>
            </a:pPr>
            <a:r>
              <a:rPr lang="en-US" sz="2200" i="1"/>
              <a:t>Critically evaluate and select the literature (worthy of inclusion; topic, site, and accessibility relevance) </a:t>
            </a:r>
          </a:p>
          <a:p>
            <a:pPr marL="342900" indent="-342900">
              <a:spcBef>
                <a:spcPct val="20000"/>
              </a:spcBef>
              <a:buFontTx/>
              <a:buChar char="•"/>
            </a:pPr>
            <a:r>
              <a:rPr lang="en-US" sz="2200" i="1"/>
              <a:t>Always keep record and Organize the literature</a:t>
            </a:r>
          </a:p>
          <a:p>
            <a:pPr marL="342900" indent="-342900">
              <a:spcBef>
                <a:spcPct val="20000"/>
              </a:spcBef>
              <a:buFontTx/>
              <a:buChar char="•"/>
            </a:pPr>
            <a:r>
              <a:rPr lang="en-US" sz="2200" i="1"/>
              <a:t>Write a review as much as possible by rephrasing unless it is a universal law/rule.</a:t>
            </a:r>
          </a:p>
        </p:txBody>
      </p:sp>
      <p:sp>
        <p:nvSpPr>
          <p:cNvPr id="15363" name="Rectangle 2"/>
          <p:cNvSpPr>
            <a:spLocks noChangeArrowheads="1"/>
          </p:cNvSpPr>
          <p:nvPr/>
        </p:nvSpPr>
        <p:spPr bwMode="auto">
          <a:xfrm>
            <a:off x="533400" y="1600200"/>
            <a:ext cx="7772400" cy="609600"/>
          </a:xfrm>
          <a:prstGeom prst="rect">
            <a:avLst/>
          </a:prstGeom>
          <a:noFill/>
          <a:ln w="9525">
            <a:noFill/>
            <a:miter lim="800000"/>
            <a:headEnd/>
            <a:tailEnd/>
          </a:ln>
        </p:spPr>
        <p:txBody>
          <a:bodyPr anchor="ctr"/>
          <a:lstStyle/>
          <a:p>
            <a:r>
              <a:rPr lang="en-US" sz="2200">
                <a:solidFill>
                  <a:schemeClr val="tx2"/>
                </a:solidFill>
              </a:rPr>
              <a:t>The process of conducting a literature review:</a:t>
            </a:r>
          </a:p>
        </p:txBody>
      </p:sp>
      <p:sp>
        <p:nvSpPr>
          <p:cNvPr id="15364" name="Rectangle 2"/>
          <p:cNvSpPr>
            <a:spLocks noChangeArrowheads="1"/>
          </p:cNvSpPr>
          <p:nvPr/>
        </p:nvSpPr>
        <p:spPr bwMode="auto">
          <a:xfrm>
            <a:off x="838200" y="5334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15365" name="Rectangle 5"/>
          <p:cNvSpPr>
            <a:spLocks noChangeArrowheads="1"/>
          </p:cNvSpPr>
          <p:nvPr/>
        </p:nvSpPr>
        <p:spPr bwMode="auto">
          <a:xfrm>
            <a:off x="609600" y="4843463"/>
            <a:ext cx="8229600" cy="1938337"/>
          </a:xfrm>
          <a:prstGeom prst="rect">
            <a:avLst/>
          </a:prstGeom>
          <a:solidFill>
            <a:srgbClr val="FFFF00"/>
          </a:solidFill>
          <a:ln w="9525">
            <a:noFill/>
            <a:miter lim="800000"/>
            <a:headEnd/>
            <a:tailEnd/>
          </a:ln>
        </p:spPr>
        <p:txBody>
          <a:bodyPr>
            <a:spAutoFit/>
          </a:bodyPr>
          <a:lstStyle/>
          <a:p>
            <a:pPr marL="342900" indent="-342900">
              <a:spcBef>
                <a:spcPct val="20000"/>
              </a:spcBef>
              <a:buFontTx/>
              <a:buChar char="•"/>
            </a:pPr>
            <a:r>
              <a:rPr lang="en-US" sz="2000"/>
              <a:t>Abebe (2005) has reported that …</a:t>
            </a:r>
          </a:p>
          <a:p>
            <a:pPr marL="342900" indent="-342900">
              <a:spcBef>
                <a:spcPct val="50000"/>
              </a:spcBef>
              <a:buFontTx/>
              <a:buChar char="•"/>
            </a:pPr>
            <a:r>
              <a:rPr lang="en-US" sz="2000"/>
              <a:t>Frequent Internet use, particularly among college students, has become a highly controversial issue (Anderson, 2001; Davis </a:t>
            </a:r>
            <a:r>
              <a:rPr lang="en-US" sz="2000" i="1"/>
              <a:t>et al.</a:t>
            </a:r>
            <a:r>
              <a:rPr lang="en-US" sz="2000"/>
              <a:t>, 1999; Grayson and Schwartz, 2000).</a:t>
            </a:r>
          </a:p>
          <a:p>
            <a:pPr marL="342900" indent="-342900">
              <a:spcBef>
                <a:spcPct val="50000"/>
              </a:spcBef>
              <a:buFontTx/>
              <a:buChar char="•"/>
            </a:pPr>
            <a:r>
              <a:rPr lang="en-US" sz="2000"/>
              <a:t>As stated by Alemu (2009),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676400"/>
            <a:ext cx="7772400" cy="31242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Research Questions and/or Hypothesis </a:t>
            </a:r>
            <a:r>
              <a:rPr lang="en-US" sz="2200" i="1"/>
              <a:t>– the speculative proposition of the problem statement. </a:t>
            </a:r>
          </a:p>
          <a:p>
            <a:pPr marL="342900" indent="-342900" algn="just">
              <a:lnSpc>
                <a:spcPct val="90000"/>
              </a:lnSpc>
              <a:spcBef>
                <a:spcPct val="20000"/>
              </a:spcBef>
              <a:buFontTx/>
              <a:buChar char="•"/>
            </a:pPr>
            <a:endParaRPr lang="en-US" sz="2200" i="1"/>
          </a:p>
          <a:p>
            <a:pPr marL="742950" lvl="1" indent="-285750" algn="just">
              <a:lnSpc>
                <a:spcPct val="90000"/>
              </a:lnSpc>
              <a:spcBef>
                <a:spcPct val="20000"/>
              </a:spcBef>
              <a:buFont typeface="Wingdings" pitchFamily="2" charset="2"/>
              <a:buChar char="ü"/>
            </a:pPr>
            <a:r>
              <a:rPr lang="en-US" sz="2200" i="1"/>
              <a:t>Hypothesis is a derivation of a particular assertion or prediction. It is subject to test for confirmation or reject. i.e. </a:t>
            </a:r>
            <a:r>
              <a:rPr lang="en-US" sz="2000" i="1"/>
              <a:t>an educated guess, or a prediction of causal relationships that can be tested.</a:t>
            </a:r>
            <a:endParaRPr lang="en-US" sz="2200" i="1"/>
          </a:p>
          <a:p>
            <a:pPr marL="742950" lvl="1" indent="-285750" algn="just">
              <a:lnSpc>
                <a:spcPct val="90000"/>
              </a:lnSpc>
              <a:spcBef>
                <a:spcPct val="20000"/>
              </a:spcBef>
              <a:buFont typeface="Wingdings" pitchFamily="2" charset="2"/>
              <a:buChar char="ü"/>
            </a:pPr>
            <a:r>
              <a:rPr lang="en-US" sz="2200" i="1"/>
              <a:t>Question is an interrogative statement that can be answered by data.</a:t>
            </a:r>
          </a:p>
          <a:p>
            <a:pPr marL="742950" lvl="1" indent="-285750" algn="just">
              <a:lnSpc>
                <a:spcPct val="90000"/>
              </a:lnSpc>
              <a:spcBef>
                <a:spcPct val="20000"/>
              </a:spcBef>
              <a:buFont typeface="Wingdings" pitchFamily="2" charset="2"/>
              <a:buNone/>
            </a:pPr>
            <a:endParaRPr lang="en-US" i="1">
              <a:solidFill>
                <a:schemeClr val="accent1"/>
              </a:solidFill>
            </a:endParaRPr>
          </a:p>
        </p:txBody>
      </p:sp>
      <p:sp>
        <p:nvSpPr>
          <p:cNvPr id="16388" name="Rectangle 4"/>
          <p:cNvSpPr>
            <a:spLocks noChangeArrowheads="1"/>
          </p:cNvSpPr>
          <p:nvPr/>
        </p:nvSpPr>
        <p:spPr bwMode="auto">
          <a:xfrm>
            <a:off x="914400" y="4778375"/>
            <a:ext cx="6477000" cy="708025"/>
          </a:xfrm>
          <a:prstGeom prst="rect">
            <a:avLst/>
          </a:prstGeom>
          <a:solidFill>
            <a:srgbClr val="FFFF00"/>
          </a:solidFill>
          <a:ln w="9525">
            <a:noFill/>
            <a:miter lim="800000"/>
            <a:headEnd/>
            <a:tailEnd/>
          </a:ln>
        </p:spPr>
        <p:txBody>
          <a:bodyPr>
            <a:spAutoFit/>
          </a:bodyPr>
          <a:lstStyle/>
          <a:p>
            <a:pPr eaLnBrk="0" hangingPunct="0"/>
            <a:r>
              <a:rPr lang="en-US" sz="2000" b="1">
                <a:latin typeface="Times New Roman" charset="0"/>
              </a:rPr>
              <a:t>Does the use of web site technology in the classroom deter students from enrolling in a distance education class?</a:t>
            </a:r>
          </a:p>
        </p:txBody>
      </p:sp>
      <p:sp>
        <p:nvSpPr>
          <p:cNvPr id="16389" name="Rectangle 5"/>
          <p:cNvSpPr>
            <a:spLocks noChangeArrowheads="1"/>
          </p:cNvSpPr>
          <p:nvPr/>
        </p:nvSpPr>
        <p:spPr bwMode="auto">
          <a:xfrm>
            <a:off x="990600" y="5791200"/>
            <a:ext cx="5943600" cy="708025"/>
          </a:xfrm>
          <a:prstGeom prst="rect">
            <a:avLst/>
          </a:prstGeom>
          <a:solidFill>
            <a:srgbClr val="FFFF00"/>
          </a:solidFill>
          <a:ln w="9525">
            <a:noFill/>
            <a:miter lim="800000"/>
            <a:headEnd/>
            <a:tailEnd/>
          </a:ln>
        </p:spPr>
        <p:txBody>
          <a:bodyPr>
            <a:spAutoFit/>
          </a:bodyPr>
          <a:lstStyle/>
          <a:p>
            <a:pPr eaLnBrk="0" hangingPunct="0"/>
            <a:r>
              <a:rPr lang="en-US" sz="2000" b="1">
                <a:latin typeface="Times New Roman" charset="0"/>
              </a:rPr>
              <a:t>The use of web site technology in the classroom deter students from enrolling in a distance education class.</a:t>
            </a:r>
          </a:p>
        </p:txBody>
      </p:sp>
      <p:sp>
        <p:nvSpPr>
          <p:cNvPr id="16390" name="Rectangle 6"/>
          <p:cNvSpPr>
            <a:spLocks noChangeArrowheads="1"/>
          </p:cNvSpPr>
          <p:nvPr/>
        </p:nvSpPr>
        <p:spPr bwMode="auto">
          <a:xfrm>
            <a:off x="7391400" y="5943600"/>
            <a:ext cx="1447800" cy="400050"/>
          </a:xfrm>
          <a:prstGeom prst="rect">
            <a:avLst/>
          </a:prstGeom>
          <a:noFill/>
          <a:ln w="9525">
            <a:noFill/>
            <a:miter lim="800000"/>
            <a:headEnd/>
            <a:tailEnd/>
          </a:ln>
        </p:spPr>
        <p:txBody>
          <a:bodyPr>
            <a:spAutoFit/>
          </a:bodyPr>
          <a:lstStyle/>
          <a:p>
            <a:pPr eaLnBrk="0" hangingPunct="0"/>
            <a:r>
              <a:rPr lang="en-US" sz="2000" b="1">
                <a:latin typeface="Times New Roman" charset="0"/>
              </a:rPr>
              <a:t>Hypothesis</a:t>
            </a:r>
          </a:p>
        </p:txBody>
      </p:sp>
      <p:sp>
        <p:nvSpPr>
          <p:cNvPr id="16391" name="Rectangle 7"/>
          <p:cNvSpPr>
            <a:spLocks noChangeArrowheads="1"/>
          </p:cNvSpPr>
          <p:nvPr/>
        </p:nvSpPr>
        <p:spPr bwMode="auto">
          <a:xfrm>
            <a:off x="7467600" y="4933950"/>
            <a:ext cx="1447800" cy="400050"/>
          </a:xfrm>
          <a:prstGeom prst="rect">
            <a:avLst/>
          </a:prstGeom>
          <a:noFill/>
          <a:ln w="9525">
            <a:noFill/>
            <a:miter lim="800000"/>
            <a:headEnd/>
            <a:tailEnd/>
          </a:ln>
        </p:spPr>
        <p:txBody>
          <a:bodyPr>
            <a:spAutoFit/>
          </a:bodyPr>
          <a:lstStyle/>
          <a:p>
            <a:pPr eaLnBrk="0" hangingPunct="0"/>
            <a:r>
              <a:rPr lang="en-US" sz="2000" b="1">
                <a:latin typeface="Times New Roman" charset="0"/>
              </a:rPr>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38200" y="5334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pic>
        <p:nvPicPr>
          <p:cNvPr id="17411" name="Picture 5"/>
          <p:cNvPicPr>
            <a:picLocks noChangeAspect="1" noChangeArrowheads="1"/>
          </p:cNvPicPr>
          <p:nvPr/>
        </p:nvPicPr>
        <p:blipFill>
          <a:blip r:embed="rId3"/>
          <a:srcRect/>
          <a:stretch>
            <a:fillRect/>
          </a:stretch>
        </p:blipFill>
        <p:spPr bwMode="auto">
          <a:xfrm>
            <a:off x="838200" y="2298700"/>
            <a:ext cx="7562850" cy="4559300"/>
          </a:xfrm>
          <a:prstGeom prst="rect">
            <a:avLst/>
          </a:prstGeom>
          <a:noFill/>
          <a:ln w="9525">
            <a:noFill/>
            <a:miter lim="800000"/>
            <a:headEnd/>
            <a:tailEnd/>
          </a:ln>
        </p:spPr>
      </p:pic>
      <p:sp>
        <p:nvSpPr>
          <p:cNvPr id="17412" name="Rectangle 3"/>
          <p:cNvSpPr>
            <a:spLocks noChangeArrowheads="1"/>
          </p:cNvSpPr>
          <p:nvPr/>
        </p:nvSpPr>
        <p:spPr bwMode="auto">
          <a:xfrm>
            <a:off x="685800" y="1752600"/>
            <a:ext cx="8001000" cy="425450"/>
          </a:xfrm>
          <a:prstGeom prst="rect">
            <a:avLst/>
          </a:prstGeom>
          <a:noFill/>
          <a:ln w="9525">
            <a:noFill/>
            <a:miter lim="800000"/>
            <a:headEnd/>
            <a:tailEnd/>
          </a:ln>
        </p:spPr>
        <p:txBody>
          <a:bodyPr>
            <a:spAutoFit/>
          </a:bodyPr>
          <a:lstStyle/>
          <a:p>
            <a:pPr marL="342900" indent="-342900" algn="just">
              <a:lnSpc>
                <a:spcPct val="90000"/>
              </a:lnSpc>
              <a:spcBef>
                <a:spcPct val="20000"/>
              </a:spcBef>
              <a:buFontTx/>
              <a:buChar char="•"/>
            </a:pPr>
            <a:r>
              <a:rPr lang="en-US" sz="2400" i="1">
                <a:solidFill>
                  <a:srgbClr val="FF0000"/>
                </a:solidFill>
              </a:rPr>
              <a:t>Formulation of research question/hypothesis</a:t>
            </a:r>
            <a:endParaRPr lang="en-US" sz="2400"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800" b="1">
                <a:solidFill>
                  <a:schemeClr val="tx2"/>
                </a:solidFill>
                <a:latin typeface="Times New Roman" pitchFamily="18" charset="0"/>
                <a:cs typeface="Times New Roman" pitchFamily="18" charset="0"/>
              </a:rPr>
              <a:t>Lesson 1. Sources of Knowledge</a:t>
            </a:r>
          </a:p>
        </p:txBody>
      </p:sp>
      <p:sp>
        <p:nvSpPr>
          <p:cNvPr id="9219" name="Rectangle 3"/>
          <p:cNvSpPr>
            <a:spLocks noChangeArrowheads="1"/>
          </p:cNvSpPr>
          <p:nvPr/>
        </p:nvSpPr>
        <p:spPr bwMode="auto">
          <a:xfrm>
            <a:off x="685800" y="1981200"/>
            <a:ext cx="7772400" cy="35814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Arial" charset="0"/>
              </a:rPr>
              <a:t>Two major approaches to acquire knowledge:</a:t>
            </a:r>
          </a:p>
          <a:p>
            <a:pPr marL="742950" lvl="1" indent="-285750">
              <a:lnSpc>
                <a:spcPct val="90000"/>
              </a:lnSpc>
              <a:spcBef>
                <a:spcPct val="20000"/>
              </a:spcBef>
              <a:buFontTx/>
              <a:buChar char="•"/>
            </a:pPr>
            <a:r>
              <a:rPr lang="en-US" sz="2400" i="1">
                <a:latin typeface="Arial" charset="0"/>
              </a:rPr>
              <a:t>Unscientific knowledge/common sense</a:t>
            </a:r>
          </a:p>
          <a:p>
            <a:pPr marL="742950" lvl="1" indent="-285750">
              <a:lnSpc>
                <a:spcPct val="90000"/>
              </a:lnSpc>
              <a:spcBef>
                <a:spcPct val="20000"/>
              </a:spcBef>
              <a:buFontTx/>
              <a:buChar char="•"/>
            </a:pPr>
            <a:r>
              <a:rPr lang="en-US" sz="2400" i="1">
                <a:latin typeface="Arial" charset="0"/>
              </a:rPr>
              <a:t>Scientific knowledge/Science </a:t>
            </a:r>
          </a:p>
          <a:p>
            <a:pPr marL="342900" indent="-342900">
              <a:lnSpc>
                <a:spcPct val="90000"/>
              </a:lnSpc>
              <a:spcBef>
                <a:spcPct val="20000"/>
              </a:spcBef>
            </a:pPr>
            <a:endParaRPr lang="en-US" sz="2400" b="1" i="1">
              <a:solidFill>
                <a:schemeClr val="accent2"/>
              </a:solidFill>
              <a:latin typeface="Arial" charset="0"/>
            </a:endParaRPr>
          </a:p>
        </p:txBody>
      </p:sp>
      <p:pic>
        <p:nvPicPr>
          <p:cNvPr id="9220" name="Picture 6"/>
          <p:cNvPicPr>
            <a:picLocks noChangeAspect="1" noChangeArrowheads="1"/>
          </p:cNvPicPr>
          <p:nvPr/>
        </p:nvPicPr>
        <p:blipFill>
          <a:blip r:embed="rId3"/>
          <a:srcRect/>
          <a:stretch>
            <a:fillRect/>
          </a:stretch>
        </p:blipFill>
        <p:spPr bwMode="auto">
          <a:xfrm>
            <a:off x="5867400" y="4495800"/>
            <a:ext cx="3276600" cy="211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95400" y="152400"/>
            <a:ext cx="7315200" cy="1295400"/>
          </a:xfrm>
          <a:prstGeom prst="rect">
            <a:avLst/>
          </a:prstGeom>
          <a:solidFill>
            <a:srgbClr val="FFFFFF"/>
          </a:solidFill>
          <a:ln w="9525">
            <a:solidFill>
              <a:schemeClr val="tx1"/>
            </a:solidFill>
            <a:miter lim="800000"/>
            <a:headEnd/>
            <a:tailEnd/>
          </a:ln>
        </p:spPr>
        <p:txBody>
          <a:bodyPr anchor="ctr"/>
          <a:lstStyle/>
          <a:p>
            <a:pPr algn="ctr"/>
            <a:r>
              <a:rPr lang="en-US" sz="2200" b="1">
                <a:solidFill>
                  <a:schemeClr val="tx2"/>
                </a:solidFill>
              </a:rPr>
              <a:t>Summary</a:t>
            </a:r>
          </a:p>
          <a:p>
            <a:pPr algn="ctr"/>
            <a:r>
              <a:rPr lang="en-US" sz="2200" b="1">
                <a:solidFill>
                  <a:schemeClr val="tx2"/>
                </a:solidFill>
              </a:rPr>
              <a:t> on</a:t>
            </a:r>
          </a:p>
          <a:p>
            <a:pPr algn="ctr"/>
            <a:r>
              <a:rPr lang="en-US" sz="2200" b="1">
                <a:solidFill>
                  <a:schemeClr val="tx2"/>
                </a:solidFill>
              </a:rPr>
              <a:t>	Statement of the problem, research questions, 	Hypothesis, and objectives</a:t>
            </a:r>
          </a:p>
        </p:txBody>
      </p:sp>
      <p:grpSp>
        <p:nvGrpSpPr>
          <p:cNvPr id="2" name="Group 31"/>
          <p:cNvGrpSpPr>
            <a:grpSpLocks/>
          </p:cNvGrpSpPr>
          <p:nvPr/>
        </p:nvGrpSpPr>
        <p:grpSpPr bwMode="auto">
          <a:xfrm>
            <a:off x="685800" y="2025650"/>
            <a:ext cx="8229600" cy="3765550"/>
            <a:chOff x="685800" y="2025650"/>
            <a:chExt cx="8229600" cy="3765550"/>
          </a:xfrm>
        </p:grpSpPr>
        <p:sp>
          <p:nvSpPr>
            <p:cNvPr id="18436" name="Rectangle 4"/>
            <p:cNvSpPr>
              <a:spLocks noChangeArrowheads="1"/>
            </p:cNvSpPr>
            <p:nvPr/>
          </p:nvSpPr>
          <p:spPr bwMode="auto">
            <a:xfrm>
              <a:off x="1828800" y="2025650"/>
              <a:ext cx="1905000"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a:r>
                <a:rPr lang="en-US" sz="2400" b="1">
                  <a:solidFill>
                    <a:srgbClr val="FFFFFF"/>
                  </a:solidFill>
                  <a:latin typeface="Times New Roman" charset="0"/>
                </a:rPr>
                <a:t>Statement</a:t>
              </a:r>
            </a:p>
            <a:p>
              <a:pPr algn="ctr"/>
              <a:r>
                <a:rPr lang="en-US" sz="2400" b="1">
                  <a:solidFill>
                    <a:srgbClr val="FFFFFF"/>
                  </a:solidFill>
                  <a:latin typeface="Times New Roman" charset="0"/>
                </a:rPr>
                <a:t>of the problem</a:t>
              </a:r>
            </a:p>
          </p:txBody>
        </p:sp>
        <p:sp>
          <p:nvSpPr>
            <p:cNvPr id="18437" name="Rectangle 5"/>
            <p:cNvSpPr>
              <a:spLocks noChangeArrowheads="1"/>
            </p:cNvSpPr>
            <p:nvPr/>
          </p:nvSpPr>
          <p:spPr bwMode="auto">
            <a:xfrm>
              <a:off x="3886200" y="2025650"/>
              <a:ext cx="1447800"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a:r>
                <a:rPr lang="en-US" sz="2400" b="1">
                  <a:solidFill>
                    <a:srgbClr val="FFFFFF"/>
                  </a:solidFill>
                  <a:latin typeface="Times New Roman" charset="0"/>
                </a:rPr>
                <a:t>Research </a:t>
              </a:r>
            </a:p>
            <a:p>
              <a:pPr algn="ctr"/>
              <a:r>
                <a:rPr lang="en-US" sz="2400" b="1">
                  <a:solidFill>
                    <a:srgbClr val="FFFFFF"/>
                  </a:solidFill>
                  <a:latin typeface="Times New Roman" charset="0"/>
                </a:rPr>
                <a:t>Questions</a:t>
              </a:r>
            </a:p>
          </p:txBody>
        </p:sp>
        <p:sp>
          <p:nvSpPr>
            <p:cNvPr id="18438" name="Rectangle 6"/>
            <p:cNvSpPr>
              <a:spLocks noChangeArrowheads="1"/>
            </p:cNvSpPr>
            <p:nvPr/>
          </p:nvSpPr>
          <p:spPr bwMode="auto">
            <a:xfrm>
              <a:off x="5562600" y="2025650"/>
              <a:ext cx="1676400"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a:r>
                <a:rPr lang="en-US" sz="2400" b="1">
                  <a:solidFill>
                    <a:srgbClr val="FFFFFF"/>
                  </a:solidFill>
                  <a:latin typeface="Times New Roman" charset="0"/>
                </a:rPr>
                <a:t>Hypotheses</a:t>
              </a:r>
            </a:p>
          </p:txBody>
        </p:sp>
        <p:sp>
          <p:nvSpPr>
            <p:cNvPr id="18439" name="Rectangle 7"/>
            <p:cNvSpPr>
              <a:spLocks noChangeArrowheads="1"/>
            </p:cNvSpPr>
            <p:nvPr/>
          </p:nvSpPr>
          <p:spPr bwMode="auto">
            <a:xfrm>
              <a:off x="7391400" y="2025650"/>
              <a:ext cx="1524000"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a:r>
                <a:rPr lang="en-US" sz="2400" b="1">
                  <a:solidFill>
                    <a:srgbClr val="FFFFFF"/>
                  </a:solidFill>
                  <a:latin typeface="Times New Roman" charset="0"/>
                </a:rPr>
                <a:t>Research</a:t>
              </a:r>
            </a:p>
            <a:p>
              <a:pPr algn="ctr"/>
              <a:r>
                <a:rPr lang="en-US" sz="2400" b="1">
                  <a:solidFill>
                    <a:srgbClr val="FFFFFF"/>
                  </a:solidFill>
                  <a:latin typeface="Times New Roman" charset="0"/>
                </a:rPr>
                <a:t>Objectives</a:t>
              </a:r>
            </a:p>
          </p:txBody>
        </p:sp>
        <p:sp>
          <p:nvSpPr>
            <p:cNvPr id="18440" name="Rectangle 2"/>
            <p:cNvSpPr>
              <a:spLocks noChangeArrowheads="1"/>
            </p:cNvSpPr>
            <p:nvPr/>
          </p:nvSpPr>
          <p:spPr bwMode="auto">
            <a:xfrm>
              <a:off x="2209800" y="2940050"/>
              <a:ext cx="1295400" cy="762000"/>
            </a:xfrm>
            <a:prstGeom prst="rect">
              <a:avLst/>
            </a:prstGeom>
            <a:noFill/>
            <a:ln w="9525">
              <a:noFill/>
              <a:miter lim="800000"/>
              <a:headEnd/>
              <a:tailEnd/>
            </a:ln>
          </p:spPr>
          <p:txBody>
            <a:bodyPr wrap="none" anchor="ctr"/>
            <a:lstStyle/>
            <a:p>
              <a:pPr algn="ctr"/>
              <a:r>
                <a:rPr lang="en-US" sz="1800">
                  <a:latin typeface="Times New Roman" charset="0"/>
                </a:rPr>
                <a:t>Overall </a:t>
              </a:r>
            </a:p>
            <a:p>
              <a:pPr algn="ctr"/>
              <a:r>
                <a:rPr lang="en-US" sz="1800">
                  <a:latin typeface="Times New Roman" charset="0"/>
                </a:rPr>
                <a:t>Direction</a:t>
              </a:r>
            </a:p>
          </p:txBody>
        </p:sp>
        <p:sp>
          <p:nvSpPr>
            <p:cNvPr id="18441" name="Text Box 8"/>
            <p:cNvSpPr txBox="1">
              <a:spLocks noChangeArrowheads="1"/>
            </p:cNvSpPr>
            <p:nvPr/>
          </p:nvSpPr>
          <p:spPr bwMode="auto">
            <a:xfrm>
              <a:off x="685800" y="3092450"/>
              <a:ext cx="981075" cy="369888"/>
            </a:xfrm>
            <a:prstGeom prst="rect">
              <a:avLst/>
            </a:prstGeom>
            <a:noFill/>
            <a:ln w="9525">
              <a:noFill/>
              <a:miter lim="800000"/>
              <a:headEnd/>
              <a:tailEnd/>
            </a:ln>
          </p:spPr>
          <p:txBody>
            <a:bodyPr>
              <a:spAutoFit/>
            </a:bodyPr>
            <a:lstStyle/>
            <a:p>
              <a:r>
                <a:rPr lang="en-US" sz="1800" b="1">
                  <a:latin typeface="Times New Roman" charset="0"/>
                </a:rPr>
                <a:t>Intent</a:t>
              </a:r>
              <a:endParaRPr lang="en-US" sz="1800">
                <a:latin typeface="Times New Roman" charset="0"/>
              </a:endParaRPr>
            </a:p>
          </p:txBody>
        </p:sp>
        <p:sp>
          <p:nvSpPr>
            <p:cNvPr id="18442" name="Text Box 9"/>
            <p:cNvSpPr txBox="1">
              <a:spLocks noChangeArrowheads="1"/>
            </p:cNvSpPr>
            <p:nvPr/>
          </p:nvSpPr>
          <p:spPr bwMode="auto">
            <a:xfrm>
              <a:off x="685800" y="3854450"/>
              <a:ext cx="736600" cy="369888"/>
            </a:xfrm>
            <a:prstGeom prst="rect">
              <a:avLst/>
            </a:prstGeom>
            <a:noFill/>
            <a:ln w="9525">
              <a:noFill/>
              <a:miter lim="800000"/>
              <a:headEnd/>
              <a:tailEnd/>
            </a:ln>
          </p:spPr>
          <p:txBody>
            <a:bodyPr wrap="none">
              <a:spAutoFit/>
            </a:bodyPr>
            <a:lstStyle/>
            <a:p>
              <a:r>
                <a:rPr lang="en-US" sz="1800" b="1">
                  <a:latin typeface="Times New Roman" charset="0"/>
                </a:rPr>
                <a:t>Form</a:t>
              </a:r>
            </a:p>
          </p:txBody>
        </p:sp>
        <p:sp>
          <p:nvSpPr>
            <p:cNvPr id="18443" name="Text Box 11"/>
            <p:cNvSpPr txBox="1">
              <a:spLocks noChangeArrowheads="1"/>
            </p:cNvSpPr>
            <p:nvPr/>
          </p:nvSpPr>
          <p:spPr bwMode="auto">
            <a:xfrm>
              <a:off x="685800" y="4822825"/>
              <a:ext cx="1211263" cy="369888"/>
            </a:xfrm>
            <a:prstGeom prst="rect">
              <a:avLst/>
            </a:prstGeom>
            <a:noFill/>
            <a:ln w="9525">
              <a:noFill/>
              <a:miter lim="800000"/>
              <a:headEnd/>
              <a:tailEnd/>
            </a:ln>
          </p:spPr>
          <p:txBody>
            <a:bodyPr wrap="none">
              <a:spAutoFit/>
            </a:bodyPr>
            <a:lstStyle/>
            <a:p>
              <a:r>
                <a:rPr lang="en-US" sz="1800" b="1">
                  <a:latin typeface="Times New Roman" charset="0"/>
                </a:rPr>
                <a:t>Placement</a:t>
              </a:r>
            </a:p>
          </p:txBody>
        </p:sp>
        <p:sp>
          <p:nvSpPr>
            <p:cNvPr id="18444" name="Rectangle 12"/>
            <p:cNvSpPr>
              <a:spLocks noChangeArrowheads="1"/>
            </p:cNvSpPr>
            <p:nvPr/>
          </p:nvSpPr>
          <p:spPr bwMode="auto">
            <a:xfrm>
              <a:off x="2209800" y="3854450"/>
              <a:ext cx="1524000" cy="685800"/>
            </a:xfrm>
            <a:prstGeom prst="rect">
              <a:avLst/>
            </a:prstGeom>
            <a:noFill/>
            <a:ln w="9525">
              <a:noFill/>
              <a:miter lim="800000"/>
              <a:headEnd/>
              <a:tailEnd/>
            </a:ln>
          </p:spPr>
          <p:txBody>
            <a:bodyPr wrap="none" anchor="ctr"/>
            <a:lstStyle/>
            <a:p>
              <a:r>
                <a:rPr lang="en-US" sz="1800">
                  <a:latin typeface="Times New Roman" charset="0"/>
                </a:rPr>
                <a:t>One or more</a:t>
              </a:r>
            </a:p>
            <a:p>
              <a:r>
                <a:rPr lang="en-US" sz="1800">
                  <a:latin typeface="Times New Roman" charset="0"/>
                </a:rPr>
                <a:t>sentences</a:t>
              </a:r>
            </a:p>
          </p:txBody>
        </p:sp>
        <p:sp>
          <p:nvSpPr>
            <p:cNvPr id="18445" name="Rectangle 14"/>
            <p:cNvSpPr>
              <a:spLocks noChangeArrowheads="1"/>
            </p:cNvSpPr>
            <p:nvPr/>
          </p:nvSpPr>
          <p:spPr bwMode="auto">
            <a:xfrm>
              <a:off x="2209800" y="4746625"/>
              <a:ext cx="1371600" cy="533400"/>
            </a:xfrm>
            <a:prstGeom prst="rect">
              <a:avLst/>
            </a:prstGeom>
            <a:noFill/>
            <a:ln w="9525">
              <a:noFill/>
              <a:miter lim="800000"/>
              <a:headEnd/>
              <a:tailEnd/>
            </a:ln>
          </p:spPr>
          <p:txBody>
            <a:bodyPr wrap="none" anchor="ctr"/>
            <a:lstStyle/>
            <a:p>
              <a:r>
                <a:rPr lang="en-US" sz="1800">
                  <a:latin typeface="Times New Roman" charset="0"/>
                </a:rPr>
                <a:t>End of</a:t>
              </a:r>
            </a:p>
            <a:p>
              <a:r>
                <a:rPr lang="en-US" sz="1800">
                  <a:latin typeface="Times New Roman" charset="0"/>
                </a:rPr>
                <a:t>Introduction</a:t>
              </a:r>
              <a:endParaRPr lang="en-US" sz="1800">
                <a:solidFill>
                  <a:schemeClr val="bg1"/>
                </a:solidFill>
                <a:latin typeface="Times New Roman" charset="0"/>
              </a:endParaRPr>
            </a:p>
          </p:txBody>
        </p:sp>
        <p:sp>
          <p:nvSpPr>
            <p:cNvPr id="18446" name="Text Box 16"/>
            <p:cNvSpPr txBox="1">
              <a:spLocks noChangeArrowheads="1"/>
            </p:cNvSpPr>
            <p:nvPr/>
          </p:nvSpPr>
          <p:spPr bwMode="auto">
            <a:xfrm>
              <a:off x="3962400" y="3054350"/>
              <a:ext cx="1612900" cy="641350"/>
            </a:xfrm>
            <a:prstGeom prst="rect">
              <a:avLst/>
            </a:prstGeom>
            <a:noFill/>
            <a:ln w="9525">
              <a:noFill/>
              <a:miter lim="800000"/>
              <a:headEnd/>
              <a:tailEnd/>
            </a:ln>
          </p:spPr>
          <p:txBody>
            <a:bodyPr wrap="none">
              <a:spAutoFit/>
            </a:bodyPr>
            <a:lstStyle/>
            <a:p>
              <a:r>
                <a:rPr lang="en-US" sz="1800">
                  <a:latin typeface="Times New Roman" charset="0"/>
                </a:rPr>
                <a:t>Raise questions</a:t>
              </a:r>
            </a:p>
            <a:p>
              <a:r>
                <a:rPr lang="en-US" sz="1800">
                  <a:latin typeface="Times New Roman" charset="0"/>
                </a:rPr>
                <a:t>to be answered</a:t>
              </a:r>
            </a:p>
          </p:txBody>
        </p:sp>
        <p:sp>
          <p:nvSpPr>
            <p:cNvPr id="18447" name="Text Box 17"/>
            <p:cNvSpPr txBox="1">
              <a:spLocks noChangeArrowheads="1"/>
            </p:cNvSpPr>
            <p:nvPr/>
          </p:nvSpPr>
          <p:spPr bwMode="auto">
            <a:xfrm>
              <a:off x="3962400" y="3878263"/>
              <a:ext cx="1339850" cy="641350"/>
            </a:xfrm>
            <a:prstGeom prst="rect">
              <a:avLst/>
            </a:prstGeom>
            <a:noFill/>
            <a:ln w="9525">
              <a:noFill/>
              <a:miter lim="800000"/>
              <a:headEnd/>
              <a:tailEnd/>
            </a:ln>
          </p:spPr>
          <p:txBody>
            <a:bodyPr wrap="none">
              <a:spAutoFit/>
            </a:bodyPr>
            <a:lstStyle/>
            <a:p>
              <a:r>
                <a:rPr lang="en-US" sz="1800">
                  <a:latin typeface="Times New Roman" charset="0"/>
                </a:rPr>
                <a:t>One or more</a:t>
              </a:r>
            </a:p>
            <a:p>
              <a:r>
                <a:rPr lang="en-US" sz="1800">
                  <a:latin typeface="Times New Roman" charset="0"/>
                </a:rPr>
                <a:t>questions</a:t>
              </a:r>
            </a:p>
          </p:txBody>
        </p:sp>
        <p:sp>
          <p:nvSpPr>
            <p:cNvPr id="18448" name="Text Box 19"/>
            <p:cNvSpPr txBox="1">
              <a:spLocks noChangeArrowheads="1"/>
            </p:cNvSpPr>
            <p:nvPr/>
          </p:nvSpPr>
          <p:spPr bwMode="auto">
            <a:xfrm>
              <a:off x="3949700" y="4867275"/>
              <a:ext cx="3213100" cy="923925"/>
            </a:xfrm>
            <a:prstGeom prst="rect">
              <a:avLst/>
            </a:prstGeom>
            <a:noFill/>
            <a:ln w="9525">
              <a:noFill/>
              <a:miter lim="800000"/>
              <a:headEnd/>
              <a:tailEnd/>
            </a:ln>
          </p:spPr>
          <p:txBody>
            <a:bodyPr>
              <a:spAutoFit/>
            </a:bodyPr>
            <a:lstStyle/>
            <a:p>
              <a:r>
                <a:rPr lang="en-US" sz="1800">
                  <a:latin typeface="Times New Roman" charset="0"/>
                </a:rPr>
                <a:t>End of the introduction, after the literature review, or in a separate section of the study</a:t>
              </a:r>
            </a:p>
          </p:txBody>
        </p:sp>
        <p:sp>
          <p:nvSpPr>
            <p:cNvPr id="18449" name="Text Box 20"/>
            <p:cNvSpPr txBox="1">
              <a:spLocks noChangeArrowheads="1"/>
            </p:cNvSpPr>
            <p:nvPr/>
          </p:nvSpPr>
          <p:spPr bwMode="auto">
            <a:xfrm>
              <a:off x="5638800" y="3040063"/>
              <a:ext cx="1892300" cy="641350"/>
            </a:xfrm>
            <a:prstGeom prst="rect">
              <a:avLst/>
            </a:prstGeom>
            <a:noFill/>
            <a:ln w="9525">
              <a:noFill/>
              <a:miter lim="800000"/>
              <a:headEnd/>
              <a:tailEnd/>
            </a:ln>
          </p:spPr>
          <p:txBody>
            <a:bodyPr wrap="none">
              <a:spAutoFit/>
            </a:bodyPr>
            <a:lstStyle/>
            <a:p>
              <a:r>
                <a:rPr lang="en-US" sz="1800">
                  <a:latin typeface="Times New Roman" charset="0"/>
                </a:rPr>
                <a:t>Make predictions</a:t>
              </a:r>
            </a:p>
            <a:p>
              <a:r>
                <a:rPr lang="en-US" sz="1800">
                  <a:latin typeface="Times New Roman" charset="0"/>
                </a:rPr>
                <a:t>about expectations</a:t>
              </a:r>
            </a:p>
          </p:txBody>
        </p:sp>
        <p:sp>
          <p:nvSpPr>
            <p:cNvPr id="18450" name="Text Box 21"/>
            <p:cNvSpPr txBox="1">
              <a:spLocks noChangeArrowheads="1"/>
            </p:cNvSpPr>
            <p:nvPr/>
          </p:nvSpPr>
          <p:spPr bwMode="auto">
            <a:xfrm>
              <a:off x="5622925" y="3898900"/>
              <a:ext cx="1377300" cy="646331"/>
            </a:xfrm>
            <a:prstGeom prst="rect">
              <a:avLst/>
            </a:prstGeom>
            <a:noFill/>
            <a:ln w="9525">
              <a:noFill/>
              <a:miter lim="800000"/>
              <a:headEnd/>
              <a:tailEnd/>
            </a:ln>
          </p:spPr>
          <p:txBody>
            <a:bodyPr wrap="none">
              <a:spAutoFit/>
            </a:bodyPr>
            <a:lstStyle/>
            <a:p>
              <a:r>
                <a:rPr lang="en-US" sz="1800">
                  <a:latin typeface="Times New Roman" charset="0"/>
                </a:rPr>
                <a:t>One or more</a:t>
              </a:r>
            </a:p>
            <a:p>
              <a:r>
                <a:rPr lang="en-US" sz="1800">
                  <a:latin typeface="Times New Roman" charset="0"/>
                </a:rPr>
                <a:t>statements</a:t>
              </a:r>
            </a:p>
          </p:txBody>
        </p:sp>
        <p:sp>
          <p:nvSpPr>
            <p:cNvPr id="18451" name="Text Box 24"/>
            <p:cNvSpPr txBox="1">
              <a:spLocks noChangeArrowheads="1"/>
            </p:cNvSpPr>
            <p:nvPr/>
          </p:nvSpPr>
          <p:spPr bwMode="auto">
            <a:xfrm>
              <a:off x="7473950" y="3816350"/>
              <a:ext cx="1365250" cy="641350"/>
            </a:xfrm>
            <a:prstGeom prst="rect">
              <a:avLst/>
            </a:prstGeom>
            <a:noFill/>
            <a:ln w="9525">
              <a:noFill/>
              <a:miter lim="800000"/>
              <a:headEnd/>
              <a:tailEnd/>
            </a:ln>
          </p:spPr>
          <p:txBody>
            <a:bodyPr wrap="none">
              <a:spAutoFit/>
            </a:bodyPr>
            <a:lstStyle/>
            <a:p>
              <a:r>
                <a:rPr lang="en-US" sz="1800">
                  <a:latin typeface="Times New Roman" charset="0"/>
                </a:rPr>
                <a:t>One or More</a:t>
              </a:r>
            </a:p>
            <a:p>
              <a:r>
                <a:rPr lang="en-US" sz="1800">
                  <a:latin typeface="Times New Roman" charset="0"/>
                </a:rPr>
                <a:t>Objectives</a:t>
              </a:r>
            </a:p>
          </p:txBody>
        </p:sp>
        <p:sp>
          <p:nvSpPr>
            <p:cNvPr id="18452" name="Text Box 26"/>
            <p:cNvSpPr txBox="1">
              <a:spLocks noChangeArrowheads="1"/>
            </p:cNvSpPr>
            <p:nvPr/>
          </p:nvSpPr>
          <p:spPr bwMode="auto">
            <a:xfrm>
              <a:off x="7604125" y="3054350"/>
              <a:ext cx="1231900" cy="366713"/>
            </a:xfrm>
            <a:prstGeom prst="rect">
              <a:avLst/>
            </a:prstGeom>
            <a:noFill/>
            <a:ln w="9525">
              <a:noFill/>
              <a:miter lim="800000"/>
              <a:headEnd/>
              <a:tailEnd/>
            </a:ln>
          </p:spPr>
          <p:txBody>
            <a:bodyPr wrap="none">
              <a:spAutoFit/>
            </a:bodyPr>
            <a:lstStyle/>
            <a:p>
              <a:r>
                <a:rPr lang="en-US" sz="1800">
                  <a:latin typeface="Times New Roman" charset="0"/>
                </a:rPr>
                <a:t>State Goals</a:t>
              </a:r>
            </a:p>
          </p:txBody>
        </p:sp>
        <p:sp>
          <p:nvSpPr>
            <p:cNvPr id="18453" name="Rectangle 30"/>
            <p:cNvSpPr>
              <a:spLocks noChangeArrowheads="1"/>
            </p:cNvSpPr>
            <p:nvPr/>
          </p:nvSpPr>
          <p:spPr bwMode="auto">
            <a:xfrm>
              <a:off x="7467600" y="4822825"/>
              <a:ext cx="1370888" cy="646331"/>
            </a:xfrm>
            <a:prstGeom prst="rect">
              <a:avLst/>
            </a:prstGeom>
            <a:noFill/>
            <a:ln w="9525">
              <a:noFill/>
              <a:miter lim="800000"/>
              <a:headEnd/>
              <a:tailEnd/>
            </a:ln>
          </p:spPr>
          <p:txBody>
            <a:bodyPr wrap="none">
              <a:spAutoFit/>
            </a:bodyPr>
            <a:lstStyle/>
            <a:p>
              <a:r>
                <a:rPr lang="en-US" sz="1800">
                  <a:latin typeface="Times New Roman" charset="0"/>
                </a:rPr>
                <a:t>End of the</a:t>
              </a:r>
            </a:p>
            <a:p>
              <a:r>
                <a:rPr lang="en-US" sz="1800">
                  <a:latin typeface="Times New Roman" charset="0"/>
                </a:rPr>
                <a:t> introduction</a:t>
              </a:r>
              <a:endParaRPr lang="en-US" sz="1800"/>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838200" y="1828800"/>
            <a:ext cx="7772400" cy="40386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Materials and methods, and procedures – </a:t>
            </a:r>
            <a:r>
              <a:rPr lang="en-US" sz="2200" i="1"/>
              <a:t>a detail description of the activities and the methodological steps you will take to achieve your objectives.</a:t>
            </a:r>
          </a:p>
          <a:p>
            <a:pPr marL="342900" indent="-342900" algn="just">
              <a:lnSpc>
                <a:spcPct val="90000"/>
              </a:lnSpc>
              <a:spcBef>
                <a:spcPct val="20000"/>
              </a:spcBef>
              <a:buFontTx/>
              <a:buChar char="•"/>
            </a:pPr>
            <a:endParaRPr lang="en-US" sz="2200" i="1"/>
          </a:p>
          <a:p>
            <a:pPr marL="342900" indent="-342900" algn="just">
              <a:lnSpc>
                <a:spcPct val="90000"/>
              </a:lnSpc>
              <a:spcBef>
                <a:spcPct val="20000"/>
              </a:spcBef>
              <a:buFontTx/>
              <a:buChar char="•"/>
            </a:pPr>
            <a:r>
              <a:rPr lang="en-US" sz="2200" i="1"/>
              <a:t>Depending upon the type of study, it includes: </a:t>
            </a:r>
          </a:p>
          <a:p>
            <a:pPr marL="742950" lvl="1" indent="-285750" algn="just">
              <a:lnSpc>
                <a:spcPct val="90000"/>
              </a:lnSpc>
              <a:spcBef>
                <a:spcPct val="20000"/>
              </a:spcBef>
              <a:buFont typeface="Wingdings" pitchFamily="2" charset="2"/>
              <a:buChar char="ü"/>
            </a:pPr>
            <a:r>
              <a:rPr lang="en-US" sz="2200" i="1"/>
              <a:t>Description of study area, study design and study participants</a:t>
            </a:r>
          </a:p>
          <a:p>
            <a:pPr marL="742950" lvl="1" indent="-285750" algn="just">
              <a:lnSpc>
                <a:spcPct val="90000"/>
              </a:lnSpc>
              <a:spcBef>
                <a:spcPct val="20000"/>
              </a:spcBef>
              <a:buFont typeface="Wingdings" pitchFamily="2" charset="2"/>
              <a:buChar char="ü"/>
            </a:pPr>
            <a:r>
              <a:rPr lang="en-US" sz="2200" i="1"/>
              <a:t>Materials or devices used</a:t>
            </a:r>
          </a:p>
          <a:p>
            <a:pPr marL="742950" lvl="1" indent="-285750" algn="just">
              <a:lnSpc>
                <a:spcPct val="90000"/>
              </a:lnSpc>
              <a:spcBef>
                <a:spcPct val="20000"/>
              </a:spcBef>
              <a:buFont typeface="Wingdings" pitchFamily="2" charset="2"/>
              <a:buChar char="ü"/>
            </a:pPr>
            <a:r>
              <a:rPr lang="en-US" sz="2200" i="1"/>
              <a:t>Sampling technique and sample size used</a:t>
            </a:r>
          </a:p>
          <a:p>
            <a:pPr marL="742950" lvl="1" indent="-285750" algn="just">
              <a:lnSpc>
                <a:spcPct val="90000"/>
              </a:lnSpc>
              <a:spcBef>
                <a:spcPct val="20000"/>
              </a:spcBef>
              <a:buFont typeface="Wingdings" pitchFamily="2" charset="2"/>
              <a:buChar char="ü"/>
            </a:pPr>
            <a:r>
              <a:rPr lang="en-US" sz="2200" i="1"/>
              <a:t>Methods of data collection </a:t>
            </a:r>
          </a:p>
          <a:p>
            <a:pPr marL="742950" lvl="1" indent="-285750" algn="just">
              <a:lnSpc>
                <a:spcPct val="90000"/>
              </a:lnSpc>
              <a:spcBef>
                <a:spcPct val="20000"/>
              </a:spcBef>
              <a:buFont typeface="Wingdings" pitchFamily="2" charset="2"/>
              <a:buChar char="ü"/>
            </a:pPr>
            <a:r>
              <a:rPr lang="en-US" sz="2200" i="1"/>
              <a:t>Method (s) of data analysis,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838200" y="1752600"/>
            <a:ext cx="7772400" cy="5105400"/>
          </a:xfrm>
          <a:prstGeom prst="rect">
            <a:avLst/>
          </a:prstGeom>
          <a:solidFill>
            <a:srgbClr val="FFFF00"/>
          </a:solidFill>
          <a:ln w="9525">
            <a:noFill/>
            <a:miter lim="800000"/>
            <a:headEnd/>
            <a:tailEnd/>
          </a:ln>
        </p:spPr>
        <p:txBody>
          <a:bodyPr/>
          <a:lstStyle/>
          <a:p>
            <a:pPr marL="342900" indent="-342900" algn="just">
              <a:lnSpc>
                <a:spcPct val="90000"/>
              </a:lnSpc>
              <a:spcBef>
                <a:spcPct val="20000"/>
              </a:spcBef>
              <a:buFontTx/>
              <a:buChar char="•"/>
              <a:defRPr/>
            </a:pPr>
            <a:r>
              <a:rPr lang="en-US" sz="2100" i="1" dirty="0">
                <a:solidFill>
                  <a:srgbClr val="FF0000"/>
                </a:solidFill>
              </a:rPr>
              <a:t>Study design </a:t>
            </a:r>
            <a:r>
              <a:rPr lang="en-US" sz="2100" i="1" dirty="0"/>
              <a:t>- the practical way in which the research is conducted according to a systematic attempt to generate evidence to answer the research question.</a:t>
            </a:r>
          </a:p>
          <a:p>
            <a:pPr marL="342900" indent="-342900" algn="just">
              <a:lnSpc>
                <a:spcPct val="90000"/>
              </a:lnSpc>
              <a:spcBef>
                <a:spcPct val="20000"/>
              </a:spcBef>
              <a:buFontTx/>
              <a:buChar char="•"/>
              <a:defRPr/>
            </a:pPr>
            <a:r>
              <a:rPr lang="en-US" sz="2100" i="1" dirty="0"/>
              <a:t>Depending upon the type of study, it could be: </a:t>
            </a:r>
          </a:p>
          <a:p>
            <a:pPr marL="742950" lvl="1" indent="-285750" algn="just">
              <a:lnSpc>
                <a:spcPct val="90000"/>
              </a:lnSpc>
              <a:spcBef>
                <a:spcPct val="20000"/>
              </a:spcBef>
              <a:buFont typeface="Wingdings" pitchFamily="2" charset="2"/>
              <a:buChar char="ü"/>
              <a:defRPr/>
            </a:pPr>
            <a:r>
              <a:rPr lang="en-US" sz="2100" i="1" dirty="0"/>
              <a:t>Observational studies – the researchers stand apart from events taking place in the study</a:t>
            </a:r>
          </a:p>
          <a:p>
            <a:pPr marL="742950" lvl="1" indent="-285750" algn="just">
              <a:lnSpc>
                <a:spcPct val="90000"/>
              </a:lnSpc>
              <a:spcBef>
                <a:spcPct val="20000"/>
              </a:spcBef>
              <a:defRPr/>
            </a:pPr>
            <a:endParaRPr lang="en-US" sz="2100" i="1" dirty="0"/>
          </a:p>
          <a:p>
            <a:pPr marL="742950" lvl="1" indent="-285750" algn="just">
              <a:lnSpc>
                <a:spcPct val="90000"/>
              </a:lnSpc>
              <a:spcBef>
                <a:spcPct val="20000"/>
              </a:spcBef>
              <a:buFont typeface="Wingdings" pitchFamily="2" charset="2"/>
              <a:buChar char="ü"/>
              <a:defRPr/>
            </a:pPr>
            <a:r>
              <a:rPr lang="en-US" sz="2100" i="1" dirty="0"/>
              <a:t>Experimental/intervention studies – the investigator tests the effect of an intervention on the events taking place in the study.</a:t>
            </a:r>
          </a:p>
          <a:p>
            <a:pPr marL="457200" indent="-457200" algn="just">
              <a:lnSpc>
                <a:spcPct val="90000"/>
              </a:lnSpc>
              <a:spcBef>
                <a:spcPct val="20000"/>
              </a:spcBef>
              <a:buFont typeface="Arial" pitchFamily="34" charset="0"/>
              <a:buChar char="•"/>
              <a:defRPr/>
            </a:pPr>
            <a:r>
              <a:rPr lang="en-US" sz="2000" i="1" dirty="0"/>
              <a:t>includes description of and rationale (brief) for selection of participants, methods of data collection and analysis, and procedures you will use to ensure ethical practice</a:t>
            </a:r>
            <a:br>
              <a:rPr lang="en-US" sz="2000" i="1" dirty="0"/>
            </a:br>
            <a:endParaRPr lang="en-US" sz="2000" i="1" dirty="0"/>
          </a:p>
          <a:p>
            <a:pPr marL="457200" indent="-457200" algn="just">
              <a:lnSpc>
                <a:spcPct val="90000"/>
              </a:lnSpc>
              <a:spcBef>
                <a:spcPct val="20000"/>
              </a:spcBef>
              <a:buFont typeface="Arial" pitchFamily="34" charset="0"/>
              <a:buChar char="•"/>
              <a:defRPr/>
            </a:pPr>
            <a:r>
              <a:rPr lang="en-US" sz="2000" i="1" dirty="0"/>
              <a:t>includes a statement about the delimitations (boundaries) of the study</a:t>
            </a:r>
            <a:endParaRPr lang="en-US" sz="2100"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838200" y="1828800"/>
            <a:ext cx="7772400" cy="4038600"/>
          </a:xfrm>
          <a:prstGeom prst="rect">
            <a:avLst/>
          </a:prstGeom>
          <a:noFill/>
          <a:ln w="9525">
            <a:noFill/>
            <a:miter lim="800000"/>
            <a:headEnd/>
            <a:tailEnd/>
          </a:ln>
        </p:spPr>
        <p:txBody>
          <a:bodyPr/>
          <a:lstStyle/>
          <a:p>
            <a:pPr marL="342900" indent="-342900" algn="just">
              <a:lnSpc>
                <a:spcPct val="90000"/>
              </a:lnSpc>
              <a:spcBef>
                <a:spcPct val="20000"/>
              </a:spcBef>
            </a:pPr>
            <a:r>
              <a:rPr lang="en-US" sz="2200" i="1">
                <a:solidFill>
                  <a:srgbClr val="FF0000"/>
                </a:solidFill>
              </a:rPr>
              <a:t>What does the methodology section do?</a:t>
            </a:r>
          </a:p>
          <a:p>
            <a:pPr marL="342900" indent="-342900" algn="just">
              <a:lnSpc>
                <a:spcPct val="90000"/>
              </a:lnSpc>
              <a:spcBef>
                <a:spcPct val="20000"/>
              </a:spcBef>
            </a:pPr>
            <a:endParaRPr lang="en-US" sz="2200" i="1">
              <a:solidFill>
                <a:srgbClr val="FF0000"/>
              </a:solidFill>
            </a:endParaRPr>
          </a:p>
          <a:p>
            <a:pPr marL="342900" indent="-342900" algn="just">
              <a:lnSpc>
                <a:spcPct val="90000"/>
              </a:lnSpc>
              <a:spcBef>
                <a:spcPct val="20000"/>
              </a:spcBef>
              <a:buFontTx/>
              <a:buChar char="•"/>
            </a:pPr>
            <a:r>
              <a:rPr lang="en-US" sz="2200" i="1"/>
              <a:t>Shows the reader how it is being set for looking  answers to the research question.</a:t>
            </a:r>
          </a:p>
          <a:p>
            <a:pPr marL="342900" indent="-342900" algn="just">
              <a:lnSpc>
                <a:spcPct val="90000"/>
              </a:lnSpc>
              <a:spcBef>
                <a:spcPct val="20000"/>
              </a:spcBef>
              <a:buFontTx/>
              <a:buChar char="•"/>
            </a:pPr>
            <a:r>
              <a:rPr lang="en-US" sz="2200" i="1"/>
              <a:t>It should reflect the capability of research worker to complete the research work.</a:t>
            </a:r>
          </a:p>
          <a:p>
            <a:pPr marL="342900" indent="-342900" algn="just">
              <a:lnSpc>
                <a:spcPct val="90000"/>
              </a:lnSpc>
              <a:spcBef>
                <a:spcPct val="20000"/>
              </a:spcBef>
              <a:buFontTx/>
              <a:buChar char="•"/>
            </a:pPr>
            <a:r>
              <a:rPr lang="en-US" sz="2200" i="1"/>
              <a:t>The proposed methods must be appropriate to the type of research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828800"/>
            <a:ext cx="7772400" cy="41910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Work plan </a:t>
            </a:r>
            <a:r>
              <a:rPr lang="en-US" sz="2200" i="1"/>
              <a:t>– a schedule that summarizes the different components of a research proposal and how they will be implemented. Here, </a:t>
            </a:r>
          </a:p>
          <a:p>
            <a:pPr marL="342900" indent="-342900" algn="just">
              <a:lnSpc>
                <a:spcPct val="90000"/>
              </a:lnSpc>
              <a:spcBef>
                <a:spcPct val="20000"/>
              </a:spcBef>
            </a:pPr>
            <a:endParaRPr lang="en-US" sz="2200" i="1"/>
          </a:p>
          <a:p>
            <a:pPr marL="742950" lvl="1" indent="-285750" algn="just">
              <a:lnSpc>
                <a:spcPct val="90000"/>
              </a:lnSpc>
              <a:spcBef>
                <a:spcPct val="20000"/>
              </a:spcBef>
              <a:buFont typeface="Wingdings" pitchFamily="2" charset="2"/>
              <a:buChar char="ü"/>
            </a:pPr>
            <a:r>
              <a:rPr lang="en-US" sz="2200" i="1"/>
              <a:t>Different phase/components of the study should be stated</a:t>
            </a:r>
          </a:p>
          <a:p>
            <a:pPr marL="742950" lvl="1" indent="-285750" algn="just">
              <a:lnSpc>
                <a:spcPct val="90000"/>
              </a:lnSpc>
              <a:spcBef>
                <a:spcPct val="20000"/>
              </a:spcBef>
              <a:buFont typeface="Wingdings" pitchFamily="2" charset="2"/>
              <a:buChar char="ü"/>
            </a:pPr>
            <a:r>
              <a:rPr lang="en-US" sz="2200" i="1"/>
              <a:t>Describe the activities in each phase.</a:t>
            </a:r>
          </a:p>
          <a:p>
            <a:pPr marL="742950" lvl="1" indent="-285750" algn="just">
              <a:lnSpc>
                <a:spcPct val="90000"/>
              </a:lnSpc>
              <a:spcBef>
                <a:spcPct val="20000"/>
              </a:spcBef>
              <a:buFont typeface="Wingdings" pitchFamily="2" charset="2"/>
              <a:buChar char="ü"/>
            </a:pPr>
            <a:r>
              <a:rPr lang="en-US" sz="2200" i="1"/>
              <a:t>Indicate time frame to accomplish the various aspects of the study.</a:t>
            </a:r>
          </a:p>
          <a:p>
            <a:pPr marL="742950" lvl="1" indent="-285750" algn="just">
              <a:lnSpc>
                <a:spcPct val="90000"/>
              </a:lnSpc>
              <a:spcBef>
                <a:spcPct val="20000"/>
              </a:spcBef>
              <a:buFont typeface="Wingdings" pitchFamily="2" charset="2"/>
              <a:buChar char="ü"/>
            </a:pPr>
            <a:r>
              <a:rPr lang="en-US" sz="2200" i="1"/>
              <a:t>Be realistic: compare with the existing workload; duties</a:t>
            </a:r>
          </a:p>
          <a:p>
            <a:pPr marL="742950" lvl="1" indent="-285750" algn="just">
              <a:lnSpc>
                <a:spcPct val="90000"/>
              </a:lnSpc>
              <a:spcBef>
                <a:spcPct val="20000"/>
              </a:spcBef>
              <a:buFont typeface="Wingdings" pitchFamily="2" charset="2"/>
              <a:buChar char="ü"/>
            </a:pPr>
            <a:r>
              <a:rPr lang="en-US" sz="2200" i="1"/>
              <a:t>Could be presented in table, chart or 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4" name="Title 1"/>
          <p:cNvSpPr txBox="1">
            <a:spLocks/>
          </p:cNvSpPr>
          <p:nvPr/>
        </p:nvSpPr>
        <p:spPr>
          <a:xfrm>
            <a:off x="685800" y="1752600"/>
            <a:ext cx="4038600" cy="457200"/>
          </a:xfrm>
          <a:prstGeom prst="rect">
            <a:avLst/>
          </a:prstGeom>
        </p:spPr>
        <p:txBody>
          <a:bodyPr/>
          <a:lstStyle/>
          <a:p>
            <a:pPr algn="ctr" eaLnBrk="0" fontAlgn="auto" hangingPunct="0">
              <a:spcAft>
                <a:spcPts val="0"/>
              </a:spcAft>
              <a:defRPr/>
            </a:pPr>
            <a:r>
              <a:rPr lang="en-US" sz="2400" kern="0" dirty="0">
                <a:solidFill>
                  <a:schemeClr val="tx2">
                    <a:satMod val="130000"/>
                  </a:schemeClr>
                </a:solidFill>
                <a:ea typeface="+mj-ea"/>
                <a:cs typeface="Times New Roman" pitchFamily="18" charset="0"/>
              </a:rPr>
              <a:t>Work Plan – Gantt Chart</a:t>
            </a:r>
          </a:p>
        </p:txBody>
      </p:sp>
      <p:pic>
        <p:nvPicPr>
          <p:cNvPr id="23556" name="Picture 2"/>
          <p:cNvPicPr>
            <a:picLocks noChangeAspect="1" noChangeArrowheads="1"/>
          </p:cNvPicPr>
          <p:nvPr/>
        </p:nvPicPr>
        <p:blipFill>
          <a:blip r:embed="rId3"/>
          <a:srcRect l="22641" t="37041" r="23692" b="20869"/>
          <a:stretch>
            <a:fillRect/>
          </a:stretch>
        </p:blipFill>
        <p:spPr bwMode="auto">
          <a:xfrm>
            <a:off x="533400" y="2149475"/>
            <a:ext cx="8382000" cy="463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graphicFrame>
        <p:nvGraphicFramePr>
          <p:cNvPr id="6" name="Table 5"/>
          <p:cNvGraphicFramePr>
            <a:graphicFrameLocks noGrp="1"/>
          </p:cNvGraphicFramePr>
          <p:nvPr/>
        </p:nvGraphicFramePr>
        <p:xfrm>
          <a:off x="457200" y="1444625"/>
          <a:ext cx="8534400" cy="5108282"/>
        </p:xfrm>
        <a:graphic>
          <a:graphicData uri="http://schemas.openxmlformats.org/drawingml/2006/table">
            <a:tbl>
              <a:tblPr/>
              <a:tblGrid>
                <a:gridCol w="2190244"/>
                <a:gridCol w="6344156"/>
              </a:tblGrid>
              <a:tr h="266361">
                <a:tc>
                  <a:txBody>
                    <a:bodyPr/>
                    <a:lstStyle/>
                    <a:p>
                      <a:pPr marL="0" marR="0" algn="ctr">
                        <a:spcBef>
                          <a:spcPts val="0"/>
                        </a:spcBef>
                        <a:spcAft>
                          <a:spcPts val="0"/>
                        </a:spcAft>
                      </a:pPr>
                      <a:r>
                        <a:rPr lang="en-US" sz="1800" b="1" dirty="0">
                          <a:latin typeface="Times New Roman"/>
                          <a:ea typeface="Times New Roman"/>
                        </a:rPr>
                        <a:t>Week</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b="1">
                          <a:latin typeface="Times New Roman"/>
                          <a:ea typeface="Times New Roman"/>
                        </a:rPr>
                        <a:t>Action</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90566">
                <a:tc>
                  <a:txBody>
                    <a:bodyPr/>
                    <a:lstStyle/>
                    <a:p>
                      <a:pPr marL="0" marR="0" algn="ctr">
                        <a:spcBef>
                          <a:spcPts val="0"/>
                        </a:spcBef>
                        <a:spcAft>
                          <a:spcPts val="0"/>
                        </a:spcAft>
                      </a:pPr>
                      <a:r>
                        <a:rPr lang="en-US" sz="1800" dirty="0">
                          <a:latin typeface="Times New Roman"/>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Literature search</a:t>
                      </a:r>
                    </a:p>
                    <a:p>
                      <a:pPr marL="0" marR="0">
                        <a:spcBef>
                          <a:spcPts val="0"/>
                        </a:spcBef>
                        <a:spcAft>
                          <a:spcPts val="0"/>
                        </a:spcAft>
                      </a:pPr>
                      <a:r>
                        <a:rPr lang="en-US" sz="1800" dirty="0">
                          <a:latin typeface="Times New Roman"/>
                          <a:ea typeface="Times New Roman"/>
                        </a:rPr>
                        <a:t>Primary research (talk to relevant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dirty="0">
                          <a:latin typeface="Times New Roman"/>
                          <a:ea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rPr>
                        <a:t>Develop and pilot questionnaire </a:t>
                      </a:r>
                    </a:p>
                    <a:p>
                      <a:pPr marL="0" marR="0">
                        <a:spcBef>
                          <a:spcPts val="0"/>
                        </a:spcBef>
                        <a:spcAft>
                          <a:spcPts val="0"/>
                        </a:spcAft>
                      </a:pPr>
                      <a:r>
                        <a:rPr lang="en-US" sz="1800">
                          <a:latin typeface="Times New Roman"/>
                          <a:ea typeface="Times New Roman"/>
                        </a:rPr>
                        <a:t>Continue literature 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dirty="0">
                          <a:latin typeface="Times New Roman"/>
                          <a:ea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Analyses pilot work and revise questionnaire</a:t>
                      </a:r>
                    </a:p>
                    <a:p>
                      <a:pPr marL="0" marR="0">
                        <a:spcBef>
                          <a:spcPts val="0"/>
                        </a:spcBef>
                        <a:spcAft>
                          <a:spcPts val="0"/>
                        </a:spcAft>
                      </a:pPr>
                      <a:r>
                        <a:rPr lang="en-US" sz="1800" dirty="0">
                          <a:latin typeface="Times New Roman"/>
                          <a:ea typeface="Times New Roman"/>
                        </a:rPr>
                        <a:t>Ask relevant people for comment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a:latin typeface="Times New Roman"/>
                          <a:ea typeface="Times New Roman"/>
                        </a:rPr>
                        <a:t>7-11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Send out questionnaire</a:t>
                      </a:r>
                    </a:p>
                    <a:p>
                      <a:pPr marL="0" marR="0">
                        <a:spcBef>
                          <a:spcPts val="0"/>
                        </a:spcBef>
                        <a:spcAft>
                          <a:spcPts val="0"/>
                        </a:spcAft>
                      </a:pPr>
                      <a:r>
                        <a:rPr lang="en-US" sz="1800" dirty="0">
                          <a:latin typeface="Times New Roman"/>
                          <a:ea typeface="Times New Roman"/>
                        </a:rPr>
                        <a:t>Categories returned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a:latin typeface="Times New Roman"/>
                          <a:ea typeface="Times New Roman"/>
                        </a:rPr>
                        <a:t>11-12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Send out reminder letter for non-responses</a:t>
                      </a:r>
                    </a:p>
                    <a:p>
                      <a:pPr marL="0" marR="0">
                        <a:spcBef>
                          <a:spcPts val="0"/>
                        </a:spcBef>
                        <a:spcAft>
                          <a:spcPts val="0"/>
                        </a:spcAft>
                      </a:pPr>
                      <a:r>
                        <a:rPr lang="en-US" sz="1800" dirty="0">
                          <a:latin typeface="Times New Roman"/>
                          <a:ea typeface="Times New Roman"/>
                        </a:rPr>
                        <a:t>Continue to categories returned questionnaire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a:latin typeface="Times New Roman"/>
                          <a:ea typeface="Times New Roman"/>
                        </a:rPr>
                        <a:t>12-16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Data input</a:t>
                      </a:r>
                    </a:p>
                    <a:p>
                      <a:pPr marL="0" marR="0">
                        <a:spcBef>
                          <a:spcPts val="0"/>
                        </a:spcBef>
                        <a:spcAft>
                          <a:spcPts val="0"/>
                        </a:spcAft>
                      </a:pPr>
                      <a:r>
                        <a:rPr lang="en-US" sz="1800" dirty="0">
                          <a:latin typeface="Times New Roman"/>
                          <a:ea typeface="Times New Roman"/>
                        </a:rPr>
                        <a:t>Data analyses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6">
                <a:tc>
                  <a:txBody>
                    <a:bodyPr/>
                    <a:lstStyle/>
                    <a:p>
                      <a:pPr marL="0" marR="0" algn="ctr">
                        <a:spcBef>
                          <a:spcPts val="0"/>
                        </a:spcBef>
                        <a:spcAft>
                          <a:spcPts val="0"/>
                        </a:spcAft>
                      </a:pPr>
                      <a:r>
                        <a:rPr lang="en-US" sz="1800" dirty="0">
                          <a:latin typeface="Times New Roman"/>
                          <a:ea typeface="Times New Roman"/>
                        </a:rPr>
                        <a:t>16-20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Write report</a:t>
                      </a:r>
                    </a:p>
                    <a:p>
                      <a:pPr marL="0" marR="0">
                        <a:spcBef>
                          <a:spcPts val="0"/>
                        </a:spcBef>
                        <a:spcAft>
                          <a:spcPts val="0"/>
                        </a:spcAft>
                      </a:pPr>
                      <a:r>
                        <a:rPr lang="en-US" sz="1800" dirty="0">
                          <a:latin typeface="Times New Roman"/>
                          <a:ea typeface="Times New Roman"/>
                        </a:rPr>
                        <a:t>Prepare oral 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34290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Budget and funding </a:t>
            </a:r>
            <a:r>
              <a:rPr lang="en-US" sz="2200" i="1"/>
              <a:t>– the cost of conducting research.</a:t>
            </a:r>
          </a:p>
          <a:p>
            <a:pPr marL="342900" indent="-342900" algn="just">
              <a:lnSpc>
                <a:spcPct val="90000"/>
              </a:lnSpc>
              <a:spcBef>
                <a:spcPct val="20000"/>
              </a:spcBef>
            </a:pPr>
            <a:endParaRPr lang="en-US" sz="2200" i="1"/>
          </a:p>
          <a:p>
            <a:pPr marL="742950" lvl="1" indent="-285750" algn="just">
              <a:lnSpc>
                <a:spcPct val="90000"/>
              </a:lnSpc>
              <a:spcBef>
                <a:spcPct val="20000"/>
              </a:spcBef>
              <a:buFont typeface="Wingdings" pitchFamily="2" charset="2"/>
              <a:buChar char="ü"/>
            </a:pPr>
            <a:r>
              <a:rPr lang="en-US" sz="2200" i="1"/>
              <a:t>Budget items need to be explicitly stated with justification</a:t>
            </a:r>
          </a:p>
          <a:p>
            <a:pPr marL="742950" lvl="1" indent="-285750" algn="just">
              <a:lnSpc>
                <a:spcPct val="90000"/>
              </a:lnSpc>
              <a:spcBef>
                <a:spcPct val="20000"/>
              </a:spcBef>
            </a:pPr>
            <a:endParaRPr lang="en-US" sz="2200" i="1"/>
          </a:p>
          <a:p>
            <a:pPr marL="742950" lvl="1" indent="-285750" algn="just">
              <a:lnSpc>
                <a:spcPct val="90000"/>
              </a:lnSpc>
              <a:spcBef>
                <a:spcPct val="20000"/>
              </a:spcBef>
              <a:buFont typeface="Wingdings" pitchFamily="2" charset="2"/>
              <a:buChar char="ü"/>
            </a:pPr>
            <a:r>
              <a:rPr lang="en-US" sz="2200" i="1"/>
              <a:t>Costs are typically:</a:t>
            </a:r>
          </a:p>
          <a:p>
            <a:pPr marL="1143000" lvl="2" indent="-228600" algn="just">
              <a:lnSpc>
                <a:spcPct val="90000"/>
              </a:lnSpc>
              <a:spcBef>
                <a:spcPct val="20000"/>
              </a:spcBef>
              <a:buFont typeface="Wingdings" pitchFamily="2" charset="2"/>
              <a:buChar char="§"/>
            </a:pPr>
            <a:r>
              <a:rPr lang="en-US" sz="2200" i="1"/>
              <a:t>Direct costs – personnel, consumable supplies, equipments, travel, publication, etc.</a:t>
            </a:r>
          </a:p>
          <a:p>
            <a:pPr marL="1143000" lvl="2" indent="-228600" algn="just">
              <a:lnSpc>
                <a:spcPct val="90000"/>
              </a:lnSpc>
              <a:spcBef>
                <a:spcPct val="20000"/>
              </a:spcBef>
              <a:buFont typeface="Wingdings" pitchFamily="2" charset="2"/>
              <a:buChar char="§"/>
            </a:pPr>
            <a:r>
              <a:rPr lang="en-US" sz="2200" i="1"/>
              <a:t>Indirect costs – overhead and administrative costs.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par>
                                <p:cTn id="15" presetID="1" presetClass="entr" presetSubtype="0" fill="hold" grpId="0" nodeType="withEffect">
                                  <p:stCondLst>
                                    <p:cond delay="0"/>
                                  </p:stCondLst>
                                  <p:childTnLst>
                                    <p:set>
                                      <p:cBhvr>
                                        <p:cTn id="16"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par>
                                <p:cTn id="17" presetID="1" presetClass="entr" presetSubtype="0" fill="hold" grpId="0" nodeType="withEffect">
                                  <p:stCondLst>
                                    <p:cond delay="0"/>
                                  </p:stCondLst>
                                  <p:childTnLst>
                                    <p:set>
                                      <p:cBhvr>
                                        <p:cTn id="18"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4" name="Title 1"/>
          <p:cNvSpPr txBox="1">
            <a:spLocks/>
          </p:cNvSpPr>
          <p:nvPr/>
        </p:nvSpPr>
        <p:spPr>
          <a:xfrm>
            <a:off x="685800" y="1600200"/>
            <a:ext cx="2819400" cy="609600"/>
          </a:xfrm>
          <a:prstGeom prst="rect">
            <a:avLst/>
          </a:prstGeom>
        </p:spPr>
        <p:txBody>
          <a:bodyPr/>
          <a:lstStyle/>
          <a:p>
            <a:pPr algn="ctr" eaLnBrk="0" fontAlgn="auto" hangingPunct="0">
              <a:spcAft>
                <a:spcPts val="0"/>
              </a:spcAft>
              <a:defRPr/>
            </a:pPr>
            <a:r>
              <a:rPr lang="en-US" sz="2400" kern="0" dirty="0">
                <a:solidFill>
                  <a:schemeClr val="tx2">
                    <a:satMod val="130000"/>
                  </a:schemeClr>
                </a:solidFill>
                <a:ea typeface="+mj-ea"/>
                <a:cs typeface="Times New Roman" pitchFamily="18" charset="0"/>
              </a:rPr>
              <a:t>Budget</a:t>
            </a:r>
          </a:p>
        </p:txBody>
      </p:sp>
      <p:pic>
        <p:nvPicPr>
          <p:cNvPr id="26628" name="Picture 2"/>
          <p:cNvPicPr>
            <a:picLocks noChangeAspect="1" noChangeArrowheads="1"/>
          </p:cNvPicPr>
          <p:nvPr/>
        </p:nvPicPr>
        <p:blipFill>
          <a:blip r:embed="rId3"/>
          <a:srcRect l="22641" t="40407" r="22641" b="34338"/>
          <a:stretch>
            <a:fillRect/>
          </a:stretch>
        </p:blipFill>
        <p:spPr bwMode="auto">
          <a:xfrm>
            <a:off x="152400" y="2057400"/>
            <a:ext cx="8839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graphicFrame>
        <p:nvGraphicFramePr>
          <p:cNvPr id="4" name="Table 3"/>
          <p:cNvGraphicFramePr>
            <a:graphicFrameLocks noGrp="1"/>
          </p:cNvGraphicFramePr>
          <p:nvPr/>
        </p:nvGraphicFramePr>
        <p:xfrm>
          <a:off x="533400" y="1417638"/>
          <a:ext cx="8229600" cy="4457568"/>
        </p:xfrm>
        <a:graphic>
          <a:graphicData uri="http://schemas.openxmlformats.org/drawingml/2006/table">
            <a:tbl>
              <a:tblPr/>
              <a:tblGrid>
                <a:gridCol w="3895603"/>
                <a:gridCol w="1337379"/>
                <a:gridCol w="1167818"/>
                <a:gridCol w="1828800"/>
              </a:tblGrid>
              <a:tr h="198916">
                <a:tc>
                  <a:txBody>
                    <a:bodyPr/>
                    <a:lstStyle/>
                    <a:p>
                      <a:pPr marL="0" marR="0" algn="ctr">
                        <a:spcBef>
                          <a:spcPts val="0"/>
                        </a:spcBef>
                        <a:spcAft>
                          <a:spcPts val="0"/>
                        </a:spcAft>
                      </a:pPr>
                      <a:r>
                        <a:rPr lang="en-US" sz="1800" b="1" dirty="0">
                          <a:latin typeface="Times New Roman"/>
                          <a:ea typeface="Times New Roman"/>
                        </a:rPr>
                        <a:t>Resource</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dirty="0" smtClean="0">
                          <a:latin typeface="Times New Roman"/>
                          <a:ea typeface="Times New Roman"/>
                        </a:rPr>
                        <a:t>quantity</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dirty="0" smtClean="0">
                          <a:latin typeface="Times New Roman"/>
                          <a:ea typeface="Times New Roman"/>
                        </a:rPr>
                        <a:t>Unit cot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800" b="1" dirty="0" smtClean="0">
                          <a:latin typeface="Times New Roman"/>
                          <a:ea typeface="Times New Roman"/>
                        </a:rPr>
                        <a:t>Total (Birr</a:t>
                      </a:r>
                      <a:r>
                        <a:rPr lang="en-US" sz="1800" b="1" dirty="0">
                          <a:latin typeface="Times New Roman"/>
                          <a:ea typeface="Times New Roman"/>
                        </a:rPr>
                        <a: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753218">
                <a:tc>
                  <a:txBody>
                    <a:bodyPr/>
                    <a:lstStyle/>
                    <a:p>
                      <a:pPr marL="0" marR="0">
                        <a:spcBef>
                          <a:spcPts val="0"/>
                        </a:spcBef>
                        <a:spcAft>
                          <a:spcPts val="0"/>
                        </a:spcAft>
                      </a:pPr>
                      <a:r>
                        <a:rPr lang="en-US" sz="1800" dirty="0" smtClean="0">
                          <a:latin typeface="Times New Roman"/>
                          <a:ea typeface="Times New Roman"/>
                        </a:rPr>
                        <a:t>Good </a:t>
                      </a:r>
                      <a:r>
                        <a:rPr lang="en-US" sz="1800" dirty="0">
                          <a:latin typeface="Times New Roman"/>
                          <a:ea typeface="Times New Roman"/>
                        </a:rPr>
                        <a:t>quality personal recorder with battery indicator light, self-turning mechanism and headphones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imes New Roman"/>
                          <a:ea typeface="Times New Roman"/>
                        </a:rPr>
                        <a:t>1</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1090.99</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1090.99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66">
                <a:tc>
                  <a:txBody>
                    <a:bodyPr/>
                    <a:lstStyle/>
                    <a:p>
                      <a:pPr marL="0" marR="0">
                        <a:spcBef>
                          <a:spcPts val="0"/>
                        </a:spcBef>
                        <a:spcAft>
                          <a:spcPts val="0"/>
                        </a:spcAft>
                      </a:pPr>
                      <a:r>
                        <a:rPr lang="en-US" sz="1800" dirty="0">
                          <a:latin typeface="Times New Roman"/>
                          <a:ea typeface="Times New Roman"/>
                        </a:rPr>
                        <a:t>10 90-minute audio cassette tapes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imes New Roman"/>
                          <a:ea typeface="Times New Roman"/>
                        </a:rPr>
                        <a:t>60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160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66">
                <a:tc>
                  <a:txBody>
                    <a:bodyPr/>
                    <a:lstStyle/>
                    <a:p>
                      <a:pPr marL="0" marR="0">
                        <a:spcBef>
                          <a:spcPts val="0"/>
                        </a:spcBef>
                        <a:spcAft>
                          <a:spcPts val="0"/>
                        </a:spcAft>
                      </a:pPr>
                      <a:r>
                        <a:rPr lang="en-US" sz="1800" dirty="0" smtClean="0">
                          <a:latin typeface="Times New Roman"/>
                          <a:ea typeface="Times New Roman"/>
                        </a:rPr>
                        <a:t>Long </a:t>
                      </a:r>
                      <a:r>
                        <a:rPr lang="en-US" sz="1800" dirty="0">
                          <a:latin typeface="Times New Roman"/>
                          <a:ea typeface="Times New Roman"/>
                        </a:rPr>
                        <a:t>life batteries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imes New Roman"/>
                          <a:ea typeface="Times New Roman"/>
                        </a:rPr>
                        <a:t>20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8</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160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66">
                <a:tc>
                  <a:txBody>
                    <a:bodyPr/>
                    <a:lstStyle/>
                    <a:p>
                      <a:pPr marL="0" marR="0">
                        <a:spcBef>
                          <a:spcPts val="0"/>
                        </a:spcBef>
                        <a:spcAft>
                          <a:spcPts val="0"/>
                        </a:spcAft>
                      </a:pPr>
                      <a:r>
                        <a:rPr lang="en-US" sz="1800" dirty="0" smtClean="0">
                          <a:latin typeface="Times New Roman"/>
                          <a:ea typeface="Times New Roman"/>
                        </a:rPr>
                        <a:t>Second </a:t>
                      </a:r>
                      <a:r>
                        <a:rPr lang="en-US" sz="1800" dirty="0">
                          <a:latin typeface="Times New Roman"/>
                          <a:ea typeface="Times New Roman"/>
                        </a:rPr>
                        <a:t>class postage stamps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imes New Roman"/>
                          <a:ea typeface="Times New Roman"/>
                        </a:rPr>
                        <a:t>40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2800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145">
                <a:tc>
                  <a:txBody>
                    <a:bodyPr/>
                    <a:lstStyle/>
                    <a:p>
                      <a:pPr marL="0" marR="0">
                        <a:spcBef>
                          <a:spcPts val="0"/>
                        </a:spcBef>
                        <a:spcAft>
                          <a:spcPts val="0"/>
                        </a:spcAft>
                      </a:pPr>
                      <a:r>
                        <a:rPr lang="en-US" sz="1800" dirty="0">
                          <a:latin typeface="Times New Roman"/>
                          <a:ea typeface="Times New Roman"/>
                        </a:rPr>
                        <a:t>Stationary-paper, envelope, paper clips, ring binder, scissors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Times New Roman"/>
                          <a:ea typeface="Times New Roman"/>
                        </a:rPr>
                        <a: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500.76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85">
                <a:tc>
                  <a:txBody>
                    <a:bodyPr/>
                    <a:lstStyle/>
                    <a:p>
                      <a:pPr marL="0" marR="0">
                        <a:spcBef>
                          <a:spcPts val="0"/>
                        </a:spcBef>
                        <a:spcAft>
                          <a:spcPts val="0"/>
                        </a:spcAft>
                      </a:pPr>
                      <a:r>
                        <a:rPr lang="en-US" sz="1800" dirty="0">
                          <a:latin typeface="Times New Roman"/>
                          <a:ea typeface="Times New Roman"/>
                        </a:rPr>
                        <a:t>Travel expense-petrol, overnight stay at five location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1990.95</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66">
                <a:tc>
                  <a:txBody>
                    <a:bodyPr/>
                    <a:lstStyle/>
                    <a:p>
                      <a:pPr marL="0" marR="0">
                        <a:spcBef>
                          <a:spcPts val="0"/>
                        </a:spcBef>
                        <a:spcAft>
                          <a:spcPts val="0"/>
                        </a:spcAft>
                      </a:pPr>
                      <a:r>
                        <a:rPr lang="en-US" sz="1800" dirty="0">
                          <a:latin typeface="Times New Roman"/>
                          <a:ea typeface="Times New Roman"/>
                        </a:rPr>
                        <a:t>Advert in local paper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30.70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66">
                <a:tc>
                  <a:txBody>
                    <a:bodyPr/>
                    <a:lstStyle/>
                    <a:p>
                      <a:pPr marL="0" marR="0">
                        <a:spcBef>
                          <a:spcPts val="0"/>
                        </a:spcBef>
                        <a:spcAft>
                          <a:spcPts val="0"/>
                        </a:spcAft>
                      </a:pPr>
                      <a:r>
                        <a:rPr lang="en-US" sz="1800" dirty="0">
                          <a:latin typeface="Times New Roman"/>
                          <a:ea typeface="Times New Roman"/>
                        </a:rPr>
                        <a:t>Leaflets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210.90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733">
                <a:tc>
                  <a:txBody>
                    <a:bodyPr/>
                    <a:lstStyle/>
                    <a:p>
                      <a:pPr marL="0" marR="0">
                        <a:spcBef>
                          <a:spcPts val="0"/>
                        </a:spcBef>
                        <a:spcAft>
                          <a:spcPts val="0"/>
                        </a:spcAft>
                      </a:pPr>
                      <a:r>
                        <a:rPr lang="en-US" sz="1800" b="1" dirty="0">
                          <a:latin typeface="Times New Roman"/>
                          <a:ea typeface="Times New Roman"/>
                        </a:rPr>
                        <a:t>Total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latin typeface="Times New Roman"/>
                          <a:ea typeface="Times New Roman"/>
                        </a:rPr>
                        <a:t>6944.30</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381000"/>
            <a:ext cx="8077200" cy="838200"/>
          </a:xfrm>
          <a:prstGeom prst="rect">
            <a:avLst/>
          </a:prstGeom>
          <a:solidFill>
            <a:srgbClr val="FFFFFF"/>
          </a:solidFill>
          <a:ln w="9525">
            <a:solidFill>
              <a:schemeClr val="tx1"/>
            </a:solidFill>
            <a:miter lim="800000"/>
            <a:headEnd/>
            <a:tailEnd/>
          </a:ln>
        </p:spPr>
        <p:txBody>
          <a:bodyPr anchor="ctr"/>
          <a:lstStyle/>
          <a:p>
            <a:pPr algn="ctr">
              <a:defRPr/>
            </a:pPr>
            <a:r>
              <a:rPr lang="en-US" sz="2800" dirty="0">
                <a:solidFill>
                  <a:schemeClr val="tx2"/>
                </a:solidFill>
                <a:effectLst>
                  <a:outerShdw blurRad="38100" dist="38100" dir="2700000" algn="tl">
                    <a:srgbClr val="C0C0C0"/>
                  </a:outerShdw>
                </a:effectLst>
                <a:latin typeface="+mj-lt"/>
              </a:rPr>
              <a:t>1.1 </a:t>
            </a:r>
            <a:r>
              <a:rPr lang="en-US" sz="2800" b="1" dirty="0">
                <a:solidFill>
                  <a:schemeClr val="tx2"/>
                </a:solidFill>
                <a:latin typeface="+mj-lt"/>
              </a:rPr>
              <a:t>Types of unscientific Sources of knowledge</a:t>
            </a:r>
          </a:p>
        </p:txBody>
      </p:sp>
      <p:sp>
        <p:nvSpPr>
          <p:cNvPr id="84995" name="Rectangle 3"/>
          <p:cNvSpPr>
            <a:spLocks noChangeArrowheads="1"/>
          </p:cNvSpPr>
          <p:nvPr/>
        </p:nvSpPr>
        <p:spPr bwMode="auto">
          <a:xfrm>
            <a:off x="685800" y="1828800"/>
            <a:ext cx="8001000" cy="3581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000" b="1" i="1">
                <a:solidFill>
                  <a:srgbClr val="FF0000"/>
                </a:solidFill>
                <a:latin typeface="Arial" charset="0"/>
              </a:rPr>
              <a:t>The method of tenacity </a:t>
            </a:r>
            <a:r>
              <a:rPr lang="en-US" sz="2000" b="1" i="1">
                <a:latin typeface="Arial" charset="0"/>
              </a:rPr>
              <a:t>- </a:t>
            </a:r>
            <a:r>
              <a:rPr lang="en-US" sz="2400" i="1">
                <a:latin typeface="Arial" charset="0"/>
              </a:rPr>
              <a:t>Automatic acceptance of beliefs without exploring them.</a:t>
            </a:r>
          </a:p>
          <a:p>
            <a:pPr marL="742950" lvl="1" indent="-285750" algn="just"/>
            <a:r>
              <a:rPr lang="en-US" sz="2400" i="1">
                <a:latin typeface="Arial" charset="0"/>
              </a:rPr>
              <a:t>	E.g. 1. Black injera has high Fe content.</a:t>
            </a:r>
          </a:p>
          <a:p>
            <a:pPr marL="742950" lvl="1" indent="-285750" algn="just"/>
            <a:r>
              <a:rPr lang="en-US" sz="2400" i="1">
                <a:latin typeface="Arial" charset="0"/>
              </a:rPr>
              <a:t>		     2. The sun rises in the east. </a:t>
            </a:r>
          </a:p>
          <a:p>
            <a:pPr marL="742950" lvl="1" indent="-285750" algn="just"/>
            <a:r>
              <a:rPr lang="en-US" sz="2400" i="1">
                <a:latin typeface="Arial" charset="0"/>
              </a:rPr>
              <a:t>		    3. Ethiopians have burned faces.</a:t>
            </a:r>
          </a:p>
          <a:p>
            <a:pPr marL="742950" lvl="1" indent="-285750" algn="just"/>
            <a:endParaRPr lang="en-US" sz="2400" i="1">
              <a:latin typeface="Arial" charset="0"/>
            </a:endParaRPr>
          </a:p>
          <a:p>
            <a:pPr marL="742950" lvl="1" indent="-285750" algn="just"/>
            <a:r>
              <a:rPr lang="en-US" sz="2400" i="1">
                <a:latin typeface="Arial" charset="0"/>
              </a:rPr>
              <a:t>Problems:</a:t>
            </a:r>
          </a:p>
          <a:p>
            <a:pPr marL="742950" lvl="1" indent="-285750" algn="just">
              <a:buFontTx/>
              <a:buChar char="-"/>
            </a:pPr>
            <a:r>
              <a:rPr lang="en-US" sz="2400" i="1">
                <a:latin typeface="Arial" charset="0"/>
              </a:rPr>
              <a:t> Knowledge by familiarity alone – no proof of its truth</a:t>
            </a:r>
          </a:p>
          <a:p>
            <a:pPr marL="742950" lvl="1" indent="-285750" algn="just">
              <a:buFontTx/>
              <a:buChar char="-"/>
            </a:pPr>
            <a:r>
              <a:rPr lang="en-US" sz="2400" i="1">
                <a:latin typeface="Arial" charset="0"/>
              </a:rPr>
              <a:t>No means for correcting ideas which are proved to be not true.</a:t>
            </a:r>
          </a:p>
          <a:p>
            <a:pPr marL="342900" indent="-342900">
              <a:lnSpc>
                <a:spcPct val="90000"/>
              </a:lnSpc>
              <a:spcBef>
                <a:spcPct val="20000"/>
              </a:spcBef>
            </a:pPr>
            <a:endParaRPr lang="en-US" sz="2400" i="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6" end="6"/>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1905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200" i="1">
                <a:solidFill>
                  <a:srgbClr val="FF0000"/>
                </a:solidFill>
              </a:rPr>
              <a:t>References – </a:t>
            </a:r>
            <a:r>
              <a:rPr lang="en-US" sz="2200" i="1"/>
              <a:t>citation of all the information that you obtain very related to your research area.</a:t>
            </a:r>
          </a:p>
          <a:p>
            <a:pPr marL="342900" indent="-342900">
              <a:lnSpc>
                <a:spcPct val="90000"/>
              </a:lnSpc>
              <a:spcBef>
                <a:spcPct val="20000"/>
              </a:spcBef>
            </a:pPr>
            <a:endParaRPr lang="en-US" sz="2200" i="1"/>
          </a:p>
          <a:p>
            <a:pPr marL="742950" lvl="1" indent="-285750">
              <a:lnSpc>
                <a:spcPct val="90000"/>
              </a:lnSpc>
              <a:spcBef>
                <a:spcPct val="20000"/>
              </a:spcBef>
              <a:buFont typeface="Wingdings" pitchFamily="2" charset="2"/>
              <a:buChar char="ü"/>
            </a:pPr>
            <a:r>
              <a:rPr lang="en-US" sz="2200" i="1"/>
              <a:t>The style of writing list of references varies from one discipline to another. </a:t>
            </a:r>
          </a:p>
        </p:txBody>
      </p:sp>
      <p:sp>
        <p:nvSpPr>
          <p:cNvPr id="28676" name="Rectangle 4"/>
          <p:cNvSpPr>
            <a:spLocks noChangeArrowheads="1"/>
          </p:cNvSpPr>
          <p:nvPr/>
        </p:nvSpPr>
        <p:spPr bwMode="auto">
          <a:xfrm>
            <a:off x="457200" y="3810000"/>
            <a:ext cx="8534400" cy="2554288"/>
          </a:xfrm>
          <a:prstGeom prst="rect">
            <a:avLst/>
          </a:prstGeom>
          <a:solidFill>
            <a:srgbClr val="FFFF00"/>
          </a:solidFill>
          <a:ln w="9525">
            <a:noFill/>
            <a:miter lim="800000"/>
            <a:headEnd/>
            <a:tailEnd/>
          </a:ln>
        </p:spPr>
        <p:txBody>
          <a:bodyPr>
            <a:spAutoFit/>
          </a:bodyPr>
          <a:lstStyle/>
          <a:p>
            <a:pPr eaLnBrk="0" hangingPunct="0"/>
            <a:r>
              <a:rPr lang="en-US" sz="2000" b="1">
                <a:latin typeface="Times New Roman" charset="0"/>
              </a:rPr>
              <a:t>Abebe T. 2005. Frequent use of internet use and distance learning. Journal of Computer Science. Vol.1, pp. 200-205. </a:t>
            </a:r>
          </a:p>
          <a:p>
            <a:pPr eaLnBrk="0" hangingPunct="0"/>
            <a:endParaRPr lang="en-US" sz="2000" b="1">
              <a:latin typeface="Times New Roman" charset="0"/>
            </a:endParaRPr>
          </a:p>
          <a:p>
            <a:pPr eaLnBrk="0" hangingPunct="0"/>
            <a:r>
              <a:rPr lang="en-US" sz="2000" b="1">
                <a:latin typeface="Times New Roman" charset="0"/>
              </a:rPr>
              <a:t>Anderson, A.T. and B.D. Sharma. 2001. Frequent use…..</a:t>
            </a:r>
          </a:p>
          <a:p>
            <a:pPr eaLnBrk="0" hangingPunct="0"/>
            <a:endParaRPr lang="en-US" sz="2000" b="1">
              <a:latin typeface="Times New Roman" charset="0"/>
            </a:endParaRPr>
          </a:p>
          <a:p>
            <a:pPr eaLnBrk="0" hangingPunct="0"/>
            <a:r>
              <a:rPr lang="en-US" sz="2000" b="1">
                <a:latin typeface="Times New Roman" charset="0"/>
              </a:rPr>
              <a:t>Andersont, A.T., B.D. Sharma and R.S. Garg. 2007. Freuent use ….</a:t>
            </a:r>
          </a:p>
          <a:p>
            <a:pPr eaLnBrk="0" hangingPunct="0"/>
            <a:endParaRPr lang="en-US" sz="2000" b="1">
              <a:latin typeface="Times New Roman" charset="0"/>
            </a:endParaRPr>
          </a:p>
          <a:p>
            <a:pPr eaLnBrk="0" hangingPunct="0"/>
            <a:r>
              <a:rPr lang="en-US" sz="2000" b="1">
                <a:latin typeface="Times New Roman" charset="0"/>
              </a:rPr>
              <a:t>Abebe, T. 2005. Applied Physics. Selam printing press, 4</a:t>
            </a:r>
            <a:r>
              <a:rPr lang="en-US" sz="2000" b="1" baseline="30000">
                <a:latin typeface="Times New Roman" charset="0"/>
              </a:rPr>
              <a:t>th</a:t>
            </a:r>
            <a:r>
              <a:rPr lang="en-US" sz="2000" b="1">
                <a:latin typeface="Times New Roman" charset="0"/>
              </a:rPr>
              <a:t> ed. Addis Ababa.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b="1">
                <a:solidFill>
                  <a:schemeClr val="tx2"/>
                </a:solidFill>
              </a:rPr>
              <a:t>LESSON 2 – Components of a Research proposal</a:t>
            </a:r>
          </a:p>
        </p:txBody>
      </p:sp>
      <p:sp>
        <p:nvSpPr>
          <p:cNvPr id="84995" name="Rectangle 3"/>
          <p:cNvSpPr>
            <a:spLocks noChangeArrowheads="1"/>
          </p:cNvSpPr>
          <p:nvPr/>
        </p:nvSpPr>
        <p:spPr bwMode="auto">
          <a:xfrm>
            <a:off x="914400" y="1905000"/>
            <a:ext cx="7772400" cy="3962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sz="2200" i="1">
                <a:solidFill>
                  <a:srgbClr val="FF0000"/>
                </a:solidFill>
              </a:rPr>
              <a:t>Appendices/annexes – </a:t>
            </a:r>
            <a:r>
              <a:rPr lang="en-US" sz="2200" i="1"/>
              <a:t>additional information provided for the reader. These include, for example,</a:t>
            </a:r>
          </a:p>
          <a:p>
            <a:pPr marL="342900" indent="-342900" algn="just">
              <a:lnSpc>
                <a:spcPct val="90000"/>
              </a:lnSpc>
              <a:spcBef>
                <a:spcPct val="20000"/>
              </a:spcBef>
            </a:pPr>
            <a:endParaRPr lang="en-US" sz="2200" i="1"/>
          </a:p>
          <a:p>
            <a:pPr marL="742950" lvl="1" indent="-285750" algn="just">
              <a:lnSpc>
                <a:spcPct val="90000"/>
              </a:lnSpc>
              <a:spcBef>
                <a:spcPct val="20000"/>
              </a:spcBef>
              <a:buFont typeface="Wingdings" pitchFamily="2" charset="2"/>
              <a:buChar char="ü"/>
            </a:pPr>
            <a:r>
              <a:rPr lang="en-US" sz="2200" i="1"/>
              <a:t>Dummy tables</a:t>
            </a:r>
          </a:p>
          <a:p>
            <a:pPr marL="742950" lvl="1" indent="-285750" algn="just">
              <a:lnSpc>
                <a:spcPct val="90000"/>
              </a:lnSpc>
              <a:spcBef>
                <a:spcPct val="20000"/>
              </a:spcBef>
              <a:buFont typeface="Wingdings" pitchFamily="2" charset="2"/>
              <a:buChar char="ü"/>
            </a:pPr>
            <a:r>
              <a:rPr lang="en-US" sz="2200" i="1"/>
              <a:t>Biographical data</a:t>
            </a:r>
          </a:p>
          <a:p>
            <a:pPr marL="742950" lvl="1" indent="-285750" algn="just">
              <a:lnSpc>
                <a:spcPct val="90000"/>
              </a:lnSpc>
              <a:spcBef>
                <a:spcPct val="20000"/>
              </a:spcBef>
              <a:buFont typeface="Wingdings" pitchFamily="2" charset="2"/>
              <a:buChar char="ü"/>
            </a:pPr>
            <a:r>
              <a:rPr lang="en-US" sz="2200" i="1"/>
              <a:t>Questionnaire, forms, etc.</a:t>
            </a:r>
          </a:p>
          <a:p>
            <a:pPr marL="742950" lvl="1" indent="-285750" algn="just">
              <a:lnSpc>
                <a:spcPct val="90000"/>
              </a:lnSpc>
              <a:spcBef>
                <a:spcPct val="20000"/>
              </a:spcBef>
              <a:buFont typeface="Wingdings" pitchFamily="2" charset="2"/>
              <a:buNone/>
            </a:pPr>
            <a:endParaRPr lang="en-US" i="1">
              <a:solidFill>
                <a:schemeClr val="accent1"/>
              </a:solidFill>
            </a:endParaRPr>
          </a:p>
        </p:txBody>
      </p:sp>
      <p:pic>
        <p:nvPicPr>
          <p:cNvPr id="29700" name="Picture 6"/>
          <p:cNvPicPr>
            <a:picLocks noChangeAspect="1" noChangeArrowheads="1"/>
          </p:cNvPicPr>
          <p:nvPr/>
        </p:nvPicPr>
        <p:blipFill>
          <a:blip r:embed="rId3"/>
          <a:srcRect/>
          <a:stretch>
            <a:fillRect/>
          </a:stretch>
        </p:blipFill>
        <p:spPr bwMode="auto">
          <a:xfrm>
            <a:off x="6705600" y="5037138"/>
            <a:ext cx="2438400" cy="157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2" end="2"/>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3" end="3"/>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4995">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371600" y="2667000"/>
            <a:ext cx="7162800" cy="2667000"/>
          </a:xfrm>
          <a:prstGeom prst="rect">
            <a:avLst/>
          </a:prstGeom>
          <a:noFill/>
          <a:ln w="9525">
            <a:noFill/>
            <a:miter lim="800000"/>
            <a:headEnd/>
            <a:tailEnd/>
          </a:ln>
        </p:spPr>
        <p:txBody>
          <a:bodyPr/>
          <a:lstStyle/>
          <a:p>
            <a:pPr marL="342900" indent="-342900">
              <a:spcBef>
                <a:spcPct val="20000"/>
              </a:spcBef>
              <a:buFontTx/>
              <a:buChar char="•"/>
            </a:pPr>
            <a:r>
              <a:rPr lang="en-US" sz="2400" i="1"/>
              <a:t>Do I have the clear research question?</a:t>
            </a:r>
          </a:p>
          <a:p>
            <a:pPr marL="342900" indent="-342900">
              <a:spcBef>
                <a:spcPct val="20000"/>
              </a:spcBef>
              <a:buFontTx/>
              <a:buChar char="•"/>
            </a:pPr>
            <a:r>
              <a:rPr lang="en-US" sz="2400" i="1"/>
              <a:t>Have I read broadly and deeply in that area?</a:t>
            </a:r>
          </a:p>
          <a:p>
            <a:pPr marL="342900" indent="-342900">
              <a:spcBef>
                <a:spcPct val="20000"/>
              </a:spcBef>
              <a:buFontTx/>
              <a:buChar char="•"/>
            </a:pPr>
            <a:r>
              <a:rPr lang="en-US" sz="2400" i="1"/>
              <a:t>Have I discussed the topic with peers?</a:t>
            </a:r>
          </a:p>
          <a:p>
            <a:pPr marL="342900" indent="-342900">
              <a:spcBef>
                <a:spcPct val="20000"/>
              </a:spcBef>
              <a:buFontTx/>
              <a:buChar char="•"/>
            </a:pPr>
            <a:r>
              <a:rPr lang="en-US" sz="2400" i="1"/>
              <a:t>Have I enough time and fund to start?</a:t>
            </a:r>
          </a:p>
          <a:p>
            <a:pPr marL="342900" indent="-342900">
              <a:spcBef>
                <a:spcPct val="20000"/>
              </a:spcBef>
              <a:buFontTx/>
              <a:buChar char="•"/>
            </a:pPr>
            <a:r>
              <a:rPr lang="en-US" sz="2400" i="1"/>
              <a:t>Do I feel support from faculty and friends?</a:t>
            </a:r>
          </a:p>
          <a:p>
            <a:pPr marL="342900" indent="-342900">
              <a:spcBef>
                <a:spcPct val="20000"/>
              </a:spcBef>
              <a:buFontTx/>
              <a:buChar char="•"/>
            </a:pPr>
            <a:r>
              <a:rPr lang="en-US" sz="2400" i="1"/>
              <a:t>Do I know what I want to  say before writing?</a:t>
            </a:r>
          </a:p>
        </p:txBody>
      </p:sp>
      <p:sp>
        <p:nvSpPr>
          <p:cNvPr id="30723" name="Rectangle 4"/>
          <p:cNvSpPr>
            <a:spLocks noChangeArrowheads="1"/>
          </p:cNvSpPr>
          <p:nvPr/>
        </p:nvSpPr>
        <p:spPr bwMode="auto">
          <a:xfrm>
            <a:off x="914400" y="1981200"/>
            <a:ext cx="5257800" cy="461963"/>
          </a:xfrm>
          <a:prstGeom prst="rect">
            <a:avLst/>
          </a:prstGeom>
          <a:noFill/>
          <a:ln w="9525">
            <a:noFill/>
            <a:miter lim="800000"/>
            <a:headEnd/>
            <a:tailEnd/>
          </a:ln>
        </p:spPr>
        <p:txBody>
          <a:bodyPr wrap="none">
            <a:spAutoFit/>
          </a:bodyPr>
          <a:lstStyle/>
          <a:p>
            <a:r>
              <a:rPr lang="en-US" sz="2400" b="1">
                <a:solidFill>
                  <a:schemeClr val="tx2"/>
                </a:solidFill>
              </a:rPr>
              <a:t>Before start writing, ask yourself</a:t>
            </a:r>
            <a:r>
              <a:rPr lang="en-US" sz="2400">
                <a:solidFill>
                  <a:schemeClr val="tx2"/>
                </a:solidFill>
              </a:rPr>
              <a:t> …</a:t>
            </a:r>
          </a:p>
        </p:txBody>
      </p:sp>
      <p:sp>
        <p:nvSpPr>
          <p:cNvPr id="30724"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Research proposal Writing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219200" y="2362200"/>
            <a:ext cx="7086600" cy="2362200"/>
          </a:xfrm>
          <a:prstGeom prst="rect">
            <a:avLst/>
          </a:prstGeom>
          <a:noFill/>
          <a:ln w="9525">
            <a:noFill/>
            <a:miter lim="800000"/>
            <a:headEnd/>
            <a:tailEnd/>
          </a:ln>
        </p:spPr>
        <p:txBody>
          <a:bodyPr/>
          <a:lstStyle/>
          <a:p>
            <a:pPr marL="342900" indent="-342900">
              <a:spcBef>
                <a:spcPct val="20000"/>
              </a:spcBef>
              <a:buFontTx/>
              <a:buChar char="•"/>
            </a:pPr>
            <a:r>
              <a:rPr lang="en-US" sz="2400" i="1"/>
              <a:t>To make mistakes and to learn.</a:t>
            </a:r>
          </a:p>
          <a:p>
            <a:pPr marL="342900" indent="-342900">
              <a:spcBef>
                <a:spcPct val="20000"/>
              </a:spcBef>
              <a:buFontTx/>
              <a:buChar char="•"/>
            </a:pPr>
            <a:r>
              <a:rPr lang="en-US" sz="2400" i="1"/>
              <a:t>To  write and rewrite many times.</a:t>
            </a:r>
          </a:p>
          <a:p>
            <a:pPr marL="342900" indent="-342900">
              <a:spcBef>
                <a:spcPct val="20000"/>
              </a:spcBef>
              <a:buFontTx/>
              <a:buChar char="•"/>
            </a:pPr>
            <a:r>
              <a:rPr lang="en-US" sz="2400" i="1"/>
              <a:t>To spend many hours looking for information.</a:t>
            </a:r>
          </a:p>
          <a:p>
            <a:pPr marL="342900" indent="-342900">
              <a:spcBef>
                <a:spcPct val="20000"/>
              </a:spcBef>
              <a:buFontTx/>
              <a:buChar char="•"/>
            </a:pPr>
            <a:r>
              <a:rPr lang="en-US" sz="2400" i="1"/>
              <a:t>To have your writing criticized.</a:t>
            </a:r>
          </a:p>
          <a:p>
            <a:pPr marL="342900" indent="-342900">
              <a:spcBef>
                <a:spcPct val="20000"/>
              </a:spcBef>
              <a:buFontTx/>
              <a:buChar char="•"/>
            </a:pPr>
            <a:r>
              <a:rPr lang="en-US" sz="2400" i="1"/>
              <a:t>To feel confused and hopeless sometimes.</a:t>
            </a:r>
          </a:p>
        </p:txBody>
      </p:sp>
      <p:sp>
        <p:nvSpPr>
          <p:cNvPr id="31747" name="Rectangle 5"/>
          <p:cNvSpPr>
            <a:spLocks noChangeArrowheads="1"/>
          </p:cNvSpPr>
          <p:nvPr/>
        </p:nvSpPr>
        <p:spPr bwMode="auto">
          <a:xfrm>
            <a:off x="838200" y="1766888"/>
            <a:ext cx="4960938" cy="461962"/>
          </a:xfrm>
          <a:prstGeom prst="rect">
            <a:avLst/>
          </a:prstGeom>
          <a:noFill/>
          <a:ln w="9525">
            <a:noFill/>
            <a:miter lim="800000"/>
            <a:headEnd/>
            <a:tailEnd/>
          </a:ln>
        </p:spPr>
        <p:txBody>
          <a:bodyPr wrap="none">
            <a:spAutoFit/>
          </a:bodyPr>
          <a:lstStyle/>
          <a:p>
            <a:r>
              <a:rPr lang="en-US" sz="2400" b="1">
                <a:solidFill>
                  <a:schemeClr val="tx2"/>
                </a:solidFill>
              </a:rPr>
              <a:t>In proposal writing, be prepared</a:t>
            </a:r>
          </a:p>
        </p:txBody>
      </p:sp>
      <p:sp>
        <p:nvSpPr>
          <p:cNvPr id="31748"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Research proposal Writing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838200" y="1752600"/>
            <a:ext cx="7772400" cy="4114800"/>
          </a:xfrm>
          <a:prstGeom prst="rect">
            <a:avLst/>
          </a:prstGeom>
          <a:noFill/>
          <a:ln w="9525">
            <a:noFill/>
            <a:miter lim="800000"/>
            <a:headEnd/>
            <a:tailEnd/>
          </a:ln>
        </p:spPr>
        <p:txBody>
          <a:bodyPr/>
          <a:lstStyle/>
          <a:p>
            <a:pPr marL="342900" indent="-342900" algn="just">
              <a:spcBef>
                <a:spcPct val="20000"/>
              </a:spcBef>
              <a:buFontTx/>
              <a:buChar char="•"/>
            </a:pPr>
            <a:r>
              <a:rPr lang="en-US" sz="2200" i="1">
                <a:solidFill>
                  <a:srgbClr val="FF0000"/>
                </a:solidFill>
              </a:rPr>
              <a:t>Make it simple</a:t>
            </a:r>
          </a:p>
          <a:p>
            <a:pPr marL="742950" lvl="1" indent="-285750" algn="just">
              <a:spcBef>
                <a:spcPct val="20000"/>
              </a:spcBef>
              <a:buFontTx/>
              <a:buChar char="–"/>
            </a:pPr>
            <a:r>
              <a:rPr lang="en-US" sz="2200" i="1"/>
              <a:t>Avoid showy language, unnecessary jargon, and double speak by cutting down every unnecessary words/statements.</a:t>
            </a:r>
          </a:p>
          <a:p>
            <a:pPr marL="342900" indent="-342900" algn="just">
              <a:spcBef>
                <a:spcPct val="20000"/>
              </a:spcBef>
              <a:buFontTx/>
              <a:buChar char="•"/>
            </a:pPr>
            <a:endParaRPr lang="en-US" sz="2200" i="1">
              <a:solidFill>
                <a:srgbClr val="FF0000"/>
              </a:solidFill>
            </a:endParaRPr>
          </a:p>
          <a:p>
            <a:pPr marL="342900" indent="-342900" algn="just">
              <a:spcBef>
                <a:spcPct val="20000"/>
              </a:spcBef>
              <a:buFontTx/>
              <a:buChar char="•"/>
            </a:pPr>
            <a:r>
              <a:rPr lang="en-US" sz="2200" i="1">
                <a:solidFill>
                  <a:srgbClr val="FF0000"/>
                </a:solidFill>
              </a:rPr>
              <a:t>Read your work loud</a:t>
            </a:r>
          </a:p>
          <a:p>
            <a:pPr marL="742950" lvl="1" indent="-285750" algn="just">
              <a:spcBef>
                <a:spcPct val="20000"/>
              </a:spcBef>
              <a:buFontTx/>
              <a:buChar char="–"/>
            </a:pPr>
            <a:r>
              <a:rPr lang="en-US" sz="2200" i="1"/>
              <a:t>A sentence that is difficult to say will be difficult to read.</a:t>
            </a:r>
          </a:p>
        </p:txBody>
      </p:sp>
      <p:sp>
        <p:nvSpPr>
          <p:cNvPr id="32771"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Tips for Successful Proposal Writing</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914400" y="1752600"/>
            <a:ext cx="7772400" cy="3886200"/>
          </a:xfrm>
          <a:prstGeom prst="rect">
            <a:avLst/>
          </a:prstGeom>
          <a:noFill/>
          <a:ln w="9525">
            <a:noFill/>
            <a:miter lim="800000"/>
            <a:headEnd/>
            <a:tailEnd/>
          </a:ln>
        </p:spPr>
        <p:txBody>
          <a:bodyPr/>
          <a:lstStyle/>
          <a:p>
            <a:pPr marL="342900" indent="-342900">
              <a:spcBef>
                <a:spcPct val="20000"/>
              </a:spcBef>
              <a:buFontTx/>
              <a:buChar char="•"/>
            </a:pPr>
            <a:r>
              <a:rPr lang="en-US" sz="2200" i="1">
                <a:solidFill>
                  <a:srgbClr val="FF0000"/>
                </a:solidFill>
              </a:rPr>
              <a:t>Revise, revise, revise.</a:t>
            </a:r>
          </a:p>
          <a:p>
            <a:pPr marL="742950" lvl="1" indent="-285750">
              <a:spcBef>
                <a:spcPct val="20000"/>
              </a:spcBef>
              <a:buFontTx/>
              <a:buChar char="–"/>
            </a:pPr>
            <a:r>
              <a:rPr lang="en-US" sz="2200" i="1"/>
              <a:t>Check spelling and grammar.</a:t>
            </a:r>
          </a:p>
          <a:p>
            <a:pPr marL="742950" lvl="1" indent="-285750">
              <a:spcBef>
                <a:spcPct val="20000"/>
              </a:spcBef>
              <a:buFontTx/>
              <a:buChar char="–"/>
            </a:pPr>
            <a:r>
              <a:rPr lang="en-US" sz="2200" i="1"/>
              <a:t>Each sentence must follow logically from the before: chain of ideas.</a:t>
            </a:r>
          </a:p>
          <a:p>
            <a:pPr marL="742950" lvl="1" indent="-285750">
              <a:spcBef>
                <a:spcPct val="20000"/>
              </a:spcBef>
              <a:buFontTx/>
              <a:buChar char="–"/>
            </a:pPr>
            <a:r>
              <a:rPr lang="en-US" sz="2200" i="1"/>
              <a:t>Every sentence must contain one idea only.</a:t>
            </a:r>
          </a:p>
          <a:p>
            <a:pPr marL="742950" lvl="1" indent="-285750">
              <a:spcBef>
                <a:spcPct val="20000"/>
              </a:spcBef>
              <a:buFontTx/>
              <a:buChar char="–"/>
            </a:pPr>
            <a:endParaRPr lang="en-US" sz="2200" i="1"/>
          </a:p>
          <a:p>
            <a:pPr marL="342900" indent="-342900">
              <a:spcBef>
                <a:spcPct val="20000"/>
              </a:spcBef>
              <a:buFontTx/>
              <a:buChar char="•"/>
            </a:pPr>
            <a:r>
              <a:rPr lang="en-US" sz="2200" i="1">
                <a:solidFill>
                  <a:srgbClr val="FF0000"/>
                </a:solidFill>
              </a:rPr>
              <a:t>Put an end to it</a:t>
            </a:r>
          </a:p>
          <a:p>
            <a:pPr marL="742950" lvl="1" indent="-285750">
              <a:spcBef>
                <a:spcPct val="20000"/>
              </a:spcBef>
              <a:buFontTx/>
              <a:buChar char="–"/>
            </a:pPr>
            <a:r>
              <a:rPr lang="en-US" sz="2200" i="1"/>
              <a:t> Set a time frame for writing the proposal</a:t>
            </a:r>
          </a:p>
          <a:p>
            <a:pPr marL="742950" lvl="1" indent="-285750">
              <a:spcBef>
                <a:spcPct val="20000"/>
              </a:spcBef>
              <a:buFontTx/>
              <a:buChar char="–"/>
            </a:pPr>
            <a:r>
              <a:rPr lang="en-US" sz="2200" i="1"/>
              <a:t>The faster you finish the proposal and submit it, the less time you have wasted thinking about writing it.</a:t>
            </a:r>
          </a:p>
        </p:txBody>
      </p:sp>
      <p:sp>
        <p:nvSpPr>
          <p:cNvPr id="33795"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Tips for Successful Proposal Writing</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914400" y="1752600"/>
            <a:ext cx="7772400" cy="3886200"/>
          </a:xfrm>
          <a:prstGeom prst="rect">
            <a:avLst/>
          </a:prstGeom>
          <a:noFill/>
          <a:ln w="9525">
            <a:noFill/>
            <a:miter lim="800000"/>
            <a:headEnd/>
            <a:tailEnd/>
          </a:ln>
        </p:spPr>
        <p:txBody>
          <a:bodyPr/>
          <a:lstStyle/>
          <a:p>
            <a:pPr marL="342900" indent="-342900">
              <a:spcBef>
                <a:spcPct val="20000"/>
              </a:spcBef>
              <a:buFontTx/>
              <a:buChar char="•"/>
            </a:pPr>
            <a:r>
              <a:rPr lang="en-US" sz="2200" i="1">
                <a:solidFill>
                  <a:srgbClr val="FF0000"/>
                </a:solidFill>
              </a:rPr>
              <a:t>Avoid plagiarism</a:t>
            </a:r>
          </a:p>
          <a:p>
            <a:pPr marL="742950" lvl="1" indent="-285750">
              <a:spcBef>
                <a:spcPct val="20000"/>
              </a:spcBef>
              <a:buFontTx/>
              <a:buChar char="–"/>
            </a:pPr>
            <a:r>
              <a:rPr lang="en-US" i="1"/>
              <a:t>Plagiarism is presenting someone else’s ideas or words as though they were your own.</a:t>
            </a:r>
          </a:p>
          <a:p>
            <a:pPr marL="342900" indent="-342900">
              <a:spcBef>
                <a:spcPct val="20000"/>
              </a:spcBef>
              <a:buFontTx/>
              <a:buChar char="•"/>
            </a:pPr>
            <a:endParaRPr lang="en-US" sz="2200" i="1">
              <a:solidFill>
                <a:srgbClr val="FF0000"/>
              </a:solidFill>
            </a:endParaRPr>
          </a:p>
          <a:p>
            <a:pPr marL="342900" indent="-342900">
              <a:spcBef>
                <a:spcPct val="20000"/>
              </a:spcBef>
              <a:buFontTx/>
              <a:buChar char="•"/>
            </a:pPr>
            <a:r>
              <a:rPr lang="en-US" sz="2200" i="1">
                <a:solidFill>
                  <a:srgbClr val="FF0000"/>
                </a:solidFill>
              </a:rPr>
              <a:t>Avoid cut and paste</a:t>
            </a:r>
          </a:p>
          <a:p>
            <a:pPr marL="742950" lvl="1" indent="-285750">
              <a:spcBef>
                <a:spcPct val="20000"/>
              </a:spcBef>
              <a:buFontTx/>
              <a:buChar char="–"/>
            </a:pPr>
            <a:r>
              <a:rPr lang="en-US" sz="2200" i="1"/>
              <a:t> </a:t>
            </a:r>
            <a:r>
              <a:rPr lang="en-US" i="1"/>
              <a:t>Do not cut and paste from articles.</a:t>
            </a:r>
          </a:p>
        </p:txBody>
      </p:sp>
      <p:sp>
        <p:nvSpPr>
          <p:cNvPr id="34819" name="Rectangle 2"/>
          <p:cNvSpPr>
            <a:spLocks noChangeArrowheads="1"/>
          </p:cNvSpPr>
          <p:nvPr/>
        </p:nvSpPr>
        <p:spPr bwMode="auto">
          <a:xfrm>
            <a:off x="685800" y="381000"/>
            <a:ext cx="7772400" cy="838200"/>
          </a:xfrm>
          <a:prstGeom prst="rect">
            <a:avLst/>
          </a:prstGeom>
          <a:solidFill>
            <a:srgbClr val="FFFFFF"/>
          </a:solidFill>
          <a:ln w="9525">
            <a:solidFill>
              <a:schemeClr val="tx1"/>
            </a:solidFill>
            <a:miter lim="800000"/>
            <a:headEnd/>
            <a:tailEnd/>
          </a:ln>
        </p:spPr>
        <p:txBody>
          <a:bodyPr anchor="ctr"/>
          <a:lstStyle/>
          <a:p>
            <a:pPr algn="ctr"/>
            <a:r>
              <a:rPr lang="en-US" sz="2400" b="1">
                <a:solidFill>
                  <a:schemeClr val="tx2"/>
                </a:solidFill>
              </a:rPr>
              <a:t>Ethics in Proposal Writing</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1828800"/>
            <a:ext cx="8229600" cy="2514600"/>
          </a:xfrm>
          <a:noFill/>
          <a:ln>
            <a:miter lim="800000"/>
            <a:headEnd/>
            <a:tailEnd/>
          </a:ln>
        </p:spPr>
        <p:txBody>
          <a:bodyPr vert="horz" wrap="square" lIns="91440" tIns="45720" rIns="91440" bIns="45720" numCol="1" anchor="ctr" anchorCtr="1" compatLnSpc="1">
            <a:prstTxWarp prst="textNoShape">
              <a:avLst/>
            </a:prstTxWarp>
          </a:bodyPr>
          <a:lstStyle/>
          <a:p>
            <a:r>
              <a:rPr lang="en-US" sz="7200" b="1" smtClean="0">
                <a:hlinkClick r:id="rId3" action="ppaction://hlinkfile"/>
              </a:rPr>
              <a:t>Thank you</a:t>
            </a:r>
            <a:endParaRPr lang="en-US" sz="7200" b="1"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533400" y="1676400"/>
            <a:ext cx="8305800" cy="4124325"/>
          </a:xfrm>
          <a:prstGeom prst="rect">
            <a:avLst/>
          </a:prstGeom>
          <a:noFill/>
          <a:ln w="9525">
            <a:noFill/>
            <a:miter lim="800000"/>
            <a:headEnd/>
            <a:tailEnd/>
          </a:ln>
        </p:spPr>
        <p:txBody>
          <a:bodyPr>
            <a:spAutoFit/>
          </a:bodyPr>
          <a:lstStyle/>
          <a:p>
            <a:pPr>
              <a:defRPr/>
            </a:pPr>
            <a:r>
              <a:rPr lang="en-US" sz="2400" b="1" dirty="0">
                <a:solidFill>
                  <a:srgbClr val="FF0000"/>
                </a:solidFill>
              </a:rPr>
              <a:t>Group Discussion</a:t>
            </a:r>
            <a:endParaRPr lang="en-US" sz="2400" b="1" i="1" dirty="0"/>
          </a:p>
          <a:p>
            <a:pPr>
              <a:defRPr/>
            </a:pPr>
            <a:endParaRPr lang="en-US" sz="1800" b="1" i="1" dirty="0"/>
          </a:p>
          <a:p>
            <a:pPr marL="914400" lvl="1" indent="-457200" algn="just">
              <a:buFont typeface="Courier New" pitchFamily="49" charset="0"/>
              <a:buChar char="o"/>
              <a:defRPr/>
            </a:pPr>
            <a:r>
              <a:rPr lang="en-US" sz="2200" b="1" i="1" dirty="0"/>
              <a:t>Identify a researchable topic in your field of specialization</a:t>
            </a:r>
          </a:p>
          <a:p>
            <a:pPr marL="914400" lvl="1" indent="-457200" algn="just">
              <a:buFont typeface="Courier New" pitchFamily="49" charset="0"/>
              <a:buChar char="o"/>
              <a:defRPr/>
            </a:pPr>
            <a:endParaRPr lang="en-US" sz="2200" b="1" i="1" dirty="0"/>
          </a:p>
          <a:p>
            <a:pPr marL="914400" lvl="1" indent="-457200" algn="just">
              <a:buFont typeface="Courier New" pitchFamily="49" charset="0"/>
              <a:buChar char="o"/>
              <a:defRPr/>
            </a:pPr>
            <a:r>
              <a:rPr lang="en-US" sz="2200" b="1" i="1" dirty="0"/>
              <a:t>Formulate statement of the problem, research question</a:t>
            </a:r>
          </a:p>
          <a:p>
            <a:pPr marL="914400" lvl="1" indent="-457200" algn="just">
              <a:buFont typeface="Courier New" pitchFamily="49" charset="0"/>
              <a:buChar char="o"/>
              <a:defRPr/>
            </a:pPr>
            <a:endParaRPr lang="en-US" sz="2200" b="1" i="1" dirty="0"/>
          </a:p>
          <a:p>
            <a:pPr marL="914400" lvl="1" indent="-457200" algn="just">
              <a:buFont typeface="Courier New" pitchFamily="49" charset="0"/>
              <a:buChar char="o"/>
              <a:defRPr/>
            </a:pPr>
            <a:r>
              <a:rPr lang="en-US" sz="2200" b="1" i="1" dirty="0"/>
              <a:t>Write the objectives of conducting the research</a:t>
            </a:r>
          </a:p>
          <a:p>
            <a:pPr marL="457200" indent="-457200" algn="just">
              <a:buFont typeface="Courier New" pitchFamily="49" charset="0"/>
              <a:buChar char="o"/>
              <a:defRPr/>
            </a:pPr>
            <a:endParaRPr lang="en-US" sz="2200" b="1" dirty="0"/>
          </a:p>
          <a:p>
            <a:pPr marL="457200" indent="-457200" algn="just">
              <a:defRPr/>
            </a:pPr>
            <a:r>
              <a:rPr lang="en-US" sz="2200" b="1" dirty="0"/>
              <a:t>Finally, present the gist of discussion for your colleagues for</a:t>
            </a:r>
          </a:p>
          <a:p>
            <a:pPr marL="457200" indent="-457200" algn="just">
              <a:defRPr/>
            </a:pPr>
            <a:r>
              <a:rPr lang="en-US" sz="2200" b="1" dirty="0"/>
              <a:t>its improvement.</a:t>
            </a:r>
            <a:endParaRPr lang="en-US" sz="22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457200" y="1828800"/>
            <a:ext cx="8229600" cy="2514600"/>
          </a:xfrm>
          <a:prstGeom prst="rect">
            <a:avLst/>
          </a:prstGeom>
          <a:noFill/>
          <a:ln>
            <a:miter lim="800000"/>
            <a:headEnd/>
            <a:tailEnd/>
          </a:ln>
        </p:spPr>
        <p:txBody>
          <a:bodyPr anchor="ctr" anchorCtr="1"/>
          <a:lstStyle/>
          <a:p>
            <a:pPr algn="just"/>
            <a:r>
              <a:rPr lang="en-US" sz="3200" b="1" smtClean="0"/>
              <a:t>Title </a:t>
            </a:r>
            <a:br>
              <a:rPr lang="en-US" sz="3200" b="1" smtClean="0"/>
            </a:br>
            <a:r>
              <a:rPr lang="en-US" sz="2000" smtClean="0">
                <a:latin typeface="Trebuchet MS" pitchFamily="34" charset="0"/>
              </a:rPr>
              <a:t>The impact of the dynamics of water resources development and</a:t>
            </a:r>
            <a:br>
              <a:rPr lang="en-US" sz="2000" smtClean="0">
                <a:latin typeface="Trebuchet MS" pitchFamily="34" charset="0"/>
              </a:rPr>
            </a:br>
            <a:r>
              <a:rPr lang="en-US" sz="2000" smtClean="0">
                <a:latin typeface="Trebuchet MS" pitchFamily="34" charset="0"/>
              </a:rPr>
              <a:t>institutional change on poverty alleviation and stability of the</a:t>
            </a:r>
            <a:br>
              <a:rPr lang="en-US" sz="2000" smtClean="0">
                <a:latin typeface="Trebuchet MS" pitchFamily="34" charset="0"/>
              </a:rPr>
            </a:br>
            <a:r>
              <a:rPr lang="en-US" sz="2000" smtClean="0">
                <a:latin typeface="Trebuchet MS" pitchFamily="34" charset="0"/>
              </a:rPr>
              <a:t>environment</a:t>
            </a:r>
            <a:br>
              <a:rPr lang="en-US" sz="2000" smtClean="0">
                <a:latin typeface="Trebuchet MS" pitchFamily="34" charset="0"/>
              </a:rPr>
            </a:br>
            <a:endParaRPr lang="en-US" sz="2000" smtClean="0">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sh and burns">
  <a:themeElements>
    <a:clrScheme name="">
      <a:dk1>
        <a:srgbClr val="003399"/>
      </a:dk1>
      <a:lt1>
        <a:srgbClr val="FCEED8"/>
      </a:lt1>
      <a:dk2>
        <a:srgbClr val="003399"/>
      </a:dk2>
      <a:lt2>
        <a:srgbClr val="808080"/>
      </a:lt2>
      <a:accent1>
        <a:srgbClr val="00CC99"/>
      </a:accent1>
      <a:accent2>
        <a:srgbClr val="00CC99"/>
      </a:accent2>
      <a:accent3>
        <a:srgbClr val="FDF5E9"/>
      </a:accent3>
      <a:accent4>
        <a:srgbClr val="002A82"/>
      </a:accent4>
      <a:accent5>
        <a:srgbClr val="AAE2CA"/>
      </a:accent5>
      <a:accent6>
        <a:srgbClr val="00B98A"/>
      </a:accent6>
      <a:hlink>
        <a:srgbClr val="CCCCFF"/>
      </a:hlink>
      <a:folHlink>
        <a:srgbClr val="B2B2B2"/>
      </a:folHlink>
    </a:clrScheme>
    <a:fontScheme name="bush and bur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ush and bur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h and bur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h and bur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h and bur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h and bur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h and bur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h and bur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A:\bush and burns.pot</Template>
  <TotalTime>5855</TotalTime>
  <Words>8614</Words>
  <Application>Microsoft Office PowerPoint</Application>
  <PresentationFormat>On-screen Show (4:3)</PresentationFormat>
  <Paragraphs>1516</Paragraphs>
  <Slides>194</Slides>
  <Notes>145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194</vt:i4>
      </vt:variant>
    </vt:vector>
  </HeadingPairs>
  <TitlesOfParts>
    <vt:vector size="197" baseType="lpstr">
      <vt:lpstr>bush and burns</vt:lpstr>
      <vt:lpstr>Slide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Research?</vt:lpstr>
      <vt:lpstr>The Scientific Method</vt:lpstr>
      <vt:lpstr>The Research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Title  The impact of the dynamics of water resources development and institutional change on poverty alleviation and stability of the environment </vt:lpstr>
      <vt:lpstr>PowerPoint Presentation</vt:lpstr>
      <vt:lpstr> Example:  The study will first address the past transformations of the Chi-Mun river basin; periodize changes and draw lessons on how agrarian change and water resources development are interrelated with multiple variables such as population growth, development of agro-business and food markets, decentralization / democratization processes, and local / national politics and policies. It will build on a comprehensive deconstruction/re-evaluation of planning documents, focusing on development visions and their justifications (both macro-economic considerations and assumptions, and key technical parameters that are put forward to justify a variety of different types (small, medium, largescale) of water resources developments.  The present situation will be investigated thoroughly, analysing in detail the current management of water at different nested scales in the basin, establishing water accountings, and examining governance patterns of both current management and planned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ESAYASCON</cp:lastModifiedBy>
  <cp:revision>541</cp:revision>
  <dcterms:created xsi:type="dcterms:W3CDTF">2002-09-04T00:54:49Z</dcterms:created>
  <dcterms:modified xsi:type="dcterms:W3CDTF">2014-08-06T06:07:12Z</dcterms:modified>
</cp:coreProperties>
</file>