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65" r:id="rId4"/>
    <p:sldId id="266" r:id="rId5"/>
    <p:sldId id="258" r:id="rId6"/>
    <p:sldId id="264" r:id="rId7"/>
    <p:sldId id="268" r:id="rId8"/>
    <p:sldId id="275" r:id="rId9"/>
    <p:sldId id="276" r:id="rId10"/>
    <p:sldId id="269" r:id="rId11"/>
    <p:sldId id="272" r:id="rId12"/>
    <p:sldId id="271" r:id="rId13"/>
    <p:sldId id="273" r:id="rId14"/>
    <p:sldId id="274" r:id="rId15"/>
    <p:sldId id="277" r:id="rId16"/>
    <p:sldId id="278" r:id="rId17"/>
    <p:sldId id="259" r:id="rId18"/>
    <p:sldId id="270" r:id="rId19"/>
    <p:sldId id="260" r:id="rId20"/>
    <p:sldId id="284" r:id="rId21"/>
    <p:sldId id="261" r:id="rId22"/>
    <p:sldId id="267" r:id="rId23"/>
    <p:sldId id="280" r:id="rId24"/>
    <p:sldId id="281" r:id="rId25"/>
    <p:sldId id="262" r:id="rId26"/>
    <p:sldId id="283" r:id="rId27"/>
    <p:sldId id="282" r:id="rId28"/>
    <p:sldId id="263"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1"/>
    <p:restoredTop sz="93041"/>
  </p:normalViewPr>
  <p:slideViewPr>
    <p:cSldViewPr snapToGrid="0" snapToObjects="1">
      <p:cViewPr varScale="1">
        <p:scale>
          <a:sx n="104" d="100"/>
          <a:sy n="104" d="100"/>
        </p:scale>
        <p:origin x="10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38F51-D693-8445-9AF2-BD74CBCD6569}"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C7FD6CA4-C666-8F44-9751-0BF0438D85B7}">
      <dgm:prSet custT="1"/>
      <dgm:spPr/>
      <dgm:t>
        <a:bodyPr/>
        <a:lstStyle/>
        <a:p>
          <a:pPr rtl="0"/>
          <a:r>
            <a:rPr lang="en-US" sz="1400" b="1" baseline="0" dirty="0"/>
            <a:t>Community ‘participation’ (Free labor)</a:t>
          </a:r>
        </a:p>
      </dgm:t>
    </dgm:pt>
    <dgm:pt modelId="{7F41A48E-AF9D-B44B-8792-C31488F1AD43}" type="parTrans" cxnId="{7639DEC9-254D-B549-81CF-8BE9A3DECFF8}">
      <dgm:prSet/>
      <dgm:spPr/>
      <dgm:t>
        <a:bodyPr/>
        <a:lstStyle/>
        <a:p>
          <a:endParaRPr lang="en-US"/>
        </a:p>
      </dgm:t>
    </dgm:pt>
    <dgm:pt modelId="{1EC8F679-C35B-5F41-AE6E-85DF60550BFE}" type="sibTrans" cxnId="{7639DEC9-254D-B549-81CF-8BE9A3DECFF8}">
      <dgm:prSet/>
      <dgm:spPr/>
      <dgm:t>
        <a:bodyPr/>
        <a:lstStyle/>
        <a:p>
          <a:endParaRPr lang="en-US"/>
        </a:p>
      </dgm:t>
    </dgm:pt>
    <dgm:pt modelId="{5F929218-25B1-074D-8836-E5234A6B2EC0}">
      <dgm:prSet custT="1"/>
      <dgm:spPr/>
      <dgm:t>
        <a:bodyPr/>
        <a:lstStyle/>
        <a:p>
          <a:pPr rtl="0"/>
          <a:r>
            <a:rPr lang="en-US" sz="1400" b="1" baseline="0" dirty="0"/>
            <a:t>Community Management</a:t>
          </a:r>
        </a:p>
      </dgm:t>
    </dgm:pt>
    <dgm:pt modelId="{B9653E2E-6369-C240-ADA8-3A7180863AB9}" type="parTrans" cxnId="{7042A5A5-0981-B14F-9D31-B8022DF43AF0}">
      <dgm:prSet/>
      <dgm:spPr/>
      <dgm:t>
        <a:bodyPr/>
        <a:lstStyle/>
        <a:p>
          <a:endParaRPr lang="en-US"/>
        </a:p>
      </dgm:t>
    </dgm:pt>
    <dgm:pt modelId="{F5C71D39-E46F-4C42-8EAE-0E2A5A369ABF}" type="sibTrans" cxnId="{7042A5A5-0981-B14F-9D31-B8022DF43AF0}">
      <dgm:prSet/>
      <dgm:spPr/>
      <dgm:t>
        <a:bodyPr/>
        <a:lstStyle/>
        <a:p>
          <a:endParaRPr lang="en-US"/>
        </a:p>
      </dgm:t>
    </dgm:pt>
    <dgm:pt modelId="{41B16DA4-D3BA-8744-B1B4-4EAAC622127D}">
      <dgm:prSet/>
      <dgm:spPr/>
      <dgm:t>
        <a:bodyPr/>
        <a:lstStyle/>
        <a:p>
          <a:pPr rtl="0"/>
          <a:r>
            <a:rPr lang="en-US" b="1" baseline="0" dirty="0"/>
            <a:t>Community Empowerment in Decision-Making</a:t>
          </a:r>
        </a:p>
      </dgm:t>
    </dgm:pt>
    <dgm:pt modelId="{097DD877-25D9-E342-B1A8-073F93A55801}" type="parTrans" cxnId="{C314D9A0-2945-0340-95C1-D8ADF46B1BF5}">
      <dgm:prSet/>
      <dgm:spPr/>
      <dgm:t>
        <a:bodyPr/>
        <a:lstStyle/>
        <a:p>
          <a:endParaRPr lang="en-US"/>
        </a:p>
      </dgm:t>
    </dgm:pt>
    <dgm:pt modelId="{4E067F30-CE4A-9748-A95E-EA9C9A10F979}" type="sibTrans" cxnId="{C314D9A0-2945-0340-95C1-D8ADF46B1BF5}">
      <dgm:prSet/>
      <dgm:spPr/>
      <dgm:t>
        <a:bodyPr/>
        <a:lstStyle/>
        <a:p>
          <a:endParaRPr lang="en-US"/>
        </a:p>
      </dgm:t>
    </dgm:pt>
    <dgm:pt modelId="{4B67F139-8157-2D46-96C5-263174081F46}">
      <dgm:prSet custT="1"/>
      <dgm:spPr/>
      <dgm:t>
        <a:bodyPr/>
        <a:lstStyle/>
        <a:p>
          <a:pPr rtl="0"/>
          <a:r>
            <a:rPr lang="en-US" sz="1400" b="1" baseline="0" dirty="0"/>
            <a:t>Supply-Driven Model</a:t>
          </a:r>
        </a:p>
      </dgm:t>
    </dgm:pt>
    <dgm:pt modelId="{D58BDD11-36FD-5D4C-9CC3-E868F6D37DA9}" type="parTrans" cxnId="{35F1AB48-BE9B-3D4E-8DBC-C94799F786E7}">
      <dgm:prSet/>
      <dgm:spPr/>
      <dgm:t>
        <a:bodyPr/>
        <a:lstStyle/>
        <a:p>
          <a:endParaRPr lang="en-US"/>
        </a:p>
      </dgm:t>
    </dgm:pt>
    <dgm:pt modelId="{542D32DB-387B-7E49-8224-D3150965FE10}" type="sibTrans" cxnId="{35F1AB48-BE9B-3D4E-8DBC-C94799F786E7}">
      <dgm:prSet/>
      <dgm:spPr/>
      <dgm:t>
        <a:bodyPr/>
        <a:lstStyle/>
        <a:p>
          <a:endParaRPr lang="en-US"/>
        </a:p>
      </dgm:t>
    </dgm:pt>
    <dgm:pt modelId="{91F6B9D4-7F8A-6D4D-93EB-042596324AEE}">
      <dgm:prSet custT="1"/>
      <dgm:spPr/>
      <dgm:t>
        <a:bodyPr/>
        <a:lstStyle/>
        <a:p>
          <a:pPr rtl="0"/>
          <a:r>
            <a:rPr lang="en-US" sz="1400" b="1" baseline="0" dirty="0"/>
            <a:t>Demand-Driven Model (Community Control)</a:t>
          </a:r>
        </a:p>
      </dgm:t>
    </dgm:pt>
    <dgm:pt modelId="{AAA24139-A416-AB44-B1AF-CB184BC7EA81}" type="parTrans" cxnId="{C2FE3D23-C642-3547-A447-B69CE6E0F8C8}">
      <dgm:prSet/>
      <dgm:spPr/>
      <dgm:t>
        <a:bodyPr/>
        <a:lstStyle/>
        <a:p>
          <a:endParaRPr lang="en-US"/>
        </a:p>
      </dgm:t>
    </dgm:pt>
    <dgm:pt modelId="{67FE99DC-030F-524D-B046-24D99EABF336}" type="sibTrans" cxnId="{C2FE3D23-C642-3547-A447-B69CE6E0F8C8}">
      <dgm:prSet/>
      <dgm:spPr/>
      <dgm:t>
        <a:bodyPr/>
        <a:lstStyle/>
        <a:p>
          <a:endParaRPr lang="en-US"/>
        </a:p>
      </dgm:t>
    </dgm:pt>
    <dgm:pt modelId="{43B71D56-6611-054B-A6D5-40A8F7D26B6F}">
      <dgm:prSet custT="1"/>
      <dgm:spPr/>
      <dgm:t>
        <a:bodyPr/>
        <a:lstStyle/>
        <a:p>
          <a:pPr rtl="0"/>
          <a:r>
            <a:rPr lang="en-US" sz="1400" b="1" baseline="0" dirty="0"/>
            <a:t>Community Management PLUS</a:t>
          </a:r>
        </a:p>
      </dgm:t>
    </dgm:pt>
    <dgm:pt modelId="{6E0AF85E-E863-6E44-A4B6-7E0BD9ADF8F0}" type="parTrans" cxnId="{83D6FCFC-C5CE-7047-A463-BDC26804FA33}">
      <dgm:prSet/>
      <dgm:spPr/>
      <dgm:t>
        <a:bodyPr/>
        <a:lstStyle/>
        <a:p>
          <a:endParaRPr lang="en-US"/>
        </a:p>
      </dgm:t>
    </dgm:pt>
    <dgm:pt modelId="{ED5AA712-B8F9-3644-8F94-DE70464833B2}" type="sibTrans" cxnId="{83D6FCFC-C5CE-7047-A463-BDC26804FA33}">
      <dgm:prSet/>
      <dgm:spPr/>
      <dgm:t>
        <a:bodyPr/>
        <a:lstStyle/>
        <a:p>
          <a:endParaRPr lang="en-US"/>
        </a:p>
      </dgm:t>
    </dgm:pt>
    <dgm:pt modelId="{CF83FB02-7083-0948-A04B-F6C5E8F1078E}" type="pres">
      <dgm:prSet presAssocID="{1B338F51-D693-8445-9AF2-BD74CBCD6569}" presName="CompostProcess" presStyleCnt="0">
        <dgm:presLayoutVars>
          <dgm:dir/>
          <dgm:resizeHandles val="exact"/>
        </dgm:presLayoutVars>
      </dgm:prSet>
      <dgm:spPr/>
    </dgm:pt>
    <dgm:pt modelId="{59D0B45C-99CB-C64F-8C55-47BB8A5861BD}" type="pres">
      <dgm:prSet presAssocID="{1B338F51-D693-8445-9AF2-BD74CBCD6569}" presName="arrow" presStyleLbl="bgShp" presStyleIdx="0" presStyleCnt="1"/>
      <dgm:spPr/>
    </dgm:pt>
    <dgm:pt modelId="{7793856D-2765-9645-9A14-F559165B2D77}" type="pres">
      <dgm:prSet presAssocID="{1B338F51-D693-8445-9AF2-BD74CBCD6569}" presName="linearProcess" presStyleCnt="0"/>
      <dgm:spPr/>
    </dgm:pt>
    <dgm:pt modelId="{3733138A-7A2E-7E4E-9E5B-1FBCB63A1E2E}" type="pres">
      <dgm:prSet presAssocID="{4B67F139-8157-2D46-96C5-263174081F46}" presName="textNode" presStyleLbl="node1" presStyleIdx="0" presStyleCnt="6">
        <dgm:presLayoutVars>
          <dgm:bulletEnabled val="1"/>
        </dgm:presLayoutVars>
      </dgm:prSet>
      <dgm:spPr/>
    </dgm:pt>
    <dgm:pt modelId="{B731BEE7-BBB5-134B-A327-E475E5E1A650}" type="pres">
      <dgm:prSet presAssocID="{542D32DB-387B-7E49-8224-D3150965FE10}" presName="sibTrans" presStyleCnt="0"/>
      <dgm:spPr/>
    </dgm:pt>
    <dgm:pt modelId="{38FBE1D4-5D34-FA43-B99B-ED6D9FE4683B}" type="pres">
      <dgm:prSet presAssocID="{C7FD6CA4-C666-8F44-9751-0BF0438D85B7}" presName="textNode" presStyleLbl="node1" presStyleIdx="1" presStyleCnt="6" custScaleX="107630">
        <dgm:presLayoutVars>
          <dgm:bulletEnabled val="1"/>
        </dgm:presLayoutVars>
      </dgm:prSet>
      <dgm:spPr/>
    </dgm:pt>
    <dgm:pt modelId="{53238F3C-42F4-734B-ADFA-8B681D180965}" type="pres">
      <dgm:prSet presAssocID="{1EC8F679-C35B-5F41-AE6E-85DF60550BFE}" presName="sibTrans" presStyleCnt="0"/>
      <dgm:spPr/>
    </dgm:pt>
    <dgm:pt modelId="{FFF719C5-83AA-A344-B3D2-EC35AFB94CE9}" type="pres">
      <dgm:prSet presAssocID="{5F929218-25B1-074D-8836-E5234A6B2EC0}" presName="textNode" presStyleLbl="node1" presStyleIdx="2" presStyleCnt="6" custScaleX="114911">
        <dgm:presLayoutVars>
          <dgm:bulletEnabled val="1"/>
        </dgm:presLayoutVars>
      </dgm:prSet>
      <dgm:spPr/>
    </dgm:pt>
    <dgm:pt modelId="{5C380D15-1B03-1C4E-B429-E5E7FEACE7BB}" type="pres">
      <dgm:prSet presAssocID="{F5C71D39-E46F-4C42-8EAE-0E2A5A369ABF}" presName="sibTrans" presStyleCnt="0"/>
      <dgm:spPr/>
    </dgm:pt>
    <dgm:pt modelId="{2162D52D-E9DC-424D-B9CD-64CCC4502FA4}" type="pres">
      <dgm:prSet presAssocID="{41B16DA4-D3BA-8744-B1B4-4EAAC622127D}" presName="textNode" presStyleLbl="node1" presStyleIdx="3" presStyleCnt="6">
        <dgm:presLayoutVars>
          <dgm:bulletEnabled val="1"/>
        </dgm:presLayoutVars>
      </dgm:prSet>
      <dgm:spPr/>
    </dgm:pt>
    <dgm:pt modelId="{6FBC781E-8138-3F46-AF25-CDC922F71345}" type="pres">
      <dgm:prSet presAssocID="{4E067F30-CE4A-9748-A95E-EA9C9A10F979}" presName="sibTrans" presStyleCnt="0"/>
      <dgm:spPr/>
    </dgm:pt>
    <dgm:pt modelId="{351E2992-86FC-484A-8EDE-C953E4117BE9}" type="pres">
      <dgm:prSet presAssocID="{91F6B9D4-7F8A-6D4D-93EB-042596324AEE}" presName="textNode" presStyleLbl="node1" presStyleIdx="4" presStyleCnt="6" custLinFactNeighborX="-15631" custLinFactNeighborY="380">
        <dgm:presLayoutVars>
          <dgm:bulletEnabled val="1"/>
        </dgm:presLayoutVars>
      </dgm:prSet>
      <dgm:spPr/>
    </dgm:pt>
    <dgm:pt modelId="{89172BBE-6813-C648-A163-5370267E59C1}" type="pres">
      <dgm:prSet presAssocID="{67FE99DC-030F-524D-B046-24D99EABF336}" presName="sibTrans" presStyleCnt="0"/>
      <dgm:spPr/>
    </dgm:pt>
    <dgm:pt modelId="{51B1722B-325B-F24A-9502-EB1A6DB172C9}" type="pres">
      <dgm:prSet presAssocID="{43B71D56-6611-054B-A6D5-40A8F7D26B6F}" presName="textNode" presStyleLbl="node1" presStyleIdx="5" presStyleCnt="6" custScaleX="107755">
        <dgm:presLayoutVars>
          <dgm:bulletEnabled val="1"/>
        </dgm:presLayoutVars>
      </dgm:prSet>
      <dgm:spPr/>
    </dgm:pt>
  </dgm:ptLst>
  <dgm:cxnLst>
    <dgm:cxn modelId="{C2FE3D23-C642-3547-A447-B69CE6E0F8C8}" srcId="{1B338F51-D693-8445-9AF2-BD74CBCD6569}" destId="{91F6B9D4-7F8A-6D4D-93EB-042596324AEE}" srcOrd="4" destOrd="0" parTransId="{AAA24139-A416-AB44-B1AF-CB184BC7EA81}" sibTransId="{67FE99DC-030F-524D-B046-24D99EABF336}"/>
    <dgm:cxn modelId="{35F1AB48-BE9B-3D4E-8DBC-C94799F786E7}" srcId="{1B338F51-D693-8445-9AF2-BD74CBCD6569}" destId="{4B67F139-8157-2D46-96C5-263174081F46}" srcOrd="0" destOrd="0" parTransId="{D58BDD11-36FD-5D4C-9CC3-E868F6D37DA9}" sibTransId="{542D32DB-387B-7E49-8224-D3150965FE10}"/>
    <dgm:cxn modelId="{9FEED464-7BBE-A646-938C-AF6C41ED0940}" type="presOf" srcId="{C7FD6CA4-C666-8F44-9751-0BF0438D85B7}" destId="{38FBE1D4-5D34-FA43-B99B-ED6D9FE4683B}" srcOrd="0" destOrd="0" presId="urn:microsoft.com/office/officeart/2005/8/layout/hProcess9"/>
    <dgm:cxn modelId="{CE6C7A6A-89D1-4549-9DC2-0E210C93F51D}" type="presOf" srcId="{4B67F139-8157-2D46-96C5-263174081F46}" destId="{3733138A-7A2E-7E4E-9E5B-1FBCB63A1E2E}" srcOrd="0" destOrd="0" presId="urn:microsoft.com/office/officeart/2005/8/layout/hProcess9"/>
    <dgm:cxn modelId="{1FF25993-35AF-574E-AE67-EF38BCEAE71A}" type="presOf" srcId="{41B16DA4-D3BA-8744-B1B4-4EAAC622127D}" destId="{2162D52D-E9DC-424D-B9CD-64CCC4502FA4}" srcOrd="0" destOrd="0" presId="urn:microsoft.com/office/officeart/2005/8/layout/hProcess9"/>
    <dgm:cxn modelId="{C314D9A0-2945-0340-95C1-D8ADF46B1BF5}" srcId="{1B338F51-D693-8445-9AF2-BD74CBCD6569}" destId="{41B16DA4-D3BA-8744-B1B4-4EAAC622127D}" srcOrd="3" destOrd="0" parTransId="{097DD877-25D9-E342-B1A8-073F93A55801}" sibTransId="{4E067F30-CE4A-9748-A95E-EA9C9A10F979}"/>
    <dgm:cxn modelId="{7042A5A5-0981-B14F-9D31-B8022DF43AF0}" srcId="{1B338F51-D693-8445-9AF2-BD74CBCD6569}" destId="{5F929218-25B1-074D-8836-E5234A6B2EC0}" srcOrd="2" destOrd="0" parTransId="{B9653E2E-6369-C240-ADA8-3A7180863AB9}" sibTransId="{F5C71D39-E46F-4C42-8EAE-0E2A5A369ABF}"/>
    <dgm:cxn modelId="{7639DEC9-254D-B549-81CF-8BE9A3DECFF8}" srcId="{1B338F51-D693-8445-9AF2-BD74CBCD6569}" destId="{C7FD6CA4-C666-8F44-9751-0BF0438D85B7}" srcOrd="1" destOrd="0" parTransId="{7F41A48E-AF9D-B44B-8792-C31488F1AD43}" sibTransId="{1EC8F679-C35B-5F41-AE6E-85DF60550BFE}"/>
    <dgm:cxn modelId="{3EF988CD-1C97-8A4D-BB5C-21B757313CEE}" type="presOf" srcId="{43B71D56-6611-054B-A6D5-40A8F7D26B6F}" destId="{51B1722B-325B-F24A-9502-EB1A6DB172C9}" srcOrd="0" destOrd="0" presId="urn:microsoft.com/office/officeart/2005/8/layout/hProcess9"/>
    <dgm:cxn modelId="{A3B280D8-B0C6-554C-AEE8-C95165CF0DBA}" type="presOf" srcId="{91F6B9D4-7F8A-6D4D-93EB-042596324AEE}" destId="{351E2992-86FC-484A-8EDE-C953E4117BE9}" srcOrd="0" destOrd="0" presId="urn:microsoft.com/office/officeart/2005/8/layout/hProcess9"/>
    <dgm:cxn modelId="{CD6DDCDC-3EDA-1A43-9948-1AFC9622052C}" type="presOf" srcId="{1B338F51-D693-8445-9AF2-BD74CBCD6569}" destId="{CF83FB02-7083-0948-A04B-F6C5E8F1078E}" srcOrd="0" destOrd="0" presId="urn:microsoft.com/office/officeart/2005/8/layout/hProcess9"/>
    <dgm:cxn modelId="{F530FCDF-6FC3-C749-AA50-C462E404BE20}" type="presOf" srcId="{5F929218-25B1-074D-8836-E5234A6B2EC0}" destId="{FFF719C5-83AA-A344-B3D2-EC35AFB94CE9}" srcOrd="0" destOrd="0" presId="urn:microsoft.com/office/officeart/2005/8/layout/hProcess9"/>
    <dgm:cxn modelId="{83D6FCFC-C5CE-7047-A463-BDC26804FA33}" srcId="{1B338F51-D693-8445-9AF2-BD74CBCD6569}" destId="{43B71D56-6611-054B-A6D5-40A8F7D26B6F}" srcOrd="5" destOrd="0" parTransId="{6E0AF85E-E863-6E44-A4B6-7E0BD9ADF8F0}" sibTransId="{ED5AA712-B8F9-3644-8F94-DE70464833B2}"/>
    <dgm:cxn modelId="{3994FFCE-0ACE-B34D-B553-0A692AB37EF8}" type="presParOf" srcId="{CF83FB02-7083-0948-A04B-F6C5E8F1078E}" destId="{59D0B45C-99CB-C64F-8C55-47BB8A5861BD}" srcOrd="0" destOrd="0" presId="urn:microsoft.com/office/officeart/2005/8/layout/hProcess9"/>
    <dgm:cxn modelId="{477C30BE-19DC-7D4D-8E94-9BDDE9DB05B3}" type="presParOf" srcId="{CF83FB02-7083-0948-A04B-F6C5E8F1078E}" destId="{7793856D-2765-9645-9A14-F559165B2D77}" srcOrd="1" destOrd="0" presId="urn:microsoft.com/office/officeart/2005/8/layout/hProcess9"/>
    <dgm:cxn modelId="{69C3F82B-5C5F-F242-8C5E-B5B693089AD5}" type="presParOf" srcId="{7793856D-2765-9645-9A14-F559165B2D77}" destId="{3733138A-7A2E-7E4E-9E5B-1FBCB63A1E2E}" srcOrd="0" destOrd="0" presId="urn:microsoft.com/office/officeart/2005/8/layout/hProcess9"/>
    <dgm:cxn modelId="{F0FAF1E5-4011-F943-8734-4B5C4752521F}" type="presParOf" srcId="{7793856D-2765-9645-9A14-F559165B2D77}" destId="{B731BEE7-BBB5-134B-A327-E475E5E1A650}" srcOrd="1" destOrd="0" presId="urn:microsoft.com/office/officeart/2005/8/layout/hProcess9"/>
    <dgm:cxn modelId="{ABB1DACE-9193-B543-9818-4710BB634766}" type="presParOf" srcId="{7793856D-2765-9645-9A14-F559165B2D77}" destId="{38FBE1D4-5D34-FA43-B99B-ED6D9FE4683B}" srcOrd="2" destOrd="0" presId="urn:microsoft.com/office/officeart/2005/8/layout/hProcess9"/>
    <dgm:cxn modelId="{6CD70D98-9A22-C64C-AC45-CCD328392AF5}" type="presParOf" srcId="{7793856D-2765-9645-9A14-F559165B2D77}" destId="{53238F3C-42F4-734B-ADFA-8B681D180965}" srcOrd="3" destOrd="0" presId="urn:microsoft.com/office/officeart/2005/8/layout/hProcess9"/>
    <dgm:cxn modelId="{192F8B6A-3835-7140-B6ED-EE30709578F9}" type="presParOf" srcId="{7793856D-2765-9645-9A14-F559165B2D77}" destId="{FFF719C5-83AA-A344-B3D2-EC35AFB94CE9}" srcOrd="4" destOrd="0" presId="urn:microsoft.com/office/officeart/2005/8/layout/hProcess9"/>
    <dgm:cxn modelId="{AEBD0764-52C6-784D-BB73-956F0824E3F2}" type="presParOf" srcId="{7793856D-2765-9645-9A14-F559165B2D77}" destId="{5C380D15-1B03-1C4E-B429-E5E7FEACE7BB}" srcOrd="5" destOrd="0" presId="urn:microsoft.com/office/officeart/2005/8/layout/hProcess9"/>
    <dgm:cxn modelId="{5C82C487-67EC-7A4B-90A7-0D378EF9C876}" type="presParOf" srcId="{7793856D-2765-9645-9A14-F559165B2D77}" destId="{2162D52D-E9DC-424D-B9CD-64CCC4502FA4}" srcOrd="6" destOrd="0" presId="urn:microsoft.com/office/officeart/2005/8/layout/hProcess9"/>
    <dgm:cxn modelId="{11590C75-FD7E-9147-BA04-7EE68449FAA8}" type="presParOf" srcId="{7793856D-2765-9645-9A14-F559165B2D77}" destId="{6FBC781E-8138-3F46-AF25-CDC922F71345}" srcOrd="7" destOrd="0" presId="urn:microsoft.com/office/officeart/2005/8/layout/hProcess9"/>
    <dgm:cxn modelId="{2FF3B51E-E4DD-7E4E-9135-0A4DA36A8BC5}" type="presParOf" srcId="{7793856D-2765-9645-9A14-F559165B2D77}" destId="{351E2992-86FC-484A-8EDE-C953E4117BE9}" srcOrd="8" destOrd="0" presId="urn:microsoft.com/office/officeart/2005/8/layout/hProcess9"/>
    <dgm:cxn modelId="{AE96E73E-DCED-9943-9156-CEE23C3696F7}" type="presParOf" srcId="{7793856D-2765-9645-9A14-F559165B2D77}" destId="{89172BBE-6813-C648-A163-5370267E59C1}" srcOrd="9" destOrd="0" presId="urn:microsoft.com/office/officeart/2005/8/layout/hProcess9"/>
    <dgm:cxn modelId="{64772DDE-D3FB-6B49-B6E5-A36A18CA802C}" type="presParOf" srcId="{7793856D-2765-9645-9A14-F559165B2D77}" destId="{51B1722B-325B-F24A-9502-EB1A6DB172C9}"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0B45C-99CB-C64F-8C55-47BB8A5861BD}">
      <dsp:nvSpPr>
        <dsp:cNvPr id="0" name=""/>
        <dsp:cNvSpPr/>
      </dsp:nvSpPr>
      <dsp:spPr>
        <a:xfrm>
          <a:off x="634365" y="0"/>
          <a:ext cx="7189470" cy="44074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733138A-7A2E-7E4E-9E5B-1FBCB63A1E2E}">
      <dsp:nvSpPr>
        <dsp:cNvPr id="0" name=""/>
        <dsp:cNvSpPr/>
      </dsp:nvSpPr>
      <dsp:spPr>
        <a:xfrm>
          <a:off x="412" y="1322222"/>
          <a:ext cx="1290619" cy="1762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baseline="0" dirty="0"/>
            <a:t>Supply-Driven Model</a:t>
          </a:r>
        </a:p>
      </dsp:txBody>
      <dsp:txXfrm>
        <a:off x="63415" y="1385225"/>
        <a:ext cx="1164613" cy="1636957"/>
      </dsp:txXfrm>
    </dsp:sp>
    <dsp:sp modelId="{38FBE1D4-5D34-FA43-B99B-ED6D9FE4683B}">
      <dsp:nvSpPr>
        <dsp:cNvPr id="0" name=""/>
        <dsp:cNvSpPr/>
      </dsp:nvSpPr>
      <dsp:spPr>
        <a:xfrm>
          <a:off x="1355562" y="1322222"/>
          <a:ext cx="1389093" cy="1762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baseline="0" dirty="0"/>
            <a:t>Community ‘participation’ (Free labor)</a:t>
          </a:r>
        </a:p>
      </dsp:txBody>
      <dsp:txXfrm>
        <a:off x="1423372" y="1390032"/>
        <a:ext cx="1253473" cy="1627343"/>
      </dsp:txXfrm>
    </dsp:sp>
    <dsp:sp modelId="{FFF719C5-83AA-A344-B3D2-EC35AFB94CE9}">
      <dsp:nvSpPr>
        <dsp:cNvPr id="0" name=""/>
        <dsp:cNvSpPr/>
      </dsp:nvSpPr>
      <dsp:spPr>
        <a:xfrm>
          <a:off x="2809187" y="1322222"/>
          <a:ext cx="1483063" cy="1762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baseline="0" dirty="0"/>
            <a:t>Community Management</a:t>
          </a:r>
        </a:p>
      </dsp:txBody>
      <dsp:txXfrm>
        <a:off x="2881584" y="1394619"/>
        <a:ext cx="1338269" cy="1618169"/>
      </dsp:txXfrm>
    </dsp:sp>
    <dsp:sp modelId="{2162D52D-E9DC-424D-B9CD-64CCC4502FA4}">
      <dsp:nvSpPr>
        <dsp:cNvPr id="0" name=""/>
        <dsp:cNvSpPr/>
      </dsp:nvSpPr>
      <dsp:spPr>
        <a:xfrm>
          <a:off x="4356781" y="1322222"/>
          <a:ext cx="1290619" cy="1762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baseline="0" dirty="0"/>
            <a:t>Community Empowerment in Decision-Making</a:t>
          </a:r>
        </a:p>
      </dsp:txBody>
      <dsp:txXfrm>
        <a:off x="4419784" y="1385225"/>
        <a:ext cx="1164613" cy="1636957"/>
      </dsp:txXfrm>
    </dsp:sp>
    <dsp:sp modelId="{351E2992-86FC-484A-8EDE-C953E4117BE9}">
      <dsp:nvSpPr>
        <dsp:cNvPr id="0" name=""/>
        <dsp:cNvSpPr/>
      </dsp:nvSpPr>
      <dsp:spPr>
        <a:xfrm>
          <a:off x="5701844" y="1328921"/>
          <a:ext cx="1290619" cy="1762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baseline="0" dirty="0"/>
            <a:t>Demand-Driven Model (Community Control)</a:t>
          </a:r>
        </a:p>
      </dsp:txBody>
      <dsp:txXfrm>
        <a:off x="5764847" y="1391924"/>
        <a:ext cx="1164613" cy="1636957"/>
      </dsp:txXfrm>
    </dsp:sp>
    <dsp:sp modelId="{51B1722B-325B-F24A-9502-EB1A6DB172C9}">
      <dsp:nvSpPr>
        <dsp:cNvPr id="0" name=""/>
        <dsp:cNvSpPr/>
      </dsp:nvSpPr>
      <dsp:spPr>
        <a:xfrm>
          <a:off x="7067081" y="1322222"/>
          <a:ext cx="1390706" cy="17629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baseline="0" dirty="0"/>
            <a:t>Community Management PLUS</a:t>
          </a:r>
        </a:p>
      </dsp:txBody>
      <dsp:txXfrm>
        <a:off x="7134970" y="1390111"/>
        <a:ext cx="1254928" cy="16271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2BF1A-DB94-A04F-8B38-11D8F2CAEE8C}" type="datetimeFigureOut">
              <a:rPr lang="en-US" smtClean="0"/>
              <a:t>11/26/18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967FA-843B-3F45-A786-BD1FC48329B9}" type="slidenum">
              <a:rPr lang="en-US" smtClean="0"/>
              <a:t>‹#›</a:t>
            </a:fld>
            <a:endParaRPr lang="en-US"/>
          </a:p>
        </p:txBody>
      </p:sp>
    </p:spTree>
    <p:extLst>
      <p:ext uri="{BB962C8B-B14F-4D97-AF65-F5344CB8AC3E}">
        <p14:creationId xmlns:p14="http://schemas.microsoft.com/office/powerpoint/2010/main" val="14664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137A56-9F8D-48EA-B22C-77CF7BF1B111}" type="slidenum">
              <a:rPr lang="en-US" smtClean="0">
                <a:latin typeface="Arial" pitchFamily="34" charset="0"/>
                <a:cs typeface="Arial" pitchFamily="34" charset="0"/>
              </a:rPr>
              <a:pPr/>
              <a:t>7</a:t>
            </a:fld>
            <a:endParaRPr lang="en-US">
              <a:latin typeface="Arial" pitchFamily="34" charset="0"/>
              <a:cs typeface="Arial" pitchFamily="34" charset="0"/>
            </a:endParaRPr>
          </a:p>
        </p:txBody>
      </p:sp>
    </p:spTree>
    <p:extLst>
      <p:ext uri="{BB962C8B-B14F-4D97-AF65-F5344CB8AC3E}">
        <p14:creationId xmlns:p14="http://schemas.microsoft.com/office/powerpoint/2010/main" val="131114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E8937C-37B8-4725-A90E-BC7DB489FA12}" type="slidenum">
              <a:rPr lang="en-US">
                <a:latin typeface="Arial" pitchFamily="34" charset="0"/>
                <a:cs typeface="Arial" pitchFamily="34" charset="0"/>
              </a:rPr>
              <a:pPr/>
              <a:t>8</a:t>
            </a:fld>
            <a:endParaRPr lang="en-US">
              <a:latin typeface="Arial" pitchFamily="34" charset="0"/>
              <a:cs typeface="Arial" pitchFamily="34" charset="0"/>
            </a:endParaRPr>
          </a:p>
        </p:txBody>
      </p:sp>
      <p:sp>
        <p:nvSpPr>
          <p:cNvPr id="285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5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09866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a:latin typeface="Arial" pitchFamily="34" charset="0"/>
                <a:cs typeface="Arial" pitchFamily="34" charset="0"/>
              </a:rPr>
              <a:t>3rd Annual Conference </a:t>
            </a:r>
          </a:p>
        </p:txBody>
      </p:sp>
      <p:sp>
        <p:nvSpPr>
          <p:cNvPr id="2949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A72D88-D67E-46B1-BB38-04D00169C6E3}" type="slidenum">
              <a:rPr lang="en-US" smtClean="0">
                <a:latin typeface="Arial" pitchFamily="34" charset="0"/>
                <a:cs typeface="Arial" pitchFamily="34" charset="0"/>
              </a:rPr>
              <a:pPr/>
              <a:t>14</a:t>
            </a:fld>
            <a:endParaRPr lang="en-US">
              <a:latin typeface="Arial" pitchFamily="34" charset="0"/>
              <a:cs typeface="Arial" pitchFamily="34" charset="0"/>
            </a:endParaRPr>
          </a:p>
        </p:txBody>
      </p:sp>
      <p:sp>
        <p:nvSpPr>
          <p:cNvPr id="2949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491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Around Modjo, previously drilled wells depth upto 250 m in pyroclastic rocks, were having a yield not greater than 10 l/s and transmissivity a maximum of 200 m2/day. In the recent drilling for Ada'a project thew pyroclastic rocks was penetrated at depth of 343 meter and the yield of bore holes is very high &gt;100 l/s and the transmsiisvity is &gt;10,000 m2/day</a:t>
            </a:r>
          </a:p>
        </p:txBody>
      </p:sp>
    </p:spTree>
    <p:extLst>
      <p:ext uri="{BB962C8B-B14F-4D97-AF65-F5344CB8AC3E}">
        <p14:creationId xmlns:p14="http://schemas.microsoft.com/office/powerpoint/2010/main" val="193950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atin typeface="Times"/>
              </a:rPr>
              <a:t>Latin America and the Caribbean is highly urbanized,</a:t>
            </a:r>
            <a:r>
              <a:rPr lang="en-US" altLang="ja-JP">
                <a:latin typeface="Times"/>
              </a:rPr>
              <a:t> </a:t>
            </a:r>
            <a:r>
              <a:rPr lang="en-US">
                <a:latin typeface="Times"/>
              </a:rPr>
              <a:t>with 77 per cent of its population living in</a:t>
            </a:r>
            <a:r>
              <a:rPr lang="en-US" altLang="ja-JP">
                <a:latin typeface="Times"/>
              </a:rPr>
              <a:t> </a:t>
            </a:r>
            <a:r>
              <a:rPr lang="en-US">
                <a:latin typeface="Times"/>
              </a:rPr>
              <a:t>urban settlements in 2003. This proportion is twice</a:t>
            </a:r>
            <a:r>
              <a:rPr lang="en-US" altLang="ja-JP">
                <a:latin typeface="Times"/>
              </a:rPr>
              <a:t> </a:t>
            </a:r>
            <a:r>
              <a:rPr lang="en-US">
                <a:latin typeface="Times"/>
              </a:rPr>
              <a:t>as high as those for Africa and Asia.</a:t>
            </a:r>
          </a:p>
        </p:txBody>
      </p:sp>
    </p:spTree>
    <p:extLst>
      <p:ext uri="{BB962C8B-B14F-4D97-AF65-F5344CB8AC3E}">
        <p14:creationId xmlns:p14="http://schemas.microsoft.com/office/powerpoint/2010/main" val="183125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r>
              <a:rPr lang="en-US"/>
              <a:t>IDWSSD</a:t>
            </a:r>
          </a:p>
          <a:p>
            <a:pPr eaLnBrk="1" hangingPunct="1">
              <a:spcBef>
                <a:spcPct val="0"/>
              </a:spcBef>
            </a:pPr>
            <a:r>
              <a:rPr lang="en-US"/>
              <a:t>commitment of national Governments to provide all people with water of safe quality and adequate</a:t>
            </a:r>
          </a:p>
          <a:p>
            <a:pPr eaLnBrk="1" hangingPunct="1">
              <a:spcBef>
                <a:spcPct val="0"/>
              </a:spcBef>
            </a:pPr>
            <a:r>
              <a:rPr lang="en-US"/>
              <a:t>quantity and basic sanitary facilities by 1990, according priority to the poor and less privileged and to</a:t>
            </a:r>
          </a:p>
          <a:p>
            <a:pPr eaLnBrk="1" hangingPunct="1">
              <a:spcBef>
                <a:spcPct val="0"/>
              </a:spcBef>
            </a:pPr>
            <a:r>
              <a:rPr lang="en-US"/>
              <a:t>water scarce areas; and (c) larger allocation to this sector from the total resources available for general</a:t>
            </a:r>
          </a:p>
          <a:p>
            <a:pPr eaLnBrk="1" hangingPunct="1">
              <a:spcBef>
                <a:spcPct val="0"/>
              </a:spcBef>
            </a:pPr>
            <a:r>
              <a:rPr lang="en-US"/>
              <a:t>economic and social development</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3D549-F91C-40CE-A1E0-642D71187090}" type="slidenum">
              <a:rPr lang="en-US" smtClean="0">
                <a:latin typeface="Arial" pitchFamily="34" charset="0"/>
                <a:cs typeface="Arial" pitchFamily="34" charset="0"/>
              </a:rPr>
              <a:pPr/>
              <a:t>26</a:t>
            </a:fld>
            <a:endParaRPr lang="en-US">
              <a:latin typeface="Arial" pitchFamily="34" charset="0"/>
              <a:cs typeface="Arial" pitchFamily="34" charset="0"/>
            </a:endParaRPr>
          </a:p>
        </p:txBody>
      </p:sp>
    </p:spTree>
    <p:extLst>
      <p:ext uri="{BB962C8B-B14F-4D97-AF65-F5344CB8AC3E}">
        <p14:creationId xmlns:p14="http://schemas.microsoft.com/office/powerpoint/2010/main" val="127913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a:t>Supply Driven – a donor such as the WB provides money for capital and resources to finance and build a water supply or sanitation project. The communities are often selected by an outside party (government or WB). They can accept or decline the development project, but they do not pursue it themselves.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Through the 70s and 80s people started realizing there were a lot of failed projects. The concept of community or individual “ownership” emerged, and behind it the thinking that ownership could be increased if people participated in the project.  Perhaps then they would feel as though the project is their own and have personal or group incentives to take care of it (or pay for it to be taken care of).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Since then “community participation” has been the title for a lot of things, from free labor </a:t>
            </a:r>
            <a:r>
              <a:rPr lang="en-US" dirty="0" err="1">
                <a:sym typeface="Wingdings"/>
              </a:rPr>
              <a:t></a:t>
            </a:r>
            <a:r>
              <a:rPr lang="en-US" dirty="0">
                <a:sym typeface="Wingdings"/>
              </a:rPr>
              <a:t> community management </a:t>
            </a:r>
            <a:r>
              <a:rPr lang="en-US" dirty="0" err="1">
                <a:sym typeface="Wingdings"/>
              </a:rPr>
              <a:t></a:t>
            </a:r>
            <a:r>
              <a:rPr lang="en-US" dirty="0">
                <a:sym typeface="Wingdings"/>
              </a:rPr>
              <a:t> community empowerment (here the community has more autonomy in decision-making but is still presented options from which to choose.  </a:t>
            </a:r>
          </a:p>
          <a:p>
            <a:pPr eaLnBrk="1" fontAlgn="auto" hangingPunct="1">
              <a:spcBef>
                <a:spcPts val="0"/>
              </a:spcBef>
              <a:spcAft>
                <a:spcPts val="0"/>
              </a:spcAft>
              <a:defRPr/>
            </a:pPr>
            <a:endParaRPr lang="en-US" dirty="0">
              <a:sym typeface="Wingdings"/>
            </a:endParaRPr>
          </a:p>
          <a:p>
            <a:pPr eaLnBrk="1" fontAlgn="auto" hangingPunct="1">
              <a:spcBef>
                <a:spcPts val="0"/>
              </a:spcBef>
              <a:spcAft>
                <a:spcPts val="0"/>
              </a:spcAft>
              <a:defRPr/>
            </a:pPr>
            <a:r>
              <a:rPr lang="en-US" dirty="0">
                <a:sym typeface="Wingdings"/>
              </a:rPr>
              <a:t>The “demand-driven” model is a change in the paradigm of supply-driven development, since communities are supposed to demonstrate they want the development project by pursuing it and/or putting their own resources into it.  It usually requires an upfront cash contribution, among other things that Robert will later discuss.</a:t>
            </a:r>
          </a:p>
          <a:p>
            <a:pPr eaLnBrk="1" fontAlgn="auto" hangingPunct="1">
              <a:spcBef>
                <a:spcPts val="0"/>
              </a:spcBef>
              <a:spcAft>
                <a:spcPts val="0"/>
              </a:spcAft>
              <a:defRPr/>
            </a:pPr>
            <a:endParaRPr lang="en-US" dirty="0">
              <a:sym typeface="Wingdings"/>
            </a:endParaRPr>
          </a:p>
          <a:p>
            <a:pPr eaLnBrk="1" fontAlgn="auto" hangingPunct="1">
              <a:spcBef>
                <a:spcPts val="0"/>
              </a:spcBef>
              <a:spcAft>
                <a:spcPts val="0"/>
              </a:spcAft>
              <a:defRPr/>
            </a:pPr>
            <a:r>
              <a:rPr lang="en-US" dirty="0">
                <a:sym typeface="Wingdings"/>
              </a:rPr>
              <a:t>The demand-driven model has had more success than the supply driven model, but is still not a magic bullet.  Over the past 5 or 10 years there has been more attention paid to whether there is post-construction support provided to the communities, whether through technical assistance or training, capital or expertise for major repairs or replacements, financial management training, etc.  This is the Community Management “plus” model.  Which is the Demand-driven model but it acknowledges that communities aren’t likely to be sustainable when left completely on there own after the project funding runs out.  So this attempts to provide more long term post-construction support, even if gradually faded out. There’s been some interesting studies on the topic of PCS, including a study in Bolivia, Ghana, and Peru that Dr. Whittington and Dr. Jenna Davis from Stanford were involved in, so if you are interested you can follow up with me afterwards. </a:t>
            </a:r>
            <a:endParaRPr lang="en-US" dirty="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330944-F8E5-4FAB-88E5-D3A6B7B6C657}" type="slidenum">
              <a:rPr lang="en-US" smtClean="0">
                <a:latin typeface="Arial" pitchFamily="34" charset="0"/>
                <a:cs typeface="Arial" pitchFamily="34" charset="0"/>
              </a:rPr>
              <a:pPr/>
              <a:t>27</a:t>
            </a:fld>
            <a:endParaRPr lang="en-US">
              <a:latin typeface="Arial" pitchFamily="34" charset="0"/>
              <a:cs typeface="Arial" pitchFamily="34" charset="0"/>
            </a:endParaRPr>
          </a:p>
        </p:txBody>
      </p:sp>
    </p:spTree>
    <p:extLst>
      <p:ext uri="{BB962C8B-B14F-4D97-AF65-F5344CB8AC3E}">
        <p14:creationId xmlns:p14="http://schemas.microsoft.com/office/powerpoint/2010/main" val="163519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C1016E-9904-1C45-BA42-365FB8453DEA}"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98129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C1016E-9904-1C45-BA42-365FB8453DEA}"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78269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C1016E-9904-1C45-BA42-365FB8453DEA}"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3720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C1016E-9904-1C45-BA42-365FB8453DEA}"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87125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C1016E-9904-1C45-BA42-365FB8453DEA}"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24766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C1016E-9904-1C45-BA42-365FB8453DEA}"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67947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C1016E-9904-1C45-BA42-365FB8453DEA}" type="datetimeFigureOut">
              <a:rPr lang="en-US" smtClean="0"/>
              <a:t>11/26/18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73412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C1016E-9904-1C45-BA42-365FB8453DEA}" type="datetimeFigureOut">
              <a:rPr lang="en-US" smtClean="0"/>
              <a:t>11/26/18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96048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1016E-9904-1C45-BA42-365FB8453DEA}" type="datetimeFigureOut">
              <a:rPr lang="en-US" smtClean="0"/>
              <a:t>11/26/18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06010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C1016E-9904-1C45-BA42-365FB8453DEA}"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61165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C1016E-9904-1C45-BA42-365FB8453DEA}"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94473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1016E-9904-1C45-BA42-365FB8453DEA}" type="datetimeFigureOut">
              <a:rPr lang="en-US" smtClean="0"/>
              <a:t>11/26/18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84385-7E92-484B-8D82-9FA52E8DE9C6}" type="slidenum">
              <a:rPr lang="en-US" smtClean="0"/>
              <a:t>‹#›</a:t>
            </a:fld>
            <a:endParaRPr lang="en-US"/>
          </a:p>
        </p:txBody>
      </p:sp>
    </p:spTree>
    <p:extLst>
      <p:ext uri="{BB962C8B-B14F-4D97-AF65-F5344CB8AC3E}">
        <p14:creationId xmlns:p14="http://schemas.microsoft.com/office/powerpoint/2010/main" val="34472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20.xml"/><Relationship Id="rId5" Type="http://schemas.openxmlformats.org/officeDocument/2006/relationships/slide" Target="slide29.xml"/><Relationship Id="rId4" Type="http://schemas.openxmlformats.org/officeDocument/2006/relationships/slide" Target="slide2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I – Water Supply</a:t>
            </a:r>
          </a:p>
        </p:txBody>
      </p:sp>
      <p:sp>
        <p:nvSpPr>
          <p:cNvPr id="3" name="Subtitle 2"/>
          <p:cNvSpPr>
            <a:spLocks noGrp="1"/>
          </p:cNvSpPr>
          <p:nvPr>
            <p:ph type="subTitle" idx="1"/>
          </p:nvPr>
        </p:nvSpPr>
        <p:spPr/>
        <p:txBody>
          <a:bodyPr/>
          <a:lstStyle/>
          <a:p>
            <a:r>
              <a:rPr lang="en-US" dirty="0"/>
              <a:t>CHAPTER 1</a:t>
            </a:r>
          </a:p>
          <a:p>
            <a:r>
              <a:rPr lang="en-US" dirty="0"/>
              <a:t>TYPE OF WATER SUPPLY SYSTEMS</a:t>
            </a:r>
          </a:p>
        </p:txBody>
      </p:sp>
    </p:spTree>
    <p:extLst>
      <p:ext uri="{BB962C8B-B14F-4D97-AF65-F5344CB8AC3E}">
        <p14:creationId xmlns:p14="http://schemas.microsoft.com/office/powerpoint/2010/main" val="68796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p:cNvPicPr>
            <a:picLocks noChangeAspect="1" noChangeArrowheads="1"/>
          </p:cNvPicPr>
          <p:nvPr/>
        </p:nvPicPr>
        <p:blipFill>
          <a:blip r:embed="rId2"/>
          <a:srcRect/>
          <a:stretch>
            <a:fillRect/>
          </a:stretch>
        </p:blipFill>
        <p:spPr bwMode="auto">
          <a:xfrm>
            <a:off x="1524000" y="1"/>
            <a:ext cx="4419600" cy="4212431"/>
          </a:xfrm>
          <a:prstGeom prst="rect">
            <a:avLst/>
          </a:prstGeom>
          <a:noFill/>
          <a:ln w="9525">
            <a:noFill/>
            <a:miter lim="800000"/>
            <a:headEnd/>
            <a:tailEnd/>
          </a:ln>
        </p:spPr>
      </p:pic>
      <p:pic>
        <p:nvPicPr>
          <p:cNvPr id="25603" name="Picture 14"/>
          <p:cNvPicPr>
            <a:picLocks noChangeAspect="1" noChangeArrowheads="1"/>
          </p:cNvPicPr>
          <p:nvPr/>
        </p:nvPicPr>
        <p:blipFill>
          <a:blip r:embed="rId3"/>
          <a:srcRect/>
          <a:stretch>
            <a:fillRect/>
          </a:stretch>
        </p:blipFill>
        <p:spPr bwMode="auto">
          <a:xfrm>
            <a:off x="5881686" y="214290"/>
            <a:ext cx="4369340" cy="3352800"/>
          </a:xfrm>
          <a:prstGeom prst="rect">
            <a:avLst/>
          </a:prstGeom>
          <a:noFill/>
          <a:ln w="9525">
            <a:noFill/>
            <a:miter lim="800000"/>
            <a:headEnd/>
            <a:tailEnd/>
          </a:ln>
        </p:spPr>
      </p:pic>
      <p:pic>
        <p:nvPicPr>
          <p:cNvPr id="25604" name="Picture 15"/>
          <p:cNvPicPr>
            <a:picLocks noChangeAspect="1" noChangeArrowheads="1"/>
          </p:cNvPicPr>
          <p:nvPr/>
        </p:nvPicPr>
        <p:blipFill>
          <a:blip r:embed="rId4"/>
          <a:srcRect/>
          <a:stretch>
            <a:fillRect/>
          </a:stretch>
        </p:blipFill>
        <p:spPr bwMode="auto">
          <a:xfrm>
            <a:off x="3962400" y="3517900"/>
            <a:ext cx="4699000" cy="3340100"/>
          </a:xfrm>
          <a:prstGeom prst="rect">
            <a:avLst/>
          </a:prstGeom>
          <a:noFill/>
          <a:ln w="9525">
            <a:noFill/>
            <a:miter lim="800000"/>
            <a:headEnd/>
            <a:tailEnd/>
          </a:ln>
        </p:spPr>
      </p:pic>
      <p:sp>
        <p:nvSpPr>
          <p:cNvPr id="5" name="TextBox 4"/>
          <p:cNvSpPr txBox="1"/>
          <p:nvPr/>
        </p:nvSpPr>
        <p:spPr>
          <a:xfrm>
            <a:off x="1738282" y="4071942"/>
            <a:ext cx="2043098" cy="400110"/>
          </a:xfrm>
          <a:prstGeom prst="rect">
            <a:avLst/>
          </a:prstGeom>
          <a:noFill/>
        </p:spPr>
        <p:txBody>
          <a:bodyPr wrap="square" rtlCol="0">
            <a:spAutoFit/>
          </a:bodyPr>
          <a:lstStyle/>
          <a:p>
            <a:pPr algn="ctr"/>
            <a:r>
              <a:rPr lang="en-US" sz="2000" b="1" dirty="0">
                <a:solidFill>
                  <a:srgbClr val="FF0000"/>
                </a:solidFill>
              </a:rPr>
              <a:t>TOPOGRAPHY</a:t>
            </a:r>
          </a:p>
        </p:txBody>
      </p:sp>
      <p:sp>
        <p:nvSpPr>
          <p:cNvPr id="6" name="TextBox 5"/>
          <p:cNvSpPr txBox="1"/>
          <p:nvPr/>
        </p:nvSpPr>
        <p:spPr>
          <a:xfrm>
            <a:off x="8524892" y="3643314"/>
            <a:ext cx="1828800" cy="400110"/>
          </a:xfrm>
          <a:prstGeom prst="rect">
            <a:avLst/>
          </a:prstGeom>
          <a:noFill/>
        </p:spPr>
        <p:txBody>
          <a:bodyPr wrap="square" rtlCol="0">
            <a:spAutoFit/>
          </a:bodyPr>
          <a:lstStyle/>
          <a:p>
            <a:pPr algn="ctr"/>
            <a:r>
              <a:rPr lang="en-US" sz="2000" b="1" dirty="0">
                <a:solidFill>
                  <a:srgbClr val="FF0000"/>
                </a:solidFill>
              </a:rPr>
              <a:t>RAINFALL</a:t>
            </a:r>
          </a:p>
        </p:txBody>
      </p:sp>
      <p:sp>
        <p:nvSpPr>
          <p:cNvPr id="7" name="TextBox 6"/>
          <p:cNvSpPr txBox="1"/>
          <p:nvPr/>
        </p:nvSpPr>
        <p:spPr>
          <a:xfrm>
            <a:off x="8524892" y="6000768"/>
            <a:ext cx="2143108" cy="400110"/>
          </a:xfrm>
          <a:prstGeom prst="rect">
            <a:avLst/>
          </a:prstGeom>
          <a:noFill/>
        </p:spPr>
        <p:txBody>
          <a:bodyPr wrap="square" rtlCol="0">
            <a:spAutoFit/>
          </a:bodyPr>
          <a:lstStyle/>
          <a:p>
            <a:pPr algn="ctr"/>
            <a:r>
              <a:rPr lang="en-US" sz="2000" b="1" dirty="0">
                <a:solidFill>
                  <a:srgbClr val="FF0000"/>
                </a:solidFill>
              </a:rPr>
              <a:t>TEMPRATURE</a:t>
            </a:r>
          </a:p>
        </p:txBody>
      </p:sp>
    </p:spTree>
    <p:extLst>
      <p:ext uri="{BB962C8B-B14F-4D97-AF65-F5344CB8AC3E}">
        <p14:creationId xmlns:p14="http://schemas.microsoft.com/office/powerpoint/2010/main" val="121867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81126" y="500043"/>
          <a:ext cx="8786874" cy="5743917"/>
        </p:xfrm>
        <a:graphic>
          <a:graphicData uri="http://schemas.openxmlformats.org/drawingml/2006/table">
            <a:tbl>
              <a:tblPr/>
              <a:tblGrid>
                <a:gridCol w="595721">
                  <a:extLst>
                    <a:ext uri="{9D8B030D-6E8A-4147-A177-3AD203B41FA5}">
                      <a16:colId xmlns:a16="http://schemas.microsoft.com/office/drawing/2014/main" val="20000"/>
                    </a:ext>
                  </a:extLst>
                </a:gridCol>
                <a:gridCol w="1638231">
                  <a:extLst>
                    <a:ext uri="{9D8B030D-6E8A-4147-A177-3AD203B41FA5}">
                      <a16:colId xmlns:a16="http://schemas.microsoft.com/office/drawing/2014/main" val="20001"/>
                    </a:ext>
                  </a:extLst>
                </a:gridCol>
                <a:gridCol w="719014">
                  <a:extLst>
                    <a:ext uri="{9D8B030D-6E8A-4147-A177-3AD203B41FA5}">
                      <a16:colId xmlns:a16="http://schemas.microsoft.com/office/drawing/2014/main" val="20002"/>
                    </a:ext>
                  </a:extLst>
                </a:gridCol>
                <a:gridCol w="2016660">
                  <a:extLst>
                    <a:ext uri="{9D8B030D-6E8A-4147-A177-3AD203B41FA5}">
                      <a16:colId xmlns:a16="http://schemas.microsoft.com/office/drawing/2014/main" val="20003"/>
                    </a:ext>
                  </a:extLst>
                </a:gridCol>
                <a:gridCol w="1008330">
                  <a:extLst>
                    <a:ext uri="{9D8B030D-6E8A-4147-A177-3AD203B41FA5}">
                      <a16:colId xmlns:a16="http://schemas.microsoft.com/office/drawing/2014/main" val="20004"/>
                    </a:ext>
                  </a:extLst>
                </a:gridCol>
                <a:gridCol w="1368448">
                  <a:extLst>
                    <a:ext uri="{9D8B030D-6E8A-4147-A177-3AD203B41FA5}">
                      <a16:colId xmlns:a16="http://schemas.microsoft.com/office/drawing/2014/main" val="20005"/>
                    </a:ext>
                  </a:extLst>
                </a:gridCol>
                <a:gridCol w="1440470">
                  <a:extLst>
                    <a:ext uri="{9D8B030D-6E8A-4147-A177-3AD203B41FA5}">
                      <a16:colId xmlns:a16="http://schemas.microsoft.com/office/drawing/2014/main" val="20006"/>
                    </a:ext>
                  </a:extLst>
                </a:gridCol>
              </a:tblGrid>
              <a:tr h="1000132">
                <a:tc>
                  <a:txBody>
                    <a:bodyPr/>
                    <a:lstStyle/>
                    <a:p>
                      <a:pPr marL="0" marR="0" algn="ctr">
                        <a:lnSpc>
                          <a:spcPct val="115000"/>
                        </a:lnSpc>
                        <a:spcBef>
                          <a:spcPts val="0"/>
                        </a:spcBef>
                        <a:spcAft>
                          <a:spcPts val="1000"/>
                        </a:spcAft>
                      </a:pPr>
                      <a:r>
                        <a:rPr lang="en-US" sz="1600" b="1" dirty="0">
                          <a:latin typeface="Garamond"/>
                          <a:ea typeface="Calibri"/>
                          <a:cs typeface="Times New Roman"/>
                        </a:rPr>
                        <a:t>No.</a:t>
                      </a:r>
                      <a:endParaRPr lang="en-US" sz="1400" b="1" dirty="0">
                        <a:latin typeface="Calibri"/>
                        <a:ea typeface="Calibri"/>
                        <a:cs typeface="Times New Roman"/>
                      </a:endParaRPr>
                    </a:p>
                  </a:txBody>
                  <a:tcPr marL="56999" marR="56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Garamond"/>
                          <a:ea typeface="Calibri"/>
                          <a:cs typeface="Times New Roman"/>
                        </a:rPr>
                        <a:t>Basin Name</a:t>
                      </a:r>
                      <a:endParaRPr lang="en-US" sz="1400" b="1" dirty="0">
                        <a:latin typeface="Calibri"/>
                        <a:ea typeface="Calibri"/>
                        <a:cs typeface="Times New Roman"/>
                      </a:endParaRPr>
                    </a:p>
                  </a:txBody>
                  <a:tcPr marL="56999" marR="56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Garamond"/>
                          <a:ea typeface="Calibri"/>
                          <a:cs typeface="Times New Roman"/>
                        </a:rPr>
                        <a:t>Type</a:t>
                      </a:r>
                      <a:endParaRPr lang="en-US" sz="1400" b="1">
                        <a:latin typeface="Calibri"/>
                        <a:ea typeface="Calibri"/>
                        <a:cs typeface="Times New Roman"/>
                      </a:endParaRPr>
                    </a:p>
                  </a:txBody>
                  <a:tcPr marL="56999" marR="56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Garamond"/>
                          <a:ea typeface="Calibri"/>
                          <a:cs typeface="Times New Roman"/>
                        </a:rPr>
                        <a:t>Source</a:t>
                      </a:r>
                      <a:endParaRPr lang="en-US" sz="1400" b="1" dirty="0">
                        <a:latin typeface="Calibri"/>
                        <a:ea typeface="Calibri"/>
                        <a:cs typeface="Times New Roman"/>
                      </a:endParaRPr>
                    </a:p>
                  </a:txBody>
                  <a:tcPr marL="56999" marR="56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Garamond"/>
                          <a:ea typeface="Calibri"/>
                          <a:cs typeface="Times New Roman"/>
                        </a:rPr>
                        <a:t>Area (km</a:t>
                      </a:r>
                      <a:r>
                        <a:rPr lang="en-US" sz="1600" b="1" baseline="30000">
                          <a:latin typeface="Garamond"/>
                          <a:ea typeface="Calibri"/>
                          <a:cs typeface="Times New Roman"/>
                        </a:rPr>
                        <a:t>2</a:t>
                      </a:r>
                      <a:r>
                        <a:rPr lang="en-US" sz="1600" b="1">
                          <a:latin typeface="Garamond"/>
                          <a:ea typeface="Calibri"/>
                          <a:cs typeface="Times New Roman"/>
                        </a:rPr>
                        <a:t>)</a:t>
                      </a:r>
                      <a:endParaRPr lang="en-US" sz="1400" b="1">
                        <a:latin typeface="Calibri"/>
                        <a:ea typeface="Calibri"/>
                        <a:cs typeface="Times New Roman"/>
                      </a:endParaRPr>
                    </a:p>
                  </a:txBody>
                  <a:tcPr marL="56999" marR="56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Garamond"/>
                          <a:ea typeface="Calibri"/>
                          <a:cs typeface="Times New Roman"/>
                        </a:rPr>
                        <a:t>Terminal</a:t>
                      </a:r>
                      <a:endParaRPr lang="en-US" sz="1400" b="1" dirty="0">
                        <a:latin typeface="Calibri"/>
                        <a:ea typeface="Calibri"/>
                        <a:cs typeface="Times New Roman"/>
                      </a:endParaRPr>
                    </a:p>
                  </a:txBody>
                  <a:tcPr marL="56999" marR="56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Garamond"/>
                          <a:ea typeface="Calibri"/>
                          <a:cs typeface="Times New Roman"/>
                        </a:rPr>
                        <a:t>Water Resource Potential (Billion m</a:t>
                      </a:r>
                      <a:r>
                        <a:rPr lang="en-US" sz="1600" b="1" baseline="30000" dirty="0">
                          <a:latin typeface="Garamond"/>
                          <a:ea typeface="Calibri"/>
                          <a:cs typeface="Times New Roman"/>
                        </a:rPr>
                        <a:t>3</a:t>
                      </a:r>
                      <a:r>
                        <a:rPr lang="en-US" sz="1600" b="1" dirty="0">
                          <a:latin typeface="Garamond"/>
                          <a:ea typeface="Calibri"/>
                          <a:cs typeface="Times New Roman"/>
                        </a:rPr>
                        <a:t>)</a:t>
                      </a:r>
                      <a:endParaRPr lang="en-US" sz="1400" b="1" dirty="0">
                        <a:latin typeface="Calibri"/>
                        <a:ea typeface="Calibri"/>
                        <a:cs typeface="Times New Roman"/>
                      </a:endParaRPr>
                    </a:p>
                  </a:txBody>
                  <a:tcPr marL="56999" marR="56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2297">
                <a:tc>
                  <a:txBody>
                    <a:bodyPr/>
                    <a:lstStyle/>
                    <a:p>
                      <a:pPr marL="0" marR="0">
                        <a:lnSpc>
                          <a:spcPct val="115000"/>
                        </a:lnSpc>
                        <a:spcBef>
                          <a:spcPts val="0"/>
                        </a:spcBef>
                        <a:spcAft>
                          <a:spcPts val="1000"/>
                        </a:spcAft>
                      </a:pPr>
                      <a:r>
                        <a:rPr lang="en-US" sz="1400">
                          <a:latin typeface="Garamond"/>
                          <a:ea typeface="Calibri"/>
                          <a:cs typeface="Times New Roman"/>
                        </a:rPr>
                        <a:t>1</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err="1">
                          <a:latin typeface="Garamond"/>
                          <a:ea typeface="Calibri"/>
                          <a:cs typeface="Times New Roman"/>
                        </a:rPr>
                        <a:t>Wabishebele</a:t>
                      </a:r>
                      <a:endParaRPr lang="en-US" sz="14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latin typeface="Garamond"/>
                          <a:ea typeface="Calibri"/>
                          <a:cs typeface="Times New Roman"/>
                        </a:rPr>
                        <a:t>R</a:t>
                      </a:r>
                      <a:endParaRPr lang="en-US" sz="14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latin typeface="Garamond"/>
                          <a:ea typeface="Calibri"/>
                          <a:cs typeface="Times New Roman"/>
                        </a:rPr>
                        <a:t>Bale Highland</a:t>
                      </a:r>
                      <a:endParaRPr lang="en-US" sz="14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dirty="0">
                          <a:latin typeface="Garamond"/>
                          <a:ea typeface="Calibri"/>
                          <a:cs typeface="Times New Roman"/>
                        </a:rPr>
                        <a:t>202220</a:t>
                      </a:r>
                      <a:endParaRPr lang="en-US" sz="14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latin typeface="Garamond"/>
                          <a:ea typeface="Calibri"/>
                          <a:cs typeface="Times New Roman"/>
                        </a:rPr>
                        <a:t>Indian Ocean</a:t>
                      </a:r>
                      <a:endParaRPr lang="en-US" sz="14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3.4</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4595">
                <a:tc>
                  <a:txBody>
                    <a:bodyPr/>
                    <a:lstStyle/>
                    <a:p>
                      <a:pPr marL="0" marR="0">
                        <a:lnSpc>
                          <a:spcPct val="115000"/>
                        </a:lnSpc>
                        <a:spcBef>
                          <a:spcPts val="0"/>
                        </a:spcBef>
                        <a:spcAft>
                          <a:spcPts val="1000"/>
                        </a:spcAft>
                      </a:pPr>
                      <a:r>
                        <a:rPr lang="en-US" sz="1400">
                          <a:latin typeface="Garamond"/>
                          <a:ea typeface="Calibri"/>
                          <a:cs typeface="Times New Roman"/>
                        </a:rPr>
                        <a:t>2</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Abay</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R</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West, Southwest Highland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199912</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Mediterranean Sea</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54.4</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297">
                <a:tc>
                  <a:txBody>
                    <a:bodyPr/>
                    <a:lstStyle/>
                    <a:p>
                      <a:pPr marL="0" marR="0">
                        <a:lnSpc>
                          <a:spcPct val="115000"/>
                        </a:lnSpc>
                        <a:spcBef>
                          <a:spcPts val="0"/>
                        </a:spcBef>
                        <a:spcAft>
                          <a:spcPts val="1000"/>
                        </a:spcAft>
                      </a:pPr>
                      <a:r>
                        <a:rPr lang="en-US" sz="1400">
                          <a:latin typeface="Garamond"/>
                          <a:ea typeface="Calibri"/>
                          <a:cs typeface="Times New Roman"/>
                        </a:rPr>
                        <a:t>3</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Genale Dawa</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R</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Bale Highland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172259</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Indian Ocean</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6.0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6892">
                <a:tc>
                  <a:txBody>
                    <a:bodyPr/>
                    <a:lstStyle/>
                    <a:p>
                      <a:pPr marL="0" marR="0">
                        <a:lnSpc>
                          <a:spcPct val="115000"/>
                        </a:lnSpc>
                        <a:spcBef>
                          <a:spcPts val="0"/>
                        </a:spcBef>
                        <a:spcAft>
                          <a:spcPts val="1000"/>
                        </a:spcAft>
                      </a:pPr>
                      <a:r>
                        <a:rPr lang="en-US" sz="1400">
                          <a:latin typeface="Garamond"/>
                          <a:ea typeface="Calibri"/>
                          <a:cs typeface="Times New Roman"/>
                        </a:rPr>
                        <a:t>4</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Awash</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R</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North Wollo Highland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110000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Terminal Lakes (Internal)</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4.9</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4595">
                <a:tc>
                  <a:txBody>
                    <a:bodyPr/>
                    <a:lstStyle/>
                    <a:p>
                      <a:pPr marL="0" marR="0">
                        <a:lnSpc>
                          <a:spcPct val="115000"/>
                        </a:lnSpc>
                        <a:spcBef>
                          <a:spcPts val="0"/>
                        </a:spcBef>
                        <a:spcAft>
                          <a:spcPts val="1000"/>
                        </a:spcAft>
                      </a:pPr>
                      <a:r>
                        <a:rPr lang="en-US" sz="1400">
                          <a:latin typeface="Garamond"/>
                          <a:ea typeface="Calibri"/>
                          <a:cs typeface="Times New Roman"/>
                        </a:rPr>
                        <a:t>5</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Tekeze</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R</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latin typeface="Garamond"/>
                          <a:ea typeface="Calibri"/>
                          <a:cs typeface="Times New Roman"/>
                        </a:rPr>
                        <a:t>North </a:t>
                      </a:r>
                      <a:r>
                        <a:rPr lang="en-US" sz="1400" dirty="0" err="1">
                          <a:latin typeface="Garamond"/>
                          <a:ea typeface="Calibri"/>
                          <a:cs typeface="Times New Roman"/>
                        </a:rPr>
                        <a:t>Wollo</a:t>
                      </a:r>
                      <a:r>
                        <a:rPr lang="en-US" sz="1400" dirty="0">
                          <a:latin typeface="Garamond"/>
                          <a:ea typeface="Calibri"/>
                          <a:cs typeface="Times New Roman"/>
                        </a:rPr>
                        <a:t> Highland</a:t>
                      </a:r>
                      <a:endParaRPr lang="en-US" sz="14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82350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Mediterranean Sea</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8.2</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2572">
                <a:tc>
                  <a:txBody>
                    <a:bodyPr/>
                    <a:lstStyle/>
                    <a:p>
                      <a:pPr marL="0" marR="0">
                        <a:lnSpc>
                          <a:spcPct val="115000"/>
                        </a:lnSpc>
                        <a:spcBef>
                          <a:spcPts val="0"/>
                        </a:spcBef>
                        <a:spcAft>
                          <a:spcPts val="1000"/>
                        </a:spcAft>
                      </a:pPr>
                      <a:r>
                        <a:rPr lang="en-US" sz="1400">
                          <a:latin typeface="Garamond"/>
                          <a:ea typeface="Calibri"/>
                          <a:cs typeface="Times New Roman"/>
                        </a:rPr>
                        <a:t>6</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Denakil</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No flow</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64380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Internal</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0.86</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4595">
                <a:tc>
                  <a:txBody>
                    <a:bodyPr/>
                    <a:lstStyle/>
                    <a:p>
                      <a:pPr marL="0" marR="0">
                        <a:lnSpc>
                          <a:spcPct val="115000"/>
                        </a:lnSpc>
                        <a:spcBef>
                          <a:spcPts val="0"/>
                        </a:spcBef>
                        <a:spcAft>
                          <a:spcPts val="1000"/>
                        </a:spcAft>
                      </a:pPr>
                      <a:r>
                        <a:rPr lang="en-US" sz="1400">
                          <a:latin typeface="Garamond"/>
                          <a:ea typeface="Calibri"/>
                          <a:cs typeface="Times New Roman"/>
                        </a:rPr>
                        <a:t>7</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Ogaden</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Central, Western Highland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77120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Internal</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4595">
                <a:tc>
                  <a:txBody>
                    <a:bodyPr/>
                    <a:lstStyle/>
                    <a:p>
                      <a:pPr marL="0" marR="0">
                        <a:lnSpc>
                          <a:spcPct val="115000"/>
                        </a:lnSpc>
                        <a:spcBef>
                          <a:spcPts val="0"/>
                        </a:spcBef>
                        <a:spcAft>
                          <a:spcPts val="1000"/>
                        </a:spcAft>
                      </a:pPr>
                      <a:r>
                        <a:rPr lang="en-US" sz="1400">
                          <a:latin typeface="Garamond"/>
                          <a:ea typeface="Calibri"/>
                          <a:cs typeface="Times New Roman"/>
                        </a:rPr>
                        <a:t>8</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Omo-Gibe</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R</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Western Highland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79000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Rudolph Lake (Internal)</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16.6</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4595">
                <a:tc>
                  <a:txBody>
                    <a:bodyPr/>
                    <a:lstStyle/>
                    <a:p>
                      <a:pPr marL="0" marR="0">
                        <a:lnSpc>
                          <a:spcPct val="115000"/>
                        </a:lnSpc>
                        <a:spcBef>
                          <a:spcPts val="0"/>
                        </a:spcBef>
                        <a:spcAft>
                          <a:spcPts val="1000"/>
                        </a:spcAft>
                      </a:pPr>
                      <a:r>
                        <a:rPr lang="en-US" sz="1400">
                          <a:latin typeface="Garamond"/>
                          <a:ea typeface="Calibri"/>
                          <a:cs typeface="Times New Roman"/>
                        </a:rPr>
                        <a:t>9</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Baro-Akobo</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R</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Western Highland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75912</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Mediterranean Sea</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23.23</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4595">
                <a:tc>
                  <a:txBody>
                    <a:bodyPr/>
                    <a:lstStyle/>
                    <a:p>
                      <a:pPr marL="0" marR="0">
                        <a:lnSpc>
                          <a:spcPct val="115000"/>
                        </a:lnSpc>
                        <a:spcBef>
                          <a:spcPts val="0"/>
                        </a:spcBef>
                        <a:spcAft>
                          <a:spcPts val="1000"/>
                        </a:spcAft>
                      </a:pPr>
                      <a:r>
                        <a:rPr lang="en-US" sz="1400">
                          <a:latin typeface="Garamond"/>
                          <a:ea typeface="Calibri"/>
                          <a:cs typeface="Times New Roman"/>
                        </a:rPr>
                        <a:t>10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Rift Valley Lakes</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L</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Arsi and Central Highland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52000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Chew Bahir</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5.64</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4595">
                <a:tc>
                  <a:txBody>
                    <a:bodyPr/>
                    <a:lstStyle/>
                    <a:p>
                      <a:pPr marL="0" marR="0">
                        <a:lnSpc>
                          <a:spcPct val="115000"/>
                        </a:lnSpc>
                        <a:spcBef>
                          <a:spcPts val="0"/>
                        </a:spcBef>
                        <a:spcAft>
                          <a:spcPts val="1000"/>
                        </a:spcAft>
                      </a:pPr>
                      <a:r>
                        <a:rPr lang="en-US" sz="1400">
                          <a:latin typeface="Garamond"/>
                          <a:ea typeface="Calibri"/>
                          <a:cs typeface="Times New Roman"/>
                        </a:rPr>
                        <a:t>11</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Mereb</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R</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Adigrat Highland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5900</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Swamp in Sudan</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0.72</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2297">
                <a:tc>
                  <a:txBody>
                    <a:bodyPr/>
                    <a:lstStyle/>
                    <a:p>
                      <a:pPr marL="0" marR="0">
                        <a:lnSpc>
                          <a:spcPct val="115000"/>
                        </a:lnSpc>
                        <a:spcBef>
                          <a:spcPts val="0"/>
                        </a:spcBef>
                        <a:spcAft>
                          <a:spcPts val="1000"/>
                        </a:spcAft>
                      </a:pPr>
                      <a:r>
                        <a:rPr lang="en-US" sz="1400">
                          <a:latin typeface="Garamond"/>
                          <a:ea typeface="Calibri"/>
                          <a:cs typeface="Times New Roman"/>
                        </a:rPr>
                        <a:t>12</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Aysha</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D</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No flow</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a:latin typeface="Garamond"/>
                          <a:ea typeface="Calibri"/>
                          <a:cs typeface="Times New Roman"/>
                        </a:rPr>
                        <a:t>2223</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latin typeface="Garamond"/>
                          <a:ea typeface="Calibri"/>
                          <a:cs typeface="Times New Roman"/>
                        </a:rPr>
                        <a:t>Intenal</a:t>
                      </a:r>
                      <a:endParaRPr lang="en-US" sz="14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400" dirty="0">
                          <a:latin typeface="Garamond"/>
                          <a:ea typeface="Calibri"/>
                          <a:cs typeface="Times New Roman"/>
                        </a:rPr>
                        <a:t>0</a:t>
                      </a:r>
                      <a:endParaRPr lang="en-US" sz="14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9618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p:cNvPicPr>
            <a:picLocks noChangeAspect="1" noChangeArrowheads="1"/>
          </p:cNvPicPr>
          <p:nvPr/>
        </p:nvPicPr>
        <p:blipFill>
          <a:blip r:embed="rId2"/>
          <a:srcRect/>
          <a:stretch>
            <a:fillRect/>
          </a:stretch>
        </p:blipFill>
        <p:spPr bwMode="auto">
          <a:xfrm>
            <a:off x="2227906" y="533400"/>
            <a:ext cx="7167348" cy="5715000"/>
          </a:xfrm>
          <a:prstGeom prst="rect">
            <a:avLst/>
          </a:prstGeom>
          <a:noFill/>
          <a:ln w="9525">
            <a:noFill/>
            <a:miter lim="800000"/>
            <a:headEnd/>
            <a:tailEnd/>
          </a:ln>
        </p:spPr>
      </p:pic>
      <p:sp>
        <p:nvSpPr>
          <p:cNvPr id="3" name="TextBox 2"/>
          <p:cNvSpPr txBox="1"/>
          <p:nvPr/>
        </p:nvSpPr>
        <p:spPr>
          <a:xfrm>
            <a:off x="3352800" y="6172200"/>
            <a:ext cx="4572000" cy="400110"/>
          </a:xfrm>
          <a:prstGeom prst="rect">
            <a:avLst/>
          </a:prstGeom>
          <a:noFill/>
        </p:spPr>
        <p:txBody>
          <a:bodyPr wrap="square" rtlCol="0">
            <a:spAutoFit/>
          </a:bodyPr>
          <a:lstStyle/>
          <a:p>
            <a:r>
              <a:rPr lang="en-US" sz="2000" b="1" dirty="0">
                <a:solidFill>
                  <a:srgbClr val="FF0000"/>
                </a:solidFill>
              </a:rPr>
              <a:t>GROUNDWATER AVAILABILITY</a:t>
            </a:r>
          </a:p>
        </p:txBody>
      </p:sp>
    </p:spTree>
    <p:extLst>
      <p:ext uri="{BB962C8B-B14F-4D97-AF65-F5344CB8AC3E}">
        <p14:creationId xmlns:p14="http://schemas.microsoft.com/office/powerpoint/2010/main" val="66567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1981200" y="0"/>
            <a:ext cx="8229600" cy="692150"/>
          </a:xfrm>
        </p:spPr>
        <p:txBody>
          <a:bodyPr/>
          <a:lstStyle/>
          <a:p>
            <a:r>
              <a:rPr lang="en-US" sz="3600" b="1">
                <a:solidFill>
                  <a:srgbClr val="000099"/>
                </a:solidFill>
              </a:rPr>
              <a:t>Aquifer Types and Properties</a:t>
            </a:r>
          </a:p>
        </p:txBody>
      </p:sp>
      <p:pic>
        <p:nvPicPr>
          <p:cNvPr id="135171" name="Picture 1026" descr="AACLNKD0"/>
          <p:cNvPicPr>
            <a:picLocks noChangeAspect="1" noChangeArrowheads="1"/>
          </p:cNvPicPr>
          <p:nvPr/>
        </p:nvPicPr>
        <p:blipFill>
          <a:blip r:embed="rId2"/>
          <a:srcRect b="13721"/>
          <a:stretch>
            <a:fillRect/>
          </a:stretch>
        </p:blipFill>
        <p:spPr bwMode="auto">
          <a:xfrm>
            <a:off x="1803400" y="642939"/>
            <a:ext cx="8597900" cy="5583237"/>
          </a:xfrm>
          <a:prstGeom prst="rect">
            <a:avLst/>
          </a:prstGeom>
          <a:noFill/>
          <a:ln w="9525">
            <a:noFill/>
            <a:miter lim="800000"/>
            <a:headEnd/>
            <a:tailEnd/>
          </a:ln>
        </p:spPr>
      </p:pic>
      <p:sp>
        <p:nvSpPr>
          <p:cNvPr id="4" name="Oval 3"/>
          <p:cNvSpPr/>
          <p:nvPr/>
        </p:nvSpPr>
        <p:spPr>
          <a:xfrm>
            <a:off x="6383338" y="3644900"/>
            <a:ext cx="122555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8399464" y="5300663"/>
            <a:ext cx="1584325"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518944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1"/>
          </p:nvPr>
        </p:nvSpPr>
        <p:spPr/>
        <p:txBody>
          <a:bodyPr/>
          <a:lstStyle/>
          <a:p>
            <a:pPr>
              <a:defRPr/>
            </a:pPr>
            <a:r>
              <a:rPr lang="en-US"/>
              <a:t>3rd Annual Connference EHA Aug. 23, 2008</a:t>
            </a:r>
          </a:p>
        </p:txBody>
      </p:sp>
      <p:sp>
        <p:nvSpPr>
          <p:cNvPr id="14" name="Slide Number Placeholder 4"/>
          <p:cNvSpPr>
            <a:spLocks noGrp="1"/>
          </p:cNvSpPr>
          <p:nvPr>
            <p:ph type="sldNum" sz="quarter" idx="12"/>
          </p:nvPr>
        </p:nvSpPr>
        <p:spPr/>
        <p:txBody>
          <a:bodyPr/>
          <a:lstStyle/>
          <a:p>
            <a:pPr>
              <a:defRPr/>
            </a:pPr>
            <a:fld id="{C9B74EB9-6134-450B-A593-2ECC32433588}" type="slidenum">
              <a:rPr lang="en-US"/>
              <a:pPr>
                <a:defRPr/>
              </a:pPr>
              <a:t>14</a:t>
            </a:fld>
            <a:endParaRPr lang="en-US"/>
          </a:p>
        </p:txBody>
      </p:sp>
      <p:sp>
        <p:nvSpPr>
          <p:cNvPr id="136196" name="Rectangle 2"/>
          <p:cNvSpPr>
            <a:spLocks noChangeArrowheads="1"/>
          </p:cNvSpPr>
          <p:nvPr/>
        </p:nvSpPr>
        <p:spPr bwMode="auto">
          <a:xfrm>
            <a:off x="1905000" y="609600"/>
            <a:ext cx="8153400" cy="5562600"/>
          </a:xfrm>
          <a:prstGeom prst="rect">
            <a:avLst/>
          </a:prstGeom>
          <a:solidFill>
            <a:schemeClr val="bg1"/>
          </a:solidFill>
          <a:ln w="9525">
            <a:noFill/>
            <a:miter lim="800000"/>
            <a:headEnd/>
            <a:tailEnd/>
          </a:ln>
        </p:spPr>
        <p:txBody>
          <a:bodyPr wrap="none" anchor="ctr"/>
          <a:lstStyle/>
          <a:p>
            <a:endParaRPr lang="en-US"/>
          </a:p>
        </p:txBody>
      </p:sp>
      <p:pic>
        <p:nvPicPr>
          <p:cNvPr id="136197" name="Picture 3" descr="gwfp_simpl"/>
          <p:cNvPicPr>
            <a:picLocks noChangeAspect="1" noChangeArrowheads="1"/>
          </p:cNvPicPr>
          <p:nvPr/>
        </p:nvPicPr>
        <p:blipFill>
          <a:blip r:embed="rId3"/>
          <a:srcRect l="18773" t="2991" r="34134"/>
          <a:stretch>
            <a:fillRect/>
          </a:stretch>
        </p:blipFill>
        <p:spPr bwMode="auto">
          <a:xfrm>
            <a:off x="3076576" y="219076"/>
            <a:ext cx="5457825" cy="6410325"/>
          </a:xfrm>
          <a:prstGeom prst="rect">
            <a:avLst/>
          </a:prstGeom>
          <a:noFill/>
          <a:ln w="9525">
            <a:noFill/>
            <a:miter lim="800000"/>
            <a:headEnd/>
            <a:tailEnd/>
          </a:ln>
        </p:spPr>
      </p:pic>
      <p:sp>
        <p:nvSpPr>
          <p:cNvPr id="136198" name="Rectangle 4"/>
          <p:cNvSpPr>
            <a:spLocks noGrp="1" noChangeArrowheads="1"/>
          </p:cNvSpPr>
          <p:nvPr>
            <p:ph type="title"/>
          </p:nvPr>
        </p:nvSpPr>
        <p:spPr>
          <a:xfrm>
            <a:off x="1905000" y="152401"/>
            <a:ext cx="8305800" cy="384175"/>
          </a:xfrm>
        </p:spPr>
        <p:txBody>
          <a:bodyPr>
            <a:normAutofit/>
          </a:bodyPr>
          <a:lstStyle/>
          <a:p>
            <a:r>
              <a:rPr lang="en-US" sz="2000" b="1">
                <a:latin typeface="Tahoma" pitchFamily="34" charset="0"/>
              </a:rPr>
              <a:t>Groundwater Recharge Area for Akaki Well field</a:t>
            </a:r>
          </a:p>
        </p:txBody>
      </p:sp>
      <p:sp>
        <p:nvSpPr>
          <p:cNvPr id="136199" name="AutoShape 5">
            <a:hlinkClick r:id="rId4" action="ppaction://hlinksldjump" highlightClick="1"/>
          </p:cNvPr>
          <p:cNvSpPr>
            <a:spLocks noChangeArrowheads="1"/>
          </p:cNvSpPr>
          <p:nvPr/>
        </p:nvSpPr>
        <p:spPr bwMode="auto">
          <a:xfrm>
            <a:off x="8229600" y="6324600"/>
            <a:ext cx="1143000" cy="304800"/>
          </a:xfrm>
          <a:prstGeom prst="actionButtonReturn">
            <a:avLst/>
          </a:prstGeom>
          <a:solidFill>
            <a:schemeClr val="accent1"/>
          </a:solidFill>
          <a:ln w="9525">
            <a:noFill/>
            <a:miter lim="800000"/>
            <a:headEnd/>
            <a:tailEnd/>
          </a:ln>
        </p:spPr>
        <p:txBody>
          <a:bodyPr wrap="none" anchor="ctr"/>
          <a:lstStyle/>
          <a:p>
            <a:endParaRPr lang="en-US"/>
          </a:p>
        </p:txBody>
      </p:sp>
      <p:sp>
        <p:nvSpPr>
          <p:cNvPr id="136200" name="AutoShape 6"/>
          <p:cNvSpPr>
            <a:spLocks noChangeArrowheads="1"/>
          </p:cNvSpPr>
          <p:nvPr/>
        </p:nvSpPr>
        <p:spPr bwMode="auto">
          <a:xfrm>
            <a:off x="6172200" y="3048000"/>
            <a:ext cx="76200" cy="76200"/>
          </a:xfrm>
          <a:custGeom>
            <a:avLst/>
            <a:gdLst>
              <a:gd name="T0" fmla="*/ 5901048 w 21600"/>
              <a:gd name="T1" fmla="*/ 0 h 21600"/>
              <a:gd name="T2" fmla="*/ 1728191 w 21600"/>
              <a:gd name="T3" fmla="*/ 1728191 h 21600"/>
              <a:gd name="T4" fmla="*/ 0 w 21600"/>
              <a:gd name="T5" fmla="*/ 5901048 h 21600"/>
              <a:gd name="T6" fmla="*/ 1728191 w 21600"/>
              <a:gd name="T7" fmla="*/ 10073936 h 21600"/>
              <a:gd name="T8" fmla="*/ 5901048 w 21600"/>
              <a:gd name="T9" fmla="*/ 11802130 h 21600"/>
              <a:gd name="T10" fmla="*/ 10073936 w 21600"/>
              <a:gd name="T11" fmla="*/ 10073936 h 21600"/>
              <a:gd name="T12" fmla="*/ 11802130 w 21600"/>
              <a:gd name="T13" fmla="*/ 5901048 h 21600"/>
              <a:gd name="T14" fmla="*/ 10073936 w 21600"/>
              <a:gd name="T15" fmla="*/ 172819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solidFill>
          <a:ln w="9525">
            <a:solidFill>
              <a:schemeClr val="tx1"/>
            </a:solidFill>
            <a:round/>
            <a:headEnd/>
            <a:tailEnd/>
          </a:ln>
        </p:spPr>
        <p:txBody>
          <a:bodyPr wrap="none" anchor="ctr"/>
          <a:lstStyle/>
          <a:p>
            <a:endParaRPr lang="en-US"/>
          </a:p>
        </p:txBody>
      </p:sp>
      <p:sp>
        <p:nvSpPr>
          <p:cNvPr id="136201" name="AutoShape 7"/>
          <p:cNvSpPr>
            <a:spLocks noChangeArrowheads="1"/>
          </p:cNvSpPr>
          <p:nvPr/>
        </p:nvSpPr>
        <p:spPr bwMode="auto">
          <a:xfrm>
            <a:off x="4724400" y="3505200"/>
            <a:ext cx="76200" cy="76200"/>
          </a:xfrm>
          <a:custGeom>
            <a:avLst/>
            <a:gdLst>
              <a:gd name="T0" fmla="*/ 5901048 w 21600"/>
              <a:gd name="T1" fmla="*/ 0 h 21600"/>
              <a:gd name="T2" fmla="*/ 1728191 w 21600"/>
              <a:gd name="T3" fmla="*/ 1728191 h 21600"/>
              <a:gd name="T4" fmla="*/ 0 w 21600"/>
              <a:gd name="T5" fmla="*/ 5901048 h 21600"/>
              <a:gd name="T6" fmla="*/ 1728191 w 21600"/>
              <a:gd name="T7" fmla="*/ 10073936 h 21600"/>
              <a:gd name="T8" fmla="*/ 5901048 w 21600"/>
              <a:gd name="T9" fmla="*/ 11802130 h 21600"/>
              <a:gd name="T10" fmla="*/ 10073936 w 21600"/>
              <a:gd name="T11" fmla="*/ 10073936 h 21600"/>
              <a:gd name="T12" fmla="*/ 11802130 w 21600"/>
              <a:gd name="T13" fmla="*/ 5901048 h 21600"/>
              <a:gd name="T14" fmla="*/ 10073936 w 21600"/>
              <a:gd name="T15" fmla="*/ 172819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solidFill>
          <a:ln w="9525">
            <a:solidFill>
              <a:schemeClr val="tx1"/>
            </a:solidFill>
            <a:round/>
            <a:headEnd/>
            <a:tailEnd/>
          </a:ln>
        </p:spPr>
        <p:txBody>
          <a:bodyPr wrap="none" anchor="ctr"/>
          <a:lstStyle/>
          <a:p>
            <a:endParaRPr lang="en-US"/>
          </a:p>
        </p:txBody>
      </p:sp>
      <p:sp>
        <p:nvSpPr>
          <p:cNvPr id="136202" name="AutoShape 8"/>
          <p:cNvSpPr>
            <a:spLocks noChangeArrowheads="1"/>
          </p:cNvSpPr>
          <p:nvPr/>
        </p:nvSpPr>
        <p:spPr bwMode="auto">
          <a:xfrm>
            <a:off x="5334000" y="4038600"/>
            <a:ext cx="76200" cy="76200"/>
          </a:xfrm>
          <a:custGeom>
            <a:avLst/>
            <a:gdLst>
              <a:gd name="T0" fmla="*/ 5901048 w 21600"/>
              <a:gd name="T1" fmla="*/ 0 h 21600"/>
              <a:gd name="T2" fmla="*/ 1728191 w 21600"/>
              <a:gd name="T3" fmla="*/ 1728191 h 21600"/>
              <a:gd name="T4" fmla="*/ 0 w 21600"/>
              <a:gd name="T5" fmla="*/ 5901048 h 21600"/>
              <a:gd name="T6" fmla="*/ 1728191 w 21600"/>
              <a:gd name="T7" fmla="*/ 10073936 h 21600"/>
              <a:gd name="T8" fmla="*/ 5901048 w 21600"/>
              <a:gd name="T9" fmla="*/ 11802130 h 21600"/>
              <a:gd name="T10" fmla="*/ 10073936 w 21600"/>
              <a:gd name="T11" fmla="*/ 10073936 h 21600"/>
              <a:gd name="T12" fmla="*/ 11802130 w 21600"/>
              <a:gd name="T13" fmla="*/ 5901048 h 21600"/>
              <a:gd name="T14" fmla="*/ 10073936 w 21600"/>
              <a:gd name="T15" fmla="*/ 172819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FF"/>
          </a:solidFill>
          <a:ln w="9525">
            <a:solidFill>
              <a:schemeClr val="tx1"/>
            </a:solidFill>
            <a:round/>
            <a:headEnd/>
            <a:tailEnd/>
          </a:ln>
        </p:spPr>
        <p:txBody>
          <a:bodyPr wrap="none" anchor="ctr"/>
          <a:lstStyle/>
          <a:p>
            <a:endParaRPr lang="en-US"/>
          </a:p>
        </p:txBody>
      </p:sp>
      <p:sp>
        <p:nvSpPr>
          <p:cNvPr id="136203" name="AutoShape 9">
            <a:hlinkClick r:id="rId5" action="ppaction://hlinksldjump" highlightClick="1"/>
          </p:cNvPr>
          <p:cNvSpPr>
            <a:spLocks noChangeArrowheads="1"/>
          </p:cNvSpPr>
          <p:nvPr/>
        </p:nvSpPr>
        <p:spPr bwMode="auto">
          <a:xfrm>
            <a:off x="6248400" y="3048000"/>
            <a:ext cx="152400" cy="76200"/>
          </a:xfrm>
          <a:prstGeom prst="actionButtonBlank">
            <a:avLst/>
          </a:prstGeom>
          <a:solidFill>
            <a:srgbClr val="FF0000"/>
          </a:solidFill>
          <a:ln w="9525">
            <a:noFill/>
            <a:miter lim="800000"/>
            <a:headEnd/>
            <a:tailEnd/>
          </a:ln>
        </p:spPr>
        <p:txBody>
          <a:bodyPr wrap="none" anchor="ctr"/>
          <a:lstStyle/>
          <a:p>
            <a:endParaRPr lang="en-US"/>
          </a:p>
        </p:txBody>
      </p:sp>
      <p:sp>
        <p:nvSpPr>
          <p:cNvPr id="136204" name="AutoShape 10">
            <a:hlinkClick r:id="" action="ppaction://noaction" highlightClick="1"/>
          </p:cNvPr>
          <p:cNvSpPr>
            <a:spLocks noChangeArrowheads="1"/>
          </p:cNvSpPr>
          <p:nvPr/>
        </p:nvSpPr>
        <p:spPr bwMode="auto">
          <a:xfrm>
            <a:off x="5029200" y="2819400"/>
            <a:ext cx="152400" cy="76200"/>
          </a:xfrm>
          <a:prstGeom prst="actionButtonBlank">
            <a:avLst/>
          </a:prstGeom>
          <a:solidFill>
            <a:srgbClr val="FF0000"/>
          </a:solidFill>
          <a:ln w="9525">
            <a:noFill/>
            <a:miter lim="800000"/>
            <a:headEnd/>
            <a:tailEnd/>
          </a:ln>
        </p:spPr>
        <p:txBody>
          <a:bodyPr wrap="none" anchor="ctr"/>
          <a:lstStyle/>
          <a:p>
            <a:endParaRPr lang="en-US"/>
          </a:p>
        </p:txBody>
      </p:sp>
      <p:sp>
        <p:nvSpPr>
          <p:cNvPr id="136205" name="AutoShape 11">
            <a:hlinkClick r:id="" action="ppaction://noaction" highlightClick="1"/>
          </p:cNvPr>
          <p:cNvSpPr>
            <a:spLocks noChangeArrowheads="1"/>
          </p:cNvSpPr>
          <p:nvPr/>
        </p:nvSpPr>
        <p:spPr bwMode="auto">
          <a:xfrm>
            <a:off x="4724400" y="3429000"/>
            <a:ext cx="152400" cy="152400"/>
          </a:xfrm>
          <a:prstGeom prst="actionButtonBlank">
            <a:avLst/>
          </a:prstGeom>
          <a:solidFill>
            <a:srgbClr val="FF0000"/>
          </a:solidFill>
          <a:ln w="9525">
            <a:noFill/>
            <a:miter lim="800000"/>
            <a:headEnd/>
            <a:tailEnd/>
          </a:ln>
        </p:spPr>
        <p:txBody>
          <a:bodyPr wrap="none" anchor="ctr"/>
          <a:lstStyle/>
          <a:p>
            <a:endParaRPr lang="en-US"/>
          </a:p>
        </p:txBody>
      </p:sp>
      <p:sp>
        <p:nvSpPr>
          <p:cNvPr id="136206" name="AutoShape 12">
            <a:hlinkClick r:id="rId6" action="ppaction://hlinksldjump" highlightClick="1"/>
          </p:cNvPr>
          <p:cNvSpPr>
            <a:spLocks noChangeArrowheads="1"/>
          </p:cNvSpPr>
          <p:nvPr/>
        </p:nvSpPr>
        <p:spPr bwMode="auto">
          <a:xfrm>
            <a:off x="5181600" y="4038600"/>
            <a:ext cx="228600" cy="152400"/>
          </a:xfrm>
          <a:prstGeom prst="actionButtonBlank">
            <a:avLst/>
          </a:prstGeom>
          <a:solidFill>
            <a:srgbClr val="FF00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8978025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981200" y="274638"/>
            <a:ext cx="8229600" cy="633412"/>
          </a:xfrm>
        </p:spPr>
        <p:txBody>
          <a:bodyPr>
            <a:normAutofit fontScale="90000"/>
          </a:bodyPr>
          <a:lstStyle/>
          <a:p>
            <a:r>
              <a:rPr lang="en-US" dirty="0"/>
              <a:t>Global Sources of Drinking Water</a:t>
            </a:r>
          </a:p>
        </p:txBody>
      </p:sp>
      <p:pic>
        <p:nvPicPr>
          <p:cNvPr id="59395" name="Picture 3"/>
          <p:cNvPicPr>
            <a:picLocks noChangeAspect="1" noChangeArrowheads="1"/>
          </p:cNvPicPr>
          <p:nvPr/>
        </p:nvPicPr>
        <p:blipFill>
          <a:blip r:embed="rId2"/>
          <a:srcRect/>
          <a:stretch>
            <a:fillRect/>
          </a:stretch>
        </p:blipFill>
        <p:spPr bwMode="auto">
          <a:xfrm>
            <a:off x="2135188" y="1268414"/>
            <a:ext cx="7916862" cy="5210175"/>
          </a:xfrm>
          <a:prstGeom prst="rect">
            <a:avLst/>
          </a:prstGeom>
          <a:noFill/>
          <a:ln w="9525">
            <a:noFill/>
            <a:miter lim="800000"/>
            <a:headEnd/>
            <a:tailEnd/>
          </a:ln>
        </p:spPr>
      </p:pic>
    </p:spTree>
    <p:extLst>
      <p:ext uri="{BB962C8B-B14F-4D97-AF65-F5344CB8AC3E}">
        <p14:creationId xmlns:p14="http://schemas.microsoft.com/office/powerpoint/2010/main" val="107920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sz="3200" b="1">
                <a:solidFill>
                  <a:srgbClr val="000099"/>
                </a:solidFill>
              </a:rPr>
              <a:t>Groundwater- a major source of water supply</a:t>
            </a:r>
          </a:p>
        </p:txBody>
      </p:sp>
      <p:pic>
        <p:nvPicPr>
          <p:cNvPr id="130051" name="Picture 3"/>
          <p:cNvPicPr>
            <a:picLocks noGrp="1" noChangeAspect="1" noChangeArrowheads="1"/>
          </p:cNvPicPr>
          <p:nvPr>
            <p:ph idx="1"/>
          </p:nvPr>
        </p:nvPicPr>
        <p:blipFill>
          <a:blip r:embed="rId2"/>
          <a:srcRect/>
          <a:stretch>
            <a:fillRect/>
          </a:stretch>
        </p:blipFill>
        <p:spPr>
          <a:xfrm>
            <a:off x="2495550" y="1341438"/>
            <a:ext cx="7056438" cy="4406900"/>
          </a:xfrm>
          <a:noFill/>
        </p:spPr>
      </p:pic>
    </p:spTree>
    <p:extLst>
      <p:ext uri="{BB962C8B-B14F-4D97-AF65-F5344CB8AC3E}">
        <p14:creationId xmlns:p14="http://schemas.microsoft.com/office/powerpoint/2010/main" val="7313990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SECTOR</a:t>
            </a:r>
          </a:p>
        </p:txBody>
      </p:sp>
      <p:sp>
        <p:nvSpPr>
          <p:cNvPr id="3" name="Content Placeholder 2"/>
          <p:cNvSpPr>
            <a:spLocks noGrp="1"/>
          </p:cNvSpPr>
          <p:nvPr>
            <p:ph idx="1"/>
          </p:nvPr>
        </p:nvSpPr>
        <p:spPr/>
        <p:txBody>
          <a:bodyPr/>
          <a:lstStyle/>
          <a:p>
            <a:r>
              <a:rPr lang="en-US" dirty="0"/>
              <a:t>Domestic</a:t>
            </a:r>
          </a:p>
          <a:p>
            <a:r>
              <a:rPr lang="en-US" dirty="0"/>
              <a:t>Non-domestic</a:t>
            </a:r>
          </a:p>
          <a:p>
            <a:pPr lvl="1"/>
            <a:r>
              <a:rPr lang="en-US" dirty="0"/>
              <a:t>Public</a:t>
            </a:r>
          </a:p>
          <a:p>
            <a:pPr lvl="1"/>
            <a:r>
              <a:rPr lang="en-US" dirty="0"/>
              <a:t>Commercial</a:t>
            </a:r>
          </a:p>
          <a:p>
            <a:pPr lvl="1"/>
            <a:r>
              <a:rPr lang="en-US" dirty="0"/>
              <a:t>Industrial</a:t>
            </a:r>
          </a:p>
          <a:p>
            <a:r>
              <a:rPr lang="en-US" dirty="0"/>
              <a:t>Livestock</a:t>
            </a:r>
          </a:p>
        </p:txBody>
      </p:sp>
    </p:spTree>
    <p:extLst>
      <p:ext uri="{BB962C8B-B14F-4D97-AF65-F5344CB8AC3E}">
        <p14:creationId xmlns:p14="http://schemas.microsoft.com/office/powerpoint/2010/main" val="77529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24034" y="0"/>
            <a:ext cx="8229600" cy="1214422"/>
          </a:xfrm>
        </p:spPr>
        <p:txBody>
          <a:bodyPr>
            <a:normAutofit/>
          </a:bodyPr>
          <a:lstStyle/>
          <a:p>
            <a:r>
              <a:rPr lang="en-US" dirty="0"/>
              <a:t>Water Resources </a:t>
            </a:r>
            <a:r>
              <a:rPr lang="en-US" dirty="0" err="1"/>
              <a:t>Devt</a:t>
            </a:r>
            <a:r>
              <a:rPr lang="en-US" dirty="0"/>
              <a:t>. in Ethiopia</a:t>
            </a:r>
          </a:p>
        </p:txBody>
      </p:sp>
      <p:pic>
        <p:nvPicPr>
          <p:cNvPr id="30723" name="Picture 2"/>
          <p:cNvPicPr>
            <a:picLocks noChangeAspect="1" noChangeArrowheads="1"/>
          </p:cNvPicPr>
          <p:nvPr/>
        </p:nvPicPr>
        <p:blipFill>
          <a:blip r:embed="rId2"/>
          <a:srcRect/>
          <a:stretch>
            <a:fillRect/>
          </a:stretch>
        </p:blipFill>
        <p:spPr bwMode="auto">
          <a:xfrm>
            <a:off x="1666876" y="1714488"/>
            <a:ext cx="4411663" cy="4313250"/>
          </a:xfrm>
          <a:prstGeom prst="rect">
            <a:avLst/>
          </a:prstGeom>
          <a:noFill/>
          <a:ln w="9525">
            <a:noFill/>
            <a:miter lim="800000"/>
            <a:headEnd/>
            <a:tailEnd/>
          </a:ln>
        </p:spPr>
      </p:pic>
      <p:pic>
        <p:nvPicPr>
          <p:cNvPr id="30724" name="Picture 23"/>
          <p:cNvPicPr>
            <a:picLocks noChangeAspect="1" noChangeArrowheads="1"/>
          </p:cNvPicPr>
          <p:nvPr/>
        </p:nvPicPr>
        <p:blipFill>
          <a:blip r:embed="rId3"/>
          <a:srcRect/>
          <a:stretch>
            <a:fillRect/>
          </a:stretch>
        </p:blipFill>
        <p:spPr bwMode="auto">
          <a:xfrm>
            <a:off x="5964239" y="1357314"/>
            <a:ext cx="4632325" cy="4357687"/>
          </a:xfrm>
          <a:prstGeom prst="rect">
            <a:avLst/>
          </a:prstGeom>
          <a:noFill/>
          <a:ln w="9525">
            <a:noFill/>
            <a:miter lim="800000"/>
            <a:headEnd/>
            <a:tailEnd/>
          </a:ln>
        </p:spPr>
      </p:pic>
    </p:spTree>
    <p:extLst>
      <p:ext uri="{BB962C8B-B14F-4D97-AF65-F5344CB8AC3E}">
        <p14:creationId xmlns:p14="http://schemas.microsoft.com/office/powerpoint/2010/main" val="210277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SETTLEMENT PATTERN</a:t>
            </a:r>
          </a:p>
        </p:txBody>
      </p:sp>
      <p:sp>
        <p:nvSpPr>
          <p:cNvPr id="3" name="Content Placeholder 2"/>
          <p:cNvSpPr>
            <a:spLocks noGrp="1"/>
          </p:cNvSpPr>
          <p:nvPr>
            <p:ph idx="1"/>
          </p:nvPr>
        </p:nvSpPr>
        <p:spPr/>
        <p:txBody>
          <a:bodyPr/>
          <a:lstStyle/>
          <a:p>
            <a:r>
              <a:rPr lang="en-US" dirty="0"/>
              <a:t>Urban</a:t>
            </a:r>
          </a:p>
          <a:p>
            <a:pPr lvl="1"/>
            <a:r>
              <a:rPr lang="en-US" dirty="0"/>
              <a:t>Small towns</a:t>
            </a:r>
          </a:p>
          <a:p>
            <a:pPr lvl="1"/>
            <a:r>
              <a:rPr lang="en-US" dirty="0"/>
              <a:t>Metropolitan</a:t>
            </a:r>
          </a:p>
          <a:p>
            <a:r>
              <a:rPr lang="en-US" dirty="0"/>
              <a:t>Rural</a:t>
            </a:r>
          </a:p>
          <a:p>
            <a:pPr lvl="1"/>
            <a:r>
              <a:rPr lang="en-US" dirty="0"/>
              <a:t>Sedentary</a:t>
            </a:r>
          </a:p>
          <a:p>
            <a:pPr lvl="1"/>
            <a:r>
              <a:rPr lang="en-US" dirty="0"/>
              <a:t>Pastoralists</a:t>
            </a:r>
          </a:p>
          <a:p>
            <a:pPr lvl="1"/>
            <a:r>
              <a:rPr lang="en-US" dirty="0"/>
              <a:t>Agro-pastoralist</a:t>
            </a:r>
          </a:p>
        </p:txBody>
      </p:sp>
    </p:spTree>
    <p:extLst>
      <p:ext uri="{BB962C8B-B14F-4D97-AF65-F5344CB8AC3E}">
        <p14:creationId xmlns:p14="http://schemas.microsoft.com/office/powerpoint/2010/main" val="68267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WATER SUPPLY SYSTEM FRAMEWORK</a:t>
            </a:r>
          </a:p>
          <a:p>
            <a:r>
              <a:rPr lang="en-US" dirty="0"/>
              <a:t>SOURCE</a:t>
            </a:r>
          </a:p>
          <a:p>
            <a:r>
              <a:rPr lang="en-US" dirty="0"/>
              <a:t>SECTOR</a:t>
            </a:r>
          </a:p>
          <a:p>
            <a:r>
              <a:rPr lang="en-US" dirty="0"/>
              <a:t>SETTLEMENT PATTERN</a:t>
            </a:r>
          </a:p>
          <a:p>
            <a:r>
              <a:rPr lang="en-US" dirty="0"/>
              <a:t>LOCATION</a:t>
            </a:r>
          </a:p>
          <a:p>
            <a:r>
              <a:rPr lang="en-US" dirty="0"/>
              <a:t>ENVIRONMENT</a:t>
            </a:r>
          </a:p>
          <a:p>
            <a:r>
              <a:rPr lang="en-US" dirty="0"/>
              <a:t>MANAGEMENT</a:t>
            </a:r>
          </a:p>
          <a:p>
            <a:r>
              <a:rPr lang="en-US" dirty="0"/>
              <a:t>SITUATION</a:t>
            </a:r>
          </a:p>
          <a:p>
            <a:endParaRPr lang="en-US" dirty="0"/>
          </a:p>
        </p:txBody>
      </p:sp>
    </p:spTree>
    <p:extLst>
      <p:ext uri="{BB962C8B-B14F-4D97-AF65-F5344CB8AC3E}">
        <p14:creationId xmlns:p14="http://schemas.microsoft.com/office/powerpoint/2010/main" val="411971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40014" y="333375"/>
            <a:ext cx="8027987" cy="838200"/>
          </a:xfrm>
        </p:spPr>
        <p:txBody>
          <a:bodyPr>
            <a:normAutofit fontScale="90000"/>
          </a:bodyPr>
          <a:lstStyle/>
          <a:p>
            <a:pPr>
              <a:defRPr/>
            </a:pPr>
            <a:r>
              <a:rPr lang="en-US" altLang="ja-JP" sz="3600" dirty="0">
                <a:solidFill>
                  <a:srgbClr val="FF0000"/>
                </a:solidFill>
                <a:cs typeface="Arial" charset="0"/>
              </a:rPr>
              <a:t>Percentage of population residing in urban areas by region: 1950 - 2030</a:t>
            </a:r>
          </a:p>
        </p:txBody>
      </p:sp>
      <p:sp>
        <p:nvSpPr>
          <p:cNvPr id="8" name="Slide Number Placeholder 5"/>
          <p:cNvSpPr txBox="1">
            <a:spLocks noGrp="1"/>
          </p:cNvSpPr>
          <p:nvPr/>
        </p:nvSpPr>
        <p:spPr>
          <a:xfrm>
            <a:off x="8077200" y="6356351"/>
            <a:ext cx="2133600" cy="365125"/>
          </a:xfrm>
          <a:prstGeom prst="rect">
            <a:avLst/>
          </a:prstGeom>
          <a:noFill/>
        </p:spPr>
        <p:txBody>
          <a:bodyPr anchor="ctr"/>
          <a:lstStyle/>
          <a:p>
            <a:pPr algn="r">
              <a:defRPr/>
            </a:pPr>
            <a:fld id="{CC1D3DB9-2A5C-4A2D-95D8-1A83F312E37A}" type="slidenum">
              <a:rPr lang="en-US" sz="1200">
                <a:solidFill>
                  <a:schemeClr val="tx1">
                    <a:tint val="75000"/>
                  </a:schemeClr>
                </a:solidFill>
              </a:rPr>
              <a:pPr algn="r">
                <a:defRPr/>
              </a:pPr>
              <a:t>20</a:t>
            </a:fld>
            <a:endParaRPr lang="en-US" sz="1200">
              <a:solidFill>
                <a:schemeClr val="tx1">
                  <a:tint val="75000"/>
                </a:schemeClr>
              </a:solidFill>
            </a:endParaRPr>
          </a:p>
        </p:txBody>
      </p:sp>
      <p:sp>
        <p:nvSpPr>
          <p:cNvPr id="48132" name="Text Box 5"/>
          <p:cNvSpPr txBox="1">
            <a:spLocks noChangeArrowheads="1"/>
          </p:cNvSpPr>
          <p:nvPr/>
        </p:nvSpPr>
        <p:spPr bwMode="auto">
          <a:xfrm>
            <a:off x="2351089" y="6381750"/>
            <a:ext cx="6624637" cy="336550"/>
          </a:xfrm>
          <a:prstGeom prst="rect">
            <a:avLst/>
          </a:prstGeom>
          <a:solidFill>
            <a:schemeClr val="bg1"/>
          </a:solidFill>
          <a:ln w="9525">
            <a:noFill/>
            <a:miter lim="800000"/>
            <a:headEnd/>
            <a:tailEnd/>
          </a:ln>
        </p:spPr>
        <p:txBody>
          <a:bodyPr>
            <a:spAutoFit/>
          </a:bodyPr>
          <a:lstStyle/>
          <a:p>
            <a:r>
              <a:rPr lang="en-US" altLang="ja-JP" sz="1600"/>
              <a:t>Source: </a:t>
            </a:r>
            <a:r>
              <a:rPr lang="en-US" sz="1600">
                <a:ea typeface="MS PGothic" pitchFamily="34" charset="-128"/>
              </a:rPr>
              <a:t>WORLD URBANIZATION PROSPECTS:</a:t>
            </a:r>
            <a:r>
              <a:rPr lang="en-US" altLang="ja-JP" sz="1600"/>
              <a:t> </a:t>
            </a:r>
            <a:r>
              <a:rPr lang="en-US" sz="1600">
                <a:ea typeface="MS PGothic" pitchFamily="34" charset="-128"/>
              </a:rPr>
              <a:t>THE 2003 REVISION</a:t>
            </a:r>
          </a:p>
        </p:txBody>
      </p:sp>
      <p:pic>
        <p:nvPicPr>
          <p:cNvPr id="48133" name="Picture 6" descr="Percentage of population residing in urban areas"/>
          <p:cNvPicPr>
            <a:picLocks noChangeAspect="1" noChangeArrowheads="1"/>
          </p:cNvPicPr>
          <p:nvPr/>
        </p:nvPicPr>
        <p:blipFill>
          <a:blip r:embed="rId3"/>
          <a:srcRect/>
          <a:stretch>
            <a:fillRect/>
          </a:stretch>
        </p:blipFill>
        <p:spPr bwMode="auto">
          <a:xfrm>
            <a:off x="2711451" y="1628776"/>
            <a:ext cx="6823075" cy="4430713"/>
          </a:xfrm>
          <a:prstGeom prst="rect">
            <a:avLst/>
          </a:prstGeom>
          <a:noFill/>
          <a:ln w="9525">
            <a:noFill/>
            <a:miter lim="800000"/>
            <a:headEnd/>
            <a:tailEnd/>
          </a:ln>
        </p:spPr>
      </p:pic>
      <p:sp>
        <p:nvSpPr>
          <p:cNvPr id="48134" name="Rectangle 7"/>
          <p:cNvSpPr>
            <a:spLocks noChangeArrowheads="1"/>
          </p:cNvSpPr>
          <p:nvPr/>
        </p:nvSpPr>
        <p:spPr bwMode="auto">
          <a:xfrm>
            <a:off x="6778625" y="1773238"/>
            <a:ext cx="935038" cy="3600450"/>
          </a:xfrm>
          <a:prstGeom prst="rect">
            <a:avLst/>
          </a:prstGeom>
          <a:noFill/>
          <a:ln w="28575">
            <a:solidFill>
              <a:srgbClr val="FF0000"/>
            </a:solidFill>
            <a:miter lim="800000"/>
            <a:headEnd/>
            <a:tailEnd/>
          </a:ln>
        </p:spPr>
        <p:txBody>
          <a:bodyPr wrap="none" anchor="ctr"/>
          <a:lstStyle/>
          <a:p>
            <a:endParaRPr lang="en-US"/>
          </a:p>
        </p:txBody>
      </p:sp>
      <p:sp>
        <p:nvSpPr>
          <p:cNvPr id="48135" name="Rectangle 8"/>
          <p:cNvSpPr>
            <a:spLocks noChangeArrowheads="1"/>
          </p:cNvSpPr>
          <p:nvPr/>
        </p:nvSpPr>
        <p:spPr bwMode="auto">
          <a:xfrm>
            <a:off x="4151314" y="1773238"/>
            <a:ext cx="935037" cy="3600450"/>
          </a:xfrm>
          <a:prstGeom prst="rect">
            <a:avLst/>
          </a:prstGeom>
          <a:noFill/>
          <a:ln w="28575">
            <a:solidFill>
              <a:srgbClr val="FF0000"/>
            </a:solidFill>
            <a:miter lim="800000"/>
            <a:headEnd/>
            <a:tailEnd/>
          </a:ln>
        </p:spPr>
        <p:txBody>
          <a:bodyPr wrap="none" anchor="ctr"/>
          <a:lstStyle/>
          <a:p>
            <a:endParaRPr lang="en-US"/>
          </a:p>
        </p:txBody>
      </p:sp>
      <p:sp>
        <p:nvSpPr>
          <p:cNvPr id="9" name="Slide Number Placeholder 8"/>
          <p:cNvSpPr>
            <a:spLocks noGrp="1"/>
          </p:cNvSpPr>
          <p:nvPr>
            <p:ph type="sldNum" sz="quarter" idx="12"/>
          </p:nvPr>
        </p:nvSpPr>
        <p:spPr/>
        <p:txBody>
          <a:bodyPr/>
          <a:lstStyle/>
          <a:p>
            <a:pPr>
              <a:defRPr/>
            </a:pPr>
            <a:fld id="{4B64B056-3933-4441-B75B-E872258CAC22}" type="slidenum">
              <a:rPr lang="en-US" smtClean="0"/>
              <a:pPr>
                <a:defRPr/>
              </a:pPr>
              <a:t>20</a:t>
            </a:fld>
            <a:endParaRPr lang="en-US"/>
          </a:p>
        </p:txBody>
      </p:sp>
    </p:spTree>
    <p:extLst>
      <p:ext uri="{BB962C8B-B14F-4D97-AF65-F5344CB8AC3E}">
        <p14:creationId xmlns:p14="http://schemas.microsoft.com/office/powerpoint/2010/main" val="1803968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a:t>
            </a:r>
          </a:p>
        </p:txBody>
      </p:sp>
      <p:sp>
        <p:nvSpPr>
          <p:cNvPr id="3" name="Content Placeholder 2"/>
          <p:cNvSpPr>
            <a:spLocks noGrp="1"/>
          </p:cNvSpPr>
          <p:nvPr>
            <p:ph idx="1"/>
          </p:nvPr>
        </p:nvSpPr>
        <p:spPr/>
        <p:txBody>
          <a:bodyPr/>
          <a:lstStyle/>
          <a:p>
            <a:r>
              <a:rPr lang="en-US" dirty="0"/>
              <a:t>Source relative to Users</a:t>
            </a:r>
          </a:p>
          <a:p>
            <a:pPr lvl="1"/>
            <a:r>
              <a:rPr lang="en-US" dirty="0"/>
              <a:t>Within short distance</a:t>
            </a:r>
          </a:p>
          <a:p>
            <a:pPr lvl="1"/>
            <a:r>
              <a:rPr lang="en-US" dirty="0"/>
              <a:t>Distant</a:t>
            </a:r>
          </a:p>
          <a:p>
            <a:pPr lvl="1"/>
            <a:r>
              <a:rPr lang="en-US" dirty="0"/>
              <a:t>Within same administrative jurisdiction or not</a:t>
            </a:r>
          </a:p>
          <a:p>
            <a:pPr lvl="1"/>
            <a:r>
              <a:rPr lang="en-US" dirty="0"/>
              <a:t>Upstream/</a:t>
            </a:r>
            <a:r>
              <a:rPr lang="en-US" dirty="0" err="1"/>
              <a:t>Downstrea</a:t>
            </a:r>
            <a:endParaRPr lang="en-US" dirty="0"/>
          </a:p>
        </p:txBody>
      </p:sp>
    </p:spTree>
    <p:extLst>
      <p:ext uri="{BB962C8B-B14F-4D97-AF65-F5344CB8AC3E}">
        <p14:creationId xmlns:p14="http://schemas.microsoft.com/office/powerpoint/2010/main" val="89383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t>
            </a:r>
          </a:p>
        </p:txBody>
      </p:sp>
      <p:sp>
        <p:nvSpPr>
          <p:cNvPr id="3" name="Content Placeholder 2"/>
          <p:cNvSpPr>
            <a:spLocks noGrp="1"/>
          </p:cNvSpPr>
          <p:nvPr>
            <p:ph idx="1"/>
          </p:nvPr>
        </p:nvSpPr>
        <p:spPr/>
        <p:txBody>
          <a:bodyPr>
            <a:normAutofit lnSpcReduction="10000"/>
          </a:bodyPr>
          <a:lstStyle/>
          <a:p>
            <a:r>
              <a:rPr lang="en-US" dirty="0"/>
              <a:t>Climatic </a:t>
            </a:r>
          </a:p>
          <a:p>
            <a:pPr lvl="1"/>
            <a:r>
              <a:rPr lang="en-US" dirty="0"/>
              <a:t>Arid areas </a:t>
            </a:r>
          </a:p>
          <a:p>
            <a:pPr lvl="1"/>
            <a:r>
              <a:rPr lang="en-US" dirty="0"/>
              <a:t>Wet areas</a:t>
            </a:r>
          </a:p>
          <a:p>
            <a:pPr lvl="1"/>
            <a:endParaRPr lang="en-US" dirty="0"/>
          </a:p>
          <a:p>
            <a:r>
              <a:rPr lang="en-US" dirty="0"/>
              <a:t>Availability</a:t>
            </a:r>
          </a:p>
          <a:p>
            <a:pPr lvl="1"/>
            <a:r>
              <a:rPr lang="en-US" dirty="0"/>
              <a:t>Water stressed/ scarce</a:t>
            </a:r>
          </a:p>
          <a:p>
            <a:pPr lvl="1"/>
            <a:r>
              <a:rPr lang="en-US" dirty="0"/>
              <a:t>Water abundant</a:t>
            </a:r>
          </a:p>
          <a:p>
            <a:pPr lvl="1"/>
            <a:endParaRPr lang="en-US" dirty="0"/>
          </a:p>
          <a:p>
            <a:r>
              <a:rPr lang="en-US" dirty="0"/>
              <a:t>Pollution</a:t>
            </a:r>
          </a:p>
          <a:p>
            <a:pPr lvl="1"/>
            <a:r>
              <a:rPr lang="en-US" dirty="0"/>
              <a:t>Natural environment</a:t>
            </a:r>
          </a:p>
          <a:p>
            <a:pPr lvl="1"/>
            <a:r>
              <a:rPr lang="en-US" dirty="0"/>
              <a:t>Downstream of major settlement</a:t>
            </a:r>
            <a:r>
              <a:rPr lang="is-IS" dirty="0"/>
              <a:t>…</a:t>
            </a:r>
            <a:endParaRPr lang="en-US" dirty="0"/>
          </a:p>
          <a:p>
            <a:pPr lvl="1"/>
            <a:endParaRPr lang="en-US" dirty="0"/>
          </a:p>
        </p:txBody>
      </p:sp>
    </p:spTree>
    <p:extLst>
      <p:ext uri="{BB962C8B-B14F-4D97-AF65-F5344CB8AC3E}">
        <p14:creationId xmlns:p14="http://schemas.microsoft.com/office/powerpoint/2010/main" val="165022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52596" y="714356"/>
            <a:ext cx="8229600" cy="563562"/>
          </a:xfrm>
        </p:spPr>
        <p:txBody>
          <a:bodyPr>
            <a:noAutofit/>
          </a:bodyPr>
          <a:lstStyle/>
          <a:p>
            <a:br>
              <a:rPr lang="en-US" sz="4000" b="1" dirty="0"/>
            </a:br>
            <a:endParaRPr lang="en-US" sz="4000" dirty="0"/>
          </a:p>
        </p:txBody>
      </p:sp>
      <p:sp>
        <p:nvSpPr>
          <p:cNvPr id="5" name="Date Placeholder 4"/>
          <p:cNvSpPr>
            <a:spLocks noGrp="1"/>
          </p:cNvSpPr>
          <p:nvPr>
            <p:ph type="dt" sz="half" idx="10"/>
          </p:nvPr>
        </p:nvSpPr>
        <p:spPr/>
        <p:txBody>
          <a:bodyPr/>
          <a:lstStyle/>
          <a:p>
            <a:pPr>
              <a:defRPr/>
            </a:pPr>
            <a:fld id="{0070ABA4-BC2A-496F-8396-CA6161EC3891}" type="datetime1">
              <a:rPr lang="en-US"/>
              <a:pPr>
                <a:defRPr/>
              </a:pPr>
              <a:t>11/26/18</a:t>
            </a:fld>
            <a:endParaRPr lang="en-US"/>
          </a:p>
        </p:txBody>
      </p:sp>
      <p:sp>
        <p:nvSpPr>
          <p:cNvPr id="4" name="Slide Number Placeholder 3"/>
          <p:cNvSpPr>
            <a:spLocks noGrp="1"/>
          </p:cNvSpPr>
          <p:nvPr>
            <p:ph type="sldNum" sz="quarter" idx="12"/>
          </p:nvPr>
        </p:nvSpPr>
        <p:spPr/>
        <p:txBody>
          <a:bodyPr/>
          <a:lstStyle/>
          <a:p>
            <a:pPr>
              <a:defRPr/>
            </a:pPr>
            <a:fld id="{E3E90EFE-219A-4A8D-B009-B21C192A434B}" type="slidenum">
              <a:rPr lang="en-US" smtClean="0"/>
              <a:pPr>
                <a:defRPr/>
              </a:pPr>
              <a:t>23</a:t>
            </a:fld>
            <a:endParaRPr lang="en-US"/>
          </a:p>
        </p:txBody>
      </p:sp>
      <p:pic>
        <p:nvPicPr>
          <p:cNvPr id="28675" name="Picture 11"/>
          <p:cNvPicPr>
            <a:picLocks noChangeAspect="1" noChangeArrowheads="1"/>
          </p:cNvPicPr>
          <p:nvPr/>
        </p:nvPicPr>
        <p:blipFill>
          <a:blip r:embed="rId2"/>
          <a:srcRect/>
          <a:stretch>
            <a:fillRect/>
          </a:stretch>
        </p:blipFill>
        <p:spPr bwMode="auto">
          <a:xfrm>
            <a:off x="1981200" y="836613"/>
            <a:ext cx="8229600" cy="5289550"/>
          </a:xfrm>
          <a:prstGeom prst="rect">
            <a:avLst/>
          </a:prstGeom>
          <a:noFill/>
          <a:ln w="9525">
            <a:noFill/>
            <a:miter lim="800000"/>
            <a:headEnd/>
            <a:tailEnd/>
          </a:ln>
        </p:spPr>
      </p:pic>
      <p:sp>
        <p:nvSpPr>
          <p:cNvPr id="7" name="TextBox 6"/>
          <p:cNvSpPr txBox="1"/>
          <p:nvPr/>
        </p:nvSpPr>
        <p:spPr>
          <a:xfrm>
            <a:off x="2595538" y="500042"/>
            <a:ext cx="7143800" cy="400110"/>
          </a:xfrm>
          <a:prstGeom prst="rect">
            <a:avLst/>
          </a:prstGeom>
          <a:noFill/>
        </p:spPr>
        <p:txBody>
          <a:bodyPr wrap="square" rtlCol="0">
            <a:spAutoFit/>
          </a:bodyPr>
          <a:lstStyle/>
          <a:p>
            <a:pPr algn="ctr"/>
            <a:r>
              <a:rPr lang="en-US" sz="2000" b="1" dirty="0">
                <a:solidFill>
                  <a:srgbClr val="FF0000"/>
                </a:solidFill>
              </a:rPr>
              <a:t>WATER SCARCITY </a:t>
            </a:r>
            <a:r>
              <a:rPr lang="en-US" sz="2000" b="1" dirty="0">
                <a:solidFill>
                  <a:srgbClr val="0070C0"/>
                </a:solidFill>
              </a:rPr>
              <a:t>– FRESH WATER AVAILABILITY</a:t>
            </a:r>
          </a:p>
        </p:txBody>
      </p:sp>
    </p:spTree>
    <p:extLst>
      <p:ext uri="{BB962C8B-B14F-4D97-AF65-F5344CB8AC3E}">
        <p14:creationId xmlns:p14="http://schemas.microsoft.com/office/powerpoint/2010/main" val="140735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clrChange>
              <a:clrFrom>
                <a:srgbClr val="FFFFFF"/>
              </a:clrFrom>
              <a:clrTo>
                <a:srgbClr val="FFFFFF">
                  <a:alpha val="0"/>
                </a:srgbClr>
              </a:clrTo>
            </a:clrChange>
          </a:blip>
          <a:srcRect/>
          <a:stretch>
            <a:fillRect/>
          </a:stretch>
        </p:blipFill>
        <p:spPr bwMode="auto">
          <a:xfrm>
            <a:off x="0" y="0"/>
            <a:ext cx="1217295" cy="1096010"/>
          </a:xfrm>
          <a:prstGeom prst="rect">
            <a:avLst/>
          </a:prstGeom>
          <a:noFill/>
          <a:ln w="9525">
            <a:noFill/>
            <a:miter lim="800000"/>
            <a:headEnd/>
            <a:tailEnd/>
          </a:ln>
        </p:spPr>
      </p:pic>
      <p:pic>
        <p:nvPicPr>
          <p:cNvPr id="14" name="Picture 13" descr="C:\Documents and Settings\user\Desktop\EIWR\eiwr\EIWR_LOGO\EIWR_LOGO\EIWR_JPG\EIWR_Log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2621" y="-63928"/>
            <a:ext cx="3679379" cy="102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a:xfrm>
            <a:off x="1952596" y="714356"/>
            <a:ext cx="8229600" cy="563562"/>
          </a:xfrm>
        </p:spPr>
        <p:txBody>
          <a:bodyPr>
            <a:noAutofit/>
          </a:bodyPr>
          <a:lstStyle/>
          <a:p>
            <a:br>
              <a:rPr lang="en-US" sz="4000" b="1" dirty="0"/>
            </a:br>
            <a:endParaRPr lang="en-US" sz="4000" dirty="0"/>
          </a:p>
        </p:txBody>
      </p:sp>
      <p:sp>
        <p:nvSpPr>
          <p:cNvPr id="5" name="Date Placeholder 4"/>
          <p:cNvSpPr>
            <a:spLocks noGrp="1"/>
          </p:cNvSpPr>
          <p:nvPr>
            <p:ph type="dt" sz="half" idx="10"/>
          </p:nvPr>
        </p:nvSpPr>
        <p:spPr/>
        <p:txBody>
          <a:bodyPr/>
          <a:lstStyle/>
          <a:p>
            <a:pPr>
              <a:defRPr/>
            </a:pPr>
            <a:fld id="{0070ABA4-BC2A-496F-8396-CA6161EC3891}" type="datetime1">
              <a:rPr lang="en-US"/>
              <a:pPr>
                <a:defRPr/>
              </a:pPr>
              <a:t>11/26/18</a:t>
            </a:fld>
            <a:endParaRPr lang="en-US"/>
          </a:p>
        </p:txBody>
      </p:sp>
      <p:sp>
        <p:nvSpPr>
          <p:cNvPr id="4" name="Slide Number Placeholder 3"/>
          <p:cNvSpPr>
            <a:spLocks noGrp="1"/>
          </p:cNvSpPr>
          <p:nvPr>
            <p:ph type="sldNum" sz="quarter" idx="12"/>
          </p:nvPr>
        </p:nvSpPr>
        <p:spPr/>
        <p:txBody>
          <a:bodyPr/>
          <a:lstStyle/>
          <a:p>
            <a:pPr>
              <a:defRPr/>
            </a:pPr>
            <a:fld id="{E3E90EFE-219A-4A8D-B009-B21C192A434B}" type="slidenum">
              <a:rPr lang="en-US" smtClean="0"/>
              <a:pPr>
                <a:defRPr/>
              </a:pPr>
              <a:t>24</a:t>
            </a:fld>
            <a:endParaRPr lang="en-US"/>
          </a:p>
        </p:txBody>
      </p:sp>
      <p:pic>
        <p:nvPicPr>
          <p:cNvPr id="28675" name="Picture 11"/>
          <p:cNvPicPr>
            <a:picLocks noChangeAspect="1" noChangeArrowheads="1"/>
          </p:cNvPicPr>
          <p:nvPr/>
        </p:nvPicPr>
        <p:blipFill>
          <a:blip r:embed="rId4"/>
          <a:srcRect/>
          <a:stretch>
            <a:fillRect/>
          </a:stretch>
        </p:blipFill>
        <p:spPr bwMode="auto">
          <a:xfrm>
            <a:off x="478302" y="714356"/>
            <a:ext cx="4836529" cy="3108664"/>
          </a:xfrm>
          <a:prstGeom prst="rect">
            <a:avLst/>
          </a:prstGeom>
          <a:noFill/>
          <a:ln w="9525">
            <a:noFill/>
            <a:miter lim="800000"/>
            <a:headEnd/>
            <a:tailEnd/>
          </a:ln>
        </p:spPr>
      </p:pic>
      <p:sp>
        <p:nvSpPr>
          <p:cNvPr id="7" name="TextBox 6"/>
          <p:cNvSpPr txBox="1"/>
          <p:nvPr/>
        </p:nvSpPr>
        <p:spPr>
          <a:xfrm>
            <a:off x="1742930" y="184904"/>
            <a:ext cx="7143801" cy="461665"/>
          </a:xfrm>
          <a:prstGeom prst="rect">
            <a:avLst/>
          </a:prstGeom>
          <a:noFill/>
        </p:spPr>
        <p:txBody>
          <a:bodyPr wrap="square" rtlCol="0">
            <a:spAutoFit/>
          </a:bodyPr>
          <a:lstStyle/>
          <a:p>
            <a:pPr algn="ctr"/>
            <a:r>
              <a:rPr lang="en-US" sz="2400" b="1" dirty="0">
                <a:solidFill>
                  <a:srgbClr val="FF0000"/>
                </a:solidFill>
              </a:rPr>
              <a:t>WATER SCARCITY </a:t>
            </a:r>
            <a:r>
              <a:rPr lang="en-US" sz="2400" b="1" dirty="0">
                <a:solidFill>
                  <a:srgbClr val="0070C0"/>
                </a:solidFill>
              </a:rPr>
              <a:t>– FRESH WATER AVAILABILITY</a:t>
            </a:r>
          </a:p>
        </p:txBody>
      </p:sp>
      <p:pic>
        <p:nvPicPr>
          <p:cNvPr id="8" name="Picture 7" descr="Bildergebnis für water insecure regions in the worl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7753" y="900152"/>
            <a:ext cx="5247249" cy="2996599"/>
          </a:xfrm>
          <a:prstGeom prst="rect">
            <a:avLst/>
          </a:prstGeom>
          <a:noFill/>
        </p:spPr>
      </p:pic>
      <p:pic>
        <p:nvPicPr>
          <p:cNvPr id="9" name="Picture 8"/>
          <p:cNvPicPr>
            <a:picLocks noChangeAspect="1" noChangeArrowheads="1"/>
          </p:cNvPicPr>
          <p:nvPr/>
        </p:nvPicPr>
        <p:blipFill>
          <a:blip r:embed="rId6"/>
          <a:srcRect/>
          <a:stretch>
            <a:fillRect/>
          </a:stretch>
        </p:blipFill>
        <p:spPr bwMode="auto">
          <a:xfrm>
            <a:off x="918948" y="3743503"/>
            <a:ext cx="9697608" cy="3073314"/>
          </a:xfrm>
          <a:prstGeom prst="rect">
            <a:avLst/>
          </a:prstGeom>
          <a:noFill/>
          <a:ln w="9525">
            <a:noFill/>
            <a:miter lim="800000"/>
            <a:headEnd/>
            <a:tailEnd/>
          </a:ln>
          <a:effectLst/>
        </p:spPr>
      </p:pic>
      <p:pic>
        <p:nvPicPr>
          <p:cNvPr id="10" name="Picture 2"/>
          <p:cNvPicPr>
            <a:picLocks noChangeAspect="1" noChangeArrowheads="1"/>
          </p:cNvPicPr>
          <p:nvPr/>
        </p:nvPicPr>
        <p:blipFill>
          <a:blip r:embed="rId7"/>
          <a:srcRect/>
          <a:stretch>
            <a:fillRect/>
          </a:stretch>
        </p:blipFill>
        <p:spPr bwMode="auto">
          <a:xfrm>
            <a:off x="10002172" y="6362336"/>
            <a:ext cx="2025660" cy="359139"/>
          </a:xfrm>
          <a:prstGeom prst="rect">
            <a:avLst/>
          </a:prstGeom>
          <a:noFill/>
          <a:ln w="9525">
            <a:noFill/>
            <a:miter lim="800000"/>
            <a:headEnd/>
            <a:tailEnd/>
          </a:ln>
          <a:effectLst/>
        </p:spPr>
      </p:pic>
      <p:sp>
        <p:nvSpPr>
          <p:cNvPr id="11" name="TextBox 10"/>
          <p:cNvSpPr txBox="1"/>
          <p:nvPr/>
        </p:nvSpPr>
        <p:spPr>
          <a:xfrm>
            <a:off x="2407014" y="6362336"/>
            <a:ext cx="6721477" cy="461665"/>
          </a:xfrm>
          <a:prstGeom prst="rect">
            <a:avLst/>
          </a:prstGeom>
          <a:noFill/>
        </p:spPr>
        <p:txBody>
          <a:bodyPr wrap="square" rtlCol="0">
            <a:spAutoFit/>
          </a:bodyPr>
          <a:lstStyle/>
          <a:p>
            <a:pPr algn="ctr"/>
            <a:r>
              <a:rPr lang="en-US" sz="2400" b="1" dirty="0">
                <a:solidFill>
                  <a:srgbClr val="FF0000"/>
                </a:solidFill>
              </a:rPr>
              <a:t>Combination of Physical and Economic Scarcity</a:t>
            </a:r>
          </a:p>
        </p:txBody>
      </p:sp>
      <p:sp>
        <p:nvSpPr>
          <p:cNvPr id="2" name="Freeform 1"/>
          <p:cNvSpPr/>
          <p:nvPr/>
        </p:nvSpPr>
        <p:spPr>
          <a:xfrm>
            <a:off x="3276600" y="5156200"/>
            <a:ext cx="6337442" cy="409963"/>
          </a:xfrm>
          <a:custGeom>
            <a:avLst/>
            <a:gdLst>
              <a:gd name="connsiteX0" fmla="*/ 50800 w 6337442"/>
              <a:gd name="connsiteY0" fmla="*/ 241300 h 409963"/>
              <a:gd name="connsiteX1" fmla="*/ 63500 w 6337442"/>
              <a:gd name="connsiteY1" fmla="*/ 292100 h 409963"/>
              <a:gd name="connsiteX2" fmla="*/ 88900 w 6337442"/>
              <a:gd name="connsiteY2" fmla="*/ 330200 h 409963"/>
              <a:gd name="connsiteX3" fmla="*/ 127000 w 6337442"/>
              <a:gd name="connsiteY3" fmla="*/ 355600 h 409963"/>
              <a:gd name="connsiteX4" fmla="*/ 254000 w 6337442"/>
              <a:gd name="connsiteY4" fmla="*/ 381000 h 409963"/>
              <a:gd name="connsiteX5" fmla="*/ 546100 w 6337442"/>
              <a:gd name="connsiteY5" fmla="*/ 393700 h 409963"/>
              <a:gd name="connsiteX6" fmla="*/ 1028700 w 6337442"/>
              <a:gd name="connsiteY6" fmla="*/ 381000 h 409963"/>
              <a:gd name="connsiteX7" fmla="*/ 1117600 w 6337442"/>
              <a:gd name="connsiteY7" fmla="*/ 368300 h 409963"/>
              <a:gd name="connsiteX8" fmla="*/ 1219200 w 6337442"/>
              <a:gd name="connsiteY8" fmla="*/ 355600 h 409963"/>
              <a:gd name="connsiteX9" fmla="*/ 1308100 w 6337442"/>
              <a:gd name="connsiteY9" fmla="*/ 330200 h 409963"/>
              <a:gd name="connsiteX10" fmla="*/ 1371600 w 6337442"/>
              <a:gd name="connsiteY10" fmla="*/ 317500 h 409963"/>
              <a:gd name="connsiteX11" fmla="*/ 1600200 w 6337442"/>
              <a:gd name="connsiteY11" fmla="*/ 330200 h 409963"/>
              <a:gd name="connsiteX12" fmla="*/ 1689100 w 6337442"/>
              <a:gd name="connsiteY12" fmla="*/ 342900 h 409963"/>
              <a:gd name="connsiteX13" fmla="*/ 1905000 w 6337442"/>
              <a:gd name="connsiteY13" fmla="*/ 330200 h 409963"/>
              <a:gd name="connsiteX14" fmla="*/ 2044700 w 6337442"/>
              <a:gd name="connsiteY14" fmla="*/ 304800 h 409963"/>
              <a:gd name="connsiteX15" fmla="*/ 2171700 w 6337442"/>
              <a:gd name="connsiteY15" fmla="*/ 254000 h 409963"/>
              <a:gd name="connsiteX16" fmla="*/ 2349500 w 6337442"/>
              <a:gd name="connsiteY16" fmla="*/ 228600 h 409963"/>
              <a:gd name="connsiteX17" fmla="*/ 2603500 w 6337442"/>
              <a:gd name="connsiteY17" fmla="*/ 241300 h 409963"/>
              <a:gd name="connsiteX18" fmla="*/ 2654300 w 6337442"/>
              <a:gd name="connsiteY18" fmla="*/ 266700 h 409963"/>
              <a:gd name="connsiteX19" fmla="*/ 2781300 w 6337442"/>
              <a:gd name="connsiteY19" fmla="*/ 292100 h 409963"/>
              <a:gd name="connsiteX20" fmla="*/ 2882900 w 6337442"/>
              <a:gd name="connsiteY20" fmla="*/ 342900 h 409963"/>
              <a:gd name="connsiteX21" fmla="*/ 2959100 w 6337442"/>
              <a:gd name="connsiteY21" fmla="*/ 381000 h 409963"/>
              <a:gd name="connsiteX22" fmla="*/ 3340100 w 6337442"/>
              <a:gd name="connsiteY22" fmla="*/ 368300 h 409963"/>
              <a:gd name="connsiteX23" fmla="*/ 3416300 w 6337442"/>
              <a:gd name="connsiteY23" fmla="*/ 342900 h 409963"/>
              <a:gd name="connsiteX24" fmla="*/ 3784600 w 6337442"/>
              <a:gd name="connsiteY24" fmla="*/ 355600 h 409963"/>
              <a:gd name="connsiteX25" fmla="*/ 3898900 w 6337442"/>
              <a:gd name="connsiteY25" fmla="*/ 368300 h 409963"/>
              <a:gd name="connsiteX26" fmla="*/ 3975100 w 6337442"/>
              <a:gd name="connsiteY26" fmla="*/ 393700 h 409963"/>
              <a:gd name="connsiteX27" fmla="*/ 4038600 w 6337442"/>
              <a:gd name="connsiteY27" fmla="*/ 406400 h 409963"/>
              <a:gd name="connsiteX28" fmla="*/ 4483100 w 6337442"/>
              <a:gd name="connsiteY28" fmla="*/ 381000 h 409963"/>
              <a:gd name="connsiteX29" fmla="*/ 4699000 w 6337442"/>
              <a:gd name="connsiteY29" fmla="*/ 342900 h 409963"/>
              <a:gd name="connsiteX30" fmla="*/ 4737100 w 6337442"/>
              <a:gd name="connsiteY30" fmla="*/ 330200 h 409963"/>
              <a:gd name="connsiteX31" fmla="*/ 4851400 w 6337442"/>
              <a:gd name="connsiteY31" fmla="*/ 317500 h 409963"/>
              <a:gd name="connsiteX32" fmla="*/ 4902200 w 6337442"/>
              <a:gd name="connsiteY32" fmla="*/ 304800 h 409963"/>
              <a:gd name="connsiteX33" fmla="*/ 5029200 w 6337442"/>
              <a:gd name="connsiteY33" fmla="*/ 279400 h 409963"/>
              <a:gd name="connsiteX34" fmla="*/ 5067300 w 6337442"/>
              <a:gd name="connsiteY34" fmla="*/ 266700 h 409963"/>
              <a:gd name="connsiteX35" fmla="*/ 5295900 w 6337442"/>
              <a:gd name="connsiteY35" fmla="*/ 292100 h 409963"/>
              <a:gd name="connsiteX36" fmla="*/ 5499100 w 6337442"/>
              <a:gd name="connsiteY36" fmla="*/ 304800 h 409963"/>
              <a:gd name="connsiteX37" fmla="*/ 5626100 w 6337442"/>
              <a:gd name="connsiteY37" fmla="*/ 330200 h 409963"/>
              <a:gd name="connsiteX38" fmla="*/ 6032500 w 6337442"/>
              <a:gd name="connsiteY38" fmla="*/ 342900 h 409963"/>
              <a:gd name="connsiteX39" fmla="*/ 6311900 w 6337442"/>
              <a:gd name="connsiteY39" fmla="*/ 393700 h 409963"/>
              <a:gd name="connsiteX40" fmla="*/ 6337300 w 6337442"/>
              <a:gd name="connsiteY40" fmla="*/ 355600 h 409963"/>
              <a:gd name="connsiteX41" fmla="*/ 6299200 w 6337442"/>
              <a:gd name="connsiteY41" fmla="*/ 279400 h 409963"/>
              <a:gd name="connsiteX42" fmla="*/ 6223000 w 6337442"/>
              <a:gd name="connsiteY42" fmla="*/ 254000 h 409963"/>
              <a:gd name="connsiteX43" fmla="*/ 6184900 w 6337442"/>
              <a:gd name="connsiteY43" fmla="*/ 228600 h 409963"/>
              <a:gd name="connsiteX44" fmla="*/ 6045200 w 6337442"/>
              <a:gd name="connsiteY44" fmla="*/ 190500 h 409963"/>
              <a:gd name="connsiteX45" fmla="*/ 5969000 w 6337442"/>
              <a:gd name="connsiteY45" fmla="*/ 177800 h 409963"/>
              <a:gd name="connsiteX46" fmla="*/ 5232400 w 6337442"/>
              <a:gd name="connsiteY46" fmla="*/ 165100 h 409963"/>
              <a:gd name="connsiteX47" fmla="*/ 5168900 w 6337442"/>
              <a:gd name="connsiteY47" fmla="*/ 152400 h 409963"/>
              <a:gd name="connsiteX48" fmla="*/ 5067300 w 6337442"/>
              <a:gd name="connsiteY48" fmla="*/ 139700 h 409963"/>
              <a:gd name="connsiteX49" fmla="*/ 5016500 w 6337442"/>
              <a:gd name="connsiteY49" fmla="*/ 114300 h 409963"/>
              <a:gd name="connsiteX50" fmla="*/ 4889500 w 6337442"/>
              <a:gd name="connsiteY50" fmla="*/ 76200 h 409963"/>
              <a:gd name="connsiteX51" fmla="*/ 4851400 w 6337442"/>
              <a:gd name="connsiteY51" fmla="*/ 50800 h 409963"/>
              <a:gd name="connsiteX52" fmla="*/ 4724400 w 6337442"/>
              <a:gd name="connsiteY52" fmla="*/ 25400 h 409963"/>
              <a:gd name="connsiteX53" fmla="*/ 4546600 w 6337442"/>
              <a:gd name="connsiteY53" fmla="*/ 0 h 409963"/>
              <a:gd name="connsiteX54" fmla="*/ 4368800 w 6337442"/>
              <a:gd name="connsiteY54" fmla="*/ 12700 h 409963"/>
              <a:gd name="connsiteX55" fmla="*/ 4254500 w 6337442"/>
              <a:gd name="connsiteY55" fmla="*/ 50800 h 409963"/>
              <a:gd name="connsiteX56" fmla="*/ 4203700 w 6337442"/>
              <a:gd name="connsiteY56" fmla="*/ 63500 h 409963"/>
              <a:gd name="connsiteX57" fmla="*/ 4165600 w 6337442"/>
              <a:gd name="connsiteY57" fmla="*/ 88900 h 409963"/>
              <a:gd name="connsiteX58" fmla="*/ 4102100 w 6337442"/>
              <a:gd name="connsiteY58" fmla="*/ 101600 h 409963"/>
              <a:gd name="connsiteX59" fmla="*/ 3708400 w 6337442"/>
              <a:gd name="connsiteY59" fmla="*/ 114300 h 409963"/>
              <a:gd name="connsiteX60" fmla="*/ 3657600 w 6337442"/>
              <a:gd name="connsiteY60" fmla="*/ 127000 h 409963"/>
              <a:gd name="connsiteX61" fmla="*/ 3556000 w 6337442"/>
              <a:gd name="connsiteY61" fmla="*/ 139700 h 409963"/>
              <a:gd name="connsiteX62" fmla="*/ 3479800 w 6337442"/>
              <a:gd name="connsiteY62" fmla="*/ 165100 h 409963"/>
              <a:gd name="connsiteX63" fmla="*/ 3390900 w 6337442"/>
              <a:gd name="connsiteY63" fmla="*/ 190500 h 409963"/>
              <a:gd name="connsiteX64" fmla="*/ 3352800 w 6337442"/>
              <a:gd name="connsiteY64" fmla="*/ 215900 h 409963"/>
              <a:gd name="connsiteX65" fmla="*/ 3314700 w 6337442"/>
              <a:gd name="connsiteY65" fmla="*/ 228600 h 409963"/>
              <a:gd name="connsiteX66" fmla="*/ 3276600 w 6337442"/>
              <a:gd name="connsiteY66" fmla="*/ 254000 h 409963"/>
              <a:gd name="connsiteX67" fmla="*/ 3200400 w 6337442"/>
              <a:gd name="connsiteY67" fmla="*/ 279400 h 409963"/>
              <a:gd name="connsiteX68" fmla="*/ 3111500 w 6337442"/>
              <a:gd name="connsiteY68" fmla="*/ 304800 h 409963"/>
              <a:gd name="connsiteX69" fmla="*/ 3009900 w 6337442"/>
              <a:gd name="connsiteY69" fmla="*/ 279400 h 409963"/>
              <a:gd name="connsiteX70" fmla="*/ 2971800 w 6337442"/>
              <a:gd name="connsiteY70" fmla="*/ 254000 h 409963"/>
              <a:gd name="connsiteX71" fmla="*/ 2933700 w 6337442"/>
              <a:gd name="connsiteY71" fmla="*/ 215900 h 409963"/>
              <a:gd name="connsiteX72" fmla="*/ 2882900 w 6337442"/>
              <a:gd name="connsiteY72" fmla="*/ 203200 h 409963"/>
              <a:gd name="connsiteX73" fmla="*/ 2844800 w 6337442"/>
              <a:gd name="connsiteY73" fmla="*/ 190500 h 409963"/>
              <a:gd name="connsiteX74" fmla="*/ 2806700 w 6337442"/>
              <a:gd name="connsiteY74" fmla="*/ 165100 h 409963"/>
              <a:gd name="connsiteX75" fmla="*/ 2692400 w 6337442"/>
              <a:gd name="connsiteY75" fmla="*/ 139700 h 409963"/>
              <a:gd name="connsiteX76" fmla="*/ 2603500 w 6337442"/>
              <a:gd name="connsiteY76" fmla="*/ 114300 h 409963"/>
              <a:gd name="connsiteX77" fmla="*/ 2286000 w 6337442"/>
              <a:gd name="connsiteY77" fmla="*/ 127000 h 409963"/>
              <a:gd name="connsiteX78" fmla="*/ 2184400 w 6337442"/>
              <a:gd name="connsiteY78" fmla="*/ 177800 h 409963"/>
              <a:gd name="connsiteX79" fmla="*/ 2133600 w 6337442"/>
              <a:gd name="connsiteY79" fmla="*/ 203200 h 409963"/>
              <a:gd name="connsiteX80" fmla="*/ 2082800 w 6337442"/>
              <a:gd name="connsiteY80" fmla="*/ 228600 h 409963"/>
              <a:gd name="connsiteX81" fmla="*/ 1993900 w 6337442"/>
              <a:gd name="connsiteY81" fmla="*/ 241300 h 409963"/>
              <a:gd name="connsiteX82" fmla="*/ 1727200 w 6337442"/>
              <a:gd name="connsiteY82" fmla="*/ 241300 h 409963"/>
              <a:gd name="connsiteX83" fmla="*/ 1574800 w 6337442"/>
              <a:gd name="connsiteY83" fmla="*/ 203200 h 409963"/>
              <a:gd name="connsiteX84" fmla="*/ 1485900 w 6337442"/>
              <a:gd name="connsiteY84" fmla="*/ 190500 h 409963"/>
              <a:gd name="connsiteX85" fmla="*/ 1333500 w 6337442"/>
              <a:gd name="connsiteY85" fmla="*/ 165100 h 409963"/>
              <a:gd name="connsiteX86" fmla="*/ 1282700 w 6337442"/>
              <a:gd name="connsiteY86" fmla="*/ 152400 h 409963"/>
              <a:gd name="connsiteX87" fmla="*/ 1244600 w 6337442"/>
              <a:gd name="connsiteY87" fmla="*/ 139700 h 409963"/>
              <a:gd name="connsiteX88" fmla="*/ 1041400 w 6337442"/>
              <a:gd name="connsiteY88" fmla="*/ 127000 h 409963"/>
              <a:gd name="connsiteX89" fmla="*/ 762000 w 6337442"/>
              <a:gd name="connsiteY89" fmla="*/ 165100 h 409963"/>
              <a:gd name="connsiteX90" fmla="*/ 673100 w 6337442"/>
              <a:gd name="connsiteY90" fmla="*/ 228600 h 409963"/>
              <a:gd name="connsiteX91" fmla="*/ 596900 w 6337442"/>
              <a:gd name="connsiteY91" fmla="*/ 254000 h 409963"/>
              <a:gd name="connsiteX92" fmla="*/ 457200 w 6337442"/>
              <a:gd name="connsiteY92" fmla="*/ 241300 h 409963"/>
              <a:gd name="connsiteX93" fmla="*/ 266700 w 6337442"/>
              <a:gd name="connsiteY93" fmla="*/ 215900 h 409963"/>
              <a:gd name="connsiteX94" fmla="*/ 177800 w 6337442"/>
              <a:gd name="connsiteY94" fmla="*/ 190500 h 409963"/>
              <a:gd name="connsiteX95" fmla="*/ 50800 w 6337442"/>
              <a:gd name="connsiteY95" fmla="*/ 203200 h 409963"/>
              <a:gd name="connsiteX96" fmla="*/ 0 w 6337442"/>
              <a:gd name="connsiteY96" fmla="*/ 203200 h 4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337442" h="409963">
                <a:moveTo>
                  <a:pt x="50800" y="241300"/>
                </a:moveTo>
                <a:cubicBezTo>
                  <a:pt x="55033" y="258233"/>
                  <a:pt x="56624" y="276057"/>
                  <a:pt x="63500" y="292100"/>
                </a:cubicBezTo>
                <a:cubicBezTo>
                  <a:pt x="69513" y="306129"/>
                  <a:pt x="78107" y="319407"/>
                  <a:pt x="88900" y="330200"/>
                </a:cubicBezTo>
                <a:cubicBezTo>
                  <a:pt x="99693" y="340993"/>
                  <a:pt x="113348" y="348774"/>
                  <a:pt x="127000" y="355600"/>
                </a:cubicBezTo>
                <a:cubicBezTo>
                  <a:pt x="162466" y="373333"/>
                  <a:pt x="221238" y="376320"/>
                  <a:pt x="254000" y="381000"/>
                </a:cubicBezTo>
                <a:cubicBezTo>
                  <a:pt x="404066" y="431022"/>
                  <a:pt x="288732" y="403059"/>
                  <a:pt x="546100" y="393700"/>
                </a:cubicBezTo>
                <a:cubicBezTo>
                  <a:pt x="706916" y="387852"/>
                  <a:pt x="867833" y="385233"/>
                  <a:pt x="1028700" y="381000"/>
                </a:cubicBezTo>
                <a:lnTo>
                  <a:pt x="1117600" y="368300"/>
                </a:lnTo>
                <a:cubicBezTo>
                  <a:pt x="1151431" y="363789"/>
                  <a:pt x="1185534" y="361211"/>
                  <a:pt x="1219200" y="355600"/>
                </a:cubicBezTo>
                <a:cubicBezTo>
                  <a:pt x="1290466" y="343722"/>
                  <a:pt x="1247705" y="345299"/>
                  <a:pt x="1308100" y="330200"/>
                </a:cubicBezTo>
                <a:cubicBezTo>
                  <a:pt x="1329041" y="324965"/>
                  <a:pt x="1350433" y="321733"/>
                  <a:pt x="1371600" y="317500"/>
                </a:cubicBezTo>
                <a:cubicBezTo>
                  <a:pt x="1447800" y="321733"/>
                  <a:pt x="1524126" y="324114"/>
                  <a:pt x="1600200" y="330200"/>
                </a:cubicBezTo>
                <a:cubicBezTo>
                  <a:pt x="1630039" y="332587"/>
                  <a:pt x="1659166" y="342900"/>
                  <a:pt x="1689100" y="342900"/>
                </a:cubicBezTo>
                <a:cubicBezTo>
                  <a:pt x="1761191" y="342900"/>
                  <a:pt x="1833033" y="334433"/>
                  <a:pt x="1905000" y="330200"/>
                </a:cubicBezTo>
                <a:cubicBezTo>
                  <a:pt x="1915331" y="328724"/>
                  <a:pt x="2020748" y="316776"/>
                  <a:pt x="2044700" y="304800"/>
                </a:cubicBezTo>
                <a:cubicBezTo>
                  <a:pt x="2163301" y="245500"/>
                  <a:pt x="2017200" y="277175"/>
                  <a:pt x="2171700" y="254000"/>
                </a:cubicBezTo>
                <a:lnTo>
                  <a:pt x="2349500" y="228600"/>
                </a:lnTo>
                <a:cubicBezTo>
                  <a:pt x="2434167" y="232833"/>
                  <a:pt x="2519382" y="230785"/>
                  <a:pt x="2603500" y="241300"/>
                </a:cubicBezTo>
                <a:cubicBezTo>
                  <a:pt x="2622286" y="243648"/>
                  <a:pt x="2636096" y="261499"/>
                  <a:pt x="2654300" y="266700"/>
                </a:cubicBezTo>
                <a:cubicBezTo>
                  <a:pt x="2695811" y="278560"/>
                  <a:pt x="2781300" y="292100"/>
                  <a:pt x="2781300" y="292100"/>
                </a:cubicBezTo>
                <a:cubicBezTo>
                  <a:pt x="2869571" y="350947"/>
                  <a:pt x="2758625" y="280763"/>
                  <a:pt x="2882900" y="342900"/>
                </a:cubicBezTo>
                <a:cubicBezTo>
                  <a:pt x="2981377" y="392139"/>
                  <a:pt x="2863335" y="349078"/>
                  <a:pt x="2959100" y="381000"/>
                </a:cubicBezTo>
                <a:cubicBezTo>
                  <a:pt x="3086100" y="376767"/>
                  <a:pt x="3213468" y="378853"/>
                  <a:pt x="3340100" y="368300"/>
                </a:cubicBezTo>
                <a:cubicBezTo>
                  <a:pt x="3366781" y="366077"/>
                  <a:pt x="3416300" y="342900"/>
                  <a:pt x="3416300" y="342900"/>
                </a:cubicBezTo>
                <a:lnTo>
                  <a:pt x="3784600" y="355600"/>
                </a:lnTo>
                <a:cubicBezTo>
                  <a:pt x="3822881" y="357615"/>
                  <a:pt x="3861310" y="360782"/>
                  <a:pt x="3898900" y="368300"/>
                </a:cubicBezTo>
                <a:cubicBezTo>
                  <a:pt x="3925154" y="373551"/>
                  <a:pt x="3948846" y="388449"/>
                  <a:pt x="3975100" y="393700"/>
                </a:cubicBezTo>
                <a:lnTo>
                  <a:pt x="4038600" y="406400"/>
                </a:lnTo>
                <a:cubicBezTo>
                  <a:pt x="4267120" y="397259"/>
                  <a:pt x="4303524" y="402127"/>
                  <a:pt x="4483100" y="381000"/>
                </a:cubicBezTo>
                <a:cubicBezTo>
                  <a:pt x="4532334" y="375208"/>
                  <a:pt x="4661492" y="355403"/>
                  <a:pt x="4699000" y="342900"/>
                </a:cubicBezTo>
                <a:cubicBezTo>
                  <a:pt x="4711700" y="338667"/>
                  <a:pt x="4723895" y="332401"/>
                  <a:pt x="4737100" y="330200"/>
                </a:cubicBezTo>
                <a:cubicBezTo>
                  <a:pt x="4774913" y="323898"/>
                  <a:pt x="4813300" y="321733"/>
                  <a:pt x="4851400" y="317500"/>
                </a:cubicBezTo>
                <a:cubicBezTo>
                  <a:pt x="4868333" y="313267"/>
                  <a:pt x="4885133" y="308457"/>
                  <a:pt x="4902200" y="304800"/>
                </a:cubicBezTo>
                <a:cubicBezTo>
                  <a:pt x="4944413" y="295754"/>
                  <a:pt x="4987134" y="289108"/>
                  <a:pt x="5029200" y="279400"/>
                </a:cubicBezTo>
                <a:cubicBezTo>
                  <a:pt x="5042244" y="276390"/>
                  <a:pt x="5054600" y="270933"/>
                  <a:pt x="5067300" y="266700"/>
                </a:cubicBezTo>
                <a:cubicBezTo>
                  <a:pt x="5143500" y="275167"/>
                  <a:pt x="5219528" y="285361"/>
                  <a:pt x="5295900" y="292100"/>
                </a:cubicBezTo>
                <a:cubicBezTo>
                  <a:pt x="5363503" y="298065"/>
                  <a:pt x="5431682" y="297021"/>
                  <a:pt x="5499100" y="304800"/>
                </a:cubicBezTo>
                <a:cubicBezTo>
                  <a:pt x="5541987" y="309749"/>
                  <a:pt x="5582949" y="328852"/>
                  <a:pt x="5626100" y="330200"/>
                </a:cubicBezTo>
                <a:lnTo>
                  <a:pt x="6032500" y="342900"/>
                </a:lnTo>
                <a:cubicBezTo>
                  <a:pt x="6287023" y="383088"/>
                  <a:pt x="6196549" y="355250"/>
                  <a:pt x="6311900" y="393700"/>
                </a:cubicBezTo>
                <a:cubicBezTo>
                  <a:pt x="6320367" y="381000"/>
                  <a:pt x="6334791" y="370656"/>
                  <a:pt x="6337300" y="355600"/>
                </a:cubicBezTo>
                <a:cubicBezTo>
                  <a:pt x="6339781" y="340716"/>
                  <a:pt x="6309214" y="285659"/>
                  <a:pt x="6299200" y="279400"/>
                </a:cubicBezTo>
                <a:cubicBezTo>
                  <a:pt x="6276496" y="265210"/>
                  <a:pt x="6245277" y="268852"/>
                  <a:pt x="6223000" y="254000"/>
                </a:cubicBezTo>
                <a:cubicBezTo>
                  <a:pt x="6210300" y="245533"/>
                  <a:pt x="6198848" y="234799"/>
                  <a:pt x="6184900" y="228600"/>
                </a:cubicBezTo>
                <a:cubicBezTo>
                  <a:pt x="6136831" y="207236"/>
                  <a:pt x="6095764" y="199693"/>
                  <a:pt x="6045200" y="190500"/>
                </a:cubicBezTo>
                <a:cubicBezTo>
                  <a:pt x="6019865" y="185894"/>
                  <a:pt x="5994738" y="178604"/>
                  <a:pt x="5969000" y="177800"/>
                </a:cubicBezTo>
                <a:cubicBezTo>
                  <a:pt x="5723550" y="170130"/>
                  <a:pt x="5477933" y="169333"/>
                  <a:pt x="5232400" y="165100"/>
                </a:cubicBezTo>
                <a:cubicBezTo>
                  <a:pt x="5211233" y="160867"/>
                  <a:pt x="5190235" y="155682"/>
                  <a:pt x="5168900" y="152400"/>
                </a:cubicBezTo>
                <a:cubicBezTo>
                  <a:pt x="5135167" y="147210"/>
                  <a:pt x="5100411" y="147978"/>
                  <a:pt x="5067300" y="139700"/>
                </a:cubicBezTo>
                <a:cubicBezTo>
                  <a:pt x="5048933" y="135108"/>
                  <a:pt x="5034227" y="120947"/>
                  <a:pt x="5016500" y="114300"/>
                </a:cubicBezTo>
                <a:cubicBezTo>
                  <a:pt x="4975932" y="99087"/>
                  <a:pt x="4926720" y="101013"/>
                  <a:pt x="4889500" y="76200"/>
                </a:cubicBezTo>
                <a:cubicBezTo>
                  <a:pt x="4876800" y="67733"/>
                  <a:pt x="4865989" y="55289"/>
                  <a:pt x="4851400" y="50800"/>
                </a:cubicBezTo>
                <a:cubicBezTo>
                  <a:pt x="4810137" y="38104"/>
                  <a:pt x="4766283" y="35871"/>
                  <a:pt x="4724400" y="25400"/>
                </a:cubicBezTo>
                <a:cubicBezTo>
                  <a:pt x="4632326" y="2381"/>
                  <a:pt x="4690968" y="14437"/>
                  <a:pt x="4546600" y="0"/>
                </a:cubicBezTo>
                <a:cubicBezTo>
                  <a:pt x="4487333" y="4233"/>
                  <a:pt x="4427854" y="6138"/>
                  <a:pt x="4368800" y="12700"/>
                </a:cubicBezTo>
                <a:cubicBezTo>
                  <a:pt x="4323148" y="17772"/>
                  <a:pt x="4298595" y="36102"/>
                  <a:pt x="4254500" y="50800"/>
                </a:cubicBezTo>
                <a:cubicBezTo>
                  <a:pt x="4237941" y="56320"/>
                  <a:pt x="4220633" y="59267"/>
                  <a:pt x="4203700" y="63500"/>
                </a:cubicBezTo>
                <a:cubicBezTo>
                  <a:pt x="4191000" y="71967"/>
                  <a:pt x="4179892" y="83541"/>
                  <a:pt x="4165600" y="88900"/>
                </a:cubicBezTo>
                <a:cubicBezTo>
                  <a:pt x="4145389" y="96479"/>
                  <a:pt x="4123653" y="100403"/>
                  <a:pt x="4102100" y="101600"/>
                </a:cubicBezTo>
                <a:cubicBezTo>
                  <a:pt x="3971001" y="108883"/>
                  <a:pt x="3839633" y="110067"/>
                  <a:pt x="3708400" y="114300"/>
                </a:cubicBezTo>
                <a:cubicBezTo>
                  <a:pt x="3691467" y="118533"/>
                  <a:pt x="3674817" y="124131"/>
                  <a:pt x="3657600" y="127000"/>
                </a:cubicBezTo>
                <a:cubicBezTo>
                  <a:pt x="3623934" y="132611"/>
                  <a:pt x="3589373" y="132549"/>
                  <a:pt x="3556000" y="139700"/>
                </a:cubicBezTo>
                <a:cubicBezTo>
                  <a:pt x="3529820" y="145310"/>
                  <a:pt x="3505775" y="158606"/>
                  <a:pt x="3479800" y="165100"/>
                </a:cubicBezTo>
                <a:cubicBezTo>
                  <a:pt x="3463524" y="169169"/>
                  <a:pt x="3409120" y="181390"/>
                  <a:pt x="3390900" y="190500"/>
                </a:cubicBezTo>
                <a:cubicBezTo>
                  <a:pt x="3377248" y="197326"/>
                  <a:pt x="3366452" y="209074"/>
                  <a:pt x="3352800" y="215900"/>
                </a:cubicBezTo>
                <a:cubicBezTo>
                  <a:pt x="3340826" y="221887"/>
                  <a:pt x="3326674" y="222613"/>
                  <a:pt x="3314700" y="228600"/>
                </a:cubicBezTo>
                <a:cubicBezTo>
                  <a:pt x="3301048" y="235426"/>
                  <a:pt x="3290548" y="247801"/>
                  <a:pt x="3276600" y="254000"/>
                </a:cubicBezTo>
                <a:cubicBezTo>
                  <a:pt x="3252134" y="264874"/>
                  <a:pt x="3225800" y="270933"/>
                  <a:pt x="3200400" y="279400"/>
                </a:cubicBezTo>
                <a:cubicBezTo>
                  <a:pt x="3145741" y="297620"/>
                  <a:pt x="3175287" y="288853"/>
                  <a:pt x="3111500" y="304800"/>
                </a:cubicBezTo>
                <a:cubicBezTo>
                  <a:pt x="3087348" y="299970"/>
                  <a:pt x="3035935" y="292417"/>
                  <a:pt x="3009900" y="279400"/>
                </a:cubicBezTo>
                <a:cubicBezTo>
                  <a:pt x="2996248" y="272574"/>
                  <a:pt x="2983526" y="263771"/>
                  <a:pt x="2971800" y="254000"/>
                </a:cubicBezTo>
                <a:cubicBezTo>
                  <a:pt x="2958002" y="242502"/>
                  <a:pt x="2949294" y="224811"/>
                  <a:pt x="2933700" y="215900"/>
                </a:cubicBezTo>
                <a:cubicBezTo>
                  <a:pt x="2918545" y="207240"/>
                  <a:pt x="2899683" y="207995"/>
                  <a:pt x="2882900" y="203200"/>
                </a:cubicBezTo>
                <a:cubicBezTo>
                  <a:pt x="2870028" y="199522"/>
                  <a:pt x="2856774" y="196487"/>
                  <a:pt x="2844800" y="190500"/>
                </a:cubicBezTo>
                <a:cubicBezTo>
                  <a:pt x="2831148" y="183674"/>
                  <a:pt x="2820352" y="171926"/>
                  <a:pt x="2806700" y="165100"/>
                </a:cubicBezTo>
                <a:cubicBezTo>
                  <a:pt x="2773745" y="148622"/>
                  <a:pt x="2724918" y="146204"/>
                  <a:pt x="2692400" y="139700"/>
                </a:cubicBezTo>
                <a:cubicBezTo>
                  <a:pt x="2652533" y="131727"/>
                  <a:pt x="2639813" y="126404"/>
                  <a:pt x="2603500" y="114300"/>
                </a:cubicBezTo>
                <a:cubicBezTo>
                  <a:pt x="2497667" y="118533"/>
                  <a:pt x="2390723" y="111133"/>
                  <a:pt x="2286000" y="127000"/>
                </a:cubicBezTo>
                <a:cubicBezTo>
                  <a:pt x="2248563" y="132672"/>
                  <a:pt x="2218267" y="160867"/>
                  <a:pt x="2184400" y="177800"/>
                </a:cubicBezTo>
                <a:lnTo>
                  <a:pt x="2133600" y="203200"/>
                </a:lnTo>
                <a:cubicBezTo>
                  <a:pt x="2116667" y="211667"/>
                  <a:pt x="2101542" y="225923"/>
                  <a:pt x="2082800" y="228600"/>
                </a:cubicBezTo>
                <a:lnTo>
                  <a:pt x="1993900" y="241300"/>
                </a:lnTo>
                <a:cubicBezTo>
                  <a:pt x="1889058" y="276247"/>
                  <a:pt x="1936904" y="265497"/>
                  <a:pt x="1727200" y="241300"/>
                </a:cubicBezTo>
                <a:cubicBezTo>
                  <a:pt x="1529080" y="218440"/>
                  <a:pt x="1699260" y="220980"/>
                  <a:pt x="1574800" y="203200"/>
                </a:cubicBezTo>
                <a:lnTo>
                  <a:pt x="1485900" y="190500"/>
                </a:lnTo>
                <a:cubicBezTo>
                  <a:pt x="1400823" y="162141"/>
                  <a:pt x="1491487" y="189406"/>
                  <a:pt x="1333500" y="165100"/>
                </a:cubicBezTo>
                <a:cubicBezTo>
                  <a:pt x="1316248" y="162446"/>
                  <a:pt x="1299483" y="157195"/>
                  <a:pt x="1282700" y="152400"/>
                </a:cubicBezTo>
                <a:cubicBezTo>
                  <a:pt x="1269828" y="148722"/>
                  <a:pt x="1257913" y="141101"/>
                  <a:pt x="1244600" y="139700"/>
                </a:cubicBezTo>
                <a:cubicBezTo>
                  <a:pt x="1177107" y="132596"/>
                  <a:pt x="1109133" y="131233"/>
                  <a:pt x="1041400" y="127000"/>
                </a:cubicBezTo>
                <a:cubicBezTo>
                  <a:pt x="824779" y="138401"/>
                  <a:pt x="859552" y="95420"/>
                  <a:pt x="762000" y="165100"/>
                </a:cubicBezTo>
                <a:cubicBezTo>
                  <a:pt x="754274" y="170619"/>
                  <a:pt x="688945" y="221558"/>
                  <a:pt x="673100" y="228600"/>
                </a:cubicBezTo>
                <a:cubicBezTo>
                  <a:pt x="648634" y="239474"/>
                  <a:pt x="596900" y="254000"/>
                  <a:pt x="596900" y="254000"/>
                </a:cubicBezTo>
                <a:lnTo>
                  <a:pt x="457200" y="241300"/>
                </a:lnTo>
                <a:cubicBezTo>
                  <a:pt x="394831" y="234735"/>
                  <a:pt x="328928" y="224790"/>
                  <a:pt x="266700" y="215900"/>
                </a:cubicBezTo>
                <a:cubicBezTo>
                  <a:pt x="248733" y="209911"/>
                  <a:pt x="193747" y="190500"/>
                  <a:pt x="177800" y="190500"/>
                </a:cubicBezTo>
                <a:cubicBezTo>
                  <a:pt x="135256" y="190500"/>
                  <a:pt x="93236" y="200169"/>
                  <a:pt x="50800" y="203200"/>
                </a:cubicBezTo>
                <a:cubicBezTo>
                  <a:pt x="33910" y="204406"/>
                  <a:pt x="16933" y="203200"/>
                  <a:pt x="0" y="2032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251200" y="5832446"/>
            <a:ext cx="6287089" cy="327054"/>
          </a:xfrm>
          <a:custGeom>
            <a:avLst/>
            <a:gdLst>
              <a:gd name="connsiteX0" fmla="*/ 114300 w 6287089"/>
              <a:gd name="connsiteY0" fmla="*/ 187354 h 327054"/>
              <a:gd name="connsiteX1" fmla="*/ 127000 w 6287089"/>
              <a:gd name="connsiteY1" fmla="*/ 238154 h 327054"/>
              <a:gd name="connsiteX2" fmla="*/ 203200 w 6287089"/>
              <a:gd name="connsiteY2" fmla="*/ 301654 h 327054"/>
              <a:gd name="connsiteX3" fmla="*/ 279400 w 6287089"/>
              <a:gd name="connsiteY3" fmla="*/ 327054 h 327054"/>
              <a:gd name="connsiteX4" fmla="*/ 558800 w 6287089"/>
              <a:gd name="connsiteY4" fmla="*/ 301654 h 327054"/>
              <a:gd name="connsiteX5" fmla="*/ 635000 w 6287089"/>
              <a:gd name="connsiteY5" fmla="*/ 276254 h 327054"/>
              <a:gd name="connsiteX6" fmla="*/ 673100 w 6287089"/>
              <a:gd name="connsiteY6" fmla="*/ 263554 h 327054"/>
              <a:gd name="connsiteX7" fmla="*/ 1168400 w 6287089"/>
              <a:gd name="connsiteY7" fmla="*/ 225454 h 327054"/>
              <a:gd name="connsiteX8" fmla="*/ 1295400 w 6287089"/>
              <a:gd name="connsiteY8" fmla="*/ 200054 h 327054"/>
              <a:gd name="connsiteX9" fmla="*/ 1333500 w 6287089"/>
              <a:gd name="connsiteY9" fmla="*/ 187354 h 327054"/>
              <a:gd name="connsiteX10" fmla="*/ 1422400 w 6287089"/>
              <a:gd name="connsiteY10" fmla="*/ 174654 h 327054"/>
              <a:gd name="connsiteX11" fmla="*/ 1714500 w 6287089"/>
              <a:gd name="connsiteY11" fmla="*/ 136554 h 327054"/>
              <a:gd name="connsiteX12" fmla="*/ 2057400 w 6287089"/>
              <a:gd name="connsiteY12" fmla="*/ 161954 h 327054"/>
              <a:gd name="connsiteX13" fmla="*/ 2159000 w 6287089"/>
              <a:gd name="connsiteY13" fmla="*/ 187354 h 327054"/>
              <a:gd name="connsiteX14" fmla="*/ 2209800 w 6287089"/>
              <a:gd name="connsiteY14" fmla="*/ 200054 h 327054"/>
              <a:gd name="connsiteX15" fmla="*/ 2260600 w 6287089"/>
              <a:gd name="connsiteY15" fmla="*/ 212754 h 327054"/>
              <a:gd name="connsiteX16" fmla="*/ 2298700 w 6287089"/>
              <a:gd name="connsiteY16" fmla="*/ 225454 h 327054"/>
              <a:gd name="connsiteX17" fmla="*/ 2438400 w 6287089"/>
              <a:gd name="connsiteY17" fmla="*/ 250854 h 327054"/>
              <a:gd name="connsiteX18" fmla="*/ 2540000 w 6287089"/>
              <a:gd name="connsiteY18" fmla="*/ 288954 h 327054"/>
              <a:gd name="connsiteX19" fmla="*/ 2616200 w 6287089"/>
              <a:gd name="connsiteY19" fmla="*/ 301654 h 327054"/>
              <a:gd name="connsiteX20" fmla="*/ 2679700 w 6287089"/>
              <a:gd name="connsiteY20" fmla="*/ 314354 h 327054"/>
              <a:gd name="connsiteX21" fmla="*/ 3060700 w 6287089"/>
              <a:gd name="connsiteY21" fmla="*/ 301654 h 327054"/>
              <a:gd name="connsiteX22" fmla="*/ 3175000 w 6287089"/>
              <a:gd name="connsiteY22" fmla="*/ 276254 h 327054"/>
              <a:gd name="connsiteX23" fmla="*/ 3365500 w 6287089"/>
              <a:gd name="connsiteY23" fmla="*/ 238154 h 327054"/>
              <a:gd name="connsiteX24" fmla="*/ 3479800 w 6287089"/>
              <a:gd name="connsiteY24" fmla="*/ 200054 h 327054"/>
              <a:gd name="connsiteX25" fmla="*/ 3517900 w 6287089"/>
              <a:gd name="connsiteY25" fmla="*/ 187354 h 327054"/>
              <a:gd name="connsiteX26" fmla="*/ 3784600 w 6287089"/>
              <a:gd name="connsiteY26" fmla="*/ 200054 h 327054"/>
              <a:gd name="connsiteX27" fmla="*/ 3975100 w 6287089"/>
              <a:gd name="connsiteY27" fmla="*/ 225454 h 327054"/>
              <a:gd name="connsiteX28" fmla="*/ 4216400 w 6287089"/>
              <a:gd name="connsiteY28" fmla="*/ 238154 h 327054"/>
              <a:gd name="connsiteX29" fmla="*/ 5245100 w 6287089"/>
              <a:gd name="connsiteY29" fmla="*/ 250854 h 327054"/>
              <a:gd name="connsiteX30" fmla="*/ 5283200 w 6287089"/>
              <a:gd name="connsiteY30" fmla="*/ 276254 h 327054"/>
              <a:gd name="connsiteX31" fmla="*/ 5435600 w 6287089"/>
              <a:gd name="connsiteY31" fmla="*/ 301654 h 327054"/>
              <a:gd name="connsiteX32" fmla="*/ 6083300 w 6287089"/>
              <a:gd name="connsiteY32" fmla="*/ 276254 h 327054"/>
              <a:gd name="connsiteX33" fmla="*/ 6261100 w 6287089"/>
              <a:gd name="connsiteY33" fmla="*/ 238154 h 327054"/>
              <a:gd name="connsiteX34" fmla="*/ 6286500 w 6287089"/>
              <a:gd name="connsiteY34" fmla="*/ 200054 h 327054"/>
              <a:gd name="connsiteX35" fmla="*/ 6273800 w 6287089"/>
              <a:gd name="connsiteY35" fmla="*/ 149254 h 327054"/>
              <a:gd name="connsiteX36" fmla="*/ 6235700 w 6287089"/>
              <a:gd name="connsiteY36" fmla="*/ 123854 h 327054"/>
              <a:gd name="connsiteX37" fmla="*/ 6007100 w 6287089"/>
              <a:gd name="connsiteY37" fmla="*/ 111154 h 327054"/>
              <a:gd name="connsiteX38" fmla="*/ 5956300 w 6287089"/>
              <a:gd name="connsiteY38" fmla="*/ 98454 h 327054"/>
              <a:gd name="connsiteX39" fmla="*/ 5359400 w 6287089"/>
              <a:gd name="connsiteY39" fmla="*/ 98454 h 327054"/>
              <a:gd name="connsiteX40" fmla="*/ 5207000 w 6287089"/>
              <a:gd name="connsiteY40" fmla="*/ 123854 h 327054"/>
              <a:gd name="connsiteX41" fmla="*/ 4876800 w 6287089"/>
              <a:gd name="connsiteY41" fmla="*/ 149254 h 327054"/>
              <a:gd name="connsiteX42" fmla="*/ 4597400 w 6287089"/>
              <a:gd name="connsiteY42" fmla="*/ 136554 h 327054"/>
              <a:gd name="connsiteX43" fmla="*/ 4521200 w 6287089"/>
              <a:gd name="connsiteY43" fmla="*/ 98454 h 327054"/>
              <a:gd name="connsiteX44" fmla="*/ 4419600 w 6287089"/>
              <a:gd name="connsiteY44" fmla="*/ 73054 h 327054"/>
              <a:gd name="connsiteX45" fmla="*/ 4330700 w 6287089"/>
              <a:gd name="connsiteY45" fmla="*/ 60354 h 327054"/>
              <a:gd name="connsiteX46" fmla="*/ 4203700 w 6287089"/>
              <a:gd name="connsiteY46" fmla="*/ 34954 h 327054"/>
              <a:gd name="connsiteX47" fmla="*/ 4102100 w 6287089"/>
              <a:gd name="connsiteY47" fmla="*/ 22254 h 327054"/>
              <a:gd name="connsiteX48" fmla="*/ 3822700 w 6287089"/>
              <a:gd name="connsiteY48" fmla="*/ 34954 h 327054"/>
              <a:gd name="connsiteX49" fmla="*/ 3746500 w 6287089"/>
              <a:gd name="connsiteY49" fmla="*/ 60354 h 327054"/>
              <a:gd name="connsiteX50" fmla="*/ 3683000 w 6287089"/>
              <a:gd name="connsiteY50" fmla="*/ 85754 h 327054"/>
              <a:gd name="connsiteX51" fmla="*/ 3632200 w 6287089"/>
              <a:gd name="connsiteY51" fmla="*/ 111154 h 327054"/>
              <a:gd name="connsiteX52" fmla="*/ 3594100 w 6287089"/>
              <a:gd name="connsiteY52" fmla="*/ 123854 h 327054"/>
              <a:gd name="connsiteX53" fmla="*/ 3530600 w 6287089"/>
              <a:gd name="connsiteY53" fmla="*/ 161954 h 327054"/>
              <a:gd name="connsiteX54" fmla="*/ 3390900 w 6287089"/>
              <a:gd name="connsiteY54" fmla="*/ 187354 h 327054"/>
              <a:gd name="connsiteX55" fmla="*/ 3263900 w 6287089"/>
              <a:gd name="connsiteY55" fmla="*/ 174654 h 327054"/>
              <a:gd name="connsiteX56" fmla="*/ 3187700 w 6287089"/>
              <a:gd name="connsiteY56" fmla="*/ 149254 h 327054"/>
              <a:gd name="connsiteX57" fmla="*/ 3149600 w 6287089"/>
              <a:gd name="connsiteY57" fmla="*/ 136554 h 327054"/>
              <a:gd name="connsiteX58" fmla="*/ 3111500 w 6287089"/>
              <a:gd name="connsiteY58" fmla="*/ 111154 h 327054"/>
              <a:gd name="connsiteX59" fmla="*/ 3060700 w 6287089"/>
              <a:gd name="connsiteY59" fmla="*/ 98454 h 327054"/>
              <a:gd name="connsiteX60" fmla="*/ 2006600 w 6287089"/>
              <a:gd name="connsiteY60" fmla="*/ 85754 h 327054"/>
              <a:gd name="connsiteX61" fmla="*/ 1587500 w 6287089"/>
              <a:gd name="connsiteY61" fmla="*/ 60354 h 327054"/>
              <a:gd name="connsiteX62" fmla="*/ 1257300 w 6287089"/>
              <a:gd name="connsiteY62" fmla="*/ 73054 h 327054"/>
              <a:gd name="connsiteX63" fmla="*/ 609600 w 6287089"/>
              <a:gd name="connsiteY63" fmla="*/ 73054 h 327054"/>
              <a:gd name="connsiteX64" fmla="*/ 533400 w 6287089"/>
              <a:gd name="connsiteY64" fmla="*/ 111154 h 327054"/>
              <a:gd name="connsiteX65" fmla="*/ 495300 w 6287089"/>
              <a:gd name="connsiteY65" fmla="*/ 123854 h 327054"/>
              <a:gd name="connsiteX66" fmla="*/ 444500 w 6287089"/>
              <a:gd name="connsiteY66" fmla="*/ 161954 h 327054"/>
              <a:gd name="connsiteX67" fmla="*/ 368300 w 6287089"/>
              <a:gd name="connsiteY67" fmla="*/ 187354 h 327054"/>
              <a:gd name="connsiteX68" fmla="*/ 152400 w 6287089"/>
              <a:gd name="connsiteY68" fmla="*/ 149254 h 327054"/>
              <a:gd name="connsiteX69" fmla="*/ 25400 w 6287089"/>
              <a:gd name="connsiteY69" fmla="*/ 85754 h 327054"/>
              <a:gd name="connsiteX70" fmla="*/ 0 w 6287089"/>
              <a:gd name="connsiteY70" fmla="*/ 85754 h 32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87089" h="327054">
                <a:moveTo>
                  <a:pt x="114300" y="187354"/>
                </a:moveTo>
                <a:cubicBezTo>
                  <a:pt x="118533" y="204287"/>
                  <a:pt x="118340" y="222999"/>
                  <a:pt x="127000" y="238154"/>
                </a:cubicBezTo>
                <a:cubicBezTo>
                  <a:pt x="137181" y="255971"/>
                  <a:pt x="183054" y="292700"/>
                  <a:pt x="203200" y="301654"/>
                </a:cubicBezTo>
                <a:cubicBezTo>
                  <a:pt x="227666" y="312528"/>
                  <a:pt x="279400" y="327054"/>
                  <a:pt x="279400" y="327054"/>
                </a:cubicBezTo>
                <a:cubicBezTo>
                  <a:pt x="326761" y="323897"/>
                  <a:pt x="488274" y="317929"/>
                  <a:pt x="558800" y="301654"/>
                </a:cubicBezTo>
                <a:cubicBezTo>
                  <a:pt x="584888" y="295634"/>
                  <a:pt x="609600" y="284721"/>
                  <a:pt x="635000" y="276254"/>
                </a:cubicBezTo>
                <a:cubicBezTo>
                  <a:pt x="647700" y="272021"/>
                  <a:pt x="659787" y="264955"/>
                  <a:pt x="673100" y="263554"/>
                </a:cubicBezTo>
                <a:cubicBezTo>
                  <a:pt x="998707" y="229280"/>
                  <a:pt x="833623" y="242193"/>
                  <a:pt x="1168400" y="225454"/>
                </a:cubicBezTo>
                <a:cubicBezTo>
                  <a:pt x="1228277" y="215474"/>
                  <a:pt x="1242353" y="215210"/>
                  <a:pt x="1295400" y="200054"/>
                </a:cubicBezTo>
                <a:cubicBezTo>
                  <a:pt x="1308272" y="196376"/>
                  <a:pt x="1320373" y="189979"/>
                  <a:pt x="1333500" y="187354"/>
                </a:cubicBezTo>
                <a:cubicBezTo>
                  <a:pt x="1362853" y="181483"/>
                  <a:pt x="1392728" y="178610"/>
                  <a:pt x="1422400" y="174654"/>
                </a:cubicBezTo>
                <a:lnTo>
                  <a:pt x="1714500" y="136554"/>
                </a:lnTo>
                <a:cubicBezTo>
                  <a:pt x="1828800" y="145021"/>
                  <a:pt x="1943528" y="148940"/>
                  <a:pt x="2057400" y="161954"/>
                </a:cubicBezTo>
                <a:cubicBezTo>
                  <a:pt x="2092083" y="165918"/>
                  <a:pt x="2125133" y="178887"/>
                  <a:pt x="2159000" y="187354"/>
                </a:cubicBezTo>
                <a:lnTo>
                  <a:pt x="2209800" y="200054"/>
                </a:lnTo>
                <a:cubicBezTo>
                  <a:pt x="2226733" y="204287"/>
                  <a:pt x="2244041" y="207234"/>
                  <a:pt x="2260600" y="212754"/>
                </a:cubicBezTo>
                <a:cubicBezTo>
                  <a:pt x="2273300" y="216987"/>
                  <a:pt x="2285632" y="222550"/>
                  <a:pt x="2298700" y="225454"/>
                </a:cubicBezTo>
                <a:cubicBezTo>
                  <a:pt x="2329707" y="232345"/>
                  <a:pt x="2405382" y="240949"/>
                  <a:pt x="2438400" y="250854"/>
                </a:cubicBezTo>
                <a:cubicBezTo>
                  <a:pt x="2466650" y="259329"/>
                  <a:pt x="2508271" y="281903"/>
                  <a:pt x="2540000" y="288954"/>
                </a:cubicBezTo>
                <a:cubicBezTo>
                  <a:pt x="2565137" y="294540"/>
                  <a:pt x="2590865" y="297048"/>
                  <a:pt x="2616200" y="301654"/>
                </a:cubicBezTo>
                <a:cubicBezTo>
                  <a:pt x="2637438" y="305515"/>
                  <a:pt x="2658533" y="310121"/>
                  <a:pt x="2679700" y="314354"/>
                </a:cubicBezTo>
                <a:cubicBezTo>
                  <a:pt x="2806700" y="310121"/>
                  <a:pt x="2933825" y="308703"/>
                  <a:pt x="3060700" y="301654"/>
                </a:cubicBezTo>
                <a:cubicBezTo>
                  <a:pt x="3137928" y="297364"/>
                  <a:pt x="3118801" y="291581"/>
                  <a:pt x="3175000" y="276254"/>
                </a:cubicBezTo>
                <a:cubicBezTo>
                  <a:pt x="3282778" y="246860"/>
                  <a:pt x="3261646" y="252990"/>
                  <a:pt x="3365500" y="238154"/>
                </a:cubicBezTo>
                <a:lnTo>
                  <a:pt x="3479800" y="200054"/>
                </a:lnTo>
                <a:lnTo>
                  <a:pt x="3517900" y="187354"/>
                </a:lnTo>
                <a:cubicBezTo>
                  <a:pt x="3606800" y="191587"/>
                  <a:pt x="3695810" y="193931"/>
                  <a:pt x="3784600" y="200054"/>
                </a:cubicBezTo>
                <a:cubicBezTo>
                  <a:pt x="4150357" y="225279"/>
                  <a:pt x="3646783" y="200199"/>
                  <a:pt x="3975100" y="225454"/>
                </a:cubicBezTo>
                <a:cubicBezTo>
                  <a:pt x="4055407" y="231631"/>
                  <a:pt x="4135871" y="236543"/>
                  <a:pt x="4216400" y="238154"/>
                </a:cubicBezTo>
                <a:lnTo>
                  <a:pt x="5245100" y="250854"/>
                </a:lnTo>
                <a:cubicBezTo>
                  <a:pt x="5257800" y="259321"/>
                  <a:pt x="5268908" y="270895"/>
                  <a:pt x="5283200" y="276254"/>
                </a:cubicBezTo>
                <a:cubicBezTo>
                  <a:pt x="5306056" y="284825"/>
                  <a:pt x="5422399" y="299768"/>
                  <a:pt x="5435600" y="301654"/>
                </a:cubicBezTo>
                <a:cubicBezTo>
                  <a:pt x="5536167" y="299260"/>
                  <a:pt x="5893792" y="306176"/>
                  <a:pt x="6083300" y="276254"/>
                </a:cubicBezTo>
                <a:cubicBezTo>
                  <a:pt x="6161534" y="263901"/>
                  <a:pt x="6195053" y="254666"/>
                  <a:pt x="6261100" y="238154"/>
                </a:cubicBezTo>
                <a:cubicBezTo>
                  <a:pt x="6269567" y="225454"/>
                  <a:pt x="6284341" y="215164"/>
                  <a:pt x="6286500" y="200054"/>
                </a:cubicBezTo>
                <a:cubicBezTo>
                  <a:pt x="6288968" y="182775"/>
                  <a:pt x="6283482" y="163777"/>
                  <a:pt x="6273800" y="149254"/>
                </a:cubicBezTo>
                <a:cubicBezTo>
                  <a:pt x="6265333" y="136554"/>
                  <a:pt x="6250810" y="126013"/>
                  <a:pt x="6235700" y="123854"/>
                </a:cubicBezTo>
                <a:cubicBezTo>
                  <a:pt x="6160150" y="113061"/>
                  <a:pt x="6083300" y="115387"/>
                  <a:pt x="6007100" y="111154"/>
                </a:cubicBezTo>
                <a:cubicBezTo>
                  <a:pt x="5990167" y="106921"/>
                  <a:pt x="5973416" y="101877"/>
                  <a:pt x="5956300" y="98454"/>
                </a:cubicBezTo>
                <a:cubicBezTo>
                  <a:pt x="5745604" y="56315"/>
                  <a:pt x="5657995" y="91171"/>
                  <a:pt x="5359400" y="98454"/>
                </a:cubicBezTo>
                <a:cubicBezTo>
                  <a:pt x="5289311" y="115976"/>
                  <a:pt x="5298892" y="115746"/>
                  <a:pt x="5207000" y="123854"/>
                </a:cubicBezTo>
                <a:cubicBezTo>
                  <a:pt x="5097035" y="133557"/>
                  <a:pt x="4876800" y="149254"/>
                  <a:pt x="4876800" y="149254"/>
                </a:cubicBezTo>
                <a:cubicBezTo>
                  <a:pt x="4783667" y="145021"/>
                  <a:pt x="4690333" y="143989"/>
                  <a:pt x="4597400" y="136554"/>
                </a:cubicBezTo>
                <a:cubicBezTo>
                  <a:pt x="4545644" y="132414"/>
                  <a:pt x="4569498" y="116017"/>
                  <a:pt x="4521200" y="98454"/>
                </a:cubicBezTo>
                <a:cubicBezTo>
                  <a:pt x="4488393" y="86524"/>
                  <a:pt x="4454158" y="77991"/>
                  <a:pt x="4419600" y="73054"/>
                </a:cubicBezTo>
                <a:cubicBezTo>
                  <a:pt x="4389967" y="68821"/>
                  <a:pt x="4360179" y="65556"/>
                  <a:pt x="4330700" y="60354"/>
                </a:cubicBezTo>
                <a:cubicBezTo>
                  <a:pt x="4288185" y="52851"/>
                  <a:pt x="4246538" y="40309"/>
                  <a:pt x="4203700" y="34954"/>
                </a:cubicBezTo>
                <a:lnTo>
                  <a:pt x="4102100" y="22254"/>
                </a:lnTo>
                <a:cubicBezTo>
                  <a:pt x="4008967" y="26487"/>
                  <a:pt x="3915399" y="25022"/>
                  <a:pt x="3822700" y="34954"/>
                </a:cubicBezTo>
                <a:cubicBezTo>
                  <a:pt x="3796078" y="37806"/>
                  <a:pt x="3771359" y="50410"/>
                  <a:pt x="3746500" y="60354"/>
                </a:cubicBezTo>
                <a:cubicBezTo>
                  <a:pt x="3725333" y="68821"/>
                  <a:pt x="3703832" y="76495"/>
                  <a:pt x="3683000" y="85754"/>
                </a:cubicBezTo>
                <a:cubicBezTo>
                  <a:pt x="3665700" y="93443"/>
                  <a:pt x="3649601" y="103696"/>
                  <a:pt x="3632200" y="111154"/>
                </a:cubicBezTo>
                <a:cubicBezTo>
                  <a:pt x="3619895" y="116427"/>
                  <a:pt x="3606074" y="117867"/>
                  <a:pt x="3594100" y="123854"/>
                </a:cubicBezTo>
                <a:cubicBezTo>
                  <a:pt x="3572022" y="134893"/>
                  <a:pt x="3552678" y="150915"/>
                  <a:pt x="3530600" y="161954"/>
                </a:cubicBezTo>
                <a:cubicBezTo>
                  <a:pt x="3491445" y="181531"/>
                  <a:pt x="3425923" y="182976"/>
                  <a:pt x="3390900" y="187354"/>
                </a:cubicBezTo>
                <a:cubicBezTo>
                  <a:pt x="3348567" y="183121"/>
                  <a:pt x="3305716" y="182494"/>
                  <a:pt x="3263900" y="174654"/>
                </a:cubicBezTo>
                <a:cubicBezTo>
                  <a:pt x="3237585" y="169720"/>
                  <a:pt x="3213100" y="157721"/>
                  <a:pt x="3187700" y="149254"/>
                </a:cubicBezTo>
                <a:cubicBezTo>
                  <a:pt x="3175000" y="145021"/>
                  <a:pt x="3160739" y="143980"/>
                  <a:pt x="3149600" y="136554"/>
                </a:cubicBezTo>
                <a:cubicBezTo>
                  <a:pt x="3136900" y="128087"/>
                  <a:pt x="3125529" y="117167"/>
                  <a:pt x="3111500" y="111154"/>
                </a:cubicBezTo>
                <a:cubicBezTo>
                  <a:pt x="3095457" y="104278"/>
                  <a:pt x="3077633" y="102687"/>
                  <a:pt x="3060700" y="98454"/>
                </a:cubicBezTo>
                <a:cubicBezTo>
                  <a:pt x="2739919" y="-115400"/>
                  <a:pt x="3057198" y="85754"/>
                  <a:pt x="2006600" y="85754"/>
                </a:cubicBezTo>
                <a:cubicBezTo>
                  <a:pt x="1843545" y="85754"/>
                  <a:pt x="1738267" y="74060"/>
                  <a:pt x="1587500" y="60354"/>
                </a:cubicBezTo>
                <a:cubicBezTo>
                  <a:pt x="1477433" y="64587"/>
                  <a:pt x="1367448" y="73054"/>
                  <a:pt x="1257300" y="73054"/>
                </a:cubicBezTo>
                <a:cubicBezTo>
                  <a:pt x="535547" y="73054"/>
                  <a:pt x="998252" y="43158"/>
                  <a:pt x="609600" y="73054"/>
                </a:cubicBezTo>
                <a:cubicBezTo>
                  <a:pt x="513835" y="104976"/>
                  <a:pt x="631877" y="61915"/>
                  <a:pt x="533400" y="111154"/>
                </a:cubicBezTo>
                <a:cubicBezTo>
                  <a:pt x="521426" y="117141"/>
                  <a:pt x="508000" y="119621"/>
                  <a:pt x="495300" y="123854"/>
                </a:cubicBezTo>
                <a:cubicBezTo>
                  <a:pt x="478367" y="136554"/>
                  <a:pt x="463432" y="152488"/>
                  <a:pt x="444500" y="161954"/>
                </a:cubicBezTo>
                <a:cubicBezTo>
                  <a:pt x="420553" y="173928"/>
                  <a:pt x="368300" y="187354"/>
                  <a:pt x="368300" y="187354"/>
                </a:cubicBezTo>
                <a:cubicBezTo>
                  <a:pt x="323832" y="183311"/>
                  <a:pt x="203162" y="183095"/>
                  <a:pt x="152400" y="149254"/>
                </a:cubicBezTo>
                <a:cubicBezTo>
                  <a:pt x="85117" y="104399"/>
                  <a:pt x="92413" y="96923"/>
                  <a:pt x="25400" y="85754"/>
                </a:cubicBezTo>
                <a:cubicBezTo>
                  <a:pt x="17049" y="84362"/>
                  <a:pt x="8467" y="85754"/>
                  <a:pt x="0" y="8575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40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US" dirty="0"/>
              <a:t>Cost Recovery vs Operation Management</a:t>
            </a:r>
          </a:p>
          <a:p>
            <a:r>
              <a:rPr lang="en-US" dirty="0"/>
              <a:t>Municipalities / Utilities vs Community</a:t>
            </a:r>
          </a:p>
          <a:p>
            <a:r>
              <a:rPr lang="en-US" dirty="0"/>
              <a:t>Public / Private</a:t>
            </a:r>
          </a:p>
          <a:p>
            <a:r>
              <a:rPr lang="en-US" dirty="0"/>
              <a:t>Centralized /Decentralized</a:t>
            </a:r>
          </a:p>
          <a:p>
            <a:r>
              <a:rPr lang="en-US" dirty="0"/>
              <a:t>Basin / Administrative</a:t>
            </a:r>
          </a:p>
          <a:p>
            <a:r>
              <a:rPr lang="en-US" dirty="0"/>
              <a:t>Abstraction / Use</a:t>
            </a:r>
          </a:p>
        </p:txBody>
      </p:sp>
    </p:spTree>
    <p:extLst>
      <p:ext uri="{BB962C8B-B14F-4D97-AF65-F5344CB8AC3E}">
        <p14:creationId xmlns:p14="http://schemas.microsoft.com/office/powerpoint/2010/main" val="160981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0"/>
            <a:ext cx="8001000" cy="838200"/>
          </a:xfrm>
        </p:spPr>
        <p:txBody>
          <a:bodyPr/>
          <a:lstStyle/>
          <a:p>
            <a:pPr eaLnBrk="1" hangingPunct="1"/>
            <a:r>
              <a:rPr lang="en-US" b="1">
                <a:solidFill>
                  <a:srgbClr val="FF0000"/>
                </a:solidFill>
              </a:rPr>
              <a:t>WASH/Recent, Current &amp; Future</a:t>
            </a:r>
          </a:p>
        </p:txBody>
      </p:sp>
      <p:sp>
        <p:nvSpPr>
          <p:cNvPr id="11" name="Right Arrow 10"/>
          <p:cNvSpPr/>
          <p:nvPr/>
        </p:nvSpPr>
        <p:spPr>
          <a:xfrm>
            <a:off x="1524000" y="3124200"/>
            <a:ext cx="9144000" cy="99060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grpSp>
        <p:nvGrpSpPr>
          <p:cNvPr id="2" name="Group 27"/>
          <p:cNvGrpSpPr>
            <a:grpSpLocks/>
          </p:cNvGrpSpPr>
          <p:nvPr/>
        </p:nvGrpSpPr>
        <p:grpSpPr bwMode="auto">
          <a:xfrm>
            <a:off x="1676400" y="1665288"/>
            <a:ext cx="1600200" cy="1687512"/>
            <a:chOff x="152400" y="1664731"/>
            <a:chExt cx="1219200" cy="1688069"/>
          </a:xfrm>
        </p:grpSpPr>
        <p:sp>
          <p:nvSpPr>
            <p:cNvPr id="6" name="Rectangle 5"/>
            <p:cNvSpPr/>
            <p:nvPr/>
          </p:nvSpPr>
          <p:spPr>
            <a:xfrm>
              <a:off x="152400" y="1664731"/>
              <a:ext cx="1219200" cy="1384757"/>
            </a:xfrm>
            <a:prstGeom prst="rect">
              <a:avLst/>
            </a:prstGeom>
          </p:spPr>
          <p:txBody>
            <a:bodyPr>
              <a:spAutoFit/>
            </a:bodyPr>
            <a:lstStyle/>
            <a:p>
              <a:pPr marL="0" lvl="1">
                <a:defRPr/>
              </a:pPr>
              <a:r>
                <a:rPr lang="en-US" sz="1400" b="1" dirty="0">
                  <a:latin typeface="+mj-lt"/>
                  <a:cs typeface="Arial" charset="0"/>
                </a:rPr>
                <a:t>Report from the League of Nations Health Organization on water supply and sewage treatment</a:t>
              </a:r>
            </a:p>
          </p:txBody>
        </p:sp>
        <p:sp>
          <p:nvSpPr>
            <p:cNvPr id="12" name="Flowchart: Alternate Process 11"/>
            <p:cNvSpPr/>
            <p:nvPr/>
          </p:nvSpPr>
          <p:spPr>
            <a:xfrm>
              <a:off x="152400" y="3047899"/>
              <a:ext cx="762000" cy="304901"/>
            </a:xfrm>
            <a:prstGeom prst="flowChartAlternateProcess">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rPr>
                <a:t>1936</a:t>
              </a:r>
            </a:p>
          </p:txBody>
        </p:sp>
      </p:grpSp>
      <p:grpSp>
        <p:nvGrpSpPr>
          <p:cNvPr id="3" name="Group 28"/>
          <p:cNvGrpSpPr>
            <a:grpSpLocks/>
          </p:cNvGrpSpPr>
          <p:nvPr/>
        </p:nvGrpSpPr>
        <p:grpSpPr bwMode="auto">
          <a:xfrm>
            <a:off x="3505200" y="838200"/>
            <a:ext cx="2362200" cy="2514600"/>
            <a:chOff x="1905000" y="990600"/>
            <a:chExt cx="1981200" cy="2514600"/>
          </a:xfrm>
        </p:grpSpPr>
        <p:sp>
          <p:nvSpPr>
            <p:cNvPr id="8" name="Rectangle 7"/>
            <p:cNvSpPr/>
            <p:nvPr/>
          </p:nvSpPr>
          <p:spPr>
            <a:xfrm>
              <a:off x="1905000" y="990600"/>
              <a:ext cx="1981200" cy="2032000"/>
            </a:xfrm>
            <a:prstGeom prst="rect">
              <a:avLst/>
            </a:prstGeom>
          </p:spPr>
          <p:txBody>
            <a:bodyPr>
              <a:spAutoFit/>
            </a:bodyPr>
            <a:lstStyle/>
            <a:p>
              <a:pPr>
                <a:defRPr/>
              </a:pPr>
              <a:r>
                <a:rPr lang="en-US" sz="1400" b="1" dirty="0">
                  <a:latin typeface="+mj-lt"/>
                  <a:cs typeface="Arial" charset="0"/>
                </a:rPr>
                <a:t>WHO and UNICEF  conduct pilot projects focusing on rural sanitation</a:t>
              </a:r>
            </a:p>
            <a:p>
              <a:pPr>
                <a:defRPr/>
              </a:pPr>
              <a:endParaRPr lang="en-US" sz="1400" b="1" dirty="0">
                <a:latin typeface="+mj-lt"/>
                <a:cs typeface="Arial" charset="0"/>
              </a:endParaRPr>
            </a:p>
            <a:p>
              <a:pPr>
                <a:defRPr/>
              </a:pPr>
              <a:r>
                <a:rPr lang="en-US" sz="1400" b="1" dirty="0">
                  <a:latin typeface="+mj-lt"/>
                  <a:cs typeface="Arial" charset="0"/>
                </a:rPr>
                <a:t>Reduce disease through introduction of safe water technologies and demonstration of excreta disposal methods.</a:t>
              </a:r>
            </a:p>
          </p:txBody>
        </p:sp>
        <p:sp>
          <p:nvSpPr>
            <p:cNvPr id="15" name="Flowchart: Alternate Process 14"/>
            <p:cNvSpPr/>
            <p:nvPr/>
          </p:nvSpPr>
          <p:spPr>
            <a:xfrm>
              <a:off x="1905000" y="3200400"/>
              <a:ext cx="838815" cy="304800"/>
            </a:xfrm>
            <a:prstGeom prst="flowChartAlternateProcess">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rPr>
                <a:t>1950s</a:t>
              </a:r>
            </a:p>
          </p:txBody>
        </p:sp>
      </p:grpSp>
      <p:grpSp>
        <p:nvGrpSpPr>
          <p:cNvPr id="4" name="Group 29"/>
          <p:cNvGrpSpPr>
            <a:grpSpLocks/>
          </p:cNvGrpSpPr>
          <p:nvPr/>
        </p:nvGrpSpPr>
        <p:grpSpPr bwMode="auto">
          <a:xfrm>
            <a:off x="1905000" y="3867150"/>
            <a:ext cx="2286000" cy="2309138"/>
            <a:chOff x="762000" y="3867150"/>
            <a:chExt cx="2057400" cy="2309726"/>
          </a:xfrm>
        </p:grpSpPr>
        <p:sp>
          <p:nvSpPr>
            <p:cNvPr id="7" name="Rectangle 6"/>
            <p:cNvSpPr/>
            <p:nvPr/>
          </p:nvSpPr>
          <p:spPr>
            <a:xfrm>
              <a:off x="762000" y="4145034"/>
              <a:ext cx="2057400" cy="2031842"/>
            </a:xfrm>
            <a:prstGeom prst="rect">
              <a:avLst/>
            </a:prstGeom>
          </p:spPr>
          <p:txBody>
            <a:bodyPr>
              <a:spAutoFit/>
            </a:bodyPr>
            <a:lstStyle/>
            <a:p>
              <a:pPr>
                <a:defRPr/>
              </a:pPr>
              <a:r>
                <a:rPr lang="en-US" sz="1400" b="1" dirty="0">
                  <a:latin typeface="+mj-lt"/>
                  <a:cs typeface="Arial" charset="0"/>
                </a:rPr>
                <a:t>WHO established, Committee on Environmental Sanitation established</a:t>
              </a:r>
            </a:p>
            <a:p>
              <a:pPr>
                <a:buFont typeface="Arial" pitchFamily="34" charset="0"/>
                <a:buChar char="•"/>
                <a:defRPr/>
              </a:pPr>
              <a:endParaRPr lang="en-US" sz="1400" b="1" dirty="0">
                <a:latin typeface="+mj-lt"/>
                <a:cs typeface="Arial" charset="0"/>
              </a:endParaRPr>
            </a:p>
            <a:p>
              <a:pPr>
                <a:defRPr/>
              </a:pPr>
              <a:r>
                <a:rPr lang="en-US" sz="1400" b="1" dirty="0">
                  <a:latin typeface="+mj-lt"/>
                  <a:cs typeface="Arial" charset="0"/>
                </a:rPr>
                <a:t>Promote the improvement of environmental hygiene, including sanitation. Minimize the burden of water associated ill-health.</a:t>
              </a:r>
            </a:p>
          </p:txBody>
        </p:sp>
        <p:sp>
          <p:nvSpPr>
            <p:cNvPr id="16" name="Flowchart: Alternate Process 15"/>
            <p:cNvSpPr/>
            <p:nvPr/>
          </p:nvSpPr>
          <p:spPr>
            <a:xfrm>
              <a:off x="762000" y="3867150"/>
              <a:ext cx="761524" cy="304878"/>
            </a:xfrm>
            <a:prstGeom prst="flowChartAlternateProcess">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mj-lt"/>
                </a:rPr>
                <a:t>1948</a:t>
              </a:r>
            </a:p>
          </p:txBody>
        </p:sp>
      </p:grpSp>
      <p:grpSp>
        <p:nvGrpSpPr>
          <p:cNvPr id="5" name="Group 30"/>
          <p:cNvGrpSpPr>
            <a:grpSpLocks/>
          </p:cNvGrpSpPr>
          <p:nvPr/>
        </p:nvGrpSpPr>
        <p:grpSpPr bwMode="auto">
          <a:xfrm>
            <a:off x="4648200" y="3867151"/>
            <a:ext cx="1981200" cy="2524125"/>
            <a:chOff x="3124200" y="3867150"/>
            <a:chExt cx="1981200" cy="2525224"/>
          </a:xfrm>
        </p:grpSpPr>
        <p:sp>
          <p:nvSpPr>
            <p:cNvPr id="9" name="Rectangle 8"/>
            <p:cNvSpPr/>
            <p:nvPr/>
          </p:nvSpPr>
          <p:spPr>
            <a:xfrm>
              <a:off x="3124200" y="4145084"/>
              <a:ext cx="1981200" cy="2247290"/>
            </a:xfrm>
            <a:prstGeom prst="rect">
              <a:avLst/>
            </a:prstGeom>
          </p:spPr>
          <p:txBody>
            <a:bodyPr>
              <a:spAutoFit/>
            </a:bodyPr>
            <a:lstStyle/>
            <a:p>
              <a:pPr>
                <a:defRPr/>
              </a:pPr>
              <a:r>
                <a:rPr lang="en-US" sz="1400" b="1" dirty="0">
                  <a:latin typeface="+mj-lt"/>
                  <a:cs typeface="Arial" charset="0"/>
                </a:rPr>
                <a:t>Established Community Water Supply (CWS) Programme</a:t>
              </a:r>
            </a:p>
            <a:p>
              <a:pPr>
                <a:defRPr/>
              </a:pPr>
              <a:endParaRPr lang="en-US" sz="1400" b="1" dirty="0">
                <a:latin typeface="+mj-lt"/>
                <a:cs typeface="Arial" charset="0"/>
              </a:endParaRPr>
            </a:p>
            <a:p>
              <a:pPr>
                <a:defRPr/>
              </a:pPr>
              <a:r>
                <a:rPr lang="en-US" sz="1400" b="1" dirty="0">
                  <a:latin typeface="+mj-lt"/>
                  <a:cs typeface="Arial" charset="0"/>
                </a:rPr>
                <a:t>Develop water supplies that were adequate, in quality and quantity, to provide for all public, agricultural and industrial needs</a:t>
              </a:r>
            </a:p>
          </p:txBody>
        </p:sp>
        <p:sp>
          <p:nvSpPr>
            <p:cNvPr id="17" name="Flowchart: Alternate Process 16"/>
            <p:cNvSpPr/>
            <p:nvPr/>
          </p:nvSpPr>
          <p:spPr>
            <a:xfrm>
              <a:off x="3124200" y="3867150"/>
              <a:ext cx="838200" cy="304933"/>
            </a:xfrm>
            <a:prstGeom prst="flowChartAlternateProcess">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mj-lt"/>
                </a:rPr>
                <a:t>1960s</a:t>
              </a:r>
            </a:p>
          </p:txBody>
        </p:sp>
      </p:grpSp>
      <p:grpSp>
        <p:nvGrpSpPr>
          <p:cNvPr id="10" name="Group 31"/>
          <p:cNvGrpSpPr>
            <a:grpSpLocks/>
          </p:cNvGrpSpPr>
          <p:nvPr/>
        </p:nvGrpSpPr>
        <p:grpSpPr bwMode="auto">
          <a:xfrm>
            <a:off x="6096000" y="1143000"/>
            <a:ext cx="2438400" cy="2209800"/>
            <a:chOff x="4572000" y="1480066"/>
            <a:chExt cx="2209800" cy="2209191"/>
          </a:xfrm>
        </p:grpSpPr>
        <p:sp>
          <p:nvSpPr>
            <p:cNvPr id="19" name="Flowchart: Alternate Process 18"/>
            <p:cNvSpPr/>
            <p:nvPr/>
          </p:nvSpPr>
          <p:spPr>
            <a:xfrm>
              <a:off x="4572000" y="3384541"/>
              <a:ext cx="838746" cy="304716"/>
            </a:xfrm>
            <a:prstGeom prst="flowChartAlternateProcess">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rPr>
                <a:t>1970s</a:t>
              </a:r>
            </a:p>
          </p:txBody>
        </p:sp>
        <p:sp>
          <p:nvSpPr>
            <p:cNvPr id="21" name="Rectangle 20"/>
            <p:cNvSpPr/>
            <p:nvPr/>
          </p:nvSpPr>
          <p:spPr>
            <a:xfrm>
              <a:off x="4572000" y="1480066"/>
              <a:ext cx="2209800" cy="1815600"/>
            </a:xfrm>
            <a:prstGeom prst="rect">
              <a:avLst/>
            </a:prstGeom>
          </p:spPr>
          <p:txBody>
            <a:bodyPr>
              <a:spAutoFit/>
            </a:bodyPr>
            <a:lstStyle/>
            <a:p>
              <a:pPr>
                <a:defRPr/>
              </a:pPr>
              <a:r>
                <a:rPr lang="en-US" sz="1400" b="1" dirty="0">
                  <a:latin typeface="+mj-lt"/>
                  <a:cs typeface="Arial" charset="0"/>
                </a:rPr>
                <a:t>United Nations Conference on Water in 1977</a:t>
              </a:r>
            </a:p>
            <a:p>
              <a:pPr>
                <a:defRPr/>
              </a:pPr>
              <a:endParaRPr lang="en-US" sz="1400" b="1" dirty="0">
                <a:latin typeface="+mj-lt"/>
                <a:cs typeface="Arial" charset="0"/>
              </a:endParaRPr>
            </a:p>
            <a:p>
              <a:pPr>
                <a:defRPr/>
              </a:pPr>
              <a:r>
                <a:rPr lang="en-US" sz="1400" b="1" dirty="0">
                  <a:latin typeface="+mj-lt"/>
                  <a:cs typeface="Arial" charset="0"/>
                </a:rPr>
                <a:t>Adopt </a:t>
              </a:r>
              <a:r>
                <a:rPr lang="en-US" sz="1400" b="1" dirty="0" err="1">
                  <a:latin typeface="+mj-lt"/>
                  <a:cs typeface="Arial" charset="0"/>
                </a:rPr>
                <a:t>programmes</a:t>
              </a:r>
              <a:r>
                <a:rPr lang="en-US" sz="1400" b="1" dirty="0">
                  <a:latin typeface="+mj-lt"/>
                  <a:cs typeface="Arial" charset="0"/>
                </a:rPr>
                <a:t> with realistic standards for quality and quantity to provide water for urban and rural areas by 1990, if possible</a:t>
              </a:r>
            </a:p>
          </p:txBody>
        </p:sp>
      </p:grpSp>
      <p:grpSp>
        <p:nvGrpSpPr>
          <p:cNvPr id="13" name="Group 32"/>
          <p:cNvGrpSpPr>
            <a:grpSpLocks/>
          </p:cNvGrpSpPr>
          <p:nvPr/>
        </p:nvGrpSpPr>
        <p:grpSpPr bwMode="auto">
          <a:xfrm>
            <a:off x="7315200" y="3886201"/>
            <a:ext cx="1600200" cy="2309813"/>
            <a:chOff x="5638800" y="3867150"/>
            <a:chExt cx="1371600" cy="2309725"/>
          </a:xfrm>
        </p:grpSpPr>
        <p:sp>
          <p:nvSpPr>
            <p:cNvPr id="22" name="Rectangle 21"/>
            <p:cNvSpPr/>
            <p:nvPr/>
          </p:nvSpPr>
          <p:spPr>
            <a:xfrm>
              <a:off x="5638800" y="4144952"/>
              <a:ext cx="1371600" cy="2031923"/>
            </a:xfrm>
            <a:prstGeom prst="rect">
              <a:avLst/>
            </a:prstGeom>
          </p:spPr>
          <p:txBody>
            <a:bodyPr>
              <a:spAutoFit/>
            </a:bodyPr>
            <a:lstStyle/>
            <a:p>
              <a:pPr>
                <a:defRPr/>
              </a:pPr>
              <a:r>
                <a:rPr lang="en-US" sz="1400" b="1" dirty="0">
                  <a:latin typeface="+mj-lt"/>
                  <a:cs typeface="Arial" charset="0"/>
                </a:rPr>
                <a:t>International Drinking Water Supply and Sanitation Decade</a:t>
              </a:r>
            </a:p>
            <a:p>
              <a:pPr>
                <a:defRPr/>
              </a:pPr>
              <a:endParaRPr lang="en-US" sz="1400" b="1" dirty="0">
                <a:latin typeface="+mj-lt"/>
                <a:cs typeface="Arial" charset="0"/>
              </a:endParaRPr>
            </a:p>
            <a:p>
              <a:pPr>
                <a:defRPr/>
              </a:pPr>
              <a:r>
                <a:rPr lang="en-US" sz="1400" b="1" dirty="0">
                  <a:latin typeface="+mj-lt"/>
                  <a:cs typeface="Arial" charset="0"/>
                </a:rPr>
                <a:t>Priority to the poor, less privileged and to water scarce areas</a:t>
              </a:r>
            </a:p>
          </p:txBody>
        </p:sp>
        <p:sp>
          <p:nvSpPr>
            <p:cNvPr id="23" name="Flowchart: Alternate Process 22"/>
            <p:cNvSpPr/>
            <p:nvPr/>
          </p:nvSpPr>
          <p:spPr>
            <a:xfrm>
              <a:off x="5715000" y="3867150"/>
              <a:ext cx="838200" cy="304788"/>
            </a:xfrm>
            <a:prstGeom prst="flowChartAlternateProcess">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mj-lt"/>
                </a:rPr>
                <a:t>1980s</a:t>
              </a:r>
            </a:p>
          </p:txBody>
        </p:sp>
      </p:grpSp>
      <p:grpSp>
        <p:nvGrpSpPr>
          <p:cNvPr id="14" name="Group 34"/>
          <p:cNvGrpSpPr>
            <a:grpSpLocks/>
          </p:cNvGrpSpPr>
          <p:nvPr/>
        </p:nvGrpSpPr>
        <p:grpSpPr bwMode="auto">
          <a:xfrm>
            <a:off x="8534400" y="1143000"/>
            <a:ext cx="1981200" cy="2057400"/>
            <a:chOff x="7162800" y="1295400"/>
            <a:chExt cx="1600200" cy="2057400"/>
          </a:xfrm>
        </p:grpSpPr>
        <p:sp>
          <p:nvSpPr>
            <p:cNvPr id="24" name="Flowchart: Alternate Process 23"/>
            <p:cNvSpPr/>
            <p:nvPr/>
          </p:nvSpPr>
          <p:spPr>
            <a:xfrm>
              <a:off x="7162800" y="3048000"/>
              <a:ext cx="838566" cy="304800"/>
            </a:xfrm>
            <a:prstGeom prst="flowChartAlternateProcess">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rPr>
                <a:t>1990</a:t>
              </a:r>
            </a:p>
          </p:txBody>
        </p:sp>
        <p:sp>
          <p:nvSpPr>
            <p:cNvPr id="25" name="Rectangle 24"/>
            <p:cNvSpPr/>
            <p:nvPr/>
          </p:nvSpPr>
          <p:spPr>
            <a:xfrm>
              <a:off x="7162800" y="1295400"/>
              <a:ext cx="1600200" cy="2032000"/>
            </a:xfrm>
            <a:prstGeom prst="rect">
              <a:avLst/>
            </a:prstGeom>
          </p:spPr>
          <p:txBody>
            <a:bodyPr>
              <a:spAutoFit/>
            </a:bodyPr>
            <a:lstStyle/>
            <a:p>
              <a:pPr>
                <a:defRPr/>
              </a:pPr>
              <a:r>
                <a:rPr lang="en-US" sz="1400" b="1" dirty="0">
                  <a:latin typeface="+mj-lt"/>
                  <a:cs typeface="Arial" charset="0"/>
                </a:rPr>
                <a:t>Changed universal access goal from 1990 to 2000</a:t>
              </a:r>
            </a:p>
            <a:p>
              <a:pPr>
                <a:defRPr/>
              </a:pPr>
              <a:endParaRPr lang="en-US" sz="1400" b="1" dirty="0">
                <a:latin typeface="+mj-lt"/>
                <a:cs typeface="Arial" charset="0"/>
              </a:endParaRPr>
            </a:p>
            <a:p>
              <a:pPr>
                <a:defRPr/>
              </a:pPr>
              <a:r>
                <a:rPr lang="en-US" sz="1400" b="1" dirty="0">
                  <a:latin typeface="+mj-lt"/>
                  <a:cs typeface="Arial" charset="0"/>
                </a:rPr>
                <a:t>Water</a:t>
              </a:r>
            </a:p>
            <a:p>
              <a:pPr>
                <a:defRPr/>
              </a:pPr>
              <a:r>
                <a:rPr lang="en-US" sz="1400" b="1" dirty="0">
                  <a:latin typeface="+mj-lt"/>
                  <a:cs typeface="Arial" charset="0"/>
                </a:rPr>
                <a:t>Supply and Sanitation Collaborative Council (WSSCC) established</a:t>
              </a:r>
            </a:p>
            <a:p>
              <a:pPr>
                <a:defRPr/>
              </a:pPr>
              <a:endParaRPr lang="en-US" sz="1400" b="1" dirty="0">
                <a:latin typeface="+mj-lt"/>
                <a:cs typeface="Arial" charset="0"/>
              </a:endParaRPr>
            </a:p>
          </p:txBody>
        </p:sp>
      </p:grpSp>
      <p:grpSp>
        <p:nvGrpSpPr>
          <p:cNvPr id="18" name="Group 33"/>
          <p:cNvGrpSpPr>
            <a:grpSpLocks/>
          </p:cNvGrpSpPr>
          <p:nvPr/>
        </p:nvGrpSpPr>
        <p:grpSpPr bwMode="auto">
          <a:xfrm>
            <a:off x="8991600" y="3870325"/>
            <a:ext cx="1676400" cy="1263669"/>
            <a:chOff x="7467600" y="3870387"/>
            <a:chExt cx="1447800" cy="1131263"/>
          </a:xfrm>
        </p:grpSpPr>
        <p:sp>
          <p:nvSpPr>
            <p:cNvPr id="26" name="Rectangle 25"/>
            <p:cNvSpPr/>
            <p:nvPr/>
          </p:nvSpPr>
          <p:spPr>
            <a:xfrm>
              <a:off x="7467600" y="4147514"/>
              <a:ext cx="1447800" cy="854136"/>
            </a:xfrm>
            <a:prstGeom prst="rect">
              <a:avLst/>
            </a:prstGeom>
          </p:spPr>
          <p:txBody>
            <a:bodyPr>
              <a:spAutoFit/>
            </a:bodyPr>
            <a:lstStyle/>
            <a:p>
              <a:pPr>
                <a:defRPr/>
              </a:pPr>
              <a:r>
                <a:rPr lang="en-US" sz="1400" b="1" dirty="0">
                  <a:latin typeface="+mj-lt"/>
                  <a:cs typeface="Arial" charset="0"/>
                </a:rPr>
                <a:t>Emphasized focus on high-risk communities and sanitation</a:t>
              </a:r>
            </a:p>
          </p:txBody>
        </p:sp>
        <p:sp>
          <p:nvSpPr>
            <p:cNvPr id="27" name="Flowchart: Alternate Process 26"/>
            <p:cNvSpPr/>
            <p:nvPr/>
          </p:nvSpPr>
          <p:spPr>
            <a:xfrm>
              <a:off x="7467600" y="3870387"/>
              <a:ext cx="837695" cy="304129"/>
            </a:xfrm>
            <a:prstGeom prst="flowChartAlternateProcess">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mj-lt"/>
                </a:rPr>
                <a:t>1990s</a:t>
              </a:r>
            </a:p>
          </p:txBody>
        </p:sp>
      </p:grpSp>
      <p:sp>
        <p:nvSpPr>
          <p:cNvPr id="36" name="Flowchart: Alternate Process 35"/>
          <p:cNvSpPr/>
          <p:nvPr/>
        </p:nvSpPr>
        <p:spPr>
          <a:xfrm>
            <a:off x="1905000" y="3467100"/>
            <a:ext cx="1524000" cy="2667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rgbClr val="FF0000"/>
                </a:solidFill>
              </a:rPr>
              <a:t>Environmental Sanitation</a:t>
            </a:r>
          </a:p>
        </p:txBody>
      </p:sp>
      <p:sp>
        <p:nvSpPr>
          <p:cNvPr id="37" name="Flowchart: Alternate Process 36"/>
          <p:cNvSpPr/>
          <p:nvPr/>
        </p:nvSpPr>
        <p:spPr>
          <a:xfrm>
            <a:off x="4572000" y="3429000"/>
            <a:ext cx="1219200" cy="3810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rgbClr val="FF0000"/>
                </a:solidFill>
              </a:rPr>
              <a:t>Community Water Supply </a:t>
            </a:r>
          </a:p>
        </p:txBody>
      </p:sp>
      <p:sp>
        <p:nvSpPr>
          <p:cNvPr id="38" name="Flowchart: Alternate Process 37"/>
          <p:cNvSpPr/>
          <p:nvPr/>
        </p:nvSpPr>
        <p:spPr>
          <a:xfrm>
            <a:off x="6019800" y="3429000"/>
            <a:ext cx="1676400" cy="3810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rgbClr val="FF0000"/>
                </a:solidFill>
              </a:rPr>
              <a:t>Health and Environment</a:t>
            </a:r>
          </a:p>
        </p:txBody>
      </p:sp>
      <p:sp>
        <p:nvSpPr>
          <p:cNvPr id="39" name="Flowchart: Alternate Process 38"/>
          <p:cNvSpPr/>
          <p:nvPr/>
        </p:nvSpPr>
        <p:spPr>
          <a:xfrm>
            <a:off x="7391400" y="3429000"/>
            <a:ext cx="1143000" cy="3810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rgbClr val="FF0000"/>
                </a:solidFill>
              </a:rPr>
              <a:t>Water and Sanitation</a:t>
            </a:r>
          </a:p>
        </p:txBody>
      </p:sp>
      <p:sp>
        <p:nvSpPr>
          <p:cNvPr id="40" name="Flowchart: Alternate Process 39"/>
          <p:cNvSpPr/>
          <p:nvPr/>
        </p:nvSpPr>
        <p:spPr>
          <a:xfrm>
            <a:off x="8839200" y="3429000"/>
            <a:ext cx="1676400" cy="3810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rgbClr val="FF0000"/>
                </a:solidFill>
              </a:rPr>
              <a:t>Health and Development</a:t>
            </a:r>
          </a:p>
        </p:txBody>
      </p:sp>
      <p:sp>
        <p:nvSpPr>
          <p:cNvPr id="41" name="Flowchart: Alternate Process 40"/>
          <p:cNvSpPr/>
          <p:nvPr/>
        </p:nvSpPr>
        <p:spPr>
          <a:xfrm>
            <a:off x="3429000" y="3429000"/>
            <a:ext cx="990600" cy="3810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rgbClr val="FF0000"/>
                </a:solidFill>
              </a:rPr>
              <a:t>Field activities</a:t>
            </a:r>
          </a:p>
        </p:txBody>
      </p:sp>
      <p:pic>
        <p:nvPicPr>
          <p:cNvPr id="34" name="Picture 33" descr="AAUlogo.jpg"/>
          <p:cNvPicPr>
            <a:picLocks noChangeAspect="1"/>
          </p:cNvPicPr>
          <p:nvPr/>
        </p:nvPicPr>
        <p:blipFill>
          <a:blip r:embed="rId3" cstate="print"/>
          <a:srcRect l="8354" t="8524" r="8105" b="6234"/>
          <a:stretch>
            <a:fillRect/>
          </a:stretch>
        </p:blipFill>
        <p:spPr>
          <a:xfrm>
            <a:off x="9982200" y="0"/>
            <a:ext cx="685800" cy="670560"/>
          </a:xfrm>
          <a:prstGeom prst="ellipse">
            <a:avLst/>
          </a:prstGeom>
        </p:spPr>
      </p:pic>
    </p:spTree>
    <p:extLst>
      <p:ext uri="{BB962C8B-B14F-4D97-AF65-F5344CB8AC3E}">
        <p14:creationId xmlns:p14="http://schemas.microsoft.com/office/powerpoint/2010/main" val="1322528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3000"/>
                                        <p:tgtEl>
                                          <p:spTgt spid="1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3000" fill="hold"/>
                                        <p:tgtEl>
                                          <p:spTgt spid="36"/>
                                        </p:tgtEl>
                                        <p:attrNameLst>
                                          <p:attrName>ppt_x</p:attrName>
                                        </p:attrNameLst>
                                      </p:cBhvr>
                                      <p:tavLst>
                                        <p:tav tm="0">
                                          <p:val>
                                            <p:strVal val="0-#ppt_w/2"/>
                                          </p:val>
                                        </p:tav>
                                        <p:tav tm="100000">
                                          <p:val>
                                            <p:strVal val="#ppt_x"/>
                                          </p:val>
                                        </p:tav>
                                      </p:tavLst>
                                    </p:anim>
                                    <p:anim calcmode="lin" valueType="num">
                                      <p:cBhvr additive="base">
                                        <p:cTn id="11" dur="3000" fill="hold"/>
                                        <p:tgtEl>
                                          <p:spTgt spid="36"/>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2000"/>
                                        <p:tgtEl>
                                          <p:spTgt spid="2"/>
                                        </p:tgtEl>
                                      </p:cBhvr>
                                    </p:animEffect>
                                  </p:childTnLst>
                                </p:cTn>
                              </p:par>
                            </p:childTnLst>
                          </p:cTn>
                        </p:par>
                        <p:par>
                          <p:cTn id="16" fill="hold" nodeType="afterGroup">
                            <p:stCondLst>
                              <p:cond delay="50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2000"/>
                                        <p:tgtEl>
                                          <p:spTgt spid="4"/>
                                        </p:tgtEl>
                                      </p:cBhvr>
                                    </p:animEffect>
                                  </p:childTnLst>
                                </p:cTn>
                              </p:par>
                            </p:childTnLst>
                          </p:cTn>
                        </p:par>
                        <p:par>
                          <p:cTn id="20" fill="hold" nodeType="afterGroup">
                            <p:stCondLst>
                              <p:cond delay="7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2000"/>
                                        <p:tgtEl>
                                          <p:spTgt spid="3"/>
                                        </p:tgtEl>
                                      </p:cBhvr>
                                    </p:animEffect>
                                  </p:childTnLst>
                                </p:cTn>
                              </p:par>
                            </p:childTnLst>
                          </p:cTn>
                        </p:par>
                        <p:par>
                          <p:cTn id="24" fill="hold" nodeType="afterGroup">
                            <p:stCondLst>
                              <p:cond delay="9000"/>
                            </p:stCondLst>
                            <p:childTnLst>
                              <p:par>
                                <p:cTn id="25" presetID="2" presetClass="entr" presetSubtype="8"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3000" fill="hold"/>
                                        <p:tgtEl>
                                          <p:spTgt spid="41"/>
                                        </p:tgtEl>
                                        <p:attrNameLst>
                                          <p:attrName>ppt_x</p:attrName>
                                        </p:attrNameLst>
                                      </p:cBhvr>
                                      <p:tavLst>
                                        <p:tav tm="0">
                                          <p:val>
                                            <p:strVal val="0-#ppt_w/2"/>
                                          </p:val>
                                        </p:tav>
                                        <p:tav tm="100000">
                                          <p:val>
                                            <p:strVal val="#ppt_x"/>
                                          </p:val>
                                        </p:tav>
                                      </p:tavLst>
                                    </p:anim>
                                    <p:anim calcmode="lin" valueType="num">
                                      <p:cBhvr additive="base">
                                        <p:cTn id="28" dur="3000" fill="hold"/>
                                        <p:tgtEl>
                                          <p:spTgt spid="4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000"/>
                            </p:stCondLst>
                            <p:childTnLst>
                              <p:par>
                                <p:cTn id="30" presetID="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3000" fill="hold"/>
                                        <p:tgtEl>
                                          <p:spTgt spid="37"/>
                                        </p:tgtEl>
                                        <p:attrNameLst>
                                          <p:attrName>ppt_x</p:attrName>
                                        </p:attrNameLst>
                                      </p:cBhvr>
                                      <p:tavLst>
                                        <p:tav tm="0">
                                          <p:val>
                                            <p:strVal val="0-#ppt_w/2"/>
                                          </p:val>
                                        </p:tav>
                                        <p:tav tm="100000">
                                          <p:val>
                                            <p:strVal val="#ppt_x"/>
                                          </p:val>
                                        </p:tav>
                                      </p:tavLst>
                                    </p:anim>
                                    <p:anim calcmode="lin" valueType="num">
                                      <p:cBhvr additive="base">
                                        <p:cTn id="33" dur="3000" fill="hold"/>
                                        <p:tgtEl>
                                          <p:spTgt spid="3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5000"/>
                            </p:stCondLst>
                            <p:childTnLst>
                              <p:par>
                                <p:cTn id="35" presetID="9"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2000"/>
                                        <p:tgtEl>
                                          <p:spTgt spid="5"/>
                                        </p:tgtEl>
                                      </p:cBhvr>
                                    </p:animEffect>
                                  </p:childTnLst>
                                </p:cTn>
                              </p:par>
                            </p:childTnLst>
                          </p:cTn>
                        </p:par>
                        <p:par>
                          <p:cTn id="38" fill="hold" nodeType="afterGroup">
                            <p:stCondLst>
                              <p:cond delay="17000"/>
                            </p:stCondLst>
                            <p:childTnLst>
                              <p:par>
                                <p:cTn id="39" presetID="2" presetClass="entr" presetSubtype="8"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3000" fill="hold"/>
                                        <p:tgtEl>
                                          <p:spTgt spid="38"/>
                                        </p:tgtEl>
                                        <p:attrNameLst>
                                          <p:attrName>ppt_x</p:attrName>
                                        </p:attrNameLst>
                                      </p:cBhvr>
                                      <p:tavLst>
                                        <p:tav tm="0">
                                          <p:val>
                                            <p:strVal val="0-#ppt_w/2"/>
                                          </p:val>
                                        </p:tav>
                                        <p:tav tm="100000">
                                          <p:val>
                                            <p:strVal val="#ppt_x"/>
                                          </p:val>
                                        </p:tav>
                                      </p:tavLst>
                                    </p:anim>
                                    <p:anim calcmode="lin" valueType="num">
                                      <p:cBhvr additive="base">
                                        <p:cTn id="42" dur="3000" fill="hold"/>
                                        <p:tgtEl>
                                          <p:spTgt spid="38"/>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0000"/>
                            </p:stCondLst>
                            <p:childTnLst>
                              <p:par>
                                <p:cTn id="44" presetID="9"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2000"/>
                                        <p:tgtEl>
                                          <p:spTgt spid="10"/>
                                        </p:tgtEl>
                                      </p:cBhvr>
                                    </p:animEffect>
                                  </p:childTnLst>
                                </p:cTn>
                              </p:par>
                            </p:childTnLst>
                          </p:cTn>
                        </p:par>
                        <p:par>
                          <p:cTn id="47" fill="hold" nodeType="afterGroup">
                            <p:stCondLst>
                              <p:cond delay="22000"/>
                            </p:stCondLst>
                            <p:childTnLst>
                              <p:par>
                                <p:cTn id="48" presetID="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3000" fill="hold"/>
                                        <p:tgtEl>
                                          <p:spTgt spid="39"/>
                                        </p:tgtEl>
                                        <p:attrNameLst>
                                          <p:attrName>ppt_x</p:attrName>
                                        </p:attrNameLst>
                                      </p:cBhvr>
                                      <p:tavLst>
                                        <p:tav tm="0">
                                          <p:val>
                                            <p:strVal val="0-#ppt_w/2"/>
                                          </p:val>
                                        </p:tav>
                                        <p:tav tm="100000">
                                          <p:val>
                                            <p:strVal val="#ppt_x"/>
                                          </p:val>
                                        </p:tav>
                                      </p:tavLst>
                                    </p:anim>
                                    <p:anim calcmode="lin" valueType="num">
                                      <p:cBhvr additive="base">
                                        <p:cTn id="51" dur="3000" fill="hold"/>
                                        <p:tgtEl>
                                          <p:spTgt spid="39"/>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25000"/>
                            </p:stCondLst>
                            <p:childTnLst>
                              <p:par>
                                <p:cTn id="53" presetID="9"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2000"/>
                                        <p:tgtEl>
                                          <p:spTgt spid="13"/>
                                        </p:tgtEl>
                                      </p:cBhvr>
                                    </p:animEffect>
                                  </p:childTnLst>
                                </p:cTn>
                              </p:par>
                            </p:childTnLst>
                          </p:cTn>
                        </p:par>
                        <p:par>
                          <p:cTn id="56" fill="hold" nodeType="afterGroup">
                            <p:stCondLst>
                              <p:cond delay="27000"/>
                            </p:stCondLst>
                            <p:childTnLst>
                              <p:par>
                                <p:cTn id="57" presetID="2" presetClass="entr" presetSubtype="8"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3000" fill="hold"/>
                                        <p:tgtEl>
                                          <p:spTgt spid="40"/>
                                        </p:tgtEl>
                                        <p:attrNameLst>
                                          <p:attrName>ppt_x</p:attrName>
                                        </p:attrNameLst>
                                      </p:cBhvr>
                                      <p:tavLst>
                                        <p:tav tm="0">
                                          <p:val>
                                            <p:strVal val="0-#ppt_w/2"/>
                                          </p:val>
                                        </p:tav>
                                        <p:tav tm="100000">
                                          <p:val>
                                            <p:strVal val="#ppt_x"/>
                                          </p:val>
                                        </p:tav>
                                      </p:tavLst>
                                    </p:anim>
                                    <p:anim calcmode="lin" valueType="num">
                                      <p:cBhvr additive="base">
                                        <p:cTn id="60" dur="3000" fill="hold"/>
                                        <p:tgtEl>
                                          <p:spTgt spid="40"/>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30000"/>
                            </p:stCondLst>
                            <p:childTnLst>
                              <p:par>
                                <p:cTn id="62" presetID="9" presetClass="entr" presetSubtype="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dissolve">
                                      <p:cBhvr>
                                        <p:cTn id="64" dur="2000"/>
                                        <p:tgtEl>
                                          <p:spTgt spid="14"/>
                                        </p:tgtEl>
                                      </p:cBhvr>
                                    </p:animEffect>
                                  </p:childTnLst>
                                </p:cTn>
                              </p:par>
                            </p:childTnLst>
                          </p:cTn>
                        </p:par>
                        <p:par>
                          <p:cTn id="65" fill="hold" nodeType="afterGroup">
                            <p:stCondLst>
                              <p:cond delay="32000"/>
                            </p:stCondLst>
                            <p:childTnLst>
                              <p:par>
                                <p:cTn id="66" presetID="9" presetClass="entr" presetSubtype="0"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dissolve">
                                      <p:cBhvr>
                                        <p:cTn id="6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9355959"/>
              </p:ext>
            </p:extLst>
          </p:nvPr>
        </p:nvGraphicFramePr>
        <p:xfrm>
          <a:off x="1905000" y="1719071"/>
          <a:ext cx="8458201"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Title 3"/>
          <p:cNvSpPr>
            <a:spLocks noGrp="1"/>
          </p:cNvSpPr>
          <p:nvPr>
            <p:ph type="title"/>
          </p:nvPr>
        </p:nvSpPr>
        <p:spPr>
          <a:xfrm>
            <a:off x="1981200" y="304800"/>
            <a:ext cx="8229600" cy="1143000"/>
          </a:xfrm>
        </p:spPr>
        <p:txBody>
          <a:bodyPr/>
          <a:lstStyle/>
          <a:p>
            <a:pPr algn="ctr"/>
            <a:r>
              <a:rPr lang="en-US" sz="3600" b="1" i="1" dirty="0"/>
              <a:t>“Changing Principles of International Development”: </a:t>
            </a:r>
            <a:r>
              <a:rPr lang="en-US" sz="3600" b="1" dirty="0"/>
              <a:t>Community Participation</a:t>
            </a:r>
          </a:p>
        </p:txBody>
      </p:sp>
    </p:spTree>
    <p:extLst>
      <p:ext uri="{BB962C8B-B14F-4D97-AF65-F5344CB8AC3E}">
        <p14:creationId xmlns:p14="http://schemas.microsoft.com/office/powerpoint/2010/main" val="20185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59D0B45C-99CB-C64F-8C55-47BB8A5861BD}"/>
                                            </p:graphicEl>
                                          </p:spTgt>
                                        </p:tgtEl>
                                        <p:attrNameLst>
                                          <p:attrName>style.visibility</p:attrName>
                                        </p:attrNameLst>
                                      </p:cBhvr>
                                      <p:to>
                                        <p:strVal val="visible"/>
                                      </p:to>
                                    </p:set>
                                    <p:anim calcmode="lin" valueType="num">
                                      <p:cBhvr additive="base">
                                        <p:cTn id="7" dur="5000" fill="hold"/>
                                        <p:tgtEl>
                                          <p:spTgt spid="6">
                                            <p:graphicEl>
                                              <a:dgm id="{59D0B45C-99CB-C64F-8C55-47BB8A5861BD}"/>
                                            </p:graphic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6">
                                            <p:graphicEl>
                                              <a:dgm id="{59D0B45C-99CB-C64F-8C55-47BB8A5861B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8" fill="hold" grpId="0" nodeType="afterEffect">
                                  <p:stCondLst>
                                    <p:cond delay="0"/>
                                  </p:stCondLst>
                                  <p:childTnLst>
                                    <p:set>
                                      <p:cBhvr>
                                        <p:cTn id="11" dur="1" fill="hold">
                                          <p:stCondLst>
                                            <p:cond delay="0"/>
                                          </p:stCondLst>
                                        </p:cTn>
                                        <p:tgtEl>
                                          <p:spTgt spid="6">
                                            <p:graphicEl>
                                              <a:dgm id="{3733138A-7A2E-7E4E-9E5B-1FBCB63A1E2E}"/>
                                            </p:graphicEl>
                                          </p:spTgt>
                                        </p:tgtEl>
                                        <p:attrNameLst>
                                          <p:attrName>style.visibility</p:attrName>
                                        </p:attrNameLst>
                                      </p:cBhvr>
                                      <p:to>
                                        <p:strVal val="visible"/>
                                      </p:to>
                                    </p:set>
                                    <p:anim calcmode="lin" valueType="num">
                                      <p:cBhvr additive="base">
                                        <p:cTn id="12" dur="5000" fill="hold"/>
                                        <p:tgtEl>
                                          <p:spTgt spid="6">
                                            <p:graphicEl>
                                              <a:dgm id="{3733138A-7A2E-7E4E-9E5B-1FBCB63A1E2E}"/>
                                            </p:graphicEl>
                                          </p:spTgt>
                                        </p:tgtEl>
                                        <p:attrNameLst>
                                          <p:attrName>ppt_x</p:attrName>
                                        </p:attrNameLst>
                                      </p:cBhvr>
                                      <p:tavLst>
                                        <p:tav tm="0">
                                          <p:val>
                                            <p:strVal val="0-#ppt_w/2"/>
                                          </p:val>
                                        </p:tav>
                                        <p:tav tm="100000">
                                          <p:val>
                                            <p:strVal val="#ppt_x"/>
                                          </p:val>
                                        </p:tav>
                                      </p:tavLst>
                                    </p:anim>
                                    <p:anim calcmode="lin" valueType="num">
                                      <p:cBhvr additive="base">
                                        <p:cTn id="13" dur="5000" fill="hold"/>
                                        <p:tgtEl>
                                          <p:spTgt spid="6">
                                            <p:graphicEl>
                                              <a:dgm id="{3733138A-7A2E-7E4E-9E5B-1FBCB63A1E2E}"/>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8" fill="hold" grpId="0" nodeType="afterEffect">
                                  <p:stCondLst>
                                    <p:cond delay="0"/>
                                  </p:stCondLst>
                                  <p:childTnLst>
                                    <p:set>
                                      <p:cBhvr>
                                        <p:cTn id="16" dur="1" fill="hold">
                                          <p:stCondLst>
                                            <p:cond delay="0"/>
                                          </p:stCondLst>
                                        </p:cTn>
                                        <p:tgtEl>
                                          <p:spTgt spid="6">
                                            <p:graphicEl>
                                              <a:dgm id="{38FBE1D4-5D34-FA43-B99B-ED6D9FE4683B}"/>
                                            </p:graphicEl>
                                          </p:spTgt>
                                        </p:tgtEl>
                                        <p:attrNameLst>
                                          <p:attrName>style.visibility</p:attrName>
                                        </p:attrNameLst>
                                      </p:cBhvr>
                                      <p:to>
                                        <p:strVal val="visible"/>
                                      </p:to>
                                    </p:set>
                                    <p:anim calcmode="lin" valueType="num">
                                      <p:cBhvr additive="base">
                                        <p:cTn id="17" dur="5000" fill="hold"/>
                                        <p:tgtEl>
                                          <p:spTgt spid="6">
                                            <p:graphicEl>
                                              <a:dgm id="{38FBE1D4-5D34-FA43-B99B-ED6D9FE4683B}"/>
                                            </p:graphicEl>
                                          </p:spTgt>
                                        </p:tgtEl>
                                        <p:attrNameLst>
                                          <p:attrName>ppt_x</p:attrName>
                                        </p:attrNameLst>
                                      </p:cBhvr>
                                      <p:tavLst>
                                        <p:tav tm="0">
                                          <p:val>
                                            <p:strVal val="0-#ppt_w/2"/>
                                          </p:val>
                                        </p:tav>
                                        <p:tav tm="100000">
                                          <p:val>
                                            <p:strVal val="#ppt_x"/>
                                          </p:val>
                                        </p:tav>
                                      </p:tavLst>
                                    </p:anim>
                                    <p:anim calcmode="lin" valueType="num">
                                      <p:cBhvr additive="base">
                                        <p:cTn id="18" dur="5000" fill="hold"/>
                                        <p:tgtEl>
                                          <p:spTgt spid="6">
                                            <p:graphicEl>
                                              <a:dgm id="{38FBE1D4-5D34-FA43-B99B-ED6D9FE4683B}"/>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2" presetClass="entr" presetSubtype="8" fill="hold" grpId="0" nodeType="afterEffect">
                                  <p:stCondLst>
                                    <p:cond delay="0"/>
                                  </p:stCondLst>
                                  <p:childTnLst>
                                    <p:set>
                                      <p:cBhvr>
                                        <p:cTn id="21" dur="1" fill="hold">
                                          <p:stCondLst>
                                            <p:cond delay="0"/>
                                          </p:stCondLst>
                                        </p:cTn>
                                        <p:tgtEl>
                                          <p:spTgt spid="6">
                                            <p:graphicEl>
                                              <a:dgm id="{FFF719C5-83AA-A344-B3D2-EC35AFB94CE9}"/>
                                            </p:graphicEl>
                                          </p:spTgt>
                                        </p:tgtEl>
                                        <p:attrNameLst>
                                          <p:attrName>style.visibility</p:attrName>
                                        </p:attrNameLst>
                                      </p:cBhvr>
                                      <p:to>
                                        <p:strVal val="visible"/>
                                      </p:to>
                                    </p:set>
                                    <p:anim calcmode="lin" valueType="num">
                                      <p:cBhvr additive="base">
                                        <p:cTn id="22" dur="5000" fill="hold"/>
                                        <p:tgtEl>
                                          <p:spTgt spid="6">
                                            <p:graphicEl>
                                              <a:dgm id="{FFF719C5-83AA-A344-B3D2-EC35AFB94CE9}"/>
                                            </p:graphicEl>
                                          </p:spTgt>
                                        </p:tgtEl>
                                        <p:attrNameLst>
                                          <p:attrName>ppt_x</p:attrName>
                                        </p:attrNameLst>
                                      </p:cBhvr>
                                      <p:tavLst>
                                        <p:tav tm="0">
                                          <p:val>
                                            <p:strVal val="0-#ppt_w/2"/>
                                          </p:val>
                                        </p:tav>
                                        <p:tav tm="100000">
                                          <p:val>
                                            <p:strVal val="#ppt_x"/>
                                          </p:val>
                                        </p:tav>
                                      </p:tavLst>
                                    </p:anim>
                                    <p:anim calcmode="lin" valueType="num">
                                      <p:cBhvr additive="base">
                                        <p:cTn id="23" dur="5000" fill="hold"/>
                                        <p:tgtEl>
                                          <p:spTgt spid="6">
                                            <p:graphicEl>
                                              <a:dgm id="{FFF719C5-83AA-A344-B3D2-EC35AFB94CE9}"/>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2" presetClass="entr" presetSubtype="8" fill="hold" grpId="0" nodeType="afterEffect">
                                  <p:stCondLst>
                                    <p:cond delay="0"/>
                                  </p:stCondLst>
                                  <p:childTnLst>
                                    <p:set>
                                      <p:cBhvr>
                                        <p:cTn id="26" dur="1" fill="hold">
                                          <p:stCondLst>
                                            <p:cond delay="0"/>
                                          </p:stCondLst>
                                        </p:cTn>
                                        <p:tgtEl>
                                          <p:spTgt spid="6">
                                            <p:graphicEl>
                                              <a:dgm id="{2162D52D-E9DC-424D-B9CD-64CCC4502FA4}"/>
                                            </p:graphicEl>
                                          </p:spTgt>
                                        </p:tgtEl>
                                        <p:attrNameLst>
                                          <p:attrName>style.visibility</p:attrName>
                                        </p:attrNameLst>
                                      </p:cBhvr>
                                      <p:to>
                                        <p:strVal val="visible"/>
                                      </p:to>
                                    </p:set>
                                    <p:anim calcmode="lin" valueType="num">
                                      <p:cBhvr additive="base">
                                        <p:cTn id="27" dur="5000" fill="hold"/>
                                        <p:tgtEl>
                                          <p:spTgt spid="6">
                                            <p:graphicEl>
                                              <a:dgm id="{2162D52D-E9DC-424D-B9CD-64CCC4502FA4}"/>
                                            </p:graphicEl>
                                          </p:spTgt>
                                        </p:tgtEl>
                                        <p:attrNameLst>
                                          <p:attrName>ppt_x</p:attrName>
                                        </p:attrNameLst>
                                      </p:cBhvr>
                                      <p:tavLst>
                                        <p:tav tm="0">
                                          <p:val>
                                            <p:strVal val="0-#ppt_w/2"/>
                                          </p:val>
                                        </p:tav>
                                        <p:tav tm="100000">
                                          <p:val>
                                            <p:strVal val="#ppt_x"/>
                                          </p:val>
                                        </p:tav>
                                      </p:tavLst>
                                    </p:anim>
                                    <p:anim calcmode="lin" valueType="num">
                                      <p:cBhvr additive="base">
                                        <p:cTn id="28" dur="5000" fill="hold"/>
                                        <p:tgtEl>
                                          <p:spTgt spid="6">
                                            <p:graphicEl>
                                              <a:dgm id="{2162D52D-E9DC-424D-B9CD-64CCC4502FA4}"/>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0"/>
                            </p:stCondLst>
                            <p:childTnLst>
                              <p:par>
                                <p:cTn id="30" presetID="2" presetClass="entr" presetSubtype="8" fill="hold" grpId="0" nodeType="afterEffect">
                                  <p:stCondLst>
                                    <p:cond delay="0"/>
                                  </p:stCondLst>
                                  <p:childTnLst>
                                    <p:set>
                                      <p:cBhvr>
                                        <p:cTn id="31" dur="1" fill="hold">
                                          <p:stCondLst>
                                            <p:cond delay="0"/>
                                          </p:stCondLst>
                                        </p:cTn>
                                        <p:tgtEl>
                                          <p:spTgt spid="6">
                                            <p:graphicEl>
                                              <a:dgm id="{351E2992-86FC-484A-8EDE-C953E4117BE9}"/>
                                            </p:graphicEl>
                                          </p:spTgt>
                                        </p:tgtEl>
                                        <p:attrNameLst>
                                          <p:attrName>style.visibility</p:attrName>
                                        </p:attrNameLst>
                                      </p:cBhvr>
                                      <p:to>
                                        <p:strVal val="visible"/>
                                      </p:to>
                                    </p:set>
                                    <p:anim calcmode="lin" valueType="num">
                                      <p:cBhvr additive="base">
                                        <p:cTn id="32" dur="5000" fill="hold"/>
                                        <p:tgtEl>
                                          <p:spTgt spid="6">
                                            <p:graphicEl>
                                              <a:dgm id="{351E2992-86FC-484A-8EDE-C953E4117BE9}"/>
                                            </p:graphicEl>
                                          </p:spTgt>
                                        </p:tgtEl>
                                        <p:attrNameLst>
                                          <p:attrName>ppt_x</p:attrName>
                                        </p:attrNameLst>
                                      </p:cBhvr>
                                      <p:tavLst>
                                        <p:tav tm="0">
                                          <p:val>
                                            <p:strVal val="0-#ppt_w/2"/>
                                          </p:val>
                                        </p:tav>
                                        <p:tav tm="100000">
                                          <p:val>
                                            <p:strVal val="#ppt_x"/>
                                          </p:val>
                                        </p:tav>
                                      </p:tavLst>
                                    </p:anim>
                                    <p:anim calcmode="lin" valueType="num">
                                      <p:cBhvr additive="base">
                                        <p:cTn id="33" dur="5000" fill="hold"/>
                                        <p:tgtEl>
                                          <p:spTgt spid="6">
                                            <p:graphicEl>
                                              <a:dgm id="{351E2992-86FC-484A-8EDE-C953E4117BE9}"/>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0"/>
                            </p:stCondLst>
                            <p:childTnLst>
                              <p:par>
                                <p:cTn id="35" presetID="2" presetClass="entr" presetSubtype="8" fill="hold" grpId="0" nodeType="afterEffect">
                                  <p:stCondLst>
                                    <p:cond delay="0"/>
                                  </p:stCondLst>
                                  <p:childTnLst>
                                    <p:set>
                                      <p:cBhvr>
                                        <p:cTn id="36" dur="1" fill="hold">
                                          <p:stCondLst>
                                            <p:cond delay="0"/>
                                          </p:stCondLst>
                                        </p:cTn>
                                        <p:tgtEl>
                                          <p:spTgt spid="6">
                                            <p:graphicEl>
                                              <a:dgm id="{51B1722B-325B-F24A-9502-EB1A6DB172C9}"/>
                                            </p:graphicEl>
                                          </p:spTgt>
                                        </p:tgtEl>
                                        <p:attrNameLst>
                                          <p:attrName>style.visibility</p:attrName>
                                        </p:attrNameLst>
                                      </p:cBhvr>
                                      <p:to>
                                        <p:strVal val="visible"/>
                                      </p:to>
                                    </p:set>
                                    <p:anim calcmode="lin" valueType="num">
                                      <p:cBhvr additive="base">
                                        <p:cTn id="37" dur="5000" fill="hold"/>
                                        <p:tgtEl>
                                          <p:spTgt spid="6">
                                            <p:graphicEl>
                                              <a:dgm id="{51B1722B-325B-F24A-9502-EB1A6DB172C9}"/>
                                            </p:graphicEl>
                                          </p:spTgt>
                                        </p:tgtEl>
                                        <p:attrNameLst>
                                          <p:attrName>ppt_x</p:attrName>
                                        </p:attrNameLst>
                                      </p:cBhvr>
                                      <p:tavLst>
                                        <p:tav tm="0">
                                          <p:val>
                                            <p:strVal val="0-#ppt_w/2"/>
                                          </p:val>
                                        </p:tav>
                                        <p:tav tm="100000">
                                          <p:val>
                                            <p:strVal val="#ppt_x"/>
                                          </p:val>
                                        </p:tav>
                                      </p:tavLst>
                                    </p:anim>
                                    <p:anim calcmode="lin" valueType="num">
                                      <p:cBhvr additive="base">
                                        <p:cTn id="38" dur="5000" fill="hold"/>
                                        <p:tgtEl>
                                          <p:spTgt spid="6">
                                            <p:graphicEl>
                                              <a:dgm id="{51B1722B-325B-F24A-9502-EB1A6DB172C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SITUATON</a:t>
            </a:r>
          </a:p>
        </p:txBody>
      </p:sp>
      <p:sp>
        <p:nvSpPr>
          <p:cNvPr id="3" name="Content Placeholder 2"/>
          <p:cNvSpPr>
            <a:spLocks noGrp="1"/>
          </p:cNvSpPr>
          <p:nvPr>
            <p:ph idx="1"/>
          </p:nvPr>
        </p:nvSpPr>
        <p:spPr/>
        <p:txBody>
          <a:bodyPr/>
          <a:lstStyle/>
          <a:p>
            <a:r>
              <a:rPr lang="en-US" dirty="0"/>
              <a:t>Normal </a:t>
            </a:r>
          </a:p>
          <a:p>
            <a:r>
              <a:rPr lang="en-US" dirty="0"/>
              <a:t>Emergency</a:t>
            </a:r>
          </a:p>
          <a:p>
            <a:pPr lvl="1"/>
            <a:r>
              <a:rPr lang="en-US" dirty="0"/>
              <a:t>Within System</a:t>
            </a:r>
          </a:p>
          <a:p>
            <a:pPr lvl="1"/>
            <a:r>
              <a:rPr lang="en-US" dirty="0"/>
              <a:t>Natural or Manmade Emergencies</a:t>
            </a:r>
          </a:p>
          <a:p>
            <a:pPr lvl="2"/>
            <a:r>
              <a:rPr lang="en-US" dirty="0"/>
              <a:t>Flood / Drought</a:t>
            </a:r>
          </a:p>
          <a:p>
            <a:pPr lvl="2"/>
            <a:r>
              <a:rPr lang="en-US" dirty="0"/>
              <a:t>War</a:t>
            </a:r>
          </a:p>
        </p:txBody>
      </p:sp>
    </p:spTree>
    <p:extLst>
      <p:ext uri="{BB962C8B-B14F-4D97-AF65-F5344CB8AC3E}">
        <p14:creationId xmlns:p14="http://schemas.microsoft.com/office/powerpoint/2010/main" val="209511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Emergencies</a:t>
            </a:r>
          </a:p>
        </p:txBody>
      </p:sp>
      <p:sp>
        <p:nvSpPr>
          <p:cNvPr id="3" name="Content Placeholder 2"/>
          <p:cNvSpPr>
            <a:spLocks noGrp="1"/>
          </p:cNvSpPr>
          <p:nvPr>
            <p:ph idx="1"/>
          </p:nvPr>
        </p:nvSpPr>
        <p:spPr/>
        <p:txBody>
          <a:bodyPr>
            <a:normAutofit fontScale="92500" lnSpcReduction="10000"/>
          </a:bodyPr>
          <a:lstStyle/>
          <a:p>
            <a:r>
              <a:rPr lang="en-US" b="1" dirty="0"/>
              <a:t>Basic Problem in Emergencies:</a:t>
            </a:r>
          </a:p>
          <a:p>
            <a:pPr lvl="1"/>
            <a:r>
              <a:rPr lang="en-US" b="1" dirty="0">
                <a:solidFill>
                  <a:srgbClr val="FF0000"/>
                </a:solidFill>
              </a:rPr>
              <a:t>Water, Sanitation, Food, Shelter and Health</a:t>
            </a:r>
            <a:r>
              <a:rPr lang="en-US" b="1" dirty="0"/>
              <a:t>,</a:t>
            </a:r>
          </a:p>
          <a:p>
            <a:pPr lvl="1">
              <a:buNone/>
            </a:pPr>
            <a:endParaRPr lang="en-US" b="1" dirty="0"/>
          </a:p>
          <a:p>
            <a:r>
              <a:rPr lang="en-US" b="1" dirty="0"/>
              <a:t>Water Problems can be:</a:t>
            </a:r>
          </a:p>
          <a:p>
            <a:pPr>
              <a:buNone/>
            </a:pPr>
            <a:endParaRPr lang="en-US" b="1" dirty="0"/>
          </a:p>
          <a:p>
            <a:pPr lvl="1"/>
            <a:r>
              <a:rPr lang="en-US" b="1" dirty="0">
                <a:solidFill>
                  <a:srgbClr val="FF0000"/>
                </a:solidFill>
              </a:rPr>
              <a:t>Shortage </a:t>
            </a:r>
          </a:p>
          <a:p>
            <a:pPr lvl="2"/>
            <a:r>
              <a:rPr lang="en-US" b="1" dirty="0"/>
              <a:t>Drought or Artificial</a:t>
            </a:r>
          </a:p>
          <a:p>
            <a:pPr lvl="2"/>
            <a:r>
              <a:rPr lang="en-US" b="1" dirty="0"/>
              <a:t>Too little source/Quantity </a:t>
            </a:r>
            <a:r>
              <a:rPr lang="en-US" b="1" dirty="0">
                <a:solidFill>
                  <a:srgbClr val="FF0000"/>
                </a:solidFill>
              </a:rPr>
              <a:t>(mainly)</a:t>
            </a:r>
          </a:p>
          <a:p>
            <a:pPr lvl="2">
              <a:buNone/>
            </a:pPr>
            <a:endParaRPr lang="en-US" b="1" dirty="0">
              <a:solidFill>
                <a:srgbClr val="FF0000"/>
              </a:solidFill>
            </a:endParaRPr>
          </a:p>
          <a:p>
            <a:pPr lvl="1"/>
            <a:r>
              <a:rPr lang="en-US" b="1" dirty="0">
                <a:solidFill>
                  <a:srgbClr val="FF0000"/>
                </a:solidFill>
              </a:rPr>
              <a:t>Excess </a:t>
            </a:r>
          </a:p>
          <a:p>
            <a:pPr lvl="2"/>
            <a:r>
              <a:rPr lang="en-US" b="1" dirty="0"/>
              <a:t>Flood</a:t>
            </a:r>
          </a:p>
          <a:p>
            <a:pPr lvl="2"/>
            <a:r>
              <a:rPr lang="en-US" b="1" dirty="0"/>
              <a:t>Quality </a:t>
            </a:r>
            <a:r>
              <a:rPr lang="en-US" b="1" dirty="0">
                <a:solidFill>
                  <a:srgbClr val="FF0000"/>
                </a:solidFill>
              </a:rPr>
              <a:t>(mainly)</a:t>
            </a:r>
          </a:p>
        </p:txBody>
      </p:sp>
    </p:spTree>
    <p:extLst>
      <p:ext uri="{BB962C8B-B14F-4D97-AF65-F5344CB8AC3E}">
        <p14:creationId xmlns:p14="http://schemas.microsoft.com/office/powerpoint/2010/main" val="43388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29946" y="932933"/>
            <a:ext cx="2174789" cy="2014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a:t>
            </a:r>
          </a:p>
          <a:p>
            <a:pPr algn="ctr"/>
            <a:r>
              <a:rPr lang="en-US" dirty="0">
                <a:solidFill>
                  <a:srgbClr val="FF0000"/>
                </a:solidFill>
              </a:rPr>
              <a:t>(SUPPLY)</a:t>
            </a:r>
          </a:p>
        </p:txBody>
      </p:sp>
      <p:sp>
        <p:nvSpPr>
          <p:cNvPr id="3" name="Oval 2"/>
          <p:cNvSpPr/>
          <p:nvPr/>
        </p:nvSpPr>
        <p:spPr>
          <a:xfrm>
            <a:off x="6974358" y="932933"/>
            <a:ext cx="2021362" cy="2014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POPULATION</a:t>
            </a:r>
          </a:p>
          <a:p>
            <a:pPr algn="ctr"/>
            <a:r>
              <a:rPr lang="en-US" dirty="0">
                <a:solidFill>
                  <a:srgbClr val="FF0000"/>
                </a:solidFill>
              </a:rPr>
              <a:t>(DEMAND)</a:t>
            </a:r>
          </a:p>
        </p:txBody>
      </p:sp>
      <p:sp>
        <p:nvSpPr>
          <p:cNvPr id="4" name="Oval 3"/>
          <p:cNvSpPr/>
          <p:nvPr/>
        </p:nvSpPr>
        <p:spPr>
          <a:xfrm>
            <a:off x="642551" y="3787854"/>
            <a:ext cx="2174789" cy="2014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SOCIO-ECONOMY</a:t>
            </a:r>
          </a:p>
          <a:p>
            <a:pPr algn="ctr"/>
            <a:r>
              <a:rPr lang="en-US" dirty="0">
                <a:solidFill>
                  <a:srgbClr val="FF0000"/>
                </a:solidFill>
              </a:rPr>
              <a:t>(DEMAND)</a:t>
            </a:r>
          </a:p>
        </p:txBody>
      </p:sp>
      <p:sp>
        <p:nvSpPr>
          <p:cNvPr id="5" name="Oval 4"/>
          <p:cNvSpPr/>
          <p:nvPr/>
        </p:nvSpPr>
        <p:spPr>
          <a:xfrm>
            <a:off x="7968046" y="3663266"/>
            <a:ext cx="2312776" cy="2022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a:p>
            <a:pPr algn="ctr"/>
            <a:r>
              <a:rPr lang="en-US" dirty="0">
                <a:solidFill>
                  <a:srgbClr val="FF0000"/>
                </a:solidFill>
              </a:rPr>
              <a:t>(Availability / Climate / Pollution)</a:t>
            </a:r>
          </a:p>
        </p:txBody>
      </p:sp>
      <p:cxnSp>
        <p:nvCxnSpPr>
          <p:cNvPr id="7" name="Straight Arrow Connector 6"/>
          <p:cNvCxnSpPr>
            <a:stCxn id="2" idx="6"/>
            <a:endCxn id="3" idx="2"/>
          </p:cNvCxnSpPr>
          <p:nvPr/>
        </p:nvCxnSpPr>
        <p:spPr>
          <a:xfrm>
            <a:off x="3904735" y="1940009"/>
            <a:ext cx="306962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4"/>
            <a:endCxn id="11" idx="2"/>
          </p:cNvCxnSpPr>
          <p:nvPr/>
        </p:nvCxnSpPr>
        <p:spPr>
          <a:xfrm>
            <a:off x="2817341" y="2947084"/>
            <a:ext cx="1519880" cy="273905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275438" y="20098"/>
            <a:ext cx="2236572" cy="1416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 GOVERNANCE</a:t>
            </a:r>
          </a:p>
          <a:p>
            <a:pPr algn="ctr"/>
            <a:r>
              <a:rPr lang="en-US" dirty="0">
                <a:solidFill>
                  <a:srgbClr val="FF0000"/>
                </a:solidFill>
              </a:rPr>
              <a:t>(Operating rules and regulations)</a:t>
            </a:r>
          </a:p>
        </p:txBody>
      </p:sp>
      <p:sp>
        <p:nvSpPr>
          <p:cNvPr id="11" name="Oval 10"/>
          <p:cNvSpPr/>
          <p:nvPr/>
        </p:nvSpPr>
        <p:spPr>
          <a:xfrm>
            <a:off x="4337221" y="4679067"/>
            <a:ext cx="2174789" cy="2014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SETTLEMENT</a:t>
            </a:r>
          </a:p>
          <a:p>
            <a:pPr algn="ctr"/>
            <a:r>
              <a:rPr lang="en-US" dirty="0">
                <a:solidFill>
                  <a:srgbClr val="FF0000"/>
                </a:solidFill>
              </a:rPr>
              <a:t>(Demand Centre)</a:t>
            </a:r>
          </a:p>
        </p:txBody>
      </p:sp>
      <p:cxnSp>
        <p:nvCxnSpPr>
          <p:cNvPr id="15" name="Straight Arrow Connector 14"/>
          <p:cNvCxnSpPr>
            <a:stCxn id="11" idx="6"/>
            <a:endCxn id="3" idx="4"/>
          </p:cNvCxnSpPr>
          <p:nvPr/>
        </p:nvCxnSpPr>
        <p:spPr>
          <a:xfrm flipV="1">
            <a:off x="6512010" y="2947084"/>
            <a:ext cx="1473029" cy="273905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656703" y="4028304"/>
            <a:ext cx="741405" cy="407772"/>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7475838" y="3911422"/>
            <a:ext cx="605481" cy="339302"/>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424616" y="1416373"/>
            <a:ext cx="0" cy="523636"/>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781169" y="3208368"/>
            <a:ext cx="3193190" cy="461665"/>
          </a:xfrm>
          <a:prstGeom prst="rect">
            <a:avLst/>
          </a:prstGeom>
          <a:noFill/>
        </p:spPr>
        <p:txBody>
          <a:bodyPr wrap="square" rtlCol="0">
            <a:spAutoFit/>
          </a:bodyPr>
          <a:lstStyle/>
          <a:p>
            <a:pPr algn="ctr"/>
            <a:r>
              <a:rPr lang="en-US" sz="2400" b="1">
                <a:solidFill>
                  <a:srgbClr val="0070C0"/>
                </a:solidFill>
              </a:rPr>
              <a:t>WATER SUPPLY SYSTEM </a:t>
            </a:r>
            <a:endParaRPr lang="en-US" sz="2400" b="1" dirty="0">
              <a:solidFill>
                <a:srgbClr val="0070C0"/>
              </a:solidFill>
            </a:endParaRPr>
          </a:p>
        </p:txBody>
      </p:sp>
    </p:spTree>
    <p:extLst>
      <p:ext uri="{BB962C8B-B14F-4D97-AF65-F5344CB8AC3E}">
        <p14:creationId xmlns:p14="http://schemas.microsoft.com/office/powerpoint/2010/main" val="179351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Questions of System Approach</a:t>
            </a:r>
          </a:p>
        </p:txBody>
      </p:sp>
      <p:sp>
        <p:nvSpPr>
          <p:cNvPr id="3" name="Content Placeholder 2"/>
          <p:cNvSpPr>
            <a:spLocks noGrp="1"/>
          </p:cNvSpPr>
          <p:nvPr>
            <p:ph idx="1"/>
          </p:nvPr>
        </p:nvSpPr>
        <p:spPr/>
        <p:txBody>
          <a:bodyPr/>
          <a:lstStyle/>
          <a:p>
            <a:r>
              <a:rPr lang="en-US" dirty="0"/>
              <a:t>What/Where is the source of water?</a:t>
            </a:r>
          </a:p>
          <a:p>
            <a:r>
              <a:rPr lang="en-US" dirty="0"/>
              <a:t>What is the number/density/ settlement pattern of population?</a:t>
            </a:r>
          </a:p>
          <a:p>
            <a:r>
              <a:rPr lang="en-US" dirty="0"/>
              <a:t>What is the socio-economic status?</a:t>
            </a:r>
          </a:p>
          <a:p>
            <a:r>
              <a:rPr lang="en-US" dirty="0"/>
              <a:t>What is the prevailing environmental condition?</a:t>
            </a:r>
          </a:p>
          <a:p>
            <a:r>
              <a:rPr lang="en-US" dirty="0"/>
              <a:t>What is the policy, legal and institutional – governance condition?</a:t>
            </a:r>
          </a:p>
          <a:p>
            <a:endParaRPr lang="en-US" dirty="0"/>
          </a:p>
        </p:txBody>
      </p:sp>
    </p:spTree>
    <p:extLst>
      <p:ext uri="{BB962C8B-B14F-4D97-AF65-F5344CB8AC3E}">
        <p14:creationId xmlns:p14="http://schemas.microsoft.com/office/powerpoint/2010/main" val="72778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a:t>
            </a:r>
          </a:p>
        </p:txBody>
      </p:sp>
      <p:sp>
        <p:nvSpPr>
          <p:cNvPr id="3" name="Content Placeholder 2"/>
          <p:cNvSpPr>
            <a:spLocks noGrp="1"/>
          </p:cNvSpPr>
          <p:nvPr>
            <p:ph idx="1"/>
          </p:nvPr>
        </p:nvSpPr>
        <p:spPr/>
        <p:txBody>
          <a:bodyPr/>
          <a:lstStyle/>
          <a:p>
            <a:r>
              <a:rPr lang="en-US" dirty="0"/>
              <a:t>Conventional &amp; Non-Conventional</a:t>
            </a:r>
          </a:p>
          <a:p>
            <a:pPr lvl="1"/>
            <a:r>
              <a:rPr lang="en-US" dirty="0"/>
              <a:t>Conventional</a:t>
            </a:r>
          </a:p>
          <a:p>
            <a:pPr lvl="2"/>
            <a:r>
              <a:rPr lang="en-US" dirty="0"/>
              <a:t>Surface Water</a:t>
            </a:r>
          </a:p>
          <a:p>
            <a:pPr lvl="2"/>
            <a:r>
              <a:rPr lang="en-US" dirty="0"/>
              <a:t>Groundwater</a:t>
            </a:r>
          </a:p>
          <a:p>
            <a:pPr lvl="1"/>
            <a:endParaRPr lang="en-US" dirty="0"/>
          </a:p>
          <a:p>
            <a:pPr lvl="1"/>
            <a:r>
              <a:rPr lang="en-US" dirty="0"/>
              <a:t>Non-Conventional</a:t>
            </a:r>
          </a:p>
          <a:p>
            <a:pPr lvl="2"/>
            <a:r>
              <a:rPr lang="en-US" dirty="0"/>
              <a:t>Rainwater Harvesting</a:t>
            </a:r>
          </a:p>
          <a:p>
            <a:pPr lvl="2"/>
            <a:r>
              <a:rPr lang="en-US" dirty="0"/>
              <a:t>Fog harvesting</a:t>
            </a:r>
          </a:p>
          <a:p>
            <a:pPr lvl="2"/>
            <a:r>
              <a:rPr lang="en-US" dirty="0"/>
              <a:t>Wastewater recycling</a:t>
            </a:r>
          </a:p>
        </p:txBody>
      </p:sp>
    </p:spTree>
    <p:extLst>
      <p:ext uri="{BB962C8B-B14F-4D97-AF65-F5344CB8AC3E}">
        <p14:creationId xmlns:p14="http://schemas.microsoft.com/office/powerpoint/2010/main" val="196910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Sources</a:t>
            </a:r>
          </a:p>
        </p:txBody>
      </p:sp>
      <p:sp>
        <p:nvSpPr>
          <p:cNvPr id="3" name="Text Placeholder 2"/>
          <p:cNvSpPr>
            <a:spLocks noGrp="1"/>
          </p:cNvSpPr>
          <p:nvPr>
            <p:ph type="body" idx="1"/>
          </p:nvPr>
        </p:nvSpPr>
        <p:spPr/>
        <p:txBody>
          <a:bodyPr/>
          <a:lstStyle/>
          <a:p>
            <a:r>
              <a:rPr lang="en-US" dirty="0"/>
              <a:t>Surface Water</a:t>
            </a:r>
          </a:p>
        </p:txBody>
      </p:sp>
      <p:sp>
        <p:nvSpPr>
          <p:cNvPr id="4" name="Content Placeholder 3"/>
          <p:cNvSpPr>
            <a:spLocks noGrp="1"/>
          </p:cNvSpPr>
          <p:nvPr>
            <p:ph sz="half" idx="2"/>
          </p:nvPr>
        </p:nvSpPr>
        <p:spPr/>
        <p:txBody>
          <a:bodyPr/>
          <a:lstStyle/>
          <a:p>
            <a:r>
              <a:rPr lang="en-US" dirty="0"/>
              <a:t>Rivers</a:t>
            </a:r>
          </a:p>
          <a:p>
            <a:pPr lvl="1"/>
            <a:r>
              <a:rPr lang="en-US" dirty="0"/>
              <a:t>Diversion</a:t>
            </a:r>
          </a:p>
          <a:p>
            <a:pPr lvl="1"/>
            <a:r>
              <a:rPr lang="en-US" dirty="0"/>
              <a:t>Dam</a:t>
            </a:r>
          </a:p>
          <a:p>
            <a:r>
              <a:rPr lang="en-US" dirty="0"/>
              <a:t>Lakes</a:t>
            </a:r>
          </a:p>
          <a:p>
            <a:r>
              <a:rPr lang="en-US" dirty="0"/>
              <a:t>Ponds</a:t>
            </a:r>
          </a:p>
        </p:txBody>
      </p:sp>
      <p:sp>
        <p:nvSpPr>
          <p:cNvPr id="5" name="Text Placeholder 4"/>
          <p:cNvSpPr>
            <a:spLocks noGrp="1"/>
          </p:cNvSpPr>
          <p:nvPr>
            <p:ph type="body" sz="quarter" idx="3"/>
          </p:nvPr>
        </p:nvSpPr>
        <p:spPr/>
        <p:txBody>
          <a:bodyPr/>
          <a:lstStyle/>
          <a:p>
            <a:r>
              <a:rPr lang="en-US" dirty="0"/>
              <a:t>Groundwater</a:t>
            </a:r>
          </a:p>
        </p:txBody>
      </p:sp>
      <p:sp>
        <p:nvSpPr>
          <p:cNvPr id="6" name="Content Placeholder 5"/>
          <p:cNvSpPr>
            <a:spLocks noGrp="1"/>
          </p:cNvSpPr>
          <p:nvPr>
            <p:ph sz="quarter" idx="4"/>
          </p:nvPr>
        </p:nvSpPr>
        <p:spPr/>
        <p:txBody>
          <a:bodyPr/>
          <a:lstStyle/>
          <a:p>
            <a:r>
              <a:rPr lang="en-US" dirty="0"/>
              <a:t>Springs /gravity-</a:t>
            </a:r>
            <a:r>
              <a:rPr lang="en-US" dirty="0" err="1"/>
              <a:t>artisian</a:t>
            </a:r>
            <a:endParaRPr lang="en-US" dirty="0"/>
          </a:p>
          <a:p>
            <a:r>
              <a:rPr lang="en-US" dirty="0"/>
              <a:t>Wells - Hand-dug/Shallow/Deep</a:t>
            </a:r>
          </a:p>
          <a:p>
            <a:r>
              <a:rPr lang="en-US" dirty="0"/>
              <a:t>High/Low yield</a:t>
            </a:r>
          </a:p>
          <a:p>
            <a:r>
              <a:rPr lang="en-US" dirty="0"/>
              <a:t>Local / Regional</a:t>
            </a:r>
          </a:p>
        </p:txBody>
      </p:sp>
    </p:spTree>
    <p:extLst>
      <p:ext uri="{BB962C8B-B14F-4D97-AF65-F5344CB8AC3E}">
        <p14:creationId xmlns:p14="http://schemas.microsoft.com/office/powerpoint/2010/main" val="163233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p>
        </p:txBody>
      </p:sp>
      <p:sp>
        <p:nvSpPr>
          <p:cNvPr id="9219" name="Content Placeholder 2"/>
          <p:cNvSpPr>
            <a:spLocks noGrp="1"/>
          </p:cNvSpPr>
          <p:nvPr>
            <p:ph idx="1"/>
          </p:nvPr>
        </p:nvSpPr>
        <p:spPr/>
        <p:txBody>
          <a:bodyPr/>
          <a:lstStyle/>
          <a:p>
            <a:endParaRPr lang="en-US"/>
          </a:p>
        </p:txBody>
      </p:sp>
      <p:pic>
        <p:nvPicPr>
          <p:cNvPr id="9220" name="Picture 2"/>
          <p:cNvPicPr>
            <a:picLocks noChangeAspect="1" noChangeArrowheads="1"/>
          </p:cNvPicPr>
          <p:nvPr/>
        </p:nvPicPr>
        <p:blipFill>
          <a:blip r:embed="rId3"/>
          <a:srcRect/>
          <a:stretch>
            <a:fillRect/>
          </a:stretch>
        </p:blipFill>
        <p:spPr bwMode="auto">
          <a:xfrm>
            <a:off x="2555876" y="0"/>
            <a:ext cx="8112125" cy="6858000"/>
          </a:xfrm>
          <a:prstGeom prst="rect">
            <a:avLst/>
          </a:prstGeom>
          <a:noFill/>
          <a:ln w="9525">
            <a:noFill/>
            <a:miter lim="800000"/>
            <a:headEnd/>
            <a:tailEnd/>
          </a:ln>
        </p:spPr>
      </p:pic>
      <p:sp>
        <p:nvSpPr>
          <p:cNvPr id="4" name="TextBox 3"/>
          <p:cNvSpPr txBox="1"/>
          <p:nvPr/>
        </p:nvSpPr>
        <p:spPr>
          <a:xfrm rot="16200000">
            <a:off x="55564" y="2708276"/>
            <a:ext cx="4410075" cy="708025"/>
          </a:xfrm>
          <a:prstGeom prst="rect">
            <a:avLst/>
          </a:prstGeom>
          <a:solidFill>
            <a:schemeClr val="bg2">
              <a:lumMod val="90000"/>
            </a:schemeClr>
          </a:solidFill>
        </p:spPr>
        <p:txBody>
          <a:bodyPr wrap="none">
            <a:spAutoFit/>
          </a:bodyPr>
          <a:lstStyle/>
          <a:p>
            <a:pPr>
              <a:defRPr/>
            </a:pPr>
            <a:r>
              <a:rPr lang="en-US" sz="4000" b="1" dirty="0">
                <a:solidFill>
                  <a:schemeClr val="bg2">
                    <a:lumMod val="25000"/>
                  </a:schemeClr>
                </a:solidFill>
                <a:effectLst>
                  <a:outerShdw blurRad="38100" dist="38100" dir="2700000" algn="tl">
                    <a:srgbClr val="000000">
                      <a:alpha val="43137"/>
                    </a:srgbClr>
                  </a:outerShdw>
                </a:effectLst>
                <a:latin typeface="Arial Rounded MT Bold" pitchFamily="34" charset="0"/>
              </a:rPr>
              <a:t>Hydrologic Cycle</a:t>
            </a:r>
          </a:p>
        </p:txBody>
      </p:sp>
    </p:spTree>
    <p:extLst>
      <p:ext uri="{BB962C8B-B14F-4D97-AF65-F5344CB8AC3E}">
        <p14:creationId xmlns:p14="http://schemas.microsoft.com/office/powerpoint/2010/main" val="14837800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1524000" y="609600"/>
            <a:ext cx="8915400" cy="1676400"/>
          </a:xfrm>
        </p:spPr>
        <p:txBody>
          <a:bodyPr/>
          <a:lstStyle/>
          <a:p>
            <a:pPr algn="just" eaLnBrk="1" hangingPunct="1">
              <a:lnSpc>
                <a:spcPct val="90000"/>
              </a:lnSpc>
            </a:pPr>
            <a:r>
              <a:rPr lang="en-US" dirty="0"/>
              <a:t>If a </a:t>
            </a:r>
            <a:r>
              <a:rPr lang="en-US" dirty="0">
                <a:solidFill>
                  <a:srgbClr val="FF0000"/>
                </a:solidFill>
              </a:rPr>
              <a:t>permeable soil covers </a:t>
            </a:r>
            <a:r>
              <a:rPr lang="en-US" dirty="0"/>
              <a:t>an </a:t>
            </a:r>
            <a:r>
              <a:rPr lang="en-US" dirty="0">
                <a:solidFill>
                  <a:srgbClr val="FF0000"/>
                </a:solidFill>
              </a:rPr>
              <a:t>impermeable substrate</a:t>
            </a:r>
            <a:r>
              <a:rPr lang="en-US" dirty="0"/>
              <a:t>, the </a:t>
            </a:r>
            <a:r>
              <a:rPr lang="en-US" dirty="0">
                <a:solidFill>
                  <a:srgbClr val="FF0000"/>
                </a:solidFill>
              </a:rPr>
              <a:t>topographical division </a:t>
            </a:r>
            <a:r>
              <a:rPr lang="en-US" dirty="0"/>
              <a:t>of watershed will not always correspond to the line that is effectively delimiting the groundwater.</a:t>
            </a:r>
          </a:p>
        </p:txBody>
      </p:sp>
      <p:sp>
        <p:nvSpPr>
          <p:cNvPr id="57348" name="Rectangle 4"/>
          <p:cNvSpPr>
            <a:spLocks noChangeArrowheads="1"/>
          </p:cNvSpPr>
          <p:nvPr/>
        </p:nvSpPr>
        <p:spPr bwMode="auto">
          <a:xfrm>
            <a:off x="1828800" y="42863"/>
            <a:ext cx="7543800" cy="457200"/>
          </a:xfrm>
          <a:prstGeom prst="rect">
            <a:avLst/>
          </a:prstGeom>
          <a:noFill/>
          <a:ln w="9525">
            <a:noFill/>
            <a:miter lim="800000"/>
            <a:headEnd/>
            <a:tailEnd/>
          </a:ln>
          <a:effectLst/>
        </p:spPr>
        <p:txBody>
          <a:bodyPr anchor="ctr"/>
          <a:lstStyle/>
          <a:p>
            <a:pPr>
              <a:defRPr/>
            </a:pPr>
            <a:r>
              <a:rPr lang="en-US" sz="2800" b="1" dirty="0">
                <a:effectLst>
                  <a:outerShdw blurRad="38100" dist="38100" dir="2700000" algn="tl">
                    <a:srgbClr val="000000"/>
                  </a:outerShdw>
                </a:effectLst>
                <a:latin typeface="Arial" charset="0"/>
                <a:cs typeface="Arial" charset="0"/>
              </a:rPr>
              <a:t>Catchment area….</a:t>
            </a:r>
          </a:p>
        </p:txBody>
      </p:sp>
      <p:pic>
        <p:nvPicPr>
          <p:cNvPr id="68612" name="Picture 2"/>
          <p:cNvPicPr>
            <a:picLocks noChangeAspect="1" noChangeArrowheads="1"/>
          </p:cNvPicPr>
          <p:nvPr/>
        </p:nvPicPr>
        <p:blipFill>
          <a:blip r:embed="rId3"/>
          <a:srcRect/>
          <a:stretch>
            <a:fillRect/>
          </a:stretch>
        </p:blipFill>
        <p:spPr bwMode="auto">
          <a:xfrm>
            <a:off x="2452689" y="2428875"/>
            <a:ext cx="7215187" cy="4071938"/>
          </a:xfrm>
          <a:prstGeom prst="rect">
            <a:avLst/>
          </a:prstGeom>
          <a:noFill/>
          <a:ln w="9525">
            <a:noFill/>
            <a:miter lim="800000"/>
            <a:headEnd/>
            <a:tailEnd/>
          </a:ln>
        </p:spPr>
      </p:pic>
    </p:spTree>
    <p:extLst>
      <p:ext uri="{BB962C8B-B14F-4D97-AF65-F5344CB8AC3E}">
        <p14:creationId xmlns:p14="http://schemas.microsoft.com/office/powerpoint/2010/main" val="15579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 calcmode="lin" valueType="num">
                                      <p:cBhvr additive="base">
                                        <p:cTn id="7" dur="5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612"/>
                                        </p:tgtEl>
                                        <p:attrNameLst>
                                          <p:attrName>style.visibility</p:attrName>
                                        </p:attrNameLst>
                                      </p:cBhvr>
                                      <p:to>
                                        <p:strVal val="visible"/>
                                      </p:to>
                                    </p:set>
                                    <p:anim calcmode="lin" valueType="num">
                                      <p:cBhvr additive="base">
                                        <p:cTn id="13" dur="500" fill="hold"/>
                                        <p:tgtEl>
                                          <p:spTgt spid="68612"/>
                                        </p:tgtEl>
                                        <p:attrNameLst>
                                          <p:attrName>ppt_x</p:attrName>
                                        </p:attrNameLst>
                                      </p:cBhvr>
                                      <p:tavLst>
                                        <p:tav tm="0">
                                          <p:val>
                                            <p:strVal val="#ppt_x"/>
                                          </p:val>
                                        </p:tav>
                                        <p:tav tm="100000">
                                          <p:val>
                                            <p:strVal val="#ppt_x"/>
                                          </p:val>
                                        </p:tav>
                                      </p:tavLst>
                                    </p:anim>
                                    <p:anim calcmode="lin" valueType="num">
                                      <p:cBhvr additive="base">
                                        <p:cTn id="14"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631950" y="404814"/>
            <a:ext cx="8891588" cy="6048375"/>
          </a:xfrm>
          <a:prstGeom prst="rect">
            <a:avLst/>
          </a:prstGeom>
          <a:noFill/>
          <a:ln w="9525">
            <a:noFill/>
            <a:miter lim="800000"/>
            <a:headEnd/>
            <a:tailEnd/>
          </a:ln>
        </p:spPr>
      </p:pic>
    </p:spTree>
    <p:extLst>
      <p:ext uri="{BB962C8B-B14F-4D97-AF65-F5344CB8AC3E}">
        <p14:creationId xmlns:p14="http://schemas.microsoft.com/office/powerpoint/2010/main" val="48130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1367</Words>
  <Application>Microsoft Macintosh PowerPoint</Application>
  <PresentationFormat>Widescreen</PresentationFormat>
  <Paragraphs>297</Paragraphs>
  <Slides>29</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MS PGothic</vt:lpstr>
      <vt:lpstr>Yu Gothic</vt:lpstr>
      <vt:lpstr>Yu Gothic Light</vt:lpstr>
      <vt:lpstr>Arial</vt:lpstr>
      <vt:lpstr>Arial Rounded MT Bold</vt:lpstr>
      <vt:lpstr>Calibri</vt:lpstr>
      <vt:lpstr>Calibri Light</vt:lpstr>
      <vt:lpstr>Garamond</vt:lpstr>
      <vt:lpstr>Tahoma</vt:lpstr>
      <vt:lpstr>Times</vt:lpstr>
      <vt:lpstr>Times New Roman</vt:lpstr>
      <vt:lpstr>Wingdings</vt:lpstr>
      <vt:lpstr>Office Theme</vt:lpstr>
      <vt:lpstr>Part I – Water Supply</vt:lpstr>
      <vt:lpstr>OUTLINE</vt:lpstr>
      <vt:lpstr>PowerPoint Presentation</vt:lpstr>
      <vt:lpstr>Key Questions of System Approach</vt:lpstr>
      <vt:lpstr>SOURCE</vt:lpstr>
      <vt:lpstr>Conventional Sources</vt:lpstr>
      <vt:lpstr>PowerPoint Presentation</vt:lpstr>
      <vt:lpstr>PowerPoint Presentation</vt:lpstr>
      <vt:lpstr>PowerPoint Presentation</vt:lpstr>
      <vt:lpstr>PowerPoint Presentation</vt:lpstr>
      <vt:lpstr>PowerPoint Presentation</vt:lpstr>
      <vt:lpstr>PowerPoint Presentation</vt:lpstr>
      <vt:lpstr>Aquifer Types and Properties</vt:lpstr>
      <vt:lpstr>Groundwater Recharge Area for Akaki Well field</vt:lpstr>
      <vt:lpstr>Global Sources of Drinking Water</vt:lpstr>
      <vt:lpstr>Groundwater- a major source of water supply</vt:lpstr>
      <vt:lpstr>SECTOR</vt:lpstr>
      <vt:lpstr>Water Resources Devt. in Ethiopia</vt:lpstr>
      <vt:lpstr>SETTLEMENT PATTERN</vt:lpstr>
      <vt:lpstr>Percentage of population residing in urban areas by region: 1950 - 2030</vt:lpstr>
      <vt:lpstr>Location</vt:lpstr>
      <vt:lpstr>Environment</vt:lpstr>
      <vt:lpstr> </vt:lpstr>
      <vt:lpstr> </vt:lpstr>
      <vt:lpstr>Management</vt:lpstr>
      <vt:lpstr>WASH/Recent, Current &amp; Future</vt:lpstr>
      <vt:lpstr>“Changing Principles of International Development”: Community Participation</vt:lpstr>
      <vt:lpstr>SITUATON</vt:lpstr>
      <vt:lpstr>Water Emergencies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 Water Supply</dc:title>
  <dc:creator>Geremew S. Gebrie</dc:creator>
  <cp:lastModifiedBy>Geremew S. Gebrie</cp:lastModifiedBy>
  <cp:revision>27</cp:revision>
  <dcterms:created xsi:type="dcterms:W3CDTF">2017-11-07T16:24:28Z</dcterms:created>
  <dcterms:modified xsi:type="dcterms:W3CDTF">2018-11-26T13:13:46Z</dcterms:modified>
</cp:coreProperties>
</file>