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5"/>
  </p:notesMasterIdLst>
  <p:sldIdLst>
    <p:sldId id="256" r:id="rId2"/>
    <p:sldId id="257" r:id="rId3"/>
    <p:sldId id="265" r:id="rId4"/>
    <p:sldId id="333" r:id="rId5"/>
    <p:sldId id="285" r:id="rId6"/>
    <p:sldId id="334" r:id="rId7"/>
    <p:sldId id="341" r:id="rId8"/>
    <p:sldId id="342" r:id="rId9"/>
    <p:sldId id="343" r:id="rId10"/>
    <p:sldId id="344" r:id="rId11"/>
    <p:sldId id="345" r:id="rId12"/>
    <p:sldId id="335" r:id="rId13"/>
    <p:sldId id="346" r:id="rId14"/>
    <p:sldId id="347" r:id="rId15"/>
    <p:sldId id="348" r:id="rId16"/>
    <p:sldId id="349" r:id="rId17"/>
    <p:sldId id="352" r:id="rId18"/>
    <p:sldId id="350" r:id="rId19"/>
    <p:sldId id="353" r:id="rId20"/>
    <p:sldId id="351" r:id="rId21"/>
    <p:sldId id="356" r:id="rId22"/>
    <p:sldId id="357" r:id="rId23"/>
    <p:sldId id="336" r:id="rId24"/>
    <p:sldId id="358" r:id="rId25"/>
    <p:sldId id="359" r:id="rId26"/>
    <p:sldId id="360" r:id="rId27"/>
    <p:sldId id="361" r:id="rId28"/>
    <p:sldId id="363" r:id="rId29"/>
    <p:sldId id="362" r:id="rId30"/>
    <p:sldId id="364" r:id="rId31"/>
    <p:sldId id="365" r:id="rId32"/>
    <p:sldId id="366" r:id="rId33"/>
    <p:sldId id="367" r:id="rId34"/>
    <p:sldId id="368" r:id="rId35"/>
    <p:sldId id="373" r:id="rId36"/>
    <p:sldId id="374" r:id="rId37"/>
    <p:sldId id="369" r:id="rId38"/>
    <p:sldId id="370" r:id="rId39"/>
    <p:sldId id="337" r:id="rId40"/>
    <p:sldId id="375" r:id="rId41"/>
    <p:sldId id="380" r:id="rId42"/>
    <p:sldId id="376" r:id="rId43"/>
    <p:sldId id="377" r:id="rId44"/>
    <p:sldId id="396" r:id="rId45"/>
    <p:sldId id="378" r:id="rId46"/>
    <p:sldId id="338" r:id="rId47"/>
    <p:sldId id="381" r:id="rId48"/>
    <p:sldId id="382" r:id="rId49"/>
    <p:sldId id="383" r:id="rId50"/>
    <p:sldId id="384" r:id="rId51"/>
    <p:sldId id="385" r:id="rId52"/>
    <p:sldId id="386" r:id="rId53"/>
    <p:sldId id="387" r:id="rId54"/>
    <p:sldId id="388" r:id="rId55"/>
    <p:sldId id="389" r:id="rId56"/>
    <p:sldId id="390" r:id="rId57"/>
    <p:sldId id="391" r:id="rId58"/>
    <p:sldId id="392" r:id="rId59"/>
    <p:sldId id="393" r:id="rId60"/>
    <p:sldId id="394" r:id="rId61"/>
    <p:sldId id="397" r:id="rId62"/>
    <p:sldId id="398" r:id="rId63"/>
    <p:sldId id="399" r:id="rId64"/>
    <p:sldId id="395" r:id="rId65"/>
    <p:sldId id="401" r:id="rId66"/>
    <p:sldId id="400" r:id="rId67"/>
    <p:sldId id="402" r:id="rId68"/>
    <p:sldId id="403" r:id="rId69"/>
    <p:sldId id="406" r:id="rId70"/>
    <p:sldId id="407" r:id="rId71"/>
    <p:sldId id="408" r:id="rId72"/>
    <p:sldId id="409" r:id="rId73"/>
    <p:sldId id="339" r:id="rId74"/>
    <p:sldId id="410" r:id="rId75"/>
    <p:sldId id="414" r:id="rId76"/>
    <p:sldId id="415" r:id="rId77"/>
    <p:sldId id="411" r:id="rId78"/>
    <p:sldId id="412" r:id="rId79"/>
    <p:sldId id="413" r:id="rId80"/>
    <p:sldId id="416" r:id="rId81"/>
    <p:sldId id="417" r:id="rId82"/>
    <p:sldId id="418" r:id="rId83"/>
    <p:sldId id="419"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p:restoredTop sz="93041"/>
  </p:normalViewPr>
  <p:slideViewPr>
    <p:cSldViewPr snapToGrid="0" snapToObjects="1">
      <p:cViewPr varScale="1">
        <p:scale>
          <a:sx n="66" d="100"/>
          <a:sy n="66" d="100"/>
        </p:scale>
        <p:origin x="846"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2BF1A-DB94-A04F-8B38-11D8F2CAEE8C}" type="datetimeFigureOut">
              <a:rPr lang="en-US" smtClean="0"/>
              <a:t>12/11/2019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967FA-843B-3F45-A786-BD1FC48329B9}" type="slidenum">
              <a:rPr lang="en-US" smtClean="0"/>
              <a:t>‹#›</a:t>
            </a:fld>
            <a:endParaRPr lang="en-US"/>
          </a:p>
        </p:txBody>
      </p:sp>
    </p:spTree>
    <p:extLst>
      <p:ext uri="{BB962C8B-B14F-4D97-AF65-F5344CB8AC3E}">
        <p14:creationId xmlns:p14="http://schemas.microsoft.com/office/powerpoint/2010/main" val="146644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967FA-843B-3F45-A786-BD1FC48329B9}" type="slidenum">
              <a:rPr lang="en-US" smtClean="0"/>
              <a:t>1</a:t>
            </a:fld>
            <a:endParaRPr lang="en-US"/>
          </a:p>
        </p:txBody>
      </p:sp>
    </p:spTree>
    <p:extLst>
      <p:ext uri="{BB962C8B-B14F-4D97-AF65-F5344CB8AC3E}">
        <p14:creationId xmlns:p14="http://schemas.microsoft.com/office/powerpoint/2010/main" val="76370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754A1C-D45A-2440-8333-00A9917D6D12}" type="datetime1">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198129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23FEB-96D5-6F4B-86F2-289FEB618D80}" type="datetime1">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178269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74EAD-596B-744D-8BAB-C3F3A93201B5}" type="datetime1">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3720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52F98-247A-994C-BA93-50BAA99B9055}" type="datetime1">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187125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17F4E-E4B3-FE49-A962-E29CE72DCD49}" type="datetime1">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24766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4C0083-8DF9-BF49-9F07-69222E4E0269}" type="datetime1">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67947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8BD9E9-152F-6F42-9EA0-02FE3ED0D67C}" type="datetime1">
              <a:rPr lang="en-US" smtClean="0"/>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173412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1D37AF-F5A5-514D-B03D-F6025834EF3D}" type="datetime1">
              <a:rPr lang="en-US" smtClean="0"/>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196048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1B67A-5202-5C48-9F4F-4C8AB676859F}" type="datetime1">
              <a:rPr lang="en-US" smtClean="0"/>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106010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456136-B3C9-2D47-B6A5-D90A743A3354}" type="datetime1">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161165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4C1D45-3C46-4E49-8E97-F8DE1600DEC5}" type="datetime1">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84385-7E92-484B-8D82-9FA52E8DE9C6}" type="slidenum">
              <a:rPr lang="en-US" smtClean="0"/>
              <a:t>‹#›</a:t>
            </a:fld>
            <a:endParaRPr lang="en-US"/>
          </a:p>
        </p:txBody>
      </p:sp>
    </p:spTree>
    <p:extLst>
      <p:ext uri="{BB962C8B-B14F-4D97-AF65-F5344CB8AC3E}">
        <p14:creationId xmlns:p14="http://schemas.microsoft.com/office/powerpoint/2010/main" val="94473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C3279-D39E-134B-A58F-4C6B8629CDE0}" type="datetime1">
              <a:rPr lang="en-US" smtClean="0"/>
              <a:t>12/11/2019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84385-7E92-484B-8D82-9FA52E8DE9C6}" type="slidenum">
              <a:rPr lang="en-US" smtClean="0"/>
              <a:t>‹#›</a:t>
            </a:fld>
            <a:endParaRPr lang="en-US"/>
          </a:p>
        </p:txBody>
      </p:sp>
    </p:spTree>
    <p:extLst>
      <p:ext uri="{BB962C8B-B14F-4D97-AF65-F5344CB8AC3E}">
        <p14:creationId xmlns:p14="http://schemas.microsoft.com/office/powerpoint/2010/main" val="344722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I – Water Supply</a:t>
            </a:r>
          </a:p>
        </p:txBody>
      </p:sp>
      <p:sp>
        <p:nvSpPr>
          <p:cNvPr id="3" name="Subtitle 2"/>
          <p:cNvSpPr>
            <a:spLocks noGrp="1"/>
          </p:cNvSpPr>
          <p:nvPr>
            <p:ph type="subTitle" idx="1"/>
          </p:nvPr>
        </p:nvSpPr>
        <p:spPr/>
        <p:txBody>
          <a:bodyPr/>
          <a:lstStyle/>
          <a:p>
            <a:r>
              <a:rPr lang="en-US" dirty="0"/>
              <a:t>CHAPTER 2b</a:t>
            </a:r>
          </a:p>
          <a:p>
            <a:r>
              <a:rPr lang="en-US" dirty="0"/>
              <a:t>COMPONENTS OF WATER SUPPLY SYSTEMS</a:t>
            </a:r>
          </a:p>
          <a:p>
            <a:r>
              <a:rPr lang="en-US" dirty="0">
                <a:solidFill>
                  <a:srgbClr val="FF0000"/>
                </a:solidFill>
              </a:rPr>
              <a:t>Institutional</a:t>
            </a:r>
          </a:p>
        </p:txBody>
      </p:sp>
    </p:spTree>
    <p:extLst>
      <p:ext uri="{BB962C8B-B14F-4D97-AF65-F5344CB8AC3E}">
        <p14:creationId xmlns:p14="http://schemas.microsoft.com/office/powerpoint/2010/main" val="687969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Asset</a:t>
            </a:r>
            <a:r>
              <a:rPr lang="is-IS" dirty="0"/>
              <a:t>…?/ Benefit</a:t>
            </a:r>
            <a:endParaRPr lang="en-US" dirty="0"/>
          </a:p>
        </p:txBody>
      </p:sp>
      <p:sp>
        <p:nvSpPr>
          <p:cNvPr id="3" name="Content Placeholder 2"/>
          <p:cNvSpPr>
            <a:spLocks noGrp="1"/>
          </p:cNvSpPr>
          <p:nvPr>
            <p:ph idx="1"/>
          </p:nvPr>
        </p:nvSpPr>
        <p:spPr>
          <a:xfrm>
            <a:off x="838200" y="1825625"/>
            <a:ext cx="10515600" cy="4686386"/>
          </a:xfrm>
        </p:spPr>
        <p:txBody>
          <a:bodyPr>
            <a:noAutofit/>
          </a:bodyPr>
          <a:lstStyle/>
          <a:p>
            <a:r>
              <a:rPr lang="en-US" dirty="0"/>
              <a:t>The benefits of asset management include, but are not limited to, the following: </a:t>
            </a:r>
          </a:p>
          <a:p>
            <a:pPr lvl="1"/>
            <a:r>
              <a:rPr lang="en-US" dirty="0"/>
              <a:t>Better </a:t>
            </a:r>
            <a:r>
              <a:rPr lang="en-US" dirty="0">
                <a:solidFill>
                  <a:srgbClr val="FF0000"/>
                </a:solidFill>
              </a:rPr>
              <a:t>operational </a:t>
            </a:r>
            <a:r>
              <a:rPr lang="en-US" dirty="0"/>
              <a:t>decisions</a:t>
            </a:r>
          </a:p>
          <a:p>
            <a:pPr lvl="1"/>
            <a:r>
              <a:rPr lang="en-US" dirty="0"/>
              <a:t>Improved </a:t>
            </a:r>
            <a:r>
              <a:rPr lang="en-US" dirty="0">
                <a:solidFill>
                  <a:srgbClr val="FF0000"/>
                </a:solidFill>
              </a:rPr>
              <a:t>emergency </a:t>
            </a:r>
            <a:r>
              <a:rPr lang="en-US" dirty="0"/>
              <a:t>response</a:t>
            </a:r>
          </a:p>
          <a:p>
            <a:pPr lvl="1"/>
            <a:r>
              <a:rPr lang="en-US" dirty="0"/>
              <a:t>Greater ability </a:t>
            </a:r>
            <a:r>
              <a:rPr lang="en-US" dirty="0">
                <a:solidFill>
                  <a:srgbClr val="FF0000"/>
                </a:solidFill>
              </a:rPr>
              <a:t>to plan and pay for future repairs </a:t>
            </a:r>
            <a:r>
              <a:rPr lang="en-US" dirty="0"/>
              <a:t>and replacements </a:t>
            </a:r>
          </a:p>
          <a:p>
            <a:pPr lvl="1"/>
            <a:r>
              <a:rPr lang="en-US" dirty="0"/>
              <a:t>Increased knowledge of the location of the assets</a:t>
            </a:r>
          </a:p>
          <a:p>
            <a:pPr lvl="1"/>
            <a:r>
              <a:rPr lang="en-US" dirty="0"/>
              <a:t>Increased knowledge of what assets are critical to the utility and which ones aren’t </a:t>
            </a:r>
          </a:p>
          <a:p>
            <a:pPr lvl="1"/>
            <a:r>
              <a:rPr lang="en-US" dirty="0"/>
              <a:t>More efficient operation</a:t>
            </a:r>
          </a:p>
          <a:p>
            <a:pPr lvl="1"/>
            <a:r>
              <a:rPr lang="en-US" dirty="0"/>
              <a:t>Better communication with customers</a:t>
            </a:r>
          </a:p>
          <a:p>
            <a:pPr lvl="1"/>
            <a:r>
              <a:rPr lang="en-US" dirty="0">
                <a:solidFill>
                  <a:srgbClr val="FF0000"/>
                </a:solidFill>
              </a:rPr>
              <a:t>Rates based on sound </a:t>
            </a:r>
            <a:r>
              <a:rPr lang="en-US" dirty="0"/>
              <a:t>operational information</a:t>
            </a:r>
          </a:p>
          <a:p>
            <a:pPr lvl="1"/>
            <a:r>
              <a:rPr lang="en-US" dirty="0"/>
              <a:t>Increased acceptance of rates</a:t>
            </a:r>
            <a:br>
              <a:rPr lang="en-US" dirty="0"/>
            </a:br>
            <a:endParaRPr lang="en-US" dirty="0"/>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10</a:t>
            </a:fld>
            <a:endParaRPr lang="en-US"/>
          </a:p>
        </p:txBody>
      </p:sp>
    </p:spTree>
    <p:extLst>
      <p:ext uri="{BB962C8B-B14F-4D97-AF65-F5344CB8AC3E}">
        <p14:creationId xmlns:p14="http://schemas.microsoft.com/office/powerpoint/2010/main" val="1520457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Components of Asset Management </a:t>
            </a:r>
            <a:br>
              <a:rPr lang="en-US" dirty="0"/>
            </a:br>
            <a:endParaRPr lang="en-US" dirty="0"/>
          </a:p>
        </p:txBody>
      </p:sp>
      <p:sp>
        <p:nvSpPr>
          <p:cNvPr id="3" name="Content Placeholder 2"/>
          <p:cNvSpPr>
            <a:spLocks noGrp="1"/>
          </p:cNvSpPr>
          <p:nvPr>
            <p:ph idx="1"/>
          </p:nvPr>
        </p:nvSpPr>
        <p:spPr/>
        <p:txBody>
          <a:bodyPr/>
          <a:lstStyle/>
          <a:p>
            <a:r>
              <a:rPr lang="en-US" dirty="0"/>
              <a:t>Asset Inventory</a:t>
            </a:r>
          </a:p>
          <a:p>
            <a:r>
              <a:rPr lang="en-US" dirty="0"/>
              <a:t>Level of Service</a:t>
            </a:r>
          </a:p>
          <a:p>
            <a:r>
              <a:rPr lang="en-US" dirty="0"/>
              <a:t>Critical Assets</a:t>
            </a:r>
          </a:p>
          <a:p>
            <a:r>
              <a:rPr lang="en-US" dirty="0"/>
              <a:t>Life Cycle Costing </a:t>
            </a:r>
          </a:p>
          <a:p>
            <a:r>
              <a:rPr lang="en-US" dirty="0"/>
              <a:t>Long-term Funding Strategy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11</a:t>
            </a:fld>
            <a:endParaRPr lang="en-US"/>
          </a:p>
        </p:txBody>
      </p:sp>
    </p:spTree>
    <p:extLst>
      <p:ext uri="{BB962C8B-B14F-4D97-AF65-F5344CB8AC3E}">
        <p14:creationId xmlns:p14="http://schemas.microsoft.com/office/powerpoint/2010/main" val="563373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Inventory</a:t>
            </a:r>
          </a:p>
        </p:txBody>
      </p:sp>
      <p:sp>
        <p:nvSpPr>
          <p:cNvPr id="3" name="Content Placeholder 2"/>
          <p:cNvSpPr>
            <a:spLocks noGrp="1"/>
          </p:cNvSpPr>
          <p:nvPr>
            <p:ph idx="1"/>
          </p:nvPr>
        </p:nvSpPr>
        <p:spPr/>
        <p:txBody>
          <a:bodyPr/>
          <a:lstStyle/>
          <a:p>
            <a:r>
              <a:rPr lang="en-US" dirty="0"/>
              <a:t>What Do I Own?</a:t>
            </a:r>
          </a:p>
          <a:p>
            <a:r>
              <a:rPr lang="en-US" dirty="0"/>
              <a:t>Where Are My Assets?</a:t>
            </a:r>
          </a:p>
          <a:p>
            <a:r>
              <a:rPr lang="en-US" dirty="0"/>
              <a:t>What is the Condition of My Assets? </a:t>
            </a:r>
          </a:p>
          <a:p>
            <a:r>
              <a:rPr lang="en-US" dirty="0"/>
              <a:t>What is the Remaining Life of My Assets?</a:t>
            </a:r>
          </a:p>
          <a:p>
            <a:r>
              <a:rPr lang="en-US" dirty="0"/>
              <a:t>What is the Value of the Assets? </a:t>
            </a:r>
          </a:p>
          <a:p>
            <a:r>
              <a:rPr lang="en-US" dirty="0"/>
              <a:t>Organizing the Asset Inventory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12</a:t>
            </a:fld>
            <a:endParaRPr lang="en-US"/>
          </a:p>
        </p:txBody>
      </p:sp>
    </p:spTree>
    <p:extLst>
      <p:ext uri="{BB962C8B-B14F-4D97-AF65-F5344CB8AC3E}">
        <p14:creationId xmlns:p14="http://schemas.microsoft.com/office/powerpoint/2010/main" val="1669253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Own?</a:t>
            </a:r>
          </a:p>
        </p:txBody>
      </p:sp>
      <p:sp>
        <p:nvSpPr>
          <p:cNvPr id="3" name="Content Placeholder 2"/>
          <p:cNvSpPr>
            <a:spLocks noGrp="1"/>
          </p:cNvSpPr>
          <p:nvPr>
            <p:ph idx="1"/>
          </p:nvPr>
        </p:nvSpPr>
        <p:spPr/>
        <p:txBody>
          <a:bodyPr>
            <a:noAutofit/>
          </a:bodyPr>
          <a:lstStyle/>
          <a:p>
            <a:r>
              <a:rPr lang="en-US" sz="2000" dirty="0">
                <a:solidFill>
                  <a:srgbClr val="FF0000"/>
                </a:solidFill>
              </a:rPr>
              <a:t>Determine who was operating, managing and/or owning the system at the time of the major construction periods </a:t>
            </a:r>
            <a:r>
              <a:rPr lang="en-US" sz="2000" dirty="0"/>
              <a:t>(when a large number of assets were put in place.) Interview these individuals and gather as much information as possible regarding their recollections of what assets were installed and where they were installed. If there are maps of the system, these can be used during the discussions. </a:t>
            </a:r>
          </a:p>
          <a:p>
            <a:r>
              <a:rPr lang="en-US" sz="2000" dirty="0">
                <a:solidFill>
                  <a:srgbClr val="FF0000"/>
                </a:solidFill>
              </a:rPr>
              <a:t>Examining any as-built</a:t>
            </a:r>
            <a:r>
              <a:rPr lang="en-US" sz="2000" dirty="0"/>
              <a:t> or </a:t>
            </a:r>
            <a:r>
              <a:rPr lang="en-US" sz="2000" dirty="0">
                <a:solidFill>
                  <a:srgbClr val="FF0000"/>
                </a:solidFill>
              </a:rPr>
              <a:t>other engineering drawings </a:t>
            </a:r>
            <a:r>
              <a:rPr lang="en-US" sz="2000" dirty="0"/>
              <a:t>of the system </a:t>
            </a:r>
          </a:p>
          <a:p>
            <a:r>
              <a:rPr lang="en-US" sz="2000" dirty="0"/>
              <a:t> </a:t>
            </a:r>
            <a:r>
              <a:rPr lang="en-US" sz="2000" dirty="0">
                <a:solidFill>
                  <a:srgbClr val="FF0000"/>
                </a:solidFill>
              </a:rPr>
              <a:t>Visual observations of above</a:t>
            </a:r>
            <a:r>
              <a:rPr lang="en-US" sz="2000" dirty="0"/>
              <a:t>-ground or visible assets (e.g., hydrants, pumps, manholes, treatment works) </a:t>
            </a:r>
          </a:p>
          <a:p>
            <a:r>
              <a:rPr lang="en-US" sz="2000" dirty="0">
                <a:solidFill>
                  <a:srgbClr val="FF0000"/>
                </a:solidFill>
              </a:rPr>
              <a:t> Interviewing community residents </a:t>
            </a:r>
            <a:r>
              <a:rPr lang="en-US" sz="2000" dirty="0"/>
              <a:t>who may have lived in the area during construction and who are familiar with the construction activities (especially helpful in very small towns in which the residents were actively involved in developing the utility) </a:t>
            </a:r>
          </a:p>
          <a:p>
            <a:r>
              <a:rPr lang="en-US" sz="2000" dirty="0"/>
              <a:t> </a:t>
            </a:r>
            <a:r>
              <a:rPr lang="en-US" sz="2000" dirty="0">
                <a:solidFill>
                  <a:srgbClr val="FF0000"/>
                </a:solidFill>
              </a:rPr>
              <a:t>Estimates on buried assets using above ground assets as a guide </a:t>
            </a:r>
            <a:r>
              <a:rPr lang="en-US" sz="2000" dirty="0"/>
              <a:t>(e.g., using manholes to estimate locations, size, and type of pipe between the manholes; using isolation valve </a:t>
            </a:r>
            <a:r>
              <a:rPr lang="en-US" sz="2000" dirty="0" err="1"/>
              <a:t>loc</a:t>
            </a:r>
            <a:r>
              <a:rPr lang="en-US" sz="2000" dirty="0"/>
              <a:t> </a:t>
            </a:r>
            <a:r>
              <a:rPr lang="en-US" sz="2000" dirty="0" err="1"/>
              <a:t>ations</a:t>
            </a:r>
            <a:r>
              <a:rPr lang="en-US" sz="2000" dirty="0"/>
              <a:t> to estimate buried water pipe locations) </a:t>
            </a:r>
          </a:p>
          <a:p>
            <a:pPr marL="0" indent="0">
              <a:buNone/>
            </a:pPr>
            <a:endParaRPr lang="en-US" sz="2000" dirty="0"/>
          </a:p>
        </p:txBody>
      </p:sp>
      <p:sp>
        <p:nvSpPr>
          <p:cNvPr id="4" name="Slide Number Placeholder 3"/>
          <p:cNvSpPr>
            <a:spLocks noGrp="1"/>
          </p:cNvSpPr>
          <p:nvPr>
            <p:ph type="sldNum" sz="quarter" idx="12"/>
          </p:nvPr>
        </p:nvSpPr>
        <p:spPr/>
        <p:txBody>
          <a:bodyPr/>
          <a:lstStyle/>
          <a:p>
            <a:fld id="{AF884385-7E92-484B-8D82-9FA52E8DE9C6}" type="slidenum">
              <a:rPr lang="en-US" smtClean="0"/>
              <a:t>13</a:t>
            </a:fld>
            <a:endParaRPr lang="en-US"/>
          </a:p>
        </p:txBody>
      </p:sp>
    </p:spTree>
    <p:extLst>
      <p:ext uri="{BB962C8B-B14F-4D97-AF65-F5344CB8AC3E}">
        <p14:creationId xmlns:p14="http://schemas.microsoft.com/office/powerpoint/2010/main" val="1884848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My Assets</a:t>
            </a:r>
          </a:p>
        </p:txBody>
      </p:sp>
      <p:sp>
        <p:nvSpPr>
          <p:cNvPr id="3" name="Content Placeholder 2"/>
          <p:cNvSpPr>
            <a:spLocks noGrp="1"/>
          </p:cNvSpPr>
          <p:nvPr>
            <p:ph idx="1"/>
          </p:nvPr>
        </p:nvSpPr>
        <p:spPr/>
        <p:txBody>
          <a:bodyPr/>
          <a:lstStyle/>
          <a:p>
            <a:r>
              <a:rPr lang="en-US" dirty="0"/>
              <a:t>1) mapping the assets and </a:t>
            </a:r>
          </a:p>
          <a:p>
            <a:r>
              <a:rPr lang="en-US" dirty="0"/>
              <a:t>2) putting a location in the inventory. </a:t>
            </a:r>
          </a:p>
          <a:p>
            <a:endParaRPr lang="en-US" dirty="0"/>
          </a:p>
          <a:p>
            <a:pPr lvl="1"/>
            <a:r>
              <a:rPr lang="en-US" dirty="0"/>
              <a:t>In terms of mapping, the most important factor is to have </a:t>
            </a:r>
            <a:r>
              <a:rPr lang="en-US" dirty="0">
                <a:solidFill>
                  <a:srgbClr val="FF0000"/>
                </a:solidFill>
              </a:rPr>
              <a:t>a visual picture of the asset locations, especially the buried assets. </a:t>
            </a:r>
          </a:p>
          <a:p>
            <a:pPr lvl="1"/>
            <a:r>
              <a:rPr lang="en-US" dirty="0"/>
              <a:t>The map can be as </a:t>
            </a:r>
            <a:r>
              <a:rPr lang="en-US" dirty="0">
                <a:solidFill>
                  <a:srgbClr val="FF0000"/>
                </a:solidFill>
              </a:rPr>
              <a:t>simple (hand drawn) </a:t>
            </a:r>
            <a:r>
              <a:rPr lang="en-US" dirty="0"/>
              <a:t>or as complex </a:t>
            </a:r>
            <a:r>
              <a:rPr lang="en-US" dirty="0">
                <a:solidFill>
                  <a:srgbClr val="FF0000"/>
                </a:solidFill>
              </a:rPr>
              <a:t>(Geographic Information System)</a:t>
            </a:r>
            <a:r>
              <a:rPr lang="en-US" dirty="0"/>
              <a:t> as the system is capable of. </a:t>
            </a:r>
          </a:p>
        </p:txBody>
      </p:sp>
      <p:sp>
        <p:nvSpPr>
          <p:cNvPr id="4" name="Slide Number Placeholder 3"/>
          <p:cNvSpPr>
            <a:spLocks noGrp="1"/>
          </p:cNvSpPr>
          <p:nvPr>
            <p:ph type="sldNum" sz="quarter" idx="12"/>
          </p:nvPr>
        </p:nvSpPr>
        <p:spPr/>
        <p:txBody>
          <a:bodyPr/>
          <a:lstStyle/>
          <a:p>
            <a:fld id="{AF884385-7E92-484B-8D82-9FA52E8DE9C6}" type="slidenum">
              <a:rPr lang="en-US" smtClean="0"/>
              <a:t>14</a:t>
            </a:fld>
            <a:endParaRPr lang="en-US"/>
          </a:p>
        </p:txBody>
      </p:sp>
    </p:spTree>
    <p:extLst>
      <p:ext uri="{BB962C8B-B14F-4D97-AF65-F5344CB8AC3E}">
        <p14:creationId xmlns:p14="http://schemas.microsoft.com/office/powerpoint/2010/main" val="1823377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Condition of My Assets?</a:t>
            </a:r>
          </a:p>
        </p:txBody>
      </p:sp>
      <p:sp>
        <p:nvSpPr>
          <p:cNvPr id="3" name="Content Placeholder 2"/>
          <p:cNvSpPr>
            <a:spLocks noGrp="1"/>
          </p:cNvSpPr>
          <p:nvPr>
            <p:ph idx="1"/>
          </p:nvPr>
        </p:nvSpPr>
        <p:spPr/>
        <p:txBody>
          <a:bodyPr>
            <a:normAutofit/>
          </a:bodyPr>
          <a:lstStyle/>
          <a:p>
            <a:r>
              <a:rPr lang="en-US" dirty="0"/>
              <a:t>A condition assessment </a:t>
            </a:r>
            <a:r>
              <a:rPr lang="en-US" dirty="0">
                <a:solidFill>
                  <a:srgbClr val="FF0000"/>
                </a:solidFill>
              </a:rPr>
              <a:t>can be completed in many different ways, </a:t>
            </a:r>
            <a:r>
              <a:rPr lang="en-US" dirty="0"/>
              <a:t>depending on </a:t>
            </a:r>
            <a:r>
              <a:rPr lang="en-US" dirty="0">
                <a:solidFill>
                  <a:srgbClr val="FF0000"/>
                </a:solidFill>
              </a:rPr>
              <a:t>the capability and resources of the system. </a:t>
            </a:r>
          </a:p>
          <a:p>
            <a:r>
              <a:rPr lang="en-US" dirty="0"/>
              <a:t>The group can then select a condition ranking approach </a:t>
            </a:r>
          </a:p>
          <a:p>
            <a:pPr lvl="1"/>
            <a:r>
              <a:rPr lang="en-US" dirty="0">
                <a:solidFill>
                  <a:srgbClr val="FF0000"/>
                </a:solidFill>
              </a:rPr>
              <a:t>0 through 5, </a:t>
            </a:r>
          </a:p>
          <a:p>
            <a:pPr lvl="1"/>
            <a:r>
              <a:rPr lang="en-US" dirty="0">
                <a:solidFill>
                  <a:srgbClr val="FF0000"/>
                </a:solidFill>
              </a:rPr>
              <a:t>A through F, </a:t>
            </a:r>
          </a:p>
          <a:p>
            <a:pPr lvl="1"/>
            <a:r>
              <a:rPr lang="en-US" dirty="0">
                <a:solidFill>
                  <a:srgbClr val="FF0000"/>
                </a:solidFill>
              </a:rPr>
              <a:t>Excellent through unacceptable, etc.)</a:t>
            </a:r>
          </a:p>
          <a:p>
            <a:pPr lvl="2"/>
            <a:r>
              <a:rPr lang="en-US" dirty="0"/>
              <a:t>and ask the group to look at the list of assets and rate each asset using the selected methodology. </a:t>
            </a:r>
          </a:p>
          <a:p>
            <a:r>
              <a:rPr lang="en-US" dirty="0"/>
              <a:t>This approach uses the best information </a:t>
            </a:r>
            <a:r>
              <a:rPr lang="en-US" dirty="0">
                <a:solidFill>
                  <a:srgbClr val="FF0000"/>
                </a:solidFill>
              </a:rPr>
              <a:t>available but does not require systems to gather additional data </a:t>
            </a:r>
            <a:r>
              <a:rPr lang="en-US" dirty="0"/>
              <a:t>in order to rate the assets.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15</a:t>
            </a:fld>
            <a:endParaRPr lang="en-US"/>
          </a:p>
        </p:txBody>
      </p:sp>
    </p:spTree>
    <p:extLst>
      <p:ext uri="{BB962C8B-B14F-4D97-AF65-F5344CB8AC3E}">
        <p14:creationId xmlns:p14="http://schemas.microsoft.com/office/powerpoint/2010/main" val="1931655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Remaining Life of My Assets?</a:t>
            </a:r>
          </a:p>
        </p:txBody>
      </p:sp>
      <p:sp>
        <p:nvSpPr>
          <p:cNvPr id="3" name="Content Placeholder 2"/>
          <p:cNvSpPr>
            <a:spLocks noGrp="1"/>
          </p:cNvSpPr>
          <p:nvPr>
            <p:ph idx="1"/>
          </p:nvPr>
        </p:nvSpPr>
        <p:spPr/>
        <p:txBody>
          <a:bodyPr>
            <a:normAutofit/>
          </a:bodyPr>
          <a:lstStyle/>
          <a:p>
            <a:r>
              <a:rPr lang="en-US" dirty="0"/>
              <a:t>All assets will eventually reach </a:t>
            </a:r>
            <a:r>
              <a:rPr lang="en-US" dirty="0">
                <a:solidFill>
                  <a:srgbClr val="FF0000"/>
                </a:solidFill>
              </a:rPr>
              <a:t>the end of their useful life. </a:t>
            </a:r>
            <a:r>
              <a:rPr lang="en-US" dirty="0"/>
              <a:t>Some </a:t>
            </a:r>
            <a:r>
              <a:rPr lang="en-US" dirty="0">
                <a:solidFill>
                  <a:srgbClr val="FF0000"/>
                </a:solidFill>
              </a:rPr>
              <a:t>assets will reach this point sooner than other assets. </a:t>
            </a:r>
            <a:r>
              <a:rPr lang="en-US" dirty="0"/>
              <a:t>In addition, depending on the type of asset, it will either reach that point through amount of use or length of service. </a:t>
            </a:r>
          </a:p>
          <a:p>
            <a:pPr lvl="1"/>
            <a:r>
              <a:rPr lang="en-US" dirty="0"/>
              <a:t>For example, </a:t>
            </a:r>
            <a:r>
              <a:rPr lang="en-US" dirty="0">
                <a:solidFill>
                  <a:srgbClr val="FF0000"/>
                </a:solidFill>
              </a:rPr>
              <a:t>a pump will wear out sooner if it is used more and will last longer if it is used less.</a:t>
            </a:r>
            <a:r>
              <a:rPr lang="en-US" dirty="0"/>
              <a:t> The actual age of the pump is not as important as the amount of work the pump has done. </a:t>
            </a:r>
          </a:p>
          <a:p>
            <a:pPr lvl="1"/>
            <a:r>
              <a:rPr lang="en-US" dirty="0"/>
              <a:t>On the other hand, </a:t>
            </a:r>
            <a:r>
              <a:rPr lang="en-US" dirty="0">
                <a:solidFill>
                  <a:srgbClr val="FF0000"/>
                </a:solidFill>
              </a:rPr>
              <a:t>pipe assets wear out based more on the length of time in the ground. </a:t>
            </a:r>
            <a:r>
              <a:rPr lang="en-US" dirty="0"/>
              <a:t>If a pipe is in the ground for decades it has had considerable time to contact the soil around it and the water within it and may start to corrode.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16</a:t>
            </a:fld>
            <a:endParaRPr lang="en-US"/>
          </a:p>
        </p:txBody>
      </p:sp>
    </p:spTree>
    <p:extLst>
      <p:ext uri="{BB962C8B-B14F-4D97-AF65-F5344CB8AC3E}">
        <p14:creationId xmlns:p14="http://schemas.microsoft.com/office/powerpoint/2010/main" val="1094434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 of Asset</a:t>
            </a:r>
            <a:endParaRPr lang="en-US" dirty="0"/>
          </a:p>
        </p:txBody>
      </p:sp>
      <p:sp>
        <p:nvSpPr>
          <p:cNvPr id="3" name="Content Placeholder 2"/>
          <p:cNvSpPr>
            <a:spLocks noGrp="1"/>
          </p:cNvSpPr>
          <p:nvPr>
            <p:ph idx="1"/>
          </p:nvPr>
        </p:nvSpPr>
        <p:spPr/>
        <p:txBody>
          <a:bodyPr>
            <a:normAutofit fontScale="92500" lnSpcReduction="10000"/>
          </a:bodyPr>
          <a:lstStyle/>
          <a:p>
            <a:r>
              <a:rPr lang="en-US" dirty="0"/>
              <a:t>As an example, if a given water utility routinely </a:t>
            </a:r>
            <a:r>
              <a:rPr lang="en-US" dirty="0">
                <a:solidFill>
                  <a:srgbClr val="FF0000"/>
                </a:solidFill>
              </a:rPr>
              <a:t>replaced its chlorinator every 5 years because that was as long as that asset lasted, then 5 years should be used as chlorinator life, </a:t>
            </a:r>
            <a:r>
              <a:rPr lang="en-US" dirty="0"/>
              <a:t>not a standard default value. </a:t>
            </a:r>
          </a:p>
          <a:p>
            <a:r>
              <a:rPr lang="en-US" dirty="0"/>
              <a:t>However, if the system only had its pipe in </a:t>
            </a:r>
            <a:r>
              <a:rPr lang="en-US" dirty="0">
                <a:solidFill>
                  <a:srgbClr val="FF0000"/>
                </a:solidFill>
              </a:rPr>
              <a:t>the ground for 20 years </a:t>
            </a:r>
            <a:r>
              <a:rPr lang="en-US" dirty="0"/>
              <a:t>and had no knowledge of how long it could be expected to last, </a:t>
            </a:r>
            <a:r>
              <a:rPr lang="en-US" dirty="0">
                <a:solidFill>
                  <a:srgbClr val="FF0000"/>
                </a:solidFill>
              </a:rPr>
              <a:t>it could use a standard default value of between 50 to 75 years. </a:t>
            </a:r>
          </a:p>
          <a:p>
            <a:r>
              <a:rPr lang="en-US" dirty="0"/>
              <a:t>However, as time goes on, if the system did not notice any reduction in the integrity of the pipe </a:t>
            </a:r>
            <a:r>
              <a:rPr lang="en-US" dirty="0">
                <a:solidFill>
                  <a:srgbClr val="FF0000"/>
                </a:solidFill>
              </a:rPr>
              <a:t>after 40 years, </a:t>
            </a:r>
            <a:r>
              <a:rPr lang="en-US" dirty="0"/>
              <a:t>the useful life could be increased from </a:t>
            </a:r>
            <a:r>
              <a:rPr lang="en-US" dirty="0">
                <a:solidFill>
                  <a:srgbClr val="FF0000"/>
                </a:solidFill>
              </a:rPr>
              <a:t>50 years to say 75 to 100 years. </a:t>
            </a:r>
          </a:p>
          <a:p>
            <a:r>
              <a:rPr lang="en-US" dirty="0"/>
              <a:t>If the system </a:t>
            </a:r>
            <a:r>
              <a:rPr lang="en-US" dirty="0">
                <a:solidFill>
                  <a:srgbClr val="FF0000"/>
                </a:solidFill>
              </a:rPr>
              <a:t>started seeing a reduction in the pipe integrity </a:t>
            </a:r>
            <a:r>
              <a:rPr lang="en-US" dirty="0"/>
              <a:t>(lots of breaks due to corrosion) </a:t>
            </a:r>
            <a:r>
              <a:rPr lang="en-US" dirty="0">
                <a:solidFill>
                  <a:srgbClr val="FF0000"/>
                </a:solidFill>
              </a:rPr>
              <a:t>at 40 years</a:t>
            </a:r>
            <a:r>
              <a:rPr lang="en-US" dirty="0"/>
              <a:t>, it would keep the useful life </a:t>
            </a:r>
            <a:r>
              <a:rPr lang="en-US" dirty="0">
                <a:solidFill>
                  <a:srgbClr val="FF0000"/>
                </a:solidFill>
              </a:rPr>
              <a:t>closer to 50. </a:t>
            </a:r>
          </a:p>
        </p:txBody>
      </p:sp>
      <p:sp>
        <p:nvSpPr>
          <p:cNvPr id="4" name="Slide Number Placeholder 3"/>
          <p:cNvSpPr>
            <a:spLocks noGrp="1"/>
          </p:cNvSpPr>
          <p:nvPr>
            <p:ph type="sldNum" sz="quarter" idx="12"/>
          </p:nvPr>
        </p:nvSpPr>
        <p:spPr/>
        <p:txBody>
          <a:bodyPr/>
          <a:lstStyle/>
          <a:p>
            <a:fld id="{AF884385-7E92-484B-8D82-9FA52E8DE9C6}" type="slidenum">
              <a:rPr lang="en-US" smtClean="0"/>
              <a:t>17</a:t>
            </a:fld>
            <a:endParaRPr lang="en-US"/>
          </a:p>
        </p:txBody>
      </p:sp>
    </p:spTree>
    <p:extLst>
      <p:ext uri="{BB962C8B-B14F-4D97-AF65-F5344CB8AC3E}">
        <p14:creationId xmlns:p14="http://schemas.microsoft.com/office/powerpoint/2010/main" val="670906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Value of the Assets? </a:t>
            </a:r>
          </a:p>
        </p:txBody>
      </p:sp>
      <p:sp>
        <p:nvSpPr>
          <p:cNvPr id="3" name="Content Placeholder 2"/>
          <p:cNvSpPr>
            <a:spLocks noGrp="1"/>
          </p:cNvSpPr>
          <p:nvPr>
            <p:ph idx="1"/>
          </p:nvPr>
        </p:nvSpPr>
        <p:spPr/>
        <p:txBody>
          <a:bodyPr>
            <a:normAutofit/>
          </a:bodyPr>
          <a:lstStyle/>
          <a:p>
            <a:r>
              <a:rPr lang="en-US" dirty="0"/>
              <a:t>Generally, when utilities consider the value of assets, they think about the cost of initially installing the assets. </a:t>
            </a:r>
          </a:p>
          <a:p>
            <a:pPr lvl="1"/>
            <a:r>
              <a:rPr lang="en-US" dirty="0"/>
              <a:t>This cost has no other importance than historical information or it can be used by a system that depreciates the costs of assets over time. </a:t>
            </a:r>
          </a:p>
          <a:p>
            <a:pPr lvl="1"/>
            <a:r>
              <a:rPr lang="en-US" dirty="0"/>
              <a:t>However, the installation cost does not have a direct bearing on what it will cost to replace that asset when it has reached the end of its useful life. </a:t>
            </a:r>
          </a:p>
          <a:p>
            <a:pPr lvl="2"/>
            <a:r>
              <a:rPr lang="en-US" dirty="0"/>
              <a:t>The asset may not be replaced by the same type of asset (e.g., cast iron pipe may be re placed by PVC pipe) or it may be replaced by a different technology entirely (e.g., a chlorination system replaced by an ultraviolet disinfection facility). </a:t>
            </a:r>
          </a:p>
          <a:p>
            <a:pPr lvl="2"/>
            <a:r>
              <a:rPr lang="en-US" dirty="0"/>
              <a:t>Furthermore, costs of various assets may change drastically over time, such that the cost of installing pipe in 1956 in no way reflects the costs of installing pipe 50 years later in 2006.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18</a:t>
            </a:fld>
            <a:endParaRPr lang="en-US"/>
          </a:p>
        </p:txBody>
      </p:sp>
    </p:spTree>
    <p:extLst>
      <p:ext uri="{BB962C8B-B14F-4D97-AF65-F5344CB8AC3E}">
        <p14:creationId xmlns:p14="http://schemas.microsoft.com/office/powerpoint/2010/main" val="220914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a:t>
            </a:r>
            <a:r>
              <a:rPr lang="en-US" dirty="0"/>
              <a:t>Value of Asset</a:t>
            </a:r>
          </a:p>
        </p:txBody>
      </p:sp>
      <p:sp>
        <p:nvSpPr>
          <p:cNvPr id="3" name="Content Placeholder 2"/>
          <p:cNvSpPr>
            <a:spLocks noGrp="1"/>
          </p:cNvSpPr>
          <p:nvPr>
            <p:ph idx="1"/>
          </p:nvPr>
        </p:nvSpPr>
        <p:spPr/>
        <p:txBody>
          <a:bodyPr>
            <a:normAutofit fontScale="92500" lnSpcReduction="20000"/>
          </a:bodyPr>
          <a:lstStyle/>
          <a:p>
            <a:r>
              <a:rPr lang="en-US" dirty="0"/>
              <a:t>The real value of the assets is the cost </a:t>
            </a:r>
            <a:r>
              <a:rPr lang="en-US" dirty="0">
                <a:solidFill>
                  <a:srgbClr val="FF0000"/>
                </a:solidFill>
              </a:rPr>
              <a:t>it would be required to replace the assets using the technology the system would employ to replace them. </a:t>
            </a:r>
          </a:p>
          <a:p>
            <a:pPr lvl="1"/>
            <a:r>
              <a:rPr lang="en-US" dirty="0">
                <a:solidFill>
                  <a:srgbClr val="FF0000"/>
                </a:solidFill>
              </a:rPr>
              <a:t>I</a:t>
            </a:r>
            <a:r>
              <a:rPr lang="en-US" dirty="0"/>
              <a:t>f the system has asbestos cement pipe now, but would replace the system with PVC pipe, the real value of the assets is the cost of replacement using PVC and the installation cost associated with PVC. </a:t>
            </a:r>
          </a:p>
          <a:p>
            <a:r>
              <a:rPr lang="en-US" dirty="0"/>
              <a:t>Although the idea behind an asset value is relatively simple, </a:t>
            </a:r>
            <a:r>
              <a:rPr lang="en-US" dirty="0">
                <a:solidFill>
                  <a:srgbClr val="FF0000"/>
                </a:solidFill>
              </a:rPr>
              <a:t>obtaining costs for the asset replacement is not as easy. </a:t>
            </a:r>
            <a:r>
              <a:rPr lang="en-US" dirty="0"/>
              <a:t>Small utilities may not have the expertise to estimate replacement costs. </a:t>
            </a:r>
          </a:p>
          <a:p>
            <a:pPr lvl="1"/>
            <a:r>
              <a:rPr lang="en-US" dirty="0"/>
              <a:t>If the system has </a:t>
            </a:r>
            <a:r>
              <a:rPr lang="en-US" dirty="0">
                <a:solidFill>
                  <a:srgbClr val="FF0000"/>
                </a:solidFill>
              </a:rPr>
              <a:t>had recent improvements, such as pipe replacement</a:t>
            </a:r>
            <a:r>
              <a:rPr lang="en-US" dirty="0"/>
              <a:t>, information regarding the cost per linear meter can be used.</a:t>
            </a:r>
          </a:p>
          <a:p>
            <a:pPr lvl="1"/>
            <a:r>
              <a:rPr lang="en-US" dirty="0"/>
              <a:t>If a </a:t>
            </a:r>
            <a:r>
              <a:rPr lang="en-US" dirty="0">
                <a:solidFill>
                  <a:srgbClr val="FF0000"/>
                </a:solidFill>
              </a:rPr>
              <a:t>neighboring system that is similar has had work done, costs </a:t>
            </a:r>
            <a:r>
              <a:rPr lang="en-US" dirty="0"/>
              <a:t>obtained in their project may be used.</a:t>
            </a:r>
          </a:p>
          <a:p>
            <a:pPr lvl="1"/>
            <a:r>
              <a:rPr lang="en-US" dirty="0"/>
              <a:t>Organizations that complete a </a:t>
            </a:r>
            <a:r>
              <a:rPr lang="en-US" dirty="0">
                <a:solidFill>
                  <a:srgbClr val="FF0000"/>
                </a:solidFill>
              </a:rPr>
              <a:t>large number of construction projects per </a:t>
            </a:r>
            <a:r>
              <a:rPr lang="en-US" dirty="0"/>
              <a:t>year may be able to provide estimates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19</a:t>
            </a:fld>
            <a:endParaRPr lang="en-US"/>
          </a:p>
        </p:txBody>
      </p:sp>
    </p:spTree>
    <p:extLst>
      <p:ext uri="{BB962C8B-B14F-4D97-AF65-F5344CB8AC3E}">
        <p14:creationId xmlns:p14="http://schemas.microsoft.com/office/powerpoint/2010/main" val="176874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dirty="0"/>
              <a:t>INSTITUTIONAL</a:t>
            </a:r>
          </a:p>
          <a:p>
            <a:pPr lvl="1"/>
            <a:r>
              <a:rPr lang="en-US" dirty="0"/>
              <a:t>MANAGEMENT PERSPECTIVE</a:t>
            </a:r>
          </a:p>
          <a:p>
            <a:pPr lvl="1"/>
            <a:r>
              <a:rPr lang="en-US" dirty="0"/>
              <a:t>ASSET MANAGEMENT</a:t>
            </a:r>
          </a:p>
          <a:p>
            <a:pPr lvl="1"/>
            <a:r>
              <a:rPr lang="en-US" dirty="0"/>
              <a:t>ENVIRONMENTAL MANAGEMENT</a:t>
            </a:r>
          </a:p>
        </p:txBody>
      </p:sp>
      <p:sp>
        <p:nvSpPr>
          <p:cNvPr id="4" name="Slide Number Placeholder 3"/>
          <p:cNvSpPr>
            <a:spLocks noGrp="1"/>
          </p:cNvSpPr>
          <p:nvPr>
            <p:ph type="sldNum" sz="quarter" idx="12"/>
          </p:nvPr>
        </p:nvSpPr>
        <p:spPr/>
        <p:txBody>
          <a:bodyPr/>
          <a:lstStyle/>
          <a:p>
            <a:fld id="{AF884385-7E92-484B-8D82-9FA52E8DE9C6}" type="slidenum">
              <a:rPr lang="en-US" smtClean="0"/>
              <a:t>2</a:t>
            </a:fld>
            <a:endParaRPr lang="en-US"/>
          </a:p>
        </p:txBody>
      </p:sp>
    </p:spTree>
    <p:extLst>
      <p:ext uri="{BB962C8B-B14F-4D97-AF65-F5344CB8AC3E}">
        <p14:creationId xmlns:p14="http://schemas.microsoft.com/office/powerpoint/2010/main" val="411971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Organizing the Asset Inventory </a:t>
            </a:r>
          </a:p>
        </p:txBody>
      </p:sp>
      <p:sp>
        <p:nvSpPr>
          <p:cNvPr id="3" name="Content Placeholder 2"/>
          <p:cNvSpPr>
            <a:spLocks noGrp="1"/>
          </p:cNvSpPr>
          <p:nvPr>
            <p:ph idx="1"/>
          </p:nvPr>
        </p:nvSpPr>
        <p:spPr>
          <a:xfrm>
            <a:off x="838200" y="1428059"/>
            <a:ext cx="10515600" cy="5012498"/>
          </a:xfrm>
        </p:spPr>
        <p:txBody>
          <a:bodyPr>
            <a:normAutofit fontScale="25000" lnSpcReduction="20000"/>
          </a:bodyPr>
          <a:lstStyle/>
          <a:p>
            <a:r>
              <a:rPr lang="en-US" sz="8000" dirty="0"/>
              <a:t>There are many options regarding how to manage the asset inventory data. Specific options include: </a:t>
            </a:r>
          </a:p>
          <a:p>
            <a:pPr lvl="1">
              <a:lnSpc>
                <a:spcPct val="150000"/>
              </a:lnSpc>
            </a:pPr>
            <a:r>
              <a:rPr lang="en-US" sz="4500" dirty="0"/>
              <a:t> </a:t>
            </a:r>
            <a:r>
              <a:rPr lang="en-US" sz="7200" dirty="0">
                <a:solidFill>
                  <a:srgbClr val="FF0000"/>
                </a:solidFill>
              </a:rPr>
              <a:t>Commercially available software for asset inventory </a:t>
            </a:r>
          </a:p>
          <a:p>
            <a:pPr lvl="2">
              <a:lnSpc>
                <a:spcPct val="150000"/>
              </a:lnSpc>
            </a:pPr>
            <a:r>
              <a:rPr lang="en-US" sz="7200" dirty="0"/>
              <a:t>Most preferred as it easy to get required information but it could be expensive, requires highly trained manpower </a:t>
            </a:r>
          </a:p>
          <a:p>
            <a:pPr lvl="1">
              <a:lnSpc>
                <a:spcPct val="150000"/>
              </a:lnSpc>
            </a:pPr>
            <a:r>
              <a:rPr lang="en-US" sz="7200" dirty="0">
                <a:solidFill>
                  <a:srgbClr val="FF0000"/>
                </a:solidFill>
              </a:rPr>
              <a:t> Generic database software</a:t>
            </a:r>
          </a:p>
          <a:p>
            <a:pPr lvl="2">
              <a:lnSpc>
                <a:spcPct val="150000"/>
              </a:lnSpc>
            </a:pPr>
            <a:r>
              <a:rPr lang="en-US" sz="7200" dirty="0"/>
              <a:t>Better option with regard to cost but not as flexible as commercially available software </a:t>
            </a:r>
          </a:p>
          <a:p>
            <a:pPr lvl="1">
              <a:lnSpc>
                <a:spcPct val="150000"/>
              </a:lnSpc>
            </a:pPr>
            <a:r>
              <a:rPr lang="en-US" sz="7200" dirty="0"/>
              <a:t> </a:t>
            </a:r>
            <a:r>
              <a:rPr lang="en-US" sz="7200" dirty="0">
                <a:solidFill>
                  <a:srgbClr val="FF0000"/>
                </a:solidFill>
              </a:rPr>
              <a:t>Spreadsheet software </a:t>
            </a:r>
          </a:p>
          <a:p>
            <a:pPr lvl="2">
              <a:lnSpc>
                <a:spcPct val="150000"/>
              </a:lnSpc>
            </a:pPr>
            <a:r>
              <a:rPr lang="en-US" sz="7200" dirty="0"/>
              <a:t>Cheap, time taking and cumbersome and difficult to get all required information (example: </a:t>
            </a:r>
            <a:r>
              <a:rPr lang="en-US" sz="800" dirty="0"/>
              <a:t>“Provide me a list of all pipes installed in 1950 that are cast iron that have had at least 1 break in the last 10 years.” </a:t>
            </a:r>
          </a:p>
          <a:p>
            <a:pPr lvl="2">
              <a:lnSpc>
                <a:spcPct val="150000"/>
              </a:lnSpc>
            </a:pPr>
            <a:r>
              <a:rPr lang="en-US" sz="800" dirty="0"/>
              <a:t>“Provide me a list of all pipes installed in 1950 that are cast iron that have had at least 1 break in the last 10 years.” </a:t>
            </a:r>
          </a:p>
          <a:p>
            <a:pPr lvl="1">
              <a:lnSpc>
                <a:spcPct val="150000"/>
              </a:lnSpc>
            </a:pPr>
            <a:r>
              <a:rPr lang="en-US" sz="7200" dirty="0">
                <a:solidFill>
                  <a:srgbClr val="FF0000"/>
                </a:solidFill>
              </a:rPr>
              <a:t> Hand written inventory</a:t>
            </a:r>
          </a:p>
          <a:p>
            <a:pPr lvl="2">
              <a:lnSpc>
                <a:spcPct val="150000"/>
              </a:lnSpc>
            </a:pPr>
            <a:r>
              <a:rPr lang="en-US" sz="7200" dirty="0"/>
              <a:t>Better than nothing but could not be used to manage asset in an efficient manner and is not flexible, updating is also difficult</a:t>
            </a:r>
          </a:p>
          <a:p>
            <a:endParaRPr lang="en-US" sz="7000" dirty="0"/>
          </a:p>
        </p:txBody>
      </p:sp>
      <p:sp>
        <p:nvSpPr>
          <p:cNvPr id="4" name="Slide Number Placeholder 3"/>
          <p:cNvSpPr>
            <a:spLocks noGrp="1"/>
          </p:cNvSpPr>
          <p:nvPr>
            <p:ph type="sldNum" sz="quarter" idx="12"/>
          </p:nvPr>
        </p:nvSpPr>
        <p:spPr/>
        <p:txBody>
          <a:bodyPr/>
          <a:lstStyle/>
          <a:p>
            <a:fld id="{AF884385-7E92-484B-8D82-9FA52E8DE9C6}" type="slidenum">
              <a:rPr lang="en-US" smtClean="0"/>
              <a:t>20</a:t>
            </a:fld>
            <a:endParaRPr lang="en-US"/>
          </a:p>
        </p:txBody>
      </p:sp>
    </p:spTree>
    <p:extLst>
      <p:ext uri="{BB962C8B-B14F-4D97-AF65-F5344CB8AC3E}">
        <p14:creationId xmlns:p14="http://schemas.microsoft.com/office/powerpoint/2010/main" val="118414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a:t>
            </a:r>
            <a:r>
              <a:rPr lang="en-US" dirty="0"/>
              <a:t>Asset Inventory </a:t>
            </a:r>
          </a:p>
        </p:txBody>
      </p:sp>
      <p:sp>
        <p:nvSpPr>
          <p:cNvPr id="3" name="Content Placeholder 2"/>
          <p:cNvSpPr>
            <a:spLocks noGrp="1"/>
          </p:cNvSpPr>
          <p:nvPr>
            <p:ph idx="1"/>
          </p:nvPr>
        </p:nvSpPr>
        <p:spPr/>
        <p:txBody>
          <a:bodyPr/>
          <a:lstStyle/>
          <a:p>
            <a:r>
              <a:rPr lang="en-US" dirty="0"/>
              <a:t>Example :</a:t>
            </a:r>
          </a:p>
          <a:p>
            <a:r>
              <a:rPr lang="en-US" dirty="0">
                <a:solidFill>
                  <a:srgbClr val="FF0000"/>
                </a:solidFill>
              </a:rPr>
              <a:t>“Provide me a list of all pipes installed in 1950 that are cast iron that have had at least 1 break in the last 10 years.” </a:t>
            </a:r>
          </a:p>
          <a:p>
            <a:pPr lvl="1"/>
            <a:r>
              <a:rPr lang="en-US" dirty="0"/>
              <a:t>This list can be obtained in a matter of moments with a database. </a:t>
            </a:r>
          </a:p>
          <a:p>
            <a:pPr lvl="1"/>
            <a:r>
              <a:rPr lang="en-US" dirty="0"/>
              <a:t>However, with a handwritten list or a spreadsheet, answering a question like this would be an extremely tedious and time - consuming activity.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21</a:t>
            </a:fld>
            <a:endParaRPr lang="en-US"/>
          </a:p>
        </p:txBody>
      </p:sp>
    </p:spTree>
    <p:extLst>
      <p:ext uri="{BB962C8B-B14F-4D97-AF65-F5344CB8AC3E}">
        <p14:creationId xmlns:p14="http://schemas.microsoft.com/office/powerpoint/2010/main" val="860175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 Asset Inventory / Mapping</a:t>
            </a:r>
            <a:endParaRPr lang="en-US" dirty="0"/>
          </a:p>
        </p:txBody>
      </p:sp>
      <p:sp>
        <p:nvSpPr>
          <p:cNvPr id="3" name="Content Placeholder 2"/>
          <p:cNvSpPr>
            <a:spLocks noGrp="1"/>
          </p:cNvSpPr>
          <p:nvPr>
            <p:ph idx="1"/>
          </p:nvPr>
        </p:nvSpPr>
        <p:spPr/>
        <p:txBody>
          <a:bodyPr/>
          <a:lstStyle/>
          <a:p>
            <a:r>
              <a:rPr lang="en-US" dirty="0">
                <a:solidFill>
                  <a:srgbClr val="FF0000"/>
                </a:solidFill>
              </a:rPr>
              <a:t>Small Scale </a:t>
            </a:r>
            <a:r>
              <a:rPr lang="en-US" dirty="0"/>
              <a:t>Mapping / 1:100,000 </a:t>
            </a:r>
            <a:r>
              <a:rPr lang="en-US" dirty="0">
                <a:solidFill>
                  <a:srgbClr val="FF0000"/>
                </a:solidFill>
              </a:rPr>
              <a:t>(wider area / overall view)</a:t>
            </a:r>
          </a:p>
          <a:p>
            <a:endParaRPr lang="en-US" dirty="0"/>
          </a:p>
          <a:p>
            <a:r>
              <a:rPr lang="en-US" dirty="0">
                <a:solidFill>
                  <a:srgbClr val="FF0000"/>
                </a:solidFill>
              </a:rPr>
              <a:t>Large Scale </a:t>
            </a:r>
            <a:r>
              <a:rPr lang="en-US" dirty="0"/>
              <a:t>Mapping / 1:25,000 </a:t>
            </a:r>
            <a:r>
              <a:rPr lang="en-US" dirty="0">
                <a:solidFill>
                  <a:srgbClr val="FF0000"/>
                </a:solidFill>
              </a:rPr>
              <a:t>(detail info / small area)</a:t>
            </a:r>
          </a:p>
          <a:p>
            <a:endParaRPr lang="en-US" dirty="0"/>
          </a:p>
          <a:p>
            <a:r>
              <a:rPr lang="en-US" dirty="0">
                <a:solidFill>
                  <a:srgbClr val="FF0000"/>
                </a:solidFill>
              </a:rPr>
              <a:t>Mapping Source </a:t>
            </a:r>
            <a:r>
              <a:rPr lang="en-US" dirty="0"/>
              <a:t>/Yahoo/Google/USGS/EMA</a:t>
            </a:r>
            <a:r>
              <a:rPr lang="is-IS" dirty="0"/>
              <a:t>…</a:t>
            </a:r>
          </a:p>
          <a:p>
            <a:endParaRPr lang="is-IS" dirty="0"/>
          </a:p>
          <a:p>
            <a:r>
              <a:rPr lang="is-IS" dirty="0"/>
              <a:t>Knowledge of </a:t>
            </a:r>
            <a:r>
              <a:rPr lang="is-IS" dirty="0">
                <a:solidFill>
                  <a:srgbClr val="FF0000"/>
                </a:solidFill>
              </a:rPr>
              <a:t>GIS / Database necessary </a:t>
            </a:r>
            <a:r>
              <a:rPr lang="is-IS" dirty="0"/>
              <a:t>to include both </a:t>
            </a:r>
            <a:r>
              <a:rPr lang="is-IS" dirty="0">
                <a:solidFill>
                  <a:srgbClr val="FF0000"/>
                </a:solidFill>
              </a:rPr>
              <a:t>location and data </a:t>
            </a:r>
            <a:r>
              <a:rPr lang="is-IS" dirty="0"/>
              <a:t>info </a:t>
            </a:r>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22</a:t>
            </a:fld>
            <a:endParaRPr lang="en-US"/>
          </a:p>
        </p:txBody>
      </p:sp>
    </p:spTree>
    <p:extLst>
      <p:ext uri="{BB962C8B-B14F-4D97-AF65-F5344CB8AC3E}">
        <p14:creationId xmlns:p14="http://schemas.microsoft.com/office/powerpoint/2010/main" val="2049102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Service</a:t>
            </a:r>
          </a:p>
        </p:txBody>
      </p:sp>
      <p:sp>
        <p:nvSpPr>
          <p:cNvPr id="3" name="Content Placeholder 2"/>
          <p:cNvSpPr>
            <a:spLocks noGrp="1"/>
          </p:cNvSpPr>
          <p:nvPr>
            <p:ph idx="1"/>
          </p:nvPr>
        </p:nvSpPr>
        <p:spPr/>
        <p:txBody>
          <a:bodyPr>
            <a:normAutofit/>
          </a:bodyPr>
          <a:lstStyle/>
          <a:p>
            <a:r>
              <a:rPr lang="en-US" dirty="0"/>
              <a:t>A Level of Service Agreement (LOS) defines the way in which :</a:t>
            </a:r>
          </a:p>
          <a:p>
            <a:pPr lvl="1"/>
            <a:r>
              <a:rPr lang="en-US" dirty="0">
                <a:solidFill>
                  <a:srgbClr val="FF0000"/>
                </a:solidFill>
              </a:rPr>
              <a:t>the utility owners, managers, and operators </a:t>
            </a:r>
            <a:r>
              <a:rPr lang="en-US" dirty="0"/>
              <a:t>want the </a:t>
            </a:r>
            <a:r>
              <a:rPr lang="en-US" dirty="0">
                <a:solidFill>
                  <a:srgbClr val="FF0000"/>
                </a:solidFill>
              </a:rPr>
              <a:t>system to perform over the long term. </a:t>
            </a:r>
          </a:p>
          <a:p>
            <a:r>
              <a:rPr lang="en-US" dirty="0"/>
              <a:t>The LOS can include any :</a:t>
            </a:r>
          </a:p>
          <a:p>
            <a:pPr lvl="1">
              <a:buFont typeface="Courier New" charset="0"/>
              <a:buChar char="o"/>
            </a:pPr>
            <a:r>
              <a:rPr lang="en-US" dirty="0">
                <a:solidFill>
                  <a:srgbClr val="FF0000"/>
                </a:solidFill>
              </a:rPr>
              <a:t>technical, </a:t>
            </a:r>
          </a:p>
          <a:p>
            <a:pPr lvl="1">
              <a:buFont typeface="Courier New" charset="0"/>
              <a:buChar char="o"/>
            </a:pPr>
            <a:r>
              <a:rPr lang="en-US" dirty="0">
                <a:solidFill>
                  <a:srgbClr val="FF0000"/>
                </a:solidFill>
              </a:rPr>
              <a:t>managerial,</a:t>
            </a:r>
            <a:r>
              <a:rPr lang="en-US" dirty="0"/>
              <a:t> or </a:t>
            </a:r>
          </a:p>
          <a:p>
            <a:pPr lvl="1">
              <a:buFont typeface="Courier New" charset="0"/>
              <a:buChar char="o"/>
            </a:pPr>
            <a:r>
              <a:rPr lang="en-US" dirty="0"/>
              <a:t>financial components the system wishes, </a:t>
            </a:r>
          </a:p>
          <a:p>
            <a:pPr lvl="2"/>
            <a:r>
              <a:rPr lang="en-US" dirty="0"/>
              <a:t>as long as all regulatory requirements are met. </a:t>
            </a:r>
          </a:p>
          <a:p>
            <a:r>
              <a:rPr lang="en-US" dirty="0"/>
              <a:t>The </a:t>
            </a:r>
            <a:r>
              <a:rPr lang="en-US" dirty="0">
                <a:solidFill>
                  <a:srgbClr val="FF0000"/>
                </a:solidFill>
              </a:rPr>
              <a:t>LOS </a:t>
            </a:r>
            <a:r>
              <a:rPr lang="en-US" dirty="0"/>
              <a:t>will become a </a:t>
            </a:r>
            <a:r>
              <a:rPr lang="en-US" dirty="0">
                <a:solidFill>
                  <a:srgbClr val="FF0000"/>
                </a:solidFill>
              </a:rPr>
              <a:t>fundamental part of how the system </a:t>
            </a:r>
            <a:r>
              <a:rPr lang="en-US" dirty="0"/>
              <a:t>is </a:t>
            </a:r>
            <a:r>
              <a:rPr lang="en-US" dirty="0">
                <a:solidFill>
                  <a:srgbClr val="FF0000"/>
                </a:solidFill>
              </a:rPr>
              <a:t>operated.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23</a:t>
            </a:fld>
            <a:endParaRPr lang="en-US"/>
          </a:p>
        </p:txBody>
      </p:sp>
    </p:spTree>
    <p:extLst>
      <p:ext uri="{BB962C8B-B14F-4D97-AF65-F5344CB8AC3E}">
        <p14:creationId xmlns:p14="http://schemas.microsoft.com/office/powerpoint/2010/main" val="223249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a Level of Service Agreement? </a:t>
            </a:r>
            <a:endParaRPr lang="en-US" dirty="0"/>
          </a:p>
        </p:txBody>
      </p:sp>
      <p:sp>
        <p:nvSpPr>
          <p:cNvPr id="3" name="Content Placeholder 2"/>
          <p:cNvSpPr>
            <a:spLocks noGrp="1"/>
          </p:cNvSpPr>
          <p:nvPr>
            <p:ph idx="1"/>
          </p:nvPr>
        </p:nvSpPr>
        <p:spPr/>
        <p:txBody>
          <a:bodyPr/>
          <a:lstStyle/>
          <a:p>
            <a:r>
              <a:rPr lang="en-US" dirty="0"/>
              <a:t>There are two key facets to asset management – </a:t>
            </a:r>
          </a:p>
          <a:p>
            <a:pPr lvl="1"/>
            <a:r>
              <a:rPr lang="en-US" dirty="0">
                <a:solidFill>
                  <a:srgbClr val="FF0000"/>
                </a:solidFill>
              </a:rPr>
              <a:t>defining the level of service </a:t>
            </a:r>
            <a:r>
              <a:rPr lang="en-US" dirty="0"/>
              <a:t>the system will </a:t>
            </a:r>
            <a:r>
              <a:rPr lang="en-US" dirty="0">
                <a:solidFill>
                  <a:srgbClr val="FF0000"/>
                </a:solidFill>
              </a:rPr>
              <a:t>strive to provide its customers </a:t>
            </a:r>
            <a:r>
              <a:rPr lang="en-US" dirty="0"/>
              <a:t>over the </a:t>
            </a:r>
            <a:r>
              <a:rPr lang="en-US" dirty="0">
                <a:solidFill>
                  <a:srgbClr val="FF0000"/>
                </a:solidFill>
              </a:rPr>
              <a:t>long term </a:t>
            </a:r>
            <a:r>
              <a:rPr lang="en-US" dirty="0"/>
              <a:t>and </a:t>
            </a:r>
          </a:p>
          <a:p>
            <a:pPr lvl="1"/>
            <a:r>
              <a:rPr lang="en-US" dirty="0"/>
              <a:t>determining the most </a:t>
            </a:r>
            <a:r>
              <a:rPr lang="en-US" dirty="0">
                <a:solidFill>
                  <a:srgbClr val="FF0000"/>
                </a:solidFill>
              </a:rPr>
              <a:t>efficient and economical way </a:t>
            </a:r>
            <a:r>
              <a:rPr lang="en-US" dirty="0"/>
              <a:t>to deliver that service (the </a:t>
            </a:r>
            <a:r>
              <a:rPr lang="en-US" dirty="0">
                <a:solidFill>
                  <a:srgbClr val="FF0000"/>
                </a:solidFill>
              </a:rPr>
              <a:t>least cost </a:t>
            </a:r>
            <a:r>
              <a:rPr lang="en-US" dirty="0"/>
              <a:t>approach). </a:t>
            </a:r>
          </a:p>
          <a:p>
            <a:r>
              <a:rPr lang="en-US" dirty="0"/>
              <a:t>Therefore, determining and detailing the level of service that the system is going to provide is a key step in the overall process.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24</a:t>
            </a:fld>
            <a:endParaRPr lang="en-US"/>
          </a:p>
        </p:txBody>
      </p:sp>
    </p:spTree>
    <p:extLst>
      <p:ext uri="{BB962C8B-B14F-4D97-AF65-F5344CB8AC3E}">
        <p14:creationId xmlns:p14="http://schemas.microsoft.com/office/powerpoint/2010/main" val="236458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a:t>
            </a:r>
            <a:r>
              <a:rPr lang="en-US" dirty="0"/>
              <a:t>LOS Agreement</a:t>
            </a:r>
          </a:p>
        </p:txBody>
      </p:sp>
      <p:sp>
        <p:nvSpPr>
          <p:cNvPr id="3" name="Content Placeholder 2"/>
          <p:cNvSpPr>
            <a:spLocks noGrp="1"/>
          </p:cNvSpPr>
          <p:nvPr>
            <p:ph idx="1"/>
          </p:nvPr>
        </p:nvSpPr>
        <p:spPr/>
        <p:txBody>
          <a:bodyPr>
            <a:normAutofit/>
          </a:bodyPr>
          <a:lstStyle/>
          <a:p>
            <a:r>
              <a:rPr lang="en-US" dirty="0"/>
              <a:t>The Level of Service Agreement – the document that will spell out the service the system wishes to provide – is a multi-faceted tool that can fulfill a wide array of purposes :</a:t>
            </a:r>
          </a:p>
          <a:p>
            <a:pPr lvl="1">
              <a:buFont typeface="Courier New" charset="0"/>
              <a:buChar char="o"/>
            </a:pPr>
            <a:r>
              <a:rPr lang="en-US" dirty="0"/>
              <a:t> </a:t>
            </a:r>
            <a:r>
              <a:rPr lang="en-US" dirty="0">
                <a:solidFill>
                  <a:srgbClr val="FF0000"/>
                </a:solidFill>
              </a:rPr>
              <a:t>Communicate</a:t>
            </a:r>
            <a:r>
              <a:rPr lang="en-US" dirty="0"/>
              <a:t> the system’s operation to the </a:t>
            </a:r>
            <a:r>
              <a:rPr lang="en-US" dirty="0">
                <a:solidFill>
                  <a:srgbClr val="FF0000"/>
                </a:solidFill>
              </a:rPr>
              <a:t>customers</a:t>
            </a:r>
            <a:r>
              <a:rPr lang="en-US" dirty="0"/>
              <a:t> (residential, industrial, or commercial) </a:t>
            </a:r>
          </a:p>
          <a:p>
            <a:pPr lvl="1">
              <a:buFont typeface="Courier New" charset="0"/>
              <a:buChar char="o"/>
            </a:pPr>
            <a:r>
              <a:rPr lang="en-US" dirty="0"/>
              <a:t> Determine </a:t>
            </a:r>
            <a:r>
              <a:rPr lang="en-US" dirty="0">
                <a:solidFill>
                  <a:srgbClr val="FF0000"/>
                </a:solidFill>
              </a:rPr>
              <a:t>critical assets </a:t>
            </a:r>
          </a:p>
          <a:p>
            <a:pPr lvl="1">
              <a:buFont typeface="Courier New" charset="0"/>
              <a:buChar char="o"/>
            </a:pPr>
            <a:r>
              <a:rPr lang="en-US" dirty="0"/>
              <a:t> Provide a </a:t>
            </a:r>
            <a:r>
              <a:rPr lang="en-US" dirty="0">
                <a:solidFill>
                  <a:srgbClr val="FF0000"/>
                </a:solidFill>
              </a:rPr>
              <a:t>means of assessing </a:t>
            </a:r>
            <a:r>
              <a:rPr lang="en-US" dirty="0"/>
              <a:t>overall system </a:t>
            </a:r>
            <a:r>
              <a:rPr lang="en-US" dirty="0">
                <a:solidFill>
                  <a:srgbClr val="FF0000"/>
                </a:solidFill>
              </a:rPr>
              <a:t>performance </a:t>
            </a:r>
          </a:p>
          <a:p>
            <a:pPr lvl="1">
              <a:buFont typeface="Courier New" charset="0"/>
              <a:buChar char="o"/>
            </a:pPr>
            <a:r>
              <a:rPr lang="en-US" dirty="0"/>
              <a:t> Provide a </a:t>
            </a:r>
            <a:r>
              <a:rPr lang="en-US" dirty="0">
                <a:solidFill>
                  <a:srgbClr val="FF0000"/>
                </a:solidFill>
              </a:rPr>
              <a:t>direct link </a:t>
            </a:r>
            <a:r>
              <a:rPr lang="en-US" dirty="0"/>
              <a:t>between </a:t>
            </a:r>
            <a:r>
              <a:rPr lang="en-US" dirty="0">
                <a:solidFill>
                  <a:srgbClr val="FF0000"/>
                </a:solidFill>
              </a:rPr>
              <a:t>costs and service </a:t>
            </a:r>
          </a:p>
          <a:p>
            <a:pPr lvl="1">
              <a:buFont typeface="Courier New" charset="0"/>
              <a:buChar char="o"/>
            </a:pPr>
            <a:r>
              <a:rPr lang="en-US" dirty="0"/>
              <a:t> Serve as an </a:t>
            </a:r>
            <a:r>
              <a:rPr lang="en-US" dirty="0">
                <a:solidFill>
                  <a:srgbClr val="FF0000"/>
                </a:solidFill>
              </a:rPr>
              <a:t>internal guide </a:t>
            </a:r>
            <a:r>
              <a:rPr lang="en-US" dirty="0"/>
              <a:t>for </a:t>
            </a:r>
            <a:r>
              <a:rPr lang="en-US" dirty="0">
                <a:solidFill>
                  <a:srgbClr val="FF0000"/>
                </a:solidFill>
              </a:rPr>
              <a:t>system management </a:t>
            </a:r>
            <a:r>
              <a:rPr lang="en-US" dirty="0"/>
              <a:t>and </a:t>
            </a:r>
            <a:r>
              <a:rPr lang="en-US" dirty="0">
                <a:solidFill>
                  <a:srgbClr val="FF0000"/>
                </a:solidFill>
              </a:rPr>
              <a:t>operations staff </a:t>
            </a:r>
          </a:p>
          <a:p>
            <a:pPr lvl="1">
              <a:buFont typeface="Courier New" charset="0"/>
              <a:buChar char="o"/>
            </a:pPr>
            <a:r>
              <a:rPr lang="en-US" dirty="0"/>
              <a:t> Provide i</a:t>
            </a:r>
            <a:r>
              <a:rPr lang="en-US" dirty="0">
                <a:solidFill>
                  <a:srgbClr val="FF0000"/>
                </a:solidFill>
              </a:rPr>
              <a:t>nformation</a:t>
            </a:r>
            <a:r>
              <a:rPr lang="en-US" dirty="0"/>
              <a:t> for </a:t>
            </a:r>
            <a:r>
              <a:rPr lang="en-US" dirty="0">
                <a:solidFill>
                  <a:srgbClr val="FF0000"/>
                </a:solidFill>
              </a:rPr>
              <a:t>system annual report </a:t>
            </a:r>
            <a:r>
              <a:rPr lang="en-US" dirty="0"/>
              <a:t>or annual meeting presentation </a:t>
            </a:r>
          </a:p>
          <a:p>
            <a:pPr lvl="1">
              <a:buFont typeface="Courier New" charset="0"/>
              <a:buChar char="o"/>
            </a:pPr>
            <a:r>
              <a:rPr lang="en-US" dirty="0"/>
              <a:t> </a:t>
            </a:r>
            <a:r>
              <a:rPr lang="en-US" dirty="0">
                <a:solidFill>
                  <a:srgbClr val="FF0000"/>
                </a:solidFill>
              </a:rPr>
              <a:t>Reduce system costs </a:t>
            </a:r>
            <a:r>
              <a:rPr lang="en-US" dirty="0"/>
              <a:t>through </a:t>
            </a:r>
            <a:r>
              <a:rPr lang="en-US" dirty="0">
                <a:solidFill>
                  <a:srgbClr val="FF0000"/>
                </a:solidFill>
              </a:rPr>
              <a:t>customer involvement </a:t>
            </a:r>
          </a:p>
          <a:p>
            <a:endParaRPr lang="en-US" dirty="0"/>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25</a:t>
            </a:fld>
            <a:endParaRPr lang="en-US"/>
          </a:p>
        </p:txBody>
      </p:sp>
    </p:spTree>
    <p:extLst>
      <p:ext uri="{BB962C8B-B14F-4D97-AF65-F5344CB8AC3E}">
        <p14:creationId xmlns:p14="http://schemas.microsoft.com/office/powerpoint/2010/main" val="1562336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 LOS/Communication</a:t>
            </a:r>
            <a:endParaRPr lang="en-US" dirty="0"/>
          </a:p>
        </p:txBody>
      </p:sp>
      <p:sp>
        <p:nvSpPr>
          <p:cNvPr id="3" name="Content Placeholder 2"/>
          <p:cNvSpPr>
            <a:spLocks noGrp="1"/>
          </p:cNvSpPr>
          <p:nvPr>
            <p:ph idx="1"/>
          </p:nvPr>
        </p:nvSpPr>
        <p:spPr/>
        <p:txBody>
          <a:bodyPr/>
          <a:lstStyle/>
          <a:p>
            <a:r>
              <a:rPr lang="en-US" dirty="0"/>
              <a:t>Communicate to customers times of outage if some source stops or depleted / or shifting is required (if not dissatisfaction could occur)</a:t>
            </a:r>
          </a:p>
          <a:p>
            <a:pPr lvl="1"/>
            <a:r>
              <a:rPr lang="en-US" dirty="0"/>
              <a:t> LOS Agreement can include </a:t>
            </a:r>
          </a:p>
          <a:p>
            <a:pPr lvl="1"/>
            <a:r>
              <a:rPr lang="en-US" sz="2800" dirty="0"/>
              <a:t>“In the event of </a:t>
            </a:r>
            <a:r>
              <a:rPr lang="en-US" sz="2800" dirty="0">
                <a:solidFill>
                  <a:srgbClr val="FF0000"/>
                </a:solidFill>
              </a:rPr>
              <a:t>an outage</a:t>
            </a:r>
            <a:r>
              <a:rPr lang="en-US" sz="2800" dirty="0"/>
              <a:t>, the system will </a:t>
            </a:r>
            <a:r>
              <a:rPr lang="en-US" sz="2800" dirty="0">
                <a:solidFill>
                  <a:srgbClr val="FF0000"/>
                </a:solidFill>
              </a:rPr>
              <a:t>move water around </a:t>
            </a:r>
            <a:r>
              <a:rPr lang="en-US" sz="2800" dirty="0"/>
              <a:t>so that </a:t>
            </a:r>
            <a:r>
              <a:rPr lang="en-US" sz="2800" dirty="0">
                <a:solidFill>
                  <a:srgbClr val="FF0000"/>
                </a:solidFill>
              </a:rPr>
              <a:t>no area is without water for more than 1 day</a:t>
            </a:r>
            <a:r>
              <a:rPr lang="en-US" sz="2800" dirty="0"/>
              <a:t>. </a:t>
            </a:r>
          </a:p>
          <a:p>
            <a:pPr lvl="1"/>
            <a:endParaRPr lang="en-US" sz="2800" dirty="0"/>
          </a:p>
          <a:p>
            <a:pPr lvl="1"/>
            <a:r>
              <a:rPr lang="en-US" sz="2800" dirty="0"/>
              <a:t>The </a:t>
            </a:r>
            <a:r>
              <a:rPr lang="en-US" sz="2800" dirty="0">
                <a:solidFill>
                  <a:srgbClr val="FF0000"/>
                </a:solidFill>
              </a:rPr>
              <a:t>rotation of water movement will be posted </a:t>
            </a:r>
            <a:r>
              <a:rPr lang="en-US" sz="2800" dirty="0"/>
              <a:t>in a public area so that </a:t>
            </a:r>
            <a:r>
              <a:rPr lang="en-US" sz="2800" dirty="0">
                <a:solidFill>
                  <a:srgbClr val="FF0000"/>
                </a:solidFill>
              </a:rPr>
              <a:t>customers know </a:t>
            </a:r>
            <a:r>
              <a:rPr lang="en-US" sz="2800" dirty="0"/>
              <a:t>when they will be </a:t>
            </a:r>
            <a:r>
              <a:rPr lang="en-US" sz="2800" dirty="0">
                <a:solidFill>
                  <a:srgbClr val="FF0000"/>
                </a:solidFill>
              </a:rPr>
              <a:t>with and without water.” </a:t>
            </a:r>
          </a:p>
          <a:p>
            <a:pPr lvl="1"/>
            <a:endParaRPr lang="en-US" sz="2800" dirty="0"/>
          </a:p>
        </p:txBody>
      </p:sp>
      <p:sp>
        <p:nvSpPr>
          <p:cNvPr id="4" name="Slide Number Placeholder 3"/>
          <p:cNvSpPr>
            <a:spLocks noGrp="1"/>
          </p:cNvSpPr>
          <p:nvPr>
            <p:ph type="sldNum" sz="quarter" idx="12"/>
          </p:nvPr>
        </p:nvSpPr>
        <p:spPr/>
        <p:txBody>
          <a:bodyPr/>
          <a:lstStyle/>
          <a:p>
            <a:fld id="{AF884385-7E92-484B-8D82-9FA52E8DE9C6}" type="slidenum">
              <a:rPr lang="en-US" smtClean="0"/>
              <a:t>26</a:t>
            </a:fld>
            <a:endParaRPr lang="en-US"/>
          </a:p>
        </p:txBody>
      </p:sp>
    </p:spTree>
    <p:extLst>
      <p:ext uri="{BB962C8B-B14F-4D97-AF65-F5344CB8AC3E}">
        <p14:creationId xmlns:p14="http://schemas.microsoft.com/office/powerpoint/2010/main" val="1409171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…LOS/ Critical Assets</a:t>
            </a:r>
            <a:endParaRPr lang="en-US" dirty="0"/>
          </a:p>
        </p:txBody>
      </p:sp>
      <p:sp>
        <p:nvSpPr>
          <p:cNvPr id="3" name="Content Placeholder 2"/>
          <p:cNvSpPr>
            <a:spLocks noGrp="1"/>
          </p:cNvSpPr>
          <p:nvPr>
            <p:ph idx="1"/>
          </p:nvPr>
        </p:nvSpPr>
        <p:spPr/>
        <p:txBody>
          <a:bodyPr/>
          <a:lstStyle/>
          <a:p>
            <a:r>
              <a:rPr lang="en-US" dirty="0"/>
              <a:t>The LOS can be one factor in determining critical assets. </a:t>
            </a:r>
          </a:p>
          <a:p>
            <a:endParaRPr lang="en-US" dirty="0"/>
          </a:p>
          <a:p>
            <a:pPr lvl="1">
              <a:buFont typeface="Courier New" charset="0"/>
              <a:buChar char="o"/>
            </a:pPr>
            <a:r>
              <a:rPr lang="en-US" dirty="0"/>
              <a:t>An example of how the LOS can impact criticality is where a system’s LOS includes the factor </a:t>
            </a:r>
            <a:r>
              <a:rPr lang="en-US" dirty="0">
                <a:solidFill>
                  <a:srgbClr val="FF0000"/>
                </a:solidFill>
              </a:rPr>
              <a:t>“water will be delivered to customers 99% of the time.” </a:t>
            </a:r>
          </a:p>
          <a:p>
            <a:pPr lvl="1">
              <a:buFont typeface="Courier New" charset="0"/>
              <a:buChar char="o"/>
            </a:pPr>
            <a:r>
              <a:rPr lang="en-US" dirty="0"/>
              <a:t>If the system has </a:t>
            </a:r>
            <a:r>
              <a:rPr lang="en-US" dirty="0">
                <a:solidFill>
                  <a:srgbClr val="FF0000"/>
                </a:solidFill>
              </a:rPr>
              <a:t>only one water source</a:t>
            </a:r>
            <a:r>
              <a:rPr lang="en-US" dirty="0"/>
              <a:t>, the </a:t>
            </a:r>
            <a:r>
              <a:rPr lang="en-US" dirty="0">
                <a:solidFill>
                  <a:srgbClr val="FF0000"/>
                </a:solidFill>
              </a:rPr>
              <a:t>source will be a critical asset </a:t>
            </a:r>
            <a:r>
              <a:rPr lang="en-US" dirty="0"/>
              <a:t>for the system. </a:t>
            </a:r>
          </a:p>
          <a:p>
            <a:pPr lvl="1">
              <a:buFont typeface="Courier New" charset="0"/>
              <a:buChar char="o"/>
            </a:pPr>
            <a:r>
              <a:rPr lang="en-US" dirty="0"/>
              <a:t>It must keep the source </a:t>
            </a:r>
            <a:r>
              <a:rPr lang="en-US" dirty="0">
                <a:solidFill>
                  <a:srgbClr val="FF0000"/>
                </a:solidFill>
              </a:rPr>
              <a:t>operational at all times </a:t>
            </a:r>
            <a:r>
              <a:rPr lang="en-US" dirty="0"/>
              <a:t>in order to </a:t>
            </a:r>
            <a:r>
              <a:rPr lang="en-US" dirty="0">
                <a:solidFill>
                  <a:srgbClr val="FF0000"/>
                </a:solidFill>
              </a:rPr>
              <a:t>meet this criteria.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27</a:t>
            </a:fld>
            <a:endParaRPr lang="en-US"/>
          </a:p>
        </p:txBody>
      </p:sp>
    </p:spTree>
    <p:extLst>
      <p:ext uri="{BB962C8B-B14F-4D97-AF65-F5344CB8AC3E}">
        <p14:creationId xmlns:p14="http://schemas.microsoft.com/office/powerpoint/2010/main" val="982263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…LOS/</a:t>
            </a:r>
            <a:r>
              <a:rPr lang="en-US" i="1" dirty="0"/>
              <a:t>Assessing Overall System Performance </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a:solidFill>
                  <a:schemeClr val="accent5"/>
                </a:solidFill>
              </a:rPr>
              <a:t>Agreed LOS</a:t>
            </a:r>
          </a:p>
          <a:p>
            <a:r>
              <a:rPr lang="en-US" dirty="0"/>
              <a:t>Breaks will be repaired </a:t>
            </a:r>
            <a:r>
              <a:rPr lang="en-US" dirty="0">
                <a:solidFill>
                  <a:srgbClr val="FF0000"/>
                </a:solidFill>
              </a:rPr>
              <a:t>within 6 hours </a:t>
            </a:r>
            <a:r>
              <a:rPr lang="en-US" dirty="0"/>
              <a:t>of initiation of repair 95% of the time. </a:t>
            </a:r>
          </a:p>
          <a:p>
            <a:r>
              <a:rPr lang="en-US" dirty="0"/>
              <a:t> Customer </a:t>
            </a:r>
            <a:r>
              <a:rPr lang="en-US" dirty="0">
                <a:solidFill>
                  <a:srgbClr val="FF0000"/>
                </a:solidFill>
              </a:rPr>
              <a:t>complaints</a:t>
            </a:r>
            <a:r>
              <a:rPr lang="en-US" dirty="0"/>
              <a:t> will be responded to </a:t>
            </a:r>
            <a:r>
              <a:rPr lang="en-US" dirty="0">
                <a:solidFill>
                  <a:srgbClr val="FF0000"/>
                </a:solidFill>
              </a:rPr>
              <a:t>within 24 hours, Monday through Friday. </a:t>
            </a:r>
          </a:p>
          <a:p>
            <a:r>
              <a:rPr lang="en-US" dirty="0"/>
              <a:t> </a:t>
            </a:r>
            <a:r>
              <a:rPr lang="en-US" dirty="0">
                <a:solidFill>
                  <a:srgbClr val="FF0000"/>
                </a:solidFill>
              </a:rPr>
              <a:t>Losses </a:t>
            </a:r>
            <a:r>
              <a:rPr lang="en-US" dirty="0"/>
              <a:t>will be kept to </a:t>
            </a:r>
            <a:r>
              <a:rPr lang="en-US" dirty="0">
                <a:solidFill>
                  <a:srgbClr val="FF0000"/>
                </a:solidFill>
              </a:rPr>
              <a:t>less than 15% </a:t>
            </a:r>
            <a:r>
              <a:rPr lang="en-US" dirty="0"/>
              <a:t>as measured by m</a:t>
            </a:r>
            <a:r>
              <a:rPr lang="en-US" baseline="30000" dirty="0"/>
              <a:t>3</a:t>
            </a:r>
            <a:r>
              <a:rPr lang="en-US" dirty="0"/>
              <a:t> pumped each month – m</a:t>
            </a:r>
            <a:r>
              <a:rPr lang="en-US" baseline="30000" dirty="0"/>
              <a:t>3</a:t>
            </a:r>
            <a:r>
              <a:rPr lang="en-US" dirty="0"/>
              <a:t> sold each month. </a:t>
            </a:r>
          </a:p>
          <a:p>
            <a:r>
              <a:rPr lang="en-US" dirty="0"/>
              <a:t> System will meet </a:t>
            </a:r>
            <a:r>
              <a:rPr lang="en-US" dirty="0">
                <a:solidFill>
                  <a:srgbClr val="FF0000"/>
                </a:solidFill>
              </a:rPr>
              <a:t>all state and federal </a:t>
            </a:r>
            <a:r>
              <a:rPr lang="en-US" dirty="0"/>
              <a:t>regulations.</a:t>
            </a:r>
            <a:br>
              <a:rPr lang="en-US" dirty="0"/>
            </a:br>
            <a:endParaRPr lang="en-US" dirty="0"/>
          </a:p>
          <a:p>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b="1" dirty="0">
                <a:solidFill>
                  <a:schemeClr val="accent5"/>
                </a:solidFill>
              </a:rPr>
              <a:t>Performance</a:t>
            </a:r>
          </a:p>
          <a:p>
            <a:r>
              <a:rPr lang="en-US" dirty="0"/>
              <a:t> </a:t>
            </a:r>
            <a:r>
              <a:rPr lang="en-US" dirty="0">
                <a:solidFill>
                  <a:srgbClr val="FF0000"/>
                </a:solidFill>
              </a:rPr>
              <a:t>250 breaks occurred, 230 </a:t>
            </a:r>
            <a:r>
              <a:rPr lang="en-US" dirty="0"/>
              <a:t>(92%) </a:t>
            </a:r>
            <a:r>
              <a:rPr lang="en-US" dirty="0">
                <a:solidFill>
                  <a:srgbClr val="FF0000"/>
                </a:solidFill>
              </a:rPr>
              <a:t>were </a:t>
            </a:r>
            <a:r>
              <a:rPr lang="en-US" dirty="0"/>
              <a:t>fixed in </a:t>
            </a:r>
            <a:r>
              <a:rPr lang="en-US" dirty="0">
                <a:solidFill>
                  <a:srgbClr val="FF0000"/>
                </a:solidFill>
              </a:rPr>
              <a:t>less than 6 hours </a:t>
            </a:r>
          </a:p>
          <a:p>
            <a:r>
              <a:rPr lang="en-US" dirty="0"/>
              <a:t> </a:t>
            </a:r>
            <a:r>
              <a:rPr lang="en-US" dirty="0">
                <a:solidFill>
                  <a:srgbClr val="FF0000"/>
                </a:solidFill>
              </a:rPr>
              <a:t>30 complaints </a:t>
            </a:r>
            <a:r>
              <a:rPr lang="en-US" dirty="0"/>
              <a:t>were received, all 30 responded to within 24 hours </a:t>
            </a:r>
          </a:p>
          <a:p>
            <a:r>
              <a:rPr lang="en-US" dirty="0"/>
              <a:t> Losses over the year as follows: January 12%, February 10%, March </a:t>
            </a:r>
            <a:r>
              <a:rPr lang="en-US" dirty="0">
                <a:solidFill>
                  <a:srgbClr val="FF0000"/>
                </a:solidFill>
              </a:rPr>
              <a:t>19</a:t>
            </a:r>
            <a:r>
              <a:rPr lang="en-US" dirty="0"/>
              <a:t>%, April 14%, May 9%, June 13%, July 9%, August 10%, September 12%, October 9%, November 10%, December 12% </a:t>
            </a:r>
          </a:p>
          <a:p>
            <a:r>
              <a:rPr lang="en-US" dirty="0"/>
              <a:t> System </a:t>
            </a:r>
            <a:r>
              <a:rPr lang="en-US" dirty="0">
                <a:solidFill>
                  <a:srgbClr val="FF0000"/>
                </a:solidFill>
              </a:rPr>
              <a:t>met all regulations</a:t>
            </a:r>
            <a:r>
              <a:rPr lang="en-US" dirty="0"/>
              <a:t>; </a:t>
            </a:r>
            <a:r>
              <a:rPr lang="en-US" dirty="0">
                <a:solidFill>
                  <a:srgbClr val="FF0000"/>
                </a:solidFill>
              </a:rPr>
              <a:t>no violations </a:t>
            </a:r>
          </a:p>
          <a:p>
            <a:endParaRPr lang="en-US" dirty="0"/>
          </a:p>
        </p:txBody>
      </p:sp>
      <p:sp>
        <p:nvSpPr>
          <p:cNvPr id="5" name="Slide Number Placeholder 4"/>
          <p:cNvSpPr>
            <a:spLocks noGrp="1"/>
          </p:cNvSpPr>
          <p:nvPr>
            <p:ph type="sldNum" sz="quarter" idx="12"/>
          </p:nvPr>
        </p:nvSpPr>
        <p:spPr/>
        <p:txBody>
          <a:bodyPr/>
          <a:lstStyle/>
          <a:p>
            <a:fld id="{AF884385-7E92-484B-8D82-9FA52E8DE9C6}" type="slidenum">
              <a:rPr lang="en-US" smtClean="0"/>
              <a:t>28</a:t>
            </a:fld>
            <a:endParaRPr lang="en-US"/>
          </a:p>
        </p:txBody>
      </p:sp>
    </p:spTree>
    <p:extLst>
      <p:ext uri="{BB962C8B-B14F-4D97-AF65-F5344CB8AC3E}">
        <p14:creationId xmlns:p14="http://schemas.microsoft.com/office/powerpoint/2010/main" val="1285549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…LOS/ System performance</a:t>
            </a:r>
            <a:endParaRPr lang="en-US" dirty="0"/>
          </a:p>
        </p:txBody>
      </p:sp>
      <p:sp>
        <p:nvSpPr>
          <p:cNvPr id="3" name="Content Placeholder 2"/>
          <p:cNvSpPr>
            <a:spLocks noGrp="1"/>
          </p:cNvSpPr>
          <p:nvPr>
            <p:ph idx="1"/>
          </p:nvPr>
        </p:nvSpPr>
        <p:spPr/>
        <p:txBody>
          <a:bodyPr/>
          <a:lstStyle/>
          <a:p>
            <a:r>
              <a:rPr lang="en-US" dirty="0"/>
              <a:t>Based on this data, the system met some, but not all of its LOS factors. The following items were met: </a:t>
            </a:r>
          </a:p>
          <a:p>
            <a:pPr lvl="1"/>
            <a:r>
              <a:rPr lang="en-US" dirty="0"/>
              <a:t>The customer </a:t>
            </a:r>
            <a:r>
              <a:rPr lang="en-US" dirty="0">
                <a:solidFill>
                  <a:srgbClr val="FF0000"/>
                </a:solidFill>
              </a:rPr>
              <a:t>complaints were responded to on time </a:t>
            </a:r>
            <a:r>
              <a:rPr lang="en-US" dirty="0"/>
              <a:t>and the system </a:t>
            </a:r>
            <a:r>
              <a:rPr lang="en-US" dirty="0">
                <a:solidFill>
                  <a:srgbClr val="FF0000"/>
                </a:solidFill>
              </a:rPr>
              <a:t>met all the state and federal regulations. </a:t>
            </a:r>
          </a:p>
          <a:p>
            <a:pPr lvl="1"/>
            <a:r>
              <a:rPr lang="en-US" dirty="0"/>
              <a:t>The following items were not met</a:t>
            </a:r>
            <a:r>
              <a:rPr lang="en-US" dirty="0">
                <a:solidFill>
                  <a:srgbClr val="FF0000"/>
                </a:solidFill>
              </a:rPr>
              <a:t>: breaks </a:t>
            </a:r>
            <a:r>
              <a:rPr lang="en-US" dirty="0"/>
              <a:t>were </a:t>
            </a:r>
            <a:r>
              <a:rPr lang="en-US" dirty="0">
                <a:solidFill>
                  <a:srgbClr val="FF0000"/>
                </a:solidFill>
              </a:rPr>
              <a:t>not repaired </a:t>
            </a:r>
            <a:r>
              <a:rPr lang="en-US" dirty="0"/>
              <a:t>within </a:t>
            </a:r>
            <a:r>
              <a:rPr lang="en-US" dirty="0">
                <a:solidFill>
                  <a:srgbClr val="FF0000"/>
                </a:solidFill>
              </a:rPr>
              <a:t>6 hours </a:t>
            </a:r>
            <a:r>
              <a:rPr lang="en-US" dirty="0"/>
              <a:t>and the losses were not kept to less than 15% in all months. </a:t>
            </a:r>
          </a:p>
          <a:p>
            <a:r>
              <a:rPr lang="en-US" dirty="0"/>
              <a:t>The system </a:t>
            </a:r>
            <a:r>
              <a:rPr lang="en-US" dirty="0">
                <a:solidFill>
                  <a:srgbClr val="FF0000"/>
                </a:solidFill>
              </a:rPr>
              <a:t>can look at these results </a:t>
            </a:r>
            <a:r>
              <a:rPr lang="en-US" dirty="0"/>
              <a:t>and determine the items that it </a:t>
            </a:r>
            <a:r>
              <a:rPr lang="en-US" dirty="0">
                <a:solidFill>
                  <a:srgbClr val="FF0000"/>
                </a:solidFill>
              </a:rPr>
              <a:t>needs to work harder on in order to meet the level of service requirements.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29</a:t>
            </a:fld>
            <a:endParaRPr lang="en-US"/>
          </a:p>
        </p:txBody>
      </p:sp>
    </p:spTree>
    <p:extLst>
      <p:ext uri="{BB962C8B-B14F-4D97-AF65-F5344CB8AC3E}">
        <p14:creationId xmlns:p14="http://schemas.microsoft.com/office/powerpoint/2010/main" val="69207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29946" y="932933"/>
            <a:ext cx="2174789" cy="2014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a:t>
            </a:r>
          </a:p>
          <a:p>
            <a:pPr algn="ctr"/>
            <a:r>
              <a:rPr lang="en-US" dirty="0">
                <a:solidFill>
                  <a:srgbClr val="FF0000"/>
                </a:solidFill>
              </a:rPr>
              <a:t>(SUPPLY)</a:t>
            </a:r>
          </a:p>
        </p:txBody>
      </p:sp>
      <p:sp>
        <p:nvSpPr>
          <p:cNvPr id="3" name="Oval 2"/>
          <p:cNvSpPr/>
          <p:nvPr/>
        </p:nvSpPr>
        <p:spPr>
          <a:xfrm>
            <a:off x="6974358" y="932933"/>
            <a:ext cx="2021362" cy="2014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POPULATION</a:t>
            </a:r>
          </a:p>
          <a:p>
            <a:pPr algn="ctr"/>
            <a:r>
              <a:rPr lang="en-US" dirty="0">
                <a:solidFill>
                  <a:srgbClr val="FF0000"/>
                </a:solidFill>
              </a:rPr>
              <a:t>(DEMAND)</a:t>
            </a:r>
          </a:p>
        </p:txBody>
      </p:sp>
      <p:sp>
        <p:nvSpPr>
          <p:cNvPr id="4" name="Oval 3"/>
          <p:cNvSpPr/>
          <p:nvPr/>
        </p:nvSpPr>
        <p:spPr>
          <a:xfrm>
            <a:off x="642551" y="3787854"/>
            <a:ext cx="2174789" cy="2014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SOCIO-ECONOMY</a:t>
            </a:r>
          </a:p>
          <a:p>
            <a:pPr algn="ctr"/>
            <a:r>
              <a:rPr lang="en-US" dirty="0">
                <a:solidFill>
                  <a:srgbClr val="FF0000"/>
                </a:solidFill>
              </a:rPr>
              <a:t>(DEMAND)</a:t>
            </a:r>
          </a:p>
        </p:txBody>
      </p:sp>
      <p:sp>
        <p:nvSpPr>
          <p:cNvPr id="5" name="Oval 4"/>
          <p:cNvSpPr/>
          <p:nvPr/>
        </p:nvSpPr>
        <p:spPr>
          <a:xfrm>
            <a:off x="7968046" y="3663266"/>
            <a:ext cx="2312776" cy="2022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a:p>
            <a:pPr algn="ctr"/>
            <a:r>
              <a:rPr lang="en-US" dirty="0">
                <a:solidFill>
                  <a:srgbClr val="FF0000"/>
                </a:solidFill>
              </a:rPr>
              <a:t>(Availability / Climate / Pollution)</a:t>
            </a:r>
          </a:p>
        </p:txBody>
      </p:sp>
      <p:cxnSp>
        <p:nvCxnSpPr>
          <p:cNvPr id="7" name="Straight Arrow Connector 6"/>
          <p:cNvCxnSpPr>
            <a:stCxn id="2" idx="6"/>
            <a:endCxn id="3" idx="2"/>
          </p:cNvCxnSpPr>
          <p:nvPr/>
        </p:nvCxnSpPr>
        <p:spPr>
          <a:xfrm>
            <a:off x="3904735" y="1940009"/>
            <a:ext cx="306962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4"/>
            <a:endCxn id="11" idx="2"/>
          </p:cNvCxnSpPr>
          <p:nvPr/>
        </p:nvCxnSpPr>
        <p:spPr>
          <a:xfrm>
            <a:off x="2817341" y="2947084"/>
            <a:ext cx="1519880" cy="273905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044264" y="-60486"/>
            <a:ext cx="2698920" cy="1917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POLICY/ GOVERNANCE</a:t>
            </a:r>
          </a:p>
          <a:p>
            <a:pPr algn="ctr"/>
            <a:r>
              <a:rPr lang="en-US" dirty="0">
                <a:solidFill>
                  <a:srgbClr val="FF0000"/>
                </a:solidFill>
              </a:rPr>
              <a:t>(Design Standards /Operating rules and regulations)</a:t>
            </a:r>
          </a:p>
        </p:txBody>
      </p:sp>
      <p:sp>
        <p:nvSpPr>
          <p:cNvPr id="11" name="Oval 10"/>
          <p:cNvSpPr/>
          <p:nvPr/>
        </p:nvSpPr>
        <p:spPr>
          <a:xfrm>
            <a:off x="4337221" y="4679067"/>
            <a:ext cx="2174789" cy="2014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SETTLEMENT</a:t>
            </a:r>
          </a:p>
          <a:p>
            <a:pPr algn="ctr"/>
            <a:r>
              <a:rPr lang="en-US" dirty="0">
                <a:solidFill>
                  <a:srgbClr val="FF0000"/>
                </a:solidFill>
              </a:rPr>
              <a:t>(Demand Centre)</a:t>
            </a:r>
          </a:p>
        </p:txBody>
      </p:sp>
      <p:cxnSp>
        <p:nvCxnSpPr>
          <p:cNvPr id="15" name="Straight Arrow Connector 14"/>
          <p:cNvCxnSpPr>
            <a:stCxn id="11" idx="6"/>
            <a:endCxn id="3" idx="4"/>
          </p:cNvCxnSpPr>
          <p:nvPr/>
        </p:nvCxnSpPr>
        <p:spPr>
          <a:xfrm flipV="1">
            <a:off x="6512010" y="2947084"/>
            <a:ext cx="1473029" cy="273905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721061" y="4019365"/>
            <a:ext cx="741405" cy="407772"/>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7475838" y="3911422"/>
            <a:ext cx="605481" cy="339302"/>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424616" y="1416373"/>
            <a:ext cx="0" cy="523636"/>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781169" y="3208368"/>
            <a:ext cx="3193190" cy="461665"/>
          </a:xfrm>
          <a:prstGeom prst="rect">
            <a:avLst/>
          </a:prstGeom>
          <a:noFill/>
        </p:spPr>
        <p:txBody>
          <a:bodyPr wrap="square" rtlCol="0">
            <a:spAutoFit/>
          </a:bodyPr>
          <a:lstStyle/>
          <a:p>
            <a:pPr algn="ctr"/>
            <a:r>
              <a:rPr lang="en-US" sz="2400" b="1">
                <a:solidFill>
                  <a:srgbClr val="0070C0"/>
                </a:solidFill>
              </a:rPr>
              <a:t>WATER SUPPLY SYSTEM </a:t>
            </a:r>
            <a:endParaRPr lang="en-US" sz="2400" b="1" dirty="0">
              <a:solidFill>
                <a:srgbClr val="0070C0"/>
              </a:solidFill>
            </a:endParaRPr>
          </a:p>
        </p:txBody>
      </p:sp>
      <p:sp>
        <p:nvSpPr>
          <p:cNvPr id="6" name="Slide Number Placeholder 5"/>
          <p:cNvSpPr>
            <a:spLocks noGrp="1"/>
          </p:cNvSpPr>
          <p:nvPr>
            <p:ph type="sldNum" sz="quarter" idx="12"/>
          </p:nvPr>
        </p:nvSpPr>
        <p:spPr/>
        <p:txBody>
          <a:bodyPr/>
          <a:lstStyle/>
          <a:p>
            <a:fld id="{AF884385-7E92-484B-8D82-9FA52E8DE9C6}" type="slidenum">
              <a:rPr lang="en-US" smtClean="0"/>
              <a:t>3</a:t>
            </a:fld>
            <a:endParaRPr lang="en-US"/>
          </a:p>
        </p:txBody>
      </p:sp>
    </p:spTree>
    <p:extLst>
      <p:ext uri="{BB962C8B-B14F-4D97-AF65-F5344CB8AC3E}">
        <p14:creationId xmlns:p14="http://schemas.microsoft.com/office/powerpoint/2010/main" val="1793511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Provide a Direct Link Between Costs and Service </a:t>
            </a:r>
            <a:endParaRPr lang="en-US" dirty="0"/>
          </a:p>
        </p:txBody>
      </p:sp>
      <p:sp>
        <p:nvSpPr>
          <p:cNvPr id="3" name="Content Placeholder 2"/>
          <p:cNvSpPr>
            <a:spLocks noGrp="1"/>
          </p:cNvSpPr>
          <p:nvPr>
            <p:ph idx="1"/>
          </p:nvPr>
        </p:nvSpPr>
        <p:spPr/>
        <p:txBody>
          <a:bodyPr>
            <a:normAutofit lnSpcReduction="10000"/>
          </a:bodyPr>
          <a:lstStyle/>
          <a:p>
            <a:r>
              <a:rPr lang="en-US" dirty="0"/>
              <a:t>There is a direct link between the Level of Service provided and the cost to the customer. </a:t>
            </a:r>
          </a:p>
          <a:p>
            <a:pPr lvl="1"/>
            <a:r>
              <a:rPr lang="en-US" dirty="0"/>
              <a:t>When a higher LOS is provided, the costs to the customers will likely increase. </a:t>
            </a:r>
          </a:p>
          <a:p>
            <a:r>
              <a:rPr lang="en-US" dirty="0"/>
              <a:t>This relationship provides </a:t>
            </a:r>
            <a:r>
              <a:rPr lang="en-US" dirty="0">
                <a:solidFill>
                  <a:srgbClr val="FF0000"/>
                </a:solidFill>
              </a:rPr>
              <a:t>an opportunity for the water system to have an open dialogue with its customers regarding the LOS desired </a:t>
            </a:r>
            <a:r>
              <a:rPr lang="en-US" dirty="0"/>
              <a:t>and the amount the customers are willing to pay for this level of service or increased services. </a:t>
            </a:r>
          </a:p>
          <a:p>
            <a:pPr lvl="1"/>
            <a:r>
              <a:rPr lang="en-US" dirty="0"/>
              <a:t>For example, </a:t>
            </a:r>
            <a:r>
              <a:rPr lang="en-US" dirty="0">
                <a:solidFill>
                  <a:srgbClr val="FF0000"/>
                </a:solidFill>
              </a:rPr>
              <a:t>customers may complain about aesthetic contaminants </a:t>
            </a:r>
            <a:r>
              <a:rPr lang="en-US" dirty="0"/>
              <a:t>in the water – those contaminants that cause taste, odor, or color issues in the water, but not health concerns – and wish to have these contaminants removed. The </a:t>
            </a:r>
            <a:r>
              <a:rPr lang="en-US" dirty="0">
                <a:solidFill>
                  <a:srgbClr val="FF0000"/>
                </a:solidFill>
              </a:rPr>
              <a:t>water system can install treatment to remove </a:t>
            </a:r>
            <a:r>
              <a:rPr lang="en-US" dirty="0"/>
              <a:t>these contaminants but it </a:t>
            </a:r>
            <a:r>
              <a:rPr lang="en-US" dirty="0">
                <a:solidFill>
                  <a:srgbClr val="FF0000"/>
                </a:solidFill>
              </a:rPr>
              <a:t>will cost each customer more for their water each month</a:t>
            </a:r>
            <a:r>
              <a:rPr lang="en-US" dirty="0"/>
              <a:t>. </a:t>
            </a:r>
          </a:p>
        </p:txBody>
      </p:sp>
      <p:sp>
        <p:nvSpPr>
          <p:cNvPr id="4" name="Slide Number Placeholder 3"/>
          <p:cNvSpPr>
            <a:spLocks noGrp="1"/>
          </p:cNvSpPr>
          <p:nvPr>
            <p:ph type="sldNum" sz="quarter" idx="12"/>
          </p:nvPr>
        </p:nvSpPr>
        <p:spPr/>
        <p:txBody>
          <a:bodyPr/>
          <a:lstStyle/>
          <a:p>
            <a:fld id="{AF884385-7E92-484B-8D82-9FA52E8DE9C6}" type="slidenum">
              <a:rPr lang="en-US" smtClean="0"/>
              <a:t>30</a:t>
            </a:fld>
            <a:endParaRPr lang="en-US"/>
          </a:p>
        </p:txBody>
      </p:sp>
    </p:spTree>
    <p:extLst>
      <p:ext uri="{BB962C8B-B14F-4D97-AF65-F5344CB8AC3E}">
        <p14:creationId xmlns:p14="http://schemas.microsoft.com/office/powerpoint/2010/main" val="211625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Serve as an Internal Guide to System Operation and Management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It is </a:t>
            </a:r>
            <a:r>
              <a:rPr lang="en-US" dirty="0">
                <a:solidFill>
                  <a:srgbClr val="FF0000"/>
                </a:solidFill>
              </a:rPr>
              <a:t>much easier to operate or manage a system </a:t>
            </a:r>
            <a:r>
              <a:rPr lang="en-US" dirty="0"/>
              <a:t>when the operations and maintenance staff as well as the management staff </a:t>
            </a:r>
            <a:r>
              <a:rPr lang="en-US" dirty="0">
                <a:solidFill>
                  <a:srgbClr val="FF0000"/>
                </a:solidFill>
              </a:rPr>
              <a:t>understand the goals of the operation. </a:t>
            </a:r>
          </a:p>
          <a:p>
            <a:r>
              <a:rPr lang="en-US" dirty="0"/>
              <a:t>These goals allow the </a:t>
            </a:r>
            <a:r>
              <a:rPr lang="en-US" dirty="0">
                <a:solidFill>
                  <a:srgbClr val="FF0000"/>
                </a:solidFill>
              </a:rPr>
              <a:t>operations staff to have a better understanding of what is desired from them </a:t>
            </a:r>
            <a:r>
              <a:rPr lang="en-US" dirty="0"/>
              <a:t>and the management has a better understanding of </a:t>
            </a:r>
            <a:r>
              <a:rPr lang="en-US" dirty="0">
                <a:solidFill>
                  <a:srgbClr val="FF0000"/>
                </a:solidFill>
              </a:rPr>
              <a:t>how to use staff and other resources more efficiently and effectively. </a:t>
            </a:r>
          </a:p>
          <a:p>
            <a:r>
              <a:rPr lang="en-US" dirty="0"/>
              <a:t>Checking how well the system is meeting LOS also allows the management to </a:t>
            </a:r>
            <a:r>
              <a:rPr lang="en-US" dirty="0">
                <a:solidFill>
                  <a:srgbClr val="FF0000"/>
                </a:solidFill>
              </a:rPr>
              <a:t>shift resources if need be from one task to another to meet all the goals more effectively.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31</a:t>
            </a:fld>
            <a:endParaRPr lang="en-US"/>
          </a:p>
        </p:txBody>
      </p:sp>
    </p:spTree>
    <p:extLst>
      <p:ext uri="{BB962C8B-B14F-4D97-AF65-F5344CB8AC3E}">
        <p14:creationId xmlns:p14="http://schemas.microsoft.com/office/powerpoint/2010/main" val="1851481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Provide Information for Annual Report or Meeting </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If the system </a:t>
            </a:r>
            <a:r>
              <a:rPr lang="en-US" dirty="0">
                <a:solidFill>
                  <a:srgbClr val="FF0000"/>
                </a:solidFill>
              </a:rPr>
              <a:t>tracks information </a:t>
            </a:r>
            <a:r>
              <a:rPr lang="en-US" dirty="0"/>
              <a:t>regarding how well it is meeting the LOS criteria on a weekly or monthly basis, it can use this information </a:t>
            </a:r>
            <a:r>
              <a:rPr lang="en-US" dirty="0">
                <a:solidFill>
                  <a:srgbClr val="FF0000"/>
                </a:solidFill>
              </a:rPr>
              <a:t>to prepare an annual report </a:t>
            </a:r>
            <a:r>
              <a:rPr lang="en-US" dirty="0"/>
              <a:t>regarding </a:t>
            </a:r>
            <a:r>
              <a:rPr lang="en-US" dirty="0">
                <a:solidFill>
                  <a:srgbClr val="FF0000"/>
                </a:solidFill>
              </a:rPr>
              <a:t>how well the system met these criteria over the course of a year. </a:t>
            </a:r>
          </a:p>
          <a:p>
            <a:r>
              <a:rPr lang="en-US" dirty="0"/>
              <a:t>This information </a:t>
            </a:r>
            <a:r>
              <a:rPr lang="en-US" dirty="0">
                <a:solidFill>
                  <a:srgbClr val="FF0000"/>
                </a:solidFill>
              </a:rPr>
              <a:t>can be presented to the customers </a:t>
            </a:r>
            <a:r>
              <a:rPr lang="en-US" dirty="0"/>
              <a:t>at an annual meeting so that customers are aware of how well the system met the overall goals for the operations of the system. </a:t>
            </a:r>
          </a:p>
          <a:p>
            <a:r>
              <a:rPr lang="en-US" dirty="0"/>
              <a:t>This </a:t>
            </a:r>
            <a:r>
              <a:rPr lang="en-US" dirty="0">
                <a:solidFill>
                  <a:srgbClr val="FF0000"/>
                </a:solidFill>
              </a:rPr>
              <a:t>meeting would also be an opportunity </a:t>
            </a:r>
            <a:r>
              <a:rPr lang="en-US" dirty="0"/>
              <a:t>to </a:t>
            </a:r>
            <a:r>
              <a:rPr lang="en-US" dirty="0">
                <a:solidFill>
                  <a:srgbClr val="FF0000"/>
                </a:solidFill>
              </a:rPr>
              <a:t>discuss any changes needed in the LOS</a:t>
            </a:r>
            <a:r>
              <a:rPr lang="en-US" dirty="0"/>
              <a:t>, based on the operations data. </a:t>
            </a:r>
          </a:p>
          <a:p>
            <a:r>
              <a:rPr lang="en-US" dirty="0"/>
              <a:t>Perhaps some of the LOS conditions are not possible to be met given the current staff or resources. </a:t>
            </a:r>
          </a:p>
          <a:p>
            <a:r>
              <a:rPr lang="en-US" dirty="0"/>
              <a:t>the system will </a:t>
            </a:r>
            <a:r>
              <a:rPr lang="en-US" dirty="0">
                <a:solidFill>
                  <a:srgbClr val="FF0000"/>
                </a:solidFill>
              </a:rPr>
              <a:t>either have to reduce the LOS provided </a:t>
            </a:r>
            <a:r>
              <a:rPr lang="en-US" dirty="0"/>
              <a:t>or </a:t>
            </a:r>
            <a:r>
              <a:rPr lang="en-US" dirty="0">
                <a:solidFill>
                  <a:srgbClr val="FF0000"/>
                </a:solidFill>
              </a:rPr>
              <a:t>increase staff or other resources</a:t>
            </a:r>
            <a:r>
              <a:rPr lang="en-US" dirty="0"/>
              <a:t> in order to meet the current LOS. </a:t>
            </a:r>
          </a:p>
          <a:p>
            <a:r>
              <a:rPr lang="en-US" dirty="0"/>
              <a:t>The </a:t>
            </a:r>
            <a:r>
              <a:rPr lang="en-US" dirty="0">
                <a:solidFill>
                  <a:srgbClr val="FF0000"/>
                </a:solidFill>
              </a:rPr>
              <a:t>decision </a:t>
            </a:r>
            <a:r>
              <a:rPr lang="en-US" dirty="0"/>
              <a:t>to increase staff or other resources or decrease </a:t>
            </a:r>
            <a:r>
              <a:rPr lang="en-US" dirty="0">
                <a:solidFill>
                  <a:srgbClr val="FF0000"/>
                </a:solidFill>
              </a:rPr>
              <a:t>LOS will directly impact customers, </a:t>
            </a:r>
            <a:r>
              <a:rPr lang="en-US" dirty="0"/>
              <a:t>so it is important to use the opportunity of the annual meeting to discuss the potential options with them.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32</a:t>
            </a:fld>
            <a:endParaRPr lang="en-US"/>
          </a:p>
        </p:txBody>
      </p:sp>
    </p:spTree>
    <p:extLst>
      <p:ext uri="{BB962C8B-B14F-4D97-AF65-F5344CB8AC3E}">
        <p14:creationId xmlns:p14="http://schemas.microsoft.com/office/powerpoint/2010/main" val="1923196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minimum starting point?</a:t>
            </a:r>
          </a:p>
        </p:txBody>
      </p:sp>
      <p:sp>
        <p:nvSpPr>
          <p:cNvPr id="3" name="Content Placeholder 2"/>
          <p:cNvSpPr>
            <a:spLocks noGrp="1"/>
          </p:cNvSpPr>
          <p:nvPr>
            <p:ph idx="1"/>
          </p:nvPr>
        </p:nvSpPr>
        <p:spPr/>
        <p:txBody>
          <a:bodyPr/>
          <a:lstStyle/>
          <a:p>
            <a:r>
              <a:rPr lang="en-US" dirty="0"/>
              <a:t>Federal / Regional Law</a:t>
            </a:r>
          </a:p>
          <a:p>
            <a:r>
              <a:rPr lang="en-US" dirty="0"/>
              <a:t>Policies / Strategies / Regulations</a:t>
            </a:r>
            <a:r>
              <a:rPr lang="is-IS" dirty="0"/>
              <a:t>…</a:t>
            </a:r>
          </a:p>
          <a:p>
            <a:r>
              <a:rPr lang="is-IS" dirty="0"/>
              <a:t>Accepted Local and/or International guides </a:t>
            </a:r>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33</a:t>
            </a:fld>
            <a:endParaRPr lang="en-US"/>
          </a:p>
        </p:txBody>
      </p:sp>
    </p:spTree>
    <p:extLst>
      <p:ext uri="{BB962C8B-B14F-4D97-AF65-F5344CB8AC3E}">
        <p14:creationId xmlns:p14="http://schemas.microsoft.com/office/powerpoint/2010/main" val="2139753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should be included in LOS?</a:t>
            </a:r>
          </a:p>
        </p:txBody>
      </p:sp>
      <p:sp>
        <p:nvSpPr>
          <p:cNvPr id="3" name="Content Placeholder 2"/>
          <p:cNvSpPr>
            <a:spLocks noGrp="1"/>
          </p:cNvSpPr>
          <p:nvPr>
            <p:ph idx="1"/>
          </p:nvPr>
        </p:nvSpPr>
        <p:spPr/>
        <p:txBody>
          <a:bodyPr>
            <a:normAutofit fontScale="92500" lnSpcReduction="20000"/>
          </a:bodyPr>
          <a:lstStyle/>
          <a:p>
            <a:r>
              <a:rPr lang="en-US" dirty="0"/>
              <a:t>The </a:t>
            </a:r>
            <a:r>
              <a:rPr lang="en-US" dirty="0">
                <a:solidFill>
                  <a:srgbClr val="FF0000"/>
                </a:solidFill>
              </a:rPr>
              <a:t>maximum level </a:t>
            </a:r>
            <a:r>
              <a:rPr lang="en-US" dirty="0"/>
              <a:t>of the LOS is defined by the maximum capabilities of the assets. </a:t>
            </a:r>
          </a:p>
          <a:p>
            <a:r>
              <a:rPr lang="en-US" dirty="0"/>
              <a:t>A system </a:t>
            </a:r>
            <a:r>
              <a:rPr lang="en-US" dirty="0">
                <a:solidFill>
                  <a:srgbClr val="FF0000"/>
                </a:solidFill>
              </a:rPr>
              <a:t>cannot include </a:t>
            </a:r>
            <a:r>
              <a:rPr lang="en-US" dirty="0"/>
              <a:t>something within a </a:t>
            </a:r>
            <a:r>
              <a:rPr lang="en-US" dirty="0">
                <a:solidFill>
                  <a:srgbClr val="FF0000"/>
                </a:solidFill>
              </a:rPr>
              <a:t>LOS </a:t>
            </a:r>
            <a:r>
              <a:rPr lang="en-US" dirty="0"/>
              <a:t>that the </a:t>
            </a:r>
            <a:r>
              <a:rPr lang="en-US" dirty="0">
                <a:solidFill>
                  <a:srgbClr val="FF0000"/>
                </a:solidFill>
              </a:rPr>
              <a:t>system is not capable of </a:t>
            </a:r>
            <a:r>
              <a:rPr lang="en-US" dirty="0"/>
              <a:t>doing. </a:t>
            </a:r>
          </a:p>
          <a:p>
            <a:r>
              <a:rPr lang="en-US" dirty="0"/>
              <a:t>if the system </a:t>
            </a:r>
            <a:r>
              <a:rPr lang="en-US" dirty="0">
                <a:solidFill>
                  <a:srgbClr val="FF0000"/>
                </a:solidFill>
              </a:rPr>
              <a:t>wishes to include the provision of fire flow in its LOS</a:t>
            </a:r>
            <a:r>
              <a:rPr lang="en-US" dirty="0"/>
              <a:t>, but it only </a:t>
            </a:r>
            <a:r>
              <a:rPr lang="en-US" dirty="0">
                <a:solidFill>
                  <a:srgbClr val="FF0000"/>
                </a:solidFill>
              </a:rPr>
              <a:t>has 2 and 4 inch lines with no fire hydrants</a:t>
            </a:r>
            <a:r>
              <a:rPr lang="en-US" dirty="0"/>
              <a:t>, there is </a:t>
            </a:r>
            <a:r>
              <a:rPr lang="en-US" dirty="0">
                <a:solidFill>
                  <a:srgbClr val="FF0000"/>
                </a:solidFill>
              </a:rPr>
              <a:t>no way </a:t>
            </a:r>
            <a:r>
              <a:rPr lang="en-US" dirty="0"/>
              <a:t>the system can </a:t>
            </a:r>
            <a:r>
              <a:rPr lang="en-US" dirty="0">
                <a:solidFill>
                  <a:srgbClr val="FF0000"/>
                </a:solidFill>
              </a:rPr>
              <a:t>provide fire flow</a:t>
            </a:r>
            <a:r>
              <a:rPr lang="en-US" dirty="0"/>
              <a:t>. </a:t>
            </a:r>
          </a:p>
          <a:p>
            <a:r>
              <a:rPr lang="en-US" dirty="0"/>
              <a:t>The system may wish to include the provision of fire flow </a:t>
            </a:r>
            <a:r>
              <a:rPr lang="en-US" dirty="0">
                <a:solidFill>
                  <a:srgbClr val="FF0000"/>
                </a:solidFill>
              </a:rPr>
              <a:t>in its long –range Capital Improvement Plan and seek funding for a system upgrade </a:t>
            </a:r>
            <a:r>
              <a:rPr lang="en-US" dirty="0"/>
              <a:t>to provide this, but until the assets for fire flow are in place, fire flow provision </a:t>
            </a:r>
            <a:r>
              <a:rPr lang="en-US" dirty="0">
                <a:solidFill>
                  <a:srgbClr val="FF0000"/>
                </a:solidFill>
              </a:rPr>
              <a:t>should not be included in the LOS</a:t>
            </a:r>
            <a:r>
              <a:rPr lang="en-US" dirty="0"/>
              <a:t>. </a:t>
            </a:r>
          </a:p>
          <a:p>
            <a:r>
              <a:rPr lang="en-US" dirty="0"/>
              <a:t>Within the </a:t>
            </a:r>
            <a:r>
              <a:rPr lang="en-US" dirty="0">
                <a:solidFill>
                  <a:srgbClr val="FF0000"/>
                </a:solidFill>
              </a:rPr>
              <a:t>range of the minimum (regulations) and maximum (capabilities of assets) there are numerous items a system could include within its LOS.</a:t>
            </a:r>
            <a:r>
              <a:rPr lang="en-US" dirty="0"/>
              <a:t>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34</a:t>
            </a:fld>
            <a:endParaRPr lang="en-US"/>
          </a:p>
        </p:txBody>
      </p:sp>
    </p:spTree>
    <p:extLst>
      <p:ext uri="{BB962C8B-B14F-4D97-AF65-F5344CB8AC3E}">
        <p14:creationId xmlns:p14="http://schemas.microsoft.com/office/powerpoint/2010/main" val="1475063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items that can be included in the Level of Service </a:t>
            </a:r>
            <a:br>
              <a:rPr lang="en-US" dirty="0"/>
            </a:br>
            <a:endParaRPr lang="en-US" dirty="0"/>
          </a:p>
        </p:txBody>
      </p:sp>
      <p:sp>
        <p:nvSpPr>
          <p:cNvPr id="3" name="Content Placeholder 2"/>
          <p:cNvSpPr>
            <a:spLocks noGrp="1"/>
          </p:cNvSpPr>
          <p:nvPr>
            <p:ph sz="half" idx="1"/>
          </p:nvPr>
        </p:nvSpPr>
        <p:spPr>
          <a:xfrm>
            <a:off x="838200" y="1825625"/>
            <a:ext cx="5165035" cy="4773958"/>
          </a:xfrm>
        </p:spPr>
        <p:txBody>
          <a:bodyPr>
            <a:noAutofit/>
          </a:bodyPr>
          <a:lstStyle/>
          <a:p>
            <a:r>
              <a:rPr lang="en-US" dirty="0"/>
              <a:t> </a:t>
            </a:r>
            <a:r>
              <a:rPr lang="en-US" dirty="0">
                <a:solidFill>
                  <a:srgbClr val="FF0000"/>
                </a:solidFill>
              </a:rPr>
              <a:t>Number of breaks per km </a:t>
            </a:r>
            <a:r>
              <a:rPr lang="en-US" dirty="0"/>
              <a:t>that are acceptable  </a:t>
            </a:r>
          </a:p>
          <a:p>
            <a:r>
              <a:rPr lang="en-US" dirty="0">
                <a:solidFill>
                  <a:srgbClr val="FF0000"/>
                </a:solidFill>
              </a:rPr>
              <a:t>Length of time from report of a leak or break </a:t>
            </a:r>
            <a:r>
              <a:rPr lang="en-US" dirty="0"/>
              <a:t>until </a:t>
            </a:r>
            <a:r>
              <a:rPr lang="en-US" dirty="0">
                <a:solidFill>
                  <a:srgbClr val="FF0000"/>
                </a:solidFill>
              </a:rPr>
              <a:t>repair </a:t>
            </a:r>
          </a:p>
          <a:p>
            <a:r>
              <a:rPr lang="en-US" dirty="0"/>
              <a:t> </a:t>
            </a:r>
            <a:r>
              <a:rPr lang="en-US" dirty="0">
                <a:solidFill>
                  <a:srgbClr val="FF0000"/>
                </a:solidFill>
              </a:rPr>
              <a:t>Amount of notification </a:t>
            </a:r>
            <a:r>
              <a:rPr lang="en-US" dirty="0"/>
              <a:t>(and method) </a:t>
            </a:r>
            <a:r>
              <a:rPr lang="en-US" dirty="0">
                <a:solidFill>
                  <a:srgbClr val="FF0000"/>
                </a:solidFill>
              </a:rPr>
              <a:t>prior to a </a:t>
            </a:r>
            <a:r>
              <a:rPr lang="en-US" dirty="0"/>
              <a:t>scheduled </a:t>
            </a:r>
            <a:r>
              <a:rPr lang="en-US" dirty="0">
                <a:solidFill>
                  <a:srgbClr val="FF0000"/>
                </a:solidFill>
              </a:rPr>
              <a:t>shut down </a:t>
            </a:r>
          </a:p>
          <a:p>
            <a:r>
              <a:rPr lang="en-US" dirty="0"/>
              <a:t> Amount of notification (and method) prior </a:t>
            </a:r>
            <a:r>
              <a:rPr lang="en-US" dirty="0">
                <a:solidFill>
                  <a:srgbClr val="FF0000"/>
                </a:solidFill>
              </a:rPr>
              <a:t>to a non -scheduled </a:t>
            </a:r>
            <a:r>
              <a:rPr lang="en-US" dirty="0"/>
              <a:t>but </a:t>
            </a:r>
            <a:r>
              <a:rPr lang="en-US" dirty="0">
                <a:solidFill>
                  <a:srgbClr val="FF0000"/>
                </a:solidFill>
              </a:rPr>
              <a:t>non-emergency shutdown </a:t>
            </a:r>
          </a:p>
          <a:p>
            <a:endParaRPr lang="en-US" dirty="0"/>
          </a:p>
        </p:txBody>
      </p:sp>
      <p:sp>
        <p:nvSpPr>
          <p:cNvPr id="4" name="Content Placeholder 3"/>
          <p:cNvSpPr>
            <a:spLocks noGrp="1"/>
          </p:cNvSpPr>
          <p:nvPr>
            <p:ph sz="half" idx="2"/>
          </p:nvPr>
        </p:nvSpPr>
        <p:spPr>
          <a:xfrm>
            <a:off x="6172200" y="1825625"/>
            <a:ext cx="5181600" cy="4773958"/>
          </a:xfrm>
        </p:spPr>
        <p:txBody>
          <a:bodyPr>
            <a:noAutofit/>
          </a:bodyPr>
          <a:lstStyle/>
          <a:p>
            <a:r>
              <a:rPr lang="en-US" dirty="0">
                <a:solidFill>
                  <a:srgbClr val="FF0000"/>
                </a:solidFill>
              </a:rPr>
              <a:t>Quantity</a:t>
            </a:r>
            <a:r>
              <a:rPr lang="en-US" dirty="0"/>
              <a:t> of </a:t>
            </a:r>
            <a:r>
              <a:rPr lang="en-US" dirty="0">
                <a:solidFill>
                  <a:srgbClr val="FF0000"/>
                </a:solidFill>
              </a:rPr>
              <a:t>unplanned interruptions</a:t>
            </a:r>
            <a:r>
              <a:rPr lang="en-US" dirty="0"/>
              <a:t> in service verses </a:t>
            </a:r>
            <a:r>
              <a:rPr lang="en-US" dirty="0">
                <a:solidFill>
                  <a:srgbClr val="FF0000"/>
                </a:solidFill>
              </a:rPr>
              <a:t>planned</a:t>
            </a:r>
            <a:r>
              <a:rPr lang="en-US" dirty="0"/>
              <a:t> interruptions </a:t>
            </a:r>
          </a:p>
          <a:p>
            <a:r>
              <a:rPr lang="en-US" dirty="0">
                <a:solidFill>
                  <a:srgbClr val="FF0000"/>
                </a:solidFill>
              </a:rPr>
              <a:t>Number of hours </a:t>
            </a:r>
            <a:r>
              <a:rPr lang="en-US" dirty="0"/>
              <a:t>to fix the pipe </a:t>
            </a:r>
            <a:r>
              <a:rPr lang="en-US" dirty="0">
                <a:solidFill>
                  <a:srgbClr val="FF0000"/>
                </a:solidFill>
              </a:rPr>
              <a:t>break once </a:t>
            </a:r>
            <a:r>
              <a:rPr lang="en-US" dirty="0"/>
              <a:t>on site </a:t>
            </a:r>
          </a:p>
          <a:p>
            <a:r>
              <a:rPr lang="en-US" dirty="0"/>
              <a:t> </a:t>
            </a:r>
            <a:r>
              <a:rPr lang="en-US" dirty="0">
                <a:solidFill>
                  <a:srgbClr val="FF0000"/>
                </a:solidFill>
              </a:rPr>
              <a:t>System losses </a:t>
            </a:r>
            <a:r>
              <a:rPr lang="en-US" dirty="0"/>
              <a:t>maintained </a:t>
            </a:r>
            <a:r>
              <a:rPr lang="en-US" dirty="0">
                <a:solidFill>
                  <a:srgbClr val="FF0000"/>
                </a:solidFill>
              </a:rPr>
              <a:t>at less than X% </a:t>
            </a:r>
            <a:r>
              <a:rPr lang="en-US" dirty="0"/>
              <a:t>overall </a:t>
            </a:r>
          </a:p>
          <a:p>
            <a:r>
              <a:rPr lang="en-US" dirty="0"/>
              <a:t> </a:t>
            </a:r>
            <a:r>
              <a:rPr lang="en-US" dirty="0">
                <a:solidFill>
                  <a:srgbClr val="FF0000"/>
                </a:solidFill>
              </a:rPr>
              <a:t>Maximum</a:t>
            </a:r>
            <a:r>
              <a:rPr lang="en-US" dirty="0"/>
              <a:t> system flow will be X m</a:t>
            </a:r>
            <a:r>
              <a:rPr lang="en-US" baseline="30000" dirty="0"/>
              <a:t>3</a:t>
            </a:r>
            <a:r>
              <a:rPr lang="en-US" dirty="0"/>
              <a:t>/d</a:t>
            </a:r>
          </a:p>
          <a:p>
            <a:r>
              <a:rPr lang="en-US" dirty="0"/>
              <a:t> </a:t>
            </a:r>
            <a:r>
              <a:rPr lang="en-US" dirty="0">
                <a:solidFill>
                  <a:srgbClr val="FF0000"/>
                </a:solidFill>
              </a:rPr>
              <a:t>No detection </a:t>
            </a:r>
            <a:r>
              <a:rPr lang="en-US" dirty="0"/>
              <a:t>of TC or EC at the source </a:t>
            </a:r>
          </a:p>
          <a:p>
            <a:endParaRPr lang="en-US" dirty="0"/>
          </a:p>
        </p:txBody>
      </p:sp>
      <p:sp>
        <p:nvSpPr>
          <p:cNvPr id="5" name="Slide Number Placeholder 4"/>
          <p:cNvSpPr>
            <a:spLocks noGrp="1"/>
          </p:cNvSpPr>
          <p:nvPr>
            <p:ph type="sldNum" sz="quarter" idx="12"/>
          </p:nvPr>
        </p:nvSpPr>
        <p:spPr/>
        <p:txBody>
          <a:bodyPr/>
          <a:lstStyle/>
          <a:p>
            <a:fld id="{AF884385-7E92-484B-8D82-9FA52E8DE9C6}" type="slidenum">
              <a:rPr lang="en-US" smtClean="0"/>
              <a:t>35</a:t>
            </a:fld>
            <a:endParaRPr lang="en-US"/>
          </a:p>
        </p:txBody>
      </p:sp>
    </p:spTree>
    <p:extLst>
      <p:ext uri="{BB962C8B-B14F-4D97-AF65-F5344CB8AC3E}">
        <p14:creationId xmlns:p14="http://schemas.microsoft.com/office/powerpoint/2010/main" val="1111196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items that can be included in the Level of Service </a:t>
            </a:r>
          </a:p>
        </p:txBody>
      </p:sp>
      <p:sp>
        <p:nvSpPr>
          <p:cNvPr id="3" name="Content Placeholder 2"/>
          <p:cNvSpPr>
            <a:spLocks noGrp="1"/>
          </p:cNvSpPr>
          <p:nvPr>
            <p:ph sz="half" idx="1"/>
          </p:nvPr>
        </p:nvSpPr>
        <p:spPr/>
        <p:txBody>
          <a:bodyPr>
            <a:normAutofit fontScale="85000" lnSpcReduction="20000"/>
          </a:bodyPr>
          <a:lstStyle/>
          <a:p>
            <a:r>
              <a:rPr lang="en-US" dirty="0">
                <a:solidFill>
                  <a:srgbClr val="FF0000"/>
                </a:solidFill>
              </a:rPr>
              <a:t>Water pressure </a:t>
            </a:r>
            <a:r>
              <a:rPr lang="en-US" dirty="0"/>
              <a:t>will be maintained throughout the system </a:t>
            </a:r>
            <a:r>
              <a:rPr lang="en-US" dirty="0">
                <a:solidFill>
                  <a:srgbClr val="FF0000"/>
                </a:solidFill>
              </a:rPr>
              <a:t>at X bar </a:t>
            </a:r>
          </a:p>
          <a:p>
            <a:r>
              <a:rPr lang="en-US" dirty="0">
                <a:solidFill>
                  <a:srgbClr val="FF0000"/>
                </a:solidFill>
              </a:rPr>
              <a:t> Rates will be raised annually</a:t>
            </a:r>
            <a:r>
              <a:rPr lang="en-US" dirty="0"/>
              <a:t> to avoid rate shock in the system </a:t>
            </a:r>
          </a:p>
          <a:p>
            <a:r>
              <a:rPr lang="en-US" dirty="0">
                <a:solidFill>
                  <a:srgbClr val="FF0000"/>
                </a:solidFill>
              </a:rPr>
              <a:t>Rates </a:t>
            </a:r>
            <a:r>
              <a:rPr lang="en-US" dirty="0"/>
              <a:t>will be </a:t>
            </a:r>
            <a:r>
              <a:rPr lang="en-US" dirty="0">
                <a:solidFill>
                  <a:srgbClr val="FF0000"/>
                </a:solidFill>
              </a:rPr>
              <a:t>reviewed</a:t>
            </a:r>
            <a:r>
              <a:rPr lang="en-US" dirty="0"/>
              <a:t> annually </a:t>
            </a:r>
          </a:p>
          <a:p>
            <a:r>
              <a:rPr lang="en-US" dirty="0">
                <a:solidFill>
                  <a:srgbClr val="FF0000"/>
                </a:solidFill>
              </a:rPr>
              <a:t>Storage </a:t>
            </a:r>
            <a:r>
              <a:rPr lang="en-US" dirty="0"/>
              <a:t>capacity will be maintained at </a:t>
            </a:r>
            <a:r>
              <a:rPr lang="en-US" dirty="0">
                <a:solidFill>
                  <a:srgbClr val="FF0000"/>
                </a:solidFill>
              </a:rPr>
              <a:t>X m</a:t>
            </a:r>
            <a:r>
              <a:rPr lang="en-US" baseline="30000" dirty="0">
                <a:solidFill>
                  <a:srgbClr val="FF0000"/>
                </a:solidFill>
              </a:rPr>
              <a:t>3</a:t>
            </a:r>
            <a:r>
              <a:rPr lang="en-US" dirty="0">
                <a:solidFill>
                  <a:srgbClr val="FF0000"/>
                </a:solidFill>
              </a:rPr>
              <a:t> total </a:t>
            </a:r>
          </a:p>
          <a:p>
            <a:r>
              <a:rPr lang="en-US" dirty="0"/>
              <a:t> </a:t>
            </a:r>
            <a:r>
              <a:rPr lang="en-US" dirty="0">
                <a:solidFill>
                  <a:srgbClr val="FF0000"/>
                </a:solidFill>
              </a:rPr>
              <a:t>No</a:t>
            </a:r>
            <a:r>
              <a:rPr lang="en-US" dirty="0"/>
              <a:t> water </a:t>
            </a:r>
            <a:r>
              <a:rPr lang="en-US" dirty="0">
                <a:solidFill>
                  <a:srgbClr val="FF0000"/>
                </a:solidFill>
              </a:rPr>
              <a:t>outage </a:t>
            </a:r>
            <a:r>
              <a:rPr lang="en-US" dirty="0"/>
              <a:t>will be longer than </a:t>
            </a:r>
            <a:r>
              <a:rPr lang="en-US" dirty="0">
                <a:solidFill>
                  <a:srgbClr val="FF0000"/>
                </a:solidFill>
              </a:rPr>
              <a:t>X hours total </a:t>
            </a:r>
          </a:p>
          <a:p>
            <a:r>
              <a:rPr lang="en-US" dirty="0"/>
              <a:t> </a:t>
            </a:r>
            <a:r>
              <a:rPr lang="en-US" dirty="0">
                <a:solidFill>
                  <a:srgbClr val="FF0000"/>
                </a:solidFill>
              </a:rPr>
              <a:t>Customers will be notified </a:t>
            </a:r>
            <a:r>
              <a:rPr lang="en-US" dirty="0"/>
              <a:t>of planned system outages at least </a:t>
            </a:r>
            <a:r>
              <a:rPr lang="en-US" dirty="0">
                <a:solidFill>
                  <a:srgbClr val="FF0000"/>
                </a:solidFill>
              </a:rPr>
              <a:t>X hours or X days before</a:t>
            </a:r>
            <a:r>
              <a:rPr lang="en-US" dirty="0"/>
              <a:t> the interruption </a:t>
            </a:r>
          </a:p>
        </p:txBody>
      </p:sp>
      <p:sp>
        <p:nvSpPr>
          <p:cNvPr id="4" name="Content Placeholder 3"/>
          <p:cNvSpPr>
            <a:spLocks noGrp="1"/>
          </p:cNvSpPr>
          <p:nvPr>
            <p:ph sz="half" idx="2"/>
          </p:nvPr>
        </p:nvSpPr>
        <p:spPr/>
        <p:txBody>
          <a:bodyPr>
            <a:normAutofit fontScale="85000" lnSpcReduction="20000"/>
          </a:bodyPr>
          <a:lstStyle/>
          <a:p>
            <a:r>
              <a:rPr lang="en-US" dirty="0"/>
              <a:t>Customers will be </a:t>
            </a:r>
            <a:r>
              <a:rPr lang="en-US" dirty="0">
                <a:solidFill>
                  <a:srgbClr val="FF0000"/>
                </a:solidFill>
              </a:rPr>
              <a:t>notified at least X minutes prior </a:t>
            </a:r>
            <a:r>
              <a:rPr lang="en-US" dirty="0"/>
              <a:t>to shut down for an emergency condition, </a:t>
            </a:r>
            <a:r>
              <a:rPr lang="en-US" dirty="0">
                <a:solidFill>
                  <a:srgbClr val="FF0000"/>
                </a:solidFill>
              </a:rPr>
              <a:t>unless life threatening conditions </a:t>
            </a:r>
            <a:r>
              <a:rPr lang="en-US" dirty="0"/>
              <a:t>cause a need for immediate shut down </a:t>
            </a:r>
          </a:p>
          <a:p>
            <a:r>
              <a:rPr lang="en-US" dirty="0"/>
              <a:t> </a:t>
            </a:r>
            <a:r>
              <a:rPr lang="en-US" dirty="0">
                <a:solidFill>
                  <a:srgbClr val="FF0000"/>
                </a:solidFill>
              </a:rPr>
              <a:t>Water conservation </a:t>
            </a:r>
            <a:r>
              <a:rPr lang="en-US" dirty="0"/>
              <a:t>will be instituted to </a:t>
            </a:r>
            <a:r>
              <a:rPr lang="en-US" dirty="0">
                <a:solidFill>
                  <a:srgbClr val="FF0000"/>
                </a:solidFill>
              </a:rPr>
              <a:t>reduce </a:t>
            </a:r>
            <a:r>
              <a:rPr lang="en-US" dirty="0"/>
              <a:t>average daily </a:t>
            </a:r>
            <a:r>
              <a:rPr lang="en-US" dirty="0">
                <a:solidFill>
                  <a:srgbClr val="FF0000"/>
                </a:solidFill>
              </a:rPr>
              <a:t>use by X percent in Y years </a:t>
            </a:r>
          </a:p>
          <a:p>
            <a:pPr marL="0" indent="0">
              <a:buNone/>
            </a:pPr>
            <a:r>
              <a:rPr lang="en-US" i="1" dirty="0">
                <a:solidFill>
                  <a:srgbClr val="FF0000"/>
                </a:solidFill>
              </a:rPr>
              <a:t>Note</a:t>
            </a:r>
          </a:p>
          <a:p>
            <a:r>
              <a:rPr lang="en-US" dirty="0"/>
              <a:t>The </a:t>
            </a:r>
            <a:r>
              <a:rPr lang="en-US" dirty="0">
                <a:solidFill>
                  <a:srgbClr val="FF0000"/>
                </a:solidFill>
              </a:rPr>
              <a:t>LOS does not have to be lengthy</a:t>
            </a:r>
            <a:r>
              <a:rPr lang="en-US" dirty="0"/>
              <a:t>; it can concentrate on a few key items the system really wishes to focus on </a:t>
            </a:r>
          </a:p>
          <a:p>
            <a:pPr marL="0" indent="0">
              <a:buNone/>
            </a:pPr>
            <a:r>
              <a:rPr lang="en-US" dirty="0"/>
              <a:t> </a:t>
            </a:r>
          </a:p>
          <a:p>
            <a:endParaRPr lang="en-US" dirty="0"/>
          </a:p>
          <a:p>
            <a:endParaRPr lang="en-US" dirty="0"/>
          </a:p>
        </p:txBody>
      </p:sp>
      <p:sp>
        <p:nvSpPr>
          <p:cNvPr id="5" name="Slide Number Placeholder 4"/>
          <p:cNvSpPr>
            <a:spLocks noGrp="1"/>
          </p:cNvSpPr>
          <p:nvPr>
            <p:ph type="sldNum" sz="quarter" idx="12"/>
          </p:nvPr>
        </p:nvSpPr>
        <p:spPr/>
        <p:txBody>
          <a:bodyPr/>
          <a:lstStyle/>
          <a:p>
            <a:fld id="{AF884385-7E92-484B-8D82-9FA52E8DE9C6}" type="slidenum">
              <a:rPr lang="en-US" smtClean="0"/>
              <a:t>36</a:t>
            </a:fld>
            <a:endParaRPr lang="en-US"/>
          </a:p>
        </p:txBody>
      </p:sp>
    </p:spTree>
    <p:extLst>
      <p:ext uri="{BB962C8B-B14F-4D97-AF65-F5344CB8AC3E}">
        <p14:creationId xmlns:p14="http://schemas.microsoft.com/office/powerpoint/2010/main" val="1402052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the public be involved in the LOS?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Ideally, </a:t>
            </a:r>
            <a:r>
              <a:rPr lang="en-US" dirty="0">
                <a:solidFill>
                  <a:srgbClr val="FF0000"/>
                </a:solidFill>
              </a:rPr>
              <a:t>the public or customers </a:t>
            </a:r>
            <a:r>
              <a:rPr lang="en-US" dirty="0"/>
              <a:t>of the utility would be actively involved in the development of the LOS. </a:t>
            </a:r>
          </a:p>
          <a:p>
            <a:r>
              <a:rPr lang="en-US" dirty="0"/>
              <a:t>This involvement could be done </a:t>
            </a:r>
            <a:r>
              <a:rPr lang="en-US" dirty="0">
                <a:solidFill>
                  <a:srgbClr val="FF0000"/>
                </a:solidFill>
              </a:rPr>
              <a:t>through focus group meetings</a:t>
            </a:r>
            <a:r>
              <a:rPr lang="en-US" dirty="0"/>
              <a:t>, surveys, public meetings, or other means. </a:t>
            </a:r>
          </a:p>
          <a:p>
            <a:r>
              <a:rPr lang="en-US" dirty="0"/>
              <a:t>In a practical sense, it is difficult to get the customers to attend meetings or complete surveys and it can be difficult for them to understand certain components of the LOS. </a:t>
            </a:r>
          </a:p>
          <a:p>
            <a:pPr lvl="1"/>
            <a:r>
              <a:rPr lang="en-US" dirty="0">
                <a:solidFill>
                  <a:srgbClr val="FF0000"/>
                </a:solidFill>
              </a:rPr>
              <a:t>For example, customers may not understand how many breaks per mile may be acceptable prior to pipe replacement. </a:t>
            </a:r>
          </a:p>
          <a:p>
            <a:r>
              <a:rPr lang="en-US" dirty="0"/>
              <a:t>Rather, </a:t>
            </a:r>
            <a:r>
              <a:rPr lang="en-US" dirty="0">
                <a:solidFill>
                  <a:srgbClr val="FF0000"/>
                </a:solidFill>
              </a:rPr>
              <a:t>the best-case scenario may be to ask for specific input on items that directly affect the customers and for which they would have a reasonable </a:t>
            </a:r>
            <a:r>
              <a:rPr lang="en-US" dirty="0"/>
              <a:t>understanding of the social and economic costs associated with the item. </a:t>
            </a:r>
          </a:p>
        </p:txBody>
      </p:sp>
      <p:sp>
        <p:nvSpPr>
          <p:cNvPr id="4" name="Slide Number Placeholder 3"/>
          <p:cNvSpPr>
            <a:spLocks noGrp="1"/>
          </p:cNvSpPr>
          <p:nvPr>
            <p:ph type="sldNum" sz="quarter" idx="12"/>
          </p:nvPr>
        </p:nvSpPr>
        <p:spPr/>
        <p:txBody>
          <a:bodyPr/>
          <a:lstStyle/>
          <a:p>
            <a:fld id="{AF884385-7E92-484B-8D82-9FA52E8DE9C6}" type="slidenum">
              <a:rPr lang="en-US" smtClean="0"/>
              <a:t>37</a:t>
            </a:fld>
            <a:endParaRPr lang="en-US"/>
          </a:p>
        </p:txBody>
      </p:sp>
    </p:spTree>
    <p:extLst>
      <p:ext uri="{BB962C8B-B14F-4D97-AF65-F5344CB8AC3E}">
        <p14:creationId xmlns:p14="http://schemas.microsoft.com/office/powerpoint/2010/main" val="498500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 the LOS be Changed Over Time? </a:t>
            </a:r>
            <a:endParaRPr lang="en-US" dirty="0"/>
          </a:p>
        </p:txBody>
      </p:sp>
      <p:sp>
        <p:nvSpPr>
          <p:cNvPr id="3" name="Content Placeholder 2"/>
          <p:cNvSpPr>
            <a:spLocks noGrp="1"/>
          </p:cNvSpPr>
          <p:nvPr>
            <p:ph idx="1"/>
          </p:nvPr>
        </p:nvSpPr>
        <p:spPr/>
        <p:txBody>
          <a:bodyPr>
            <a:normAutofit lnSpcReduction="10000"/>
          </a:bodyPr>
          <a:lstStyle/>
          <a:p>
            <a:r>
              <a:rPr lang="en-US" dirty="0"/>
              <a:t>Similar to the overall Asset Management Program that will change and adjust over time, the LOS may need to be adjusted from time to time. This adjustment may be required </a:t>
            </a:r>
          </a:p>
          <a:p>
            <a:pPr lvl="1"/>
            <a:r>
              <a:rPr lang="en-US" dirty="0"/>
              <a:t>because the system may discover that it is too costly to operate the system at the levels previously defined. </a:t>
            </a:r>
          </a:p>
          <a:p>
            <a:pPr lvl="1"/>
            <a:r>
              <a:rPr lang="en-US" dirty="0"/>
              <a:t>Or the adjustment may be necessary due to new rules or regulations that require a change. </a:t>
            </a:r>
          </a:p>
          <a:p>
            <a:pPr lvl="1"/>
            <a:r>
              <a:rPr lang="en-US" dirty="0"/>
              <a:t>Additionally, the customers may feel that they desire a different level of service. </a:t>
            </a:r>
            <a:r>
              <a:rPr lang="en-US" dirty="0">
                <a:solidFill>
                  <a:srgbClr val="FF0000"/>
                </a:solidFill>
              </a:rPr>
              <a:t>For example, the system may not be providing fire flow to all customers. </a:t>
            </a:r>
            <a:r>
              <a:rPr lang="en-US" dirty="0"/>
              <a:t>The customers may decide that they are willing to pay for the upgrades to the system to provide fire protection. In this case, the LOS may need to be revised to reflect the fact that “all customers are to receive fire protection</a:t>
            </a:r>
          </a:p>
        </p:txBody>
      </p:sp>
      <p:sp>
        <p:nvSpPr>
          <p:cNvPr id="4" name="Slide Number Placeholder 3"/>
          <p:cNvSpPr>
            <a:spLocks noGrp="1"/>
          </p:cNvSpPr>
          <p:nvPr>
            <p:ph type="sldNum" sz="quarter" idx="12"/>
          </p:nvPr>
        </p:nvSpPr>
        <p:spPr/>
        <p:txBody>
          <a:bodyPr/>
          <a:lstStyle/>
          <a:p>
            <a:fld id="{AF884385-7E92-484B-8D82-9FA52E8DE9C6}" type="slidenum">
              <a:rPr lang="en-US" smtClean="0"/>
              <a:t>38</a:t>
            </a:fld>
            <a:endParaRPr lang="en-US"/>
          </a:p>
        </p:txBody>
      </p:sp>
    </p:spTree>
    <p:extLst>
      <p:ext uri="{BB962C8B-B14F-4D97-AF65-F5344CB8AC3E}">
        <p14:creationId xmlns:p14="http://schemas.microsoft.com/office/powerpoint/2010/main" val="1725372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Assets</a:t>
            </a:r>
          </a:p>
        </p:txBody>
      </p:sp>
      <p:sp>
        <p:nvSpPr>
          <p:cNvPr id="3" name="Content Placeholder 2"/>
          <p:cNvSpPr>
            <a:spLocks noGrp="1"/>
          </p:cNvSpPr>
          <p:nvPr>
            <p:ph idx="1"/>
          </p:nvPr>
        </p:nvSpPr>
        <p:spPr/>
        <p:txBody>
          <a:bodyPr>
            <a:normAutofit fontScale="92500"/>
          </a:bodyPr>
          <a:lstStyle/>
          <a:p>
            <a:r>
              <a:rPr lang="en-US" dirty="0">
                <a:solidFill>
                  <a:srgbClr val="FF0000"/>
                </a:solidFill>
              </a:rPr>
              <a:t>Not all assets are equally important </a:t>
            </a:r>
            <a:r>
              <a:rPr lang="en-US" dirty="0"/>
              <a:t>to the system’s operation; some assets are highly critical to operations and others are not critical at all.</a:t>
            </a:r>
          </a:p>
          <a:p>
            <a:r>
              <a:rPr lang="en-US" dirty="0"/>
              <a:t>Furthermore, critical assets are completely </a:t>
            </a:r>
            <a:r>
              <a:rPr lang="en-US" dirty="0">
                <a:solidFill>
                  <a:srgbClr val="FF0000"/>
                </a:solidFill>
              </a:rPr>
              <a:t>system specific</a:t>
            </a:r>
            <a:r>
              <a:rPr lang="en-US" dirty="0"/>
              <a:t>. </a:t>
            </a:r>
          </a:p>
          <a:p>
            <a:r>
              <a:rPr lang="en-US" dirty="0">
                <a:solidFill>
                  <a:srgbClr val="FF0000"/>
                </a:solidFill>
              </a:rPr>
              <a:t>Certain assets or types of assets may be critical in one location </a:t>
            </a:r>
            <a:r>
              <a:rPr lang="en-US" dirty="0"/>
              <a:t>but not critical in another. </a:t>
            </a:r>
          </a:p>
          <a:p>
            <a:pPr lvl="1"/>
            <a:r>
              <a:rPr lang="en-US" dirty="0"/>
              <a:t>For example, one system may believe their chlorinator is a critical asset because they lack redundancy and have been known to have total coliform in their source. </a:t>
            </a:r>
          </a:p>
          <a:p>
            <a:pPr lvl="1"/>
            <a:r>
              <a:rPr lang="en-US" dirty="0"/>
              <a:t>Another system may feel their chlorinator is not a critical asset because they have a redundant system and adequate spare parts to fix the broken chlorinator quickly. </a:t>
            </a:r>
          </a:p>
          <a:p>
            <a:r>
              <a:rPr lang="en-US" dirty="0">
                <a:solidFill>
                  <a:srgbClr val="FF0000"/>
                </a:solidFill>
              </a:rPr>
              <a:t>A system must examine its own assets very carefully to determine which assets are critical and why?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39</a:t>
            </a:fld>
            <a:endParaRPr lang="en-US"/>
          </a:p>
        </p:txBody>
      </p:sp>
    </p:spTree>
    <p:extLst>
      <p:ext uri="{BB962C8B-B14F-4D97-AF65-F5344CB8AC3E}">
        <p14:creationId xmlns:p14="http://schemas.microsoft.com/office/powerpoint/2010/main" val="184016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 Management Perspective/ Framework </a:t>
            </a:r>
          </a:p>
        </p:txBody>
      </p:sp>
      <p:sp>
        <p:nvSpPr>
          <p:cNvPr id="3" name="Content Placeholder 2"/>
          <p:cNvSpPr>
            <a:spLocks noGrp="1"/>
          </p:cNvSpPr>
          <p:nvPr>
            <p:ph idx="1"/>
          </p:nvPr>
        </p:nvSpPr>
        <p:spPr/>
        <p:txBody>
          <a:bodyPr/>
          <a:lstStyle/>
          <a:p>
            <a:r>
              <a:rPr lang="en-US" dirty="0"/>
              <a:t>Water Committees / Rural </a:t>
            </a:r>
          </a:p>
          <a:p>
            <a:r>
              <a:rPr lang="en-US" dirty="0"/>
              <a:t>Water Supply and Sanitation Offices /Boards </a:t>
            </a:r>
          </a:p>
          <a:p>
            <a:r>
              <a:rPr lang="en-US" dirty="0"/>
              <a:t>Water Boards / Municipalities </a:t>
            </a:r>
          </a:p>
          <a:p>
            <a:r>
              <a:rPr lang="en-US" dirty="0"/>
              <a:t>Municipal Utilities / AWSA </a:t>
            </a:r>
            <a:r>
              <a:rPr lang="is-IS" dirty="0"/>
              <a:t>…</a:t>
            </a:r>
            <a:endParaRPr lang="en-US" dirty="0"/>
          </a:p>
          <a:p>
            <a:r>
              <a:rPr lang="en-US" dirty="0"/>
              <a:t>Project Initiation / Implementation </a:t>
            </a:r>
          </a:p>
        </p:txBody>
      </p:sp>
      <p:sp>
        <p:nvSpPr>
          <p:cNvPr id="4" name="Slide Number Placeholder 3"/>
          <p:cNvSpPr>
            <a:spLocks noGrp="1"/>
          </p:cNvSpPr>
          <p:nvPr>
            <p:ph type="sldNum" sz="quarter" idx="12"/>
          </p:nvPr>
        </p:nvSpPr>
        <p:spPr/>
        <p:txBody>
          <a:bodyPr/>
          <a:lstStyle/>
          <a:p>
            <a:fld id="{AF884385-7E92-484B-8D82-9FA52E8DE9C6}" type="slidenum">
              <a:rPr lang="en-US" smtClean="0"/>
              <a:t>4</a:t>
            </a:fld>
            <a:endParaRPr lang="en-US"/>
          </a:p>
        </p:txBody>
      </p:sp>
    </p:spTree>
    <p:extLst>
      <p:ext uri="{BB962C8B-B14F-4D97-AF65-F5344CB8AC3E}">
        <p14:creationId xmlns:p14="http://schemas.microsoft.com/office/powerpoint/2010/main" val="982645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a:t>
            </a:r>
            <a:r>
              <a:rPr lang="en-US" dirty="0"/>
              <a:t>Critical Assets / Determining </a:t>
            </a:r>
          </a:p>
        </p:txBody>
      </p:sp>
      <p:sp>
        <p:nvSpPr>
          <p:cNvPr id="3" name="Content Placeholder 2"/>
          <p:cNvSpPr>
            <a:spLocks noGrp="1"/>
          </p:cNvSpPr>
          <p:nvPr>
            <p:ph idx="1"/>
          </p:nvPr>
        </p:nvSpPr>
        <p:spPr/>
        <p:txBody>
          <a:bodyPr/>
          <a:lstStyle/>
          <a:p>
            <a:r>
              <a:rPr lang="en-US" dirty="0"/>
              <a:t>In determining criticality, two questions are important. </a:t>
            </a:r>
          </a:p>
          <a:p>
            <a:pPr lvl="1"/>
            <a:r>
              <a:rPr lang="en-US" dirty="0"/>
              <a:t>The first is </a:t>
            </a:r>
            <a:r>
              <a:rPr lang="en-US" dirty="0">
                <a:solidFill>
                  <a:srgbClr val="FF0000"/>
                </a:solidFill>
              </a:rPr>
              <a:t>how likely the asset is to fail </a:t>
            </a:r>
            <a:r>
              <a:rPr lang="en-US" dirty="0"/>
              <a:t>and </a:t>
            </a:r>
          </a:p>
          <a:p>
            <a:pPr lvl="1"/>
            <a:r>
              <a:rPr lang="en-US" dirty="0"/>
              <a:t>the second is </a:t>
            </a:r>
            <a:r>
              <a:rPr lang="en-US" dirty="0">
                <a:solidFill>
                  <a:srgbClr val="FF0000"/>
                </a:solidFill>
              </a:rPr>
              <a:t>the consequence if the asset </a:t>
            </a:r>
            <a:r>
              <a:rPr lang="en-US" dirty="0"/>
              <a:t>does fail. </a:t>
            </a:r>
          </a:p>
        </p:txBody>
      </p:sp>
      <p:sp>
        <p:nvSpPr>
          <p:cNvPr id="4" name="Slide Number Placeholder 3"/>
          <p:cNvSpPr>
            <a:spLocks noGrp="1"/>
          </p:cNvSpPr>
          <p:nvPr>
            <p:ph type="sldNum" sz="quarter" idx="12"/>
          </p:nvPr>
        </p:nvSpPr>
        <p:spPr/>
        <p:txBody>
          <a:bodyPr/>
          <a:lstStyle/>
          <a:p>
            <a:fld id="{AF884385-7E92-484B-8D82-9FA52E8DE9C6}" type="slidenum">
              <a:rPr lang="en-US" smtClean="0"/>
              <a:t>40</a:t>
            </a:fld>
            <a:endParaRPr lang="en-US"/>
          </a:p>
        </p:txBody>
      </p:sp>
    </p:spTree>
    <p:extLst>
      <p:ext uri="{BB962C8B-B14F-4D97-AF65-F5344CB8AC3E}">
        <p14:creationId xmlns:p14="http://schemas.microsoft.com/office/powerpoint/2010/main" val="2078139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…Critical Assets / Causes of Failure</a:t>
            </a:r>
            <a:endParaRPr lang="en-US" dirty="0"/>
          </a:p>
        </p:txBody>
      </p:sp>
      <p:sp>
        <p:nvSpPr>
          <p:cNvPr id="3" name="Text Placeholder 2"/>
          <p:cNvSpPr>
            <a:spLocks noGrp="1"/>
          </p:cNvSpPr>
          <p:nvPr>
            <p:ph type="body" idx="1"/>
          </p:nvPr>
        </p:nvSpPr>
        <p:spPr>
          <a:xfrm>
            <a:off x="839788" y="1273970"/>
            <a:ext cx="5157787" cy="823912"/>
          </a:xfrm>
        </p:spPr>
        <p:txBody>
          <a:bodyPr/>
          <a:lstStyle/>
          <a:p>
            <a:r>
              <a:rPr lang="en-US" dirty="0"/>
              <a:t>Likelihood of Failure</a:t>
            </a:r>
          </a:p>
        </p:txBody>
      </p:sp>
      <p:sp>
        <p:nvSpPr>
          <p:cNvPr id="4" name="Content Placeholder 3"/>
          <p:cNvSpPr>
            <a:spLocks noGrp="1"/>
          </p:cNvSpPr>
          <p:nvPr>
            <p:ph sz="half" idx="2"/>
          </p:nvPr>
        </p:nvSpPr>
        <p:spPr>
          <a:xfrm>
            <a:off x="839788" y="2153168"/>
            <a:ext cx="5257799" cy="4036495"/>
          </a:xfrm>
        </p:spPr>
        <p:txBody>
          <a:bodyPr>
            <a:normAutofit/>
          </a:bodyPr>
          <a:lstStyle/>
          <a:p>
            <a:r>
              <a:rPr lang="en-US" dirty="0"/>
              <a:t>The data available to assist in this determination is: </a:t>
            </a:r>
          </a:p>
          <a:p>
            <a:pPr lvl="1">
              <a:buFont typeface="Courier New" charset="0"/>
              <a:buChar char="o"/>
            </a:pPr>
            <a:r>
              <a:rPr lang="en-US" dirty="0">
                <a:solidFill>
                  <a:srgbClr val="FF0000"/>
                </a:solidFill>
              </a:rPr>
              <a:t>asset age, </a:t>
            </a:r>
          </a:p>
          <a:p>
            <a:pPr lvl="1">
              <a:buFont typeface="Courier New" charset="0"/>
              <a:buChar char="o"/>
            </a:pPr>
            <a:r>
              <a:rPr lang="en-US" dirty="0">
                <a:solidFill>
                  <a:srgbClr val="FF0000"/>
                </a:solidFill>
              </a:rPr>
              <a:t>condition assessment, </a:t>
            </a:r>
          </a:p>
          <a:p>
            <a:pPr lvl="1">
              <a:buFont typeface="Courier New" charset="0"/>
              <a:buChar char="o"/>
            </a:pPr>
            <a:r>
              <a:rPr lang="en-US" dirty="0">
                <a:solidFill>
                  <a:srgbClr val="FF0000"/>
                </a:solidFill>
              </a:rPr>
              <a:t>failure history, </a:t>
            </a:r>
          </a:p>
          <a:p>
            <a:pPr lvl="1">
              <a:buFont typeface="Courier New" charset="0"/>
              <a:buChar char="o"/>
            </a:pPr>
            <a:r>
              <a:rPr lang="en-US" dirty="0">
                <a:solidFill>
                  <a:srgbClr val="FF0000"/>
                </a:solidFill>
              </a:rPr>
              <a:t>historical knowledge, </a:t>
            </a:r>
          </a:p>
          <a:p>
            <a:pPr lvl="1">
              <a:buFont typeface="Courier New" charset="0"/>
              <a:buChar char="o"/>
            </a:pPr>
            <a:r>
              <a:rPr lang="en-US" dirty="0">
                <a:solidFill>
                  <a:srgbClr val="FF0000"/>
                </a:solidFill>
              </a:rPr>
              <a:t>experiences with that type of asset in general, and </a:t>
            </a:r>
          </a:p>
          <a:p>
            <a:pPr lvl="1">
              <a:buFont typeface="Courier New" charset="0"/>
              <a:buChar char="o"/>
            </a:pPr>
            <a:r>
              <a:rPr lang="en-US" dirty="0">
                <a:solidFill>
                  <a:srgbClr val="FF0000"/>
                </a:solidFill>
              </a:rPr>
              <a:t>knowledge regarding how that type of asset is likely to fail. </a:t>
            </a:r>
          </a:p>
          <a:p>
            <a:endParaRPr lang="en-US" dirty="0"/>
          </a:p>
        </p:txBody>
      </p:sp>
      <p:sp>
        <p:nvSpPr>
          <p:cNvPr id="5" name="Text Placeholder 4"/>
          <p:cNvSpPr>
            <a:spLocks noGrp="1"/>
          </p:cNvSpPr>
          <p:nvPr>
            <p:ph type="body" sz="quarter" idx="3"/>
          </p:nvPr>
        </p:nvSpPr>
        <p:spPr>
          <a:xfrm>
            <a:off x="6097588" y="1278732"/>
            <a:ext cx="5183188" cy="823912"/>
          </a:xfrm>
        </p:spPr>
        <p:txBody>
          <a:bodyPr/>
          <a:lstStyle/>
          <a:p>
            <a:r>
              <a:rPr lang="en-US" dirty="0"/>
              <a:t>Consequences of Failure</a:t>
            </a:r>
          </a:p>
        </p:txBody>
      </p:sp>
      <p:sp>
        <p:nvSpPr>
          <p:cNvPr id="6" name="Content Placeholder 5"/>
          <p:cNvSpPr>
            <a:spLocks noGrp="1"/>
          </p:cNvSpPr>
          <p:nvPr>
            <p:ph sz="quarter" idx="4"/>
          </p:nvPr>
        </p:nvSpPr>
        <p:spPr>
          <a:xfrm>
            <a:off x="6097587" y="2157930"/>
            <a:ext cx="5431803" cy="4700069"/>
          </a:xfrm>
        </p:spPr>
        <p:txBody>
          <a:bodyPr>
            <a:noAutofit/>
          </a:bodyPr>
          <a:lstStyle/>
          <a:p>
            <a:r>
              <a:rPr lang="en-US" dirty="0"/>
              <a:t>The costs include: </a:t>
            </a:r>
          </a:p>
          <a:p>
            <a:pPr lvl="1">
              <a:buFont typeface="Courier New" charset="0"/>
              <a:buChar char="o"/>
            </a:pPr>
            <a:r>
              <a:rPr lang="en-US" dirty="0">
                <a:solidFill>
                  <a:srgbClr val="FF0000"/>
                </a:solidFill>
              </a:rPr>
              <a:t>cost of repair, </a:t>
            </a:r>
          </a:p>
          <a:p>
            <a:pPr lvl="1">
              <a:buFont typeface="Courier New" charset="0"/>
              <a:buChar char="o"/>
            </a:pPr>
            <a:r>
              <a:rPr lang="en-US" dirty="0">
                <a:solidFill>
                  <a:srgbClr val="FF0000"/>
                </a:solidFill>
              </a:rPr>
              <a:t>social cost associated with the loss of the asset, </a:t>
            </a:r>
          </a:p>
          <a:p>
            <a:pPr lvl="1">
              <a:buFont typeface="Courier New" charset="0"/>
              <a:buChar char="o"/>
            </a:pPr>
            <a:r>
              <a:rPr lang="en-US" dirty="0">
                <a:solidFill>
                  <a:srgbClr val="FF0000"/>
                </a:solidFill>
              </a:rPr>
              <a:t>repair/replacement costs related to collateral damage caused by the failure, </a:t>
            </a:r>
          </a:p>
          <a:p>
            <a:pPr lvl="1">
              <a:buFont typeface="Courier New" charset="0"/>
              <a:buChar char="o"/>
            </a:pPr>
            <a:r>
              <a:rPr lang="en-US" dirty="0">
                <a:solidFill>
                  <a:srgbClr val="FF0000"/>
                </a:solidFill>
              </a:rPr>
              <a:t>legal costs related to additional damage caused by the failure, </a:t>
            </a:r>
          </a:p>
          <a:p>
            <a:pPr lvl="1">
              <a:buFont typeface="Courier New" charset="0"/>
              <a:buChar char="o"/>
            </a:pPr>
            <a:r>
              <a:rPr lang="en-US" dirty="0">
                <a:solidFill>
                  <a:srgbClr val="FF0000"/>
                </a:solidFill>
              </a:rPr>
              <a:t>environmental costs created by the failure, and </a:t>
            </a:r>
          </a:p>
          <a:p>
            <a:pPr lvl="1">
              <a:buFont typeface="Courier New" charset="0"/>
              <a:buChar char="o"/>
            </a:pPr>
            <a:r>
              <a:rPr lang="en-US" dirty="0">
                <a:solidFill>
                  <a:srgbClr val="FF0000"/>
                </a:solidFill>
              </a:rPr>
              <a:t>any other associated costs or asset losses. </a:t>
            </a:r>
          </a:p>
          <a:p>
            <a:endParaRPr lang="en-US" dirty="0"/>
          </a:p>
        </p:txBody>
      </p:sp>
      <p:sp>
        <p:nvSpPr>
          <p:cNvPr id="7" name="Slide Number Placeholder 6"/>
          <p:cNvSpPr>
            <a:spLocks noGrp="1"/>
          </p:cNvSpPr>
          <p:nvPr>
            <p:ph type="sldNum" sz="quarter" idx="12"/>
          </p:nvPr>
        </p:nvSpPr>
        <p:spPr/>
        <p:txBody>
          <a:bodyPr/>
          <a:lstStyle/>
          <a:p>
            <a:fld id="{AF884385-7E92-484B-8D82-9FA52E8DE9C6}" type="slidenum">
              <a:rPr lang="en-US" smtClean="0"/>
              <a:t>41</a:t>
            </a:fld>
            <a:endParaRPr lang="en-US"/>
          </a:p>
        </p:txBody>
      </p:sp>
    </p:spTree>
    <p:extLst>
      <p:ext uri="{BB962C8B-B14F-4D97-AF65-F5344CB8AC3E}">
        <p14:creationId xmlns:p14="http://schemas.microsoft.com/office/powerpoint/2010/main" val="653294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a:t>
            </a:r>
            <a:r>
              <a:rPr lang="is-IS" dirty="0"/>
              <a:t>… /Assessing </a:t>
            </a:r>
            <a:endParaRPr lang="en-US" dirty="0"/>
          </a:p>
        </p:txBody>
      </p:sp>
      <p:sp>
        <p:nvSpPr>
          <p:cNvPr id="3" name="Content Placeholder 2"/>
          <p:cNvSpPr>
            <a:spLocks noGrp="1"/>
          </p:cNvSpPr>
          <p:nvPr>
            <p:ph idx="1"/>
          </p:nvPr>
        </p:nvSpPr>
        <p:spPr/>
        <p:txBody>
          <a:bodyPr>
            <a:normAutofit lnSpcReduction="10000"/>
          </a:bodyPr>
          <a:lstStyle/>
          <a:p>
            <a:r>
              <a:rPr lang="en-US" dirty="0"/>
              <a:t>Assessing criticality requires an examination of the likelihood of failure and the consequence of failure as discussed above. </a:t>
            </a:r>
          </a:p>
          <a:p>
            <a:r>
              <a:rPr lang="en-US" dirty="0"/>
              <a:t>The assets that have the </a:t>
            </a:r>
            <a:r>
              <a:rPr lang="en-US" dirty="0">
                <a:solidFill>
                  <a:srgbClr val="FF0000"/>
                </a:solidFill>
              </a:rPr>
              <a:t>greatest likelihood of failure and the greatest consequences associated with the failure </a:t>
            </a:r>
            <a:r>
              <a:rPr lang="en-US" dirty="0"/>
              <a:t>will be the </a:t>
            </a:r>
            <a:r>
              <a:rPr lang="en-US" dirty="0">
                <a:solidFill>
                  <a:srgbClr val="FF0000"/>
                </a:solidFill>
              </a:rPr>
              <a:t>assets that are the most critical. </a:t>
            </a:r>
          </a:p>
          <a:p>
            <a:r>
              <a:rPr lang="en-US" dirty="0"/>
              <a:t>The next most critical assets will fall into three main categories: </a:t>
            </a:r>
          </a:p>
          <a:p>
            <a:pPr lvl="1">
              <a:buFont typeface="Courier New" charset="0"/>
              <a:buChar char="o"/>
            </a:pPr>
            <a:r>
              <a:rPr lang="en-US" dirty="0"/>
              <a:t> </a:t>
            </a:r>
            <a:r>
              <a:rPr lang="en-US" dirty="0">
                <a:solidFill>
                  <a:srgbClr val="FF0000"/>
                </a:solidFill>
              </a:rPr>
              <a:t>Assets that have a very high likelihood of failure with low consequence </a:t>
            </a:r>
          </a:p>
          <a:p>
            <a:pPr lvl="1">
              <a:buFont typeface="Courier New" charset="0"/>
              <a:buChar char="o"/>
            </a:pPr>
            <a:r>
              <a:rPr lang="en-US" dirty="0">
                <a:solidFill>
                  <a:srgbClr val="FF0000"/>
                </a:solidFill>
              </a:rPr>
              <a:t> Assets that have a very high consequence with a low likelihood </a:t>
            </a:r>
          </a:p>
          <a:p>
            <a:pPr lvl="1">
              <a:buFont typeface="Courier New" charset="0"/>
              <a:buChar char="o"/>
            </a:pPr>
            <a:r>
              <a:rPr lang="en-US" dirty="0">
                <a:solidFill>
                  <a:srgbClr val="FF0000"/>
                </a:solidFill>
              </a:rPr>
              <a:t>Assets that have a medium likelihood and medium consequence</a:t>
            </a:r>
          </a:p>
          <a:p>
            <a:r>
              <a:rPr lang="en-US" dirty="0"/>
              <a:t>The remaining assets that have </a:t>
            </a:r>
            <a:r>
              <a:rPr lang="en-US" dirty="0">
                <a:solidFill>
                  <a:srgbClr val="FF0000"/>
                </a:solidFill>
              </a:rPr>
              <a:t>low consequence and low likelihood will be the least critical assets.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42</a:t>
            </a:fld>
            <a:endParaRPr lang="en-US"/>
          </a:p>
        </p:txBody>
      </p:sp>
    </p:spTree>
    <p:extLst>
      <p:ext uri="{BB962C8B-B14F-4D97-AF65-F5344CB8AC3E}">
        <p14:creationId xmlns:p14="http://schemas.microsoft.com/office/powerpoint/2010/main" val="1788642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…/Assessing</a:t>
            </a:r>
            <a:endParaRPr lang="en-US" dirty="0"/>
          </a:p>
        </p:txBody>
      </p:sp>
      <p:pic>
        <p:nvPicPr>
          <p:cNvPr id="4" name="Content Placeholder 3"/>
          <p:cNvPicPr>
            <a:picLocks noGrp="1" noChangeAspect="1"/>
          </p:cNvPicPr>
          <p:nvPr>
            <p:ph idx="1"/>
          </p:nvPr>
        </p:nvPicPr>
        <p:blipFill>
          <a:blip r:embed="rId2"/>
          <a:stretch>
            <a:fillRect/>
          </a:stretch>
        </p:blipFill>
        <p:spPr>
          <a:xfrm>
            <a:off x="1649896" y="1451113"/>
            <a:ext cx="9276959" cy="4976382"/>
          </a:xfrm>
          <a:prstGeom prst="rect">
            <a:avLst/>
          </a:prstGeom>
        </p:spPr>
      </p:pic>
      <p:sp>
        <p:nvSpPr>
          <p:cNvPr id="5" name="Rectangle 4"/>
          <p:cNvSpPr/>
          <p:nvPr/>
        </p:nvSpPr>
        <p:spPr>
          <a:xfrm>
            <a:off x="417444" y="1451113"/>
            <a:ext cx="12125739" cy="369332"/>
          </a:xfrm>
          <a:prstGeom prst="rect">
            <a:avLst/>
          </a:prstGeom>
        </p:spPr>
        <p:txBody>
          <a:bodyPr wrap="square">
            <a:spAutoFit/>
          </a:bodyPr>
          <a:lstStyle/>
          <a:p>
            <a:r>
              <a:rPr lang="en-US">
                <a:solidFill>
                  <a:srgbClr val="FF0000"/>
                </a:solidFill>
                <a:latin typeface="ArialMT" charset="0"/>
              </a:rPr>
              <a:t>A technique such as a ranking table as presented below can be a good place to start in assessing criticality. </a:t>
            </a:r>
            <a:endParaRPr lang="en-US">
              <a:solidFill>
                <a:srgbClr val="FF0000"/>
              </a:solidFill>
            </a:endParaRPr>
          </a:p>
        </p:txBody>
      </p:sp>
      <p:sp>
        <p:nvSpPr>
          <p:cNvPr id="3" name="Slide Number Placeholder 2"/>
          <p:cNvSpPr>
            <a:spLocks noGrp="1"/>
          </p:cNvSpPr>
          <p:nvPr>
            <p:ph type="sldNum" sz="quarter" idx="12"/>
          </p:nvPr>
        </p:nvSpPr>
        <p:spPr/>
        <p:txBody>
          <a:bodyPr/>
          <a:lstStyle/>
          <a:p>
            <a:fld id="{AF884385-7E92-484B-8D82-9FA52E8DE9C6}" type="slidenum">
              <a:rPr lang="en-US" smtClean="0"/>
              <a:t>43</a:t>
            </a:fld>
            <a:endParaRPr lang="en-US"/>
          </a:p>
        </p:txBody>
      </p:sp>
    </p:spTree>
    <p:extLst>
      <p:ext uri="{BB962C8B-B14F-4D97-AF65-F5344CB8AC3E}">
        <p14:creationId xmlns:p14="http://schemas.microsoft.com/office/powerpoint/2010/main" val="1379950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8946" y="536713"/>
            <a:ext cx="5144824" cy="3160643"/>
          </a:xfrm>
          <a:prstGeom prst="rect">
            <a:avLst/>
          </a:prstGeom>
        </p:spPr>
      </p:pic>
      <p:pic>
        <p:nvPicPr>
          <p:cNvPr id="3" name="Picture 2"/>
          <p:cNvPicPr>
            <a:picLocks noChangeAspect="1"/>
          </p:cNvPicPr>
          <p:nvPr/>
        </p:nvPicPr>
        <p:blipFill>
          <a:blip r:embed="rId3"/>
          <a:stretch>
            <a:fillRect/>
          </a:stretch>
        </p:blipFill>
        <p:spPr>
          <a:xfrm>
            <a:off x="4790766" y="0"/>
            <a:ext cx="7401234" cy="6162261"/>
          </a:xfrm>
          <a:prstGeom prst="rect">
            <a:avLst/>
          </a:prstGeom>
        </p:spPr>
      </p:pic>
      <p:pic>
        <p:nvPicPr>
          <p:cNvPr id="4" name="Picture 3"/>
          <p:cNvPicPr>
            <a:picLocks noChangeAspect="1"/>
          </p:cNvPicPr>
          <p:nvPr/>
        </p:nvPicPr>
        <p:blipFill>
          <a:blip r:embed="rId4"/>
          <a:stretch>
            <a:fillRect/>
          </a:stretch>
        </p:blipFill>
        <p:spPr>
          <a:xfrm>
            <a:off x="0" y="3697356"/>
            <a:ext cx="4790766" cy="3056014"/>
          </a:xfrm>
          <a:prstGeom prst="rect">
            <a:avLst/>
          </a:prstGeom>
        </p:spPr>
      </p:pic>
      <p:sp>
        <p:nvSpPr>
          <p:cNvPr id="5" name="Slide Number Placeholder 4"/>
          <p:cNvSpPr>
            <a:spLocks noGrp="1"/>
          </p:cNvSpPr>
          <p:nvPr>
            <p:ph type="sldNum" sz="quarter" idx="12"/>
          </p:nvPr>
        </p:nvSpPr>
        <p:spPr/>
        <p:txBody>
          <a:bodyPr/>
          <a:lstStyle/>
          <a:p>
            <a:fld id="{AF884385-7E92-484B-8D82-9FA52E8DE9C6}" type="slidenum">
              <a:rPr lang="en-US" smtClean="0"/>
              <a:t>44</a:t>
            </a:fld>
            <a:endParaRPr lang="en-US"/>
          </a:p>
        </p:txBody>
      </p:sp>
    </p:spTree>
    <p:extLst>
      <p:ext uri="{BB962C8B-B14F-4D97-AF65-F5344CB8AC3E}">
        <p14:creationId xmlns:p14="http://schemas.microsoft.com/office/powerpoint/2010/main" val="317042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…Criticality / Analysis over time</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condition of the asset will change over time as will the consequences related to failure. </a:t>
            </a:r>
          </a:p>
          <a:p>
            <a:pPr lvl="1"/>
            <a:r>
              <a:rPr lang="en-US" dirty="0">
                <a:solidFill>
                  <a:srgbClr val="FF0000"/>
                </a:solidFill>
              </a:rPr>
              <a:t>Costs of repair may go up, the community may grow, new roads may be built or similar factors may occur that cause the consequence of failure to change. </a:t>
            </a:r>
          </a:p>
          <a:p>
            <a:r>
              <a:rPr lang="en-US" dirty="0"/>
              <a:t>Therefore, it is necessary </a:t>
            </a:r>
            <a:r>
              <a:rPr lang="en-US" dirty="0">
                <a:solidFill>
                  <a:srgbClr val="FF0000"/>
                </a:solidFill>
              </a:rPr>
              <a:t>to periodically review the criticality analysis and make adjustments to account for change</a:t>
            </a:r>
            <a:r>
              <a:rPr lang="en-US" dirty="0"/>
              <a:t>s in the likelihood of failure an d the consequence of failure. </a:t>
            </a:r>
          </a:p>
          <a:p>
            <a:r>
              <a:rPr lang="en-US" dirty="0"/>
              <a:t>The criticality analysis </a:t>
            </a:r>
            <a:r>
              <a:rPr lang="en-US" dirty="0">
                <a:solidFill>
                  <a:srgbClr val="FF0000"/>
                </a:solidFill>
              </a:rPr>
              <a:t>must be kept up to date to ensure that the utility is spending its time and resources on the appropriate assets </a:t>
            </a:r>
          </a:p>
          <a:p>
            <a:r>
              <a:rPr lang="en-US" dirty="0"/>
              <a:t>Also, the analysis </a:t>
            </a:r>
            <a:r>
              <a:rPr lang="en-US" dirty="0">
                <a:solidFill>
                  <a:srgbClr val="FF0000"/>
                </a:solidFill>
              </a:rPr>
              <a:t>must incorporate replacement of assets. </a:t>
            </a:r>
            <a:r>
              <a:rPr lang="en-US" dirty="0"/>
              <a:t>If an asset that </a:t>
            </a:r>
            <a:r>
              <a:rPr lang="en-US" dirty="0">
                <a:solidFill>
                  <a:srgbClr val="FF0000"/>
                </a:solidFill>
              </a:rPr>
              <a:t>was critical primarily due to its likelihood of failure fails and is replaced with a new asset, the criticality number will go down </a:t>
            </a:r>
            <a:r>
              <a:rPr lang="en-US" dirty="0"/>
              <a:t>since the likelihood of failure is much less.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45</a:t>
            </a:fld>
            <a:endParaRPr lang="en-US"/>
          </a:p>
        </p:txBody>
      </p:sp>
    </p:spTree>
    <p:extLst>
      <p:ext uri="{BB962C8B-B14F-4D97-AF65-F5344CB8AC3E}">
        <p14:creationId xmlns:p14="http://schemas.microsoft.com/office/powerpoint/2010/main" val="490939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Life-Cycle Costing</a:t>
            </a:r>
          </a:p>
        </p:txBody>
      </p:sp>
      <p:sp>
        <p:nvSpPr>
          <p:cNvPr id="3" name="Content Placeholder 2"/>
          <p:cNvSpPr>
            <a:spLocks noGrp="1"/>
          </p:cNvSpPr>
          <p:nvPr>
            <p:ph idx="1"/>
          </p:nvPr>
        </p:nvSpPr>
        <p:spPr/>
        <p:txBody>
          <a:bodyPr>
            <a:normAutofit fontScale="92500" lnSpcReduction="20000"/>
          </a:bodyPr>
          <a:lstStyle/>
          <a:p>
            <a:pPr algn="just"/>
            <a:r>
              <a:rPr lang="en-US" sz="2600" dirty="0"/>
              <a:t>This component </a:t>
            </a:r>
            <a:r>
              <a:rPr lang="en-US" sz="2600" b="1" dirty="0">
                <a:solidFill>
                  <a:srgbClr val="FF0000"/>
                </a:solidFill>
              </a:rPr>
              <a:t>is one of the most complex </a:t>
            </a:r>
            <a:r>
              <a:rPr lang="en-US" sz="2600" dirty="0"/>
              <a:t>of all of the components of asset management. </a:t>
            </a:r>
          </a:p>
          <a:p>
            <a:pPr algn="just"/>
            <a:r>
              <a:rPr lang="en-US" sz="2600" dirty="0">
                <a:solidFill>
                  <a:srgbClr val="FF0000"/>
                </a:solidFill>
              </a:rPr>
              <a:t>Lifecycle</a:t>
            </a:r>
            <a:r>
              <a:rPr lang="en-US" sz="2600" dirty="0"/>
              <a:t> Asset Management </a:t>
            </a:r>
            <a:r>
              <a:rPr lang="en-US" sz="2600" dirty="0">
                <a:solidFill>
                  <a:srgbClr val="FF0000"/>
                </a:solidFill>
              </a:rPr>
              <a:t>options and strategies </a:t>
            </a:r>
            <a:r>
              <a:rPr lang="en-US" sz="2600" dirty="0"/>
              <a:t>considering all relevant economic focuses and physical consequences, from initial planning through to disposal. The Lifecycle components include: </a:t>
            </a:r>
          </a:p>
          <a:p>
            <a:pPr lvl="1"/>
            <a:r>
              <a:rPr lang="en-US" dirty="0"/>
              <a:t> </a:t>
            </a:r>
            <a:r>
              <a:rPr lang="en-US" sz="2600" dirty="0"/>
              <a:t>Asset Planning </a:t>
            </a:r>
          </a:p>
          <a:p>
            <a:pPr lvl="1"/>
            <a:r>
              <a:rPr lang="en-US" sz="2600" dirty="0"/>
              <a:t> Asset Creation/Acquisition/Design </a:t>
            </a:r>
          </a:p>
          <a:p>
            <a:pPr lvl="1"/>
            <a:r>
              <a:rPr lang="en-US" sz="2600" dirty="0"/>
              <a:t> Financial Management </a:t>
            </a:r>
          </a:p>
          <a:p>
            <a:pPr lvl="1"/>
            <a:r>
              <a:rPr lang="en-US" sz="2600" dirty="0"/>
              <a:t> Asset Operation and Maintenance </a:t>
            </a:r>
          </a:p>
          <a:p>
            <a:pPr lvl="1"/>
            <a:r>
              <a:rPr lang="en-US" sz="2600" dirty="0"/>
              <a:t> Asset Condition and Performance Monitoring </a:t>
            </a:r>
          </a:p>
          <a:p>
            <a:pPr lvl="1"/>
            <a:r>
              <a:rPr lang="en-US" sz="2600" dirty="0"/>
              <a:t> Asset Rehabilitation/Renewal </a:t>
            </a:r>
          </a:p>
          <a:p>
            <a:pPr lvl="1"/>
            <a:r>
              <a:rPr lang="en-US" sz="2600" dirty="0"/>
              <a:t> Asset Disposal </a:t>
            </a:r>
          </a:p>
          <a:p>
            <a:pPr lvl="1"/>
            <a:r>
              <a:rPr lang="en-US" sz="2600" dirty="0"/>
              <a:t> Asset Audit and Review </a:t>
            </a:r>
          </a:p>
          <a:p>
            <a:endParaRPr lang="en-US" dirty="0"/>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46</a:t>
            </a:fld>
            <a:endParaRPr lang="en-US"/>
          </a:p>
        </p:txBody>
      </p:sp>
    </p:spTree>
    <p:extLst>
      <p:ext uri="{BB962C8B-B14F-4D97-AF65-F5344CB8AC3E}">
        <p14:creationId xmlns:p14="http://schemas.microsoft.com/office/powerpoint/2010/main" val="1012828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…Life-Cycle</a:t>
            </a:r>
            <a:endParaRPr lang="en-US" dirty="0"/>
          </a:p>
        </p:txBody>
      </p:sp>
      <p:sp>
        <p:nvSpPr>
          <p:cNvPr id="3" name="Content Placeholder 2"/>
          <p:cNvSpPr>
            <a:spLocks noGrp="1"/>
          </p:cNvSpPr>
          <p:nvPr>
            <p:ph idx="1"/>
          </p:nvPr>
        </p:nvSpPr>
        <p:spPr/>
        <p:txBody>
          <a:bodyPr/>
          <a:lstStyle/>
          <a:p>
            <a:r>
              <a:rPr lang="en-US" dirty="0"/>
              <a:t>There are </a:t>
            </a:r>
            <a:r>
              <a:rPr lang="en-US" dirty="0">
                <a:solidFill>
                  <a:srgbClr val="FF0000"/>
                </a:solidFill>
              </a:rPr>
              <a:t>four basic options </a:t>
            </a:r>
            <a:r>
              <a:rPr lang="en-US" dirty="0"/>
              <a:t>for dealing with the actual assets over time: </a:t>
            </a:r>
          </a:p>
          <a:p>
            <a:pPr lvl="1"/>
            <a:r>
              <a:rPr lang="en-US" dirty="0"/>
              <a:t> </a:t>
            </a:r>
            <a:r>
              <a:rPr lang="en-US" dirty="0">
                <a:solidFill>
                  <a:srgbClr val="FF0000"/>
                </a:solidFill>
              </a:rPr>
              <a:t>Operate and maintain the existing</a:t>
            </a:r>
            <a:r>
              <a:rPr lang="en-US" dirty="0"/>
              <a:t> assets </a:t>
            </a:r>
          </a:p>
          <a:p>
            <a:pPr lvl="1"/>
            <a:r>
              <a:rPr lang="en-US" dirty="0">
                <a:solidFill>
                  <a:srgbClr val="FF0000"/>
                </a:solidFill>
              </a:rPr>
              <a:t> Repair </a:t>
            </a:r>
            <a:r>
              <a:rPr lang="en-US" dirty="0"/>
              <a:t>the assets as they </a:t>
            </a:r>
            <a:r>
              <a:rPr lang="en-US" dirty="0">
                <a:solidFill>
                  <a:srgbClr val="FF0000"/>
                </a:solidFill>
              </a:rPr>
              <a:t>fail </a:t>
            </a:r>
          </a:p>
          <a:p>
            <a:pPr lvl="1"/>
            <a:r>
              <a:rPr lang="en-US" dirty="0">
                <a:solidFill>
                  <a:srgbClr val="FF0000"/>
                </a:solidFill>
              </a:rPr>
              <a:t> Rehabilitate </a:t>
            </a:r>
            <a:r>
              <a:rPr lang="en-US" dirty="0"/>
              <a:t>the assets </a:t>
            </a:r>
          </a:p>
          <a:p>
            <a:pPr lvl="1"/>
            <a:r>
              <a:rPr lang="en-US" dirty="0"/>
              <a:t> </a:t>
            </a:r>
            <a:r>
              <a:rPr lang="en-US" dirty="0">
                <a:solidFill>
                  <a:srgbClr val="FF0000"/>
                </a:solidFill>
              </a:rPr>
              <a:t>Replace</a:t>
            </a:r>
            <a:r>
              <a:rPr lang="en-US" dirty="0"/>
              <a:t> the assets </a:t>
            </a:r>
          </a:p>
          <a:p>
            <a:r>
              <a:rPr lang="en-US" dirty="0"/>
              <a:t>These options are </a:t>
            </a:r>
            <a:r>
              <a:rPr lang="en-US" dirty="0">
                <a:solidFill>
                  <a:srgbClr val="FF0000"/>
                </a:solidFill>
              </a:rPr>
              <a:t>intimately connected </a:t>
            </a:r>
            <a:r>
              <a:rPr lang="en-US" dirty="0"/>
              <a:t>to each other. </a:t>
            </a:r>
          </a:p>
          <a:p>
            <a:r>
              <a:rPr lang="en-US" dirty="0"/>
              <a:t>Choosing </a:t>
            </a:r>
            <a:r>
              <a:rPr lang="en-US" dirty="0">
                <a:solidFill>
                  <a:srgbClr val="FF0000"/>
                </a:solidFill>
              </a:rPr>
              <a:t>to do more or less of one impacts how much of the others is done</a:t>
            </a:r>
            <a:r>
              <a:rPr lang="en-US" dirty="0"/>
              <a:t>, whether or not the other is done at all, or the time frame in which one of the others is done.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47</a:t>
            </a:fld>
            <a:endParaRPr lang="en-US"/>
          </a:p>
        </p:txBody>
      </p:sp>
    </p:spTree>
    <p:extLst>
      <p:ext uri="{BB962C8B-B14F-4D97-AF65-F5344CB8AC3E}">
        <p14:creationId xmlns:p14="http://schemas.microsoft.com/office/powerpoint/2010/main" val="1847849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…Life-Cycle</a:t>
            </a:r>
            <a:endParaRPr lang="en-US" dirty="0"/>
          </a:p>
        </p:txBody>
      </p:sp>
      <p:sp>
        <p:nvSpPr>
          <p:cNvPr id="3" name="Content Placeholder 2"/>
          <p:cNvSpPr>
            <a:spLocks noGrp="1"/>
          </p:cNvSpPr>
          <p:nvPr>
            <p:ph idx="1"/>
          </p:nvPr>
        </p:nvSpPr>
        <p:spPr/>
        <p:txBody>
          <a:bodyPr>
            <a:normAutofit fontScale="92500" lnSpcReduction="10000"/>
          </a:bodyPr>
          <a:lstStyle/>
          <a:p>
            <a:r>
              <a:rPr lang="en-US" dirty="0"/>
              <a:t>For example, choosing </a:t>
            </a:r>
            <a:r>
              <a:rPr lang="en-US" dirty="0">
                <a:solidFill>
                  <a:srgbClr val="FF0000"/>
                </a:solidFill>
              </a:rPr>
              <a:t>to spend more on operating and maintaining assets </a:t>
            </a:r>
            <a:r>
              <a:rPr lang="en-US" dirty="0"/>
              <a:t>will </a:t>
            </a:r>
            <a:r>
              <a:rPr lang="en-US" dirty="0">
                <a:solidFill>
                  <a:srgbClr val="FF0000"/>
                </a:solidFill>
              </a:rPr>
              <a:t>decrease</a:t>
            </a:r>
            <a:r>
              <a:rPr lang="en-US" dirty="0"/>
              <a:t> the need to </a:t>
            </a:r>
            <a:r>
              <a:rPr lang="en-US" dirty="0">
                <a:solidFill>
                  <a:srgbClr val="FF0000"/>
                </a:solidFill>
              </a:rPr>
              <a:t>repair</a:t>
            </a:r>
            <a:r>
              <a:rPr lang="en-US" dirty="0"/>
              <a:t> the asset and will increase the amount of </a:t>
            </a:r>
            <a:r>
              <a:rPr lang="en-US" dirty="0">
                <a:solidFill>
                  <a:srgbClr val="FF0000"/>
                </a:solidFill>
              </a:rPr>
              <a:t>time until the asset is replaced. </a:t>
            </a:r>
          </a:p>
          <a:p>
            <a:r>
              <a:rPr lang="en-US" dirty="0"/>
              <a:t>Choosing </a:t>
            </a:r>
            <a:r>
              <a:rPr lang="en-US" dirty="0">
                <a:solidFill>
                  <a:srgbClr val="FF0000"/>
                </a:solidFill>
              </a:rPr>
              <a:t>to rehabilitate </a:t>
            </a:r>
            <a:r>
              <a:rPr lang="en-US" dirty="0"/>
              <a:t>an asset will </a:t>
            </a:r>
            <a:r>
              <a:rPr lang="en-US" dirty="0">
                <a:solidFill>
                  <a:srgbClr val="FF0000"/>
                </a:solidFill>
              </a:rPr>
              <a:t>eliminate the need to replace </a:t>
            </a:r>
            <a:r>
              <a:rPr lang="en-US" dirty="0"/>
              <a:t>the asset in the short term and will </a:t>
            </a:r>
            <a:r>
              <a:rPr lang="en-US" dirty="0">
                <a:solidFill>
                  <a:srgbClr val="FF0000"/>
                </a:solidFill>
              </a:rPr>
              <a:t>increase</a:t>
            </a:r>
            <a:r>
              <a:rPr lang="en-US" dirty="0"/>
              <a:t> the amount of time </a:t>
            </a:r>
            <a:r>
              <a:rPr lang="en-US" dirty="0">
                <a:solidFill>
                  <a:srgbClr val="FF0000"/>
                </a:solidFill>
              </a:rPr>
              <a:t>until the asset ultimately needs to be replaced. </a:t>
            </a:r>
          </a:p>
          <a:p>
            <a:r>
              <a:rPr lang="en-US" dirty="0"/>
              <a:t>The </a:t>
            </a:r>
            <a:r>
              <a:rPr lang="en-US" dirty="0">
                <a:solidFill>
                  <a:srgbClr val="FF0000"/>
                </a:solidFill>
              </a:rPr>
              <a:t>rehabilitation</a:t>
            </a:r>
            <a:r>
              <a:rPr lang="en-US" dirty="0"/>
              <a:t> will also </a:t>
            </a:r>
            <a:r>
              <a:rPr lang="en-US" dirty="0">
                <a:solidFill>
                  <a:srgbClr val="FF0000"/>
                </a:solidFill>
              </a:rPr>
              <a:t>reduce</a:t>
            </a:r>
            <a:r>
              <a:rPr lang="en-US" dirty="0"/>
              <a:t> the amount of </a:t>
            </a:r>
            <a:r>
              <a:rPr lang="en-US" dirty="0">
                <a:solidFill>
                  <a:srgbClr val="FF0000"/>
                </a:solidFill>
              </a:rPr>
              <a:t>operation and maintenance that needs to be done and reduce the need for repairs. </a:t>
            </a:r>
          </a:p>
          <a:p>
            <a:r>
              <a:rPr lang="en-US" dirty="0"/>
              <a:t>The </a:t>
            </a:r>
            <a:r>
              <a:rPr lang="en-US" dirty="0">
                <a:solidFill>
                  <a:srgbClr val="FF0000"/>
                </a:solidFill>
              </a:rPr>
              <a:t>purpose of asset management </a:t>
            </a:r>
            <a:r>
              <a:rPr lang="en-US" dirty="0"/>
              <a:t>is to try to determine the </a:t>
            </a:r>
            <a:r>
              <a:rPr lang="en-US" dirty="0">
                <a:solidFill>
                  <a:srgbClr val="FF0000"/>
                </a:solidFill>
              </a:rPr>
              <a:t>optimal way to spread the money between each of these categories</a:t>
            </a:r>
            <a:r>
              <a:rPr lang="en-US" dirty="0"/>
              <a:t>, while maintaining the </a:t>
            </a:r>
            <a:r>
              <a:rPr lang="en-US" dirty="0">
                <a:solidFill>
                  <a:srgbClr val="FF0000"/>
                </a:solidFill>
              </a:rPr>
              <a:t>LOS </a:t>
            </a:r>
            <a:r>
              <a:rPr lang="en-US" dirty="0"/>
              <a:t>desired. </a:t>
            </a:r>
          </a:p>
          <a:p>
            <a:endParaRPr lang="en-US" dirty="0">
              <a:effectLst/>
            </a:endParaRPr>
          </a:p>
        </p:txBody>
      </p:sp>
      <p:sp>
        <p:nvSpPr>
          <p:cNvPr id="4" name="Slide Number Placeholder 3"/>
          <p:cNvSpPr>
            <a:spLocks noGrp="1"/>
          </p:cNvSpPr>
          <p:nvPr>
            <p:ph type="sldNum" sz="quarter" idx="12"/>
          </p:nvPr>
        </p:nvSpPr>
        <p:spPr/>
        <p:txBody>
          <a:bodyPr/>
          <a:lstStyle/>
          <a:p>
            <a:fld id="{AF884385-7E92-484B-8D82-9FA52E8DE9C6}" type="slidenum">
              <a:rPr lang="en-US" smtClean="0"/>
              <a:t>48</a:t>
            </a:fld>
            <a:endParaRPr lang="en-US"/>
          </a:p>
        </p:txBody>
      </p:sp>
    </p:spTree>
    <p:extLst>
      <p:ext uri="{BB962C8B-B14F-4D97-AF65-F5344CB8AC3E}">
        <p14:creationId xmlns:p14="http://schemas.microsoft.com/office/powerpoint/2010/main" val="1413916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…Life-Cycle</a:t>
            </a:r>
            <a:endParaRPr lang="en-US" dirty="0"/>
          </a:p>
        </p:txBody>
      </p:sp>
      <p:sp>
        <p:nvSpPr>
          <p:cNvPr id="3" name="Content Placeholder 2"/>
          <p:cNvSpPr>
            <a:spLocks noGrp="1"/>
          </p:cNvSpPr>
          <p:nvPr>
            <p:ph idx="1"/>
          </p:nvPr>
        </p:nvSpPr>
        <p:spPr/>
        <p:txBody>
          <a:bodyPr/>
          <a:lstStyle/>
          <a:p>
            <a:r>
              <a:rPr lang="en-US" dirty="0"/>
              <a:t>Generally, the </a:t>
            </a:r>
            <a:r>
              <a:rPr lang="en-US" dirty="0">
                <a:solidFill>
                  <a:srgbClr val="FF0000"/>
                </a:solidFill>
              </a:rPr>
              <a:t>most expensive option </a:t>
            </a:r>
            <a:r>
              <a:rPr lang="en-US" dirty="0"/>
              <a:t>is </a:t>
            </a:r>
            <a:r>
              <a:rPr lang="en-US" dirty="0">
                <a:solidFill>
                  <a:srgbClr val="FF0000"/>
                </a:solidFill>
              </a:rPr>
              <a:t>replacement </a:t>
            </a:r>
            <a:r>
              <a:rPr lang="en-US" dirty="0"/>
              <a:t>of the assets. </a:t>
            </a:r>
          </a:p>
          <a:p>
            <a:r>
              <a:rPr lang="en-US" dirty="0"/>
              <a:t>Therefore</a:t>
            </a:r>
            <a:r>
              <a:rPr lang="en-US" dirty="0">
                <a:solidFill>
                  <a:srgbClr val="FF0000"/>
                </a:solidFill>
              </a:rPr>
              <a:t>, keeping the assets </a:t>
            </a:r>
            <a:r>
              <a:rPr lang="en-US" dirty="0"/>
              <a:t>in </a:t>
            </a:r>
            <a:r>
              <a:rPr lang="en-US" dirty="0">
                <a:solidFill>
                  <a:srgbClr val="FF0000"/>
                </a:solidFill>
              </a:rPr>
              <a:t>service longer</a:t>
            </a:r>
            <a:r>
              <a:rPr lang="en-US" dirty="0"/>
              <a:t>, while </a:t>
            </a:r>
            <a:r>
              <a:rPr lang="en-US" dirty="0">
                <a:solidFill>
                  <a:srgbClr val="FF0000"/>
                </a:solidFill>
              </a:rPr>
              <a:t>still meeting LOS conditions</a:t>
            </a:r>
            <a:r>
              <a:rPr lang="en-US" dirty="0"/>
              <a:t>, will usually be the most economical for the utility over the long term. </a:t>
            </a:r>
          </a:p>
          <a:p>
            <a:r>
              <a:rPr lang="en-US" dirty="0"/>
              <a:t>The </a:t>
            </a:r>
            <a:r>
              <a:rPr lang="en-US" dirty="0">
                <a:solidFill>
                  <a:srgbClr val="FF0000"/>
                </a:solidFill>
              </a:rPr>
              <a:t>three other options</a:t>
            </a:r>
            <a:r>
              <a:rPr lang="en-US" dirty="0"/>
              <a:t>: </a:t>
            </a:r>
            <a:r>
              <a:rPr lang="en-US" dirty="0">
                <a:solidFill>
                  <a:srgbClr val="FF0000"/>
                </a:solidFill>
              </a:rPr>
              <a:t>maintenance</a:t>
            </a:r>
            <a:r>
              <a:rPr lang="en-US" dirty="0"/>
              <a:t> of the asset, </a:t>
            </a:r>
            <a:r>
              <a:rPr lang="en-US" dirty="0">
                <a:solidFill>
                  <a:srgbClr val="FF0000"/>
                </a:solidFill>
              </a:rPr>
              <a:t>repair</a:t>
            </a:r>
            <a:r>
              <a:rPr lang="en-US" dirty="0"/>
              <a:t> of the asset, and </a:t>
            </a:r>
            <a:r>
              <a:rPr lang="en-US" dirty="0">
                <a:solidFill>
                  <a:srgbClr val="FF0000"/>
                </a:solidFill>
              </a:rPr>
              <a:t>rehabilitation</a:t>
            </a:r>
            <a:r>
              <a:rPr lang="en-US" dirty="0"/>
              <a:t> are options that can be used </a:t>
            </a:r>
            <a:r>
              <a:rPr lang="en-US" dirty="0">
                <a:solidFill>
                  <a:srgbClr val="FF0000"/>
                </a:solidFill>
              </a:rPr>
              <a:t>to keep </a:t>
            </a:r>
            <a:r>
              <a:rPr lang="en-US" dirty="0"/>
              <a:t>the asset in </a:t>
            </a:r>
            <a:r>
              <a:rPr lang="en-US" dirty="0">
                <a:solidFill>
                  <a:srgbClr val="FF0000"/>
                </a:solidFill>
              </a:rPr>
              <a:t>service longer</a:t>
            </a:r>
            <a:r>
              <a:rPr lang="en-US" dirty="0"/>
              <a:t>. </a:t>
            </a:r>
          </a:p>
        </p:txBody>
      </p:sp>
      <p:sp>
        <p:nvSpPr>
          <p:cNvPr id="4" name="Slide Number Placeholder 3"/>
          <p:cNvSpPr>
            <a:spLocks noGrp="1"/>
          </p:cNvSpPr>
          <p:nvPr>
            <p:ph type="sldNum" sz="quarter" idx="12"/>
          </p:nvPr>
        </p:nvSpPr>
        <p:spPr/>
        <p:txBody>
          <a:bodyPr/>
          <a:lstStyle/>
          <a:p>
            <a:fld id="{AF884385-7E92-484B-8D82-9FA52E8DE9C6}" type="slidenum">
              <a:rPr lang="en-US" smtClean="0"/>
              <a:t>49</a:t>
            </a:fld>
            <a:endParaRPr lang="en-US"/>
          </a:p>
        </p:txBody>
      </p:sp>
    </p:spTree>
    <p:extLst>
      <p:ext uri="{BB962C8B-B14F-4D97-AF65-F5344CB8AC3E}">
        <p14:creationId xmlns:p14="http://schemas.microsoft.com/office/powerpoint/2010/main" val="31143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Management</a:t>
            </a:r>
          </a:p>
        </p:txBody>
      </p:sp>
      <p:sp>
        <p:nvSpPr>
          <p:cNvPr id="3" name="Content Placeholder 2"/>
          <p:cNvSpPr>
            <a:spLocks noGrp="1"/>
          </p:cNvSpPr>
          <p:nvPr>
            <p:ph idx="1"/>
          </p:nvPr>
        </p:nvSpPr>
        <p:spPr/>
        <p:txBody>
          <a:bodyPr>
            <a:normAutofit/>
          </a:bodyPr>
          <a:lstStyle/>
          <a:p>
            <a:r>
              <a:rPr lang="en-US" dirty="0"/>
              <a:t>What is Asset Management?</a:t>
            </a:r>
          </a:p>
          <a:p>
            <a:r>
              <a:rPr lang="en-US" dirty="0"/>
              <a:t>Asset Inventory</a:t>
            </a:r>
          </a:p>
          <a:p>
            <a:r>
              <a:rPr lang="en-US" dirty="0"/>
              <a:t>Level of Service</a:t>
            </a:r>
          </a:p>
          <a:p>
            <a:r>
              <a:rPr lang="en-US" dirty="0"/>
              <a:t>Critical Assets</a:t>
            </a:r>
          </a:p>
          <a:p>
            <a:r>
              <a:rPr lang="en-US" dirty="0"/>
              <a:t>Life Cycle Costing</a:t>
            </a:r>
          </a:p>
          <a:p>
            <a:r>
              <a:rPr lang="en-US" dirty="0"/>
              <a:t>Long-term funding </a:t>
            </a:r>
          </a:p>
          <a:p>
            <a:r>
              <a:rPr lang="en-US" dirty="0"/>
              <a:t>Implementation</a:t>
            </a:r>
          </a:p>
        </p:txBody>
      </p:sp>
      <p:sp>
        <p:nvSpPr>
          <p:cNvPr id="4" name="Slide Number Placeholder 3"/>
          <p:cNvSpPr>
            <a:spLocks noGrp="1"/>
          </p:cNvSpPr>
          <p:nvPr>
            <p:ph type="sldNum" sz="quarter" idx="12"/>
          </p:nvPr>
        </p:nvSpPr>
        <p:spPr/>
        <p:txBody>
          <a:bodyPr/>
          <a:lstStyle/>
          <a:p>
            <a:fld id="{AF884385-7E92-484B-8D82-9FA52E8DE9C6}" type="slidenum">
              <a:rPr lang="en-US" smtClean="0"/>
              <a:t>5</a:t>
            </a:fld>
            <a:endParaRPr lang="en-US"/>
          </a:p>
        </p:txBody>
      </p:sp>
    </p:spTree>
    <p:extLst>
      <p:ext uri="{BB962C8B-B14F-4D97-AF65-F5344CB8AC3E}">
        <p14:creationId xmlns:p14="http://schemas.microsoft.com/office/powerpoint/2010/main" val="14127696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…Life-Cycle / Operation and Maintenance</a:t>
            </a:r>
            <a:endParaRPr lang="en-US" dirty="0"/>
          </a:p>
        </p:txBody>
      </p:sp>
      <p:sp>
        <p:nvSpPr>
          <p:cNvPr id="3" name="Content Placeholder 2"/>
          <p:cNvSpPr>
            <a:spLocks noGrp="1"/>
          </p:cNvSpPr>
          <p:nvPr>
            <p:ph idx="1"/>
          </p:nvPr>
        </p:nvSpPr>
        <p:spPr/>
        <p:txBody>
          <a:bodyPr/>
          <a:lstStyle/>
          <a:p>
            <a:r>
              <a:rPr lang="en-US" dirty="0"/>
              <a:t>Operation and maintenance </a:t>
            </a:r>
            <a:r>
              <a:rPr lang="en-US" dirty="0">
                <a:solidFill>
                  <a:srgbClr val="FF0000"/>
                </a:solidFill>
              </a:rPr>
              <a:t>(O&amp;M) functions relate to the day -to-day running and upkeep of assets </a:t>
            </a:r>
            <a:r>
              <a:rPr lang="en-US" dirty="0"/>
              <a:t>and are particularly relevant to </a:t>
            </a:r>
            <a:r>
              <a:rPr lang="en-US" dirty="0">
                <a:solidFill>
                  <a:srgbClr val="FF0000"/>
                </a:solidFill>
              </a:rPr>
              <a:t>short -lived dynamic assets (such as pumps) </a:t>
            </a:r>
            <a:r>
              <a:rPr lang="en-US" dirty="0"/>
              <a:t>where deterioration through lack of regular maintenance may result in rapid failure. </a:t>
            </a:r>
          </a:p>
          <a:p>
            <a:r>
              <a:rPr lang="en-US" dirty="0"/>
              <a:t>O&amp;M procedures can be categorized as operational, maintenance and (where applicable) laboratory.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50</a:t>
            </a:fld>
            <a:endParaRPr lang="en-US"/>
          </a:p>
        </p:txBody>
      </p:sp>
    </p:spTree>
    <p:extLst>
      <p:ext uri="{BB962C8B-B14F-4D97-AF65-F5344CB8AC3E}">
        <p14:creationId xmlns:p14="http://schemas.microsoft.com/office/powerpoint/2010/main" val="2146285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…Life-Cycle / OM</a:t>
            </a:r>
            <a:endParaRPr lang="en-US" dirty="0"/>
          </a:p>
        </p:txBody>
      </p:sp>
      <p:sp>
        <p:nvSpPr>
          <p:cNvPr id="3" name="Content Placeholder 2"/>
          <p:cNvSpPr>
            <a:spLocks noGrp="1"/>
          </p:cNvSpPr>
          <p:nvPr>
            <p:ph idx="1"/>
          </p:nvPr>
        </p:nvSpPr>
        <p:spPr/>
        <p:txBody>
          <a:bodyPr>
            <a:normAutofit fontScale="85000" lnSpcReduction="20000"/>
          </a:bodyPr>
          <a:lstStyle/>
          <a:p>
            <a:r>
              <a:rPr lang="en-US" dirty="0"/>
              <a:t>Operational procedures can be </a:t>
            </a:r>
            <a:r>
              <a:rPr lang="en-US" dirty="0">
                <a:solidFill>
                  <a:srgbClr val="FF0000"/>
                </a:solidFill>
              </a:rPr>
              <a:t>classified as: </a:t>
            </a:r>
          </a:p>
          <a:p>
            <a:pPr lvl="1"/>
            <a:r>
              <a:rPr lang="en-US" dirty="0">
                <a:solidFill>
                  <a:srgbClr val="FF0000"/>
                </a:solidFill>
              </a:rPr>
              <a:t>Standard Operating Procedure: </a:t>
            </a:r>
            <a:r>
              <a:rPr lang="en-US" dirty="0"/>
              <a:t>most common, </a:t>
            </a:r>
            <a:r>
              <a:rPr lang="en-US" dirty="0">
                <a:solidFill>
                  <a:srgbClr val="FF0000"/>
                </a:solidFill>
              </a:rPr>
              <a:t>typically used during normal operations</a:t>
            </a:r>
            <a:r>
              <a:rPr lang="en-US" dirty="0"/>
              <a:t>, day-to-day </a:t>
            </a:r>
          </a:p>
          <a:p>
            <a:pPr lvl="1"/>
            <a:r>
              <a:rPr lang="en-US" dirty="0"/>
              <a:t> </a:t>
            </a:r>
            <a:r>
              <a:rPr lang="en-US" dirty="0">
                <a:solidFill>
                  <a:srgbClr val="FF0000"/>
                </a:solidFill>
              </a:rPr>
              <a:t>Alternate Operating Procedure</a:t>
            </a:r>
            <a:r>
              <a:rPr lang="en-US" dirty="0"/>
              <a:t>: Used when </a:t>
            </a:r>
            <a:r>
              <a:rPr lang="en-US" dirty="0">
                <a:solidFill>
                  <a:srgbClr val="FF0000"/>
                </a:solidFill>
              </a:rPr>
              <a:t>operational conditions require</a:t>
            </a:r>
            <a:r>
              <a:rPr lang="en-US" dirty="0"/>
              <a:t> that an asset or process be </a:t>
            </a:r>
            <a:r>
              <a:rPr lang="en-US" dirty="0">
                <a:solidFill>
                  <a:srgbClr val="FF0000"/>
                </a:solidFill>
              </a:rPr>
              <a:t>modified or taken off -line, scheduled, periodic </a:t>
            </a:r>
          </a:p>
          <a:p>
            <a:pPr lvl="1"/>
            <a:r>
              <a:rPr lang="en-US" dirty="0"/>
              <a:t> </a:t>
            </a:r>
            <a:r>
              <a:rPr lang="en-US" dirty="0">
                <a:solidFill>
                  <a:srgbClr val="FF0000"/>
                </a:solidFill>
              </a:rPr>
              <a:t>Emergency Operating Procedure: </a:t>
            </a:r>
            <a:r>
              <a:rPr lang="en-US" dirty="0"/>
              <a:t>used in emergency conditions, incorporated into overall emergency plan developed for facility </a:t>
            </a:r>
          </a:p>
          <a:p>
            <a:r>
              <a:rPr lang="en-US" dirty="0"/>
              <a:t>Maintenance procedures can be classified as:</a:t>
            </a:r>
          </a:p>
          <a:p>
            <a:pPr lvl="1"/>
            <a:r>
              <a:rPr lang="en-US" dirty="0">
                <a:solidFill>
                  <a:srgbClr val="FF0000"/>
                </a:solidFill>
              </a:rPr>
              <a:t>Corrective Maintenance Procedures: </a:t>
            </a:r>
            <a:r>
              <a:rPr lang="en-US" dirty="0"/>
              <a:t>used by field technicians for the breakdown and repair of assets that are malfunctioning (e.g., replace broken bearing) </a:t>
            </a:r>
          </a:p>
          <a:p>
            <a:pPr lvl="1"/>
            <a:r>
              <a:rPr lang="en-US" dirty="0"/>
              <a:t> </a:t>
            </a:r>
            <a:r>
              <a:rPr lang="en-US" dirty="0">
                <a:solidFill>
                  <a:srgbClr val="FF0000"/>
                </a:solidFill>
              </a:rPr>
              <a:t>Preventative Maintenance Procedures: </a:t>
            </a:r>
            <a:r>
              <a:rPr lang="en-US" dirty="0"/>
              <a:t>developed to prevent breakdown and prolong asset life (lubrication or overhaul) </a:t>
            </a:r>
          </a:p>
          <a:p>
            <a:pPr lvl="1"/>
            <a:r>
              <a:rPr lang="en-US" dirty="0"/>
              <a:t> Reliability-centered Maintenance Procedures: developed to assist maintenance managers in predicting asset failures and lessening effects on facilities (asset condition monitoring or failure modes and effects analyses) </a:t>
            </a:r>
            <a:endParaRPr lang="en-US" dirty="0">
              <a:effectLst/>
            </a:endParaRPr>
          </a:p>
        </p:txBody>
      </p:sp>
      <p:sp>
        <p:nvSpPr>
          <p:cNvPr id="4" name="Slide Number Placeholder 3"/>
          <p:cNvSpPr>
            <a:spLocks noGrp="1"/>
          </p:cNvSpPr>
          <p:nvPr>
            <p:ph type="sldNum" sz="quarter" idx="12"/>
          </p:nvPr>
        </p:nvSpPr>
        <p:spPr/>
        <p:txBody>
          <a:bodyPr/>
          <a:lstStyle/>
          <a:p>
            <a:fld id="{AF884385-7E92-484B-8D82-9FA52E8DE9C6}" type="slidenum">
              <a:rPr lang="en-US" smtClean="0"/>
              <a:t>51</a:t>
            </a:fld>
            <a:endParaRPr lang="en-US"/>
          </a:p>
        </p:txBody>
      </p:sp>
    </p:spTree>
    <p:extLst>
      <p:ext uri="{BB962C8B-B14F-4D97-AF65-F5344CB8AC3E}">
        <p14:creationId xmlns:p14="http://schemas.microsoft.com/office/powerpoint/2010/main" val="1716508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…Life-Cycle / OM</a:t>
            </a:r>
            <a:endParaRPr lang="en-US" dirty="0"/>
          </a:p>
        </p:txBody>
      </p:sp>
      <p:sp>
        <p:nvSpPr>
          <p:cNvPr id="3" name="Content Placeholder 2"/>
          <p:cNvSpPr>
            <a:spLocks noGrp="1"/>
          </p:cNvSpPr>
          <p:nvPr>
            <p:ph idx="1"/>
          </p:nvPr>
        </p:nvSpPr>
        <p:spPr/>
        <p:txBody>
          <a:bodyPr/>
          <a:lstStyle/>
          <a:p>
            <a:r>
              <a:rPr lang="en-US" dirty="0">
                <a:solidFill>
                  <a:srgbClr val="FF0000"/>
                </a:solidFill>
              </a:rPr>
              <a:t>Laboratory procedures </a:t>
            </a:r>
            <a:r>
              <a:rPr lang="en-US" dirty="0"/>
              <a:t>can be classified as: </a:t>
            </a:r>
          </a:p>
          <a:p>
            <a:pPr lvl="1"/>
            <a:r>
              <a:rPr lang="en-US" dirty="0"/>
              <a:t> </a:t>
            </a:r>
            <a:r>
              <a:rPr lang="en-US" dirty="0">
                <a:solidFill>
                  <a:srgbClr val="FF0000"/>
                </a:solidFill>
              </a:rPr>
              <a:t>Equipment-related Procedures: </a:t>
            </a:r>
            <a:r>
              <a:rPr lang="en-US" dirty="0"/>
              <a:t>developed on the basis of how to operate the equipment and what maintenance and/or calibration the equipment requires </a:t>
            </a:r>
          </a:p>
          <a:p>
            <a:pPr lvl="1"/>
            <a:r>
              <a:rPr lang="en-US" dirty="0"/>
              <a:t> </a:t>
            </a:r>
            <a:r>
              <a:rPr lang="en-US" dirty="0">
                <a:solidFill>
                  <a:srgbClr val="FF0000"/>
                </a:solidFill>
              </a:rPr>
              <a:t>Sampling-related Procedures: </a:t>
            </a:r>
            <a:r>
              <a:rPr lang="en-US" dirty="0"/>
              <a:t>developed around sampling routines and specify to the laboratory technician when, where, and how samples should be taken </a:t>
            </a:r>
            <a:endParaRPr lang="en-US" dirty="0">
              <a:effectLst/>
            </a:endParaRPr>
          </a:p>
        </p:txBody>
      </p:sp>
      <p:sp>
        <p:nvSpPr>
          <p:cNvPr id="4" name="Slide Number Placeholder 3"/>
          <p:cNvSpPr>
            <a:spLocks noGrp="1"/>
          </p:cNvSpPr>
          <p:nvPr>
            <p:ph type="sldNum" sz="quarter" idx="12"/>
          </p:nvPr>
        </p:nvSpPr>
        <p:spPr/>
        <p:txBody>
          <a:bodyPr/>
          <a:lstStyle/>
          <a:p>
            <a:fld id="{AF884385-7E92-484B-8D82-9FA52E8DE9C6}" type="slidenum">
              <a:rPr lang="en-US" smtClean="0"/>
              <a:t>52</a:t>
            </a:fld>
            <a:endParaRPr lang="en-US"/>
          </a:p>
        </p:txBody>
      </p:sp>
    </p:spTree>
    <p:extLst>
      <p:ext uri="{BB962C8B-B14F-4D97-AF65-F5344CB8AC3E}">
        <p14:creationId xmlns:p14="http://schemas.microsoft.com/office/powerpoint/2010/main" val="204873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…Life-Cycle / OM Procedure Devt.</a:t>
            </a:r>
            <a:endParaRPr lang="en-US" dirty="0"/>
          </a:p>
        </p:txBody>
      </p:sp>
      <p:sp>
        <p:nvSpPr>
          <p:cNvPr id="3" name="Content Placeholder 2"/>
          <p:cNvSpPr>
            <a:spLocks noGrp="1"/>
          </p:cNvSpPr>
          <p:nvPr>
            <p:ph idx="1"/>
          </p:nvPr>
        </p:nvSpPr>
        <p:spPr/>
        <p:txBody>
          <a:bodyPr>
            <a:normAutofit fontScale="92500" lnSpcReduction="20000"/>
          </a:bodyPr>
          <a:lstStyle/>
          <a:p>
            <a:r>
              <a:rPr lang="en-US" dirty="0"/>
              <a:t>Several choices exist for who develops O&amp;M procedures.</a:t>
            </a:r>
          </a:p>
          <a:p>
            <a:pPr lvl="1"/>
            <a:r>
              <a:rPr lang="en-US" dirty="0">
                <a:solidFill>
                  <a:srgbClr val="FF0000"/>
                </a:solidFill>
              </a:rPr>
              <a:t>New facilities or assets: </a:t>
            </a:r>
            <a:r>
              <a:rPr lang="en-US" dirty="0"/>
              <a:t>engineering firm or designer, supply vendors, contract professional technical writer</a:t>
            </a:r>
          </a:p>
          <a:p>
            <a:pPr lvl="1"/>
            <a:r>
              <a:rPr lang="en-US" dirty="0"/>
              <a:t>Existing facilities or assets: existing staff, technical writer </a:t>
            </a:r>
          </a:p>
          <a:p>
            <a:r>
              <a:rPr lang="en-US" dirty="0"/>
              <a:t>In order to develop </a:t>
            </a:r>
            <a:r>
              <a:rPr lang="en-US" dirty="0">
                <a:solidFill>
                  <a:srgbClr val="FF0000"/>
                </a:solidFill>
              </a:rPr>
              <a:t>O&amp;M procedures the reference materials </a:t>
            </a:r>
            <a:r>
              <a:rPr lang="en-US" dirty="0"/>
              <a:t>must be located. Reference materials include </a:t>
            </a:r>
          </a:p>
          <a:p>
            <a:pPr lvl="1"/>
            <a:r>
              <a:rPr lang="en-US" dirty="0"/>
              <a:t>O&amp;M </a:t>
            </a:r>
            <a:r>
              <a:rPr lang="en-US" dirty="0">
                <a:solidFill>
                  <a:srgbClr val="FF0000"/>
                </a:solidFill>
              </a:rPr>
              <a:t>Manuals</a:t>
            </a:r>
            <a:r>
              <a:rPr lang="en-US" dirty="0"/>
              <a:t>, </a:t>
            </a:r>
          </a:p>
          <a:p>
            <a:pPr lvl="1"/>
            <a:r>
              <a:rPr lang="en-US" dirty="0"/>
              <a:t>process and instrumentation </a:t>
            </a:r>
            <a:r>
              <a:rPr lang="en-US" dirty="0">
                <a:solidFill>
                  <a:srgbClr val="FF0000"/>
                </a:solidFill>
              </a:rPr>
              <a:t>drawings,</a:t>
            </a:r>
            <a:r>
              <a:rPr lang="en-US" dirty="0"/>
              <a:t> </a:t>
            </a:r>
          </a:p>
          <a:p>
            <a:pPr lvl="1"/>
            <a:r>
              <a:rPr lang="en-US" dirty="0">
                <a:solidFill>
                  <a:srgbClr val="FF0000"/>
                </a:solidFill>
              </a:rPr>
              <a:t>vendor</a:t>
            </a:r>
            <a:r>
              <a:rPr lang="en-US" dirty="0"/>
              <a:t> submittals, </a:t>
            </a:r>
          </a:p>
          <a:p>
            <a:pPr lvl="1"/>
            <a:r>
              <a:rPr lang="en-US" dirty="0"/>
              <a:t>specifications, </a:t>
            </a:r>
          </a:p>
          <a:p>
            <a:pPr lvl="1"/>
            <a:r>
              <a:rPr lang="en-US" dirty="0"/>
              <a:t>pictures, </a:t>
            </a:r>
          </a:p>
          <a:p>
            <a:pPr lvl="1"/>
            <a:r>
              <a:rPr lang="en-US" dirty="0"/>
              <a:t>design data, design drawings, </a:t>
            </a:r>
            <a:r>
              <a:rPr lang="en-US" dirty="0">
                <a:solidFill>
                  <a:srgbClr val="FF0000"/>
                </a:solidFill>
              </a:rPr>
              <a:t>as -built drawings, </a:t>
            </a:r>
            <a:r>
              <a:rPr lang="en-US" dirty="0"/>
              <a:t>and </a:t>
            </a:r>
          </a:p>
          <a:p>
            <a:pPr lvl="1"/>
            <a:r>
              <a:rPr lang="en-US" dirty="0"/>
              <a:t>interviews with </a:t>
            </a:r>
            <a:r>
              <a:rPr lang="en-US" dirty="0">
                <a:solidFill>
                  <a:srgbClr val="FF0000"/>
                </a:solidFill>
              </a:rPr>
              <a:t>experienced staff</a:t>
            </a:r>
            <a:r>
              <a:rPr lang="en-US" dirty="0"/>
              <a:t>.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53</a:t>
            </a:fld>
            <a:endParaRPr lang="en-US"/>
          </a:p>
        </p:txBody>
      </p:sp>
    </p:spTree>
    <p:extLst>
      <p:ext uri="{BB962C8B-B14F-4D97-AF65-F5344CB8AC3E}">
        <p14:creationId xmlns:p14="http://schemas.microsoft.com/office/powerpoint/2010/main" val="920046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…Life-Cycle / OM Procedure Devt.</a:t>
            </a:r>
            <a:endParaRPr lang="en-US" dirty="0"/>
          </a:p>
        </p:txBody>
      </p:sp>
      <p:sp>
        <p:nvSpPr>
          <p:cNvPr id="3" name="Content Placeholder 2"/>
          <p:cNvSpPr>
            <a:spLocks noGrp="1"/>
          </p:cNvSpPr>
          <p:nvPr>
            <p:ph idx="1"/>
          </p:nvPr>
        </p:nvSpPr>
        <p:spPr/>
        <p:txBody>
          <a:bodyPr>
            <a:normAutofit/>
          </a:bodyPr>
          <a:lstStyle/>
          <a:p>
            <a:r>
              <a:rPr lang="en-US" dirty="0"/>
              <a:t>Developing operational procedure s includes: </a:t>
            </a:r>
          </a:p>
          <a:p>
            <a:pPr lvl="1"/>
            <a:r>
              <a:rPr lang="en-US" dirty="0"/>
              <a:t> </a:t>
            </a:r>
            <a:r>
              <a:rPr lang="en-US" dirty="0">
                <a:solidFill>
                  <a:srgbClr val="FF0000"/>
                </a:solidFill>
              </a:rPr>
              <a:t>Titling</a:t>
            </a:r>
            <a:r>
              <a:rPr lang="en-US" dirty="0"/>
              <a:t> the procedure appropriately, so it is easily identified. </a:t>
            </a:r>
            <a:r>
              <a:rPr lang="en-US" dirty="0">
                <a:solidFill>
                  <a:srgbClr val="FF0000"/>
                </a:solidFill>
              </a:rPr>
              <a:t>(e.g., “Shutdown of Alum Feeder Number 4”) </a:t>
            </a:r>
          </a:p>
          <a:p>
            <a:pPr lvl="1"/>
            <a:r>
              <a:rPr lang="en-US" dirty="0"/>
              <a:t> </a:t>
            </a:r>
            <a:r>
              <a:rPr lang="en-US" dirty="0">
                <a:solidFill>
                  <a:srgbClr val="FF0000"/>
                </a:solidFill>
              </a:rPr>
              <a:t>Introduction: </a:t>
            </a:r>
            <a:r>
              <a:rPr lang="en-US" dirty="0"/>
              <a:t>lists associated information such as the reason for the procedure, responsible parties, desired outcomes, safety procedures, special equipment requirements and notification requirements </a:t>
            </a:r>
          </a:p>
          <a:p>
            <a:pPr lvl="1"/>
            <a:r>
              <a:rPr lang="en-US" dirty="0"/>
              <a:t> </a:t>
            </a:r>
            <a:r>
              <a:rPr lang="en-US" dirty="0">
                <a:solidFill>
                  <a:srgbClr val="FF0000"/>
                </a:solidFill>
              </a:rPr>
              <a:t>Steps and/or Activities: </a:t>
            </a:r>
            <a:r>
              <a:rPr lang="en-US" dirty="0"/>
              <a:t>Step 1, Shut power off at the breaker located on the south wall labeled Alum Pump </a:t>
            </a:r>
          </a:p>
          <a:p>
            <a:pPr lvl="1"/>
            <a:r>
              <a:rPr lang="en-US" dirty="0"/>
              <a:t> </a:t>
            </a:r>
            <a:r>
              <a:rPr lang="en-US" dirty="0">
                <a:solidFill>
                  <a:srgbClr val="FF0000"/>
                </a:solidFill>
              </a:rPr>
              <a:t>Note any cautions or hazardous conditions </a:t>
            </a:r>
            <a:r>
              <a:rPr lang="en-US" dirty="0"/>
              <a:t>with each step or activity before the activity is performed </a:t>
            </a:r>
            <a:endParaRPr lang="en-US" dirty="0">
              <a:effectLst/>
            </a:endParaRPr>
          </a:p>
        </p:txBody>
      </p:sp>
      <p:sp>
        <p:nvSpPr>
          <p:cNvPr id="4" name="Slide Number Placeholder 3"/>
          <p:cNvSpPr>
            <a:spLocks noGrp="1"/>
          </p:cNvSpPr>
          <p:nvPr>
            <p:ph type="sldNum" sz="quarter" idx="12"/>
          </p:nvPr>
        </p:nvSpPr>
        <p:spPr/>
        <p:txBody>
          <a:bodyPr/>
          <a:lstStyle/>
          <a:p>
            <a:fld id="{AF884385-7E92-484B-8D82-9FA52E8DE9C6}" type="slidenum">
              <a:rPr lang="en-US" smtClean="0"/>
              <a:t>54</a:t>
            </a:fld>
            <a:endParaRPr lang="en-US"/>
          </a:p>
        </p:txBody>
      </p:sp>
    </p:spTree>
    <p:extLst>
      <p:ext uri="{BB962C8B-B14F-4D97-AF65-F5344CB8AC3E}">
        <p14:creationId xmlns:p14="http://schemas.microsoft.com/office/powerpoint/2010/main" val="11461175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…Life-Cycle / OM Procedure Devt.</a:t>
            </a:r>
            <a:endParaRPr lang="en-US" dirty="0"/>
          </a:p>
        </p:txBody>
      </p:sp>
      <p:sp>
        <p:nvSpPr>
          <p:cNvPr id="3" name="Content Placeholder 2"/>
          <p:cNvSpPr>
            <a:spLocks noGrp="1"/>
          </p:cNvSpPr>
          <p:nvPr>
            <p:ph idx="1"/>
          </p:nvPr>
        </p:nvSpPr>
        <p:spPr/>
        <p:txBody>
          <a:bodyPr/>
          <a:lstStyle/>
          <a:p>
            <a:r>
              <a:rPr lang="en-US" dirty="0"/>
              <a:t>The greatest reward for developing O&amp;M procedures is that </a:t>
            </a:r>
          </a:p>
          <a:p>
            <a:pPr lvl="1"/>
            <a:r>
              <a:rPr lang="en-US" dirty="0"/>
              <a:t>all operations activities, maintenance activities, and laboratory activities are backed </a:t>
            </a:r>
            <a:r>
              <a:rPr lang="en-US" dirty="0">
                <a:solidFill>
                  <a:srgbClr val="FF0000"/>
                </a:solidFill>
              </a:rPr>
              <a:t>by management and standardized across all shifts by all personnel.</a:t>
            </a:r>
          </a:p>
          <a:p>
            <a:pPr lvl="1"/>
            <a:r>
              <a:rPr lang="en-US" dirty="0"/>
              <a:t>This ensures </a:t>
            </a:r>
            <a:r>
              <a:rPr lang="en-US" dirty="0">
                <a:solidFill>
                  <a:srgbClr val="FF0000"/>
                </a:solidFill>
              </a:rPr>
              <a:t>management consistency</a:t>
            </a:r>
            <a:r>
              <a:rPr lang="en-US" dirty="0"/>
              <a:t> of personnel activities, product quality, and O&amp;M costs. </a:t>
            </a:r>
          </a:p>
          <a:p>
            <a:pPr lvl="1"/>
            <a:r>
              <a:rPr lang="en-US" dirty="0"/>
              <a:t>The application of standardized maintenance procedures can </a:t>
            </a:r>
            <a:r>
              <a:rPr lang="en-US" dirty="0">
                <a:solidFill>
                  <a:srgbClr val="FF0000"/>
                </a:solidFill>
              </a:rPr>
              <a:t>reduce asset downtime and ensure lifetime productivity. </a:t>
            </a:r>
          </a:p>
          <a:p>
            <a:pPr lvl="1"/>
            <a:r>
              <a:rPr lang="en-US" dirty="0"/>
              <a:t>The application of </a:t>
            </a:r>
            <a:r>
              <a:rPr lang="en-US" dirty="0">
                <a:solidFill>
                  <a:srgbClr val="FF0000"/>
                </a:solidFill>
              </a:rPr>
              <a:t>standardized laboratory procedures </a:t>
            </a:r>
            <a:r>
              <a:rPr lang="en-US" dirty="0"/>
              <a:t>is </a:t>
            </a:r>
            <a:r>
              <a:rPr lang="en-US" dirty="0">
                <a:solidFill>
                  <a:srgbClr val="FF0000"/>
                </a:solidFill>
              </a:rPr>
              <a:t>essential </a:t>
            </a:r>
            <a:r>
              <a:rPr lang="en-US" dirty="0"/>
              <a:t>for a good </a:t>
            </a:r>
            <a:r>
              <a:rPr lang="en-US" dirty="0">
                <a:solidFill>
                  <a:srgbClr val="FF0000"/>
                </a:solidFill>
              </a:rPr>
              <a:t>quality - assurance/quality-control program</a:t>
            </a:r>
            <a:r>
              <a:rPr lang="en-US" dirty="0"/>
              <a:t>.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55</a:t>
            </a:fld>
            <a:endParaRPr lang="en-US"/>
          </a:p>
        </p:txBody>
      </p:sp>
    </p:spTree>
    <p:extLst>
      <p:ext uri="{BB962C8B-B14F-4D97-AF65-F5344CB8AC3E}">
        <p14:creationId xmlns:p14="http://schemas.microsoft.com/office/powerpoint/2010/main" val="2046366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s-IS" dirty="0"/>
              <a:t>…Life-Cycle / OM Critical Assets</a:t>
            </a:r>
            <a:endParaRPr lang="en-US" dirty="0"/>
          </a:p>
        </p:txBody>
      </p:sp>
      <p:sp>
        <p:nvSpPr>
          <p:cNvPr id="9" name="Content Placeholder 8"/>
          <p:cNvSpPr>
            <a:spLocks noGrp="1"/>
          </p:cNvSpPr>
          <p:nvPr>
            <p:ph idx="1"/>
          </p:nvPr>
        </p:nvSpPr>
        <p:spPr/>
        <p:txBody>
          <a:bodyPr/>
          <a:lstStyle/>
          <a:p>
            <a:r>
              <a:rPr lang="en-US" dirty="0"/>
              <a:t>One of the purposes for identifying </a:t>
            </a:r>
            <a:r>
              <a:rPr lang="en-US" dirty="0">
                <a:solidFill>
                  <a:srgbClr val="FF0000"/>
                </a:solidFill>
              </a:rPr>
              <a:t>critical assets is to allow the utility </a:t>
            </a:r>
            <a:r>
              <a:rPr lang="en-US" dirty="0"/>
              <a:t>to make more informed decisions regarding the </a:t>
            </a:r>
            <a:r>
              <a:rPr lang="en-US" dirty="0">
                <a:solidFill>
                  <a:srgbClr val="FF0000"/>
                </a:solidFill>
              </a:rPr>
              <a:t>use of its operation and maintenance dollars. </a:t>
            </a:r>
          </a:p>
          <a:p>
            <a:r>
              <a:rPr lang="en-US" dirty="0"/>
              <a:t>it is </a:t>
            </a:r>
            <a:r>
              <a:rPr lang="en-US" dirty="0">
                <a:solidFill>
                  <a:srgbClr val="FF0000"/>
                </a:solidFill>
              </a:rPr>
              <a:t>most advantageous </a:t>
            </a:r>
            <a:r>
              <a:rPr lang="en-US" dirty="0"/>
              <a:t>to the utility to spend the </a:t>
            </a:r>
            <a:r>
              <a:rPr lang="en-US" dirty="0">
                <a:solidFill>
                  <a:srgbClr val="FF0000"/>
                </a:solidFill>
              </a:rPr>
              <a:t>greatest portion of its operation and maintenance budget on assets that are critical </a:t>
            </a:r>
            <a:r>
              <a:rPr lang="en-US" dirty="0"/>
              <a:t>to the overall operation of the utility. </a:t>
            </a:r>
          </a:p>
          <a:p>
            <a:r>
              <a:rPr lang="en-US" dirty="0"/>
              <a:t>These assets have the </a:t>
            </a:r>
            <a:r>
              <a:rPr lang="en-US" dirty="0">
                <a:solidFill>
                  <a:srgbClr val="FF0000"/>
                </a:solidFill>
              </a:rPr>
              <a:t>greatest chance of costing the utility money if they fail. </a:t>
            </a:r>
          </a:p>
        </p:txBody>
      </p:sp>
      <p:sp>
        <p:nvSpPr>
          <p:cNvPr id="2" name="Slide Number Placeholder 1"/>
          <p:cNvSpPr>
            <a:spLocks noGrp="1"/>
          </p:cNvSpPr>
          <p:nvPr>
            <p:ph type="sldNum" sz="quarter" idx="12"/>
          </p:nvPr>
        </p:nvSpPr>
        <p:spPr/>
        <p:txBody>
          <a:bodyPr/>
          <a:lstStyle/>
          <a:p>
            <a:fld id="{AF884385-7E92-484B-8D82-9FA52E8DE9C6}" type="slidenum">
              <a:rPr lang="en-US" smtClean="0"/>
              <a:t>56</a:t>
            </a:fld>
            <a:endParaRPr lang="en-US"/>
          </a:p>
        </p:txBody>
      </p:sp>
    </p:spTree>
    <p:extLst>
      <p:ext uri="{BB962C8B-B14F-4D97-AF65-F5344CB8AC3E}">
        <p14:creationId xmlns:p14="http://schemas.microsoft.com/office/powerpoint/2010/main" val="1444569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…Life-Cycle / Repair </a:t>
            </a:r>
            <a:endParaRPr lang="en-US" dirty="0"/>
          </a:p>
        </p:txBody>
      </p:sp>
      <p:sp>
        <p:nvSpPr>
          <p:cNvPr id="3" name="Content Placeholder 2"/>
          <p:cNvSpPr>
            <a:spLocks noGrp="1"/>
          </p:cNvSpPr>
          <p:nvPr>
            <p:ph idx="1"/>
          </p:nvPr>
        </p:nvSpPr>
        <p:spPr/>
        <p:txBody>
          <a:bodyPr>
            <a:normAutofit fontScale="85000" lnSpcReduction="20000"/>
          </a:bodyPr>
          <a:lstStyle/>
          <a:p>
            <a:r>
              <a:rPr lang="en-US" dirty="0"/>
              <a:t>In addition to operating and maintaining the assets, systems </a:t>
            </a:r>
            <a:r>
              <a:rPr lang="en-US" dirty="0">
                <a:solidFill>
                  <a:srgbClr val="FF0000"/>
                </a:solidFill>
              </a:rPr>
              <a:t>will need to plan for the repair of assets as they fail</a:t>
            </a:r>
            <a:r>
              <a:rPr lang="en-US" dirty="0"/>
              <a:t>. </a:t>
            </a:r>
          </a:p>
          <a:p>
            <a:pPr lvl="1"/>
            <a:r>
              <a:rPr lang="en-US" dirty="0"/>
              <a:t>Systems need to consider </a:t>
            </a:r>
            <a:r>
              <a:rPr lang="en-US" dirty="0">
                <a:solidFill>
                  <a:srgbClr val="FF0000"/>
                </a:solidFill>
              </a:rPr>
              <a:t>how long they will keep an asset in service prior to replacement of the asset. </a:t>
            </a:r>
            <a:r>
              <a:rPr lang="en-US" dirty="0"/>
              <a:t>To some extent, these two items – </a:t>
            </a:r>
            <a:r>
              <a:rPr lang="en-US" dirty="0">
                <a:solidFill>
                  <a:srgbClr val="FF0000"/>
                </a:solidFill>
              </a:rPr>
              <a:t>repair and replacement - are off-setting. </a:t>
            </a:r>
          </a:p>
          <a:p>
            <a:pPr lvl="1"/>
            <a:r>
              <a:rPr lang="en-US" dirty="0"/>
              <a:t>If </a:t>
            </a:r>
            <a:r>
              <a:rPr lang="en-US" dirty="0">
                <a:solidFill>
                  <a:srgbClr val="FF0000"/>
                </a:solidFill>
              </a:rPr>
              <a:t>more resources </a:t>
            </a:r>
            <a:r>
              <a:rPr lang="en-US" dirty="0"/>
              <a:t>(personnel and money) </a:t>
            </a:r>
            <a:r>
              <a:rPr lang="en-US" dirty="0">
                <a:solidFill>
                  <a:srgbClr val="FF0000"/>
                </a:solidFill>
              </a:rPr>
              <a:t>are spent on repair</a:t>
            </a:r>
            <a:r>
              <a:rPr lang="en-US" dirty="0"/>
              <a:t>, there will be a </a:t>
            </a:r>
            <a:r>
              <a:rPr lang="en-US" dirty="0">
                <a:solidFill>
                  <a:srgbClr val="FF0000"/>
                </a:solidFill>
              </a:rPr>
              <a:t>decreased need for replacement.</a:t>
            </a:r>
            <a:r>
              <a:rPr lang="en-US" dirty="0"/>
              <a:t> On the other hand, if </a:t>
            </a:r>
            <a:r>
              <a:rPr lang="en-US" dirty="0">
                <a:solidFill>
                  <a:srgbClr val="FF0000"/>
                </a:solidFill>
              </a:rPr>
              <a:t>greater resources are applied to replacing the assets, fewer resources </a:t>
            </a:r>
            <a:r>
              <a:rPr lang="en-US" dirty="0"/>
              <a:t>will be applied to repair.</a:t>
            </a:r>
          </a:p>
          <a:p>
            <a:pPr lvl="1"/>
            <a:r>
              <a:rPr lang="en-US" dirty="0"/>
              <a:t>There is </a:t>
            </a:r>
            <a:r>
              <a:rPr lang="en-US" dirty="0">
                <a:solidFill>
                  <a:srgbClr val="FF0000"/>
                </a:solidFill>
              </a:rPr>
              <a:t>a balance between how much to spend in each category</a:t>
            </a:r>
            <a:r>
              <a:rPr lang="en-US" dirty="0"/>
              <a:t>: maintenance, repair, and replacement </a:t>
            </a:r>
            <a:r>
              <a:rPr lang="en-US" dirty="0">
                <a:solidFill>
                  <a:srgbClr val="FF0000"/>
                </a:solidFill>
              </a:rPr>
              <a:t>to achieve the most efficient system. </a:t>
            </a:r>
          </a:p>
          <a:p>
            <a:r>
              <a:rPr lang="en-US" dirty="0"/>
              <a:t>(example – Car)</a:t>
            </a:r>
          </a:p>
          <a:p>
            <a:r>
              <a:rPr lang="en-US" dirty="0"/>
              <a:t>In comparing U.S. utilities to utilities in Australia and New Zealand, </a:t>
            </a:r>
          </a:p>
          <a:p>
            <a:pPr lvl="1"/>
            <a:r>
              <a:rPr lang="en-US" dirty="0"/>
              <a:t>it has been observed that </a:t>
            </a:r>
            <a:r>
              <a:rPr lang="en-US" dirty="0">
                <a:solidFill>
                  <a:srgbClr val="FF0000"/>
                </a:solidFill>
              </a:rPr>
              <a:t>U.S. utilities generally replace assets much sooner</a:t>
            </a:r>
            <a:r>
              <a:rPr lang="en-US" dirty="0"/>
              <a:t> than utilities in </a:t>
            </a:r>
            <a:r>
              <a:rPr lang="en-US" dirty="0">
                <a:solidFill>
                  <a:srgbClr val="FF0000"/>
                </a:solidFill>
              </a:rPr>
              <a:t>Australia and New Zealand who have fully implemented asset management. </a:t>
            </a:r>
            <a:endParaRPr lang="en-US" dirty="0"/>
          </a:p>
          <a:p>
            <a:pPr lvl="1"/>
            <a:r>
              <a:rPr lang="en-US" dirty="0"/>
              <a:t>The asset management analysis these utilities have done, has shown them that it is generally </a:t>
            </a:r>
            <a:r>
              <a:rPr lang="en-US" dirty="0">
                <a:solidFill>
                  <a:srgbClr val="FF0000"/>
                </a:solidFill>
              </a:rPr>
              <a:t>more efficient to repair assets than to replace them.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57</a:t>
            </a:fld>
            <a:endParaRPr lang="en-US"/>
          </a:p>
        </p:txBody>
      </p:sp>
    </p:spTree>
    <p:extLst>
      <p:ext uri="{BB962C8B-B14F-4D97-AF65-F5344CB8AC3E}">
        <p14:creationId xmlns:p14="http://schemas.microsoft.com/office/powerpoint/2010/main" val="5765635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…Life-Cycle / Rehabilitation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When </a:t>
            </a:r>
            <a:r>
              <a:rPr lang="en-US" dirty="0">
                <a:solidFill>
                  <a:srgbClr val="FF0000"/>
                </a:solidFill>
              </a:rPr>
              <a:t>an asset fails</a:t>
            </a:r>
            <a:r>
              <a:rPr lang="en-US" dirty="0"/>
              <a:t>, or approaches failure, the typical thought process is that of </a:t>
            </a:r>
            <a:r>
              <a:rPr lang="en-US" dirty="0">
                <a:solidFill>
                  <a:srgbClr val="FF0000"/>
                </a:solidFill>
              </a:rPr>
              <a:t>replacing the asset with a new asset. </a:t>
            </a:r>
          </a:p>
          <a:p>
            <a:r>
              <a:rPr lang="en-US" dirty="0"/>
              <a:t>There is another option for some water or wastewater system assets; assets </a:t>
            </a:r>
            <a:r>
              <a:rPr lang="en-US" dirty="0">
                <a:solidFill>
                  <a:srgbClr val="FF0000"/>
                </a:solidFill>
              </a:rPr>
              <a:t>may be rehabilitated rather than an outright replacement.</a:t>
            </a:r>
          </a:p>
          <a:p>
            <a:r>
              <a:rPr lang="en-US" dirty="0">
                <a:solidFill>
                  <a:srgbClr val="FF0000"/>
                </a:solidFill>
              </a:rPr>
              <a:t>Rehabilitation</a:t>
            </a:r>
            <a:r>
              <a:rPr lang="en-US" dirty="0"/>
              <a:t> brings the assets back to a </a:t>
            </a:r>
            <a:r>
              <a:rPr lang="en-US" dirty="0">
                <a:solidFill>
                  <a:srgbClr val="FF0000"/>
                </a:solidFill>
              </a:rPr>
              <a:t>useable condition without actually replacing them. </a:t>
            </a:r>
          </a:p>
          <a:p>
            <a:r>
              <a:rPr lang="en-US" dirty="0"/>
              <a:t>In many cases, it may be cheaper to rehabilitate the asset rather than replacing it, it may extend the life span of the asset considerably and may reduce other impacts related to asset replacement. </a:t>
            </a:r>
          </a:p>
          <a:p>
            <a:r>
              <a:rPr lang="en-US" dirty="0"/>
              <a:t>An example of a rehabilitation approach is </a:t>
            </a:r>
            <a:r>
              <a:rPr lang="en-US" dirty="0">
                <a:solidFill>
                  <a:srgbClr val="FF0000"/>
                </a:solidFill>
              </a:rPr>
              <a:t>slip lining</a:t>
            </a:r>
            <a:r>
              <a:rPr lang="en-US" dirty="0"/>
              <a:t> a wastewater pipe that is nearing the end of its useful life. </a:t>
            </a:r>
            <a:r>
              <a:rPr lang="en-US" dirty="0">
                <a:solidFill>
                  <a:srgbClr val="FF0000"/>
                </a:solidFill>
              </a:rPr>
              <a:t>The pipe can be lined without having to dig the original pipe out of the ground</a:t>
            </a:r>
            <a:r>
              <a:rPr lang="en-US" dirty="0"/>
              <a:t>, thus possibly reducing the costs of installation and the inconvenience of the construction. </a:t>
            </a:r>
          </a:p>
        </p:txBody>
      </p:sp>
      <p:sp>
        <p:nvSpPr>
          <p:cNvPr id="4" name="Slide Number Placeholder 3"/>
          <p:cNvSpPr>
            <a:spLocks noGrp="1"/>
          </p:cNvSpPr>
          <p:nvPr>
            <p:ph type="sldNum" sz="quarter" idx="12"/>
          </p:nvPr>
        </p:nvSpPr>
        <p:spPr/>
        <p:txBody>
          <a:bodyPr/>
          <a:lstStyle/>
          <a:p>
            <a:fld id="{AF884385-7E92-484B-8D82-9FA52E8DE9C6}" type="slidenum">
              <a:rPr lang="en-US" smtClean="0"/>
              <a:t>58</a:t>
            </a:fld>
            <a:endParaRPr lang="en-US"/>
          </a:p>
        </p:txBody>
      </p:sp>
    </p:spTree>
    <p:extLst>
      <p:ext uri="{BB962C8B-B14F-4D97-AF65-F5344CB8AC3E}">
        <p14:creationId xmlns:p14="http://schemas.microsoft.com/office/powerpoint/2010/main" val="1607736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…Life-Cycle / Replacement</a:t>
            </a:r>
            <a:endParaRPr lang="en-US" dirty="0"/>
          </a:p>
        </p:txBody>
      </p:sp>
      <p:sp>
        <p:nvSpPr>
          <p:cNvPr id="3" name="Content Placeholder 2"/>
          <p:cNvSpPr>
            <a:spLocks noGrp="1"/>
          </p:cNvSpPr>
          <p:nvPr>
            <p:ph idx="1"/>
          </p:nvPr>
        </p:nvSpPr>
        <p:spPr/>
        <p:txBody>
          <a:bodyPr/>
          <a:lstStyle/>
          <a:p>
            <a:r>
              <a:rPr lang="en-US" dirty="0">
                <a:solidFill>
                  <a:srgbClr val="FF0000"/>
                </a:solidFill>
              </a:rPr>
              <a:t>Asset will reach a point </a:t>
            </a:r>
            <a:r>
              <a:rPr lang="en-US" dirty="0"/>
              <a:t>where it can </a:t>
            </a:r>
            <a:r>
              <a:rPr lang="en-US" dirty="0">
                <a:solidFill>
                  <a:srgbClr val="FF0000"/>
                </a:solidFill>
              </a:rPr>
              <a:t>no longer be kept in service </a:t>
            </a:r>
            <a:r>
              <a:rPr lang="en-US" dirty="0"/>
              <a:t>through </a:t>
            </a:r>
            <a:r>
              <a:rPr lang="en-US" dirty="0">
                <a:solidFill>
                  <a:srgbClr val="FF0000"/>
                </a:solidFill>
              </a:rPr>
              <a:t>maintenance or repair </a:t>
            </a:r>
            <a:r>
              <a:rPr lang="en-US" dirty="0"/>
              <a:t>or where the asset </a:t>
            </a:r>
            <a:r>
              <a:rPr lang="en-US" dirty="0">
                <a:solidFill>
                  <a:srgbClr val="FF0000"/>
                </a:solidFill>
              </a:rPr>
              <a:t>is no longer capable of meeting the LOS</a:t>
            </a:r>
            <a:r>
              <a:rPr lang="en-US" dirty="0"/>
              <a:t>, either economically or at all. </a:t>
            </a:r>
          </a:p>
          <a:p>
            <a:pPr lvl="1"/>
            <a:r>
              <a:rPr lang="en-US" dirty="0"/>
              <a:t>At that point, the asset will </a:t>
            </a:r>
            <a:r>
              <a:rPr lang="en-US" dirty="0">
                <a:solidFill>
                  <a:srgbClr val="FF0000"/>
                </a:solidFill>
              </a:rPr>
              <a:t>need to be replaced</a:t>
            </a:r>
            <a:r>
              <a:rPr lang="en-US" dirty="0"/>
              <a:t>. </a:t>
            </a:r>
          </a:p>
          <a:p>
            <a:pPr lvl="1"/>
            <a:endParaRPr lang="en-US" dirty="0"/>
          </a:p>
          <a:p>
            <a:r>
              <a:rPr lang="en-US" dirty="0"/>
              <a:t>Replaced assets can either be </a:t>
            </a:r>
          </a:p>
          <a:p>
            <a:pPr lvl="1"/>
            <a:r>
              <a:rPr lang="en-US" dirty="0">
                <a:solidFill>
                  <a:srgbClr val="FF0000"/>
                </a:solidFill>
              </a:rPr>
              <a:t>part of a replacement </a:t>
            </a:r>
            <a:r>
              <a:rPr lang="en-US" dirty="0"/>
              <a:t>schedule or </a:t>
            </a:r>
          </a:p>
          <a:p>
            <a:pPr lvl="1"/>
            <a:r>
              <a:rPr lang="en-US" dirty="0"/>
              <a:t>a </a:t>
            </a:r>
            <a:r>
              <a:rPr lang="en-US" dirty="0">
                <a:solidFill>
                  <a:srgbClr val="FF0000"/>
                </a:solidFill>
              </a:rPr>
              <a:t>capital improvement plan</a:t>
            </a:r>
            <a:r>
              <a:rPr lang="en-US" dirty="0"/>
              <a:t>.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59</a:t>
            </a:fld>
            <a:endParaRPr lang="en-US"/>
          </a:p>
        </p:txBody>
      </p:sp>
    </p:spTree>
    <p:extLst>
      <p:ext uri="{BB962C8B-B14F-4D97-AF65-F5344CB8AC3E}">
        <p14:creationId xmlns:p14="http://schemas.microsoft.com/office/powerpoint/2010/main" val="120903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Asset Management?</a:t>
            </a:r>
          </a:p>
        </p:txBody>
      </p:sp>
      <p:sp>
        <p:nvSpPr>
          <p:cNvPr id="3" name="Content Placeholder 2"/>
          <p:cNvSpPr>
            <a:spLocks noGrp="1"/>
          </p:cNvSpPr>
          <p:nvPr>
            <p:ph idx="1"/>
          </p:nvPr>
        </p:nvSpPr>
        <p:spPr/>
        <p:txBody>
          <a:bodyPr/>
          <a:lstStyle/>
          <a:p>
            <a:r>
              <a:rPr lang="en-US" dirty="0"/>
              <a:t>Water and Wastewater Systems </a:t>
            </a:r>
            <a:r>
              <a:rPr lang="en-US" dirty="0">
                <a:solidFill>
                  <a:srgbClr val="FF0000"/>
                </a:solidFill>
              </a:rPr>
              <a:t>are made up of assets </a:t>
            </a:r>
            <a:r>
              <a:rPr lang="en-US" dirty="0">
                <a:solidFill>
                  <a:srgbClr val="0070C0"/>
                </a:solidFill>
              </a:rPr>
              <a:t>(Visible /Buried)</a:t>
            </a:r>
          </a:p>
          <a:p>
            <a:pPr lvl="1"/>
            <a:r>
              <a:rPr lang="en-US" dirty="0">
                <a:solidFill>
                  <a:srgbClr val="FF0000"/>
                </a:solidFill>
              </a:rPr>
              <a:t>Physical components : </a:t>
            </a:r>
            <a:r>
              <a:rPr lang="en-US" dirty="0"/>
              <a:t>pipe, valves, tanks, pumps, wells/ dams, hydrants, treatment facilities, </a:t>
            </a:r>
            <a:r>
              <a:rPr lang="is-IS" dirty="0"/>
              <a:t>….</a:t>
            </a:r>
          </a:p>
          <a:p>
            <a:r>
              <a:rPr lang="is-IS" dirty="0"/>
              <a:t>Water / Wastewater Assets generally </a:t>
            </a:r>
            <a:r>
              <a:rPr lang="is-IS" dirty="0">
                <a:solidFill>
                  <a:srgbClr val="FF0000"/>
                </a:solidFill>
              </a:rPr>
              <a:t>lose value over time </a:t>
            </a:r>
            <a:r>
              <a:rPr lang="is-IS" dirty="0"/>
              <a:t>as the system ages and deterioriates</a:t>
            </a:r>
          </a:p>
          <a:p>
            <a:pPr lvl="1"/>
            <a:r>
              <a:rPr lang="is-IS" dirty="0"/>
              <a:t>Cost of OM </a:t>
            </a:r>
            <a:r>
              <a:rPr lang="is-IS" dirty="0">
                <a:solidFill>
                  <a:srgbClr val="FF0000"/>
                </a:solidFill>
              </a:rPr>
              <a:t>increases as assets age</a:t>
            </a:r>
          </a:p>
          <a:p>
            <a:r>
              <a:rPr lang="is-IS" dirty="0">
                <a:solidFill>
                  <a:srgbClr val="FF0000"/>
                </a:solidFill>
              </a:rPr>
              <a:t>Asset management is </a:t>
            </a:r>
            <a:r>
              <a:rPr lang="is-IS" dirty="0"/>
              <a:t>an approach </a:t>
            </a:r>
            <a:r>
              <a:rPr lang="en-US" dirty="0"/>
              <a:t>on </a:t>
            </a:r>
            <a:r>
              <a:rPr lang="en-US" dirty="0">
                <a:solidFill>
                  <a:srgbClr val="FF0000"/>
                </a:solidFill>
              </a:rPr>
              <a:t>managing the assets of the system </a:t>
            </a:r>
            <a:r>
              <a:rPr lang="en-US" dirty="0"/>
              <a:t>that can assist the utility with </a:t>
            </a:r>
            <a:r>
              <a:rPr lang="en-US" dirty="0">
                <a:solidFill>
                  <a:srgbClr val="FF0000"/>
                </a:solidFill>
              </a:rPr>
              <a:t>making better decisions </a:t>
            </a:r>
            <a:r>
              <a:rPr lang="en-US" dirty="0"/>
              <a:t>on </a:t>
            </a:r>
            <a:r>
              <a:rPr lang="en-US" dirty="0">
                <a:solidFill>
                  <a:srgbClr val="FF0000"/>
                </a:solidFill>
              </a:rPr>
              <a:t>managing aging assets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6</a:t>
            </a:fld>
            <a:endParaRPr lang="en-US"/>
          </a:p>
        </p:txBody>
      </p:sp>
    </p:spTree>
    <p:extLst>
      <p:ext uri="{BB962C8B-B14F-4D97-AF65-F5344CB8AC3E}">
        <p14:creationId xmlns:p14="http://schemas.microsoft.com/office/powerpoint/2010/main" val="18510572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…Life-Cycle / Replacement</a:t>
            </a:r>
            <a:endParaRPr lang="en-US" dirty="0"/>
          </a:p>
        </p:txBody>
      </p:sp>
      <p:sp>
        <p:nvSpPr>
          <p:cNvPr id="3" name="Content Placeholder 2"/>
          <p:cNvSpPr>
            <a:spLocks noGrp="1"/>
          </p:cNvSpPr>
          <p:nvPr>
            <p:ph idx="1"/>
          </p:nvPr>
        </p:nvSpPr>
        <p:spPr>
          <a:xfrm>
            <a:off x="838200" y="1825625"/>
            <a:ext cx="10515600" cy="4098097"/>
          </a:xfrm>
        </p:spPr>
        <p:txBody>
          <a:bodyPr>
            <a:normAutofit fontScale="70000" lnSpcReduction="20000"/>
          </a:bodyPr>
          <a:lstStyle/>
          <a:p>
            <a:r>
              <a:rPr lang="en-US" dirty="0">
                <a:solidFill>
                  <a:srgbClr val="FF0000"/>
                </a:solidFill>
              </a:rPr>
              <a:t>Replacement Schedule</a:t>
            </a:r>
          </a:p>
          <a:p>
            <a:pPr lvl="1"/>
            <a:r>
              <a:rPr lang="en-US" dirty="0"/>
              <a:t>A </a:t>
            </a:r>
            <a:r>
              <a:rPr lang="en-US" dirty="0">
                <a:solidFill>
                  <a:srgbClr val="FF0000"/>
                </a:solidFill>
              </a:rPr>
              <a:t>replacement schedule </a:t>
            </a:r>
            <a:r>
              <a:rPr lang="en-US" dirty="0"/>
              <a:t>should be developed that indicates those assets that will </a:t>
            </a:r>
            <a:r>
              <a:rPr lang="en-US" dirty="0">
                <a:solidFill>
                  <a:srgbClr val="FF0000"/>
                </a:solidFill>
              </a:rPr>
              <a:t>be replaced within the next 20 years that will be funded out of system revenues. </a:t>
            </a:r>
          </a:p>
          <a:p>
            <a:pPr lvl="1"/>
            <a:r>
              <a:rPr lang="en-US" dirty="0"/>
              <a:t>the schedule </a:t>
            </a:r>
            <a:r>
              <a:rPr lang="en-US" dirty="0">
                <a:solidFill>
                  <a:srgbClr val="FF0000"/>
                </a:solidFill>
              </a:rPr>
              <a:t>will contain assets that are smaller dollar amount </a:t>
            </a:r>
            <a:r>
              <a:rPr lang="en-US" dirty="0"/>
              <a:t>or </a:t>
            </a:r>
            <a:r>
              <a:rPr lang="en-US" dirty="0">
                <a:solidFill>
                  <a:srgbClr val="FF0000"/>
                </a:solidFill>
              </a:rPr>
              <a:t>routinely recurring and should </a:t>
            </a:r>
            <a:r>
              <a:rPr lang="en-US" dirty="0"/>
              <a:t>include assets that will be paid </a:t>
            </a:r>
            <a:r>
              <a:rPr lang="en-US" dirty="0">
                <a:solidFill>
                  <a:srgbClr val="FF0000"/>
                </a:solidFill>
              </a:rPr>
              <a:t>for out of system revenues. </a:t>
            </a:r>
          </a:p>
          <a:p>
            <a:pPr lvl="1"/>
            <a:r>
              <a:rPr lang="en-US" dirty="0"/>
              <a:t>A couple of examples of these types of assets are: </a:t>
            </a:r>
            <a:r>
              <a:rPr lang="en-US" dirty="0">
                <a:solidFill>
                  <a:srgbClr val="FF0000"/>
                </a:solidFill>
              </a:rPr>
              <a:t>water meters and chlorine pumps.</a:t>
            </a:r>
            <a:r>
              <a:rPr lang="en-US" dirty="0"/>
              <a:t> Additional assets, such </a:t>
            </a:r>
            <a:r>
              <a:rPr lang="en-US" dirty="0">
                <a:solidFill>
                  <a:srgbClr val="FF0000"/>
                </a:solidFill>
              </a:rPr>
              <a:t>as small diameter water distribution piping, valves, and hydrants</a:t>
            </a:r>
            <a:r>
              <a:rPr lang="en-US" dirty="0"/>
              <a:t> can also be included. </a:t>
            </a:r>
          </a:p>
          <a:p>
            <a:r>
              <a:rPr lang="en-US" dirty="0">
                <a:solidFill>
                  <a:srgbClr val="FF0000"/>
                </a:solidFill>
              </a:rPr>
              <a:t>Repair and Replacement Schedule</a:t>
            </a:r>
          </a:p>
          <a:p>
            <a:pPr lvl="1"/>
            <a:r>
              <a:rPr lang="en-US" dirty="0"/>
              <a:t>This schedule can also be expanded to include </a:t>
            </a:r>
            <a:r>
              <a:rPr lang="en-US" dirty="0">
                <a:solidFill>
                  <a:srgbClr val="FF0000"/>
                </a:solidFill>
              </a:rPr>
              <a:t>programmed maintenance or repair, making it a Repair and Replacement Schedule. </a:t>
            </a:r>
          </a:p>
          <a:p>
            <a:pPr lvl="1"/>
            <a:r>
              <a:rPr lang="en-US" dirty="0"/>
              <a:t>The types of activities that can be included here are major, programmed repair elements, </a:t>
            </a:r>
            <a:r>
              <a:rPr lang="en-US" dirty="0">
                <a:solidFill>
                  <a:srgbClr val="FF0000"/>
                </a:solidFill>
              </a:rPr>
              <a:t>such as a storage tank inspection annually and a tank overhaul (repaint, structural testing, cleaning) or leak detection every 3 years. </a:t>
            </a:r>
          </a:p>
          <a:p>
            <a:pPr lvl="1"/>
            <a:r>
              <a:rPr lang="en-US" dirty="0"/>
              <a:t>These are generally items that </a:t>
            </a:r>
            <a:r>
              <a:rPr lang="en-US" dirty="0">
                <a:solidFill>
                  <a:srgbClr val="FF0000"/>
                </a:solidFill>
              </a:rPr>
              <a:t>are annually or greater in schedule</a:t>
            </a:r>
            <a:r>
              <a:rPr lang="en-US" dirty="0"/>
              <a:t> and that </a:t>
            </a:r>
            <a:r>
              <a:rPr lang="en-US" dirty="0">
                <a:solidFill>
                  <a:srgbClr val="FF0000"/>
                </a:solidFill>
              </a:rPr>
              <a:t>constitute a major budget expenditure. </a:t>
            </a:r>
          </a:p>
          <a:p>
            <a:pPr lvl="1"/>
            <a:r>
              <a:rPr lang="en-US" dirty="0"/>
              <a:t>The Repair and Replacement Schedule should be </a:t>
            </a:r>
            <a:r>
              <a:rPr lang="en-US" dirty="0">
                <a:solidFill>
                  <a:srgbClr val="FF0000"/>
                </a:solidFill>
              </a:rPr>
              <a:t>updated annually so that it is always 20 years long</a:t>
            </a:r>
            <a:r>
              <a:rPr lang="en-US" dirty="0"/>
              <a:t>. </a:t>
            </a:r>
          </a:p>
        </p:txBody>
      </p:sp>
      <p:sp>
        <p:nvSpPr>
          <p:cNvPr id="4" name="Slide Number Placeholder 3"/>
          <p:cNvSpPr>
            <a:spLocks noGrp="1"/>
          </p:cNvSpPr>
          <p:nvPr>
            <p:ph type="sldNum" sz="quarter" idx="12"/>
          </p:nvPr>
        </p:nvSpPr>
        <p:spPr/>
        <p:txBody>
          <a:bodyPr/>
          <a:lstStyle/>
          <a:p>
            <a:fld id="{AF884385-7E92-484B-8D82-9FA52E8DE9C6}" type="slidenum">
              <a:rPr lang="en-US" smtClean="0"/>
              <a:t>60</a:t>
            </a:fld>
            <a:endParaRPr lang="en-US"/>
          </a:p>
        </p:txBody>
      </p:sp>
    </p:spTree>
    <p:extLst>
      <p:ext uri="{BB962C8B-B14F-4D97-AF65-F5344CB8AC3E}">
        <p14:creationId xmlns:p14="http://schemas.microsoft.com/office/powerpoint/2010/main" val="1866659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0306" y="0"/>
            <a:ext cx="10586772" cy="6539794"/>
          </a:xfrm>
          <a:prstGeom prst="rect">
            <a:avLst/>
          </a:prstGeom>
        </p:spPr>
      </p:pic>
      <p:sp>
        <p:nvSpPr>
          <p:cNvPr id="3" name="Slide Number Placeholder 2"/>
          <p:cNvSpPr>
            <a:spLocks noGrp="1"/>
          </p:cNvSpPr>
          <p:nvPr>
            <p:ph type="sldNum" sz="quarter" idx="12"/>
          </p:nvPr>
        </p:nvSpPr>
        <p:spPr/>
        <p:txBody>
          <a:bodyPr/>
          <a:lstStyle/>
          <a:p>
            <a:fld id="{AF884385-7E92-484B-8D82-9FA52E8DE9C6}" type="slidenum">
              <a:rPr lang="en-US" smtClean="0"/>
              <a:t>61</a:t>
            </a:fld>
            <a:endParaRPr lang="en-US"/>
          </a:p>
        </p:txBody>
      </p:sp>
    </p:spTree>
    <p:extLst>
      <p:ext uri="{BB962C8B-B14F-4D97-AF65-F5344CB8AC3E}">
        <p14:creationId xmlns:p14="http://schemas.microsoft.com/office/powerpoint/2010/main" val="1368638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1421" y="371561"/>
            <a:ext cx="9712231" cy="6267777"/>
          </a:xfrm>
          <a:prstGeom prst="rect">
            <a:avLst/>
          </a:prstGeom>
        </p:spPr>
      </p:pic>
      <p:sp>
        <p:nvSpPr>
          <p:cNvPr id="3" name="Slide Number Placeholder 2"/>
          <p:cNvSpPr>
            <a:spLocks noGrp="1"/>
          </p:cNvSpPr>
          <p:nvPr>
            <p:ph type="sldNum" sz="quarter" idx="12"/>
          </p:nvPr>
        </p:nvSpPr>
        <p:spPr/>
        <p:txBody>
          <a:bodyPr/>
          <a:lstStyle/>
          <a:p>
            <a:fld id="{AF884385-7E92-484B-8D82-9FA52E8DE9C6}" type="slidenum">
              <a:rPr lang="en-US" smtClean="0"/>
              <a:t>62</a:t>
            </a:fld>
            <a:endParaRPr lang="en-US"/>
          </a:p>
        </p:txBody>
      </p:sp>
    </p:spTree>
    <p:extLst>
      <p:ext uri="{BB962C8B-B14F-4D97-AF65-F5344CB8AC3E}">
        <p14:creationId xmlns:p14="http://schemas.microsoft.com/office/powerpoint/2010/main" val="220917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409" y="556591"/>
            <a:ext cx="12134652" cy="5585792"/>
          </a:xfrm>
          <a:prstGeom prst="rect">
            <a:avLst/>
          </a:prstGeom>
        </p:spPr>
      </p:pic>
      <p:sp>
        <p:nvSpPr>
          <p:cNvPr id="3" name="Slide Number Placeholder 2"/>
          <p:cNvSpPr>
            <a:spLocks noGrp="1"/>
          </p:cNvSpPr>
          <p:nvPr>
            <p:ph type="sldNum" sz="quarter" idx="12"/>
          </p:nvPr>
        </p:nvSpPr>
        <p:spPr/>
        <p:txBody>
          <a:bodyPr/>
          <a:lstStyle/>
          <a:p>
            <a:fld id="{AF884385-7E92-484B-8D82-9FA52E8DE9C6}" type="slidenum">
              <a:rPr lang="en-US" smtClean="0"/>
              <a:t>63</a:t>
            </a:fld>
            <a:endParaRPr lang="en-US"/>
          </a:p>
        </p:txBody>
      </p:sp>
    </p:spTree>
    <p:extLst>
      <p:ext uri="{BB962C8B-B14F-4D97-AF65-F5344CB8AC3E}">
        <p14:creationId xmlns:p14="http://schemas.microsoft.com/office/powerpoint/2010/main" val="150758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…Life-Cycle / Replacement</a:t>
            </a:r>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Capital Improvement Plan</a:t>
            </a:r>
          </a:p>
          <a:p>
            <a:pPr lvl="1"/>
            <a:r>
              <a:rPr lang="en-US" dirty="0"/>
              <a:t>A long-term capital improvement plan should look at the utility’ s needs for the future. Ideally, the planning period would be at least 20 years, with a minimum of 5 years. </a:t>
            </a:r>
          </a:p>
          <a:p>
            <a:pPr lvl="1"/>
            <a:r>
              <a:rPr lang="en-US" dirty="0"/>
              <a:t>Categories of Capital Improvement Plan</a:t>
            </a:r>
          </a:p>
          <a:p>
            <a:pPr lvl="3"/>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64</a:t>
            </a:fld>
            <a:endParaRPr lang="en-US"/>
          </a:p>
        </p:txBody>
      </p:sp>
    </p:spTree>
    <p:extLst>
      <p:ext uri="{BB962C8B-B14F-4D97-AF65-F5344CB8AC3E}">
        <p14:creationId xmlns:p14="http://schemas.microsoft.com/office/powerpoint/2010/main" val="11202701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40" y="365125"/>
            <a:ext cx="10365259" cy="1325563"/>
          </a:xfrm>
        </p:spPr>
        <p:txBody>
          <a:bodyPr>
            <a:normAutofit/>
          </a:bodyPr>
          <a:lstStyle/>
          <a:p>
            <a:r>
              <a:rPr lang="is-IS" sz="3600" dirty="0"/>
              <a:t>…Life-Cycle / Replacement – Capital Improvement Plan</a:t>
            </a:r>
            <a:endParaRPr lang="en-US" sz="3600" dirty="0"/>
          </a:p>
        </p:txBody>
      </p:sp>
      <p:sp>
        <p:nvSpPr>
          <p:cNvPr id="3" name="Content Placeholder 2"/>
          <p:cNvSpPr>
            <a:spLocks noGrp="1"/>
          </p:cNvSpPr>
          <p:nvPr>
            <p:ph idx="1"/>
          </p:nvPr>
        </p:nvSpPr>
        <p:spPr/>
        <p:txBody>
          <a:bodyPr>
            <a:normAutofit lnSpcReduction="10000"/>
          </a:bodyPr>
          <a:lstStyle/>
          <a:p>
            <a:r>
              <a:rPr lang="en-US" b="1" dirty="0"/>
              <a:t>Capital Needs </a:t>
            </a:r>
            <a:r>
              <a:rPr lang="en-US" b="1" dirty="0">
                <a:solidFill>
                  <a:srgbClr val="FF0000"/>
                </a:solidFill>
              </a:rPr>
              <a:t>Related to Future/Upcoming Regulations </a:t>
            </a:r>
          </a:p>
          <a:p>
            <a:pPr lvl="1"/>
            <a:r>
              <a:rPr lang="en-US" b="1" dirty="0"/>
              <a:t>T</a:t>
            </a:r>
            <a:r>
              <a:rPr lang="en-US" dirty="0"/>
              <a:t>he state and federal </a:t>
            </a:r>
            <a:r>
              <a:rPr lang="en-US" dirty="0">
                <a:solidFill>
                  <a:srgbClr val="FF0000"/>
                </a:solidFill>
              </a:rPr>
              <a:t>regulatory agencies periodically issue new rules and regulations that may require water or wastewater </a:t>
            </a:r>
            <a:r>
              <a:rPr lang="en-US" dirty="0"/>
              <a:t>systems to invest in new technologies to meet the requirements. For example, when the </a:t>
            </a:r>
            <a:r>
              <a:rPr lang="en-US" dirty="0">
                <a:solidFill>
                  <a:srgbClr val="FF0000"/>
                </a:solidFill>
              </a:rPr>
              <a:t>arsenic standard was reduced from 50 parts per billion to 10 parts per billion, </a:t>
            </a:r>
            <a:r>
              <a:rPr lang="en-US" dirty="0"/>
              <a:t>many water systems in New Mexico were required to consider capital needs to meet this standard. </a:t>
            </a:r>
          </a:p>
          <a:p>
            <a:pPr lvl="1"/>
            <a:r>
              <a:rPr lang="en-US" dirty="0"/>
              <a:t>The capital needs </a:t>
            </a:r>
            <a:r>
              <a:rPr lang="en-US" dirty="0">
                <a:solidFill>
                  <a:srgbClr val="FF0000"/>
                </a:solidFill>
              </a:rPr>
              <a:t>may be related to treatment facilities</a:t>
            </a:r>
            <a:r>
              <a:rPr lang="en-US" dirty="0"/>
              <a:t>, </a:t>
            </a:r>
            <a:r>
              <a:rPr lang="en-US" dirty="0">
                <a:solidFill>
                  <a:srgbClr val="FF0000"/>
                </a:solidFill>
              </a:rPr>
              <a:t>distribution </a:t>
            </a:r>
            <a:r>
              <a:rPr lang="en-US" dirty="0"/>
              <a:t>system changes, </a:t>
            </a:r>
            <a:r>
              <a:rPr lang="en-US" dirty="0">
                <a:solidFill>
                  <a:srgbClr val="FF0000"/>
                </a:solidFill>
              </a:rPr>
              <a:t>connections with other sources, </a:t>
            </a:r>
            <a:r>
              <a:rPr lang="en-US" dirty="0"/>
              <a:t>development of </a:t>
            </a:r>
            <a:r>
              <a:rPr lang="en-US" dirty="0">
                <a:solidFill>
                  <a:srgbClr val="FF0000"/>
                </a:solidFill>
              </a:rPr>
              <a:t>new sources</a:t>
            </a:r>
            <a:r>
              <a:rPr lang="en-US" dirty="0"/>
              <a:t>, or any other </a:t>
            </a:r>
            <a:r>
              <a:rPr lang="en-US" dirty="0">
                <a:solidFill>
                  <a:srgbClr val="FF0000"/>
                </a:solidFill>
              </a:rPr>
              <a:t>type of capital project to meet the standard. </a:t>
            </a:r>
          </a:p>
          <a:p>
            <a:pPr lvl="1"/>
            <a:r>
              <a:rPr lang="en-US" dirty="0"/>
              <a:t>Systems ought </a:t>
            </a:r>
            <a:r>
              <a:rPr lang="en-US" dirty="0">
                <a:solidFill>
                  <a:srgbClr val="FF0000"/>
                </a:solidFill>
              </a:rPr>
              <a:t>to be aware of upcoming regulations </a:t>
            </a:r>
            <a:r>
              <a:rPr lang="en-US" dirty="0"/>
              <a:t>and consider the costs that may be associated with compliance </a:t>
            </a:r>
            <a:r>
              <a:rPr lang="en-US" dirty="0">
                <a:solidFill>
                  <a:srgbClr val="FF0000"/>
                </a:solidFill>
              </a:rPr>
              <a:t>so that money can be set aside </a:t>
            </a:r>
            <a:r>
              <a:rPr lang="en-US" dirty="0"/>
              <a:t>to help </a:t>
            </a:r>
            <a:r>
              <a:rPr lang="en-US" dirty="0">
                <a:solidFill>
                  <a:srgbClr val="FF0000"/>
                </a:solidFill>
              </a:rPr>
              <a:t>pay the costs.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65</a:t>
            </a:fld>
            <a:endParaRPr lang="en-US"/>
          </a:p>
        </p:txBody>
      </p:sp>
    </p:spTree>
    <p:extLst>
      <p:ext uri="{BB962C8B-B14F-4D97-AF65-F5344CB8AC3E}">
        <p14:creationId xmlns:p14="http://schemas.microsoft.com/office/powerpoint/2010/main" val="4022780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3600" dirty="0"/>
              <a:t>…Life-Cycle / Replacement – Capital Improvement Plan</a:t>
            </a:r>
            <a:endParaRPr lang="en-US" sz="3600" dirty="0"/>
          </a:p>
        </p:txBody>
      </p:sp>
      <p:sp>
        <p:nvSpPr>
          <p:cNvPr id="3" name="Content Placeholder 2"/>
          <p:cNvSpPr>
            <a:spLocks noGrp="1"/>
          </p:cNvSpPr>
          <p:nvPr>
            <p:ph idx="1"/>
          </p:nvPr>
        </p:nvSpPr>
        <p:spPr/>
        <p:txBody>
          <a:bodyPr>
            <a:normAutofit fontScale="85000" lnSpcReduction="20000"/>
          </a:bodyPr>
          <a:lstStyle/>
          <a:p>
            <a:r>
              <a:rPr lang="en-US" b="1" dirty="0"/>
              <a:t>Capital Needs Related to </a:t>
            </a:r>
            <a:r>
              <a:rPr lang="en-US" b="1" dirty="0">
                <a:solidFill>
                  <a:srgbClr val="FF0000"/>
                </a:solidFill>
              </a:rPr>
              <a:t>System Expansion </a:t>
            </a:r>
          </a:p>
          <a:p>
            <a:pPr lvl="1"/>
            <a:r>
              <a:rPr lang="en-US" dirty="0"/>
              <a:t>Over time, </a:t>
            </a:r>
            <a:r>
              <a:rPr lang="en-US" dirty="0">
                <a:solidFill>
                  <a:srgbClr val="FF0000"/>
                </a:solidFill>
              </a:rPr>
              <a:t>the system may expand due to growth</a:t>
            </a:r>
            <a:r>
              <a:rPr lang="en-US" dirty="0"/>
              <a:t> in the area or through </a:t>
            </a:r>
            <a:r>
              <a:rPr lang="en-US" dirty="0">
                <a:solidFill>
                  <a:srgbClr val="FF0000"/>
                </a:solidFill>
              </a:rPr>
              <a:t>serving customers who were previously on private wells or septic tanks. </a:t>
            </a:r>
          </a:p>
          <a:p>
            <a:pPr lvl="1"/>
            <a:r>
              <a:rPr lang="en-US" dirty="0"/>
              <a:t>This type of </a:t>
            </a:r>
            <a:r>
              <a:rPr lang="en-US" dirty="0">
                <a:solidFill>
                  <a:srgbClr val="FF0000"/>
                </a:solidFill>
              </a:rPr>
              <a:t>expansion may involve </a:t>
            </a:r>
            <a:r>
              <a:rPr lang="en-US" dirty="0"/>
              <a:t>new distribution or collection pipes, additional storage, additional water source, or additional treatment. </a:t>
            </a:r>
          </a:p>
          <a:p>
            <a:pPr lvl="2"/>
            <a:endParaRPr lang="en-US" b="1" dirty="0"/>
          </a:p>
          <a:p>
            <a:r>
              <a:rPr lang="en-US" b="1" dirty="0"/>
              <a:t>Capital Needs Related to </a:t>
            </a:r>
            <a:r>
              <a:rPr lang="en-US" b="1" dirty="0">
                <a:solidFill>
                  <a:srgbClr val="FF0000"/>
                </a:solidFill>
              </a:rPr>
              <a:t>System Consolidation or Regionalization </a:t>
            </a:r>
          </a:p>
          <a:p>
            <a:pPr lvl="1"/>
            <a:r>
              <a:rPr lang="en-US" dirty="0"/>
              <a:t>Some systems may find it </a:t>
            </a:r>
            <a:r>
              <a:rPr lang="en-US" dirty="0">
                <a:solidFill>
                  <a:srgbClr val="FF0000"/>
                </a:solidFill>
              </a:rPr>
              <a:t>advantageous to consolidate or regionalize </a:t>
            </a:r>
            <a:r>
              <a:rPr lang="en-US" dirty="0"/>
              <a:t>with other nearby systems. In some cases, this type of regionalization may involve additional assets, such as sources, pipes, storage or treatment facilities. </a:t>
            </a:r>
          </a:p>
          <a:p>
            <a:pPr lvl="2"/>
            <a:endParaRPr lang="en-US" dirty="0"/>
          </a:p>
          <a:p>
            <a:r>
              <a:rPr lang="en-US" b="1" dirty="0"/>
              <a:t>Capital Needs Related to </a:t>
            </a:r>
            <a:r>
              <a:rPr lang="en-US" b="1" dirty="0">
                <a:solidFill>
                  <a:srgbClr val="FF0000"/>
                </a:solidFill>
              </a:rPr>
              <a:t>Improved Technology </a:t>
            </a:r>
            <a:endParaRPr lang="en-US" dirty="0">
              <a:solidFill>
                <a:srgbClr val="FF0000"/>
              </a:solidFill>
            </a:endParaRPr>
          </a:p>
          <a:p>
            <a:pPr lvl="1"/>
            <a:r>
              <a:rPr lang="en-US" dirty="0"/>
              <a:t>Systems may wish to replace assets because the technology of the assets originally installed </a:t>
            </a:r>
            <a:r>
              <a:rPr lang="en-US" dirty="0">
                <a:solidFill>
                  <a:srgbClr val="FF0000"/>
                </a:solidFill>
              </a:rPr>
              <a:t>is out of date and needs to be modernized or because technology improvements will allow improved customer service or enhanced efficiencies.</a:t>
            </a:r>
            <a:r>
              <a:rPr lang="en-US" dirty="0"/>
              <a:t> An example of this type of capital needs is a </a:t>
            </a:r>
            <a:r>
              <a:rPr lang="en-US" dirty="0">
                <a:solidFill>
                  <a:srgbClr val="FF0000"/>
                </a:solidFill>
              </a:rPr>
              <a:t>SCADA system </a:t>
            </a:r>
            <a:r>
              <a:rPr lang="en-US" dirty="0"/>
              <a:t>that electronically controls the system’s operations.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66</a:t>
            </a:fld>
            <a:endParaRPr lang="en-US"/>
          </a:p>
        </p:txBody>
      </p:sp>
    </p:spTree>
    <p:extLst>
      <p:ext uri="{BB962C8B-B14F-4D97-AF65-F5344CB8AC3E}">
        <p14:creationId xmlns:p14="http://schemas.microsoft.com/office/powerpoint/2010/main" val="20916260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3600" dirty="0"/>
              <a:t>…Life-Cycle / Replacement – Capital Improvement Plan</a:t>
            </a:r>
            <a:endParaRPr lang="en-US" sz="3600" dirty="0"/>
          </a:p>
        </p:txBody>
      </p:sp>
      <p:sp>
        <p:nvSpPr>
          <p:cNvPr id="3" name="Content Placeholder 2"/>
          <p:cNvSpPr>
            <a:spLocks noGrp="1"/>
          </p:cNvSpPr>
          <p:nvPr>
            <p:ph idx="1"/>
          </p:nvPr>
        </p:nvSpPr>
        <p:spPr/>
        <p:txBody>
          <a:bodyPr/>
          <a:lstStyle/>
          <a:p>
            <a:r>
              <a:rPr lang="en-US" b="1" dirty="0"/>
              <a:t>Capital Needs Related to </a:t>
            </a:r>
            <a:r>
              <a:rPr lang="en-US" b="1" dirty="0">
                <a:solidFill>
                  <a:srgbClr val="FF0000"/>
                </a:solidFill>
              </a:rPr>
              <a:t>Major Asset Replacement</a:t>
            </a:r>
            <a:r>
              <a:rPr lang="en-US" b="1" dirty="0"/>
              <a:t>: </a:t>
            </a:r>
          </a:p>
          <a:p>
            <a:pPr lvl="1"/>
            <a:r>
              <a:rPr lang="en-US" dirty="0"/>
              <a:t>Some assets can be </a:t>
            </a:r>
            <a:r>
              <a:rPr lang="en-US" dirty="0">
                <a:solidFill>
                  <a:srgbClr val="FF0000"/>
                </a:solidFill>
              </a:rPr>
              <a:t>repaired within the repair and replacement schedule, </a:t>
            </a:r>
            <a:r>
              <a:rPr lang="en-US" dirty="0"/>
              <a:t>while others will be </a:t>
            </a:r>
            <a:r>
              <a:rPr lang="en-US" dirty="0">
                <a:solidFill>
                  <a:srgbClr val="FF0000"/>
                </a:solidFill>
              </a:rPr>
              <a:t>major expenditures that will have to be replaced under the capital improvements program. </a:t>
            </a:r>
          </a:p>
          <a:p>
            <a:pPr lvl="1"/>
            <a:r>
              <a:rPr lang="en-US" dirty="0"/>
              <a:t>Assets such as </a:t>
            </a:r>
            <a:r>
              <a:rPr lang="en-US" dirty="0">
                <a:solidFill>
                  <a:srgbClr val="FF0000"/>
                </a:solidFill>
              </a:rPr>
              <a:t>storage tanks, treatment facilities, and major portions of the distribution or collection system</a:t>
            </a:r>
            <a:r>
              <a:rPr lang="en-US" dirty="0"/>
              <a:t> could fall into this category.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67</a:t>
            </a:fld>
            <a:endParaRPr lang="en-US"/>
          </a:p>
        </p:txBody>
      </p:sp>
    </p:spTree>
    <p:extLst>
      <p:ext uri="{BB962C8B-B14F-4D97-AF65-F5344CB8AC3E}">
        <p14:creationId xmlns:p14="http://schemas.microsoft.com/office/powerpoint/2010/main" val="210071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3600"/>
              <a:t>…Life-Cycle / Replacement – Capital Improvement Plan</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System managers need to consider all of these types</a:t>
            </a:r>
            <a:r>
              <a:rPr lang="en-US" dirty="0"/>
              <a:t> of needs when developing a long term </a:t>
            </a:r>
            <a:r>
              <a:rPr lang="en-US" dirty="0">
                <a:solidFill>
                  <a:srgbClr val="FF0000"/>
                </a:solidFill>
              </a:rPr>
              <a:t>Capital Improvement Plan or CIP. </a:t>
            </a:r>
            <a:r>
              <a:rPr lang="en-US" dirty="0"/>
              <a:t>Each item needed by the system for each of the applicable categories for a 20 year time horizon needs to be identified. At a minimum, the following information should be identified for each item. </a:t>
            </a:r>
          </a:p>
          <a:p>
            <a:pPr lvl="1"/>
            <a:r>
              <a:rPr lang="en-US" dirty="0"/>
              <a:t> Description of the project </a:t>
            </a:r>
          </a:p>
          <a:p>
            <a:pPr lvl="1"/>
            <a:r>
              <a:rPr lang="en-US" dirty="0"/>
              <a:t> Brief statement regarding the need for the project </a:t>
            </a:r>
          </a:p>
          <a:p>
            <a:pPr lvl="1"/>
            <a:r>
              <a:rPr lang="en-US" dirty="0"/>
              <a:t> Year project needed </a:t>
            </a:r>
          </a:p>
          <a:p>
            <a:pPr lvl="1"/>
            <a:r>
              <a:rPr lang="en-US" dirty="0"/>
              <a:t> Is the year needed flexible or absolute </a:t>
            </a:r>
          </a:p>
          <a:p>
            <a:pPr lvl="1"/>
            <a:r>
              <a:rPr lang="en-US" dirty="0"/>
              <a:t> Estimate of project cost </a:t>
            </a:r>
          </a:p>
          <a:p>
            <a:pPr lvl="1"/>
            <a:r>
              <a:rPr lang="en-US" dirty="0"/>
              <a:t> How costs were estimated </a:t>
            </a:r>
          </a:p>
          <a:p>
            <a:pPr lvl="1"/>
            <a:r>
              <a:rPr lang="en-US" dirty="0"/>
              <a:t> Funding source(s) considered/available for this type of project </a:t>
            </a:r>
          </a:p>
          <a:p>
            <a:pPr lvl="1"/>
            <a:r>
              <a:rPr lang="en-US" dirty="0"/>
              <a:t> Changes in overall operations that may occur as a result of the project (include operator requirements, additional O&amp;M costs, regulatory changes, any efficiencies that may be gained, etc.) </a:t>
            </a:r>
          </a:p>
          <a:p>
            <a:pPr lvl="1"/>
            <a:r>
              <a:rPr lang="en-US" dirty="0"/>
              <a:t> Impact of the project on LOS </a:t>
            </a:r>
          </a:p>
          <a:p>
            <a:pPr lvl="1"/>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68</a:t>
            </a:fld>
            <a:endParaRPr lang="en-US"/>
          </a:p>
        </p:txBody>
      </p:sp>
    </p:spTree>
    <p:extLst>
      <p:ext uri="{BB962C8B-B14F-4D97-AF65-F5344CB8AC3E}">
        <p14:creationId xmlns:p14="http://schemas.microsoft.com/office/powerpoint/2010/main" val="556121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1650" y="546100"/>
            <a:ext cx="8648700" cy="5765800"/>
          </a:xfrm>
          <a:prstGeom prst="rect">
            <a:avLst/>
          </a:prstGeom>
        </p:spPr>
      </p:pic>
      <p:sp>
        <p:nvSpPr>
          <p:cNvPr id="3" name="Slide Number Placeholder 2"/>
          <p:cNvSpPr>
            <a:spLocks noGrp="1"/>
          </p:cNvSpPr>
          <p:nvPr>
            <p:ph type="sldNum" sz="quarter" idx="12"/>
          </p:nvPr>
        </p:nvSpPr>
        <p:spPr/>
        <p:txBody>
          <a:bodyPr/>
          <a:lstStyle/>
          <a:p>
            <a:fld id="{AF884385-7E92-484B-8D82-9FA52E8DE9C6}" type="slidenum">
              <a:rPr lang="en-US" smtClean="0"/>
              <a:t>69</a:t>
            </a:fld>
            <a:endParaRPr lang="en-US"/>
          </a:p>
        </p:txBody>
      </p:sp>
    </p:spTree>
    <p:extLst>
      <p:ext uri="{BB962C8B-B14F-4D97-AF65-F5344CB8AC3E}">
        <p14:creationId xmlns:p14="http://schemas.microsoft.com/office/powerpoint/2010/main" val="141943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Asset</a:t>
            </a:r>
            <a:r>
              <a:rPr lang="is-IS" dirty="0"/>
              <a:t>…?/ Goal</a:t>
            </a:r>
            <a:endParaRPr lang="en-US" dirty="0"/>
          </a:p>
        </p:txBody>
      </p:sp>
      <p:sp>
        <p:nvSpPr>
          <p:cNvPr id="3" name="Content Placeholder 2"/>
          <p:cNvSpPr>
            <a:spLocks noGrp="1"/>
          </p:cNvSpPr>
          <p:nvPr>
            <p:ph idx="1"/>
          </p:nvPr>
        </p:nvSpPr>
        <p:spPr/>
        <p:txBody>
          <a:bodyPr>
            <a:normAutofit/>
          </a:bodyPr>
          <a:lstStyle/>
          <a:p>
            <a:r>
              <a:rPr lang="en-US" sz="3600" dirty="0"/>
              <a:t>Goal of Asset Management</a:t>
            </a:r>
          </a:p>
          <a:p>
            <a:pPr lvl="1"/>
            <a:r>
              <a:rPr lang="en-US" sz="3200" dirty="0"/>
              <a:t>The International Infrastructure Management Manual defines the goal of asset management as </a:t>
            </a:r>
          </a:p>
          <a:p>
            <a:pPr lvl="2"/>
            <a:r>
              <a:rPr lang="en-US" sz="2800" dirty="0">
                <a:solidFill>
                  <a:srgbClr val="FF0000"/>
                </a:solidFill>
              </a:rPr>
              <a:t>meeting</a:t>
            </a:r>
            <a:r>
              <a:rPr lang="en-US" sz="2800" dirty="0"/>
              <a:t> a required </a:t>
            </a:r>
            <a:r>
              <a:rPr lang="en-US" sz="2800" dirty="0">
                <a:solidFill>
                  <a:srgbClr val="FF0000"/>
                </a:solidFill>
              </a:rPr>
              <a:t>level of service </a:t>
            </a:r>
          </a:p>
          <a:p>
            <a:pPr lvl="3"/>
            <a:r>
              <a:rPr lang="en-US" sz="2400" dirty="0"/>
              <a:t>in the </a:t>
            </a:r>
            <a:r>
              <a:rPr lang="en-US" sz="2400" dirty="0">
                <a:solidFill>
                  <a:srgbClr val="FF0000"/>
                </a:solidFill>
              </a:rPr>
              <a:t>most cost -effective </a:t>
            </a:r>
            <a:r>
              <a:rPr lang="en-US" sz="2400" dirty="0"/>
              <a:t>way through </a:t>
            </a:r>
          </a:p>
          <a:p>
            <a:pPr lvl="4"/>
            <a:r>
              <a:rPr lang="en-US" sz="2400" dirty="0">
                <a:solidFill>
                  <a:srgbClr val="0070C0"/>
                </a:solidFill>
              </a:rPr>
              <a:t>the creation, acquisition, operation, maintenance, rehabilitation, and disposal of </a:t>
            </a:r>
            <a:r>
              <a:rPr lang="en-US" sz="2400" dirty="0"/>
              <a:t>assets </a:t>
            </a:r>
          </a:p>
          <a:p>
            <a:pPr lvl="5"/>
            <a:r>
              <a:rPr lang="en-US" sz="2400" dirty="0"/>
              <a:t>to provide for present and future customers. </a:t>
            </a:r>
          </a:p>
        </p:txBody>
      </p:sp>
      <p:sp>
        <p:nvSpPr>
          <p:cNvPr id="4" name="Slide Number Placeholder 3"/>
          <p:cNvSpPr>
            <a:spLocks noGrp="1"/>
          </p:cNvSpPr>
          <p:nvPr>
            <p:ph type="sldNum" sz="quarter" idx="12"/>
          </p:nvPr>
        </p:nvSpPr>
        <p:spPr/>
        <p:txBody>
          <a:bodyPr/>
          <a:lstStyle/>
          <a:p>
            <a:fld id="{AF884385-7E92-484B-8D82-9FA52E8DE9C6}" type="slidenum">
              <a:rPr lang="en-US" smtClean="0"/>
              <a:t>7</a:t>
            </a:fld>
            <a:endParaRPr lang="en-US"/>
          </a:p>
        </p:txBody>
      </p:sp>
    </p:spTree>
    <p:extLst>
      <p:ext uri="{BB962C8B-B14F-4D97-AF65-F5344CB8AC3E}">
        <p14:creationId xmlns:p14="http://schemas.microsoft.com/office/powerpoint/2010/main" val="3328719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0850" y="698500"/>
            <a:ext cx="8750300" cy="5461000"/>
          </a:xfrm>
          <a:prstGeom prst="rect">
            <a:avLst/>
          </a:prstGeom>
        </p:spPr>
      </p:pic>
      <p:sp>
        <p:nvSpPr>
          <p:cNvPr id="3" name="Slide Number Placeholder 2"/>
          <p:cNvSpPr>
            <a:spLocks noGrp="1"/>
          </p:cNvSpPr>
          <p:nvPr>
            <p:ph type="sldNum" sz="quarter" idx="12"/>
          </p:nvPr>
        </p:nvSpPr>
        <p:spPr/>
        <p:txBody>
          <a:bodyPr/>
          <a:lstStyle/>
          <a:p>
            <a:fld id="{AF884385-7E92-484B-8D82-9FA52E8DE9C6}" type="slidenum">
              <a:rPr lang="en-US" smtClean="0"/>
              <a:t>70</a:t>
            </a:fld>
            <a:endParaRPr lang="en-US"/>
          </a:p>
        </p:txBody>
      </p:sp>
    </p:spTree>
    <p:extLst>
      <p:ext uri="{BB962C8B-B14F-4D97-AF65-F5344CB8AC3E}">
        <p14:creationId xmlns:p14="http://schemas.microsoft.com/office/powerpoint/2010/main" val="10688255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539750"/>
            <a:ext cx="8686800" cy="5778500"/>
          </a:xfrm>
          <a:prstGeom prst="rect">
            <a:avLst/>
          </a:prstGeom>
        </p:spPr>
      </p:pic>
      <p:sp>
        <p:nvSpPr>
          <p:cNvPr id="3" name="Slide Number Placeholder 2"/>
          <p:cNvSpPr>
            <a:spLocks noGrp="1"/>
          </p:cNvSpPr>
          <p:nvPr>
            <p:ph type="sldNum" sz="quarter" idx="12"/>
          </p:nvPr>
        </p:nvSpPr>
        <p:spPr/>
        <p:txBody>
          <a:bodyPr/>
          <a:lstStyle/>
          <a:p>
            <a:fld id="{AF884385-7E92-484B-8D82-9FA52E8DE9C6}" type="slidenum">
              <a:rPr lang="en-US" smtClean="0"/>
              <a:t>71</a:t>
            </a:fld>
            <a:endParaRPr lang="en-US"/>
          </a:p>
        </p:txBody>
      </p:sp>
    </p:spTree>
    <p:extLst>
      <p:ext uri="{BB962C8B-B14F-4D97-AF65-F5344CB8AC3E}">
        <p14:creationId xmlns:p14="http://schemas.microsoft.com/office/powerpoint/2010/main" val="1910059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3400" y="1054100"/>
            <a:ext cx="8585200" cy="4749800"/>
          </a:xfrm>
          <a:prstGeom prst="rect">
            <a:avLst/>
          </a:prstGeom>
        </p:spPr>
      </p:pic>
      <p:sp>
        <p:nvSpPr>
          <p:cNvPr id="3" name="Slide Number Placeholder 2"/>
          <p:cNvSpPr>
            <a:spLocks noGrp="1"/>
          </p:cNvSpPr>
          <p:nvPr>
            <p:ph type="sldNum" sz="quarter" idx="12"/>
          </p:nvPr>
        </p:nvSpPr>
        <p:spPr/>
        <p:txBody>
          <a:bodyPr/>
          <a:lstStyle/>
          <a:p>
            <a:fld id="{AF884385-7E92-484B-8D82-9FA52E8DE9C6}" type="slidenum">
              <a:rPr lang="en-US" smtClean="0"/>
              <a:t>72</a:t>
            </a:fld>
            <a:endParaRPr lang="en-US"/>
          </a:p>
        </p:txBody>
      </p:sp>
    </p:spTree>
    <p:extLst>
      <p:ext uri="{BB962C8B-B14F-4D97-AF65-F5344CB8AC3E}">
        <p14:creationId xmlns:p14="http://schemas.microsoft.com/office/powerpoint/2010/main" val="2081563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Funding Strategy</a:t>
            </a:r>
          </a:p>
        </p:txBody>
      </p:sp>
      <p:sp>
        <p:nvSpPr>
          <p:cNvPr id="3" name="Content Placeholder 2"/>
          <p:cNvSpPr>
            <a:spLocks noGrp="1"/>
          </p:cNvSpPr>
          <p:nvPr>
            <p:ph idx="1"/>
          </p:nvPr>
        </p:nvSpPr>
        <p:spPr/>
        <p:txBody>
          <a:bodyPr/>
          <a:lstStyle/>
          <a:p>
            <a:r>
              <a:rPr lang="en-US" dirty="0"/>
              <a:t>The first four components of the asset management strategy lead a system to discover </a:t>
            </a:r>
            <a:r>
              <a:rPr lang="en-US" dirty="0">
                <a:solidFill>
                  <a:srgbClr val="FF0000"/>
                </a:solidFill>
              </a:rPr>
              <a:t>what actions are most appropriate to take to manage the system at the desired level of service at the lowest life cycle cost. </a:t>
            </a:r>
          </a:p>
          <a:p>
            <a:r>
              <a:rPr lang="en-US" dirty="0"/>
              <a:t>The final factor in the asset management strategy is determining the best manner in which to fund the operation and maintenance, repair, rehabilitation, and replacement of assets. </a:t>
            </a:r>
          </a:p>
          <a:p>
            <a:r>
              <a:rPr lang="en-US" dirty="0"/>
              <a:t>There are several sources of funding available to a system, so it is important to evaluate the item needing funding and the various options.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73</a:t>
            </a:fld>
            <a:endParaRPr lang="en-US"/>
          </a:p>
        </p:txBody>
      </p:sp>
    </p:spTree>
    <p:extLst>
      <p:ext uri="{BB962C8B-B14F-4D97-AF65-F5344CB8AC3E}">
        <p14:creationId xmlns:p14="http://schemas.microsoft.com/office/powerpoint/2010/main" val="309060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Funding </a:t>
            </a:r>
            <a:r>
              <a:rPr lang="is-IS" dirty="0"/>
              <a:t>…</a:t>
            </a:r>
            <a:endParaRPr lang="en-US" dirty="0"/>
          </a:p>
        </p:txBody>
      </p:sp>
      <p:sp>
        <p:nvSpPr>
          <p:cNvPr id="3" name="Content Placeholder 2"/>
          <p:cNvSpPr>
            <a:spLocks noGrp="1"/>
          </p:cNvSpPr>
          <p:nvPr>
            <p:ph idx="1"/>
          </p:nvPr>
        </p:nvSpPr>
        <p:spPr/>
        <p:txBody>
          <a:bodyPr>
            <a:normAutofit/>
          </a:bodyPr>
          <a:lstStyle/>
          <a:p>
            <a:r>
              <a:rPr lang="en-US" dirty="0"/>
              <a:t>Funding Source Available</a:t>
            </a:r>
          </a:p>
          <a:p>
            <a:pPr lvl="1"/>
            <a:r>
              <a:rPr lang="en-US" dirty="0"/>
              <a:t>The sources of funding for the overall operation and maintenance of a water or wastewater system, including asset repair, replacement, and rehabilitation include the following: </a:t>
            </a:r>
          </a:p>
          <a:p>
            <a:pPr lvl="1"/>
            <a:r>
              <a:rPr lang="en-US" b="1" dirty="0">
                <a:solidFill>
                  <a:srgbClr val="FF0000"/>
                </a:solidFill>
              </a:rPr>
              <a:t>System revenues from: </a:t>
            </a:r>
          </a:p>
          <a:p>
            <a:pPr lvl="2"/>
            <a:r>
              <a:rPr lang="en-US" dirty="0"/>
              <a:t>User fees </a:t>
            </a:r>
          </a:p>
          <a:p>
            <a:pPr lvl="2"/>
            <a:r>
              <a:rPr lang="en-US" dirty="0"/>
              <a:t>Hook up fees </a:t>
            </a:r>
          </a:p>
          <a:p>
            <a:pPr lvl="2"/>
            <a:r>
              <a:rPr lang="en-US" dirty="0"/>
              <a:t>Stand-by fees </a:t>
            </a:r>
          </a:p>
          <a:p>
            <a:pPr lvl="2"/>
            <a:r>
              <a:rPr lang="en-US" dirty="0"/>
              <a:t>Late fees </a:t>
            </a:r>
          </a:p>
          <a:p>
            <a:pPr lvl="2"/>
            <a:r>
              <a:rPr lang="en-US" dirty="0"/>
              <a:t>Penalties </a:t>
            </a:r>
          </a:p>
          <a:p>
            <a:pPr lvl="2"/>
            <a:r>
              <a:rPr lang="en-US" dirty="0"/>
              <a:t>Reconnect charges </a:t>
            </a:r>
          </a:p>
          <a:p>
            <a:pPr lvl="2"/>
            <a:r>
              <a:rPr lang="en-US" dirty="0"/>
              <a:t>Developer impact fees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74</a:t>
            </a:fld>
            <a:endParaRPr lang="en-US"/>
          </a:p>
        </p:txBody>
      </p:sp>
    </p:spTree>
    <p:extLst>
      <p:ext uri="{BB962C8B-B14F-4D97-AF65-F5344CB8AC3E}">
        <p14:creationId xmlns:p14="http://schemas.microsoft.com/office/powerpoint/2010/main" val="7572985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868508" cy="1325563"/>
          </a:xfrm>
        </p:spPr>
        <p:txBody>
          <a:bodyPr/>
          <a:lstStyle/>
          <a:p>
            <a:r>
              <a:rPr lang="en-US" dirty="0"/>
              <a:t>Long-term Funding </a:t>
            </a:r>
            <a:r>
              <a:rPr lang="is-IS" dirty="0"/>
              <a:t>…</a:t>
            </a:r>
            <a:endParaRPr lang="en-US" dirty="0"/>
          </a:p>
        </p:txBody>
      </p:sp>
      <p:sp>
        <p:nvSpPr>
          <p:cNvPr id="3" name="Text Placeholder 2"/>
          <p:cNvSpPr>
            <a:spLocks noGrp="1"/>
          </p:cNvSpPr>
          <p:nvPr>
            <p:ph type="body" idx="1"/>
          </p:nvPr>
        </p:nvSpPr>
        <p:spPr/>
        <p:txBody>
          <a:bodyPr>
            <a:normAutofit/>
          </a:bodyPr>
          <a:lstStyle/>
          <a:p>
            <a:r>
              <a:rPr lang="en-US" sz="3200" dirty="0">
                <a:solidFill>
                  <a:srgbClr val="FF0000"/>
                </a:solidFill>
              </a:rPr>
              <a:t>System reserve funds</a:t>
            </a:r>
          </a:p>
        </p:txBody>
      </p:sp>
      <p:sp>
        <p:nvSpPr>
          <p:cNvPr id="4" name="Content Placeholder 3"/>
          <p:cNvSpPr>
            <a:spLocks noGrp="1"/>
          </p:cNvSpPr>
          <p:nvPr>
            <p:ph sz="half" idx="2"/>
          </p:nvPr>
        </p:nvSpPr>
        <p:spPr/>
        <p:txBody>
          <a:bodyPr/>
          <a:lstStyle/>
          <a:p>
            <a:r>
              <a:rPr lang="en-US" dirty="0"/>
              <a:t>Emergency reserves </a:t>
            </a:r>
          </a:p>
          <a:p>
            <a:r>
              <a:rPr lang="en-US" dirty="0"/>
              <a:t>Capital improvement reserves </a:t>
            </a:r>
          </a:p>
          <a:p>
            <a:r>
              <a:rPr lang="en-US" dirty="0"/>
              <a:t>Debt reserves</a:t>
            </a:r>
            <a:br>
              <a:rPr lang="en-US" dirty="0"/>
            </a:br>
            <a:endParaRPr lang="en-US" dirty="0"/>
          </a:p>
          <a:p>
            <a:endParaRPr lang="en-US" dirty="0"/>
          </a:p>
        </p:txBody>
      </p:sp>
      <p:sp>
        <p:nvSpPr>
          <p:cNvPr id="5" name="Text Placeholder 4"/>
          <p:cNvSpPr>
            <a:spLocks noGrp="1"/>
          </p:cNvSpPr>
          <p:nvPr>
            <p:ph type="body" sz="quarter" idx="3"/>
          </p:nvPr>
        </p:nvSpPr>
        <p:spPr>
          <a:xfrm>
            <a:off x="5997575" y="1681163"/>
            <a:ext cx="5710721" cy="823912"/>
          </a:xfrm>
        </p:spPr>
        <p:txBody>
          <a:bodyPr>
            <a:noAutofit/>
          </a:bodyPr>
          <a:lstStyle/>
          <a:p>
            <a:r>
              <a:rPr lang="en-US" sz="2800" dirty="0">
                <a:solidFill>
                  <a:srgbClr val="FF0000"/>
                </a:solidFill>
              </a:rPr>
              <a:t>System generated replacement funds</a:t>
            </a:r>
          </a:p>
        </p:txBody>
      </p:sp>
      <p:sp>
        <p:nvSpPr>
          <p:cNvPr id="6" name="Content Placeholder 5"/>
          <p:cNvSpPr>
            <a:spLocks noGrp="1"/>
          </p:cNvSpPr>
          <p:nvPr>
            <p:ph sz="quarter" idx="4"/>
          </p:nvPr>
        </p:nvSpPr>
        <p:spPr/>
        <p:txBody>
          <a:bodyPr/>
          <a:lstStyle/>
          <a:p>
            <a:r>
              <a:rPr lang="en-US" dirty="0"/>
              <a:t>Bonds </a:t>
            </a:r>
          </a:p>
          <a:p>
            <a:r>
              <a:rPr lang="en-US" dirty="0"/>
              <a:t>T axes</a:t>
            </a:r>
            <a:br>
              <a:rPr lang="en-US" dirty="0"/>
            </a:br>
            <a:endParaRPr lang="en-US" dirty="0"/>
          </a:p>
          <a:p>
            <a:endParaRPr lang="en-US" dirty="0"/>
          </a:p>
        </p:txBody>
      </p:sp>
      <p:sp>
        <p:nvSpPr>
          <p:cNvPr id="7" name="Slide Number Placeholder 6"/>
          <p:cNvSpPr>
            <a:spLocks noGrp="1"/>
          </p:cNvSpPr>
          <p:nvPr>
            <p:ph type="sldNum" sz="quarter" idx="12"/>
          </p:nvPr>
        </p:nvSpPr>
        <p:spPr/>
        <p:txBody>
          <a:bodyPr/>
          <a:lstStyle/>
          <a:p>
            <a:fld id="{AF884385-7E92-484B-8D82-9FA52E8DE9C6}" type="slidenum">
              <a:rPr lang="en-US" smtClean="0"/>
              <a:t>75</a:t>
            </a:fld>
            <a:endParaRPr lang="en-US"/>
          </a:p>
        </p:txBody>
      </p:sp>
    </p:spTree>
    <p:extLst>
      <p:ext uri="{BB962C8B-B14F-4D97-AF65-F5344CB8AC3E}">
        <p14:creationId xmlns:p14="http://schemas.microsoft.com/office/powerpoint/2010/main" val="6418214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Funding </a:t>
            </a:r>
            <a:r>
              <a:rPr lang="is-IS" dirty="0"/>
              <a:t>…</a:t>
            </a:r>
            <a:endParaRPr lang="en-US" dirty="0"/>
          </a:p>
        </p:txBody>
      </p:sp>
      <p:sp>
        <p:nvSpPr>
          <p:cNvPr id="3" name="Text Placeholder 2"/>
          <p:cNvSpPr>
            <a:spLocks noGrp="1"/>
          </p:cNvSpPr>
          <p:nvPr>
            <p:ph type="body" idx="1"/>
          </p:nvPr>
        </p:nvSpPr>
        <p:spPr/>
        <p:txBody>
          <a:bodyPr>
            <a:normAutofit/>
          </a:bodyPr>
          <a:lstStyle/>
          <a:p>
            <a:r>
              <a:rPr lang="en-US" sz="3200" dirty="0">
                <a:solidFill>
                  <a:srgbClr val="FF0000"/>
                </a:solidFill>
              </a:rPr>
              <a:t>Non-System revenues: </a:t>
            </a:r>
          </a:p>
        </p:txBody>
      </p:sp>
      <p:sp>
        <p:nvSpPr>
          <p:cNvPr id="4" name="Content Placeholder 3"/>
          <p:cNvSpPr>
            <a:spLocks noGrp="1"/>
          </p:cNvSpPr>
          <p:nvPr>
            <p:ph sz="half" idx="2"/>
          </p:nvPr>
        </p:nvSpPr>
        <p:spPr/>
        <p:txBody>
          <a:bodyPr/>
          <a:lstStyle/>
          <a:p>
            <a:r>
              <a:rPr lang="en-US" dirty="0"/>
              <a:t>State grants</a:t>
            </a:r>
          </a:p>
          <a:p>
            <a:r>
              <a:rPr lang="en-US" dirty="0"/>
              <a:t>State loans</a:t>
            </a:r>
          </a:p>
          <a:p>
            <a:r>
              <a:rPr lang="en-US" dirty="0"/>
              <a:t>Federal grants</a:t>
            </a:r>
          </a:p>
          <a:p>
            <a:r>
              <a:rPr lang="en-US" dirty="0"/>
              <a:t>Federal loans</a:t>
            </a:r>
          </a:p>
          <a:p>
            <a:r>
              <a:rPr lang="en-US" dirty="0"/>
              <a:t>State or federal loan/grant combinations </a:t>
            </a:r>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7" name="Slide Number Placeholder 6"/>
          <p:cNvSpPr>
            <a:spLocks noGrp="1"/>
          </p:cNvSpPr>
          <p:nvPr>
            <p:ph type="sldNum" sz="quarter" idx="12"/>
          </p:nvPr>
        </p:nvSpPr>
        <p:spPr/>
        <p:txBody>
          <a:bodyPr/>
          <a:lstStyle/>
          <a:p>
            <a:fld id="{AF884385-7E92-484B-8D82-9FA52E8DE9C6}" type="slidenum">
              <a:rPr lang="en-US" smtClean="0"/>
              <a:t>76</a:t>
            </a:fld>
            <a:endParaRPr lang="en-US"/>
          </a:p>
        </p:txBody>
      </p:sp>
    </p:spTree>
    <p:extLst>
      <p:ext uri="{BB962C8B-B14F-4D97-AF65-F5344CB8AC3E}">
        <p14:creationId xmlns:p14="http://schemas.microsoft.com/office/powerpoint/2010/main" val="4672947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a:t>
            </a:r>
            <a:r>
              <a:rPr lang="is-IS" dirty="0"/>
              <a:t>…</a:t>
            </a:r>
            <a:r>
              <a:rPr lang="en-US" dirty="0"/>
              <a:t>Rates and Asset Management</a:t>
            </a:r>
          </a:p>
        </p:txBody>
      </p:sp>
      <p:sp>
        <p:nvSpPr>
          <p:cNvPr id="3" name="Content Placeholder 2"/>
          <p:cNvSpPr>
            <a:spLocks noGrp="1"/>
          </p:cNvSpPr>
          <p:nvPr>
            <p:ph idx="1"/>
          </p:nvPr>
        </p:nvSpPr>
        <p:spPr/>
        <p:txBody>
          <a:bodyPr>
            <a:normAutofit fontScale="92500"/>
          </a:bodyPr>
          <a:lstStyle/>
          <a:p>
            <a:r>
              <a:rPr lang="en-US" dirty="0">
                <a:solidFill>
                  <a:srgbClr val="FF0000"/>
                </a:solidFill>
              </a:rPr>
              <a:t>System revenues are a major component of an asset management plan. </a:t>
            </a:r>
          </a:p>
          <a:p>
            <a:pPr lvl="1"/>
            <a:r>
              <a:rPr lang="en-US" dirty="0"/>
              <a:t>The system revenues will fund the operation and maintenance of the system;</a:t>
            </a:r>
          </a:p>
          <a:p>
            <a:pPr lvl="1"/>
            <a:r>
              <a:rPr lang="en-US" dirty="0"/>
              <a:t>there generally are no outside funding sources for routine operation and maintenance of a water or wastewater utility. </a:t>
            </a:r>
          </a:p>
          <a:p>
            <a:pPr lvl="1"/>
            <a:r>
              <a:rPr lang="en-US" dirty="0"/>
              <a:t>In addition, the rates will need to fund reserve accounts for emergencies, repairs, and debt coverage (for any loans.) </a:t>
            </a:r>
          </a:p>
          <a:p>
            <a:r>
              <a:rPr lang="en-US" dirty="0">
                <a:solidFill>
                  <a:srgbClr val="FF0000"/>
                </a:solidFill>
              </a:rPr>
              <a:t>A well developed rate structure will take into account needs for the water system for the current year as well as needs for the water system in future years, through reserve accounts. </a:t>
            </a:r>
          </a:p>
          <a:p>
            <a:pPr lvl="1"/>
            <a:r>
              <a:rPr lang="en-US" dirty="0"/>
              <a:t>For example, if the water system is anticipating a new regulation that will require additional treatment, the system should be collecting money through the rates to help pay for the needed equipment.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77</a:t>
            </a:fld>
            <a:endParaRPr lang="en-US"/>
          </a:p>
        </p:txBody>
      </p:sp>
    </p:spTree>
    <p:extLst>
      <p:ext uri="{BB962C8B-B14F-4D97-AF65-F5344CB8AC3E}">
        <p14:creationId xmlns:p14="http://schemas.microsoft.com/office/powerpoint/2010/main" val="16178304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a:t>
            </a:r>
            <a:r>
              <a:rPr lang="is-IS" dirty="0"/>
              <a:t>…</a:t>
            </a:r>
            <a:r>
              <a:rPr lang="en-US" dirty="0"/>
              <a:t>Rates and Asset Management</a:t>
            </a:r>
          </a:p>
        </p:txBody>
      </p:sp>
      <p:sp>
        <p:nvSpPr>
          <p:cNvPr id="3" name="Content Placeholder 2"/>
          <p:cNvSpPr>
            <a:spLocks noGrp="1"/>
          </p:cNvSpPr>
          <p:nvPr>
            <p:ph idx="1"/>
          </p:nvPr>
        </p:nvSpPr>
        <p:spPr/>
        <p:txBody>
          <a:bodyPr/>
          <a:lstStyle/>
          <a:p>
            <a:r>
              <a:rPr lang="en-US" sz="3200" dirty="0">
                <a:solidFill>
                  <a:srgbClr val="FF0000"/>
                </a:solidFill>
              </a:rPr>
              <a:t>The rate structure should also anticipate </a:t>
            </a:r>
          </a:p>
          <a:p>
            <a:pPr lvl="1"/>
            <a:r>
              <a:rPr lang="en-US" sz="2800" dirty="0"/>
              <a:t>routine replacements of parts, particularly those parts that wear out regularly. </a:t>
            </a:r>
          </a:p>
          <a:p>
            <a:pPr lvl="1"/>
            <a:r>
              <a:rPr lang="en-US" sz="2800" dirty="0"/>
              <a:t>For example, if the system replaces its chlorinator every 5 years, the rates should cover this expense, rather than seeking state or federal funding to cover these types of needs.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78</a:t>
            </a:fld>
            <a:endParaRPr lang="en-US"/>
          </a:p>
        </p:txBody>
      </p:sp>
    </p:spTree>
    <p:extLst>
      <p:ext uri="{BB962C8B-B14F-4D97-AF65-F5344CB8AC3E}">
        <p14:creationId xmlns:p14="http://schemas.microsoft.com/office/powerpoint/2010/main" val="1895539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Funding Strategy</a:t>
            </a:r>
          </a:p>
        </p:txBody>
      </p:sp>
      <p:sp>
        <p:nvSpPr>
          <p:cNvPr id="3" name="Content Placeholder 2"/>
          <p:cNvSpPr>
            <a:spLocks noGrp="1"/>
          </p:cNvSpPr>
          <p:nvPr>
            <p:ph idx="1"/>
          </p:nvPr>
        </p:nvSpPr>
        <p:spPr/>
        <p:txBody>
          <a:bodyPr>
            <a:normAutofit lnSpcReduction="10000"/>
          </a:bodyPr>
          <a:lstStyle/>
          <a:p>
            <a:r>
              <a:rPr lang="en-US" dirty="0"/>
              <a:t>The objective in preparing long -term financial forecasts is to outline the organization’s future financial requirements based on all information relating to asset creation, maintenance, renewal/rehabilitation and disposals. </a:t>
            </a:r>
          </a:p>
          <a:p>
            <a:pPr lvl="1"/>
            <a:r>
              <a:rPr lang="en-US" dirty="0"/>
              <a:t>Three questions must be answered when preparing the strategy: </a:t>
            </a:r>
          </a:p>
          <a:p>
            <a:pPr lvl="1"/>
            <a:r>
              <a:rPr lang="en-US" dirty="0"/>
              <a:t> What funds are needed to acquire, operate, maintain and renew the asset? </a:t>
            </a:r>
          </a:p>
          <a:p>
            <a:pPr lvl="1"/>
            <a:r>
              <a:rPr lang="en-US" dirty="0"/>
              <a:t> When will the funds be required? </a:t>
            </a:r>
          </a:p>
          <a:p>
            <a:pPr lvl="1"/>
            <a:r>
              <a:rPr lang="en-US" dirty="0"/>
              <a:t> How do these types of funds affect the utilities rates? </a:t>
            </a:r>
          </a:p>
          <a:p>
            <a:r>
              <a:rPr lang="en-US" dirty="0"/>
              <a:t>There are five types of expenditures that a utility needs to plan for. Each type of expenditure has a typical funding source associated with it as well. </a:t>
            </a:r>
            <a:endParaRPr lang="en-US" dirty="0">
              <a:effectLst/>
            </a:endParaRPr>
          </a:p>
        </p:txBody>
      </p:sp>
      <p:sp>
        <p:nvSpPr>
          <p:cNvPr id="4" name="Slide Number Placeholder 3"/>
          <p:cNvSpPr>
            <a:spLocks noGrp="1"/>
          </p:cNvSpPr>
          <p:nvPr>
            <p:ph type="sldNum" sz="quarter" idx="12"/>
          </p:nvPr>
        </p:nvSpPr>
        <p:spPr/>
        <p:txBody>
          <a:bodyPr/>
          <a:lstStyle/>
          <a:p>
            <a:fld id="{AF884385-7E92-484B-8D82-9FA52E8DE9C6}" type="slidenum">
              <a:rPr lang="en-US" smtClean="0"/>
              <a:t>79</a:t>
            </a:fld>
            <a:endParaRPr lang="en-US"/>
          </a:p>
        </p:txBody>
      </p:sp>
    </p:spTree>
    <p:extLst>
      <p:ext uri="{BB962C8B-B14F-4D97-AF65-F5344CB8AC3E}">
        <p14:creationId xmlns:p14="http://schemas.microsoft.com/office/powerpoint/2010/main" val="141878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Asset</a:t>
            </a:r>
            <a:r>
              <a:rPr lang="is-IS" dirty="0"/>
              <a:t>…?/ why care??</a:t>
            </a:r>
            <a:endParaRPr lang="en-US" dirty="0"/>
          </a:p>
        </p:txBody>
      </p:sp>
      <p:sp>
        <p:nvSpPr>
          <p:cNvPr id="3" name="Content Placeholder 2"/>
          <p:cNvSpPr>
            <a:spLocks noGrp="1"/>
          </p:cNvSpPr>
          <p:nvPr>
            <p:ph idx="1"/>
          </p:nvPr>
        </p:nvSpPr>
        <p:spPr/>
        <p:txBody>
          <a:bodyPr>
            <a:normAutofit/>
          </a:bodyPr>
          <a:lstStyle/>
          <a:p>
            <a:r>
              <a:rPr lang="en-US" dirty="0"/>
              <a:t>A community, water or wastewater utility should care about managing its assets in a cost effective manner:</a:t>
            </a:r>
          </a:p>
          <a:p>
            <a:pPr lvl="1"/>
            <a:r>
              <a:rPr lang="en-US" dirty="0"/>
              <a:t>1) These types of assets represent </a:t>
            </a:r>
            <a:r>
              <a:rPr lang="en-US" dirty="0">
                <a:solidFill>
                  <a:srgbClr val="FF0000"/>
                </a:solidFill>
              </a:rPr>
              <a:t>a major public or private investment</a:t>
            </a:r>
            <a:r>
              <a:rPr lang="en-US" dirty="0"/>
              <a:t>; </a:t>
            </a:r>
          </a:p>
          <a:p>
            <a:pPr lvl="1"/>
            <a:r>
              <a:rPr lang="en-US" dirty="0"/>
              <a:t>2) Properly - run infrastructure is </a:t>
            </a:r>
            <a:r>
              <a:rPr lang="en-US" dirty="0">
                <a:solidFill>
                  <a:srgbClr val="FF0000"/>
                </a:solidFill>
              </a:rPr>
              <a:t>important in economic development</a:t>
            </a:r>
            <a:r>
              <a:rPr lang="en-US" dirty="0"/>
              <a:t>; </a:t>
            </a:r>
          </a:p>
          <a:p>
            <a:pPr lvl="1"/>
            <a:r>
              <a:rPr lang="en-US" dirty="0"/>
              <a:t>3) Proper operation and maintenance of a utility is </a:t>
            </a:r>
            <a:r>
              <a:rPr lang="en-US" dirty="0">
                <a:solidFill>
                  <a:srgbClr val="FF0000"/>
                </a:solidFill>
              </a:rPr>
              <a:t>essential for public health and safety; </a:t>
            </a:r>
          </a:p>
          <a:p>
            <a:pPr lvl="1"/>
            <a:r>
              <a:rPr lang="en-US" dirty="0"/>
              <a:t>4) Utility assets provide an </a:t>
            </a:r>
            <a:r>
              <a:rPr lang="en-US" dirty="0">
                <a:solidFill>
                  <a:srgbClr val="FF0000"/>
                </a:solidFill>
              </a:rPr>
              <a:t>essential customer service</a:t>
            </a:r>
            <a:r>
              <a:rPr lang="en-US" dirty="0"/>
              <a:t>; and </a:t>
            </a:r>
          </a:p>
          <a:p>
            <a:pPr lvl="1"/>
            <a:r>
              <a:rPr lang="en-US" dirty="0"/>
              <a:t>5) asset management </a:t>
            </a:r>
            <a:r>
              <a:rPr lang="en-US" dirty="0">
                <a:solidFill>
                  <a:srgbClr val="FF0000"/>
                </a:solidFill>
              </a:rPr>
              <a:t>promotes efficiency and innovation </a:t>
            </a:r>
            <a:r>
              <a:rPr lang="en-US" dirty="0"/>
              <a:t>in the operation of the system. </a:t>
            </a:r>
          </a:p>
          <a:p>
            <a:endParaRPr lang="en-US" dirty="0"/>
          </a:p>
        </p:txBody>
      </p:sp>
      <p:sp>
        <p:nvSpPr>
          <p:cNvPr id="4" name="Slide Number Placeholder 3"/>
          <p:cNvSpPr>
            <a:spLocks noGrp="1"/>
          </p:cNvSpPr>
          <p:nvPr>
            <p:ph type="sldNum" sz="quarter" idx="12"/>
          </p:nvPr>
        </p:nvSpPr>
        <p:spPr/>
        <p:txBody>
          <a:bodyPr/>
          <a:lstStyle/>
          <a:p>
            <a:fld id="{AF884385-7E92-484B-8D82-9FA52E8DE9C6}" type="slidenum">
              <a:rPr lang="en-US" smtClean="0"/>
              <a:t>8</a:t>
            </a:fld>
            <a:endParaRPr lang="en-US"/>
          </a:p>
        </p:txBody>
      </p:sp>
    </p:spTree>
    <p:extLst>
      <p:ext uri="{BB962C8B-B14F-4D97-AF65-F5344CB8AC3E}">
        <p14:creationId xmlns:p14="http://schemas.microsoft.com/office/powerpoint/2010/main" val="14685259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1723" y="20633"/>
            <a:ext cx="9601200" cy="6737684"/>
          </a:xfrm>
          <a:prstGeom prst="rect">
            <a:avLst/>
          </a:prstGeom>
        </p:spPr>
      </p:pic>
      <p:sp>
        <p:nvSpPr>
          <p:cNvPr id="3" name="Slide Number Placeholder 2"/>
          <p:cNvSpPr>
            <a:spLocks noGrp="1"/>
          </p:cNvSpPr>
          <p:nvPr>
            <p:ph type="sldNum" sz="quarter" idx="12"/>
          </p:nvPr>
        </p:nvSpPr>
        <p:spPr/>
        <p:txBody>
          <a:bodyPr/>
          <a:lstStyle/>
          <a:p>
            <a:fld id="{AF884385-7E92-484B-8D82-9FA52E8DE9C6}" type="slidenum">
              <a:rPr lang="en-US" smtClean="0"/>
              <a:t>80</a:t>
            </a:fld>
            <a:endParaRPr lang="en-US"/>
          </a:p>
        </p:txBody>
      </p:sp>
    </p:spTree>
    <p:extLst>
      <p:ext uri="{BB962C8B-B14F-4D97-AF65-F5344CB8AC3E}">
        <p14:creationId xmlns:p14="http://schemas.microsoft.com/office/powerpoint/2010/main" val="1281927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44904" y="0"/>
            <a:ext cx="4941948" cy="6858000"/>
          </a:xfrm>
          <a:prstGeom prst="rect">
            <a:avLst/>
          </a:prstGeom>
        </p:spPr>
      </p:pic>
      <p:sp>
        <p:nvSpPr>
          <p:cNvPr id="3" name="Slide Number Placeholder 2"/>
          <p:cNvSpPr>
            <a:spLocks noGrp="1"/>
          </p:cNvSpPr>
          <p:nvPr>
            <p:ph type="sldNum" sz="quarter" idx="12"/>
          </p:nvPr>
        </p:nvSpPr>
        <p:spPr/>
        <p:txBody>
          <a:bodyPr/>
          <a:lstStyle/>
          <a:p>
            <a:fld id="{AF884385-7E92-484B-8D82-9FA52E8DE9C6}" type="slidenum">
              <a:rPr lang="en-US" smtClean="0"/>
              <a:t>81</a:t>
            </a:fld>
            <a:endParaRPr lang="en-US"/>
          </a:p>
        </p:txBody>
      </p:sp>
    </p:spTree>
    <p:extLst>
      <p:ext uri="{BB962C8B-B14F-4D97-AF65-F5344CB8AC3E}">
        <p14:creationId xmlns:p14="http://schemas.microsoft.com/office/powerpoint/2010/main" val="11014980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1521" y="0"/>
            <a:ext cx="5068957" cy="6858000"/>
          </a:xfrm>
          <a:prstGeom prst="rect">
            <a:avLst/>
          </a:prstGeom>
        </p:spPr>
      </p:pic>
      <p:sp>
        <p:nvSpPr>
          <p:cNvPr id="3" name="Slide Number Placeholder 2"/>
          <p:cNvSpPr>
            <a:spLocks noGrp="1"/>
          </p:cNvSpPr>
          <p:nvPr>
            <p:ph type="sldNum" sz="quarter" idx="12"/>
          </p:nvPr>
        </p:nvSpPr>
        <p:spPr/>
        <p:txBody>
          <a:bodyPr/>
          <a:lstStyle/>
          <a:p>
            <a:fld id="{AF884385-7E92-484B-8D82-9FA52E8DE9C6}" type="slidenum">
              <a:rPr lang="en-US" smtClean="0"/>
              <a:t>82</a:t>
            </a:fld>
            <a:endParaRPr lang="en-US"/>
          </a:p>
        </p:txBody>
      </p:sp>
    </p:spTree>
    <p:extLst>
      <p:ext uri="{BB962C8B-B14F-4D97-AF65-F5344CB8AC3E}">
        <p14:creationId xmlns:p14="http://schemas.microsoft.com/office/powerpoint/2010/main" val="11107153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5207" y="357809"/>
            <a:ext cx="8801584" cy="6142382"/>
          </a:xfrm>
          <a:prstGeom prst="rect">
            <a:avLst/>
          </a:prstGeom>
        </p:spPr>
      </p:pic>
      <p:sp>
        <p:nvSpPr>
          <p:cNvPr id="3" name="Slide Number Placeholder 2"/>
          <p:cNvSpPr>
            <a:spLocks noGrp="1"/>
          </p:cNvSpPr>
          <p:nvPr>
            <p:ph type="sldNum" sz="quarter" idx="12"/>
          </p:nvPr>
        </p:nvSpPr>
        <p:spPr/>
        <p:txBody>
          <a:bodyPr/>
          <a:lstStyle/>
          <a:p>
            <a:fld id="{AF884385-7E92-484B-8D82-9FA52E8DE9C6}" type="slidenum">
              <a:rPr lang="en-US" smtClean="0"/>
              <a:t>83</a:t>
            </a:fld>
            <a:endParaRPr lang="en-US"/>
          </a:p>
        </p:txBody>
      </p:sp>
    </p:spTree>
    <p:extLst>
      <p:ext uri="{BB962C8B-B14F-4D97-AF65-F5344CB8AC3E}">
        <p14:creationId xmlns:p14="http://schemas.microsoft.com/office/powerpoint/2010/main" val="96535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Asset</a:t>
            </a:r>
            <a:r>
              <a:rPr lang="is-IS" dirty="0"/>
              <a:t>…?/ Objective</a:t>
            </a:r>
            <a:endParaRPr lang="en-US" dirty="0"/>
          </a:p>
        </p:txBody>
      </p:sp>
      <p:sp>
        <p:nvSpPr>
          <p:cNvPr id="3" name="Content Placeholder 2"/>
          <p:cNvSpPr>
            <a:spLocks noGrp="1"/>
          </p:cNvSpPr>
          <p:nvPr>
            <p:ph idx="1"/>
          </p:nvPr>
        </p:nvSpPr>
        <p:spPr>
          <a:xfrm>
            <a:off x="838199" y="1368424"/>
            <a:ext cx="10810462" cy="5171523"/>
          </a:xfrm>
        </p:spPr>
        <p:txBody>
          <a:bodyPr>
            <a:noAutofit/>
          </a:bodyPr>
          <a:lstStyle/>
          <a:p>
            <a:r>
              <a:rPr lang="en-US" sz="3600" dirty="0"/>
              <a:t>The intent of asset management is </a:t>
            </a:r>
            <a:r>
              <a:rPr lang="en-US" sz="3600" dirty="0">
                <a:solidFill>
                  <a:srgbClr val="FF0000"/>
                </a:solidFill>
              </a:rPr>
              <a:t>to ensure the long -term sustainability </a:t>
            </a:r>
            <a:r>
              <a:rPr lang="en-US" sz="3600" dirty="0"/>
              <a:t>of the water or wastewater utility. </a:t>
            </a:r>
          </a:p>
          <a:p>
            <a:pPr lvl="1"/>
            <a:r>
              <a:rPr lang="en-US" sz="3600" dirty="0"/>
              <a:t>By helping a utility manager make better decisions on </a:t>
            </a:r>
          </a:p>
          <a:p>
            <a:pPr lvl="2"/>
            <a:r>
              <a:rPr lang="en-US" sz="3200" dirty="0">
                <a:solidFill>
                  <a:srgbClr val="FF0000"/>
                </a:solidFill>
              </a:rPr>
              <a:t>when it is most appropriate </a:t>
            </a:r>
            <a:r>
              <a:rPr lang="en-US" sz="3200" dirty="0"/>
              <a:t>to repair, replace, or rehabilitate particular assets and </a:t>
            </a:r>
          </a:p>
          <a:p>
            <a:pPr lvl="3"/>
            <a:r>
              <a:rPr lang="en-US" sz="2800" dirty="0"/>
              <a:t>by developing a long-term funding strategy, the utility can ensure </a:t>
            </a:r>
          </a:p>
          <a:p>
            <a:pPr lvl="4"/>
            <a:r>
              <a:rPr lang="en-US" sz="2800" dirty="0"/>
              <a:t>its ability to deliver the required level of service perpetually. </a:t>
            </a:r>
          </a:p>
          <a:p>
            <a:endParaRPr lang="en-US" sz="4000" dirty="0"/>
          </a:p>
        </p:txBody>
      </p:sp>
      <p:sp>
        <p:nvSpPr>
          <p:cNvPr id="4" name="Slide Number Placeholder 3"/>
          <p:cNvSpPr>
            <a:spLocks noGrp="1"/>
          </p:cNvSpPr>
          <p:nvPr>
            <p:ph type="sldNum" sz="quarter" idx="12"/>
          </p:nvPr>
        </p:nvSpPr>
        <p:spPr/>
        <p:txBody>
          <a:bodyPr/>
          <a:lstStyle/>
          <a:p>
            <a:fld id="{AF884385-7E92-484B-8D82-9FA52E8DE9C6}" type="slidenum">
              <a:rPr lang="en-US" smtClean="0"/>
              <a:t>9</a:t>
            </a:fld>
            <a:endParaRPr lang="en-US"/>
          </a:p>
        </p:txBody>
      </p:sp>
    </p:spTree>
    <p:extLst>
      <p:ext uri="{BB962C8B-B14F-4D97-AF65-F5344CB8AC3E}">
        <p14:creationId xmlns:p14="http://schemas.microsoft.com/office/powerpoint/2010/main" val="776792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2835</TotalTime>
  <Words>5886</Words>
  <Application>Microsoft Office PowerPoint</Application>
  <PresentationFormat>Widescreen</PresentationFormat>
  <Paragraphs>575</Paragraphs>
  <Slides>83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ArialMT</vt:lpstr>
      <vt:lpstr>Calibri</vt:lpstr>
      <vt:lpstr>Calibri Light</vt:lpstr>
      <vt:lpstr>Courier New</vt:lpstr>
      <vt:lpstr>Office Theme</vt:lpstr>
      <vt:lpstr>Part I – Water Supply</vt:lpstr>
      <vt:lpstr>OUTLINE</vt:lpstr>
      <vt:lpstr>PowerPoint Presentation</vt:lpstr>
      <vt:lpstr>Institutional / Management Perspective/ Framework </vt:lpstr>
      <vt:lpstr>Asset Management</vt:lpstr>
      <vt:lpstr>What is Asset Management?</vt:lpstr>
      <vt:lpstr>What is Asset…?/ Goal</vt:lpstr>
      <vt:lpstr>What is Asset…?/ why care??</vt:lpstr>
      <vt:lpstr>What is Asset…?/ Objective</vt:lpstr>
      <vt:lpstr>What is Asset…?/ Benefit</vt:lpstr>
      <vt:lpstr>Core Components of Asset Management  </vt:lpstr>
      <vt:lpstr>Asset Inventory</vt:lpstr>
      <vt:lpstr>What Do I Own?</vt:lpstr>
      <vt:lpstr>Where are My Assets</vt:lpstr>
      <vt:lpstr>What is the Condition of My Assets?</vt:lpstr>
      <vt:lpstr>What is the Remaining Life of My Assets?</vt:lpstr>
      <vt:lpstr>…Life of Asset</vt:lpstr>
      <vt:lpstr>What is the Value of the Assets? </vt:lpstr>
      <vt:lpstr>…Value of Asset</vt:lpstr>
      <vt:lpstr>Organizing the Asset Inventory </vt:lpstr>
      <vt:lpstr>….Asset Inventory </vt:lpstr>
      <vt:lpstr>… Asset Inventory / Mapping</vt:lpstr>
      <vt:lpstr>Level of Service</vt:lpstr>
      <vt:lpstr>Why a Level of Service Agreement? </vt:lpstr>
      <vt:lpstr>…LOS Agreement</vt:lpstr>
      <vt:lpstr>… LOS/Communication</vt:lpstr>
      <vt:lpstr>…LOS/ Critical Assets</vt:lpstr>
      <vt:lpstr>…LOS/Assessing Overall System Performance </vt:lpstr>
      <vt:lpstr>…LOS/ System performance</vt:lpstr>
      <vt:lpstr>Provide a Direct Link Between Costs and Service </vt:lpstr>
      <vt:lpstr>Serve as an Internal Guide to System Operation and Management  </vt:lpstr>
      <vt:lpstr>Provide Information for Annual Report or Meeting  </vt:lpstr>
      <vt:lpstr>What is the minimum starting point?</vt:lpstr>
      <vt:lpstr>What else should be included in LOS?</vt:lpstr>
      <vt:lpstr>Examples of items that can be included in the Level of Service  </vt:lpstr>
      <vt:lpstr>Examples of items that can be included in the Level of Service </vt:lpstr>
      <vt:lpstr>How can the public be involved in the LOS? </vt:lpstr>
      <vt:lpstr>Can the LOS be Changed Over Time? </vt:lpstr>
      <vt:lpstr>Critical Assets</vt:lpstr>
      <vt:lpstr>…Critical Assets / Determining </vt:lpstr>
      <vt:lpstr>…Critical Assets / Causes of Failure</vt:lpstr>
      <vt:lpstr>Critical… /Assessing </vt:lpstr>
      <vt:lpstr>…/Assessing</vt:lpstr>
      <vt:lpstr>PowerPoint Presentation</vt:lpstr>
      <vt:lpstr>…Criticality / Analysis over time</vt:lpstr>
      <vt:lpstr>Life-Cycle Costing</vt:lpstr>
      <vt:lpstr>…Life-Cycle</vt:lpstr>
      <vt:lpstr>…Life-Cycle</vt:lpstr>
      <vt:lpstr>…Life-Cycle</vt:lpstr>
      <vt:lpstr>…Life-Cycle / Operation and Maintenance</vt:lpstr>
      <vt:lpstr>…Life-Cycle / OM</vt:lpstr>
      <vt:lpstr>…Life-Cycle / OM</vt:lpstr>
      <vt:lpstr>…Life-Cycle / OM Procedure Devt.</vt:lpstr>
      <vt:lpstr>…Life-Cycle / OM Procedure Devt.</vt:lpstr>
      <vt:lpstr>…Life-Cycle / OM Procedure Devt.</vt:lpstr>
      <vt:lpstr>…Life-Cycle / OM Critical Assets</vt:lpstr>
      <vt:lpstr>…Life-Cycle / Repair </vt:lpstr>
      <vt:lpstr>…Life-Cycle / Rehabilitation</vt:lpstr>
      <vt:lpstr>…Life-Cycle / Replacement</vt:lpstr>
      <vt:lpstr>…Life-Cycle / Replacement</vt:lpstr>
      <vt:lpstr>PowerPoint Presentation</vt:lpstr>
      <vt:lpstr>PowerPoint Presentation</vt:lpstr>
      <vt:lpstr>PowerPoint Presentation</vt:lpstr>
      <vt:lpstr>…Life-Cycle / Replacement</vt:lpstr>
      <vt:lpstr>…Life-Cycle / Replacement – Capital Improvement Plan</vt:lpstr>
      <vt:lpstr>…Life-Cycle / Replacement – Capital Improvement Plan</vt:lpstr>
      <vt:lpstr>…Life-Cycle / Replacement – Capital Improvement Plan</vt:lpstr>
      <vt:lpstr>…Life-Cycle / Replacement – Capital Improvement Plan</vt:lpstr>
      <vt:lpstr>PowerPoint Presentation</vt:lpstr>
      <vt:lpstr>PowerPoint Presentation</vt:lpstr>
      <vt:lpstr>PowerPoint Presentation</vt:lpstr>
      <vt:lpstr>PowerPoint Presentation</vt:lpstr>
      <vt:lpstr>Long-term Funding Strategy</vt:lpstr>
      <vt:lpstr>Long-term Funding …</vt:lpstr>
      <vt:lpstr>Long-term Funding …</vt:lpstr>
      <vt:lpstr>Long-term Funding …</vt:lpstr>
      <vt:lpstr>Long term …Rates and Asset Management</vt:lpstr>
      <vt:lpstr>Long term …Rates and Asset Management</vt:lpstr>
      <vt:lpstr>Long-Term Funding Strategy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 – Water Supply</dc:title>
  <dc:creator>Geremew S. Gebrie</dc:creator>
  <cp:lastModifiedBy>lenovo</cp:lastModifiedBy>
  <cp:revision>140</cp:revision>
  <dcterms:created xsi:type="dcterms:W3CDTF">2017-11-07T16:24:28Z</dcterms:created>
  <dcterms:modified xsi:type="dcterms:W3CDTF">2019-12-11T20:21:39Z</dcterms:modified>
</cp:coreProperties>
</file>