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84" r:id="rId13"/>
    <p:sldId id="285" r:id="rId14"/>
    <p:sldId id="286" r:id="rId15"/>
    <p:sldId id="287" r:id="rId16"/>
    <p:sldId id="288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4" autoAdjust="0"/>
    <p:restoredTop sz="93041"/>
  </p:normalViewPr>
  <p:slideViewPr>
    <p:cSldViewPr>
      <p:cViewPr varScale="1">
        <p:scale>
          <a:sx n="61" d="100"/>
          <a:sy n="61" d="100"/>
        </p:scale>
        <p:origin x="145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07%20sem%201\Thesis\RWH%20potenti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Average Daily per capita water demand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Bathroom</c:v>
                </c:pt>
                <c:pt idx="1">
                  <c:v>Dishwashing</c:v>
                </c:pt>
                <c:pt idx="2">
                  <c:v>Taps</c:v>
                </c:pt>
                <c:pt idx="3">
                  <c:v>Washing clothes</c:v>
                </c:pt>
                <c:pt idx="4">
                  <c:v>WC</c:v>
                </c:pt>
                <c:pt idx="5">
                  <c:v>Gardening</c:v>
                </c:pt>
                <c:pt idx="6">
                  <c:v>Other uses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21.5</c:v>
                </c:pt>
                <c:pt idx="1">
                  <c:v>7.7</c:v>
                </c:pt>
                <c:pt idx="2">
                  <c:v>18.5</c:v>
                </c:pt>
                <c:pt idx="3">
                  <c:v>24.6</c:v>
                </c:pt>
                <c:pt idx="4">
                  <c:v>18.5</c:v>
                </c:pt>
                <c:pt idx="5">
                  <c:v>4.5999999999999996</c:v>
                </c:pt>
                <c:pt idx="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A-4DD9-B7F9-C89C382FC49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Average Rainfall</c:v>
                </c:pt>
              </c:strCache>
            </c:strRef>
          </c:tx>
          <c:invertIfNegative val="0"/>
          <c:cat>
            <c:strRef>
              <c:f>Sheet1!$C$2:$N$2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Augest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Sheet1!$C$3:$N$3</c:f>
              <c:numCache>
                <c:formatCode>General</c:formatCode>
                <c:ptCount val="12"/>
                <c:pt idx="0">
                  <c:v>12.4</c:v>
                </c:pt>
                <c:pt idx="1">
                  <c:v>32</c:v>
                </c:pt>
                <c:pt idx="2">
                  <c:v>60.7</c:v>
                </c:pt>
                <c:pt idx="3">
                  <c:v>88.1</c:v>
                </c:pt>
                <c:pt idx="4">
                  <c:v>80.599999999999994</c:v>
                </c:pt>
                <c:pt idx="5">
                  <c:v>144.6</c:v>
                </c:pt>
                <c:pt idx="6">
                  <c:v>274.39999999999958</c:v>
                </c:pt>
                <c:pt idx="7">
                  <c:v>294.8</c:v>
                </c:pt>
                <c:pt idx="8">
                  <c:v>178.1</c:v>
                </c:pt>
                <c:pt idx="9">
                  <c:v>34.6</c:v>
                </c:pt>
                <c:pt idx="10">
                  <c:v>9.4</c:v>
                </c:pt>
                <c:pt idx="1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F-48D7-91D3-BFF1867D1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4842896"/>
        <c:axId val="-2134866576"/>
        <c:axId val="0"/>
      </c:bar3DChart>
      <c:catAx>
        <c:axId val="-213484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4866576"/>
        <c:crosses val="autoZero"/>
        <c:auto val="1"/>
        <c:lblAlgn val="ctr"/>
        <c:lblOffset val="100"/>
        <c:noMultiLvlLbl val="0"/>
      </c:catAx>
      <c:valAx>
        <c:axId val="-213486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842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'Water Consumption at Jemo1'!$K$5</c:f>
              <c:strCache>
                <c:ptCount val="1"/>
                <c:pt idx="0">
                  <c:v>Consumption</c:v>
                </c:pt>
              </c:strCache>
            </c:strRef>
          </c:tx>
          <c:invertIfNegative val="0"/>
          <c:cat>
            <c:strRef>
              <c:f>'Water Consumption at Jemo1'!$L$4:$Q$4</c:f>
              <c:strCache>
                <c:ptCount val="6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Augest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'Water Consumption at Jemo1'!$L$5:$Q$5</c:f>
              <c:numCache>
                <c:formatCode>General</c:formatCode>
                <c:ptCount val="6"/>
                <c:pt idx="0">
                  <c:v>45295</c:v>
                </c:pt>
                <c:pt idx="1">
                  <c:v>40599</c:v>
                </c:pt>
                <c:pt idx="2">
                  <c:v>39540</c:v>
                </c:pt>
                <c:pt idx="3">
                  <c:v>39569</c:v>
                </c:pt>
                <c:pt idx="4">
                  <c:v>39669</c:v>
                </c:pt>
                <c:pt idx="5">
                  <c:v>37471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7-4332-87D6-2C8F5DCD773D}"/>
            </c:ext>
          </c:extLst>
        </c:ser>
        <c:ser>
          <c:idx val="1"/>
          <c:order val="1"/>
          <c:tx>
            <c:strRef>
              <c:f>'Water Consumption at Jemo1'!$K$6</c:f>
              <c:strCache>
                <c:ptCount val="1"/>
                <c:pt idx="0">
                  <c:v>Demand</c:v>
                </c:pt>
              </c:strCache>
            </c:strRef>
          </c:tx>
          <c:invertIfNegative val="0"/>
          <c:cat>
            <c:strRef>
              <c:f>'Water Consumption at Jemo1'!$L$4:$Q$4</c:f>
              <c:strCache>
                <c:ptCount val="6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Augest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'Water Consumption at Jemo1'!$L$6:$Q$6</c:f>
              <c:numCache>
                <c:formatCode>General</c:formatCode>
                <c:ptCount val="6"/>
                <c:pt idx="0">
                  <c:v>124119.6</c:v>
                </c:pt>
                <c:pt idx="1">
                  <c:v>124146</c:v>
                </c:pt>
                <c:pt idx="2">
                  <c:v>124278</c:v>
                </c:pt>
                <c:pt idx="3">
                  <c:v>124449.60000000001</c:v>
                </c:pt>
                <c:pt idx="4">
                  <c:v>124462.8</c:v>
                </c:pt>
                <c:pt idx="5">
                  <c:v>124476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7-4332-87D6-2C8F5DCD7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4853856"/>
        <c:axId val="-2134857424"/>
        <c:axId val="0"/>
      </c:bar3DChart>
      <c:catAx>
        <c:axId val="-2134853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34857424"/>
        <c:crosses val="autoZero"/>
        <c:auto val="1"/>
        <c:lblAlgn val="ctr"/>
        <c:lblOffset val="100"/>
        <c:noMultiLvlLbl val="0"/>
      </c:catAx>
      <c:valAx>
        <c:axId val="-21348574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34853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DEMAND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Single building</c:v>
                </c:pt>
                <c:pt idx="1">
                  <c:v>All buildings</c:v>
                </c:pt>
                <c:pt idx="2">
                  <c:v>All buidings with 110l/c/d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E-47B6-A10E-43AEAD268D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POTABLE DEMAND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Single building</c:v>
                </c:pt>
                <c:pt idx="1">
                  <c:v>All buildings</c:v>
                </c:pt>
                <c:pt idx="2">
                  <c:v>All buidings with 110l/c/d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0.36</c:v>
                </c:pt>
                <c:pt idx="1">
                  <c:v>0.36</c:v>
                </c:pt>
                <c:pt idx="2" formatCode="0.00%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6E-47B6-A10E-43AEAD268D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DEMAND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Single building</c:v>
                </c:pt>
                <c:pt idx="1">
                  <c:v>All buildings</c:v>
                </c:pt>
                <c:pt idx="2">
                  <c:v>All buidings with 110l/c/d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6E-47B6-A10E-43AEAD268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9599968"/>
        <c:axId val="-2139597456"/>
        <c:axId val="0"/>
      </c:bar3DChart>
      <c:catAx>
        <c:axId val="-213959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9597456"/>
        <c:crosses val="autoZero"/>
        <c:auto val="1"/>
        <c:lblAlgn val="ctr"/>
        <c:lblOffset val="100"/>
        <c:noMultiLvlLbl val="0"/>
      </c:catAx>
      <c:valAx>
        <c:axId val="-2139597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39599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FFEBAE-7FAF-4B03-9A94-05261C46B3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CE03D5-1949-439F-B515-1349757C87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 Ch4 Alternative Water Supply Sources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Storages</a:t>
            </a:r>
          </a:p>
        </p:txBody>
      </p:sp>
      <p:sp>
        <p:nvSpPr>
          <p:cNvPr id="230403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smtClean="0"/>
              <a:t>Material</a:t>
            </a:r>
          </a:p>
          <a:p>
            <a:pPr>
              <a:buFont typeface="Wingdings" pitchFamily="2" charset="2"/>
              <a:buAutoNum type="alphaLcParenR"/>
            </a:pPr>
            <a:r>
              <a:rPr lang="en-US" b="1" smtClean="0"/>
              <a:t>Precast concrete                    </a:t>
            </a:r>
          </a:p>
          <a:p>
            <a:pPr>
              <a:buFont typeface="Wingdings" pitchFamily="2" charset="2"/>
              <a:buAutoNum type="alphaLcParenR"/>
            </a:pPr>
            <a:r>
              <a:rPr lang="en-US" b="1" smtClean="0"/>
              <a:t>Steel                 </a:t>
            </a:r>
          </a:p>
          <a:p>
            <a:pPr>
              <a:buFont typeface="Wingdings" pitchFamily="2" charset="2"/>
              <a:buAutoNum type="alphaLcParenR"/>
            </a:pPr>
            <a:r>
              <a:rPr lang="en-US" b="1" smtClean="0"/>
              <a:t>Plastic</a:t>
            </a:r>
          </a:p>
          <a:p>
            <a:pPr>
              <a:buFont typeface="Wingdings" pitchFamily="2" charset="2"/>
              <a:buAutoNum type="alphaLcParenR"/>
            </a:pPr>
            <a:r>
              <a:rPr lang="en-US" b="1" smtClean="0"/>
              <a:t>Ferro cement</a:t>
            </a:r>
          </a:p>
          <a:p>
            <a:pPr>
              <a:buFont typeface="Wingdings" pitchFamily="2" charset="2"/>
              <a:buAutoNum type="alphaLcParenR"/>
            </a:pPr>
            <a:r>
              <a:rPr lang="en-US" b="1" smtClean="0"/>
              <a:t>Bricks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95300" indent="-495300">
              <a:buFont typeface="Wingdings" pitchFamily="2" charset="2"/>
              <a:buNone/>
              <a:defRPr/>
            </a:pPr>
            <a:r>
              <a:rPr lang="en-US" b="1" dirty="0" smtClean="0"/>
              <a:t>Shape</a:t>
            </a:r>
          </a:p>
          <a:p>
            <a:pPr marL="495300" indent="-495300">
              <a:buFont typeface="Arial" charset="0"/>
              <a:buChar char="•"/>
              <a:defRPr/>
            </a:pPr>
            <a:r>
              <a:rPr lang="en-US" b="1" dirty="0" smtClean="0"/>
              <a:t>Sphere</a:t>
            </a:r>
          </a:p>
          <a:p>
            <a:pPr marL="495300" indent="-495300">
              <a:buFont typeface="Arial" charset="0"/>
              <a:buChar char="•"/>
              <a:defRPr/>
            </a:pPr>
            <a:r>
              <a:rPr lang="en-US" b="1" dirty="0" smtClean="0"/>
              <a:t>Cylinder</a:t>
            </a:r>
          </a:p>
          <a:p>
            <a:pPr marL="495300" indent="-495300">
              <a:buFont typeface="Arial" charset="0"/>
              <a:buChar char="•"/>
              <a:defRPr/>
            </a:pPr>
            <a:r>
              <a:rPr lang="en-US" b="1" dirty="0" smtClean="0"/>
              <a:t>Half sphere</a:t>
            </a:r>
          </a:p>
          <a:p>
            <a:pPr marL="495300" indent="-495300">
              <a:buFont typeface="Arial" charset="0"/>
              <a:buChar char="•"/>
              <a:defRPr/>
            </a:pPr>
            <a:r>
              <a:rPr lang="en-US" b="1" dirty="0" smtClean="0"/>
              <a:t>Cube</a:t>
            </a:r>
          </a:p>
          <a:p>
            <a:pPr marL="495300" indent="-495300">
              <a:buFont typeface="Wingdings" pitchFamily="2" charset="2"/>
              <a:buNone/>
              <a:defRPr/>
            </a:pPr>
            <a:endParaRPr lang="en-US" b="1" dirty="0" smtClean="0"/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b="1" dirty="0" smtClean="0"/>
              <a:t>Location</a:t>
            </a:r>
          </a:p>
          <a:p>
            <a:pPr marL="495300" indent="-495300">
              <a:buFont typeface="Wingdings" pitchFamily="2" charset="2"/>
              <a:buAutoNum type="alphaLcParenR"/>
              <a:defRPr/>
            </a:pPr>
            <a:r>
              <a:rPr lang="en-US" b="1" dirty="0" smtClean="0"/>
              <a:t>Above ground</a:t>
            </a:r>
          </a:p>
          <a:p>
            <a:pPr marL="495300" indent="-495300">
              <a:buFont typeface="Wingdings" pitchFamily="2" charset="2"/>
              <a:buAutoNum type="alphaLcParenR"/>
              <a:defRPr/>
            </a:pPr>
            <a:r>
              <a:rPr lang="en-US" b="1" dirty="0" smtClean="0"/>
              <a:t>Underground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485900" y="1295400"/>
          <a:ext cx="651510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48768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5 Breakdown of average daily per capita water demand, </a:t>
            </a:r>
            <a:r>
              <a:rPr lang="en-US" dirty="0" err="1" smtClean="0"/>
              <a:t>Jemo</a:t>
            </a:r>
            <a:r>
              <a:rPr lang="en-US" dirty="0" smtClean="0"/>
              <a:t> I </a:t>
            </a:r>
            <a:r>
              <a:rPr lang="en-US" b="1" dirty="0" smtClean="0"/>
              <a:t>condominium site, Addis Ababa,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45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90600" y="990600"/>
          <a:ext cx="7848600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09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14400" y="1447800"/>
          <a:ext cx="723899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53340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Water consumption rate related to demand at </a:t>
            </a:r>
            <a:r>
              <a:rPr lang="en-US" dirty="0" err="1" smtClean="0"/>
              <a:t>Jemo</a:t>
            </a:r>
            <a:r>
              <a:rPr lang="en-US" dirty="0" smtClean="0"/>
              <a:t> I condominium site, Addis Ababa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amsamwater.com/rain/pchart/supplydemand.php?0=4916&amp;1=10708&amp;2=18301&amp;3=22214&amp;4=23089&amp;5=33951&amp;6=69601&amp;7=70219&amp;8=43655&amp;9=9678&amp;10=2600&amp;11=2239&amp;d=252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119270" cy="292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samsamwater.com/rain/pchart/levelintank.php?0=25&amp;1=13&amp;2=6&amp;3=3&amp;4=0&amp;5=7&amp;6=45&amp;7=84&amp;8=100&amp;9=85&amp;10=65&amp;11=44&amp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6324600" cy="25498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905000" y="6248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Single Residential Building Considering All Demand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amsamwater.com/rain/pchart/supplydemand.php?0=4916&amp;1=10708&amp;2=18301&amp;3=22214&amp;4=23089&amp;5=33951&amp;6=69601&amp;7=70219&amp;8=43655&amp;9=9678&amp;10=2600&amp;11=2239&amp;d=72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120493" cy="25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samsamwater.com/rain/pchart/levelintank.php?0=25&amp;1=13&amp;2=6&amp;3=3&amp;4=0&amp;5=7&amp;6=45&amp;7=84&amp;8=100&amp;9=85&amp;10=65&amp;11=44&amp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40080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43000" y="6096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Single Residential Building Considering Non-Potable Demand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447800" y="685800"/>
          <a:ext cx="6858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5715000"/>
            <a:ext cx="7162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_Toc420137668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Percentage of demand that can be addressed by the RWH at </a:t>
            </a:r>
            <a:r>
              <a:rPr kumimoji="0" lang="en-US" sz="1600" b="1" i="0" u="none" strike="noStrike" cap="none" normalizeH="0" baseline="0" dirty="0" err="1" smtClean="0" bmk="_Toc420137668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Jemo</a:t>
            </a:r>
            <a:r>
              <a:rPr kumimoji="0" lang="en-US" sz="1600" b="1" i="0" u="none" strike="noStrike" cap="none" normalizeH="0" baseline="0" dirty="0" smtClean="0" bmk="_Toc420137668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 condominium site, </a:t>
            </a:r>
            <a:r>
              <a:rPr kumimoji="0" lang="en-US" sz="1600" b="1" i="0" u="none" strike="noStrike" cap="none" normalizeH="0" baseline="0" dirty="0" err="1" smtClean="0" bmk="_Toc420137668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Jemo</a:t>
            </a:r>
            <a:r>
              <a:rPr kumimoji="0" lang="en-US" sz="1600" b="1" i="0" u="none" strike="noStrike" cap="none" normalizeH="0" baseline="0" dirty="0" smtClean="0" bmk="_Toc420137668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Addis Ababa, 2015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/>
              <a:t>How much water can be harvested?</a:t>
            </a:r>
            <a:endParaRPr lang="en-US" sz="4400" dirty="0"/>
          </a:p>
        </p:txBody>
      </p:sp>
      <p:pic>
        <p:nvPicPr>
          <p:cNvPr id="2314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981075"/>
            <a:ext cx="8135938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Grey water Reuse</a:t>
            </a:r>
          </a:p>
        </p:txBody>
      </p:sp>
      <p:sp>
        <p:nvSpPr>
          <p:cNvPr id="232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Sources of Grey water</a:t>
            </a:r>
          </a:p>
        </p:txBody>
      </p:sp>
      <p:pic>
        <p:nvPicPr>
          <p:cNvPr id="2334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200"/>
            <a:ext cx="8064500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Alternative Water Supply 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dirty="0" smtClean="0"/>
              <a:t>Why alternative sources?	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dirty="0" smtClean="0"/>
              <a:t>Dwindling supply from traditional sources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dirty="0" smtClean="0"/>
              <a:t>Development, operation and maintenance of centralized systems are expensive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 smtClean="0"/>
              <a:t>Alternatives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dirty="0" smtClean="0"/>
              <a:t>Rainwater harvesting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dirty="0" smtClean="0"/>
              <a:t>Grey water reuse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dirty="0" smtClean="0"/>
              <a:t>Desalination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dirty="0" smtClean="0"/>
              <a:t>Cloud seeding</a:t>
            </a:r>
          </a:p>
          <a:p>
            <a:pPr lvl="1" algn="just">
              <a:buFont typeface="Arial" charset="0"/>
              <a:buChar char="–"/>
              <a:defRPr/>
            </a:pPr>
            <a:endParaRPr lang="en-US" dirty="0" smtClean="0"/>
          </a:p>
          <a:p>
            <a:pPr lvl="1" algn="just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Greywater</a:t>
            </a:r>
          </a:p>
        </p:txBody>
      </p:sp>
      <p:pic>
        <p:nvPicPr>
          <p:cNvPr id="2344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0" y="2229644"/>
            <a:ext cx="727710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54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/>
              <a:t>Water Reuse- Potential Applications </a:t>
            </a:r>
            <a:endParaRPr lang="en-US" sz="4400" dirty="0"/>
          </a:p>
        </p:txBody>
      </p:sp>
      <p:pic>
        <p:nvPicPr>
          <p:cNvPr id="2355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857250"/>
            <a:ext cx="7858125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Rainwater and Grey water</a:t>
            </a:r>
          </a:p>
        </p:txBody>
      </p:sp>
      <p:pic>
        <p:nvPicPr>
          <p:cNvPr id="2365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0"/>
            <a:ext cx="735806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00062"/>
          </a:xfrm>
        </p:spPr>
        <p:txBody>
          <a:bodyPr/>
          <a:lstStyle/>
          <a:p>
            <a:r>
              <a:rPr lang="en-US" sz="2400" b="1" smtClean="0"/>
              <a:t>Treatment matrix for reclamation and reuse of wastewater</a:t>
            </a:r>
          </a:p>
        </p:txBody>
      </p:sp>
      <p:pic>
        <p:nvPicPr>
          <p:cNvPr id="2375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785813"/>
            <a:ext cx="5846763" cy="5786437"/>
          </a:xfrm>
        </p:spPr>
      </p:pic>
      <p:cxnSp>
        <p:nvCxnSpPr>
          <p:cNvPr id="9" name="Straight Arrow Connector 8"/>
          <p:cNvCxnSpPr/>
          <p:nvPr/>
        </p:nvCxnSpPr>
        <p:spPr>
          <a:xfrm rot="5400000">
            <a:off x="2215356" y="6573044"/>
            <a:ext cx="42703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82612"/>
          </a:xfrm>
        </p:spPr>
        <p:txBody>
          <a:bodyPr/>
          <a:lstStyle/>
          <a:p>
            <a:r>
              <a:rPr lang="en-US" sz="2400" b="1" smtClean="0"/>
              <a:t>Treatment matrix for reclamation and reuse of wastewater</a:t>
            </a:r>
          </a:p>
        </p:txBody>
      </p:sp>
      <p:pic>
        <p:nvPicPr>
          <p:cNvPr id="2385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000125"/>
            <a:ext cx="6286500" cy="5500688"/>
          </a:xfrm>
        </p:spPr>
      </p:pic>
      <p:cxnSp>
        <p:nvCxnSpPr>
          <p:cNvPr id="5" name="Straight Arrow Connector 4"/>
          <p:cNvCxnSpPr/>
          <p:nvPr/>
        </p:nvCxnSpPr>
        <p:spPr>
          <a:xfrm rot="5400000">
            <a:off x="1929606" y="1643857"/>
            <a:ext cx="4270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Desalination of Water with high TDS</a:t>
            </a:r>
            <a:endParaRPr lang="en-US" dirty="0"/>
          </a:p>
        </p:txBody>
      </p:sp>
      <p:pic>
        <p:nvPicPr>
          <p:cNvPr id="2396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825" y="3177381"/>
            <a:ext cx="6610350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Desalination Technologies</a:t>
            </a: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500188"/>
            <a:ext cx="77866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Rainwater Harvesting</a:t>
            </a:r>
          </a:p>
        </p:txBody>
      </p:sp>
      <p:pic>
        <p:nvPicPr>
          <p:cNvPr id="223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387" y="2248694"/>
            <a:ext cx="7515225" cy="376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928688"/>
            <a:ext cx="8215313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Rainwater Harvesting</a:t>
            </a:r>
          </a:p>
        </p:txBody>
      </p:sp>
      <p:sp>
        <p:nvSpPr>
          <p:cNvPr id="22528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smtClean="0"/>
              <a:t>Rainwater can be used for non-potable purposes like toilet flushing, washing, etc</a:t>
            </a:r>
          </a:p>
          <a:p>
            <a:pPr algn="just"/>
            <a:r>
              <a:rPr lang="en-US" smtClean="0"/>
              <a:t>Contributes to the reduction of diffuse pollution</a:t>
            </a:r>
          </a:p>
        </p:txBody>
      </p:sp>
      <p:pic>
        <p:nvPicPr>
          <p:cNvPr id="2252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785938"/>
            <a:ext cx="449580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Comparison of DRWH with other sources</a:t>
            </a:r>
          </a:p>
        </p:txBody>
      </p:sp>
      <p:pic>
        <p:nvPicPr>
          <p:cNvPr id="2263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908050"/>
            <a:ext cx="7416800" cy="558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4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en-US" sz="3600" b="1" smtClean="0"/>
              <a:t>Elements of Rainwater Harvesting System</a:t>
            </a:r>
          </a:p>
        </p:txBody>
      </p:sp>
      <p:pic>
        <p:nvPicPr>
          <p:cNvPr id="227331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0"/>
            <a:ext cx="80724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2" name="Rectangle 10"/>
          <p:cNvSpPr>
            <a:spLocks noChangeArrowheads="1"/>
          </p:cNvSpPr>
          <p:nvPr/>
        </p:nvSpPr>
        <p:spPr bwMode="auto">
          <a:xfrm>
            <a:off x="571500" y="4005263"/>
            <a:ext cx="80724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Rainfall Harvesting Potential (RHP)</a:t>
            </a:r>
          </a:p>
          <a:p>
            <a:endParaRPr lang="en-US" sz="2400" b="1"/>
          </a:p>
          <a:p>
            <a:pPr algn="ctr"/>
            <a:r>
              <a:rPr lang="en-US" sz="2400" b="1"/>
              <a:t>RHP = Rainfall x Collector Area x Runoff coefficient</a:t>
            </a:r>
          </a:p>
          <a:p>
            <a:endParaRPr lang="en-US" sz="2400" b="1"/>
          </a:p>
          <a:p>
            <a:r>
              <a:rPr lang="en-US" sz="2400" b="1"/>
              <a:t>Amount runoff that can be supplied to the user U</a:t>
            </a:r>
          </a:p>
          <a:p>
            <a:endParaRPr lang="en-US" sz="2400" b="1"/>
          </a:p>
          <a:p>
            <a:pPr algn="ctr"/>
            <a:r>
              <a:rPr lang="en-US" sz="2400" b="1"/>
              <a:t>U = Storage efficiency x RHP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Collector-Roof characteristics </a:t>
            </a:r>
            <a:endParaRPr lang="en-US" dirty="0"/>
          </a:p>
        </p:txBody>
      </p:sp>
      <p:graphicFrame>
        <p:nvGraphicFramePr>
          <p:cNvPr id="4" name="Group 102"/>
          <p:cNvGraphicFramePr>
            <a:graphicFrameLocks noGrp="1"/>
          </p:cNvGraphicFramePr>
          <p:nvPr>
            <p:ph idx="1"/>
          </p:nvPr>
        </p:nvGraphicFramePr>
        <p:xfrm>
          <a:off x="457200" y="857250"/>
          <a:ext cx="8258204" cy="5819710"/>
        </p:xfrm>
        <a:graphic>
          <a:graphicData uri="http://schemas.openxmlformats.org/drawingml/2006/table">
            <a:tbl>
              <a:tblPr/>
              <a:tblGrid>
                <a:gridCol w="1778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Type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Runoff coefficient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Notes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9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 I Sheets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&gt; 0.9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Excellent quality water.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Surface is smooth and high temperatures help to sterilize bacteria.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9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Tile (glazed)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0.6 – 0.9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Good quality water.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Unglazed can harbor moulds.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Contamination can exist in tile joints.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83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Asbestos sheets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0.8 – 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New sheets give good quality water.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 evidence of carcinogenic effects by ingestion.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Slightly porous so reduce runoff coefficient and older roofs harbor moulds and even moss.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83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Organic (Thatch)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Poor quality water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Little first flush effect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High turbidity due to dissolved organic material which does not settle.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654050"/>
          </a:xfrm>
        </p:spPr>
        <p:txBody>
          <a:bodyPr/>
          <a:lstStyle/>
          <a:p>
            <a:r>
              <a:rPr lang="en-US" sz="3600" b="1" smtClean="0"/>
              <a:t>Conveyance- Gutter &amp; downpipe</a:t>
            </a:r>
          </a:p>
        </p:txBody>
      </p:sp>
      <p:sp>
        <p:nvSpPr>
          <p:cNvPr id="229379" name="Rectangle 5"/>
          <p:cNvSpPr>
            <a:spLocks noChangeArrowheads="1"/>
          </p:cNvSpPr>
          <p:nvPr/>
        </p:nvSpPr>
        <p:spPr bwMode="auto">
          <a:xfrm>
            <a:off x="1643063" y="1071563"/>
            <a:ext cx="3276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400" b="1">
                <a:cs typeface="Times New Roman" pitchFamily="18" charset="0"/>
              </a:rPr>
              <a:t>Water conveyance</a:t>
            </a:r>
            <a:endParaRPr lang="en-US" sz="1100"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000">
                <a:cs typeface="Times New Roman" pitchFamily="18" charset="0"/>
              </a:rPr>
              <a:t>                                </a:t>
            </a:r>
            <a:r>
              <a:rPr lang="en-US" sz="1200" b="1">
                <a:cs typeface="Times New Roman" pitchFamily="18" charset="0"/>
              </a:rPr>
              <a:t>Q = A v = A 1/n R^2/3 S^1/2</a:t>
            </a:r>
            <a:endParaRPr lang="en-US" sz="1100">
              <a:cs typeface="Times New Roman" pitchFamily="18" charset="0"/>
            </a:endParaRPr>
          </a:p>
          <a:p>
            <a:pPr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400" b="1">
                <a:cs typeface="Times New Roman" pitchFamily="18" charset="0"/>
              </a:rPr>
              <a:t>Interception</a:t>
            </a:r>
            <a:endParaRPr lang="en-US" sz="1100"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endParaRPr lang="en-US">
              <a:cs typeface="Times New Roman" pitchFamily="18" charset="0"/>
            </a:endParaRPr>
          </a:p>
        </p:txBody>
      </p:sp>
      <p:pic>
        <p:nvPicPr>
          <p:cNvPr id="229380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71688"/>
            <a:ext cx="61007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Rectangle 6"/>
          <p:cNvSpPr>
            <a:spLocks noChangeArrowheads="1"/>
          </p:cNvSpPr>
          <p:nvPr/>
        </p:nvSpPr>
        <p:spPr bwMode="auto">
          <a:xfrm>
            <a:off x="990600" y="5002213"/>
            <a:ext cx="72961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600" b="1">
                <a:cs typeface="Times New Roman" pitchFamily="18" charset="0"/>
              </a:rPr>
              <a:t>Gutter type</a:t>
            </a:r>
            <a:endParaRPr lang="en-US" sz="1600"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600" b="1">
                <a:cs typeface="Times New Roman" pitchFamily="18" charset="0"/>
              </a:rPr>
              <a:t>            a) Plastic                    b) Aluminum                    c) Steel  </a:t>
            </a:r>
            <a:endParaRPr lang="en-US" sz="1600"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600" b="1">
                <a:cs typeface="Times New Roman" pitchFamily="18" charset="0"/>
              </a:rPr>
              <a:t>     </a:t>
            </a:r>
            <a:endParaRPr lang="en-US" sz="1600"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600" b="1">
                <a:cs typeface="Times New Roman" pitchFamily="18" charset="0"/>
              </a:rPr>
              <a:t>            d) Wood &amp; Bamboo   e) Half Pipe                         f) flexible guttering</a:t>
            </a:r>
            <a:endParaRPr lang="en-US" sz="16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380</Words>
  <Application>Microsoft Office PowerPoint</Application>
  <PresentationFormat>On-screen Show (4:3)</PresentationFormat>
  <Paragraphs>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Constantia</vt:lpstr>
      <vt:lpstr>Symbol</vt:lpstr>
      <vt:lpstr>Times New Roman</vt:lpstr>
      <vt:lpstr>Wingdings</vt:lpstr>
      <vt:lpstr>Wingdings 2</vt:lpstr>
      <vt:lpstr>Flow</vt:lpstr>
      <vt:lpstr>Part I Ch4 Alternative Water Supply Sources</vt:lpstr>
      <vt:lpstr>Alternative Water Supply Sources</vt:lpstr>
      <vt:lpstr>Rainwater Harvesting</vt:lpstr>
      <vt:lpstr>PowerPoint Presentation</vt:lpstr>
      <vt:lpstr>Rainwater Harvesting</vt:lpstr>
      <vt:lpstr>Comparison of DRWH with other sources</vt:lpstr>
      <vt:lpstr>Elements of Rainwater Harvesting System</vt:lpstr>
      <vt:lpstr>Collector-Roof characteristics </vt:lpstr>
      <vt:lpstr>Conveyance- Gutter &amp; downpipe</vt:lpstr>
      <vt:lpstr>Storages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much water can be harvested?</vt:lpstr>
      <vt:lpstr>Grey water Reuse</vt:lpstr>
      <vt:lpstr>Sources of Grey water</vt:lpstr>
      <vt:lpstr>Characteristics of Greywater</vt:lpstr>
      <vt:lpstr>Water Reuse- Potential Applications </vt:lpstr>
      <vt:lpstr>Use of Rainwater and Grey water</vt:lpstr>
      <vt:lpstr>Treatment matrix for reclamation and reuse of wastewater</vt:lpstr>
      <vt:lpstr>Treatment matrix for reclamation and reuse of wastewater</vt:lpstr>
      <vt:lpstr>Desalination of Water with high TDS</vt:lpstr>
      <vt:lpstr>Desalination Technologies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Water Supply Sources</dc:title>
  <dc:creator>Vostro-3550 L(64bit)</dc:creator>
  <cp:lastModifiedBy>lenovo</cp:lastModifiedBy>
  <cp:revision>18</cp:revision>
  <dcterms:created xsi:type="dcterms:W3CDTF">2012-12-17T19:32:06Z</dcterms:created>
  <dcterms:modified xsi:type="dcterms:W3CDTF">2019-12-12T05:19:41Z</dcterms:modified>
</cp:coreProperties>
</file>