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04" r:id="rId3"/>
    <p:sldId id="258" r:id="rId4"/>
    <p:sldId id="263" r:id="rId5"/>
    <p:sldId id="272" r:id="rId6"/>
    <p:sldId id="259" r:id="rId7"/>
    <p:sldId id="260" r:id="rId8"/>
    <p:sldId id="303" r:id="rId9"/>
    <p:sldId id="262" r:id="rId10"/>
    <p:sldId id="279" r:id="rId11"/>
    <p:sldId id="281" r:id="rId12"/>
    <p:sldId id="284" r:id="rId13"/>
    <p:sldId id="283" r:id="rId14"/>
    <p:sldId id="291" r:id="rId15"/>
    <p:sldId id="301" r:id="rId16"/>
    <p:sldId id="289" r:id="rId17"/>
    <p:sldId id="290" r:id="rId18"/>
    <p:sldId id="292" r:id="rId19"/>
    <p:sldId id="293" r:id="rId20"/>
    <p:sldId id="294" r:id="rId21"/>
    <p:sldId id="261" r:id="rId22"/>
    <p:sldId id="295" r:id="rId23"/>
    <p:sldId id="300" r:id="rId24"/>
    <p:sldId id="270" r:id="rId25"/>
    <p:sldId id="296" r:id="rId26"/>
    <p:sldId id="305" r:id="rId27"/>
    <p:sldId id="298" r:id="rId28"/>
    <p:sldId id="297" r:id="rId29"/>
    <p:sldId id="274" r:id="rId30"/>
    <p:sldId id="273" r:id="rId31"/>
    <p:sldId id="299" r:id="rId32"/>
    <p:sldId id="257" r:id="rId33"/>
    <p:sldId id="30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/>
    <p:restoredTop sz="93053"/>
  </p:normalViewPr>
  <p:slideViewPr>
    <p:cSldViewPr snapToGrid="0" snapToObjects="1">
      <p:cViewPr varScale="1">
        <p:scale>
          <a:sx n="52" d="100"/>
          <a:sy n="52" d="100"/>
        </p:scale>
        <p:origin x="9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8BD99-0A41-294E-A9BE-2F6148B68047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9C069-ACEF-BA49-AA40-9D646CBC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5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19D91257-26D3-D444-8FC6-0401C2B3C3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84630BB7-8DF7-8F4E-8872-F1F1808D53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70F7B10C-C59C-4746-9C97-3EF699D7AE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9104F19-3220-4045-AAB4-0C2396658F08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5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6E3D0-FDF6-7047-B9F6-B441D0FC2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D8892-25E1-0943-809A-A984F7579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F3B8A-3E72-A942-AD4D-775E9EC6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2BD1-BBEB-0947-90E3-C168E7C926B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11F19-A721-3948-BA69-9186DD9A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1B7F3-F136-7F4F-BA37-5B52A64D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1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F792B-9ADF-054B-804A-1C8EC8C2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0CB46-D8D5-9441-B6B2-949B82371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1FB3D-0C84-BB4F-B056-91E0B1FEA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2BD1-BBEB-0947-90E3-C168E7C926B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FA894-991C-004C-8CB7-557371483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E5E18-A6D2-734C-BB47-954331AE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52E7A2-FFB8-8D41-A9C6-499782C83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F4AD3-EE23-C04F-A0A6-503F50963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2BA6C-20CE-1541-8A72-34C915B0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2BD1-BBEB-0947-90E3-C168E7C926B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8FFB1-C51B-034E-80B2-E289B5E3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C53EF-FF16-C54A-BB8D-CAF19C8A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ED4F6-E76B-FC45-9C52-5D40F88B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9676E-883E-BB4E-9A44-2A8ECC5DC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2E371-9B33-CE47-AE0B-4881144F5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2BD1-BBEB-0947-90E3-C168E7C926B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F866C-843E-AB46-B6AF-6CD92433E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A6F7E-0CF8-0748-BF63-3BF41846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1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2D05-7BE5-DF40-9FEF-3BA35812B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BF941-E591-6743-8BD4-E93C37F6D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06C03-90B3-1B42-9704-3D380AE54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2BD1-BBEB-0947-90E3-C168E7C926B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84C61-04F7-BA45-BA48-2D000369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08DB7-7C41-8244-A886-13D7458B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1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BB9F-4A2C-B648-B76E-8771F0F2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250E9-A11F-3A40-8E2C-B49DC907C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65212-4309-4745-A113-82A96E6A9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0C9B1-FC5C-CF44-BCEC-BD33AB54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2BD1-BBEB-0947-90E3-C168E7C926B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BF70F-A318-1A4C-9EC2-5DC3FB43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78E77-0548-6B4C-AB8D-92CCEB8B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5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00266-8C96-8F4B-8A7A-B9CE7CEA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EF5C0-AAFC-CD47-8EA1-9FA6DD3F8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58A12-7083-B642-BDC8-591974D7F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0E94F-3374-9D40-86AE-79EEC7A4A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0D6D2-BDF9-9348-88FC-3AE1C0EA5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0F3E17-4686-7842-9FC3-370FE534A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2BD1-BBEB-0947-90E3-C168E7C926B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351686-B9D1-744B-BBC9-2CC846DF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ADFC9-37B9-5D40-BF19-9F24F888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7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E58C-720F-2C4A-A858-D7831FC9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B328-9CA2-FC4C-8D76-6FD42D40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2BD1-BBEB-0947-90E3-C168E7C926B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CBB34-A7E4-0B48-8300-25B432C0B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C64B1-D561-E24C-B1C2-86A166E7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6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9BF95-BFC4-1F43-BFCB-DB3345AF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2BD1-BBEB-0947-90E3-C168E7C926B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48185-59D5-A840-B185-BED38291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E022D-B073-E841-9DA6-D1F294AB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8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DCB81-3F3F-C942-B4CC-8BE05BCE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B6181-DB3F-B640-874E-1AC654ECF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C3853-C170-8340-882B-C5BF451D9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82B21-1035-014D-AAFC-022192A9E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2BD1-BBEB-0947-90E3-C168E7C926B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BA39C-4EB2-624C-BC60-3E14EE19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D1027-F4DD-D341-9B0D-E6191986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3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8F50-E629-BF44-B658-8CD89988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1D8F67-EB2F-C547-81AD-A15351896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81873-3B38-7B44-AD4E-BD89F659F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9ABC4-C788-8845-80C4-5F33B02E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2BD1-BBEB-0947-90E3-C168E7C926B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B999E-8665-EE45-8E0F-5DCEDCF6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30147-B8E1-7844-8963-C01E5A82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6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53FB0-1BBC-964B-9F85-444E995D3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FF94A-6E6A-5D4D-9021-1C7D8BA58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31C3A-B91E-F141-8F01-C5AA77E03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D2BD1-BBEB-0947-90E3-C168E7C926B5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9D3A1-2833-5E47-9636-3923E84A9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B409D-9489-C64B-A61B-554642D0E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A7D5-830D-6D48-B662-7C8D7F8E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9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7192F-CF01-E445-9AB3-129872F5C6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II Sanitary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DF27D-CA97-924E-BC4A-ADF17E9D2F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Chapter2b  :  Component Treatment System</a:t>
            </a:r>
          </a:p>
          <a:p>
            <a:r>
              <a:rPr lang="en-US" dirty="0" err="1"/>
              <a:t>Geremew</a:t>
            </a:r>
            <a:r>
              <a:rPr lang="en-US" dirty="0"/>
              <a:t> </a:t>
            </a:r>
            <a:r>
              <a:rPr lang="en-US" dirty="0" err="1"/>
              <a:t>Sahilu</a:t>
            </a:r>
            <a:r>
              <a:rPr lang="en-US" dirty="0"/>
              <a:t> (PhD)</a:t>
            </a:r>
          </a:p>
        </p:txBody>
      </p:sp>
    </p:spTree>
    <p:extLst>
      <p:ext uri="{BB962C8B-B14F-4D97-AF65-F5344CB8AC3E}">
        <p14:creationId xmlns:p14="http://schemas.microsoft.com/office/powerpoint/2010/main" val="39881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320040"/>
            <a:ext cx="9875520" cy="1527048"/>
          </a:xfrm>
        </p:spPr>
        <p:txBody>
          <a:bodyPr>
            <a:noAutofit/>
          </a:bodyPr>
          <a:lstStyle/>
          <a:p>
            <a:r>
              <a:rPr lang="en-US" sz="3840" b="1" dirty="0"/>
              <a:t/>
            </a:r>
            <a:br>
              <a:rPr lang="en-US" sz="3840" b="1" dirty="0"/>
            </a:br>
            <a:r>
              <a:rPr lang="en-US" sz="4320" b="1" dirty="0"/>
              <a:t> ON-SITE COLLECTION AND TREATMENT</a:t>
            </a:r>
            <a:br>
              <a:rPr lang="en-US" sz="4320" b="1" dirty="0"/>
            </a:br>
            <a:r>
              <a:rPr lang="en-US" sz="4320" b="1" dirty="0"/>
              <a:t>OF WASTEWATER</a:t>
            </a:r>
            <a:endParaRPr lang="en-US" sz="384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965960"/>
            <a:ext cx="9875520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/>
              <a:t>• 	When </a:t>
            </a:r>
            <a:r>
              <a:rPr lang="en-US" b="1" dirty="0">
                <a:solidFill>
                  <a:srgbClr val="FF0000"/>
                </a:solidFill>
              </a:rPr>
              <a:t>flush toilets </a:t>
            </a:r>
            <a:r>
              <a:rPr lang="en-US" b="1" dirty="0"/>
              <a:t>are used,</a:t>
            </a:r>
            <a:r>
              <a:rPr lang="en-US" b="1" dirty="0">
                <a:solidFill>
                  <a:srgbClr val="FF0000"/>
                </a:solidFill>
              </a:rPr>
              <a:t> on-site collection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treatment of the wastewater </a:t>
            </a:r>
            <a:r>
              <a:rPr lang="en-US" b="1" dirty="0"/>
              <a:t>(combined toilet flush water and grey water) is required </a:t>
            </a:r>
            <a:r>
              <a:rPr lang="en-US" b="1" dirty="0">
                <a:solidFill>
                  <a:srgbClr val="FF0000"/>
                </a:solidFill>
              </a:rPr>
              <a:t>if population densities are too low to make centralized collection of wastewater economical.</a:t>
            </a:r>
          </a:p>
          <a:p>
            <a:pPr algn="just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In locations </a:t>
            </a:r>
            <a:r>
              <a:rPr lang="en-US" b="1" dirty="0">
                <a:solidFill>
                  <a:srgbClr val="FF0000"/>
                </a:solidFill>
              </a:rPr>
              <a:t>where sewers and a centralized wastewater treatment system</a:t>
            </a:r>
            <a:r>
              <a:rPr lang="en-US" b="1" dirty="0"/>
              <a:t> are </a:t>
            </a:r>
            <a:r>
              <a:rPr lang="en-US" b="1" dirty="0">
                <a:solidFill>
                  <a:srgbClr val="FF0000"/>
                </a:solidFill>
              </a:rPr>
              <a:t>not available</a:t>
            </a:r>
            <a:r>
              <a:rPr lang="en-US" b="1" dirty="0"/>
              <a:t>, on </a:t>
            </a:r>
            <a:r>
              <a:rPr lang="en-US" b="1" dirty="0">
                <a:solidFill>
                  <a:srgbClr val="FF0000"/>
                </a:solidFill>
              </a:rPr>
              <a:t>site disposal must be used</a:t>
            </a:r>
          </a:p>
          <a:p>
            <a:pPr>
              <a:buNone/>
            </a:pPr>
            <a:endParaRPr lang="en-US" b="1" dirty="0"/>
          </a:p>
          <a:p>
            <a:pPr algn="just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502920"/>
            <a:ext cx="9875520" cy="1143000"/>
          </a:xfrm>
        </p:spPr>
        <p:txBody>
          <a:bodyPr>
            <a:normAutofit/>
          </a:bodyPr>
          <a:lstStyle/>
          <a:p>
            <a:r>
              <a:rPr lang="en-US" sz="4320" b="1" dirty="0"/>
              <a:t>SEPTIC TANK AND LEACH FIELD</a:t>
            </a:r>
            <a:endParaRPr lang="en-US" sz="432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dirty="0"/>
              <a:t>•  A typical system consists of a settling chamber (e.g., septic tank) from which the </a:t>
            </a:r>
            <a:r>
              <a:rPr lang="en-US" b="1" dirty="0">
                <a:solidFill>
                  <a:srgbClr val="FF0000"/>
                </a:solidFill>
              </a:rPr>
              <a:t>liquid supernatant</a:t>
            </a:r>
            <a:r>
              <a:rPr lang="en-US" b="1" dirty="0"/>
              <a:t> is </a:t>
            </a:r>
            <a:r>
              <a:rPr lang="en-US" b="1" dirty="0">
                <a:solidFill>
                  <a:srgbClr val="FF0000"/>
                </a:solidFill>
              </a:rPr>
              <a:t>discharged to a leach field</a:t>
            </a:r>
          </a:p>
          <a:p>
            <a:pPr algn="just">
              <a:buNone/>
            </a:pPr>
            <a:endParaRPr lang="en-US" b="1" dirty="0"/>
          </a:p>
          <a:p>
            <a:pPr algn="just">
              <a:buNone/>
            </a:pPr>
            <a:r>
              <a:rPr lang="en-US" b="1" dirty="0"/>
              <a:t>• A typical </a:t>
            </a:r>
            <a:r>
              <a:rPr lang="en-US" b="1" dirty="0">
                <a:solidFill>
                  <a:srgbClr val="FF0000"/>
                </a:solidFill>
              </a:rPr>
              <a:t>leach field </a:t>
            </a:r>
            <a:r>
              <a:rPr lang="en-US" b="1" dirty="0"/>
              <a:t>consists of </a:t>
            </a:r>
            <a:r>
              <a:rPr lang="en-US" b="1" dirty="0">
                <a:solidFill>
                  <a:srgbClr val="FF0000"/>
                </a:solidFill>
              </a:rPr>
              <a:t>perforated pipes </a:t>
            </a:r>
            <a:r>
              <a:rPr lang="en-US" b="1" dirty="0"/>
              <a:t>that distribute the water at the base of </a:t>
            </a:r>
            <a:r>
              <a:rPr lang="en-US" b="1" dirty="0">
                <a:solidFill>
                  <a:srgbClr val="FF0000"/>
                </a:solidFill>
              </a:rPr>
              <a:t>a gravel-lined ditch</a:t>
            </a:r>
          </a:p>
          <a:p>
            <a:pPr algn="just">
              <a:buNone/>
            </a:pPr>
            <a:endParaRPr lang="en-US" b="1" dirty="0"/>
          </a:p>
          <a:p>
            <a:pPr algn="just">
              <a:buNone/>
            </a:pPr>
            <a:r>
              <a:rPr lang="en-US" b="1" dirty="0"/>
              <a:t>• The </a:t>
            </a:r>
            <a:r>
              <a:rPr lang="en-US" b="1" dirty="0">
                <a:solidFill>
                  <a:srgbClr val="FF0000"/>
                </a:solidFill>
              </a:rPr>
              <a:t>degree of treatment </a:t>
            </a:r>
            <a:r>
              <a:rPr lang="en-US" b="1" dirty="0"/>
              <a:t>provided by the soil is highly dependent on local factors </a:t>
            </a:r>
            <a:r>
              <a:rPr lang="en-US" b="1" dirty="0">
                <a:solidFill>
                  <a:srgbClr val="FF0000"/>
                </a:solidFill>
              </a:rPr>
              <a:t>(e.g., soil type, temperature, and distance to groundwater)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poorly designed </a:t>
            </a:r>
            <a:r>
              <a:rPr lang="en-US" b="1" dirty="0"/>
              <a:t>systems can cause </a:t>
            </a:r>
            <a:r>
              <a:rPr lang="en-US" b="1" dirty="0">
                <a:solidFill>
                  <a:srgbClr val="FF0000"/>
                </a:solidFill>
              </a:rPr>
              <a:t>significant groundwater contamination</a:t>
            </a:r>
          </a:p>
        </p:txBody>
      </p:sp>
    </p:spTree>
    <p:extLst>
      <p:ext uri="{BB962C8B-B14F-4D97-AF65-F5344CB8AC3E}">
        <p14:creationId xmlns:p14="http://schemas.microsoft.com/office/powerpoint/2010/main" val="14314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4060" y="485776"/>
            <a:ext cx="826389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90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-228600"/>
            <a:ext cx="9875520" cy="1143000"/>
          </a:xfrm>
        </p:spPr>
        <p:txBody>
          <a:bodyPr>
            <a:normAutofit fontScale="90000"/>
          </a:bodyPr>
          <a:lstStyle/>
          <a:p>
            <a:r>
              <a:rPr lang="en-US" sz="4320" b="1" dirty="0"/>
              <a:t>OPTIONS FOR FURTHER ON-SITE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960120"/>
            <a:ext cx="9875520" cy="589788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360" b="1" dirty="0"/>
              <a:t>• 	</a:t>
            </a:r>
            <a:r>
              <a:rPr lang="en-US" sz="2400" b="1" dirty="0">
                <a:solidFill>
                  <a:srgbClr val="FF0000"/>
                </a:solidFill>
              </a:rPr>
              <a:t>Additional treatment of wastewater </a:t>
            </a:r>
            <a:r>
              <a:rPr lang="en-US" sz="2400" b="1" dirty="0"/>
              <a:t>at the household level may be desirable, either to enable reuse of treated effluent or because the soil conditions in the leach field do not provide adequate treatment</a:t>
            </a:r>
          </a:p>
          <a:p>
            <a:pPr algn="just">
              <a:buNone/>
            </a:pPr>
            <a:endParaRPr lang="en-US" sz="960" b="1" dirty="0"/>
          </a:p>
          <a:p>
            <a:pPr algn="just">
              <a:buNone/>
            </a:pPr>
            <a:r>
              <a:rPr lang="en-US" sz="2400" b="1" dirty="0"/>
              <a:t>• </a:t>
            </a:r>
            <a:r>
              <a:rPr lang="en-US" sz="2400" b="1" dirty="0">
                <a:solidFill>
                  <a:srgbClr val="FF0000"/>
                </a:solidFill>
              </a:rPr>
              <a:t>	A wide range of technologies is available. </a:t>
            </a:r>
            <a:r>
              <a:rPr lang="en-US" sz="2400" b="1" dirty="0"/>
              <a:t>– For example, </a:t>
            </a:r>
            <a:r>
              <a:rPr lang="en-US" sz="2400" b="1" dirty="0">
                <a:solidFill>
                  <a:srgbClr val="FF0000"/>
                </a:solidFill>
              </a:rPr>
              <a:t>an intermittent sand filter </a:t>
            </a:r>
            <a:r>
              <a:rPr lang="en-US" sz="2400" b="1" dirty="0"/>
              <a:t>can be used, which mimics soil treatment. Pressurized wastewater is distributed at the top in intermittent doses, and </a:t>
            </a:r>
            <a:r>
              <a:rPr lang="en-US" sz="2400" b="1" dirty="0">
                <a:solidFill>
                  <a:srgbClr val="FF0000"/>
                </a:solidFill>
              </a:rPr>
              <a:t>a bio-film on the unsaturated sand provides treatment as the water trickles through</a:t>
            </a:r>
          </a:p>
          <a:p>
            <a:pPr algn="just">
              <a:buNone/>
            </a:pPr>
            <a:endParaRPr lang="en-US" sz="720" b="1" dirty="0"/>
          </a:p>
          <a:p>
            <a:pPr algn="just">
              <a:buNone/>
            </a:pPr>
            <a:r>
              <a:rPr lang="en-US" sz="2400" b="1" dirty="0"/>
              <a:t>• 	Another option, which has received significant attention recently, is </a:t>
            </a:r>
            <a:r>
              <a:rPr lang="en-US" sz="2400" b="1" dirty="0">
                <a:solidFill>
                  <a:srgbClr val="FF0000"/>
                </a:solidFill>
              </a:rPr>
              <a:t>constructed wetlands</a:t>
            </a:r>
          </a:p>
          <a:p>
            <a:pPr algn="just">
              <a:buNone/>
            </a:pPr>
            <a:endParaRPr lang="en-US" sz="1260" b="1" dirty="0"/>
          </a:p>
          <a:p>
            <a:pPr algn="just">
              <a:buNone/>
            </a:pPr>
            <a:r>
              <a:rPr lang="en-US" sz="2400" b="1" dirty="0"/>
              <a:t>• 	Other options mimic larger scale processes, but many are very expensive, and few have undergone rigorous, long-term testing</a:t>
            </a:r>
          </a:p>
        </p:txBody>
      </p:sp>
    </p:spTree>
    <p:extLst>
      <p:ext uri="{BB962C8B-B14F-4D97-AF65-F5344CB8AC3E}">
        <p14:creationId xmlns:p14="http://schemas.microsoft.com/office/powerpoint/2010/main" val="39017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685800"/>
            <a:ext cx="9875520" cy="1143000"/>
          </a:xfrm>
        </p:spPr>
        <p:txBody>
          <a:bodyPr>
            <a:normAutofit/>
          </a:bodyPr>
          <a:lstStyle/>
          <a:p>
            <a:r>
              <a:rPr lang="en-US" dirty="0"/>
              <a:t>Natural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b="1" dirty="0">
                <a:solidFill>
                  <a:srgbClr val="FF0000"/>
                </a:solidFill>
              </a:rPr>
              <a:t>Waste stabilization ponds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b="1" dirty="0">
                <a:solidFill>
                  <a:srgbClr val="FF0000"/>
                </a:solidFill>
              </a:rPr>
              <a:t>Constructed wetlands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b="1" dirty="0">
                <a:solidFill>
                  <a:srgbClr val="FF0000"/>
                </a:solidFill>
              </a:rPr>
              <a:t>Soil-based treatment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D326EC-F3D6-6045-A14D-5DC368B18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34" y="0"/>
            <a:ext cx="48006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98DA7A-7A21-3943-B2E1-C8CF93696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734" y="-59634"/>
            <a:ext cx="6313674" cy="3575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D65899-3E45-5F4C-9FB1-67CA79844A50}"/>
              </a:ext>
            </a:extLst>
          </p:cNvPr>
          <p:cNvSpPr txBox="1"/>
          <p:nvPr/>
        </p:nvSpPr>
        <p:spPr>
          <a:xfrm>
            <a:off x="5812734" y="3337116"/>
            <a:ext cx="5905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Nature Based Solutions and Water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NBS for Managing Water Availability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NBS for Managing Water Quality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NBS for Managing Water Related Risks, </a:t>
            </a:r>
            <a:r>
              <a:rPr lang="en-US" sz="2400" dirty="0" err="1"/>
              <a:t>Vulnerablitiy</a:t>
            </a:r>
            <a:r>
              <a:rPr lang="en-US" sz="2400" dirty="0"/>
              <a:t> and Climate Change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/>
              <a:t>Etc</a:t>
            </a:r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557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0"/>
            <a:ext cx="987552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320" b="1" dirty="0">
                <a:solidFill>
                  <a:srgbClr val="FF0000"/>
                </a:solidFill>
              </a:rPr>
              <a:t> NATURAL TREATMENT SYSTEMS (NTSs)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560" y="1234440"/>
            <a:ext cx="9875520" cy="53035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80" b="1" dirty="0"/>
              <a:t>• Rely on </a:t>
            </a:r>
            <a:r>
              <a:rPr lang="en-US" sz="2880" b="1" dirty="0">
                <a:solidFill>
                  <a:srgbClr val="FF0000"/>
                </a:solidFill>
              </a:rPr>
              <a:t>ecological processes </a:t>
            </a:r>
            <a:r>
              <a:rPr lang="en-US" sz="2880" b="1" dirty="0"/>
              <a:t>to treat wastewater</a:t>
            </a:r>
          </a:p>
          <a:p>
            <a:pPr algn="just">
              <a:buNone/>
            </a:pPr>
            <a:endParaRPr lang="en-US" sz="1440" b="1" dirty="0"/>
          </a:p>
          <a:p>
            <a:pPr algn="just">
              <a:buNone/>
            </a:pPr>
            <a:r>
              <a:rPr lang="en-US" sz="2880" b="1" dirty="0"/>
              <a:t>• Their </a:t>
            </a:r>
            <a:r>
              <a:rPr lang="en-US" sz="2880" b="1" dirty="0">
                <a:solidFill>
                  <a:srgbClr val="FF0000"/>
                </a:solidFill>
              </a:rPr>
              <a:t>main advantages </a:t>
            </a:r>
            <a:r>
              <a:rPr lang="en-US" sz="2880" b="1" dirty="0"/>
              <a:t>are</a:t>
            </a:r>
          </a:p>
          <a:p>
            <a:pPr algn="just">
              <a:buNone/>
            </a:pPr>
            <a:r>
              <a:rPr lang="en-US" sz="2880" b="1" dirty="0"/>
              <a:t>	- </a:t>
            </a:r>
            <a:r>
              <a:rPr lang="en-US" sz="2880" b="1" dirty="0">
                <a:solidFill>
                  <a:srgbClr val="FF0000"/>
                </a:solidFill>
              </a:rPr>
              <a:t>lower cost</a:t>
            </a:r>
            <a:r>
              <a:rPr lang="en-US" sz="2880" b="1" dirty="0"/>
              <a:t>, lower </a:t>
            </a:r>
            <a:r>
              <a:rPr lang="en-US" sz="2880" b="1" dirty="0">
                <a:solidFill>
                  <a:srgbClr val="FF0000"/>
                </a:solidFill>
              </a:rPr>
              <a:t>energy inputs </a:t>
            </a:r>
            <a:r>
              <a:rPr lang="en-US" sz="2880" b="1" dirty="0"/>
              <a:t>(typically zero), and </a:t>
            </a:r>
            <a:r>
              <a:rPr lang="en-US" sz="2880" b="1" dirty="0">
                <a:solidFill>
                  <a:srgbClr val="FF0000"/>
                </a:solidFill>
              </a:rPr>
              <a:t>less O&amp;M </a:t>
            </a:r>
            <a:r>
              <a:rPr lang="en-US" sz="2880" b="1" dirty="0"/>
              <a:t>(fewer mechanical systems), and they can potentially provide </a:t>
            </a:r>
            <a:r>
              <a:rPr lang="en-US" sz="2880" b="1" dirty="0">
                <a:solidFill>
                  <a:srgbClr val="FF0000"/>
                </a:solidFill>
              </a:rPr>
              <a:t>habitat and aesthetic value</a:t>
            </a:r>
          </a:p>
          <a:p>
            <a:pPr algn="just">
              <a:buNone/>
            </a:pPr>
            <a:endParaRPr lang="en-US" sz="1320" b="1" dirty="0"/>
          </a:p>
          <a:p>
            <a:pPr algn="just">
              <a:buNone/>
            </a:pPr>
            <a:r>
              <a:rPr lang="en-US" sz="2880" b="1" dirty="0"/>
              <a:t>• Natural systems are largely controlled by </a:t>
            </a:r>
            <a:r>
              <a:rPr lang="en-US" sz="2880" b="1" dirty="0">
                <a:solidFill>
                  <a:srgbClr val="FF0000"/>
                </a:solidFill>
              </a:rPr>
              <a:t>environmental variables </a:t>
            </a:r>
            <a:r>
              <a:rPr lang="en-US" sz="2880" b="1" dirty="0"/>
              <a:t>(e.g., temperature, sunlight, wind); thus, their performance is variable, although they can operate effectively in most climates.</a:t>
            </a:r>
          </a:p>
          <a:p>
            <a:pPr algn="just">
              <a:buNone/>
            </a:pPr>
            <a:endParaRPr lang="en-US" sz="2880" b="1" dirty="0"/>
          </a:p>
        </p:txBody>
      </p:sp>
    </p:spTree>
    <p:extLst>
      <p:ext uri="{BB962C8B-B14F-4D97-AF65-F5344CB8AC3E}">
        <p14:creationId xmlns:p14="http://schemas.microsoft.com/office/powerpoint/2010/main" val="17165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0"/>
            <a:ext cx="9875520" cy="1143000"/>
          </a:xfrm>
        </p:spPr>
        <p:txBody>
          <a:bodyPr>
            <a:normAutofit/>
          </a:bodyPr>
          <a:lstStyle/>
          <a:p>
            <a:r>
              <a:rPr lang="en-US" sz="4320" b="1" dirty="0"/>
              <a:t>NTSs…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880" y="1417320"/>
            <a:ext cx="9875520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80" b="1" dirty="0"/>
              <a:t>• 	NTSs are commonly used in </a:t>
            </a:r>
            <a:r>
              <a:rPr lang="en-US" sz="2880" b="1" dirty="0">
                <a:solidFill>
                  <a:srgbClr val="FF0000"/>
                </a:solidFill>
              </a:rPr>
              <a:t>industrialized countries </a:t>
            </a:r>
            <a:r>
              <a:rPr lang="en-US" sz="2880" b="1" dirty="0"/>
              <a:t>to treat the wastewater from </a:t>
            </a:r>
            <a:r>
              <a:rPr lang="en-US" sz="2880" b="1" dirty="0">
                <a:solidFill>
                  <a:srgbClr val="FF0000"/>
                </a:solidFill>
              </a:rPr>
              <a:t>small- and medium sized communities </a:t>
            </a:r>
            <a:r>
              <a:rPr lang="en-US" sz="2880" b="1" dirty="0"/>
              <a:t>(typically </a:t>
            </a:r>
            <a:r>
              <a:rPr lang="en-US" sz="2880" b="1" i="1" dirty="0"/>
              <a:t>&lt;100,000 inhabitants).</a:t>
            </a:r>
          </a:p>
          <a:p>
            <a:pPr algn="just">
              <a:buNone/>
            </a:pPr>
            <a:endParaRPr lang="en-US" sz="1440" b="1" i="1" dirty="0"/>
          </a:p>
          <a:p>
            <a:pPr algn="just">
              <a:buNone/>
            </a:pPr>
            <a:r>
              <a:rPr lang="en-US" sz="2880" b="1" dirty="0"/>
              <a:t>• 	In developing countries, an NTS will often </a:t>
            </a:r>
            <a:r>
              <a:rPr lang="en-US" sz="2880" b="1" dirty="0">
                <a:solidFill>
                  <a:srgbClr val="FF0000"/>
                </a:solidFill>
              </a:rPr>
              <a:t>be preferable to mechanical treatment</a:t>
            </a:r>
          </a:p>
          <a:p>
            <a:pPr algn="just">
              <a:buNone/>
            </a:pPr>
            <a:endParaRPr lang="en-US" sz="1920" b="1" dirty="0"/>
          </a:p>
          <a:p>
            <a:pPr algn="just">
              <a:buNone/>
            </a:pPr>
            <a:r>
              <a:rPr lang="en-US" sz="2880" b="1" dirty="0"/>
              <a:t>• 	NTSs are particularly well suited to </a:t>
            </a:r>
            <a:r>
              <a:rPr lang="en-US" sz="2880" b="1" dirty="0">
                <a:solidFill>
                  <a:srgbClr val="FF0000"/>
                </a:solidFill>
              </a:rPr>
              <a:t>preparing wastewater for reuse in irrigation</a:t>
            </a:r>
          </a:p>
          <a:p>
            <a:pPr algn="just"/>
            <a:endParaRPr lang="en-US" sz="2880" b="1" dirty="0"/>
          </a:p>
        </p:txBody>
      </p:sp>
    </p:spTree>
    <p:extLst>
      <p:ext uri="{BB962C8B-B14F-4D97-AF65-F5344CB8AC3E}">
        <p14:creationId xmlns:p14="http://schemas.microsoft.com/office/powerpoint/2010/main" val="13529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0"/>
            <a:ext cx="9875520" cy="1143000"/>
          </a:xfrm>
        </p:spPr>
        <p:txBody>
          <a:bodyPr>
            <a:normAutofit/>
          </a:bodyPr>
          <a:lstStyle/>
          <a:p>
            <a:r>
              <a:rPr lang="en-US" sz="4320" b="1" dirty="0"/>
              <a:t>WASTE STABILIZATION PONDS</a:t>
            </a:r>
            <a:endParaRPr lang="en-US" sz="432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234440"/>
            <a:ext cx="9875520" cy="562356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80" b="1" dirty="0"/>
              <a:t>• 	Are the </a:t>
            </a:r>
            <a:r>
              <a:rPr lang="en-US" sz="2880" b="1" dirty="0">
                <a:solidFill>
                  <a:srgbClr val="FF0000"/>
                </a:solidFill>
              </a:rPr>
              <a:t>most widely used NTS </a:t>
            </a:r>
            <a:r>
              <a:rPr lang="en-US" sz="2880" b="1" dirty="0"/>
              <a:t>and can provide </a:t>
            </a:r>
            <a:r>
              <a:rPr lang="en-US" sz="2880" b="1" dirty="0">
                <a:solidFill>
                  <a:srgbClr val="FF0000"/>
                </a:solidFill>
              </a:rPr>
              <a:t>complete treatment of wastewater,</a:t>
            </a:r>
            <a:r>
              <a:rPr lang="en-US" sz="2880" b="1" dirty="0"/>
              <a:t> although pretreatment to remove sand and grit is still necessary</a:t>
            </a:r>
          </a:p>
          <a:p>
            <a:pPr algn="just">
              <a:buNone/>
            </a:pPr>
            <a:endParaRPr lang="en-US" sz="1320" b="1" dirty="0"/>
          </a:p>
          <a:p>
            <a:pPr algn="just">
              <a:buNone/>
            </a:pPr>
            <a:r>
              <a:rPr lang="en-US" sz="2880" b="1" dirty="0"/>
              <a:t>• A typical WSP system consists of a series of constructed ponds, ranging from </a:t>
            </a:r>
            <a:r>
              <a:rPr lang="en-US" sz="2880" b="1" dirty="0">
                <a:solidFill>
                  <a:srgbClr val="FF0000"/>
                </a:solidFill>
              </a:rPr>
              <a:t>0.5 to several meters in depth</a:t>
            </a:r>
          </a:p>
          <a:p>
            <a:pPr algn="just">
              <a:buNone/>
            </a:pPr>
            <a:endParaRPr lang="en-US" sz="1440" b="1" dirty="0"/>
          </a:p>
          <a:p>
            <a:pPr algn="just">
              <a:buNone/>
            </a:pPr>
            <a:r>
              <a:rPr lang="en-US" sz="2880" b="1" dirty="0"/>
              <a:t>• The initial pond can be </a:t>
            </a:r>
            <a:r>
              <a:rPr lang="en-US" sz="2880" b="1" dirty="0">
                <a:solidFill>
                  <a:srgbClr val="FF0000"/>
                </a:solidFill>
              </a:rPr>
              <a:t>anaerobic or facultative </a:t>
            </a:r>
            <a:r>
              <a:rPr lang="en-US" sz="2880" b="1" dirty="0"/>
              <a:t>(aerobic layer overlying anaerobic layer), and the </a:t>
            </a:r>
            <a:r>
              <a:rPr lang="en-US" sz="2880" b="1" dirty="0">
                <a:solidFill>
                  <a:srgbClr val="FF0000"/>
                </a:solidFill>
              </a:rPr>
              <a:t>final maturation pond(s) should be aerobic</a:t>
            </a:r>
          </a:p>
          <a:p>
            <a:pPr algn="just">
              <a:buNone/>
            </a:pPr>
            <a:endParaRPr lang="en-US" sz="1680" b="1" dirty="0"/>
          </a:p>
          <a:p>
            <a:pPr algn="just">
              <a:buNone/>
            </a:pPr>
            <a:r>
              <a:rPr lang="en-US" sz="2880" b="1" dirty="0"/>
              <a:t>•	 The total </a:t>
            </a:r>
            <a:r>
              <a:rPr lang="en-US" sz="2880" b="1" dirty="0">
                <a:solidFill>
                  <a:srgbClr val="FF0000"/>
                </a:solidFill>
              </a:rPr>
              <a:t>detention times </a:t>
            </a:r>
            <a:r>
              <a:rPr lang="en-US" sz="2880" b="1" dirty="0"/>
              <a:t>are long, ranging from </a:t>
            </a:r>
            <a:r>
              <a:rPr lang="en-US" sz="2880" b="1" dirty="0">
                <a:solidFill>
                  <a:srgbClr val="FF0000"/>
                </a:solidFill>
              </a:rPr>
              <a:t>weeks to months</a:t>
            </a:r>
          </a:p>
        </p:txBody>
      </p:sp>
    </p:spTree>
    <p:extLst>
      <p:ext uri="{BB962C8B-B14F-4D97-AF65-F5344CB8AC3E}">
        <p14:creationId xmlns:p14="http://schemas.microsoft.com/office/powerpoint/2010/main" val="3628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502920"/>
            <a:ext cx="9875520" cy="1143000"/>
          </a:xfrm>
        </p:spPr>
        <p:txBody>
          <a:bodyPr>
            <a:normAutofit/>
          </a:bodyPr>
          <a:lstStyle/>
          <a:p>
            <a:r>
              <a:rPr lang="en-US" sz="4320" b="1" dirty="0"/>
              <a:t>WASTE STABILIZATION …</a:t>
            </a:r>
            <a:endParaRPr lang="en-US" sz="432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b="1" dirty="0"/>
              <a:t>• 	</a:t>
            </a:r>
            <a:r>
              <a:rPr lang="en-US" b="1" dirty="0">
                <a:solidFill>
                  <a:srgbClr val="FF0000"/>
                </a:solidFill>
              </a:rPr>
              <a:t>Bacteria consume </a:t>
            </a:r>
            <a:r>
              <a:rPr lang="en-US" b="1" dirty="0"/>
              <a:t>soluble </a:t>
            </a:r>
            <a:r>
              <a:rPr lang="en-US" b="1" dirty="0">
                <a:solidFill>
                  <a:srgbClr val="FF0000"/>
                </a:solidFill>
              </a:rPr>
              <a:t>organic matter </a:t>
            </a:r>
            <a:r>
              <a:rPr lang="en-US" b="1" dirty="0"/>
              <a:t>and then </a:t>
            </a:r>
            <a:r>
              <a:rPr lang="en-US" b="1" dirty="0">
                <a:solidFill>
                  <a:srgbClr val="FF0000"/>
                </a:solidFill>
              </a:rPr>
              <a:t>settle</a:t>
            </a:r>
            <a:r>
              <a:rPr lang="en-US" b="1" dirty="0"/>
              <a:t> to the bottom of the pond</a:t>
            </a:r>
          </a:p>
          <a:p>
            <a:pPr algn="just">
              <a:buNone/>
            </a:pPr>
            <a:endParaRPr lang="en-US" sz="2160" b="1" dirty="0"/>
          </a:p>
          <a:p>
            <a:pPr algn="just">
              <a:buNone/>
            </a:pPr>
            <a:r>
              <a:rPr lang="en-US" b="1" dirty="0"/>
              <a:t>• </a:t>
            </a:r>
            <a:r>
              <a:rPr lang="en-US" b="1" dirty="0">
                <a:solidFill>
                  <a:srgbClr val="FF0000"/>
                </a:solidFill>
              </a:rPr>
              <a:t>	Algae provide oxygen </a:t>
            </a:r>
            <a:r>
              <a:rPr lang="en-US" b="1" dirty="0"/>
              <a:t>via photosynthesis to </a:t>
            </a:r>
            <a:r>
              <a:rPr lang="en-US" b="1" dirty="0">
                <a:solidFill>
                  <a:srgbClr val="FF0000"/>
                </a:solidFill>
              </a:rPr>
              <a:t>aerobic bacteria</a:t>
            </a:r>
          </a:p>
          <a:p>
            <a:pPr algn="just">
              <a:buNone/>
            </a:pPr>
            <a:endParaRPr lang="en-US" sz="2160" b="1" dirty="0"/>
          </a:p>
          <a:p>
            <a:pPr algn="just">
              <a:buNone/>
            </a:pPr>
            <a:r>
              <a:rPr lang="en-US" b="1" dirty="0"/>
              <a:t>• 	Nutrients are removed to some extent by a range of processes</a:t>
            </a:r>
          </a:p>
          <a:p>
            <a:pPr algn="just">
              <a:buNone/>
            </a:pPr>
            <a:endParaRPr lang="en-US" sz="2040" b="1" dirty="0"/>
          </a:p>
          <a:p>
            <a:pPr algn="just">
              <a:buNone/>
            </a:pPr>
            <a:r>
              <a:rPr lang="en-US" b="1" dirty="0"/>
              <a:t>• 	</a:t>
            </a:r>
            <a:r>
              <a:rPr lang="en-US" b="1" dirty="0">
                <a:solidFill>
                  <a:srgbClr val="FF0000"/>
                </a:solidFill>
              </a:rPr>
              <a:t>Pathogens</a:t>
            </a:r>
            <a:r>
              <a:rPr lang="en-US" b="1" dirty="0"/>
              <a:t> are removed efficiently </a:t>
            </a:r>
            <a:r>
              <a:rPr lang="en-US" b="1" dirty="0">
                <a:solidFill>
                  <a:srgbClr val="FF0000"/>
                </a:solidFill>
              </a:rPr>
              <a:t>both by settling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inactivation </a:t>
            </a:r>
            <a:r>
              <a:rPr lang="en-US" b="1" dirty="0"/>
              <a:t>(in maturation ponds), which is primarily due to sunlight-mediated processes</a:t>
            </a:r>
          </a:p>
          <a:p>
            <a:pPr algn="just">
              <a:buNone/>
            </a:pPr>
            <a:endParaRPr lang="en-US" sz="2040" b="1" dirty="0"/>
          </a:p>
          <a:p>
            <a:pPr algn="just">
              <a:buNone/>
            </a:pPr>
            <a:r>
              <a:rPr lang="en-US" b="1" dirty="0"/>
              <a:t>• 	Subsequent </a:t>
            </a:r>
            <a:r>
              <a:rPr lang="en-US" b="1" dirty="0">
                <a:solidFill>
                  <a:srgbClr val="FF0000"/>
                </a:solidFill>
              </a:rPr>
              <a:t>disinfection is not </a:t>
            </a:r>
            <a:r>
              <a:rPr lang="en-US" b="1" dirty="0"/>
              <a:t>usually needed.</a:t>
            </a:r>
          </a:p>
        </p:txBody>
      </p:sp>
    </p:spTree>
    <p:extLst>
      <p:ext uri="{BB962C8B-B14F-4D97-AF65-F5344CB8AC3E}">
        <p14:creationId xmlns:p14="http://schemas.microsoft.com/office/powerpoint/2010/main" val="405939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3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880" y="1325880"/>
            <a:ext cx="9875520" cy="53035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80" b="1" dirty="0"/>
              <a:t>• </a:t>
            </a:r>
            <a:r>
              <a:rPr lang="en-US" sz="2880" b="1" dirty="0">
                <a:solidFill>
                  <a:srgbClr val="FF0000"/>
                </a:solidFill>
              </a:rPr>
              <a:t>Effluent</a:t>
            </a:r>
            <a:r>
              <a:rPr lang="en-US" sz="2880" b="1" dirty="0"/>
              <a:t> from a well-operating </a:t>
            </a:r>
            <a:r>
              <a:rPr lang="en-US" sz="2880" b="1" dirty="0">
                <a:solidFill>
                  <a:srgbClr val="FF0000"/>
                </a:solidFill>
              </a:rPr>
              <a:t>WSP</a:t>
            </a:r>
            <a:r>
              <a:rPr lang="en-US" sz="2880" b="1" dirty="0"/>
              <a:t> can be</a:t>
            </a:r>
          </a:p>
          <a:p>
            <a:pPr algn="just">
              <a:buNone/>
            </a:pPr>
            <a:r>
              <a:rPr lang="en-US" sz="2880" b="1" dirty="0"/>
              <a:t>–  </a:t>
            </a:r>
            <a:r>
              <a:rPr lang="en-US" sz="2880" b="1" dirty="0">
                <a:solidFill>
                  <a:srgbClr val="FF0000"/>
                </a:solidFill>
              </a:rPr>
              <a:t>directly</a:t>
            </a:r>
            <a:r>
              <a:rPr lang="en-US" sz="2880" b="1" dirty="0"/>
              <a:t> used for </a:t>
            </a:r>
            <a:r>
              <a:rPr lang="en-US" sz="2880" b="1" dirty="0">
                <a:solidFill>
                  <a:srgbClr val="FF0000"/>
                </a:solidFill>
              </a:rPr>
              <a:t>irrigation </a:t>
            </a:r>
            <a:r>
              <a:rPr lang="en-US" sz="2880" b="1" dirty="0"/>
              <a:t>or </a:t>
            </a:r>
            <a:r>
              <a:rPr lang="en-US" sz="2880" b="1" dirty="0">
                <a:solidFill>
                  <a:srgbClr val="FF0000"/>
                </a:solidFill>
              </a:rPr>
              <a:t>aquaculture</a:t>
            </a:r>
          </a:p>
          <a:p>
            <a:pPr algn="just">
              <a:buNone/>
            </a:pPr>
            <a:r>
              <a:rPr lang="en-US" sz="2880" b="1" dirty="0"/>
              <a:t>– </a:t>
            </a:r>
            <a:r>
              <a:rPr lang="en-US" sz="2880" b="1" dirty="0">
                <a:solidFill>
                  <a:srgbClr val="FF0000"/>
                </a:solidFill>
              </a:rPr>
              <a:t>discharged</a:t>
            </a:r>
            <a:r>
              <a:rPr lang="en-US" sz="2880" b="1" dirty="0"/>
              <a:t> directly to </a:t>
            </a:r>
            <a:r>
              <a:rPr lang="en-US" sz="2880" b="1" dirty="0">
                <a:solidFill>
                  <a:srgbClr val="FF0000"/>
                </a:solidFill>
              </a:rPr>
              <a:t>surface waters</a:t>
            </a:r>
            <a:r>
              <a:rPr lang="en-US" sz="2880" b="1" dirty="0"/>
              <a:t>, as the algae do not exert an immediate oxygen demand</a:t>
            </a:r>
          </a:p>
          <a:p>
            <a:pPr algn="just">
              <a:buNone/>
            </a:pPr>
            <a:r>
              <a:rPr lang="en-US" sz="2880" b="1" dirty="0"/>
              <a:t>• To </a:t>
            </a:r>
            <a:r>
              <a:rPr lang="en-US" sz="2880" b="1" dirty="0">
                <a:solidFill>
                  <a:srgbClr val="FF0000"/>
                </a:solidFill>
              </a:rPr>
              <a:t>protect sensitive </a:t>
            </a:r>
            <a:r>
              <a:rPr lang="en-US" sz="2880" b="1" dirty="0"/>
              <a:t>water bodies from </a:t>
            </a:r>
            <a:r>
              <a:rPr lang="en-US" sz="2880" b="1" dirty="0" err="1"/>
              <a:t>eutrophication</a:t>
            </a:r>
            <a:r>
              <a:rPr lang="en-US" sz="2880" b="1" dirty="0"/>
              <a:t>, however, </a:t>
            </a:r>
            <a:r>
              <a:rPr lang="en-US" sz="2880" b="1" dirty="0">
                <a:solidFill>
                  <a:srgbClr val="FF0000"/>
                </a:solidFill>
              </a:rPr>
              <a:t>additional removal of algae </a:t>
            </a:r>
            <a:r>
              <a:rPr lang="en-US" sz="2880" b="1" dirty="0"/>
              <a:t>and nutrients (e.g., by rock filter or wetland) may be required</a:t>
            </a:r>
          </a:p>
          <a:p>
            <a:pPr algn="just">
              <a:buNone/>
            </a:pPr>
            <a:r>
              <a:rPr lang="en-US" sz="2880" b="1" dirty="0"/>
              <a:t>• </a:t>
            </a:r>
            <a:r>
              <a:rPr lang="en-US" sz="2880" b="1" dirty="0">
                <a:solidFill>
                  <a:srgbClr val="FF0000"/>
                </a:solidFill>
              </a:rPr>
              <a:t>Advanced, integrated pond systems (AIPSs) </a:t>
            </a:r>
            <a:r>
              <a:rPr lang="en-US" sz="2880" b="1" dirty="0"/>
              <a:t>can be used to more closely control and improve treatment performance over conventional WSPs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6880" y="0"/>
            <a:ext cx="9875520" cy="1143000"/>
          </a:xfrm>
        </p:spPr>
        <p:txBody>
          <a:bodyPr>
            <a:normAutofit/>
          </a:bodyPr>
          <a:lstStyle/>
          <a:p>
            <a:r>
              <a:rPr lang="en-US" sz="4320" b="1" dirty="0"/>
              <a:t>WASTE STABILIZATION …</a:t>
            </a:r>
            <a:endParaRPr lang="en-US" sz="4320" dirty="0"/>
          </a:p>
        </p:txBody>
      </p:sp>
    </p:spTree>
    <p:extLst>
      <p:ext uri="{BB962C8B-B14F-4D97-AF65-F5344CB8AC3E}">
        <p14:creationId xmlns:p14="http://schemas.microsoft.com/office/powerpoint/2010/main" val="36621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50D0C9C-2439-6A46-BA0E-92B0F86D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b="1"/>
              <a:t>Water Pollution</a:t>
            </a:r>
          </a:p>
        </p:txBody>
      </p:sp>
      <p:pic>
        <p:nvPicPr>
          <p:cNvPr id="17411" name="Picture 4" descr="109-0956_IMG">
            <a:extLst>
              <a:ext uri="{FF2B5EF4-FFF2-40B4-BE49-F238E27FC236}">
                <a16:creationId xmlns:a16="http://schemas.microsoft.com/office/drawing/2014/main" id="{233B3617-10F9-9642-874D-A7A9924F8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857251"/>
            <a:ext cx="38576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109-0967_IMG">
            <a:extLst>
              <a:ext uri="{FF2B5EF4-FFF2-40B4-BE49-F238E27FC236}">
                <a16:creationId xmlns:a16="http://schemas.microsoft.com/office/drawing/2014/main" id="{ADB20D6B-A601-E54E-A287-DEE2838BA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000500"/>
            <a:ext cx="4286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>
            <a:extLst>
              <a:ext uri="{FF2B5EF4-FFF2-40B4-BE49-F238E27FC236}">
                <a16:creationId xmlns:a16="http://schemas.microsoft.com/office/drawing/2014/main" id="{2BF3444C-78F0-374A-B727-1C60D5CDD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6" y="857250"/>
            <a:ext cx="50006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E541026F-4B2B-3340-9910-68411C779C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67439" y="3714750"/>
          <a:ext cx="4357687" cy="307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Parameter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 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Influent quality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Effluent quality </a:t>
                      </a: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BOD5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mg/L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229-324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41-55</a:t>
                      </a: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COD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mg/L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480-697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123-142</a:t>
                      </a: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TSS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mg/L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188-237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63-79</a:t>
                      </a: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TN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mg/L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85-95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30-43</a:t>
                      </a: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TP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mg/L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13-16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9-12</a:t>
                      </a: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8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T. Coli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MPN/100ml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28-90</a:t>
                      </a:r>
                      <a:r>
                        <a:rPr lang="en-US" sz="1600" baseline="0" dirty="0"/>
                        <a:t> billion</a:t>
                      </a:r>
                      <a:endParaRPr lang="en-US" sz="1600" dirty="0"/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0.33-0.34 billion</a:t>
                      </a: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456" name="Rectangle 8">
            <a:extLst>
              <a:ext uri="{FF2B5EF4-FFF2-40B4-BE49-F238E27FC236}">
                <a16:creationId xmlns:a16="http://schemas.microsoft.com/office/drawing/2014/main" id="{47C4E946-1101-3843-AD2E-62DB974A1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448050"/>
            <a:ext cx="3113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WW at Kality Stabilization Pond </a:t>
            </a:r>
          </a:p>
        </p:txBody>
      </p:sp>
    </p:spTree>
    <p:extLst>
      <p:ext uri="{BB962C8B-B14F-4D97-AF65-F5344CB8AC3E}">
        <p14:creationId xmlns:p14="http://schemas.microsoft.com/office/powerpoint/2010/main" val="419742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37210"/>
            <a:ext cx="8229600" cy="578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10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D4C3EC-DA60-7248-9D26-5B322348E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771" y="212403"/>
            <a:ext cx="9541733" cy="66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5635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/>
              <a:t>Functions and requirements of ponds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908050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Main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Anaerobic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Facultative</a:t>
                      </a:r>
                      <a:r>
                        <a:rPr lang="en-US" baseline="0" dirty="0"/>
                        <a:t> </a:t>
                      </a:r>
                    </a:p>
                    <a:p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Maturation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Treat</a:t>
                      </a:r>
                      <a:r>
                        <a:rPr lang="en-US" baseline="0" dirty="0"/>
                        <a:t> strong organic waste</a:t>
                      </a:r>
                    </a:p>
                    <a:p>
                      <a:r>
                        <a:rPr lang="en-US" baseline="0" dirty="0"/>
                        <a:t>(70% reduction in BOD5)</a:t>
                      </a:r>
                    </a:p>
                    <a:p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BOD removal</a:t>
                      </a:r>
                    </a:p>
                    <a:p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Fecal </a:t>
                      </a:r>
                      <a:r>
                        <a:rPr lang="en-US" baseline="0" dirty="0" err="1"/>
                        <a:t>coliform</a:t>
                      </a:r>
                      <a:r>
                        <a:rPr lang="en-US" baseline="0" dirty="0"/>
                        <a:t> removal (99.9%)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Depth:</a:t>
                      </a:r>
                      <a:r>
                        <a:rPr lang="en-US" baseline="0" dirty="0"/>
                        <a:t> 2-4 m</a:t>
                      </a:r>
                    </a:p>
                    <a:p>
                      <a:r>
                        <a:rPr lang="en-US" baseline="0" dirty="0"/>
                        <a:t>Detention time: 5 days</a:t>
                      </a:r>
                    </a:p>
                    <a:p>
                      <a:r>
                        <a:rPr lang="en-US" baseline="0" dirty="0"/>
                        <a:t>Temp/pH:  &gt; 15°C/&gt;6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Depth: 1-1.5 m</a:t>
                      </a:r>
                    </a:p>
                    <a:p>
                      <a:r>
                        <a:rPr lang="en-US" baseline="0" dirty="0"/>
                        <a:t>Exposed to wind </a:t>
                      </a:r>
                    </a:p>
                    <a:p>
                      <a:r>
                        <a:rPr lang="en-US" baseline="0" dirty="0"/>
                        <a:t>Large land area</a:t>
                      </a:r>
                    </a:p>
                    <a:p>
                      <a:r>
                        <a:rPr lang="en-US" baseline="0" dirty="0" err="1"/>
                        <a:t>Desludging</a:t>
                      </a:r>
                      <a:r>
                        <a:rPr lang="en-US" baseline="0" dirty="0"/>
                        <a:t>: 10-15 years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dirty="0"/>
                        <a:t>Depth: 1-1.5 m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92313" y="4167188"/>
            <a:ext cx="5600700" cy="2286000"/>
            <a:chOff x="1620" y="4140"/>
            <a:chExt cx="8820" cy="360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980" y="4680"/>
              <a:ext cx="8280" cy="3060"/>
              <a:chOff x="1980" y="4680"/>
              <a:chExt cx="8280" cy="3060"/>
            </a:xfrm>
          </p:grpSpPr>
          <p:pic>
            <p:nvPicPr>
              <p:cNvPr id="262166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600" y="4680"/>
                <a:ext cx="5131" cy="2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2167" name="AutoShape 5"/>
              <p:cNvSpPr>
                <a:spLocks noChangeArrowheads="1"/>
              </p:cNvSpPr>
              <p:nvPr/>
            </p:nvSpPr>
            <p:spPr bwMode="auto">
              <a:xfrm>
                <a:off x="1980" y="4680"/>
                <a:ext cx="8280" cy="30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4 h 21600"/>
                  <a:gd name="T14" fmla="*/ 17100 w 21600"/>
                  <a:gd name="T15" fmla="*/ 171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2164" name="Line 6"/>
            <p:cNvSpPr>
              <a:spLocks noChangeShapeType="1"/>
            </p:cNvSpPr>
            <p:nvPr/>
          </p:nvSpPr>
          <p:spPr bwMode="auto">
            <a:xfrm>
              <a:off x="1620" y="4140"/>
              <a:ext cx="72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165" name="Line 7"/>
            <p:cNvSpPr>
              <a:spLocks noChangeShapeType="1"/>
            </p:cNvSpPr>
            <p:nvPr/>
          </p:nvSpPr>
          <p:spPr bwMode="auto">
            <a:xfrm flipV="1">
              <a:off x="9900" y="4320"/>
              <a:ext cx="54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2162" name="TextBox 10"/>
          <p:cNvSpPr txBox="1">
            <a:spLocks noChangeArrowheads="1"/>
          </p:cNvSpPr>
          <p:nvPr/>
        </p:nvSpPr>
        <p:spPr bwMode="auto">
          <a:xfrm>
            <a:off x="6743701" y="5795963"/>
            <a:ext cx="31179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Processes in a facultative pond</a:t>
            </a:r>
          </a:p>
        </p:txBody>
      </p:sp>
    </p:spTree>
    <p:extLst>
      <p:ext uri="{BB962C8B-B14F-4D97-AF65-F5344CB8AC3E}">
        <p14:creationId xmlns:p14="http://schemas.microsoft.com/office/powerpoint/2010/main" val="40716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0"/>
            <a:ext cx="9875520" cy="1143000"/>
          </a:xfrm>
        </p:spPr>
        <p:txBody>
          <a:bodyPr>
            <a:normAutofit/>
          </a:bodyPr>
          <a:lstStyle/>
          <a:p>
            <a:r>
              <a:rPr lang="en-US" sz="4320" b="1" dirty="0"/>
              <a:t>CONSTRUCTED WETLANDS</a:t>
            </a:r>
            <a:endParaRPr lang="en-US" sz="432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25880"/>
            <a:ext cx="9875520" cy="463296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b="1" dirty="0"/>
              <a:t>• 	Are most commonly used </a:t>
            </a:r>
            <a:r>
              <a:rPr lang="en-US" b="1" dirty="0">
                <a:solidFill>
                  <a:srgbClr val="FF0000"/>
                </a:solidFill>
              </a:rPr>
              <a:t>for secondary or tertiary treatment </a:t>
            </a:r>
            <a:r>
              <a:rPr lang="en-US" b="1" dirty="0"/>
              <a:t>and are </a:t>
            </a:r>
            <a:r>
              <a:rPr lang="en-US" b="1" dirty="0">
                <a:solidFill>
                  <a:srgbClr val="FF0000"/>
                </a:solidFill>
              </a:rPr>
              <a:t>preceded by a septic tank</a:t>
            </a:r>
            <a:r>
              <a:rPr lang="en-US" b="1" dirty="0"/>
              <a:t>, anaerobic reactor, </a:t>
            </a:r>
            <a:r>
              <a:rPr lang="en-US" b="1" dirty="0">
                <a:solidFill>
                  <a:srgbClr val="FF0000"/>
                </a:solidFill>
              </a:rPr>
              <a:t>WSP, or mechanical treatment plant </a:t>
            </a:r>
          </a:p>
          <a:p>
            <a:pPr algn="just">
              <a:buNone/>
            </a:pPr>
            <a:endParaRPr lang="en-US" b="1" dirty="0"/>
          </a:p>
          <a:p>
            <a:pPr algn="just">
              <a:buNone/>
            </a:pPr>
            <a:r>
              <a:rPr lang="en-US" b="1" dirty="0"/>
              <a:t>• 	</a:t>
            </a:r>
            <a:r>
              <a:rPr lang="en-US" b="1" dirty="0">
                <a:solidFill>
                  <a:srgbClr val="FF0000"/>
                </a:solidFill>
              </a:rPr>
              <a:t>CWs </a:t>
            </a:r>
            <a:r>
              <a:rPr lang="en-US" b="1" dirty="0"/>
              <a:t>have </a:t>
            </a:r>
            <a:r>
              <a:rPr lang="en-US" b="1" dirty="0">
                <a:solidFill>
                  <a:srgbClr val="FF0000"/>
                </a:solidFill>
              </a:rPr>
              <a:t>shallower depths </a:t>
            </a:r>
            <a:r>
              <a:rPr lang="en-US" b="1" dirty="0"/>
              <a:t>than WSPs </a:t>
            </a:r>
            <a:r>
              <a:rPr lang="en-US" b="1" dirty="0">
                <a:solidFill>
                  <a:srgbClr val="FF0000"/>
                </a:solidFill>
              </a:rPr>
              <a:t>( approx. 0.5 m),</a:t>
            </a:r>
            <a:r>
              <a:rPr lang="en-US" b="1" dirty="0"/>
              <a:t> are planted with emergent vegetation, and also have algae in open water areas.</a:t>
            </a:r>
          </a:p>
          <a:p>
            <a:pPr algn="just">
              <a:buNone/>
            </a:pPr>
            <a:endParaRPr lang="en-US" sz="2880" b="1" dirty="0"/>
          </a:p>
          <a:p>
            <a:pPr algn="just">
              <a:buNone/>
            </a:pPr>
            <a:endParaRPr lang="en-US" sz="2880" b="1" dirty="0"/>
          </a:p>
        </p:txBody>
      </p:sp>
    </p:spTree>
    <p:extLst>
      <p:ext uri="{BB962C8B-B14F-4D97-AF65-F5344CB8AC3E}">
        <p14:creationId xmlns:p14="http://schemas.microsoft.com/office/powerpoint/2010/main" val="21116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9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2620" y="462916"/>
            <a:ext cx="8446770" cy="593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21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320040"/>
            <a:ext cx="9875520" cy="1143000"/>
          </a:xfrm>
        </p:spPr>
        <p:txBody>
          <a:bodyPr>
            <a:normAutofit/>
          </a:bodyPr>
          <a:lstStyle/>
          <a:p>
            <a:r>
              <a:rPr lang="en-US" sz="4320" dirty="0"/>
              <a:t>CWS…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680" y="1600200"/>
            <a:ext cx="9875520" cy="46634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/>
              <a:t>• The </a:t>
            </a:r>
            <a:r>
              <a:rPr lang="en-US" b="1" dirty="0">
                <a:solidFill>
                  <a:srgbClr val="FF0000"/>
                </a:solidFill>
              </a:rPr>
              <a:t>vegetation</a:t>
            </a:r>
            <a:r>
              <a:rPr lang="en-US" b="1" dirty="0"/>
              <a:t> can be based on </a:t>
            </a:r>
            <a:r>
              <a:rPr lang="en-US" b="1" dirty="0">
                <a:solidFill>
                  <a:srgbClr val="FF0000"/>
                </a:solidFill>
              </a:rPr>
              <a:t>native plants </a:t>
            </a:r>
            <a:r>
              <a:rPr lang="en-US" b="1" dirty="0"/>
              <a:t>and serves several important functions,</a:t>
            </a:r>
          </a:p>
          <a:p>
            <a:pPr algn="just">
              <a:buNone/>
            </a:pPr>
            <a:r>
              <a:rPr lang="en-US" b="1" dirty="0"/>
              <a:t>– 	</a:t>
            </a:r>
            <a:r>
              <a:rPr lang="en-US" b="1" dirty="0">
                <a:solidFill>
                  <a:srgbClr val="FF0000"/>
                </a:solidFill>
              </a:rPr>
              <a:t>including supporting growth of microorganisms </a:t>
            </a:r>
            <a:r>
              <a:rPr lang="en-US" b="1" dirty="0"/>
              <a:t>on plant 	roots, stems, and litter; uptake of wastewater constituents; 	interception and filtration of particulate matter; and 	modification of system hydraulics</a:t>
            </a:r>
          </a:p>
          <a:p>
            <a:pPr algn="just">
              <a:buNone/>
            </a:pPr>
            <a:endParaRPr lang="en-US" b="1" dirty="0"/>
          </a:p>
          <a:p>
            <a:pPr algn="just">
              <a:buNone/>
            </a:pPr>
            <a:r>
              <a:rPr lang="en-US" b="1" dirty="0"/>
              <a:t>• </a:t>
            </a:r>
            <a:r>
              <a:rPr lang="en-US" b="1" dirty="0">
                <a:solidFill>
                  <a:srgbClr val="FF0000"/>
                </a:solidFill>
              </a:rPr>
              <a:t>CWs require more land area </a:t>
            </a:r>
            <a:r>
              <a:rPr lang="en-US" b="1" dirty="0"/>
              <a:t>than WSPs but are particularly well suited for “polishing,” such as removing </a:t>
            </a:r>
            <a:r>
              <a:rPr lang="en-US" b="1" dirty="0">
                <a:solidFill>
                  <a:srgbClr val="FF0000"/>
                </a:solidFill>
              </a:rPr>
              <a:t>particles, nitrate, pathogens, and heavy metals.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2C8DD8-456F-1845-8A52-A2C493B85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90" y="0"/>
            <a:ext cx="9632731" cy="690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DB14-5204-9F4C-AB0A-6620CF86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658B8-C30E-084D-8864-289287C0B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</a:t>
            </a:r>
          </a:p>
          <a:p>
            <a:endParaRPr lang="en-US" dirty="0"/>
          </a:p>
          <a:p>
            <a:r>
              <a:rPr lang="en-US" dirty="0"/>
              <a:t>Location</a:t>
            </a:r>
          </a:p>
          <a:p>
            <a:endParaRPr lang="en-US" dirty="0"/>
          </a:p>
          <a:p>
            <a:r>
              <a:rPr lang="en-US" dirty="0"/>
              <a:t>Nature</a:t>
            </a:r>
          </a:p>
        </p:txBody>
      </p:sp>
    </p:spTree>
    <p:extLst>
      <p:ext uri="{BB962C8B-B14F-4D97-AF65-F5344CB8AC3E}">
        <p14:creationId xmlns:p14="http://schemas.microsoft.com/office/powerpoint/2010/main" val="13038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E9BA32-7161-FA42-AD45-84196286C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38" y="-210207"/>
            <a:ext cx="10315903" cy="737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228600"/>
            <a:ext cx="9875520" cy="1143000"/>
          </a:xfrm>
        </p:spPr>
        <p:txBody>
          <a:bodyPr>
            <a:normAutofit/>
          </a:bodyPr>
          <a:lstStyle/>
          <a:p>
            <a:r>
              <a:rPr lang="en-US" sz="4320" b="1" dirty="0"/>
              <a:t>SOIL-BASED TREATMENT</a:t>
            </a:r>
            <a:endParaRPr lang="en-US" sz="432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560" y="1508760"/>
            <a:ext cx="9875520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80" b="1" dirty="0"/>
              <a:t>• The application of </a:t>
            </a:r>
            <a:r>
              <a:rPr lang="en-US" sz="2880" b="1" dirty="0">
                <a:solidFill>
                  <a:srgbClr val="FF0000"/>
                </a:solidFill>
              </a:rPr>
              <a:t>wastewater to land </a:t>
            </a:r>
            <a:r>
              <a:rPr lang="en-US" sz="2880" b="1" dirty="0"/>
              <a:t>combines </a:t>
            </a:r>
            <a:r>
              <a:rPr lang="en-US" sz="2880" b="1" dirty="0">
                <a:solidFill>
                  <a:srgbClr val="FF0000"/>
                </a:solidFill>
              </a:rPr>
              <a:t>treatment (as the water filters through the soil) and disposal,</a:t>
            </a:r>
            <a:r>
              <a:rPr lang="en-US" sz="2880" b="1" dirty="0"/>
              <a:t> and it is one of the </a:t>
            </a:r>
            <a:r>
              <a:rPr lang="en-US" sz="2880" b="1" dirty="0">
                <a:solidFill>
                  <a:srgbClr val="FF0000"/>
                </a:solidFill>
              </a:rPr>
              <a:t>oldest forms </a:t>
            </a:r>
            <a:r>
              <a:rPr lang="en-US" sz="2880" b="1" dirty="0"/>
              <a:t>of wastewater management</a:t>
            </a:r>
          </a:p>
          <a:p>
            <a:pPr algn="just">
              <a:buNone/>
            </a:pPr>
            <a:endParaRPr lang="en-US" sz="2160" b="1" dirty="0"/>
          </a:p>
          <a:p>
            <a:pPr algn="just">
              <a:buNone/>
            </a:pPr>
            <a:r>
              <a:rPr lang="en-US" sz="2880" b="1" dirty="0"/>
              <a:t>• </a:t>
            </a:r>
            <a:r>
              <a:rPr lang="en-US" sz="2880" b="1" dirty="0">
                <a:solidFill>
                  <a:srgbClr val="FF0000"/>
                </a:solidFill>
              </a:rPr>
              <a:t>Slow rate </a:t>
            </a:r>
            <a:r>
              <a:rPr lang="en-US" sz="2880" b="1" dirty="0"/>
              <a:t>processes are similar </a:t>
            </a:r>
            <a:r>
              <a:rPr lang="en-US" sz="2880" b="1" dirty="0">
                <a:solidFill>
                  <a:srgbClr val="FF0000"/>
                </a:solidFill>
              </a:rPr>
              <a:t>to irrigation and are most attractive when integrated with crop production</a:t>
            </a:r>
          </a:p>
          <a:p>
            <a:pPr algn="just">
              <a:buNone/>
            </a:pPr>
            <a:endParaRPr lang="en-US" sz="1920" b="1" dirty="0"/>
          </a:p>
          <a:p>
            <a:pPr algn="just">
              <a:buNone/>
            </a:pPr>
            <a:r>
              <a:rPr lang="en-US" sz="2880" b="1" dirty="0"/>
              <a:t>• Alternatively, </a:t>
            </a:r>
            <a:r>
              <a:rPr lang="en-US" sz="2880" b="1" dirty="0">
                <a:solidFill>
                  <a:srgbClr val="FF0000"/>
                </a:solidFill>
              </a:rPr>
              <a:t>rapid infiltration basins </a:t>
            </a:r>
            <a:r>
              <a:rPr lang="en-US" sz="2880" b="1" dirty="0"/>
              <a:t>can be used to </a:t>
            </a:r>
            <a:r>
              <a:rPr lang="en-US" sz="2880" b="1" dirty="0">
                <a:solidFill>
                  <a:srgbClr val="FF0000"/>
                </a:solidFill>
              </a:rPr>
              <a:t>increase the infiltration rate </a:t>
            </a:r>
            <a:r>
              <a:rPr lang="en-US" sz="2880" b="1" dirty="0"/>
              <a:t>(decreasing the required land area)</a:t>
            </a:r>
          </a:p>
        </p:txBody>
      </p:sp>
    </p:spTree>
    <p:extLst>
      <p:ext uri="{BB962C8B-B14F-4D97-AF65-F5344CB8AC3E}">
        <p14:creationId xmlns:p14="http://schemas.microsoft.com/office/powerpoint/2010/main" val="16007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1FB2B5-2B44-C14C-B7DF-68E500EA7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423" y="81810"/>
            <a:ext cx="5367131" cy="65175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F64401-1B6E-E14C-9238-8D0F54AE975E}"/>
              </a:ext>
            </a:extLst>
          </p:cNvPr>
          <p:cNvSpPr txBox="1"/>
          <p:nvPr/>
        </p:nvSpPr>
        <p:spPr>
          <a:xfrm rot="16200000">
            <a:off x="-1243844" y="3228322"/>
            <a:ext cx="5918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ENGINEERED SYSTEMS</a:t>
            </a:r>
          </a:p>
        </p:txBody>
      </p:sp>
    </p:spTree>
    <p:extLst>
      <p:ext uri="{BB962C8B-B14F-4D97-AF65-F5344CB8AC3E}">
        <p14:creationId xmlns:p14="http://schemas.microsoft.com/office/powerpoint/2010/main" val="8360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AB51CC-C347-6F40-8B2C-564F13CF27A2}"/>
              </a:ext>
            </a:extLst>
          </p:cNvPr>
          <p:cNvSpPr/>
          <p:nvPr/>
        </p:nvSpPr>
        <p:spPr>
          <a:xfrm>
            <a:off x="2464348" y="2589648"/>
            <a:ext cx="63814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 !!</a:t>
            </a:r>
          </a:p>
        </p:txBody>
      </p:sp>
    </p:spTree>
    <p:extLst>
      <p:ext uri="{BB962C8B-B14F-4D97-AF65-F5344CB8AC3E}">
        <p14:creationId xmlns:p14="http://schemas.microsoft.com/office/powerpoint/2010/main" val="4385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itle 1"/>
          <p:cNvSpPr>
            <a:spLocks noGrp="1"/>
          </p:cNvSpPr>
          <p:nvPr>
            <p:ph type="title"/>
          </p:nvPr>
        </p:nvSpPr>
        <p:spPr>
          <a:xfrm>
            <a:off x="1981200" y="-26988"/>
            <a:ext cx="8229600" cy="777876"/>
          </a:xfrm>
        </p:spPr>
        <p:txBody>
          <a:bodyPr/>
          <a:lstStyle/>
          <a:p>
            <a:r>
              <a:rPr lang="en-US" sz="2800" b="1" dirty="0"/>
              <a:t>Conventional wastewater treatment - </a:t>
            </a:r>
            <a:r>
              <a:rPr lang="en-US" sz="2800" b="1" dirty="0">
                <a:solidFill>
                  <a:srgbClr val="FF0000"/>
                </a:solidFill>
              </a:rPr>
              <a:t>LEVELS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38923-55F2-46D2-81B9-F25D4E14838F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254979" name="Picture 2" descr="mso9EFF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1" y="765176"/>
            <a:ext cx="4608513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4980" name="Rectangle 3"/>
          <p:cNvSpPr>
            <a:spLocks noChangeArrowheads="1"/>
          </p:cNvSpPr>
          <p:nvPr/>
        </p:nvSpPr>
        <p:spPr bwMode="auto">
          <a:xfrm>
            <a:off x="6316663" y="765176"/>
            <a:ext cx="417195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436" tIns="29718" rIns="59436" bIns="29718"/>
          <a:lstStyle/>
          <a:p>
            <a:pPr lvl="1" algn="just">
              <a:buSzPts val="2800"/>
              <a:buFont typeface="Arial" pitchFamily="34" charset="0"/>
              <a:buNone/>
            </a:pPr>
            <a:endParaRPr lang="fr-FR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buSzPts val="2800"/>
              <a:buFont typeface="Arial" pitchFamily="34" charset="0"/>
              <a:buNone/>
            </a:pPr>
            <a:endParaRPr lang="fr-FR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buSzPts val="2800"/>
              <a:buFont typeface="Arial" pitchFamily="34" charset="0"/>
              <a:buNone/>
            </a:pPr>
            <a:endParaRPr lang="fr-FR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buSzPts val="2800"/>
              <a:buFont typeface="Arial" pitchFamily="34" charset="0"/>
              <a:buNone/>
            </a:pPr>
            <a:r>
              <a:rPr lang="fr-FR" sz="2000" b="1" dirty="0" err="1">
                <a:solidFill>
                  <a:srgbClr val="FF0000"/>
                </a:solidFill>
                <a:latin typeface="Calibri" pitchFamily="34" charset="0"/>
              </a:rPr>
              <a:t>Pretreatment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</a:rPr>
              <a:t> – </a:t>
            </a:r>
            <a:r>
              <a:rPr lang="fr-FR" sz="2000" b="1" dirty="0" err="1">
                <a:solidFill>
                  <a:srgbClr val="000000"/>
                </a:solidFill>
                <a:latin typeface="Calibri" pitchFamily="34" charset="0"/>
              </a:rPr>
              <a:t>removes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alibri" pitchFamily="34" charset="0"/>
              </a:rPr>
              <a:t>materials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alibri" pitchFamily="34" charset="0"/>
              </a:rPr>
              <a:t>that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alibri" pitchFamily="34" charset="0"/>
              </a:rPr>
              <a:t>can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</a:rPr>
              <a:t> cause </a:t>
            </a:r>
            <a:r>
              <a:rPr lang="fr-FR" sz="2000" b="1" dirty="0" err="1">
                <a:solidFill>
                  <a:srgbClr val="000000"/>
                </a:solidFill>
                <a:latin typeface="Calibri" pitchFamily="34" charset="0"/>
              </a:rPr>
              <a:t>operational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alibri" pitchFamily="34" charset="0"/>
              </a:rPr>
              <a:t>problems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fr-FR" sz="2000" b="1" dirty="0" err="1">
                <a:solidFill>
                  <a:srgbClr val="000000"/>
                </a:solidFill>
                <a:latin typeface="Calibri" pitchFamily="34" charset="0"/>
              </a:rPr>
              <a:t>equalization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sz="2000" b="1" dirty="0" err="1">
                <a:solidFill>
                  <a:srgbClr val="000000"/>
                </a:solidFill>
                <a:latin typeface="Calibri" pitchFamily="34" charset="0"/>
              </a:rPr>
              <a:t>optional</a:t>
            </a:r>
            <a:endParaRPr lang="fr-FR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buSzPts val="2800"/>
              <a:buFont typeface="Arial" pitchFamily="34" charset="0"/>
              <a:buNone/>
            </a:pPr>
            <a:endParaRPr lang="fr-FR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buSzPts val="2800"/>
              <a:buFont typeface="Arial" pitchFamily="34" charset="0"/>
              <a:buNone/>
            </a:pPr>
            <a:r>
              <a:rPr lang="fr-FR" sz="2000" b="1" dirty="0" err="1">
                <a:solidFill>
                  <a:srgbClr val="FF0000"/>
                </a:solidFill>
                <a:latin typeface="Calibri" pitchFamily="34" charset="0"/>
              </a:rPr>
              <a:t>Primary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Calibri" pitchFamily="34" charset="0"/>
              </a:rPr>
              <a:t>treatment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</a:rPr>
              <a:t>– </a:t>
            </a:r>
            <a:r>
              <a:rPr lang="fr-FR" sz="2000" b="1" dirty="0" err="1">
                <a:solidFill>
                  <a:srgbClr val="000000"/>
                </a:solidFill>
                <a:latin typeface="Calibri" pitchFamily="34" charset="0"/>
              </a:rPr>
              <a:t>remove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</a:rPr>
              <a:t> ~60% of </a:t>
            </a:r>
            <a:r>
              <a:rPr lang="fr-FR" sz="2000" b="1" dirty="0" err="1">
                <a:solidFill>
                  <a:srgbClr val="000000"/>
                </a:solidFill>
                <a:latin typeface="Calibri" pitchFamily="34" charset="0"/>
              </a:rPr>
              <a:t>solids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</a:rPr>
              <a:t> and ~35% of BOD</a:t>
            </a:r>
          </a:p>
          <a:p>
            <a:pPr lvl="1" algn="just">
              <a:buSzPts val="2800"/>
              <a:buFont typeface="Arial" pitchFamily="34" charset="0"/>
              <a:buNone/>
            </a:pPr>
            <a:endParaRPr lang="fr-FR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buSzPts val="2800"/>
              <a:buFont typeface="Arial" pitchFamily="34" charset="0"/>
              <a:buNone/>
            </a:pPr>
            <a:r>
              <a:rPr lang="fr-FR" sz="2000" b="1" dirty="0" err="1">
                <a:solidFill>
                  <a:srgbClr val="FF0000"/>
                </a:solidFill>
                <a:latin typeface="Calibri" pitchFamily="34" charset="0"/>
              </a:rPr>
              <a:t>Secondary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Calibri" pitchFamily="34" charset="0"/>
              </a:rPr>
              <a:t>treatment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</a:rPr>
              <a:t>– </a:t>
            </a:r>
            <a:r>
              <a:rPr lang="fr-FR" sz="2000" b="1" dirty="0" err="1">
                <a:solidFill>
                  <a:srgbClr val="000000"/>
                </a:solidFill>
                <a:latin typeface="Calibri" pitchFamily="34" charset="0"/>
              </a:rPr>
              <a:t>remove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</a:rPr>
              <a:t> ~85% of BOD and </a:t>
            </a:r>
            <a:r>
              <a:rPr lang="fr-FR" sz="2000" b="1" dirty="0" err="1">
                <a:solidFill>
                  <a:srgbClr val="000000"/>
                </a:solidFill>
                <a:latin typeface="Calibri" pitchFamily="34" charset="0"/>
              </a:rPr>
              <a:t>solids</a:t>
            </a:r>
            <a:endParaRPr lang="fr-FR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buSzPts val="2800"/>
              <a:buFont typeface="Arial" pitchFamily="34" charset="0"/>
              <a:buNone/>
            </a:pPr>
            <a:endParaRPr lang="fr-FR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buSzPts val="2800"/>
              <a:buFont typeface="Arial" pitchFamily="34" charset="0"/>
              <a:buNone/>
            </a:pPr>
            <a:endParaRPr lang="fr-FR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buSzPts val="2800"/>
              <a:buFont typeface="Arial" pitchFamily="34" charset="0"/>
              <a:buNone/>
            </a:pPr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Advanced </a:t>
            </a:r>
            <a:r>
              <a:rPr lang="fr-FR" sz="2000" b="1" dirty="0" err="1">
                <a:solidFill>
                  <a:srgbClr val="FF0000"/>
                </a:solidFill>
                <a:latin typeface="Calibri" pitchFamily="34" charset="0"/>
              </a:rPr>
              <a:t>treatment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</a:rPr>
              <a:t>– varies: 95+ % of BOD and </a:t>
            </a:r>
            <a:r>
              <a:rPr lang="fr-FR" sz="2000" b="1" dirty="0" err="1">
                <a:solidFill>
                  <a:srgbClr val="000000"/>
                </a:solidFill>
                <a:latin typeface="Calibri" pitchFamily="34" charset="0"/>
              </a:rPr>
              <a:t>solids</a:t>
            </a:r>
            <a:r>
              <a:rPr lang="fr-FR" sz="2000" b="1" dirty="0">
                <a:solidFill>
                  <a:srgbClr val="000000"/>
                </a:solidFill>
                <a:latin typeface="Calibri" pitchFamily="34" charset="0"/>
              </a:rPr>
              <a:t>, N, P</a:t>
            </a:r>
            <a:endParaRPr lang="fr-F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816BFD-778C-964E-AD91-79EB19687DA8}"/>
              </a:ext>
            </a:extLst>
          </p:cNvPr>
          <p:cNvSpPr txBox="1"/>
          <p:nvPr/>
        </p:nvSpPr>
        <p:spPr>
          <a:xfrm>
            <a:off x="2257778" y="2652889"/>
            <a:ext cx="72813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LOCATION – Addis Ababa as a Case </a:t>
            </a:r>
          </a:p>
          <a:p>
            <a:pPr lvl="2"/>
            <a:r>
              <a:rPr lang="en-US" sz="2800" b="1" dirty="0">
                <a:solidFill>
                  <a:srgbClr val="FF0000"/>
                </a:solidFill>
              </a:rPr>
              <a:t>Centralized </a:t>
            </a:r>
            <a:r>
              <a:rPr lang="en-US" sz="2800" b="1" dirty="0">
                <a:solidFill>
                  <a:srgbClr val="0070C0"/>
                </a:solidFill>
              </a:rPr>
              <a:t>(Catchment)</a:t>
            </a:r>
          </a:p>
          <a:p>
            <a:pPr lvl="2"/>
            <a:r>
              <a:rPr lang="en-US" sz="2800" b="1" dirty="0">
                <a:solidFill>
                  <a:srgbClr val="FF0000"/>
                </a:solidFill>
              </a:rPr>
              <a:t>Decentralized </a:t>
            </a:r>
            <a:r>
              <a:rPr lang="en-US" sz="2800" b="1" dirty="0">
                <a:solidFill>
                  <a:srgbClr val="0070C0"/>
                </a:solidFill>
              </a:rPr>
              <a:t>(Specific Settlement)</a:t>
            </a:r>
          </a:p>
          <a:p>
            <a:pPr lvl="2"/>
            <a:r>
              <a:rPr lang="en-US" sz="2800" b="1" dirty="0">
                <a:solidFill>
                  <a:srgbClr val="FF0000"/>
                </a:solidFill>
              </a:rPr>
              <a:t>Onsite </a:t>
            </a:r>
            <a:r>
              <a:rPr lang="en-US" sz="2800" b="1" dirty="0">
                <a:solidFill>
                  <a:srgbClr val="0070C0"/>
                </a:solidFill>
              </a:rPr>
              <a:t>(Septic Tanks…)</a:t>
            </a:r>
          </a:p>
          <a:p>
            <a:pPr lvl="2"/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82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id="{DD345FD4-8B54-FD4B-A94D-41C78E053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836614"/>
            <a:ext cx="4679950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>
            <a:extLst>
              <a:ext uri="{FF2B5EF4-FFF2-40B4-BE49-F238E27FC236}">
                <a16:creationId xmlns:a16="http://schemas.microsoft.com/office/drawing/2014/main" id="{6C0FD04C-D0C8-254D-97E2-39798D482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8229600" cy="63341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b="1"/>
              <a:t>Issues of Wastewater in AA</a:t>
            </a:r>
            <a:endParaRPr lang="en-US" altLang="en-US"/>
          </a:p>
        </p:txBody>
      </p:sp>
      <p:sp>
        <p:nvSpPr>
          <p:cNvPr id="15364" name="TextBox 7">
            <a:extLst>
              <a:ext uri="{FF2B5EF4-FFF2-40B4-BE49-F238E27FC236}">
                <a16:creationId xmlns:a16="http://schemas.microsoft.com/office/drawing/2014/main" id="{172127DF-3B21-8348-8F04-D7607CBBA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85814"/>
            <a:ext cx="46434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/>
              <a:t> Collection service coverage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/>
              <a:t>(Sewered + Vacuum Truck)= 28 %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/>
              <a:t> WW Treatment capacity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/>
              <a:t>(Existing + Planned) &lt; 300 000 m3/d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/>
              <a:t>Required design capacity for 50% of the generated waste in 10 yrs ≈ 400 000 m3/d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/>
              <a:t> Low level of wastewater reuse</a:t>
            </a:r>
          </a:p>
        </p:txBody>
      </p:sp>
      <p:sp>
        <p:nvSpPr>
          <p:cNvPr id="15365" name="Rectangle 9">
            <a:extLst>
              <a:ext uri="{FF2B5EF4-FFF2-40B4-BE49-F238E27FC236}">
                <a16:creationId xmlns:a16="http://schemas.microsoft.com/office/drawing/2014/main" id="{8785CCDC-A3B5-FE4E-89EC-6552F59FA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475" y="5300664"/>
            <a:ext cx="1022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/>
              <a:t>Akaki </a:t>
            </a:r>
          </a:p>
          <a:p>
            <a:pPr algn="ctr" eaLnBrk="1" hangingPunct="1"/>
            <a:r>
              <a:rPr lang="en-US" altLang="en-US" sz="1600"/>
              <a:t>Well-field</a:t>
            </a:r>
          </a:p>
        </p:txBody>
      </p:sp>
      <p:pic>
        <p:nvPicPr>
          <p:cNvPr id="15366" name="Picture 4">
            <a:extLst>
              <a:ext uri="{FF2B5EF4-FFF2-40B4-BE49-F238E27FC236}">
                <a16:creationId xmlns:a16="http://schemas.microsoft.com/office/drawing/2014/main" id="{E99915D6-A172-FE4A-9E52-D8CAE9297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5786439"/>
            <a:ext cx="19431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Abattoir 003">
            <a:extLst>
              <a:ext uri="{FF2B5EF4-FFF2-40B4-BE49-F238E27FC236}">
                <a16:creationId xmlns:a16="http://schemas.microsoft.com/office/drawing/2014/main" id="{BD530B39-94BC-3A4B-A22B-9F8B2413F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3929064"/>
            <a:ext cx="2209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Abattoir 001">
            <a:extLst>
              <a:ext uri="{FF2B5EF4-FFF2-40B4-BE49-F238E27FC236}">
                <a16:creationId xmlns:a16="http://schemas.microsoft.com/office/drawing/2014/main" id="{FF1D7A63-2404-D84C-B6E8-032C5F00E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85751"/>
            <a:ext cx="18986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22910A-697F-8543-95E9-9174D904EA56}"/>
              </a:ext>
            </a:extLst>
          </p:cNvPr>
          <p:cNvCxnSpPr/>
          <p:nvPr/>
        </p:nvCxnSpPr>
        <p:spPr>
          <a:xfrm rot="10800000" flipV="1">
            <a:off x="7667626" y="1000125"/>
            <a:ext cx="1071563" cy="642938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900DE5-ED20-0B4E-97D6-A7C0E04D262F}"/>
              </a:ext>
            </a:extLst>
          </p:cNvPr>
          <p:cNvCxnSpPr/>
          <p:nvPr/>
        </p:nvCxnSpPr>
        <p:spPr>
          <a:xfrm flipV="1">
            <a:off x="6096001" y="4000501"/>
            <a:ext cx="1571625" cy="485775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6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972C8C55-6F09-7948-8E00-98A10E2F4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8" t="10989" r="19766" b="2197"/>
          <a:stretch>
            <a:fillRect/>
          </a:stretch>
        </p:blipFill>
        <p:spPr bwMode="auto">
          <a:xfrm>
            <a:off x="1524000" y="30480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28E9751-C2A4-784C-8122-10FA6BABE4C2}"/>
              </a:ext>
            </a:extLst>
          </p:cNvPr>
          <p:cNvSpPr/>
          <p:nvPr/>
        </p:nvSpPr>
        <p:spPr>
          <a:xfrm>
            <a:off x="8382000" y="457200"/>
            <a:ext cx="20574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100,000m</a:t>
            </a:r>
            <a:r>
              <a:rPr lang="en-US" baseline="30000" dirty="0"/>
              <a:t>3</a:t>
            </a:r>
            <a:r>
              <a:rPr lang="en-US" dirty="0"/>
              <a:t>/day</a:t>
            </a:r>
          </a:p>
          <a:p>
            <a:pPr algn="ctr">
              <a:defRPr/>
            </a:pPr>
            <a:r>
              <a:rPr lang="en-US" dirty="0"/>
              <a:t>UASB + TF + Pond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383212-C3D6-D848-B9D3-164F31854855}"/>
              </a:ext>
            </a:extLst>
          </p:cNvPr>
          <p:cNvSpPr/>
          <p:nvPr/>
        </p:nvSpPr>
        <p:spPr>
          <a:xfrm>
            <a:off x="8382000" y="2514600"/>
            <a:ext cx="20574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4,000m</a:t>
            </a:r>
            <a:r>
              <a:rPr lang="en-US" baseline="30000" dirty="0"/>
              <a:t>3</a:t>
            </a:r>
            <a:r>
              <a:rPr lang="en-US" dirty="0"/>
              <a:t>/day</a:t>
            </a:r>
          </a:p>
          <a:p>
            <a:pPr algn="ctr">
              <a:defRPr/>
            </a:pPr>
            <a:r>
              <a:rPr lang="en-US" dirty="0"/>
              <a:t>Oxidation Ditch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21E67E-AD8A-4A43-B1A9-61F0373EBAE5}"/>
              </a:ext>
            </a:extLst>
          </p:cNvPr>
          <p:cNvSpPr/>
          <p:nvPr/>
        </p:nvSpPr>
        <p:spPr>
          <a:xfrm>
            <a:off x="8382000" y="1447800"/>
            <a:ext cx="20574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12,500m</a:t>
            </a:r>
            <a:r>
              <a:rPr lang="en-US" baseline="30000" dirty="0"/>
              <a:t>3</a:t>
            </a:r>
            <a:r>
              <a:rPr lang="en-US" dirty="0"/>
              <a:t>/day</a:t>
            </a:r>
          </a:p>
          <a:p>
            <a:pPr algn="ctr">
              <a:defRPr/>
            </a:pPr>
            <a:r>
              <a:rPr lang="en-US" dirty="0"/>
              <a:t>UASB + TF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AD277A1-64A1-B444-93C3-517002A37C1E}"/>
              </a:ext>
            </a:extLst>
          </p:cNvPr>
          <p:cNvSpPr/>
          <p:nvPr/>
        </p:nvSpPr>
        <p:spPr>
          <a:xfrm>
            <a:off x="8382000" y="3581400"/>
            <a:ext cx="20574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80,000m</a:t>
            </a:r>
            <a:r>
              <a:rPr lang="en-US" baseline="30000" dirty="0"/>
              <a:t>3</a:t>
            </a:r>
            <a:r>
              <a:rPr lang="en-US" dirty="0"/>
              <a:t>/day</a:t>
            </a:r>
          </a:p>
          <a:p>
            <a:pPr algn="ctr">
              <a:defRPr/>
            </a:pPr>
            <a:r>
              <a:rPr lang="en-US" dirty="0"/>
              <a:t>Oxidation Ditch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A970FAD-AFB5-2542-8F2E-735AC3404923}"/>
              </a:ext>
            </a:extLst>
          </p:cNvPr>
          <p:cNvSpPr/>
          <p:nvPr/>
        </p:nvSpPr>
        <p:spPr>
          <a:xfrm>
            <a:off x="4264026" y="752476"/>
            <a:ext cx="4291013" cy="3598863"/>
          </a:xfrm>
          <a:custGeom>
            <a:avLst/>
            <a:gdLst>
              <a:gd name="connsiteX0" fmla="*/ 18616 w 4291071"/>
              <a:gd name="connsiteY0" fmla="*/ 3598858 h 3598858"/>
              <a:gd name="connsiteX1" fmla="*/ 2850 w 4291071"/>
              <a:gd name="connsiteY1" fmla="*/ 3488499 h 3598858"/>
              <a:gd name="connsiteX2" fmla="*/ 34381 w 4291071"/>
              <a:gd name="connsiteY2" fmla="*/ 3393906 h 3598858"/>
              <a:gd name="connsiteX3" fmla="*/ 97443 w 4291071"/>
              <a:gd name="connsiteY3" fmla="*/ 3252016 h 3598858"/>
              <a:gd name="connsiteX4" fmla="*/ 160505 w 4291071"/>
              <a:gd name="connsiteY4" fmla="*/ 3094361 h 3598858"/>
              <a:gd name="connsiteX5" fmla="*/ 318160 w 4291071"/>
              <a:gd name="connsiteY5" fmla="*/ 2731754 h 3598858"/>
              <a:gd name="connsiteX6" fmla="*/ 381222 w 4291071"/>
              <a:gd name="connsiteY6" fmla="*/ 2605630 h 3598858"/>
              <a:gd name="connsiteX7" fmla="*/ 412753 w 4291071"/>
              <a:gd name="connsiteY7" fmla="*/ 2558334 h 3598858"/>
              <a:gd name="connsiteX8" fmla="*/ 460050 w 4291071"/>
              <a:gd name="connsiteY8" fmla="*/ 2542568 h 3598858"/>
              <a:gd name="connsiteX9" fmla="*/ 854188 w 4291071"/>
              <a:gd name="connsiteY9" fmla="*/ 2526803 h 3598858"/>
              <a:gd name="connsiteX10" fmla="*/ 901484 w 4291071"/>
              <a:gd name="connsiteY10" fmla="*/ 2495272 h 3598858"/>
              <a:gd name="connsiteX11" fmla="*/ 917250 w 4291071"/>
              <a:gd name="connsiteY11" fmla="*/ 2384913 h 3598858"/>
              <a:gd name="connsiteX12" fmla="*/ 901484 w 4291071"/>
              <a:gd name="connsiteY12" fmla="*/ 2053837 h 3598858"/>
              <a:gd name="connsiteX13" fmla="*/ 917250 w 4291071"/>
              <a:gd name="connsiteY13" fmla="*/ 1643934 h 3598858"/>
              <a:gd name="connsiteX14" fmla="*/ 964547 w 4291071"/>
              <a:gd name="connsiteY14" fmla="*/ 1628168 h 3598858"/>
              <a:gd name="connsiteX15" fmla="*/ 1106436 w 4291071"/>
              <a:gd name="connsiteY15" fmla="*/ 1565106 h 3598858"/>
              <a:gd name="connsiteX16" fmla="*/ 1216795 w 4291071"/>
              <a:gd name="connsiteY16" fmla="*/ 1407451 h 3598858"/>
              <a:gd name="connsiteX17" fmla="*/ 1279857 w 4291071"/>
              <a:gd name="connsiteY17" fmla="*/ 1297092 h 3598858"/>
              <a:gd name="connsiteX18" fmla="*/ 1342919 w 4291071"/>
              <a:gd name="connsiteY18" fmla="*/ 1202499 h 3598858"/>
              <a:gd name="connsiteX19" fmla="*/ 1469043 w 4291071"/>
              <a:gd name="connsiteY19" fmla="*/ 1044844 h 3598858"/>
              <a:gd name="connsiteX20" fmla="*/ 1516340 w 4291071"/>
              <a:gd name="connsiteY20" fmla="*/ 997547 h 3598858"/>
              <a:gd name="connsiteX21" fmla="*/ 1547871 w 4291071"/>
              <a:gd name="connsiteY21" fmla="*/ 950251 h 3598858"/>
              <a:gd name="connsiteX22" fmla="*/ 1673995 w 4291071"/>
              <a:gd name="connsiteY22" fmla="*/ 918720 h 3598858"/>
              <a:gd name="connsiteX23" fmla="*/ 1721291 w 4291071"/>
              <a:gd name="connsiteY23" fmla="*/ 887189 h 3598858"/>
              <a:gd name="connsiteX24" fmla="*/ 1831650 w 4291071"/>
              <a:gd name="connsiteY24" fmla="*/ 855658 h 3598858"/>
              <a:gd name="connsiteX25" fmla="*/ 1926243 w 4291071"/>
              <a:gd name="connsiteY25" fmla="*/ 808361 h 3598858"/>
              <a:gd name="connsiteX26" fmla="*/ 2052367 w 4291071"/>
              <a:gd name="connsiteY26" fmla="*/ 776830 h 3598858"/>
              <a:gd name="connsiteX27" fmla="*/ 2115429 w 4291071"/>
              <a:gd name="connsiteY27" fmla="*/ 808361 h 3598858"/>
              <a:gd name="connsiteX28" fmla="*/ 2320381 w 4291071"/>
              <a:gd name="connsiteY28" fmla="*/ 776830 h 3598858"/>
              <a:gd name="connsiteX29" fmla="*/ 2383443 w 4291071"/>
              <a:gd name="connsiteY29" fmla="*/ 745299 h 3598858"/>
              <a:gd name="connsiteX30" fmla="*/ 2430740 w 4291071"/>
              <a:gd name="connsiteY30" fmla="*/ 729534 h 3598858"/>
              <a:gd name="connsiteX31" fmla="*/ 2493802 w 4291071"/>
              <a:gd name="connsiteY31" fmla="*/ 698003 h 3598858"/>
              <a:gd name="connsiteX32" fmla="*/ 2556864 w 4291071"/>
              <a:gd name="connsiteY32" fmla="*/ 682237 h 3598858"/>
              <a:gd name="connsiteX33" fmla="*/ 2667222 w 4291071"/>
              <a:gd name="connsiteY33" fmla="*/ 634941 h 3598858"/>
              <a:gd name="connsiteX34" fmla="*/ 2903705 w 4291071"/>
              <a:gd name="connsiteY34" fmla="*/ 603409 h 3598858"/>
              <a:gd name="connsiteX35" fmla="*/ 2998298 w 4291071"/>
              <a:gd name="connsiteY35" fmla="*/ 587644 h 3598858"/>
              <a:gd name="connsiteX36" fmla="*/ 3092891 w 4291071"/>
              <a:gd name="connsiteY36" fmla="*/ 556113 h 3598858"/>
              <a:gd name="connsiteX37" fmla="*/ 3171719 w 4291071"/>
              <a:gd name="connsiteY37" fmla="*/ 524582 h 3598858"/>
              <a:gd name="connsiteX38" fmla="*/ 3329374 w 4291071"/>
              <a:gd name="connsiteY38" fmla="*/ 477285 h 3598858"/>
              <a:gd name="connsiteX39" fmla="*/ 3376671 w 4291071"/>
              <a:gd name="connsiteY39" fmla="*/ 445754 h 3598858"/>
              <a:gd name="connsiteX40" fmla="*/ 3487029 w 4291071"/>
              <a:gd name="connsiteY40" fmla="*/ 398458 h 3598858"/>
              <a:gd name="connsiteX41" fmla="*/ 3534326 w 4291071"/>
              <a:gd name="connsiteY41" fmla="*/ 366927 h 3598858"/>
              <a:gd name="connsiteX42" fmla="*/ 3644684 w 4291071"/>
              <a:gd name="connsiteY42" fmla="*/ 256568 h 3598858"/>
              <a:gd name="connsiteX43" fmla="*/ 3691981 w 4291071"/>
              <a:gd name="connsiteY43" fmla="*/ 240803 h 3598858"/>
              <a:gd name="connsiteX44" fmla="*/ 3802340 w 4291071"/>
              <a:gd name="connsiteY44" fmla="*/ 161975 h 3598858"/>
              <a:gd name="connsiteX45" fmla="*/ 3896933 w 4291071"/>
              <a:gd name="connsiteY45" fmla="*/ 98913 h 3598858"/>
              <a:gd name="connsiteX46" fmla="*/ 4023057 w 4291071"/>
              <a:gd name="connsiteY46" fmla="*/ 20085 h 3598858"/>
              <a:gd name="connsiteX47" fmla="*/ 4070353 w 4291071"/>
              <a:gd name="connsiteY47" fmla="*/ 4320 h 3598858"/>
              <a:gd name="connsiteX48" fmla="*/ 4291071 w 4291071"/>
              <a:gd name="connsiteY48" fmla="*/ 4320 h 359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291071" h="3598858">
                <a:moveTo>
                  <a:pt x="18616" y="3598858"/>
                </a:moveTo>
                <a:cubicBezTo>
                  <a:pt x="13361" y="3562072"/>
                  <a:pt x="0" y="3525549"/>
                  <a:pt x="2850" y="3488499"/>
                </a:cubicBezTo>
                <a:cubicBezTo>
                  <a:pt x="5399" y="3455360"/>
                  <a:pt x="22037" y="3424765"/>
                  <a:pt x="34381" y="3393906"/>
                </a:cubicBezTo>
                <a:cubicBezTo>
                  <a:pt x="53603" y="3345850"/>
                  <a:pt x="77358" y="3299718"/>
                  <a:pt x="97443" y="3252016"/>
                </a:cubicBezTo>
                <a:cubicBezTo>
                  <a:pt x="119407" y="3199852"/>
                  <a:pt x="138400" y="3146466"/>
                  <a:pt x="160505" y="3094361"/>
                </a:cubicBezTo>
                <a:cubicBezTo>
                  <a:pt x="211979" y="2973029"/>
                  <a:pt x="259218" y="2849639"/>
                  <a:pt x="318160" y="2731754"/>
                </a:cubicBezTo>
                <a:cubicBezTo>
                  <a:pt x="339181" y="2689713"/>
                  <a:pt x="358714" y="2646894"/>
                  <a:pt x="381222" y="2605630"/>
                </a:cubicBezTo>
                <a:cubicBezTo>
                  <a:pt x="390295" y="2588996"/>
                  <a:pt x="397957" y="2570170"/>
                  <a:pt x="412753" y="2558334"/>
                </a:cubicBezTo>
                <a:cubicBezTo>
                  <a:pt x="425730" y="2547953"/>
                  <a:pt x="443474" y="2543752"/>
                  <a:pt x="460050" y="2542568"/>
                </a:cubicBezTo>
                <a:cubicBezTo>
                  <a:pt x="591200" y="2533200"/>
                  <a:pt x="722809" y="2532058"/>
                  <a:pt x="854188" y="2526803"/>
                </a:cubicBezTo>
                <a:cubicBezTo>
                  <a:pt x="869953" y="2516293"/>
                  <a:pt x="893789" y="2512587"/>
                  <a:pt x="901484" y="2495272"/>
                </a:cubicBezTo>
                <a:cubicBezTo>
                  <a:pt x="916576" y="2461315"/>
                  <a:pt x="917250" y="2422073"/>
                  <a:pt x="917250" y="2384913"/>
                </a:cubicBezTo>
                <a:cubicBezTo>
                  <a:pt x="917250" y="2274429"/>
                  <a:pt x="906739" y="2164196"/>
                  <a:pt x="901484" y="2053837"/>
                </a:cubicBezTo>
                <a:cubicBezTo>
                  <a:pt x="906739" y="1917203"/>
                  <a:pt x="897211" y="1779193"/>
                  <a:pt x="917250" y="1643934"/>
                </a:cubicBezTo>
                <a:cubicBezTo>
                  <a:pt x="919685" y="1627495"/>
                  <a:pt x="949272" y="1634714"/>
                  <a:pt x="964547" y="1628168"/>
                </a:cubicBezTo>
                <a:cubicBezTo>
                  <a:pt x="1273848" y="1495610"/>
                  <a:pt x="739758" y="1711778"/>
                  <a:pt x="1106436" y="1565106"/>
                </a:cubicBezTo>
                <a:cubicBezTo>
                  <a:pt x="1229637" y="1318707"/>
                  <a:pt x="1076009" y="1601032"/>
                  <a:pt x="1216795" y="1407451"/>
                </a:cubicBezTo>
                <a:cubicBezTo>
                  <a:pt x="1241715" y="1373186"/>
                  <a:pt x="1257652" y="1333176"/>
                  <a:pt x="1279857" y="1297092"/>
                </a:cubicBezTo>
                <a:cubicBezTo>
                  <a:pt x="1299718" y="1264818"/>
                  <a:pt x="1320182" y="1232815"/>
                  <a:pt x="1342919" y="1202499"/>
                </a:cubicBezTo>
                <a:cubicBezTo>
                  <a:pt x="1383298" y="1148660"/>
                  <a:pt x="1421455" y="1092432"/>
                  <a:pt x="1469043" y="1044844"/>
                </a:cubicBezTo>
                <a:cubicBezTo>
                  <a:pt x="1484809" y="1029078"/>
                  <a:pt x="1502066" y="1014675"/>
                  <a:pt x="1516340" y="997547"/>
                </a:cubicBezTo>
                <a:cubicBezTo>
                  <a:pt x="1528470" y="982991"/>
                  <a:pt x="1533075" y="962088"/>
                  <a:pt x="1547871" y="950251"/>
                </a:cubicBezTo>
                <a:cubicBezTo>
                  <a:pt x="1564033" y="937322"/>
                  <a:pt x="1670065" y="919506"/>
                  <a:pt x="1673995" y="918720"/>
                </a:cubicBezTo>
                <a:cubicBezTo>
                  <a:pt x="1689760" y="908210"/>
                  <a:pt x="1704344" y="895663"/>
                  <a:pt x="1721291" y="887189"/>
                </a:cubicBezTo>
                <a:cubicBezTo>
                  <a:pt x="1743911" y="875879"/>
                  <a:pt x="1811440" y="860710"/>
                  <a:pt x="1831650" y="855658"/>
                </a:cubicBezTo>
                <a:cubicBezTo>
                  <a:pt x="1881322" y="822543"/>
                  <a:pt x="1871015" y="823423"/>
                  <a:pt x="1926243" y="808361"/>
                </a:cubicBezTo>
                <a:cubicBezTo>
                  <a:pt x="1968051" y="796959"/>
                  <a:pt x="2052367" y="776830"/>
                  <a:pt x="2052367" y="776830"/>
                </a:cubicBezTo>
                <a:cubicBezTo>
                  <a:pt x="2073388" y="787340"/>
                  <a:pt x="2091987" y="806687"/>
                  <a:pt x="2115429" y="808361"/>
                </a:cubicBezTo>
                <a:cubicBezTo>
                  <a:pt x="2170942" y="812326"/>
                  <a:pt x="2260324" y="802569"/>
                  <a:pt x="2320381" y="776830"/>
                </a:cubicBezTo>
                <a:cubicBezTo>
                  <a:pt x="2341983" y="767572"/>
                  <a:pt x="2361841" y="754557"/>
                  <a:pt x="2383443" y="745299"/>
                </a:cubicBezTo>
                <a:cubicBezTo>
                  <a:pt x="2398718" y="738753"/>
                  <a:pt x="2415465" y="736080"/>
                  <a:pt x="2430740" y="729534"/>
                </a:cubicBezTo>
                <a:cubicBezTo>
                  <a:pt x="2452342" y="720276"/>
                  <a:pt x="2471797" y="706255"/>
                  <a:pt x="2493802" y="698003"/>
                </a:cubicBezTo>
                <a:cubicBezTo>
                  <a:pt x="2514090" y="690395"/>
                  <a:pt x="2536576" y="689845"/>
                  <a:pt x="2556864" y="682237"/>
                </a:cubicBezTo>
                <a:cubicBezTo>
                  <a:pt x="2691400" y="631786"/>
                  <a:pt x="2557601" y="666261"/>
                  <a:pt x="2667222" y="634941"/>
                </a:cubicBezTo>
                <a:cubicBezTo>
                  <a:pt x="2772813" y="604772"/>
                  <a:pt x="2745629" y="622006"/>
                  <a:pt x="2903705" y="603409"/>
                </a:cubicBezTo>
                <a:cubicBezTo>
                  <a:pt x="2935452" y="599674"/>
                  <a:pt x="2966767" y="592899"/>
                  <a:pt x="2998298" y="587644"/>
                </a:cubicBezTo>
                <a:cubicBezTo>
                  <a:pt x="3029829" y="577134"/>
                  <a:pt x="3061655" y="567471"/>
                  <a:pt x="3092891" y="556113"/>
                </a:cubicBezTo>
                <a:cubicBezTo>
                  <a:pt x="3119487" y="546442"/>
                  <a:pt x="3144871" y="533531"/>
                  <a:pt x="3171719" y="524582"/>
                </a:cubicBezTo>
                <a:cubicBezTo>
                  <a:pt x="3215782" y="509894"/>
                  <a:pt x="3292828" y="501649"/>
                  <a:pt x="3329374" y="477285"/>
                </a:cubicBezTo>
                <a:cubicBezTo>
                  <a:pt x="3345140" y="466775"/>
                  <a:pt x="3359723" y="454228"/>
                  <a:pt x="3376671" y="445754"/>
                </a:cubicBezTo>
                <a:cubicBezTo>
                  <a:pt x="3553542" y="357319"/>
                  <a:pt x="3257385" y="529682"/>
                  <a:pt x="3487029" y="398458"/>
                </a:cubicBezTo>
                <a:cubicBezTo>
                  <a:pt x="3503480" y="389057"/>
                  <a:pt x="3520242" y="379603"/>
                  <a:pt x="3534326" y="366927"/>
                </a:cubicBezTo>
                <a:cubicBezTo>
                  <a:pt x="3572995" y="332125"/>
                  <a:pt x="3595330" y="273019"/>
                  <a:pt x="3644684" y="256568"/>
                </a:cubicBezTo>
                <a:lnTo>
                  <a:pt x="3691981" y="240803"/>
                </a:lnTo>
                <a:cubicBezTo>
                  <a:pt x="3729415" y="215848"/>
                  <a:pt x="3768116" y="191310"/>
                  <a:pt x="3802340" y="161975"/>
                </a:cubicBezTo>
                <a:cubicBezTo>
                  <a:pt x="3877491" y="97559"/>
                  <a:pt x="3816481" y="125729"/>
                  <a:pt x="3896933" y="98913"/>
                </a:cubicBezTo>
                <a:cubicBezTo>
                  <a:pt x="3934453" y="73900"/>
                  <a:pt x="3985026" y="39101"/>
                  <a:pt x="4023057" y="20085"/>
                </a:cubicBezTo>
                <a:cubicBezTo>
                  <a:pt x="4037921" y="12653"/>
                  <a:pt x="4053764" y="5296"/>
                  <a:pt x="4070353" y="4320"/>
                </a:cubicBezTo>
                <a:cubicBezTo>
                  <a:pt x="4143799" y="0"/>
                  <a:pt x="4217498" y="4320"/>
                  <a:pt x="4291071" y="43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A964675-A94A-AC4D-B89E-B1272F676ABC}"/>
              </a:ext>
            </a:extLst>
          </p:cNvPr>
          <p:cNvSpPr/>
          <p:nvPr/>
        </p:nvSpPr>
        <p:spPr>
          <a:xfrm>
            <a:off x="5029200" y="1600200"/>
            <a:ext cx="3429000" cy="3048000"/>
          </a:xfrm>
          <a:custGeom>
            <a:avLst/>
            <a:gdLst>
              <a:gd name="connsiteX0" fmla="*/ 18616 w 4291071"/>
              <a:gd name="connsiteY0" fmla="*/ 3598858 h 3598858"/>
              <a:gd name="connsiteX1" fmla="*/ 2850 w 4291071"/>
              <a:gd name="connsiteY1" fmla="*/ 3488499 h 3598858"/>
              <a:gd name="connsiteX2" fmla="*/ 34381 w 4291071"/>
              <a:gd name="connsiteY2" fmla="*/ 3393906 h 3598858"/>
              <a:gd name="connsiteX3" fmla="*/ 97443 w 4291071"/>
              <a:gd name="connsiteY3" fmla="*/ 3252016 h 3598858"/>
              <a:gd name="connsiteX4" fmla="*/ 160505 w 4291071"/>
              <a:gd name="connsiteY4" fmla="*/ 3094361 h 3598858"/>
              <a:gd name="connsiteX5" fmla="*/ 318160 w 4291071"/>
              <a:gd name="connsiteY5" fmla="*/ 2731754 h 3598858"/>
              <a:gd name="connsiteX6" fmla="*/ 381222 w 4291071"/>
              <a:gd name="connsiteY6" fmla="*/ 2605630 h 3598858"/>
              <a:gd name="connsiteX7" fmla="*/ 412753 w 4291071"/>
              <a:gd name="connsiteY7" fmla="*/ 2558334 h 3598858"/>
              <a:gd name="connsiteX8" fmla="*/ 460050 w 4291071"/>
              <a:gd name="connsiteY8" fmla="*/ 2542568 h 3598858"/>
              <a:gd name="connsiteX9" fmla="*/ 854188 w 4291071"/>
              <a:gd name="connsiteY9" fmla="*/ 2526803 h 3598858"/>
              <a:gd name="connsiteX10" fmla="*/ 901484 w 4291071"/>
              <a:gd name="connsiteY10" fmla="*/ 2495272 h 3598858"/>
              <a:gd name="connsiteX11" fmla="*/ 917250 w 4291071"/>
              <a:gd name="connsiteY11" fmla="*/ 2384913 h 3598858"/>
              <a:gd name="connsiteX12" fmla="*/ 901484 w 4291071"/>
              <a:gd name="connsiteY12" fmla="*/ 2053837 h 3598858"/>
              <a:gd name="connsiteX13" fmla="*/ 917250 w 4291071"/>
              <a:gd name="connsiteY13" fmla="*/ 1643934 h 3598858"/>
              <a:gd name="connsiteX14" fmla="*/ 964547 w 4291071"/>
              <a:gd name="connsiteY14" fmla="*/ 1628168 h 3598858"/>
              <a:gd name="connsiteX15" fmla="*/ 1106436 w 4291071"/>
              <a:gd name="connsiteY15" fmla="*/ 1565106 h 3598858"/>
              <a:gd name="connsiteX16" fmla="*/ 1216795 w 4291071"/>
              <a:gd name="connsiteY16" fmla="*/ 1407451 h 3598858"/>
              <a:gd name="connsiteX17" fmla="*/ 1279857 w 4291071"/>
              <a:gd name="connsiteY17" fmla="*/ 1297092 h 3598858"/>
              <a:gd name="connsiteX18" fmla="*/ 1342919 w 4291071"/>
              <a:gd name="connsiteY18" fmla="*/ 1202499 h 3598858"/>
              <a:gd name="connsiteX19" fmla="*/ 1469043 w 4291071"/>
              <a:gd name="connsiteY19" fmla="*/ 1044844 h 3598858"/>
              <a:gd name="connsiteX20" fmla="*/ 1516340 w 4291071"/>
              <a:gd name="connsiteY20" fmla="*/ 997547 h 3598858"/>
              <a:gd name="connsiteX21" fmla="*/ 1547871 w 4291071"/>
              <a:gd name="connsiteY21" fmla="*/ 950251 h 3598858"/>
              <a:gd name="connsiteX22" fmla="*/ 1673995 w 4291071"/>
              <a:gd name="connsiteY22" fmla="*/ 918720 h 3598858"/>
              <a:gd name="connsiteX23" fmla="*/ 1721291 w 4291071"/>
              <a:gd name="connsiteY23" fmla="*/ 887189 h 3598858"/>
              <a:gd name="connsiteX24" fmla="*/ 1831650 w 4291071"/>
              <a:gd name="connsiteY24" fmla="*/ 855658 h 3598858"/>
              <a:gd name="connsiteX25" fmla="*/ 1926243 w 4291071"/>
              <a:gd name="connsiteY25" fmla="*/ 808361 h 3598858"/>
              <a:gd name="connsiteX26" fmla="*/ 2052367 w 4291071"/>
              <a:gd name="connsiteY26" fmla="*/ 776830 h 3598858"/>
              <a:gd name="connsiteX27" fmla="*/ 2115429 w 4291071"/>
              <a:gd name="connsiteY27" fmla="*/ 808361 h 3598858"/>
              <a:gd name="connsiteX28" fmla="*/ 2320381 w 4291071"/>
              <a:gd name="connsiteY28" fmla="*/ 776830 h 3598858"/>
              <a:gd name="connsiteX29" fmla="*/ 2383443 w 4291071"/>
              <a:gd name="connsiteY29" fmla="*/ 745299 h 3598858"/>
              <a:gd name="connsiteX30" fmla="*/ 2430740 w 4291071"/>
              <a:gd name="connsiteY30" fmla="*/ 729534 h 3598858"/>
              <a:gd name="connsiteX31" fmla="*/ 2493802 w 4291071"/>
              <a:gd name="connsiteY31" fmla="*/ 698003 h 3598858"/>
              <a:gd name="connsiteX32" fmla="*/ 2556864 w 4291071"/>
              <a:gd name="connsiteY32" fmla="*/ 682237 h 3598858"/>
              <a:gd name="connsiteX33" fmla="*/ 2667222 w 4291071"/>
              <a:gd name="connsiteY33" fmla="*/ 634941 h 3598858"/>
              <a:gd name="connsiteX34" fmla="*/ 2903705 w 4291071"/>
              <a:gd name="connsiteY34" fmla="*/ 603409 h 3598858"/>
              <a:gd name="connsiteX35" fmla="*/ 2998298 w 4291071"/>
              <a:gd name="connsiteY35" fmla="*/ 587644 h 3598858"/>
              <a:gd name="connsiteX36" fmla="*/ 3092891 w 4291071"/>
              <a:gd name="connsiteY36" fmla="*/ 556113 h 3598858"/>
              <a:gd name="connsiteX37" fmla="*/ 3171719 w 4291071"/>
              <a:gd name="connsiteY37" fmla="*/ 524582 h 3598858"/>
              <a:gd name="connsiteX38" fmla="*/ 3329374 w 4291071"/>
              <a:gd name="connsiteY38" fmla="*/ 477285 h 3598858"/>
              <a:gd name="connsiteX39" fmla="*/ 3376671 w 4291071"/>
              <a:gd name="connsiteY39" fmla="*/ 445754 h 3598858"/>
              <a:gd name="connsiteX40" fmla="*/ 3487029 w 4291071"/>
              <a:gd name="connsiteY40" fmla="*/ 398458 h 3598858"/>
              <a:gd name="connsiteX41" fmla="*/ 3534326 w 4291071"/>
              <a:gd name="connsiteY41" fmla="*/ 366927 h 3598858"/>
              <a:gd name="connsiteX42" fmla="*/ 3644684 w 4291071"/>
              <a:gd name="connsiteY42" fmla="*/ 256568 h 3598858"/>
              <a:gd name="connsiteX43" fmla="*/ 3691981 w 4291071"/>
              <a:gd name="connsiteY43" fmla="*/ 240803 h 3598858"/>
              <a:gd name="connsiteX44" fmla="*/ 3802340 w 4291071"/>
              <a:gd name="connsiteY44" fmla="*/ 161975 h 3598858"/>
              <a:gd name="connsiteX45" fmla="*/ 3896933 w 4291071"/>
              <a:gd name="connsiteY45" fmla="*/ 98913 h 3598858"/>
              <a:gd name="connsiteX46" fmla="*/ 4023057 w 4291071"/>
              <a:gd name="connsiteY46" fmla="*/ 20085 h 3598858"/>
              <a:gd name="connsiteX47" fmla="*/ 4070353 w 4291071"/>
              <a:gd name="connsiteY47" fmla="*/ 4320 h 3598858"/>
              <a:gd name="connsiteX48" fmla="*/ 4291071 w 4291071"/>
              <a:gd name="connsiteY48" fmla="*/ 4320 h 359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291071" h="3598858">
                <a:moveTo>
                  <a:pt x="18616" y="3598858"/>
                </a:moveTo>
                <a:cubicBezTo>
                  <a:pt x="13361" y="3562072"/>
                  <a:pt x="0" y="3525549"/>
                  <a:pt x="2850" y="3488499"/>
                </a:cubicBezTo>
                <a:cubicBezTo>
                  <a:pt x="5399" y="3455360"/>
                  <a:pt x="22037" y="3424765"/>
                  <a:pt x="34381" y="3393906"/>
                </a:cubicBezTo>
                <a:cubicBezTo>
                  <a:pt x="53603" y="3345850"/>
                  <a:pt x="77358" y="3299718"/>
                  <a:pt x="97443" y="3252016"/>
                </a:cubicBezTo>
                <a:cubicBezTo>
                  <a:pt x="119407" y="3199852"/>
                  <a:pt x="138400" y="3146466"/>
                  <a:pt x="160505" y="3094361"/>
                </a:cubicBezTo>
                <a:cubicBezTo>
                  <a:pt x="211979" y="2973029"/>
                  <a:pt x="259218" y="2849639"/>
                  <a:pt x="318160" y="2731754"/>
                </a:cubicBezTo>
                <a:cubicBezTo>
                  <a:pt x="339181" y="2689713"/>
                  <a:pt x="358714" y="2646894"/>
                  <a:pt x="381222" y="2605630"/>
                </a:cubicBezTo>
                <a:cubicBezTo>
                  <a:pt x="390295" y="2588996"/>
                  <a:pt x="397957" y="2570170"/>
                  <a:pt x="412753" y="2558334"/>
                </a:cubicBezTo>
                <a:cubicBezTo>
                  <a:pt x="425730" y="2547953"/>
                  <a:pt x="443474" y="2543752"/>
                  <a:pt x="460050" y="2542568"/>
                </a:cubicBezTo>
                <a:cubicBezTo>
                  <a:pt x="591200" y="2533200"/>
                  <a:pt x="722809" y="2532058"/>
                  <a:pt x="854188" y="2526803"/>
                </a:cubicBezTo>
                <a:cubicBezTo>
                  <a:pt x="869953" y="2516293"/>
                  <a:pt x="893789" y="2512587"/>
                  <a:pt x="901484" y="2495272"/>
                </a:cubicBezTo>
                <a:cubicBezTo>
                  <a:pt x="916576" y="2461315"/>
                  <a:pt x="917250" y="2422073"/>
                  <a:pt x="917250" y="2384913"/>
                </a:cubicBezTo>
                <a:cubicBezTo>
                  <a:pt x="917250" y="2274429"/>
                  <a:pt x="906739" y="2164196"/>
                  <a:pt x="901484" y="2053837"/>
                </a:cubicBezTo>
                <a:cubicBezTo>
                  <a:pt x="906739" y="1917203"/>
                  <a:pt x="897211" y="1779193"/>
                  <a:pt x="917250" y="1643934"/>
                </a:cubicBezTo>
                <a:cubicBezTo>
                  <a:pt x="919685" y="1627495"/>
                  <a:pt x="949272" y="1634714"/>
                  <a:pt x="964547" y="1628168"/>
                </a:cubicBezTo>
                <a:cubicBezTo>
                  <a:pt x="1273848" y="1495610"/>
                  <a:pt x="739758" y="1711778"/>
                  <a:pt x="1106436" y="1565106"/>
                </a:cubicBezTo>
                <a:cubicBezTo>
                  <a:pt x="1229637" y="1318707"/>
                  <a:pt x="1076009" y="1601032"/>
                  <a:pt x="1216795" y="1407451"/>
                </a:cubicBezTo>
                <a:cubicBezTo>
                  <a:pt x="1241715" y="1373186"/>
                  <a:pt x="1257652" y="1333176"/>
                  <a:pt x="1279857" y="1297092"/>
                </a:cubicBezTo>
                <a:cubicBezTo>
                  <a:pt x="1299718" y="1264818"/>
                  <a:pt x="1320182" y="1232815"/>
                  <a:pt x="1342919" y="1202499"/>
                </a:cubicBezTo>
                <a:cubicBezTo>
                  <a:pt x="1383298" y="1148660"/>
                  <a:pt x="1421455" y="1092432"/>
                  <a:pt x="1469043" y="1044844"/>
                </a:cubicBezTo>
                <a:cubicBezTo>
                  <a:pt x="1484809" y="1029078"/>
                  <a:pt x="1502066" y="1014675"/>
                  <a:pt x="1516340" y="997547"/>
                </a:cubicBezTo>
                <a:cubicBezTo>
                  <a:pt x="1528470" y="982991"/>
                  <a:pt x="1533075" y="962088"/>
                  <a:pt x="1547871" y="950251"/>
                </a:cubicBezTo>
                <a:cubicBezTo>
                  <a:pt x="1564033" y="937322"/>
                  <a:pt x="1670065" y="919506"/>
                  <a:pt x="1673995" y="918720"/>
                </a:cubicBezTo>
                <a:cubicBezTo>
                  <a:pt x="1689760" y="908210"/>
                  <a:pt x="1704344" y="895663"/>
                  <a:pt x="1721291" y="887189"/>
                </a:cubicBezTo>
                <a:cubicBezTo>
                  <a:pt x="1743911" y="875879"/>
                  <a:pt x="1811440" y="860710"/>
                  <a:pt x="1831650" y="855658"/>
                </a:cubicBezTo>
                <a:cubicBezTo>
                  <a:pt x="1881322" y="822543"/>
                  <a:pt x="1871015" y="823423"/>
                  <a:pt x="1926243" y="808361"/>
                </a:cubicBezTo>
                <a:cubicBezTo>
                  <a:pt x="1968051" y="796959"/>
                  <a:pt x="2052367" y="776830"/>
                  <a:pt x="2052367" y="776830"/>
                </a:cubicBezTo>
                <a:cubicBezTo>
                  <a:pt x="2073388" y="787340"/>
                  <a:pt x="2091987" y="806687"/>
                  <a:pt x="2115429" y="808361"/>
                </a:cubicBezTo>
                <a:cubicBezTo>
                  <a:pt x="2170942" y="812326"/>
                  <a:pt x="2260324" y="802569"/>
                  <a:pt x="2320381" y="776830"/>
                </a:cubicBezTo>
                <a:cubicBezTo>
                  <a:pt x="2341983" y="767572"/>
                  <a:pt x="2361841" y="754557"/>
                  <a:pt x="2383443" y="745299"/>
                </a:cubicBezTo>
                <a:cubicBezTo>
                  <a:pt x="2398718" y="738753"/>
                  <a:pt x="2415465" y="736080"/>
                  <a:pt x="2430740" y="729534"/>
                </a:cubicBezTo>
                <a:cubicBezTo>
                  <a:pt x="2452342" y="720276"/>
                  <a:pt x="2471797" y="706255"/>
                  <a:pt x="2493802" y="698003"/>
                </a:cubicBezTo>
                <a:cubicBezTo>
                  <a:pt x="2514090" y="690395"/>
                  <a:pt x="2536576" y="689845"/>
                  <a:pt x="2556864" y="682237"/>
                </a:cubicBezTo>
                <a:cubicBezTo>
                  <a:pt x="2691400" y="631786"/>
                  <a:pt x="2557601" y="666261"/>
                  <a:pt x="2667222" y="634941"/>
                </a:cubicBezTo>
                <a:cubicBezTo>
                  <a:pt x="2772813" y="604772"/>
                  <a:pt x="2745629" y="622006"/>
                  <a:pt x="2903705" y="603409"/>
                </a:cubicBezTo>
                <a:cubicBezTo>
                  <a:pt x="2935452" y="599674"/>
                  <a:pt x="2966767" y="592899"/>
                  <a:pt x="2998298" y="587644"/>
                </a:cubicBezTo>
                <a:cubicBezTo>
                  <a:pt x="3029829" y="577134"/>
                  <a:pt x="3061655" y="567471"/>
                  <a:pt x="3092891" y="556113"/>
                </a:cubicBezTo>
                <a:cubicBezTo>
                  <a:pt x="3119487" y="546442"/>
                  <a:pt x="3144871" y="533531"/>
                  <a:pt x="3171719" y="524582"/>
                </a:cubicBezTo>
                <a:cubicBezTo>
                  <a:pt x="3215782" y="509894"/>
                  <a:pt x="3292828" y="501649"/>
                  <a:pt x="3329374" y="477285"/>
                </a:cubicBezTo>
                <a:cubicBezTo>
                  <a:pt x="3345140" y="466775"/>
                  <a:pt x="3359723" y="454228"/>
                  <a:pt x="3376671" y="445754"/>
                </a:cubicBezTo>
                <a:cubicBezTo>
                  <a:pt x="3553542" y="357319"/>
                  <a:pt x="3257385" y="529682"/>
                  <a:pt x="3487029" y="398458"/>
                </a:cubicBezTo>
                <a:cubicBezTo>
                  <a:pt x="3503480" y="389057"/>
                  <a:pt x="3520242" y="379603"/>
                  <a:pt x="3534326" y="366927"/>
                </a:cubicBezTo>
                <a:cubicBezTo>
                  <a:pt x="3572995" y="332125"/>
                  <a:pt x="3595330" y="273019"/>
                  <a:pt x="3644684" y="256568"/>
                </a:cubicBezTo>
                <a:lnTo>
                  <a:pt x="3691981" y="240803"/>
                </a:lnTo>
                <a:cubicBezTo>
                  <a:pt x="3729415" y="215848"/>
                  <a:pt x="3768116" y="191310"/>
                  <a:pt x="3802340" y="161975"/>
                </a:cubicBezTo>
                <a:cubicBezTo>
                  <a:pt x="3877491" y="97559"/>
                  <a:pt x="3816481" y="125729"/>
                  <a:pt x="3896933" y="98913"/>
                </a:cubicBezTo>
                <a:cubicBezTo>
                  <a:pt x="3934453" y="73900"/>
                  <a:pt x="3985026" y="39101"/>
                  <a:pt x="4023057" y="20085"/>
                </a:cubicBezTo>
                <a:cubicBezTo>
                  <a:pt x="4037921" y="12653"/>
                  <a:pt x="4053764" y="5296"/>
                  <a:pt x="4070353" y="4320"/>
                </a:cubicBezTo>
                <a:cubicBezTo>
                  <a:pt x="4143799" y="0"/>
                  <a:pt x="4217498" y="4320"/>
                  <a:pt x="4291071" y="43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DD55577-BAEE-9244-B403-AB5767899649}"/>
              </a:ext>
            </a:extLst>
          </p:cNvPr>
          <p:cNvSpPr/>
          <p:nvPr/>
        </p:nvSpPr>
        <p:spPr>
          <a:xfrm flipV="1">
            <a:off x="6096000" y="3733800"/>
            <a:ext cx="2362200" cy="228600"/>
          </a:xfrm>
          <a:custGeom>
            <a:avLst/>
            <a:gdLst>
              <a:gd name="connsiteX0" fmla="*/ 18616 w 4291071"/>
              <a:gd name="connsiteY0" fmla="*/ 3598858 h 3598858"/>
              <a:gd name="connsiteX1" fmla="*/ 2850 w 4291071"/>
              <a:gd name="connsiteY1" fmla="*/ 3488499 h 3598858"/>
              <a:gd name="connsiteX2" fmla="*/ 34381 w 4291071"/>
              <a:gd name="connsiteY2" fmla="*/ 3393906 h 3598858"/>
              <a:gd name="connsiteX3" fmla="*/ 97443 w 4291071"/>
              <a:gd name="connsiteY3" fmla="*/ 3252016 h 3598858"/>
              <a:gd name="connsiteX4" fmla="*/ 160505 w 4291071"/>
              <a:gd name="connsiteY4" fmla="*/ 3094361 h 3598858"/>
              <a:gd name="connsiteX5" fmla="*/ 318160 w 4291071"/>
              <a:gd name="connsiteY5" fmla="*/ 2731754 h 3598858"/>
              <a:gd name="connsiteX6" fmla="*/ 381222 w 4291071"/>
              <a:gd name="connsiteY6" fmla="*/ 2605630 h 3598858"/>
              <a:gd name="connsiteX7" fmla="*/ 412753 w 4291071"/>
              <a:gd name="connsiteY7" fmla="*/ 2558334 h 3598858"/>
              <a:gd name="connsiteX8" fmla="*/ 460050 w 4291071"/>
              <a:gd name="connsiteY8" fmla="*/ 2542568 h 3598858"/>
              <a:gd name="connsiteX9" fmla="*/ 854188 w 4291071"/>
              <a:gd name="connsiteY9" fmla="*/ 2526803 h 3598858"/>
              <a:gd name="connsiteX10" fmla="*/ 901484 w 4291071"/>
              <a:gd name="connsiteY10" fmla="*/ 2495272 h 3598858"/>
              <a:gd name="connsiteX11" fmla="*/ 917250 w 4291071"/>
              <a:gd name="connsiteY11" fmla="*/ 2384913 h 3598858"/>
              <a:gd name="connsiteX12" fmla="*/ 901484 w 4291071"/>
              <a:gd name="connsiteY12" fmla="*/ 2053837 h 3598858"/>
              <a:gd name="connsiteX13" fmla="*/ 917250 w 4291071"/>
              <a:gd name="connsiteY13" fmla="*/ 1643934 h 3598858"/>
              <a:gd name="connsiteX14" fmla="*/ 964547 w 4291071"/>
              <a:gd name="connsiteY14" fmla="*/ 1628168 h 3598858"/>
              <a:gd name="connsiteX15" fmla="*/ 1106436 w 4291071"/>
              <a:gd name="connsiteY15" fmla="*/ 1565106 h 3598858"/>
              <a:gd name="connsiteX16" fmla="*/ 1216795 w 4291071"/>
              <a:gd name="connsiteY16" fmla="*/ 1407451 h 3598858"/>
              <a:gd name="connsiteX17" fmla="*/ 1279857 w 4291071"/>
              <a:gd name="connsiteY17" fmla="*/ 1297092 h 3598858"/>
              <a:gd name="connsiteX18" fmla="*/ 1342919 w 4291071"/>
              <a:gd name="connsiteY18" fmla="*/ 1202499 h 3598858"/>
              <a:gd name="connsiteX19" fmla="*/ 1469043 w 4291071"/>
              <a:gd name="connsiteY19" fmla="*/ 1044844 h 3598858"/>
              <a:gd name="connsiteX20" fmla="*/ 1516340 w 4291071"/>
              <a:gd name="connsiteY20" fmla="*/ 997547 h 3598858"/>
              <a:gd name="connsiteX21" fmla="*/ 1547871 w 4291071"/>
              <a:gd name="connsiteY21" fmla="*/ 950251 h 3598858"/>
              <a:gd name="connsiteX22" fmla="*/ 1673995 w 4291071"/>
              <a:gd name="connsiteY22" fmla="*/ 918720 h 3598858"/>
              <a:gd name="connsiteX23" fmla="*/ 1721291 w 4291071"/>
              <a:gd name="connsiteY23" fmla="*/ 887189 h 3598858"/>
              <a:gd name="connsiteX24" fmla="*/ 1831650 w 4291071"/>
              <a:gd name="connsiteY24" fmla="*/ 855658 h 3598858"/>
              <a:gd name="connsiteX25" fmla="*/ 1926243 w 4291071"/>
              <a:gd name="connsiteY25" fmla="*/ 808361 h 3598858"/>
              <a:gd name="connsiteX26" fmla="*/ 2052367 w 4291071"/>
              <a:gd name="connsiteY26" fmla="*/ 776830 h 3598858"/>
              <a:gd name="connsiteX27" fmla="*/ 2115429 w 4291071"/>
              <a:gd name="connsiteY27" fmla="*/ 808361 h 3598858"/>
              <a:gd name="connsiteX28" fmla="*/ 2320381 w 4291071"/>
              <a:gd name="connsiteY28" fmla="*/ 776830 h 3598858"/>
              <a:gd name="connsiteX29" fmla="*/ 2383443 w 4291071"/>
              <a:gd name="connsiteY29" fmla="*/ 745299 h 3598858"/>
              <a:gd name="connsiteX30" fmla="*/ 2430740 w 4291071"/>
              <a:gd name="connsiteY30" fmla="*/ 729534 h 3598858"/>
              <a:gd name="connsiteX31" fmla="*/ 2493802 w 4291071"/>
              <a:gd name="connsiteY31" fmla="*/ 698003 h 3598858"/>
              <a:gd name="connsiteX32" fmla="*/ 2556864 w 4291071"/>
              <a:gd name="connsiteY32" fmla="*/ 682237 h 3598858"/>
              <a:gd name="connsiteX33" fmla="*/ 2667222 w 4291071"/>
              <a:gd name="connsiteY33" fmla="*/ 634941 h 3598858"/>
              <a:gd name="connsiteX34" fmla="*/ 2903705 w 4291071"/>
              <a:gd name="connsiteY34" fmla="*/ 603409 h 3598858"/>
              <a:gd name="connsiteX35" fmla="*/ 2998298 w 4291071"/>
              <a:gd name="connsiteY35" fmla="*/ 587644 h 3598858"/>
              <a:gd name="connsiteX36" fmla="*/ 3092891 w 4291071"/>
              <a:gd name="connsiteY36" fmla="*/ 556113 h 3598858"/>
              <a:gd name="connsiteX37" fmla="*/ 3171719 w 4291071"/>
              <a:gd name="connsiteY37" fmla="*/ 524582 h 3598858"/>
              <a:gd name="connsiteX38" fmla="*/ 3329374 w 4291071"/>
              <a:gd name="connsiteY38" fmla="*/ 477285 h 3598858"/>
              <a:gd name="connsiteX39" fmla="*/ 3376671 w 4291071"/>
              <a:gd name="connsiteY39" fmla="*/ 445754 h 3598858"/>
              <a:gd name="connsiteX40" fmla="*/ 3487029 w 4291071"/>
              <a:gd name="connsiteY40" fmla="*/ 398458 h 3598858"/>
              <a:gd name="connsiteX41" fmla="*/ 3534326 w 4291071"/>
              <a:gd name="connsiteY41" fmla="*/ 366927 h 3598858"/>
              <a:gd name="connsiteX42" fmla="*/ 3644684 w 4291071"/>
              <a:gd name="connsiteY42" fmla="*/ 256568 h 3598858"/>
              <a:gd name="connsiteX43" fmla="*/ 3691981 w 4291071"/>
              <a:gd name="connsiteY43" fmla="*/ 240803 h 3598858"/>
              <a:gd name="connsiteX44" fmla="*/ 3802340 w 4291071"/>
              <a:gd name="connsiteY44" fmla="*/ 161975 h 3598858"/>
              <a:gd name="connsiteX45" fmla="*/ 3896933 w 4291071"/>
              <a:gd name="connsiteY45" fmla="*/ 98913 h 3598858"/>
              <a:gd name="connsiteX46" fmla="*/ 4023057 w 4291071"/>
              <a:gd name="connsiteY46" fmla="*/ 20085 h 3598858"/>
              <a:gd name="connsiteX47" fmla="*/ 4070353 w 4291071"/>
              <a:gd name="connsiteY47" fmla="*/ 4320 h 3598858"/>
              <a:gd name="connsiteX48" fmla="*/ 4291071 w 4291071"/>
              <a:gd name="connsiteY48" fmla="*/ 4320 h 359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291071" h="3598858">
                <a:moveTo>
                  <a:pt x="18616" y="3598858"/>
                </a:moveTo>
                <a:cubicBezTo>
                  <a:pt x="13361" y="3562072"/>
                  <a:pt x="0" y="3525549"/>
                  <a:pt x="2850" y="3488499"/>
                </a:cubicBezTo>
                <a:cubicBezTo>
                  <a:pt x="5399" y="3455360"/>
                  <a:pt x="22037" y="3424765"/>
                  <a:pt x="34381" y="3393906"/>
                </a:cubicBezTo>
                <a:cubicBezTo>
                  <a:pt x="53603" y="3345850"/>
                  <a:pt x="77358" y="3299718"/>
                  <a:pt x="97443" y="3252016"/>
                </a:cubicBezTo>
                <a:cubicBezTo>
                  <a:pt x="119407" y="3199852"/>
                  <a:pt x="138400" y="3146466"/>
                  <a:pt x="160505" y="3094361"/>
                </a:cubicBezTo>
                <a:cubicBezTo>
                  <a:pt x="211979" y="2973029"/>
                  <a:pt x="259218" y="2849639"/>
                  <a:pt x="318160" y="2731754"/>
                </a:cubicBezTo>
                <a:cubicBezTo>
                  <a:pt x="339181" y="2689713"/>
                  <a:pt x="358714" y="2646894"/>
                  <a:pt x="381222" y="2605630"/>
                </a:cubicBezTo>
                <a:cubicBezTo>
                  <a:pt x="390295" y="2588996"/>
                  <a:pt x="397957" y="2570170"/>
                  <a:pt x="412753" y="2558334"/>
                </a:cubicBezTo>
                <a:cubicBezTo>
                  <a:pt x="425730" y="2547953"/>
                  <a:pt x="443474" y="2543752"/>
                  <a:pt x="460050" y="2542568"/>
                </a:cubicBezTo>
                <a:cubicBezTo>
                  <a:pt x="591200" y="2533200"/>
                  <a:pt x="722809" y="2532058"/>
                  <a:pt x="854188" y="2526803"/>
                </a:cubicBezTo>
                <a:cubicBezTo>
                  <a:pt x="869953" y="2516293"/>
                  <a:pt x="893789" y="2512587"/>
                  <a:pt x="901484" y="2495272"/>
                </a:cubicBezTo>
                <a:cubicBezTo>
                  <a:pt x="916576" y="2461315"/>
                  <a:pt x="917250" y="2422073"/>
                  <a:pt x="917250" y="2384913"/>
                </a:cubicBezTo>
                <a:cubicBezTo>
                  <a:pt x="917250" y="2274429"/>
                  <a:pt x="906739" y="2164196"/>
                  <a:pt x="901484" y="2053837"/>
                </a:cubicBezTo>
                <a:cubicBezTo>
                  <a:pt x="906739" y="1917203"/>
                  <a:pt x="897211" y="1779193"/>
                  <a:pt x="917250" y="1643934"/>
                </a:cubicBezTo>
                <a:cubicBezTo>
                  <a:pt x="919685" y="1627495"/>
                  <a:pt x="949272" y="1634714"/>
                  <a:pt x="964547" y="1628168"/>
                </a:cubicBezTo>
                <a:cubicBezTo>
                  <a:pt x="1273848" y="1495610"/>
                  <a:pt x="739758" y="1711778"/>
                  <a:pt x="1106436" y="1565106"/>
                </a:cubicBezTo>
                <a:cubicBezTo>
                  <a:pt x="1229637" y="1318707"/>
                  <a:pt x="1076009" y="1601032"/>
                  <a:pt x="1216795" y="1407451"/>
                </a:cubicBezTo>
                <a:cubicBezTo>
                  <a:pt x="1241715" y="1373186"/>
                  <a:pt x="1257652" y="1333176"/>
                  <a:pt x="1279857" y="1297092"/>
                </a:cubicBezTo>
                <a:cubicBezTo>
                  <a:pt x="1299718" y="1264818"/>
                  <a:pt x="1320182" y="1232815"/>
                  <a:pt x="1342919" y="1202499"/>
                </a:cubicBezTo>
                <a:cubicBezTo>
                  <a:pt x="1383298" y="1148660"/>
                  <a:pt x="1421455" y="1092432"/>
                  <a:pt x="1469043" y="1044844"/>
                </a:cubicBezTo>
                <a:cubicBezTo>
                  <a:pt x="1484809" y="1029078"/>
                  <a:pt x="1502066" y="1014675"/>
                  <a:pt x="1516340" y="997547"/>
                </a:cubicBezTo>
                <a:cubicBezTo>
                  <a:pt x="1528470" y="982991"/>
                  <a:pt x="1533075" y="962088"/>
                  <a:pt x="1547871" y="950251"/>
                </a:cubicBezTo>
                <a:cubicBezTo>
                  <a:pt x="1564033" y="937322"/>
                  <a:pt x="1670065" y="919506"/>
                  <a:pt x="1673995" y="918720"/>
                </a:cubicBezTo>
                <a:cubicBezTo>
                  <a:pt x="1689760" y="908210"/>
                  <a:pt x="1704344" y="895663"/>
                  <a:pt x="1721291" y="887189"/>
                </a:cubicBezTo>
                <a:cubicBezTo>
                  <a:pt x="1743911" y="875879"/>
                  <a:pt x="1811440" y="860710"/>
                  <a:pt x="1831650" y="855658"/>
                </a:cubicBezTo>
                <a:cubicBezTo>
                  <a:pt x="1881322" y="822543"/>
                  <a:pt x="1871015" y="823423"/>
                  <a:pt x="1926243" y="808361"/>
                </a:cubicBezTo>
                <a:cubicBezTo>
                  <a:pt x="1968051" y="796959"/>
                  <a:pt x="2052367" y="776830"/>
                  <a:pt x="2052367" y="776830"/>
                </a:cubicBezTo>
                <a:cubicBezTo>
                  <a:pt x="2073388" y="787340"/>
                  <a:pt x="2091987" y="806687"/>
                  <a:pt x="2115429" y="808361"/>
                </a:cubicBezTo>
                <a:cubicBezTo>
                  <a:pt x="2170942" y="812326"/>
                  <a:pt x="2260324" y="802569"/>
                  <a:pt x="2320381" y="776830"/>
                </a:cubicBezTo>
                <a:cubicBezTo>
                  <a:pt x="2341983" y="767572"/>
                  <a:pt x="2361841" y="754557"/>
                  <a:pt x="2383443" y="745299"/>
                </a:cubicBezTo>
                <a:cubicBezTo>
                  <a:pt x="2398718" y="738753"/>
                  <a:pt x="2415465" y="736080"/>
                  <a:pt x="2430740" y="729534"/>
                </a:cubicBezTo>
                <a:cubicBezTo>
                  <a:pt x="2452342" y="720276"/>
                  <a:pt x="2471797" y="706255"/>
                  <a:pt x="2493802" y="698003"/>
                </a:cubicBezTo>
                <a:cubicBezTo>
                  <a:pt x="2514090" y="690395"/>
                  <a:pt x="2536576" y="689845"/>
                  <a:pt x="2556864" y="682237"/>
                </a:cubicBezTo>
                <a:cubicBezTo>
                  <a:pt x="2691400" y="631786"/>
                  <a:pt x="2557601" y="666261"/>
                  <a:pt x="2667222" y="634941"/>
                </a:cubicBezTo>
                <a:cubicBezTo>
                  <a:pt x="2772813" y="604772"/>
                  <a:pt x="2745629" y="622006"/>
                  <a:pt x="2903705" y="603409"/>
                </a:cubicBezTo>
                <a:cubicBezTo>
                  <a:pt x="2935452" y="599674"/>
                  <a:pt x="2966767" y="592899"/>
                  <a:pt x="2998298" y="587644"/>
                </a:cubicBezTo>
                <a:cubicBezTo>
                  <a:pt x="3029829" y="577134"/>
                  <a:pt x="3061655" y="567471"/>
                  <a:pt x="3092891" y="556113"/>
                </a:cubicBezTo>
                <a:cubicBezTo>
                  <a:pt x="3119487" y="546442"/>
                  <a:pt x="3144871" y="533531"/>
                  <a:pt x="3171719" y="524582"/>
                </a:cubicBezTo>
                <a:cubicBezTo>
                  <a:pt x="3215782" y="509894"/>
                  <a:pt x="3292828" y="501649"/>
                  <a:pt x="3329374" y="477285"/>
                </a:cubicBezTo>
                <a:cubicBezTo>
                  <a:pt x="3345140" y="466775"/>
                  <a:pt x="3359723" y="454228"/>
                  <a:pt x="3376671" y="445754"/>
                </a:cubicBezTo>
                <a:cubicBezTo>
                  <a:pt x="3553542" y="357319"/>
                  <a:pt x="3257385" y="529682"/>
                  <a:pt x="3487029" y="398458"/>
                </a:cubicBezTo>
                <a:cubicBezTo>
                  <a:pt x="3503480" y="389057"/>
                  <a:pt x="3520242" y="379603"/>
                  <a:pt x="3534326" y="366927"/>
                </a:cubicBezTo>
                <a:cubicBezTo>
                  <a:pt x="3572995" y="332125"/>
                  <a:pt x="3595330" y="273019"/>
                  <a:pt x="3644684" y="256568"/>
                </a:cubicBezTo>
                <a:lnTo>
                  <a:pt x="3691981" y="240803"/>
                </a:lnTo>
                <a:cubicBezTo>
                  <a:pt x="3729415" y="215848"/>
                  <a:pt x="3768116" y="191310"/>
                  <a:pt x="3802340" y="161975"/>
                </a:cubicBezTo>
                <a:cubicBezTo>
                  <a:pt x="3877491" y="97559"/>
                  <a:pt x="3816481" y="125729"/>
                  <a:pt x="3896933" y="98913"/>
                </a:cubicBezTo>
                <a:cubicBezTo>
                  <a:pt x="3934453" y="73900"/>
                  <a:pt x="3985026" y="39101"/>
                  <a:pt x="4023057" y="20085"/>
                </a:cubicBezTo>
                <a:cubicBezTo>
                  <a:pt x="4037921" y="12653"/>
                  <a:pt x="4053764" y="5296"/>
                  <a:pt x="4070353" y="4320"/>
                </a:cubicBezTo>
                <a:cubicBezTo>
                  <a:pt x="4143799" y="0"/>
                  <a:pt x="4217498" y="4320"/>
                  <a:pt x="4291071" y="43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C324155-7855-D248-90B8-1C8EA98765C9}"/>
              </a:ext>
            </a:extLst>
          </p:cNvPr>
          <p:cNvSpPr/>
          <p:nvPr/>
        </p:nvSpPr>
        <p:spPr>
          <a:xfrm rot="8907588" flipV="1">
            <a:off x="6629400" y="2667000"/>
            <a:ext cx="1828800" cy="609600"/>
          </a:xfrm>
          <a:custGeom>
            <a:avLst/>
            <a:gdLst>
              <a:gd name="connsiteX0" fmla="*/ 18616 w 4291071"/>
              <a:gd name="connsiteY0" fmla="*/ 3598858 h 3598858"/>
              <a:gd name="connsiteX1" fmla="*/ 2850 w 4291071"/>
              <a:gd name="connsiteY1" fmla="*/ 3488499 h 3598858"/>
              <a:gd name="connsiteX2" fmla="*/ 34381 w 4291071"/>
              <a:gd name="connsiteY2" fmla="*/ 3393906 h 3598858"/>
              <a:gd name="connsiteX3" fmla="*/ 97443 w 4291071"/>
              <a:gd name="connsiteY3" fmla="*/ 3252016 h 3598858"/>
              <a:gd name="connsiteX4" fmla="*/ 160505 w 4291071"/>
              <a:gd name="connsiteY4" fmla="*/ 3094361 h 3598858"/>
              <a:gd name="connsiteX5" fmla="*/ 318160 w 4291071"/>
              <a:gd name="connsiteY5" fmla="*/ 2731754 h 3598858"/>
              <a:gd name="connsiteX6" fmla="*/ 381222 w 4291071"/>
              <a:gd name="connsiteY6" fmla="*/ 2605630 h 3598858"/>
              <a:gd name="connsiteX7" fmla="*/ 412753 w 4291071"/>
              <a:gd name="connsiteY7" fmla="*/ 2558334 h 3598858"/>
              <a:gd name="connsiteX8" fmla="*/ 460050 w 4291071"/>
              <a:gd name="connsiteY8" fmla="*/ 2542568 h 3598858"/>
              <a:gd name="connsiteX9" fmla="*/ 854188 w 4291071"/>
              <a:gd name="connsiteY9" fmla="*/ 2526803 h 3598858"/>
              <a:gd name="connsiteX10" fmla="*/ 901484 w 4291071"/>
              <a:gd name="connsiteY10" fmla="*/ 2495272 h 3598858"/>
              <a:gd name="connsiteX11" fmla="*/ 917250 w 4291071"/>
              <a:gd name="connsiteY11" fmla="*/ 2384913 h 3598858"/>
              <a:gd name="connsiteX12" fmla="*/ 901484 w 4291071"/>
              <a:gd name="connsiteY12" fmla="*/ 2053837 h 3598858"/>
              <a:gd name="connsiteX13" fmla="*/ 917250 w 4291071"/>
              <a:gd name="connsiteY13" fmla="*/ 1643934 h 3598858"/>
              <a:gd name="connsiteX14" fmla="*/ 964547 w 4291071"/>
              <a:gd name="connsiteY14" fmla="*/ 1628168 h 3598858"/>
              <a:gd name="connsiteX15" fmla="*/ 1106436 w 4291071"/>
              <a:gd name="connsiteY15" fmla="*/ 1565106 h 3598858"/>
              <a:gd name="connsiteX16" fmla="*/ 1216795 w 4291071"/>
              <a:gd name="connsiteY16" fmla="*/ 1407451 h 3598858"/>
              <a:gd name="connsiteX17" fmla="*/ 1279857 w 4291071"/>
              <a:gd name="connsiteY17" fmla="*/ 1297092 h 3598858"/>
              <a:gd name="connsiteX18" fmla="*/ 1342919 w 4291071"/>
              <a:gd name="connsiteY18" fmla="*/ 1202499 h 3598858"/>
              <a:gd name="connsiteX19" fmla="*/ 1469043 w 4291071"/>
              <a:gd name="connsiteY19" fmla="*/ 1044844 h 3598858"/>
              <a:gd name="connsiteX20" fmla="*/ 1516340 w 4291071"/>
              <a:gd name="connsiteY20" fmla="*/ 997547 h 3598858"/>
              <a:gd name="connsiteX21" fmla="*/ 1547871 w 4291071"/>
              <a:gd name="connsiteY21" fmla="*/ 950251 h 3598858"/>
              <a:gd name="connsiteX22" fmla="*/ 1673995 w 4291071"/>
              <a:gd name="connsiteY22" fmla="*/ 918720 h 3598858"/>
              <a:gd name="connsiteX23" fmla="*/ 1721291 w 4291071"/>
              <a:gd name="connsiteY23" fmla="*/ 887189 h 3598858"/>
              <a:gd name="connsiteX24" fmla="*/ 1831650 w 4291071"/>
              <a:gd name="connsiteY24" fmla="*/ 855658 h 3598858"/>
              <a:gd name="connsiteX25" fmla="*/ 1926243 w 4291071"/>
              <a:gd name="connsiteY25" fmla="*/ 808361 h 3598858"/>
              <a:gd name="connsiteX26" fmla="*/ 2052367 w 4291071"/>
              <a:gd name="connsiteY26" fmla="*/ 776830 h 3598858"/>
              <a:gd name="connsiteX27" fmla="*/ 2115429 w 4291071"/>
              <a:gd name="connsiteY27" fmla="*/ 808361 h 3598858"/>
              <a:gd name="connsiteX28" fmla="*/ 2320381 w 4291071"/>
              <a:gd name="connsiteY28" fmla="*/ 776830 h 3598858"/>
              <a:gd name="connsiteX29" fmla="*/ 2383443 w 4291071"/>
              <a:gd name="connsiteY29" fmla="*/ 745299 h 3598858"/>
              <a:gd name="connsiteX30" fmla="*/ 2430740 w 4291071"/>
              <a:gd name="connsiteY30" fmla="*/ 729534 h 3598858"/>
              <a:gd name="connsiteX31" fmla="*/ 2493802 w 4291071"/>
              <a:gd name="connsiteY31" fmla="*/ 698003 h 3598858"/>
              <a:gd name="connsiteX32" fmla="*/ 2556864 w 4291071"/>
              <a:gd name="connsiteY32" fmla="*/ 682237 h 3598858"/>
              <a:gd name="connsiteX33" fmla="*/ 2667222 w 4291071"/>
              <a:gd name="connsiteY33" fmla="*/ 634941 h 3598858"/>
              <a:gd name="connsiteX34" fmla="*/ 2903705 w 4291071"/>
              <a:gd name="connsiteY34" fmla="*/ 603409 h 3598858"/>
              <a:gd name="connsiteX35" fmla="*/ 2998298 w 4291071"/>
              <a:gd name="connsiteY35" fmla="*/ 587644 h 3598858"/>
              <a:gd name="connsiteX36" fmla="*/ 3092891 w 4291071"/>
              <a:gd name="connsiteY36" fmla="*/ 556113 h 3598858"/>
              <a:gd name="connsiteX37" fmla="*/ 3171719 w 4291071"/>
              <a:gd name="connsiteY37" fmla="*/ 524582 h 3598858"/>
              <a:gd name="connsiteX38" fmla="*/ 3329374 w 4291071"/>
              <a:gd name="connsiteY38" fmla="*/ 477285 h 3598858"/>
              <a:gd name="connsiteX39" fmla="*/ 3376671 w 4291071"/>
              <a:gd name="connsiteY39" fmla="*/ 445754 h 3598858"/>
              <a:gd name="connsiteX40" fmla="*/ 3487029 w 4291071"/>
              <a:gd name="connsiteY40" fmla="*/ 398458 h 3598858"/>
              <a:gd name="connsiteX41" fmla="*/ 3534326 w 4291071"/>
              <a:gd name="connsiteY41" fmla="*/ 366927 h 3598858"/>
              <a:gd name="connsiteX42" fmla="*/ 3644684 w 4291071"/>
              <a:gd name="connsiteY42" fmla="*/ 256568 h 3598858"/>
              <a:gd name="connsiteX43" fmla="*/ 3691981 w 4291071"/>
              <a:gd name="connsiteY43" fmla="*/ 240803 h 3598858"/>
              <a:gd name="connsiteX44" fmla="*/ 3802340 w 4291071"/>
              <a:gd name="connsiteY44" fmla="*/ 161975 h 3598858"/>
              <a:gd name="connsiteX45" fmla="*/ 3896933 w 4291071"/>
              <a:gd name="connsiteY45" fmla="*/ 98913 h 3598858"/>
              <a:gd name="connsiteX46" fmla="*/ 4023057 w 4291071"/>
              <a:gd name="connsiteY46" fmla="*/ 20085 h 3598858"/>
              <a:gd name="connsiteX47" fmla="*/ 4070353 w 4291071"/>
              <a:gd name="connsiteY47" fmla="*/ 4320 h 3598858"/>
              <a:gd name="connsiteX48" fmla="*/ 4291071 w 4291071"/>
              <a:gd name="connsiteY48" fmla="*/ 4320 h 359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291071" h="3598858">
                <a:moveTo>
                  <a:pt x="18616" y="3598858"/>
                </a:moveTo>
                <a:cubicBezTo>
                  <a:pt x="13361" y="3562072"/>
                  <a:pt x="0" y="3525549"/>
                  <a:pt x="2850" y="3488499"/>
                </a:cubicBezTo>
                <a:cubicBezTo>
                  <a:pt x="5399" y="3455360"/>
                  <a:pt x="22037" y="3424765"/>
                  <a:pt x="34381" y="3393906"/>
                </a:cubicBezTo>
                <a:cubicBezTo>
                  <a:pt x="53603" y="3345850"/>
                  <a:pt x="77358" y="3299718"/>
                  <a:pt x="97443" y="3252016"/>
                </a:cubicBezTo>
                <a:cubicBezTo>
                  <a:pt x="119407" y="3199852"/>
                  <a:pt x="138400" y="3146466"/>
                  <a:pt x="160505" y="3094361"/>
                </a:cubicBezTo>
                <a:cubicBezTo>
                  <a:pt x="211979" y="2973029"/>
                  <a:pt x="259218" y="2849639"/>
                  <a:pt x="318160" y="2731754"/>
                </a:cubicBezTo>
                <a:cubicBezTo>
                  <a:pt x="339181" y="2689713"/>
                  <a:pt x="358714" y="2646894"/>
                  <a:pt x="381222" y="2605630"/>
                </a:cubicBezTo>
                <a:cubicBezTo>
                  <a:pt x="390295" y="2588996"/>
                  <a:pt x="397957" y="2570170"/>
                  <a:pt x="412753" y="2558334"/>
                </a:cubicBezTo>
                <a:cubicBezTo>
                  <a:pt x="425730" y="2547953"/>
                  <a:pt x="443474" y="2543752"/>
                  <a:pt x="460050" y="2542568"/>
                </a:cubicBezTo>
                <a:cubicBezTo>
                  <a:pt x="591200" y="2533200"/>
                  <a:pt x="722809" y="2532058"/>
                  <a:pt x="854188" y="2526803"/>
                </a:cubicBezTo>
                <a:cubicBezTo>
                  <a:pt x="869953" y="2516293"/>
                  <a:pt x="893789" y="2512587"/>
                  <a:pt x="901484" y="2495272"/>
                </a:cubicBezTo>
                <a:cubicBezTo>
                  <a:pt x="916576" y="2461315"/>
                  <a:pt x="917250" y="2422073"/>
                  <a:pt x="917250" y="2384913"/>
                </a:cubicBezTo>
                <a:cubicBezTo>
                  <a:pt x="917250" y="2274429"/>
                  <a:pt x="906739" y="2164196"/>
                  <a:pt x="901484" y="2053837"/>
                </a:cubicBezTo>
                <a:cubicBezTo>
                  <a:pt x="906739" y="1917203"/>
                  <a:pt x="897211" y="1779193"/>
                  <a:pt x="917250" y="1643934"/>
                </a:cubicBezTo>
                <a:cubicBezTo>
                  <a:pt x="919685" y="1627495"/>
                  <a:pt x="949272" y="1634714"/>
                  <a:pt x="964547" y="1628168"/>
                </a:cubicBezTo>
                <a:cubicBezTo>
                  <a:pt x="1273848" y="1495610"/>
                  <a:pt x="739758" y="1711778"/>
                  <a:pt x="1106436" y="1565106"/>
                </a:cubicBezTo>
                <a:cubicBezTo>
                  <a:pt x="1229637" y="1318707"/>
                  <a:pt x="1076009" y="1601032"/>
                  <a:pt x="1216795" y="1407451"/>
                </a:cubicBezTo>
                <a:cubicBezTo>
                  <a:pt x="1241715" y="1373186"/>
                  <a:pt x="1257652" y="1333176"/>
                  <a:pt x="1279857" y="1297092"/>
                </a:cubicBezTo>
                <a:cubicBezTo>
                  <a:pt x="1299718" y="1264818"/>
                  <a:pt x="1320182" y="1232815"/>
                  <a:pt x="1342919" y="1202499"/>
                </a:cubicBezTo>
                <a:cubicBezTo>
                  <a:pt x="1383298" y="1148660"/>
                  <a:pt x="1421455" y="1092432"/>
                  <a:pt x="1469043" y="1044844"/>
                </a:cubicBezTo>
                <a:cubicBezTo>
                  <a:pt x="1484809" y="1029078"/>
                  <a:pt x="1502066" y="1014675"/>
                  <a:pt x="1516340" y="997547"/>
                </a:cubicBezTo>
                <a:cubicBezTo>
                  <a:pt x="1528470" y="982991"/>
                  <a:pt x="1533075" y="962088"/>
                  <a:pt x="1547871" y="950251"/>
                </a:cubicBezTo>
                <a:cubicBezTo>
                  <a:pt x="1564033" y="937322"/>
                  <a:pt x="1670065" y="919506"/>
                  <a:pt x="1673995" y="918720"/>
                </a:cubicBezTo>
                <a:cubicBezTo>
                  <a:pt x="1689760" y="908210"/>
                  <a:pt x="1704344" y="895663"/>
                  <a:pt x="1721291" y="887189"/>
                </a:cubicBezTo>
                <a:cubicBezTo>
                  <a:pt x="1743911" y="875879"/>
                  <a:pt x="1811440" y="860710"/>
                  <a:pt x="1831650" y="855658"/>
                </a:cubicBezTo>
                <a:cubicBezTo>
                  <a:pt x="1881322" y="822543"/>
                  <a:pt x="1871015" y="823423"/>
                  <a:pt x="1926243" y="808361"/>
                </a:cubicBezTo>
                <a:cubicBezTo>
                  <a:pt x="1968051" y="796959"/>
                  <a:pt x="2052367" y="776830"/>
                  <a:pt x="2052367" y="776830"/>
                </a:cubicBezTo>
                <a:cubicBezTo>
                  <a:pt x="2073388" y="787340"/>
                  <a:pt x="2091987" y="806687"/>
                  <a:pt x="2115429" y="808361"/>
                </a:cubicBezTo>
                <a:cubicBezTo>
                  <a:pt x="2170942" y="812326"/>
                  <a:pt x="2260324" y="802569"/>
                  <a:pt x="2320381" y="776830"/>
                </a:cubicBezTo>
                <a:cubicBezTo>
                  <a:pt x="2341983" y="767572"/>
                  <a:pt x="2361841" y="754557"/>
                  <a:pt x="2383443" y="745299"/>
                </a:cubicBezTo>
                <a:cubicBezTo>
                  <a:pt x="2398718" y="738753"/>
                  <a:pt x="2415465" y="736080"/>
                  <a:pt x="2430740" y="729534"/>
                </a:cubicBezTo>
                <a:cubicBezTo>
                  <a:pt x="2452342" y="720276"/>
                  <a:pt x="2471797" y="706255"/>
                  <a:pt x="2493802" y="698003"/>
                </a:cubicBezTo>
                <a:cubicBezTo>
                  <a:pt x="2514090" y="690395"/>
                  <a:pt x="2536576" y="689845"/>
                  <a:pt x="2556864" y="682237"/>
                </a:cubicBezTo>
                <a:cubicBezTo>
                  <a:pt x="2691400" y="631786"/>
                  <a:pt x="2557601" y="666261"/>
                  <a:pt x="2667222" y="634941"/>
                </a:cubicBezTo>
                <a:cubicBezTo>
                  <a:pt x="2772813" y="604772"/>
                  <a:pt x="2745629" y="622006"/>
                  <a:pt x="2903705" y="603409"/>
                </a:cubicBezTo>
                <a:cubicBezTo>
                  <a:pt x="2935452" y="599674"/>
                  <a:pt x="2966767" y="592899"/>
                  <a:pt x="2998298" y="587644"/>
                </a:cubicBezTo>
                <a:cubicBezTo>
                  <a:pt x="3029829" y="577134"/>
                  <a:pt x="3061655" y="567471"/>
                  <a:pt x="3092891" y="556113"/>
                </a:cubicBezTo>
                <a:cubicBezTo>
                  <a:pt x="3119487" y="546442"/>
                  <a:pt x="3144871" y="533531"/>
                  <a:pt x="3171719" y="524582"/>
                </a:cubicBezTo>
                <a:cubicBezTo>
                  <a:pt x="3215782" y="509894"/>
                  <a:pt x="3292828" y="501649"/>
                  <a:pt x="3329374" y="477285"/>
                </a:cubicBezTo>
                <a:cubicBezTo>
                  <a:pt x="3345140" y="466775"/>
                  <a:pt x="3359723" y="454228"/>
                  <a:pt x="3376671" y="445754"/>
                </a:cubicBezTo>
                <a:cubicBezTo>
                  <a:pt x="3553542" y="357319"/>
                  <a:pt x="3257385" y="529682"/>
                  <a:pt x="3487029" y="398458"/>
                </a:cubicBezTo>
                <a:cubicBezTo>
                  <a:pt x="3503480" y="389057"/>
                  <a:pt x="3520242" y="379603"/>
                  <a:pt x="3534326" y="366927"/>
                </a:cubicBezTo>
                <a:cubicBezTo>
                  <a:pt x="3572995" y="332125"/>
                  <a:pt x="3595330" y="273019"/>
                  <a:pt x="3644684" y="256568"/>
                </a:cubicBezTo>
                <a:lnTo>
                  <a:pt x="3691981" y="240803"/>
                </a:lnTo>
                <a:cubicBezTo>
                  <a:pt x="3729415" y="215848"/>
                  <a:pt x="3768116" y="191310"/>
                  <a:pt x="3802340" y="161975"/>
                </a:cubicBezTo>
                <a:cubicBezTo>
                  <a:pt x="3877491" y="97559"/>
                  <a:pt x="3816481" y="125729"/>
                  <a:pt x="3896933" y="98913"/>
                </a:cubicBezTo>
                <a:cubicBezTo>
                  <a:pt x="3934453" y="73900"/>
                  <a:pt x="3985026" y="39101"/>
                  <a:pt x="4023057" y="20085"/>
                </a:cubicBezTo>
                <a:cubicBezTo>
                  <a:pt x="4037921" y="12653"/>
                  <a:pt x="4053764" y="5296"/>
                  <a:pt x="4070353" y="4320"/>
                </a:cubicBezTo>
                <a:cubicBezTo>
                  <a:pt x="4143799" y="0"/>
                  <a:pt x="4217498" y="4320"/>
                  <a:pt x="4291071" y="43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4A1C385-7CBC-E249-A497-0A772A005B9D}"/>
              </a:ext>
            </a:extLst>
          </p:cNvPr>
          <p:cNvSpPr/>
          <p:nvPr/>
        </p:nvSpPr>
        <p:spPr>
          <a:xfrm>
            <a:off x="8382000" y="4648200"/>
            <a:ext cx="20574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60,000m</a:t>
            </a:r>
            <a:r>
              <a:rPr lang="en-US" baseline="30000" dirty="0"/>
              <a:t>3</a:t>
            </a:r>
            <a:r>
              <a:rPr lang="en-US" dirty="0"/>
              <a:t>/day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58D7EA4-B781-1242-BD16-9654EE462B25}"/>
              </a:ext>
            </a:extLst>
          </p:cNvPr>
          <p:cNvSpPr/>
          <p:nvPr/>
        </p:nvSpPr>
        <p:spPr>
          <a:xfrm>
            <a:off x="5024438" y="4914901"/>
            <a:ext cx="3421062" cy="1560513"/>
          </a:xfrm>
          <a:custGeom>
            <a:avLst/>
            <a:gdLst>
              <a:gd name="connsiteX0" fmla="*/ 0 w 3421117"/>
              <a:gd name="connsiteY0" fmla="*/ 1280935 h 1560091"/>
              <a:gd name="connsiteX1" fmla="*/ 472965 w 3421117"/>
              <a:gd name="connsiteY1" fmla="*/ 1312466 h 1560091"/>
              <a:gd name="connsiteX2" fmla="*/ 630621 w 3421117"/>
              <a:gd name="connsiteY2" fmla="*/ 1391294 h 1560091"/>
              <a:gd name="connsiteX3" fmla="*/ 756745 w 3421117"/>
              <a:gd name="connsiteY3" fmla="*/ 1438590 h 1560091"/>
              <a:gd name="connsiteX4" fmla="*/ 851338 w 3421117"/>
              <a:gd name="connsiteY4" fmla="*/ 1485887 h 1560091"/>
              <a:gd name="connsiteX5" fmla="*/ 898634 w 3421117"/>
              <a:gd name="connsiteY5" fmla="*/ 1501653 h 1560091"/>
              <a:gd name="connsiteX6" fmla="*/ 1008993 w 3421117"/>
              <a:gd name="connsiteY6" fmla="*/ 1548949 h 1560091"/>
              <a:gd name="connsiteX7" fmla="*/ 1087821 w 3421117"/>
              <a:gd name="connsiteY7" fmla="*/ 1517418 h 1560091"/>
              <a:gd name="connsiteX8" fmla="*/ 1103586 w 3421117"/>
              <a:gd name="connsiteY8" fmla="*/ 1438590 h 1560091"/>
              <a:gd name="connsiteX9" fmla="*/ 1135117 w 3421117"/>
              <a:gd name="connsiteY9" fmla="*/ 1343997 h 1560091"/>
              <a:gd name="connsiteX10" fmla="*/ 1166648 w 3421117"/>
              <a:gd name="connsiteY10" fmla="*/ 1186342 h 1560091"/>
              <a:gd name="connsiteX11" fmla="*/ 1213945 w 3421117"/>
              <a:gd name="connsiteY11" fmla="*/ 1060218 h 1560091"/>
              <a:gd name="connsiteX12" fmla="*/ 1245476 w 3421117"/>
              <a:gd name="connsiteY12" fmla="*/ 965625 h 1560091"/>
              <a:gd name="connsiteX13" fmla="*/ 1340069 w 3421117"/>
              <a:gd name="connsiteY13" fmla="*/ 729142 h 1560091"/>
              <a:gd name="connsiteX14" fmla="*/ 1560786 w 3421117"/>
              <a:gd name="connsiteY14" fmla="*/ 792204 h 1560091"/>
              <a:gd name="connsiteX15" fmla="*/ 1718441 w 3421117"/>
              <a:gd name="connsiteY15" fmla="*/ 886797 h 1560091"/>
              <a:gd name="connsiteX16" fmla="*/ 2033752 w 3421117"/>
              <a:gd name="connsiteY16" fmla="*/ 792204 h 1560091"/>
              <a:gd name="connsiteX17" fmla="*/ 2081048 w 3421117"/>
              <a:gd name="connsiteY17" fmla="*/ 744908 h 1560091"/>
              <a:gd name="connsiteX18" fmla="*/ 2128345 w 3421117"/>
              <a:gd name="connsiteY18" fmla="*/ 634549 h 1560091"/>
              <a:gd name="connsiteX19" fmla="*/ 2443655 w 3421117"/>
              <a:gd name="connsiteY19" fmla="*/ 555721 h 1560091"/>
              <a:gd name="connsiteX20" fmla="*/ 2569779 w 3421117"/>
              <a:gd name="connsiteY20" fmla="*/ 445363 h 1560091"/>
              <a:gd name="connsiteX21" fmla="*/ 2695903 w 3421117"/>
              <a:gd name="connsiteY21" fmla="*/ 335004 h 1560091"/>
              <a:gd name="connsiteX22" fmla="*/ 2806262 w 3421117"/>
              <a:gd name="connsiteY22" fmla="*/ 271942 h 1560091"/>
              <a:gd name="connsiteX23" fmla="*/ 3153103 w 3421117"/>
              <a:gd name="connsiteY23" fmla="*/ 51225 h 1560091"/>
              <a:gd name="connsiteX24" fmla="*/ 3231931 w 3421117"/>
              <a:gd name="connsiteY24" fmla="*/ 19694 h 1560091"/>
              <a:gd name="connsiteX25" fmla="*/ 3279227 w 3421117"/>
              <a:gd name="connsiteY25" fmla="*/ 3928 h 1560091"/>
              <a:gd name="connsiteX26" fmla="*/ 3421117 w 3421117"/>
              <a:gd name="connsiteY26" fmla="*/ 3928 h 156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21117" h="1560091">
                <a:moveTo>
                  <a:pt x="0" y="1280935"/>
                </a:moveTo>
                <a:cubicBezTo>
                  <a:pt x="157655" y="1291445"/>
                  <a:pt x="317325" y="1285229"/>
                  <a:pt x="472965" y="1312466"/>
                </a:cubicBezTo>
                <a:cubicBezTo>
                  <a:pt x="530840" y="1322594"/>
                  <a:pt x="576930" y="1367431"/>
                  <a:pt x="630621" y="1391294"/>
                </a:cubicBezTo>
                <a:cubicBezTo>
                  <a:pt x="671651" y="1409530"/>
                  <a:pt x="715475" y="1420903"/>
                  <a:pt x="756745" y="1438590"/>
                </a:cubicBezTo>
                <a:cubicBezTo>
                  <a:pt x="789147" y="1452477"/>
                  <a:pt x="819124" y="1471569"/>
                  <a:pt x="851338" y="1485887"/>
                </a:cubicBezTo>
                <a:cubicBezTo>
                  <a:pt x="866524" y="1492636"/>
                  <a:pt x="883360" y="1495107"/>
                  <a:pt x="898634" y="1501653"/>
                </a:cubicBezTo>
                <a:cubicBezTo>
                  <a:pt x="1034986" y="1560091"/>
                  <a:pt x="898086" y="1511982"/>
                  <a:pt x="1008993" y="1548949"/>
                </a:cubicBezTo>
                <a:cubicBezTo>
                  <a:pt x="1035269" y="1538439"/>
                  <a:pt x="1069404" y="1538905"/>
                  <a:pt x="1087821" y="1517418"/>
                </a:cubicBezTo>
                <a:cubicBezTo>
                  <a:pt x="1105260" y="1497073"/>
                  <a:pt x="1096536" y="1464442"/>
                  <a:pt x="1103586" y="1438590"/>
                </a:cubicBezTo>
                <a:cubicBezTo>
                  <a:pt x="1112331" y="1406525"/>
                  <a:pt x="1128599" y="1376588"/>
                  <a:pt x="1135117" y="1343997"/>
                </a:cubicBezTo>
                <a:cubicBezTo>
                  <a:pt x="1145627" y="1291445"/>
                  <a:pt x="1149700" y="1237184"/>
                  <a:pt x="1166648" y="1186342"/>
                </a:cubicBezTo>
                <a:cubicBezTo>
                  <a:pt x="1213514" y="1045749"/>
                  <a:pt x="1138520" y="1267637"/>
                  <a:pt x="1213945" y="1060218"/>
                </a:cubicBezTo>
                <a:cubicBezTo>
                  <a:pt x="1225303" y="1028982"/>
                  <a:pt x="1233430" y="996602"/>
                  <a:pt x="1245476" y="965625"/>
                </a:cubicBezTo>
                <a:cubicBezTo>
                  <a:pt x="1364787" y="658823"/>
                  <a:pt x="1294406" y="866129"/>
                  <a:pt x="1340069" y="729142"/>
                </a:cubicBezTo>
                <a:cubicBezTo>
                  <a:pt x="1472094" y="755547"/>
                  <a:pt x="1471135" y="740975"/>
                  <a:pt x="1560786" y="792204"/>
                </a:cubicBezTo>
                <a:cubicBezTo>
                  <a:pt x="1613996" y="822610"/>
                  <a:pt x="1718441" y="886797"/>
                  <a:pt x="1718441" y="886797"/>
                </a:cubicBezTo>
                <a:cubicBezTo>
                  <a:pt x="2088339" y="865039"/>
                  <a:pt x="1916000" y="949207"/>
                  <a:pt x="2033752" y="792204"/>
                </a:cubicBezTo>
                <a:cubicBezTo>
                  <a:pt x="2047129" y="774368"/>
                  <a:pt x="2065283" y="760673"/>
                  <a:pt x="2081048" y="744908"/>
                </a:cubicBezTo>
                <a:cubicBezTo>
                  <a:pt x="2090470" y="716643"/>
                  <a:pt x="2108864" y="654030"/>
                  <a:pt x="2128345" y="634549"/>
                </a:cubicBezTo>
                <a:cubicBezTo>
                  <a:pt x="2228322" y="534572"/>
                  <a:pt x="2294113" y="566403"/>
                  <a:pt x="2443655" y="555721"/>
                </a:cubicBezTo>
                <a:cubicBezTo>
                  <a:pt x="2535414" y="433378"/>
                  <a:pt x="2438011" y="546723"/>
                  <a:pt x="2569779" y="445363"/>
                </a:cubicBezTo>
                <a:cubicBezTo>
                  <a:pt x="2614058" y="411302"/>
                  <a:pt x="2650855" y="368040"/>
                  <a:pt x="2695903" y="335004"/>
                </a:cubicBezTo>
                <a:cubicBezTo>
                  <a:pt x="2730069" y="309949"/>
                  <a:pt x="2771009" y="295444"/>
                  <a:pt x="2806262" y="271942"/>
                </a:cubicBezTo>
                <a:cubicBezTo>
                  <a:pt x="2954586" y="173059"/>
                  <a:pt x="2960269" y="128358"/>
                  <a:pt x="3153103" y="51225"/>
                </a:cubicBezTo>
                <a:cubicBezTo>
                  <a:pt x="3179379" y="40715"/>
                  <a:pt x="3205433" y="29631"/>
                  <a:pt x="3231931" y="19694"/>
                </a:cubicBezTo>
                <a:cubicBezTo>
                  <a:pt x="3247491" y="13859"/>
                  <a:pt x="3262666" y="5308"/>
                  <a:pt x="3279227" y="3928"/>
                </a:cubicBezTo>
                <a:cubicBezTo>
                  <a:pt x="3326360" y="0"/>
                  <a:pt x="3373820" y="3928"/>
                  <a:pt x="3421117" y="392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7" name="Slide Number Placeholder 14">
            <a:extLst>
              <a:ext uri="{FF2B5EF4-FFF2-40B4-BE49-F238E27FC236}">
                <a16:creationId xmlns:a16="http://schemas.microsoft.com/office/drawing/2014/main" id="{D3E2F22B-7C9F-FB46-BF57-B63E19A32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0CE0524-DA11-9942-94C3-84AFE2A2F7FA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98" name="TextBox 15">
            <a:extLst>
              <a:ext uri="{FF2B5EF4-FFF2-40B4-BE49-F238E27FC236}">
                <a16:creationId xmlns:a16="http://schemas.microsoft.com/office/drawing/2014/main" id="{B4F02F75-D19E-F74D-850C-216860AF3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25" y="6000751"/>
            <a:ext cx="34355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99"/>
                </a:solidFill>
              </a:rPr>
              <a:t>Sewerage Master Plan</a:t>
            </a:r>
          </a:p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Centralized </a:t>
            </a:r>
          </a:p>
        </p:txBody>
      </p:sp>
    </p:spTree>
    <p:extLst>
      <p:ext uri="{BB962C8B-B14F-4D97-AF65-F5344CB8AC3E}">
        <p14:creationId xmlns:p14="http://schemas.microsoft.com/office/powerpoint/2010/main" val="1384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39588" y="1021976"/>
            <a:ext cx="9897036" cy="5338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0846" y="255494"/>
            <a:ext cx="6804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TYPE OF TOILET FACILITIES (2007)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70+ % Latrines (Not Water Based)</a:t>
            </a:r>
          </a:p>
        </p:txBody>
      </p:sp>
    </p:spTree>
    <p:extLst>
      <p:ext uri="{BB962C8B-B14F-4D97-AF65-F5344CB8AC3E}">
        <p14:creationId xmlns:p14="http://schemas.microsoft.com/office/powerpoint/2010/main" val="39057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EFFF9D0-BC38-F841-8535-F0E55C1C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155" y="261938"/>
            <a:ext cx="8229600" cy="86360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/>
              <a:t>Addis Ababa</a:t>
            </a:r>
            <a:br>
              <a:rPr lang="en-US" altLang="en-US" b="1" dirty="0"/>
            </a:br>
            <a:r>
              <a:rPr lang="en-US" altLang="en-US" b="1" dirty="0"/>
              <a:t>Ongoing/Planned Interventions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0BB0323-7B86-0645-9687-F29F15918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22" y="1479551"/>
            <a:ext cx="6605588" cy="4145394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dirty="0"/>
              <a:t>Increasing the sewerage system coverage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New wastewater treatment plants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Use of MBRs at condominium sites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Wastewater sludge use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Biogas from wastewater</a:t>
            </a:r>
          </a:p>
          <a:p>
            <a:pPr eaLnBrk="1" hangingPunct="1">
              <a:lnSpc>
                <a:spcPct val="150000"/>
              </a:lnSpc>
            </a:pPr>
            <a:endParaRPr lang="en-US" altLang="en-US" sz="1600" dirty="0"/>
          </a:p>
          <a:p>
            <a:pPr eaLnBrk="1" hangingPunct="1">
              <a:lnSpc>
                <a:spcPct val="150000"/>
              </a:lnSpc>
            </a:pPr>
            <a:endParaRPr lang="en-US" altLang="en-US" sz="1600" dirty="0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2E2F9ADE-FB4F-2148-B733-AF685E9FF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679" y="5315817"/>
            <a:ext cx="4000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99"/>
                </a:solidFill>
              </a:rPr>
              <a:t>Proposed sanitation systems of AA in 2020</a:t>
            </a:r>
          </a:p>
          <a:p>
            <a:pPr algn="ctr" eaLnBrk="1" hangingPunct="1"/>
            <a:r>
              <a:rPr lang="en-US" altLang="en-US" dirty="0"/>
              <a:t>(</a:t>
            </a:r>
            <a:r>
              <a:rPr lang="en-US" altLang="en-US" sz="1600" dirty="0"/>
              <a:t>Based on AAWSA Business Plan, 2011)                                                                  </a:t>
            </a:r>
          </a:p>
        </p:txBody>
      </p:sp>
      <p:pic>
        <p:nvPicPr>
          <p:cNvPr id="19461" name="Picture 6">
            <a:extLst>
              <a:ext uri="{FF2B5EF4-FFF2-40B4-BE49-F238E27FC236}">
                <a16:creationId xmlns:a16="http://schemas.microsoft.com/office/drawing/2014/main" id="{66F8B752-C938-C544-86B4-3064446D8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010" y="1312471"/>
            <a:ext cx="3912169" cy="382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1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687</Words>
  <Application>Microsoft Office PowerPoint</Application>
  <PresentationFormat>Widescreen</PresentationFormat>
  <Paragraphs>208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MS PGothic</vt:lpstr>
      <vt:lpstr>Arial</vt:lpstr>
      <vt:lpstr>Calibri</vt:lpstr>
      <vt:lpstr>Calibri Light</vt:lpstr>
      <vt:lpstr>Wingdings</vt:lpstr>
      <vt:lpstr>Office Theme</vt:lpstr>
      <vt:lpstr>Part II Sanitary Systems</vt:lpstr>
      <vt:lpstr>PowerPoint Presentation</vt:lpstr>
      <vt:lpstr>Outline</vt:lpstr>
      <vt:lpstr>Conventional wastewater treatment - LEVELS</vt:lpstr>
      <vt:lpstr>PowerPoint Presentation</vt:lpstr>
      <vt:lpstr>Issues of Wastewater in AA</vt:lpstr>
      <vt:lpstr>PowerPoint Presentation</vt:lpstr>
      <vt:lpstr>PowerPoint Presentation</vt:lpstr>
      <vt:lpstr>Addis Ababa Ongoing/Planned Interventions</vt:lpstr>
      <vt:lpstr>  ON-SITE COLLECTION AND TREATMENT OF WASTEWATER</vt:lpstr>
      <vt:lpstr>SEPTIC TANK AND LEACH FIELD</vt:lpstr>
      <vt:lpstr>PowerPoint Presentation</vt:lpstr>
      <vt:lpstr>OPTIONS FOR FURTHER ON-SITE TREATMENT</vt:lpstr>
      <vt:lpstr>Natural Systems</vt:lpstr>
      <vt:lpstr>PowerPoint Presentation</vt:lpstr>
      <vt:lpstr>  NATURAL TREATMENT SYSTEMS (NTSs)</vt:lpstr>
      <vt:lpstr>NTSs…</vt:lpstr>
      <vt:lpstr>WASTE STABILIZATION PONDS</vt:lpstr>
      <vt:lpstr>WASTE STABILIZATION …</vt:lpstr>
      <vt:lpstr>WASTE STABILIZATION …</vt:lpstr>
      <vt:lpstr>Water Pollution</vt:lpstr>
      <vt:lpstr>PowerPoint Presentation</vt:lpstr>
      <vt:lpstr>PowerPoint Presentation</vt:lpstr>
      <vt:lpstr>Functions and requirements of ponds</vt:lpstr>
      <vt:lpstr>CONSTRUCTED WETLANDS</vt:lpstr>
      <vt:lpstr>PowerPoint Presentation</vt:lpstr>
      <vt:lpstr>PowerPoint Presentation</vt:lpstr>
      <vt:lpstr>CWS…</vt:lpstr>
      <vt:lpstr>PowerPoint Presentation</vt:lpstr>
      <vt:lpstr>PowerPoint Presentation</vt:lpstr>
      <vt:lpstr>SOIL-BASED TREATMENT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Geremew S. Gebrie</dc:creator>
  <cp:lastModifiedBy>lenovo</cp:lastModifiedBy>
  <cp:revision>32</cp:revision>
  <dcterms:created xsi:type="dcterms:W3CDTF">2018-12-22T12:37:38Z</dcterms:created>
  <dcterms:modified xsi:type="dcterms:W3CDTF">2020-01-02T07:38:22Z</dcterms:modified>
</cp:coreProperties>
</file>