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327" r:id="rId11"/>
    <p:sldId id="328" r:id="rId12"/>
    <p:sldId id="329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324" r:id="rId31"/>
    <p:sldId id="318" r:id="rId32"/>
    <p:sldId id="319" r:id="rId33"/>
    <p:sldId id="320" r:id="rId34"/>
    <p:sldId id="321" r:id="rId35"/>
    <p:sldId id="322" r:id="rId36"/>
    <p:sldId id="323" r:id="rId37"/>
    <p:sldId id="285" r:id="rId38"/>
    <p:sldId id="286" r:id="rId39"/>
    <p:sldId id="287" r:id="rId40"/>
    <p:sldId id="288" r:id="rId41"/>
    <p:sldId id="305" r:id="rId42"/>
    <p:sldId id="306" r:id="rId43"/>
    <p:sldId id="307" r:id="rId44"/>
    <p:sldId id="308" r:id="rId45"/>
    <p:sldId id="289" r:id="rId46"/>
    <p:sldId id="290" r:id="rId47"/>
    <p:sldId id="291" r:id="rId48"/>
    <p:sldId id="309" r:id="rId49"/>
    <p:sldId id="310" r:id="rId50"/>
    <p:sldId id="311" r:id="rId51"/>
    <p:sldId id="312" r:id="rId52"/>
    <p:sldId id="313" r:id="rId53"/>
    <p:sldId id="314" r:id="rId54"/>
    <p:sldId id="292" r:id="rId55"/>
    <p:sldId id="293" r:id="rId56"/>
    <p:sldId id="325" r:id="rId57"/>
    <p:sldId id="326" r:id="rId58"/>
    <p:sldId id="294" r:id="rId59"/>
    <p:sldId id="295" r:id="rId60"/>
    <p:sldId id="296" r:id="rId61"/>
    <p:sldId id="315" r:id="rId62"/>
    <p:sldId id="297" r:id="rId63"/>
    <p:sldId id="299" r:id="rId64"/>
    <p:sldId id="300" r:id="rId65"/>
    <p:sldId id="301" r:id="rId66"/>
    <p:sldId id="302" r:id="rId67"/>
    <p:sldId id="303" r:id="rId68"/>
    <p:sldId id="316" r:id="rId69"/>
    <p:sldId id="304" r:id="rId70"/>
    <p:sldId id="31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/>
    <p:restoredTop sz="93041"/>
  </p:normalViewPr>
  <p:slideViewPr>
    <p:cSldViewPr>
      <p:cViewPr varScale="1">
        <p:scale>
          <a:sx n="59" d="100"/>
          <a:sy n="59" d="100"/>
        </p:scale>
        <p:origin x="116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L:\jemmo\calculati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/L:\jemmo\calculation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Original profile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647567131031688"/>
          <c:y val="3.2332720871117812E-2"/>
          <c:w val="0.78306292482669992"/>
          <c:h val="0.83936262521947591"/>
        </c:manualLayout>
      </c:layout>
      <c:areaChart>
        <c:grouping val="stacked"/>
        <c:varyColors val="0"/>
        <c:ser>
          <c:idx val="1"/>
          <c:order val="0"/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Sheet1!$F$41:$F$44</c:f>
              <c:numCache>
                <c:formatCode>General</c:formatCode>
                <c:ptCount val="4"/>
                <c:pt idx="0">
                  <c:v>0</c:v>
                </c:pt>
                <c:pt idx="1">
                  <c:v>16.920000000000002</c:v>
                </c:pt>
                <c:pt idx="2">
                  <c:v>55.143000000000001</c:v>
                </c:pt>
                <c:pt idx="3">
                  <c:v>65.143000000000001</c:v>
                </c:pt>
              </c:numCache>
            </c:numRef>
          </c:cat>
          <c:val>
            <c:numRef>
              <c:f>Sheet1!$D$41:$D$44</c:f>
              <c:numCache>
                <c:formatCode>General</c:formatCode>
                <c:ptCount val="4"/>
                <c:pt idx="0">
                  <c:v>2226</c:v>
                </c:pt>
                <c:pt idx="1">
                  <c:v>2226</c:v>
                </c:pt>
                <c:pt idx="2">
                  <c:v>2225</c:v>
                </c:pt>
                <c:pt idx="3">
                  <c:v>2224.9009999999998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7E-A144-95E2-A2E522D13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8217728"/>
        <c:axId val="128333312"/>
      </c:areaChart>
      <c:catAx>
        <c:axId val="11821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333312"/>
        <c:crosses val="autoZero"/>
        <c:auto val="1"/>
        <c:lblAlgn val="ctr"/>
        <c:lblOffset val="100"/>
        <c:noMultiLvlLbl val="0"/>
      </c:catAx>
      <c:valAx>
        <c:axId val="128333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182177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 profile after construction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647567131031688"/>
          <c:y val="3.2332720871117805E-2"/>
          <c:w val="0.78306292482669992"/>
          <c:h val="0.83936262521947591"/>
        </c:manualLayout>
      </c:layout>
      <c:areaChart>
        <c:grouping val="stacked"/>
        <c:varyColors val="0"/>
        <c:ser>
          <c:idx val="1"/>
          <c:order val="0"/>
          <c:spPr>
            <a:solidFill>
              <a:schemeClr val="accent2"/>
            </a:solidFill>
            <a:ln w="25400">
              <a:noFill/>
            </a:ln>
            <a:effectLst/>
          </c:spPr>
          <c:cat>
            <c:numRef>
              <c:f>Sheet1!$J$41:$J$45</c:f>
              <c:numCache>
                <c:formatCode>General</c:formatCode>
                <c:ptCount val="5"/>
                <c:pt idx="0">
                  <c:v>0</c:v>
                </c:pt>
                <c:pt idx="1">
                  <c:v>17.224999999999987</c:v>
                </c:pt>
                <c:pt idx="2">
                  <c:v>29.231000000000005</c:v>
                </c:pt>
                <c:pt idx="3">
                  <c:v>44.716800000000006</c:v>
                </c:pt>
                <c:pt idx="4">
                  <c:v>65.945899999999995</c:v>
                </c:pt>
              </c:numCache>
            </c:numRef>
          </c:cat>
          <c:val>
            <c:numRef>
              <c:f>Sheet1!$H$41:$H$45</c:f>
              <c:numCache>
                <c:formatCode>General</c:formatCode>
                <c:ptCount val="5"/>
                <c:pt idx="0">
                  <c:v>2239.21</c:v>
                </c:pt>
                <c:pt idx="1">
                  <c:v>2239</c:v>
                </c:pt>
                <c:pt idx="2">
                  <c:v>2238.75</c:v>
                </c:pt>
                <c:pt idx="3">
                  <c:v>2238.5</c:v>
                </c:pt>
                <c:pt idx="4">
                  <c:v>2238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3B-4847-BDA7-E9052F357D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9393024"/>
        <c:axId val="129394560"/>
      </c:areaChart>
      <c:catAx>
        <c:axId val="129393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94560"/>
        <c:crosses val="autoZero"/>
        <c:auto val="1"/>
        <c:lblAlgn val="ctr"/>
        <c:lblOffset val="100"/>
        <c:noMultiLvlLbl val="0"/>
      </c:catAx>
      <c:valAx>
        <c:axId val="12939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939302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GB"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GB"/>
              <a:t>Intensity-Duration-Frequency
Regions B, C &amp; D 
Figure 5-11</a:t>
            </a:r>
          </a:p>
        </c:rich>
      </c:tx>
      <c:layout>
        <c:manualLayout>
          <c:xMode val="edge"/>
          <c:yMode val="edge"/>
          <c:x val="0.37540805223068696"/>
          <c:y val="2.033898305084742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357997823721495E-2"/>
          <c:y val="0.19491525423728912"/>
          <c:w val="0.72252448313384265"/>
          <c:h val="0.68644067796610431"/>
        </c:manualLayout>
      </c:layout>
      <c:scatterChart>
        <c:scatterStyle val="smoothMarker"/>
        <c:varyColors val="0"/>
        <c:ser>
          <c:idx val="0"/>
          <c:order val="0"/>
          <c:tx>
            <c:v>2 Year</c:v>
          </c:tx>
          <c:spPr>
            <a:ln w="12700">
              <a:solidFill>
                <a:srgbClr val="000080"/>
              </a:solidFill>
              <a:prstDash val="sysDash"/>
            </a:ln>
          </c:spPr>
          <c:marker>
            <c:symbol val="none"/>
          </c:marker>
          <c:xVal>
            <c:numRef>
              <c:f>'Ex. I-D'!$A$82:$A$88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  <c:pt idx="6">
                  <c:v>120</c:v>
                </c:pt>
              </c:numCache>
            </c:numRef>
          </c:xVal>
          <c:yVal>
            <c:numRef>
              <c:f>'Ex. I-D'!$B$82:$B$88</c:f>
              <c:numCache>
                <c:formatCode>0.0</c:formatCode>
                <c:ptCount val="7"/>
                <c:pt idx="0">
                  <c:v>121.07597877468176</c:v>
                </c:pt>
                <c:pt idx="1">
                  <c:v>102.10739761317163</c:v>
                </c:pt>
                <c:pt idx="2">
                  <c:v>71.838402919500794</c:v>
                </c:pt>
                <c:pt idx="3">
                  <c:v>55.997783609427714</c:v>
                </c:pt>
                <c:pt idx="4">
                  <c:v>34.927126509018954</c:v>
                </c:pt>
                <c:pt idx="5">
                  <c:v>25.986589338154797</c:v>
                </c:pt>
                <c:pt idx="6">
                  <c:v>20.927680606662026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6695-084A-90FE-920304DD251A}"/>
            </c:ext>
          </c:extLst>
        </c:ser>
        <c:ser>
          <c:idx val="1"/>
          <c:order val="1"/>
          <c:tx>
            <c:v>5 Year</c:v>
          </c:tx>
          <c:spPr>
            <a:ln w="25400">
              <a:solidFill>
                <a:srgbClr val="FF00FF"/>
              </a:solidFill>
              <a:prstDash val="lgDash"/>
            </a:ln>
          </c:spPr>
          <c:marker>
            <c:symbol val="none"/>
          </c:marker>
          <c:xVal>
            <c:numRef>
              <c:f>'Ex. I-D'!$A$82:$A$88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  <c:pt idx="6">
                  <c:v>120</c:v>
                </c:pt>
              </c:numCache>
            </c:numRef>
          </c:xVal>
          <c:yVal>
            <c:numRef>
              <c:f>'Ex. I-D'!$C$82:$C$88</c:f>
              <c:numCache>
                <c:formatCode>0.0</c:formatCode>
                <c:ptCount val="7"/>
                <c:pt idx="0">
                  <c:v>161.03332644872407</c:v>
                </c:pt>
                <c:pt idx="1">
                  <c:v>135.8047571374228</c:v>
                </c:pt>
                <c:pt idx="2">
                  <c:v>95.546425525242441</c:v>
                </c:pt>
                <c:pt idx="3">
                  <c:v>74.478104241991417</c:v>
                </c:pt>
                <c:pt idx="4">
                  <c:v>46.453734439839224</c:v>
                </c:pt>
                <c:pt idx="5">
                  <c:v>34.562652034947313</c:v>
                </c:pt>
                <c:pt idx="6">
                  <c:v>27.834208379341373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6695-084A-90FE-920304DD251A}"/>
            </c:ext>
          </c:extLst>
        </c:ser>
        <c:ser>
          <c:idx val="2"/>
          <c:order val="2"/>
          <c:tx>
            <c:v>10 Year</c:v>
          </c:tx>
          <c:spPr>
            <a:ln w="12700">
              <a:solidFill>
                <a:srgbClr val="FFFF00"/>
              </a:solidFill>
              <a:prstDash val="solid"/>
            </a:ln>
          </c:spPr>
          <c:marker>
            <c:symbol val="none"/>
          </c:marker>
          <c:xVal>
            <c:numRef>
              <c:f>'Ex. I-D'!$A$82:$A$88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  <c:pt idx="6">
                  <c:v>120</c:v>
                </c:pt>
              </c:numCache>
            </c:numRef>
          </c:xVal>
          <c:yVal>
            <c:numRef>
              <c:f>'Ex. I-D'!$D$82:$D$88</c:f>
              <c:numCache>
                <c:formatCode>0.0</c:formatCode>
                <c:ptCount val="7"/>
                <c:pt idx="0">
                  <c:v>191.2598931043359</c:v>
                </c:pt>
                <c:pt idx="1">
                  <c:v>161.29582556586169</c:v>
                </c:pt>
                <c:pt idx="2">
                  <c:v>113.48085228977862</c:v>
                </c:pt>
                <c:pt idx="3">
                  <c:v>88.457927126486339</c:v>
                </c:pt>
                <c:pt idx="4">
                  <c:v>55.173276732192441</c:v>
                </c:pt>
                <c:pt idx="5">
                  <c:v>41.050193021450909</c:v>
                </c:pt>
                <c:pt idx="6">
                  <c:v>33.058794950570885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6695-084A-90FE-920304DD251A}"/>
            </c:ext>
          </c:extLst>
        </c:ser>
        <c:ser>
          <c:idx val="3"/>
          <c:order val="3"/>
          <c:tx>
            <c:v>25 year</c:v>
          </c:tx>
          <c:spPr>
            <a:ln w="12700">
              <a:solidFill>
                <a:srgbClr val="00FFFF"/>
              </a:solidFill>
              <a:prstDash val="solid"/>
            </a:ln>
          </c:spPr>
          <c:marker>
            <c:symbol val="none"/>
          </c:marker>
          <c:xVal>
            <c:numRef>
              <c:f>'Ex. I-D'!$A$82:$A$88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  <c:pt idx="6">
                  <c:v>120</c:v>
                </c:pt>
              </c:numCache>
            </c:numRef>
          </c:xVal>
          <c:yVal>
            <c:numRef>
              <c:f>'Ex. I-D'!$E$82:$E$88</c:f>
              <c:numCache>
                <c:formatCode>0.0</c:formatCode>
                <c:ptCount val="7"/>
                <c:pt idx="0">
                  <c:v>231.21724077837752</c:v>
                </c:pt>
                <c:pt idx="1">
                  <c:v>194.99318509011312</c:v>
                </c:pt>
                <c:pt idx="2">
                  <c:v>137.18887489551906</c:v>
                </c:pt>
                <c:pt idx="3">
                  <c:v>106.93824775905053</c:v>
                </c:pt>
                <c:pt idx="4">
                  <c:v>66.699884663012696</c:v>
                </c:pt>
                <c:pt idx="5">
                  <c:v>49.626255718243293</c:v>
                </c:pt>
                <c:pt idx="6">
                  <c:v>39.965322723250083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6695-084A-90FE-920304DD251A}"/>
            </c:ext>
          </c:extLst>
        </c:ser>
        <c:ser>
          <c:idx val="4"/>
          <c:order val="4"/>
          <c:tx>
            <c:v>50 Year</c:v>
          </c:tx>
          <c:spPr>
            <a:ln w="25400">
              <a:solidFill>
                <a:srgbClr val="800080"/>
              </a:solidFill>
              <a:prstDash val="solid"/>
            </a:ln>
          </c:spPr>
          <c:marker>
            <c:symbol val="none"/>
          </c:marker>
          <c:xVal>
            <c:numRef>
              <c:f>'Ex. I-D'!$A$82:$A$88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  <c:pt idx="6">
                  <c:v>120</c:v>
                </c:pt>
              </c:numCache>
            </c:numRef>
          </c:xVal>
          <c:yVal>
            <c:numRef>
              <c:f>'Ex. I-D'!$F$82:$F$88</c:f>
              <c:numCache>
                <c:formatCode>0.0</c:formatCode>
                <c:ptCount val="7"/>
                <c:pt idx="0">
                  <c:v>261.44380743399091</c:v>
                </c:pt>
                <c:pt idx="1">
                  <c:v>220.4842535185534</c:v>
                </c:pt>
                <c:pt idx="2">
                  <c:v>155.12330166005555</c:v>
                </c:pt>
                <c:pt idx="3">
                  <c:v>120.9180706435459</c:v>
                </c:pt>
                <c:pt idx="4">
                  <c:v>75.419426955366276</c:v>
                </c:pt>
                <c:pt idx="5">
                  <c:v>56.113796704746896</c:v>
                </c:pt>
                <c:pt idx="6">
                  <c:v>45.189909294479463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6695-084A-90FE-920304DD251A}"/>
            </c:ext>
          </c:extLst>
        </c:ser>
        <c:ser>
          <c:idx val="5"/>
          <c:order val="5"/>
          <c:tx>
            <c:v>100 Year</c:v>
          </c:tx>
          <c:spPr>
            <a:ln w="12700">
              <a:solidFill>
                <a:srgbClr val="800000"/>
              </a:solidFill>
              <a:prstDash val="solid"/>
            </a:ln>
          </c:spPr>
          <c:marker>
            <c:symbol val="none"/>
          </c:marker>
          <c:xVal>
            <c:numRef>
              <c:f>'Ex. I-D'!$A$82:$A$88</c:f>
              <c:numCache>
                <c:formatCode>General</c:formatCode>
                <c:ptCount val="7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60</c:v>
                </c:pt>
                <c:pt idx="5">
                  <c:v>90</c:v>
                </c:pt>
                <c:pt idx="6">
                  <c:v>120</c:v>
                </c:pt>
              </c:numCache>
            </c:numRef>
          </c:xVal>
          <c:yVal>
            <c:numRef>
              <c:f>'Ex. I-D'!$G$82:$G$88</c:f>
              <c:numCache>
                <c:formatCode>0.0</c:formatCode>
                <c:ptCount val="7"/>
                <c:pt idx="0">
                  <c:v>291.67037408960425</c:v>
                </c:pt>
                <c:pt idx="1">
                  <c:v>245.97532194699389</c:v>
                </c:pt>
                <c:pt idx="2">
                  <c:v>173.05772842459209</c:v>
                </c:pt>
                <c:pt idx="3">
                  <c:v>134.89789352804118</c:v>
                </c:pt>
                <c:pt idx="4">
                  <c:v>84.138969247719132</c:v>
                </c:pt>
                <c:pt idx="5">
                  <c:v>62.60133769125035</c:v>
                </c:pt>
                <c:pt idx="6">
                  <c:v>50.414495865708794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6695-084A-90FE-920304DD2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49152"/>
        <c:axId val="95251072"/>
      </c:scatterChart>
      <c:valAx>
        <c:axId val="95249152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lang="en-GB" sz="9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Duration, min.</a:t>
                </a:r>
              </a:p>
            </c:rich>
          </c:tx>
          <c:layout>
            <c:manualLayout>
              <c:xMode val="edge"/>
              <c:yMode val="edge"/>
              <c:x val="0.40261153427638724"/>
              <c:y val="0.9322033898305062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251072"/>
        <c:crosses val="autoZero"/>
        <c:crossBetween val="midCat"/>
        <c:majorUnit val="10"/>
        <c:minorUnit val="5"/>
      </c:valAx>
      <c:valAx>
        <c:axId val="95251072"/>
        <c:scaling>
          <c:orientation val="minMax"/>
          <c:max val="4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title>
          <c:tx>
            <c:rich>
              <a:bodyPr/>
              <a:lstStyle/>
              <a:p>
                <a:pPr>
                  <a:defRPr lang="en-GB"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/>
                  <a:t>Intensity, mm/hr</a:t>
                </a:r>
              </a:p>
            </c:rich>
          </c:tx>
          <c:layout>
            <c:manualLayout>
              <c:xMode val="edge"/>
              <c:yMode val="edge"/>
              <c:x val="1.8498367791077306E-2"/>
              <c:y val="0.43728813559322038"/>
            </c:manualLayout>
          </c:layout>
          <c:overlay val="0"/>
          <c:spPr>
            <a:noFill/>
            <a:ln w="25400">
              <a:noFill/>
            </a:ln>
          </c:spPr>
        </c:title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lang="en-GB" sz="9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95249152"/>
        <c:crosses val="autoZero"/>
        <c:crossBetween val="midCat"/>
        <c:majorUnit val="50"/>
        <c:minorUnit val="10"/>
      </c:valAx>
      <c:spPr>
        <a:pattFill prst="pct25">
          <a:fgClr>
            <a:srgbClr val="C0C0C0"/>
          </a:fgClr>
          <a:bgClr>
            <a:srgbClr val="FFFFFF"/>
          </a:bgClr>
        </a:patt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874863982590065"/>
          <c:y val="0.42033898305085077"/>
          <c:w val="0.10990206746463572"/>
          <c:h val="0.2152542372881361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lang="en-GB" sz="87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276C5-4388-4800-9486-173ED16A78A7}" type="datetimeFigureOut">
              <a:rPr lang="en-US" smtClean="0"/>
              <a:pPr/>
              <a:t>5/9/19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8B5DF-39D6-49DF-99BF-996C4B959AF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71D46C-07CD-4D8E-B167-CEE55A9A03FB}" type="slidenum">
              <a:rPr lang="de-DE"/>
              <a:pPr/>
              <a:t>48</a:t>
            </a:fld>
            <a:endParaRPr lang="de-DE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355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E29006-7E57-4C87-B2F6-2EE4EBE70042}" type="slidenum">
              <a:rPr lang="de-DE"/>
              <a:pPr/>
              <a:t>49</a:t>
            </a:fld>
            <a:endParaRPr lang="de-DE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355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7E6327-6BCF-4846-973A-0B96BB0DEC7E}" type="slidenum">
              <a:rPr lang="de-DE"/>
              <a:pPr/>
              <a:t>50</a:t>
            </a:fld>
            <a:endParaRPr lang="de-DE"/>
          </a:p>
        </p:txBody>
      </p:sp>
      <p:sp>
        <p:nvSpPr>
          <p:cNvPr id="185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3557"/>
          </a:xfrm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B5DF-39D6-49DF-99BF-996C4B959AF5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677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B5DF-39D6-49DF-99BF-996C4B959AF5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280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B9C4D-5F92-4267-BFA8-89BF3333921F}" type="datetime1">
              <a:rPr lang="en-US" smtClean="0"/>
              <a:pPr/>
              <a:t>5/9/19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BEC5-073D-4215-B49C-82B376E67E65}" type="datetime1">
              <a:rPr lang="en-US" smtClean="0"/>
              <a:pPr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F29DF-7A67-4F7E-A82E-4E1D0423F27B}" type="datetime1">
              <a:rPr lang="en-US" smtClean="0"/>
              <a:pPr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F7CF9-6241-4449-BF5E-9AD2FC355EB9}" type="datetime1">
              <a:rPr lang="en-US" smtClean="0"/>
              <a:pPr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13874-1D38-4E0D-8717-96D2535B44AA}" type="datetime1">
              <a:rPr lang="en-US" smtClean="0"/>
              <a:pPr/>
              <a:t>5/9/19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07FD-AC99-445F-B984-3EE0AB022E4A}" type="datetime1">
              <a:rPr lang="en-US" smtClean="0"/>
              <a:pPr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57F4E-3FC5-4AFA-85FD-0BF34CEC8844}" type="datetime1">
              <a:rPr lang="en-US" smtClean="0"/>
              <a:pPr/>
              <a:t>5/9/19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238FB-7796-4436-BC19-6B18A4B6BDFE}" type="datetime1">
              <a:rPr lang="en-US" smtClean="0"/>
              <a:pPr/>
              <a:t>5/9/19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6BAD2-F59E-4C86-99F1-D5F9415CFD10}" type="datetime1">
              <a:rPr lang="en-US" smtClean="0"/>
              <a:pPr/>
              <a:t>5/9/19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A1E8B-B005-40E0-9973-FBA7BFC05E8A}" type="datetime1">
              <a:rPr lang="en-US" smtClean="0"/>
              <a:pPr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49807-2845-40A8-9F46-1494742BF2C4}" type="datetime1">
              <a:rPr lang="en-US" smtClean="0"/>
              <a:pPr/>
              <a:t>5/9/19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4665EB3-9177-46E0-B774-1DC9BA24438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F26999-8A8E-45D1-92D9-CDAF00340A80}" type="datetime1">
              <a:rPr lang="en-US" smtClean="0"/>
              <a:pPr/>
              <a:t>5/9/19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Geremew Sahilu (PhD)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665EB3-9177-46E0-B774-1DC9BA24438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1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emf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4"/>
            <a:ext cx="7772400" cy="16954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URBAN DRAINAGE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581400"/>
            <a:ext cx="8382000" cy="1724464"/>
          </a:xfrm>
        </p:spPr>
        <p:txBody>
          <a:bodyPr/>
          <a:lstStyle/>
          <a:p>
            <a:r>
              <a:rPr lang="en-US" b="1" dirty="0"/>
              <a:t>Quantities of Sanitary Sewage and </a:t>
            </a:r>
          </a:p>
          <a:p>
            <a:r>
              <a:rPr lang="en-US" b="1" dirty="0"/>
              <a:t>Storm Water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Geremew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Sahilu</a:t>
            </a:r>
            <a:r>
              <a:rPr lang="en-US" b="1" dirty="0">
                <a:solidFill>
                  <a:srgbClr val="FF0000"/>
                </a:solidFill>
              </a:rPr>
              <a:t> (PhD)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Vostro-3550 L(64bit)\Desktop\jomo pictuers\IMG_0622.JPG">
            <a:extLst>
              <a:ext uri="{FF2B5EF4-FFF2-40B4-BE49-F238E27FC236}">
                <a16:creationId xmlns:a16="http://schemas.microsoft.com/office/drawing/2014/main" id="{62AE2640-E665-4E44-8391-4239912B6BAE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679" y="1259785"/>
            <a:ext cx="5396948" cy="4442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7131A4B-C4A4-6146-A797-C19E3E5EC988}"/>
              </a:ext>
            </a:extLst>
          </p:cNvPr>
          <p:cNvSpPr txBox="1"/>
          <p:nvPr/>
        </p:nvSpPr>
        <p:spPr>
          <a:xfrm>
            <a:off x="-44726" y="1930676"/>
            <a:ext cx="18934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 err="1"/>
              <a:t>Jemmo</a:t>
            </a:r>
            <a:r>
              <a:rPr lang="en-US" sz="2100" dirty="0"/>
              <a:t> Condominium</a:t>
            </a:r>
          </a:p>
          <a:p>
            <a:endParaRPr lang="en-US" sz="2100" dirty="0"/>
          </a:p>
          <a:p>
            <a:r>
              <a:rPr lang="en-US" sz="2100" dirty="0"/>
              <a:t>Tilting Block</a:t>
            </a:r>
          </a:p>
          <a:p>
            <a:endParaRPr lang="en-US" sz="2100" dirty="0"/>
          </a:p>
          <a:p>
            <a:r>
              <a:rPr lang="en-US" sz="2100" dirty="0"/>
              <a:t>Exfiltration?</a:t>
            </a:r>
          </a:p>
        </p:txBody>
      </p:sp>
    </p:spTree>
    <p:extLst>
      <p:ext uri="{BB962C8B-B14F-4D97-AF65-F5344CB8AC3E}">
        <p14:creationId xmlns:p14="http://schemas.microsoft.com/office/powerpoint/2010/main" val="4254742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3EEC8FF-2AA1-8843-9B03-CE111FE91824}"/>
              </a:ext>
            </a:extLst>
          </p:cNvPr>
          <p:cNvGraphicFramePr/>
          <p:nvPr>
            <p:extLst/>
          </p:nvPr>
        </p:nvGraphicFramePr>
        <p:xfrm>
          <a:off x="0" y="1095789"/>
          <a:ext cx="4830418" cy="2325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AD48686-63F0-9649-AA2B-A27928A1FE6A}"/>
              </a:ext>
            </a:extLst>
          </p:cNvPr>
          <p:cNvGraphicFramePr/>
          <p:nvPr>
            <p:extLst/>
          </p:nvPr>
        </p:nvGraphicFramePr>
        <p:xfrm>
          <a:off x="0" y="3540816"/>
          <a:ext cx="4830418" cy="24599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 descr="C:\Users\Vostro-3550 L(64bit)\Desktop\jomo pictuers\IMG_0591.JPG">
            <a:extLst>
              <a:ext uri="{FF2B5EF4-FFF2-40B4-BE49-F238E27FC236}">
                <a16:creationId xmlns:a16="http://schemas.microsoft.com/office/drawing/2014/main" id="{29B3CDBC-1FB0-D348-8B4A-20844CCF45FB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7916" y="1200150"/>
            <a:ext cx="4086754" cy="45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1910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1A52F7D-D834-B64A-BB0D-2436A3A7436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" y="857250"/>
          <a:ext cx="9143999" cy="49841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7667">
                  <a:extLst>
                    <a:ext uri="{9D8B030D-6E8A-4147-A177-3AD203B41FA5}">
                      <a16:colId xmlns:a16="http://schemas.microsoft.com/office/drawing/2014/main" val="4269596779"/>
                    </a:ext>
                  </a:extLst>
                </a:gridCol>
                <a:gridCol w="1705855">
                  <a:extLst>
                    <a:ext uri="{9D8B030D-6E8A-4147-A177-3AD203B41FA5}">
                      <a16:colId xmlns:a16="http://schemas.microsoft.com/office/drawing/2014/main" val="3330994077"/>
                    </a:ext>
                  </a:extLst>
                </a:gridCol>
                <a:gridCol w="1229444">
                  <a:extLst>
                    <a:ext uri="{9D8B030D-6E8A-4147-A177-3AD203B41FA5}">
                      <a16:colId xmlns:a16="http://schemas.microsoft.com/office/drawing/2014/main" val="208591168"/>
                    </a:ext>
                  </a:extLst>
                </a:gridCol>
                <a:gridCol w="998924">
                  <a:extLst>
                    <a:ext uri="{9D8B030D-6E8A-4147-A177-3AD203B41FA5}">
                      <a16:colId xmlns:a16="http://schemas.microsoft.com/office/drawing/2014/main" val="4145078569"/>
                    </a:ext>
                  </a:extLst>
                </a:gridCol>
                <a:gridCol w="952820">
                  <a:extLst>
                    <a:ext uri="{9D8B030D-6E8A-4147-A177-3AD203B41FA5}">
                      <a16:colId xmlns:a16="http://schemas.microsoft.com/office/drawing/2014/main" val="1326031296"/>
                    </a:ext>
                  </a:extLst>
                </a:gridCol>
                <a:gridCol w="983556">
                  <a:extLst>
                    <a:ext uri="{9D8B030D-6E8A-4147-A177-3AD203B41FA5}">
                      <a16:colId xmlns:a16="http://schemas.microsoft.com/office/drawing/2014/main" val="964900588"/>
                    </a:ext>
                  </a:extLst>
                </a:gridCol>
                <a:gridCol w="875981">
                  <a:extLst>
                    <a:ext uri="{9D8B030D-6E8A-4147-A177-3AD203B41FA5}">
                      <a16:colId xmlns:a16="http://schemas.microsoft.com/office/drawing/2014/main" val="1942771264"/>
                    </a:ext>
                  </a:extLst>
                </a:gridCol>
                <a:gridCol w="685718">
                  <a:extLst>
                    <a:ext uri="{9D8B030D-6E8A-4147-A177-3AD203B41FA5}">
                      <a16:colId xmlns:a16="http://schemas.microsoft.com/office/drawing/2014/main" val="3439344767"/>
                    </a:ext>
                  </a:extLst>
                </a:gridCol>
                <a:gridCol w="974034">
                  <a:extLst>
                    <a:ext uri="{9D8B030D-6E8A-4147-A177-3AD203B41FA5}">
                      <a16:colId xmlns:a16="http://schemas.microsoft.com/office/drawing/2014/main" val="2782296868"/>
                    </a:ext>
                  </a:extLst>
                </a:gridCol>
              </a:tblGrid>
              <a:tr h="313237">
                <a:tc gridSpan="9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Table 3. Water quality test taken from five test boreholes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039485"/>
                  </a:ext>
                </a:extLst>
              </a:tr>
              <a:tr h="6813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No.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Parameters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Unit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BH-1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Bh-5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Bh-7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Bh-12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Bh-13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Waste Water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val="1962544511"/>
                  </a:ext>
                </a:extLst>
              </a:tr>
              <a:tr h="465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7.7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7.3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7.5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7.1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281469734"/>
                  </a:ext>
                </a:extLst>
              </a:tr>
              <a:tr h="465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Turbidity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NTU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1020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1450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57900006"/>
                  </a:ext>
                </a:extLst>
              </a:tr>
              <a:tr h="465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Hardness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mg/l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 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3652934598"/>
                  </a:ext>
                </a:extLst>
              </a:tr>
              <a:tr h="635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Total Suspended solids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mg/l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499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1567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2469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1434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2696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100 - 350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42208045"/>
                  </a:ext>
                </a:extLst>
              </a:tr>
              <a:tr h="413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Nitrate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mg/l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59.2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90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320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85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95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20 - 85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1015879728"/>
                  </a:ext>
                </a:extLst>
              </a:tr>
              <a:tr h="4656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Phosphate 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mg/l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3.55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5.61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13.55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5.6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5.65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4 - 18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119814756"/>
                  </a:ext>
                </a:extLst>
              </a:tr>
              <a:tr h="4437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BoD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mg/l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Ni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12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4.4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9.6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</a:rPr>
                        <a:t>77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110 - 400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688004768"/>
                  </a:ext>
                </a:extLst>
              </a:tr>
              <a:tr h="635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>
                          <a:solidFill>
                            <a:srgbClr val="FF0000"/>
                          </a:solidFill>
                          <a:effectLst/>
                        </a:rPr>
                        <a:t>E Coli </a:t>
                      </a:r>
                      <a:endParaRPr lang="en-US" sz="14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positive 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positive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positive 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positive 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positive 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en-US" sz="15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b"/>
                </a:tc>
                <a:extLst>
                  <a:ext uri="{0D108BD9-81ED-4DB2-BD59-A6C34878D82A}">
                    <a16:rowId xmlns:a16="http://schemas.microsoft.com/office/drawing/2014/main" val="2999042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0226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…Factors – Rate of Water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Rate of water supply </a:t>
            </a:r>
            <a:r>
              <a:rPr lang="en-US" b="1" dirty="0">
                <a:solidFill>
                  <a:srgbClr val="FF0000"/>
                </a:solidFill>
              </a:rPr>
              <a:t>may be fully available </a:t>
            </a:r>
            <a:r>
              <a:rPr lang="en-US" b="1" dirty="0"/>
              <a:t>in the form of sewage ; But</a:t>
            </a:r>
          </a:p>
          <a:p>
            <a:pPr lvl="1"/>
            <a:r>
              <a:rPr lang="en-US" b="1" dirty="0"/>
              <a:t>Reduction  can occur due to </a:t>
            </a:r>
            <a:r>
              <a:rPr lang="en-US" b="1" dirty="0">
                <a:solidFill>
                  <a:srgbClr val="FF0000"/>
                </a:solidFill>
              </a:rPr>
              <a:t>consumption, evaporation, gardens and lawn, fire fighting</a:t>
            </a:r>
          </a:p>
          <a:p>
            <a:pPr lvl="1"/>
            <a:r>
              <a:rPr lang="en-US" b="1" dirty="0"/>
              <a:t>Private sources and infiltration increases sewage</a:t>
            </a:r>
          </a:p>
          <a:p>
            <a:r>
              <a:rPr lang="en-US" b="1" dirty="0"/>
              <a:t>Hence, careful analysis should be made while determining the relation b/n rate of water supply and sewage quantity</a:t>
            </a:r>
          </a:p>
          <a:p>
            <a:pPr lvl="1"/>
            <a:r>
              <a:rPr lang="en-US" b="1" dirty="0"/>
              <a:t>Usually </a:t>
            </a:r>
            <a:r>
              <a:rPr lang="en-US" b="1" dirty="0">
                <a:solidFill>
                  <a:srgbClr val="FF0000"/>
                </a:solidFill>
              </a:rPr>
              <a:t>reduction and increase are assumed to cancel out </a:t>
            </a:r>
            <a:r>
              <a:rPr lang="en-US" b="1" dirty="0"/>
              <a:t>each other and</a:t>
            </a:r>
          </a:p>
          <a:p>
            <a:pPr lvl="1"/>
            <a:r>
              <a:rPr lang="en-US" b="1" dirty="0"/>
              <a:t>Rate of sewage is assumed </a:t>
            </a:r>
            <a:r>
              <a:rPr lang="en-US" b="1" dirty="0">
                <a:solidFill>
                  <a:srgbClr val="FF0000"/>
                </a:solidFill>
              </a:rPr>
              <a:t>to be 70 to 80 % rate </a:t>
            </a:r>
            <a:r>
              <a:rPr lang="en-US" b="1" dirty="0"/>
              <a:t>of water supply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…Factors – Rate of Water Supply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Before deciding </a:t>
            </a:r>
            <a:r>
              <a:rPr lang="en-US" b="1" dirty="0"/>
              <a:t>on the </a:t>
            </a:r>
            <a:r>
              <a:rPr lang="en-US" b="1" dirty="0">
                <a:solidFill>
                  <a:srgbClr val="FF0000"/>
                </a:solidFill>
              </a:rPr>
              <a:t>rate of sewage </a:t>
            </a:r>
            <a:r>
              <a:rPr lang="en-US" b="1" dirty="0"/>
              <a:t>following factors should be analyzed: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Use of water </a:t>
            </a:r>
            <a:r>
              <a:rPr lang="en-US" b="1" dirty="0"/>
              <a:t>– uses such as filling tanks of locomotives, gardens, lawns, etc. could not produce sewage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Pressure in pipelines  </a:t>
            </a:r>
            <a:r>
              <a:rPr lang="en-US" b="1" dirty="0"/>
              <a:t>- if water is supplied with very high pressure more water is likely consumed (leakage through faulty joints, valves, etc. increased thus sewage increases)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…Factors – Population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Like water supply, </a:t>
            </a:r>
            <a:r>
              <a:rPr lang="en-US" b="1" dirty="0">
                <a:solidFill>
                  <a:srgbClr val="FF0000"/>
                </a:solidFill>
              </a:rPr>
              <a:t>sewage quantity increases with increase in population</a:t>
            </a:r>
          </a:p>
          <a:p>
            <a:r>
              <a:rPr lang="en-US" b="1" dirty="0">
                <a:solidFill>
                  <a:srgbClr val="FF0000"/>
                </a:solidFill>
              </a:rPr>
              <a:t>Different methods of population forecasting </a:t>
            </a:r>
            <a:r>
              <a:rPr lang="en-US" b="1" dirty="0"/>
              <a:t>can be used to determine the future population (Reading Assignment)</a:t>
            </a:r>
          </a:p>
          <a:p>
            <a:pPr lvl="1"/>
            <a:r>
              <a:rPr lang="en-US" b="1" dirty="0"/>
              <a:t>Arithmetical progression method</a:t>
            </a:r>
          </a:p>
          <a:p>
            <a:pPr lvl="1"/>
            <a:r>
              <a:rPr lang="en-US" b="1" dirty="0"/>
              <a:t>Geometrical progression method</a:t>
            </a:r>
          </a:p>
          <a:p>
            <a:pPr lvl="1"/>
            <a:r>
              <a:rPr lang="en-US" b="1" dirty="0"/>
              <a:t>Decreasing rate of increase method</a:t>
            </a:r>
          </a:p>
          <a:p>
            <a:pPr lvl="1"/>
            <a:r>
              <a:rPr lang="en-US" b="1" dirty="0"/>
              <a:t>Graphical extension method</a:t>
            </a:r>
          </a:p>
          <a:p>
            <a:pPr lvl="1"/>
            <a:r>
              <a:rPr lang="en-US" b="1" dirty="0"/>
              <a:t>Comparison with other cities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…Factors – Type of Area Served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Type of area to be served affects quantity of sewage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Quantity of sewage in Industrial, commercial and residential area can not be the same</a:t>
            </a:r>
          </a:p>
          <a:p>
            <a:pPr lvl="2"/>
            <a:r>
              <a:rPr lang="en-US" b="1" dirty="0"/>
              <a:t>Industrial depends on type of product/manufacturing use</a:t>
            </a:r>
          </a:p>
          <a:p>
            <a:pPr lvl="2"/>
            <a:r>
              <a:rPr lang="en-US" b="1" dirty="0"/>
              <a:t>Commercial the type and extent of business</a:t>
            </a:r>
          </a:p>
          <a:p>
            <a:pPr lvl="2"/>
            <a:r>
              <a:rPr lang="en-US" b="1" dirty="0"/>
              <a:t>Residential rate of water use</a:t>
            </a:r>
          </a:p>
          <a:p>
            <a:r>
              <a:rPr lang="en-US" b="1" dirty="0"/>
              <a:t>Quantity of sewage </a:t>
            </a:r>
            <a:r>
              <a:rPr lang="en-US" b="1" dirty="0">
                <a:solidFill>
                  <a:srgbClr val="FF0000"/>
                </a:solidFill>
              </a:rPr>
              <a:t>can be expressed liter per person per day and multiplied by population </a:t>
            </a:r>
            <a:r>
              <a:rPr lang="en-US" b="1" dirty="0"/>
              <a:t>to get the total sewage quantity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…Factors – Effect of growth of population on per capita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Rate of increase </a:t>
            </a:r>
            <a:r>
              <a:rPr lang="en-US" b="1" dirty="0"/>
              <a:t>in water and subsequently sewage increase  </a:t>
            </a:r>
            <a:r>
              <a:rPr lang="en-US" b="1" dirty="0">
                <a:solidFill>
                  <a:srgbClr val="FF0000"/>
                </a:solidFill>
              </a:rPr>
              <a:t>with rise in population</a:t>
            </a:r>
          </a:p>
          <a:p>
            <a:r>
              <a:rPr lang="en-US" b="1" dirty="0"/>
              <a:t>City population increases since </a:t>
            </a:r>
            <a:r>
              <a:rPr lang="en-US" b="1" dirty="0">
                <a:solidFill>
                  <a:srgbClr val="FF0000"/>
                </a:solidFill>
              </a:rPr>
              <a:t>people are attracted by economic development</a:t>
            </a:r>
            <a:r>
              <a:rPr lang="en-US" b="1" dirty="0"/>
              <a:t> in urban areas</a:t>
            </a:r>
          </a:p>
          <a:p>
            <a:r>
              <a:rPr lang="en-US" b="1" dirty="0"/>
              <a:t>If there is </a:t>
            </a:r>
            <a:r>
              <a:rPr lang="en-US" b="1" dirty="0">
                <a:solidFill>
                  <a:srgbClr val="FF0000"/>
                </a:solidFill>
              </a:rPr>
              <a:t>economic development </a:t>
            </a:r>
            <a:r>
              <a:rPr lang="en-US" b="1" dirty="0"/>
              <a:t>consumption of </a:t>
            </a:r>
            <a:r>
              <a:rPr lang="en-US" b="1" dirty="0">
                <a:solidFill>
                  <a:srgbClr val="FF0000"/>
                </a:solidFill>
              </a:rPr>
              <a:t>water per capita increase </a:t>
            </a:r>
            <a:r>
              <a:rPr lang="en-US" b="1" dirty="0"/>
              <a:t>hence sewage</a:t>
            </a:r>
          </a:p>
          <a:p>
            <a:r>
              <a:rPr lang="en-US" b="1" dirty="0"/>
              <a:t>In </a:t>
            </a:r>
            <a:r>
              <a:rPr lang="en-US" b="1" dirty="0">
                <a:solidFill>
                  <a:srgbClr val="FF0000"/>
                </a:solidFill>
              </a:rPr>
              <a:t>USA</a:t>
            </a:r>
            <a:r>
              <a:rPr lang="en-US" b="1" dirty="0"/>
              <a:t> it has been found that the  percentage increase  in  the per capita use of water is equal to </a:t>
            </a:r>
            <a:r>
              <a:rPr lang="en-US" b="1" dirty="0">
                <a:solidFill>
                  <a:srgbClr val="FF0000"/>
                </a:solidFill>
              </a:rPr>
              <a:t>5% of the percentage in population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Variation in the rate of sewage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Rate of flow </a:t>
            </a:r>
            <a:r>
              <a:rPr lang="en-US" b="1" dirty="0"/>
              <a:t>from any area </a:t>
            </a:r>
            <a:r>
              <a:rPr lang="en-US" b="1" dirty="0">
                <a:solidFill>
                  <a:srgbClr val="FF0000"/>
                </a:solidFill>
              </a:rPr>
              <a:t>varies with the season</a:t>
            </a:r>
            <a:r>
              <a:rPr lang="en-US" b="1" dirty="0"/>
              <a:t>, </a:t>
            </a:r>
            <a:r>
              <a:rPr lang="en-US" b="1" dirty="0">
                <a:solidFill>
                  <a:srgbClr val="FF0000"/>
                </a:solidFill>
              </a:rPr>
              <a:t>the day, the hour and other conditions</a:t>
            </a:r>
          </a:p>
          <a:p>
            <a:r>
              <a:rPr lang="en-US" b="1" dirty="0">
                <a:solidFill>
                  <a:srgbClr val="FF0000"/>
                </a:solidFill>
              </a:rPr>
              <a:t>Max and min flow </a:t>
            </a:r>
            <a:r>
              <a:rPr lang="en-US" b="1" dirty="0"/>
              <a:t>are controlling factors of design of sewers</a:t>
            </a:r>
          </a:p>
          <a:p>
            <a:r>
              <a:rPr lang="en-US" b="1" dirty="0">
                <a:solidFill>
                  <a:srgbClr val="FF0000"/>
                </a:solidFill>
              </a:rPr>
              <a:t>Capacity of sewer must be :</a:t>
            </a:r>
          </a:p>
          <a:p>
            <a:pPr lvl="1"/>
            <a:r>
              <a:rPr lang="en-US" b="1" dirty="0"/>
              <a:t>Sufficient to carry the minimum load</a:t>
            </a:r>
          </a:p>
          <a:p>
            <a:pPr lvl="1"/>
            <a:r>
              <a:rPr lang="en-US" b="1" dirty="0"/>
              <a:t>Laid on sufficient slope that deposits will not occur during periods of minimum flow</a:t>
            </a:r>
          </a:p>
          <a:p>
            <a:r>
              <a:rPr lang="en-US" b="1" dirty="0"/>
              <a:t>Maximum and minimum rates are </a:t>
            </a:r>
            <a:r>
              <a:rPr lang="en-US" b="1" dirty="0">
                <a:solidFill>
                  <a:srgbClr val="FF0000"/>
                </a:solidFill>
              </a:rPr>
              <a:t>usually percentages of average rate of flow.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168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Hourly, daily, and seasonal variations of sewage flow for a city affects design and operations of:</a:t>
            </a:r>
          </a:p>
          <a:p>
            <a:pPr lvl="1"/>
            <a:r>
              <a:rPr lang="en-US" b="1" dirty="0"/>
              <a:t>Sewer lines</a:t>
            </a:r>
          </a:p>
          <a:p>
            <a:pPr lvl="1"/>
            <a:r>
              <a:rPr lang="en-US" b="1" dirty="0"/>
              <a:t>Pumping stations</a:t>
            </a:r>
          </a:p>
          <a:p>
            <a:pPr lvl="1"/>
            <a:r>
              <a:rPr lang="en-US" b="1" dirty="0"/>
              <a:t>Treatment Plants</a:t>
            </a:r>
          </a:p>
          <a:p>
            <a:pPr lvl="1"/>
            <a:r>
              <a:rPr lang="en-US" b="1" dirty="0"/>
              <a:t>Flow control equipment</a:t>
            </a:r>
          </a:p>
          <a:p>
            <a:r>
              <a:rPr lang="en-US" b="1" dirty="0">
                <a:solidFill>
                  <a:srgbClr val="FF0000"/>
                </a:solidFill>
              </a:rPr>
              <a:t>If annual average rate of flow is taken as 100 liters:</a:t>
            </a:r>
          </a:p>
          <a:p>
            <a:pPr lvl="1"/>
            <a:r>
              <a:rPr lang="en-US" b="1" dirty="0"/>
              <a:t>Maximum seasonal flow   = 120 liter</a:t>
            </a:r>
          </a:p>
          <a:p>
            <a:pPr lvl="1"/>
            <a:r>
              <a:rPr lang="en-US" b="1" dirty="0"/>
              <a:t>Maximum monthly flow   = 140 liter</a:t>
            </a:r>
          </a:p>
          <a:p>
            <a:pPr lvl="1"/>
            <a:r>
              <a:rPr lang="en-US" b="1" dirty="0"/>
              <a:t>Maximum Daily amount   = 150 to 180 liter</a:t>
            </a:r>
          </a:p>
          <a:p>
            <a:pPr lvl="1"/>
            <a:r>
              <a:rPr lang="en-US" b="1" dirty="0"/>
              <a:t>Maximum hourly amount = 200 to 300 liter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191000" cy="4373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Wastewater flow rates</a:t>
            </a:r>
          </a:p>
          <a:p>
            <a:r>
              <a:rPr lang="en-US" b="1" dirty="0"/>
              <a:t>Hydraulic Design of Sewers</a:t>
            </a:r>
          </a:p>
          <a:p>
            <a:r>
              <a:rPr lang="en-US" b="1" dirty="0"/>
              <a:t>Sewer Appurtenances</a:t>
            </a:r>
          </a:p>
          <a:p>
            <a:r>
              <a:rPr lang="en-US" b="1" dirty="0"/>
              <a:t>Sanitary Engineering pumps</a:t>
            </a:r>
          </a:p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Empirical relationship b/n maximum and average rates of sewage flow in residential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Maximum and average flows are related in different empirical formula: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Babbit</a:t>
            </a:r>
            <a:r>
              <a:rPr lang="en-US" b="1" dirty="0">
                <a:solidFill>
                  <a:srgbClr val="FF0000"/>
                </a:solidFill>
              </a:rPr>
              <a:t> formula </a:t>
            </a:r>
            <a:r>
              <a:rPr lang="en-US" b="1" dirty="0"/>
              <a:t>–        Q = 5q/P</a:t>
            </a:r>
            <a:r>
              <a:rPr lang="en-US" b="1" baseline="30000" dirty="0"/>
              <a:t>0.2</a:t>
            </a:r>
          </a:p>
          <a:p>
            <a:pPr lvl="1"/>
            <a:endParaRPr lang="en-US" b="1" baseline="30000" dirty="0"/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 Harmon’s formula </a:t>
            </a:r>
            <a:r>
              <a:rPr lang="en-US" b="1" dirty="0"/>
              <a:t>-  Q = q * (14/(4+P</a:t>
            </a:r>
            <a:r>
              <a:rPr lang="en-US" b="1" baseline="30000" dirty="0"/>
              <a:t>0.5</a:t>
            </a:r>
            <a:r>
              <a:rPr lang="en-US" b="1" dirty="0"/>
              <a:t>))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Where : </a:t>
            </a:r>
            <a:r>
              <a:rPr lang="en-US" b="1" dirty="0">
                <a:solidFill>
                  <a:schemeClr val="accent1"/>
                </a:solidFill>
              </a:rPr>
              <a:t>Q  = The maximum rate of sewage flow</a:t>
            </a:r>
          </a:p>
          <a:p>
            <a:pPr lvl="1">
              <a:buNone/>
            </a:pPr>
            <a:r>
              <a:rPr lang="en-US" b="1" dirty="0">
                <a:solidFill>
                  <a:schemeClr val="accent1"/>
                </a:solidFill>
              </a:rPr>
              <a:t>                  q  = The average rate of flow</a:t>
            </a:r>
          </a:p>
          <a:p>
            <a:pPr lvl="1">
              <a:buNone/>
            </a:pPr>
            <a:r>
              <a:rPr lang="en-US" b="1" dirty="0">
                <a:solidFill>
                  <a:schemeClr val="accent1"/>
                </a:solidFill>
              </a:rPr>
              <a:t>                 P = Population in thousands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Empirical…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For </a:t>
            </a:r>
            <a:r>
              <a:rPr lang="en-US" b="1" dirty="0">
                <a:solidFill>
                  <a:srgbClr val="FF0000"/>
                </a:solidFill>
              </a:rPr>
              <a:t>Rough estimate </a:t>
            </a:r>
            <a:r>
              <a:rPr lang="en-US" b="1" dirty="0"/>
              <a:t>and comparative purposes:</a:t>
            </a:r>
          </a:p>
          <a:p>
            <a:pPr lvl="1"/>
            <a:r>
              <a:rPr lang="en-US" b="1" dirty="0"/>
              <a:t>The ratio of </a:t>
            </a:r>
            <a:r>
              <a:rPr lang="en-US" b="1" dirty="0">
                <a:solidFill>
                  <a:srgbClr val="FF0000"/>
                </a:solidFill>
              </a:rPr>
              <a:t>average to minimum </a:t>
            </a:r>
            <a:r>
              <a:rPr lang="en-US" b="1" dirty="0"/>
              <a:t>flow and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Maximum to average </a:t>
            </a:r>
            <a:r>
              <a:rPr lang="en-US" b="1" dirty="0"/>
              <a:t>flow are considered as same</a:t>
            </a:r>
          </a:p>
          <a:p>
            <a:r>
              <a:rPr lang="en-US" b="1" dirty="0"/>
              <a:t>Relationship between </a:t>
            </a:r>
            <a:r>
              <a:rPr lang="en-US" b="1" dirty="0">
                <a:solidFill>
                  <a:srgbClr val="FF0000"/>
                </a:solidFill>
              </a:rPr>
              <a:t>maximum, average, and minimum ratio of flow</a:t>
            </a:r>
            <a:r>
              <a:rPr lang="en-US" b="1" dirty="0"/>
              <a:t> in commercial and industrial districts </a:t>
            </a:r>
            <a:r>
              <a:rPr lang="en-US" b="1" dirty="0">
                <a:solidFill>
                  <a:srgbClr val="FF0000"/>
                </a:solidFill>
              </a:rPr>
              <a:t>varies greatly among cities and industries</a:t>
            </a:r>
          </a:p>
          <a:p>
            <a:r>
              <a:rPr lang="en-US" b="1" dirty="0"/>
              <a:t>It can </a:t>
            </a:r>
            <a:r>
              <a:rPr lang="en-US" b="1" dirty="0">
                <a:solidFill>
                  <a:srgbClr val="FF0000"/>
                </a:solidFill>
              </a:rPr>
              <a:t>not be formulated with reasonable accuracy</a:t>
            </a:r>
            <a:r>
              <a:rPr lang="en-US" b="1" dirty="0"/>
              <a:t> for all conditions</a:t>
            </a:r>
          </a:p>
          <a:p>
            <a:r>
              <a:rPr lang="en-US" b="1" dirty="0"/>
              <a:t>Prediction can be made based on </a:t>
            </a:r>
            <a:r>
              <a:rPr lang="en-US" b="1" dirty="0">
                <a:solidFill>
                  <a:srgbClr val="FF0000"/>
                </a:solidFill>
              </a:rPr>
              <a:t>study of similar districts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Data from Indian Towns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5"/>
          <a:ext cx="8229600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2000" b="1" dirty="0"/>
                        <a:t>Town Population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Water Supply liter/capita</a:t>
                      </a:r>
                      <a:r>
                        <a:rPr lang="en-US" sz="2000" b="1" baseline="0" dirty="0"/>
                        <a:t> day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Sewage production in liter/capita/day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5000 - 200000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130 -160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200,000 – 500,000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160 - 180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500,000  - 1,000,000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180 - 200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/>
                        <a:t>&gt; 1,000,000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200 - 250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180 - 200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8219" y="88692"/>
            <a:ext cx="7138983" cy="6702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5" y="0"/>
            <a:ext cx="7758111" cy="6876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Variation in network components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A network of sewer in a city comprises of </a:t>
            </a:r>
          </a:p>
          <a:p>
            <a:pPr lvl="1"/>
            <a:r>
              <a:rPr lang="en-US" b="1" dirty="0"/>
              <a:t>Domestic</a:t>
            </a:r>
          </a:p>
          <a:p>
            <a:pPr lvl="1"/>
            <a:r>
              <a:rPr lang="en-US" b="1" dirty="0"/>
              <a:t>Lateral</a:t>
            </a:r>
          </a:p>
          <a:p>
            <a:pPr lvl="1"/>
            <a:r>
              <a:rPr lang="en-US" b="1" dirty="0"/>
              <a:t>Branch</a:t>
            </a:r>
          </a:p>
          <a:p>
            <a:pPr lvl="1"/>
            <a:r>
              <a:rPr lang="en-US" b="1" dirty="0"/>
              <a:t>Main</a:t>
            </a:r>
          </a:p>
          <a:p>
            <a:pPr lvl="1"/>
            <a:r>
              <a:rPr lang="en-US" b="1" dirty="0"/>
              <a:t>Trunk or Outfall </a:t>
            </a:r>
          </a:p>
          <a:p>
            <a:r>
              <a:rPr lang="en-US" b="1" dirty="0">
                <a:solidFill>
                  <a:srgbClr val="FF0000"/>
                </a:solidFill>
              </a:rPr>
              <a:t>Variations</a:t>
            </a:r>
            <a:r>
              <a:rPr lang="en-US" b="1" dirty="0"/>
              <a:t> in flow in </a:t>
            </a:r>
            <a:r>
              <a:rPr lang="en-US" b="1" dirty="0">
                <a:solidFill>
                  <a:srgbClr val="FF0000"/>
                </a:solidFill>
              </a:rPr>
              <a:t>domestic and lateral sewers </a:t>
            </a:r>
            <a:r>
              <a:rPr lang="en-US" b="1" dirty="0"/>
              <a:t>is </a:t>
            </a:r>
            <a:r>
              <a:rPr lang="en-US" b="1" dirty="0">
                <a:solidFill>
                  <a:srgbClr val="FF0000"/>
                </a:solidFill>
              </a:rPr>
              <a:t>maximum </a:t>
            </a:r>
            <a:r>
              <a:rPr lang="en-US" b="1" dirty="0"/>
              <a:t>as they receive sewage directly from the source</a:t>
            </a:r>
          </a:p>
          <a:p>
            <a:r>
              <a:rPr lang="en-US" b="1" dirty="0"/>
              <a:t>Various </a:t>
            </a:r>
            <a:r>
              <a:rPr lang="en-US" b="1" dirty="0">
                <a:solidFill>
                  <a:srgbClr val="FF0000"/>
                </a:solidFill>
              </a:rPr>
              <a:t>sewers of drainage system network are not designed </a:t>
            </a:r>
            <a:r>
              <a:rPr lang="en-US" b="1" dirty="0"/>
              <a:t>for average annual flow but for higher discharges to cater for peak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Variation… Design flow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87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Sewers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Times of average rate of annual flow for which sewer is to designed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Domestic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Laterals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4 - 6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Trunk or outfall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Factor of average of flow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610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31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5448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Types </a:t>
                      </a:r>
                      <a:r>
                        <a:rPr lang="en-US" sz="2400" b="1" baseline="0" dirty="0"/>
                        <a:t> and size of sewers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Times of average flow for </a:t>
                      </a:r>
                      <a:r>
                        <a:rPr lang="en-US" sz="2400" b="1" baseline="0" dirty="0"/>
                        <a:t> which sewer can be allowed to be used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Trunk and outfall sewers</a:t>
                      </a:r>
                      <a:r>
                        <a:rPr lang="en-US" sz="2400" b="1" baseline="0" dirty="0"/>
                        <a:t> above 125 cm in diameter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1.5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Main sewers up to</a:t>
                      </a:r>
                      <a:r>
                        <a:rPr lang="en-US" sz="2400" b="1" baseline="0" dirty="0"/>
                        <a:t> 100 cm diameter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Branch</a:t>
                      </a:r>
                      <a:r>
                        <a:rPr lang="en-US" sz="2400" b="1" baseline="0" dirty="0"/>
                        <a:t> sewers up to 50 cm diameter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r>
                        <a:rPr lang="en-US" sz="24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/>
                        <a:t>Lateral and small size sewers</a:t>
                      </a:r>
                      <a:r>
                        <a:rPr lang="en-US" sz="2400" b="1" baseline="0" dirty="0"/>
                        <a:t> up to 25 cm diameter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Minimum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Minimum domestic</a:t>
            </a:r>
            <a:r>
              <a:rPr lang="en-US" b="1" dirty="0"/>
              <a:t> flows occur around </a:t>
            </a:r>
            <a:r>
              <a:rPr lang="en-US" b="1" dirty="0">
                <a:solidFill>
                  <a:srgbClr val="FF0000"/>
                </a:solidFill>
              </a:rPr>
              <a:t>mid night</a:t>
            </a:r>
          </a:p>
          <a:p>
            <a:r>
              <a:rPr lang="en-US" b="1" dirty="0"/>
              <a:t>When </a:t>
            </a:r>
            <a:r>
              <a:rPr lang="en-US" b="1" dirty="0">
                <a:solidFill>
                  <a:srgbClr val="FF0000"/>
                </a:solidFill>
              </a:rPr>
              <a:t>active while using bath or flushing </a:t>
            </a:r>
            <a:r>
              <a:rPr lang="en-US" b="1" dirty="0"/>
              <a:t>lateral sewers receive the flow </a:t>
            </a:r>
            <a:r>
              <a:rPr lang="en-US" b="1" dirty="0">
                <a:solidFill>
                  <a:srgbClr val="FF0000"/>
                </a:solidFill>
              </a:rPr>
              <a:t>but could be empty immediately</a:t>
            </a:r>
          </a:p>
          <a:p>
            <a:r>
              <a:rPr lang="en-US" b="1" dirty="0"/>
              <a:t>Hence </a:t>
            </a:r>
            <a:r>
              <a:rPr lang="en-US" b="1" dirty="0">
                <a:solidFill>
                  <a:srgbClr val="FF0000"/>
                </a:solidFill>
              </a:rPr>
              <a:t>fluctuations</a:t>
            </a:r>
            <a:r>
              <a:rPr lang="en-US" b="1" dirty="0"/>
              <a:t> in lateral flows is </a:t>
            </a:r>
            <a:r>
              <a:rPr lang="en-US" b="1" dirty="0">
                <a:solidFill>
                  <a:srgbClr val="FF0000"/>
                </a:solidFill>
              </a:rPr>
              <a:t>maximum </a:t>
            </a:r>
            <a:r>
              <a:rPr lang="en-US" b="1" dirty="0"/>
              <a:t>since they </a:t>
            </a:r>
            <a:r>
              <a:rPr lang="en-US" b="1" dirty="0">
                <a:solidFill>
                  <a:srgbClr val="FF0000"/>
                </a:solidFill>
              </a:rPr>
              <a:t>are directly linked to usage at domestic levels</a:t>
            </a:r>
          </a:p>
          <a:p>
            <a:pPr lvl="1"/>
            <a:r>
              <a:rPr lang="en-US" b="1" dirty="0"/>
              <a:t>Thus </a:t>
            </a:r>
            <a:r>
              <a:rPr lang="en-US" b="1" dirty="0">
                <a:solidFill>
                  <a:srgbClr val="FF0000"/>
                </a:solidFill>
              </a:rPr>
              <a:t>minimum</a:t>
            </a:r>
            <a:r>
              <a:rPr lang="en-US" b="1" dirty="0"/>
              <a:t> flow in laterals is as low </a:t>
            </a:r>
            <a:r>
              <a:rPr lang="en-US" b="1" dirty="0">
                <a:solidFill>
                  <a:srgbClr val="FF0000"/>
                </a:solidFill>
              </a:rPr>
              <a:t>as 30 % of average </a:t>
            </a:r>
            <a:r>
              <a:rPr lang="en-US" b="1" dirty="0"/>
              <a:t>flow</a:t>
            </a:r>
          </a:p>
          <a:p>
            <a:r>
              <a:rPr lang="en-US" b="1" dirty="0"/>
              <a:t>But in </a:t>
            </a:r>
            <a:r>
              <a:rPr lang="en-US" b="1" dirty="0">
                <a:solidFill>
                  <a:srgbClr val="FF0000"/>
                </a:solidFill>
              </a:rPr>
              <a:t>mains the variation/fluctuation is reduced </a:t>
            </a:r>
            <a:r>
              <a:rPr lang="en-US" b="1" dirty="0"/>
              <a:t>as laterals join at different points and </a:t>
            </a:r>
            <a:r>
              <a:rPr lang="en-US" b="1" dirty="0">
                <a:solidFill>
                  <a:srgbClr val="FF0000"/>
                </a:solidFill>
              </a:rPr>
              <a:t>all flow does not reach a point at a time</a:t>
            </a:r>
          </a:p>
          <a:p>
            <a:pPr lvl="1"/>
            <a:r>
              <a:rPr lang="en-US" b="1" dirty="0"/>
              <a:t>Thus minimum flow in the main and trunks may vary from </a:t>
            </a:r>
            <a:r>
              <a:rPr lang="en-US" b="1" dirty="0">
                <a:solidFill>
                  <a:srgbClr val="FF0000"/>
                </a:solidFill>
              </a:rPr>
              <a:t>50 to 70% of the average flow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Storm Water / Storm Sewage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Introduction</a:t>
            </a:r>
          </a:p>
          <a:p>
            <a:r>
              <a:rPr lang="en-US" b="1" dirty="0"/>
              <a:t>Quantity of Storm water</a:t>
            </a:r>
          </a:p>
          <a:p>
            <a:pPr lvl="1"/>
            <a:r>
              <a:rPr lang="en-US" b="1" dirty="0"/>
              <a:t>Factors affecting</a:t>
            </a:r>
          </a:p>
          <a:p>
            <a:pPr lvl="1"/>
            <a:r>
              <a:rPr lang="en-US" b="1" dirty="0"/>
              <a:t>Methods of estimation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Quantities of Sanitary Sewage and Storm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Sanitary Sewage /Dry Weather flow (DWF)</a:t>
            </a:r>
          </a:p>
          <a:p>
            <a:pPr lvl="1"/>
            <a:r>
              <a:rPr lang="en-US" b="1" dirty="0"/>
              <a:t>Wastewater flow rates</a:t>
            </a:r>
          </a:p>
          <a:p>
            <a:pPr lvl="1"/>
            <a:r>
              <a:rPr lang="en-US" b="1" dirty="0"/>
              <a:t>Factors affecting DWF</a:t>
            </a:r>
          </a:p>
          <a:p>
            <a:pPr lvl="1"/>
            <a:r>
              <a:rPr lang="en-US" b="1" dirty="0"/>
              <a:t>Variation in Rate of Flow</a:t>
            </a:r>
          </a:p>
          <a:p>
            <a:r>
              <a:rPr lang="en-US" b="1" dirty="0">
                <a:solidFill>
                  <a:srgbClr val="FF0000"/>
                </a:solidFill>
              </a:rPr>
              <a:t>Storm Water</a:t>
            </a:r>
          </a:p>
          <a:p>
            <a:pPr lvl="1"/>
            <a:r>
              <a:rPr lang="en-US" b="1" dirty="0"/>
              <a:t>Storm water flow estimation</a:t>
            </a:r>
          </a:p>
          <a:p>
            <a:pPr lvl="2"/>
            <a:r>
              <a:rPr lang="en-US" b="1" dirty="0"/>
              <a:t>Rational</a:t>
            </a:r>
          </a:p>
          <a:p>
            <a:pPr lvl="2"/>
            <a:r>
              <a:rPr lang="en-US" b="1" dirty="0"/>
              <a:t>Empirical and other methods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914400"/>
          </a:xfrm>
        </p:spPr>
        <p:txBody>
          <a:bodyPr>
            <a:normAutofit/>
          </a:bodyPr>
          <a:lstStyle/>
          <a:p>
            <a:r>
              <a:rPr lang="en-US" sz="3600" b="1" dirty="0"/>
              <a:t>Storm…/Introduction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458200" cy="5715000"/>
          </a:xfrm>
        </p:spPr>
        <p:txBody>
          <a:bodyPr>
            <a:noAutofit/>
          </a:bodyPr>
          <a:lstStyle/>
          <a:p>
            <a:r>
              <a:rPr lang="en-US" sz="2200" b="1" dirty="0"/>
              <a:t>All </a:t>
            </a:r>
            <a:r>
              <a:rPr lang="en-US" sz="2200" b="1" dirty="0">
                <a:solidFill>
                  <a:srgbClr val="FF0000"/>
                </a:solidFill>
              </a:rPr>
              <a:t>rainfall does not convert to storm </a:t>
            </a:r>
            <a:r>
              <a:rPr lang="en-US" sz="2200" b="1" dirty="0"/>
              <a:t>as part of it percolate and partly evaporate</a:t>
            </a:r>
          </a:p>
          <a:p>
            <a:r>
              <a:rPr lang="en-US" sz="2200" b="1" dirty="0"/>
              <a:t>Remaining part is called </a:t>
            </a:r>
            <a:r>
              <a:rPr lang="en-US" sz="2200" b="1" dirty="0">
                <a:solidFill>
                  <a:srgbClr val="FF0000"/>
                </a:solidFill>
              </a:rPr>
              <a:t>storm water or storm sewage</a:t>
            </a:r>
          </a:p>
          <a:p>
            <a:r>
              <a:rPr lang="en-US" sz="2200" b="1" dirty="0"/>
              <a:t>Storm water should be </a:t>
            </a:r>
            <a:r>
              <a:rPr lang="en-US" sz="2200" b="1" dirty="0">
                <a:solidFill>
                  <a:srgbClr val="FF0000"/>
                </a:solidFill>
              </a:rPr>
              <a:t>disposed in open drainage </a:t>
            </a:r>
            <a:r>
              <a:rPr lang="en-US" sz="2200" b="1" dirty="0"/>
              <a:t>or </a:t>
            </a:r>
            <a:r>
              <a:rPr lang="en-US" sz="2200" b="1" dirty="0">
                <a:solidFill>
                  <a:srgbClr val="FF0000"/>
                </a:solidFill>
              </a:rPr>
              <a:t>underground sewers</a:t>
            </a:r>
          </a:p>
          <a:p>
            <a:r>
              <a:rPr lang="en-US" sz="2200" b="1" dirty="0"/>
              <a:t>Separate system of sewerage two lines are laid one for storm water the other for sewer; while for combined only one pipe is laid</a:t>
            </a:r>
          </a:p>
          <a:p>
            <a:r>
              <a:rPr lang="en-US" sz="2200" b="1" dirty="0"/>
              <a:t>For whatever system, </a:t>
            </a:r>
            <a:r>
              <a:rPr lang="en-US" sz="2200" b="1" dirty="0">
                <a:solidFill>
                  <a:srgbClr val="FF0000"/>
                </a:solidFill>
              </a:rPr>
              <a:t>storm water sewer is not designed for peak flow</a:t>
            </a:r>
          </a:p>
          <a:p>
            <a:r>
              <a:rPr lang="en-US" sz="2200" b="1" dirty="0"/>
              <a:t>If storm sewers are designed for peak flow, the </a:t>
            </a:r>
            <a:r>
              <a:rPr lang="en-US" sz="2200" b="1" dirty="0">
                <a:solidFill>
                  <a:srgbClr val="FF0000"/>
                </a:solidFill>
              </a:rPr>
              <a:t>diameters will be too large and hence investment cost</a:t>
            </a:r>
          </a:p>
          <a:p>
            <a:r>
              <a:rPr lang="en-US" sz="2200" b="1" dirty="0">
                <a:solidFill>
                  <a:srgbClr val="FF0000"/>
                </a:solidFill>
              </a:rPr>
              <a:t>Lesser flows </a:t>
            </a:r>
            <a:r>
              <a:rPr lang="en-US" sz="2200" b="1" dirty="0"/>
              <a:t>can be considered and the difference is that it will </a:t>
            </a:r>
            <a:r>
              <a:rPr lang="en-US" sz="2200" b="1" dirty="0">
                <a:solidFill>
                  <a:srgbClr val="FF0000"/>
                </a:solidFill>
              </a:rPr>
              <a:t>take more time </a:t>
            </a:r>
            <a:r>
              <a:rPr lang="en-US" sz="2200" b="1" dirty="0"/>
              <a:t>and there will be </a:t>
            </a:r>
            <a:r>
              <a:rPr lang="en-US" sz="2200" b="1" dirty="0">
                <a:solidFill>
                  <a:srgbClr val="FF0000"/>
                </a:solidFill>
              </a:rPr>
              <a:t>some overflow</a:t>
            </a:r>
          </a:p>
          <a:p>
            <a:r>
              <a:rPr lang="en-US" sz="2200" b="1" dirty="0"/>
              <a:t>In the case of </a:t>
            </a:r>
            <a:r>
              <a:rPr lang="en-US" sz="2200" b="1" dirty="0">
                <a:solidFill>
                  <a:srgbClr val="FF0000"/>
                </a:solidFill>
              </a:rPr>
              <a:t>separate system </a:t>
            </a:r>
            <a:r>
              <a:rPr lang="en-US" sz="2200" b="1" dirty="0"/>
              <a:t>the overflow </a:t>
            </a:r>
            <a:r>
              <a:rPr lang="en-US" sz="2200" b="1" dirty="0">
                <a:solidFill>
                  <a:srgbClr val="FF0000"/>
                </a:solidFill>
              </a:rPr>
              <a:t>would not create nuisance </a:t>
            </a:r>
          </a:p>
          <a:p>
            <a:endParaRPr lang="en-US" sz="2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4875" y="814388"/>
            <a:ext cx="73342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650" y="838200"/>
            <a:ext cx="8814256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822" y="914400"/>
            <a:ext cx="8489659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14400"/>
            <a:ext cx="831745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979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07658"/>
            <a:ext cx="8699782" cy="475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Storm…/Quantity-Factors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Quantity of storm water depends mainly on the following factors</a:t>
            </a:r>
          </a:p>
          <a:p>
            <a:pPr lvl="1"/>
            <a:r>
              <a:rPr lang="en-US" b="1" dirty="0"/>
              <a:t>Rainfall</a:t>
            </a:r>
          </a:p>
          <a:p>
            <a:pPr lvl="1"/>
            <a:r>
              <a:rPr lang="en-US" b="1" dirty="0"/>
              <a:t>Nature of surface over which the rainfall takes place</a:t>
            </a:r>
          </a:p>
          <a:p>
            <a:pPr lvl="1"/>
            <a:r>
              <a:rPr lang="en-US" b="1" dirty="0"/>
              <a:t>Intensity of rainfall</a:t>
            </a:r>
          </a:p>
          <a:p>
            <a:r>
              <a:rPr lang="en-US" b="1" dirty="0">
                <a:solidFill>
                  <a:srgbClr val="FF0000"/>
                </a:solidFill>
              </a:rPr>
              <a:t>Other factors are: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Area </a:t>
            </a:r>
            <a:r>
              <a:rPr lang="en-US" b="1" dirty="0"/>
              <a:t>of catchment (larger area /more)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Shape and slope </a:t>
            </a:r>
            <a:r>
              <a:rPr lang="en-US" b="1" dirty="0"/>
              <a:t>of catchment (fan &amp; steep / more)</a:t>
            </a:r>
          </a:p>
          <a:p>
            <a:pPr lvl="1"/>
            <a:r>
              <a:rPr lang="en-US" b="1" dirty="0"/>
              <a:t>Obstruction to flow in different forms (trees, fields, grass…)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Initial state of the catchment </a:t>
            </a:r>
            <a:r>
              <a:rPr lang="en-US" b="1" dirty="0"/>
              <a:t>area with respect to wetness (saturated / more)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Number and size of ditches  </a:t>
            </a:r>
            <a:r>
              <a:rPr lang="en-US" b="1" dirty="0"/>
              <a:t>present in the area (more ditches/less)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Storm…/Quantity-Factors/Rainfall /Intensity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Total quantity of rainfall is the basic source of storm water</a:t>
            </a:r>
          </a:p>
          <a:p>
            <a:pPr lvl="1"/>
            <a:r>
              <a:rPr lang="en-US" b="1" dirty="0"/>
              <a:t>The larger the quantity of rainfall the more storm water</a:t>
            </a:r>
          </a:p>
          <a:p>
            <a:pPr lvl="1"/>
            <a:r>
              <a:rPr lang="en-US" b="1" dirty="0"/>
              <a:t>Total rainfall can be measured with </a:t>
            </a:r>
            <a:r>
              <a:rPr lang="en-US" b="1" dirty="0" err="1"/>
              <a:t>Simson’s</a:t>
            </a:r>
            <a:r>
              <a:rPr lang="en-US" b="1" dirty="0"/>
              <a:t> rain gauge (reading assignment)</a:t>
            </a:r>
          </a:p>
          <a:p>
            <a:r>
              <a:rPr lang="en-US" b="1" dirty="0">
                <a:solidFill>
                  <a:srgbClr val="FF0000"/>
                </a:solidFill>
              </a:rPr>
              <a:t>Intensity of rainfall is the amount of rainfall in unit time (minute, hour or day)</a:t>
            </a:r>
          </a:p>
          <a:p>
            <a:pPr lvl="1"/>
            <a:r>
              <a:rPr lang="en-US" b="1" dirty="0"/>
              <a:t>Intensity of rainfall is expressed in millimeters or centimeters/hour</a:t>
            </a:r>
          </a:p>
          <a:p>
            <a:pPr lvl="1"/>
            <a:r>
              <a:rPr lang="en-US" b="1" dirty="0"/>
              <a:t>Two types of rainfall gauges are used to measure intensity </a:t>
            </a:r>
          </a:p>
          <a:p>
            <a:pPr lvl="2"/>
            <a:r>
              <a:rPr lang="en-US" b="1" dirty="0"/>
              <a:t>Tipping-bucket type and</a:t>
            </a:r>
          </a:p>
          <a:p>
            <a:pPr lvl="2"/>
            <a:r>
              <a:rPr lang="en-US" b="1" dirty="0"/>
              <a:t>Weighing device type (reading assignment)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Storm…/Quantity-Factors/Rainfall /Intensity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Maximum Rainfall Rates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Very intensive storm is not frequent</a:t>
            </a:r>
          </a:p>
          <a:p>
            <a:pPr lvl="2"/>
            <a:r>
              <a:rPr lang="en-US" b="1" dirty="0"/>
              <a:t>Ordinary storm occurs once in 5 to 10 years</a:t>
            </a:r>
          </a:p>
          <a:p>
            <a:pPr lvl="2"/>
            <a:r>
              <a:rPr lang="en-US" b="1" dirty="0"/>
              <a:t>An extra-ordinary storm once in 10 to 15 years and </a:t>
            </a:r>
          </a:p>
          <a:p>
            <a:pPr lvl="2"/>
            <a:r>
              <a:rPr lang="en-US" b="1" dirty="0"/>
              <a:t>A rare or extremely storm once in 100 years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Different return periods have corresponding peak floods</a:t>
            </a:r>
          </a:p>
          <a:p>
            <a:pPr lvl="2"/>
            <a:r>
              <a:rPr lang="en-US" b="1" dirty="0"/>
              <a:t>Even 100 years can be exceeded</a:t>
            </a:r>
          </a:p>
          <a:p>
            <a:pPr lvl="2"/>
            <a:r>
              <a:rPr lang="en-US" b="1" dirty="0"/>
              <a:t>100 years can occur but another flood of similar magnitude can occur at any time (but unlikely to do so in immediate future)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Sanitary Sewage (DWF)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Sanitary Sewage can be divided in to two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Domestic Sewage </a:t>
            </a:r>
            <a:r>
              <a:rPr lang="en-US" b="1" dirty="0"/>
              <a:t>– Waste obtained from residential areas and institutions</a:t>
            </a:r>
          </a:p>
          <a:p>
            <a:pPr lvl="1"/>
            <a:r>
              <a:rPr lang="en-US" b="1" dirty="0">
                <a:solidFill>
                  <a:srgbClr val="0070C0"/>
                </a:solidFill>
              </a:rPr>
              <a:t>Industrial Sewage (Trade waste) </a:t>
            </a:r>
            <a:r>
              <a:rPr lang="en-US" b="1" dirty="0"/>
              <a:t>– Sewage coming from manufacturing units and others (commercial…)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Storm…/Quantity-Factors/Rainfall /Intensity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Rainfall Intensity Curves</a:t>
            </a:r>
          </a:p>
          <a:p>
            <a:pPr lvl="1"/>
            <a:r>
              <a:rPr lang="en-US" b="1" dirty="0"/>
              <a:t>Represents the </a:t>
            </a:r>
            <a:r>
              <a:rPr lang="en-US" b="1" dirty="0">
                <a:solidFill>
                  <a:srgbClr val="FF0000"/>
                </a:solidFill>
              </a:rPr>
              <a:t>maximum rate </a:t>
            </a:r>
            <a:r>
              <a:rPr lang="en-US" b="1" dirty="0"/>
              <a:t>that may be expected </a:t>
            </a:r>
            <a:r>
              <a:rPr lang="en-US" b="1" dirty="0">
                <a:solidFill>
                  <a:srgbClr val="FF0000"/>
                </a:solidFill>
              </a:rPr>
              <a:t>once in the period</a:t>
            </a:r>
          </a:p>
          <a:p>
            <a:pPr lvl="1"/>
            <a:r>
              <a:rPr lang="en-US" b="1" dirty="0"/>
              <a:t>Curves can be used to estimate the maximum quantity of storm water  which will have </a:t>
            </a:r>
            <a:r>
              <a:rPr lang="en-US" b="1" dirty="0">
                <a:solidFill>
                  <a:srgbClr val="FF0000"/>
                </a:solidFill>
              </a:rPr>
              <a:t>to be dealt with at an interval of  5, 10, 15, 25, 50 years</a:t>
            </a:r>
          </a:p>
          <a:p>
            <a:pPr lvl="1"/>
            <a:r>
              <a:rPr lang="en-US" b="1" dirty="0"/>
              <a:t>In some areas </a:t>
            </a:r>
            <a:r>
              <a:rPr lang="en-US" b="1" dirty="0">
                <a:solidFill>
                  <a:srgbClr val="FF0000"/>
                </a:solidFill>
              </a:rPr>
              <a:t>curves are used highly </a:t>
            </a:r>
            <a:r>
              <a:rPr lang="en-US" b="1" dirty="0"/>
              <a:t>while in </a:t>
            </a:r>
            <a:r>
              <a:rPr lang="en-US" b="1" dirty="0">
                <a:solidFill>
                  <a:srgbClr val="FF0000"/>
                </a:solidFill>
              </a:rPr>
              <a:t>others less </a:t>
            </a:r>
            <a:r>
              <a:rPr lang="en-US" b="1" dirty="0"/>
              <a:t>if </a:t>
            </a:r>
            <a:r>
              <a:rPr lang="en-US" b="1" dirty="0">
                <a:solidFill>
                  <a:srgbClr val="FF0000"/>
                </a:solidFill>
              </a:rPr>
              <a:t>planners decide to allow overflow </a:t>
            </a:r>
            <a:r>
              <a:rPr lang="en-US" b="1" dirty="0"/>
              <a:t>of some flood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-A-1-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00037"/>
            <a:ext cx="6629399" cy="655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687" y="228600"/>
            <a:ext cx="8748713" cy="6248400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5"/>
          <p:cNvGraphicFramePr/>
          <p:nvPr/>
        </p:nvGraphicFramePr>
        <p:xfrm>
          <a:off x="166687" y="552450"/>
          <a:ext cx="8810625" cy="575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7" y="985837"/>
            <a:ext cx="7858125" cy="4886325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Storm…/Quantity-Factors/Rainfall /Intensity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Time of Concentration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All storm </a:t>
            </a:r>
            <a:r>
              <a:rPr lang="en-US" b="1" dirty="0"/>
              <a:t>from catchment would </a:t>
            </a:r>
            <a:r>
              <a:rPr lang="en-US" b="1" dirty="0">
                <a:solidFill>
                  <a:srgbClr val="FF0000"/>
                </a:solidFill>
              </a:rPr>
              <a:t>not reach </a:t>
            </a:r>
            <a:r>
              <a:rPr lang="en-US" b="1" dirty="0"/>
              <a:t>storm sewer </a:t>
            </a:r>
            <a:r>
              <a:rPr lang="en-US" b="1" dirty="0">
                <a:solidFill>
                  <a:srgbClr val="FF0000"/>
                </a:solidFill>
              </a:rPr>
              <a:t>outfall at one time</a:t>
            </a:r>
          </a:p>
          <a:p>
            <a:pPr lvl="1"/>
            <a:r>
              <a:rPr lang="en-US" b="1" dirty="0"/>
              <a:t>Areas </a:t>
            </a:r>
            <a:r>
              <a:rPr lang="en-US" b="1" dirty="0">
                <a:solidFill>
                  <a:srgbClr val="FF0000"/>
                </a:solidFill>
              </a:rPr>
              <a:t>nearer to outfall reach first </a:t>
            </a:r>
            <a:r>
              <a:rPr lang="en-US" b="1" dirty="0"/>
              <a:t>and those further reach latter hence </a:t>
            </a:r>
            <a:r>
              <a:rPr lang="en-US" b="1" dirty="0">
                <a:solidFill>
                  <a:srgbClr val="FF0000"/>
                </a:solidFill>
              </a:rPr>
              <a:t>maximum flow is reached when all area is contributing to the flow</a:t>
            </a:r>
          </a:p>
          <a:p>
            <a:pPr lvl="1"/>
            <a:r>
              <a:rPr lang="en-US" b="1" dirty="0"/>
              <a:t>At this time the flow in the </a:t>
            </a:r>
            <a:r>
              <a:rPr lang="en-US" b="1" dirty="0">
                <a:solidFill>
                  <a:srgbClr val="FF0000"/>
                </a:solidFill>
              </a:rPr>
              <a:t>sewer becomes equal to the rate of precipitation over the whole area</a:t>
            </a:r>
          </a:p>
          <a:p>
            <a:pPr lvl="1"/>
            <a:r>
              <a:rPr lang="en-US" b="1" dirty="0"/>
              <a:t>Storm water at outfall </a:t>
            </a:r>
            <a:r>
              <a:rPr lang="en-US" b="1" dirty="0">
                <a:solidFill>
                  <a:srgbClr val="FF0000"/>
                </a:solidFill>
              </a:rPr>
              <a:t>begin reducing when the rain stops </a:t>
            </a:r>
          </a:p>
          <a:p>
            <a:pPr lvl="1"/>
            <a:r>
              <a:rPr lang="en-US" b="1" dirty="0"/>
              <a:t>The </a:t>
            </a:r>
            <a:r>
              <a:rPr lang="en-US" b="1" dirty="0">
                <a:solidFill>
                  <a:srgbClr val="FF0000"/>
                </a:solidFill>
              </a:rPr>
              <a:t>time taken </a:t>
            </a:r>
            <a:r>
              <a:rPr lang="en-US" b="1" dirty="0"/>
              <a:t>for the flow in a sewer </a:t>
            </a:r>
            <a:r>
              <a:rPr lang="en-US" b="1" dirty="0">
                <a:solidFill>
                  <a:srgbClr val="FF0000"/>
                </a:solidFill>
              </a:rPr>
              <a:t>to build </a:t>
            </a:r>
            <a:r>
              <a:rPr lang="en-US" b="1" dirty="0" err="1">
                <a:solidFill>
                  <a:srgbClr val="FF0000"/>
                </a:solidFill>
              </a:rPr>
              <a:t>upto</a:t>
            </a:r>
            <a:r>
              <a:rPr lang="en-US" b="1" dirty="0">
                <a:solidFill>
                  <a:srgbClr val="FF0000"/>
                </a:solidFill>
              </a:rPr>
              <a:t> maximum</a:t>
            </a:r>
            <a:r>
              <a:rPr lang="en-US" b="1" dirty="0"/>
              <a:t>  is known as </a:t>
            </a:r>
            <a:r>
              <a:rPr lang="en-US" b="1" dirty="0">
                <a:solidFill>
                  <a:srgbClr val="FF0000"/>
                </a:solidFill>
              </a:rPr>
              <a:t>the time of concentration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Storm…/Quantity-Factors/Rainfall /Intensity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Time of concentration is made up of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Time of entry</a:t>
            </a:r>
          </a:p>
          <a:p>
            <a:pPr lvl="2"/>
            <a:r>
              <a:rPr lang="en-US" b="1" dirty="0"/>
              <a:t>Time taken for rain water to run over roof and road surfaces etc. along gutters, channels and drains prior to reaching sewer</a:t>
            </a:r>
          </a:p>
          <a:p>
            <a:pPr lvl="1"/>
            <a:r>
              <a:rPr lang="en-US" b="1" dirty="0">
                <a:solidFill>
                  <a:schemeClr val="tx2"/>
                </a:solidFill>
              </a:rPr>
              <a:t>Time of flow</a:t>
            </a:r>
          </a:p>
          <a:p>
            <a:pPr lvl="2"/>
            <a:r>
              <a:rPr lang="en-US" b="1" dirty="0"/>
              <a:t>Time of flow through sewers to point at which rate of flow is assessed</a:t>
            </a:r>
          </a:p>
          <a:p>
            <a:r>
              <a:rPr lang="en-US" b="1" dirty="0">
                <a:solidFill>
                  <a:srgbClr val="FF0000"/>
                </a:solidFill>
              </a:rPr>
              <a:t>Difference between the two:</a:t>
            </a:r>
          </a:p>
          <a:p>
            <a:pPr lvl="1"/>
            <a:r>
              <a:rPr lang="en-US" b="1" dirty="0"/>
              <a:t>Time of </a:t>
            </a:r>
            <a:r>
              <a:rPr lang="en-US" b="1" dirty="0">
                <a:solidFill>
                  <a:srgbClr val="FF0000"/>
                </a:solidFill>
              </a:rPr>
              <a:t>entry</a:t>
            </a:r>
            <a:r>
              <a:rPr lang="en-US" b="1" dirty="0"/>
              <a:t> has to be </a:t>
            </a:r>
            <a:r>
              <a:rPr lang="en-US" b="1" dirty="0">
                <a:solidFill>
                  <a:srgbClr val="FF0000"/>
                </a:solidFill>
              </a:rPr>
              <a:t>estimated or found by experiments,</a:t>
            </a:r>
            <a:r>
              <a:rPr lang="en-US" b="1" dirty="0"/>
              <a:t> being dependent upon unknown factors</a:t>
            </a:r>
          </a:p>
          <a:p>
            <a:pPr lvl="1"/>
            <a:r>
              <a:rPr lang="en-US" b="1" dirty="0"/>
              <a:t>Time of flow </a:t>
            </a:r>
            <a:r>
              <a:rPr lang="en-US" b="1" dirty="0">
                <a:solidFill>
                  <a:srgbClr val="FF0000"/>
                </a:solidFill>
              </a:rPr>
              <a:t>can be calculated to a reasonable degree of accuracy</a:t>
            </a:r>
            <a:r>
              <a:rPr lang="en-US" b="1" dirty="0"/>
              <a:t>, being dependent on </a:t>
            </a:r>
            <a:r>
              <a:rPr lang="en-US" b="1" dirty="0">
                <a:solidFill>
                  <a:srgbClr val="FF0000"/>
                </a:solidFill>
              </a:rPr>
              <a:t>gradient and hydraulic mean depth of the sewers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Storm…/Quantity-Factors/Rainfall /Intensity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Time of Entry </a:t>
            </a:r>
            <a:r>
              <a:rPr lang="en-US" b="1" dirty="0"/>
              <a:t>varies depending on the </a:t>
            </a:r>
            <a:r>
              <a:rPr lang="en-US" b="1" dirty="0">
                <a:solidFill>
                  <a:srgbClr val="FF0000"/>
                </a:solidFill>
              </a:rPr>
              <a:t>type of surface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Unpaved</a:t>
            </a:r>
            <a:r>
              <a:rPr lang="en-US" b="1" dirty="0"/>
              <a:t> public parks have longer and </a:t>
            </a:r>
            <a:r>
              <a:rPr lang="en-US" b="1" dirty="0">
                <a:solidFill>
                  <a:srgbClr val="FF0000"/>
                </a:solidFill>
              </a:rPr>
              <a:t>greater</a:t>
            </a:r>
            <a:r>
              <a:rPr lang="en-US" b="1" dirty="0"/>
              <a:t> than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Steeply sloping roof </a:t>
            </a:r>
            <a:r>
              <a:rPr lang="en-US" b="1" dirty="0"/>
              <a:t>or a </a:t>
            </a:r>
            <a:r>
              <a:rPr lang="en-US" b="1" dirty="0">
                <a:solidFill>
                  <a:srgbClr val="FF0000"/>
                </a:solidFill>
              </a:rPr>
              <a:t>short length drain</a:t>
            </a:r>
          </a:p>
          <a:p>
            <a:pPr lvl="1">
              <a:buNone/>
            </a:pPr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Time </a:t>
            </a:r>
            <a:r>
              <a:rPr lang="en-US" b="1" dirty="0"/>
              <a:t>from unpaved park can </a:t>
            </a:r>
            <a:r>
              <a:rPr lang="en-US" b="1" dirty="0">
                <a:solidFill>
                  <a:srgbClr val="FF0000"/>
                </a:solidFill>
              </a:rPr>
              <a:t>be so long </a:t>
            </a:r>
            <a:r>
              <a:rPr lang="en-US" b="1" dirty="0"/>
              <a:t>it could be possible to </a:t>
            </a:r>
            <a:r>
              <a:rPr lang="en-US" b="1" dirty="0">
                <a:solidFill>
                  <a:srgbClr val="FF0000"/>
                </a:solidFill>
              </a:rPr>
              <a:t>neglect in the calculation </a:t>
            </a:r>
            <a:r>
              <a:rPr lang="en-US" b="1" dirty="0"/>
              <a:t>of flow since it would </a:t>
            </a:r>
            <a:r>
              <a:rPr lang="en-US" b="1" dirty="0">
                <a:solidFill>
                  <a:srgbClr val="FF0000"/>
                </a:solidFill>
              </a:rPr>
              <a:t>arrive late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Geremew Sahilu (PhD)</a:t>
            </a:r>
          </a:p>
        </p:txBody>
      </p:sp>
      <p:sp>
        <p:nvSpPr>
          <p:cNvPr id="2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PK, 2005 – page </a:t>
            </a:r>
            <a:fld id="{33F2D868-51B3-41EC-9052-E41C66FC4576}" type="slidenum">
              <a:rPr lang="de-DE"/>
              <a:pPr/>
              <a:t>48</a:t>
            </a:fld>
            <a:endParaRPr lang="de-DE"/>
          </a:p>
        </p:txBody>
      </p:sp>
      <p:sp>
        <p:nvSpPr>
          <p:cNvPr id="178178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185738" algn="l"/>
              </a:tabLst>
            </a:pPr>
            <a:r>
              <a:rPr lang="de-DE" sz="2800">
                <a:latin typeface="Arial Black" pitchFamily="34" charset="0"/>
                <a:cs typeface="Times New Roman" pitchFamily="18" charset="0"/>
              </a:rPr>
              <a:t>	Peak runoff factor</a:t>
            </a:r>
            <a:endParaRPr lang="de-DE" sz="2800" b="1">
              <a:latin typeface="Arial Black" pitchFamily="34" charset="0"/>
              <a:cs typeface="Arial" charset="0"/>
            </a:endParaRPr>
          </a:p>
        </p:txBody>
      </p:sp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5722938" y="5524500"/>
            <a:ext cx="2089150" cy="361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/>
          <a:p>
            <a:pPr algn="ctr" eaLnBrk="0" hangingPunct="0"/>
            <a:r>
              <a:rPr lang="de-DE"/>
              <a:t>Runoff duration</a:t>
            </a:r>
          </a:p>
        </p:txBody>
      </p:sp>
      <p:sp>
        <p:nvSpPr>
          <p:cNvPr id="178184" name="Text Box 8"/>
          <p:cNvSpPr txBox="1">
            <a:spLocks noChangeArrowheads="1"/>
          </p:cNvSpPr>
          <p:nvPr/>
        </p:nvSpPr>
        <p:spPr bwMode="auto">
          <a:xfrm>
            <a:off x="2538413" y="5734050"/>
            <a:ext cx="1738312" cy="361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/>
          <a:p>
            <a:pPr algn="ctr" eaLnBrk="0" hangingPunct="0"/>
            <a:r>
              <a:rPr lang="de-DE"/>
              <a:t>Rain duration</a:t>
            </a:r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1092200" y="2754313"/>
            <a:ext cx="0" cy="25336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triangle" w="sm" len="med"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6" name="Line 10"/>
          <p:cNvSpPr>
            <a:spLocks noChangeShapeType="1"/>
          </p:cNvSpPr>
          <p:nvPr/>
        </p:nvSpPr>
        <p:spPr bwMode="auto">
          <a:xfrm>
            <a:off x="1092200" y="5287963"/>
            <a:ext cx="7670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sm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7" name="Freeform 11"/>
          <p:cNvSpPr>
            <a:spLocks/>
          </p:cNvSpPr>
          <p:nvPr/>
        </p:nvSpPr>
        <p:spPr bwMode="auto">
          <a:xfrm>
            <a:off x="1457325" y="2863850"/>
            <a:ext cx="3979863" cy="2424113"/>
          </a:xfrm>
          <a:custGeom>
            <a:avLst/>
            <a:gdLst/>
            <a:ahLst/>
            <a:cxnLst>
              <a:cxn ang="0">
                <a:pos x="0" y="1909"/>
              </a:cxn>
              <a:cxn ang="0">
                <a:pos x="399" y="1681"/>
              </a:cxn>
              <a:cxn ang="0">
                <a:pos x="741" y="1225"/>
              </a:cxn>
              <a:cxn ang="0">
                <a:pos x="912" y="826"/>
              </a:cxn>
              <a:cxn ang="0">
                <a:pos x="1026" y="370"/>
              </a:cxn>
              <a:cxn ang="0">
                <a:pos x="1197" y="142"/>
              </a:cxn>
              <a:cxn ang="0">
                <a:pos x="1482" y="28"/>
              </a:cxn>
              <a:cxn ang="0">
                <a:pos x="1824" y="28"/>
              </a:cxn>
              <a:cxn ang="0">
                <a:pos x="2109" y="199"/>
              </a:cxn>
              <a:cxn ang="0">
                <a:pos x="2337" y="655"/>
              </a:cxn>
              <a:cxn ang="0">
                <a:pos x="2508" y="1168"/>
              </a:cxn>
              <a:cxn ang="0">
                <a:pos x="2679" y="1510"/>
              </a:cxn>
              <a:cxn ang="0">
                <a:pos x="2907" y="1795"/>
              </a:cxn>
              <a:cxn ang="0">
                <a:pos x="3135" y="1909"/>
              </a:cxn>
            </a:cxnLst>
            <a:rect l="0" t="0" r="r" b="b"/>
            <a:pathLst>
              <a:path w="3135" h="1909">
                <a:moveTo>
                  <a:pt x="0" y="1909"/>
                </a:moveTo>
                <a:cubicBezTo>
                  <a:pt x="138" y="1852"/>
                  <a:pt x="276" y="1795"/>
                  <a:pt x="399" y="1681"/>
                </a:cubicBezTo>
                <a:cubicBezTo>
                  <a:pt x="522" y="1567"/>
                  <a:pt x="656" y="1367"/>
                  <a:pt x="741" y="1225"/>
                </a:cubicBezTo>
                <a:cubicBezTo>
                  <a:pt x="826" y="1083"/>
                  <a:pt x="865" y="968"/>
                  <a:pt x="912" y="826"/>
                </a:cubicBezTo>
                <a:cubicBezTo>
                  <a:pt x="959" y="684"/>
                  <a:pt x="979" y="484"/>
                  <a:pt x="1026" y="370"/>
                </a:cubicBezTo>
                <a:cubicBezTo>
                  <a:pt x="1073" y="256"/>
                  <a:pt x="1121" y="199"/>
                  <a:pt x="1197" y="142"/>
                </a:cubicBezTo>
                <a:cubicBezTo>
                  <a:pt x="1273" y="85"/>
                  <a:pt x="1378" y="47"/>
                  <a:pt x="1482" y="28"/>
                </a:cubicBezTo>
                <a:cubicBezTo>
                  <a:pt x="1586" y="9"/>
                  <a:pt x="1720" y="0"/>
                  <a:pt x="1824" y="28"/>
                </a:cubicBezTo>
                <a:cubicBezTo>
                  <a:pt x="1928" y="56"/>
                  <a:pt x="2024" y="94"/>
                  <a:pt x="2109" y="199"/>
                </a:cubicBezTo>
                <a:cubicBezTo>
                  <a:pt x="2194" y="304"/>
                  <a:pt x="2270" y="493"/>
                  <a:pt x="2337" y="655"/>
                </a:cubicBezTo>
                <a:cubicBezTo>
                  <a:pt x="2404" y="817"/>
                  <a:pt x="2451" y="1026"/>
                  <a:pt x="2508" y="1168"/>
                </a:cubicBezTo>
                <a:cubicBezTo>
                  <a:pt x="2565" y="1310"/>
                  <a:pt x="2613" y="1406"/>
                  <a:pt x="2679" y="1510"/>
                </a:cubicBezTo>
                <a:cubicBezTo>
                  <a:pt x="2745" y="1614"/>
                  <a:pt x="2831" y="1728"/>
                  <a:pt x="2907" y="1795"/>
                </a:cubicBezTo>
                <a:cubicBezTo>
                  <a:pt x="2983" y="1862"/>
                  <a:pt x="3059" y="1885"/>
                  <a:pt x="3135" y="1909"/>
                </a:cubicBezTo>
              </a:path>
            </a:pathLst>
          </a:custGeom>
          <a:noFill/>
          <a:ln w="38100" cap="flat" cmpd="sng">
            <a:solidFill>
              <a:srgbClr val="00008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8" name="Freeform 12"/>
          <p:cNvSpPr>
            <a:spLocks/>
          </p:cNvSpPr>
          <p:nvPr/>
        </p:nvSpPr>
        <p:spPr bwMode="auto">
          <a:xfrm>
            <a:off x="2752725" y="4143375"/>
            <a:ext cx="5354638" cy="1120775"/>
          </a:xfrm>
          <a:custGeom>
            <a:avLst/>
            <a:gdLst/>
            <a:ahLst/>
            <a:cxnLst>
              <a:cxn ang="0">
                <a:pos x="0" y="883"/>
              </a:cxn>
              <a:cxn ang="0">
                <a:pos x="399" y="769"/>
              </a:cxn>
              <a:cxn ang="0">
                <a:pos x="741" y="598"/>
              </a:cxn>
              <a:cxn ang="0">
                <a:pos x="969" y="427"/>
              </a:cxn>
              <a:cxn ang="0">
                <a:pos x="1197" y="256"/>
              </a:cxn>
              <a:cxn ang="0">
                <a:pos x="1368" y="85"/>
              </a:cxn>
              <a:cxn ang="0">
                <a:pos x="1653" y="28"/>
              </a:cxn>
              <a:cxn ang="0">
                <a:pos x="2052" y="28"/>
              </a:cxn>
              <a:cxn ang="0">
                <a:pos x="2451" y="199"/>
              </a:cxn>
              <a:cxn ang="0">
                <a:pos x="2793" y="427"/>
              </a:cxn>
              <a:cxn ang="0">
                <a:pos x="3135" y="655"/>
              </a:cxn>
              <a:cxn ang="0">
                <a:pos x="3420" y="769"/>
              </a:cxn>
              <a:cxn ang="0">
                <a:pos x="3762" y="826"/>
              </a:cxn>
              <a:cxn ang="0">
                <a:pos x="4218" y="883"/>
              </a:cxn>
            </a:cxnLst>
            <a:rect l="0" t="0" r="r" b="b"/>
            <a:pathLst>
              <a:path w="4218" h="883">
                <a:moveTo>
                  <a:pt x="0" y="883"/>
                </a:moveTo>
                <a:cubicBezTo>
                  <a:pt x="138" y="849"/>
                  <a:pt x="276" y="816"/>
                  <a:pt x="399" y="769"/>
                </a:cubicBezTo>
                <a:cubicBezTo>
                  <a:pt x="522" y="722"/>
                  <a:pt x="646" y="655"/>
                  <a:pt x="741" y="598"/>
                </a:cubicBezTo>
                <a:cubicBezTo>
                  <a:pt x="836" y="541"/>
                  <a:pt x="893" y="484"/>
                  <a:pt x="969" y="427"/>
                </a:cubicBezTo>
                <a:cubicBezTo>
                  <a:pt x="1045" y="370"/>
                  <a:pt x="1131" y="313"/>
                  <a:pt x="1197" y="256"/>
                </a:cubicBezTo>
                <a:cubicBezTo>
                  <a:pt x="1263" y="199"/>
                  <a:pt x="1292" y="123"/>
                  <a:pt x="1368" y="85"/>
                </a:cubicBezTo>
                <a:cubicBezTo>
                  <a:pt x="1444" y="47"/>
                  <a:pt x="1539" y="38"/>
                  <a:pt x="1653" y="28"/>
                </a:cubicBezTo>
                <a:cubicBezTo>
                  <a:pt x="1767" y="18"/>
                  <a:pt x="1919" y="0"/>
                  <a:pt x="2052" y="28"/>
                </a:cubicBezTo>
                <a:cubicBezTo>
                  <a:pt x="2185" y="56"/>
                  <a:pt x="2328" y="132"/>
                  <a:pt x="2451" y="199"/>
                </a:cubicBezTo>
                <a:cubicBezTo>
                  <a:pt x="2574" y="266"/>
                  <a:pt x="2679" y="351"/>
                  <a:pt x="2793" y="427"/>
                </a:cubicBezTo>
                <a:cubicBezTo>
                  <a:pt x="2907" y="503"/>
                  <a:pt x="3031" y="598"/>
                  <a:pt x="3135" y="655"/>
                </a:cubicBezTo>
                <a:cubicBezTo>
                  <a:pt x="3239" y="712"/>
                  <a:pt x="3316" y="741"/>
                  <a:pt x="3420" y="769"/>
                </a:cubicBezTo>
                <a:cubicBezTo>
                  <a:pt x="3524" y="797"/>
                  <a:pt x="3629" y="807"/>
                  <a:pt x="3762" y="826"/>
                </a:cubicBezTo>
                <a:cubicBezTo>
                  <a:pt x="3895" y="845"/>
                  <a:pt x="4056" y="864"/>
                  <a:pt x="4218" y="883"/>
                </a:cubicBezTo>
              </a:path>
            </a:pathLst>
          </a:custGeom>
          <a:noFill/>
          <a:ln w="38100" cap="flat" cmpd="sng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8189" name="Text Box 13"/>
          <p:cNvSpPr txBox="1">
            <a:spLocks noChangeArrowheads="1"/>
          </p:cNvSpPr>
          <p:nvPr/>
        </p:nvSpPr>
        <p:spPr bwMode="auto">
          <a:xfrm>
            <a:off x="368300" y="2827338"/>
            <a:ext cx="506413" cy="361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/>
          <a:p>
            <a:pPr algn="r" eaLnBrk="0" hangingPunct="0"/>
            <a:r>
              <a:rPr lang="de-DE" i="1"/>
              <a:t>r</a:t>
            </a:r>
            <a:r>
              <a:rPr lang="de-DE"/>
              <a:t>·</a:t>
            </a:r>
            <a:r>
              <a:rPr lang="de-DE" i="1"/>
              <a:t>A</a:t>
            </a:r>
            <a:endParaRPr lang="de-DE"/>
          </a:p>
        </p:txBody>
      </p:sp>
      <p:sp>
        <p:nvSpPr>
          <p:cNvPr id="178190" name="Text Box 14"/>
          <p:cNvSpPr txBox="1">
            <a:spLocks noChangeArrowheads="1"/>
          </p:cNvSpPr>
          <p:nvPr/>
        </p:nvSpPr>
        <p:spPr bwMode="auto">
          <a:xfrm>
            <a:off x="368300" y="3252788"/>
            <a:ext cx="506413" cy="361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/>
          <a:p>
            <a:pPr algn="r" eaLnBrk="0" hangingPunct="0"/>
            <a:r>
              <a:rPr lang="de-DE" i="1"/>
              <a:t>Q</a:t>
            </a:r>
            <a:r>
              <a:rPr lang="de-DE" i="1" baseline="-25000"/>
              <a:t>R</a:t>
            </a:r>
            <a:endParaRPr lang="de-DE" i="1"/>
          </a:p>
        </p:txBody>
      </p:sp>
      <p:sp>
        <p:nvSpPr>
          <p:cNvPr id="178191" name="Line 15"/>
          <p:cNvSpPr>
            <a:spLocks noChangeShapeType="1"/>
          </p:cNvSpPr>
          <p:nvPr/>
        </p:nvSpPr>
        <p:spPr bwMode="auto">
          <a:xfrm>
            <a:off x="3552825" y="2898775"/>
            <a:ext cx="0" cy="2389188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</p:spPr>
        <p:txBody>
          <a:bodyPr lIns="18000" tIns="10800" rIns="18000" bIns="10800"/>
          <a:lstStyle/>
          <a:p>
            <a:endParaRPr lang="en-US"/>
          </a:p>
        </p:txBody>
      </p:sp>
      <p:sp>
        <p:nvSpPr>
          <p:cNvPr id="178192" name="Line 16"/>
          <p:cNvSpPr>
            <a:spLocks noChangeShapeType="1"/>
          </p:cNvSpPr>
          <p:nvPr/>
        </p:nvSpPr>
        <p:spPr bwMode="auto">
          <a:xfrm>
            <a:off x="5072063" y="4171950"/>
            <a:ext cx="0" cy="1084263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 type="triangle" w="sm" len="sm"/>
            <a:tailEnd type="triangle" w="sm" len="sm"/>
          </a:ln>
          <a:effectLst/>
        </p:spPr>
        <p:txBody>
          <a:bodyPr lIns="18000" tIns="10800" rIns="18000" bIns="10800"/>
          <a:lstStyle/>
          <a:p>
            <a:endParaRPr lang="en-US"/>
          </a:p>
        </p:txBody>
      </p:sp>
      <p:sp>
        <p:nvSpPr>
          <p:cNvPr id="178193" name="Text Box 17"/>
          <p:cNvSpPr txBox="1">
            <a:spLocks noChangeArrowheads="1"/>
          </p:cNvSpPr>
          <p:nvPr/>
        </p:nvSpPr>
        <p:spPr bwMode="auto">
          <a:xfrm>
            <a:off x="3009900" y="3732213"/>
            <a:ext cx="833438" cy="361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/>
          <a:p>
            <a:pPr algn="r" eaLnBrk="0" hangingPunct="0"/>
            <a:r>
              <a:rPr lang="de-DE" i="1"/>
              <a:t>r</a:t>
            </a:r>
            <a:r>
              <a:rPr lang="de-DE" baseline="-25000"/>
              <a:t>max</a:t>
            </a:r>
            <a:r>
              <a:rPr lang="de-DE"/>
              <a:t>·</a:t>
            </a:r>
            <a:r>
              <a:rPr lang="de-DE" i="1"/>
              <a:t>A</a:t>
            </a:r>
            <a:endParaRPr lang="de-DE"/>
          </a:p>
        </p:txBody>
      </p:sp>
      <p:sp>
        <p:nvSpPr>
          <p:cNvPr id="178194" name="Text Box 18"/>
          <p:cNvSpPr txBox="1">
            <a:spLocks noChangeArrowheads="1"/>
          </p:cNvSpPr>
          <p:nvPr/>
        </p:nvSpPr>
        <p:spPr bwMode="auto">
          <a:xfrm>
            <a:off x="5073650" y="4383088"/>
            <a:ext cx="506413" cy="361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lIns="18000" tIns="10800" rIns="18000" bIns="10800"/>
          <a:lstStyle/>
          <a:p>
            <a:pPr eaLnBrk="0" hangingPunct="0"/>
            <a:r>
              <a:rPr lang="de-DE" i="1"/>
              <a:t>Q</a:t>
            </a:r>
            <a:r>
              <a:rPr lang="de-DE" i="1" baseline="-25000"/>
              <a:t>P</a:t>
            </a:r>
            <a:endParaRPr lang="de-DE" i="1"/>
          </a:p>
        </p:txBody>
      </p:sp>
      <p:sp>
        <p:nvSpPr>
          <p:cNvPr id="178195" name="Line 19"/>
          <p:cNvSpPr>
            <a:spLocks noChangeShapeType="1"/>
          </p:cNvSpPr>
          <p:nvPr/>
        </p:nvSpPr>
        <p:spPr bwMode="auto">
          <a:xfrm>
            <a:off x="1454150" y="5307013"/>
            <a:ext cx="3175" cy="5064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lIns="18000" tIns="10800" rIns="18000" bIns="10800"/>
          <a:lstStyle/>
          <a:p>
            <a:endParaRPr lang="en-US"/>
          </a:p>
        </p:txBody>
      </p:sp>
      <p:sp>
        <p:nvSpPr>
          <p:cNvPr id="178196" name="Line 20"/>
          <p:cNvSpPr>
            <a:spLocks noChangeShapeType="1"/>
          </p:cNvSpPr>
          <p:nvPr/>
        </p:nvSpPr>
        <p:spPr bwMode="auto">
          <a:xfrm>
            <a:off x="5434013" y="5307013"/>
            <a:ext cx="3175" cy="506412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lIns="18000" tIns="10800" rIns="18000" bIns="10800"/>
          <a:lstStyle/>
          <a:p>
            <a:endParaRPr lang="en-US"/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>
            <a:off x="1457325" y="5732463"/>
            <a:ext cx="3979863" cy="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 type="triangle" w="sm" len="sm"/>
            <a:tailEnd type="triangle" w="sm" len="sm"/>
          </a:ln>
          <a:effectLst/>
        </p:spPr>
        <p:txBody>
          <a:bodyPr lIns="18000" tIns="10800" rIns="18000" bIns="10800"/>
          <a:lstStyle/>
          <a:p>
            <a:endParaRPr lang="en-US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>
            <a:off x="2752725" y="5307013"/>
            <a:ext cx="0" cy="288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lIns="18000" tIns="10800" rIns="18000" bIns="10800"/>
          <a:lstStyle/>
          <a:p>
            <a:endParaRPr lang="en-US"/>
          </a:p>
        </p:txBody>
      </p:sp>
      <p:sp>
        <p:nvSpPr>
          <p:cNvPr id="178199" name="Line 23"/>
          <p:cNvSpPr>
            <a:spLocks noChangeShapeType="1"/>
          </p:cNvSpPr>
          <p:nvPr/>
        </p:nvSpPr>
        <p:spPr bwMode="auto">
          <a:xfrm>
            <a:off x="8112125" y="5307013"/>
            <a:ext cx="0" cy="288925"/>
          </a:xfrm>
          <a:prstGeom prst="line">
            <a:avLst/>
          </a:prstGeom>
          <a:noFill/>
          <a:ln w="6350">
            <a:solidFill>
              <a:srgbClr val="000000"/>
            </a:solidFill>
            <a:round/>
            <a:headEnd/>
            <a:tailEnd/>
          </a:ln>
          <a:effectLst/>
        </p:spPr>
        <p:txBody>
          <a:bodyPr lIns="18000" tIns="10800" rIns="18000" bIns="10800"/>
          <a:lstStyle/>
          <a:p>
            <a:endParaRPr lang="en-US"/>
          </a:p>
        </p:txBody>
      </p:sp>
      <p:sp>
        <p:nvSpPr>
          <p:cNvPr id="178200" name="Line 24"/>
          <p:cNvSpPr>
            <a:spLocks noChangeShapeType="1"/>
          </p:cNvSpPr>
          <p:nvPr/>
        </p:nvSpPr>
        <p:spPr bwMode="auto">
          <a:xfrm>
            <a:off x="2752725" y="5522913"/>
            <a:ext cx="5354638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 type="triangle" w="sm" len="sm"/>
            <a:tailEnd type="triangle" w="sm" len="sm"/>
          </a:ln>
          <a:effectLst/>
        </p:spPr>
        <p:txBody>
          <a:bodyPr lIns="18000" tIns="10800" rIns="18000" bIns="10800"/>
          <a:lstStyle/>
          <a:p>
            <a:endParaRPr lang="en-US"/>
          </a:p>
        </p:txBody>
      </p:sp>
      <p:graphicFrame>
        <p:nvGraphicFramePr>
          <p:cNvPr id="178201" name="Object 25"/>
          <p:cNvGraphicFramePr>
            <a:graphicFrameLocks noChangeAspect="1"/>
          </p:cNvGraphicFramePr>
          <p:nvPr/>
        </p:nvGraphicFramePr>
        <p:xfrm>
          <a:off x="6229350" y="1333500"/>
          <a:ext cx="18415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Formel" r:id="rId4" imgW="1841400" imgH="799920" progId="Equation.3">
                  <p:embed/>
                </p:oleObj>
              </mc:Choice>
              <mc:Fallback>
                <p:oleObj name="Formel" r:id="rId4" imgW="1841400" imgH="799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1333500"/>
                        <a:ext cx="1841500" cy="8001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Geremew Sahilu (PhD)</a:t>
            </a:r>
          </a:p>
        </p:txBody>
      </p:sp>
      <p:sp>
        <p:nvSpPr>
          <p:cNvPr id="7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PK, 2005 – page </a:t>
            </a:r>
            <a:fld id="{33AA1F90-F39A-4A04-A2BD-DE3CEA398EAC}" type="slidenum">
              <a:rPr lang="de-DE"/>
              <a:pPr/>
              <a:t>49</a:t>
            </a:fld>
            <a:endParaRPr lang="de-DE"/>
          </a:p>
        </p:txBody>
      </p:sp>
      <p:sp>
        <p:nvSpPr>
          <p:cNvPr id="180226" name="Text Box 1026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185738" algn="l"/>
              </a:tabLst>
            </a:pPr>
            <a:r>
              <a:rPr lang="de-DE" sz="2800">
                <a:latin typeface="Arial Black" pitchFamily="34" charset="0"/>
                <a:cs typeface="Times New Roman" pitchFamily="18" charset="0"/>
              </a:rPr>
              <a:t>	Peak runoff factor </a:t>
            </a:r>
            <a:r>
              <a:rPr lang="de-DE">
                <a:sym typeface="Symbol" pitchFamily="18" charset="2"/>
              </a:rPr>
              <a:t></a:t>
            </a:r>
            <a:r>
              <a:rPr lang="de-DE" baseline="-25000">
                <a:sym typeface="Symbol" pitchFamily="18" charset="2"/>
              </a:rPr>
              <a:t>P</a:t>
            </a:r>
            <a:r>
              <a:rPr lang="de-DE"/>
              <a:t> </a:t>
            </a:r>
            <a:r>
              <a:rPr lang="de-DE" sz="2800">
                <a:latin typeface="Arial Black" pitchFamily="34" charset="0"/>
                <a:cs typeface="Times New Roman" pitchFamily="18" charset="0"/>
              </a:rPr>
              <a:t>and coefficient </a:t>
            </a:r>
            <a:r>
              <a:rPr lang="de-DE">
                <a:sym typeface="Symbol" pitchFamily="18" charset="2"/>
              </a:rPr>
              <a:t></a:t>
            </a:r>
            <a:r>
              <a:rPr lang="de-DE" baseline="-25000">
                <a:sym typeface="Symbol" pitchFamily="18" charset="2"/>
              </a:rPr>
              <a:t>P</a:t>
            </a:r>
            <a:r>
              <a:rPr lang="de-DE">
                <a:sym typeface="Symbol" pitchFamily="18" charset="2"/>
              </a:rPr>
              <a:t> </a:t>
            </a:r>
          </a:p>
        </p:txBody>
      </p:sp>
      <p:graphicFrame>
        <p:nvGraphicFramePr>
          <p:cNvPr id="180622" name="Group 1422"/>
          <p:cNvGraphicFramePr>
            <a:graphicFrameLocks noGrp="1"/>
          </p:cNvGraphicFramePr>
          <p:nvPr/>
        </p:nvGraphicFramePr>
        <p:xfrm>
          <a:off x="152400" y="1160463"/>
          <a:ext cx="8839200" cy="5516247"/>
        </p:xfrm>
        <a:graphic>
          <a:graphicData uri="http://schemas.openxmlformats.org/drawingml/2006/table">
            <a:tbl>
              <a:tblPr/>
              <a:tblGrid>
                <a:gridCol w="3657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Surface material  </a:t>
                      </a: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</a:t>
                      </a:r>
                      <a:r>
                        <a:rPr kumimoji="0" lang="de-DE" sz="24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P</a:t>
                      </a:r>
                      <a:endParaRPr kumimoji="0" lang="de-DE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Housing density 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</a:t>
                      </a:r>
                      <a:r>
                        <a:rPr kumimoji="0" lang="de-DE" sz="24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P</a:t>
                      </a:r>
                      <a:endParaRPr kumimoji="0" lang="de-DE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 and Stone roof</a:t>
                      </a: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0,95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I </a:t>
                      </a:r>
                      <a:b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 Inh/ha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Roofing tile and felt </a:t>
                      </a: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0,90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Flat roof </a:t>
                      </a: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0,50 – 0,70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II </a:t>
                      </a:r>
                      <a:b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 Inh/ha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0,60 – 0,65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Asphalt road</a:t>
                      </a: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0,85 – 0,90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Rough road surface </a:t>
                      </a: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0,75 – 0,85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III </a:t>
                      </a:r>
                      <a:b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 Inh/ha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0,40 – 0,52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Gravel road  </a:t>
                      </a: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0,25 – 0,60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Gravel path  </a:t>
                      </a: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0,15 – 0,30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IV </a:t>
                      </a:r>
                      <a:b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 Inh/ha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0,25 – 0,46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Unpaved area </a:t>
                      </a: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0,10 – 0,20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Park and Garden</a:t>
                      </a: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0,05 – 0,10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V </a:t>
                      </a:r>
                      <a:b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 housing </a:t>
                      </a: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0,05 – 0,35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Meadow, Forest </a:t>
                      </a: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 </a:t>
                      </a: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0" marB="0"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Source of Sanitary Sewage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Water supplied by water works </a:t>
            </a:r>
            <a:r>
              <a:rPr lang="en-US" sz="2000" b="1" dirty="0"/>
              <a:t>authority consumed for domestic purpose for flushing WCs, Urinals, washing clothes, bathing…</a:t>
            </a:r>
          </a:p>
          <a:p>
            <a:r>
              <a:rPr lang="en-US" sz="2000" b="1" dirty="0"/>
              <a:t>From residents getting water from </a:t>
            </a:r>
            <a:r>
              <a:rPr lang="en-US" sz="2000" b="1" dirty="0">
                <a:solidFill>
                  <a:srgbClr val="FF0000"/>
                </a:solidFill>
              </a:rPr>
              <a:t>own or private sources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Water supplied to industries </a:t>
            </a:r>
            <a:r>
              <a:rPr lang="en-US" sz="2000" b="1" dirty="0"/>
              <a:t>for manufacturing process </a:t>
            </a:r>
          </a:p>
          <a:p>
            <a:r>
              <a:rPr lang="en-US" sz="2000" b="1" dirty="0"/>
              <a:t>Water supplied </a:t>
            </a:r>
            <a:r>
              <a:rPr lang="en-US" sz="2000" b="1" dirty="0">
                <a:solidFill>
                  <a:srgbClr val="FF0000"/>
                </a:solidFill>
              </a:rPr>
              <a:t>to schools, cinemas, hotels, …</a:t>
            </a:r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Water taken by </a:t>
            </a:r>
            <a:r>
              <a:rPr lang="en-US" sz="2000" b="1" dirty="0">
                <a:solidFill>
                  <a:srgbClr val="FF0000"/>
                </a:solidFill>
              </a:rPr>
              <a:t>industries from private and other sources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Infiltration of groundwater </a:t>
            </a:r>
            <a:r>
              <a:rPr lang="en-US" sz="2000" b="1" dirty="0"/>
              <a:t>into sewers through loose joints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Unauthorized </a:t>
            </a:r>
            <a:r>
              <a:rPr lang="en-US" sz="2000" b="1" dirty="0"/>
              <a:t>entrance of </a:t>
            </a:r>
            <a:r>
              <a:rPr lang="en-US" sz="2000" b="1" dirty="0">
                <a:solidFill>
                  <a:srgbClr val="FF0000"/>
                </a:solidFill>
              </a:rPr>
              <a:t>rain water in sewer lines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Geremew Sahilu (PhD)</a:t>
            </a: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PK, 2005 – page </a:t>
            </a:r>
            <a:fld id="{E3963224-54C6-4852-A19B-68768195B479}" type="slidenum">
              <a:rPr lang="de-DE"/>
              <a:pPr/>
              <a:t>50</a:t>
            </a:fld>
            <a:endParaRPr lang="de-DE"/>
          </a:p>
        </p:txBody>
      </p:sp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tabLst>
                <a:tab pos="185738" algn="l"/>
              </a:tabLst>
            </a:pPr>
            <a:r>
              <a:rPr lang="de-DE" sz="2800">
                <a:latin typeface="Arial Black" pitchFamily="34" charset="0"/>
                <a:cs typeface="Times New Roman" pitchFamily="18" charset="0"/>
              </a:rPr>
              <a:t>	Rain-runoff-process in two steps</a:t>
            </a:r>
            <a:endParaRPr lang="de-DE" sz="2800" b="1">
              <a:latin typeface="Arial Black" pitchFamily="34" charset="0"/>
              <a:cs typeface="Arial" charset="0"/>
            </a:endParaRPr>
          </a:p>
        </p:txBody>
      </p:sp>
      <p:sp>
        <p:nvSpPr>
          <p:cNvPr id="184336" name="Rectangle 16"/>
          <p:cNvSpPr>
            <a:spLocks noChangeArrowheads="1"/>
          </p:cNvSpPr>
          <p:nvPr/>
        </p:nvSpPr>
        <p:spPr bwMode="auto">
          <a:xfrm>
            <a:off x="1014413" y="1371600"/>
            <a:ext cx="7672387" cy="47037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37" name="Freeform 17"/>
          <p:cNvSpPr>
            <a:spLocks/>
          </p:cNvSpPr>
          <p:nvPr/>
        </p:nvSpPr>
        <p:spPr bwMode="auto">
          <a:xfrm>
            <a:off x="1262063" y="1978025"/>
            <a:ext cx="2970212" cy="4083050"/>
          </a:xfrm>
          <a:custGeom>
            <a:avLst/>
            <a:gdLst/>
            <a:ahLst/>
            <a:cxnLst>
              <a:cxn ang="0">
                <a:pos x="0" y="1368"/>
              </a:cxn>
              <a:cxn ang="0">
                <a:pos x="57" y="912"/>
              </a:cxn>
              <a:cxn ang="0">
                <a:pos x="171" y="513"/>
              </a:cxn>
              <a:cxn ang="0">
                <a:pos x="285" y="285"/>
              </a:cxn>
              <a:cxn ang="0">
                <a:pos x="399" y="114"/>
              </a:cxn>
              <a:cxn ang="0">
                <a:pos x="570" y="0"/>
              </a:cxn>
              <a:cxn ang="0">
                <a:pos x="798" y="114"/>
              </a:cxn>
              <a:cxn ang="0">
                <a:pos x="1026" y="513"/>
              </a:cxn>
              <a:cxn ang="0">
                <a:pos x="1197" y="1026"/>
              </a:cxn>
              <a:cxn ang="0">
                <a:pos x="1368" y="1368"/>
              </a:cxn>
            </a:cxnLst>
            <a:rect l="0" t="0" r="r" b="b"/>
            <a:pathLst>
              <a:path w="1368" h="1368">
                <a:moveTo>
                  <a:pt x="0" y="1368"/>
                </a:moveTo>
                <a:cubicBezTo>
                  <a:pt x="14" y="1211"/>
                  <a:pt x="29" y="1054"/>
                  <a:pt x="57" y="912"/>
                </a:cubicBezTo>
                <a:cubicBezTo>
                  <a:pt x="85" y="770"/>
                  <a:pt x="133" y="617"/>
                  <a:pt x="171" y="513"/>
                </a:cubicBezTo>
                <a:cubicBezTo>
                  <a:pt x="209" y="409"/>
                  <a:pt x="247" y="351"/>
                  <a:pt x="285" y="285"/>
                </a:cubicBezTo>
                <a:cubicBezTo>
                  <a:pt x="323" y="219"/>
                  <a:pt x="352" y="161"/>
                  <a:pt x="399" y="114"/>
                </a:cubicBezTo>
                <a:cubicBezTo>
                  <a:pt x="446" y="67"/>
                  <a:pt x="504" y="0"/>
                  <a:pt x="570" y="0"/>
                </a:cubicBezTo>
                <a:cubicBezTo>
                  <a:pt x="636" y="0"/>
                  <a:pt x="722" y="29"/>
                  <a:pt x="798" y="114"/>
                </a:cubicBezTo>
                <a:cubicBezTo>
                  <a:pt x="874" y="199"/>
                  <a:pt x="960" y="361"/>
                  <a:pt x="1026" y="513"/>
                </a:cubicBezTo>
                <a:cubicBezTo>
                  <a:pt x="1092" y="665"/>
                  <a:pt x="1140" y="884"/>
                  <a:pt x="1197" y="1026"/>
                </a:cubicBezTo>
                <a:cubicBezTo>
                  <a:pt x="1254" y="1168"/>
                  <a:pt x="1340" y="1311"/>
                  <a:pt x="1368" y="1368"/>
                </a:cubicBezTo>
              </a:path>
            </a:pathLst>
          </a:custGeom>
          <a:noFill/>
          <a:ln w="508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38" name="Freeform 18"/>
          <p:cNvSpPr>
            <a:spLocks/>
          </p:cNvSpPr>
          <p:nvPr/>
        </p:nvSpPr>
        <p:spPr bwMode="auto">
          <a:xfrm>
            <a:off x="1520825" y="3760788"/>
            <a:ext cx="2598738" cy="2351087"/>
          </a:xfrm>
          <a:custGeom>
            <a:avLst/>
            <a:gdLst/>
            <a:ahLst/>
            <a:cxnLst>
              <a:cxn ang="0">
                <a:pos x="0" y="1368"/>
              </a:cxn>
              <a:cxn ang="0">
                <a:pos x="57" y="912"/>
              </a:cxn>
              <a:cxn ang="0">
                <a:pos x="171" y="513"/>
              </a:cxn>
              <a:cxn ang="0">
                <a:pos x="285" y="285"/>
              </a:cxn>
              <a:cxn ang="0">
                <a:pos x="399" y="114"/>
              </a:cxn>
              <a:cxn ang="0">
                <a:pos x="570" y="0"/>
              </a:cxn>
              <a:cxn ang="0">
                <a:pos x="798" y="114"/>
              </a:cxn>
              <a:cxn ang="0">
                <a:pos x="1026" y="513"/>
              </a:cxn>
              <a:cxn ang="0">
                <a:pos x="1197" y="1026"/>
              </a:cxn>
              <a:cxn ang="0">
                <a:pos x="1368" y="1368"/>
              </a:cxn>
            </a:cxnLst>
            <a:rect l="0" t="0" r="r" b="b"/>
            <a:pathLst>
              <a:path w="1368" h="1368">
                <a:moveTo>
                  <a:pt x="0" y="1368"/>
                </a:moveTo>
                <a:cubicBezTo>
                  <a:pt x="14" y="1211"/>
                  <a:pt x="29" y="1054"/>
                  <a:pt x="57" y="912"/>
                </a:cubicBezTo>
                <a:cubicBezTo>
                  <a:pt x="85" y="770"/>
                  <a:pt x="133" y="617"/>
                  <a:pt x="171" y="513"/>
                </a:cubicBezTo>
                <a:cubicBezTo>
                  <a:pt x="209" y="409"/>
                  <a:pt x="247" y="351"/>
                  <a:pt x="285" y="285"/>
                </a:cubicBezTo>
                <a:cubicBezTo>
                  <a:pt x="323" y="219"/>
                  <a:pt x="352" y="161"/>
                  <a:pt x="399" y="114"/>
                </a:cubicBezTo>
                <a:cubicBezTo>
                  <a:pt x="446" y="67"/>
                  <a:pt x="504" y="0"/>
                  <a:pt x="570" y="0"/>
                </a:cubicBezTo>
                <a:cubicBezTo>
                  <a:pt x="636" y="0"/>
                  <a:pt x="722" y="29"/>
                  <a:pt x="798" y="114"/>
                </a:cubicBezTo>
                <a:cubicBezTo>
                  <a:pt x="874" y="199"/>
                  <a:pt x="960" y="361"/>
                  <a:pt x="1026" y="513"/>
                </a:cubicBezTo>
                <a:cubicBezTo>
                  <a:pt x="1092" y="665"/>
                  <a:pt x="1140" y="884"/>
                  <a:pt x="1197" y="1026"/>
                </a:cubicBezTo>
                <a:cubicBezTo>
                  <a:pt x="1254" y="1168"/>
                  <a:pt x="1340" y="1311"/>
                  <a:pt x="1368" y="1368"/>
                </a:cubicBezTo>
              </a:path>
            </a:pathLst>
          </a:custGeom>
          <a:noFill/>
          <a:ln w="50800" cap="flat">
            <a:solidFill>
              <a:srgbClr val="FF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39" name="Freeform 19"/>
          <p:cNvSpPr>
            <a:spLocks/>
          </p:cNvSpPr>
          <p:nvPr/>
        </p:nvSpPr>
        <p:spPr bwMode="auto">
          <a:xfrm>
            <a:off x="2620963" y="4633913"/>
            <a:ext cx="5938837" cy="1443037"/>
          </a:xfrm>
          <a:custGeom>
            <a:avLst/>
            <a:gdLst/>
            <a:ahLst/>
            <a:cxnLst>
              <a:cxn ang="0">
                <a:pos x="0" y="541"/>
              </a:cxn>
              <a:cxn ang="0">
                <a:pos x="399" y="484"/>
              </a:cxn>
              <a:cxn ang="0">
                <a:pos x="798" y="313"/>
              </a:cxn>
              <a:cxn ang="0">
                <a:pos x="1083" y="85"/>
              </a:cxn>
              <a:cxn ang="0">
                <a:pos x="1197" y="28"/>
              </a:cxn>
              <a:cxn ang="0">
                <a:pos x="1482" y="28"/>
              </a:cxn>
              <a:cxn ang="0">
                <a:pos x="1710" y="199"/>
              </a:cxn>
              <a:cxn ang="0">
                <a:pos x="1881" y="370"/>
              </a:cxn>
              <a:cxn ang="0">
                <a:pos x="2052" y="427"/>
              </a:cxn>
              <a:cxn ang="0">
                <a:pos x="2508" y="484"/>
              </a:cxn>
              <a:cxn ang="0">
                <a:pos x="2736" y="541"/>
              </a:cxn>
            </a:cxnLst>
            <a:rect l="0" t="0" r="r" b="b"/>
            <a:pathLst>
              <a:path w="2736" h="541">
                <a:moveTo>
                  <a:pt x="0" y="541"/>
                </a:moveTo>
                <a:cubicBezTo>
                  <a:pt x="133" y="531"/>
                  <a:pt x="266" y="522"/>
                  <a:pt x="399" y="484"/>
                </a:cubicBezTo>
                <a:cubicBezTo>
                  <a:pt x="532" y="446"/>
                  <a:pt x="684" y="379"/>
                  <a:pt x="798" y="313"/>
                </a:cubicBezTo>
                <a:cubicBezTo>
                  <a:pt x="912" y="247"/>
                  <a:pt x="1017" y="133"/>
                  <a:pt x="1083" y="85"/>
                </a:cubicBezTo>
                <a:cubicBezTo>
                  <a:pt x="1149" y="37"/>
                  <a:pt x="1131" y="37"/>
                  <a:pt x="1197" y="28"/>
                </a:cubicBezTo>
                <a:cubicBezTo>
                  <a:pt x="1263" y="19"/>
                  <a:pt x="1397" y="0"/>
                  <a:pt x="1482" y="28"/>
                </a:cubicBezTo>
                <a:cubicBezTo>
                  <a:pt x="1567" y="56"/>
                  <a:pt x="1644" y="142"/>
                  <a:pt x="1710" y="199"/>
                </a:cubicBezTo>
                <a:cubicBezTo>
                  <a:pt x="1776" y="256"/>
                  <a:pt x="1824" y="332"/>
                  <a:pt x="1881" y="370"/>
                </a:cubicBezTo>
                <a:cubicBezTo>
                  <a:pt x="1938" y="408"/>
                  <a:pt x="1948" y="408"/>
                  <a:pt x="2052" y="427"/>
                </a:cubicBezTo>
                <a:cubicBezTo>
                  <a:pt x="2156" y="446"/>
                  <a:pt x="2394" y="465"/>
                  <a:pt x="2508" y="484"/>
                </a:cubicBezTo>
                <a:cubicBezTo>
                  <a:pt x="2622" y="503"/>
                  <a:pt x="2698" y="532"/>
                  <a:pt x="2736" y="541"/>
                </a:cubicBezTo>
              </a:path>
            </a:pathLst>
          </a:custGeom>
          <a:noFill/>
          <a:ln w="50800" cap="flat">
            <a:solidFill>
              <a:srgbClr val="000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340" name="Line 20"/>
          <p:cNvSpPr>
            <a:spLocks noChangeShapeType="1"/>
          </p:cNvSpPr>
          <p:nvPr/>
        </p:nvSpPr>
        <p:spPr bwMode="auto">
          <a:xfrm>
            <a:off x="2620963" y="1978025"/>
            <a:ext cx="22225" cy="1782763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41" name="Line 21"/>
          <p:cNvSpPr>
            <a:spLocks noChangeShapeType="1"/>
          </p:cNvSpPr>
          <p:nvPr/>
        </p:nvSpPr>
        <p:spPr bwMode="auto">
          <a:xfrm>
            <a:off x="3365500" y="4429125"/>
            <a:ext cx="3094038" cy="8651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42" name="Text Box 22"/>
          <p:cNvSpPr txBox="1">
            <a:spLocks noChangeArrowheads="1"/>
          </p:cNvSpPr>
          <p:nvPr/>
        </p:nvSpPr>
        <p:spPr bwMode="auto">
          <a:xfrm>
            <a:off x="2746375" y="2657475"/>
            <a:ext cx="2762250" cy="4524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de-DE" b="1">
                <a:solidFill>
                  <a:srgbClr val="FF00FF"/>
                </a:solidFill>
                <a:latin typeface="Arial" charset="0"/>
              </a:rPr>
              <a:t>Runoff production </a:t>
            </a:r>
          </a:p>
        </p:txBody>
      </p:sp>
      <p:sp>
        <p:nvSpPr>
          <p:cNvPr id="184343" name="Text Box 23"/>
          <p:cNvSpPr txBox="1">
            <a:spLocks noChangeArrowheads="1"/>
          </p:cNvSpPr>
          <p:nvPr/>
        </p:nvSpPr>
        <p:spPr bwMode="auto">
          <a:xfrm>
            <a:off x="4108450" y="4057650"/>
            <a:ext cx="3240088" cy="495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de-DE" b="1">
                <a:solidFill>
                  <a:srgbClr val="000080"/>
                </a:solidFill>
                <a:latin typeface="Arial" charset="0"/>
              </a:rPr>
              <a:t>Runoff concentration</a:t>
            </a:r>
          </a:p>
        </p:txBody>
      </p:sp>
      <p:sp>
        <p:nvSpPr>
          <p:cNvPr id="184344" name="Text Box 24"/>
          <p:cNvSpPr txBox="1">
            <a:spLocks noChangeArrowheads="1"/>
          </p:cNvSpPr>
          <p:nvPr/>
        </p:nvSpPr>
        <p:spPr bwMode="auto">
          <a:xfrm>
            <a:off x="3581400" y="62484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b="1">
                <a:latin typeface="Arial" charset="0"/>
              </a:rPr>
              <a:t>Time</a:t>
            </a:r>
          </a:p>
        </p:txBody>
      </p:sp>
      <p:sp>
        <p:nvSpPr>
          <p:cNvPr id="184345" name="Text Box 25"/>
          <p:cNvSpPr txBox="1">
            <a:spLocks noChangeArrowheads="1"/>
          </p:cNvSpPr>
          <p:nvPr/>
        </p:nvSpPr>
        <p:spPr bwMode="auto">
          <a:xfrm>
            <a:off x="76200" y="2819400"/>
            <a:ext cx="8382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de-DE" b="1" i="1">
                <a:latin typeface="Arial" charset="0"/>
              </a:rPr>
              <a:t>r</a:t>
            </a:r>
            <a:r>
              <a:rPr lang="de-DE" b="1">
                <a:latin typeface="Arial" charset="0"/>
                <a:cs typeface="Arial" charset="0"/>
              </a:rPr>
              <a:t>·</a:t>
            </a:r>
            <a:r>
              <a:rPr lang="de-DE" b="1" i="1">
                <a:latin typeface="Arial" charset="0"/>
                <a:cs typeface="Arial" charset="0"/>
              </a:rPr>
              <a:t>A</a:t>
            </a:r>
            <a:r>
              <a:rPr lang="de-DE" b="1">
                <a:latin typeface="Arial" charset="0"/>
                <a:cs typeface="Arial" charset="0"/>
              </a:rPr>
              <a:t> </a:t>
            </a:r>
          </a:p>
          <a:p>
            <a:pPr algn="r">
              <a:spcBef>
                <a:spcPct val="50000"/>
              </a:spcBef>
            </a:pPr>
            <a:r>
              <a:rPr lang="de-DE" b="1" i="1">
                <a:solidFill>
                  <a:schemeClr val="accent2"/>
                </a:solidFill>
                <a:latin typeface="Arial" charset="0"/>
                <a:cs typeface="Arial" charset="0"/>
              </a:rPr>
              <a:t>Q</a:t>
            </a:r>
            <a:r>
              <a:rPr lang="de-DE" b="1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Geremew Sahilu (PhD)</a:t>
            </a:r>
          </a:p>
        </p:txBody>
      </p:sp>
      <p:sp>
        <p:nvSpPr>
          <p:cNvPr id="3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PK, 2005 – page </a:t>
            </a:r>
            <a:fld id="{00922BF2-1449-4F44-A788-386D067963AC}" type="slidenum">
              <a:rPr lang="de-DE"/>
              <a:pPr/>
              <a:t>51</a:t>
            </a:fld>
            <a:endParaRPr lang="de-DE"/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5421313" y="3008313"/>
            <a:ext cx="434975" cy="3984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0" rIns="18000" bIns="0"/>
          <a:lstStyle/>
          <a:p>
            <a:pPr algn="ctr" eaLnBrk="0" hangingPunct="0"/>
            <a:r>
              <a:rPr lang="de-DE" i="1">
                <a:latin typeface="Arial" charset="0"/>
              </a:rPr>
              <a:t>t</a:t>
            </a:r>
            <a:r>
              <a:rPr lang="de-DE" i="1" baseline="-25000">
                <a:latin typeface="Arial" charset="0"/>
              </a:rPr>
              <a:t>R</a:t>
            </a:r>
            <a:endParaRPr lang="de-DE" i="1">
              <a:latin typeface="Arial" charset="0"/>
            </a:endParaRPr>
          </a:p>
        </p:txBody>
      </p:sp>
      <p:sp>
        <p:nvSpPr>
          <p:cNvPr id="193539" name="Text Box 3"/>
          <p:cNvSpPr txBox="1">
            <a:spLocks noChangeArrowheads="1"/>
          </p:cNvSpPr>
          <p:nvPr/>
        </p:nvSpPr>
        <p:spPr bwMode="auto">
          <a:xfrm>
            <a:off x="5927725" y="3008313"/>
            <a:ext cx="434975" cy="434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0" rIns="18000" bIns="0"/>
          <a:lstStyle/>
          <a:p>
            <a:pPr algn="ctr" eaLnBrk="0" hangingPunct="0"/>
            <a:r>
              <a:rPr lang="de-DE" i="1">
                <a:latin typeface="Arial" charset="0"/>
              </a:rPr>
              <a:t>t</a:t>
            </a:r>
            <a:r>
              <a:rPr lang="de-DE" i="1" baseline="-25000">
                <a:latin typeface="Arial" charset="0"/>
              </a:rPr>
              <a:t>C</a:t>
            </a:r>
            <a:endParaRPr lang="de-DE" i="1">
              <a:latin typeface="Arial" charset="0"/>
            </a:endParaRPr>
          </a:p>
        </p:txBody>
      </p:sp>
      <p:sp>
        <p:nvSpPr>
          <p:cNvPr id="193540" name="AutoShape 4"/>
          <p:cNvSpPr>
            <a:spLocks noChangeArrowheads="1"/>
          </p:cNvSpPr>
          <p:nvPr/>
        </p:nvSpPr>
        <p:spPr bwMode="auto">
          <a:xfrm rot="1126856">
            <a:off x="228600" y="1862138"/>
            <a:ext cx="4235450" cy="433387"/>
          </a:xfrm>
          <a:prstGeom prst="parallelogram">
            <a:avLst>
              <a:gd name="adj" fmla="val 24432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41" name="Line 5"/>
          <p:cNvSpPr>
            <a:spLocks noChangeShapeType="1"/>
          </p:cNvSpPr>
          <p:nvPr/>
        </p:nvSpPr>
        <p:spPr bwMode="auto">
          <a:xfrm flipV="1">
            <a:off x="1277938" y="1862138"/>
            <a:ext cx="1122362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42" name="Freeform 6"/>
          <p:cNvSpPr>
            <a:spLocks/>
          </p:cNvSpPr>
          <p:nvPr/>
        </p:nvSpPr>
        <p:spPr bwMode="auto">
          <a:xfrm>
            <a:off x="1243013" y="1863725"/>
            <a:ext cx="3184525" cy="760413"/>
          </a:xfrm>
          <a:custGeom>
            <a:avLst/>
            <a:gdLst/>
            <a:ahLst/>
            <a:cxnLst>
              <a:cxn ang="0">
                <a:pos x="0" y="114"/>
              </a:cxn>
              <a:cxn ang="0">
                <a:pos x="1767" y="0"/>
              </a:cxn>
              <a:cxn ang="0">
                <a:pos x="5016" y="1083"/>
              </a:cxn>
              <a:cxn ang="0">
                <a:pos x="3249" y="1197"/>
              </a:cxn>
              <a:cxn ang="0">
                <a:pos x="0" y="114"/>
              </a:cxn>
            </a:cxnLst>
            <a:rect l="0" t="0" r="r" b="b"/>
            <a:pathLst>
              <a:path w="5016" h="1197">
                <a:moveTo>
                  <a:pt x="0" y="114"/>
                </a:moveTo>
                <a:lnTo>
                  <a:pt x="1767" y="0"/>
                </a:lnTo>
                <a:lnTo>
                  <a:pt x="5016" y="1083"/>
                </a:lnTo>
                <a:lnTo>
                  <a:pt x="3249" y="1197"/>
                </a:lnTo>
                <a:lnTo>
                  <a:pt x="0" y="114"/>
                </a:lnTo>
                <a:close/>
              </a:path>
            </a:pathLst>
          </a:cu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4841875" y="1162050"/>
            <a:ext cx="3402013" cy="18097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>
            <a:off x="4841875" y="1306513"/>
            <a:ext cx="79692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45" name="Line 9"/>
          <p:cNvSpPr>
            <a:spLocks noChangeShapeType="1"/>
          </p:cNvSpPr>
          <p:nvPr/>
        </p:nvSpPr>
        <p:spPr bwMode="auto">
          <a:xfrm>
            <a:off x="5638800" y="1306513"/>
            <a:ext cx="0" cy="1665287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46" name="Line 10"/>
          <p:cNvSpPr>
            <a:spLocks noChangeShapeType="1"/>
          </p:cNvSpPr>
          <p:nvPr/>
        </p:nvSpPr>
        <p:spPr bwMode="auto">
          <a:xfrm flipV="1">
            <a:off x="4841875" y="1922463"/>
            <a:ext cx="796925" cy="10493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47" name="Line 11"/>
          <p:cNvSpPr>
            <a:spLocks noChangeShapeType="1"/>
          </p:cNvSpPr>
          <p:nvPr/>
        </p:nvSpPr>
        <p:spPr bwMode="auto">
          <a:xfrm>
            <a:off x="5638800" y="1922463"/>
            <a:ext cx="398463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48" name="Line 12"/>
          <p:cNvSpPr>
            <a:spLocks noChangeShapeType="1"/>
          </p:cNvSpPr>
          <p:nvPr/>
        </p:nvSpPr>
        <p:spPr bwMode="auto">
          <a:xfrm flipH="1" flipV="1">
            <a:off x="6037263" y="1922463"/>
            <a:ext cx="795337" cy="10493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49" name="Line 13"/>
          <p:cNvSpPr>
            <a:spLocks noChangeShapeType="1"/>
          </p:cNvSpPr>
          <p:nvPr/>
        </p:nvSpPr>
        <p:spPr bwMode="auto">
          <a:xfrm>
            <a:off x="6037263" y="1922463"/>
            <a:ext cx="0" cy="1049337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50" name="Text Box 14"/>
          <p:cNvSpPr txBox="1">
            <a:spLocks noChangeArrowheads="1"/>
          </p:cNvSpPr>
          <p:nvPr/>
        </p:nvSpPr>
        <p:spPr bwMode="auto">
          <a:xfrm>
            <a:off x="4371975" y="1125538"/>
            <a:ext cx="433388" cy="434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r" eaLnBrk="0" hangingPunct="0"/>
            <a:r>
              <a:rPr lang="de-DE" i="1">
                <a:latin typeface="Arial" charset="0"/>
              </a:rPr>
              <a:t>r</a:t>
            </a:r>
            <a:r>
              <a:rPr lang="de-DE" i="1" baseline="-25000">
                <a:latin typeface="Arial" charset="0"/>
              </a:rPr>
              <a:t>a</a:t>
            </a:r>
            <a:endParaRPr lang="de-DE" i="1">
              <a:latin typeface="Arial" charset="0"/>
            </a:endParaRPr>
          </a:p>
        </p:txBody>
      </p:sp>
      <p:sp>
        <p:nvSpPr>
          <p:cNvPr id="193551" name="Text Box 15"/>
          <p:cNvSpPr txBox="1">
            <a:spLocks noChangeArrowheads="1"/>
          </p:cNvSpPr>
          <p:nvPr/>
        </p:nvSpPr>
        <p:spPr bwMode="auto">
          <a:xfrm>
            <a:off x="338138" y="2225675"/>
            <a:ext cx="976312" cy="434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de-DE" b="1" i="1">
                <a:latin typeface="Arial" charset="0"/>
              </a:rPr>
              <a:t>t</a:t>
            </a:r>
            <a:r>
              <a:rPr lang="de-DE" b="1" i="1" baseline="-25000">
                <a:latin typeface="Arial" charset="0"/>
              </a:rPr>
              <a:t>R</a:t>
            </a:r>
            <a:r>
              <a:rPr lang="de-DE" b="1" i="1">
                <a:latin typeface="Arial" charset="0"/>
              </a:rPr>
              <a:t> </a:t>
            </a:r>
            <a:r>
              <a:rPr lang="de-DE" b="1">
                <a:latin typeface="Arial" charset="0"/>
              </a:rPr>
              <a:t>&lt; </a:t>
            </a:r>
            <a:r>
              <a:rPr lang="de-DE" b="1" i="1">
                <a:latin typeface="Arial" charset="0"/>
              </a:rPr>
              <a:t>t</a:t>
            </a:r>
            <a:r>
              <a:rPr lang="de-DE" b="1" i="1" baseline="-25000">
                <a:latin typeface="Arial" charset="0"/>
              </a:rPr>
              <a:t>C</a:t>
            </a:r>
            <a:r>
              <a:rPr lang="de-DE" b="1" i="1">
                <a:latin typeface="Arial" charset="0"/>
              </a:rPr>
              <a:t> </a:t>
            </a:r>
          </a:p>
        </p:txBody>
      </p:sp>
      <p:graphicFrame>
        <p:nvGraphicFramePr>
          <p:cNvPr id="193552" name="Object 16"/>
          <p:cNvGraphicFramePr>
            <a:graphicFrameLocks noChangeAspect="1"/>
          </p:cNvGraphicFramePr>
          <p:nvPr/>
        </p:nvGraphicFramePr>
        <p:xfrm>
          <a:off x="7169150" y="2066925"/>
          <a:ext cx="9540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Formel" r:id="rId3" imgW="965160" imgH="799920" progId="Equation.3">
                  <p:embed/>
                </p:oleObj>
              </mc:Choice>
              <mc:Fallback>
                <p:oleObj name="Formel" r:id="rId3" imgW="965160" imgH="7999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9150" y="2066925"/>
                        <a:ext cx="95408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53" name="Line 17"/>
          <p:cNvSpPr>
            <a:spLocks noChangeShapeType="1"/>
          </p:cNvSpPr>
          <p:nvPr/>
        </p:nvSpPr>
        <p:spPr bwMode="auto">
          <a:xfrm flipH="1">
            <a:off x="7086600" y="1922463"/>
            <a:ext cx="0" cy="1049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med"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5856288" y="6073775"/>
            <a:ext cx="433387" cy="433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0" rIns="18000" bIns="0"/>
          <a:lstStyle/>
          <a:p>
            <a:pPr algn="ctr" eaLnBrk="0" hangingPunct="0"/>
            <a:r>
              <a:rPr lang="de-DE" i="1">
                <a:latin typeface="Arial" charset="0"/>
              </a:rPr>
              <a:t>t</a:t>
            </a:r>
            <a:r>
              <a:rPr lang="de-DE" i="1" baseline="-25000">
                <a:latin typeface="Arial" charset="0"/>
              </a:rPr>
              <a:t>C</a:t>
            </a:r>
            <a:endParaRPr lang="de-DE" i="1">
              <a:latin typeface="Arial" charset="0"/>
            </a:endParaRPr>
          </a:p>
        </p:txBody>
      </p:sp>
      <p:sp>
        <p:nvSpPr>
          <p:cNvPr id="193555" name="AutoShape 19"/>
          <p:cNvSpPr>
            <a:spLocks noChangeArrowheads="1"/>
          </p:cNvSpPr>
          <p:nvPr/>
        </p:nvSpPr>
        <p:spPr bwMode="auto">
          <a:xfrm rot="1126856">
            <a:off x="230188" y="4927600"/>
            <a:ext cx="4235450" cy="433388"/>
          </a:xfrm>
          <a:prstGeom prst="parallelogram">
            <a:avLst>
              <a:gd name="adj" fmla="val 244322"/>
            </a:avLst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56" name="Rectangle 20"/>
          <p:cNvSpPr>
            <a:spLocks noChangeArrowheads="1"/>
          </p:cNvSpPr>
          <p:nvPr/>
        </p:nvSpPr>
        <p:spPr bwMode="auto">
          <a:xfrm>
            <a:off x="4841875" y="4227513"/>
            <a:ext cx="3402013" cy="18097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57" name="Line 21"/>
          <p:cNvSpPr>
            <a:spLocks noChangeShapeType="1"/>
          </p:cNvSpPr>
          <p:nvPr/>
        </p:nvSpPr>
        <p:spPr bwMode="auto">
          <a:xfrm>
            <a:off x="4841875" y="4552950"/>
            <a:ext cx="1195388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58" name="Line 22"/>
          <p:cNvSpPr>
            <a:spLocks noChangeShapeType="1"/>
          </p:cNvSpPr>
          <p:nvPr/>
        </p:nvSpPr>
        <p:spPr bwMode="auto">
          <a:xfrm flipV="1">
            <a:off x="4841875" y="4806950"/>
            <a:ext cx="1195388" cy="123031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59" name="Line 23"/>
          <p:cNvSpPr>
            <a:spLocks noChangeShapeType="1"/>
          </p:cNvSpPr>
          <p:nvPr/>
        </p:nvSpPr>
        <p:spPr bwMode="auto">
          <a:xfrm>
            <a:off x="6037263" y="4552950"/>
            <a:ext cx="0" cy="1484313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60" name="Text Box 24"/>
          <p:cNvSpPr txBox="1">
            <a:spLocks noChangeArrowheads="1"/>
          </p:cNvSpPr>
          <p:nvPr/>
        </p:nvSpPr>
        <p:spPr bwMode="auto">
          <a:xfrm>
            <a:off x="4371975" y="4191000"/>
            <a:ext cx="433388" cy="434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r" eaLnBrk="0" hangingPunct="0"/>
            <a:r>
              <a:rPr lang="de-DE" i="1">
                <a:latin typeface="Arial" charset="0"/>
              </a:rPr>
              <a:t>r</a:t>
            </a:r>
            <a:r>
              <a:rPr lang="de-DE" i="1" baseline="-25000">
                <a:latin typeface="Arial" charset="0"/>
              </a:rPr>
              <a:t>b</a:t>
            </a:r>
            <a:endParaRPr lang="de-DE" i="1">
              <a:latin typeface="Arial" charset="0"/>
            </a:endParaRPr>
          </a:p>
        </p:txBody>
      </p:sp>
      <p:sp>
        <p:nvSpPr>
          <p:cNvPr id="193561" name="Text Box 25"/>
          <p:cNvSpPr txBox="1">
            <a:spLocks noChangeArrowheads="1"/>
          </p:cNvSpPr>
          <p:nvPr/>
        </p:nvSpPr>
        <p:spPr bwMode="auto">
          <a:xfrm>
            <a:off x="338138" y="5291138"/>
            <a:ext cx="976312" cy="433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de-DE" b="1" i="1">
                <a:latin typeface="Arial" charset="0"/>
              </a:rPr>
              <a:t>t</a:t>
            </a:r>
            <a:r>
              <a:rPr lang="de-DE" b="1" i="1" baseline="-25000">
                <a:latin typeface="Arial" charset="0"/>
              </a:rPr>
              <a:t>R</a:t>
            </a:r>
            <a:r>
              <a:rPr lang="de-DE" b="1" i="1">
                <a:latin typeface="Arial" charset="0"/>
              </a:rPr>
              <a:t> </a:t>
            </a:r>
            <a:r>
              <a:rPr lang="de-DE" b="1">
                <a:latin typeface="Arial" charset="0"/>
              </a:rPr>
              <a:t>= </a:t>
            </a:r>
            <a:r>
              <a:rPr lang="de-DE" b="1" i="1">
                <a:latin typeface="Arial" charset="0"/>
              </a:rPr>
              <a:t>t</a:t>
            </a:r>
            <a:r>
              <a:rPr lang="de-DE" b="1" i="1" baseline="-25000">
                <a:latin typeface="Arial" charset="0"/>
              </a:rPr>
              <a:t>C</a:t>
            </a:r>
            <a:r>
              <a:rPr lang="de-DE" b="1" i="1">
                <a:latin typeface="Arial" charset="0"/>
              </a:rPr>
              <a:t> </a:t>
            </a:r>
          </a:p>
        </p:txBody>
      </p:sp>
      <p:graphicFrame>
        <p:nvGraphicFramePr>
          <p:cNvPr id="193562" name="Object 26"/>
          <p:cNvGraphicFramePr>
            <a:graphicFrameLocks noChangeAspect="1"/>
          </p:cNvGraphicFramePr>
          <p:nvPr/>
        </p:nvGraphicFramePr>
        <p:xfrm>
          <a:off x="7666038" y="5203825"/>
          <a:ext cx="558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tion" r:id="rId5" imgW="596880" imgH="380880" progId="Equation.3">
                  <p:embed/>
                </p:oleObj>
              </mc:Choice>
              <mc:Fallback>
                <p:oleObj name="Equation" r:id="rId5" imgW="596880" imgH="3808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038" y="5203825"/>
                        <a:ext cx="5588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63" name="Line 27"/>
          <p:cNvSpPr>
            <a:spLocks noChangeShapeType="1"/>
          </p:cNvSpPr>
          <p:nvPr/>
        </p:nvSpPr>
        <p:spPr bwMode="auto">
          <a:xfrm>
            <a:off x="7593013" y="4843463"/>
            <a:ext cx="0" cy="1193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med"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3564" name="Line 28"/>
          <p:cNvSpPr>
            <a:spLocks noChangeShapeType="1"/>
          </p:cNvSpPr>
          <p:nvPr/>
        </p:nvSpPr>
        <p:spPr bwMode="auto">
          <a:xfrm flipH="1" flipV="1">
            <a:off x="6037263" y="4806950"/>
            <a:ext cx="1193800" cy="1230313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3565" name="Text Box 29"/>
          <p:cNvSpPr txBox="1">
            <a:spLocks noChangeArrowheads="1"/>
          </p:cNvSpPr>
          <p:nvPr/>
        </p:nvSpPr>
        <p:spPr bwMode="auto">
          <a:xfrm>
            <a:off x="6869113" y="6110288"/>
            <a:ext cx="615950" cy="361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0" rIns="18000" bIns="0"/>
          <a:lstStyle/>
          <a:p>
            <a:pPr algn="ctr" eaLnBrk="0" hangingPunct="0"/>
            <a:r>
              <a:rPr lang="de-DE">
                <a:latin typeface="Arial" charset="0"/>
              </a:rPr>
              <a:t>2</a:t>
            </a:r>
            <a:r>
              <a:rPr lang="de-DE" i="1">
                <a:latin typeface="Arial" charset="0"/>
              </a:rPr>
              <a:t> t</a:t>
            </a:r>
            <a:r>
              <a:rPr lang="de-DE" i="1" baseline="-25000">
                <a:latin typeface="Arial" charset="0"/>
              </a:rPr>
              <a:t>C</a:t>
            </a:r>
            <a:endParaRPr lang="de-DE" i="1">
              <a:latin typeface="Arial" charset="0"/>
            </a:endParaRPr>
          </a:p>
        </p:txBody>
      </p:sp>
      <p:sp>
        <p:nvSpPr>
          <p:cNvPr id="193566" name="Text Box 30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1600">
              <a:spcBef>
                <a:spcPct val="50000"/>
              </a:spcBef>
            </a:pPr>
            <a:r>
              <a:rPr lang="de-DE" sz="2800">
                <a:latin typeface="Arial Black" pitchFamily="34" charset="0"/>
              </a:rPr>
              <a:t>Rain duration to produce maximum runoff </a:t>
            </a:r>
          </a:p>
        </p:txBody>
      </p:sp>
      <p:graphicFrame>
        <p:nvGraphicFramePr>
          <p:cNvPr id="193567" name="Object 31"/>
          <p:cNvGraphicFramePr>
            <a:graphicFrameLocks noChangeAspect="1"/>
          </p:cNvGraphicFramePr>
          <p:nvPr/>
        </p:nvGraphicFramePr>
        <p:xfrm>
          <a:off x="3429000" y="1295400"/>
          <a:ext cx="596900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tion" r:id="rId7" imgW="596880" imgH="799920" progId="Equation.3">
                  <p:embed/>
                </p:oleObj>
              </mc:Choice>
              <mc:Fallback>
                <p:oleObj name="Equation" r:id="rId7" imgW="596880" imgH="79992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295400"/>
                        <a:ext cx="596900" cy="8001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568" name="Text Box 32"/>
          <p:cNvSpPr txBox="1">
            <a:spLocks noChangeArrowheads="1"/>
          </p:cNvSpPr>
          <p:nvPr/>
        </p:nvSpPr>
        <p:spPr bwMode="auto">
          <a:xfrm>
            <a:off x="2514600" y="4419600"/>
            <a:ext cx="533400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i="1">
                <a:latin typeface="Arial" charset="0"/>
              </a:rPr>
              <a:t>A</a:t>
            </a:r>
          </a:p>
        </p:txBody>
      </p:sp>
      <p:sp>
        <p:nvSpPr>
          <p:cNvPr id="193569" name="Text Box 33"/>
          <p:cNvSpPr txBox="1">
            <a:spLocks noChangeArrowheads="1"/>
          </p:cNvSpPr>
          <p:nvPr/>
        </p:nvSpPr>
        <p:spPr bwMode="auto">
          <a:xfrm>
            <a:off x="8242300" y="1125538"/>
            <a:ext cx="506413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r" eaLnBrk="0" hangingPunct="0"/>
            <a:r>
              <a:rPr lang="de-DE" i="1">
                <a:latin typeface="Arial" charset="0"/>
              </a:rPr>
              <a:t>Q</a:t>
            </a:r>
            <a:r>
              <a:rPr lang="de-DE" i="1" baseline="-25000">
                <a:latin typeface="Arial" charset="0"/>
              </a:rPr>
              <a:t>a</a:t>
            </a:r>
            <a:endParaRPr lang="de-DE" i="1">
              <a:latin typeface="Arial" charset="0"/>
            </a:endParaRPr>
          </a:p>
        </p:txBody>
      </p:sp>
      <p:sp>
        <p:nvSpPr>
          <p:cNvPr id="193571" name="Text Box 35"/>
          <p:cNvSpPr txBox="1">
            <a:spLocks noChangeArrowheads="1"/>
          </p:cNvSpPr>
          <p:nvPr/>
        </p:nvSpPr>
        <p:spPr bwMode="auto">
          <a:xfrm>
            <a:off x="8243888" y="4365625"/>
            <a:ext cx="504825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r" eaLnBrk="0" hangingPunct="0"/>
            <a:r>
              <a:rPr lang="de-DE" i="1">
                <a:latin typeface="Arial" charset="0"/>
              </a:rPr>
              <a:t>Q</a:t>
            </a:r>
            <a:r>
              <a:rPr lang="de-DE" i="1" baseline="-25000">
                <a:latin typeface="Arial" charset="0"/>
              </a:rPr>
              <a:t>b</a:t>
            </a:r>
            <a:endParaRPr lang="de-DE" i="1">
              <a:latin typeface="Arial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Geremew Sahilu (PhD)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PK, 2005 – page </a:t>
            </a:r>
            <a:fld id="{CF23BD70-DF27-4A81-9CEA-C16FE303AE7E}" type="slidenum">
              <a:rPr lang="de-DE"/>
              <a:pPr/>
              <a:t>52</a:t>
            </a:fld>
            <a:endParaRPr lang="de-DE"/>
          </a:p>
        </p:txBody>
      </p:sp>
      <p:sp>
        <p:nvSpPr>
          <p:cNvPr id="194591" name="Text Box 31"/>
          <p:cNvSpPr txBox="1">
            <a:spLocks noChangeArrowheads="1"/>
          </p:cNvSpPr>
          <p:nvPr/>
        </p:nvSpPr>
        <p:spPr bwMode="auto">
          <a:xfrm>
            <a:off x="6183313" y="3529013"/>
            <a:ext cx="433387" cy="4333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0" rIns="18000" bIns="0"/>
          <a:lstStyle/>
          <a:p>
            <a:pPr algn="ctr" eaLnBrk="0" hangingPunct="0"/>
            <a:r>
              <a:rPr lang="de-DE" i="1">
                <a:latin typeface="Arial" charset="0"/>
              </a:rPr>
              <a:t>t</a:t>
            </a:r>
            <a:r>
              <a:rPr lang="de-DE" i="1" baseline="-25000">
                <a:latin typeface="Arial" charset="0"/>
              </a:rPr>
              <a:t>R</a:t>
            </a:r>
            <a:endParaRPr lang="de-DE" i="1">
              <a:latin typeface="Arial" charset="0"/>
            </a:endParaRPr>
          </a:p>
        </p:txBody>
      </p:sp>
      <p:sp>
        <p:nvSpPr>
          <p:cNvPr id="194592" name="AutoShape 32"/>
          <p:cNvSpPr>
            <a:spLocks noChangeArrowheads="1"/>
          </p:cNvSpPr>
          <p:nvPr/>
        </p:nvSpPr>
        <p:spPr bwMode="auto">
          <a:xfrm rot="1126856">
            <a:off x="190500" y="2263775"/>
            <a:ext cx="4233863" cy="434975"/>
          </a:xfrm>
          <a:prstGeom prst="parallelogram">
            <a:avLst>
              <a:gd name="adj" fmla="val 243339"/>
            </a:avLst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3" name="Rectangle 33"/>
          <p:cNvSpPr>
            <a:spLocks noChangeArrowheads="1"/>
          </p:cNvSpPr>
          <p:nvPr/>
        </p:nvSpPr>
        <p:spPr bwMode="auto">
          <a:xfrm>
            <a:off x="4768850" y="1684338"/>
            <a:ext cx="3403600" cy="180975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4" name="Line 34"/>
          <p:cNvSpPr>
            <a:spLocks noChangeShapeType="1"/>
          </p:cNvSpPr>
          <p:nvPr/>
        </p:nvSpPr>
        <p:spPr bwMode="auto">
          <a:xfrm>
            <a:off x="4772025" y="2225675"/>
            <a:ext cx="1663700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5" name="Line 35"/>
          <p:cNvSpPr>
            <a:spLocks noChangeShapeType="1"/>
          </p:cNvSpPr>
          <p:nvPr/>
        </p:nvSpPr>
        <p:spPr bwMode="auto">
          <a:xfrm flipV="1">
            <a:off x="4768850" y="2624138"/>
            <a:ext cx="1160463" cy="8699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6" name="Line 36"/>
          <p:cNvSpPr>
            <a:spLocks noChangeShapeType="1"/>
          </p:cNvSpPr>
          <p:nvPr/>
        </p:nvSpPr>
        <p:spPr bwMode="auto">
          <a:xfrm>
            <a:off x="6435725" y="2262188"/>
            <a:ext cx="0" cy="1230312"/>
          </a:xfrm>
          <a:prstGeom prst="line">
            <a:avLst/>
          </a:prstGeom>
          <a:noFill/>
          <a:ln w="9525">
            <a:solidFill>
              <a:srgbClr val="000000"/>
            </a:solidFill>
            <a:prstDash val="lg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597" name="Text Box 37"/>
          <p:cNvSpPr txBox="1">
            <a:spLocks noChangeArrowheads="1"/>
          </p:cNvSpPr>
          <p:nvPr/>
        </p:nvSpPr>
        <p:spPr bwMode="auto">
          <a:xfrm>
            <a:off x="4300538" y="2044700"/>
            <a:ext cx="434975" cy="434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r" eaLnBrk="0" hangingPunct="0"/>
            <a:r>
              <a:rPr lang="de-DE" i="1">
                <a:latin typeface="Arial" charset="0"/>
              </a:rPr>
              <a:t>r</a:t>
            </a:r>
            <a:r>
              <a:rPr lang="de-DE" i="1" baseline="-25000">
                <a:latin typeface="Arial" charset="0"/>
              </a:rPr>
              <a:t>c</a:t>
            </a:r>
            <a:endParaRPr lang="de-DE" i="1">
              <a:latin typeface="Arial" charset="0"/>
            </a:endParaRPr>
          </a:p>
        </p:txBody>
      </p:sp>
      <p:sp>
        <p:nvSpPr>
          <p:cNvPr id="194598" name="Text Box 38"/>
          <p:cNvSpPr txBox="1">
            <a:spLocks noChangeArrowheads="1"/>
          </p:cNvSpPr>
          <p:nvPr/>
        </p:nvSpPr>
        <p:spPr bwMode="auto">
          <a:xfrm>
            <a:off x="296863" y="2625725"/>
            <a:ext cx="976312" cy="434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eaLnBrk="0" hangingPunct="0"/>
            <a:r>
              <a:rPr lang="de-DE" b="1" i="1">
                <a:latin typeface="Arial" charset="0"/>
              </a:rPr>
              <a:t>t</a:t>
            </a:r>
            <a:r>
              <a:rPr lang="de-DE" b="1" i="1" baseline="-25000">
                <a:latin typeface="Arial" charset="0"/>
              </a:rPr>
              <a:t>R</a:t>
            </a:r>
            <a:r>
              <a:rPr lang="de-DE" b="1" i="1">
                <a:latin typeface="Arial" charset="0"/>
              </a:rPr>
              <a:t> </a:t>
            </a:r>
            <a:r>
              <a:rPr lang="de-DE" b="1">
                <a:latin typeface="Arial" charset="0"/>
              </a:rPr>
              <a:t>&gt; </a:t>
            </a:r>
            <a:r>
              <a:rPr lang="de-DE" b="1" i="1">
                <a:latin typeface="Arial" charset="0"/>
              </a:rPr>
              <a:t>t</a:t>
            </a:r>
            <a:r>
              <a:rPr lang="de-DE" b="1" i="1" baseline="-25000">
                <a:latin typeface="Arial" charset="0"/>
              </a:rPr>
              <a:t>C</a:t>
            </a:r>
            <a:r>
              <a:rPr lang="de-DE" b="1" i="1">
                <a:latin typeface="Arial" charset="0"/>
              </a:rPr>
              <a:t> </a:t>
            </a:r>
          </a:p>
        </p:txBody>
      </p:sp>
      <p:graphicFrame>
        <p:nvGraphicFramePr>
          <p:cNvPr id="290816" name="Object 1024"/>
          <p:cNvGraphicFramePr>
            <a:graphicFrameLocks noChangeAspect="1"/>
          </p:cNvGraphicFramePr>
          <p:nvPr/>
        </p:nvGraphicFramePr>
        <p:xfrm>
          <a:off x="5676900" y="2913063"/>
          <a:ext cx="544513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583920" imgH="380880" progId="Equation.3">
                  <p:embed/>
                </p:oleObj>
              </mc:Choice>
              <mc:Fallback>
                <p:oleObj name="Equation" r:id="rId3" imgW="583920" imgH="38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2913063"/>
                        <a:ext cx="544513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0" name="Line 40"/>
          <p:cNvSpPr>
            <a:spLocks noChangeShapeType="1"/>
          </p:cNvSpPr>
          <p:nvPr/>
        </p:nvSpPr>
        <p:spPr bwMode="auto">
          <a:xfrm flipH="1">
            <a:off x="6254750" y="2624138"/>
            <a:ext cx="3175" cy="8699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sm" len="med"/>
            <a:tailEnd type="triangle" w="sm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01" name="Line 41"/>
          <p:cNvSpPr>
            <a:spLocks noChangeShapeType="1"/>
          </p:cNvSpPr>
          <p:nvPr/>
        </p:nvSpPr>
        <p:spPr bwMode="auto">
          <a:xfrm flipH="1" flipV="1">
            <a:off x="6435725" y="2624138"/>
            <a:ext cx="1301750" cy="86995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02" name="Text Box 42"/>
          <p:cNvSpPr txBox="1">
            <a:spLocks noChangeArrowheads="1"/>
          </p:cNvSpPr>
          <p:nvPr/>
        </p:nvSpPr>
        <p:spPr bwMode="auto">
          <a:xfrm>
            <a:off x="7305675" y="3529013"/>
            <a:ext cx="762000" cy="3619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" tIns="0" rIns="18000" bIns="0"/>
          <a:lstStyle/>
          <a:p>
            <a:pPr algn="ctr" eaLnBrk="0" hangingPunct="0"/>
            <a:r>
              <a:rPr lang="de-DE" i="1">
                <a:latin typeface="Arial" charset="0"/>
              </a:rPr>
              <a:t>t</a:t>
            </a:r>
            <a:r>
              <a:rPr lang="de-DE" i="1" baseline="-25000">
                <a:latin typeface="Arial" charset="0"/>
              </a:rPr>
              <a:t>R</a:t>
            </a:r>
            <a:r>
              <a:rPr lang="de-DE">
                <a:latin typeface="Arial" charset="0"/>
              </a:rPr>
              <a:t>+</a:t>
            </a:r>
            <a:r>
              <a:rPr lang="de-DE" i="1">
                <a:latin typeface="Arial" charset="0"/>
              </a:rPr>
              <a:t>t</a:t>
            </a:r>
            <a:r>
              <a:rPr lang="de-DE" i="1" baseline="-25000">
                <a:latin typeface="Arial" charset="0"/>
              </a:rPr>
              <a:t>C</a:t>
            </a:r>
            <a:endParaRPr lang="de-DE" i="1">
              <a:latin typeface="Arial" charset="0"/>
            </a:endParaRPr>
          </a:p>
        </p:txBody>
      </p:sp>
      <p:sp>
        <p:nvSpPr>
          <p:cNvPr id="194603" name="Line 43"/>
          <p:cNvSpPr>
            <a:spLocks noChangeShapeType="1"/>
          </p:cNvSpPr>
          <p:nvPr/>
        </p:nvSpPr>
        <p:spPr bwMode="auto">
          <a:xfrm>
            <a:off x="5929313" y="2624138"/>
            <a:ext cx="50641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7" name="Text Box 57"/>
          <p:cNvSpPr txBox="1">
            <a:spLocks noChangeArrowheads="1"/>
          </p:cNvSpPr>
          <p:nvPr/>
        </p:nvSpPr>
        <p:spPr bwMode="auto">
          <a:xfrm>
            <a:off x="2819400" y="1905000"/>
            <a:ext cx="533400" cy="457200"/>
          </a:xfrm>
          <a:prstGeom prst="rect">
            <a:avLst/>
          </a:prstGeom>
          <a:solidFill>
            <a:srgbClr val="99CC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i="1">
                <a:latin typeface="Arial" charset="0"/>
              </a:rPr>
              <a:t>A</a:t>
            </a:r>
          </a:p>
        </p:txBody>
      </p:sp>
      <p:sp>
        <p:nvSpPr>
          <p:cNvPr id="194618" name="Text Box 58"/>
          <p:cNvSpPr txBox="1">
            <a:spLocks noChangeArrowheads="1"/>
          </p:cNvSpPr>
          <p:nvPr/>
        </p:nvSpPr>
        <p:spPr bwMode="auto">
          <a:xfrm>
            <a:off x="179388" y="4916488"/>
            <a:ext cx="8964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1143000" algn="l"/>
                <a:tab pos="2667000" algn="l"/>
                <a:tab pos="3530600" algn="l"/>
                <a:tab pos="4381500" algn="l"/>
                <a:tab pos="5143500" algn="l"/>
              </a:tabLst>
            </a:pPr>
            <a:r>
              <a:rPr lang="de-DE">
                <a:latin typeface="Arial" charset="0"/>
              </a:rPr>
              <a:t>Concentration time 	= surface runoff time	 + flow time in sewer</a:t>
            </a:r>
          </a:p>
        </p:txBody>
      </p:sp>
      <p:sp>
        <p:nvSpPr>
          <p:cNvPr id="194619" name="Text Box 59"/>
          <p:cNvSpPr txBox="1">
            <a:spLocks noChangeArrowheads="1"/>
          </p:cNvSpPr>
          <p:nvPr/>
        </p:nvSpPr>
        <p:spPr bwMode="auto">
          <a:xfrm>
            <a:off x="8242300" y="1914525"/>
            <a:ext cx="433388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000" tIns="10800" rIns="18000" bIns="10800"/>
          <a:lstStyle/>
          <a:p>
            <a:pPr algn="r" eaLnBrk="0" hangingPunct="0"/>
            <a:r>
              <a:rPr lang="de-DE" i="1">
                <a:latin typeface="Arial" charset="0"/>
              </a:rPr>
              <a:t>Q</a:t>
            </a:r>
            <a:r>
              <a:rPr lang="de-DE" i="1" baseline="-25000">
                <a:latin typeface="Arial" charset="0"/>
              </a:rPr>
              <a:t>c</a:t>
            </a:r>
            <a:endParaRPr lang="de-DE" i="1">
              <a:latin typeface="Arial" charset="0"/>
            </a:endParaRPr>
          </a:p>
        </p:txBody>
      </p:sp>
      <p:sp>
        <p:nvSpPr>
          <p:cNvPr id="194620" name="Text Box 60"/>
          <p:cNvSpPr txBox="1">
            <a:spLocks noChangeArrowheads="1"/>
          </p:cNvSpPr>
          <p:nvPr/>
        </p:nvSpPr>
        <p:spPr bwMode="auto">
          <a:xfrm>
            <a:off x="0" y="228600"/>
            <a:ext cx="9144000" cy="5191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1600">
              <a:spcBef>
                <a:spcPct val="50000"/>
              </a:spcBef>
            </a:pPr>
            <a:r>
              <a:rPr lang="de-DE" sz="2800">
                <a:latin typeface="Arial Black" pitchFamily="34" charset="0"/>
              </a:rPr>
              <a:t>Rain duration to produce maximum runoff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Geremew Sahilu (PhD)</a:t>
            </a:r>
          </a:p>
        </p:txBody>
      </p:sp>
      <p:sp>
        <p:nvSpPr>
          <p:cNvPr id="3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© PK, 2005 – page </a:t>
            </a:r>
            <a:fld id="{6FF18125-C6C1-4BF4-BF83-C3649AF6CFEB}" type="slidenum">
              <a:rPr lang="de-DE"/>
              <a:pPr/>
              <a:t>53</a:t>
            </a:fld>
            <a:endParaRPr lang="de-DE"/>
          </a:p>
        </p:txBody>
      </p:sp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0" y="228600"/>
            <a:ext cx="9144000" cy="94615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01600">
              <a:spcBef>
                <a:spcPct val="50000"/>
              </a:spcBef>
            </a:pPr>
            <a:r>
              <a:rPr lang="de-DE" sz="2800">
                <a:latin typeface="Arial Black" pitchFamily="34" charset="0"/>
              </a:rPr>
              <a:t>Assumption of decisive rain duration with a lack of information </a:t>
            </a:r>
          </a:p>
        </p:txBody>
      </p:sp>
      <p:graphicFrame>
        <p:nvGraphicFramePr>
          <p:cNvPr id="196710" name="Group 102"/>
          <p:cNvGraphicFramePr>
            <a:graphicFrameLocks noGrp="1"/>
          </p:cNvGraphicFramePr>
          <p:nvPr/>
        </p:nvGraphicFramePr>
        <p:xfrm>
          <a:off x="533400" y="2097088"/>
          <a:ext cx="8229600" cy="4078986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Sloppe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Impervious fraction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1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t</a:t>
                      </a:r>
                      <a:r>
                        <a:rPr kumimoji="0" lang="de-DE" sz="2400" b="1" i="1" u="none" strike="noStrike" cap="none" normalizeH="0" baseline="-2500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R</a:t>
                      </a:r>
                      <a:endParaRPr kumimoji="0" lang="de-DE" sz="2400" b="1" i="1" u="none" strike="noStrike" cap="none" normalizeH="0" baseline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1%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 50% </a:t>
                      </a:r>
                      <a:endParaRPr kumimoji="0" lang="de-DE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15 min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&lt; 1%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1% - 4%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4% - 10%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10%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50%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50%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50%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 50%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10 min 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8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10%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50% 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 min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Storm…/Quantity-Methods of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There are </a:t>
            </a:r>
            <a:r>
              <a:rPr lang="en-US" b="1" dirty="0">
                <a:solidFill>
                  <a:srgbClr val="FF0000"/>
                </a:solidFill>
              </a:rPr>
              <a:t>two methods </a:t>
            </a:r>
            <a:r>
              <a:rPr lang="en-US" b="1" dirty="0"/>
              <a:t>which are generally used to estimate quantity of storm water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Rational </a:t>
            </a:r>
            <a:r>
              <a:rPr lang="en-US" b="1" dirty="0"/>
              <a:t>method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Empirical</a:t>
            </a:r>
            <a:r>
              <a:rPr lang="en-US" b="1" dirty="0"/>
              <a:t> formulae method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Storm…/Quantity-Methods of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229600" cy="5257800"/>
          </a:xfrm>
        </p:spPr>
        <p:txBody>
          <a:bodyPr>
            <a:noAutofit/>
          </a:bodyPr>
          <a:lstStyle/>
          <a:p>
            <a:r>
              <a:rPr lang="en-US" sz="2000" b="1" dirty="0"/>
              <a:t>Rational Method</a:t>
            </a:r>
          </a:p>
          <a:p>
            <a:pPr lvl="1"/>
            <a:r>
              <a:rPr lang="en-US" sz="1800" b="1" dirty="0"/>
              <a:t>Most commonly used method to estimate quantity of storm water</a:t>
            </a:r>
          </a:p>
          <a:p>
            <a:pPr lvl="2"/>
            <a:r>
              <a:rPr lang="en-US" sz="2000" b="1" dirty="0">
                <a:solidFill>
                  <a:srgbClr val="FF0000"/>
                </a:solidFill>
              </a:rPr>
              <a:t>Q = AIR / 360 </a:t>
            </a:r>
          </a:p>
          <a:p>
            <a:pPr lvl="3"/>
            <a:r>
              <a:rPr lang="en-US" sz="1600" b="1" dirty="0"/>
              <a:t>Q = quantity of run off water in m</a:t>
            </a:r>
            <a:r>
              <a:rPr lang="en-US" sz="1600" b="1" baseline="30000" dirty="0"/>
              <a:t>3</a:t>
            </a:r>
            <a:r>
              <a:rPr lang="en-US" sz="1600" b="1" dirty="0"/>
              <a:t>/s</a:t>
            </a:r>
          </a:p>
          <a:p>
            <a:pPr lvl="3"/>
            <a:r>
              <a:rPr lang="en-US" sz="1600" b="1" dirty="0"/>
              <a:t>A = drainage area in hectares</a:t>
            </a:r>
          </a:p>
          <a:p>
            <a:pPr lvl="3"/>
            <a:r>
              <a:rPr lang="en-US" sz="1600" b="1" dirty="0"/>
              <a:t>I = Intensity of rainfall in mm/hr</a:t>
            </a:r>
          </a:p>
          <a:p>
            <a:pPr lvl="3"/>
            <a:r>
              <a:rPr lang="en-US" sz="1600" b="1" dirty="0"/>
              <a:t>R = Coefficient of run off</a:t>
            </a:r>
          </a:p>
          <a:p>
            <a:pPr lvl="2"/>
            <a:r>
              <a:rPr lang="en-US" sz="2000" b="1" dirty="0">
                <a:solidFill>
                  <a:srgbClr val="FF0000"/>
                </a:solidFill>
              </a:rPr>
              <a:t>Q = 28 AIR</a:t>
            </a:r>
          </a:p>
          <a:p>
            <a:pPr lvl="3"/>
            <a:r>
              <a:rPr lang="en-US" sz="1600" b="1" dirty="0"/>
              <a:t>Q = quantity of run off water in liters</a:t>
            </a:r>
          </a:p>
          <a:p>
            <a:pPr lvl="3"/>
            <a:r>
              <a:rPr lang="en-US" sz="1600" b="1" dirty="0"/>
              <a:t>A = drainage area in hectares</a:t>
            </a:r>
          </a:p>
          <a:p>
            <a:pPr lvl="3"/>
            <a:r>
              <a:rPr lang="en-US" sz="1600" b="1" dirty="0"/>
              <a:t>I = Intensity of rainfall in cm/hr</a:t>
            </a:r>
          </a:p>
          <a:p>
            <a:pPr lvl="3"/>
            <a:r>
              <a:rPr lang="en-US" sz="1600" b="1" dirty="0"/>
              <a:t>R = Coefficient of run off</a:t>
            </a:r>
          </a:p>
          <a:p>
            <a:r>
              <a:rPr lang="en-US" sz="2000" b="1" dirty="0"/>
              <a:t>Extreme </a:t>
            </a:r>
            <a:r>
              <a:rPr lang="en-US" sz="2000" b="1" dirty="0">
                <a:solidFill>
                  <a:srgbClr val="FF0000"/>
                </a:solidFill>
              </a:rPr>
              <a:t>care</a:t>
            </a:r>
            <a:r>
              <a:rPr lang="en-US" sz="2000" b="1" dirty="0"/>
              <a:t> should be taken in </a:t>
            </a:r>
            <a:r>
              <a:rPr lang="en-US" sz="2000" b="1" dirty="0">
                <a:solidFill>
                  <a:srgbClr val="FF0000"/>
                </a:solidFill>
              </a:rPr>
              <a:t>determining run-off coefficient </a:t>
            </a:r>
            <a:r>
              <a:rPr lang="en-US" sz="2000" b="1" dirty="0"/>
              <a:t>and </a:t>
            </a:r>
            <a:r>
              <a:rPr lang="en-US" sz="2000" b="1" dirty="0">
                <a:solidFill>
                  <a:srgbClr val="FF0000"/>
                </a:solidFill>
              </a:rPr>
              <a:t>intensity of rainfall</a:t>
            </a:r>
          </a:p>
          <a:p>
            <a:r>
              <a:rPr lang="en-US" sz="2000" b="1" dirty="0">
                <a:solidFill>
                  <a:srgbClr val="FF0000"/>
                </a:solidFill>
              </a:rPr>
              <a:t>Results can vary based </a:t>
            </a:r>
            <a:r>
              <a:rPr lang="en-US" sz="2000" b="1" dirty="0"/>
              <a:t>on the assumption of </a:t>
            </a:r>
            <a:r>
              <a:rPr lang="en-US" sz="2000" b="1" dirty="0">
                <a:solidFill>
                  <a:srgbClr val="FF0000"/>
                </a:solidFill>
              </a:rPr>
              <a:t>value by different persons</a:t>
            </a:r>
          </a:p>
          <a:p>
            <a:r>
              <a:rPr lang="en-US" sz="2000" b="1" dirty="0"/>
              <a:t>The method is useful for </a:t>
            </a:r>
            <a:r>
              <a:rPr lang="en-US" sz="2000" b="1" dirty="0">
                <a:solidFill>
                  <a:srgbClr val="FF0000"/>
                </a:solidFill>
              </a:rPr>
              <a:t>smaller catchment up to 400 hectares</a:t>
            </a:r>
          </a:p>
          <a:p>
            <a:pPr lvl="3"/>
            <a:endParaRPr lang="en-US" sz="1600" b="1" dirty="0"/>
          </a:p>
          <a:p>
            <a:pPr>
              <a:buNone/>
            </a:pPr>
            <a:r>
              <a:rPr lang="en-US" sz="2000" b="1" dirty="0"/>
              <a:t>	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9149" y="609601"/>
            <a:ext cx="7755891" cy="546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1" y="476407"/>
            <a:ext cx="7315200" cy="578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Storm…/Quantity-Methods of Estimation/Run-off coefficient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163320"/>
          <a:ext cx="8229600" cy="569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b="1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Type of 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Run-off coefficient (</a:t>
                      </a:r>
                      <a:r>
                        <a:rPr lang="en-US" sz="1800" b="1" dirty="0" err="1"/>
                        <a:t>Kuichling’s</a:t>
                      </a:r>
                      <a:r>
                        <a:rPr lang="en-US" sz="18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Water tight roof 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0.7 – 0.95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Asphalt pavement in good conditions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0.85 – 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Pavement of stone, bricks etc, in good condition</a:t>
                      </a:r>
                      <a:r>
                        <a:rPr lang="en-US" sz="1800" b="1" baseline="0" dirty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0.75 – 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Pavements of stone, bricks and blocks</a:t>
                      </a:r>
                      <a:r>
                        <a:rPr lang="en-US" sz="1800" b="1" baseline="0" dirty="0"/>
                        <a:t> with open joints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0.50 – 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Inferior type</a:t>
                      </a:r>
                      <a:r>
                        <a:rPr lang="en-US" sz="1800" b="1" baseline="0" dirty="0"/>
                        <a:t> of stone, brick or block pavements with open joints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0.40 – 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Gravel road and surfaces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0.15 – 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Water bound macadam roadways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0.25 – 0.60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Parks</a:t>
                      </a:r>
                      <a:r>
                        <a:rPr lang="en-US" sz="1800" b="1" baseline="0" dirty="0"/>
                        <a:t> lawns, gardens etc.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0.10 – 0.25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Unpaved streets, rail road yards</a:t>
                      </a:r>
                      <a:r>
                        <a:rPr lang="en-US" sz="1800" b="1" baseline="0" dirty="0"/>
                        <a:t> and open grounds etc.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0.10 – 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800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Forest and wooded areas depending on the ground surface and soil characteristics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0.10 – 0.30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Storm…/Quantity-Methods of Estimation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r>
                        <a:rPr lang="en-US" sz="1800" b="1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Type of 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Run-off coefficient (</a:t>
                      </a:r>
                      <a:r>
                        <a:rPr lang="en-US" sz="1800" b="1" dirty="0" err="1"/>
                        <a:t>Fruhling’s</a:t>
                      </a:r>
                      <a:r>
                        <a:rPr lang="en-US" sz="18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Highly congested</a:t>
                      </a:r>
                      <a:r>
                        <a:rPr lang="en-US" sz="1800" b="1" baseline="0" dirty="0"/>
                        <a:t> areas like business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Thickly populated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Areas with semi-detached houses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Sub- urban areas with detached houses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0.45 – 0.55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Extreme</a:t>
                      </a:r>
                      <a:r>
                        <a:rPr lang="en-US" sz="1800" b="1" baseline="0" dirty="0"/>
                        <a:t> sub-urban areas thinly populated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Factors Affecting Sanitary Sewage (DWF)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Infiltration and Ex-filtration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Rate of Water Supply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Population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Type of Area Served (residential/commercial/Industrial)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Effect of growth of population on per capita production of Sewage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Storm…/Quantity-Methods of Estimation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81000" y="1371600"/>
          <a:ext cx="8458200" cy="46024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0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49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103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Type of Surface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Run-off coefficient (For</a:t>
                      </a:r>
                      <a:r>
                        <a:rPr lang="en-US" sz="2000" b="1" baseline="0" dirty="0"/>
                        <a:t> quick calculation</a:t>
                      </a:r>
                      <a:r>
                        <a:rPr lang="en-US" sz="2000" b="1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222">
                <a:tc>
                  <a:txBody>
                    <a:bodyPr/>
                    <a:lstStyle/>
                    <a:p>
                      <a:r>
                        <a:rPr lang="en-US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Thickly populated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0.70 – 0.90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r>
                        <a:rPr lang="en-US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Half area thickly populated and half</a:t>
                      </a:r>
                      <a:r>
                        <a:rPr lang="en-US" sz="2000" b="1" baseline="0" dirty="0"/>
                        <a:t> area populated in the form of open bungalows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0.50 – 0.70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222">
                <a:tc>
                  <a:txBody>
                    <a:bodyPr/>
                    <a:lstStyle/>
                    <a:p>
                      <a:r>
                        <a:rPr lang="en-US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The</a:t>
                      </a:r>
                      <a:r>
                        <a:rPr lang="en-US" sz="2000" b="1" baseline="0" dirty="0"/>
                        <a:t> whole area having open bungalows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0.25 – 0.50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9160">
                <a:tc>
                  <a:txBody>
                    <a:bodyPr/>
                    <a:lstStyle/>
                    <a:p>
                      <a:r>
                        <a:rPr lang="en-US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For</a:t>
                      </a:r>
                      <a:r>
                        <a:rPr lang="en-US" sz="2000" b="1" baseline="0" dirty="0"/>
                        <a:t> the area where rare isolated have been constructed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0.10 –</a:t>
                      </a:r>
                      <a:r>
                        <a:rPr lang="en-US" sz="2000" b="1" baseline="0" dirty="0"/>
                        <a:t> 0.25</a:t>
                      </a:r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Storm…/Quantity-Methods of Estimation/ </a:t>
            </a:r>
            <a:r>
              <a:rPr lang="en-US" sz="3400" b="1" dirty="0">
                <a:solidFill>
                  <a:srgbClr val="FF0000"/>
                </a:solidFill>
              </a:rPr>
              <a:t>Intensity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Intensity of rainfall, i.e. </a:t>
            </a:r>
            <a:r>
              <a:rPr lang="en-US" b="1" dirty="0">
                <a:solidFill>
                  <a:srgbClr val="FF0000"/>
                </a:solidFill>
              </a:rPr>
              <a:t>‘I’ in </a:t>
            </a:r>
            <a:r>
              <a:rPr lang="en-US" b="1" dirty="0">
                <a:solidFill>
                  <a:srgbClr val="002060"/>
                </a:solidFill>
              </a:rPr>
              <a:t>centimeters per hour </a:t>
            </a:r>
            <a:r>
              <a:rPr lang="en-US" b="1" dirty="0">
                <a:solidFill>
                  <a:srgbClr val="FF0000"/>
                </a:solidFill>
              </a:rPr>
              <a:t>can be estimated by the following formulae:</a:t>
            </a:r>
          </a:p>
          <a:p>
            <a:pPr lvl="1"/>
            <a:r>
              <a:rPr lang="en-US" b="1" dirty="0"/>
              <a:t>I = 76.0 / (t + 10) when t is 5 to 20 minutes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I = 102.0 / (t + 20) when t is 20 to 100 minutes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Kuichling</a:t>
            </a:r>
            <a:r>
              <a:rPr lang="en-US" b="1" dirty="0">
                <a:solidFill>
                  <a:srgbClr val="FF0000"/>
                </a:solidFill>
              </a:rPr>
              <a:t> formulae suitable for conditions for USA (</a:t>
            </a:r>
            <a:r>
              <a:rPr lang="en-US" b="1" dirty="0">
                <a:solidFill>
                  <a:srgbClr val="002060"/>
                </a:solidFill>
              </a:rPr>
              <a:t>inches per hour</a:t>
            </a:r>
            <a:r>
              <a:rPr lang="en-US" b="1" dirty="0">
                <a:solidFill>
                  <a:srgbClr val="FF0000"/>
                </a:solidFill>
              </a:rPr>
              <a:t>); t = time in minutes</a:t>
            </a:r>
          </a:p>
          <a:p>
            <a:pPr lvl="1"/>
            <a:r>
              <a:rPr lang="en-US" b="1" dirty="0"/>
              <a:t>I = 266.7 / (t+20) for storms occurring once in 10 years</a:t>
            </a:r>
          </a:p>
          <a:p>
            <a:pPr lvl="1"/>
            <a:r>
              <a:rPr lang="en-US" b="1" dirty="0"/>
              <a:t>I = 305 / (t + 12) for storms occurring once in 15 years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Storm…/Quantity-Methods of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</a:rPr>
              <a:t>Run-off coefficients </a:t>
            </a:r>
            <a:r>
              <a:rPr lang="en-US" sz="2400" b="1" dirty="0"/>
              <a:t>in the above table </a:t>
            </a:r>
            <a:r>
              <a:rPr lang="en-US" sz="2400" b="1" dirty="0">
                <a:solidFill>
                  <a:srgbClr val="FF0000"/>
                </a:solidFill>
              </a:rPr>
              <a:t>does not remain constant. </a:t>
            </a:r>
          </a:p>
          <a:p>
            <a:pPr lvl="1" algn="just"/>
            <a:r>
              <a:rPr lang="en-US" sz="2200" b="1" dirty="0"/>
              <a:t>They </a:t>
            </a:r>
            <a:r>
              <a:rPr lang="en-US" sz="2200" b="1" dirty="0">
                <a:solidFill>
                  <a:srgbClr val="FF0000"/>
                </a:solidFill>
              </a:rPr>
              <a:t>change</a:t>
            </a:r>
            <a:r>
              <a:rPr lang="en-US" sz="2200" b="1" dirty="0"/>
              <a:t> with the </a:t>
            </a:r>
            <a:r>
              <a:rPr lang="en-US" sz="2200" b="1" dirty="0">
                <a:solidFill>
                  <a:srgbClr val="FF0000"/>
                </a:solidFill>
              </a:rPr>
              <a:t>duration of rainfall period.</a:t>
            </a:r>
          </a:p>
          <a:p>
            <a:pPr lvl="1" algn="just"/>
            <a:r>
              <a:rPr lang="en-US" sz="2200" b="1" dirty="0">
                <a:solidFill>
                  <a:srgbClr val="FF0000"/>
                </a:solidFill>
              </a:rPr>
              <a:t>Longer rainfall </a:t>
            </a:r>
            <a:r>
              <a:rPr lang="en-US" sz="2200" b="1" dirty="0"/>
              <a:t>duration saturates the surface and </a:t>
            </a:r>
            <a:r>
              <a:rPr lang="en-US" sz="2200" b="1" dirty="0">
                <a:solidFill>
                  <a:srgbClr val="FF0000"/>
                </a:solidFill>
              </a:rPr>
              <a:t>more water is changed to run-off </a:t>
            </a:r>
            <a:r>
              <a:rPr lang="en-US" sz="2200" b="1" dirty="0"/>
              <a:t>increasing the value of coefficient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</a:rPr>
              <a:t>Town development </a:t>
            </a:r>
            <a:r>
              <a:rPr lang="en-US" sz="2400" b="1" dirty="0"/>
              <a:t>results more and more of </a:t>
            </a:r>
            <a:r>
              <a:rPr lang="en-US" sz="2400" b="1" dirty="0">
                <a:solidFill>
                  <a:srgbClr val="FF0000"/>
                </a:solidFill>
              </a:rPr>
              <a:t>open areas get developed or get built up </a:t>
            </a:r>
            <a:r>
              <a:rPr lang="en-US" sz="2400" b="1" dirty="0"/>
              <a:t>and the </a:t>
            </a:r>
            <a:r>
              <a:rPr lang="en-US" sz="2400" b="1" dirty="0">
                <a:solidFill>
                  <a:srgbClr val="FF0000"/>
                </a:solidFill>
              </a:rPr>
              <a:t>run-off coefficient goes on increasing</a:t>
            </a:r>
          </a:p>
          <a:p>
            <a:pPr lvl="1" algn="just"/>
            <a:r>
              <a:rPr lang="en-US" sz="2200" b="1" dirty="0"/>
              <a:t>Essential to </a:t>
            </a:r>
            <a:r>
              <a:rPr lang="en-US" sz="2200" b="1" dirty="0">
                <a:solidFill>
                  <a:srgbClr val="FF0000"/>
                </a:solidFill>
              </a:rPr>
              <a:t>select</a:t>
            </a:r>
            <a:r>
              <a:rPr lang="en-US" sz="2200" b="1" dirty="0"/>
              <a:t> value of run-off coefficient </a:t>
            </a:r>
            <a:r>
              <a:rPr lang="en-US" sz="2200" b="1" dirty="0">
                <a:solidFill>
                  <a:srgbClr val="FF0000"/>
                </a:solidFill>
              </a:rPr>
              <a:t>considering the future development</a:t>
            </a:r>
            <a:r>
              <a:rPr lang="en-US" sz="2200" b="1" dirty="0"/>
              <a:t> of the town</a:t>
            </a:r>
          </a:p>
          <a:p>
            <a:pPr algn="just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Storm…/Quantity-Methods of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Empirical  Formulae</a:t>
            </a:r>
          </a:p>
          <a:p>
            <a:pPr lvl="1"/>
            <a:r>
              <a:rPr lang="en-US" b="1" dirty="0"/>
              <a:t>For very large area, empirical formulae are used and give satisfactory result where rational method fails</a:t>
            </a:r>
          </a:p>
          <a:p>
            <a:pPr lvl="1"/>
            <a:r>
              <a:rPr lang="en-US" b="1" dirty="0"/>
              <a:t>Usually applicable only under  certain conditions such as slope, rate of rainfall etc.</a:t>
            </a:r>
          </a:p>
          <a:p>
            <a:pPr lvl="1"/>
            <a:r>
              <a:rPr lang="en-US" b="1" dirty="0"/>
              <a:t>Empirical formulae usually do not have theoretical explanation and are entirely based on practical experience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dirty="0"/>
              <a:t>Storm…/Quantity-Methods of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334000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Empirical Formulae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) </a:t>
            </a:r>
            <a:r>
              <a:rPr lang="en-US" b="1" dirty="0" err="1">
                <a:solidFill>
                  <a:srgbClr val="FF0000"/>
                </a:solidFill>
              </a:rPr>
              <a:t>Burki</a:t>
            </a:r>
            <a:r>
              <a:rPr lang="en-US" b="1" dirty="0">
                <a:solidFill>
                  <a:srgbClr val="FF0000"/>
                </a:solidFill>
              </a:rPr>
              <a:t>-Ziegler formula (earliest and developed by a Swiss Engineer)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 = 296 CRA (S/A)</a:t>
            </a:r>
            <a:r>
              <a:rPr lang="en-US" b="1" baseline="30000" dirty="0">
                <a:solidFill>
                  <a:schemeClr val="accent1"/>
                </a:solidFill>
              </a:rPr>
              <a:t>1/4</a:t>
            </a:r>
          </a:p>
          <a:p>
            <a:pPr lvl="2"/>
            <a:r>
              <a:rPr lang="en-US" b="1" dirty="0"/>
              <a:t>Q = Run-off in liters per second</a:t>
            </a:r>
          </a:p>
          <a:p>
            <a:pPr lvl="2"/>
            <a:r>
              <a:rPr lang="en-US" b="1" dirty="0"/>
              <a:t>C = Constant which depends on the nature of ground surface varying from 0.5 to 0.9 with average value  0.7</a:t>
            </a:r>
          </a:p>
          <a:p>
            <a:pPr lvl="2"/>
            <a:r>
              <a:rPr lang="en-US" b="1" dirty="0"/>
              <a:t>R = Maximum rate of rainfall in mm per hour over the full area</a:t>
            </a:r>
          </a:p>
          <a:p>
            <a:pPr lvl="2"/>
            <a:r>
              <a:rPr lang="en-US" b="1" dirty="0"/>
              <a:t>A = Area in hectares</a:t>
            </a:r>
          </a:p>
          <a:p>
            <a:pPr lvl="2"/>
            <a:r>
              <a:rPr lang="en-US" b="1" dirty="0"/>
              <a:t>S = Slope of the sewer m per 1000 m length of sewer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ii)</a:t>
            </a:r>
            <a:r>
              <a:rPr lang="en-US" b="1" dirty="0" err="1">
                <a:solidFill>
                  <a:srgbClr val="FF0000"/>
                </a:solidFill>
              </a:rPr>
              <a:t>McMath’s</a:t>
            </a:r>
            <a:r>
              <a:rPr lang="en-US" b="1" dirty="0">
                <a:solidFill>
                  <a:srgbClr val="FF0000"/>
                </a:solidFill>
              </a:rPr>
              <a:t> formula (USA/St Luis local condition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Q = 292 CRA (S/A)</a:t>
            </a:r>
            <a:r>
              <a:rPr lang="en-US" b="1" baseline="30000" dirty="0">
                <a:solidFill>
                  <a:schemeClr val="accent1"/>
                </a:solidFill>
              </a:rPr>
              <a:t>1/5</a:t>
            </a:r>
          </a:p>
          <a:p>
            <a:pPr lvl="2"/>
            <a:r>
              <a:rPr lang="en-US" b="1" dirty="0"/>
              <a:t>Where Q, C, R, A and S are same as above but C varies from 0.3 to 0.9</a:t>
            </a:r>
          </a:p>
          <a:p>
            <a:pPr lvl="2"/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Storm…/Quantity-Methods of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191000" cy="4434840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>
                <a:solidFill>
                  <a:srgbClr val="FF0000"/>
                </a:solidFill>
              </a:rPr>
              <a:t>Fannings</a:t>
            </a:r>
            <a:r>
              <a:rPr lang="en-US" b="1" dirty="0">
                <a:solidFill>
                  <a:srgbClr val="FF0000"/>
                </a:solidFill>
              </a:rPr>
              <a:t> formula</a:t>
            </a:r>
          </a:p>
          <a:p>
            <a:pPr lvl="1"/>
            <a:r>
              <a:rPr lang="en-US" b="1" dirty="0"/>
              <a:t>Q = 3125 A</a:t>
            </a:r>
            <a:r>
              <a:rPr lang="en-US" b="1" baseline="30000" dirty="0"/>
              <a:t>5/8</a:t>
            </a:r>
          </a:p>
          <a:p>
            <a:r>
              <a:rPr lang="en-US" b="1" dirty="0">
                <a:solidFill>
                  <a:srgbClr val="FF0000"/>
                </a:solidFill>
              </a:rPr>
              <a:t>Talbot’s formula</a:t>
            </a:r>
          </a:p>
          <a:p>
            <a:pPr lvl="1"/>
            <a:r>
              <a:rPr lang="en-US" b="1" dirty="0"/>
              <a:t>Q = 87000 A</a:t>
            </a:r>
            <a:r>
              <a:rPr lang="en-US" b="1" baseline="30000" dirty="0"/>
              <a:t>1/4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Dicken’s</a:t>
            </a:r>
            <a:r>
              <a:rPr lang="en-US" b="1" dirty="0">
                <a:solidFill>
                  <a:srgbClr val="FF0000"/>
                </a:solidFill>
              </a:rPr>
              <a:t> formula</a:t>
            </a:r>
          </a:p>
          <a:p>
            <a:pPr lvl="1"/>
            <a:r>
              <a:rPr lang="en-US" b="1" dirty="0"/>
              <a:t>Q = 14 CA </a:t>
            </a:r>
            <a:r>
              <a:rPr lang="en-US" b="1" baseline="30000" dirty="0"/>
              <a:t>¾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Ryve’s</a:t>
            </a:r>
            <a:r>
              <a:rPr lang="en-US" b="1" dirty="0">
                <a:solidFill>
                  <a:srgbClr val="FF0000"/>
                </a:solidFill>
              </a:rPr>
              <a:t> formula</a:t>
            </a:r>
          </a:p>
          <a:p>
            <a:pPr lvl="1"/>
            <a:r>
              <a:rPr lang="en-US" b="1" dirty="0"/>
              <a:t>Q = 15 CA</a:t>
            </a:r>
            <a:r>
              <a:rPr lang="en-US" b="1" baseline="30000" dirty="0"/>
              <a:t>2/3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Inglis’s</a:t>
            </a:r>
            <a:r>
              <a:rPr lang="en-US" b="1" dirty="0">
                <a:solidFill>
                  <a:srgbClr val="FF0000"/>
                </a:solidFill>
              </a:rPr>
              <a:t> formula</a:t>
            </a:r>
          </a:p>
          <a:p>
            <a:pPr lvl="1"/>
            <a:r>
              <a:rPr lang="en-US" b="1" dirty="0"/>
              <a:t>Q = 123100 A / (A +10.35)</a:t>
            </a:r>
            <a:r>
              <a:rPr lang="en-US" b="1" baseline="30000" dirty="0"/>
              <a:t>1/2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lvl="1"/>
            <a:r>
              <a:rPr lang="en-US" b="1" dirty="0"/>
              <a:t>For all where</a:t>
            </a:r>
          </a:p>
          <a:p>
            <a:pPr lvl="1"/>
            <a:r>
              <a:rPr lang="en-US" b="1" dirty="0"/>
              <a:t>Q = Runoff in liters per 		second</a:t>
            </a:r>
          </a:p>
          <a:p>
            <a:pPr lvl="1"/>
            <a:r>
              <a:rPr lang="en-US" b="1" dirty="0"/>
              <a:t>A = Area in square kilometers</a:t>
            </a:r>
          </a:p>
          <a:p>
            <a:r>
              <a:rPr lang="en-US" b="1" dirty="0"/>
              <a:t>Values of C</a:t>
            </a:r>
          </a:p>
          <a:p>
            <a:r>
              <a:rPr lang="en-US" b="1" dirty="0"/>
              <a:t>Dickens’ </a:t>
            </a:r>
          </a:p>
          <a:p>
            <a:r>
              <a:rPr lang="en-US" b="1" dirty="0"/>
              <a:t>C = 250 for  very large area</a:t>
            </a:r>
          </a:p>
          <a:p>
            <a:r>
              <a:rPr lang="en-US" b="1" dirty="0"/>
              <a:t>   = 850 for average size area having 60 to 125 cm of annual rainfall</a:t>
            </a:r>
          </a:p>
          <a:p>
            <a:r>
              <a:rPr lang="en-US" b="1" dirty="0"/>
              <a:t>1600 for small areas</a:t>
            </a:r>
          </a:p>
          <a:p>
            <a:r>
              <a:rPr lang="en-US" b="1" dirty="0" err="1"/>
              <a:t>Ryve’s</a:t>
            </a:r>
            <a:r>
              <a:rPr lang="en-US" b="1" dirty="0"/>
              <a:t>  C = 450 to 675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/>
              <a:t>Storm…/Quantity-Methods of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Metcalf and </a:t>
            </a:r>
            <a:r>
              <a:rPr lang="en-US" b="1" dirty="0" err="1"/>
              <a:t>Edds’s</a:t>
            </a:r>
            <a:r>
              <a:rPr lang="en-US" b="1" dirty="0"/>
              <a:t> formula</a:t>
            </a:r>
          </a:p>
          <a:p>
            <a:pPr lvl="1"/>
            <a:r>
              <a:rPr lang="en-US" b="1" dirty="0"/>
              <a:t>Q = 28.316 </a:t>
            </a:r>
            <a:r>
              <a:rPr lang="en-US" b="1" dirty="0">
                <a:sym typeface="Symbol"/>
              </a:rPr>
              <a:t>(25000/(2.471 A + 125)) + 15</a:t>
            </a:r>
          </a:p>
          <a:p>
            <a:pPr lvl="2"/>
            <a:endParaRPr lang="en-US" b="1" dirty="0">
              <a:sym typeface="Symbol"/>
            </a:endParaRPr>
          </a:p>
          <a:p>
            <a:pPr lvl="2"/>
            <a:r>
              <a:rPr lang="en-US" b="1" dirty="0">
                <a:sym typeface="Symbol"/>
              </a:rPr>
              <a:t>Where  Q = Runoff in </a:t>
            </a:r>
            <a:r>
              <a:rPr lang="en-US" b="1" dirty="0" err="1">
                <a:sym typeface="Symbol"/>
              </a:rPr>
              <a:t>litres</a:t>
            </a:r>
            <a:r>
              <a:rPr lang="en-US" b="1" dirty="0">
                <a:sym typeface="Symbol"/>
              </a:rPr>
              <a:t>/sec</a:t>
            </a:r>
          </a:p>
          <a:p>
            <a:pPr lvl="2"/>
            <a:r>
              <a:rPr lang="en-US" b="1" dirty="0">
                <a:sym typeface="Symbol"/>
              </a:rPr>
              <a:t>A = Area in hectares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Example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Workout the ratio of DWF and WWF of city having the following particulars</a:t>
            </a:r>
          </a:p>
          <a:p>
            <a:pPr lvl="1"/>
            <a:r>
              <a:rPr lang="en-US" b="1" dirty="0"/>
              <a:t>Area 				= 30000 hectares</a:t>
            </a:r>
          </a:p>
          <a:p>
            <a:pPr lvl="1"/>
            <a:r>
              <a:rPr lang="en-US" b="1" dirty="0"/>
              <a:t>Water supply rate 		= 200 </a:t>
            </a:r>
            <a:r>
              <a:rPr lang="en-US" b="1" dirty="0" err="1"/>
              <a:t>l/c</a:t>
            </a:r>
            <a:r>
              <a:rPr lang="en-US" b="1" dirty="0"/>
              <a:t>/d</a:t>
            </a:r>
          </a:p>
          <a:p>
            <a:pPr lvl="1"/>
            <a:r>
              <a:rPr lang="en-US" b="1" dirty="0"/>
              <a:t>Population 			= 1.8 million</a:t>
            </a:r>
          </a:p>
          <a:p>
            <a:pPr lvl="1"/>
            <a:r>
              <a:rPr lang="en-US" b="1" dirty="0"/>
              <a:t>Intensity of rainfall 		= 15 mm/hr</a:t>
            </a:r>
          </a:p>
          <a:p>
            <a:pPr lvl="1"/>
            <a:r>
              <a:rPr lang="en-US" b="1" dirty="0"/>
              <a:t>Average impermeability factor = 0.5</a:t>
            </a:r>
          </a:p>
          <a:p>
            <a:pPr lvl="2"/>
            <a:r>
              <a:rPr lang="en-US" b="1" dirty="0"/>
              <a:t>Assume that 60% of water supplied reaches the sewer.</a:t>
            </a:r>
          </a:p>
          <a:p>
            <a:pPr lvl="2"/>
            <a:r>
              <a:rPr lang="en-US" b="1" dirty="0"/>
              <a:t>Comment on the result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/>
              <a:t>… Example 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Solution</a:t>
            </a:r>
          </a:p>
          <a:p>
            <a:r>
              <a:rPr lang="en-US" b="1" dirty="0"/>
              <a:t>1 ) </a:t>
            </a:r>
            <a:r>
              <a:rPr lang="en-US" b="1" dirty="0">
                <a:solidFill>
                  <a:srgbClr val="FF0000"/>
                </a:solidFill>
              </a:rPr>
              <a:t>DWF 	(Q)	= Population x Water Supply Rate x 			Conversion factor</a:t>
            </a:r>
          </a:p>
          <a:p>
            <a:pPr>
              <a:buNone/>
            </a:pPr>
            <a:r>
              <a:rPr lang="en-US" b="1" dirty="0"/>
              <a:t>				= 1.8 x 10</a:t>
            </a:r>
            <a:r>
              <a:rPr lang="en-US" b="1" baseline="30000" dirty="0"/>
              <a:t>6</a:t>
            </a:r>
            <a:r>
              <a:rPr lang="en-US" b="1" dirty="0"/>
              <a:t> x 0.2x 0.6 m</a:t>
            </a:r>
            <a:r>
              <a:rPr lang="en-US" b="1" baseline="30000" dirty="0"/>
              <a:t>3</a:t>
            </a:r>
            <a:r>
              <a:rPr lang="en-US" b="1" dirty="0"/>
              <a:t>/day</a:t>
            </a:r>
          </a:p>
          <a:p>
            <a:pPr>
              <a:buNone/>
            </a:pPr>
            <a:r>
              <a:rPr lang="en-US" b="1" dirty="0"/>
              <a:t>				= 216000 m</a:t>
            </a:r>
            <a:r>
              <a:rPr lang="en-US" b="1" baseline="30000" dirty="0"/>
              <a:t>3</a:t>
            </a:r>
            <a:r>
              <a:rPr lang="en-US" b="1" dirty="0"/>
              <a:t>/day </a:t>
            </a:r>
          </a:p>
          <a:p>
            <a:pPr>
              <a:buNone/>
            </a:pPr>
            <a:r>
              <a:rPr lang="en-US" b="1" dirty="0"/>
              <a:t>				</a:t>
            </a:r>
            <a:r>
              <a:rPr lang="en-US" b="1" dirty="0">
                <a:solidFill>
                  <a:srgbClr val="FF0000"/>
                </a:solidFill>
              </a:rPr>
              <a:t>= 2.5 m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/s</a:t>
            </a:r>
          </a:p>
          <a:p>
            <a:r>
              <a:rPr lang="en-US" b="1" dirty="0"/>
              <a:t>2) </a:t>
            </a:r>
            <a:r>
              <a:rPr lang="en-US" b="1" dirty="0">
                <a:solidFill>
                  <a:srgbClr val="FF0000"/>
                </a:solidFill>
              </a:rPr>
              <a:t>WWF (Q) = AIR/360</a:t>
            </a:r>
          </a:p>
          <a:p>
            <a:pPr>
              <a:buNone/>
            </a:pPr>
            <a:r>
              <a:rPr lang="en-US" b="1" dirty="0"/>
              <a:t>			       = 30000x15x0.5/360</a:t>
            </a:r>
          </a:p>
          <a:p>
            <a:pPr>
              <a:buNone/>
            </a:pPr>
            <a:r>
              <a:rPr lang="en-US" b="1" dirty="0"/>
              <a:t>			       </a:t>
            </a:r>
            <a:r>
              <a:rPr lang="en-US" b="1" dirty="0">
                <a:solidFill>
                  <a:srgbClr val="FF0000"/>
                </a:solidFill>
              </a:rPr>
              <a:t>= 625 m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/s</a:t>
            </a:r>
          </a:p>
          <a:p>
            <a:r>
              <a:rPr lang="en-US" b="1" dirty="0">
                <a:solidFill>
                  <a:srgbClr val="FF0000"/>
                </a:solidFill>
              </a:rPr>
              <a:t>Ratio = DWF/WWF = 2.5 / 625 = 0.004 = 0.4 %</a:t>
            </a:r>
          </a:p>
          <a:p>
            <a:r>
              <a:rPr lang="en-US" b="1" dirty="0"/>
              <a:t>Comment : As the </a:t>
            </a:r>
            <a:r>
              <a:rPr lang="en-US" b="1" dirty="0">
                <a:solidFill>
                  <a:srgbClr val="FF0000"/>
                </a:solidFill>
              </a:rPr>
              <a:t>ratio</a:t>
            </a:r>
            <a:r>
              <a:rPr lang="en-US" b="1" dirty="0"/>
              <a:t> is on </a:t>
            </a:r>
            <a:r>
              <a:rPr lang="en-US" b="1" dirty="0">
                <a:solidFill>
                  <a:srgbClr val="FF0000"/>
                </a:solidFill>
              </a:rPr>
              <a:t>a very low side</a:t>
            </a:r>
            <a:r>
              <a:rPr lang="en-US" b="1" dirty="0"/>
              <a:t>, it will </a:t>
            </a:r>
            <a:r>
              <a:rPr lang="en-US" b="1" dirty="0">
                <a:solidFill>
                  <a:srgbClr val="FF0000"/>
                </a:solidFill>
              </a:rPr>
              <a:t>not be desirable to adopt combined system of sewerage. </a:t>
            </a:r>
            <a:r>
              <a:rPr lang="en-US" b="1" dirty="0"/>
              <a:t>Recommendation should be a separate system of sewerage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Example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b="1" dirty="0"/>
              <a:t>	A population of 20,000 is residing over an area of 30 hectares are supplied with a daily water supply rate of 135 liter per day. If the coefficient of run-off is 0.25 and the time of concentration of rain is one hour, for how much discharge the sewer line will have to be designed?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…Factors – Infiltration/Ex-Filtration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Infiltration</a:t>
            </a:r>
            <a:r>
              <a:rPr lang="en-US" b="1" dirty="0"/>
              <a:t> is entrance of </a:t>
            </a:r>
            <a:r>
              <a:rPr lang="en-US" b="1" dirty="0">
                <a:solidFill>
                  <a:srgbClr val="FF0000"/>
                </a:solidFill>
              </a:rPr>
              <a:t>groundwater to sewers</a:t>
            </a:r>
            <a:r>
              <a:rPr lang="en-US" b="1" dirty="0"/>
              <a:t> through leaking joints.</a:t>
            </a:r>
          </a:p>
          <a:p>
            <a:pPr lvl="1"/>
            <a:r>
              <a:rPr lang="en-US" b="1" dirty="0"/>
              <a:t>Infiltration unnecessarily increases the quantity of sewage</a:t>
            </a:r>
          </a:p>
          <a:p>
            <a:r>
              <a:rPr lang="en-US" b="1" dirty="0">
                <a:solidFill>
                  <a:srgbClr val="FF0000"/>
                </a:solidFill>
              </a:rPr>
              <a:t>Ex-filtration </a:t>
            </a:r>
            <a:r>
              <a:rPr lang="en-US" b="1" dirty="0"/>
              <a:t>is reverse process of infiltration. </a:t>
            </a:r>
            <a:r>
              <a:rPr lang="en-US" b="1" dirty="0">
                <a:solidFill>
                  <a:srgbClr val="FF0000"/>
                </a:solidFill>
              </a:rPr>
              <a:t>Leaking sewage percolates into ground </a:t>
            </a:r>
            <a:r>
              <a:rPr lang="en-US" b="1" dirty="0"/>
              <a:t>surrounding the sewer</a:t>
            </a:r>
          </a:p>
          <a:p>
            <a:pPr lvl="1"/>
            <a:r>
              <a:rPr lang="en-US" b="1" dirty="0"/>
              <a:t>Ex-filtration </a:t>
            </a:r>
            <a:r>
              <a:rPr lang="en-US" b="1" dirty="0">
                <a:solidFill>
                  <a:srgbClr val="FF0000"/>
                </a:solidFill>
              </a:rPr>
              <a:t>pollutes groundwater </a:t>
            </a:r>
            <a:r>
              <a:rPr lang="en-US" b="1" dirty="0"/>
              <a:t>, very dangerous if wells are drilled for use in the vicinity</a:t>
            </a:r>
          </a:p>
          <a:p>
            <a:r>
              <a:rPr lang="en-US" b="1" dirty="0">
                <a:solidFill>
                  <a:srgbClr val="FF0000"/>
                </a:solidFill>
              </a:rPr>
              <a:t>Both </a:t>
            </a:r>
            <a:r>
              <a:rPr lang="en-US" b="1" dirty="0"/>
              <a:t>infiltration and ex-filtration can be </a:t>
            </a:r>
            <a:r>
              <a:rPr lang="en-US" b="1" dirty="0">
                <a:solidFill>
                  <a:srgbClr val="FF0000"/>
                </a:solidFill>
              </a:rPr>
              <a:t>minimized/prevented </a:t>
            </a:r>
            <a:r>
              <a:rPr lang="en-US" b="1" dirty="0"/>
              <a:t>by:</a:t>
            </a:r>
          </a:p>
          <a:p>
            <a:pPr lvl="1"/>
            <a:r>
              <a:rPr lang="en-US" b="1" dirty="0"/>
              <a:t>adopting </a:t>
            </a:r>
            <a:r>
              <a:rPr lang="en-US" b="1" dirty="0">
                <a:solidFill>
                  <a:srgbClr val="FF0000"/>
                </a:solidFill>
              </a:rPr>
              <a:t>strong sewers</a:t>
            </a:r>
          </a:p>
          <a:p>
            <a:pPr lvl="1"/>
            <a:r>
              <a:rPr lang="en-US" b="1" dirty="0"/>
              <a:t>constructing </a:t>
            </a:r>
            <a:r>
              <a:rPr lang="en-US" b="1" dirty="0">
                <a:solidFill>
                  <a:srgbClr val="FF0000"/>
                </a:solidFill>
              </a:rPr>
              <a:t>water tight joints</a:t>
            </a:r>
          </a:p>
          <a:p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Rainfall Intensity (I) = 102/(t + 20) </a:t>
            </a:r>
          </a:p>
          <a:p>
            <a:pPr>
              <a:buNone/>
            </a:pPr>
            <a:r>
              <a:rPr lang="en-US" b="1" dirty="0"/>
              <a:t>				      = 102/(60 + 20)</a:t>
            </a:r>
          </a:p>
          <a:p>
            <a:pPr>
              <a:buNone/>
            </a:pPr>
            <a:r>
              <a:rPr lang="en-US" b="1" dirty="0"/>
              <a:t>				      = 1.275 cm/hour</a:t>
            </a:r>
          </a:p>
          <a:p>
            <a:pPr>
              <a:buNone/>
            </a:pPr>
            <a:r>
              <a:rPr lang="en-US" b="1" dirty="0"/>
              <a:t>				      = 12.75 mm/hour</a:t>
            </a:r>
          </a:p>
          <a:p>
            <a:pPr>
              <a:buNone/>
            </a:pPr>
            <a:r>
              <a:rPr lang="en-US" b="1" dirty="0"/>
              <a:t>		</a:t>
            </a:r>
            <a:r>
              <a:rPr lang="en-US" b="1" dirty="0">
                <a:solidFill>
                  <a:srgbClr val="FF0000"/>
                </a:solidFill>
              </a:rPr>
              <a:t>WWF (Q) 	      = AIR/360 (m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b="1" dirty="0">
                <a:solidFill>
                  <a:srgbClr val="FF0000"/>
                </a:solidFill>
              </a:rPr>
              <a:t>/s) or 28 AIR (l/s)</a:t>
            </a:r>
          </a:p>
          <a:p>
            <a:pPr>
              <a:buNone/>
            </a:pPr>
            <a:r>
              <a:rPr lang="en-US" b="1" dirty="0"/>
              <a:t>				      = 28x30x1.275x0.25</a:t>
            </a:r>
          </a:p>
          <a:p>
            <a:pPr>
              <a:buNone/>
            </a:pPr>
            <a:r>
              <a:rPr lang="en-US" b="1" dirty="0"/>
              <a:t>				      = 267.75 l/s</a:t>
            </a:r>
          </a:p>
          <a:p>
            <a:pPr>
              <a:buNone/>
            </a:pPr>
            <a:r>
              <a:rPr lang="en-US" b="1" dirty="0"/>
              <a:t>If all water consumed turned to sewer</a:t>
            </a:r>
          </a:p>
          <a:p>
            <a:pPr>
              <a:buNone/>
            </a:pPr>
            <a:r>
              <a:rPr lang="en-US" b="1" dirty="0">
                <a:solidFill>
                  <a:srgbClr val="FF0000"/>
                </a:solidFill>
              </a:rPr>
              <a:t>DWF (Q) = (20000x135x1)/ (24x60x60) = 15.6 l/s</a:t>
            </a:r>
          </a:p>
          <a:p>
            <a:pPr>
              <a:buNone/>
            </a:pPr>
            <a:r>
              <a:rPr lang="en-US" b="1" dirty="0"/>
              <a:t>Let sewer be designed for double of the available DWF and one time of storm water</a:t>
            </a:r>
          </a:p>
          <a:p>
            <a:pPr>
              <a:buNone/>
            </a:pPr>
            <a:r>
              <a:rPr lang="en-US" b="1" dirty="0"/>
              <a:t>			</a:t>
            </a:r>
            <a:r>
              <a:rPr lang="en-US" b="1" dirty="0">
                <a:solidFill>
                  <a:srgbClr val="FF0000"/>
                </a:solidFill>
              </a:rPr>
              <a:t>Total Q = 267.75 + 2(15.6) = 298.95 l/s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70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…Example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/>
              <a:t>…Factors – Infiltration/Ex-Filtration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Quantity of Infiltration Depends on: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Depth </a:t>
            </a:r>
            <a:r>
              <a:rPr lang="en-US" b="1" dirty="0"/>
              <a:t>of sewer invert </a:t>
            </a:r>
            <a:r>
              <a:rPr lang="en-US" b="1" dirty="0">
                <a:solidFill>
                  <a:srgbClr val="FF0000"/>
                </a:solidFill>
              </a:rPr>
              <a:t>below groundwater table </a:t>
            </a:r>
            <a:r>
              <a:rPr lang="en-US" b="1" dirty="0"/>
              <a:t>– higher depth more infiltration</a:t>
            </a:r>
          </a:p>
          <a:p>
            <a:pPr lvl="1"/>
            <a:r>
              <a:rPr lang="en-US" b="1" dirty="0"/>
              <a:t>Sewer </a:t>
            </a:r>
            <a:r>
              <a:rPr lang="en-US" b="1" dirty="0">
                <a:solidFill>
                  <a:srgbClr val="FF0000"/>
                </a:solidFill>
              </a:rPr>
              <a:t>size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Materials</a:t>
            </a:r>
            <a:r>
              <a:rPr lang="en-US" b="1" dirty="0"/>
              <a:t> of the sewer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Length </a:t>
            </a:r>
            <a:r>
              <a:rPr lang="en-US" b="1" dirty="0"/>
              <a:t>of sewer line laid </a:t>
            </a:r>
            <a:r>
              <a:rPr lang="en-US" b="1" dirty="0">
                <a:solidFill>
                  <a:srgbClr val="FF0000"/>
                </a:solidFill>
              </a:rPr>
              <a:t>under groundwater table</a:t>
            </a:r>
          </a:p>
          <a:p>
            <a:pPr lvl="1"/>
            <a:r>
              <a:rPr lang="en-US" b="1" dirty="0"/>
              <a:t>Nature and type of </a:t>
            </a:r>
            <a:r>
              <a:rPr lang="en-US" b="1" dirty="0">
                <a:solidFill>
                  <a:srgbClr val="FF0000"/>
                </a:solidFill>
              </a:rPr>
              <a:t>soil</a:t>
            </a:r>
            <a:r>
              <a:rPr lang="en-US" b="1" dirty="0"/>
              <a:t> in which sewer line is laid</a:t>
            </a:r>
          </a:p>
          <a:p>
            <a:pPr lvl="1"/>
            <a:r>
              <a:rPr lang="en-US" b="1" dirty="0"/>
              <a:t>Type of </a:t>
            </a:r>
            <a:r>
              <a:rPr lang="en-US" b="1" dirty="0">
                <a:solidFill>
                  <a:srgbClr val="FF0000"/>
                </a:solidFill>
              </a:rPr>
              <a:t>Joints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Workmanship </a:t>
            </a:r>
            <a:r>
              <a:rPr lang="en-US" b="1" dirty="0"/>
              <a:t>during laying of sewer lines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…Factors – Infiltration/Ex-Filtration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Quantities of Infiltration can be expressed :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Liters /hectare of area/day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Total area </a:t>
            </a:r>
            <a:r>
              <a:rPr lang="en-US" b="1" dirty="0"/>
              <a:t>of which the sewer line serve is calculated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Flat rate of infiltration </a:t>
            </a:r>
            <a:r>
              <a:rPr lang="en-US" b="1" dirty="0"/>
              <a:t>assumed depending on the factors affecting infiltration</a:t>
            </a:r>
          </a:p>
          <a:p>
            <a:pPr lvl="2"/>
            <a:r>
              <a:rPr lang="en-US" b="1" dirty="0"/>
              <a:t>Amount of infiltration calculated by multiplying the area with assumed rate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Liter/ kilometer length of sewer/day</a:t>
            </a:r>
          </a:p>
          <a:p>
            <a:pPr lvl="2"/>
            <a:r>
              <a:rPr lang="en-US" b="1" dirty="0"/>
              <a:t>Rate of infiltration expressed </a:t>
            </a:r>
            <a:r>
              <a:rPr lang="en-US" b="1" dirty="0">
                <a:solidFill>
                  <a:srgbClr val="FF0000"/>
                </a:solidFill>
              </a:rPr>
              <a:t>per unit length </a:t>
            </a:r>
            <a:r>
              <a:rPr lang="en-US" b="1" dirty="0"/>
              <a:t>of sewer and can vary widely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Liter/centimeter diameter/kilometer length/day </a:t>
            </a:r>
          </a:p>
          <a:p>
            <a:pPr lvl="2"/>
            <a:r>
              <a:rPr lang="en-US" b="1" dirty="0">
                <a:solidFill>
                  <a:srgbClr val="FF0000"/>
                </a:solidFill>
              </a:rPr>
              <a:t>Best to assess rate of infiltration </a:t>
            </a:r>
            <a:r>
              <a:rPr lang="en-US" b="1" dirty="0"/>
              <a:t>– greater the diameter  larger the amount of infiltration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65EB3-9177-46E0-B774-1DC9BA24438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Geremew Sahilu (PhD)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1239</TotalTime>
  <Words>3834</Words>
  <Application>Microsoft Macintosh PowerPoint</Application>
  <PresentationFormat>On-screen Show (4:3)</PresentationFormat>
  <Paragraphs>770</Paragraphs>
  <Slides>70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0" baseType="lpstr">
      <vt:lpstr>Arial</vt:lpstr>
      <vt:lpstr>Arial Black</vt:lpstr>
      <vt:lpstr>Calibri</vt:lpstr>
      <vt:lpstr>Constantia</vt:lpstr>
      <vt:lpstr>Symbol</vt:lpstr>
      <vt:lpstr>Times New Roman</vt:lpstr>
      <vt:lpstr>Wingdings 2</vt:lpstr>
      <vt:lpstr>Flow</vt:lpstr>
      <vt:lpstr>Formel</vt:lpstr>
      <vt:lpstr>Equation</vt:lpstr>
      <vt:lpstr> URBAN DRAINAGE</vt:lpstr>
      <vt:lpstr>OUTLINE</vt:lpstr>
      <vt:lpstr>Quantities of Sanitary Sewage and Storm Water</vt:lpstr>
      <vt:lpstr>Sanitary Sewage (DWF)</vt:lpstr>
      <vt:lpstr>Source of Sanitary Sewage</vt:lpstr>
      <vt:lpstr>Factors Affecting Sanitary Sewage (DWF)</vt:lpstr>
      <vt:lpstr>…Factors – Infiltration/Ex-Filtration</vt:lpstr>
      <vt:lpstr>…Factors – Infiltration/Ex-Filtration</vt:lpstr>
      <vt:lpstr>…Factors – Infiltration/Ex-Filtration</vt:lpstr>
      <vt:lpstr>PowerPoint Presentation</vt:lpstr>
      <vt:lpstr>PowerPoint Presentation</vt:lpstr>
      <vt:lpstr>PowerPoint Presentation</vt:lpstr>
      <vt:lpstr>…Factors – Rate of Water Supply</vt:lpstr>
      <vt:lpstr>…Factors – Rate of Water Supply</vt:lpstr>
      <vt:lpstr>…Factors – Population</vt:lpstr>
      <vt:lpstr>…Factors – Type of Area Served</vt:lpstr>
      <vt:lpstr>…Factors – Effect of growth of population on per capita production</vt:lpstr>
      <vt:lpstr>Variation in the rate of sewage</vt:lpstr>
      <vt:lpstr>Variations…</vt:lpstr>
      <vt:lpstr>Empirical relationship b/n maximum and average rates of sewage flow in residential areas</vt:lpstr>
      <vt:lpstr>Empirical…</vt:lpstr>
      <vt:lpstr>Data from Indian Towns</vt:lpstr>
      <vt:lpstr>PowerPoint Presentation</vt:lpstr>
      <vt:lpstr>PowerPoint Presentation</vt:lpstr>
      <vt:lpstr>Variation in network components</vt:lpstr>
      <vt:lpstr>Variation… Design flow</vt:lpstr>
      <vt:lpstr>Factor of average of flow</vt:lpstr>
      <vt:lpstr>Minimum Flow</vt:lpstr>
      <vt:lpstr>Storm Water / Storm Sewage</vt:lpstr>
      <vt:lpstr>Storm…/Introduction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Storm…/Quantity-Factors</vt:lpstr>
      <vt:lpstr>Storm…/Quantity-Factors/Rainfall /Intensity</vt:lpstr>
      <vt:lpstr>Storm…/Quantity-Factors/Rainfall /Intensity</vt:lpstr>
      <vt:lpstr>Storm…/Quantity-Factors/Rainfall /Intensity</vt:lpstr>
      <vt:lpstr>PowerPoint Presentation</vt:lpstr>
      <vt:lpstr>PowerPoint Presentation</vt:lpstr>
      <vt:lpstr>PowerPoint Presentation</vt:lpstr>
      <vt:lpstr>PowerPoint Presentation</vt:lpstr>
      <vt:lpstr>Storm…/Quantity-Factors/Rainfall /Intensity</vt:lpstr>
      <vt:lpstr>Storm…/Quantity-Factors/Rainfall /Intensity</vt:lpstr>
      <vt:lpstr>Storm…/Quantity-Factors/Rainfall /Intensity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Storm…/Quantity-Methods of Estimation</vt:lpstr>
      <vt:lpstr>Storm…/Quantity-Methods of Estimation</vt:lpstr>
      <vt:lpstr>PowerPoint Presentation</vt:lpstr>
      <vt:lpstr>PowerPoint Presentation</vt:lpstr>
      <vt:lpstr>Storm…/Quantity-Methods of Estimation/Run-off coefficient</vt:lpstr>
      <vt:lpstr>Storm…/Quantity-Methods of Estimation</vt:lpstr>
      <vt:lpstr>Storm…/Quantity-Methods of Estimation</vt:lpstr>
      <vt:lpstr>Storm…/Quantity-Methods of Estimation/ Intensity</vt:lpstr>
      <vt:lpstr>Storm…/Quantity-Methods of Estimation</vt:lpstr>
      <vt:lpstr>Storm…/Quantity-Methods of Estimation</vt:lpstr>
      <vt:lpstr>Storm…/Quantity-Methods of Estimation</vt:lpstr>
      <vt:lpstr>Storm…/Quantity-Methods of Estimation</vt:lpstr>
      <vt:lpstr>Storm…/Quantity-Methods of Estimation</vt:lpstr>
      <vt:lpstr>Example 1 </vt:lpstr>
      <vt:lpstr>… Example 1 </vt:lpstr>
      <vt:lpstr>Example 2</vt:lpstr>
      <vt:lpstr>…Example 2</vt:lpstr>
    </vt:vector>
  </TitlesOfParts>
  <LinksUpToDate>false</LinksUpToDate>
  <SharedDoc>false</SharedDoc>
  <HyperlinksChanged>false</HyperlinksChanged>
  <AppVersion>16.0009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SEWERAGE  and  URBAN DRAINAGE</dc:title>
  <dc:creator>Vostro-3550 L(64bit)</dc:creator>
  <cp:lastModifiedBy>Geremew S. Gebrie</cp:lastModifiedBy>
  <cp:revision>68</cp:revision>
  <dcterms:created xsi:type="dcterms:W3CDTF">2013-02-20T20:08:19Z</dcterms:created>
  <dcterms:modified xsi:type="dcterms:W3CDTF">2019-05-09T09:26:02Z</dcterms:modified>
</cp:coreProperties>
</file>