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6"/>
  </p:notesMasterIdLst>
  <p:sldIdLst>
    <p:sldId id="256" r:id="rId2"/>
    <p:sldId id="257" r:id="rId3"/>
    <p:sldId id="346" r:id="rId4"/>
    <p:sldId id="340" r:id="rId5"/>
    <p:sldId id="343" r:id="rId6"/>
    <p:sldId id="344" r:id="rId7"/>
    <p:sldId id="353" r:id="rId8"/>
    <p:sldId id="351" r:id="rId9"/>
    <p:sldId id="345" r:id="rId10"/>
    <p:sldId id="354" r:id="rId11"/>
    <p:sldId id="352" r:id="rId12"/>
    <p:sldId id="347" r:id="rId13"/>
    <p:sldId id="362" r:id="rId14"/>
    <p:sldId id="349" r:id="rId15"/>
    <p:sldId id="350" r:id="rId16"/>
    <p:sldId id="355" r:id="rId17"/>
    <p:sldId id="356" r:id="rId18"/>
    <p:sldId id="357" r:id="rId19"/>
    <p:sldId id="358" r:id="rId20"/>
    <p:sldId id="359" r:id="rId21"/>
    <p:sldId id="360" r:id="rId22"/>
    <p:sldId id="361" r:id="rId23"/>
    <p:sldId id="364" r:id="rId24"/>
    <p:sldId id="363" r:id="rId25"/>
    <p:sldId id="365" r:id="rId26"/>
    <p:sldId id="366" r:id="rId27"/>
    <p:sldId id="367" r:id="rId28"/>
    <p:sldId id="368" r:id="rId29"/>
    <p:sldId id="369" r:id="rId30"/>
    <p:sldId id="370" r:id="rId31"/>
    <p:sldId id="371" r:id="rId32"/>
    <p:sldId id="372" r:id="rId33"/>
    <p:sldId id="373" r:id="rId34"/>
    <p:sldId id="374" r:id="rId35"/>
    <p:sldId id="375" r:id="rId36"/>
    <p:sldId id="377" r:id="rId37"/>
    <p:sldId id="378" r:id="rId38"/>
    <p:sldId id="379" r:id="rId39"/>
    <p:sldId id="380" r:id="rId40"/>
    <p:sldId id="381" r:id="rId41"/>
    <p:sldId id="382" r:id="rId42"/>
    <p:sldId id="384" r:id="rId43"/>
    <p:sldId id="383" r:id="rId44"/>
    <p:sldId id="385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3"/>
    <p:restoredTop sz="93069"/>
  </p:normalViewPr>
  <p:slideViewPr>
    <p:cSldViewPr>
      <p:cViewPr varScale="1">
        <p:scale>
          <a:sx n="97" d="100"/>
          <a:sy n="97" d="100"/>
        </p:scale>
        <p:origin x="23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07A5A-5DB7-4548-AC44-E29E03B87C19}" type="datetimeFigureOut">
              <a:rPr lang="en-US" smtClean="0"/>
              <a:pPr/>
              <a:t>5/16/19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E54B1-1876-44BA-87E2-09FCC6279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7FAD-6D50-4622-BCB9-F6FC0B81044E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AB4E-069A-4ED9-AE64-EDEA819C657F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77A2-CCFB-4404-BEB8-A44F1282AE2E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CA4F-A678-4F1A-BEF2-70EC40789856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7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1071F-5148-4EFB-A15C-706448C2EBD7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7B91-EC2B-4629-A997-EEAFA0144296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31" y="1859759"/>
            <a:ext cx="4041775" cy="65484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3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514603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BA096-83AA-429D-A58B-034BC695EF9C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363B-1758-40D8-9E13-A0A47AEB7379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6740-69C1-4979-8307-5FA6D9FCDD28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4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CF14-2727-4D20-9CCB-7362C5DF812F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8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9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24B1-70F5-46C0-A276-1A7D8CBA49B6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4"/>
            <a:ext cx="609600" cy="365125"/>
          </a:xfrm>
        </p:spPr>
        <p:txBody>
          <a:bodyPr/>
          <a:lstStyle/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8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3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7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2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2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B5E2EF-1BF3-40F3-85C4-652E5E52F431}" type="datetime1">
              <a:rPr lang="en-US" smtClean="0"/>
              <a:pPr/>
              <a:t>5/16/19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4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Geremew Sahilu (PhD)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3C4EA1-B971-49EB-83F0-3B835DB441C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4"/>
            <a:ext cx="7772400" cy="1695450"/>
          </a:xfrm>
        </p:spPr>
        <p:txBody>
          <a:bodyPr>
            <a:normAutofit fontScale="90000"/>
          </a:bodyPr>
          <a:lstStyle/>
          <a:p>
            <a:r>
              <a:rPr lang="en-US" dirty="0"/>
              <a:t>SEWERAGE </a:t>
            </a:r>
            <a:br>
              <a:rPr lang="en-US" dirty="0"/>
            </a:br>
            <a:r>
              <a:rPr lang="en-US" dirty="0"/>
              <a:t>and </a:t>
            </a:r>
            <a:br>
              <a:rPr lang="en-US" dirty="0"/>
            </a:br>
            <a:r>
              <a:rPr lang="en-US" dirty="0"/>
              <a:t>URBAN DRAINAGE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733800"/>
            <a:ext cx="7854696" cy="1752600"/>
          </a:xfrm>
        </p:spPr>
        <p:txBody>
          <a:bodyPr/>
          <a:lstStyle/>
          <a:p>
            <a:r>
              <a:rPr lang="en-US" dirty="0"/>
              <a:t>Lecture 4 – Hydraulic Design of Sewers</a:t>
            </a:r>
          </a:p>
          <a:p>
            <a:r>
              <a:rPr lang="en-US" dirty="0" err="1">
                <a:solidFill>
                  <a:srgbClr val="FF0000"/>
                </a:solidFill>
              </a:rPr>
              <a:t>Geremew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Sahilu</a:t>
            </a:r>
            <a:r>
              <a:rPr lang="en-US" dirty="0">
                <a:solidFill>
                  <a:srgbClr val="FF0000"/>
                </a:solidFill>
              </a:rPr>
              <a:t> (PhD)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err="1"/>
              <a:t>Bazin’s</a:t>
            </a:r>
            <a:r>
              <a:rPr lang="en-US" sz="3600" b="1" dirty="0"/>
              <a:t> Constant 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Nature of Surface of Sewer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Value of 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Rough</a:t>
                      </a:r>
                      <a:r>
                        <a:rPr lang="en-US" sz="2400" baseline="0" dirty="0"/>
                        <a:t> earthen channels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Good earthen</a:t>
                      </a:r>
                      <a:r>
                        <a:rPr lang="en-US" sz="2400" baseline="0" dirty="0"/>
                        <a:t> channels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Smooth rubble</a:t>
                      </a:r>
                      <a:r>
                        <a:rPr lang="en-US" sz="2400" baseline="0" dirty="0"/>
                        <a:t> masonry surface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0.833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Rough brick and concrete surface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Smooth brick and concrete surface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Very smooth surfaces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60198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As a rough guide for sewers K = 0.3 can be taken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Manning ‘n’ values for various materials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22532" name="Picture 4" descr="~AUT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05000"/>
            <a:ext cx="8305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5. </a:t>
            </a:r>
            <a:r>
              <a:rPr lang="en-US" b="1" dirty="0">
                <a:solidFill>
                  <a:srgbClr val="FF0000"/>
                </a:solidFill>
              </a:rPr>
              <a:t>Crimp’s and Burge’s Formula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/>
              <a:t>V = 83.45 R</a:t>
            </a:r>
            <a:r>
              <a:rPr lang="en-US" b="1" baseline="30000" dirty="0"/>
              <a:t>2/3</a:t>
            </a:r>
            <a:r>
              <a:rPr lang="en-US" b="1" dirty="0"/>
              <a:t> S</a:t>
            </a:r>
            <a:r>
              <a:rPr lang="en-US" b="1" baseline="30000" dirty="0"/>
              <a:t>1/2</a:t>
            </a:r>
            <a:endParaRPr lang="en-US" dirty="0"/>
          </a:p>
          <a:p>
            <a:pPr>
              <a:buNone/>
            </a:pPr>
            <a:r>
              <a:rPr lang="en-US" sz="2000" dirty="0"/>
              <a:t>	Where V, R and S are as given in </a:t>
            </a:r>
            <a:r>
              <a:rPr lang="en-US" sz="2000" dirty="0" err="1"/>
              <a:t>Chezy’s</a:t>
            </a:r>
            <a:r>
              <a:rPr lang="en-US" sz="2000" dirty="0"/>
              <a:t> formula and it is developed from Manning’s formula by putting value of n = 0.012; It is most commonly used in U.K.</a:t>
            </a:r>
          </a:p>
          <a:p>
            <a:pPr>
              <a:buNone/>
            </a:pPr>
            <a:r>
              <a:rPr lang="en-US" sz="2000" b="1" dirty="0">
                <a:solidFill>
                  <a:srgbClr val="FF0000"/>
                </a:solidFill>
              </a:rPr>
              <a:t>6. Hazen and William’s Formula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b="1" dirty="0"/>
              <a:t> V = 0.85 CR</a:t>
            </a:r>
            <a:r>
              <a:rPr lang="en-US" b="1" baseline="30000" dirty="0"/>
              <a:t>0.63</a:t>
            </a:r>
            <a:r>
              <a:rPr lang="en-US" b="1" dirty="0"/>
              <a:t> S</a:t>
            </a:r>
            <a:r>
              <a:rPr lang="en-US" b="1" baseline="30000" dirty="0"/>
              <a:t>0.54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C is constant whose values for different types of surfaces are given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Hydraulic Design … Formulae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Values of C in Hazen and William’s Formula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Type of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Value of </a:t>
                      </a:r>
                      <a:r>
                        <a:rPr lang="en-US" sz="2400" baseline="0" dirty="0"/>
                        <a:t> C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Stone</a:t>
                      </a:r>
                      <a:r>
                        <a:rPr lang="en-US" sz="2400" baseline="0" dirty="0"/>
                        <a:t>ware pipes in good condition, cement lined pipes etc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Wood stave pipe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New C.I. pipe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Pipe with very smooth inside surface (PVC…)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Brick</a:t>
                      </a:r>
                      <a:r>
                        <a:rPr lang="en-US" sz="2400" baseline="0" dirty="0"/>
                        <a:t> sewers in good condition and C.I. pipe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of Sewers can be simplified by using </a:t>
            </a:r>
            <a:r>
              <a:rPr lang="en-US" dirty="0">
                <a:solidFill>
                  <a:srgbClr val="FF0000"/>
                </a:solidFill>
              </a:rPr>
              <a:t>tables and/or  monograms</a:t>
            </a:r>
          </a:p>
          <a:p>
            <a:r>
              <a:rPr lang="en-US" dirty="0"/>
              <a:t>Various tables are developed using mainly Manning’s formula or its derivatives like Crimps formula</a:t>
            </a:r>
          </a:p>
          <a:p>
            <a:r>
              <a:rPr lang="en-US" dirty="0"/>
              <a:t>Usually tables are developed using fixed n = 0.013 and for other n values ratio is used to determine velocity or flow</a:t>
            </a:r>
          </a:p>
          <a:p>
            <a:r>
              <a:rPr lang="en-US" dirty="0"/>
              <a:t>Values for various grades can also be referred from such tables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Using Tables and Monograms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Minimum Velocity</a:t>
            </a:r>
          </a:p>
          <a:p>
            <a:r>
              <a:rPr lang="en-US" dirty="0"/>
              <a:t>To avoid silting up and choking of sewers a certain minimum velocity has to be maintained</a:t>
            </a:r>
          </a:p>
          <a:p>
            <a:r>
              <a:rPr lang="en-US" dirty="0"/>
              <a:t>Such a minimum velocity is known as </a:t>
            </a:r>
            <a:r>
              <a:rPr lang="en-US" b="1" i="1" dirty="0">
                <a:solidFill>
                  <a:srgbClr val="FF0000"/>
                </a:solidFill>
              </a:rPr>
              <a:t>self-cleansing velocity</a:t>
            </a:r>
          </a:p>
          <a:p>
            <a:r>
              <a:rPr lang="en-US" b="1" i="1" dirty="0">
                <a:solidFill>
                  <a:srgbClr val="FF0000"/>
                </a:solidFill>
              </a:rPr>
              <a:t>Self-cleansing velocity </a:t>
            </a:r>
            <a:r>
              <a:rPr lang="en-US" dirty="0"/>
              <a:t>can not be maintained for 24 hrs as sewage flow fluctuates and during </a:t>
            </a:r>
            <a:r>
              <a:rPr lang="en-US" dirty="0">
                <a:solidFill>
                  <a:srgbClr val="FF0000"/>
                </a:solidFill>
              </a:rPr>
              <a:t>minimum flow generally velocity developed is less than self-cleansing </a:t>
            </a:r>
          </a:p>
          <a:p>
            <a:r>
              <a:rPr lang="en-US" dirty="0"/>
              <a:t>To avoid trouble in sewers : </a:t>
            </a:r>
            <a:r>
              <a:rPr lang="en-US" dirty="0">
                <a:solidFill>
                  <a:srgbClr val="FF0000"/>
                </a:solidFill>
              </a:rPr>
              <a:t>having self –cleansing velocity at least once in a day </a:t>
            </a:r>
            <a:r>
              <a:rPr lang="en-US" dirty="0"/>
              <a:t>if possible twice is necessary.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Minimum and Maximum Velocity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Minimum Velocity…</a:t>
            </a:r>
          </a:p>
          <a:p>
            <a:r>
              <a:rPr lang="en-US" b="1" dirty="0"/>
              <a:t>Shield formula </a:t>
            </a:r>
          </a:p>
          <a:p>
            <a:pPr lvl="1"/>
            <a:r>
              <a:rPr lang="en-US" b="1" dirty="0">
                <a:solidFill>
                  <a:srgbClr val="00B0F0"/>
                </a:solidFill>
              </a:rPr>
              <a:t>V =</a:t>
            </a:r>
            <a:r>
              <a:rPr lang="en-US" b="1" dirty="0">
                <a:solidFill>
                  <a:srgbClr val="00B0F0"/>
                </a:solidFill>
                <a:sym typeface="Symbol"/>
              </a:rPr>
              <a:t></a:t>
            </a:r>
            <a:r>
              <a:rPr lang="en-US" b="1" dirty="0">
                <a:solidFill>
                  <a:srgbClr val="00B0F0"/>
                </a:solidFill>
              </a:rPr>
              <a:t>((8K/f)((</a:t>
            </a:r>
            <a:r>
              <a:rPr lang="en-US" b="1" dirty="0">
                <a:solidFill>
                  <a:srgbClr val="00B0F0"/>
                </a:solidFill>
                <a:sym typeface="Symbol"/>
              </a:rPr>
              <a:t></a:t>
            </a:r>
            <a:r>
              <a:rPr lang="en-US" b="1" baseline="-25000" dirty="0">
                <a:solidFill>
                  <a:srgbClr val="00B0F0"/>
                </a:solidFill>
                <a:sym typeface="Symbol"/>
              </a:rPr>
              <a:t>s</a:t>
            </a:r>
            <a:r>
              <a:rPr lang="en-US" b="1" dirty="0">
                <a:solidFill>
                  <a:srgbClr val="00B0F0"/>
                </a:solidFill>
                <a:sym typeface="Symbol"/>
              </a:rPr>
              <a:t> -  )/  )gd</a:t>
            </a:r>
            <a:r>
              <a:rPr lang="en-US" b="1" baseline="30000" dirty="0">
                <a:solidFill>
                  <a:srgbClr val="00B0F0"/>
                </a:solidFill>
                <a:sym typeface="Symbol"/>
              </a:rPr>
              <a:t>1/2</a:t>
            </a:r>
            <a:endParaRPr lang="en-US" b="1" baseline="30000" dirty="0">
              <a:solidFill>
                <a:srgbClr val="00B0F0"/>
              </a:solidFill>
            </a:endParaRPr>
          </a:p>
          <a:p>
            <a:pPr lvl="2"/>
            <a:r>
              <a:rPr lang="en-US" b="1" dirty="0"/>
              <a:t>Where f = Darcy’s coefficient of friction having a value of 0.03 for usual types of sewers</a:t>
            </a:r>
          </a:p>
          <a:p>
            <a:pPr lvl="2"/>
            <a:r>
              <a:rPr lang="en-US" b="1" dirty="0"/>
              <a:t>K = Characteristics of solid particles carried in suspension by sewage. Its values in SI units varies from 0.06 to 0.04 for organic and inorganic solids, respectively</a:t>
            </a:r>
          </a:p>
          <a:p>
            <a:pPr lvl="2"/>
            <a:r>
              <a:rPr lang="en-US" b="1" dirty="0"/>
              <a:t> </a:t>
            </a:r>
            <a:r>
              <a:rPr lang="en-US" b="1" dirty="0">
                <a:sym typeface="Symbol"/>
              </a:rPr>
              <a:t></a:t>
            </a:r>
            <a:r>
              <a:rPr lang="en-US" b="1" baseline="-25000" dirty="0">
                <a:sym typeface="Symbol"/>
              </a:rPr>
              <a:t>s </a:t>
            </a:r>
            <a:r>
              <a:rPr lang="en-US" b="1" dirty="0">
                <a:sym typeface="Symbol"/>
              </a:rPr>
              <a:t>= Specific gravity of the particles. For inorganic particles 2.65 and for organic 1.2</a:t>
            </a:r>
          </a:p>
          <a:p>
            <a:pPr lvl="2"/>
            <a:r>
              <a:rPr lang="en-US" b="1" dirty="0">
                <a:sym typeface="Symbol"/>
              </a:rPr>
              <a:t> = Specific gravity of transporting liquid which is water in the case of sewage – approximately 1.</a:t>
            </a:r>
          </a:p>
          <a:p>
            <a:pPr lvl="2"/>
            <a:r>
              <a:rPr lang="en-US" b="1" dirty="0">
                <a:sym typeface="Symbol"/>
              </a:rPr>
              <a:t>g = gravitational constant</a:t>
            </a:r>
          </a:p>
          <a:p>
            <a:pPr lvl="2"/>
            <a:r>
              <a:rPr lang="en-US" b="1" dirty="0">
                <a:sym typeface="Symbol"/>
              </a:rPr>
              <a:t>d = diameter of the particle to be carried in suspension in mm </a:t>
            </a: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Minimum and Maximum Velocity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Minimum Velocity…</a:t>
            </a:r>
          </a:p>
          <a:p>
            <a:pPr lvl="1"/>
            <a:r>
              <a:rPr lang="en-US" dirty="0"/>
              <a:t>Sewage usually contains particles of coarser </a:t>
            </a:r>
            <a:r>
              <a:rPr lang="en-US" dirty="0">
                <a:solidFill>
                  <a:srgbClr val="FF0000"/>
                </a:solidFill>
              </a:rPr>
              <a:t>sand 1 mm (S.G. 2.65)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organic solids of diameter of 5 mm (S.G. 1.2)</a:t>
            </a:r>
          </a:p>
          <a:p>
            <a:pPr lvl="1"/>
            <a:r>
              <a:rPr lang="en-US" dirty="0"/>
              <a:t>Velocity essential to keep this particles in suspension is </a:t>
            </a:r>
            <a:r>
              <a:rPr lang="en-US" dirty="0">
                <a:solidFill>
                  <a:srgbClr val="FF0000"/>
                </a:solidFill>
              </a:rPr>
              <a:t>0.5 m/s </a:t>
            </a:r>
            <a:r>
              <a:rPr lang="en-US" dirty="0"/>
              <a:t>hence sewers should be designed to develop </a:t>
            </a:r>
            <a:r>
              <a:rPr lang="en-US" dirty="0">
                <a:solidFill>
                  <a:srgbClr val="FF0000"/>
                </a:solidFill>
              </a:rPr>
              <a:t>at least 0.5 m/s </a:t>
            </a:r>
          </a:p>
          <a:p>
            <a:pPr lvl="1"/>
            <a:r>
              <a:rPr lang="en-US" dirty="0"/>
              <a:t>For </a:t>
            </a:r>
            <a:r>
              <a:rPr lang="en-US" dirty="0">
                <a:solidFill>
                  <a:srgbClr val="FF0000"/>
                </a:solidFill>
              </a:rPr>
              <a:t>design purpose </a:t>
            </a:r>
            <a:r>
              <a:rPr lang="en-US" dirty="0"/>
              <a:t>average velocity may be assumed </a:t>
            </a:r>
            <a:r>
              <a:rPr lang="en-US" dirty="0">
                <a:solidFill>
                  <a:srgbClr val="FF0000"/>
                </a:solidFill>
              </a:rPr>
              <a:t>twice the absolute minimum - 1 m/s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Minimum and Maximum Velocity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Minimum Velocity…</a:t>
            </a:r>
          </a:p>
          <a:p>
            <a:r>
              <a:rPr lang="en-US" b="1" dirty="0"/>
              <a:t>Besides transportation certain minimum velocity should be kept for: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Economical reasons </a:t>
            </a:r>
            <a:r>
              <a:rPr lang="en-US" b="1" dirty="0"/>
              <a:t>since very low velocities require </a:t>
            </a:r>
            <a:r>
              <a:rPr lang="en-US" b="1" dirty="0">
                <a:solidFill>
                  <a:srgbClr val="FF0000"/>
                </a:solidFill>
              </a:rPr>
              <a:t>greater cross-sectional area </a:t>
            </a:r>
            <a:r>
              <a:rPr lang="en-US" b="1" dirty="0"/>
              <a:t>for a particular flow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Hygienic and economical reasons </a:t>
            </a:r>
            <a:r>
              <a:rPr lang="en-US" b="1" dirty="0"/>
              <a:t>since slow velocity implies </a:t>
            </a:r>
            <a:r>
              <a:rPr lang="en-US" b="1" dirty="0">
                <a:solidFill>
                  <a:srgbClr val="FF0000"/>
                </a:solidFill>
              </a:rPr>
              <a:t>longer time for the sewage to reach sewer outfall </a:t>
            </a:r>
            <a:r>
              <a:rPr lang="en-US" b="1" dirty="0"/>
              <a:t>this makes the sewage </a:t>
            </a:r>
            <a:r>
              <a:rPr lang="en-US" b="1" dirty="0">
                <a:solidFill>
                  <a:srgbClr val="FF0000"/>
                </a:solidFill>
              </a:rPr>
              <a:t>stale and highly septic affecting sewer material </a:t>
            </a:r>
            <a:r>
              <a:rPr lang="en-US" b="1" dirty="0"/>
              <a:t>and staff in handling 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Larger velocities are required</a:t>
            </a:r>
            <a:r>
              <a:rPr lang="en-US" b="1" dirty="0"/>
              <a:t> to ensure that as soon as sewage is developed it reaches the outfall point within the </a:t>
            </a:r>
            <a:r>
              <a:rPr lang="en-US" b="1" dirty="0">
                <a:solidFill>
                  <a:srgbClr val="FF0000"/>
                </a:solidFill>
              </a:rPr>
              <a:t>shortest time possible while it is Fresh – which is easy to handle</a:t>
            </a:r>
          </a:p>
          <a:p>
            <a:pPr lvl="1"/>
            <a:endParaRPr lang="en-US" b="1" dirty="0"/>
          </a:p>
          <a:p>
            <a:endParaRPr lang="en-US" b="1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Minimum and Maximum Velocity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Self-cleansing Velocity and Grades</a:t>
            </a:r>
          </a:p>
          <a:p>
            <a:pPr lvl="1"/>
            <a:r>
              <a:rPr lang="en-US" b="1" dirty="0"/>
              <a:t>Velocity of flow in sewers depends on </a:t>
            </a: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Longitudinal slope or gradient</a:t>
            </a: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Hydraulic radius</a:t>
            </a: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Coefficient of Roughness</a:t>
            </a:r>
          </a:p>
          <a:p>
            <a:pPr lvl="1"/>
            <a:r>
              <a:rPr lang="en-US" b="1" dirty="0"/>
              <a:t>Coefficient of roughness is considered as constant for same sewer material hence slope and hydraulic radius are the major variables</a:t>
            </a:r>
          </a:p>
          <a:p>
            <a:pPr lvl="1"/>
            <a:r>
              <a:rPr lang="en-US" b="1" dirty="0"/>
              <a:t>For a particular </a:t>
            </a:r>
            <a:r>
              <a:rPr lang="en-US" b="1" dirty="0">
                <a:solidFill>
                  <a:srgbClr val="FF0000"/>
                </a:solidFill>
              </a:rPr>
              <a:t>depth and discharge </a:t>
            </a:r>
            <a:r>
              <a:rPr lang="en-US" b="1" dirty="0"/>
              <a:t>the flow velocity is </a:t>
            </a:r>
            <a:r>
              <a:rPr lang="en-US" b="1" dirty="0">
                <a:solidFill>
                  <a:srgbClr val="FF0000"/>
                </a:solidFill>
              </a:rPr>
              <a:t>governed by slope.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Hence, determining the slope of sewer that will result in cleansing velocity the main task of a designer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Minimum and Maximum Velocity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91000" cy="43735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History/Current Status </a:t>
            </a:r>
          </a:p>
          <a:p>
            <a:r>
              <a:rPr lang="en-US" dirty="0"/>
              <a:t>Principle of Sanitation</a:t>
            </a:r>
          </a:p>
          <a:p>
            <a:r>
              <a:rPr lang="en-US" dirty="0"/>
              <a:t>Collection and Conveyance of Sewage</a:t>
            </a:r>
          </a:p>
          <a:p>
            <a:r>
              <a:rPr lang="en-US" dirty="0"/>
              <a:t>Wastewater flow rates</a:t>
            </a:r>
          </a:p>
          <a:p>
            <a:r>
              <a:rPr lang="en-US" b="1" dirty="0">
                <a:solidFill>
                  <a:srgbClr val="FF0000"/>
                </a:solidFill>
              </a:rPr>
              <a:t>Hydraulic Design of Sewers</a:t>
            </a:r>
          </a:p>
          <a:p>
            <a:r>
              <a:rPr lang="en-US" dirty="0"/>
              <a:t>Sewer Appurtenances</a:t>
            </a:r>
          </a:p>
          <a:p>
            <a:r>
              <a:rPr lang="en-US" dirty="0"/>
              <a:t>Sanitary Engineering pumps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10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Natural Methods of Wastewater Disposal</a:t>
            </a:r>
          </a:p>
          <a:p>
            <a:r>
              <a:rPr lang="en-US" dirty="0"/>
              <a:t>Primary Treatment of Sewage</a:t>
            </a:r>
          </a:p>
          <a:p>
            <a:r>
              <a:rPr lang="en-US" dirty="0"/>
              <a:t>Biological Treatment of Sewage</a:t>
            </a:r>
          </a:p>
          <a:p>
            <a:r>
              <a:rPr lang="en-US" dirty="0"/>
              <a:t>Tertiary Treatment System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Gradient Values for specific velocities </a:t>
            </a:r>
            <a:br>
              <a:rPr lang="en-US" sz="2800" b="1" dirty="0"/>
            </a:br>
            <a:r>
              <a:rPr lang="en-US" sz="2800" b="1" dirty="0"/>
              <a:t>(according to Crimp’s and Burge’s Formula)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885952"/>
          <a:ext cx="8229600" cy="597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800" dirty="0"/>
                        <a:t>Slopes 1 in … for developing a velocity of  … (m/sec)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Diameter (mm)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0.75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0.9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1.05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/>
              <a:t>Self-cleansing velocity for different </a:t>
            </a:r>
            <a:br>
              <a:rPr lang="en-US" sz="3600" b="1" dirty="0"/>
            </a:br>
            <a:r>
              <a:rPr lang="en-US" sz="3600" b="1" dirty="0"/>
              <a:t>sizes of sewer (</a:t>
            </a:r>
            <a:r>
              <a:rPr lang="en-US" sz="3600" b="1" dirty="0" err="1"/>
              <a:t>Badwin</a:t>
            </a:r>
            <a:r>
              <a:rPr lang="en-US" sz="3600" b="1" dirty="0"/>
              <a:t> Latham)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Diameter (mm)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Self-cleansing</a:t>
                      </a:r>
                      <a:r>
                        <a:rPr lang="en-US" sz="2400" b="1" baseline="0" dirty="0"/>
                        <a:t> velocity in m/sec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1" dirty="0"/>
                        <a:t>150 - 300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1" dirty="0"/>
                        <a:t>300 - 600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b="1" dirty="0"/>
                        <a:t>above</a:t>
                      </a:r>
                      <a:r>
                        <a:rPr lang="en-US" sz="2400" b="1" baseline="0" dirty="0"/>
                        <a:t> 600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900" b="1" dirty="0">
                <a:solidFill>
                  <a:srgbClr val="FF0000"/>
                </a:solidFill>
              </a:rPr>
              <a:t>Limiting Velocities in Sewers</a:t>
            </a:r>
          </a:p>
          <a:p>
            <a:pPr lvl="1"/>
            <a:r>
              <a:rPr lang="en-US" sz="3400" dirty="0"/>
              <a:t>Sewers for domestic sewage should be designed that the velocity of flow </a:t>
            </a:r>
            <a:r>
              <a:rPr lang="en-US" sz="3400" dirty="0">
                <a:solidFill>
                  <a:srgbClr val="FF0000"/>
                </a:solidFill>
              </a:rPr>
              <a:t>does not go below 0.6 m/sec</a:t>
            </a:r>
            <a:r>
              <a:rPr lang="en-US" sz="3400" dirty="0"/>
              <a:t> but in general </a:t>
            </a:r>
            <a:r>
              <a:rPr lang="en-US" sz="3400" dirty="0">
                <a:solidFill>
                  <a:srgbClr val="FF0000"/>
                </a:solidFill>
              </a:rPr>
              <a:t>velocity of 0.9 m/sec is desirable</a:t>
            </a:r>
          </a:p>
          <a:p>
            <a:pPr lvl="1"/>
            <a:r>
              <a:rPr lang="en-US" sz="3400" dirty="0"/>
              <a:t>Likewise, it is also desirable to</a:t>
            </a:r>
            <a:r>
              <a:rPr lang="en-US" sz="3400" dirty="0">
                <a:solidFill>
                  <a:srgbClr val="FF0000"/>
                </a:solidFill>
              </a:rPr>
              <a:t> limit velocity of flow to about 3 m/sec</a:t>
            </a:r>
            <a:r>
              <a:rPr lang="en-US" sz="3400" dirty="0"/>
              <a:t>, though, </a:t>
            </a:r>
            <a:r>
              <a:rPr lang="en-US" sz="3400" dirty="0">
                <a:solidFill>
                  <a:srgbClr val="FF0000"/>
                </a:solidFill>
              </a:rPr>
              <a:t>greater  velocity will not usually create any adverse effect </a:t>
            </a:r>
            <a:r>
              <a:rPr lang="en-US" sz="3400" dirty="0"/>
              <a:t>unless </a:t>
            </a:r>
            <a:r>
              <a:rPr lang="en-US" sz="3400" dirty="0">
                <a:solidFill>
                  <a:srgbClr val="FF0000"/>
                </a:solidFill>
              </a:rPr>
              <a:t>undesirable amount of grit </a:t>
            </a:r>
            <a:r>
              <a:rPr lang="en-US" sz="3400" dirty="0"/>
              <a:t>is carried in the sewage</a:t>
            </a:r>
          </a:p>
          <a:p>
            <a:pPr lvl="1"/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Minimum and Maximum Velocity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Limiting Velocities in Sewers</a:t>
            </a:r>
            <a:endParaRPr lang="en-US" b="1" dirty="0"/>
          </a:p>
          <a:p>
            <a:pPr lvl="1"/>
            <a:r>
              <a:rPr lang="en-US" sz="3400" b="1" dirty="0"/>
              <a:t>At </a:t>
            </a:r>
            <a:r>
              <a:rPr lang="en-US" sz="3400" b="1" dirty="0">
                <a:solidFill>
                  <a:srgbClr val="FF0000"/>
                </a:solidFill>
              </a:rPr>
              <a:t>higher velocities </a:t>
            </a:r>
            <a:r>
              <a:rPr lang="en-US" sz="3400" b="1" dirty="0"/>
              <a:t>solid particles (grit) are dragged over the sewer </a:t>
            </a:r>
            <a:r>
              <a:rPr lang="en-US" sz="3400" b="1" dirty="0">
                <a:solidFill>
                  <a:srgbClr val="FF0000"/>
                </a:solidFill>
              </a:rPr>
              <a:t>causing rubbing action</a:t>
            </a:r>
            <a:r>
              <a:rPr lang="en-US" sz="3400" b="1" dirty="0"/>
              <a:t> and </a:t>
            </a:r>
            <a:r>
              <a:rPr lang="en-US" sz="3400" b="1" dirty="0">
                <a:solidFill>
                  <a:srgbClr val="FF0000"/>
                </a:solidFill>
              </a:rPr>
              <a:t>damaging the sewer inner</a:t>
            </a:r>
            <a:r>
              <a:rPr lang="en-US" sz="3400" b="1" dirty="0"/>
              <a:t> surface reducing the life time of sewer</a:t>
            </a:r>
          </a:p>
          <a:p>
            <a:pPr lvl="1"/>
            <a:r>
              <a:rPr lang="en-US" sz="3400" b="1" dirty="0"/>
              <a:t>In</a:t>
            </a:r>
            <a:r>
              <a:rPr lang="en-US" sz="3400" b="1" dirty="0">
                <a:solidFill>
                  <a:srgbClr val="FF0000"/>
                </a:solidFill>
              </a:rPr>
              <a:t> hilly </a:t>
            </a:r>
            <a:r>
              <a:rPr lang="en-US" sz="3400" b="1" dirty="0"/>
              <a:t>areas such problem is prominent because of </a:t>
            </a:r>
            <a:r>
              <a:rPr lang="en-US" sz="3400" b="1" dirty="0">
                <a:solidFill>
                  <a:srgbClr val="FF0000"/>
                </a:solidFill>
              </a:rPr>
              <a:t>steep slope and presence of grit </a:t>
            </a:r>
            <a:r>
              <a:rPr lang="en-US" sz="3400" b="1" dirty="0"/>
              <a:t>is more in sewage</a:t>
            </a:r>
          </a:p>
          <a:p>
            <a:pPr lvl="1"/>
            <a:r>
              <a:rPr lang="en-US" sz="3400" b="1" dirty="0"/>
              <a:t>Thus </a:t>
            </a:r>
            <a:r>
              <a:rPr lang="en-US" sz="3400" b="1" dirty="0">
                <a:solidFill>
                  <a:srgbClr val="FF0000"/>
                </a:solidFill>
              </a:rPr>
              <a:t>maximum velocity </a:t>
            </a:r>
            <a:r>
              <a:rPr lang="en-US" sz="3400" b="1" dirty="0"/>
              <a:t>should be </a:t>
            </a:r>
            <a:r>
              <a:rPr lang="en-US" sz="3400" b="1" dirty="0">
                <a:solidFill>
                  <a:srgbClr val="FF0000"/>
                </a:solidFill>
              </a:rPr>
              <a:t>limited </a:t>
            </a:r>
            <a:r>
              <a:rPr lang="en-US" sz="3400" b="1" dirty="0"/>
              <a:t>to avoid this phenomenon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Minimum and Maximum Velocity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/>
              <a:t>Limiting Maximum Velocities in Sewers that should not be exceeded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5"/>
          <a:ext cx="8229600" cy="2871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12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Type of sewer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Velocity (m/sec)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128">
                <a:tc>
                  <a:txBody>
                    <a:bodyPr/>
                    <a:lstStyle/>
                    <a:p>
                      <a:r>
                        <a:rPr lang="en-US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Brick sewers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2.0 – 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128">
                <a:tc>
                  <a:txBody>
                    <a:bodyPr/>
                    <a:lstStyle/>
                    <a:p>
                      <a:r>
                        <a:rPr lang="en-US" sz="2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Stoneware or  vitrified clay sewers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3.0 – 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128">
                <a:tc>
                  <a:txBody>
                    <a:bodyPr/>
                    <a:lstStyle/>
                    <a:p>
                      <a:r>
                        <a:rPr lang="en-US" sz="2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Concrete sewers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2.5 – 3.0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128">
                <a:tc>
                  <a:txBody>
                    <a:bodyPr/>
                    <a:lstStyle/>
                    <a:p>
                      <a:r>
                        <a:rPr lang="en-US" sz="2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Cast iron sewers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3.5 – 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Effect of Variation in Flow on Velocity</a:t>
            </a:r>
          </a:p>
          <a:p>
            <a:pPr lvl="1"/>
            <a:r>
              <a:rPr lang="en-US" dirty="0"/>
              <a:t>Sewage flow in sewers </a:t>
            </a:r>
            <a:r>
              <a:rPr lang="en-US" dirty="0">
                <a:solidFill>
                  <a:srgbClr val="FF0000"/>
                </a:solidFill>
              </a:rPr>
              <a:t>is not constant </a:t>
            </a:r>
            <a:r>
              <a:rPr lang="en-US" dirty="0"/>
              <a:t>but varies with </a:t>
            </a:r>
            <a:r>
              <a:rPr lang="en-US" dirty="0">
                <a:solidFill>
                  <a:srgbClr val="FF0000"/>
                </a:solidFill>
              </a:rPr>
              <a:t>time</a:t>
            </a:r>
          </a:p>
          <a:p>
            <a:pPr lvl="1"/>
            <a:r>
              <a:rPr lang="en-US" dirty="0"/>
              <a:t>Such variation affects, </a:t>
            </a:r>
            <a:r>
              <a:rPr lang="en-US" dirty="0">
                <a:solidFill>
                  <a:srgbClr val="FF0000"/>
                </a:solidFill>
              </a:rPr>
              <a:t>depth of flow </a:t>
            </a:r>
            <a:r>
              <a:rPr lang="en-US" dirty="0"/>
              <a:t>which in turn has impact on </a:t>
            </a:r>
            <a:r>
              <a:rPr lang="en-US" dirty="0">
                <a:solidFill>
                  <a:srgbClr val="FF0000"/>
                </a:solidFill>
              </a:rPr>
              <a:t>hydraulic radius </a:t>
            </a:r>
            <a:r>
              <a:rPr lang="en-US" dirty="0"/>
              <a:t>and hence </a:t>
            </a:r>
            <a:r>
              <a:rPr lang="en-US" dirty="0">
                <a:solidFill>
                  <a:srgbClr val="FF0000"/>
                </a:solidFill>
              </a:rPr>
              <a:t>velocity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Effect of variation of flow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Patterns of variation </a:t>
            </a:r>
            <a:r>
              <a:rPr lang="en-US" dirty="0"/>
              <a:t>in velocity and other characteristic of flow </a:t>
            </a:r>
            <a:r>
              <a:rPr lang="en-US" dirty="0">
                <a:solidFill>
                  <a:srgbClr val="FF0000"/>
                </a:solidFill>
              </a:rPr>
              <a:t>are function of the sewer shape</a:t>
            </a:r>
          </a:p>
          <a:p>
            <a:r>
              <a:rPr lang="en-US" dirty="0">
                <a:solidFill>
                  <a:srgbClr val="FF0000"/>
                </a:solidFill>
              </a:rPr>
              <a:t>Mostly circular sewers </a:t>
            </a:r>
            <a:r>
              <a:rPr lang="en-US" dirty="0"/>
              <a:t>are used and their pattern of velocity and other characteristics are dealt with here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Flow in partially filled sewer</a:t>
            </a:r>
            <a:endParaRPr lang="en-US" sz="3200" b="1" dirty="0"/>
          </a:p>
        </p:txBody>
      </p:sp>
      <p:sp>
        <p:nvSpPr>
          <p:cNvPr id="5" name="Oval 4"/>
          <p:cNvSpPr/>
          <p:nvPr/>
        </p:nvSpPr>
        <p:spPr>
          <a:xfrm>
            <a:off x="3276600" y="3962400"/>
            <a:ext cx="1752600" cy="1600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</p:cNvCxnSpPr>
          <p:nvPr/>
        </p:nvCxnSpPr>
        <p:spPr>
          <a:xfrm rot="5400000" flipH="1" flipV="1">
            <a:off x="5200651" y="2914650"/>
            <a:ext cx="1588" cy="2095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4"/>
          </p:cNvCxnSpPr>
          <p:nvPr/>
        </p:nvCxnSpPr>
        <p:spPr>
          <a:xfrm rot="5400000" flipH="1" flipV="1">
            <a:off x="5238750" y="4400550"/>
            <a:ext cx="76200" cy="2247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52800" y="51054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3352800" y="4724400"/>
            <a:ext cx="838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114800" y="4724400"/>
            <a:ext cx="838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410994" y="4723606"/>
            <a:ext cx="1524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181600" y="51054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5257800" y="5334000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 32"/>
          <p:cNvSpPr/>
          <p:nvPr/>
        </p:nvSpPr>
        <p:spPr>
          <a:xfrm>
            <a:off x="3949148" y="4800600"/>
            <a:ext cx="470452" cy="135835"/>
          </a:xfrm>
          <a:custGeom>
            <a:avLst/>
            <a:gdLst>
              <a:gd name="connsiteX0" fmla="*/ 0 w 384313"/>
              <a:gd name="connsiteY0" fmla="*/ 0 h 125896"/>
              <a:gd name="connsiteX1" fmla="*/ 185530 w 384313"/>
              <a:gd name="connsiteY1" fmla="*/ 119270 h 125896"/>
              <a:gd name="connsiteX2" fmla="*/ 384313 w 384313"/>
              <a:gd name="connsiteY2" fmla="*/ 39757 h 125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4313" h="125896">
                <a:moveTo>
                  <a:pt x="0" y="0"/>
                </a:moveTo>
                <a:cubicBezTo>
                  <a:pt x="60739" y="56322"/>
                  <a:pt x="121478" y="112644"/>
                  <a:pt x="185530" y="119270"/>
                </a:cubicBezTo>
                <a:cubicBezTo>
                  <a:pt x="249582" y="125896"/>
                  <a:pt x="340139" y="92766"/>
                  <a:pt x="384313" y="397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2484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054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38600" y="4724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/>
              </a:rPr>
              <a:t>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 rot="16200000" flipH="1">
            <a:off x="3771900" y="499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810000" y="49530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3848100" y="4991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810000" y="51816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86200" y="52578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Fig. shows circular sewer </a:t>
            </a:r>
            <a:r>
              <a:rPr lang="en-US" b="1" dirty="0">
                <a:solidFill>
                  <a:srgbClr val="FF0000"/>
                </a:solidFill>
              </a:rPr>
              <a:t>running partly full</a:t>
            </a:r>
          </a:p>
          <a:p>
            <a:r>
              <a:rPr lang="en-US" b="1" dirty="0"/>
              <a:t>Let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 </a:t>
            </a:r>
            <a:r>
              <a:rPr lang="en-US" b="1" dirty="0">
                <a:sym typeface="Symbol"/>
              </a:rPr>
              <a:t>be the angle subtended by sewer surface at the centre of the sewer</a:t>
            </a:r>
          </a:p>
          <a:p>
            <a:r>
              <a:rPr lang="en-US" b="1" dirty="0">
                <a:sym typeface="Symbol"/>
              </a:rPr>
              <a:t>Let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D </a:t>
            </a:r>
            <a:r>
              <a:rPr lang="en-US" b="1" dirty="0">
                <a:sym typeface="Symbol"/>
              </a:rPr>
              <a:t>= Sewer diameter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sym typeface="Symbol"/>
              </a:rPr>
              <a:t>A</a:t>
            </a:r>
            <a:r>
              <a:rPr lang="en-US" b="1" dirty="0">
                <a:sym typeface="Symbol"/>
              </a:rPr>
              <a:t> = Cross-sectional area of full sewer =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( /4 ) D</a:t>
            </a:r>
            <a:r>
              <a:rPr lang="en-US" b="1" baseline="30000" dirty="0">
                <a:solidFill>
                  <a:srgbClr val="FF0000"/>
                </a:solidFill>
                <a:sym typeface="Symbol"/>
              </a:rPr>
              <a:t>2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sym typeface="Symbol"/>
              </a:rPr>
              <a:t>P </a:t>
            </a:r>
            <a:r>
              <a:rPr lang="en-US" b="1" dirty="0">
                <a:sym typeface="Symbol"/>
              </a:rPr>
              <a:t>= Perimeter of the full sewer =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D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sym typeface="Symbol"/>
              </a:rPr>
              <a:t>V</a:t>
            </a:r>
            <a:r>
              <a:rPr lang="en-US" b="1" dirty="0">
                <a:sym typeface="Symbol"/>
              </a:rPr>
              <a:t> = Velocity of flow when running full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sym typeface="Symbol"/>
              </a:rPr>
              <a:t>Q </a:t>
            </a:r>
            <a:r>
              <a:rPr lang="en-US" b="1" dirty="0">
                <a:sym typeface="Symbol"/>
              </a:rPr>
              <a:t>= AV = Discharge while flowing full</a:t>
            </a: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Flow in partially filled sewer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flowing partially full let,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d </a:t>
            </a:r>
            <a:r>
              <a:rPr lang="en-US" b="1" dirty="0"/>
              <a:t>= depth of flow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/>
              <a:t> = </a:t>
            </a:r>
            <a:r>
              <a:rPr lang="en-US" b="1" dirty="0">
                <a:sym typeface="Symbol"/>
              </a:rPr>
              <a:t>Cross-</a:t>
            </a:r>
            <a:r>
              <a:rPr lang="en-US" b="1" dirty="0"/>
              <a:t>sectional area of flow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dirty="0"/>
              <a:t> = wetted perimeter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v</a:t>
            </a:r>
            <a:r>
              <a:rPr lang="en-US" b="1" dirty="0"/>
              <a:t> = Actual velocity of flow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q</a:t>
            </a:r>
            <a:r>
              <a:rPr lang="en-US" b="1" dirty="0"/>
              <a:t> = </a:t>
            </a:r>
            <a:r>
              <a:rPr lang="en-US" b="1" dirty="0" err="1"/>
              <a:t>av</a:t>
            </a:r>
            <a:r>
              <a:rPr lang="en-US" b="1" dirty="0"/>
              <a:t> = discharge when running partially full</a:t>
            </a:r>
          </a:p>
          <a:p>
            <a:r>
              <a:rPr lang="en-US" b="1" dirty="0"/>
              <a:t>Units of various features of sewer running full and partially full are the same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Flow in partially filled sewer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58200" cy="4389120"/>
          </a:xfrm>
        </p:spPr>
        <p:txBody>
          <a:bodyPr/>
          <a:lstStyle/>
          <a:p>
            <a:r>
              <a:rPr lang="en-US" b="1" dirty="0"/>
              <a:t>From the fig.  d = D/2 – (D/2) </a:t>
            </a:r>
            <a:r>
              <a:rPr lang="en-US" b="1" dirty="0" err="1"/>
              <a:t>cos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/2</a:t>
            </a:r>
            <a:r>
              <a:rPr lang="en-US" b="1" dirty="0"/>
              <a:t> </a:t>
            </a:r>
          </a:p>
          <a:p>
            <a:pPr lvl="1"/>
            <a:r>
              <a:rPr lang="en-US" b="1" dirty="0" err="1"/>
              <a:t>cos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/2 = (1- 2d/D)</a:t>
            </a:r>
          </a:p>
          <a:p>
            <a:pPr lvl="1"/>
            <a:r>
              <a:rPr lang="en-US" b="1" dirty="0">
                <a:sym typeface="Symbol"/>
              </a:rPr>
              <a:t>Proportionate depth = d/D = ½ (1 - </a:t>
            </a:r>
            <a:r>
              <a:rPr lang="en-US" b="1" dirty="0" err="1"/>
              <a:t>cos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/2</a:t>
            </a:r>
            <a:r>
              <a:rPr lang="en-US" b="1" dirty="0"/>
              <a:t> )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…. (Eqn. 1)</a:t>
            </a:r>
            <a:endParaRPr lang="en-US" b="1" dirty="0">
              <a:solidFill>
                <a:srgbClr val="FF0000"/>
              </a:solidFill>
            </a:endParaRPr>
          </a:p>
          <a:p>
            <a:pPr lvl="2"/>
            <a:r>
              <a:rPr lang="en-US" b="1" dirty="0"/>
              <a:t>a = </a:t>
            </a:r>
            <a:r>
              <a:rPr lang="en-US" b="1" dirty="0">
                <a:sym typeface="Symbol"/>
              </a:rPr>
              <a:t>( /4 ) D</a:t>
            </a:r>
            <a:r>
              <a:rPr lang="en-US" b="1" baseline="30000" dirty="0">
                <a:sym typeface="Symbol"/>
              </a:rPr>
              <a:t>2 </a:t>
            </a:r>
            <a:r>
              <a:rPr lang="en-US" b="1" dirty="0">
                <a:sym typeface="Symbol"/>
              </a:rPr>
              <a:t> x (/360) – (</a:t>
            </a:r>
            <a:r>
              <a:rPr lang="en-US" b="1" dirty="0"/>
              <a:t>(D/2) </a:t>
            </a:r>
            <a:r>
              <a:rPr lang="en-US" b="1" dirty="0" err="1"/>
              <a:t>cos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/2</a:t>
            </a:r>
            <a:r>
              <a:rPr lang="en-US" b="1" dirty="0"/>
              <a:t> )((D/2) sin </a:t>
            </a:r>
            <a:r>
              <a:rPr lang="en-US" b="1" dirty="0">
                <a:sym typeface="Symbol"/>
              </a:rPr>
              <a:t>/2</a:t>
            </a:r>
            <a:r>
              <a:rPr lang="en-US" b="1" dirty="0"/>
              <a:t> )</a:t>
            </a:r>
          </a:p>
          <a:p>
            <a:pPr lvl="2"/>
            <a:r>
              <a:rPr lang="en-US" b="1" dirty="0"/>
              <a:t>= ( </a:t>
            </a:r>
            <a:r>
              <a:rPr lang="en-US" b="1" dirty="0">
                <a:sym typeface="Symbol"/>
              </a:rPr>
              <a:t>D</a:t>
            </a:r>
            <a:r>
              <a:rPr lang="en-US" b="1" baseline="30000" dirty="0">
                <a:sym typeface="Symbol"/>
              </a:rPr>
              <a:t>2  </a:t>
            </a:r>
            <a:r>
              <a:rPr lang="en-US" b="1" dirty="0">
                <a:sym typeface="Symbol"/>
              </a:rPr>
              <a:t>/ 4)(/360 - </a:t>
            </a:r>
            <a:r>
              <a:rPr lang="en-US" b="1" dirty="0"/>
              <a:t>sin </a:t>
            </a:r>
            <a:r>
              <a:rPr lang="en-US" b="1" dirty="0">
                <a:sym typeface="Symbol"/>
              </a:rPr>
              <a:t>/2</a:t>
            </a:r>
            <a:r>
              <a:rPr lang="en-US" b="1" dirty="0"/>
              <a:t> )</a:t>
            </a:r>
          </a:p>
          <a:p>
            <a:pPr lvl="1"/>
            <a:r>
              <a:rPr lang="en-US" b="1" dirty="0"/>
              <a:t>Proportionate area  = a/A = ( </a:t>
            </a:r>
            <a:r>
              <a:rPr lang="en-US" b="1" dirty="0">
                <a:sym typeface="Symbol"/>
              </a:rPr>
              <a:t>D</a:t>
            </a:r>
            <a:r>
              <a:rPr lang="en-US" b="1" baseline="30000" dirty="0">
                <a:sym typeface="Symbol"/>
              </a:rPr>
              <a:t>2  </a:t>
            </a:r>
            <a:r>
              <a:rPr lang="en-US" b="1" dirty="0">
                <a:sym typeface="Symbol"/>
              </a:rPr>
              <a:t>/ 4)(/360 - </a:t>
            </a:r>
            <a:r>
              <a:rPr lang="en-US" b="1" dirty="0"/>
              <a:t>sin </a:t>
            </a:r>
            <a:r>
              <a:rPr lang="en-US" b="1" dirty="0">
                <a:sym typeface="Symbol"/>
              </a:rPr>
              <a:t>/2</a:t>
            </a:r>
            <a:r>
              <a:rPr lang="en-US" b="1" dirty="0"/>
              <a:t> )x4/</a:t>
            </a:r>
            <a:r>
              <a:rPr lang="en-US" b="1" dirty="0">
                <a:sym typeface="Symbol"/>
              </a:rPr>
              <a:t> D</a:t>
            </a:r>
            <a:r>
              <a:rPr lang="en-US" b="1" baseline="30000" dirty="0">
                <a:sym typeface="Symbol"/>
              </a:rPr>
              <a:t>2 </a:t>
            </a:r>
          </a:p>
          <a:p>
            <a:pPr lvl="2"/>
            <a:r>
              <a:rPr lang="en-US" b="1" dirty="0">
                <a:sym typeface="Symbol"/>
              </a:rPr>
              <a:t>/360 - </a:t>
            </a:r>
            <a:r>
              <a:rPr lang="en-US" b="1" dirty="0"/>
              <a:t>sin </a:t>
            </a:r>
            <a:r>
              <a:rPr lang="en-US" b="1" dirty="0">
                <a:sym typeface="Symbol"/>
              </a:rPr>
              <a:t>/2/ 	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(….. Eqn. 2)</a:t>
            </a:r>
          </a:p>
          <a:p>
            <a:pPr lvl="1"/>
            <a:r>
              <a:rPr lang="en-US" b="1" dirty="0">
                <a:sym typeface="Symbol"/>
              </a:rPr>
              <a:t>Proportionate perimeter = p/P = /360   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… (Eqn. 3)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Flow in partially filled sewer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Hydraulic Design of Sewers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  <a:p>
            <a:r>
              <a:rPr lang="en-US" b="1" dirty="0"/>
              <a:t>Hydraulic Formula</a:t>
            </a:r>
          </a:p>
          <a:p>
            <a:r>
              <a:rPr lang="en-US" b="1" dirty="0"/>
              <a:t>Minimum and Maximum Flows</a:t>
            </a:r>
          </a:p>
          <a:p>
            <a:r>
              <a:rPr lang="en-US" b="1" dirty="0"/>
              <a:t>Hydraulic Elements of Sewers</a:t>
            </a:r>
          </a:p>
          <a:p>
            <a:r>
              <a:rPr lang="en-US" b="1" dirty="0"/>
              <a:t>Storm Water Drains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Hydraulic Radius = Area / Perimeter</a:t>
            </a:r>
          </a:p>
          <a:p>
            <a:pPr lvl="1"/>
            <a:r>
              <a:rPr lang="en-US" b="1" dirty="0"/>
              <a:t>Proportionate Hydraulic Radius = Proportionate Area/Proportionate wetted perimeter</a:t>
            </a:r>
          </a:p>
          <a:p>
            <a:pPr lvl="1"/>
            <a:r>
              <a:rPr lang="en-US" b="1" dirty="0">
                <a:sym typeface="Symbol"/>
              </a:rPr>
              <a:t>= (/360 - </a:t>
            </a:r>
            <a:r>
              <a:rPr lang="en-US" b="1" dirty="0"/>
              <a:t>sin </a:t>
            </a:r>
            <a:r>
              <a:rPr lang="en-US" b="1" dirty="0">
                <a:sym typeface="Symbol"/>
              </a:rPr>
              <a:t>/2) 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/ (/360 )</a:t>
            </a:r>
          </a:p>
          <a:p>
            <a:pPr lvl="1"/>
            <a:r>
              <a:rPr lang="en-US" b="1" dirty="0">
                <a:sym typeface="Symbol"/>
              </a:rPr>
              <a:t>=  (1 - </a:t>
            </a:r>
            <a:r>
              <a:rPr lang="en-US" b="1" dirty="0"/>
              <a:t>sin </a:t>
            </a:r>
            <a:r>
              <a:rPr lang="en-US" b="1" dirty="0">
                <a:sym typeface="Symbol"/>
              </a:rPr>
              <a:t> x 360/2)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…..(Eqn. 4)</a:t>
            </a:r>
          </a:p>
          <a:p>
            <a:r>
              <a:rPr lang="en-US" b="1" dirty="0">
                <a:sym typeface="Symbol"/>
              </a:rPr>
              <a:t>As per Manning’s formula velocity of flow for a particular flow  varies as R</a:t>
            </a:r>
            <a:r>
              <a:rPr lang="en-US" b="1" baseline="30000" dirty="0">
                <a:sym typeface="Symbol"/>
              </a:rPr>
              <a:t>2/3</a:t>
            </a:r>
          </a:p>
          <a:p>
            <a:pPr lvl="2"/>
            <a:r>
              <a:rPr lang="en-US" b="1" dirty="0">
                <a:sym typeface="Symbol"/>
              </a:rPr>
              <a:t> = Proportionate Velocity = Proportionate hydraulic radius (R</a:t>
            </a:r>
            <a:r>
              <a:rPr lang="en-US" b="1" baseline="30000" dirty="0">
                <a:sym typeface="Symbol"/>
              </a:rPr>
              <a:t>2/3</a:t>
            </a:r>
            <a:r>
              <a:rPr lang="en-US" b="1" dirty="0">
                <a:sym typeface="Symbol"/>
              </a:rPr>
              <a:t> )</a:t>
            </a:r>
          </a:p>
          <a:p>
            <a:pPr lvl="2"/>
            <a:r>
              <a:rPr lang="en-US" b="1" dirty="0">
                <a:sym typeface="Symbol"/>
              </a:rPr>
              <a:t>= (1 - </a:t>
            </a:r>
            <a:r>
              <a:rPr lang="en-US" b="1" dirty="0"/>
              <a:t>sin </a:t>
            </a:r>
            <a:r>
              <a:rPr lang="en-US" b="1" dirty="0">
                <a:sym typeface="Symbol"/>
              </a:rPr>
              <a:t> x 360/2) </a:t>
            </a:r>
            <a:r>
              <a:rPr lang="en-US" b="1" baseline="30000" dirty="0">
                <a:sym typeface="Symbol"/>
              </a:rPr>
              <a:t>2/3</a:t>
            </a:r>
            <a:r>
              <a:rPr lang="en-US" b="1" dirty="0"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…..(Eqn. 5)</a:t>
            </a: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Flow in partially filled sewer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Proportionate discharge = q/Q = </a:t>
            </a:r>
            <a:r>
              <a:rPr lang="en-US" dirty="0" err="1"/>
              <a:t>av</a:t>
            </a:r>
            <a:r>
              <a:rPr lang="en-US" dirty="0"/>
              <a:t>/AV = a/A x v/V</a:t>
            </a:r>
          </a:p>
          <a:p>
            <a:pPr lvl="1"/>
            <a:r>
              <a:rPr lang="en-US" dirty="0"/>
              <a:t>= Proportionate area x Proportionate Velocity</a:t>
            </a:r>
          </a:p>
          <a:p>
            <a:pPr lvl="1"/>
            <a:r>
              <a:rPr lang="en-US" dirty="0">
                <a:sym typeface="Symbol"/>
              </a:rPr>
              <a:t>(/360 - </a:t>
            </a:r>
            <a:r>
              <a:rPr lang="en-US" dirty="0"/>
              <a:t>sin </a:t>
            </a:r>
            <a:r>
              <a:rPr lang="en-US" dirty="0">
                <a:sym typeface="Symbol"/>
              </a:rPr>
              <a:t>/2) x (1 - </a:t>
            </a:r>
            <a:r>
              <a:rPr lang="en-US" dirty="0"/>
              <a:t>sin </a:t>
            </a:r>
            <a:r>
              <a:rPr lang="en-US" dirty="0">
                <a:sym typeface="Symbol"/>
              </a:rPr>
              <a:t> x 360/2) </a:t>
            </a:r>
            <a:r>
              <a:rPr lang="en-US" baseline="30000" dirty="0">
                <a:sym typeface="Symbol"/>
              </a:rPr>
              <a:t>2/3</a:t>
            </a:r>
            <a:r>
              <a:rPr lang="en-US" dirty="0">
                <a:sym typeface="Symbol"/>
              </a:rPr>
              <a:t>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…..(Eqn. 6)</a:t>
            </a:r>
          </a:p>
          <a:p>
            <a:pPr lvl="1"/>
            <a:endParaRPr lang="en-US" dirty="0">
              <a:solidFill>
                <a:srgbClr val="FF0000"/>
              </a:solidFill>
              <a:sym typeface="Symbol"/>
            </a:endParaRPr>
          </a:p>
          <a:p>
            <a:r>
              <a:rPr lang="en-US" dirty="0"/>
              <a:t>In </a:t>
            </a:r>
            <a:r>
              <a:rPr lang="en-US" dirty="0">
                <a:solidFill>
                  <a:srgbClr val="FF0000"/>
                </a:solidFill>
              </a:rPr>
              <a:t>all six </a:t>
            </a:r>
            <a:r>
              <a:rPr lang="en-US" dirty="0"/>
              <a:t>equations </a:t>
            </a:r>
            <a:r>
              <a:rPr lang="en-US" dirty="0">
                <a:solidFill>
                  <a:srgbClr val="FF0000"/>
                </a:solidFill>
              </a:rPr>
              <a:t>except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</a:t>
            </a:r>
            <a:r>
              <a:rPr lang="en-US" dirty="0">
                <a:sym typeface="Symbol"/>
              </a:rPr>
              <a:t> all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are constant</a:t>
            </a:r>
          </a:p>
          <a:p>
            <a:r>
              <a:rPr lang="en-US" dirty="0">
                <a:sym typeface="Symbol"/>
              </a:rPr>
              <a:t>By giving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different values for  </a:t>
            </a:r>
            <a:r>
              <a:rPr lang="en-US" dirty="0">
                <a:sym typeface="Symbol"/>
              </a:rPr>
              <a:t>all six proportionate elements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(hydraulic elements) </a:t>
            </a:r>
            <a:r>
              <a:rPr lang="en-US" dirty="0">
                <a:sym typeface="Symbol"/>
              </a:rPr>
              <a:t>can be calculated as shown in table.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Hydraulic Design … </a:t>
            </a:r>
            <a:r>
              <a:rPr lang="en-US" sz="2800" b="1" dirty="0"/>
              <a:t>Flow in partially filled sewer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2" y="1447800"/>
          <a:ext cx="8229599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008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Proportionate values of depth,</a:t>
                      </a:r>
                      <a:r>
                        <a:rPr lang="en-US" sz="1800" b="1" baseline="0" dirty="0"/>
                        <a:t> area, perimeter, velocity, discharge, and hydraulic radius and roughness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d/D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a/A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p/P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r/R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v/V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q/Q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N/n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0.949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0.857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0.858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0.705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0.988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0.748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0.631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0.838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0.626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0.564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0.671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0.373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0.444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0.857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0.902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0.337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0.252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0.369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0.684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0.776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0.296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0.482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0.615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0.088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0.052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0.205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0.254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0.401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/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0.000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0.000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0.000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0.000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Hydraulic Design … </a:t>
            </a:r>
            <a:r>
              <a:rPr lang="en-US" sz="2800" b="1" dirty="0"/>
              <a:t>Hydraulic Elements of Circular Sewer (Fair and </a:t>
            </a:r>
            <a:r>
              <a:rPr lang="en-US" sz="2800" b="1" dirty="0" err="1"/>
              <a:t>Gegears</a:t>
            </a:r>
            <a:r>
              <a:rPr lang="en-US" sz="2800" b="1" dirty="0"/>
              <a:t> Book)</a:t>
            </a:r>
            <a:endParaRPr lang="en-US" sz="32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following can be concluded from the table</a:t>
            </a:r>
          </a:p>
          <a:p>
            <a:pPr lvl="1"/>
            <a:r>
              <a:rPr lang="en-US" b="1" dirty="0" err="1">
                <a:solidFill>
                  <a:srgbClr val="FF0000"/>
                </a:solidFill>
              </a:rPr>
              <a:t>Kutter’s</a:t>
            </a:r>
            <a:r>
              <a:rPr lang="en-US" b="1" dirty="0">
                <a:solidFill>
                  <a:srgbClr val="FF0000"/>
                </a:solidFill>
              </a:rPr>
              <a:t> n</a:t>
            </a:r>
            <a:r>
              <a:rPr lang="en-US" b="1" dirty="0"/>
              <a:t> is not constant </a:t>
            </a:r>
            <a:r>
              <a:rPr lang="en-US" b="1" dirty="0">
                <a:solidFill>
                  <a:srgbClr val="FF0000"/>
                </a:solidFill>
              </a:rPr>
              <a:t>with depth of flow and can reduce up to 20%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Circular sewer while running full or half full have the same hydraulic radius </a:t>
            </a:r>
            <a:r>
              <a:rPr lang="en-US" b="1" dirty="0"/>
              <a:t>and velocity of flow thus discharge is exactly half of full capacity when it is flowing half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Maximum velocity </a:t>
            </a:r>
            <a:r>
              <a:rPr lang="en-US" b="1" dirty="0"/>
              <a:t>of flow is </a:t>
            </a:r>
            <a:r>
              <a:rPr lang="en-US" b="1" dirty="0">
                <a:solidFill>
                  <a:srgbClr val="FF0000"/>
                </a:solidFill>
              </a:rPr>
              <a:t>not produced when the sewer is running full </a:t>
            </a:r>
            <a:r>
              <a:rPr lang="en-US" b="1" dirty="0"/>
              <a:t>but at </a:t>
            </a:r>
            <a:r>
              <a:rPr lang="en-US" b="1" dirty="0">
                <a:solidFill>
                  <a:srgbClr val="FF0000"/>
                </a:solidFill>
              </a:rPr>
              <a:t>81%</a:t>
            </a:r>
            <a:r>
              <a:rPr lang="en-US" b="1" dirty="0"/>
              <a:t> of full depth.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Hydraulic Design … </a:t>
            </a:r>
            <a:r>
              <a:rPr lang="en-US" sz="2800" b="1" dirty="0"/>
              <a:t>Hydraulic Elements of Circular Sewer (Fair and </a:t>
            </a:r>
            <a:r>
              <a:rPr lang="en-US" sz="2800" b="1" dirty="0" err="1"/>
              <a:t>Gegears</a:t>
            </a:r>
            <a:r>
              <a:rPr lang="en-US" sz="2800" b="1" dirty="0"/>
              <a:t> Book)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b="1" dirty="0">
                <a:solidFill>
                  <a:srgbClr val="FF0000"/>
                </a:solidFill>
              </a:rPr>
              <a:t>Why?  As the depth of flow increases beyond mid-depth</a:t>
            </a:r>
            <a:r>
              <a:rPr lang="en-US" b="1" dirty="0"/>
              <a:t>, the proportionate </a:t>
            </a:r>
            <a:r>
              <a:rPr lang="en-US" b="1" dirty="0">
                <a:solidFill>
                  <a:srgbClr val="FF0000"/>
                </a:solidFill>
              </a:rPr>
              <a:t>area rises more rapidly than proportionate wetted perimeter </a:t>
            </a:r>
            <a:r>
              <a:rPr lang="en-US" b="1" dirty="0"/>
              <a:t>and this result in increasing the proportionate hydraulic radius and velocities to more than one</a:t>
            </a:r>
          </a:p>
          <a:p>
            <a:pPr lvl="1"/>
            <a:r>
              <a:rPr lang="en-US" b="1" dirty="0"/>
              <a:t>When the depth of flow </a:t>
            </a:r>
            <a:r>
              <a:rPr lang="en-US" b="1" dirty="0">
                <a:solidFill>
                  <a:srgbClr val="FF0000"/>
                </a:solidFill>
              </a:rPr>
              <a:t>decreases below the mid-depth</a:t>
            </a:r>
            <a:r>
              <a:rPr lang="en-US" b="1" dirty="0"/>
              <a:t>, the reverse takes place – </a:t>
            </a:r>
            <a:r>
              <a:rPr lang="en-US" b="1" dirty="0">
                <a:solidFill>
                  <a:srgbClr val="FF0000"/>
                </a:solidFill>
              </a:rPr>
              <a:t>the area decreases more rapidly than the wetted perimeter </a:t>
            </a:r>
            <a:r>
              <a:rPr lang="en-US" b="1" dirty="0"/>
              <a:t>and hence the proportionate hydraulic radius decreases to less than unity</a:t>
            </a:r>
          </a:p>
          <a:p>
            <a:pPr lvl="1"/>
            <a:r>
              <a:rPr lang="en-US" b="1" dirty="0"/>
              <a:t>Though the decrease in proportionate velocities will not be so sharp since the area is decreasing so fast, the discharge gets affected to the maximum</a:t>
            </a:r>
          </a:p>
          <a:p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Hydraulic Design … </a:t>
            </a:r>
            <a:r>
              <a:rPr lang="en-US" sz="2800" b="1" dirty="0"/>
              <a:t>Hydraulic Elements of Circular Sewer (Fair and </a:t>
            </a:r>
            <a:r>
              <a:rPr lang="en-US" sz="2800" b="1" dirty="0" err="1"/>
              <a:t>Gegears</a:t>
            </a:r>
            <a:r>
              <a:rPr lang="en-US" sz="2800" b="1" dirty="0"/>
              <a:t> Book)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/>
              <a:t>Hydraulic Design … Design of partially filled sewer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As mentioned before, hydraulic parameters of sewer </a:t>
            </a:r>
            <a:r>
              <a:rPr lang="en-US" b="1" dirty="0">
                <a:solidFill>
                  <a:srgbClr val="FF0000"/>
                </a:solidFill>
              </a:rPr>
              <a:t>vary with depth of flow</a:t>
            </a:r>
          </a:p>
          <a:p>
            <a:r>
              <a:rPr lang="en-US" b="1" dirty="0">
                <a:solidFill>
                  <a:srgbClr val="FF0000"/>
                </a:solidFill>
              </a:rPr>
              <a:t>Computation</a:t>
            </a:r>
            <a:r>
              <a:rPr lang="en-US" b="1" dirty="0"/>
              <a:t> of area of flow, velocity, and discharge is </a:t>
            </a:r>
            <a:r>
              <a:rPr lang="en-US" b="1" dirty="0">
                <a:solidFill>
                  <a:srgbClr val="FF0000"/>
                </a:solidFill>
              </a:rPr>
              <a:t>difficult</a:t>
            </a:r>
          </a:p>
          <a:p>
            <a:r>
              <a:rPr lang="en-US" b="1" dirty="0"/>
              <a:t>Utilizing chart to determine these parameters is necessary</a:t>
            </a:r>
          </a:p>
          <a:p>
            <a:r>
              <a:rPr lang="en-US" b="1" dirty="0">
                <a:solidFill>
                  <a:srgbClr val="FF0000"/>
                </a:solidFill>
              </a:rPr>
              <a:t>First step </a:t>
            </a:r>
            <a:r>
              <a:rPr lang="en-US" b="1" dirty="0"/>
              <a:t>determining the area, discharge and velocity when the area is </a:t>
            </a:r>
            <a:r>
              <a:rPr lang="en-US" b="1" dirty="0">
                <a:solidFill>
                  <a:srgbClr val="FF0000"/>
                </a:solidFill>
              </a:rPr>
              <a:t>flowing full</a:t>
            </a:r>
          </a:p>
          <a:p>
            <a:r>
              <a:rPr lang="en-US" b="1" dirty="0"/>
              <a:t>Then the </a:t>
            </a:r>
            <a:r>
              <a:rPr lang="en-US" b="1" dirty="0">
                <a:solidFill>
                  <a:srgbClr val="FF0000"/>
                </a:solidFill>
              </a:rPr>
              <a:t>necessary multiplier </a:t>
            </a:r>
            <a:r>
              <a:rPr lang="en-US" b="1" dirty="0"/>
              <a:t>for the </a:t>
            </a:r>
            <a:r>
              <a:rPr lang="en-US" b="1" dirty="0">
                <a:solidFill>
                  <a:srgbClr val="FF0000"/>
                </a:solidFill>
              </a:rPr>
              <a:t>partly flowing full </a:t>
            </a:r>
            <a:r>
              <a:rPr lang="en-US" b="1" dirty="0"/>
              <a:t>is read from </a:t>
            </a:r>
            <a:r>
              <a:rPr lang="en-US" b="1" dirty="0">
                <a:solidFill>
                  <a:srgbClr val="FF0000"/>
                </a:solidFill>
              </a:rPr>
              <a:t>chart</a:t>
            </a:r>
            <a:r>
              <a:rPr lang="en-US" b="1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399" y="304800"/>
            <a:ext cx="7828945" cy="545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/>
              <a:t>    A combined sewer of circular section is to be laid to serve a particular area. Calculate the size from the following data</a:t>
            </a:r>
          </a:p>
          <a:p>
            <a:pPr>
              <a:buNone/>
            </a:pPr>
            <a:r>
              <a:rPr lang="en-US" b="1" dirty="0"/>
              <a:t>		Area to be served 		  = 100 hectares</a:t>
            </a:r>
          </a:p>
          <a:p>
            <a:pPr>
              <a:buNone/>
            </a:pPr>
            <a:r>
              <a:rPr lang="en-US" b="1" dirty="0"/>
              <a:t>		Population 			  = 90,000</a:t>
            </a:r>
          </a:p>
          <a:p>
            <a:pPr>
              <a:buNone/>
            </a:pPr>
            <a:r>
              <a:rPr lang="en-US" b="1" dirty="0"/>
              <a:t>		Maximum velocity of flow = 300 cm/sec</a:t>
            </a:r>
          </a:p>
          <a:p>
            <a:pPr>
              <a:buNone/>
            </a:pPr>
            <a:r>
              <a:rPr lang="en-US" b="1" dirty="0"/>
              <a:t>		Time of entry 		  = 3 minutes</a:t>
            </a:r>
          </a:p>
          <a:p>
            <a:pPr>
              <a:buNone/>
            </a:pPr>
            <a:r>
              <a:rPr lang="en-US" b="1" dirty="0"/>
              <a:t>		Time of flow 		  = 17 minutes</a:t>
            </a:r>
          </a:p>
          <a:p>
            <a:pPr>
              <a:buNone/>
            </a:pPr>
            <a:r>
              <a:rPr lang="en-US" b="1" dirty="0"/>
              <a:t>		Rate of water supply 	  = 240 </a:t>
            </a:r>
            <a:r>
              <a:rPr lang="en-US" b="1" dirty="0" err="1"/>
              <a:t>l/c</a:t>
            </a:r>
            <a:r>
              <a:rPr lang="en-US" b="1" dirty="0"/>
              <a:t>/d</a:t>
            </a:r>
          </a:p>
          <a:p>
            <a:pPr>
              <a:buNone/>
            </a:pPr>
            <a:r>
              <a:rPr lang="en-US" b="1" dirty="0"/>
              <a:t>		Impermeability factor 	  = 0.5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>
                <a:solidFill>
                  <a:srgbClr val="FF0000"/>
                </a:solidFill>
              </a:rPr>
              <a:t>Assume additional data where necessary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…Example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Solution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Sewage</a:t>
            </a:r>
          </a:p>
          <a:p>
            <a:pPr>
              <a:buNone/>
            </a:pPr>
            <a:r>
              <a:rPr lang="en-US" sz="2400" b="1" dirty="0"/>
              <a:t>DWF (average) = 90000 x 240 /(24x60x60) = 250 l/s</a:t>
            </a:r>
          </a:p>
          <a:p>
            <a:pPr>
              <a:buNone/>
            </a:pPr>
            <a:r>
              <a:rPr lang="en-US" sz="2400" b="1" dirty="0"/>
              <a:t>Assuming a multiplying factor of 2,</a:t>
            </a:r>
          </a:p>
          <a:p>
            <a:pPr>
              <a:buNone/>
            </a:pPr>
            <a:r>
              <a:rPr lang="en-US" sz="2400" b="1" dirty="0"/>
              <a:t>Maximum discharge = 2 x 250 = </a:t>
            </a:r>
            <a:r>
              <a:rPr lang="en-US" sz="2400" b="1" dirty="0">
                <a:solidFill>
                  <a:srgbClr val="FF0000"/>
                </a:solidFill>
              </a:rPr>
              <a:t>500 l/s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Storm water</a:t>
            </a:r>
          </a:p>
          <a:p>
            <a:pPr>
              <a:buNone/>
            </a:pPr>
            <a:r>
              <a:rPr lang="en-US" sz="2400" b="1" dirty="0" err="1"/>
              <a:t>tc</a:t>
            </a:r>
            <a:r>
              <a:rPr lang="en-US" sz="2400" b="1" dirty="0"/>
              <a:t> = Time of Entry + Time of flow = 3 + 17 = 20 minutes</a:t>
            </a:r>
          </a:p>
          <a:p>
            <a:pPr>
              <a:buNone/>
            </a:pPr>
            <a:r>
              <a:rPr lang="en-US" sz="2400" b="1" dirty="0"/>
              <a:t>I = 76 / (t+10) = 76/(20+10) = 2.53 cm/hr = 25.3 mm/hr</a:t>
            </a:r>
          </a:p>
          <a:p>
            <a:pPr>
              <a:buNone/>
            </a:pPr>
            <a:r>
              <a:rPr lang="en-US" sz="2400" b="1" dirty="0"/>
              <a:t>Q = AIR/360 = 100x25.3x0.5/360 = 3.528 m3/s = </a:t>
            </a:r>
            <a:r>
              <a:rPr lang="en-US" sz="2400" b="1" dirty="0">
                <a:solidFill>
                  <a:srgbClr val="FF0000"/>
                </a:solidFill>
              </a:rPr>
              <a:t>3528 l/s</a:t>
            </a:r>
          </a:p>
          <a:p>
            <a:pPr>
              <a:buNone/>
            </a:pPr>
            <a:endParaRPr lang="en-US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…Example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Combined Discharge 	= Sewage + Storm Water</a:t>
            </a:r>
          </a:p>
          <a:p>
            <a:pPr>
              <a:buNone/>
            </a:pPr>
            <a:r>
              <a:rPr lang="en-US" b="1" dirty="0"/>
              <a:t> 					= 500 + 3528</a:t>
            </a:r>
          </a:p>
          <a:p>
            <a:pPr>
              <a:buNone/>
            </a:pPr>
            <a:r>
              <a:rPr lang="en-US" b="1" dirty="0"/>
              <a:t>					= 4028 l/s</a:t>
            </a:r>
          </a:p>
          <a:p>
            <a:pPr>
              <a:buNone/>
            </a:pPr>
            <a:r>
              <a:rPr lang="en-US" b="1" dirty="0"/>
              <a:t>					</a:t>
            </a:r>
            <a:r>
              <a:rPr lang="en-US" b="1" dirty="0">
                <a:solidFill>
                  <a:srgbClr val="FF0000"/>
                </a:solidFill>
              </a:rPr>
              <a:t>= 4.028 m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/s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Assuming the sewer to run full at the time of maximum flow</a:t>
            </a:r>
          </a:p>
          <a:p>
            <a:pPr>
              <a:buNone/>
            </a:pPr>
            <a:r>
              <a:rPr lang="en-US" b="1" dirty="0"/>
              <a:t>Q = AV </a:t>
            </a:r>
            <a:r>
              <a:rPr lang="en-US" b="1" dirty="0">
                <a:sym typeface="Symbol"/>
              </a:rPr>
              <a:t> A = Q/V = 4.028/3.0  but A = </a:t>
            </a:r>
            <a:r>
              <a:rPr lang="el-GR" b="1" dirty="0">
                <a:sym typeface="Symbol"/>
              </a:rPr>
              <a:t>π</a:t>
            </a:r>
            <a:r>
              <a:rPr lang="en-US" b="1" dirty="0">
                <a:sym typeface="Symbol"/>
              </a:rPr>
              <a:t>d</a:t>
            </a:r>
            <a:r>
              <a:rPr lang="en-US" b="1" baseline="30000" dirty="0">
                <a:sym typeface="Symbol"/>
              </a:rPr>
              <a:t>2</a:t>
            </a:r>
            <a:r>
              <a:rPr lang="en-US" b="1" dirty="0">
                <a:sym typeface="Symbol"/>
              </a:rPr>
              <a:t>/4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  <a:sym typeface="Symbol"/>
              </a:rPr>
              <a:t> d = 1.308 m, thus provide a circular sewer of d = 1.4 m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Hydraulic Design …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Hydraulic properties </a:t>
            </a:r>
            <a:r>
              <a:rPr lang="en-US" b="1" dirty="0"/>
              <a:t>of sewage and </a:t>
            </a:r>
            <a:r>
              <a:rPr lang="en-US" b="1" dirty="0">
                <a:solidFill>
                  <a:srgbClr val="FF0000"/>
                </a:solidFill>
              </a:rPr>
              <a:t>water are considered identical </a:t>
            </a:r>
            <a:r>
              <a:rPr lang="en-US" b="1" dirty="0"/>
              <a:t>in sewer design</a:t>
            </a:r>
          </a:p>
          <a:p>
            <a:r>
              <a:rPr lang="en-US" b="1" dirty="0"/>
              <a:t>Number of </a:t>
            </a:r>
            <a:r>
              <a:rPr lang="en-US" b="1" dirty="0">
                <a:solidFill>
                  <a:srgbClr val="FF0000"/>
                </a:solidFill>
              </a:rPr>
              <a:t>empirical formulae </a:t>
            </a:r>
            <a:r>
              <a:rPr lang="en-US" b="1" dirty="0"/>
              <a:t>are used for flow sewage in pipes and channels</a:t>
            </a:r>
          </a:p>
          <a:p>
            <a:r>
              <a:rPr lang="en-US" b="1" dirty="0"/>
              <a:t>Formulas which are applicable in the </a:t>
            </a:r>
            <a:r>
              <a:rPr lang="en-US" b="1" dirty="0">
                <a:solidFill>
                  <a:srgbClr val="FF0000"/>
                </a:solidFill>
              </a:rPr>
              <a:t>design of water mains can not be adopted </a:t>
            </a:r>
            <a:r>
              <a:rPr lang="en-US" b="1" dirty="0"/>
              <a:t>in the design of sewers due to the following :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Water  mains run under pressure </a:t>
            </a:r>
            <a:r>
              <a:rPr lang="en-US" b="1" dirty="0"/>
              <a:t>and </a:t>
            </a:r>
            <a:r>
              <a:rPr lang="en-US" b="1" dirty="0">
                <a:solidFill>
                  <a:srgbClr val="FF0000"/>
                </a:solidFill>
              </a:rPr>
              <a:t>does not need gradient  </a:t>
            </a:r>
            <a:r>
              <a:rPr lang="en-US" b="1" dirty="0"/>
              <a:t>and deep excavations while sewers on the other hand flow under gravity  and have to be laid with definite gradient in downward direction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Water flowing in water mains are practically free of solid particles </a:t>
            </a:r>
            <a:r>
              <a:rPr lang="en-US" b="1" dirty="0"/>
              <a:t>while sewage contains large amount of </a:t>
            </a:r>
            <a:r>
              <a:rPr lang="en-US" b="1" dirty="0" err="1"/>
              <a:t>settllable</a:t>
            </a:r>
            <a:r>
              <a:rPr lang="en-US" b="1" dirty="0"/>
              <a:t> particles  hence the sewage must be laid at gradient that settlement of suspended particles does not take place and sewers are not choked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A circular sanitary sewer is designed to carry the </a:t>
            </a:r>
            <a:r>
              <a:rPr lang="en-US" b="1" dirty="0">
                <a:solidFill>
                  <a:srgbClr val="FF0000"/>
                </a:solidFill>
              </a:rPr>
              <a:t>maximum flow </a:t>
            </a:r>
            <a:r>
              <a:rPr lang="en-US" b="1" dirty="0"/>
              <a:t>of  sewage </a:t>
            </a:r>
            <a:r>
              <a:rPr lang="en-US" b="1" dirty="0">
                <a:solidFill>
                  <a:srgbClr val="FF0000"/>
                </a:solidFill>
              </a:rPr>
              <a:t>while flowing 70% </a:t>
            </a:r>
            <a:r>
              <a:rPr lang="en-US" b="1" dirty="0"/>
              <a:t>full at a velocity of 0.9. If the ratio of </a:t>
            </a:r>
            <a:r>
              <a:rPr lang="en-US" b="1" dirty="0">
                <a:solidFill>
                  <a:srgbClr val="FF0000"/>
                </a:solidFill>
              </a:rPr>
              <a:t>maximum/average</a:t>
            </a:r>
            <a:r>
              <a:rPr lang="en-US" b="1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average/minimum</a:t>
            </a:r>
            <a:r>
              <a:rPr lang="en-US" b="1" dirty="0"/>
              <a:t> flow are </a:t>
            </a:r>
            <a:r>
              <a:rPr lang="en-US" b="1" dirty="0">
                <a:solidFill>
                  <a:srgbClr val="FF0000"/>
                </a:solidFill>
              </a:rPr>
              <a:t>2.5</a:t>
            </a:r>
            <a:r>
              <a:rPr lang="en-US" b="1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2.0</a:t>
            </a:r>
            <a:r>
              <a:rPr lang="en-US" b="1" dirty="0"/>
              <a:t> respectively; Find out</a:t>
            </a:r>
          </a:p>
          <a:p>
            <a:pPr marL="571500" indent="-571500">
              <a:buAutoNum type="romanLcParenR"/>
            </a:pPr>
            <a:r>
              <a:rPr lang="en-US" b="1" dirty="0"/>
              <a:t>The </a:t>
            </a:r>
            <a:r>
              <a:rPr lang="en-US" b="1" dirty="0">
                <a:solidFill>
                  <a:srgbClr val="FF0000"/>
                </a:solidFill>
              </a:rPr>
              <a:t>proportionate depth</a:t>
            </a:r>
            <a:r>
              <a:rPr lang="en-US" b="1" dirty="0"/>
              <a:t> of flow and </a:t>
            </a:r>
          </a:p>
          <a:p>
            <a:pPr marL="571500" indent="-571500">
              <a:buAutoNum type="romanLcParenR"/>
            </a:pPr>
            <a:r>
              <a:rPr lang="en-US" b="1" dirty="0"/>
              <a:t>the </a:t>
            </a:r>
            <a:r>
              <a:rPr lang="en-US" b="1" dirty="0">
                <a:solidFill>
                  <a:srgbClr val="FF0000"/>
                </a:solidFill>
              </a:rPr>
              <a:t>velocities</a:t>
            </a:r>
            <a:r>
              <a:rPr lang="en-US" b="1" dirty="0"/>
              <a:t> of flow generated at the time of (a) </a:t>
            </a:r>
            <a:r>
              <a:rPr lang="en-US" b="1" dirty="0">
                <a:solidFill>
                  <a:srgbClr val="FF0000"/>
                </a:solidFill>
              </a:rPr>
              <a:t>average</a:t>
            </a:r>
            <a:r>
              <a:rPr lang="en-US" b="1" dirty="0"/>
              <a:t> and (b) </a:t>
            </a:r>
            <a:r>
              <a:rPr lang="en-US" b="1" dirty="0">
                <a:solidFill>
                  <a:srgbClr val="FF0000"/>
                </a:solidFill>
              </a:rPr>
              <a:t>minimum</a:t>
            </a:r>
            <a:r>
              <a:rPr lang="en-US" b="1" dirty="0"/>
              <a:t> flow </a:t>
            </a:r>
          </a:p>
          <a:p>
            <a:pPr marL="571500" indent="-571500">
              <a:buNone/>
            </a:pPr>
            <a:r>
              <a:rPr lang="en-US" b="1" dirty="0"/>
              <a:t>Variation in value of </a:t>
            </a:r>
            <a:r>
              <a:rPr lang="en-US" b="1" dirty="0">
                <a:solidFill>
                  <a:srgbClr val="FF0000"/>
                </a:solidFill>
              </a:rPr>
              <a:t>N </a:t>
            </a:r>
            <a:r>
              <a:rPr lang="en-US" b="1" dirty="0"/>
              <a:t>may be neglected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Circular pipes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Circular pipes the following advantages:</a:t>
            </a:r>
          </a:p>
          <a:p>
            <a:pPr lvl="1"/>
            <a:r>
              <a:rPr lang="en-US" sz="2000" dirty="0"/>
              <a:t>They are easily manufactured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A circular section gives the maximum area for a given perimeter</a:t>
            </a:r>
            <a:r>
              <a:rPr lang="en-US" sz="2000" dirty="0"/>
              <a:t>, and thus gives the maximum  hydraulic radius when running full or half full; It is therefore the most efficient section at this flow condition (when compared with other sections) (if depth of flow is half full and above)</a:t>
            </a:r>
          </a:p>
          <a:p>
            <a:pPr lvl="1"/>
            <a:r>
              <a:rPr lang="en-US" sz="2000" dirty="0"/>
              <a:t>It is the </a:t>
            </a:r>
            <a:r>
              <a:rPr lang="en-US" sz="2000" dirty="0">
                <a:solidFill>
                  <a:srgbClr val="FF0000"/>
                </a:solidFill>
              </a:rPr>
              <a:t>most economical section </a:t>
            </a:r>
            <a:r>
              <a:rPr lang="en-US" sz="2000" dirty="0"/>
              <a:t>since it utilizes </a:t>
            </a:r>
            <a:r>
              <a:rPr lang="en-US" sz="2000" dirty="0">
                <a:solidFill>
                  <a:srgbClr val="FF0000"/>
                </a:solidFill>
              </a:rPr>
              <a:t>minimum quantities of material</a:t>
            </a:r>
          </a:p>
          <a:p>
            <a:pPr lvl="1"/>
            <a:r>
              <a:rPr lang="en-US" sz="2000" dirty="0"/>
              <a:t>The circular section </a:t>
            </a:r>
            <a:r>
              <a:rPr lang="en-US" sz="2000" dirty="0">
                <a:solidFill>
                  <a:srgbClr val="FF0000"/>
                </a:solidFill>
              </a:rPr>
              <a:t>has uniform curvature </a:t>
            </a:r>
            <a:r>
              <a:rPr lang="en-US" sz="2000" dirty="0"/>
              <a:t>all round, and hence it offers </a:t>
            </a:r>
            <a:r>
              <a:rPr lang="en-US" sz="2000" dirty="0">
                <a:solidFill>
                  <a:srgbClr val="FF0000"/>
                </a:solidFill>
              </a:rPr>
              <a:t>less opportunities for deposits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Circular v/s egg shaped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Circular suitable when variation in discharge is not large /Separate system/ not for combined</a:t>
            </a:r>
          </a:p>
          <a:p>
            <a:r>
              <a:rPr lang="en-US" dirty="0"/>
              <a:t>For combined system egg shaped sewers are (also called ovoid sewers) are more suitable</a:t>
            </a:r>
          </a:p>
          <a:p>
            <a:pPr lvl="1"/>
            <a:r>
              <a:rPr lang="en-US" dirty="0"/>
              <a:t>Advantage is slightly higher velocity for low flow over a circular sewer of equal capacity</a:t>
            </a:r>
          </a:p>
          <a:p>
            <a:r>
              <a:rPr lang="en-US" dirty="0"/>
              <a:t>But has disadvantage</a:t>
            </a:r>
          </a:p>
          <a:p>
            <a:pPr lvl="1"/>
            <a:r>
              <a:rPr lang="en-US" dirty="0"/>
              <a:t>Unstable small end of egg down and should support the upper section weight</a:t>
            </a:r>
          </a:p>
          <a:p>
            <a:pPr lvl="1"/>
            <a:r>
              <a:rPr lang="en-US" dirty="0"/>
              <a:t>Difficult to construct</a:t>
            </a:r>
          </a:p>
          <a:p>
            <a:pPr lvl="1"/>
            <a:r>
              <a:rPr lang="en-US" dirty="0"/>
              <a:t>Expensive as more material is required</a:t>
            </a:r>
          </a:p>
          <a:p>
            <a:pPr lvl="1"/>
            <a:r>
              <a:rPr lang="en-US" dirty="0"/>
              <a:t>If no sufficient gradient not self cleansing </a:t>
            </a:r>
          </a:p>
          <a:p>
            <a:r>
              <a:rPr lang="en-US" dirty="0"/>
              <a:t>Was used formerly but because of disadvantage it becomes obsolete these days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open channel flow???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Sewer lines there </a:t>
            </a:r>
            <a:r>
              <a:rPr lang="en-US" dirty="0">
                <a:solidFill>
                  <a:srgbClr val="FF0000"/>
                </a:solidFill>
              </a:rPr>
              <a:t>is limitation on depth of flow</a:t>
            </a:r>
            <a:r>
              <a:rPr lang="en-US" dirty="0"/>
              <a:t> due to </a:t>
            </a:r>
            <a:r>
              <a:rPr lang="en-US" dirty="0">
                <a:solidFill>
                  <a:srgbClr val="FF0000"/>
                </a:solidFill>
              </a:rPr>
              <a:t>ventilation consideration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Sewers are </a:t>
            </a:r>
            <a:r>
              <a:rPr lang="en-US" dirty="0">
                <a:solidFill>
                  <a:srgbClr val="FF0000"/>
                </a:solidFill>
              </a:rPr>
              <a:t>not designed to run full even at ultimate </a:t>
            </a:r>
            <a:r>
              <a:rPr lang="en-US" dirty="0"/>
              <a:t>peak flows</a:t>
            </a:r>
          </a:p>
          <a:p>
            <a:pPr lvl="2"/>
            <a:r>
              <a:rPr lang="en-US" dirty="0"/>
              <a:t>Small size sewers up to 0.4 m </a:t>
            </a:r>
            <a:r>
              <a:rPr lang="en-US" dirty="0" err="1"/>
              <a:t>dia</a:t>
            </a:r>
            <a:r>
              <a:rPr lang="en-US" dirty="0"/>
              <a:t> up to half full</a:t>
            </a:r>
          </a:p>
          <a:p>
            <a:pPr lvl="2"/>
            <a:r>
              <a:rPr lang="en-US" dirty="0"/>
              <a:t>0.4 to 0.9 m </a:t>
            </a:r>
            <a:r>
              <a:rPr lang="en-US" dirty="0" err="1"/>
              <a:t>dia</a:t>
            </a:r>
            <a:r>
              <a:rPr lang="en-US" dirty="0"/>
              <a:t> at 2/3 full</a:t>
            </a:r>
          </a:p>
          <a:p>
            <a:pPr lvl="2"/>
            <a:r>
              <a:rPr lang="en-US" dirty="0"/>
              <a:t>&gt; 0.9 at ¾ full</a:t>
            </a:r>
          </a:p>
          <a:p>
            <a:r>
              <a:rPr lang="en-US" dirty="0"/>
              <a:t>Sewer run under </a:t>
            </a:r>
            <a:r>
              <a:rPr lang="en-US" dirty="0">
                <a:solidFill>
                  <a:srgbClr val="FF0000"/>
                </a:solidFill>
              </a:rPr>
              <a:t>pressure only </a:t>
            </a:r>
            <a:r>
              <a:rPr lang="en-US" dirty="0"/>
              <a:t>when they are designed as </a:t>
            </a:r>
            <a:r>
              <a:rPr lang="en-US" dirty="0">
                <a:solidFill>
                  <a:srgbClr val="FF0000"/>
                </a:solidFill>
              </a:rPr>
              <a:t>forced mains (pump) </a:t>
            </a:r>
            <a:r>
              <a:rPr lang="en-US" dirty="0"/>
              <a:t>/ and as </a:t>
            </a:r>
            <a:r>
              <a:rPr lang="en-US" dirty="0">
                <a:solidFill>
                  <a:srgbClr val="FF0000"/>
                </a:solidFill>
              </a:rPr>
              <a:t>inverted siphons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formulas chronology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1775 : </a:t>
            </a:r>
            <a:r>
              <a:rPr lang="en-US" b="1" dirty="0" err="1"/>
              <a:t>Chezy</a:t>
            </a:r>
            <a:r>
              <a:rPr lang="en-US" b="1" dirty="0"/>
              <a:t> 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b="1" dirty="0">
                <a:solidFill>
                  <a:srgbClr val="FF0000"/>
                </a:solidFill>
              </a:rPr>
              <a:t>V = C (RS)</a:t>
            </a:r>
            <a:r>
              <a:rPr lang="en-US" b="1" baseline="30000" dirty="0">
                <a:solidFill>
                  <a:srgbClr val="FF0000"/>
                </a:solidFill>
              </a:rPr>
              <a:t>1/2</a:t>
            </a:r>
            <a:r>
              <a:rPr lang="en-US" b="1" dirty="0">
                <a:solidFill>
                  <a:srgbClr val="FF0000"/>
                </a:solidFill>
              </a:rPr>
              <a:t>  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1869 : </a:t>
            </a:r>
            <a:r>
              <a:rPr lang="en-US" b="1" dirty="0" err="1"/>
              <a:t>Kutter</a:t>
            </a:r>
            <a:endParaRPr lang="en-US" b="1" dirty="0"/>
          </a:p>
          <a:p>
            <a:pPr>
              <a:buNone/>
            </a:pPr>
            <a:r>
              <a:rPr lang="en-US" sz="2800" b="1" dirty="0">
                <a:solidFill>
                  <a:srgbClr val="FF0000"/>
                </a:solidFill>
              </a:rPr>
              <a:t>C = (23 + 0.00155/S +1/N)/ (1 + (23 + 0.00155/S)N/R</a:t>
            </a:r>
            <a:r>
              <a:rPr lang="en-US" sz="2800" b="1" baseline="30000" dirty="0">
                <a:solidFill>
                  <a:srgbClr val="FF0000"/>
                </a:solidFill>
              </a:rPr>
              <a:t>1/2</a:t>
            </a:r>
            <a:r>
              <a:rPr lang="en-US" sz="2800" b="1" dirty="0">
                <a:solidFill>
                  <a:srgbClr val="FF0000"/>
                </a:solidFill>
              </a:rPr>
              <a:t>)</a:t>
            </a:r>
          </a:p>
          <a:p>
            <a:r>
              <a:rPr lang="en-US" b="1" dirty="0"/>
              <a:t>1890 : Manning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V = R</a:t>
            </a:r>
            <a:r>
              <a:rPr lang="en-US" b="1" baseline="30000" dirty="0">
                <a:solidFill>
                  <a:srgbClr val="FF0000"/>
                </a:solidFill>
              </a:rPr>
              <a:t>2/3</a:t>
            </a:r>
            <a:r>
              <a:rPr lang="en-US" b="1" dirty="0">
                <a:solidFill>
                  <a:srgbClr val="FF0000"/>
                </a:solidFill>
              </a:rPr>
              <a:t> S</a:t>
            </a:r>
            <a:r>
              <a:rPr lang="en-US" b="1" baseline="30000" dirty="0">
                <a:solidFill>
                  <a:srgbClr val="FF0000"/>
                </a:solidFill>
              </a:rPr>
              <a:t>1/2</a:t>
            </a:r>
            <a:r>
              <a:rPr lang="en-US" b="1" dirty="0">
                <a:solidFill>
                  <a:srgbClr val="FF0000"/>
                </a:solidFill>
              </a:rPr>
              <a:t>/n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1902 : </a:t>
            </a:r>
            <a:r>
              <a:rPr lang="en-US" b="1" dirty="0" err="1"/>
              <a:t>Hazzen</a:t>
            </a:r>
            <a:r>
              <a:rPr lang="en-US" b="1" dirty="0"/>
              <a:t> and Williams formula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V = 0.85 CR</a:t>
            </a:r>
            <a:r>
              <a:rPr lang="en-US" b="1" baseline="30000" dirty="0">
                <a:solidFill>
                  <a:srgbClr val="FF0000"/>
                </a:solidFill>
              </a:rPr>
              <a:t>0.63</a:t>
            </a:r>
            <a:r>
              <a:rPr lang="en-US" b="1" dirty="0">
                <a:solidFill>
                  <a:srgbClr val="FF0000"/>
                </a:solidFill>
              </a:rPr>
              <a:t> S</a:t>
            </a:r>
            <a:r>
              <a:rPr lang="en-US" b="1" baseline="30000" dirty="0">
                <a:solidFill>
                  <a:srgbClr val="FF0000"/>
                </a:solidFill>
              </a:rPr>
              <a:t>0.54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Hydraulic Formula</a:t>
            </a:r>
          </a:p>
          <a:p>
            <a:pPr lvl="1"/>
            <a:r>
              <a:rPr lang="en-US" dirty="0"/>
              <a:t>Sewers are designed for flow under  gravity</a:t>
            </a:r>
          </a:p>
          <a:p>
            <a:pPr lvl="1"/>
            <a:r>
              <a:rPr lang="en-US" dirty="0"/>
              <a:t>There are various formulae to determine velocity in sewer</a:t>
            </a:r>
          </a:p>
          <a:p>
            <a:pPr lvl="1"/>
            <a:r>
              <a:rPr lang="en-US" dirty="0"/>
              <a:t>Charts, diagrams and graphs can be used to determine velocity in sewers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Hydraulic Design … Formulae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FF0000"/>
                </a:solidFill>
              </a:rPr>
              <a:t>Chezy’s</a:t>
            </a:r>
            <a:r>
              <a:rPr lang="en-US" b="1" dirty="0">
                <a:solidFill>
                  <a:srgbClr val="FF0000"/>
                </a:solidFill>
              </a:rPr>
              <a:t> Formula :</a:t>
            </a:r>
          </a:p>
          <a:p>
            <a:pPr marL="880110" lvl="1" indent="-514350">
              <a:buNone/>
            </a:pPr>
            <a:r>
              <a:rPr lang="en-US" b="1" dirty="0"/>
              <a:t>V = C (RS)</a:t>
            </a:r>
            <a:r>
              <a:rPr lang="en-US" b="1" baseline="30000" dirty="0"/>
              <a:t>1/2</a:t>
            </a:r>
            <a:r>
              <a:rPr lang="en-US" b="1" dirty="0"/>
              <a:t>   </a:t>
            </a:r>
          </a:p>
          <a:p>
            <a:pPr marL="880110" lvl="1" indent="-514350">
              <a:buNone/>
            </a:pPr>
            <a:r>
              <a:rPr lang="en-US" sz="2000" b="1" dirty="0"/>
              <a:t>Where :   V = Velocity in m/sec</a:t>
            </a:r>
          </a:p>
          <a:p>
            <a:pPr marL="880110" lvl="1" indent="-514350">
              <a:buNone/>
            </a:pPr>
            <a:r>
              <a:rPr lang="en-US" sz="2000" b="1" dirty="0"/>
              <a:t>		        R = Hydraulic radius</a:t>
            </a:r>
          </a:p>
          <a:p>
            <a:pPr marL="880110" lvl="1" indent="-514350">
              <a:buNone/>
            </a:pPr>
            <a:r>
              <a:rPr lang="en-US" sz="2000" b="1" dirty="0"/>
              <a:t>                 S  = Slope of longitudinal gradient</a:t>
            </a:r>
          </a:p>
          <a:p>
            <a:pPr marL="880110" lvl="1" indent="-514350">
              <a:buNone/>
            </a:pPr>
            <a:r>
              <a:rPr lang="en-US" sz="2000" b="1" dirty="0"/>
              <a:t>		        C = </a:t>
            </a:r>
            <a:r>
              <a:rPr lang="en-US" sz="2000" b="1" dirty="0" err="1"/>
              <a:t>Chezy’s</a:t>
            </a:r>
            <a:r>
              <a:rPr lang="en-US" sz="2000" b="1" dirty="0"/>
              <a:t> Constant</a:t>
            </a:r>
          </a:p>
          <a:p>
            <a:pPr marL="514350" indent="-514350">
              <a:buNone/>
            </a:pPr>
            <a:r>
              <a:rPr lang="en-US" sz="2400" b="1" dirty="0"/>
              <a:t>       </a:t>
            </a:r>
            <a:r>
              <a:rPr lang="en-US" sz="2400" b="1" dirty="0" err="1"/>
              <a:t>Chezy’s</a:t>
            </a:r>
            <a:r>
              <a:rPr lang="en-US" sz="2400" b="1" dirty="0"/>
              <a:t> constant is complex which depends on size, shape, roughness, hydraulic radius and values of C can be obtained from</a:t>
            </a:r>
          </a:p>
          <a:p>
            <a:pPr marL="514350" indent="-514350">
              <a:buNone/>
            </a:pPr>
            <a:endParaRPr lang="en-US" sz="2400" b="1" dirty="0"/>
          </a:p>
          <a:p>
            <a:pPr marL="514350" indent="-514350">
              <a:buNone/>
            </a:pPr>
            <a:r>
              <a:rPr lang="en-US" sz="2400" b="1" dirty="0"/>
              <a:t>2. </a:t>
            </a:r>
            <a:r>
              <a:rPr lang="en-US" sz="2400" b="1" dirty="0" err="1"/>
              <a:t>Kutter’s</a:t>
            </a:r>
            <a:r>
              <a:rPr lang="en-US" sz="2400" b="1" dirty="0"/>
              <a:t> Formula – Gives </a:t>
            </a:r>
            <a:r>
              <a:rPr lang="en-US" sz="2400" b="1" dirty="0" err="1"/>
              <a:t>Chezy’s</a:t>
            </a:r>
            <a:r>
              <a:rPr lang="en-US" sz="2400" b="1" dirty="0"/>
              <a:t> Constant</a:t>
            </a:r>
          </a:p>
          <a:p>
            <a:pPr marL="514350" indent="-514350">
              <a:buNone/>
            </a:pPr>
            <a:endParaRPr lang="en-US" sz="2400" b="1" dirty="0"/>
          </a:p>
          <a:p>
            <a:pPr marL="514350" indent="-514350">
              <a:buNone/>
            </a:pPr>
            <a:r>
              <a:rPr lang="en-US" sz="2400" b="1" dirty="0">
                <a:solidFill>
                  <a:srgbClr val="FF0000"/>
                </a:solidFill>
              </a:rPr>
              <a:t>C = (23 + 0.00155/S +1/n)/ (1 + (23 + 0.00155/S)n/R</a:t>
            </a:r>
            <a:r>
              <a:rPr lang="en-US" sz="2400" b="1" baseline="30000" dirty="0">
                <a:solidFill>
                  <a:srgbClr val="FF0000"/>
                </a:solidFill>
              </a:rPr>
              <a:t>1/2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</a:p>
          <a:p>
            <a:pPr marL="514350" indent="-514350">
              <a:buNone/>
            </a:pPr>
            <a:r>
              <a:rPr lang="en-US" sz="2400" b="1" dirty="0"/>
              <a:t>Where R and S are as in </a:t>
            </a:r>
            <a:r>
              <a:rPr lang="en-US" sz="2400" b="1" dirty="0" err="1"/>
              <a:t>Chezy’s</a:t>
            </a:r>
            <a:r>
              <a:rPr lang="en-US" sz="2400" b="1" dirty="0"/>
              <a:t> formula and </a:t>
            </a:r>
            <a:r>
              <a:rPr lang="en-US" sz="2400" b="1" dirty="0">
                <a:solidFill>
                  <a:srgbClr val="FF0000"/>
                </a:solidFill>
              </a:rPr>
              <a:t>n = </a:t>
            </a:r>
            <a:r>
              <a:rPr lang="en-US" sz="2400" b="1" dirty="0" err="1">
                <a:solidFill>
                  <a:srgbClr val="FF0000"/>
                </a:solidFill>
              </a:rPr>
              <a:t>Rugosity</a:t>
            </a:r>
            <a:r>
              <a:rPr lang="en-US" sz="2400" b="1" dirty="0">
                <a:solidFill>
                  <a:srgbClr val="FF0000"/>
                </a:solidFill>
              </a:rPr>
              <a:t> factor or roughness coefficient</a:t>
            </a:r>
          </a:p>
          <a:p>
            <a:pPr marL="880110" lvl="1" indent="-514350">
              <a:buNone/>
            </a:pPr>
            <a:r>
              <a:rPr lang="en-US" b="1" dirty="0"/>
              <a:t>				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Hydraulic Design … Formulae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Values of </a:t>
            </a:r>
            <a:r>
              <a:rPr lang="en-US" sz="3600" b="1" dirty="0" err="1"/>
              <a:t>Kutter’s</a:t>
            </a:r>
            <a:r>
              <a:rPr lang="en-US" sz="3600" b="1" dirty="0"/>
              <a:t> 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685800"/>
          <a:ext cx="8229600" cy="594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Type</a:t>
                      </a:r>
                      <a:r>
                        <a:rPr lang="en-US" sz="1800" baseline="0" dirty="0"/>
                        <a:t> of material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Value of 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Smooth earthen channel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Corrugated iron pipes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Earthen channel in average condition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Earthen channel not maintained</a:t>
                      </a:r>
                      <a:r>
                        <a:rPr lang="en-US" sz="2000" baseline="0" dirty="0"/>
                        <a:t> properly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Rough channels in rock cutting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Cast Iron pipes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0.013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35024">
                <a:tc>
                  <a:txBody>
                    <a:bodyPr/>
                    <a:lstStyle/>
                    <a:p>
                      <a:r>
                        <a:rPr lang="en-US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Brick sewers</a:t>
                      </a:r>
                    </a:p>
                    <a:p>
                      <a:pPr marL="342900" indent="-342900">
                        <a:buAutoNum type="romanLcParenR"/>
                      </a:pPr>
                      <a:r>
                        <a:rPr lang="en-US" sz="2000" dirty="0"/>
                        <a:t>Flush</a:t>
                      </a:r>
                      <a:r>
                        <a:rPr lang="en-US" sz="2000" baseline="0" dirty="0"/>
                        <a:t> pointed</a:t>
                      </a:r>
                    </a:p>
                    <a:p>
                      <a:pPr marL="342900" indent="-342900">
                        <a:buAutoNum type="romanLcParenR"/>
                      </a:pPr>
                      <a:r>
                        <a:rPr lang="en-US" sz="2000" baseline="0" dirty="0"/>
                        <a:t>Plastered smooth</a:t>
                      </a:r>
                    </a:p>
                    <a:p>
                      <a:pPr marL="342900" indent="-342900">
                        <a:buAutoNum type="romanLcParenR"/>
                      </a:pPr>
                      <a:r>
                        <a:rPr lang="en-US" sz="2000" baseline="0" dirty="0"/>
                        <a:t>Rough brick work or stone masonry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0.015</a:t>
                      </a:r>
                    </a:p>
                    <a:p>
                      <a:pPr algn="ctr"/>
                      <a:r>
                        <a:rPr lang="en-US" sz="2000" dirty="0"/>
                        <a:t>0.013</a:t>
                      </a:r>
                    </a:p>
                    <a:p>
                      <a:pPr algn="ctr"/>
                      <a:r>
                        <a:rPr lang="en-US" sz="2000" dirty="0"/>
                        <a:t>0.017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Smooth cement plastered surface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20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Concrete surface or unplanned timber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0.012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24128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Vitrified clay pipe or stoneware pipe</a:t>
                      </a:r>
                    </a:p>
                    <a:p>
                      <a:pPr marL="342900" indent="-342900">
                        <a:buAutoNum type="romanLcParenR"/>
                      </a:pPr>
                      <a:r>
                        <a:rPr lang="en-US" sz="2000" dirty="0"/>
                        <a:t>In good</a:t>
                      </a:r>
                      <a:r>
                        <a:rPr lang="en-US" sz="2000" baseline="0" dirty="0"/>
                        <a:t> condition</a:t>
                      </a:r>
                    </a:p>
                    <a:p>
                      <a:pPr marL="342900" indent="-342900">
                        <a:buAutoNum type="romanLcParenR"/>
                      </a:pPr>
                      <a:r>
                        <a:rPr lang="en-US" sz="2000" baseline="0" dirty="0"/>
                        <a:t>In poor condition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0.013</a:t>
                      </a:r>
                    </a:p>
                    <a:p>
                      <a:pPr algn="ctr"/>
                      <a:r>
                        <a:rPr lang="en-US" sz="2000" dirty="0"/>
                        <a:t>0.015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Selected values of </a:t>
            </a:r>
            <a:r>
              <a:rPr lang="en-US" b="1" dirty="0" err="1">
                <a:solidFill>
                  <a:srgbClr val="FF0000"/>
                </a:solidFill>
              </a:rPr>
              <a:t>Chezy’s</a:t>
            </a:r>
            <a:r>
              <a:rPr lang="en-US" b="1" dirty="0">
                <a:solidFill>
                  <a:srgbClr val="FF0000"/>
                </a:solidFill>
              </a:rPr>
              <a:t> C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7924800" cy="4429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1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34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Type of channel bed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Mean value of C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77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Smooth cement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90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077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Well-laid brickwork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70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77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Cement concrete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70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Natural channel ( in good condition)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</a:rPr>
                        <a:t>35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077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Natural channel ( in bad condition)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>
                <a:solidFill>
                  <a:srgbClr val="FF0000"/>
                </a:solidFill>
              </a:rPr>
              <a:t>3. Manning’s </a:t>
            </a:r>
            <a:r>
              <a:rPr lang="en-US" b="1" dirty="0" err="1">
                <a:solidFill>
                  <a:srgbClr val="FF0000"/>
                </a:solidFill>
              </a:rPr>
              <a:t>Forumla</a:t>
            </a:r>
            <a:endParaRPr lang="en-US" b="1" dirty="0">
              <a:solidFill>
                <a:srgbClr val="FF0000"/>
              </a:solidFill>
            </a:endParaRPr>
          </a:p>
          <a:p>
            <a:pPr marL="514350" lvl="1" indent="-514350">
              <a:buClr>
                <a:schemeClr val="accent3"/>
              </a:buClr>
              <a:buSzPct val="95000"/>
              <a:buNone/>
            </a:pPr>
            <a:r>
              <a:rPr lang="en-US" b="1" dirty="0"/>
              <a:t>		V = R</a:t>
            </a:r>
            <a:r>
              <a:rPr lang="en-US" b="1" baseline="30000" dirty="0"/>
              <a:t>2/3</a:t>
            </a:r>
            <a:r>
              <a:rPr lang="en-US" b="1" dirty="0"/>
              <a:t> S</a:t>
            </a:r>
            <a:r>
              <a:rPr lang="en-US" b="1" baseline="30000" dirty="0"/>
              <a:t>1/2</a:t>
            </a:r>
            <a:r>
              <a:rPr lang="en-US" b="1" dirty="0"/>
              <a:t>/n</a:t>
            </a:r>
          </a:p>
          <a:p>
            <a:pPr marL="788670" lvl="2" indent="-514350">
              <a:buClr>
                <a:schemeClr val="accent3"/>
              </a:buClr>
              <a:buSzPct val="95000"/>
              <a:buNone/>
            </a:pPr>
            <a:r>
              <a:rPr lang="en-US" sz="1700" b="1" dirty="0"/>
              <a:t>	Where V, R and S are as given in </a:t>
            </a:r>
            <a:r>
              <a:rPr lang="en-US" sz="1700" b="1" dirty="0" err="1"/>
              <a:t>Chezy’s</a:t>
            </a:r>
            <a:r>
              <a:rPr lang="en-US" sz="1700" b="1" dirty="0"/>
              <a:t> formula and</a:t>
            </a:r>
          </a:p>
          <a:p>
            <a:pPr marL="788670" lvl="2" indent="-514350">
              <a:buClr>
                <a:schemeClr val="accent3"/>
              </a:buClr>
              <a:buSzPct val="95000"/>
              <a:buNone/>
            </a:pPr>
            <a:r>
              <a:rPr lang="en-US" sz="1700" b="1" dirty="0"/>
              <a:t>	n is the same as given by </a:t>
            </a:r>
            <a:r>
              <a:rPr lang="en-US" sz="1700" b="1" dirty="0" err="1"/>
              <a:t>Kutter</a:t>
            </a:r>
            <a:endParaRPr lang="en-US" b="1" dirty="0">
              <a:solidFill>
                <a:srgbClr val="FF0000"/>
              </a:solidFill>
            </a:endParaRPr>
          </a:p>
          <a:p>
            <a:pPr marL="514350" lvl="1" indent="-514350">
              <a:buClr>
                <a:schemeClr val="accent3"/>
              </a:buClr>
              <a:buSzPct val="95000"/>
              <a:buAutoNum type="arabicPeriod" startAt="4"/>
            </a:pPr>
            <a:r>
              <a:rPr lang="en-US" b="1" dirty="0" err="1">
                <a:solidFill>
                  <a:srgbClr val="FF0000"/>
                </a:solidFill>
              </a:rPr>
              <a:t>Bazin’s</a:t>
            </a:r>
            <a:r>
              <a:rPr lang="en-US" b="1" dirty="0">
                <a:solidFill>
                  <a:srgbClr val="FF0000"/>
                </a:solidFill>
              </a:rPr>
              <a:t> Formula</a:t>
            </a:r>
          </a:p>
          <a:p>
            <a:pPr marL="514350" lvl="1" indent="-514350">
              <a:buClr>
                <a:schemeClr val="accent3"/>
              </a:buClr>
              <a:buSzPct val="95000"/>
              <a:buNone/>
            </a:pPr>
            <a:r>
              <a:rPr lang="en-US" b="1" dirty="0"/>
              <a:t>	V = (157.6/(1.81 + K/R</a:t>
            </a:r>
            <a:r>
              <a:rPr lang="en-US" b="1" baseline="30000" dirty="0"/>
              <a:t>1/2</a:t>
            </a:r>
            <a:r>
              <a:rPr lang="en-US" b="1" dirty="0"/>
              <a:t>))x(RS)</a:t>
            </a:r>
            <a:r>
              <a:rPr lang="en-US" b="1" baseline="30000" dirty="0"/>
              <a:t>1/2</a:t>
            </a:r>
          </a:p>
          <a:p>
            <a:pPr marL="514350" lvl="1" indent="-514350">
              <a:buClr>
                <a:schemeClr val="accent3"/>
              </a:buClr>
              <a:buSzPct val="95000"/>
              <a:buNone/>
            </a:pPr>
            <a:r>
              <a:rPr lang="en-US" sz="2000" b="1" dirty="0"/>
              <a:t>	</a:t>
            </a:r>
          </a:p>
          <a:p>
            <a:pPr marL="514350" lvl="1" indent="-514350">
              <a:buClr>
                <a:schemeClr val="accent3"/>
              </a:buClr>
              <a:buSzPct val="95000"/>
              <a:buNone/>
            </a:pPr>
            <a:r>
              <a:rPr lang="en-US" sz="2000" b="1" dirty="0"/>
              <a:t>	Where V, R and S are as given in </a:t>
            </a:r>
            <a:r>
              <a:rPr lang="en-US" sz="2000" b="1" dirty="0" err="1"/>
              <a:t>Chezy’s</a:t>
            </a:r>
            <a:r>
              <a:rPr lang="en-US" sz="2000" b="1" dirty="0"/>
              <a:t> formula and </a:t>
            </a:r>
            <a:r>
              <a:rPr lang="en-US" sz="2000" b="1" dirty="0">
                <a:solidFill>
                  <a:srgbClr val="FF0000"/>
                </a:solidFill>
              </a:rPr>
              <a:t>K is </a:t>
            </a:r>
            <a:r>
              <a:rPr lang="en-US" sz="2000" b="1" dirty="0" err="1">
                <a:solidFill>
                  <a:srgbClr val="FF0000"/>
                </a:solidFill>
              </a:rPr>
              <a:t>Bazin’s</a:t>
            </a:r>
            <a:r>
              <a:rPr lang="en-US" sz="2000" b="1" dirty="0">
                <a:solidFill>
                  <a:srgbClr val="FF0000"/>
                </a:solidFill>
              </a:rPr>
              <a:t> constant whose values for different surfaces are given in Table</a:t>
            </a:r>
            <a:endParaRPr lang="en-US" sz="2000" b="1" baseline="30000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Hydraulic Design … Formulae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C4EA1-B971-49EB-83F0-3B835DB441C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Geremew Sahilu (PhD)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3945</TotalTime>
  <Words>3133</Words>
  <Application>Microsoft Macintosh PowerPoint</Application>
  <PresentationFormat>On-screen Show (4:3)</PresentationFormat>
  <Paragraphs>600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Calibri</vt:lpstr>
      <vt:lpstr>Constantia</vt:lpstr>
      <vt:lpstr>Symbol</vt:lpstr>
      <vt:lpstr>Times New Roman</vt:lpstr>
      <vt:lpstr>Wingdings 2</vt:lpstr>
      <vt:lpstr>Flow</vt:lpstr>
      <vt:lpstr>SEWERAGE  and  URBAN DRAINAGE</vt:lpstr>
      <vt:lpstr>OUTLINE</vt:lpstr>
      <vt:lpstr>Hydraulic Design of Sewers</vt:lpstr>
      <vt:lpstr>Hydraulic Design … Introduction</vt:lpstr>
      <vt:lpstr>Hydraulic Design … Formulae</vt:lpstr>
      <vt:lpstr>Hydraulic Design … Formulae</vt:lpstr>
      <vt:lpstr>Values of Kutter’s n</vt:lpstr>
      <vt:lpstr>Selected values of Chezy’s C </vt:lpstr>
      <vt:lpstr>Hydraulic Design … Formulae</vt:lpstr>
      <vt:lpstr>Bazin’s Constant K</vt:lpstr>
      <vt:lpstr>Manning ‘n’ values for various materials</vt:lpstr>
      <vt:lpstr>Hydraulic Design … Formulae</vt:lpstr>
      <vt:lpstr>Values of C in Hazen and William’s Formula</vt:lpstr>
      <vt:lpstr>Hydraulic Design … Using Tables and Monograms</vt:lpstr>
      <vt:lpstr>Hydraulic Design … Minimum and Maximum Velocity</vt:lpstr>
      <vt:lpstr>Hydraulic Design … Minimum and Maximum Velocity</vt:lpstr>
      <vt:lpstr>Hydraulic Design … Minimum and Maximum Velocity</vt:lpstr>
      <vt:lpstr>Hydraulic Design … Minimum and Maximum Velocity</vt:lpstr>
      <vt:lpstr>Hydraulic Design … Minimum and Maximum Velocity</vt:lpstr>
      <vt:lpstr>Gradient Values for specific velocities  (according to Crimp’s and Burge’s Formula)</vt:lpstr>
      <vt:lpstr>Self-cleansing velocity for different  sizes of sewer (Badwin Latham)</vt:lpstr>
      <vt:lpstr>Hydraulic Design … Minimum and Maximum Velocity</vt:lpstr>
      <vt:lpstr>Hydraulic Design … Minimum and Maximum Velocity</vt:lpstr>
      <vt:lpstr>Limiting Maximum Velocities in Sewers that should not be exceeded</vt:lpstr>
      <vt:lpstr>Hydraulic Design … Effect of variation of flow</vt:lpstr>
      <vt:lpstr>Hydraulic Design … Flow in partially filled sewer</vt:lpstr>
      <vt:lpstr>Hydraulic Design … Flow in partially filled sewer</vt:lpstr>
      <vt:lpstr>Hydraulic Design … Flow in partially filled sewer</vt:lpstr>
      <vt:lpstr>Hydraulic Design … Flow in partially filled sewer</vt:lpstr>
      <vt:lpstr>Hydraulic Design … Flow in partially filled sewer</vt:lpstr>
      <vt:lpstr>Hydraulic Design … Flow in partially filled sewer</vt:lpstr>
      <vt:lpstr>Hydraulic Design … Hydraulic Elements of Circular Sewer (Fair and Gegears Book)</vt:lpstr>
      <vt:lpstr>Hydraulic Design … Hydraulic Elements of Circular Sewer (Fair and Gegears Book)</vt:lpstr>
      <vt:lpstr>Hydraulic Design … Hydraulic Elements of Circular Sewer (Fair and Gegears Book)</vt:lpstr>
      <vt:lpstr>Hydraulic Design … Design of partially filled sewer</vt:lpstr>
      <vt:lpstr>PowerPoint Presentation</vt:lpstr>
      <vt:lpstr>Example 1</vt:lpstr>
      <vt:lpstr>…Example 1</vt:lpstr>
      <vt:lpstr>…Example 1</vt:lpstr>
      <vt:lpstr>Exercise</vt:lpstr>
      <vt:lpstr>Why Circular pipes</vt:lpstr>
      <vt:lpstr>Circular v/s egg shaped</vt:lpstr>
      <vt:lpstr>Why open channel flow???</vt:lpstr>
      <vt:lpstr>Different formulas chronology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SEWERAGE  and  URBAN DRAINAGE</dc:title>
  <dc:creator>Vostro-3550 L(64bit)</dc:creator>
  <cp:lastModifiedBy>Geremew S. Gebrie</cp:lastModifiedBy>
  <cp:revision>302</cp:revision>
  <dcterms:created xsi:type="dcterms:W3CDTF">2013-02-03T17:09:51Z</dcterms:created>
  <dcterms:modified xsi:type="dcterms:W3CDTF">2019-05-16T08:57:02Z</dcterms:modified>
</cp:coreProperties>
</file>