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4" r:id="rId1"/>
  </p:sldMasterIdLst>
  <p:notesMasterIdLst>
    <p:notesMasterId r:id="rId68"/>
  </p:notesMasterIdLst>
  <p:handoutMasterIdLst>
    <p:handoutMasterId r:id="rId69"/>
  </p:handoutMasterIdLst>
  <p:sldIdLst>
    <p:sldId id="319" r:id="rId2"/>
    <p:sldId id="320" r:id="rId3"/>
    <p:sldId id="321" r:id="rId4"/>
    <p:sldId id="322" r:id="rId5"/>
    <p:sldId id="275" r:id="rId6"/>
    <p:sldId id="333" r:id="rId7"/>
    <p:sldId id="334" r:id="rId8"/>
    <p:sldId id="335" r:id="rId9"/>
    <p:sldId id="336" r:id="rId10"/>
    <p:sldId id="337" r:id="rId11"/>
    <p:sldId id="323" r:id="rId12"/>
    <p:sldId id="324" r:id="rId13"/>
    <p:sldId id="325" r:id="rId14"/>
    <p:sldId id="326" r:id="rId15"/>
    <p:sldId id="288" r:id="rId16"/>
    <p:sldId id="294" r:id="rId17"/>
    <p:sldId id="297" r:id="rId18"/>
    <p:sldId id="296" r:id="rId19"/>
    <p:sldId id="316" r:id="rId20"/>
    <p:sldId id="292" r:id="rId21"/>
    <p:sldId id="302" r:id="rId22"/>
    <p:sldId id="286" r:id="rId23"/>
    <p:sldId id="287" r:id="rId24"/>
    <p:sldId id="303" r:id="rId25"/>
    <p:sldId id="318" r:id="rId26"/>
    <p:sldId id="262" r:id="rId27"/>
    <p:sldId id="298" r:id="rId28"/>
    <p:sldId id="327" r:id="rId29"/>
    <p:sldId id="264" r:id="rId30"/>
    <p:sldId id="328" r:id="rId31"/>
    <p:sldId id="265" r:id="rId32"/>
    <p:sldId id="330" r:id="rId33"/>
    <p:sldId id="266" r:id="rId34"/>
    <p:sldId id="331" r:id="rId35"/>
    <p:sldId id="267" r:id="rId36"/>
    <p:sldId id="332" r:id="rId37"/>
    <p:sldId id="269" r:id="rId38"/>
    <p:sldId id="270" r:id="rId39"/>
    <p:sldId id="271" r:id="rId40"/>
    <p:sldId id="272" r:id="rId41"/>
    <p:sldId id="305" r:id="rId42"/>
    <p:sldId id="306" r:id="rId43"/>
    <p:sldId id="307" r:id="rId44"/>
    <p:sldId id="308" r:id="rId45"/>
    <p:sldId id="309" r:id="rId46"/>
    <p:sldId id="300" r:id="rId47"/>
    <p:sldId id="311" r:id="rId48"/>
    <p:sldId id="310" r:id="rId49"/>
    <p:sldId id="312" r:id="rId50"/>
    <p:sldId id="313" r:id="rId51"/>
    <p:sldId id="338" r:id="rId52"/>
    <p:sldId id="339" r:id="rId53"/>
    <p:sldId id="340" r:id="rId54"/>
    <p:sldId id="341" r:id="rId55"/>
    <p:sldId id="342" r:id="rId56"/>
    <p:sldId id="343" r:id="rId57"/>
    <p:sldId id="344" r:id="rId58"/>
    <p:sldId id="345" r:id="rId59"/>
    <p:sldId id="347" r:id="rId60"/>
    <p:sldId id="348" r:id="rId61"/>
    <p:sldId id="349" r:id="rId62"/>
    <p:sldId id="350" r:id="rId63"/>
    <p:sldId id="351" r:id="rId64"/>
    <p:sldId id="352" r:id="rId65"/>
    <p:sldId id="353" r:id="rId66"/>
    <p:sldId id="354" r:id="rId67"/>
  </p:sldIdLst>
  <p:sldSz cx="9144000" cy="6858000" type="screen4x3"/>
  <p:notesSz cx="6858000" cy="9144000"/>
  <p:defaultTextStyle>
    <a:defPPr>
      <a:defRPr lang="en-US"/>
    </a:defPPr>
    <a:lvl1pPr algn="l" rtl="0" fontAlgn="base">
      <a:lnSpc>
        <a:spcPct val="90000"/>
      </a:lnSpc>
      <a:spcBef>
        <a:spcPct val="20000"/>
      </a:spcBef>
      <a:spcAft>
        <a:spcPct val="0"/>
      </a:spcAft>
      <a:buClr>
        <a:schemeClr val="tx2"/>
      </a:buClr>
      <a:buSzPct val="90000"/>
      <a:buFont typeface="Wingdings" pitchFamily="2" charset="2"/>
      <a:buChar char="n"/>
      <a:defRPr sz="2800" kern="1200">
        <a:solidFill>
          <a:schemeClr val="tx1"/>
        </a:solidFill>
        <a:latin typeface="Arial" charset="0"/>
        <a:ea typeface="+mn-ea"/>
        <a:cs typeface="+mn-cs"/>
      </a:defRPr>
    </a:lvl1pPr>
    <a:lvl2pPr marL="457200" algn="l" rtl="0" fontAlgn="base">
      <a:lnSpc>
        <a:spcPct val="90000"/>
      </a:lnSpc>
      <a:spcBef>
        <a:spcPct val="20000"/>
      </a:spcBef>
      <a:spcAft>
        <a:spcPct val="0"/>
      </a:spcAft>
      <a:buClr>
        <a:schemeClr val="tx2"/>
      </a:buClr>
      <a:buSzPct val="90000"/>
      <a:buFont typeface="Wingdings" pitchFamily="2" charset="2"/>
      <a:buChar char="n"/>
      <a:defRPr sz="2800" kern="1200">
        <a:solidFill>
          <a:schemeClr val="tx1"/>
        </a:solidFill>
        <a:latin typeface="Arial" charset="0"/>
        <a:ea typeface="+mn-ea"/>
        <a:cs typeface="+mn-cs"/>
      </a:defRPr>
    </a:lvl2pPr>
    <a:lvl3pPr marL="914400" algn="l" rtl="0" fontAlgn="base">
      <a:lnSpc>
        <a:spcPct val="90000"/>
      </a:lnSpc>
      <a:spcBef>
        <a:spcPct val="20000"/>
      </a:spcBef>
      <a:spcAft>
        <a:spcPct val="0"/>
      </a:spcAft>
      <a:buClr>
        <a:schemeClr val="tx2"/>
      </a:buClr>
      <a:buSzPct val="90000"/>
      <a:buFont typeface="Wingdings" pitchFamily="2" charset="2"/>
      <a:buChar char="n"/>
      <a:defRPr sz="2800" kern="1200">
        <a:solidFill>
          <a:schemeClr val="tx1"/>
        </a:solidFill>
        <a:latin typeface="Arial" charset="0"/>
        <a:ea typeface="+mn-ea"/>
        <a:cs typeface="+mn-cs"/>
      </a:defRPr>
    </a:lvl3pPr>
    <a:lvl4pPr marL="1371600" algn="l" rtl="0" fontAlgn="base">
      <a:lnSpc>
        <a:spcPct val="90000"/>
      </a:lnSpc>
      <a:spcBef>
        <a:spcPct val="20000"/>
      </a:spcBef>
      <a:spcAft>
        <a:spcPct val="0"/>
      </a:spcAft>
      <a:buClr>
        <a:schemeClr val="tx2"/>
      </a:buClr>
      <a:buSzPct val="90000"/>
      <a:buFont typeface="Wingdings" pitchFamily="2" charset="2"/>
      <a:buChar char="n"/>
      <a:defRPr sz="2800" kern="1200">
        <a:solidFill>
          <a:schemeClr val="tx1"/>
        </a:solidFill>
        <a:latin typeface="Arial" charset="0"/>
        <a:ea typeface="+mn-ea"/>
        <a:cs typeface="+mn-cs"/>
      </a:defRPr>
    </a:lvl4pPr>
    <a:lvl5pPr marL="1828800" algn="l" rtl="0" fontAlgn="base">
      <a:lnSpc>
        <a:spcPct val="90000"/>
      </a:lnSpc>
      <a:spcBef>
        <a:spcPct val="20000"/>
      </a:spcBef>
      <a:spcAft>
        <a:spcPct val="0"/>
      </a:spcAft>
      <a:buClr>
        <a:schemeClr val="tx2"/>
      </a:buClr>
      <a:buSzPct val="90000"/>
      <a:buFont typeface="Wingdings" pitchFamily="2" charset="2"/>
      <a:buChar char="n"/>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72" autoAdjust="0"/>
    <p:restoredTop sz="84006" autoAdjust="0"/>
  </p:normalViewPr>
  <p:slideViewPr>
    <p:cSldViewPr>
      <p:cViewPr>
        <p:scale>
          <a:sx n="170" d="100"/>
          <a:sy n="170" d="100"/>
        </p:scale>
        <p:origin x="224" y="-30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Lst>
  </p:outlineViewPr>
  <p:notesTextViewPr>
    <p:cViewPr>
      <p:scale>
        <a:sx n="100" d="100"/>
        <a:sy n="100" d="100"/>
      </p:scale>
      <p:origin x="0" y="0"/>
    </p:cViewPr>
  </p:notesTextViewPr>
  <p:sorterViewPr>
    <p:cViewPr>
      <p:scale>
        <a:sx n="100" d="100"/>
        <a:sy n="100" d="100"/>
      </p:scale>
      <p:origin x="0" y="3906"/>
    </p:cViewPr>
  </p:sorterViewPr>
  <p:notesViewPr>
    <p:cSldViewPr>
      <p:cViewPr varScale="1">
        <p:scale>
          <a:sx n="55" d="100"/>
          <a:sy n="55" d="100"/>
        </p:scale>
        <p:origin x="-290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35.xml"/><Relationship Id="rId13" Type="http://schemas.openxmlformats.org/officeDocument/2006/relationships/slide" Target="slides/slide41.xml"/><Relationship Id="rId18" Type="http://schemas.openxmlformats.org/officeDocument/2006/relationships/slide" Target="slides/slide46.xml"/><Relationship Id="rId3" Type="http://schemas.openxmlformats.org/officeDocument/2006/relationships/slide" Target="slides/slide24.xml"/><Relationship Id="rId21" Type="http://schemas.openxmlformats.org/officeDocument/2006/relationships/slide" Target="slides/slide49.xml"/><Relationship Id="rId7" Type="http://schemas.openxmlformats.org/officeDocument/2006/relationships/slide" Target="slides/slide33.xml"/><Relationship Id="rId12" Type="http://schemas.openxmlformats.org/officeDocument/2006/relationships/slide" Target="slides/slide40.xml"/><Relationship Id="rId17" Type="http://schemas.openxmlformats.org/officeDocument/2006/relationships/slide" Target="slides/slide45.xml"/><Relationship Id="rId2" Type="http://schemas.openxmlformats.org/officeDocument/2006/relationships/slide" Target="slides/slide14.xml"/><Relationship Id="rId16" Type="http://schemas.openxmlformats.org/officeDocument/2006/relationships/slide" Target="slides/slide44.xml"/><Relationship Id="rId20" Type="http://schemas.openxmlformats.org/officeDocument/2006/relationships/slide" Target="slides/slide48.xml"/><Relationship Id="rId1" Type="http://schemas.openxmlformats.org/officeDocument/2006/relationships/slide" Target="slides/slide13.xml"/><Relationship Id="rId6" Type="http://schemas.openxmlformats.org/officeDocument/2006/relationships/slide" Target="slides/slide31.xml"/><Relationship Id="rId11" Type="http://schemas.openxmlformats.org/officeDocument/2006/relationships/slide" Target="slides/slide39.xml"/><Relationship Id="rId5" Type="http://schemas.openxmlformats.org/officeDocument/2006/relationships/slide" Target="slides/slide27.xml"/><Relationship Id="rId15" Type="http://schemas.openxmlformats.org/officeDocument/2006/relationships/slide" Target="slides/slide43.xml"/><Relationship Id="rId10" Type="http://schemas.openxmlformats.org/officeDocument/2006/relationships/slide" Target="slides/slide38.xml"/><Relationship Id="rId19" Type="http://schemas.openxmlformats.org/officeDocument/2006/relationships/slide" Target="slides/slide47.xml"/><Relationship Id="rId4" Type="http://schemas.openxmlformats.org/officeDocument/2006/relationships/slide" Target="slides/slide25.xml"/><Relationship Id="rId9" Type="http://schemas.openxmlformats.org/officeDocument/2006/relationships/slide" Target="slides/slide37.xml"/><Relationship Id="rId14" Type="http://schemas.openxmlformats.org/officeDocument/2006/relationships/slide" Target="slides/slide42.xml"/><Relationship Id="rId22"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defRPr sz="1200"/>
            </a:lvl1pPr>
          </a:lstStyle>
          <a:p>
            <a:endParaRPr lang="en-US"/>
          </a:p>
        </p:txBody>
      </p:sp>
      <p:sp>
        <p:nvSpPr>
          <p:cNvPr id="4608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a:lvl1pPr>
          </a:lstStyle>
          <a:p>
            <a:endParaRPr lang="en-US"/>
          </a:p>
        </p:txBody>
      </p:sp>
      <p:sp>
        <p:nvSpPr>
          <p:cNvPr id="4608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1200"/>
            </a:lvl1pPr>
          </a:lstStyle>
          <a:p>
            <a:endParaRPr lang="en-US"/>
          </a:p>
        </p:txBody>
      </p:sp>
      <p:sp>
        <p:nvSpPr>
          <p:cNvPr id="4608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defRPr sz="1200"/>
            </a:lvl1pPr>
          </a:lstStyle>
          <a:p>
            <a:fld id="{405F23B2-3885-42E4-8F58-4A709356C9DF}"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1200"/>
            </a:lvl1pPr>
          </a:lstStyle>
          <a:p>
            <a:endParaRPr lang="en-US" dirty="0"/>
          </a:p>
        </p:txBody>
      </p:sp>
      <p:sp>
        <p:nvSpPr>
          <p:cNvPr id="1536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200"/>
            </a:lvl1pPr>
          </a:lstStyle>
          <a:p>
            <a:endParaRPr lang="en-US" dirty="0"/>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lvl1pPr>
          </a:lstStyle>
          <a:p>
            <a:endParaRPr lang="en-US"/>
          </a:p>
        </p:txBody>
      </p:sp>
      <p:sp>
        <p:nvSpPr>
          <p:cNvPr id="1536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lvl1pPr>
          </a:lstStyle>
          <a:p>
            <a:fld id="{2CBA9CEA-BCD9-4D83-9092-90A2798F32D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r>
              <a:rPr lang="en-US"/>
              <a:t>*Key to Point Source Pollution is that it is conveyed through a pipe into a water body. </a:t>
            </a:r>
          </a:p>
          <a:p>
            <a:r>
              <a:rPr lang="en-US"/>
              <a:t>*The next slide is sources of nonpoint source pollution. All runoff is non-point source pollution. </a:t>
            </a:r>
          </a:p>
        </p:txBody>
      </p:sp>
      <p:sp>
        <p:nvSpPr>
          <p:cNvPr id="13316" name="Slide Number Placeholder 3"/>
          <p:cNvSpPr>
            <a:spLocks noGrp="1"/>
          </p:cNvSpPr>
          <p:nvPr>
            <p:ph type="sldNum" sz="quarter" idx="5"/>
          </p:nvPr>
        </p:nvSpPr>
        <p:spPr>
          <a:noFill/>
        </p:spPr>
        <p:txBody>
          <a:bodyPr/>
          <a:lstStyle/>
          <a:p>
            <a:fld id="{7A82305F-0FCD-409F-8972-A3EBF2E93B74}" type="slidenum">
              <a:rPr lang="en-US" smtClean="0"/>
              <a:pPr/>
              <a:t>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F60C96-2469-43FB-843D-9799DC4642C2}" type="slidenum">
              <a:rPr lang="en-US"/>
              <a:pPr/>
              <a:t>31</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US" dirty="0"/>
              <a:t>Advantages:</a:t>
            </a:r>
          </a:p>
          <a:p>
            <a:r>
              <a:rPr lang="en-US" dirty="0"/>
              <a:t>Relatively low maintenance costs</a:t>
            </a:r>
          </a:p>
          <a:p>
            <a:r>
              <a:rPr lang="en-US" dirty="0"/>
              <a:t>High pollutant removal efficiency</a:t>
            </a:r>
          </a:p>
          <a:p>
            <a:r>
              <a:rPr lang="en-US" dirty="0"/>
              <a:t>Enhance aesthetics</a:t>
            </a:r>
          </a:p>
          <a:p>
            <a:endParaRPr lang="en-US" dirty="0"/>
          </a:p>
          <a:p>
            <a:r>
              <a:rPr lang="en-US" dirty="0"/>
              <a:t>Disadvantages:</a:t>
            </a:r>
          </a:p>
          <a:p>
            <a:r>
              <a:rPr lang="en-US" dirty="0"/>
              <a:t>Large land requirements</a:t>
            </a:r>
          </a:p>
          <a:p>
            <a:r>
              <a:rPr lang="en-US" dirty="0"/>
              <a:t>Until vegetation is established, lower pollutant removal efficiencies</a:t>
            </a:r>
          </a:p>
          <a:p>
            <a:r>
              <a:rPr lang="en-US" dirty="0"/>
              <a:t>High construction costs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4FE39B-F10F-4C10-B435-673649C85E17}" type="slidenum">
              <a:rPr lang="en-US"/>
              <a:pPr/>
              <a:t>33</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r>
              <a:rPr lang="en-US" dirty="0"/>
              <a:t>Advantages:</a:t>
            </a:r>
          </a:p>
          <a:p>
            <a:r>
              <a:rPr lang="en-US" dirty="0"/>
              <a:t>Control peak discharges by reducing runoff velocity and promoting infiltration</a:t>
            </a:r>
          </a:p>
          <a:p>
            <a:r>
              <a:rPr lang="en-US" dirty="0"/>
              <a:t>Provides pretreatment by trapping sediments</a:t>
            </a:r>
          </a:p>
          <a:p>
            <a:r>
              <a:rPr lang="en-US" dirty="0"/>
              <a:t>Generally less expensive than curve and gutter systems</a:t>
            </a:r>
          </a:p>
          <a:p>
            <a:endParaRPr lang="en-US" dirty="0"/>
          </a:p>
          <a:p>
            <a:r>
              <a:rPr lang="en-US" dirty="0"/>
              <a:t>Disadvantages:</a:t>
            </a:r>
          </a:p>
          <a:p>
            <a:r>
              <a:rPr lang="en-US" dirty="0"/>
              <a:t>Higher degree of maintenance than curb and gutter systems</a:t>
            </a:r>
          </a:p>
          <a:p>
            <a:r>
              <a:rPr lang="en-US" dirty="0"/>
              <a:t>Subject to damage from off-street parking and snow removal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B2015-09CD-46DA-9CE2-9C26382A6262}" type="slidenum">
              <a:rPr lang="en-US"/>
              <a:pPr/>
              <a:t>35</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dirty="0"/>
              <a:t>Advantages</a:t>
            </a:r>
          </a:p>
          <a:p>
            <a:r>
              <a:rPr lang="en-US" dirty="0"/>
              <a:t>Promotes groundwater recharge</a:t>
            </a:r>
          </a:p>
          <a:p>
            <a:r>
              <a:rPr lang="en-US" dirty="0"/>
              <a:t>Reduces downstream flooding and protects </a:t>
            </a:r>
            <a:r>
              <a:rPr lang="en-US" dirty="0" err="1"/>
              <a:t>streambank</a:t>
            </a:r>
            <a:r>
              <a:rPr lang="en-US" dirty="0"/>
              <a:t> integrity</a:t>
            </a:r>
          </a:p>
          <a:p>
            <a:r>
              <a:rPr lang="en-US" dirty="0"/>
              <a:t>Preserves natural water balance on site</a:t>
            </a:r>
          </a:p>
          <a:p>
            <a:r>
              <a:rPr lang="en-US" dirty="0"/>
              <a:t>High degree of runoff pollution control</a:t>
            </a:r>
          </a:p>
          <a:p>
            <a:r>
              <a:rPr lang="en-US" dirty="0"/>
              <a:t>Reduces size and cost of downstream water control facilities</a:t>
            </a:r>
          </a:p>
          <a:p>
            <a:r>
              <a:rPr lang="en-US" dirty="0"/>
              <a:t>Utilized where space is limited</a:t>
            </a:r>
          </a:p>
          <a:p>
            <a:endParaRPr lang="en-US" dirty="0"/>
          </a:p>
          <a:p>
            <a:r>
              <a:rPr lang="en-US" dirty="0"/>
              <a:t>Disadvantages:</a:t>
            </a:r>
          </a:p>
          <a:p>
            <a:r>
              <a:rPr lang="en-US" dirty="0"/>
              <a:t>High failure rate due to improper </a:t>
            </a:r>
            <a:r>
              <a:rPr lang="en-US" dirty="0" err="1"/>
              <a:t>siting</a:t>
            </a:r>
            <a:r>
              <a:rPr lang="en-US" dirty="0"/>
              <a:t>, design, construction and maintenance</a:t>
            </a:r>
          </a:p>
          <a:p>
            <a:r>
              <a:rPr lang="en-US" dirty="0"/>
              <a:t>Generally restricted to small drainage areas</a:t>
            </a:r>
          </a:p>
          <a:p>
            <a:r>
              <a:rPr lang="en-US" dirty="0"/>
              <a:t>Potential for groundwater contamination</a:t>
            </a:r>
          </a:p>
          <a:p>
            <a:r>
              <a:rPr lang="en-US" dirty="0"/>
              <a:t>Requires frequent maintenance</a:t>
            </a:r>
          </a:p>
          <a:p>
            <a:r>
              <a:rPr lang="en-US" dirty="0"/>
              <a:t>Susceptible to clogging</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BA9CEA-BCD9-4D83-9092-90A2798F32D3}" type="slidenum">
              <a:rPr lang="en-US" smtClean="0"/>
              <a:pPr/>
              <a:t>44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3C22A2DB-CC9F-4330-B311-C3BDF14AB5D1}" type="slidenum">
              <a:rPr lang="en-US" smtClean="0"/>
              <a:pPr/>
              <a:t>8</a:t>
            </a:fld>
            <a:endParaRPr 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marL="228600" indent="-228600" eaLnBrk="1" hangingPunct="1"/>
            <a:r>
              <a:rPr lang="en-US" dirty="0"/>
              <a:t>Find at 8 things wrong with this picture.  </a:t>
            </a:r>
          </a:p>
          <a:p>
            <a:pPr marL="228600" indent="-228600" eaLnBrk="1" hangingPunct="1">
              <a:buFontTx/>
              <a:buAutoNum type="arabicPeriod"/>
            </a:pPr>
            <a:r>
              <a:rPr lang="en-US" dirty="0">
                <a:solidFill>
                  <a:srgbClr val="670F0F"/>
                </a:solidFill>
              </a:rPr>
              <a:t>Oil leaking from car in garage </a:t>
            </a:r>
          </a:p>
          <a:p>
            <a:pPr marL="228600" indent="-228600" eaLnBrk="1" hangingPunct="1">
              <a:buFontTx/>
              <a:buAutoNum type="arabicPeriod"/>
            </a:pPr>
            <a:r>
              <a:rPr lang="en-US" dirty="0">
                <a:solidFill>
                  <a:srgbClr val="670F0F"/>
                </a:solidFill>
              </a:rPr>
              <a:t>Chemicals in garage stored improperly </a:t>
            </a:r>
          </a:p>
          <a:p>
            <a:pPr marL="228600" indent="-228600" eaLnBrk="1" hangingPunct="1">
              <a:buFontTx/>
              <a:buAutoNum type="arabicPeriod"/>
            </a:pPr>
            <a:r>
              <a:rPr lang="en-US" dirty="0">
                <a:solidFill>
                  <a:srgbClr val="670F0F"/>
                </a:solidFill>
              </a:rPr>
              <a:t>Washing paint brush in driveway</a:t>
            </a:r>
          </a:p>
          <a:p>
            <a:pPr marL="228600" indent="-228600" eaLnBrk="1" hangingPunct="1">
              <a:buFontTx/>
              <a:buAutoNum type="arabicPeriod"/>
            </a:pPr>
            <a:r>
              <a:rPr lang="en-US" dirty="0">
                <a:solidFill>
                  <a:srgbClr val="670F0F"/>
                </a:solidFill>
              </a:rPr>
              <a:t>Overflowing trashcans </a:t>
            </a:r>
          </a:p>
          <a:p>
            <a:pPr marL="228600" indent="-228600" eaLnBrk="1" hangingPunct="1">
              <a:buFontTx/>
              <a:buAutoNum type="arabicPeriod"/>
            </a:pPr>
            <a:r>
              <a:rPr lang="en-US" dirty="0">
                <a:solidFill>
                  <a:srgbClr val="670F0F"/>
                </a:solidFill>
              </a:rPr>
              <a:t>Over-fertilizing </a:t>
            </a:r>
          </a:p>
          <a:p>
            <a:pPr marL="228600" indent="-228600" eaLnBrk="1" hangingPunct="1">
              <a:buFontTx/>
              <a:buAutoNum type="arabicPeriod"/>
            </a:pPr>
            <a:r>
              <a:rPr lang="en-US" dirty="0">
                <a:solidFill>
                  <a:srgbClr val="670F0F"/>
                </a:solidFill>
              </a:rPr>
              <a:t>Changing oil in driveway and spilling </a:t>
            </a:r>
          </a:p>
          <a:p>
            <a:pPr marL="228600" indent="-228600" eaLnBrk="1" hangingPunct="1">
              <a:buFontTx/>
              <a:buAutoNum type="arabicPeriod"/>
            </a:pPr>
            <a:r>
              <a:rPr lang="en-US" dirty="0">
                <a:solidFill>
                  <a:srgbClr val="670F0F"/>
                </a:solidFill>
              </a:rPr>
              <a:t>Dog poop on lawn </a:t>
            </a:r>
          </a:p>
          <a:p>
            <a:pPr marL="228600" indent="-228600" eaLnBrk="1" hangingPunct="1">
              <a:buFontTx/>
              <a:buAutoNum type="arabicPeriod"/>
            </a:pPr>
            <a:r>
              <a:rPr lang="en-US" dirty="0">
                <a:solidFill>
                  <a:srgbClr val="670F0F"/>
                </a:solidFill>
              </a:rPr>
              <a:t>Washing grass clippings down driveway</a:t>
            </a:r>
          </a:p>
          <a:p>
            <a:pPr marL="228600" indent="-228600" eaLnBrk="1" hangingPunct="1"/>
            <a:endParaRPr lang="en-US" dirty="0">
              <a:solidFill>
                <a:srgbClr val="670F0F"/>
              </a:solidFill>
            </a:endParaRPr>
          </a:p>
          <a:p>
            <a:pPr marL="228600" indent="-228600" eaLnBrk="1" hangingPunct="1"/>
            <a:r>
              <a:rPr lang="en-US" b="1" dirty="0">
                <a:solidFill>
                  <a:srgbClr val="670F0F"/>
                </a:solidFill>
              </a:rPr>
              <a:t>THESE ARE ALL NON-POINT SOURCES OF POLLUTION</a:t>
            </a:r>
            <a:endParaRPr lang="en-US" dirty="0">
              <a:solidFill>
                <a:srgbClr val="670F0F"/>
              </a:solidFill>
            </a:endParaRPr>
          </a:p>
          <a:p>
            <a:pPr marL="228600" indent="-228600" eaLnBrk="1" hangingPunct="1"/>
            <a:endParaRPr lang="en-US" dirty="0">
              <a:solidFill>
                <a:srgbClr val="670F0F"/>
              </a:solidFill>
            </a:endParaRPr>
          </a:p>
          <a:p>
            <a:pPr marL="228600" indent="-228600" eaLnBrk="1" hangingPunct="1"/>
            <a:r>
              <a:rPr lang="en-US" b="1" dirty="0">
                <a:solidFill>
                  <a:srgbClr val="670F0F"/>
                </a:solidFill>
              </a:rPr>
              <a:t>THESE ARE A FEW EXAMPLES OF RESIDENTIAL POLLUTION. SMALL THINGS THAT YOU DO ON YOUR PROPERTY AFFECTS WATERWAYS.  AS WATER PICKS UP POLLUTANTS AND IS WASHED INTO THE SEWER SYSTEM, IT EVENTUALLY ENDS UP IN A RIVER (OR A BAY).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r>
              <a:rPr lang="en-US" dirty="0"/>
              <a:t>These are visual indicators of water quality. </a:t>
            </a:r>
          </a:p>
          <a:p>
            <a:r>
              <a:rPr lang="en-US" dirty="0" err="1"/>
              <a:t>Caddisflies</a:t>
            </a:r>
            <a:r>
              <a:rPr lang="en-US" dirty="0"/>
              <a:t> and Mayflies spend their larval stages in water. </a:t>
            </a:r>
          </a:p>
          <a:p>
            <a:r>
              <a:rPr lang="en-US" dirty="0"/>
              <a:t>Shown in the picture, </a:t>
            </a:r>
            <a:r>
              <a:rPr lang="en-US" dirty="0" err="1"/>
              <a:t>Caddisfies</a:t>
            </a:r>
            <a:r>
              <a:rPr lang="en-US" dirty="0"/>
              <a:t> make casings on rocks in the water. </a:t>
            </a:r>
          </a:p>
          <a:p>
            <a:endParaRPr lang="en-US" dirty="0"/>
          </a:p>
        </p:txBody>
      </p:sp>
      <p:sp>
        <p:nvSpPr>
          <p:cNvPr id="15364" name="Slide Number Placeholder 3"/>
          <p:cNvSpPr>
            <a:spLocks noGrp="1"/>
          </p:cNvSpPr>
          <p:nvPr>
            <p:ph type="sldNum" sz="quarter" idx="5"/>
          </p:nvPr>
        </p:nvSpPr>
        <p:spPr>
          <a:noFill/>
        </p:spPr>
        <p:txBody>
          <a:bodyPr/>
          <a:lstStyle/>
          <a:p>
            <a:fld id="{5DC278EE-999E-4623-A9F6-9C14AD47A832}"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r>
              <a:rPr lang="en-US"/>
              <a:t>There are other instruments to do these tests individually. </a:t>
            </a:r>
          </a:p>
        </p:txBody>
      </p:sp>
      <p:sp>
        <p:nvSpPr>
          <p:cNvPr id="16388" name="Slide Number Placeholder 3"/>
          <p:cNvSpPr>
            <a:spLocks noGrp="1"/>
          </p:cNvSpPr>
          <p:nvPr>
            <p:ph type="sldNum" sz="quarter" idx="5"/>
          </p:nvPr>
        </p:nvSpPr>
        <p:spPr>
          <a:noFill/>
        </p:spPr>
        <p:txBody>
          <a:bodyPr/>
          <a:lstStyle/>
          <a:p>
            <a:fld id="{95A60AA4-DBF8-48EE-A40D-9803BE59F408}"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E985AA-AD7C-4CA3-9F37-DDA99DEF137B}" type="slidenum">
              <a:rPr lang="en-US"/>
              <a:pPr/>
              <a:t>13</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r>
              <a:rPr lang="en-US"/>
              <a:t>Now water quality impacts of stormwater are recognized as a major detriment to the environment.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289464-4F24-4C8E-A4AF-435988392A26}" type="slidenum">
              <a:rPr lang="en-US"/>
              <a:pPr/>
              <a:t>14</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US"/>
              <a:t>Between 1979 and 1983 EPA studied stormwater runoff characteristics in its Nationwide Urban Runoff Program.  It was the most comprehensive study of urban stormwater.  The program studied 81 specific sites and over 2,300 storm events across the United States.  The concentrations of stormwater constituents were measured for various land uses as well as undeveloped areas.  The median concentrations of the stormwater constituents is shown here.  The range given for the urban runoff sources includes residential, mixed and commercial uses.  Results of the NURP show that there is a significant increase in pollutant loads from urban areas compared to undeveloped areas.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F19CC1-598D-4623-B7F9-BAB1CC970AAA}" type="slidenum">
              <a:rPr lang="en-US"/>
              <a:pPr/>
              <a:t>15</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n-US" dirty="0"/>
              <a:t>Natural system – can absorb most impacts of the hydrologic cycle</a:t>
            </a:r>
          </a:p>
          <a:p>
            <a:endParaRPr lang="en-US" dirty="0"/>
          </a:p>
          <a:p>
            <a:r>
              <a:rPr lang="en-US" dirty="0"/>
              <a:t>Wetland buffering – storage, recharge/infiltration, attenuation</a:t>
            </a:r>
          </a:p>
          <a:p>
            <a:endParaRPr lang="en-US" dirty="0"/>
          </a:p>
          <a:p>
            <a:r>
              <a:rPr lang="en-US" dirty="0"/>
              <a:t>Supports biological diversity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0847EF-D018-4AF5-BBD4-0E61A4F2C5D0}" type="slidenum">
              <a:rPr lang="en-US"/>
              <a:pPr/>
              <a:t>27</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r>
              <a:rPr lang="en-US" dirty="0"/>
              <a:t>Advantages:</a:t>
            </a:r>
          </a:p>
          <a:p>
            <a:r>
              <a:rPr lang="en-US" dirty="0"/>
              <a:t>Least costly BMP that controls both quantity and quality</a:t>
            </a:r>
          </a:p>
          <a:p>
            <a:r>
              <a:rPr lang="en-US" dirty="0"/>
              <a:t>Good retrofitting option for existing basins</a:t>
            </a:r>
          </a:p>
          <a:p>
            <a:r>
              <a:rPr lang="en-US" dirty="0"/>
              <a:t>Removes TSS and </a:t>
            </a:r>
            <a:r>
              <a:rPr lang="en-US" dirty="0" err="1"/>
              <a:t>sorbed</a:t>
            </a:r>
            <a:r>
              <a:rPr lang="en-US" dirty="0"/>
              <a:t> pollutants</a:t>
            </a:r>
          </a:p>
          <a:p>
            <a:r>
              <a:rPr lang="en-US" dirty="0"/>
              <a:t>Beneficial habitat</a:t>
            </a:r>
          </a:p>
          <a:p>
            <a:r>
              <a:rPr lang="en-US" dirty="0"/>
              <a:t>Less hazards than permanent pools</a:t>
            </a:r>
          </a:p>
          <a:p>
            <a:endParaRPr lang="en-US" dirty="0"/>
          </a:p>
          <a:p>
            <a:r>
              <a:rPr lang="en-US" dirty="0"/>
              <a:t>Disadvantages:</a:t>
            </a:r>
          </a:p>
          <a:p>
            <a:r>
              <a:rPr lang="en-US" dirty="0"/>
              <a:t>Infiltration is negligible</a:t>
            </a:r>
          </a:p>
          <a:p>
            <a:r>
              <a:rPr lang="en-US" dirty="0"/>
              <a:t>Removal of soluble pollutants minimal</a:t>
            </a:r>
          </a:p>
          <a:p>
            <a:r>
              <a:rPr lang="en-US" dirty="0"/>
              <a:t>Moderate to high maintenance requirements</a:t>
            </a:r>
          </a:p>
          <a:p>
            <a:r>
              <a:rPr lang="en-US" dirty="0"/>
              <a:t>Potential contributor to downstream warming</a:t>
            </a:r>
          </a:p>
          <a:p>
            <a:r>
              <a:rPr lang="en-US" dirty="0"/>
              <a:t>Potential sediment </a:t>
            </a:r>
            <a:r>
              <a:rPr lang="en-US" dirty="0" err="1"/>
              <a:t>resuspension</a:t>
            </a:r>
            <a:r>
              <a:rPr lang="en-US" dirty="0"/>
              <a:t> after large storms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05FC51-94C7-4262-BCF9-9F6EE2CD45BB}" type="slidenum">
              <a:rPr lang="en-US"/>
              <a:pPr/>
              <a:t>29</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r>
              <a:rPr lang="en-US" dirty="0"/>
              <a:t>Advantages:</a:t>
            </a:r>
          </a:p>
          <a:p>
            <a:r>
              <a:rPr lang="en-US" dirty="0"/>
              <a:t>Removes TSS and </a:t>
            </a:r>
            <a:r>
              <a:rPr lang="en-US" dirty="0" err="1"/>
              <a:t>sorbed</a:t>
            </a:r>
            <a:r>
              <a:rPr lang="en-US" dirty="0"/>
              <a:t> pollutants</a:t>
            </a:r>
          </a:p>
          <a:p>
            <a:r>
              <a:rPr lang="en-US" dirty="0"/>
              <a:t>Aesthetically pleasing - can increase adjacent values if planned properly</a:t>
            </a:r>
          </a:p>
          <a:p>
            <a:r>
              <a:rPr lang="en-US" dirty="0"/>
              <a:t>Pond sediment removal schedule is generally less frequent than for other BMPs</a:t>
            </a:r>
          </a:p>
          <a:p>
            <a:endParaRPr lang="en-US" dirty="0"/>
          </a:p>
          <a:p>
            <a:r>
              <a:rPr lang="en-US" dirty="0"/>
              <a:t>Disadvantages:</a:t>
            </a:r>
          </a:p>
          <a:p>
            <a:r>
              <a:rPr lang="en-US" dirty="0"/>
              <a:t>More costly than detention basins</a:t>
            </a:r>
          </a:p>
          <a:p>
            <a:r>
              <a:rPr lang="en-US" dirty="0"/>
              <a:t>Infiltration is negligible</a:t>
            </a:r>
          </a:p>
          <a:p>
            <a:r>
              <a:rPr lang="en-US" dirty="0"/>
              <a:t>Requires large land area</a:t>
            </a:r>
          </a:p>
          <a:p>
            <a:r>
              <a:rPr lang="en-US" dirty="0"/>
              <a:t>Potential contributor to downstream warming</a:t>
            </a:r>
          </a:p>
          <a:p>
            <a:endParaRPr lang="en-US" dirty="0"/>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755CB36-CF07-4A51-AFA1-F39B4DD8C22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0550" y="266700"/>
            <a:ext cx="8324850" cy="1104900"/>
          </a:xfrm>
        </p:spPr>
        <p:txBody>
          <a:bodyPr/>
          <a:lstStyle/>
          <a:p>
            <a:r>
              <a:rPr lang="en-US"/>
              <a:t>Click to edit Master title style</a:t>
            </a:r>
          </a:p>
        </p:txBody>
      </p:sp>
      <p:sp>
        <p:nvSpPr>
          <p:cNvPr id="3" name="Table Placeholder 2"/>
          <p:cNvSpPr>
            <a:spLocks noGrp="1"/>
          </p:cNvSpPr>
          <p:nvPr>
            <p:ph type="tbl" idx="1"/>
          </p:nvPr>
        </p:nvSpPr>
        <p:spPr>
          <a:xfrm>
            <a:off x="1143000" y="1790700"/>
            <a:ext cx="7772400" cy="4381500"/>
          </a:xfrm>
        </p:spPr>
        <p:txBody>
          <a:bodyPr/>
          <a:lstStyle/>
          <a:p>
            <a:endParaRPr lang="en-US"/>
          </a:p>
        </p:txBody>
      </p:sp>
      <p:sp>
        <p:nvSpPr>
          <p:cNvPr id="4" name="Footer Placeholder 3"/>
          <p:cNvSpPr>
            <a:spLocks noGrp="1"/>
          </p:cNvSpPr>
          <p:nvPr>
            <p:ph type="ftr" sz="quarter" idx="10"/>
          </p:nvPr>
        </p:nvSpPr>
        <p:spPr>
          <a:xfrm>
            <a:off x="4191000" y="6705600"/>
            <a:ext cx="4953000" cy="152400"/>
          </a:xfrm>
        </p:spPr>
        <p:txBody>
          <a:bodyPr/>
          <a:lstStyle>
            <a:lvl1pPr>
              <a:defRPr/>
            </a:lvl1pPr>
          </a:lstStyle>
          <a:p>
            <a:endParaRPr lang="en-US"/>
          </a:p>
        </p:txBody>
      </p:sp>
    </p:spTree>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0550" y="266700"/>
            <a:ext cx="8324850" cy="1104900"/>
          </a:xfrm>
        </p:spPr>
        <p:txBody>
          <a:bodyPr/>
          <a:lstStyle/>
          <a:p>
            <a:r>
              <a:rPr lang="en-US"/>
              <a:t>Click to edit Master title style</a:t>
            </a:r>
          </a:p>
        </p:txBody>
      </p:sp>
      <p:sp>
        <p:nvSpPr>
          <p:cNvPr id="3" name="Text Placeholder 2"/>
          <p:cNvSpPr>
            <a:spLocks noGrp="1"/>
          </p:cNvSpPr>
          <p:nvPr>
            <p:ph type="body" sz="half" idx="1"/>
          </p:nvPr>
        </p:nvSpPr>
        <p:spPr>
          <a:xfrm>
            <a:off x="1143000" y="1790700"/>
            <a:ext cx="3810000" cy="438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790700"/>
            <a:ext cx="3810000" cy="438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191000" y="6705600"/>
            <a:ext cx="4953000" cy="152400"/>
          </a:xfrm>
        </p:spPr>
        <p:txBody>
          <a:bodyPr/>
          <a:lstStyle>
            <a:lvl1pPr>
              <a:defRPr/>
            </a:lvl1pPr>
          </a:lstStyle>
          <a:p>
            <a:endParaRPr lang="en-US"/>
          </a:p>
        </p:txBody>
      </p:sp>
    </p:spTree>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90550" y="266700"/>
            <a:ext cx="8324850" cy="1104900"/>
          </a:xfrm>
        </p:spPr>
        <p:txBody>
          <a:bodyPr/>
          <a:lstStyle/>
          <a:p>
            <a:r>
              <a:rPr lang="en-US"/>
              <a:t>Click to edit Master title style</a:t>
            </a:r>
          </a:p>
        </p:txBody>
      </p:sp>
      <p:sp>
        <p:nvSpPr>
          <p:cNvPr id="3" name="Text Placeholder 2"/>
          <p:cNvSpPr>
            <a:spLocks noGrp="1"/>
          </p:cNvSpPr>
          <p:nvPr>
            <p:ph type="body" sz="half" idx="1"/>
          </p:nvPr>
        </p:nvSpPr>
        <p:spPr>
          <a:xfrm>
            <a:off x="1143000" y="1790700"/>
            <a:ext cx="3810000" cy="438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05400" y="1790700"/>
            <a:ext cx="3810000" cy="4381500"/>
          </a:xfrm>
        </p:spPr>
        <p:txBody>
          <a:bodyPr/>
          <a:lstStyle/>
          <a:p>
            <a:endParaRPr lang="en-US"/>
          </a:p>
        </p:txBody>
      </p:sp>
      <p:sp>
        <p:nvSpPr>
          <p:cNvPr id="5" name="Footer Placeholder 4"/>
          <p:cNvSpPr>
            <a:spLocks noGrp="1"/>
          </p:cNvSpPr>
          <p:nvPr>
            <p:ph type="ftr" sz="quarter" idx="10"/>
          </p:nvPr>
        </p:nvSpPr>
        <p:spPr>
          <a:xfrm>
            <a:off x="4191000" y="6705600"/>
            <a:ext cx="4953000" cy="152400"/>
          </a:xfrm>
        </p:spPr>
        <p:txBody>
          <a:bodyPr/>
          <a:lstStyle>
            <a:lvl1pPr>
              <a:defRPr/>
            </a:lvl1pPr>
          </a:lstStyle>
          <a:p>
            <a:endParaRPr lang="en-US"/>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42AED99-7FB4-404E-8A97-64753DCE42EC}" type="slidenum">
              <a:rPr kumimoji="0" lang="en-US" smtClean="0"/>
              <a:pPr/>
              <a:t>‹#›</a:t>
            </a:fld>
            <a:endParaRPr kumimoji="0"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solidFill>
                <a:schemeClr val="tx2">
                  <a:shade val="90000"/>
                </a:scheme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14" name="Picture 11" descr="C:\Documents and Settings\winkler\My Documents\CEERE\4square400px.gif"/>
          <p:cNvPicPr>
            <a:picLocks noChangeAspect="1" noChangeArrowheads="1"/>
          </p:cNvPicPr>
          <p:nvPr userDrawn="1"/>
        </p:nvPicPr>
        <p:blipFill>
          <a:blip r:embed="rId16"/>
          <a:srcRect/>
          <a:stretch>
            <a:fillRect/>
          </a:stretch>
        </p:blipFill>
        <p:spPr bwMode="auto">
          <a:xfrm>
            <a:off x="228600" y="5735638"/>
            <a:ext cx="914400" cy="914400"/>
          </a:xfrm>
          <a:prstGeom prst="rect">
            <a:avLst/>
          </a:prstGeom>
          <a:noFill/>
        </p:spPr>
      </p:pic>
      <p:sp>
        <p:nvSpPr>
          <p:cNvPr id="15" name="Rectangle 12"/>
          <p:cNvSpPr>
            <a:spLocks noChangeArrowheads="1"/>
          </p:cNvSpPr>
          <p:nvPr userDrawn="1"/>
        </p:nvSpPr>
        <p:spPr bwMode="auto">
          <a:xfrm>
            <a:off x="7239000" y="152400"/>
            <a:ext cx="1905000" cy="701675"/>
          </a:xfrm>
          <a:prstGeom prst="rect">
            <a:avLst/>
          </a:prstGeom>
          <a:noFill/>
          <a:ln w="9525">
            <a:noFill/>
            <a:miter lim="800000"/>
            <a:headEnd/>
            <a:tailEnd/>
          </a:ln>
          <a:effectLst/>
        </p:spPr>
        <p:txBody>
          <a:bodyPr lIns="92075" tIns="46038" rIns="92075" bIns="46038">
            <a:spAutoFit/>
          </a:bodyPr>
          <a:lstStyle/>
          <a:p>
            <a:pPr algn="ctr">
              <a:lnSpc>
                <a:spcPct val="100000"/>
              </a:lnSpc>
              <a:spcBef>
                <a:spcPct val="0"/>
              </a:spcBef>
              <a:buFont typeface="Wingdings" pitchFamily="2" charset="2"/>
              <a:buNone/>
            </a:pPr>
            <a:r>
              <a:rPr lang="en-US" sz="1000"/>
              <a:t>Annual Conference on</a:t>
            </a:r>
          </a:p>
          <a:p>
            <a:pPr algn="ctr">
              <a:lnSpc>
                <a:spcPct val="100000"/>
              </a:lnSpc>
              <a:spcBef>
                <a:spcPct val="0"/>
              </a:spcBef>
              <a:buFont typeface="Wingdings" pitchFamily="2" charset="2"/>
              <a:buNone/>
            </a:pPr>
            <a:r>
              <a:rPr lang="en-US" sz="1000"/>
              <a:t>Watershed Conservation 2002</a:t>
            </a:r>
          </a:p>
          <a:p>
            <a:pPr algn="ctr">
              <a:lnSpc>
                <a:spcPct val="100000"/>
              </a:lnSpc>
              <a:spcBef>
                <a:spcPct val="0"/>
              </a:spcBef>
              <a:buFont typeface="Wingdings" pitchFamily="2" charset="2"/>
              <a:buNone/>
            </a:pPr>
            <a:r>
              <a:rPr lang="en-US" sz="1000"/>
              <a:t>September 20, 2002</a:t>
            </a:r>
          </a:p>
          <a:p>
            <a:pPr algn="ctr">
              <a:lnSpc>
                <a:spcPct val="100000"/>
              </a:lnSpc>
              <a:spcBef>
                <a:spcPct val="0"/>
              </a:spcBef>
              <a:buFont typeface="Wingdings" pitchFamily="2" charset="2"/>
              <a:buNone/>
            </a:pPr>
            <a:r>
              <a:rPr lang="en-US" sz="1000"/>
              <a:t>Amherst, MA</a:t>
            </a:r>
          </a:p>
        </p:txBody>
      </p:sp>
      <p:sp>
        <p:nvSpPr>
          <p:cNvPr id="16" name="Text Box 13"/>
          <p:cNvSpPr txBox="1">
            <a:spLocks noChangeArrowheads="1"/>
          </p:cNvSpPr>
          <p:nvPr userDrawn="1"/>
        </p:nvSpPr>
        <p:spPr bwMode="auto">
          <a:xfrm>
            <a:off x="180975" y="6608763"/>
            <a:ext cx="1066800" cy="228600"/>
          </a:xfrm>
          <a:prstGeom prst="rect">
            <a:avLst/>
          </a:prstGeom>
          <a:noFill/>
          <a:ln w="9525">
            <a:noFill/>
            <a:miter lim="800000"/>
            <a:headEnd/>
            <a:tailEnd/>
          </a:ln>
          <a:effectLst/>
        </p:spPr>
        <p:txBody>
          <a:bodyPr lIns="92075" tIns="46038" rIns="92075" bIns="46038">
            <a:spAutoFit/>
          </a:bodyPr>
          <a:lstStyle/>
          <a:p>
            <a:pPr>
              <a:lnSpc>
                <a:spcPct val="100000"/>
              </a:lnSpc>
              <a:spcBef>
                <a:spcPct val="50000"/>
              </a:spcBef>
              <a:buFont typeface="Wingdings" pitchFamily="2" charset="2"/>
              <a:buNone/>
            </a:pPr>
            <a:r>
              <a:rPr lang="en-US" sz="900" b="1"/>
              <a:t>www.ceere.org</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Lst>
  <p:transition spd="med">
    <p:pull/>
  </p:transition>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13.xml"/><Relationship Id="rId6" Type="http://schemas.openxmlformats.org/officeDocument/2006/relationships/image" Target="../media/image41.jpeg"/><Relationship Id="rId5" Type="http://schemas.openxmlformats.org/officeDocument/2006/relationships/image" Target="../media/image40.jpeg"/><Relationship Id="rId10" Type="http://schemas.openxmlformats.org/officeDocument/2006/relationships/image" Target="../media/image45.png"/><Relationship Id="rId4" Type="http://schemas.openxmlformats.org/officeDocument/2006/relationships/image" Target="../media/image39.jpeg"/><Relationship Id="rId9" Type="http://schemas.openxmlformats.org/officeDocument/2006/relationships/image" Target="../media/image4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Storm water Quality</a:t>
            </a:r>
          </a:p>
        </p:txBody>
      </p:sp>
      <p:sp>
        <p:nvSpPr>
          <p:cNvPr id="3" name="Subtitle 2"/>
          <p:cNvSpPr>
            <a:spLocks noGrp="1"/>
          </p:cNvSpPr>
          <p:nvPr>
            <p:ph type="subTitle" idx="1"/>
          </p:nvPr>
        </p:nvSpPr>
        <p:spPr/>
        <p:txBody>
          <a:bodyPr/>
          <a:lstStyle/>
          <a:p>
            <a:r>
              <a:rPr lang="en-US" sz="4000" dirty="0"/>
              <a:t>Lecture 7</a:t>
            </a:r>
          </a:p>
        </p:txBody>
      </p:sp>
    </p:spTree>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Measuring Water Quality</a:t>
            </a:r>
          </a:p>
        </p:txBody>
      </p:sp>
      <p:sp>
        <p:nvSpPr>
          <p:cNvPr id="3" name="Content Placeholder 2"/>
          <p:cNvSpPr>
            <a:spLocks noGrp="1"/>
          </p:cNvSpPr>
          <p:nvPr>
            <p:ph idx="1"/>
          </p:nvPr>
        </p:nvSpPr>
        <p:spPr>
          <a:xfrm>
            <a:off x="685800" y="1981200"/>
            <a:ext cx="4572000" cy="4114800"/>
          </a:xfrm>
        </p:spPr>
        <p:txBody>
          <a:bodyPr/>
          <a:lstStyle/>
          <a:p>
            <a:pPr>
              <a:defRPr/>
            </a:pPr>
            <a:r>
              <a:rPr lang="en-US" dirty="0"/>
              <a:t>Dissolved Oxygen</a:t>
            </a:r>
          </a:p>
          <a:p>
            <a:pPr>
              <a:defRPr/>
            </a:pPr>
            <a:r>
              <a:rPr lang="en-US" dirty="0"/>
              <a:t>Water Temperature</a:t>
            </a:r>
          </a:p>
          <a:p>
            <a:pPr>
              <a:defRPr/>
            </a:pPr>
            <a:r>
              <a:rPr lang="en-US" dirty="0"/>
              <a:t>pH</a:t>
            </a:r>
          </a:p>
          <a:p>
            <a:pPr marL="342900" lvl="1" indent="-342900">
              <a:defRPr/>
            </a:pPr>
            <a:r>
              <a:rPr lang="en-US" dirty="0"/>
              <a:t>Extremely high or low levels of any of these  indicate poor water quality</a:t>
            </a:r>
          </a:p>
          <a:p>
            <a:pPr>
              <a:defRPr/>
            </a:pPr>
            <a:endParaRPr lang="en-US" dirty="0"/>
          </a:p>
        </p:txBody>
      </p:sp>
      <p:pic>
        <p:nvPicPr>
          <p:cNvPr id="10244" name="Picture 2"/>
          <p:cNvPicPr>
            <a:picLocks noChangeAspect="1" noChangeArrowheads="1"/>
          </p:cNvPicPr>
          <p:nvPr/>
        </p:nvPicPr>
        <p:blipFill>
          <a:blip r:embed="rId3"/>
          <a:srcRect/>
          <a:stretch>
            <a:fillRect/>
          </a:stretch>
        </p:blipFill>
        <p:spPr bwMode="auto">
          <a:xfrm>
            <a:off x="5715000" y="1905000"/>
            <a:ext cx="2743200" cy="2743200"/>
          </a:xfrm>
          <a:prstGeom prst="rect">
            <a:avLst/>
          </a:prstGeom>
          <a:noFill/>
          <a:ln w="9525">
            <a:noFill/>
            <a:miter lim="800000"/>
            <a:headEnd/>
            <a:tailEnd/>
          </a:ln>
        </p:spPr>
      </p:pic>
      <p:sp>
        <p:nvSpPr>
          <p:cNvPr id="10245" name="TextBox 4"/>
          <p:cNvSpPr txBox="1">
            <a:spLocks noChangeArrowheads="1"/>
          </p:cNvSpPr>
          <p:nvPr/>
        </p:nvSpPr>
        <p:spPr bwMode="auto">
          <a:xfrm>
            <a:off x="5715000" y="4876800"/>
            <a:ext cx="2819400" cy="1200150"/>
          </a:xfrm>
          <a:prstGeom prst="rect">
            <a:avLst/>
          </a:prstGeom>
          <a:noFill/>
          <a:ln w="9525">
            <a:noFill/>
            <a:miter lim="800000"/>
            <a:headEnd/>
            <a:tailEnd/>
          </a:ln>
        </p:spPr>
        <p:txBody>
          <a:bodyPr>
            <a:spAutoFit/>
          </a:bodyPr>
          <a:lstStyle/>
          <a:p>
            <a:pPr algn="ctr"/>
            <a:r>
              <a:rPr lang="en-US"/>
              <a:t>A YSI Meter is used to measure these  quantities. </a:t>
            </a:r>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10</a:t>
            </a:fld>
            <a:endParaRPr kumimoji="0" lang="en-US"/>
          </a:p>
        </p:txBody>
      </p:sp>
    </p:spTree>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4210" name="Rectangle 2" descr="C:\My Pictures\StreamRestoration\raindrops.jpg"/>
          <p:cNvSpPr>
            <a:spLocks noGrp="1" noChangeArrowheads="1"/>
          </p:cNvSpPr>
          <p:nvPr>
            <p:ph type="title"/>
          </p:nvPr>
        </p:nvSpPr>
        <p:spPr>
          <a:xfrm>
            <a:off x="457200" y="152400"/>
            <a:ext cx="6172200" cy="1524000"/>
          </a:xfrm>
        </p:spPr>
        <p:txBody>
          <a:bodyPr/>
          <a:lstStyle/>
          <a:p>
            <a:r>
              <a:rPr lang="en-US" sz="4000"/>
              <a:t>Watershed Development and Water Pollution</a:t>
            </a:r>
          </a:p>
        </p:txBody>
      </p:sp>
      <p:sp>
        <p:nvSpPr>
          <p:cNvPr id="94211" name="Rectangle 3"/>
          <p:cNvSpPr>
            <a:spLocks noGrp="1" noChangeArrowheads="1"/>
          </p:cNvSpPr>
          <p:nvPr>
            <p:ph idx="1"/>
          </p:nvPr>
        </p:nvSpPr>
        <p:spPr>
          <a:xfrm>
            <a:off x="762000" y="2743200"/>
            <a:ext cx="7772400" cy="3733800"/>
          </a:xfrm>
        </p:spPr>
        <p:txBody>
          <a:bodyPr/>
          <a:lstStyle/>
          <a:p>
            <a:pPr>
              <a:lnSpc>
                <a:spcPct val="90000"/>
              </a:lnSpc>
            </a:pPr>
            <a:r>
              <a:rPr lang="en-US" dirty="0"/>
              <a:t>Particulate Matter (TSS)</a:t>
            </a:r>
          </a:p>
          <a:p>
            <a:pPr>
              <a:lnSpc>
                <a:spcPct val="90000"/>
              </a:lnSpc>
            </a:pPr>
            <a:r>
              <a:rPr lang="en-US" dirty="0"/>
              <a:t>Nutrients  (nitrogen and phosphorus)</a:t>
            </a:r>
          </a:p>
          <a:p>
            <a:pPr>
              <a:lnSpc>
                <a:spcPct val="90000"/>
              </a:lnSpc>
            </a:pPr>
            <a:r>
              <a:rPr lang="en-US" dirty="0"/>
              <a:t>Heavy Metals  (lead, zinc, copper, etc.)</a:t>
            </a:r>
          </a:p>
          <a:p>
            <a:pPr>
              <a:lnSpc>
                <a:spcPct val="90000"/>
              </a:lnSpc>
            </a:pPr>
            <a:r>
              <a:rPr lang="en-US" dirty="0"/>
              <a:t>Petroleum Hydrocarbons</a:t>
            </a:r>
          </a:p>
          <a:p>
            <a:pPr>
              <a:lnSpc>
                <a:spcPct val="90000"/>
              </a:lnSpc>
            </a:pPr>
            <a:r>
              <a:rPr lang="en-US" dirty="0"/>
              <a:t>Pathogenic Organisms </a:t>
            </a:r>
          </a:p>
          <a:p>
            <a:pPr>
              <a:lnSpc>
                <a:spcPct val="90000"/>
              </a:lnSpc>
            </a:pPr>
            <a:r>
              <a:rPr lang="en-US" dirty="0"/>
              <a:t>Others (acid rain, pesticides, road salt, algal by-products)</a:t>
            </a:r>
          </a:p>
        </p:txBody>
      </p:sp>
      <p:sp>
        <p:nvSpPr>
          <p:cNvPr id="94212" name="Text Box 4"/>
          <p:cNvSpPr txBox="1">
            <a:spLocks noChangeArrowheads="1"/>
          </p:cNvSpPr>
          <p:nvPr/>
        </p:nvSpPr>
        <p:spPr bwMode="auto">
          <a:xfrm>
            <a:off x="0" y="1981200"/>
            <a:ext cx="9144000" cy="480131"/>
          </a:xfrm>
          <a:prstGeom prst="rect">
            <a:avLst/>
          </a:prstGeom>
          <a:noFill/>
          <a:ln w="9525">
            <a:noFill/>
            <a:miter lim="800000"/>
            <a:headEnd/>
            <a:tailEnd/>
          </a:ln>
          <a:effectLst/>
        </p:spPr>
        <p:txBody>
          <a:bodyPr wrap="square">
            <a:spAutoFit/>
          </a:bodyPr>
          <a:lstStyle/>
          <a:p>
            <a:pPr algn="ctr">
              <a:spcBef>
                <a:spcPct val="50000"/>
              </a:spcBef>
              <a:buNone/>
            </a:pPr>
            <a:r>
              <a:rPr lang="en-US" b="1" i="1" dirty="0">
                <a:solidFill>
                  <a:srgbClr val="FF0000"/>
                </a:solidFill>
                <a:latin typeface="Arial" charset="0"/>
              </a:rPr>
              <a:t>Increase in the rate, amounts and types of pollutants</a:t>
            </a:r>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11</a:t>
            </a:fld>
            <a:endParaRPr kumimoji="0" lang="en-US"/>
          </a:p>
        </p:txBody>
      </p:sp>
    </p:spTree>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descr="C:\My Pictures\StreamRestoration\raindrops.jpg"/>
          <p:cNvSpPr>
            <a:spLocks noGrp="1" noChangeArrowheads="1"/>
          </p:cNvSpPr>
          <p:nvPr>
            <p:ph type="title"/>
          </p:nvPr>
        </p:nvSpPr>
        <p:spPr>
          <a:xfrm>
            <a:off x="228600" y="228600"/>
            <a:ext cx="5486400" cy="1524000"/>
          </a:xfrm>
        </p:spPr>
        <p:txBody>
          <a:bodyPr>
            <a:normAutofit fontScale="90000"/>
          </a:bodyPr>
          <a:lstStyle/>
          <a:p>
            <a:r>
              <a:rPr lang="en-US" dirty="0"/>
              <a:t>Types of NPS Pollution</a:t>
            </a:r>
          </a:p>
        </p:txBody>
      </p:sp>
      <p:sp>
        <p:nvSpPr>
          <p:cNvPr id="54275" name="Rectangle 3"/>
          <p:cNvSpPr>
            <a:spLocks noGrp="1" noChangeArrowheads="1"/>
          </p:cNvSpPr>
          <p:nvPr>
            <p:ph idx="1"/>
          </p:nvPr>
        </p:nvSpPr>
        <p:spPr>
          <a:xfrm>
            <a:off x="609600" y="1828800"/>
            <a:ext cx="8001000" cy="4114800"/>
          </a:xfrm>
        </p:spPr>
        <p:txBody>
          <a:bodyPr>
            <a:normAutofit fontScale="92500" lnSpcReduction="10000"/>
          </a:bodyPr>
          <a:lstStyle/>
          <a:p>
            <a:pPr>
              <a:lnSpc>
                <a:spcPct val="90000"/>
              </a:lnSpc>
            </a:pPr>
            <a:r>
              <a:rPr lang="en-US" sz="3600" b="1" dirty="0">
                <a:cs typeface="Arial" charset="0"/>
              </a:rPr>
              <a:t>Litter</a:t>
            </a:r>
            <a:endParaRPr lang="en-US" sz="3600" dirty="0">
              <a:cs typeface="Arial" charset="0"/>
            </a:endParaRPr>
          </a:p>
          <a:p>
            <a:pPr>
              <a:lnSpc>
                <a:spcPct val="90000"/>
              </a:lnSpc>
            </a:pPr>
            <a:r>
              <a:rPr lang="en-US" sz="3600" b="1" dirty="0">
                <a:cs typeface="Arial" charset="0"/>
              </a:rPr>
              <a:t>Lawn Fertilizers</a:t>
            </a:r>
            <a:r>
              <a:rPr lang="en-US" sz="3600" dirty="0">
                <a:cs typeface="Arial" charset="0"/>
              </a:rPr>
              <a:t> </a:t>
            </a:r>
          </a:p>
          <a:p>
            <a:pPr>
              <a:lnSpc>
                <a:spcPct val="90000"/>
              </a:lnSpc>
            </a:pPr>
            <a:r>
              <a:rPr lang="en-US" sz="3600" b="1" dirty="0">
                <a:cs typeface="Arial" charset="0"/>
              </a:rPr>
              <a:t>House/garden Pesticides</a:t>
            </a:r>
            <a:r>
              <a:rPr lang="en-US" sz="3600" dirty="0">
                <a:cs typeface="Arial" charset="0"/>
              </a:rPr>
              <a:t> </a:t>
            </a:r>
          </a:p>
          <a:p>
            <a:pPr>
              <a:lnSpc>
                <a:spcPct val="90000"/>
              </a:lnSpc>
            </a:pPr>
            <a:r>
              <a:rPr lang="en-US" sz="3600" b="1" dirty="0">
                <a:cs typeface="Arial" charset="0"/>
              </a:rPr>
              <a:t>Household Hazardous Products (e.g. paint thinner)</a:t>
            </a:r>
            <a:r>
              <a:rPr lang="en-US" sz="3600" dirty="0">
                <a:cs typeface="Arial" charset="0"/>
              </a:rPr>
              <a:t>  </a:t>
            </a:r>
          </a:p>
          <a:p>
            <a:pPr>
              <a:lnSpc>
                <a:spcPct val="90000"/>
              </a:lnSpc>
            </a:pPr>
            <a:r>
              <a:rPr lang="en-US" sz="3600" b="1" dirty="0">
                <a:cs typeface="Arial" charset="0"/>
              </a:rPr>
              <a:t>Motor Oil</a:t>
            </a:r>
            <a:r>
              <a:rPr lang="en-US" sz="3600" dirty="0">
                <a:cs typeface="Arial" charset="0"/>
              </a:rPr>
              <a:t> </a:t>
            </a:r>
          </a:p>
          <a:p>
            <a:pPr>
              <a:lnSpc>
                <a:spcPct val="90000"/>
              </a:lnSpc>
            </a:pPr>
            <a:r>
              <a:rPr lang="en-US" sz="3600" b="1" dirty="0">
                <a:cs typeface="Arial" charset="0"/>
              </a:rPr>
              <a:t>Car Washing</a:t>
            </a:r>
            <a:r>
              <a:rPr lang="en-US" sz="3600" dirty="0">
                <a:cs typeface="Arial" charset="0"/>
              </a:rPr>
              <a:t> </a:t>
            </a:r>
          </a:p>
          <a:p>
            <a:pPr>
              <a:lnSpc>
                <a:spcPct val="90000"/>
              </a:lnSpc>
            </a:pPr>
            <a:r>
              <a:rPr lang="en-US" sz="3600" b="1" dirty="0">
                <a:cs typeface="Arial" charset="0"/>
              </a:rPr>
              <a:t>Pet Waste</a:t>
            </a:r>
            <a:r>
              <a:rPr lang="en-US" sz="3600" dirty="0">
                <a:cs typeface="Arial" charset="0"/>
              </a:rPr>
              <a:t> </a:t>
            </a:r>
            <a:endParaRPr lang="en-US" sz="3600" dirty="0"/>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12</a:t>
            </a:fld>
            <a:endParaRPr kumimoji="0" lang="en-US"/>
          </a:p>
        </p:txBody>
      </p:sp>
    </p:spTree>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normAutofit fontScale="90000"/>
          </a:bodyPr>
          <a:lstStyle/>
          <a:p>
            <a:r>
              <a:rPr lang="en-US"/>
              <a:t>Water Quality – </a:t>
            </a:r>
            <a:br>
              <a:rPr lang="en-US"/>
            </a:br>
            <a:r>
              <a:rPr lang="en-US"/>
              <a:t>Stormwater Constituents</a:t>
            </a:r>
          </a:p>
        </p:txBody>
      </p:sp>
      <p:sp>
        <p:nvSpPr>
          <p:cNvPr id="103427" name="Rectangle 3"/>
          <p:cNvSpPr>
            <a:spLocks noGrp="1" noChangeArrowheads="1"/>
          </p:cNvSpPr>
          <p:nvPr>
            <p:ph idx="1"/>
          </p:nvPr>
        </p:nvSpPr>
        <p:spPr>
          <a:xfrm>
            <a:off x="3962400" y="1828800"/>
            <a:ext cx="4876800" cy="4381500"/>
          </a:xfrm>
        </p:spPr>
        <p:txBody>
          <a:bodyPr/>
          <a:lstStyle/>
          <a:p>
            <a:pPr>
              <a:lnSpc>
                <a:spcPct val="90000"/>
              </a:lnSpc>
            </a:pPr>
            <a:r>
              <a:rPr lang="en-US"/>
              <a:t>Sediment</a:t>
            </a:r>
          </a:p>
          <a:p>
            <a:pPr>
              <a:lnSpc>
                <a:spcPct val="90000"/>
              </a:lnSpc>
            </a:pPr>
            <a:r>
              <a:rPr lang="en-US"/>
              <a:t>Nutrients: nitrogen and phosphorous</a:t>
            </a:r>
          </a:p>
          <a:p>
            <a:pPr>
              <a:lnSpc>
                <a:spcPct val="90000"/>
              </a:lnSpc>
            </a:pPr>
            <a:r>
              <a:rPr lang="en-US"/>
              <a:t>Oil, grease, and organic chemicals</a:t>
            </a:r>
          </a:p>
          <a:p>
            <a:pPr>
              <a:lnSpc>
                <a:spcPct val="90000"/>
              </a:lnSpc>
            </a:pPr>
            <a:r>
              <a:rPr lang="en-US"/>
              <a:t>Bacteria and viruses</a:t>
            </a:r>
          </a:p>
          <a:p>
            <a:pPr>
              <a:lnSpc>
                <a:spcPct val="90000"/>
              </a:lnSpc>
            </a:pPr>
            <a:r>
              <a:rPr lang="en-US"/>
              <a:t>Salt</a:t>
            </a:r>
          </a:p>
          <a:p>
            <a:pPr>
              <a:lnSpc>
                <a:spcPct val="90000"/>
              </a:lnSpc>
            </a:pPr>
            <a:r>
              <a:rPr lang="en-US"/>
              <a:t>Metals</a:t>
            </a:r>
          </a:p>
          <a:p>
            <a:pPr>
              <a:lnSpc>
                <a:spcPct val="90000"/>
              </a:lnSpc>
            </a:pPr>
            <a:endParaRPr lang="en-US"/>
          </a:p>
          <a:p>
            <a:pPr>
              <a:lnSpc>
                <a:spcPct val="90000"/>
              </a:lnSpc>
            </a:pPr>
            <a:endParaRPr lang="en-US"/>
          </a:p>
        </p:txBody>
      </p:sp>
      <p:pic>
        <p:nvPicPr>
          <p:cNvPr id="103471" name="Picture 47" descr="E:\UMass conference 2002\images\pollution1.jpg"/>
          <p:cNvPicPr>
            <a:picLocks noChangeAspect="1" noChangeArrowheads="1"/>
          </p:cNvPicPr>
          <p:nvPr/>
        </p:nvPicPr>
        <p:blipFill>
          <a:blip r:embed="rId3"/>
          <a:srcRect/>
          <a:stretch>
            <a:fillRect/>
          </a:stretch>
        </p:blipFill>
        <p:spPr bwMode="auto">
          <a:xfrm>
            <a:off x="304800" y="2286000"/>
            <a:ext cx="3429000" cy="2582863"/>
          </a:xfrm>
          <a:prstGeom prst="rect">
            <a:avLst/>
          </a:prstGeom>
          <a:noFill/>
        </p:spPr>
      </p:pic>
      <p:sp>
        <p:nvSpPr>
          <p:cNvPr id="5" name="Slide Number Placeholder 4"/>
          <p:cNvSpPr>
            <a:spLocks noGrp="1"/>
          </p:cNvSpPr>
          <p:nvPr>
            <p:ph type="sldNum" sz="quarter" idx="12"/>
          </p:nvPr>
        </p:nvSpPr>
        <p:spPr/>
        <p:txBody>
          <a:bodyPr/>
          <a:lstStyle/>
          <a:p>
            <a:fld id="{042AED99-7FB4-404E-8A97-64753DCE42EC}" type="slidenum">
              <a:rPr kumimoji="0" lang="en-US" smtClean="0"/>
              <a:pPr/>
              <a:t>13</a:t>
            </a:fld>
            <a:endParaRPr kumimoji="0" lang="en-US"/>
          </a:p>
        </p:txBody>
      </p:sp>
    </p:spTree>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normAutofit fontScale="90000"/>
          </a:bodyPr>
          <a:lstStyle/>
          <a:p>
            <a:r>
              <a:rPr lang="en-US" dirty="0"/>
              <a:t>Storm water Constituents</a:t>
            </a:r>
            <a:br>
              <a:rPr lang="en-US" dirty="0"/>
            </a:br>
            <a:r>
              <a:rPr lang="en-US" sz="2800" dirty="0"/>
              <a:t>Median Concentrations </a:t>
            </a:r>
            <a:r>
              <a:rPr lang="en-US" sz="2800" dirty="0">
                <a:solidFill>
                  <a:srgbClr val="FF0000"/>
                </a:solidFill>
              </a:rPr>
              <a:t>(EPA Study b/n 1979 to 1983)</a:t>
            </a:r>
          </a:p>
        </p:txBody>
      </p:sp>
      <p:graphicFrame>
        <p:nvGraphicFramePr>
          <p:cNvPr id="120158" name="Group 350"/>
          <p:cNvGraphicFramePr>
            <a:graphicFrameLocks noGrp="1"/>
          </p:cNvGraphicFramePr>
          <p:nvPr>
            <p:ph type="tbl" idx="1"/>
          </p:nvPr>
        </p:nvGraphicFramePr>
        <p:xfrm>
          <a:off x="533400" y="1600201"/>
          <a:ext cx="8229600" cy="3962399"/>
        </p:xfrm>
        <a:graphic>
          <a:graphicData uri="http://schemas.openxmlformats.org/drawingml/2006/table">
            <a:tbl>
              <a:tblPr/>
              <a:tblGrid>
                <a:gridCol w="3872753">
                  <a:extLst>
                    <a:ext uri="{9D8B030D-6E8A-4147-A177-3AD203B41FA5}">
                      <a16:colId xmlns:a16="http://schemas.microsoft.com/office/drawing/2014/main" val="20000"/>
                    </a:ext>
                  </a:extLst>
                </a:gridCol>
                <a:gridCol w="806823">
                  <a:extLst>
                    <a:ext uri="{9D8B030D-6E8A-4147-A177-3AD203B41FA5}">
                      <a16:colId xmlns:a16="http://schemas.microsoft.com/office/drawing/2014/main" val="20001"/>
                    </a:ext>
                  </a:extLst>
                </a:gridCol>
                <a:gridCol w="1775012">
                  <a:extLst>
                    <a:ext uri="{9D8B030D-6E8A-4147-A177-3AD203B41FA5}">
                      <a16:colId xmlns:a16="http://schemas.microsoft.com/office/drawing/2014/main" val="20002"/>
                    </a:ext>
                  </a:extLst>
                </a:gridCol>
                <a:gridCol w="1775012">
                  <a:extLst>
                    <a:ext uri="{9D8B030D-6E8A-4147-A177-3AD203B41FA5}">
                      <a16:colId xmlns:a16="http://schemas.microsoft.com/office/drawing/2014/main" val="20003"/>
                    </a:ext>
                  </a:extLst>
                </a:gridCol>
              </a:tblGrid>
              <a:tr h="517226">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1800" b="1" i="0" u="none" strike="noStrike" cap="none" normalizeH="0" baseline="0" dirty="0">
                          <a:ln>
                            <a:noFill/>
                          </a:ln>
                          <a:solidFill>
                            <a:srgbClr val="FF0000"/>
                          </a:solidFill>
                          <a:effectLst/>
                          <a:latin typeface="Arial" charset="0"/>
                        </a:rPr>
                        <a:t>Constituent</a:t>
                      </a:r>
                    </a:p>
                  </a:txBody>
                  <a:tcPr marL="92075" marR="92075" marT="46038" marB="46038" anchor="b"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1800" b="1" i="0" u="none" strike="noStrike" cap="none" normalizeH="0" baseline="0" dirty="0">
                          <a:ln>
                            <a:noFill/>
                          </a:ln>
                          <a:solidFill>
                            <a:srgbClr val="FF0000"/>
                          </a:solidFill>
                          <a:effectLst/>
                          <a:latin typeface="Arial" charset="0"/>
                        </a:rPr>
                        <a:t>Units</a:t>
                      </a:r>
                    </a:p>
                  </a:txBody>
                  <a:tcPr marL="92075" marR="92075" marT="46038" marB="46038"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1800" b="1" i="0" u="none" strike="noStrike" cap="none" normalizeH="0" baseline="0" dirty="0">
                          <a:ln>
                            <a:noFill/>
                          </a:ln>
                          <a:solidFill>
                            <a:srgbClr val="FF0000"/>
                          </a:solidFill>
                          <a:effectLst/>
                          <a:latin typeface="Arial" charset="0"/>
                        </a:rPr>
                        <a:t>Urban</a:t>
                      </a:r>
                    </a:p>
                  </a:txBody>
                  <a:tcPr marL="92075" marR="92075" marT="46038" marB="46038"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1800" b="1" i="0" u="none" strike="noStrike" cap="none" normalizeH="0" baseline="0" dirty="0">
                          <a:ln>
                            <a:noFill/>
                          </a:ln>
                          <a:solidFill>
                            <a:srgbClr val="FF0000"/>
                          </a:solidFill>
                          <a:effectLst/>
                          <a:latin typeface="Arial" charset="0"/>
                        </a:rPr>
                        <a:t>Non-Urban</a:t>
                      </a:r>
                    </a:p>
                  </a:txBody>
                  <a:tcPr marL="92075" marR="92075" marT="46038" marB="46038"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22776">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1800" b="0" i="0" u="none" strike="noStrike" cap="none" normalizeH="0" baseline="0">
                          <a:ln>
                            <a:noFill/>
                          </a:ln>
                          <a:solidFill>
                            <a:schemeClr val="tx1"/>
                          </a:solidFill>
                          <a:effectLst/>
                          <a:latin typeface="Arial" charset="0"/>
                        </a:rPr>
                        <a:t>Total Suspended Solids (TSS)</a:t>
                      </a:r>
                    </a:p>
                  </a:txBody>
                  <a:tcPr marL="92075" marR="92075" marT="46038" marB="46038"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1800" b="0" i="0" u="none" strike="noStrike" cap="none" normalizeH="0" baseline="0" dirty="0">
                          <a:ln>
                            <a:noFill/>
                          </a:ln>
                          <a:solidFill>
                            <a:schemeClr val="tx1"/>
                          </a:solidFill>
                          <a:effectLst/>
                          <a:latin typeface="Arial" charset="0"/>
                        </a:rPr>
                        <a:t>mg/l</a:t>
                      </a:r>
                    </a:p>
                  </a:txBody>
                  <a:tcPr marL="92075" marR="92075" marT="46038" marB="46038"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1800" b="0" i="0" u="none" strike="noStrike" cap="none" normalizeH="0" baseline="0">
                          <a:ln>
                            <a:noFill/>
                          </a:ln>
                          <a:solidFill>
                            <a:schemeClr val="tx1"/>
                          </a:solidFill>
                          <a:effectLst/>
                          <a:latin typeface="Arial" charset="0"/>
                        </a:rPr>
                        <a:t>67-101</a:t>
                      </a:r>
                    </a:p>
                  </a:txBody>
                  <a:tcPr marL="92075" marR="92075" marT="46038" marB="46038"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1800" b="0" i="0" u="none" strike="noStrike" cap="none" normalizeH="0" baseline="0">
                          <a:ln>
                            <a:noFill/>
                          </a:ln>
                          <a:solidFill>
                            <a:schemeClr val="tx1"/>
                          </a:solidFill>
                          <a:effectLst/>
                          <a:latin typeface="Arial" charset="0"/>
                        </a:rPr>
                        <a:t>70</a:t>
                      </a:r>
                    </a:p>
                  </a:txBody>
                  <a:tcPr marL="92075" marR="92075" marT="46038" marB="46038"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431771">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1800" b="0" i="0" u="none" strike="noStrike" cap="none" normalizeH="0" baseline="0">
                          <a:ln>
                            <a:noFill/>
                          </a:ln>
                          <a:solidFill>
                            <a:schemeClr val="tx1"/>
                          </a:solidFill>
                          <a:effectLst/>
                          <a:latin typeface="Arial" charset="0"/>
                        </a:rPr>
                        <a:t>Chemical Oxygen Demand (COD)</a:t>
                      </a:r>
                    </a:p>
                  </a:txBody>
                  <a:tcPr marL="92075" marR="92075" marT="46038" marB="46038"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1800" b="0" i="0" u="none" strike="noStrike" cap="none" normalizeH="0" baseline="0">
                          <a:ln>
                            <a:noFill/>
                          </a:ln>
                          <a:solidFill>
                            <a:schemeClr val="tx1"/>
                          </a:solidFill>
                          <a:effectLst/>
                          <a:latin typeface="Arial" charset="0"/>
                        </a:rPr>
                        <a:t>mg/l</a:t>
                      </a:r>
                    </a:p>
                  </a:txBody>
                  <a:tcPr marL="92075" marR="92075" marT="46038" marB="46038"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1800" b="0" i="0" u="none" strike="noStrike" cap="none" normalizeH="0" baseline="0">
                          <a:ln>
                            <a:noFill/>
                          </a:ln>
                          <a:solidFill>
                            <a:schemeClr val="tx1"/>
                          </a:solidFill>
                          <a:effectLst/>
                          <a:latin typeface="Arial" charset="0"/>
                        </a:rPr>
                        <a:t>57-73</a:t>
                      </a:r>
                    </a:p>
                  </a:txBody>
                  <a:tcPr marL="92075" marR="92075" marT="46038" marB="46038"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1800" b="0" i="0" u="none" strike="noStrike" cap="none" normalizeH="0" baseline="0">
                          <a:ln>
                            <a:noFill/>
                          </a:ln>
                          <a:solidFill>
                            <a:schemeClr val="tx1"/>
                          </a:solidFill>
                          <a:effectLst/>
                          <a:latin typeface="Arial" charset="0"/>
                        </a:rPr>
                        <a:t>40</a:t>
                      </a:r>
                    </a:p>
                  </a:txBody>
                  <a:tcPr marL="92075" marR="92075" marT="46038" marB="46038"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31771">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1800" b="0" i="0" u="none" strike="noStrike" cap="none" normalizeH="0" baseline="0" dirty="0">
                          <a:ln>
                            <a:noFill/>
                          </a:ln>
                          <a:solidFill>
                            <a:schemeClr val="tx1"/>
                          </a:solidFill>
                          <a:effectLst/>
                          <a:latin typeface="Arial" charset="0"/>
                        </a:rPr>
                        <a:t>Total Phosphorous (P)</a:t>
                      </a:r>
                    </a:p>
                  </a:txBody>
                  <a:tcPr marL="92075" marR="92075" marT="46038" marB="46038"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1800" b="0" i="0" u="none" strike="noStrike" cap="none" normalizeH="0" baseline="0">
                          <a:ln>
                            <a:noFill/>
                          </a:ln>
                          <a:solidFill>
                            <a:schemeClr val="tx1"/>
                          </a:solidFill>
                          <a:effectLst/>
                          <a:latin typeface="Symbol" pitchFamily="18" charset="2"/>
                        </a:rPr>
                        <a:t>m</a:t>
                      </a:r>
                      <a:r>
                        <a:rPr kumimoji="0" lang="en-US" sz="1800" b="0" i="0" u="none" strike="noStrike" cap="none" normalizeH="0" baseline="0">
                          <a:ln>
                            <a:noFill/>
                          </a:ln>
                          <a:solidFill>
                            <a:schemeClr val="tx1"/>
                          </a:solidFill>
                          <a:effectLst/>
                          <a:latin typeface="Arial" charset="0"/>
                        </a:rPr>
                        <a:t>g/l</a:t>
                      </a:r>
                    </a:p>
                  </a:txBody>
                  <a:tcPr marL="92075" marR="92075" marT="46038" marB="46038"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1800" b="0" i="0" u="none" strike="noStrike" cap="none" normalizeH="0" baseline="0">
                          <a:ln>
                            <a:noFill/>
                          </a:ln>
                          <a:solidFill>
                            <a:schemeClr val="tx1"/>
                          </a:solidFill>
                          <a:effectLst/>
                          <a:latin typeface="Arial" charset="0"/>
                        </a:rPr>
                        <a:t>201-383</a:t>
                      </a:r>
                    </a:p>
                  </a:txBody>
                  <a:tcPr marL="92075" marR="92075" marT="46038" marB="46038"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1800" b="0" i="0" u="none" strike="noStrike" cap="none" normalizeH="0" baseline="0">
                          <a:ln>
                            <a:noFill/>
                          </a:ln>
                          <a:solidFill>
                            <a:schemeClr val="tx1"/>
                          </a:solidFill>
                          <a:effectLst/>
                          <a:latin typeface="Arial" charset="0"/>
                        </a:rPr>
                        <a:t>121</a:t>
                      </a:r>
                    </a:p>
                  </a:txBody>
                  <a:tcPr marL="92075" marR="92075" marT="46038" marB="46038"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31771">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1800" b="0" i="0" u="none" strike="noStrike" cap="none" normalizeH="0" baseline="0" dirty="0">
                          <a:ln>
                            <a:noFill/>
                          </a:ln>
                          <a:solidFill>
                            <a:schemeClr val="tx1"/>
                          </a:solidFill>
                          <a:effectLst/>
                          <a:latin typeface="Arial" charset="0"/>
                        </a:rPr>
                        <a:t> Total </a:t>
                      </a:r>
                      <a:r>
                        <a:rPr kumimoji="0" lang="en-US" sz="1800" b="0" i="0" u="none" strike="noStrike" cap="none" normalizeH="0" baseline="0" dirty="0" err="1">
                          <a:ln>
                            <a:noFill/>
                          </a:ln>
                          <a:solidFill>
                            <a:schemeClr val="tx1"/>
                          </a:solidFill>
                          <a:effectLst/>
                          <a:latin typeface="Arial" charset="0"/>
                        </a:rPr>
                        <a:t>Kjeldahl</a:t>
                      </a:r>
                      <a:r>
                        <a:rPr kumimoji="0" lang="en-US" sz="1800" b="0" i="0" u="none" strike="noStrike" cap="none" normalizeH="0" baseline="0" dirty="0">
                          <a:ln>
                            <a:noFill/>
                          </a:ln>
                          <a:solidFill>
                            <a:schemeClr val="tx1"/>
                          </a:solidFill>
                          <a:effectLst/>
                          <a:latin typeface="Arial" charset="0"/>
                        </a:rPr>
                        <a:t> Nitrogen</a:t>
                      </a:r>
                    </a:p>
                  </a:txBody>
                  <a:tcPr marL="92075" marR="92075" marT="46038" marB="46038"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1800" b="0" i="0" u="none" strike="noStrike" cap="none" normalizeH="0" baseline="0">
                          <a:ln>
                            <a:noFill/>
                          </a:ln>
                          <a:solidFill>
                            <a:schemeClr val="tx1"/>
                          </a:solidFill>
                          <a:effectLst/>
                          <a:latin typeface="Symbol" pitchFamily="18" charset="2"/>
                        </a:rPr>
                        <a:t>m</a:t>
                      </a:r>
                      <a:r>
                        <a:rPr kumimoji="0" lang="en-US" sz="1800" b="0" i="0" u="none" strike="noStrike" cap="none" normalizeH="0" baseline="0">
                          <a:ln>
                            <a:noFill/>
                          </a:ln>
                          <a:solidFill>
                            <a:schemeClr val="tx1"/>
                          </a:solidFill>
                          <a:effectLst/>
                          <a:latin typeface="Arial" charset="0"/>
                        </a:rPr>
                        <a:t>g/l</a:t>
                      </a:r>
                    </a:p>
                  </a:txBody>
                  <a:tcPr marL="92075" marR="92075" marT="46038" marB="46038"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1800" b="0" i="0" u="none" strike="noStrike" cap="none" normalizeH="0" baseline="0">
                          <a:ln>
                            <a:noFill/>
                          </a:ln>
                          <a:solidFill>
                            <a:schemeClr val="tx1"/>
                          </a:solidFill>
                          <a:effectLst/>
                          <a:latin typeface="Arial" charset="0"/>
                        </a:rPr>
                        <a:t>1179-1900</a:t>
                      </a:r>
                    </a:p>
                  </a:txBody>
                  <a:tcPr marL="92075" marR="92075" marT="46038" marB="46038"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1800" b="0" i="0" u="none" strike="noStrike" cap="none" normalizeH="0" baseline="0">
                          <a:ln>
                            <a:noFill/>
                          </a:ln>
                          <a:solidFill>
                            <a:schemeClr val="tx1"/>
                          </a:solidFill>
                          <a:effectLst/>
                          <a:latin typeface="Arial" charset="0"/>
                        </a:rPr>
                        <a:t>965</a:t>
                      </a:r>
                    </a:p>
                  </a:txBody>
                  <a:tcPr marL="92075" marR="92075" marT="46038" marB="46038"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431771">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1800" b="0" i="0" u="none" strike="noStrike" cap="none" normalizeH="0" baseline="0">
                          <a:ln>
                            <a:noFill/>
                          </a:ln>
                          <a:solidFill>
                            <a:schemeClr val="tx1"/>
                          </a:solidFill>
                          <a:effectLst/>
                          <a:latin typeface="Arial" charset="0"/>
                        </a:rPr>
                        <a:t>Nitrate + Nitrite</a:t>
                      </a:r>
                    </a:p>
                  </a:txBody>
                  <a:tcPr marL="92075" marR="92075" marT="46038" marB="46038"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1800" b="0" i="0" u="none" strike="noStrike" cap="none" normalizeH="0" baseline="0">
                          <a:ln>
                            <a:noFill/>
                          </a:ln>
                          <a:solidFill>
                            <a:schemeClr val="tx1"/>
                          </a:solidFill>
                          <a:effectLst/>
                          <a:latin typeface="Symbol" pitchFamily="18" charset="2"/>
                        </a:rPr>
                        <a:t>m</a:t>
                      </a:r>
                      <a:r>
                        <a:rPr kumimoji="0" lang="en-US" sz="1800" b="0" i="0" u="none" strike="noStrike" cap="none" normalizeH="0" baseline="0">
                          <a:ln>
                            <a:noFill/>
                          </a:ln>
                          <a:solidFill>
                            <a:schemeClr val="tx1"/>
                          </a:solidFill>
                          <a:effectLst/>
                          <a:latin typeface="Arial" charset="0"/>
                        </a:rPr>
                        <a:t>g/l</a:t>
                      </a:r>
                    </a:p>
                  </a:txBody>
                  <a:tcPr marL="92075" marR="92075" marT="46038" marB="46038"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1800" b="0" i="0" u="none" strike="noStrike" cap="none" normalizeH="0" baseline="0">
                          <a:ln>
                            <a:noFill/>
                          </a:ln>
                          <a:solidFill>
                            <a:schemeClr val="tx1"/>
                          </a:solidFill>
                          <a:effectLst/>
                          <a:latin typeface="Arial" charset="0"/>
                        </a:rPr>
                        <a:t>558-736</a:t>
                      </a:r>
                    </a:p>
                  </a:txBody>
                  <a:tcPr marL="92075" marR="92075" marT="46038" marB="46038"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1800" b="0" i="0" u="none" strike="noStrike" cap="none" normalizeH="0" baseline="0">
                          <a:ln>
                            <a:noFill/>
                          </a:ln>
                          <a:solidFill>
                            <a:schemeClr val="tx1"/>
                          </a:solidFill>
                          <a:effectLst/>
                          <a:latin typeface="Arial" charset="0"/>
                        </a:rPr>
                        <a:t>543</a:t>
                      </a:r>
                    </a:p>
                  </a:txBody>
                  <a:tcPr marL="92075" marR="92075" marT="46038" marB="46038"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431771">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1800" b="0" i="0" u="none" strike="noStrike" cap="none" normalizeH="0" baseline="0">
                          <a:ln>
                            <a:noFill/>
                          </a:ln>
                          <a:solidFill>
                            <a:schemeClr val="tx1"/>
                          </a:solidFill>
                          <a:effectLst/>
                          <a:latin typeface="Arial" charset="0"/>
                        </a:rPr>
                        <a:t>Lead</a:t>
                      </a:r>
                    </a:p>
                  </a:txBody>
                  <a:tcPr marL="92075" marR="92075" marT="46038" marB="46038"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1800" b="0" i="0" u="none" strike="noStrike" cap="none" normalizeH="0" baseline="0">
                          <a:ln>
                            <a:noFill/>
                          </a:ln>
                          <a:solidFill>
                            <a:schemeClr val="tx1"/>
                          </a:solidFill>
                          <a:effectLst/>
                          <a:latin typeface="Symbol" pitchFamily="18" charset="2"/>
                        </a:rPr>
                        <a:t>m</a:t>
                      </a:r>
                      <a:r>
                        <a:rPr kumimoji="0" lang="en-US" sz="1800" b="0" i="0" u="none" strike="noStrike" cap="none" normalizeH="0" baseline="0">
                          <a:ln>
                            <a:noFill/>
                          </a:ln>
                          <a:solidFill>
                            <a:schemeClr val="tx1"/>
                          </a:solidFill>
                          <a:effectLst/>
                          <a:latin typeface="Arial" charset="0"/>
                        </a:rPr>
                        <a:t>g/l</a:t>
                      </a:r>
                    </a:p>
                  </a:txBody>
                  <a:tcPr marL="92075" marR="92075" marT="46038" marB="46038"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1800" b="0" i="0" u="none" strike="noStrike" cap="none" normalizeH="0" baseline="0">
                          <a:ln>
                            <a:noFill/>
                          </a:ln>
                          <a:solidFill>
                            <a:schemeClr val="tx1"/>
                          </a:solidFill>
                          <a:effectLst/>
                          <a:latin typeface="Arial" charset="0"/>
                        </a:rPr>
                        <a:t>104-144</a:t>
                      </a:r>
                    </a:p>
                  </a:txBody>
                  <a:tcPr marL="92075" marR="92075" marT="46038" marB="46038"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1800" b="0" i="0" u="none" strike="noStrike" cap="none" normalizeH="0" baseline="0">
                          <a:ln>
                            <a:noFill/>
                          </a:ln>
                          <a:solidFill>
                            <a:schemeClr val="tx1"/>
                          </a:solidFill>
                          <a:effectLst/>
                          <a:latin typeface="Arial" charset="0"/>
                        </a:rPr>
                        <a:t>30</a:t>
                      </a:r>
                    </a:p>
                  </a:txBody>
                  <a:tcPr marL="92075" marR="92075" marT="46038" marB="46038"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431771">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1800" b="0" i="0" u="none" strike="noStrike" cap="none" normalizeH="0" baseline="0" dirty="0">
                          <a:ln>
                            <a:noFill/>
                          </a:ln>
                          <a:solidFill>
                            <a:schemeClr val="tx1"/>
                          </a:solidFill>
                          <a:effectLst/>
                          <a:latin typeface="Arial" charset="0"/>
                        </a:rPr>
                        <a:t>Copper</a:t>
                      </a:r>
                    </a:p>
                  </a:txBody>
                  <a:tcPr marL="92075" marR="92075" marT="46038" marB="46038"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1800" b="0" i="0" u="none" strike="noStrike" cap="none" normalizeH="0" baseline="0">
                          <a:ln>
                            <a:noFill/>
                          </a:ln>
                          <a:solidFill>
                            <a:schemeClr val="tx1"/>
                          </a:solidFill>
                          <a:effectLst/>
                          <a:latin typeface="Symbol" pitchFamily="18" charset="2"/>
                        </a:rPr>
                        <a:t>m</a:t>
                      </a:r>
                      <a:r>
                        <a:rPr kumimoji="0" lang="en-US" sz="1800" b="0" i="0" u="none" strike="noStrike" cap="none" normalizeH="0" baseline="0">
                          <a:ln>
                            <a:noFill/>
                          </a:ln>
                          <a:solidFill>
                            <a:schemeClr val="tx1"/>
                          </a:solidFill>
                          <a:effectLst/>
                          <a:latin typeface="Arial" charset="0"/>
                        </a:rPr>
                        <a:t>g/l</a:t>
                      </a:r>
                    </a:p>
                  </a:txBody>
                  <a:tcPr marL="92075" marR="92075" marT="46038" marB="46038"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1800" b="0" i="0" u="none" strike="noStrike" cap="none" normalizeH="0" baseline="0">
                          <a:ln>
                            <a:noFill/>
                          </a:ln>
                          <a:solidFill>
                            <a:schemeClr val="tx1"/>
                          </a:solidFill>
                          <a:effectLst/>
                          <a:latin typeface="Arial" charset="0"/>
                        </a:rPr>
                        <a:t>27-33</a:t>
                      </a:r>
                    </a:p>
                  </a:txBody>
                  <a:tcPr marL="92075" marR="92075" marT="46038" marB="46038"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1800" b="0" i="0" u="none" strike="noStrike" cap="none" normalizeH="0" baseline="0">
                          <a:ln>
                            <a:noFill/>
                          </a:ln>
                          <a:solidFill>
                            <a:schemeClr val="tx1"/>
                          </a:solidFill>
                          <a:effectLst/>
                          <a:latin typeface="Arial" charset="0"/>
                        </a:rPr>
                        <a:t>--</a:t>
                      </a:r>
                    </a:p>
                  </a:txBody>
                  <a:tcPr marL="92075" marR="92075" marT="46038" marB="46038"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431771">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1800" b="0" i="0" u="none" strike="noStrike" cap="none" normalizeH="0" baseline="0" dirty="0">
                          <a:ln>
                            <a:noFill/>
                          </a:ln>
                          <a:solidFill>
                            <a:schemeClr val="tx1"/>
                          </a:solidFill>
                          <a:effectLst/>
                          <a:latin typeface="Arial" charset="0"/>
                        </a:rPr>
                        <a:t>Zinc</a:t>
                      </a:r>
                    </a:p>
                  </a:txBody>
                  <a:tcPr marL="92075" marR="92075" marT="46038" marB="46038"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1800" b="0" i="0" u="none" strike="noStrike" cap="none" normalizeH="0" baseline="0">
                          <a:ln>
                            <a:noFill/>
                          </a:ln>
                          <a:solidFill>
                            <a:schemeClr val="tx1"/>
                          </a:solidFill>
                          <a:effectLst/>
                          <a:latin typeface="Symbol" pitchFamily="18" charset="2"/>
                        </a:rPr>
                        <a:t>m</a:t>
                      </a:r>
                      <a:r>
                        <a:rPr kumimoji="0" lang="en-US" sz="1800" b="0" i="0" u="none" strike="noStrike" cap="none" normalizeH="0" baseline="0">
                          <a:ln>
                            <a:noFill/>
                          </a:ln>
                          <a:solidFill>
                            <a:schemeClr val="tx1"/>
                          </a:solidFill>
                          <a:effectLst/>
                          <a:latin typeface="Arial" charset="0"/>
                        </a:rPr>
                        <a:t>g/l</a:t>
                      </a:r>
                    </a:p>
                  </a:txBody>
                  <a:tcPr marL="92075" marR="92075" marT="46038" marB="46038"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1800" b="0" i="0" u="none" strike="noStrike" cap="none" normalizeH="0" baseline="0" dirty="0">
                          <a:ln>
                            <a:noFill/>
                          </a:ln>
                          <a:solidFill>
                            <a:schemeClr val="tx1"/>
                          </a:solidFill>
                          <a:effectLst/>
                          <a:latin typeface="Arial" charset="0"/>
                        </a:rPr>
                        <a:t>135-226</a:t>
                      </a:r>
                    </a:p>
                  </a:txBody>
                  <a:tcPr marL="92075" marR="92075" marT="46038" marB="46038"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1800" b="0" i="0" u="none" strike="noStrike" cap="none" normalizeH="0" baseline="0" dirty="0">
                          <a:ln>
                            <a:noFill/>
                          </a:ln>
                          <a:solidFill>
                            <a:schemeClr val="tx1"/>
                          </a:solidFill>
                          <a:effectLst/>
                          <a:latin typeface="Arial" charset="0"/>
                        </a:rPr>
                        <a:t>195</a:t>
                      </a:r>
                    </a:p>
                  </a:txBody>
                  <a:tcPr marL="92075" marR="92075" marT="46038" marB="46038"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533400"/>
            <a:ext cx="8229600" cy="1143000"/>
          </a:xfrm>
        </p:spPr>
        <p:txBody>
          <a:bodyPr/>
          <a:lstStyle/>
          <a:p>
            <a:r>
              <a:rPr lang="en-US" dirty="0"/>
              <a:t>Inland Natural Systems</a:t>
            </a:r>
          </a:p>
        </p:txBody>
      </p:sp>
      <p:pic>
        <p:nvPicPr>
          <p:cNvPr id="97285" name="Picture 5" descr="C:\Documents and Settings\winkler.CEERENET0\My Documents\Stormwater Reseach Activity\UMass conference 2002\images\beauty\P1010103river.jpg"/>
          <p:cNvPicPr>
            <a:picLocks noChangeAspect="1" noChangeArrowheads="1"/>
          </p:cNvPicPr>
          <p:nvPr/>
        </p:nvPicPr>
        <p:blipFill>
          <a:blip r:embed="rId3"/>
          <a:srcRect/>
          <a:stretch>
            <a:fillRect/>
          </a:stretch>
        </p:blipFill>
        <p:spPr bwMode="auto">
          <a:xfrm>
            <a:off x="1219200" y="1828800"/>
            <a:ext cx="6286500" cy="4714875"/>
          </a:xfrm>
          <a:prstGeom prst="rect">
            <a:avLst/>
          </a:prstGeom>
          <a:noFill/>
        </p:spPr>
      </p:pic>
      <p:sp>
        <p:nvSpPr>
          <p:cNvPr id="4" name="Slide Number Placeholder 3"/>
          <p:cNvSpPr>
            <a:spLocks noGrp="1"/>
          </p:cNvSpPr>
          <p:nvPr>
            <p:ph type="sldNum" sz="quarter" idx="12"/>
          </p:nvPr>
        </p:nvSpPr>
        <p:spPr/>
        <p:txBody>
          <a:bodyPr/>
          <a:lstStyle/>
          <a:p>
            <a:fld id="{042AED99-7FB4-404E-8A97-64753DCE42EC}" type="slidenum">
              <a:rPr kumimoji="0" lang="en-US" smtClean="0"/>
              <a:pPr/>
              <a:t>15</a:t>
            </a:fld>
            <a:endParaRPr kumimoji="0" lang="en-US"/>
          </a:p>
        </p:txBody>
      </p:sp>
    </p:spTree>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normAutofit fontScale="90000"/>
          </a:bodyPr>
          <a:lstStyle/>
          <a:p>
            <a:br>
              <a:rPr lang="en-US"/>
            </a:br>
            <a:r>
              <a:rPr lang="en-US"/>
              <a:t>Water Quantity Effects </a:t>
            </a:r>
          </a:p>
        </p:txBody>
      </p:sp>
      <p:sp>
        <p:nvSpPr>
          <p:cNvPr id="111619" name="Rectangle 3"/>
          <p:cNvSpPr>
            <a:spLocks noGrp="1" noChangeArrowheads="1"/>
          </p:cNvSpPr>
          <p:nvPr>
            <p:ph idx="1"/>
          </p:nvPr>
        </p:nvSpPr>
        <p:spPr>
          <a:xfrm>
            <a:off x="4724400" y="1752600"/>
            <a:ext cx="4267200" cy="3124200"/>
          </a:xfrm>
        </p:spPr>
        <p:txBody>
          <a:bodyPr/>
          <a:lstStyle/>
          <a:p>
            <a:r>
              <a:rPr lang="en-US" sz="2800"/>
              <a:t>Increased flooding potential</a:t>
            </a:r>
          </a:p>
          <a:p>
            <a:r>
              <a:rPr lang="en-US" sz="2800"/>
              <a:t>Changes to streambed morphology</a:t>
            </a:r>
          </a:p>
          <a:p>
            <a:endParaRPr lang="en-US" sz="2800"/>
          </a:p>
        </p:txBody>
      </p:sp>
      <p:pic>
        <p:nvPicPr>
          <p:cNvPr id="111622" name="Picture 6" descr="\\Ceerenet\Shared\Stormwater\UMass conference 2002\images\beast\street-flooding.jpg"/>
          <p:cNvPicPr>
            <a:picLocks noChangeAspect="1" noChangeArrowheads="1"/>
          </p:cNvPicPr>
          <p:nvPr/>
        </p:nvPicPr>
        <p:blipFill>
          <a:blip r:embed="rId2"/>
          <a:srcRect/>
          <a:stretch>
            <a:fillRect/>
          </a:stretch>
        </p:blipFill>
        <p:spPr bwMode="auto">
          <a:xfrm>
            <a:off x="457200" y="1905000"/>
            <a:ext cx="4191000" cy="3143250"/>
          </a:xfrm>
          <a:prstGeom prst="rect">
            <a:avLst/>
          </a:prstGeom>
          <a:noFill/>
        </p:spPr>
      </p:pic>
      <p:sp>
        <p:nvSpPr>
          <p:cNvPr id="111623" name="Text Box 7"/>
          <p:cNvSpPr txBox="1">
            <a:spLocks noChangeArrowheads="1"/>
          </p:cNvSpPr>
          <p:nvPr/>
        </p:nvSpPr>
        <p:spPr bwMode="auto">
          <a:xfrm>
            <a:off x="381000" y="5029200"/>
            <a:ext cx="2057400" cy="244475"/>
          </a:xfrm>
          <a:prstGeom prst="rect">
            <a:avLst/>
          </a:prstGeom>
          <a:noFill/>
          <a:ln w="9525">
            <a:noFill/>
            <a:miter lim="800000"/>
            <a:headEnd/>
            <a:tailEnd/>
          </a:ln>
          <a:effectLst/>
        </p:spPr>
        <p:txBody>
          <a:bodyPr lIns="92075" tIns="46038" rIns="92075" bIns="46038">
            <a:spAutoFit/>
          </a:bodyPr>
          <a:lstStyle/>
          <a:p>
            <a:pPr>
              <a:lnSpc>
                <a:spcPct val="100000"/>
              </a:lnSpc>
              <a:spcBef>
                <a:spcPct val="50000"/>
              </a:spcBef>
              <a:buFont typeface="Wingdings" pitchFamily="2" charset="2"/>
              <a:buNone/>
            </a:pPr>
            <a:r>
              <a:rPr lang="en-US" sz="1000" dirty="0"/>
              <a:t>http://www.forester.net, 2002</a:t>
            </a:r>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16</a:t>
            </a:fld>
            <a:endParaRPr kumimoji="0" lang="en-US"/>
          </a:p>
        </p:txBody>
      </p:sp>
    </p:spTree>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Rectangle 1026"/>
          <p:cNvSpPr>
            <a:spLocks noGrp="1" noChangeArrowheads="1"/>
          </p:cNvSpPr>
          <p:nvPr>
            <p:ph type="title"/>
          </p:nvPr>
        </p:nvSpPr>
        <p:spPr/>
        <p:txBody>
          <a:bodyPr>
            <a:normAutofit fontScale="90000"/>
          </a:bodyPr>
          <a:lstStyle/>
          <a:p>
            <a:br>
              <a:rPr lang="en-US"/>
            </a:br>
            <a:r>
              <a:rPr lang="en-US"/>
              <a:t> Water Quantity Effects </a:t>
            </a:r>
          </a:p>
        </p:txBody>
      </p:sp>
      <p:sp>
        <p:nvSpPr>
          <p:cNvPr id="114693" name="Rectangle 1029"/>
          <p:cNvSpPr>
            <a:spLocks noChangeArrowheads="1"/>
          </p:cNvSpPr>
          <p:nvPr/>
        </p:nvSpPr>
        <p:spPr bwMode="auto">
          <a:xfrm>
            <a:off x="1066800" y="1752600"/>
            <a:ext cx="5105400" cy="4610100"/>
          </a:xfrm>
          <a:prstGeom prst="rect">
            <a:avLst/>
          </a:prstGeom>
          <a:noFill/>
          <a:ln w="9525">
            <a:noFill/>
            <a:miter lim="800000"/>
            <a:headEnd/>
            <a:tailEnd/>
          </a:ln>
          <a:effectLst/>
        </p:spPr>
        <p:txBody>
          <a:bodyPr lIns="92075" tIns="46038" rIns="92075" bIns="46038"/>
          <a:lstStyle/>
          <a:p>
            <a:pPr marL="342900" indent="-342900">
              <a:lnSpc>
                <a:spcPct val="100000"/>
              </a:lnSpc>
            </a:pPr>
            <a:r>
              <a:rPr lang="en-US"/>
              <a:t>Decrease in base flows</a:t>
            </a:r>
          </a:p>
        </p:txBody>
      </p:sp>
      <p:pic>
        <p:nvPicPr>
          <p:cNvPr id="114695" name="Picture 1031" descr="E:\UMass conference 2002\images\millriver.JPG"/>
          <p:cNvPicPr>
            <a:picLocks noChangeAspect="1" noChangeArrowheads="1"/>
          </p:cNvPicPr>
          <p:nvPr/>
        </p:nvPicPr>
        <p:blipFill>
          <a:blip r:embed="rId2"/>
          <a:srcRect b="7500"/>
          <a:stretch>
            <a:fillRect/>
          </a:stretch>
        </p:blipFill>
        <p:spPr bwMode="auto">
          <a:xfrm>
            <a:off x="2438400" y="2590800"/>
            <a:ext cx="5638800" cy="3911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042AED99-7FB4-404E-8A97-64753DCE42EC}" type="slidenum">
              <a:rPr kumimoji="0" lang="en-US" smtClean="0"/>
              <a:pPr/>
              <a:t>17</a:t>
            </a:fld>
            <a:endParaRPr kumimoji="0" lang="en-US"/>
          </a:p>
        </p:txBody>
      </p:sp>
    </p:spTree>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Rectangle 3074"/>
          <p:cNvSpPr>
            <a:spLocks noGrp="1" noChangeArrowheads="1"/>
          </p:cNvSpPr>
          <p:nvPr>
            <p:ph type="title"/>
          </p:nvPr>
        </p:nvSpPr>
        <p:spPr/>
        <p:txBody>
          <a:bodyPr>
            <a:normAutofit fontScale="90000"/>
          </a:bodyPr>
          <a:lstStyle/>
          <a:p>
            <a:br>
              <a:rPr lang="en-US"/>
            </a:br>
            <a:r>
              <a:rPr lang="en-US"/>
              <a:t> Water Quality Effects </a:t>
            </a:r>
          </a:p>
        </p:txBody>
      </p:sp>
      <p:pic>
        <p:nvPicPr>
          <p:cNvPr id="113667" name="Picture 3075" descr="\\Ceerenet\Shared\Stormwater\UMass conference 2002\images\beast\hbwarning.jpg"/>
          <p:cNvPicPr>
            <a:picLocks noChangeAspect="1" noChangeArrowheads="1"/>
          </p:cNvPicPr>
          <p:nvPr/>
        </p:nvPicPr>
        <p:blipFill>
          <a:blip r:embed="rId2"/>
          <a:srcRect/>
          <a:stretch>
            <a:fillRect/>
          </a:stretch>
        </p:blipFill>
        <p:spPr bwMode="auto">
          <a:xfrm>
            <a:off x="2971800" y="3352800"/>
            <a:ext cx="4114800" cy="3086100"/>
          </a:xfrm>
          <a:prstGeom prst="rect">
            <a:avLst/>
          </a:prstGeom>
          <a:noFill/>
        </p:spPr>
      </p:pic>
      <p:sp>
        <p:nvSpPr>
          <p:cNvPr id="113668" name="Rectangle 3076"/>
          <p:cNvSpPr>
            <a:spLocks noChangeArrowheads="1"/>
          </p:cNvSpPr>
          <p:nvPr/>
        </p:nvSpPr>
        <p:spPr bwMode="auto">
          <a:xfrm>
            <a:off x="1066800" y="1676400"/>
            <a:ext cx="7848600" cy="1676400"/>
          </a:xfrm>
          <a:prstGeom prst="rect">
            <a:avLst/>
          </a:prstGeom>
          <a:noFill/>
          <a:ln w="9525">
            <a:noFill/>
            <a:miter lim="800000"/>
            <a:headEnd/>
            <a:tailEnd/>
          </a:ln>
          <a:effectLst/>
        </p:spPr>
        <p:txBody>
          <a:bodyPr lIns="92075" tIns="46038" rIns="92075" bIns="46038"/>
          <a:lstStyle/>
          <a:p>
            <a:pPr marL="342900" indent="-342900">
              <a:lnSpc>
                <a:spcPct val="100000"/>
              </a:lnSpc>
            </a:pPr>
            <a:r>
              <a:rPr lang="en-US"/>
              <a:t>Increased pollutant load</a:t>
            </a:r>
          </a:p>
          <a:p>
            <a:pPr marL="742950" lvl="1" indent="-285750">
              <a:lnSpc>
                <a:spcPct val="100000"/>
              </a:lnSpc>
              <a:buSzTx/>
              <a:buFontTx/>
              <a:buChar char="–"/>
            </a:pPr>
            <a:r>
              <a:rPr lang="en-US"/>
              <a:t>Habitat degradation</a:t>
            </a:r>
          </a:p>
          <a:p>
            <a:pPr marL="742950" lvl="1" indent="-285750">
              <a:lnSpc>
                <a:spcPct val="100000"/>
              </a:lnSpc>
              <a:buSzTx/>
              <a:buFontTx/>
              <a:buChar char="–"/>
            </a:pPr>
            <a:r>
              <a:rPr lang="en-US"/>
              <a:t>Public health and recreation impacts</a:t>
            </a:r>
          </a:p>
        </p:txBody>
      </p:sp>
      <p:sp>
        <p:nvSpPr>
          <p:cNvPr id="113670" name="Text Box 3078"/>
          <p:cNvSpPr txBox="1">
            <a:spLocks noChangeArrowheads="1"/>
          </p:cNvSpPr>
          <p:nvPr/>
        </p:nvSpPr>
        <p:spPr bwMode="auto">
          <a:xfrm>
            <a:off x="5410200" y="6248400"/>
            <a:ext cx="1676400" cy="244475"/>
          </a:xfrm>
          <a:prstGeom prst="rect">
            <a:avLst/>
          </a:prstGeom>
          <a:noFill/>
          <a:ln w="9525">
            <a:noFill/>
            <a:miter lim="800000"/>
            <a:headEnd/>
            <a:tailEnd/>
          </a:ln>
          <a:effectLst/>
        </p:spPr>
        <p:txBody>
          <a:bodyPr lIns="92075" tIns="46038" rIns="92075" bIns="46038">
            <a:spAutoFit/>
          </a:bodyPr>
          <a:lstStyle/>
          <a:p>
            <a:pPr>
              <a:lnSpc>
                <a:spcPct val="100000"/>
              </a:lnSpc>
              <a:spcBef>
                <a:spcPct val="50000"/>
              </a:spcBef>
              <a:buFont typeface="Wingdings" pitchFamily="2" charset="2"/>
              <a:buNone/>
            </a:pPr>
            <a:r>
              <a:rPr lang="en-US" sz="1000"/>
              <a:t>Sean Chamberlain, 2002</a:t>
            </a:r>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18</a:t>
            </a:fld>
            <a:endParaRPr kumimoji="0" lang="en-US"/>
          </a:p>
        </p:txBody>
      </p:sp>
    </p:spTree>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normAutofit fontScale="90000"/>
          </a:bodyPr>
          <a:lstStyle/>
          <a:p>
            <a:br>
              <a:rPr lang="en-US"/>
            </a:br>
            <a:r>
              <a:rPr lang="en-US"/>
              <a:t> Water Quality Effects </a:t>
            </a:r>
          </a:p>
        </p:txBody>
      </p:sp>
      <p:sp>
        <p:nvSpPr>
          <p:cNvPr id="157700" name="Rectangle 4"/>
          <p:cNvSpPr>
            <a:spLocks noChangeArrowheads="1"/>
          </p:cNvSpPr>
          <p:nvPr/>
        </p:nvSpPr>
        <p:spPr bwMode="auto">
          <a:xfrm>
            <a:off x="1066800" y="1676400"/>
            <a:ext cx="7848600" cy="1676400"/>
          </a:xfrm>
          <a:prstGeom prst="rect">
            <a:avLst/>
          </a:prstGeom>
          <a:noFill/>
          <a:ln w="9525">
            <a:noFill/>
            <a:miter lim="800000"/>
            <a:headEnd/>
            <a:tailEnd/>
          </a:ln>
          <a:effectLst/>
        </p:spPr>
        <p:txBody>
          <a:bodyPr lIns="92075" tIns="46038" rIns="92075" bIns="46038"/>
          <a:lstStyle/>
          <a:p>
            <a:pPr marL="342900" indent="-342900">
              <a:lnSpc>
                <a:spcPct val="100000"/>
              </a:lnSpc>
            </a:pPr>
            <a:r>
              <a:rPr lang="en-US"/>
              <a:t>Nutrient and Sediment Transport</a:t>
            </a:r>
          </a:p>
        </p:txBody>
      </p:sp>
      <p:pic>
        <p:nvPicPr>
          <p:cNvPr id="157702" name="Picture 6" descr="C:\Documents and Settings\winkler.CEERENET0\My Documents\Stormwater Reseach Activity\UMass conference 2002\images\beast\P1010106pond.jpg"/>
          <p:cNvPicPr>
            <a:picLocks noChangeAspect="1" noChangeArrowheads="1"/>
          </p:cNvPicPr>
          <p:nvPr/>
        </p:nvPicPr>
        <p:blipFill>
          <a:blip r:embed="rId2"/>
          <a:srcRect/>
          <a:stretch>
            <a:fillRect/>
          </a:stretch>
        </p:blipFill>
        <p:spPr bwMode="auto">
          <a:xfrm>
            <a:off x="2819400" y="2438400"/>
            <a:ext cx="5410200" cy="4057650"/>
          </a:xfrm>
          <a:prstGeom prst="rect">
            <a:avLst/>
          </a:prstGeom>
          <a:noFill/>
        </p:spPr>
      </p:pic>
      <p:sp>
        <p:nvSpPr>
          <p:cNvPr id="5" name="Slide Number Placeholder 4"/>
          <p:cNvSpPr>
            <a:spLocks noGrp="1"/>
          </p:cNvSpPr>
          <p:nvPr>
            <p:ph type="sldNum" sz="quarter" idx="12"/>
          </p:nvPr>
        </p:nvSpPr>
        <p:spPr/>
        <p:txBody>
          <a:bodyPr/>
          <a:lstStyle/>
          <a:p>
            <a:fld id="{042AED99-7FB4-404E-8A97-64753DCE42EC}" type="slidenum">
              <a:rPr kumimoji="0" lang="en-US" smtClean="0"/>
              <a:pPr/>
              <a:t>19</a:t>
            </a:fld>
            <a:endParaRPr kumimoji="0" lang="en-US"/>
          </a:p>
        </p:txBody>
      </p:sp>
    </p:spTree>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6" name="Rectangle 2" descr="C:\My Pictures\StreamRestoration\raindrops.jpg"/>
          <p:cNvSpPr>
            <a:spLocks noGrp="1" noChangeArrowheads="1"/>
          </p:cNvSpPr>
          <p:nvPr>
            <p:ph type="title"/>
          </p:nvPr>
        </p:nvSpPr>
        <p:spPr>
          <a:xfrm>
            <a:off x="457200" y="228600"/>
            <a:ext cx="5943600" cy="1524000"/>
          </a:xfrm>
        </p:spPr>
        <p:txBody>
          <a:bodyPr/>
          <a:lstStyle/>
          <a:p>
            <a:r>
              <a:rPr lang="en-US" sz="5400" dirty="0"/>
              <a:t>Why Bother ???</a:t>
            </a:r>
            <a:endParaRPr lang="en-US" dirty="0"/>
          </a:p>
        </p:txBody>
      </p:sp>
      <p:sp>
        <p:nvSpPr>
          <p:cNvPr id="57347" name="Rectangle 3"/>
          <p:cNvSpPr>
            <a:spLocks noGrp="1" noChangeArrowheads="1"/>
          </p:cNvSpPr>
          <p:nvPr>
            <p:ph idx="1"/>
          </p:nvPr>
        </p:nvSpPr>
        <p:spPr>
          <a:xfrm>
            <a:off x="685800" y="2133600"/>
            <a:ext cx="8229600" cy="4114800"/>
          </a:xfrm>
        </p:spPr>
        <p:txBody>
          <a:bodyPr>
            <a:normAutofit lnSpcReduction="10000"/>
          </a:bodyPr>
          <a:lstStyle/>
          <a:p>
            <a:pPr>
              <a:lnSpc>
                <a:spcPct val="90000"/>
              </a:lnSpc>
            </a:pPr>
            <a:r>
              <a:rPr lang="en-US" sz="2800" b="1" dirty="0"/>
              <a:t>Over </a:t>
            </a:r>
            <a:r>
              <a:rPr lang="en-US" sz="2800" b="1" dirty="0">
                <a:solidFill>
                  <a:srgbClr val="FF0000"/>
                </a:solidFill>
              </a:rPr>
              <a:t>60% of existing water quality problems </a:t>
            </a:r>
            <a:r>
              <a:rPr lang="en-US" sz="2800" b="1" dirty="0"/>
              <a:t>are the result of </a:t>
            </a:r>
            <a:r>
              <a:rPr lang="en-US" sz="2800" b="1" dirty="0">
                <a:solidFill>
                  <a:srgbClr val="FF0000"/>
                </a:solidFill>
              </a:rPr>
              <a:t>non-point source pollution linked to storm water runoff</a:t>
            </a:r>
          </a:p>
          <a:p>
            <a:pPr>
              <a:lnSpc>
                <a:spcPct val="90000"/>
              </a:lnSpc>
            </a:pPr>
            <a:endParaRPr lang="en-US" sz="1000" b="1" dirty="0"/>
          </a:p>
          <a:p>
            <a:pPr>
              <a:lnSpc>
                <a:spcPct val="90000"/>
              </a:lnSpc>
            </a:pPr>
            <a:r>
              <a:rPr lang="en-US" sz="2800" b="1" dirty="0"/>
              <a:t>Storm water runoff can </a:t>
            </a:r>
            <a:r>
              <a:rPr lang="en-US" sz="2800" b="1" dirty="0">
                <a:solidFill>
                  <a:srgbClr val="FF0000"/>
                </a:solidFill>
              </a:rPr>
              <a:t>degrade the quality </a:t>
            </a:r>
            <a:r>
              <a:rPr lang="en-US" sz="2800" b="1" dirty="0"/>
              <a:t>of wetlands, surface water and groundwater </a:t>
            </a:r>
          </a:p>
          <a:p>
            <a:pPr>
              <a:lnSpc>
                <a:spcPct val="90000"/>
              </a:lnSpc>
              <a:buFontTx/>
              <a:buNone/>
            </a:pPr>
            <a:endParaRPr lang="en-US" sz="1000" b="1" dirty="0"/>
          </a:p>
          <a:p>
            <a:pPr>
              <a:lnSpc>
                <a:spcPct val="90000"/>
              </a:lnSpc>
            </a:pPr>
            <a:r>
              <a:rPr lang="en-US" sz="2800" b="1" dirty="0"/>
              <a:t>This </a:t>
            </a:r>
            <a:r>
              <a:rPr lang="en-US" sz="2800" b="1" dirty="0">
                <a:solidFill>
                  <a:srgbClr val="FF0000"/>
                </a:solidFill>
              </a:rPr>
              <a:t>impacts the ecological, recreational </a:t>
            </a:r>
            <a:r>
              <a:rPr lang="en-US" sz="2800" b="1" dirty="0"/>
              <a:t>and aesthetic attributes of these resources</a:t>
            </a:r>
          </a:p>
          <a:p>
            <a:pPr>
              <a:lnSpc>
                <a:spcPct val="90000"/>
              </a:lnSpc>
              <a:buFontTx/>
              <a:buNone/>
            </a:pPr>
            <a:endParaRPr lang="en-US" sz="1000" b="1" dirty="0"/>
          </a:p>
          <a:p>
            <a:pPr>
              <a:lnSpc>
                <a:spcPct val="90000"/>
              </a:lnSpc>
            </a:pPr>
            <a:r>
              <a:rPr lang="en-US" sz="2800" b="1" dirty="0"/>
              <a:t>Degraded surface and  groundwater can cause or lead to </a:t>
            </a:r>
            <a:r>
              <a:rPr lang="en-US" sz="2800" b="1" dirty="0">
                <a:solidFill>
                  <a:srgbClr val="FF0000"/>
                </a:solidFill>
              </a:rPr>
              <a:t>human health impacts</a:t>
            </a:r>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2</a:t>
            </a:fld>
            <a:endParaRPr kumimoji="0" lang="en-US"/>
          </a:p>
        </p:txBody>
      </p:sp>
    </p:spTree>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Rectangle 1026"/>
          <p:cNvSpPr>
            <a:spLocks noGrp="1" noChangeArrowheads="1"/>
          </p:cNvSpPr>
          <p:nvPr>
            <p:ph type="title"/>
          </p:nvPr>
        </p:nvSpPr>
        <p:spPr/>
        <p:txBody>
          <a:bodyPr/>
          <a:lstStyle/>
          <a:p>
            <a:r>
              <a:rPr lang="en-US"/>
              <a:t>Stormwater Pollution Sources</a:t>
            </a:r>
          </a:p>
        </p:txBody>
      </p:sp>
      <p:sp>
        <p:nvSpPr>
          <p:cNvPr id="104451" name="Rectangle 1027"/>
          <p:cNvSpPr>
            <a:spLocks noGrp="1" noChangeArrowheads="1"/>
          </p:cNvSpPr>
          <p:nvPr>
            <p:ph idx="1"/>
          </p:nvPr>
        </p:nvSpPr>
        <p:spPr>
          <a:xfrm>
            <a:off x="457200" y="1905000"/>
            <a:ext cx="4495800" cy="4191000"/>
          </a:xfrm>
        </p:spPr>
        <p:txBody>
          <a:bodyPr>
            <a:normAutofit lnSpcReduction="10000"/>
          </a:bodyPr>
          <a:lstStyle/>
          <a:p>
            <a:pPr>
              <a:lnSpc>
                <a:spcPct val="90000"/>
              </a:lnSpc>
            </a:pPr>
            <a:r>
              <a:rPr lang="en-US" sz="2800" b="1" dirty="0"/>
              <a:t>Urban runoff</a:t>
            </a:r>
          </a:p>
          <a:p>
            <a:pPr>
              <a:lnSpc>
                <a:spcPct val="90000"/>
              </a:lnSpc>
            </a:pPr>
            <a:r>
              <a:rPr lang="en-US" sz="2800" b="1" dirty="0"/>
              <a:t>Construction</a:t>
            </a:r>
          </a:p>
          <a:p>
            <a:pPr>
              <a:lnSpc>
                <a:spcPct val="90000"/>
              </a:lnSpc>
            </a:pPr>
            <a:r>
              <a:rPr lang="en-US" sz="2800" b="1" dirty="0"/>
              <a:t>Agriculture</a:t>
            </a:r>
          </a:p>
          <a:p>
            <a:pPr>
              <a:lnSpc>
                <a:spcPct val="90000"/>
              </a:lnSpc>
            </a:pPr>
            <a:r>
              <a:rPr lang="en-US" sz="2800" b="1" dirty="0"/>
              <a:t>Forestry</a:t>
            </a:r>
          </a:p>
          <a:p>
            <a:pPr>
              <a:lnSpc>
                <a:spcPct val="90000"/>
              </a:lnSpc>
            </a:pPr>
            <a:r>
              <a:rPr lang="en-US" sz="2800" b="1" dirty="0"/>
              <a:t>Grazing</a:t>
            </a:r>
          </a:p>
          <a:p>
            <a:pPr>
              <a:lnSpc>
                <a:spcPct val="90000"/>
              </a:lnSpc>
            </a:pPr>
            <a:r>
              <a:rPr lang="en-US" sz="2800" b="1" dirty="0"/>
              <a:t>Septic systems</a:t>
            </a:r>
          </a:p>
          <a:p>
            <a:pPr>
              <a:lnSpc>
                <a:spcPct val="90000"/>
              </a:lnSpc>
            </a:pPr>
            <a:r>
              <a:rPr lang="en-US" sz="2800" b="1" dirty="0"/>
              <a:t>Recreational boating</a:t>
            </a:r>
          </a:p>
          <a:p>
            <a:pPr>
              <a:lnSpc>
                <a:spcPct val="90000"/>
              </a:lnSpc>
            </a:pPr>
            <a:r>
              <a:rPr lang="en-US" sz="2800" b="1" dirty="0"/>
              <a:t>Habitat degradation </a:t>
            </a:r>
          </a:p>
          <a:p>
            <a:pPr>
              <a:lnSpc>
                <a:spcPct val="90000"/>
              </a:lnSpc>
            </a:pPr>
            <a:r>
              <a:rPr lang="en-US" sz="2800" b="1" dirty="0"/>
              <a:t>Physical changes to stream channels</a:t>
            </a:r>
          </a:p>
          <a:p>
            <a:pPr>
              <a:lnSpc>
                <a:spcPct val="90000"/>
              </a:lnSpc>
            </a:pPr>
            <a:endParaRPr lang="en-US" sz="2800" b="1" dirty="0"/>
          </a:p>
          <a:p>
            <a:pPr>
              <a:lnSpc>
                <a:spcPct val="90000"/>
              </a:lnSpc>
            </a:pPr>
            <a:endParaRPr lang="en-US" sz="2800" b="1" dirty="0"/>
          </a:p>
        </p:txBody>
      </p:sp>
      <p:pic>
        <p:nvPicPr>
          <p:cNvPr id="104453" name="Picture 1029" descr="\\Ceerenet\Shared\Stormwater\UMass conference 2002\images\beast\sierraclub_sprawl_2.jpg"/>
          <p:cNvPicPr>
            <a:picLocks noChangeAspect="1" noChangeArrowheads="1"/>
          </p:cNvPicPr>
          <p:nvPr/>
        </p:nvPicPr>
        <p:blipFill>
          <a:blip r:embed="rId2"/>
          <a:srcRect/>
          <a:stretch>
            <a:fillRect/>
          </a:stretch>
        </p:blipFill>
        <p:spPr bwMode="auto">
          <a:xfrm>
            <a:off x="4953000" y="1828800"/>
            <a:ext cx="3407791" cy="3819198"/>
          </a:xfrm>
          <a:prstGeom prst="rect">
            <a:avLst/>
          </a:prstGeom>
          <a:noFill/>
        </p:spPr>
      </p:pic>
      <p:sp>
        <p:nvSpPr>
          <p:cNvPr id="104454" name="Text Box 1030"/>
          <p:cNvSpPr txBox="1">
            <a:spLocks noChangeArrowheads="1"/>
          </p:cNvSpPr>
          <p:nvPr/>
        </p:nvSpPr>
        <p:spPr bwMode="auto">
          <a:xfrm>
            <a:off x="6400800" y="4648200"/>
            <a:ext cx="2514600" cy="244475"/>
          </a:xfrm>
          <a:prstGeom prst="rect">
            <a:avLst/>
          </a:prstGeom>
          <a:noFill/>
          <a:ln w="9525">
            <a:noFill/>
            <a:miter lim="800000"/>
            <a:headEnd/>
            <a:tailEnd/>
          </a:ln>
          <a:effectLst/>
        </p:spPr>
        <p:txBody>
          <a:bodyPr lIns="92075" tIns="46038" rIns="92075" bIns="46038">
            <a:spAutoFit/>
          </a:bodyPr>
          <a:lstStyle/>
          <a:p>
            <a:pPr>
              <a:lnSpc>
                <a:spcPct val="100000"/>
              </a:lnSpc>
              <a:spcBef>
                <a:spcPct val="50000"/>
              </a:spcBef>
              <a:buFont typeface="Wingdings" pitchFamily="2" charset="2"/>
              <a:buNone/>
            </a:pPr>
            <a:r>
              <a:rPr lang="en-US" sz="1000"/>
              <a:t>http://www.sierraclub.org/sprawl, 2002</a:t>
            </a:r>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20</a:t>
            </a:fld>
            <a:endParaRPr kumimoji="0" lang="en-US"/>
          </a:p>
        </p:txBody>
      </p:sp>
    </p:spTree>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noAutofit/>
          </a:bodyPr>
          <a:lstStyle/>
          <a:p>
            <a:r>
              <a:rPr lang="en-US" sz="4000" b="1" dirty="0"/>
              <a:t>Storm water Management Challenges</a:t>
            </a:r>
          </a:p>
        </p:txBody>
      </p:sp>
      <p:sp>
        <p:nvSpPr>
          <p:cNvPr id="124931" name="Rectangle 3"/>
          <p:cNvSpPr>
            <a:spLocks noGrp="1" noChangeArrowheads="1"/>
          </p:cNvSpPr>
          <p:nvPr>
            <p:ph idx="1"/>
          </p:nvPr>
        </p:nvSpPr>
        <p:spPr/>
        <p:txBody>
          <a:bodyPr/>
          <a:lstStyle/>
          <a:p>
            <a:r>
              <a:rPr lang="en-US" sz="2400" b="1" dirty="0"/>
              <a:t>Variability of Flows  </a:t>
            </a:r>
            <a:r>
              <a:rPr lang="en-US" sz="1800" b="1" dirty="0">
                <a:solidFill>
                  <a:srgbClr val="FF0000"/>
                </a:solidFill>
              </a:rPr>
              <a:t>(Duration, Frequency, Intensity)</a:t>
            </a:r>
          </a:p>
          <a:p>
            <a:r>
              <a:rPr lang="en-US" sz="2400" b="1" dirty="0"/>
              <a:t>Difference between peak control and treatment objectives</a:t>
            </a:r>
          </a:p>
          <a:p>
            <a:r>
              <a:rPr lang="en-US" sz="2400" b="1" dirty="0"/>
              <a:t>Different water quality constituents require different treatment mechanisms</a:t>
            </a:r>
          </a:p>
          <a:p>
            <a:r>
              <a:rPr lang="en-US" sz="2400" b="1" dirty="0"/>
              <a:t>Site-to-site variability of quantity and quality</a:t>
            </a:r>
          </a:p>
          <a:p>
            <a:r>
              <a:rPr lang="en-US" sz="2400" b="1" dirty="0"/>
              <a:t>Maintenance of non-centralized treatment units</a:t>
            </a:r>
          </a:p>
          <a:p>
            <a:r>
              <a:rPr lang="en-US" sz="2400" b="1" dirty="0"/>
              <a:t>Monitoring and measurement</a:t>
            </a:r>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21</a:t>
            </a:fld>
            <a:endParaRPr kumimoji="0" lang="en-US"/>
          </a:p>
        </p:txBody>
      </p:sp>
    </p:spTree>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a:bodyPr>
          <a:lstStyle/>
          <a:p>
            <a:r>
              <a:rPr lang="en-US" sz="3600" b="1" dirty="0"/>
              <a:t>Storm water</a:t>
            </a:r>
            <a:r>
              <a:rPr lang="en-US" sz="4400" b="1" dirty="0"/>
              <a:t> Management Standards</a:t>
            </a:r>
          </a:p>
        </p:txBody>
      </p:sp>
      <p:sp>
        <p:nvSpPr>
          <p:cNvPr id="63491" name="Rectangle 3"/>
          <p:cNvSpPr>
            <a:spLocks noGrp="1" noChangeArrowheads="1"/>
          </p:cNvSpPr>
          <p:nvPr>
            <p:ph idx="1"/>
          </p:nvPr>
        </p:nvSpPr>
        <p:spPr>
          <a:xfrm>
            <a:off x="609600" y="1828800"/>
            <a:ext cx="7543800" cy="4229100"/>
          </a:xfrm>
        </p:spPr>
        <p:txBody>
          <a:bodyPr/>
          <a:lstStyle/>
          <a:p>
            <a:pPr marL="533400" indent="-533400">
              <a:buFont typeface="Wingdings" pitchFamily="2" charset="2"/>
              <a:buAutoNum type="arabicPeriod"/>
            </a:pPr>
            <a:r>
              <a:rPr lang="en-US" sz="2400" b="1" dirty="0"/>
              <a:t>No </a:t>
            </a:r>
            <a:r>
              <a:rPr lang="en-US" sz="2400" b="1" dirty="0">
                <a:solidFill>
                  <a:srgbClr val="FF0000"/>
                </a:solidFill>
              </a:rPr>
              <a:t>new untreated storm water discharges </a:t>
            </a:r>
            <a:r>
              <a:rPr lang="en-US" sz="2400" b="1" dirty="0"/>
              <a:t>allowed</a:t>
            </a:r>
          </a:p>
          <a:p>
            <a:pPr marL="533400" indent="-533400">
              <a:buFont typeface="Wingdings" pitchFamily="2" charset="2"/>
              <a:buAutoNum type="arabicPeriod"/>
            </a:pPr>
            <a:r>
              <a:rPr lang="en-US" sz="2400" b="1" dirty="0">
                <a:solidFill>
                  <a:srgbClr val="FF0000"/>
                </a:solidFill>
              </a:rPr>
              <a:t>Post-development peak flow </a:t>
            </a:r>
            <a:r>
              <a:rPr lang="en-US" sz="2400" b="1" dirty="0"/>
              <a:t>discharge rates </a:t>
            </a:r>
            <a:r>
              <a:rPr lang="en-US" sz="2400" b="1" u="sng" dirty="0">
                <a:solidFill>
                  <a:srgbClr val="FF0000"/>
                </a:solidFill>
              </a:rPr>
              <a:t>&lt;</a:t>
            </a:r>
            <a:r>
              <a:rPr lang="en-US" sz="2400" b="1" dirty="0">
                <a:solidFill>
                  <a:srgbClr val="FF0000"/>
                </a:solidFill>
              </a:rPr>
              <a:t> pre-development</a:t>
            </a:r>
            <a:r>
              <a:rPr lang="en-US" sz="2400" b="1" dirty="0"/>
              <a:t> peak rates</a:t>
            </a:r>
          </a:p>
          <a:p>
            <a:pPr marL="533400" indent="-533400">
              <a:buFont typeface="Wingdings" pitchFamily="2" charset="2"/>
              <a:buAutoNum type="arabicPeriod"/>
            </a:pPr>
            <a:r>
              <a:rPr lang="en-US" sz="2400" b="1" dirty="0"/>
              <a:t>Minimize loss of recharge to groundwater</a:t>
            </a:r>
          </a:p>
          <a:p>
            <a:pPr marL="533400" indent="-533400">
              <a:buFont typeface="Wingdings" pitchFamily="2" charset="2"/>
              <a:buAutoNum type="arabicPeriod"/>
            </a:pPr>
            <a:r>
              <a:rPr lang="en-US" sz="2400" b="1" dirty="0"/>
              <a:t>Remove 80% of average annual total suspended solids (TSS) load </a:t>
            </a:r>
            <a:r>
              <a:rPr lang="en-US" sz="1800" b="1" dirty="0"/>
              <a:t>(post development)</a:t>
            </a:r>
          </a:p>
          <a:p>
            <a:pPr marL="533400" indent="-533400">
              <a:buFont typeface="Wingdings" pitchFamily="2" charset="2"/>
              <a:buAutoNum type="arabicPeriod"/>
            </a:pPr>
            <a:r>
              <a:rPr lang="en-US" sz="2400" b="1" dirty="0"/>
              <a:t>Discharges from areas with higher potential pollutant loads require use of specific BMPs</a:t>
            </a:r>
          </a:p>
          <a:p>
            <a:pPr marL="533400" indent="-533400">
              <a:buFont typeface="Wingdings" pitchFamily="2" charset="2"/>
              <a:buAutoNum type="arabicPeriod"/>
            </a:pPr>
            <a:endParaRPr lang="en-US" sz="2400" b="1" dirty="0"/>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22</a:t>
            </a:fld>
            <a:endParaRPr kumimoji="0" lang="en-US"/>
          </a:p>
        </p:txBody>
      </p:sp>
    </p:spTree>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590550" y="266700"/>
            <a:ext cx="8553450" cy="1104900"/>
          </a:xfrm>
        </p:spPr>
        <p:txBody>
          <a:bodyPr>
            <a:noAutofit/>
          </a:bodyPr>
          <a:lstStyle/>
          <a:p>
            <a:r>
              <a:rPr lang="en-US" sz="4000" b="1" dirty="0"/>
              <a:t>Storm water Management Standards</a:t>
            </a:r>
          </a:p>
        </p:txBody>
      </p:sp>
      <p:sp>
        <p:nvSpPr>
          <p:cNvPr id="65539" name="Rectangle 3"/>
          <p:cNvSpPr>
            <a:spLocks noGrp="1" noChangeArrowheads="1"/>
          </p:cNvSpPr>
          <p:nvPr>
            <p:ph idx="1"/>
          </p:nvPr>
        </p:nvSpPr>
        <p:spPr>
          <a:xfrm>
            <a:off x="1143000" y="1790700"/>
            <a:ext cx="7010400" cy="3390900"/>
          </a:xfrm>
        </p:spPr>
        <p:txBody>
          <a:bodyPr/>
          <a:lstStyle/>
          <a:p>
            <a:pPr marL="609600" indent="-609600">
              <a:lnSpc>
                <a:spcPct val="90000"/>
              </a:lnSpc>
              <a:buFont typeface="Wingdings" pitchFamily="2" charset="2"/>
              <a:buAutoNum type="arabicPeriod" startAt="6"/>
            </a:pPr>
            <a:r>
              <a:rPr lang="en-US" sz="2400" b="1" dirty="0"/>
              <a:t>Storm water discharges to critical area require use of approved BMPs designed to treat 1 inch runoff volume </a:t>
            </a:r>
            <a:r>
              <a:rPr lang="en-US" sz="1600" b="1" dirty="0"/>
              <a:t>(post development)</a:t>
            </a:r>
          </a:p>
          <a:p>
            <a:pPr marL="609600" indent="-609600">
              <a:lnSpc>
                <a:spcPct val="90000"/>
              </a:lnSpc>
              <a:buFont typeface="Wingdings" pitchFamily="2" charset="2"/>
              <a:buAutoNum type="arabicPeriod" startAt="6"/>
            </a:pPr>
            <a:r>
              <a:rPr lang="en-US" sz="2400" b="1" dirty="0"/>
              <a:t>Redevelopment sites must meet the Standards</a:t>
            </a:r>
          </a:p>
          <a:p>
            <a:pPr marL="609600" indent="-609600">
              <a:lnSpc>
                <a:spcPct val="90000"/>
              </a:lnSpc>
              <a:buFont typeface="Wingdings" pitchFamily="2" charset="2"/>
              <a:buAutoNum type="arabicPeriod" startAt="6"/>
            </a:pPr>
            <a:r>
              <a:rPr lang="en-US" sz="2400" b="1" dirty="0"/>
              <a:t>Construction sites must utilize sediment and erosion controls</a:t>
            </a:r>
          </a:p>
          <a:p>
            <a:pPr marL="609600" indent="-609600">
              <a:lnSpc>
                <a:spcPct val="90000"/>
              </a:lnSpc>
              <a:buFont typeface="Wingdings" pitchFamily="2" charset="2"/>
              <a:buAutoNum type="arabicPeriod" startAt="6"/>
            </a:pPr>
            <a:r>
              <a:rPr lang="en-US" sz="2400" b="1" dirty="0"/>
              <a:t>Storm water systems must have an operation and management plan</a:t>
            </a:r>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23</a:t>
            </a:fld>
            <a:endParaRPr kumimoji="0" lang="en-US"/>
          </a:p>
        </p:txBody>
      </p:sp>
    </p:spTree>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b="1" dirty="0"/>
              <a:t>Non-Structural BMPs</a:t>
            </a:r>
          </a:p>
        </p:txBody>
      </p:sp>
      <p:sp>
        <p:nvSpPr>
          <p:cNvPr id="125955" name="Rectangle 3"/>
          <p:cNvSpPr>
            <a:spLocks noGrp="1" noChangeArrowheads="1"/>
          </p:cNvSpPr>
          <p:nvPr>
            <p:ph type="body" sz="half" idx="1"/>
          </p:nvPr>
        </p:nvSpPr>
        <p:spPr>
          <a:xfrm>
            <a:off x="3352800" y="1600200"/>
            <a:ext cx="5791200" cy="4876800"/>
          </a:xfrm>
        </p:spPr>
        <p:txBody>
          <a:bodyPr>
            <a:normAutofit/>
          </a:bodyPr>
          <a:lstStyle/>
          <a:p>
            <a:r>
              <a:rPr lang="en-US" sz="2800" b="1" dirty="0"/>
              <a:t>Pollution prevention/source control</a:t>
            </a:r>
          </a:p>
          <a:p>
            <a:r>
              <a:rPr lang="en-US" sz="2800" b="1" dirty="0"/>
              <a:t>Street sweeping</a:t>
            </a:r>
          </a:p>
          <a:p>
            <a:r>
              <a:rPr lang="en-US" sz="2800" b="1" dirty="0"/>
              <a:t>Storm water collection system cleaning and maintenance</a:t>
            </a:r>
          </a:p>
          <a:p>
            <a:r>
              <a:rPr lang="en-US" sz="2800" b="1" dirty="0"/>
              <a:t>Low impact development and land use planning </a:t>
            </a:r>
          </a:p>
          <a:p>
            <a:r>
              <a:rPr lang="en-US" sz="2800" b="1" dirty="0"/>
              <a:t>Snow and snowmelt management</a:t>
            </a:r>
          </a:p>
          <a:p>
            <a:r>
              <a:rPr lang="en-US" sz="2800" b="1" dirty="0"/>
              <a:t>Public Education</a:t>
            </a:r>
          </a:p>
        </p:txBody>
      </p:sp>
      <p:pic>
        <p:nvPicPr>
          <p:cNvPr id="125957" name="Picture 5" descr="\\Ceerenet\Shared\Stormwater\UMass conference 2002\images\nonstructural BMP\vactor.gif"/>
          <p:cNvPicPr>
            <a:picLocks noChangeAspect="1" noChangeArrowheads="1"/>
          </p:cNvPicPr>
          <p:nvPr/>
        </p:nvPicPr>
        <p:blipFill>
          <a:blip r:embed="rId2"/>
          <a:srcRect/>
          <a:stretch>
            <a:fillRect/>
          </a:stretch>
        </p:blipFill>
        <p:spPr bwMode="auto">
          <a:xfrm>
            <a:off x="228600" y="2209800"/>
            <a:ext cx="3156875" cy="3048000"/>
          </a:xfrm>
          <a:prstGeom prst="rect">
            <a:avLst/>
          </a:prstGeom>
          <a:noFill/>
        </p:spPr>
      </p:pic>
      <p:sp>
        <p:nvSpPr>
          <p:cNvPr id="125958" name="Text Box 6"/>
          <p:cNvSpPr txBox="1">
            <a:spLocks noChangeArrowheads="1"/>
          </p:cNvSpPr>
          <p:nvPr/>
        </p:nvSpPr>
        <p:spPr bwMode="auto">
          <a:xfrm>
            <a:off x="228600" y="4419600"/>
            <a:ext cx="2667000" cy="244475"/>
          </a:xfrm>
          <a:prstGeom prst="rect">
            <a:avLst/>
          </a:prstGeom>
          <a:noFill/>
          <a:ln w="9525">
            <a:noFill/>
            <a:miter lim="800000"/>
            <a:headEnd/>
            <a:tailEnd/>
          </a:ln>
          <a:effectLst/>
        </p:spPr>
        <p:txBody>
          <a:bodyPr lIns="92075" tIns="46038" rIns="92075" bIns="46038">
            <a:spAutoFit/>
          </a:bodyPr>
          <a:lstStyle/>
          <a:p>
            <a:pPr>
              <a:lnSpc>
                <a:spcPct val="100000"/>
              </a:lnSpc>
              <a:spcBef>
                <a:spcPct val="50000"/>
              </a:spcBef>
              <a:buFont typeface="Wingdings" pitchFamily="2" charset="2"/>
              <a:buNone/>
            </a:pPr>
            <a:r>
              <a:rPr lang="en-US" sz="1000" dirty="0"/>
              <a:t>http://www.tennatoco.com/stormwater, 2002</a:t>
            </a:r>
          </a:p>
        </p:txBody>
      </p:sp>
    </p:spTree>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a:t>Better Design</a:t>
            </a:r>
          </a:p>
        </p:txBody>
      </p:sp>
      <p:sp>
        <p:nvSpPr>
          <p:cNvPr id="160771" name="Rectangle 3"/>
          <p:cNvSpPr>
            <a:spLocks noGrp="1" noChangeArrowheads="1"/>
          </p:cNvSpPr>
          <p:nvPr>
            <p:ph type="body" sz="half" idx="1"/>
          </p:nvPr>
        </p:nvSpPr>
        <p:spPr>
          <a:xfrm>
            <a:off x="1066800" y="1600200"/>
            <a:ext cx="4876800" cy="1752600"/>
          </a:xfrm>
        </p:spPr>
        <p:txBody>
          <a:bodyPr/>
          <a:lstStyle/>
          <a:p>
            <a:r>
              <a:rPr lang="en-US" sz="2400"/>
              <a:t>Green roofs</a:t>
            </a:r>
          </a:p>
          <a:p>
            <a:r>
              <a:rPr lang="en-US" sz="2400"/>
              <a:t>High Density</a:t>
            </a:r>
          </a:p>
          <a:p>
            <a:r>
              <a:rPr lang="en-US" sz="2400"/>
              <a:t>Grassed/Porous Pavement</a:t>
            </a:r>
          </a:p>
        </p:txBody>
      </p:sp>
      <p:pic>
        <p:nvPicPr>
          <p:cNvPr id="160776" name="Picture 8" descr="C:\Documents and Settings\winkler.CEERENET0\My Documents\Stormwater Reseach Activity\UMass conference 2002\images\www.lrcusace.army.ml\Infiltration trench highdensity dev.jpg"/>
          <p:cNvPicPr>
            <a:picLocks noChangeAspect="1" noChangeArrowheads="1"/>
          </p:cNvPicPr>
          <p:nvPr/>
        </p:nvPicPr>
        <p:blipFill>
          <a:blip r:embed="rId2"/>
          <a:srcRect l="2499" r="2499" b="3751"/>
          <a:stretch>
            <a:fillRect/>
          </a:stretch>
        </p:blipFill>
        <p:spPr bwMode="auto">
          <a:xfrm>
            <a:off x="533400" y="3048000"/>
            <a:ext cx="3246438" cy="2192338"/>
          </a:xfrm>
          <a:prstGeom prst="rect">
            <a:avLst/>
          </a:prstGeom>
          <a:noFill/>
        </p:spPr>
      </p:pic>
      <p:sp>
        <p:nvSpPr>
          <p:cNvPr id="160773" name="Text Box 5"/>
          <p:cNvSpPr txBox="1">
            <a:spLocks noChangeArrowheads="1"/>
          </p:cNvSpPr>
          <p:nvPr/>
        </p:nvSpPr>
        <p:spPr bwMode="auto">
          <a:xfrm>
            <a:off x="5334000" y="6324600"/>
            <a:ext cx="2667000" cy="244475"/>
          </a:xfrm>
          <a:prstGeom prst="rect">
            <a:avLst/>
          </a:prstGeom>
          <a:noFill/>
          <a:ln w="9525">
            <a:noFill/>
            <a:miter lim="800000"/>
            <a:headEnd/>
            <a:tailEnd/>
          </a:ln>
          <a:effectLst/>
        </p:spPr>
        <p:txBody>
          <a:bodyPr lIns="92075" tIns="46038" rIns="92075" bIns="46038">
            <a:spAutoFit/>
          </a:bodyPr>
          <a:lstStyle/>
          <a:p>
            <a:pPr>
              <a:lnSpc>
                <a:spcPct val="100000"/>
              </a:lnSpc>
              <a:spcBef>
                <a:spcPct val="50000"/>
              </a:spcBef>
              <a:buFont typeface="Wingdings" pitchFamily="2" charset="2"/>
              <a:buNone/>
            </a:pPr>
            <a:r>
              <a:rPr lang="en-US" sz="1000"/>
              <a:t>http://www.lrcusace.army.ml, 2002</a:t>
            </a:r>
          </a:p>
        </p:txBody>
      </p:sp>
      <p:pic>
        <p:nvPicPr>
          <p:cNvPr id="160775" name="Picture 7" descr="C:\Documents and Settings\winkler.CEERENET0\My Documents\Stormwater Reseach Activity\UMass conference 2002\images\www.lrcusace.army.ml\Pavement.jpg"/>
          <p:cNvPicPr>
            <a:picLocks noChangeAspect="1" noChangeArrowheads="1"/>
          </p:cNvPicPr>
          <p:nvPr/>
        </p:nvPicPr>
        <p:blipFill>
          <a:blip r:embed="rId3"/>
          <a:srcRect l="2499" t="7500" r="2499" b="3751"/>
          <a:stretch>
            <a:fillRect/>
          </a:stretch>
        </p:blipFill>
        <p:spPr bwMode="auto">
          <a:xfrm>
            <a:off x="5410200" y="1600200"/>
            <a:ext cx="3352800" cy="2087563"/>
          </a:xfrm>
          <a:prstGeom prst="rect">
            <a:avLst/>
          </a:prstGeom>
          <a:noFill/>
          <a:ln w="9525">
            <a:noFill/>
            <a:miter lim="800000"/>
            <a:headEnd/>
            <a:tailEnd/>
          </a:ln>
        </p:spPr>
      </p:pic>
      <p:pic>
        <p:nvPicPr>
          <p:cNvPr id="160774" name="Picture 6" descr="C:\Documents and Settings\winkler.CEERENET0\My Documents\Stormwater Reseach Activity\UMass conference 2002\images\www.lrcusace.army.ml\GreenRoof.jpg"/>
          <p:cNvPicPr>
            <a:picLocks noChangeAspect="1" noChangeArrowheads="1"/>
          </p:cNvPicPr>
          <p:nvPr/>
        </p:nvPicPr>
        <p:blipFill>
          <a:blip r:embed="rId4"/>
          <a:srcRect l="2499" r="2499" b="3751"/>
          <a:stretch>
            <a:fillRect/>
          </a:stretch>
        </p:blipFill>
        <p:spPr bwMode="auto">
          <a:xfrm>
            <a:off x="3505200" y="3581400"/>
            <a:ext cx="3962400" cy="2676525"/>
          </a:xfrm>
          <a:prstGeom prst="rect">
            <a:avLst/>
          </a:prstGeom>
          <a:noFill/>
          <a:ln w="9525">
            <a:noFill/>
            <a:miter lim="800000"/>
            <a:headEnd/>
            <a:tailEnd/>
          </a:ln>
        </p:spPr>
      </p:pic>
    </p:spTree>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Structural BMPs</a:t>
            </a:r>
          </a:p>
        </p:txBody>
      </p:sp>
      <p:sp>
        <p:nvSpPr>
          <p:cNvPr id="22531" name="Rectangle 3"/>
          <p:cNvSpPr>
            <a:spLocks noGrp="1" noChangeArrowheads="1"/>
          </p:cNvSpPr>
          <p:nvPr>
            <p:ph sz="half" idx="1"/>
          </p:nvPr>
        </p:nvSpPr>
        <p:spPr>
          <a:xfrm>
            <a:off x="609600" y="1905000"/>
            <a:ext cx="4038600" cy="3733800"/>
          </a:xfrm>
        </p:spPr>
        <p:txBody>
          <a:bodyPr>
            <a:normAutofit lnSpcReduction="10000"/>
          </a:bodyPr>
          <a:lstStyle/>
          <a:p>
            <a:r>
              <a:rPr lang="en-US" sz="1800" b="1" dirty="0">
                <a:solidFill>
                  <a:srgbClr val="FF0000"/>
                </a:solidFill>
              </a:rPr>
              <a:t>Detention/Retention and Vegetated Treatment:  </a:t>
            </a:r>
            <a:r>
              <a:rPr lang="en-US" sz="1800" b="1" dirty="0"/>
              <a:t>detention basins, wet retention ponds, constructed wetlands, water quality swales</a:t>
            </a:r>
          </a:p>
          <a:p>
            <a:endParaRPr lang="en-US" sz="1800" b="1" dirty="0"/>
          </a:p>
          <a:p>
            <a:r>
              <a:rPr lang="en-US" sz="1800" b="1" dirty="0">
                <a:solidFill>
                  <a:srgbClr val="FF0000"/>
                </a:solidFill>
              </a:rPr>
              <a:t>Filtration: </a:t>
            </a:r>
            <a:r>
              <a:rPr lang="en-US" sz="1800" b="1" dirty="0"/>
              <a:t>sand and organic filters</a:t>
            </a:r>
          </a:p>
          <a:p>
            <a:pPr>
              <a:buFont typeface="Wingdings" pitchFamily="2" charset="2"/>
              <a:buNone/>
            </a:pPr>
            <a:endParaRPr lang="en-US" sz="1800" b="1" dirty="0"/>
          </a:p>
          <a:p>
            <a:r>
              <a:rPr lang="en-US" sz="1800" b="1" dirty="0">
                <a:solidFill>
                  <a:srgbClr val="FF0000"/>
                </a:solidFill>
              </a:rPr>
              <a:t>Advanced Sedimentation/Separation: </a:t>
            </a:r>
            <a:r>
              <a:rPr lang="en-US" sz="1800" b="1" dirty="0"/>
              <a:t>hydrodynamic separators, oil and grit chamber </a:t>
            </a:r>
            <a:endParaRPr lang="en-US" sz="1800" b="1" dirty="0">
              <a:solidFill>
                <a:schemeClr val="tx2"/>
              </a:solidFill>
            </a:endParaRPr>
          </a:p>
          <a:p>
            <a:pPr>
              <a:buFont typeface="Wingdings" pitchFamily="2" charset="2"/>
              <a:buNone/>
            </a:pPr>
            <a:endParaRPr lang="en-US" sz="2000" b="1" dirty="0">
              <a:solidFill>
                <a:schemeClr val="tx2"/>
              </a:solidFill>
            </a:endParaRPr>
          </a:p>
          <a:p>
            <a:pPr>
              <a:buFont typeface="Wingdings" pitchFamily="2" charset="2"/>
              <a:buNone/>
            </a:pPr>
            <a:endParaRPr lang="en-US" sz="800" b="1" dirty="0"/>
          </a:p>
        </p:txBody>
      </p:sp>
      <p:sp>
        <p:nvSpPr>
          <p:cNvPr id="22533" name="Rectangle 5"/>
          <p:cNvSpPr>
            <a:spLocks noGrp="1" noChangeArrowheads="1"/>
          </p:cNvSpPr>
          <p:nvPr>
            <p:ph sz="half" idx="2"/>
          </p:nvPr>
        </p:nvSpPr>
        <p:spPr>
          <a:xfrm>
            <a:off x="4648200" y="1920085"/>
            <a:ext cx="3886200" cy="3947315"/>
          </a:xfrm>
        </p:spPr>
        <p:txBody>
          <a:bodyPr>
            <a:normAutofit lnSpcReduction="10000"/>
          </a:bodyPr>
          <a:lstStyle/>
          <a:p>
            <a:r>
              <a:rPr lang="en-US" sz="2000" b="1" dirty="0">
                <a:solidFill>
                  <a:srgbClr val="FF0000"/>
                </a:solidFill>
              </a:rPr>
              <a:t>Infiltration: </a:t>
            </a:r>
            <a:r>
              <a:rPr lang="en-US" sz="2000" b="1" dirty="0"/>
              <a:t>infiltration trenches, infiltration basins, dry wells (rooftop infiltration)</a:t>
            </a:r>
          </a:p>
          <a:p>
            <a:pPr>
              <a:buFont typeface="Wingdings" pitchFamily="2" charset="2"/>
              <a:buNone/>
            </a:pPr>
            <a:endParaRPr lang="en-US" sz="2000" b="1" dirty="0"/>
          </a:p>
          <a:p>
            <a:r>
              <a:rPr lang="en-US" sz="2000" b="1" dirty="0">
                <a:solidFill>
                  <a:srgbClr val="FF0000"/>
                </a:solidFill>
              </a:rPr>
              <a:t>Pretreatment: </a:t>
            </a:r>
            <a:r>
              <a:rPr lang="en-US" sz="2000" b="1" dirty="0"/>
              <a:t>water quality inlets, hooded and deep sump catch basins, sediment traps (</a:t>
            </a:r>
            <a:r>
              <a:rPr lang="en-US" sz="2000" b="1" dirty="0" err="1"/>
              <a:t>forebays</a:t>
            </a:r>
            <a:r>
              <a:rPr lang="en-US" sz="2000" b="1" dirty="0"/>
              <a:t>), and drainage channels</a:t>
            </a:r>
          </a:p>
          <a:p>
            <a:pPr>
              <a:buFont typeface="Wingdings" pitchFamily="2" charset="2"/>
              <a:buNone/>
            </a:pPr>
            <a:endParaRPr lang="en-US" sz="2000" b="1" dirty="0"/>
          </a:p>
          <a:p>
            <a:endParaRPr lang="en-US" sz="2000" b="1" dirty="0"/>
          </a:p>
        </p:txBody>
      </p:sp>
      <p:sp>
        <p:nvSpPr>
          <p:cNvPr id="22534" name="Text Box 6"/>
          <p:cNvSpPr txBox="1">
            <a:spLocks noChangeArrowheads="1"/>
          </p:cNvSpPr>
          <p:nvPr/>
        </p:nvSpPr>
        <p:spPr bwMode="auto">
          <a:xfrm>
            <a:off x="1524000" y="6172200"/>
            <a:ext cx="7467600" cy="244475"/>
          </a:xfrm>
          <a:prstGeom prst="rect">
            <a:avLst/>
          </a:prstGeom>
          <a:noFill/>
          <a:ln w="9525">
            <a:noFill/>
            <a:miter lim="800000"/>
            <a:headEnd/>
            <a:tailEnd/>
          </a:ln>
          <a:effectLst/>
        </p:spPr>
        <p:txBody>
          <a:bodyPr>
            <a:spAutoFit/>
          </a:bodyPr>
          <a:lstStyle/>
          <a:p>
            <a:pPr>
              <a:lnSpc>
                <a:spcPct val="100000"/>
              </a:lnSpc>
              <a:spcBef>
                <a:spcPct val="50000"/>
              </a:spcBef>
              <a:buClrTx/>
              <a:buSzTx/>
              <a:buFontTx/>
              <a:buNone/>
            </a:pPr>
            <a:r>
              <a:rPr lang="en-US" sz="1000"/>
              <a:t>Source: MADEP/MACZM Massachusetts Stormwater Management, Volume 2: Stormwater Technical Handbook, March 1997</a:t>
            </a:r>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26</a:t>
            </a:fld>
            <a:endParaRPr kumimoji="0" lang="en-US"/>
          </a:p>
        </p:txBody>
      </p:sp>
    </p:spTree>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b="1" dirty="0"/>
              <a:t>Detention Basins</a:t>
            </a:r>
          </a:p>
        </p:txBody>
      </p:sp>
      <p:sp>
        <p:nvSpPr>
          <p:cNvPr id="115715" name="Rectangle 3"/>
          <p:cNvSpPr>
            <a:spLocks noGrp="1" noChangeArrowheads="1"/>
          </p:cNvSpPr>
          <p:nvPr>
            <p:ph type="body" sz="half" idx="1"/>
          </p:nvPr>
        </p:nvSpPr>
        <p:spPr>
          <a:xfrm>
            <a:off x="1143000" y="1790700"/>
            <a:ext cx="3581400" cy="4381500"/>
          </a:xfrm>
        </p:spPr>
        <p:txBody>
          <a:bodyPr/>
          <a:lstStyle/>
          <a:p>
            <a:r>
              <a:rPr lang="en-US" sz="2400" b="1" dirty="0">
                <a:solidFill>
                  <a:srgbClr val="FF0000"/>
                </a:solidFill>
              </a:rPr>
              <a:t>TSS Removal Efficiency:</a:t>
            </a:r>
          </a:p>
          <a:p>
            <a:pPr lvl="1"/>
            <a:r>
              <a:rPr lang="en-US" sz="2400" b="1" dirty="0"/>
              <a:t>60-80% average</a:t>
            </a:r>
          </a:p>
          <a:p>
            <a:pPr lvl="1"/>
            <a:r>
              <a:rPr lang="en-US" sz="2400" b="1" dirty="0"/>
              <a:t>70% design</a:t>
            </a:r>
          </a:p>
          <a:p>
            <a:r>
              <a:rPr lang="en-US" sz="2400" b="1" dirty="0">
                <a:solidFill>
                  <a:srgbClr val="FF0000"/>
                </a:solidFill>
              </a:rPr>
              <a:t>Key Features:</a:t>
            </a:r>
          </a:p>
          <a:p>
            <a:pPr lvl="1"/>
            <a:r>
              <a:rPr lang="en-US" sz="2400" b="1" dirty="0"/>
              <a:t>Large area</a:t>
            </a:r>
          </a:p>
          <a:p>
            <a:pPr lvl="1"/>
            <a:r>
              <a:rPr lang="en-US" sz="2400" b="1" dirty="0"/>
              <a:t>Peak flow control</a:t>
            </a:r>
          </a:p>
          <a:p>
            <a:r>
              <a:rPr lang="en-US" sz="2400" b="1" dirty="0">
                <a:solidFill>
                  <a:srgbClr val="FF0000"/>
                </a:solidFill>
              </a:rPr>
              <a:t>Maintenance: </a:t>
            </a:r>
            <a:r>
              <a:rPr lang="en-US" sz="2400" b="1" dirty="0"/>
              <a:t>low</a:t>
            </a:r>
          </a:p>
          <a:p>
            <a:r>
              <a:rPr lang="en-US" sz="2400" b="1" dirty="0">
                <a:solidFill>
                  <a:srgbClr val="FF0000"/>
                </a:solidFill>
              </a:rPr>
              <a:t>Cost: </a:t>
            </a:r>
            <a:r>
              <a:rPr lang="en-US" sz="2400" b="1" dirty="0"/>
              <a:t>low to </a:t>
            </a:r>
          </a:p>
          <a:p>
            <a:pPr>
              <a:buFont typeface="Wingdings" pitchFamily="2" charset="2"/>
              <a:buNone/>
            </a:pPr>
            <a:r>
              <a:rPr lang="en-US" sz="2400" b="1" dirty="0"/>
              <a:t>	moderate</a:t>
            </a:r>
          </a:p>
        </p:txBody>
      </p:sp>
      <p:pic>
        <p:nvPicPr>
          <p:cNvPr id="115718" name="Picture 6" descr="\\Ceerenet\Shared\Stormwater\UMass conference 2002\images\structural BMP\P1010114grassswale.JPG"/>
          <p:cNvPicPr>
            <a:picLocks noChangeAspect="1" noChangeArrowheads="1"/>
          </p:cNvPicPr>
          <p:nvPr/>
        </p:nvPicPr>
        <p:blipFill>
          <a:blip r:embed="rId3"/>
          <a:srcRect/>
          <a:stretch>
            <a:fillRect/>
          </a:stretch>
        </p:blipFill>
        <p:spPr bwMode="auto">
          <a:xfrm>
            <a:off x="4724400" y="2286000"/>
            <a:ext cx="4187825" cy="3141663"/>
          </a:xfrm>
          <a:prstGeom prst="rect">
            <a:avLst/>
          </a:prstGeom>
          <a:noFill/>
        </p:spPr>
      </p:pic>
    </p:spTree>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24850" cy="1104900"/>
          </a:xfrm>
        </p:spPr>
        <p:txBody>
          <a:bodyPr/>
          <a:lstStyle/>
          <a:p>
            <a:r>
              <a:rPr lang="en-US" b="1" dirty="0"/>
              <a:t>Detention Basins…</a:t>
            </a:r>
          </a:p>
        </p:txBody>
      </p:sp>
      <p:sp>
        <p:nvSpPr>
          <p:cNvPr id="3" name="Content Placeholder 2"/>
          <p:cNvSpPr>
            <a:spLocks noGrp="1"/>
          </p:cNvSpPr>
          <p:nvPr>
            <p:ph idx="1"/>
          </p:nvPr>
        </p:nvSpPr>
        <p:spPr>
          <a:xfrm>
            <a:off x="609600" y="1524000"/>
            <a:ext cx="7772400" cy="4381500"/>
          </a:xfrm>
        </p:spPr>
        <p:txBody>
          <a:bodyPr>
            <a:normAutofit lnSpcReduction="10000"/>
          </a:bodyPr>
          <a:lstStyle/>
          <a:p>
            <a:pPr>
              <a:buNone/>
            </a:pPr>
            <a:r>
              <a:rPr lang="en-US" sz="2800" b="1" dirty="0">
                <a:solidFill>
                  <a:srgbClr val="FF0000"/>
                </a:solidFill>
              </a:rPr>
              <a:t>Advantages:</a:t>
            </a:r>
          </a:p>
          <a:p>
            <a:pPr lvl="1"/>
            <a:r>
              <a:rPr lang="en-US" sz="2000" b="1" dirty="0"/>
              <a:t>Least costly BMP that controls both quantity and quality</a:t>
            </a:r>
          </a:p>
          <a:p>
            <a:pPr lvl="1"/>
            <a:r>
              <a:rPr lang="en-US" sz="2000" b="1" dirty="0"/>
              <a:t>Good retrofitting option for existing basins</a:t>
            </a:r>
          </a:p>
          <a:p>
            <a:pPr lvl="1"/>
            <a:r>
              <a:rPr lang="en-US" sz="2000" b="1" dirty="0"/>
              <a:t>Removes TSS and </a:t>
            </a:r>
            <a:r>
              <a:rPr lang="en-US" sz="2000" b="1" dirty="0" err="1"/>
              <a:t>sorbed</a:t>
            </a:r>
            <a:r>
              <a:rPr lang="en-US" sz="2000" b="1" dirty="0"/>
              <a:t> pollutants</a:t>
            </a:r>
          </a:p>
          <a:p>
            <a:pPr lvl="1"/>
            <a:r>
              <a:rPr lang="en-US" sz="2000" b="1" dirty="0"/>
              <a:t>Beneficial habitat</a:t>
            </a:r>
          </a:p>
          <a:p>
            <a:pPr lvl="1"/>
            <a:r>
              <a:rPr lang="en-US" sz="2000" b="1" dirty="0"/>
              <a:t>Less hazards than permanent pools</a:t>
            </a:r>
          </a:p>
          <a:p>
            <a:pPr>
              <a:buNone/>
            </a:pPr>
            <a:r>
              <a:rPr lang="en-US" sz="2800" b="1" dirty="0">
                <a:solidFill>
                  <a:srgbClr val="FF0000"/>
                </a:solidFill>
              </a:rPr>
              <a:t>Disadvantages:</a:t>
            </a:r>
          </a:p>
          <a:p>
            <a:pPr lvl="1"/>
            <a:r>
              <a:rPr lang="en-US" sz="2000" b="1" dirty="0"/>
              <a:t>Infiltration is negligible</a:t>
            </a:r>
          </a:p>
          <a:p>
            <a:pPr lvl="1"/>
            <a:r>
              <a:rPr lang="en-US" sz="2000" b="1" dirty="0"/>
              <a:t>Removal of soluble pollutants minimal</a:t>
            </a:r>
          </a:p>
          <a:p>
            <a:pPr lvl="1"/>
            <a:r>
              <a:rPr lang="en-US" sz="2000" b="1" dirty="0"/>
              <a:t>Moderate to high maintenance requirements</a:t>
            </a:r>
          </a:p>
          <a:p>
            <a:pPr lvl="1"/>
            <a:r>
              <a:rPr lang="en-US" sz="2000" b="1" dirty="0"/>
              <a:t>Potential contributor to downstream warming</a:t>
            </a:r>
          </a:p>
          <a:p>
            <a:pPr lvl="1"/>
            <a:r>
              <a:rPr lang="en-US" sz="2000" b="1" dirty="0"/>
              <a:t>Potential sediment </a:t>
            </a:r>
            <a:r>
              <a:rPr lang="en-US" sz="2000" b="1" dirty="0" err="1"/>
              <a:t>resuspension</a:t>
            </a:r>
            <a:r>
              <a:rPr lang="en-US" sz="2000" b="1" dirty="0"/>
              <a:t> after large storms</a:t>
            </a:r>
          </a:p>
          <a:p>
            <a:endParaRPr lang="en-US" sz="3600" b="1" dirty="0"/>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28</a:t>
            </a:fld>
            <a:endParaRPr kumimoji="0" lang="en-US"/>
          </a:p>
        </p:txBody>
      </p:sp>
    </p:spTree>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b="1" dirty="0"/>
              <a:t>Wet (Retention) Ponds</a:t>
            </a:r>
          </a:p>
        </p:txBody>
      </p:sp>
      <p:sp>
        <p:nvSpPr>
          <p:cNvPr id="27657" name="Rectangle 9"/>
          <p:cNvSpPr>
            <a:spLocks noGrp="1" noChangeArrowheads="1"/>
          </p:cNvSpPr>
          <p:nvPr>
            <p:ph idx="1"/>
          </p:nvPr>
        </p:nvSpPr>
        <p:spPr>
          <a:xfrm>
            <a:off x="4876800" y="1790700"/>
            <a:ext cx="4038600" cy="4381500"/>
          </a:xfrm>
        </p:spPr>
        <p:txBody>
          <a:bodyPr/>
          <a:lstStyle/>
          <a:p>
            <a:pPr>
              <a:lnSpc>
                <a:spcPct val="90000"/>
              </a:lnSpc>
            </a:pPr>
            <a:r>
              <a:rPr lang="en-US" sz="2800" b="1" dirty="0">
                <a:solidFill>
                  <a:srgbClr val="FF0000"/>
                </a:solidFill>
              </a:rPr>
              <a:t>Removal Efficiency:</a:t>
            </a:r>
          </a:p>
          <a:p>
            <a:pPr lvl="1">
              <a:lnSpc>
                <a:spcPct val="90000"/>
              </a:lnSpc>
            </a:pPr>
            <a:r>
              <a:rPr lang="en-US" sz="2800" b="1" dirty="0"/>
              <a:t>60-80% average</a:t>
            </a:r>
          </a:p>
          <a:p>
            <a:pPr lvl="1">
              <a:lnSpc>
                <a:spcPct val="90000"/>
              </a:lnSpc>
            </a:pPr>
            <a:r>
              <a:rPr lang="en-US" sz="2800" b="1" dirty="0"/>
              <a:t>70% design</a:t>
            </a:r>
          </a:p>
          <a:p>
            <a:pPr>
              <a:lnSpc>
                <a:spcPct val="90000"/>
              </a:lnSpc>
            </a:pPr>
            <a:r>
              <a:rPr lang="en-US" sz="2800" b="1" dirty="0">
                <a:solidFill>
                  <a:srgbClr val="FF0000"/>
                </a:solidFill>
              </a:rPr>
              <a:t>Key Features:</a:t>
            </a:r>
          </a:p>
          <a:p>
            <a:pPr lvl="1">
              <a:lnSpc>
                <a:spcPct val="90000"/>
              </a:lnSpc>
            </a:pPr>
            <a:r>
              <a:rPr lang="en-US" sz="2800" b="1" dirty="0"/>
              <a:t>Large area</a:t>
            </a:r>
          </a:p>
          <a:p>
            <a:pPr lvl="1">
              <a:lnSpc>
                <a:spcPct val="90000"/>
              </a:lnSpc>
            </a:pPr>
            <a:r>
              <a:rPr lang="en-US" sz="2800" b="1" dirty="0"/>
              <a:t>Peak flow control</a:t>
            </a:r>
          </a:p>
          <a:p>
            <a:pPr>
              <a:lnSpc>
                <a:spcPct val="90000"/>
              </a:lnSpc>
            </a:pPr>
            <a:r>
              <a:rPr lang="en-US" sz="2800" b="1" dirty="0">
                <a:solidFill>
                  <a:srgbClr val="FF0000"/>
                </a:solidFill>
              </a:rPr>
              <a:t>Maintenance: </a:t>
            </a:r>
            <a:r>
              <a:rPr lang="en-US" sz="2800" b="1" dirty="0"/>
              <a:t>low to moderate</a:t>
            </a:r>
          </a:p>
          <a:p>
            <a:pPr>
              <a:lnSpc>
                <a:spcPct val="90000"/>
              </a:lnSpc>
            </a:pPr>
            <a:r>
              <a:rPr lang="en-US" sz="2800" b="1" dirty="0">
                <a:solidFill>
                  <a:srgbClr val="FF0000"/>
                </a:solidFill>
              </a:rPr>
              <a:t>Cost: </a:t>
            </a:r>
            <a:r>
              <a:rPr lang="en-US" sz="2800" b="1" dirty="0"/>
              <a:t>low to high</a:t>
            </a:r>
          </a:p>
          <a:p>
            <a:pPr>
              <a:lnSpc>
                <a:spcPct val="90000"/>
              </a:lnSpc>
            </a:pPr>
            <a:endParaRPr lang="en-US" sz="2800" b="1" dirty="0"/>
          </a:p>
        </p:txBody>
      </p:sp>
      <p:sp>
        <p:nvSpPr>
          <p:cNvPr id="27656" name="Text Box 8"/>
          <p:cNvSpPr txBox="1">
            <a:spLocks noChangeArrowheads="1"/>
          </p:cNvSpPr>
          <p:nvPr/>
        </p:nvSpPr>
        <p:spPr bwMode="auto">
          <a:xfrm>
            <a:off x="1524000" y="6172200"/>
            <a:ext cx="7467600" cy="244475"/>
          </a:xfrm>
          <a:prstGeom prst="rect">
            <a:avLst/>
          </a:prstGeom>
          <a:noFill/>
          <a:ln w="9525">
            <a:noFill/>
            <a:miter lim="800000"/>
            <a:headEnd/>
            <a:tailEnd/>
          </a:ln>
          <a:effectLst/>
        </p:spPr>
        <p:txBody>
          <a:bodyPr>
            <a:spAutoFit/>
          </a:bodyPr>
          <a:lstStyle/>
          <a:p>
            <a:pPr>
              <a:lnSpc>
                <a:spcPct val="100000"/>
              </a:lnSpc>
              <a:spcBef>
                <a:spcPct val="50000"/>
              </a:spcBef>
              <a:buClrTx/>
              <a:buSzTx/>
              <a:buFontTx/>
              <a:buNone/>
            </a:pPr>
            <a:r>
              <a:rPr lang="en-US" sz="1000"/>
              <a:t>Source: MADEP/MACZM Massachusetts Stormwater Management, Volume 2: Stormwater Technical Handbook, March 1997</a:t>
            </a:r>
          </a:p>
        </p:txBody>
      </p:sp>
      <p:pic>
        <p:nvPicPr>
          <p:cNvPr id="27659" name="Picture 11" descr="E:\UMass conference 2002\images\www.txnpsbook.org\wet retention.jpg"/>
          <p:cNvPicPr>
            <a:picLocks noChangeAspect="1" noChangeArrowheads="1"/>
          </p:cNvPicPr>
          <p:nvPr/>
        </p:nvPicPr>
        <p:blipFill>
          <a:blip r:embed="rId3"/>
          <a:srcRect/>
          <a:stretch>
            <a:fillRect/>
          </a:stretch>
        </p:blipFill>
        <p:spPr bwMode="auto">
          <a:xfrm>
            <a:off x="457200" y="2057400"/>
            <a:ext cx="4318000" cy="3238500"/>
          </a:xfrm>
          <a:prstGeom prst="rect">
            <a:avLst/>
          </a:prstGeom>
          <a:noFill/>
        </p:spPr>
      </p:pic>
      <p:sp>
        <p:nvSpPr>
          <p:cNvPr id="27660" name="Text Box 12"/>
          <p:cNvSpPr txBox="1">
            <a:spLocks noChangeArrowheads="1"/>
          </p:cNvSpPr>
          <p:nvPr/>
        </p:nvSpPr>
        <p:spPr bwMode="auto">
          <a:xfrm>
            <a:off x="685800" y="5334000"/>
            <a:ext cx="2057400" cy="244475"/>
          </a:xfrm>
          <a:prstGeom prst="rect">
            <a:avLst/>
          </a:prstGeom>
          <a:noFill/>
          <a:ln w="9525">
            <a:noFill/>
            <a:miter lim="800000"/>
            <a:headEnd/>
            <a:tailEnd/>
          </a:ln>
          <a:effectLst/>
        </p:spPr>
        <p:txBody>
          <a:bodyPr lIns="92075" tIns="46038" rIns="92075" bIns="46038">
            <a:spAutoFit/>
          </a:bodyPr>
          <a:lstStyle/>
          <a:p>
            <a:pPr>
              <a:lnSpc>
                <a:spcPct val="100000"/>
              </a:lnSpc>
              <a:spcBef>
                <a:spcPct val="50000"/>
              </a:spcBef>
              <a:buFont typeface="Wingdings" pitchFamily="2" charset="2"/>
              <a:buNone/>
            </a:pPr>
            <a:r>
              <a:rPr lang="en-US" sz="1000" dirty="0"/>
              <a:t>http://www.txnpsbook.org, 2002</a:t>
            </a:r>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29</a:t>
            </a:fld>
            <a:endParaRPr kumimoji="0" lang="en-US"/>
          </a:p>
        </p:txBody>
      </p:sp>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descr="C:\My Pictures\StreamRestoration\raindrops.jpg"/>
          <p:cNvSpPr>
            <a:spLocks noGrp="1" noChangeArrowheads="1"/>
          </p:cNvSpPr>
          <p:nvPr>
            <p:ph type="title"/>
          </p:nvPr>
        </p:nvSpPr>
        <p:spPr>
          <a:xfrm>
            <a:off x="685800" y="457200"/>
            <a:ext cx="8153400" cy="533400"/>
          </a:xfrm>
        </p:spPr>
        <p:txBody>
          <a:bodyPr>
            <a:normAutofit fontScale="90000"/>
          </a:bodyPr>
          <a:lstStyle/>
          <a:p>
            <a:r>
              <a:rPr lang="en-US" sz="4000"/>
              <a:t>Hydrologic Response </a:t>
            </a:r>
            <a:br>
              <a:rPr lang="en-US" sz="4000"/>
            </a:br>
            <a:r>
              <a:rPr lang="en-US" sz="4000"/>
              <a:t>Pre- Development</a:t>
            </a:r>
          </a:p>
        </p:txBody>
      </p:sp>
      <p:sp>
        <p:nvSpPr>
          <p:cNvPr id="55299" name="AutoShape 3"/>
          <p:cNvSpPr>
            <a:spLocks noChangeArrowheads="1"/>
          </p:cNvSpPr>
          <p:nvPr/>
        </p:nvSpPr>
        <p:spPr bwMode="auto">
          <a:xfrm>
            <a:off x="3124200" y="5410200"/>
            <a:ext cx="1431925" cy="1201738"/>
          </a:xfrm>
          <a:prstGeom prst="down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endParaRPr lang="en-US"/>
          </a:p>
        </p:txBody>
      </p:sp>
      <p:sp>
        <p:nvSpPr>
          <p:cNvPr id="55301" name="Text Box 5"/>
          <p:cNvSpPr txBox="1">
            <a:spLocks noChangeArrowheads="1"/>
          </p:cNvSpPr>
          <p:nvPr/>
        </p:nvSpPr>
        <p:spPr bwMode="auto">
          <a:xfrm>
            <a:off x="1066800" y="5562600"/>
            <a:ext cx="2101850" cy="946150"/>
          </a:xfrm>
          <a:prstGeom prst="rect">
            <a:avLst/>
          </a:prstGeom>
          <a:noFill/>
          <a:ln w="9525">
            <a:noFill/>
            <a:miter lim="800000"/>
            <a:headEnd/>
            <a:tailEnd/>
          </a:ln>
          <a:effectLst/>
        </p:spPr>
        <p:txBody>
          <a:bodyPr>
            <a:spAutoFit/>
          </a:bodyPr>
          <a:lstStyle/>
          <a:p>
            <a:pPr algn="ctr" eaLnBrk="0" hangingPunct="0"/>
            <a:r>
              <a:rPr lang="en-US" sz="2800" b="1" dirty="0">
                <a:latin typeface="Arial" charset="0"/>
              </a:rPr>
              <a:t>45 - 50%</a:t>
            </a:r>
          </a:p>
          <a:p>
            <a:pPr algn="ctr" eaLnBrk="0" hangingPunct="0"/>
            <a:r>
              <a:rPr lang="en-US" sz="2800" b="1" dirty="0">
                <a:latin typeface="Arial" charset="0"/>
              </a:rPr>
              <a:t>Recharge</a:t>
            </a:r>
          </a:p>
        </p:txBody>
      </p:sp>
      <p:sp>
        <p:nvSpPr>
          <p:cNvPr id="55302" name="AutoShape 6"/>
          <p:cNvSpPr>
            <a:spLocks noChangeArrowheads="1"/>
          </p:cNvSpPr>
          <p:nvPr/>
        </p:nvSpPr>
        <p:spPr bwMode="auto">
          <a:xfrm>
            <a:off x="4803775" y="4300538"/>
            <a:ext cx="1933575" cy="868362"/>
          </a:xfrm>
          <a:prstGeom prst="rightArrow">
            <a:avLst>
              <a:gd name="adj1" fmla="val 20509"/>
              <a:gd name="adj2" fmla="val 55667"/>
            </a:avLst>
          </a:prstGeom>
          <a:solidFill>
            <a:srgbClr val="FF0000"/>
          </a:solidFill>
          <a:ln w="9525">
            <a:solidFill>
              <a:schemeClr val="tx1"/>
            </a:solidFill>
            <a:miter lim="800000"/>
            <a:headEnd/>
            <a:tailEnd/>
          </a:ln>
          <a:effectLst/>
        </p:spPr>
        <p:txBody>
          <a:bodyPr wrap="none" anchor="ctr"/>
          <a:lstStyle/>
          <a:p>
            <a:endParaRPr lang="en-US"/>
          </a:p>
        </p:txBody>
      </p:sp>
      <p:sp>
        <p:nvSpPr>
          <p:cNvPr id="55303" name="Text Box 7"/>
          <p:cNvSpPr txBox="1">
            <a:spLocks noChangeArrowheads="1"/>
          </p:cNvSpPr>
          <p:nvPr/>
        </p:nvSpPr>
        <p:spPr bwMode="auto">
          <a:xfrm>
            <a:off x="6858000" y="4495800"/>
            <a:ext cx="1905000" cy="954107"/>
          </a:xfrm>
          <a:prstGeom prst="rect">
            <a:avLst/>
          </a:prstGeom>
          <a:noFill/>
          <a:ln w="9525">
            <a:noFill/>
            <a:miter lim="800000"/>
            <a:headEnd/>
            <a:tailEnd/>
          </a:ln>
          <a:effectLst/>
        </p:spPr>
        <p:txBody>
          <a:bodyPr wrap="square">
            <a:spAutoFit/>
          </a:bodyPr>
          <a:lstStyle/>
          <a:p>
            <a:pPr algn="ctr" eaLnBrk="0" hangingPunct="0"/>
            <a:r>
              <a:rPr lang="en-US" sz="2800" b="1" dirty="0">
                <a:latin typeface="Arial" charset="0"/>
              </a:rPr>
              <a:t>10-15%</a:t>
            </a:r>
          </a:p>
          <a:p>
            <a:pPr algn="ctr" eaLnBrk="0" hangingPunct="0"/>
            <a:r>
              <a:rPr lang="en-US" sz="2800" b="1" dirty="0">
                <a:latin typeface="Arial" charset="0"/>
              </a:rPr>
              <a:t>Runoff</a:t>
            </a:r>
          </a:p>
        </p:txBody>
      </p:sp>
      <p:pic>
        <p:nvPicPr>
          <p:cNvPr id="55304" name="Picture 8" descr="D:\PFiles\MSOffice\Clipart\standard\stddir2\bl00833_.wmf"/>
          <p:cNvPicPr>
            <a:picLocks noChangeAspect="1" noChangeArrowheads="1"/>
          </p:cNvPicPr>
          <p:nvPr/>
        </p:nvPicPr>
        <p:blipFill>
          <a:blip r:embed="rId2"/>
          <a:srcRect/>
          <a:stretch>
            <a:fillRect/>
          </a:stretch>
        </p:blipFill>
        <p:spPr bwMode="auto">
          <a:xfrm>
            <a:off x="1017588" y="2428875"/>
            <a:ext cx="3651250" cy="3148013"/>
          </a:xfrm>
          <a:prstGeom prst="rect">
            <a:avLst/>
          </a:prstGeom>
          <a:noFill/>
        </p:spPr>
      </p:pic>
      <p:pic>
        <p:nvPicPr>
          <p:cNvPr id="55305" name="Picture 9" descr="D:\PFiles\MSOffice\Clipart\standard\stddir3\in00735_.wmf"/>
          <p:cNvPicPr>
            <a:picLocks noChangeAspect="1" noChangeArrowheads="1"/>
          </p:cNvPicPr>
          <p:nvPr/>
        </p:nvPicPr>
        <p:blipFill>
          <a:blip r:embed="rId3"/>
          <a:srcRect/>
          <a:stretch>
            <a:fillRect/>
          </a:stretch>
        </p:blipFill>
        <p:spPr bwMode="auto">
          <a:xfrm>
            <a:off x="685800" y="1981200"/>
            <a:ext cx="4171950" cy="3440113"/>
          </a:xfrm>
          <a:prstGeom prst="rect">
            <a:avLst/>
          </a:prstGeom>
          <a:noFill/>
        </p:spPr>
      </p:pic>
      <p:sp>
        <p:nvSpPr>
          <p:cNvPr id="55306" name="AutoShape 10"/>
          <p:cNvSpPr>
            <a:spLocks noChangeArrowheads="1"/>
          </p:cNvSpPr>
          <p:nvPr/>
        </p:nvSpPr>
        <p:spPr bwMode="auto">
          <a:xfrm>
            <a:off x="4676775" y="2362200"/>
            <a:ext cx="1431925" cy="1336675"/>
          </a:xfrm>
          <a:custGeom>
            <a:avLst/>
            <a:gdLst>
              <a:gd name="G0" fmla="+- 9257 0 0"/>
              <a:gd name="G1" fmla="+- 17933 0 0"/>
              <a:gd name="G2" fmla="+- 8483 0 0"/>
              <a:gd name="G3" fmla="*/ 9257 1 2"/>
              <a:gd name="G4" fmla="+- G3 10800 0"/>
              <a:gd name="G5" fmla="+- 21600 9257 17933"/>
              <a:gd name="G6" fmla="+- 17933 8483 0"/>
              <a:gd name="G7" fmla="*/ G6 1 2"/>
              <a:gd name="G8" fmla="*/ 17933 2 1"/>
              <a:gd name="G9" fmla="+- G8 0 21600"/>
              <a:gd name="G10" fmla="*/ 21600 G0 G1"/>
              <a:gd name="G11" fmla="*/ 21600 G4 G1"/>
              <a:gd name="G12" fmla="*/ 21600 G5 G1"/>
              <a:gd name="G13" fmla="*/ 21600 G7 G1"/>
              <a:gd name="G14" fmla="*/ 17933 1 2"/>
              <a:gd name="G15" fmla="+- G5 0 G4"/>
              <a:gd name="G16" fmla="+- G0 0 G4"/>
              <a:gd name="G17" fmla="*/ G2 G15 G16"/>
              <a:gd name="T0" fmla="*/ 15429 w 21600"/>
              <a:gd name="T1" fmla="*/ 0 h 21600"/>
              <a:gd name="T2" fmla="*/ 9257 w 21600"/>
              <a:gd name="T3" fmla="*/ 8483 h 21600"/>
              <a:gd name="T4" fmla="*/ 0 w 21600"/>
              <a:gd name="T5" fmla="*/ 18584 h 21600"/>
              <a:gd name="T6" fmla="*/ 8967 w 21600"/>
              <a:gd name="T7" fmla="*/ 21600 h 21600"/>
              <a:gd name="T8" fmla="*/ 17933 w 21600"/>
              <a:gd name="T9" fmla="*/ 15909 h 21600"/>
              <a:gd name="T10" fmla="*/ 21600 w 21600"/>
              <a:gd name="T11" fmla="*/ 8483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8483"/>
                </a:lnTo>
                <a:lnTo>
                  <a:pt x="12924" y="8483"/>
                </a:lnTo>
                <a:lnTo>
                  <a:pt x="12924" y="15567"/>
                </a:lnTo>
                <a:lnTo>
                  <a:pt x="0" y="15567"/>
                </a:lnTo>
                <a:lnTo>
                  <a:pt x="0" y="21600"/>
                </a:lnTo>
                <a:lnTo>
                  <a:pt x="17933" y="21600"/>
                </a:lnTo>
                <a:lnTo>
                  <a:pt x="17933" y="8483"/>
                </a:lnTo>
                <a:lnTo>
                  <a:pt x="21600" y="8483"/>
                </a:lnTo>
                <a:close/>
              </a:path>
            </a:pathLst>
          </a:custGeom>
          <a:solidFill>
            <a:srgbClr val="FF0000"/>
          </a:solidFill>
          <a:ln w="9525">
            <a:solidFill>
              <a:schemeClr val="tx1"/>
            </a:solidFill>
            <a:miter lim="800000"/>
            <a:headEnd/>
            <a:tailEnd/>
          </a:ln>
          <a:effectLst/>
        </p:spPr>
        <p:txBody>
          <a:bodyPr wrap="none" anchor="ctr"/>
          <a:lstStyle/>
          <a:p>
            <a:pPr algn="ctr">
              <a:spcBef>
                <a:spcPct val="20000"/>
              </a:spcBef>
            </a:pPr>
            <a:endParaRPr lang="en-US" sz="2800" b="1">
              <a:solidFill>
                <a:schemeClr val="bg1"/>
              </a:solidFill>
              <a:latin typeface="Arial" charset="0"/>
            </a:endParaRPr>
          </a:p>
        </p:txBody>
      </p:sp>
      <p:sp>
        <p:nvSpPr>
          <p:cNvPr id="11" name="Text Box 4"/>
          <p:cNvSpPr txBox="1">
            <a:spLocks noChangeArrowheads="1"/>
          </p:cNvSpPr>
          <p:nvPr/>
        </p:nvSpPr>
        <p:spPr bwMode="auto">
          <a:xfrm>
            <a:off x="6248400" y="2362200"/>
            <a:ext cx="2514600" cy="946150"/>
          </a:xfrm>
          <a:prstGeom prst="rect">
            <a:avLst/>
          </a:prstGeom>
          <a:noFill/>
          <a:ln w="9525">
            <a:noFill/>
            <a:miter lim="800000"/>
            <a:headEnd/>
            <a:tailEnd/>
          </a:ln>
          <a:effectLst/>
        </p:spPr>
        <p:txBody>
          <a:bodyPr>
            <a:spAutoFit/>
          </a:bodyPr>
          <a:lstStyle/>
          <a:p>
            <a:pPr algn="ctr">
              <a:spcBef>
                <a:spcPct val="50000"/>
              </a:spcBef>
            </a:pPr>
            <a:r>
              <a:rPr lang="en-US" sz="2800" b="1" dirty="0">
                <a:latin typeface="Arial" charset="0"/>
              </a:rPr>
              <a:t>40% </a:t>
            </a:r>
            <a:r>
              <a:rPr lang="en-US" sz="2800" b="1" dirty="0" err="1">
                <a:latin typeface="Arial" charset="0"/>
              </a:rPr>
              <a:t>Evapo</a:t>
            </a:r>
            <a:r>
              <a:rPr lang="en-US" sz="2800" b="1" dirty="0">
                <a:latin typeface="Arial" charset="0"/>
              </a:rPr>
              <a:t>-Transpiration</a:t>
            </a:r>
          </a:p>
        </p:txBody>
      </p:sp>
      <p:sp>
        <p:nvSpPr>
          <p:cNvPr id="12" name="Slide Number Placeholder 11"/>
          <p:cNvSpPr>
            <a:spLocks noGrp="1"/>
          </p:cNvSpPr>
          <p:nvPr>
            <p:ph type="sldNum" sz="quarter" idx="12"/>
          </p:nvPr>
        </p:nvSpPr>
        <p:spPr/>
        <p:txBody>
          <a:bodyPr/>
          <a:lstStyle/>
          <a:p>
            <a:fld id="{042AED99-7FB4-404E-8A97-64753DCE42EC}" type="slidenum">
              <a:rPr kumimoji="0" lang="en-US" smtClean="0"/>
              <a:pPr/>
              <a:t>3</a:t>
            </a:fld>
            <a:endParaRPr kumimoji="0" lang="en-US"/>
          </a:p>
        </p:txBody>
      </p:sp>
    </p:spTree>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324850" cy="1104900"/>
          </a:xfrm>
        </p:spPr>
        <p:txBody>
          <a:bodyPr/>
          <a:lstStyle/>
          <a:p>
            <a:r>
              <a:rPr lang="en-US" dirty="0"/>
              <a:t>Wet Retention…</a:t>
            </a:r>
          </a:p>
        </p:txBody>
      </p:sp>
      <p:sp>
        <p:nvSpPr>
          <p:cNvPr id="3" name="Content Placeholder 2"/>
          <p:cNvSpPr>
            <a:spLocks noGrp="1"/>
          </p:cNvSpPr>
          <p:nvPr>
            <p:ph idx="1"/>
          </p:nvPr>
        </p:nvSpPr>
        <p:spPr>
          <a:xfrm>
            <a:off x="609600" y="1371600"/>
            <a:ext cx="7772400" cy="4381500"/>
          </a:xfrm>
        </p:spPr>
        <p:txBody>
          <a:bodyPr>
            <a:normAutofit fontScale="92500" lnSpcReduction="10000"/>
          </a:bodyPr>
          <a:lstStyle/>
          <a:p>
            <a:pPr>
              <a:buNone/>
            </a:pPr>
            <a:r>
              <a:rPr lang="en-US" sz="2800" b="1" dirty="0">
                <a:solidFill>
                  <a:srgbClr val="FF0000"/>
                </a:solidFill>
              </a:rPr>
              <a:t>Advantages:</a:t>
            </a:r>
          </a:p>
          <a:p>
            <a:pPr lvl="1"/>
            <a:r>
              <a:rPr lang="en-US" sz="2400" b="1" dirty="0"/>
              <a:t>Removes TSS and </a:t>
            </a:r>
            <a:r>
              <a:rPr lang="en-US" sz="2400" b="1" dirty="0" err="1"/>
              <a:t>sorbed</a:t>
            </a:r>
            <a:r>
              <a:rPr lang="en-US" sz="2400" b="1" dirty="0"/>
              <a:t> pollutants</a:t>
            </a:r>
          </a:p>
          <a:p>
            <a:pPr lvl="1"/>
            <a:r>
              <a:rPr lang="en-US" sz="2400" b="1" dirty="0"/>
              <a:t>Aesthetically pleasing - can increase adjacent values if planned properly</a:t>
            </a:r>
          </a:p>
          <a:p>
            <a:pPr lvl="1"/>
            <a:r>
              <a:rPr lang="en-US" sz="2400" b="1" dirty="0"/>
              <a:t>Pond sediment removal schedule is generally less frequent than for other BMPs</a:t>
            </a:r>
          </a:p>
          <a:p>
            <a:pPr>
              <a:buNone/>
            </a:pPr>
            <a:r>
              <a:rPr lang="en-US" sz="2800" b="1" dirty="0">
                <a:solidFill>
                  <a:srgbClr val="FF0000"/>
                </a:solidFill>
              </a:rPr>
              <a:t>Disadvantages:</a:t>
            </a:r>
          </a:p>
          <a:p>
            <a:pPr lvl="1"/>
            <a:r>
              <a:rPr lang="en-US" sz="2400" b="1" dirty="0"/>
              <a:t>More costly than detention basins</a:t>
            </a:r>
          </a:p>
          <a:p>
            <a:pPr lvl="1"/>
            <a:r>
              <a:rPr lang="en-US" sz="2400" b="1" dirty="0"/>
              <a:t>Infiltration is negligible</a:t>
            </a:r>
          </a:p>
          <a:p>
            <a:pPr lvl="1"/>
            <a:r>
              <a:rPr lang="en-US" sz="2400" b="1" dirty="0"/>
              <a:t>Requires large land area</a:t>
            </a:r>
          </a:p>
          <a:p>
            <a:pPr lvl="1"/>
            <a:r>
              <a:rPr lang="en-US" sz="2400" b="1" dirty="0"/>
              <a:t>Potential contributor to downstream warming</a:t>
            </a:r>
          </a:p>
          <a:p>
            <a:endParaRPr lang="en-US" sz="3600" b="1" dirty="0"/>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30</a:t>
            </a:fld>
            <a:endParaRPr kumimoji="0" lang="en-US"/>
          </a:p>
        </p:txBody>
      </p:sp>
    </p:spTree>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0" name="Rectangle 20"/>
          <p:cNvSpPr>
            <a:spLocks noGrp="1" noChangeArrowheads="1"/>
          </p:cNvSpPr>
          <p:nvPr>
            <p:ph type="title"/>
          </p:nvPr>
        </p:nvSpPr>
        <p:spPr/>
        <p:txBody>
          <a:bodyPr/>
          <a:lstStyle/>
          <a:p>
            <a:r>
              <a:rPr lang="en-US"/>
              <a:t>Constructed Wetlands</a:t>
            </a:r>
          </a:p>
        </p:txBody>
      </p:sp>
      <p:sp>
        <p:nvSpPr>
          <p:cNvPr id="30749" name="Rectangle 29"/>
          <p:cNvSpPr>
            <a:spLocks noGrp="1" noChangeArrowheads="1"/>
          </p:cNvSpPr>
          <p:nvPr>
            <p:ph idx="1"/>
          </p:nvPr>
        </p:nvSpPr>
        <p:spPr>
          <a:xfrm>
            <a:off x="609600" y="1752600"/>
            <a:ext cx="7696200" cy="4114800"/>
          </a:xfrm>
        </p:spPr>
        <p:txBody>
          <a:bodyPr/>
          <a:lstStyle/>
          <a:p>
            <a:r>
              <a:rPr lang="en-US" sz="2400" b="1" dirty="0">
                <a:solidFill>
                  <a:srgbClr val="FF0000"/>
                </a:solidFill>
              </a:rPr>
              <a:t>Removal Efficiency:</a:t>
            </a:r>
          </a:p>
          <a:p>
            <a:pPr lvl="1"/>
            <a:r>
              <a:rPr lang="en-US" sz="2400" b="1" dirty="0"/>
              <a:t>65-80% average</a:t>
            </a:r>
          </a:p>
          <a:p>
            <a:pPr lvl="1"/>
            <a:r>
              <a:rPr lang="en-US" sz="2400" b="1" dirty="0"/>
              <a:t>70% design</a:t>
            </a:r>
          </a:p>
          <a:p>
            <a:r>
              <a:rPr lang="en-US" sz="2400" b="1" dirty="0">
                <a:solidFill>
                  <a:srgbClr val="FF0000"/>
                </a:solidFill>
              </a:rPr>
              <a:t>Key Features:</a:t>
            </a:r>
          </a:p>
          <a:p>
            <a:pPr lvl="1"/>
            <a:r>
              <a:rPr lang="en-US" sz="2400" b="1" dirty="0"/>
              <a:t>Large area</a:t>
            </a:r>
          </a:p>
          <a:p>
            <a:pPr lvl="1"/>
            <a:r>
              <a:rPr lang="en-US" sz="2400" b="1" dirty="0"/>
              <a:t>Peak flow control</a:t>
            </a:r>
          </a:p>
          <a:p>
            <a:pPr lvl="1"/>
            <a:r>
              <a:rPr lang="en-US" sz="2400" b="1" dirty="0"/>
              <a:t>Biological treatment</a:t>
            </a:r>
          </a:p>
          <a:p>
            <a:r>
              <a:rPr lang="en-US" sz="2400" b="1" dirty="0">
                <a:solidFill>
                  <a:srgbClr val="FF0000"/>
                </a:solidFill>
              </a:rPr>
              <a:t>Maintenance: </a:t>
            </a:r>
            <a:r>
              <a:rPr lang="en-US" sz="2400" b="1" dirty="0"/>
              <a:t>low to moderate</a:t>
            </a:r>
          </a:p>
          <a:p>
            <a:r>
              <a:rPr lang="en-US" sz="2400" b="1" dirty="0">
                <a:solidFill>
                  <a:srgbClr val="FF0000"/>
                </a:solidFill>
              </a:rPr>
              <a:t>Cost: </a:t>
            </a:r>
            <a:r>
              <a:rPr lang="en-US" sz="2400" b="1" dirty="0"/>
              <a:t>marginally higher than wet ponds</a:t>
            </a:r>
          </a:p>
          <a:p>
            <a:pPr lvl="1"/>
            <a:endParaRPr lang="en-US" b="1" dirty="0"/>
          </a:p>
          <a:p>
            <a:endParaRPr lang="en-US" b="1" dirty="0"/>
          </a:p>
        </p:txBody>
      </p:sp>
      <p:sp>
        <p:nvSpPr>
          <p:cNvPr id="30745" name="Text Box 25"/>
          <p:cNvSpPr txBox="1">
            <a:spLocks noChangeArrowheads="1"/>
          </p:cNvSpPr>
          <p:nvPr/>
        </p:nvSpPr>
        <p:spPr bwMode="auto">
          <a:xfrm>
            <a:off x="1447800" y="6019800"/>
            <a:ext cx="7467600" cy="244475"/>
          </a:xfrm>
          <a:prstGeom prst="rect">
            <a:avLst/>
          </a:prstGeom>
          <a:noFill/>
          <a:ln w="9525">
            <a:noFill/>
            <a:miter lim="800000"/>
            <a:headEnd/>
            <a:tailEnd/>
          </a:ln>
          <a:effectLst/>
        </p:spPr>
        <p:txBody>
          <a:bodyPr>
            <a:spAutoFit/>
          </a:bodyPr>
          <a:lstStyle/>
          <a:p>
            <a:pPr>
              <a:lnSpc>
                <a:spcPct val="100000"/>
              </a:lnSpc>
              <a:spcBef>
                <a:spcPct val="50000"/>
              </a:spcBef>
              <a:buClrTx/>
              <a:buSzTx/>
              <a:buFontTx/>
              <a:buNone/>
            </a:pPr>
            <a:r>
              <a:rPr lang="en-US" sz="1000" dirty="0"/>
              <a:t>Source: MADEP/MACZM Massachusetts </a:t>
            </a:r>
            <a:r>
              <a:rPr lang="en-US" sz="1000" dirty="0" err="1"/>
              <a:t>Stormwater</a:t>
            </a:r>
            <a:r>
              <a:rPr lang="en-US" sz="1000" dirty="0"/>
              <a:t> Management, Volume 2: </a:t>
            </a:r>
            <a:r>
              <a:rPr lang="en-US" sz="1000" dirty="0" err="1"/>
              <a:t>Stormwater</a:t>
            </a:r>
            <a:r>
              <a:rPr lang="en-US" sz="1000" dirty="0"/>
              <a:t> Technical Handbook, March 1997</a:t>
            </a:r>
          </a:p>
        </p:txBody>
      </p:sp>
      <p:pic>
        <p:nvPicPr>
          <p:cNvPr id="30750" name="Picture 30" descr="E:\UMass conference 2002\images\www.txnpsbook.org\contructed wetlan.jpg"/>
          <p:cNvPicPr>
            <a:picLocks noChangeAspect="1" noChangeArrowheads="1"/>
          </p:cNvPicPr>
          <p:nvPr/>
        </p:nvPicPr>
        <p:blipFill>
          <a:blip r:embed="rId3"/>
          <a:srcRect/>
          <a:stretch>
            <a:fillRect/>
          </a:stretch>
        </p:blipFill>
        <p:spPr bwMode="auto">
          <a:xfrm>
            <a:off x="4419600" y="1905000"/>
            <a:ext cx="3581400" cy="2686050"/>
          </a:xfrm>
          <a:prstGeom prst="rect">
            <a:avLst/>
          </a:prstGeom>
          <a:noFill/>
        </p:spPr>
      </p:pic>
      <p:sp>
        <p:nvSpPr>
          <p:cNvPr id="30751" name="Text Box 31"/>
          <p:cNvSpPr txBox="1">
            <a:spLocks noChangeArrowheads="1"/>
          </p:cNvSpPr>
          <p:nvPr/>
        </p:nvSpPr>
        <p:spPr bwMode="auto">
          <a:xfrm>
            <a:off x="5181600" y="4648200"/>
            <a:ext cx="2057400" cy="244475"/>
          </a:xfrm>
          <a:prstGeom prst="rect">
            <a:avLst/>
          </a:prstGeom>
          <a:noFill/>
          <a:ln w="9525">
            <a:noFill/>
            <a:miter lim="800000"/>
            <a:headEnd/>
            <a:tailEnd/>
          </a:ln>
          <a:effectLst/>
        </p:spPr>
        <p:txBody>
          <a:bodyPr lIns="92075" tIns="46038" rIns="92075" bIns="46038">
            <a:spAutoFit/>
          </a:bodyPr>
          <a:lstStyle/>
          <a:p>
            <a:pPr>
              <a:lnSpc>
                <a:spcPct val="100000"/>
              </a:lnSpc>
              <a:spcBef>
                <a:spcPct val="50000"/>
              </a:spcBef>
              <a:buFont typeface="Wingdings" pitchFamily="2" charset="2"/>
              <a:buNone/>
            </a:pPr>
            <a:r>
              <a:rPr lang="en-US" sz="1000" dirty="0"/>
              <a:t>http://www.txnpsbook.org, 2002</a:t>
            </a:r>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31</a:t>
            </a:fld>
            <a:endParaRPr kumimoji="0" lang="en-US"/>
          </a:p>
        </p:txBody>
      </p:sp>
    </p:spTree>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324850" cy="1104900"/>
          </a:xfrm>
        </p:spPr>
        <p:txBody>
          <a:bodyPr/>
          <a:lstStyle/>
          <a:p>
            <a:r>
              <a:rPr lang="en-US" dirty="0"/>
              <a:t>Constructed Wetland…</a:t>
            </a:r>
          </a:p>
        </p:txBody>
      </p:sp>
      <p:sp>
        <p:nvSpPr>
          <p:cNvPr id="3" name="Content Placeholder 2"/>
          <p:cNvSpPr>
            <a:spLocks noGrp="1"/>
          </p:cNvSpPr>
          <p:nvPr>
            <p:ph idx="1"/>
          </p:nvPr>
        </p:nvSpPr>
        <p:spPr>
          <a:xfrm>
            <a:off x="685800" y="1447800"/>
            <a:ext cx="7772400" cy="4381500"/>
          </a:xfrm>
        </p:spPr>
        <p:txBody>
          <a:bodyPr/>
          <a:lstStyle/>
          <a:p>
            <a:r>
              <a:rPr lang="en-US" sz="2800" b="1" dirty="0">
                <a:solidFill>
                  <a:srgbClr val="FF0000"/>
                </a:solidFill>
              </a:rPr>
              <a:t>Advantages:</a:t>
            </a:r>
          </a:p>
          <a:p>
            <a:pPr lvl="1"/>
            <a:r>
              <a:rPr lang="en-US" sz="2400" b="1" dirty="0"/>
              <a:t>Relatively low maintenance costs</a:t>
            </a:r>
          </a:p>
          <a:p>
            <a:pPr lvl="1"/>
            <a:r>
              <a:rPr lang="en-US" sz="2400" b="1" dirty="0"/>
              <a:t>High pollutant removal efficiency</a:t>
            </a:r>
          </a:p>
          <a:p>
            <a:pPr lvl="1"/>
            <a:r>
              <a:rPr lang="en-US" sz="2400" b="1" dirty="0"/>
              <a:t>Enhance aesthetics</a:t>
            </a:r>
          </a:p>
          <a:p>
            <a:r>
              <a:rPr lang="en-US" sz="2800" b="1" dirty="0">
                <a:solidFill>
                  <a:srgbClr val="FF0000"/>
                </a:solidFill>
              </a:rPr>
              <a:t>Disadvantages:</a:t>
            </a:r>
          </a:p>
          <a:p>
            <a:pPr lvl="1"/>
            <a:r>
              <a:rPr lang="en-US" sz="2400" b="1" dirty="0"/>
              <a:t>Large land requirements</a:t>
            </a:r>
          </a:p>
          <a:p>
            <a:pPr lvl="1"/>
            <a:r>
              <a:rPr lang="en-US" sz="2400" b="1" dirty="0"/>
              <a:t>Until vegetation is established, lower pollutant removal efficiencies</a:t>
            </a:r>
          </a:p>
          <a:p>
            <a:pPr lvl="1"/>
            <a:r>
              <a:rPr lang="en-US" sz="2400" b="1" dirty="0"/>
              <a:t>High construction costs</a:t>
            </a:r>
            <a:endParaRPr lang="en-US" b="1" dirty="0"/>
          </a:p>
          <a:p>
            <a:endParaRPr lang="en-US" sz="3600" b="1" dirty="0"/>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32</a:t>
            </a:fld>
            <a:endParaRPr kumimoji="0" lang="en-US"/>
          </a:p>
        </p:txBody>
      </p:sp>
    </p:spTree>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Water Quality Swales</a:t>
            </a:r>
          </a:p>
        </p:txBody>
      </p:sp>
      <p:sp>
        <p:nvSpPr>
          <p:cNvPr id="34833" name="Rectangle 17"/>
          <p:cNvSpPr>
            <a:spLocks noGrp="1" noChangeArrowheads="1"/>
          </p:cNvSpPr>
          <p:nvPr>
            <p:ph sz="half" idx="1"/>
          </p:nvPr>
        </p:nvSpPr>
        <p:spPr>
          <a:xfrm>
            <a:off x="457200" y="1752600"/>
            <a:ext cx="5410200" cy="4381500"/>
          </a:xfrm>
        </p:spPr>
        <p:txBody>
          <a:bodyPr/>
          <a:lstStyle/>
          <a:p>
            <a:r>
              <a:rPr lang="en-US" sz="2400" b="1" dirty="0">
                <a:solidFill>
                  <a:srgbClr val="FF0000"/>
                </a:solidFill>
              </a:rPr>
              <a:t>Removal Efficiency:</a:t>
            </a:r>
          </a:p>
          <a:p>
            <a:pPr lvl="1"/>
            <a:r>
              <a:rPr lang="en-US" b="1" dirty="0"/>
              <a:t>60-80% average</a:t>
            </a:r>
          </a:p>
          <a:p>
            <a:pPr lvl="1"/>
            <a:r>
              <a:rPr lang="en-US" b="1" dirty="0"/>
              <a:t>70% design</a:t>
            </a:r>
          </a:p>
          <a:p>
            <a:r>
              <a:rPr lang="en-US" sz="2400" b="1" dirty="0">
                <a:solidFill>
                  <a:srgbClr val="FF0000"/>
                </a:solidFill>
              </a:rPr>
              <a:t>Key Features:</a:t>
            </a:r>
          </a:p>
          <a:p>
            <a:pPr lvl="1"/>
            <a:r>
              <a:rPr lang="en-US" b="1" dirty="0"/>
              <a:t>Higher pollutant removal rates than drainage channels</a:t>
            </a:r>
          </a:p>
          <a:p>
            <a:pPr lvl="1"/>
            <a:r>
              <a:rPr lang="en-US" b="1" dirty="0"/>
              <a:t>Transport peak runoff and provide some infiltration</a:t>
            </a:r>
          </a:p>
          <a:p>
            <a:r>
              <a:rPr lang="en-US" sz="2400" b="1" dirty="0">
                <a:solidFill>
                  <a:srgbClr val="FF0000"/>
                </a:solidFill>
              </a:rPr>
              <a:t>Maintenance: </a:t>
            </a:r>
            <a:r>
              <a:rPr lang="en-US" sz="2400" b="1" dirty="0"/>
              <a:t>low to moderate</a:t>
            </a:r>
          </a:p>
          <a:p>
            <a:r>
              <a:rPr lang="en-US" sz="2400" b="1" dirty="0">
                <a:solidFill>
                  <a:srgbClr val="FF0000"/>
                </a:solidFill>
              </a:rPr>
              <a:t>Cost: </a:t>
            </a:r>
            <a:r>
              <a:rPr lang="en-US" sz="2400" b="1" dirty="0"/>
              <a:t>low to moderate</a:t>
            </a:r>
          </a:p>
          <a:p>
            <a:pPr lvl="1"/>
            <a:endParaRPr lang="en-US" b="1" dirty="0"/>
          </a:p>
          <a:p>
            <a:endParaRPr lang="en-US" sz="2400" b="1" dirty="0"/>
          </a:p>
        </p:txBody>
      </p:sp>
      <p:sp>
        <p:nvSpPr>
          <p:cNvPr id="34831" name="Text Box 15"/>
          <p:cNvSpPr txBox="1">
            <a:spLocks noChangeArrowheads="1"/>
          </p:cNvSpPr>
          <p:nvPr/>
        </p:nvSpPr>
        <p:spPr bwMode="auto">
          <a:xfrm>
            <a:off x="1524000" y="6172200"/>
            <a:ext cx="7467600" cy="244475"/>
          </a:xfrm>
          <a:prstGeom prst="rect">
            <a:avLst/>
          </a:prstGeom>
          <a:noFill/>
          <a:ln w="9525">
            <a:noFill/>
            <a:miter lim="800000"/>
            <a:headEnd/>
            <a:tailEnd/>
          </a:ln>
          <a:effectLst/>
        </p:spPr>
        <p:txBody>
          <a:bodyPr>
            <a:spAutoFit/>
          </a:bodyPr>
          <a:lstStyle/>
          <a:p>
            <a:pPr>
              <a:lnSpc>
                <a:spcPct val="100000"/>
              </a:lnSpc>
              <a:spcBef>
                <a:spcPct val="50000"/>
              </a:spcBef>
              <a:buClrTx/>
              <a:buSzTx/>
              <a:buFontTx/>
              <a:buNone/>
            </a:pPr>
            <a:r>
              <a:rPr lang="en-US" sz="1000"/>
              <a:t>Source: MADEP/MACZM Massachusetts Stormwater Management, Volume 2: Stormwater Technical Handbook, March 1997</a:t>
            </a:r>
          </a:p>
        </p:txBody>
      </p:sp>
      <p:pic>
        <p:nvPicPr>
          <p:cNvPr id="34835" name="Picture 19" descr="E:\UMass conference 2002\images\www.txnpsbook.org\filter strip.jpg"/>
          <p:cNvPicPr>
            <a:picLocks noChangeAspect="1" noChangeArrowheads="1"/>
          </p:cNvPicPr>
          <p:nvPr/>
        </p:nvPicPr>
        <p:blipFill>
          <a:blip r:embed="rId3"/>
          <a:srcRect/>
          <a:stretch>
            <a:fillRect/>
          </a:stretch>
        </p:blipFill>
        <p:spPr bwMode="auto">
          <a:xfrm>
            <a:off x="6096000" y="1828800"/>
            <a:ext cx="2771775" cy="3200400"/>
          </a:xfrm>
          <a:prstGeom prst="rect">
            <a:avLst/>
          </a:prstGeom>
          <a:noFill/>
        </p:spPr>
      </p:pic>
      <p:sp>
        <p:nvSpPr>
          <p:cNvPr id="34837" name="Text Box 21"/>
          <p:cNvSpPr txBox="1">
            <a:spLocks noChangeArrowheads="1"/>
          </p:cNvSpPr>
          <p:nvPr/>
        </p:nvSpPr>
        <p:spPr bwMode="auto">
          <a:xfrm>
            <a:off x="6858000" y="5029200"/>
            <a:ext cx="2057400" cy="244475"/>
          </a:xfrm>
          <a:prstGeom prst="rect">
            <a:avLst/>
          </a:prstGeom>
          <a:noFill/>
          <a:ln w="9525">
            <a:noFill/>
            <a:miter lim="800000"/>
            <a:headEnd/>
            <a:tailEnd/>
          </a:ln>
          <a:effectLst/>
        </p:spPr>
        <p:txBody>
          <a:bodyPr lIns="92075" tIns="46038" rIns="92075" bIns="46038">
            <a:spAutoFit/>
          </a:bodyPr>
          <a:lstStyle/>
          <a:p>
            <a:pPr>
              <a:lnSpc>
                <a:spcPct val="100000"/>
              </a:lnSpc>
              <a:spcBef>
                <a:spcPct val="50000"/>
              </a:spcBef>
              <a:buFont typeface="Wingdings" pitchFamily="2" charset="2"/>
              <a:buNone/>
            </a:pPr>
            <a:r>
              <a:rPr lang="en-US" sz="1000"/>
              <a:t>http://www.txnpsbook.org, 2002</a:t>
            </a:r>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33</a:t>
            </a:fld>
            <a:endParaRPr kumimoji="0" lang="en-US"/>
          </a:p>
        </p:txBody>
      </p:sp>
    </p:spTree>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324850" cy="1104900"/>
          </a:xfrm>
        </p:spPr>
        <p:txBody>
          <a:bodyPr/>
          <a:lstStyle/>
          <a:p>
            <a:r>
              <a:rPr lang="en-US" dirty="0"/>
              <a:t>Water Quality Swales…</a:t>
            </a:r>
          </a:p>
        </p:txBody>
      </p:sp>
      <p:sp>
        <p:nvSpPr>
          <p:cNvPr id="3" name="Content Placeholder 2"/>
          <p:cNvSpPr>
            <a:spLocks noGrp="1"/>
          </p:cNvSpPr>
          <p:nvPr>
            <p:ph idx="1"/>
          </p:nvPr>
        </p:nvSpPr>
        <p:spPr>
          <a:xfrm>
            <a:off x="685800" y="1600200"/>
            <a:ext cx="7772400" cy="4381500"/>
          </a:xfrm>
        </p:spPr>
        <p:txBody>
          <a:bodyPr>
            <a:normAutofit lnSpcReduction="10000"/>
          </a:bodyPr>
          <a:lstStyle/>
          <a:p>
            <a:pPr>
              <a:buNone/>
            </a:pPr>
            <a:r>
              <a:rPr lang="en-US" sz="2800" b="1" dirty="0">
                <a:solidFill>
                  <a:srgbClr val="FF0000"/>
                </a:solidFill>
              </a:rPr>
              <a:t>Advantages:</a:t>
            </a:r>
          </a:p>
          <a:p>
            <a:pPr lvl="1"/>
            <a:r>
              <a:rPr lang="en-US" sz="2400" b="1" dirty="0"/>
              <a:t>Control peak discharges by reducing runoff velocity and promoting infiltration</a:t>
            </a:r>
          </a:p>
          <a:p>
            <a:pPr lvl="1"/>
            <a:r>
              <a:rPr lang="en-US" sz="2400" b="1" dirty="0"/>
              <a:t>Provides pretreatment by trapping sediments</a:t>
            </a:r>
          </a:p>
          <a:p>
            <a:pPr lvl="1"/>
            <a:r>
              <a:rPr lang="en-US" sz="2400" b="1" dirty="0"/>
              <a:t>Generally less expensive than curve and gutter systems</a:t>
            </a:r>
          </a:p>
          <a:p>
            <a:r>
              <a:rPr lang="en-US" sz="2800" b="1" dirty="0">
                <a:solidFill>
                  <a:srgbClr val="FF0000"/>
                </a:solidFill>
              </a:rPr>
              <a:t>Disadvantages:</a:t>
            </a:r>
          </a:p>
          <a:p>
            <a:pPr lvl="1"/>
            <a:r>
              <a:rPr lang="en-US" sz="2400" b="1" dirty="0"/>
              <a:t>Higher degree of maintenance than curb and gutter systems</a:t>
            </a:r>
          </a:p>
          <a:p>
            <a:pPr lvl="1"/>
            <a:r>
              <a:rPr lang="en-US" sz="2400" b="1" dirty="0"/>
              <a:t>Subject to damage from off-street parking and snow removal</a:t>
            </a:r>
          </a:p>
          <a:p>
            <a:endParaRPr lang="en-US" sz="3600" b="1" dirty="0"/>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34</a:t>
            </a:fld>
            <a:endParaRPr kumimoji="0" lang="en-US"/>
          </a:p>
        </p:txBody>
      </p:sp>
    </p:spTree>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304800"/>
            <a:ext cx="8229600" cy="1143000"/>
          </a:xfrm>
        </p:spPr>
        <p:txBody>
          <a:bodyPr>
            <a:normAutofit/>
          </a:bodyPr>
          <a:lstStyle/>
          <a:p>
            <a:r>
              <a:rPr lang="en-US" sz="4400" dirty="0"/>
              <a:t>Infiltration Trenches/Basins</a:t>
            </a:r>
          </a:p>
        </p:txBody>
      </p:sp>
      <p:sp>
        <p:nvSpPr>
          <p:cNvPr id="35849" name="Rectangle 9"/>
          <p:cNvSpPr>
            <a:spLocks noGrp="1" noChangeArrowheads="1"/>
          </p:cNvSpPr>
          <p:nvPr>
            <p:ph sz="half" idx="1"/>
          </p:nvPr>
        </p:nvSpPr>
        <p:spPr>
          <a:xfrm>
            <a:off x="762000" y="1676400"/>
            <a:ext cx="4114800" cy="4381500"/>
          </a:xfrm>
        </p:spPr>
        <p:txBody>
          <a:bodyPr>
            <a:normAutofit lnSpcReduction="10000"/>
          </a:bodyPr>
          <a:lstStyle/>
          <a:p>
            <a:pPr>
              <a:lnSpc>
                <a:spcPct val="90000"/>
              </a:lnSpc>
            </a:pPr>
            <a:r>
              <a:rPr lang="en-US" sz="2400" b="1" dirty="0">
                <a:solidFill>
                  <a:srgbClr val="FF0000"/>
                </a:solidFill>
              </a:rPr>
              <a:t>Removal Efficiency:</a:t>
            </a:r>
          </a:p>
          <a:p>
            <a:pPr lvl="1">
              <a:lnSpc>
                <a:spcPct val="90000"/>
              </a:lnSpc>
            </a:pPr>
            <a:r>
              <a:rPr lang="en-US" b="1" dirty="0"/>
              <a:t>75-80% average</a:t>
            </a:r>
          </a:p>
          <a:p>
            <a:pPr lvl="1">
              <a:lnSpc>
                <a:spcPct val="90000"/>
              </a:lnSpc>
            </a:pPr>
            <a:r>
              <a:rPr lang="en-US" b="1" dirty="0"/>
              <a:t>80% design</a:t>
            </a:r>
          </a:p>
          <a:p>
            <a:pPr>
              <a:lnSpc>
                <a:spcPct val="90000"/>
              </a:lnSpc>
            </a:pPr>
            <a:r>
              <a:rPr lang="en-US" sz="2400" b="1" dirty="0">
                <a:solidFill>
                  <a:srgbClr val="FF0000"/>
                </a:solidFill>
              </a:rPr>
              <a:t>Features:</a:t>
            </a:r>
          </a:p>
          <a:p>
            <a:pPr lvl="1">
              <a:lnSpc>
                <a:spcPct val="90000"/>
              </a:lnSpc>
            </a:pPr>
            <a:r>
              <a:rPr lang="en-US" b="1" dirty="0"/>
              <a:t>Preserves natural water balance on site</a:t>
            </a:r>
          </a:p>
          <a:p>
            <a:pPr lvl="1">
              <a:lnSpc>
                <a:spcPct val="90000"/>
              </a:lnSpc>
            </a:pPr>
            <a:r>
              <a:rPr lang="en-US" b="1" dirty="0"/>
              <a:t>Susceptible to clogging</a:t>
            </a:r>
          </a:p>
          <a:p>
            <a:pPr lvl="1">
              <a:lnSpc>
                <a:spcPct val="90000"/>
              </a:lnSpc>
            </a:pPr>
            <a:r>
              <a:rPr lang="en-US" b="1" dirty="0"/>
              <a:t>Reduces downstream impacts</a:t>
            </a:r>
          </a:p>
          <a:p>
            <a:pPr>
              <a:lnSpc>
                <a:spcPct val="90000"/>
              </a:lnSpc>
            </a:pPr>
            <a:r>
              <a:rPr lang="en-US" sz="2400" b="1" dirty="0">
                <a:solidFill>
                  <a:srgbClr val="FF0000"/>
                </a:solidFill>
              </a:rPr>
              <a:t>Maintenance: </a:t>
            </a:r>
            <a:r>
              <a:rPr lang="en-US" sz="2400" b="1" dirty="0"/>
              <a:t>high</a:t>
            </a:r>
          </a:p>
          <a:p>
            <a:pPr>
              <a:lnSpc>
                <a:spcPct val="90000"/>
              </a:lnSpc>
            </a:pPr>
            <a:r>
              <a:rPr lang="en-US" sz="2400" b="1" dirty="0">
                <a:solidFill>
                  <a:srgbClr val="FF0000"/>
                </a:solidFill>
              </a:rPr>
              <a:t>Cost: </a:t>
            </a:r>
            <a:r>
              <a:rPr lang="en-US" sz="2400" b="1" dirty="0"/>
              <a:t>moderate to high</a:t>
            </a:r>
          </a:p>
          <a:p>
            <a:pPr lvl="1">
              <a:lnSpc>
                <a:spcPct val="90000"/>
              </a:lnSpc>
            </a:pPr>
            <a:endParaRPr lang="en-US" b="1" dirty="0"/>
          </a:p>
          <a:p>
            <a:pPr>
              <a:lnSpc>
                <a:spcPct val="90000"/>
              </a:lnSpc>
            </a:pPr>
            <a:endParaRPr lang="en-US" sz="2400" b="1" dirty="0"/>
          </a:p>
        </p:txBody>
      </p:sp>
      <p:sp>
        <p:nvSpPr>
          <p:cNvPr id="35847" name="Text Box 7"/>
          <p:cNvSpPr txBox="1">
            <a:spLocks noChangeArrowheads="1"/>
          </p:cNvSpPr>
          <p:nvPr/>
        </p:nvSpPr>
        <p:spPr bwMode="auto">
          <a:xfrm>
            <a:off x="1524000" y="6172200"/>
            <a:ext cx="7467600" cy="244475"/>
          </a:xfrm>
          <a:prstGeom prst="rect">
            <a:avLst/>
          </a:prstGeom>
          <a:noFill/>
          <a:ln w="9525">
            <a:noFill/>
            <a:miter lim="800000"/>
            <a:headEnd/>
            <a:tailEnd/>
          </a:ln>
          <a:effectLst/>
        </p:spPr>
        <p:txBody>
          <a:bodyPr>
            <a:spAutoFit/>
          </a:bodyPr>
          <a:lstStyle/>
          <a:p>
            <a:pPr>
              <a:lnSpc>
                <a:spcPct val="100000"/>
              </a:lnSpc>
              <a:spcBef>
                <a:spcPct val="50000"/>
              </a:spcBef>
              <a:buClrTx/>
              <a:buSzTx/>
              <a:buFontTx/>
              <a:buNone/>
            </a:pPr>
            <a:r>
              <a:rPr lang="en-US" sz="1000"/>
              <a:t>Source: MADEP/MACZM Massachusetts Stormwater Management, Volume 2: Stormwater Technical Handbook, March 1997</a:t>
            </a:r>
          </a:p>
        </p:txBody>
      </p:sp>
      <p:pic>
        <p:nvPicPr>
          <p:cNvPr id="35848" name="Picture 8" descr="\\Ceerenet\Shared\Stormwater\UMass conference 2002\images\structural BMP\subinfilt.gif"/>
          <p:cNvPicPr>
            <a:picLocks noChangeAspect="1" noChangeArrowheads="1"/>
          </p:cNvPicPr>
          <p:nvPr/>
        </p:nvPicPr>
        <p:blipFill>
          <a:blip r:embed="rId3"/>
          <a:srcRect/>
          <a:stretch>
            <a:fillRect/>
          </a:stretch>
        </p:blipFill>
        <p:spPr bwMode="auto">
          <a:xfrm>
            <a:off x="5257800" y="2667000"/>
            <a:ext cx="3717925" cy="2530475"/>
          </a:xfrm>
          <a:prstGeom prst="rect">
            <a:avLst/>
          </a:prstGeom>
          <a:noFill/>
        </p:spPr>
      </p:pic>
      <p:sp>
        <p:nvSpPr>
          <p:cNvPr id="35852" name="Text Box 12"/>
          <p:cNvSpPr txBox="1">
            <a:spLocks noChangeArrowheads="1"/>
          </p:cNvSpPr>
          <p:nvPr/>
        </p:nvSpPr>
        <p:spPr bwMode="auto">
          <a:xfrm>
            <a:off x="5486400" y="5257800"/>
            <a:ext cx="3657600" cy="244475"/>
          </a:xfrm>
          <a:prstGeom prst="rect">
            <a:avLst/>
          </a:prstGeom>
          <a:noFill/>
          <a:ln w="9525">
            <a:noFill/>
            <a:miter lim="800000"/>
            <a:headEnd/>
            <a:tailEnd/>
          </a:ln>
          <a:effectLst/>
        </p:spPr>
        <p:txBody>
          <a:bodyPr lIns="92075" tIns="46038" rIns="92075" bIns="46038">
            <a:spAutoFit/>
          </a:bodyPr>
          <a:lstStyle/>
          <a:p>
            <a:pPr>
              <a:lnSpc>
                <a:spcPct val="100000"/>
              </a:lnSpc>
              <a:spcBef>
                <a:spcPct val="50000"/>
              </a:spcBef>
              <a:buFont typeface="Wingdings" pitchFamily="2" charset="2"/>
              <a:buNone/>
            </a:pPr>
            <a:r>
              <a:rPr lang="en-US" sz="1000"/>
              <a:t>StormTech, subsidiary to Infiltrator Systems, Inc, 2002</a:t>
            </a:r>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35</a:t>
            </a:fld>
            <a:endParaRPr kumimoji="0" lang="en-US"/>
          </a:p>
        </p:txBody>
      </p:sp>
    </p:spTree>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24850" cy="876300"/>
          </a:xfrm>
        </p:spPr>
        <p:txBody>
          <a:bodyPr>
            <a:normAutofit/>
          </a:bodyPr>
          <a:lstStyle/>
          <a:p>
            <a:r>
              <a:rPr lang="en-US" sz="4000" b="1" dirty="0"/>
              <a:t>Infiltration Trenches…</a:t>
            </a:r>
          </a:p>
        </p:txBody>
      </p:sp>
      <p:sp>
        <p:nvSpPr>
          <p:cNvPr id="3" name="Content Placeholder 2"/>
          <p:cNvSpPr>
            <a:spLocks noGrp="1"/>
          </p:cNvSpPr>
          <p:nvPr>
            <p:ph idx="1"/>
          </p:nvPr>
        </p:nvSpPr>
        <p:spPr>
          <a:xfrm>
            <a:off x="533400" y="990600"/>
            <a:ext cx="8305800" cy="5867400"/>
          </a:xfrm>
        </p:spPr>
        <p:txBody>
          <a:bodyPr/>
          <a:lstStyle/>
          <a:p>
            <a:pPr>
              <a:buNone/>
            </a:pPr>
            <a:r>
              <a:rPr lang="en-US" sz="2800" b="1" dirty="0">
                <a:solidFill>
                  <a:srgbClr val="FF0000"/>
                </a:solidFill>
              </a:rPr>
              <a:t>Advantages:</a:t>
            </a:r>
          </a:p>
          <a:p>
            <a:pPr lvl="1"/>
            <a:r>
              <a:rPr lang="en-US" sz="2000" b="1" dirty="0"/>
              <a:t>Promotes groundwater recharge</a:t>
            </a:r>
          </a:p>
          <a:p>
            <a:pPr lvl="1"/>
            <a:r>
              <a:rPr lang="en-US" sz="2000" b="1" dirty="0"/>
              <a:t>Reduces downstream flooding and protects stream bank integrity</a:t>
            </a:r>
          </a:p>
          <a:p>
            <a:pPr lvl="1"/>
            <a:r>
              <a:rPr lang="en-US" sz="2000" b="1" dirty="0"/>
              <a:t>Preserves natural water balance on site</a:t>
            </a:r>
          </a:p>
          <a:p>
            <a:pPr lvl="1"/>
            <a:r>
              <a:rPr lang="en-US" sz="2000" b="1" dirty="0"/>
              <a:t>High degree of runoff pollution control</a:t>
            </a:r>
          </a:p>
          <a:p>
            <a:pPr lvl="1"/>
            <a:r>
              <a:rPr lang="en-US" sz="2000" b="1" dirty="0"/>
              <a:t>Reduces size and cost of downstream water control facilities</a:t>
            </a:r>
          </a:p>
          <a:p>
            <a:pPr lvl="1"/>
            <a:r>
              <a:rPr lang="en-US" sz="2000" b="1" dirty="0"/>
              <a:t>Utilized where space is limited</a:t>
            </a:r>
          </a:p>
          <a:p>
            <a:r>
              <a:rPr lang="en-US" sz="2800" b="1" dirty="0">
                <a:solidFill>
                  <a:srgbClr val="FF0000"/>
                </a:solidFill>
              </a:rPr>
              <a:t>Disadvantages:</a:t>
            </a:r>
          </a:p>
          <a:p>
            <a:pPr lvl="1"/>
            <a:r>
              <a:rPr lang="en-US" sz="2000" b="1" dirty="0"/>
              <a:t>High failure rate due to improper </a:t>
            </a:r>
            <a:r>
              <a:rPr lang="en-US" sz="2000" b="1" dirty="0" err="1"/>
              <a:t>siting</a:t>
            </a:r>
            <a:r>
              <a:rPr lang="en-US" sz="2000" b="1" dirty="0"/>
              <a:t>, design, construction and maintenance</a:t>
            </a:r>
          </a:p>
          <a:p>
            <a:pPr lvl="1"/>
            <a:r>
              <a:rPr lang="en-US" sz="2000" b="1" dirty="0"/>
              <a:t>Generally restricted to small drainage areas</a:t>
            </a:r>
          </a:p>
          <a:p>
            <a:pPr lvl="1"/>
            <a:r>
              <a:rPr lang="en-US" sz="2000" b="1" dirty="0"/>
              <a:t>Potential for groundwater contamination</a:t>
            </a:r>
          </a:p>
          <a:p>
            <a:pPr lvl="1"/>
            <a:r>
              <a:rPr lang="en-US" sz="2000" b="1" dirty="0"/>
              <a:t>Requires frequent maintenance</a:t>
            </a:r>
          </a:p>
          <a:p>
            <a:pPr lvl="1"/>
            <a:r>
              <a:rPr lang="en-US" sz="2000" b="1" dirty="0"/>
              <a:t>Susceptible to clogging</a:t>
            </a:r>
          </a:p>
          <a:p>
            <a:endParaRPr lang="en-US" sz="3600" b="1" dirty="0"/>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36</a:t>
            </a:fld>
            <a:endParaRPr kumimoji="0" lang="en-US"/>
          </a:p>
        </p:txBody>
      </p:sp>
    </p:spTree>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r>
              <a:rPr lang="en-US" sz="4000" b="1" dirty="0"/>
              <a:t>Dry Wells</a:t>
            </a:r>
          </a:p>
        </p:txBody>
      </p:sp>
      <p:sp>
        <p:nvSpPr>
          <p:cNvPr id="37897" name="Rectangle 9"/>
          <p:cNvSpPr>
            <a:spLocks noGrp="1" noChangeArrowheads="1"/>
          </p:cNvSpPr>
          <p:nvPr>
            <p:ph type="body" sz="half" idx="1"/>
          </p:nvPr>
        </p:nvSpPr>
        <p:spPr>
          <a:xfrm>
            <a:off x="838200" y="1828800"/>
            <a:ext cx="3810000" cy="4381500"/>
          </a:xfrm>
        </p:spPr>
        <p:txBody>
          <a:bodyPr/>
          <a:lstStyle/>
          <a:p>
            <a:r>
              <a:rPr lang="en-US" sz="2400" b="1" dirty="0">
                <a:solidFill>
                  <a:srgbClr val="FF0000"/>
                </a:solidFill>
              </a:rPr>
              <a:t>Removal Efficiency:</a:t>
            </a:r>
          </a:p>
          <a:p>
            <a:pPr lvl="1"/>
            <a:r>
              <a:rPr lang="en-US" sz="2400" b="1" dirty="0"/>
              <a:t>80% average</a:t>
            </a:r>
          </a:p>
          <a:p>
            <a:pPr lvl="1"/>
            <a:r>
              <a:rPr lang="en-US" sz="2400" b="1" dirty="0"/>
              <a:t>80% design</a:t>
            </a:r>
          </a:p>
          <a:p>
            <a:r>
              <a:rPr lang="en-US" sz="2400" b="1" dirty="0"/>
              <a:t>On-site infiltration</a:t>
            </a:r>
          </a:p>
          <a:p>
            <a:r>
              <a:rPr lang="en-US" sz="2400" b="1" dirty="0"/>
              <a:t>For untreated storm water from roofs only (copper excluded)</a:t>
            </a:r>
          </a:p>
          <a:p>
            <a:endParaRPr lang="en-US" sz="2400" b="1" dirty="0"/>
          </a:p>
        </p:txBody>
      </p:sp>
      <p:sp>
        <p:nvSpPr>
          <p:cNvPr id="37895" name="Text Box 7"/>
          <p:cNvSpPr txBox="1">
            <a:spLocks noChangeArrowheads="1"/>
          </p:cNvSpPr>
          <p:nvPr/>
        </p:nvSpPr>
        <p:spPr bwMode="auto">
          <a:xfrm>
            <a:off x="1524000" y="6172200"/>
            <a:ext cx="7467600" cy="244475"/>
          </a:xfrm>
          <a:prstGeom prst="rect">
            <a:avLst/>
          </a:prstGeom>
          <a:noFill/>
          <a:ln w="9525">
            <a:noFill/>
            <a:miter lim="800000"/>
            <a:headEnd/>
            <a:tailEnd/>
          </a:ln>
          <a:effectLst/>
        </p:spPr>
        <p:txBody>
          <a:bodyPr>
            <a:spAutoFit/>
          </a:bodyPr>
          <a:lstStyle/>
          <a:p>
            <a:pPr>
              <a:lnSpc>
                <a:spcPct val="100000"/>
              </a:lnSpc>
              <a:spcBef>
                <a:spcPct val="50000"/>
              </a:spcBef>
              <a:buClrTx/>
              <a:buSzTx/>
              <a:buFontTx/>
              <a:buNone/>
            </a:pPr>
            <a:r>
              <a:rPr lang="en-US" sz="1000"/>
              <a:t>Source: MADEP/MACZM Massachusetts Stormwater Management, Volume 2: Stormwater Technical Handbook, March 1997</a:t>
            </a:r>
          </a:p>
        </p:txBody>
      </p:sp>
      <p:pic>
        <p:nvPicPr>
          <p:cNvPr id="37896" name="Picture 8"/>
          <p:cNvPicPr>
            <a:picLocks noChangeAspect="1" noChangeArrowheads="1"/>
          </p:cNvPicPr>
          <p:nvPr/>
        </p:nvPicPr>
        <p:blipFill>
          <a:blip r:embed="rId2"/>
          <a:srcRect/>
          <a:stretch>
            <a:fillRect/>
          </a:stretch>
        </p:blipFill>
        <p:spPr bwMode="auto">
          <a:xfrm>
            <a:off x="5257800" y="2438400"/>
            <a:ext cx="3581400" cy="3281363"/>
          </a:xfrm>
          <a:prstGeom prst="rect">
            <a:avLst/>
          </a:prstGeom>
          <a:noFill/>
          <a:ln w="9525">
            <a:noFill/>
            <a:miter lim="800000"/>
            <a:headEnd/>
            <a:tailEnd/>
          </a:ln>
          <a:effectLst/>
        </p:spPr>
      </p:pic>
    </p:spTree>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04800" y="304800"/>
            <a:ext cx="8229600" cy="1143000"/>
          </a:xfrm>
        </p:spPr>
        <p:txBody>
          <a:bodyPr>
            <a:normAutofit/>
          </a:bodyPr>
          <a:lstStyle/>
          <a:p>
            <a:r>
              <a:rPr lang="en-US" sz="4000" b="1" dirty="0"/>
              <a:t>Sand and Organic Filters</a:t>
            </a:r>
          </a:p>
        </p:txBody>
      </p:sp>
      <p:sp>
        <p:nvSpPr>
          <p:cNvPr id="38920" name="Rectangle 8"/>
          <p:cNvSpPr>
            <a:spLocks noGrp="1" noChangeArrowheads="1"/>
          </p:cNvSpPr>
          <p:nvPr>
            <p:ph sz="half" idx="1"/>
          </p:nvPr>
        </p:nvSpPr>
        <p:spPr>
          <a:xfrm>
            <a:off x="685800" y="1676400"/>
            <a:ext cx="3810000" cy="4381500"/>
          </a:xfrm>
        </p:spPr>
        <p:txBody>
          <a:bodyPr/>
          <a:lstStyle/>
          <a:p>
            <a:r>
              <a:rPr lang="en-US" sz="2400" b="1" dirty="0">
                <a:solidFill>
                  <a:srgbClr val="FF0000"/>
                </a:solidFill>
              </a:rPr>
              <a:t>Removal Efficiency:</a:t>
            </a:r>
          </a:p>
          <a:p>
            <a:pPr lvl="1"/>
            <a:r>
              <a:rPr lang="en-US" b="1" dirty="0"/>
              <a:t>80% average</a:t>
            </a:r>
          </a:p>
          <a:p>
            <a:pPr lvl="1"/>
            <a:r>
              <a:rPr lang="en-US" b="1" dirty="0"/>
              <a:t>80% design</a:t>
            </a:r>
          </a:p>
          <a:p>
            <a:r>
              <a:rPr lang="en-US" sz="2400" b="1" dirty="0">
                <a:solidFill>
                  <a:srgbClr val="FF0000"/>
                </a:solidFill>
              </a:rPr>
              <a:t>Design Features:</a:t>
            </a:r>
          </a:p>
          <a:p>
            <a:pPr lvl="1"/>
            <a:r>
              <a:rPr lang="en-US" b="1" dirty="0"/>
              <a:t>Large area</a:t>
            </a:r>
          </a:p>
          <a:p>
            <a:pPr lvl="1"/>
            <a:r>
              <a:rPr lang="en-US" b="1" dirty="0"/>
              <a:t>Peak flow control</a:t>
            </a:r>
          </a:p>
          <a:p>
            <a:r>
              <a:rPr lang="en-US" sz="2400" b="1" dirty="0">
                <a:solidFill>
                  <a:srgbClr val="FF0000"/>
                </a:solidFill>
              </a:rPr>
              <a:t>Maintenance: </a:t>
            </a:r>
            <a:r>
              <a:rPr lang="en-US" sz="2400" b="1" dirty="0"/>
              <a:t>high</a:t>
            </a:r>
          </a:p>
          <a:p>
            <a:r>
              <a:rPr lang="en-US" sz="2400" b="1" dirty="0">
                <a:solidFill>
                  <a:srgbClr val="FF0000"/>
                </a:solidFill>
              </a:rPr>
              <a:t>Cost: </a:t>
            </a:r>
            <a:r>
              <a:rPr lang="en-US" sz="2400" b="1" dirty="0"/>
              <a:t>high</a:t>
            </a:r>
          </a:p>
          <a:p>
            <a:pPr lvl="1"/>
            <a:endParaRPr lang="en-US" b="1" dirty="0"/>
          </a:p>
          <a:p>
            <a:endParaRPr lang="en-US" sz="2400" b="1" dirty="0"/>
          </a:p>
        </p:txBody>
      </p:sp>
      <p:sp>
        <p:nvSpPr>
          <p:cNvPr id="38918" name="Text Box 6"/>
          <p:cNvSpPr txBox="1">
            <a:spLocks noChangeArrowheads="1"/>
          </p:cNvSpPr>
          <p:nvPr/>
        </p:nvSpPr>
        <p:spPr bwMode="auto">
          <a:xfrm>
            <a:off x="1524000" y="6172200"/>
            <a:ext cx="7467600" cy="244475"/>
          </a:xfrm>
          <a:prstGeom prst="rect">
            <a:avLst/>
          </a:prstGeom>
          <a:noFill/>
          <a:ln w="9525">
            <a:noFill/>
            <a:miter lim="800000"/>
            <a:headEnd/>
            <a:tailEnd/>
          </a:ln>
          <a:effectLst/>
        </p:spPr>
        <p:txBody>
          <a:bodyPr>
            <a:spAutoFit/>
          </a:bodyPr>
          <a:lstStyle/>
          <a:p>
            <a:pPr>
              <a:lnSpc>
                <a:spcPct val="100000"/>
              </a:lnSpc>
              <a:spcBef>
                <a:spcPct val="50000"/>
              </a:spcBef>
              <a:buClrTx/>
              <a:buSzTx/>
              <a:buFontTx/>
              <a:buNone/>
            </a:pPr>
            <a:r>
              <a:rPr lang="en-US" sz="1000"/>
              <a:t>Source: MADEP/MACZM Massachusetts Stormwater Management, Volume 2: Stormwater Technical Handbook, March 1997</a:t>
            </a:r>
          </a:p>
        </p:txBody>
      </p:sp>
      <p:pic>
        <p:nvPicPr>
          <p:cNvPr id="38922" name="Picture 10" descr="E:\UMass conference 2002\images\www.txnpsbook.org\mediafiltration.jpg"/>
          <p:cNvPicPr>
            <a:picLocks noChangeAspect="1" noChangeArrowheads="1"/>
          </p:cNvPicPr>
          <p:nvPr/>
        </p:nvPicPr>
        <p:blipFill>
          <a:blip r:embed="rId2"/>
          <a:srcRect/>
          <a:stretch>
            <a:fillRect/>
          </a:stretch>
        </p:blipFill>
        <p:spPr bwMode="auto">
          <a:xfrm>
            <a:off x="4800600" y="1600200"/>
            <a:ext cx="4038600" cy="3028950"/>
          </a:xfrm>
          <a:prstGeom prst="rect">
            <a:avLst/>
          </a:prstGeom>
          <a:noFill/>
        </p:spPr>
      </p:pic>
      <p:sp>
        <p:nvSpPr>
          <p:cNvPr id="38923" name="Text Box 11"/>
          <p:cNvSpPr txBox="1">
            <a:spLocks noChangeArrowheads="1"/>
          </p:cNvSpPr>
          <p:nvPr/>
        </p:nvSpPr>
        <p:spPr bwMode="auto">
          <a:xfrm>
            <a:off x="6858000" y="4648200"/>
            <a:ext cx="2057400" cy="244475"/>
          </a:xfrm>
          <a:prstGeom prst="rect">
            <a:avLst/>
          </a:prstGeom>
          <a:noFill/>
          <a:ln w="9525">
            <a:noFill/>
            <a:miter lim="800000"/>
            <a:headEnd/>
            <a:tailEnd/>
          </a:ln>
          <a:effectLst/>
        </p:spPr>
        <p:txBody>
          <a:bodyPr lIns="92075" tIns="46038" rIns="92075" bIns="46038">
            <a:spAutoFit/>
          </a:bodyPr>
          <a:lstStyle/>
          <a:p>
            <a:pPr>
              <a:lnSpc>
                <a:spcPct val="100000"/>
              </a:lnSpc>
              <a:spcBef>
                <a:spcPct val="50000"/>
              </a:spcBef>
              <a:buFont typeface="Wingdings" pitchFamily="2" charset="2"/>
              <a:buNone/>
            </a:pPr>
            <a:r>
              <a:rPr lang="en-US" sz="1000"/>
              <a:t>http://www.txnpsbook.org, 2002</a:t>
            </a:r>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38</a:t>
            </a:fld>
            <a:endParaRPr kumimoji="0" lang="en-US"/>
          </a:p>
        </p:txBody>
      </p:sp>
    </p:spTree>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81000" y="304800"/>
            <a:ext cx="8229600" cy="1143000"/>
          </a:xfrm>
        </p:spPr>
        <p:txBody>
          <a:bodyPr>
            <a:normAutofit/>
          </a:bodyPr>
          <a:lstStyle/>
          <a:p>
            <a:r>
              <a:rPr lang="en-US" sz="4000" b="1" dirty="0"/>
              <a:t>Inlets and Catch Basins</a:t>
            </a:r>
          </a:p>
        </p:txBody>
      </p:sp>
      <p:sp>
        <p:nvSpPr>
          <p:cNvPr id="39947" name="Rectangle 11"/>
          <p:cNvSpPr>
            <a:spLocks noGrp="1" noChangeArrowheads="1"/>
          </p:cNvSpPr>
          <p:nvPr>
            <p:ph sz="half" idx="1"/>
          </p:nvPr>
        </p:nvSpPr>
        <p:spPr>
          <a:xfrm>
            <a:off x="457200" y="1752600"/>
            <a:ext cx="5105400" cy="4495800"/>
          </a:xfrm>
        </p:spPr>
        <p:txBody>
          <a:bodyPr/>
          <a:lstStyle/>
          <a:p>
            <a:r>
              <a:rPr lang="en-US" sz="2400" b="1" dirty="0">
                <a:solidFill>
                  <a:srgbClr val="FF0000"/>
                </a:solidFill>
              </a:rPr>
              <a:t>Removal Efficiency:</a:t>
            </a:r>
          </a:p>
          <a:p>
            <a:pPr lvl="1"/>
            <a:r>
              <a:rPr lang="en-US" b="1" dirty="0"/>
              <a:t>15-35% average</a:t>
            </a:r>
          </a:p>
          <a:p>
            <a:pPr lvl="1"/>
            <a:r>
              <a:rPr lang="en-US" b="1" dirty="0"/>
              <a:t>25% design</a:t>
            </a:r>
          </a:p>
          <a:p>
            <a:r>
              <a:rPr lang="en-US" sz="2400" b="1" dirty="0">
                <a:solidFill>
                  <a:srgbClr val="FF0000"/>
                </a:solidFill>
              </a:rPr>
              <a:t>Design Features:</a:t>
            </a:r>
          </a:p>
          <a:p>
            <a:pPr lvl="1"/>
            <a:r>
              <a:rPr lang="en-US" b="1" dirty="0"/>
              <a:t>Debris removal</a:t>
            </a:r>
          </a:p>
          <a:p>
            <a:pPr lvl="1"/>
            <a:r>
              <a:rPr lang="en-US" b="1" dirty="0"/>
              <a:t>Pretreatment</a:t>
            </a:r>
          </a:p>
          <a:p>
            <a:r>
              <a:rPr lang="en-US" sz="2400" b="1" dirty="0">
                <a:solidFill>
                  <a:srgbClr val="FF0000"/>
                </a:solidFill>
              </a:rPr>
              <a:t>Maintenance: </a:t>
            </a:r>
            <a:r>
              <a:rPr lang="en-US" sz="2400" b="1" dirty="0"/>
              <a:t>moderate to high</a:t>
            </a:r>
          </a:p>
          <a:p>
            <a:r>
              <a:rPr lang="en-US" sz="2400" b="1" dirty="0">
                <a:solidFill>
                  <a:srgbClr val="FF0000"/>
                </a:solidFill>
              </a:rPr>
              <a:t>Cost: </a:t>
            </a:r>
            <a:r>
              <a:rPr lang="en-US" sz="2400" b="1" dirty="0"/>
              <a:t>low to high</a:t>
            </a:r>
          </a:p>
          <a:p>
            <a:pPr lvl="1"/>
            <a:endParaRPr lang="en-US" b="1" dirty="0"/>
          </a:p>
          <a:p>
            <a:endParaRPr lang="en-US" sz="2400" b="1" dirty="0"/>
          </a:p>
        </p:txBody>
      </p:sp>
      <p:sp>
        <p:nvSpPr>
          <p:cNvPr id="39944" name="Text Box 8"/>
          <p:cNvSpPr txBox="1">
            <a:spLocks noChangeArrowheads="1"/>
          </p:cNvSpPr>
          <p:nvPr/>
        </p:nvSpPr>
        <p:spPr bwMode="auto">
          <a:xfrm>
            <a:off x="1524000" y="6172200"/>
            <a:ext cx="7467600" cy="244475"/>
          </a:xfrm>
          <a:prstGeom prst="rect">
            <a:avLst/>
          </a:prstGeom>
          <a:noFill/>
          <a:ln w="9525">
            <a:noFill/>
            <a:miter lim="800000"/>
            <a:headEnd/>
            <a:tailEnd/>
          </a:ln>
          <a:effectLst/>
        </p:spPr>
        <p:txBody>
          <a:bodyPr>
            <a:spAutoFit/>
          </a:bodyPr>
          <a:lstStyle/>
          <a:p>
            <a:pPr>
              <a:lnSpc>
                <a:spcPct val="100000"/>
              </a:lnSpc>
              <a:spcBef>
                <a:spcPct val="50000"/>
              </a:spcBef>
              <a:buClrTx/>
              <a:buSzTx/>
              <a:buFontTx/>
              <a:buNone/>
            </a:pPr>
            <a:r>
              <a:rPr lang="en-US" sz="1000"/>
              <a:t>Source: MADEP/MACZM Massachusetts Stormwater Management, Volume 2: Stormwater Technical Handbook, March 1997</a:t>
            </a:r>
          </a:p>
        </p:txBody>
      </p:sp>
      <p:pic>
        <p:nvPicPr>
          <p:cNvPr id="39950" name="Picture 14" descr="G:\Stormwater\UMass conference 2002\images\structural BMP\P1010088swaleinlet.JPG"/>
          <p:cNvPicPr>
            <a:picLocks noChangeAspect="1" noChangeArrowheads="1"/>
          </p:cNvPicPr>
          <p:nvPr/>
        </p:nvPicPr>
        <p:blipFill>
          <a:blip r:embed="rId2" cstate="print"/>
          <a:srcRect/>
          <a:stretch>
            <a:fillRect/>
          </a:stretch>
        </p:blipFill>
        <p:spPr bwMode="auto">
          <a:xfrm>
            <a:off x="5715000" y="2133600"/>
            <a:ext cx="2341563" cy="3121025"/>
          </a:xfrm>
          <a:prstGeom prst="rect">
            <a:avLst/>
          </a:prstGeom>
          <a:noFill/>
        </p:spPr>
      </p:pic>
      <p:sp>
        <p:nvSpPr>
          <p:cNvPr id="6" name="Slide Number Placeholder 5"/>
          <p:cNvSpPr>
            <a:spLocks noGrp="1"/>
          </p:cNvSpPr>
          <p:nvPr>
            <p:ph type="sldNum" sz="quarter" idx="12"/>
          </p:nvPr>
        </p:nvSpPr>
        <p:spPr/>
        <p:txBody>
          <a:bodyPr/>
          <a:lstStyle/>
          <a:p>
            <a:fld id="{042AED99-7FB4-404E-8A97-64753DCE42EC}" type="slidenum">
              <a:rPr kumimoji="0" lang="en-US" smtClean="0"/>
              <a:pPr/>
              <a:t>39</a:t>
            </a:fld>
            <a:endParaRPr kumimoji="0" lang="en-US"/>
          </a:p>
        </p:txBody>
      </p:sp>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descr="C:\My Pictures\StreamRestoration\raindrops.jpg"/>
          <p:cNvSpPr>
            <a:spLocks noGrp="1" noChangeArrowheads="1"/>
          </p:cNvSpPr>
          <p:nvPr>
            <p:ph type="title"/>
          </p:nvPr>
        </p:nvSpPr>
        <p:spPr>
          <a:xfrm>
            <a:off x="457200" y="533400"/>
            <a:ext cx="8153400" cy="838200"/>
          </a:xfrm>
        </p:spPr>
        <p:txBody>
          <a:bodyPr>
            <a:normAutofit fontScale="90000"/>
          </a:bodyPr>
          <a:lstStyle/>
          <a:p>
            <a:r>
              <a:rPr lang="en-US" sz="4000" dirty="0"/>
              <a:t>Hydrologic Response </a:t>
            </a:r>
            <a:br>
              <a:rPr lang="en-US" sz="4000" dirty="0"/>
            </a:br>
            <a:r>
              <a:rPr lang="en-US" sz="4000" dirty="0"/>
              <a:t>Post- Development</a:t>
            </a:r>
          </a:p>
        </p:txBody>
      </p:sp>
      <p:pic>
        <p:nvPicPr>
          <p:cNvPr id="56323" name="Picture 3" descr="D:\PFiles\MSOffice\Clipart\standard\stddir2\bl00836_.wmf"/>
          <p:cNvPicPr>
            <a:picLocks noChangeAspect="1" noChangeArrowheads="1"/>
          </p:cNvPicPr>
          <p:nvPr/>
        </p:nvPicPr>
        <p:blipFill>
          <a:blip r:embed="rId2"/>
          <a:srcRect/>
          <a:stretch>
            <a:fillRect/>
          </a:stretch>
        </p:blipFill>
        <p:spPr bwMode="auto">
          <a:xfrm>
            <a:off x="457200" y="1830388"/>
            <a:ext cx="4103688" cy="3184525"/>
          </a:xfrm>
          <a:prstGeom prst="rect">
            <a:avLst/>
          </a:prstGeom>
          <a:noFill/>
        </p:spPr>
      </p:pic>
      <p:sp>
        <p:nvSpPr>
          <p:cNvPr id="56324" name="AutoShape 4"/>
          <p:cNvSpPr>
            <a:spLocks noChangeArrowheads="1"/>
          </p:cNvSpPr>
          <p:nvPr/>
        </p:nvSpPr>
        <p:spPr bwMode="auto">
          <a:xfrm>
            <a:off x="4648200" y="2286000"/>
            <a:ext cx="1366838" cy="862013"/>
          </a:xfrm>
          <a:custGeom>
            <a:avLst/>
            <a:gdLst>
              <a:gd name="G0" fmla="+- 9257 0 0"/>
              <a:gd name="G1" fmla="+- 17010 0 0"/>
              <a:gd name="G2" fmla="+- 7710 0 0"/>
              <a:gd name="G3" fmla="*/ 9257 1 2"/>
              <a:gd name="G4" fmla="+- G3 10800 0"/>
              <a:gd name="G5" fmla="+- 21600 9257 17010"/>
              <a:gd name="G6" fmla="+- 17010 7710 0"/>
              <a:gd name="G7" fmla="*/ G6 1 2"/>
              <a:gd name="G8" fmla="*/ 17010 2 1"/>
              <a:gd name="G9" fmla="+- G8 0 21600"/>
              <a:gd name="G10" fmla="*/ 21600 G0 G1"/>
              <a:gd name="G11" fmla="*/ 21600 G4 G1"/>
              <a:gd name="G12" fmla="*/ 21600 G5 G1"/>
              <a:gd name="G13" fmla="*/ 21600 G7 G1"/>
              <a:gd name="G14" fmla="*/ 17010 1 2"/>
              <a:gd name="G15" fmla="+- G5 0 G4"/>
              <a:gd name="G16" fmla="+- G0 0 G4"/>
              <a:gd name="G17" fmla="*/ G2 G15 G16"/>
              <a:gd name="T0" fmla="*/ 15429 w 21600"/>
              <a:gd name="T1" fmla="*/ 0 h 21600"/>
              <a:gd name="T2" fmla="*/ 9257 w 21600"/>
              <a:gd name="T3" fmla="*/ 7710 h 21600"/>
              <a:gd name="T4" fmla="*/ 0 w 21600"/>
              <a:gd name="T5" fmla="*/ 19592 h 21600"/>
              <a:gd name="T6" fmla="*/ 8505 w 21600"/>
              <a:gd name="T7" fmla="*/ 21600 h 21600"/>
              <a:gd name="T8" fmla="*/ 17010 w 21600"/>
              <a:gd name="T9" fmla="*/ 15695 h 21600"/>
              <a:gd name="T10" fmla="*/ 21600 w 21600"/>
              <a:gd name="T11" fmla="*/ 771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710"/>
                </a:lnTo>
                <a:lnTo>
                  <a:pt x="13847" y="7710"/>
                </a:lnTo>
                <a:lnTo>
                  <a:pt x="13847" y="17583"/>
                </a:lnTo>
                <a:lnTo>
                  <a:pt x="0" y="17583"/>
                </a:lnTo>
                <a:lnTo>
                  <a:pt x="0" y="21600"/>
                </a:lnTo>
                <a:lnTo>
                  <a:pt x="17010" y="21600"/>
                </a:lnTo>
                <a:lnTo>
                  <a:pt x="17010" y="7710"/>
                </a:lnTo>
                <a:lnTo>
                  <a:pt x="21600" y="7710"/>
                </a:lnTo>
                <a:close/>
              </a:path>
            </a:pathLst>
          </a:custGeom>
          <a:solidFill>
            <a:srgbClr val="FF0000"/>
          </a:solidFill>
          <a:ln w="9525">
            <a:solidFill>
              <a:schemeClr val="tx1"/>
            </a:solidFill>
            <a:miter lim="800000"/>
            <a:headEnd/>
            <a:tailEnd/>
          </a:ln>
          <a:effectLst/>
        </p:spPr>
        <p:txBody>
          <a:bodyPr wrap="none" anchor="ctr"/>
          <a:lstStyle/>
          <a:p>
            <a:pPr algn="ctr">
              <a:spcBef>
                <a:spcPct val="20000"/>
              </a:spcBef>
            </a:pPr>
            <a:endParaRPr lang="en-US" sz="2800" b="1">
              <a:solidFill>
                <a:schemeClr val="bg1"/>
              </a:solidFill>
              <a:latin typeface="Arial" charset="0"/>
            </a:endParaRPr>
          </a:p>
        </p:txBody>
      </p:sp>
      <p:sp>
        <p:nvSpPr>
          <p:cNvPr id="56325" name="AutoShape 5"/>
          <p:cNvSpPr>
            <a:spLocks noChangeArrowheads="1"/>
          </p:cNvSpPr>
          <p:nvPr/>
        </p:nvSpPr>
        <p:spPr bwMode="auto">
          <a:xfrm>
            <a:off x="2667000" y="4953000"/>
            <a:ext cx="409575" cy="614363"/>
          </a:xfrm>
          <a:prstGeom prst="downArrow">
            <a:avLst>
              <a:gd name="adj1" fmla="val 50000"/>
              <a:gd name="adj2" fmla="val 37500"/>
            </a:avLst>
          </a:prstGeom>
          <a:solidFill>
            <a:srgbClr val="FF0000"/>
          </a:solidFill>
          <a:ln w="9525">
            <a:solidFill>
              <a:schemeClr val="tx1"/>
            </a:solidFill>
            <a:miter lim="800000"/>
            <a:headEnd/>
            <a:tailEnd/>
          </a:ln>
          <a:effectLst/>
        </p:spPr>
        <p:txBody>
          <a:bodyPr wrap="none" anchor="ctr"/>
          <a:lstStyle/>
          <a:p>
            <a:endParaRPr lang="en-US"/>
          </a:p>
        </p:txBody>
      </p:sp>
      <p:sp>
        <p:nvSpPr>
          <p:cNvPr id="56326" name="Text Box 6"/>
          <p:cNvSpPr txBox="1">
            <a:spLocks noChangeArrowheads="1"/>
          </p:cNvSpPr>
          <p:nvPr/>
        </p:nvSpPr>
        <p:spPr bwMode="auto">
          <a:xfrm>
            <a:off x="6172200" y="2286000"/>
            <a:ext cx="2424113" cy="946150"/>
          </a:xfrm>
          <a:prstGeom prst="rect">
            <a:avLst/>
          </a:prstGeom>
          <a:noFill/>
          <a:ln w="9525">
            <a:noFill/>
            <a:miter lim="800000"/>
            <a:headEnd/>
            <a:tailEnd/>
          </a:ln>
          <a:effectLst/>
        </p:spPr>
        <p:txBody>
          <a:bodyPr>
            <a:spAutoFit/>
          </a:bodyPr>
          <a:lstStyle/>
          <a:p>
            <a:pPr algn="ctr">
              <a:spcBef>
                <a:spcPct val="50000"/>
              </a:spcBef>
            </a:pPr>
            <a:r>
              <a:rPr lang="en-US" sz="2800" b="1" dirty="0">
                <a:latin typeface="Arial" charset="0"/>
              </a:rPr>
              <a:t>30 % Evaporation</a:t>
            </a:r>
          </a:p>
        </p:txBody>
      </p:sp>
      <p:sp>
        <p:nvSpPr>
          <p:cNvPr id="56327" name="Text Box 7"/>
          <p:cNvSpPr txBox="1">
            <a:spLocks noChangeArrowheads="1"/>
          </p:cNvSpPr>
          <p:nvPr/>
        </p:nvSpPr>
        <p:spPr bwMode="auto">
          <a:xfrm>
            <a:off x="1905000" y="5638800"/>
            <a:ext cx="2028825" cy="946150"/>
          </a:xfrm>
          <a:prstGeom prst="rect">
            <a:avLst/>
          </a:prstGeom>
          <a:noFill/>
          <a:ln w="9525">
            <a:noFill/>
            <a:miter lim="800000"/>
            <a:headEnd/>
            <a:tailEnd/>
          </a:ln>
          <a:effectLst/>
        </p:spPr>
        <p:txBody>
          <a:bodyPr>
            <a:spAutoFit/>
          </a:bodyPr>
          <a:lstStyle/>
          <a:p>
            <a:pPr algn="ctr" eaLnBrk="0" hangingPunct="0"/>
            <a:r>
              <a:rPr lang="en-US" sz="2800" b="1" dirty="0">
                <a:latin typeface="Arial" charset="0"/>
              </a:rPr>
              <a:t>15 %</a:t>
            </a:r>
          </a:p>
          <a:p>
            <a:pPr algn="ctr" eaLnBrk="0" hangingPunct="0"/>
            <a:r>
              <a:rPr lang="en-US" sz="2800" b="1" dirty="0">
                <a:latin typeface="Arial" charset="0"/>
              </a:rPr>
              <a:t>Recharg</a:t>
            </a:r>
            <a:r>
              <a:rPr lang="en-US" sz="2800" b="1" dirty="0">
                <a:solidFill>
                  <a:schemeClr val="bg1"/>
                </a:solidFill>
                <a:latin typeface="Arial" charset="0"/>
              </a:rPr>
              <a:t>e</a:t>
            </a:r>
          </a:p>
        </p:txBody>
      </p:sp>
      <p:sp>
        <p:nvSpPr>
          <p:cNvPr id="56328" name="AutoShape 8"/>
          <p:cNvSpPr>
            <a:spLocks noChangeArrowheads="1"/>
          </p:cNvSpPr>
          <p:nvPr/>
        </p:nvSpPr>
        <p:spPr bwMode="auto">
          <a:xfrm>
            <a:off x="4572000" y="3352800"/>
            <a:ext cx="1844675" cy="1320800"/>
          </a:xfrm>
          <a:prstGeom prst="rightArrow">
            <a:avLst>
              <a:gd name="adj1" fmla="val 50000"/>
              <a:gd name="adj2" fmla="val 34916"/>
            </a:avLst>
          </a:prstGeom>
          <a:solidFill>
            <a:srgbClr val="FF0000"/>
          </a:solidFill>
          <a:ln w="9525">
            <a:solidFill>
              <a:schemeClr val="tx1"/>
            </a:solidFill>
            <a:miter lim="800000"/>
            <a:headEnd/>
            <a:tailEnd/>
          </a:ln>
          <a:effectLst/>
        </p:spPr>
        <p:txBody>
          <a:bodyPr wrap="none" anchor="ctr"/>
          <a:lstStyle/>
          <a:p>
            <a:endParaRPr lang="en-US"/>
          </a:p>
        </p:txBody>
      </p:sp>
      <p:sp>
        <p:nvSpPr>
          <p:cNvPr id="56329" name="Text Box 9"/>
          <p:cNvSpPr txBox="1">
            <a:spLocks noChangeArrowheads="1"/>
          </p:cNvSpPr>
          <p:nvPr/>
        </p:nvSpPr>
        <p:spPr bwMode="auto">
          <a:xfrm>
            <a:off x="6781800" y="3733800"/>
            <a:ext cx="2133600" cy="954107"/>
          </a:xfrm>
          <a:prstGeom prst="rect">
            <a:avLst/>
          </a:prstGeom>
          <a:noFill/>
          <a:ln w="9525">
            <a:noFill/>
            <a:miter lim="800000"/>
            <a:headEnd/>
            <a:tailEnd/>
          </a:ln>
          <a:effectLst/>
        </p:spPr>
        <p:txBody>
          <a:bodyPr wrap="square">
            <a:spAutoFit/>
          </a:bodyPr>
          <a:lstStyle/>
          <a:p>
            <a:pPr algn="ctr" eaLnBrk="0" hangingPunct="0"/>
            <a:r>
              <a:rPr lang="en-US" sz="2800" b="1" dirty="0">
                <a:latin typeface="Arial" charset="0"/>
              </a:rPr>
              <a:t>55 %</a:t>
            </a:r>
          </a:p>
          <a:p>
            <a:pPr algn="ctr" eaLnBrk="0" hangingPunct="0">
              <a:buNone/>
            </a:pPr>
            <a:r>
              <a:rPr lang="en-US" sz="2800" b="1" dirty="0">
                <a:latin typeface="Arial" charset="0"/>
              </a:rPr>
              <a:t>Runoff</a:t>
            </a:r>
          </a:p>
        </p:txBody>
      </p:sp>
      <p:sp>
        <p:nvSpPr>
          <p:cNvPr id="56330" name="Text Box 10"/>
          <p:cNvSpPr txBox="1">
            <a:spLocks noChangeArrowheads="1"/>
          </p:cNvSpPr>
          <p:nvPr/>
        </p:nvSpPr>
        <p:spPr bwMode="auto">
          <a:xfrm>
            <a:off x="4953000" y="4876800"/>
            <a:ext cx="3905250" cy="1800225"/>
          </a:xfrm>
          <a:prstGeom prst="rect">
            <a:avLst/>
          </a:prstGeom>
          <a:solidFill>
            <a:srgbClr val="FF9933"/>
          </a:solidFill>
          <a:ln w="9525">
            <a:noFill/>
            <a:miter lim="800000"/>
            <a:headEnd/>
            <a:tailEnd/>
          </a:ln>
          <a:effectLst/>
        </p:spPr>
        <p:txBody>
          <a:bodyPr>
            <a:spAutoFit/>
          </a:bodyPr>
          <a:lstStyle/>
          <a:p>
            <a:pPr algn="ctr">
              <a:spcBef>
                <a:spcPct val="50000"/>
              </a:spcBef>
            </a:pPr>
            <a:r>
              <a:rPr lang="en-US" sz="2800" b="1" dirty="0">
                <a:solidFill>
                  <a:srgbClr val="000099"/>
                </a:solidFill>
                <a:latin typeface="Arial" charset="0"/>
              </a:rPr>
              <a:t>10% or greater impervious cover enough to impact stream channels</a:t>
            </a:r>
          </a:p>
        </p:txBody>
      </p:sp>
      <p:sp>
        <p:nvSpPr>
          <p:cNvPr id="11" name="Slide Number Placeholder 10"/>
          <p:cNvSpPr>
            <a:spLocks noGrp="1"/>
          </p:cNvSpPr>
          <p:nvPr>
            <p:ph type="sldNum" sz="quarter" idx="12"/>
          </p:nvPr>
        </p:nvSpPr>
        <p:spPr/>
        <p:txBody>
          <a:bodyPr/>
          <a:lstStyle/>
          <a:p>
            <a:fld id="{042AED99-7FB4-404E-8A97-64753DCE42EC}" type="slidenum">
              <a:rPr kumimoji="0" lang="en-US" smtClean="0"/>
              <a:pPr/>
              <a:t>4</a:t>
            </a:fld>
            <a:endParaRPr kumimoji="0" lang="en-US"/>
          </a:p>
        </p:txBody>
      </p:sp>
    </p:spTree>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04800" y="304800"/>
            <a:ext cx="8229600" cy="1143000"/>
          </a:xfrm>
        </p:spPr>
        <p:txBody>
          <a:bodyPr>
            <a:normAutofit/>
          </a:bodyPr>
          <a:lstStyle/>
          <a:p>
            <a:r>
              <a:rPr lang="en-US" sz="4000" b="1" dirty="0"/>
              <a:t>Sediment Traps/</a:t>
            </a:r>
            <a:r>
              <a:rPr lang="en-US" sz="4000" b="1" dirty="0" err="1"/>
              <a:t>Forebays</a:t>
            </a:r>
            <a:endParaRPr lang="en-US" sz="4000" b="1" dirty="0"/>
          </a:p>
        </p:txBody>
      </p:sp>
      <p:pic>
        <p:nvPicPr>
          <p:cNvPr id="40963" name="Picture 3"/>
          <p:cNvPicPr>
            <a:picLocks noGrp="1" noChangeAspect="1" noChangeArrowheads="1"/>
          </p:cNvPicPr>
          <p:nvPr>
            <p:ph sz="half" idx="1"/>
          </p:nvPr>
        </p:nvPicPr>
        <p:blipFill>
          <a:blip r:embed="rId2"/>
          <a:srcRect/>
          <a:stretch>
            <a:fillRect/>
          </a:stretch>
        </p:blipFill>
        <p:spPr>
          <a:xfrm>
            <a:off x="4876800" y="1981200"/>
            <a:ext cx="3931920" cy="3276600"/>
          </a:xfrm>
        </p:spPr>
      </p:pic>
      <p:sp>
        <p:nvSpPr>
          <p:cNvPr id="40966" name="Rectangle 6"/>
          <p:cNvSpPr>
            <a:spLocks noGrp="1" noChangeArrowheads="1"/>
          </p:cNvSpPr>
          <p:nvPr>
            <p:ph sz="half" idx="2"/>
          </p:nvPr>
        </p:nvSpPr>
        <p:spPr>
          <a:xfrm>
            <a:off x="381000" y="1676400"/>
            <a:ext cx="4648200" cy="4381500"/>
          </a:xfrm>
        </p:spPr>
        <p:txBody>
          <a:bodyPr>
            <a:normAutofit/>
          </a:bodyPr>
          <a:lstStyle/>
          <a:p>
            <a:r>
              <a:rPr lang="en-US" sz="2400" b="1" dirty="0">
                <a:solidFill>
                  <a:srgbClr val="FF0000"/>
                </a:solidFill>
              </a:rPr>
              <a:t>Removal Efficiency:</a:t>
            </a:r>
          </a:p>
          <a:p>
            <a:pPr lvl="1"/>
            <a:r>
              <a:rPr lang="en-US" b="1" dirty="0"/>
              <a:t>25% average</a:t>
            </a:r>
          </a:p>
          <a:p>
            <a:pPr lvl="1"/>
            <a:r>
              <a:rPr lang="en-US" b="1" dirty="0"/>
              <a:t>25% design</a:t>
            </a:r>
          </a:p>
          <a:p>
            <a:r>
              <a:rPr lang="en-US" sz="2400" b="1" dirty="0">
                <a:solidFill>
                  <a:srgbClr val="FF0000"/>
                </a:solidFill>
              </a:rPr>
              <a:t>Design Features:</a:t>
            </a:r>
          </a:p>
          <a:p>
            <a:pPr lvl="1"/>
            <a:r>
              <a:rPr lang="en-US" b="1" dirty="0"/>
              <a:t>Pretreatment</a:t>
            </a:r>
          </a:p>
          <a:p>
            <a:pPr lvl="1"/>
            <a:r>
              <a:rPr lang="en-US" b="1" dirty="0"/>
              <a:t>Retrofit expansion</a:t>
            </a:r>
          </a:p>
          <a:p>
            <a:pPr lvl="1"/>
            <a:r>
              <a:rPr lang="en-US" b="1" dirty="0"/>
              <a:t>Larger space requirement than inlet.</a:t>
            </a:r>
          </a:p>
          <a:p>
            <a:r>
              <a:rPr lang="en-US" sz="2400" b="1" dirty="0">
                <a:solidFill>
                  <a:srgbClr val="FF0000"/>
                </a:solidFill>
              </a:rPr>
              <a:t>Maintenance: </a:t>
            </a:r>
            <a:r>
              <a:rPr lang="en-US" sz="2400" b="1" dirty="0"/>
              <a:t>moderate</a:t>
            </a:r>
          </a:p>
          <a:p>
            <a:r>
              <a:rPr lang="en-US" sz="2400" b="1" dirty="0">
                <a:solidFill>
                  <a:srgbClr val="FF0000"/>
                </a:solidFill>
              </a:rPr>
              <a:t>Cost: </a:t>
            </a:r>
            <a:r>
              <a:rPr lang="en-US" sz="2400" b="1" dirty="0"/>
              <a:t>low to moderate</a:t>
            </a:r>
          </a:p>
          <a:p>
            <a:pPr lvl="1"/>
            <a:endParaRPr lang="en-US" b="1" dirty="0"/>
          </a:p>
          <a:p>
            <a:endParaRPr lang="en-US" sz="2400" b="1" dirty="0"/>
          </a:p>
        </p:txBody>
      </p:sp>
      <p:sp>
        <p:nvSpPr>
          <p:cNvPr id="40965" name="Text Box 5"/>
          <p:cNvSpPr txBox="1">
            <a:spLocks noChangeArrowheads="1"/>
          </p:cNvSpPr>
          <p:nvPr/>
        </p:nvSpPr>
        <p:spPr bwMode="auto">
          <a:xfrm>
            <a:off x="1524000" y="6172200"/>
            <a:ext cx="7467600" cy="244475"/>
          </a:xfrm>
          <a:prstGeom prst="rect">
            <a:avLst/>
          </a:prstGeom>
          <a:noFill/>
          <a:ln w="9525">
            <a:noFill/>
            <a:miter lim="800000"/>
            <a:headEnd/>
            <a:tailEnd/>
          </a:ln>
          <a:effectLst/>
        </p:spPr>
        <p:txBody>
          <a:bodyPr>
            <a:spAutoFit/>
          </a:bodyPr>
          <a:lstStyle/>
          <a:p>
            <a:pPr>
              <a:lnSpc>
                <a:spcPct val="100000"/>
              </a:lnSpc>
              <a:spcBef>
                <a:spcPct val="50000"/>
              </a:spcBef>
              <a:buClrTx/>
              <a:buSzTx/>
              <a:buFontTx/>
              <a:buNone/>
            </a:pPr>
            <a:r>
              <a:rPr lang="en-US" sz="1000"/>
              <a:t>Source: MADEP/MACZM Massachusetts Stormwater Management, Volume 2: Stormwater Technical Handbook, March 1997</a:t>
            </a:r>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40</a:t>
            </a:fld>
            <a:endParaRPr kumimoji="0" lang="en-US"/>
          </a:p>
        </p:txBody>
      </p:sp>
    </p:spTree>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normAutofit fontScale="90000"/>
          </a:bodyPr>
          <a:lstStyle/>
          <a:p>
            <a:r>
              <a:rPr lang="en-US" b="1" dirty="0"/>
              <a:t>Innovative BMPs - </a:t>
            </a:r>
            <a:r>
              <a:rPr lang="en-US" sz="2800" b="1" dirty="0"/>
              <a:t>Advanced Sedimentation</a:t>
            </a:r>
          </a:p>
        </p:txBody>
      </p:sp>
      <p:sp>
        <p:nvSpPr>
          <p:cNvPr id="128008" name="Rectangle 8"/>
          <p:cNvSpPr>
            <a:spLocks noGrp="1" noChangeArrowheads="1"/>
          </p:cNvSpPr>
          <p:nvPr>
            <p:ph type="body" sz="half" idx="1"/>
          </p:nvPr>
        </p:nvSpPr>
        <p:spPr>
          <a:xfrm>
            <a:off x="685800" y="1676400"/>
            <a:ext cx="4267200" cy="4381500"/>
          </a:xfrm>
          <a:noFill/>
          <a:ln/>
        </p:spPr>
        <p:txBody>
          <a:bodyPr/>
          <a:lstStyle/>
          <a:p>
            <a:r>
              <a:rPr lang="en-US" sz="2400" b="1" dirty="0">
                <a:solidFill>
                  <a:srgbClr val="FF0000"/>
                </a:solidFill>
              </a:rPr>
              <a:t>Removal Efficiency:</a:t>
            </a:r>
          </a:p>
          <a:p>
            <a:pPr lvl="1"/>
            <a:r>
              <a:rPr lang="en-US" sz="2400" b="1" dirty="0"/>
              <a:t>50-80% average</a:t>
            </a:r>
          </a:p>
          <a:p>
            <a:pPr lvl="1"/>
            <a:r>
              <a:rPr lang="en-US" sz="2400" b="1" dirty="0"/>
              <a:t>80% design</a:t>
            </a:r>
          </a:p>
          <a:p>
            <a:r>
              <a:rPr lang="en-US" sz="2400" b="1" dirty="0">
                <a:solidFill>
                  <a:srgbClr val="FF0000"/>
                </a:solidFill>
              </a:rPr>
              <a:t>Design Features:</a:t>
            </a:r>
          </a:p>
          <a:p>
            <a:pPr lvl="1"/>
            <a:r>
              <a:rPr lang="en-US" sz="2400" b="1" dirty="0"/>
              <a:t>small area</a:t>
            </a:r>
          </a:p>
          <a:p>
            <a:pPr lvl="1"/>
            <a:r>
              <a:rPr lang="en-US" sz="2400" b="1" dirty="0"/>
              <a:t>Oil and Grease control</a:t>
            </a:r>
          </a:p>
          <a:p>
            <a:r>
              <a:rPr lang="en-US" sz="2400" b="1" dirty="0">
                <a:solidFill>
                  <a:srgbClr val="FF0000"/>
                </a:solidFill>
              </a:rPr>
              <a:t>Maintenance: </a:t>
            </a:r>
            <a:r>
              <a:rPr lang="en-US" sz="2400" b="1" dirty="0"/>
              <a:t>moderate</a:t>
            </a:r>
          </a:p>
          <a:p>
            <a:r>
              <a:rPr lang="en-US" sz="2400" b="1" dirty="0">
                <a:solidFill>
                  <a:srgbClr val="FF0000"/>
                </a:solidFill>
              </a:rPr>
              <a:t>Cost: </a:t>
            </a:r>
            <a:r>
              <a:rPr lang="en-US" sz="2400" b="1" dirty="0"/>
              <a:t>moderate</a:t>
            </a:r>
          </a:p>
          <a:p>
            <a:pPr lvl="1"/>
            <a:endParaRPr lang="en-US" sz="2400" b="1" dirty="0"/>
          </a:p>
          <a:p>
            <a:endParaRPr lang="en-US" sz="2000" b="1" dirty="0"/>
          </a:p>
        </p:txBody>
      </p:sp>
      <p:pic>
        <p:nvPicPr>
          <p:cNvPr id="128007" name="Picture 7" descr="G:\Stormwater\UMass conference 2002\images\innovative BMP\candisc.jpg"/>
          <p:cNvPicPr>
            <a:picLocks noChangeAspect="1" noChangeArrowheads="1"/>
          </p:cNvPicPr>
          <p:nvPr/>
        </p:nvPicPr>
        <p:blipFill>
          <a:blip r:embed="rId2"/>
          <a:srcRect/>
          <a:stretch>
            <a:fillRect/>
          </a:stretch>
        </p:blipFill>
        <p:spPr bwMode="auto">
          <a:xfrm>
            <a:off x="5105400" y="1981200"/>
            <a:ext cx="3679825" cy="4035425"/>
          </a:xfrm>
          <a:prstGeom prst="rect">
            <a:avLst/>
          </a:prstGeom>
          <a:noFill/>
        </p:spPr>
      </p:pic>
      <p:sp>
        <p:nvSpPr>
          <p:cNvPr id="128010" name="Text Box 10"/>
          <p:cNvSpPr txBox="1">
            <a:spLocks noChangeArrowheads="1"/>
          </p:cNvSpPr>
          <p:nvPr/>
        </p:nvSpPr>
        <p:spPr bwMode="auto">
          <a:xfrm>
            <a:off x="5486400" y="6019800"/>
            <a:ext cx="3657600" cy="244475"/>
          </a:xfrm>
          <a:prstGeom prst="rect">
            <a:avLst/>
          </a:prstGeom>
          <a:noFill/>
          <a:ln w="9525">
            <a:noFill/>
            <a:miter lim="800000"/>
            <a:headEnd/>
            <a:tailEnd/>
          </a:ln>
          <a:effectLst/>
        </p:spPr>
        <p:txBody>
          <a:bodyPr lIns="92075" tIns="46038" rIns="92075" bIns="46038">
            <a:spAutoFit/>
          </a:bodyPr>
          <a:lstStyle/>
          <a:p>
            <a:pPr>
              <a:lnSpc>
                <a:spcPct val="100000"/>
              </a:lnSpc>
              <a:spcBef>
                <a:spcPct val="50000"/>
              </a:spcBef>
              <a:buFont typeface="Wingdings" pitchFamily="2" charset="2"/>
              <a:buNone/>
            </a:pPr>
            <a:r>
              <a:rPr lang="en-US" sz="1000"/>
              <a:t>Rinker Inc, 2002</a:t>
            </a:r>
          </a:p>
        </p:txBody>
      </p:sp>
    </p:spTree>
  </p:cSld>
  <p:clrMapOvr>
    <a:masterClrMapping/>
  </p:clrMapOvr>
  <p:transition spd="med">
    <p:pull/>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b="1" dirty="0"/>
              <a:t>Innovative BMPs - </a:t>
            </a:r>
            <a:r>
              <a:rPr lang="en-US" sz="3200" b="1" dirty="0"/>
              <a:t>Sand Filtration</a:t>
            </a:r>
          </a:p>
        </p:txBody>
      </p:sp>
      <p:sp>
        <p:nvSpPr>
          <p:cNvPr id="145412" name="Rectangle 4"/>
          <p:cNvSpPr>
            <a:spLocks noGrp="1" noChangeArrowheads="1"/>
          </p:cNvSpPr>
          <p:nvPr>
            <p:ph type="body" sz="half" idx="1"/>
          </p:nvPr>
        </p:nvSpPr>
        <p:spPr>
          <a:xfrm>
            <a:off x="685800" y="1752600"/>
            <a:ext cx="4191000" cy="4381500"/>
          </a:xfrm>
          <a:noFill/>
          <a:ln/>
        </p:spPr>
        <p:txBody>
          <a:bodyPr/>
          <a:lstStyle/>
          <a:p>
            <a:r>
              <a:rPr lang="en-US" sz="2400" b="1" dirty="0">
                <a:solidFill>
                  <a:srgbClr val="FF0000"/>
                </a:solidFill>
              </a:rPr>
              <a:t>Removal Efficiency:</a:t>
            </a:r>
          </a:p>
          <a:p>
            <a:pPr lvl="1"/>
            <a:r>
              <a:rPr lang="en-US" sz="2400" b="1" dirty="0"/>
              <a:t>50-80% average</a:t>
            </a:r>
          </a:p>
          <a:p>
            <a:pPr lvl="1"/>
            <a:r>
              <a:rPr lang="en-US" sz="2400" b="1" dirty="0"/>
              <a:t>80% design</a:t>
            </a:r>
          </a:p>
          <a:p>
            <a:r>
              <a:rPr lang="en-US" sz="2400" b="1" dirty="0">
                <a:solidFill>
                  <a:srgbClr val="FF0000"/>
                </a:solidFill>
              </a:rPr>
              <a:t>Design Features:</a:t>
            </a:r>
          </a:p>
          <a:p>
            <a:pPr lvl="1"/>
            <a:r>
              <a:rPr lang="en-US" sz="2400" b="1" dirty="0"/>
              <a:t>small area</a:t>
            </a:r>
          </a:p>
          <a:p>
            <a:pPr lvl="1"/>
            <a:r>
              <a:rPr lang="en-US" sz="2400" b="1" dirty="0"/>
              <a:t>Nutrient and pathogen (potential)</a:t>
            </a:r>
          </a:p>
          <a:p>
            <a:r>
              <a:rPr lang="en-US" sz="2400" b="1" dirty="0">
                <a:solidFill>
                  <a:srgbClr val="FF0000"/>
                </a:solidFill>
              </a:rPr>
              <a:t>Maintenance: </a:t>
            </a:r>
            <a:r>
              <a:rPr lang="en-US" sz="2400" b="1" dirty="0"/>
              <a:t>moderate</a:t>
            </a:r>
          </a:p>
          <a:p>
            <a:r>
              <a:rPr lang="en-US" sz="2400" b="1" dirty="0">
                <a:solidFill>
                  <a:srgbClr val="FF0000"/>
                </a:solidFill>
              </a:rPr>
              <a:t>Cost: </a:t>
            </a:r>
            <a:r>
              <a:rPr lang="en-US" sz="2400" b="1" dirty="0"/>
              <a:t>moderate</a:t>
            </a:r>
          </a:p>
          <a:p>
            <a:pPr lvl="1"/>
            <a:endParaRPr lang="en-US" sz="2400" b="1" dirty="0"/>
          </a:p>
          <a:p>
            <a:endParaRPr lang="en-US" sz="2400" b="1" dirty="0"/>
          </a:p>
        </p:txBody>
      </p:sp>
      <p:pic>
        <p:nvPicPr>
          <p:cNvPr id="145413" name="Picture 5" descr="G:\Stormwater\UMass conference 2002\images\innovative BMP\stsTank.gif"/>
          <p:cNvPicPr>
            <a:picLocks noChangeAspect="1" noChangeArrowheads="1"/>
          </p:cNvPicPr>
          <p:nvPr/>
        </p:nvPicPr>
        <p:blipFill>
          <a:blip r:embed="rId2"/>
          <a:srcRect/>
          <a:stretch>
            <a:fillRect/>
          </a:stretch>
        </p:blipFill>
        <p:spPr bwMode="auto">
          <a:xfrm>
            <a:off x="5410200" y="2209800"/>
            <a:ext cx="3292475" cy="2925763"/>
          </a:xfrm>
          <a:prstGeom prst="rect">
            <a:avLst/>
          </a:prstGeom>
          <a:noFill/>
        </p:spPr>
      </p:pic>
      <p:sp>
        <p:nvSpPr>
          <p:cNvPr id="145414" name="Text Box 6"/>
          <p:cNvSpPr txBox="1">
            <a:spLocks noChangeArrowheads="1"/>
          </p:cNvSpPr>
          <p:nvPr/>
        </p:nvSpPr>
        <p:spPr bwMode="auto">
          <a:xfrm>
            <a:off x="5943600" y="5257800"/>
            <a:ext cx="2133600" cy="244475"/>
          </a:xfrm>
          <a:prstGeom prst="rect">
            <a:avLst/>
          </a:prstGeom>
          <a:noFill/>
          <a:ln w="9525">
            <a:noFill/>
            <a:miter lim="800000"/>
            <a:headEnd/>
            <a:tailEnd/>
          </a:ln>
          <a:effectLst/>
        </p:spPr>
        <p:txBody>
          <a:bodyPr lIns="92075" tIns="46038" rIns="92075" bIns="46038">
            <a:spAutoFit/>
          </a:bodyPr>
          <a:lstStyle/>
          <a:p>
            <a:pPr>
              <a:lnSpc>
                <a:spcPct val="100000"/>
              </a:lnSpc>
              <a:spcBef>
                <a:spcPct val="50000"/>
              </a:spcBef>
              <a:buFont typeface="Wingdings" pitchFamily="2" charset="2"/>
              <a:buNone/>
            </a:pPr>
            <a:r>
              <a:rPr lang="en-US" sz="1000"/>
              <a:t>Stormtreat Inc, 2002</a:t>
            </a:r>
          </a:p>
        </p:txBody>
      </p:sp>
    </p:spTree>
  </p:cSld>
  <p:clrMapOvr>
    <a:masterClrMapping/>
  </p:clrMapOvr>
  <p:transition spd="med">
    <p:pull/>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t>Innovative BMPs - </a:t>
            </a:r>
            <a:r>
              <a:rPr lang="en-US" sz="2800"/>
              <a:t>Hydrodynamic</a:t>
            </a:r>
          </a:p>
        </p:txBody>
      </p:sp>
      <p:sp>
        <p:nvSpPr>
          <p:cNvPr id="146436" name="Rectangle 4"/>
          <p:cNvSpPr>
            <a:spLocks noGrp="1" noChangeArrowheads="1"/>
          </p:cNvSpPr>
          <p:nvPr>
            <p:ph type="body" sz="half" idx="1"/>
          </p:nvPr>
        </p:nvSpPr>
        <p:spPr>
          <a:xfrm>
            <a:off x="1143000" y="1828800"/>
            <a:ext cx="3810000" cy="4381500"/>
          </a:xfrm>
          <a:noFill/>
          <a:ln/>
        </p:spPr>
        <p:txBody>
          <a:bodyPr/>
          <a:lstStyle/>
          <a:p>
            <a:pPr algn="ctr">
              <a:buFont typeface="Wingdings" pitchFamily="2" charset="2"/>
              <a:buNone/>
            </a:pPr>
            <a:endParaRPr lang="en-US" sz="2400"/>
          </a:p>
          <a:p>
            <a:pPr algn="ctr"/>
            <a:r>
              <a:rPr lang="en-US" sz="2400"/>
              <a:t>Removal Efficiency:</a:t>
            </a:r>
          </a:p>
          <a:p>
            <a:pPr lvl="1"/>
            <a:r>
              <a:rPr lang="en-US" sz="2400"/>
              <a:t>50-80% average</a:t>
            </a:r>
          </a:p>
          <a:p>
            <a:pPr lvl="1"/>
            <a:r>
              <a:rPr lang="en-US" sz="2400"/>
              <a:t>80% design</a:t>
            </a:r>
          </a:p>
          <a:p>
            <a:r>
              <a:rPr lang="en-US" sz="2400"/>
              <a:t>Design Features:</a:t>
            </a:r>
          </a:p>
          <a:p>
            <a:pPr lvl="1"/>
            <a:r>
              <a:rPr lang="en-US" sz="2400"/>
              <a:t>small area</a:t>
            </a:r>
          </a:p>
          <a:p>
            <a:pPr lvl="1"/>
            <a:r>
              <a:rPr lang="en-US" sz="2400"/>
              <a:t>Oil and Grease control</a:t>
            </a:r>
          </a:p>
          <a:p>
            <a:r>
              <a:rPr lang="en-US" sz="2400"/>
              <a:t>Maintenance: moderate</a:t>
            </a:r>
          </a:p>
          <a:p>
            <a:r>
              <a:rPr lang="en-US" sz="2400"/>
              <a:t>Cost: moderate</a:t>
            </a:r>
          </a:p>
          <a:p>
            <a:pPr lvl="1"/>
            <a:endParaRPr lang="en-US" sz="2400"/>
          </a:p>
          <a:p>
            <a:endParaRPr lang="en-US" sz="2400"/>
          </a:p>
        </p:txBody>
      </p:sp>
      <p:pic>
        <p:nvPicPr>
          <p:cNvPr id="146437" name="Picture 5" descr="G:\Stormwater\UMass conference 2002\images\innovative BMP\vortechs unit.jpg"/>
          <p:cNvPicPr>
            <a:picLocks noChangeAspect="1" noChangeArrowheads="1"/>
          </p:cNvPicPr>
          <p:nvPr/>
        </p:nvPicPr>
        <p:blipFill>
          <a:blip r:embed="rId2"/>
          <a:srcRect/>
          <a:stretch>
            <a:fillRect/>
          </a:stretch>
        </p:blipFill>
        <p:spPr bwMode="auto">
          <a:xfrm>
            <a:off x="5105400" y="1676400"/>
            <a:ext cx="3795713" cy="4724400"/>
          </a:xfrm>
          <a:prstGeom prst="rect">
            <a:avLst/>
          </a:prstGeom>
          <a:noFill/>
        </p:spPr>
      </p:pic>
      <p:sp>
        <p:nvSpPr>
          <p:cNvPr id="146438" name="Text Box 6"/>
          <p:cNvSpPr txBox="1">
            <a:spLocks noChangeArrowheads="1"/>
          </p:cNvSpPr>
          <p:nvPr/>
        </p:nvSpPr>
        <p:spPr bwMode="auto">
          <a:xfrm>
            <a:off x="5486400" y="6400800"/>
            <a:ext cx="3657600" cy="244475"/>
          </a:xfrm>
          <a:prstGeom prst="rect">
            <a:avLst/>
          </a:prstGeom>
          <a:noFill/>
          <a:ln w="9525">
            <a:noFill/>
            <a:miter lim="800000"/>
            <a:headEnd/>
            <a:tailEnd/>
          </a:ln>
          <a:effectLst/>
        </p:spPr>
        <p:txBody>
          <a:bodyPr lIns="92075" tIns="46038" rIns="92075" bIns="46038">
            <a:spAutoFit/>
          </a:bodyPr>
          <a:lstStyle/>
          <a:p>
            <a:pPr>
              <a:lnSpc>
                <a:spcPct val="100000"/>
              </a:lnSpc>
              <a:spcBef>
                <a:spcPct val="50000"/>
              </a:spcBef>
              <a:buFont typeface="Wingdings" pitchFamily="2" charset="2"/>
              <a:buNone/>
            </a:pPr>
            <a:r>
              <a:rPr lang="en-US" sz="1000"/>
              <a:t>Vortechs Inc, 2002</a:t>
            </a:r>
          </a:p>
        </p:txBody>
      </p:sp>
    </p:spTree>
  </p:cSld>
  <p:clrMapOvr>
    <a:masterClrMapping/>
  </p:clrMapOvr>
  <p:transition spd="med">
    <p:pull/>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b="1" dirty="0"/>
              <a:t>Innovative BMPs – </a:t>
            </a:r>
            <a:r>
              <a:rPr lang="en-US" sz="3600" b="1" dirty="0"/>
              <a:t>Media Filtration</a:t>
            </a:r>
          </a:p>
        </p:txBody>
      </p:sp>
      <p:sp>
        <p:nvSpPr>
          <p:cNvPr id="147460" name="Rectangle 4"/>
          <p:cNvSpPr>
            <a:spLocks noGrp="1" noChangeArrowheads="1"/>
          </p:cNvSpPr>
          <p:nvPr>
            <p:ph type="body" sz="half" idx="1"/>
          </p:nvPr>
        </p:nvSpPr>
        <p:spPr>
          <a:xfrm>
            <a:off x="609600" y="1752600"/>
            <a:ext cx="4038600" cy="4381500"/>
          </a:xfrm>
          <a:noFill/>
          <a:ln/>
        </p:spPr>
        <p:txBody>
          <a:bodyPr/>
          <a:lstStyle/>
          <a:p>
            <a:r>
              <a:rPr lang="en-US" sz="2400" b="1" dirty="0">
                <a:solidFill>
                  <a:srgbClr val="FF0000"/>
                </a:solidFill>
              </a:rPr>
              <a:t>Removal Efficiency:</a:t>
            </a:r>
          </a:p>
          <a:p>
            <a:pPr lvl="1"/>
            <a:r>
              <a:rPr lang="en-US" sz="2400" b="1" dirty="0"/>
              <a:t>50-80% average</a:t>
            </a:r>
          </a:p>
          <a:p>
            <a:pPr lvl="1"/>
            <a:r>
              <a:rPr lang="en-US" sz="2400" b="1" dirty="0"/>
              <a:t>80% design</a:t>
            </a:r>
          </a:p>
          <a:p>
            <a:r>
              <a:rPr lang="en-US" sz="2400" b="1" dirty="0">
                <a:solidFill>
                  <a:srgbClr val="FF0000"/>
                </a:solidFill>
              </a:rPr>
              <a:t>Design Features:</a:t>
            </a:r>
          </a:p>
          <a:p>
            <a:pPr lvl="1"/>
            <a:r>
              <a:rPr lang="en-US" sz="2400" b="1" dirty="0"/>
              <a:t>small area</a:t>
            </a:r>
          </a:p>
          <a:p>
            <a:pPr lvl="1"/>
            <a:r>
              <a:rPr lang="en-US" sz="2400" b="1" dirty="0"/>
              <a:t>Oil and Grease control</a:t>
            </a:r>
          </a:p>
          <a:p>
            <a:r>
              <a:rPr lang="en-US" sz="2400" b="1" dirty="0">
                <a:solidFill>
                  <a:srgbClr val="FF0000"/>
                </a:solidFill>
              </a:rPr>
              <a:t>Maintenance: </a:t>
            </a:r>
            <a:r>
              <a:rPr lang="en-US" sz="2400" b="1" dirty="0"/>
              <a:t>moderate</a:t>
            </a:r>
          </a:p>
          <a:p>
            <a:r>
              <a:rPr lang="en-US" sz="2400" b="1" dirty="0">
                <a:solidFill>
                  <a:srgbClr val="FF0000"/>
                </a:solidFill>
              </a:rPr>
              <a:t>Cost: </a:t>
            </a:r>
            <a:r>
              <a:rPr lang="en-US" sz="2400" b="1" dirty="0"/>
              <a:t>moderate</a:t>
            </a:r>
          </a:p>
          <a:p>
            <a:pPr lvl="1"/>
            <a:endParaRPr lang="en-US" sz="2400" b="1" dirty="0"/>
          </a:p>
          <a:p>
            <a:endParaRPr lang="en-US" sz="2400" b="1" dirty="0"/>
          </a:p>
        </p:txBody>
      </p:sp>
      <p:pic>
        <p:nvPicPr>
          <p:cNvPr id="147461" name="Picture 5" descr="G:\Stormwater\UMass conference 2002\images\innovative BMP\stormfilter_lg[1].jpg"/>
          <p:cNvPicPr>
            <a:picLocks noChangeAspect="1" noChangeArrowheads="1"/>
          </p:cNvPicPr>
          <p:nvPr/>
        </p:nvPicPr>
        <p:blipFill>
          <a:blip r:embed="rId3"/>
          <a:srcRect/>
          <a:stretch>
            <a:fillRect/>
          </a:stretch>
        </p:blipFill>
        <p:spPr bwMode="auto">
          <a:xfrm>
            <a:off x="4724400" y="2286000"/>
            <a:ext cx="4057650" cy="3246438"/>
          </a:xfrm>
          <a:prstGeom prst="rect">
            <a:avLst/>
          </a:prstGeom>
          <a:noFill/>
        </p:spPr>
      </p:pic>
      <p:sp>
        <p:nvSpPr>
          <p:cNvPr id="147462" name="Text Box 6"/>
          <p:cNvSpPr txBox="1">
            <a:spLocks noChangeArrowheads="1"/>
          </p:cNvSpPr>
          <p:nvPr/>
        </p:nvSpPr>
        <p:spPr bwMode="auto">
          <a:xfrm>
            <a:off x="5486400" y="5562600"/>
            <a:ext cx="3657600" cy="244475"/>
          </a:xfrm>
          <a:prstGeom prst="rect">
            <a:avLst/>
          </a:prstGeom>
          <a:noFill/>
          <a:ln w="9525">
            <a:noFill/>
            <a:miter lim="800000"/>
            <a:headEnd/>
            <a:tailEnd/>
          </a:ln>
          <a:effectLst/>
        </p:spPr>
        <p:txBody>
          <a:bodyPr lIns="92075" tIns="46038" rIns="92075" bIns="46038">
            <a:spAutoFit/>
          </a:bodyPr>
          <a:lstStyle/>
          <a:p>
            <a:pPr>
              <a:lnSpc>
                <a:spcPct val="100000"/>
              </a:lnSpc>
              <a:spcBef>
                <a:spcPct val="50000"/>
              </a:spcBef>
              <a:buFont typeface="Wingdings" pitchFamily="2" charset="2"/>
              <a:buNone/>
            </a:pPr>
            <a:r>
              <a:rPr lang="en-US" sz="1000"/>
              <a:t>Stormwater Management Inc, 2002</a:t>
            </a:r>
          </a:p>
        </p:txBody>
      </p:sp>
    </p:spTree>
  </p:cSld>
  <p:clrMapOvr>
    <a:masterClrMapping/>
  </p:clrMapOvr>
  <p:transition spd="med">
    <p:pull/>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b="1" dirty="0"/>
              <a:t>Innovative BMPs – </a:t>
            </a:r>
            <a:r>
              <a:rPr lang="en-US" sz="3200" b="1" dirty="0"/>
              <a:t>Inlet Inserts</a:t>
            </a:r>
          </a:p>
        </p:txBody>
      </p:sp>
      <p:sp>
        <p:nvSpPr>
          <p:cNvPr id="148484" name="Rectangle 4"/>
          <p:cNvSpPr>
            <a:spLocks noGrp="1" noChangeArrowheads="1"/>
          </p:cNvSpPr>
          <p:nvPr>
            <p:ph type="body" sz="half" idx="1"/>
          </p:nvPr>
        </p:nvSpPr>
        <p:spPr>
          <a:xfrm>
            <a:off x="838200" y="1752600"/>
            <a:ext cx="4343400" cy="3886200"/>
          </a:xfrm>
          <a:noFill/>
          <a:ln/>
        </p:spPr>
        <p:txBody>
          <a:bodyPr/>
          <a:lstStyle/>
          <a:p>
            <a:r>
              <a:rPr lang="en-US" sz="2400" b="1" dirty="0">
                <a:solidFill>
                  <a:srgbClr val="FF0000"/>
                </a:solidFill>
              </a:rPr>
              <a:t>Removal Efficiency:</a:t>
            </a:r>
          </a:p>
          <a:p>
            <a:pPr lvl="1"/>
            <a:r>
              <a:rPr lang="en-US" sz="2400" b="1" dirty="0"/>
              <a:t>To be determined</a:t>
            </a:r>
          </a:p>
          <a:p>
            <a:r>
              <a:rPr lang="en-US" sz="2400" b="1" dirty="0">
                <a:solidFill>
                  <a:srgbClr val="FF0000"/>
                </a:solidFill>
              </a:rPr>
              <a:t>Design Features:</a:t>
            </a:r>
          </a:p>
          <a:p>
            <a:pPr lvl="1"/>
            <a:r>
              <a:rPr lang="en-US" sz="2400" b="1" dirty="0"/>
              <a:t>Retrofit</a:t>
            </a:r>
          </a:p>
          <a:p>
            <a:pPr lvl="1"/>
            <a:r>
              <a:rPr lang="en-US" sz="2400" b="1" dirty="0"/>
              <a:t>Construction</a:t>
            </a:r>
          </a:p>
          <a:p>
            <a:pPr lvl="1"/>
            <a:r>
              <a:rPr lang="en-US" sz="2400" b="1" dirty="0"/>
              <a:t>Oil and Grease control</a:t>
            </a:r>
          </a:p>
          <a:p>
            <a:r>
              <a:rPr lang="en-US" sz="2400" b="1" dirty="0">
                <a:solidFill>
                  <a:srgbClr val="FF0000"/>
                </a:solidFill>
              </a:rPr>
              <a:t>Maintenance: </a:t>
            </a:r>
            <a:r>
              <a:rPr lang="en-US" sz="2400" b="1" dirty="0"/>
              <a:t>moderate</a:t>
            </a:r>
          </a:p>
          <a:p>
            <a:r>
              <a:rPr lang="en-US" sz="2400" b="1" dirty="0">
                <a:solidFill>
                  <a:srgbClr val="FF0000"/>
                </a:solidFill>
              </a:rPr>
              <a:t>Cost: </a:t>
            </a:r>
            <a:r>
              <a:rPr lang="en-US" sz="2400" b="1" dirty="0"/>
              <a:t>moderate</a:t>
            </a:r>
          </a:p>
        </p:txBody>
      </p:sp>
      <p:pic>
        <p:nvPicPr>
          <p:cNvPr id="148485" name="Picture 5" descr="G:\Stormwater\UMass conference 2002\images\innovative BMP\prod_debris_capture.jpg"/>
          <p:cNvPicPr>
            <a:picLocks noChangeAspect="1" noChangeArrowheads="1"/>
          </p:cNvPicPr>
          <p:nvPr/>
        </p:nvPicPr>
        <p:blipFill>
          <a:blip r:embed="rId2"/>
          <a:srcRect/>
          <a:stretch>
            <a:fillRect/>
          </a:stretch>
        </p:blipFill>
        <p:spPr bwMode="auto">
          <a:xfrm>
            <a:off x="5486400" y="2667000"/>
            <a:ext cx="3530600" cy="2451100"/>
          </a:xfrm>
          <a:prstGeom prst="rect">
            <a:avLst/>
          </a:prstGeom>
          <a:noFill/>
        </p:spPr>
      </p:pic>
      <p:sp>
        <p:nvSpPr>
          <p:cNvPr id="148486" name="Text Box 6"/>
          <p:cNvSpPr txBox="1">
            <a:spLocks noChangeArrowheads="1"/>
          </p:cNvSpPr>
          <p:nvPr/>
        </p:nvSpPr>
        <p:spPr bwMode="auto">
          <a:xfrm>
            <a:off x="5486400" y="5257800"/>
            <a:ext cx="3657600" cy="244475"/>
          </a:xfrm>
          <a:prstGeom prst="rect">
            <a:avLst/>
          </a:prstGeom>
          <a:noFill/>
          <a:ln w="9525">
            <a:noFill/>
            <a:miter lim="800000"/>
            <a:headEnd/>
            <a:tailEnd/>
          </a:ln>
          <a:effectLst/>
        </p:spPr>
        <p:txBody>
          <a:bodyPr lIns="92075" tIns="46038" rIns="92075" bIns="46038">
            <a:spAutoFit/>
          </a:bodyPr>
          <a:lstStyle/>
          <a:p>
            <a:pPr>
              <a:lnSpc>
                <a:spcPct val="100000"/>
              </a:lnSpc>
              <a:spcBef>
                <a:spcPct val="50000"/>
              </a:spcBef>
              <a:buFont typeface="Wingdings" pitchFamily="2" charset="2"/>
              <a:buNone/>
            </a:pPr>
            <a:r>
              <a:rPr lang="en-US" sz="1000"/>
              <a:t>http://www.stormdrainsfilters.com, 2002</a:t>
            </a:r>
          </a:p>
        </p:txBody>
      </p:sp>
    </p:spTree>
  </p:cSld>
  <p:clrMapOvr>
    <a:masterClrMapping/>
  </p:clrMapOvr>
  <p:transition spd="med">
    <p:pull/>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ormAutofit/>
          </a:bodyPr>
          <a:lstStyle/>
          <a:p>
            <a:r>
              <a:rPr lang="en-US" sz="4000" b="1" dirty="0"/>
              <a:t>Water Quality Monitoring</a:t>
            </a:r>
            <a:endParaRPr lang="en-US" sz="2000" b="1" dirty="0"/>
          </a:p>
        </p:txBody>
      </p:sp>
      <p:sp>
        <p:nvSpPr>
          <p:cNvPr id="117763" name="Rectangle 3"/>
          <p:cNvSpPr>
            <a:spLocks noGrp="1" noChangeArrowheads="1"/>
          </p:cNvSpPr>
          <p:nvPr>
            <p:ph type="body" sz="half" idx="1"/>
          </p:nvPr>
        </p:nvSpPr>
        <p:spPr>
          <a:xfrm>
            <a:off x="609600" y="1981200"/>
            <a:ext cx="5257800" cy="4648200"/>
          </a:xfrm>
        </p:spPr>
        <p:txBody>
          <a:bodyPr/>
          <a:lstStyle/>
          <a:p>
            <a:r>
              <a:rPr lang="en-US" sz="1800" b="1" dirty="0"/>
              <a:t>Address technology review and approval barriers in policy and regulations;</a:t>
            </a:r>
          </a:p>
          <a:p>
            <a:pPr>
              <a:buFont typeface="Wingdings" pitchFamily="2" charset="2"/>
              <a:buNone/>
            </a:pPr>
            <a:endParaRPr lang="en-US" sz="1800" b="1" dirty="0"/>
          </a:p>
          <a:p>
            <a:r>
              <a:rPr lang="en-US" sz="1800" b="1" dirty="0"/>
              <a:t>Accept the performance tests and data from partner’s review to reduce subsequent review and approval time;</a:t>
            </a:r>
          </a:p>
          <a:p>
            <a:endParaRPr lang="en-US" sz="1800" b="1" dirty="0"/>
          </a:p>
          <a:p>
            <a:r>
              <a:rPr lang="en-US" sz="1800" b="1" dirty="0"/>
              <a:t>Use the Protocol for state-led initiatives, grants, and verification or certification programs; and</a:t>
            </a:r>
          </a:p>
          <a:p>
            <a:endParaRPr lang="en-US" sz="1800" b="1" dirty="0"/>
          </a:p>
          <a:p>
            <a:r>
              <a:rPr lang="en-US" sz="1800" b="1" dirty="0"/>
              <a:t>Share technology information with potential users in the public and private sectors using existing state supported programs</a:t>
            </a:r>
          </a:p>
        </p:txBody>
      </p:sp>
      <p:sp>
        <p:nvSpPr>
          <p:cNvPr id="117769" name="Rectangle 9"/>
          <p:cNvSpPr>
            <a:spLocks noChangeArrowheads="1"/>
          </p:cNvSpPr>
          <p:nvPr/>
        </p:nvSpPr>
        <p:spPr bwMode="auto">
          <a:xfrm>
            <a:off x="685800" y="1524000"/>
            <a:ext cx="7924800" cy="439738"/>
          </a:xfrm>
          <a:prstGeom prst="rect">
            <a:avLst/>
          </a:prstGeom>
          <a:noFill/>
          <a:ln w="9525">
            <a:noFill/>
            <a:miter lim="800000"/>
            <a:headEnd/>
            <a:tailEnd/>
          </a:ln>
          <a:effectLst/>
        </p:spPr>
        <p:txBody>
          <a:bodyPr lIns="92075" tIns="46038" rIns="92075" bIns="46038">
            <a:spAutoFit/>
          </a:bodyPr>
          <a:lstStyle/>
          <a:p>
            <a:pPr>
              <a:lnSpc>
                <a:spcPct val="95000"/>
              </a:lnSpc>
              <a:spcBef>
                <a:spcPct val="0"/>
              </a:spcBef>
              <a:buFont typeface="Wingdings" pitchFamily="2" charset="2"/>
              <a:buNone/>
            </a:pPr>
            <a:r>
              <a:rPr lang="en-US" sz="2400"/>
              <a:t>TARP- Technology Acceptance Reciprocity Program	</a:t>
            </a:r>
            <a:endParaRPr lang="en-US" sz="2000"/>
          </a:p>
        </p:txBody>
      </p:sp>
      <p:sp>
        <p:nvSpPr>
          <p:cNvPr id="117770" name="Rectangle 10"/>
          <p:cNvSpPr>
            <a:spLocks noChangeArrowheads="1"/>
          </p:cNvSpPr>
          <p:nvPr/>
        </p:nvSpPr>
        <p:spPr bwMode="auto">
          <a:xfrm>
            <a:off x="1447800" y="969963"/>
            <a:ext cx="9144000" cy="0"/>
          </a:xfrm>
          <a:prstGeom prst="rect">
            <a:avLst/>
          </a:prstGeom>
          <a:noFill/>
          <a:ln w="9525">
            <a:noFill/>
            <a:miter lim="800000"/>
            <a:headEnd/>
            <a:tailEnd/>
          </a:ln>
          <a:effectLst/>
        </p:spPr>
        <p:txBody>
          <a:bodyPr lIns="92075" tIns="46038" rIns="92075" bIns="46038">
            <a:spAutoFit/>
          </a:bodyPr>
          <a:lstStyle/>
          <a:p>
            <a:endParaRPr lang="en-US"/>
          </a:p>
        </p:txBody>
      </p:sp>
      <p:pic>
        <p:nvPicPr>
          <p:cNvPr id="117772" name="Picture 12" descr="Illinois"/>
          <p:cNvPicPr>
            <a:picLocks noChangeArrowheads="1"/>
          </p:cNvPicPr>
          <p:nvPr/>
        </p:nvPicPr>
        <p:blipFill>
          <a:blip r:embed="rId2"/>
          <a:srcRect/>
          <a:stretch>
            <a:fillRect/>
          </a:stretch>
        </p:blipFill>
        <p:spPr bwMode="auto">
          <a:xfrm>
            <a:off x="7010400" y="2514600"/>
            <a:ext cx="633413" cy="741363"/>
          </a:xfrm>
          <a:prstGeom prst="rect">
            <a:avLst/>
          </a:prstGeom>
          <a:noFill/>
        </p:spPr>
      </p:pic>
      <p:pic>
        <p:nvPicPr>
          <p:cNvPr id="117774" name="Picture 14" descr="Massachusetts"/>
          <p:cNvPicPr>
            <a:picLocks noChangeArrowheads="1"/>
          </p:cNvPicPr>
          <p:nvPr/>
        </p:nvPicPr>
        <p:blipFill>
          <a:blip r:embed="rId3"/>
          <a:srcRect/>
          <a:stretch>
            <a:fillRect/>
          </a:stretch>
        </p:blipFill>
        <p:spPr bwMode="auto">
          <a:xfrm>
            <a:off x="7643813" y="2535238"/>
            <a:ext cx="631825" cy="741362"/>
          </a:xfrm>
          <a:prstGeom prst="rect">
            <a:avLst/>
          </a:prstGeom>
          <a:noFill/>
        </p:spPr>
      </p:pic>
      <p:pic>
        <p:nvPicPr>
          <p:cNvPr id="117776" name="Picture 16" descr="California"/>
          <p:cNvPicPr>
            <a:picLocks noChangeArrowheads="1"/>
          </p:cNvPicPr>
          <p:nvPr/>
        </p:nvPicPr>
        <p:blipFill>
          <a:blip r:embed="rId4"/>
          <a:srcRect/>
          <a:stretch>
            <a:fillRect/>
          </a:stretch>
        </p:blipFill>
        <p:spPr bwMode="auto">
          <a:xfrm>
            <a:off x="7010400" y="3255963"/>
            <a:ext cx="633413" cy="741362"/>
          </a:xfrm>
          <a:prstGeom prst="rect">
            <a:avLst/>
          </a:prstGeom>
          <a:noFill/>
        </p:spPr>
      </p:pic>
      <p:pic>
        <p:nvPicPr>
          <p:cNvPr id="117778" name="Picture 18" descr="Pennsylvania"/>
          <p:cNvPicPr>
            <a:picLocks noChangeArrowheads="1"/>
          </p:cNvPicPr>
          <p:nvPr/>
        </p:nvPicPr>
        <p:blipFill>
          <a:blip r:embed="rId5"/>
          <a:srcRect/>
          <a:stretch>
            <a:fillRect/>
          </a:stretch>
        </p:blipFill>
        <p:spPr bwMode="auto">
          <a:xfrm>
            <a:off x="7643813" y="3255963"/>
            <a:ext cx="631825" cy="741362"/>
          </a:xfrm>
          <a:prstGeom prst="rect">
            <a:avLst/>
          </a:prstGeom>
          <a:noFill/>
        </p:spPr>
      </p:pic>
      <p:pic>
        <p:nvPicPr>
          <p:cNvPr id="117780" name="Picture 20" descr="New Jersey"/>
          <p:cNvPicPr>
            <a:picLocks noChangeArrowheads="1"/>
          </p:cNvPicPr>
          <p:nvPr/>
        </p:nvPicPr>
        <p:blipFill>
          <a:blip r:embed="rId6"/>
          <a:srcRect/>
          <a:stretch>
            <a:fillRect/>
          </a:stretch>
        </p:blipFill>
        <p:spPr bwMode="auto">
          <a:xfrm>
            <a:off x="7010400" y="3978275"/>
            <a:ext cx="633413" cy="741363"/>
          </a:xfrm>
          <a:prstGeom prst="rect">
            <a:avLst/>
          </a:prstGeom>
          <a:noFill/>
        </p:spPr>
      </p:pic>
      <p:pic>
        <p:nvPicPr>
          <p:cNvPr id="117782" name="Picture 22" descr="Virginia"/>
          <p:cNvPicPr>
            <a:picLocks noChangeArrowheads="1"/>
          </p:cNvPicPr>
          <p:nvPr/>
        </p:nvPicPr>
        <p:blipFill>
          <a:blip r:embed="rId7"/>
          <a:srcRect/>
          <a:stretch>
            <a:fillRect/>
          </a:stretch>
        </p:blipFill>
        <p:spPr bwMode="auto">
          <a:xfrm>
            <a:off x="7643813" y="3978275"/>
            <a:ext cx="631825" cy="739775"/>
          </a:xfrm>
          <a:prstGeom prst="rect">
            <a:avLst/>
          </a:prstGeom>
          <a:noFill/>
        </p:spPr>
      </p:pic>
      <p:pic>
        <p:nvPicPr>
          <p:cNvPr id="117784" name="Picture 24" descr="New York"/>
          <p:cNvPicPr>
            <a:picLocks noChangeArrowheads="1"/>
          </p:cNvPicPr>
          <p:nvPr/>
        </p:nvPicPr>
        <p:blipFill>
          <a:blip r:embed="rId8"/>
          <a:srcRect/>
          <a:stretch>
            <a:fillRect/>
          </a:stretch>
        </p:blipFill>
        <p:spPr bwMode="auto">
          <a:xfrm>
            <a:off x="7010400" y="4699000"/>
            <a:ext cx="633413" cy="741363"/>
          </a:xfrm>
          <a:prstGeom prst="rect">
            <a:avLst/>
          </a:prstGeom>
          <a:noFill/>
        </p:spPr>
      </p:pic>
      <p:pic>
        <p:nvPicPr>
          <p:cNvPr id="117786" name="Picture 26" descr="Maryland"/>
          <p:cNvPicPr>
            <a:picLocks noChangeAspect="1" noChangeArrowheads="1"/>
          </p:cNvPicPr>
          <p:nvPr/>
        </p:nvPicPr>
        <p:blipFill>
          <a:blip r:embed="rId9"/>
          <a:srcRect/>
          <a:stretch>
            <a:fillRect/>
          </a:stretch>
        </p:blipFill>
        <p:spPr bwMode="auto">
          <a:xfrm>
            <a:off x="7643813" y="4699000"/>
            <a:ext cx="631825" cy="733425"/>
          </a:xfrm>
          <a:prstGeom prst="rect">
            <a:avLst/>
          </a:prstGeom>
          <a:noFill/>
        </p:spPr>
      </p:pic>
      <p:pic>
        <p:nvPicPr>
          <p:cNvPr id="117789" name="Picture 29" descr="C:\Documents and Settings\winkler.CEERENET0\My Documents\Stormwater Reseach Activity\UMass conference 2002\images\logo_tceq.gif"/>
          <p:cNvPicPr>
            <a:picLocks noChangeAspect="1" noChangeArrowheads="1"/>
          </p:cNvPicPr>
          <p:nvPr/>
        </p:nvPicPr>
        <p:blipFill>
          <a:blip r:embed="rId10"/>
          <a:srcRect/>
          <a:stretch>
            <a:fillRect/>
          </a:stretch>
        </p:blipFill>
        <p:spPr bwMode="auto">
          <a:xfrm>
            <a:off x="7391400" y="5441950"/>
            <a:ext cx="630238" cy="762000"/>
          </a:xfrm>
          <a:prstGeom prst="rect">
            <a:avLst/>
          </a:prstGeom>
          <a:noFill/>
        </p:spPr>
      </p:pic>
      <p:sp>
        <p:nvSpPr>
          <p:cNvPr id="117790" name="Rectangle 30"/>
          <p:cNvSpPr>
            <a:spLocks noChangeArrowheads="1"/>
          </p:cNvSpPr>
          <p:nvPr/>
        </p:nvSpPr>
        <p:spPr bwMode="auto">
          <a:xfrm>
            <a:off x="8382000" y="2590800"/>
            <a:ext cx="623888" cy="2765425"/>
          </a:xfrm>
          <a:prstGeom prst="rect">
            <a:avLst/>
          </a:prstGeom>
          <a:noFill/>
          <a:ln w="9525">
            <a:noFill/>
            <a:miter lim="800000"/>
            <a:headEnd/>
            <a:tailEnd/>
          </a:ln>
          <a:effectLst/>
        </p:spPr>
        <p:txBody>
          <a:bodyPr lIns="92075" tIns="46038" rIns="92075" bIns="46038">
            <a:spAutoFit/>
          </a:bodyPr>
          <a:lstStyle/>
          <a:p>
            <a:pPr>
              <a:buFont typeface="Wingdings" pitchFamily="2" charset="2"/>
              <a:buNone/>
            </a:pPr>
            <a:r>
              <a:rPr lang="en-US" sz="1800"/>
              <a:t>CA</a:t>
            </a:r>
          </a:p>
          <a:p>
            <a:pPr>
              <a:buFont typeface="Wingdings" pitchFamily="2" charset="2"/>
              <a:buNone/>
            </a:pPr>
            <a:r>
              <a:rPr lang="en-US" sz="1800"/>
              <a:t>IL</a:t>
            </a:r>
          </a:p>
          <a:p>
            <a:pPr>
              <a:buFont typeface="Wingdings" pitchFamily="2" charset="2"/>
              <a:buNone/>
            </a:pPr>
            <a:r>
              <a:rPr lang="en-US" sz="1800"/>
              <a:t>MA</a:t>
            </a:r>
          </a:p>
          <a:p>
            <a:pPr>
              <a:buFont typeface="Wingdings" pitchFamily="2" charset="2"/>
              <a:buNone/>
            </a:pPr>
            <a:r>
              <a:rPr lang="en-US" sz="1800"/>
              <a:t>MD</a:t>
            </a:r>
          </a:p>
          <a:p>
            <a:pPr>
              <a:buFont typeface="Wingdings" pitchFamily="2" charset="2"/>
              <a:buNone/>
            </a:pPr>
            <a:r>
              <a:rPr lang="en-US" sz="1800"/>
              <a:t>NJ</a:t>
            </a:r>
          </a:p>
          <a:p>
            <a:pPr>
              <a:buFont typeface="Wingdings" pitchFamily="2" charset="2"/>
              <a:buNone/>
            </a:pPr>
            <a:r>
              <a:rPr lang="en-US" sz="1800"/>
              <a:t>NY</a:t>
            </a:r>
          </a:p>
          <a:p>
            <a:pPr>
              <a:buFont typeface="Wingdings" pitchFamily="2" charset="2"/>
              <a:buNone/>
            </a:pPr>
            <a:r>
              <a:rPr lang="en-US" sz="1800"/>
              <a:t>PA</a:t>
            </a:r>
          </a:p>
          <a:p>
            <a:pPr>
              <a:buFont typeface="Wingdings" pitchFamily="2" charset="2"/>
              <a:buNone/>
            </a:pPr>
            <a:r>
              <a:rPr lang="en-US" sz="1800"/>
              <a:t>VA</a:t>
            </a:r>
          </a:p>
          <a:p>
            <a:pPr>
              <a:buFont typeface="Wingdings" pitchFamily="2" charset="2"/>
              <a:buNone/>
            </a:pPr>
            <a:r>
              <a:rPr lang="en-US" sz="1800"/>
              <a:t>TX</a:t>
            </a:r>
          </a:p>
        </p:txBody>
      </p:sp>
    </p:spTree>
  </p:cSld>
  <p:clrMapOvr>
    <a:masterClrMapping/>
  </p:clrMapOvr>
  <p:transition spd="med">
    <p:pull/>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b="1" dirty="0"/>
              <a:t>Performance Verification - </a:t>
            </a:r>
            <a:r>
              <a:rPr lang="en-US" sz="3200" b="1" dirty="0"/>
              <a:t>TARP</a:t>
            </a:r>
          </a:p>
        </p:txBody>
      </p:sp>
      <p:sp>
        <p:nvSpPr>
          <p:cNvPr id="151555" name="Rectangle 3"/>
          <p:cNvSpPr>
            <a:spLocks noGrp="1" noChangeArrowheads="1"/>
          </p:cNvSpPr>
          <p:nvPr>
            <p:ph type="body" sz="half" idx="1"/>
          </p:nvPr>
        </p:nvSpPr>
        <p:spPr>
          <a:xfrm>
            <a:off x="533400" y="1676400"/>
            <a:ext cx="7467600" cy="4381500"/>
          </a:xfrm>
        </p:spPr>
        <p:txBody>
          <a:bodyPr/>
          <a:lstStyle/>
          <a:p>
            <a:r>
              <a:rPr lang="en-US" sz="2400" b="1" dirty="0">
                <a:solidFill>
                  <a:srgbClr val="FF0000"/>
                </a:solidFill>
                <a:cs typeface="Times New Roman" charset="0"/>
              </a:rPr>
              <a:t>Storm Event Criteria to Sample</a:t>
            </a:r>
          </a:p>
          <a:p>
            <a:pPr lvl="1">
              <a:buClr>
                <a:srgbClr val="FFCC66"/>
              </a:buClr>
              <a:buFont typeface="UniversalMath1 BT" pitchFamily="18" charset="2"/>
              <a:buChar char="2"/>
            </a:pPr>
            <a:r>
              <a:rPr lang="en-US" sz="1800" b="1" dirty="0"/>
              <a:t>More than 0.1 inch of total rainfall</a:t>
            </a:r>
            <a:r>
              <a:rPr lang="en-US" sz="1800" b="1" i="1" dirty="0"/>
              <a:t>.</a:t>
            </a:r>
            <a:endParaRPr lang="en-US" sz="1800" b="1" dirty="0"/>
          </a:p>
          <a:p>
            <a:pPr lvl="1">
              <a:buClr>
                <a:srgbClr val="FFCC66"/>
              </a:buClr>
              <a:buFont typeface="UniversalMath1 BT" pitchFamily="18" charset="2"/>
              <a:buChar char="2"/>
            </a:pPr>
            <a:r>
              <a:rPr lang="en-US" sz="1800" b="1" dirty="0"/>
              <a:t>A minimum inter-event period of 6 hours, where cessation of flow from the system begins the inter-event period.</a:t>
            </a:r>
          </a:p>
          <a:p>
            <a:pPr lvl="1">
              <a:buClr>
                <a:srgbClr val="FFCC66"/>
              </a:buClr>
              <a:buFont typeface="UniversalMath1 BT" pitchFamily="18" charset="2"/>
              <a:buChar char="2"/>
            </a:pPr>
            <a:r>
              <a:rPr lang="en-US" sz="1800" b="1" dirty="0"/>
              <a:t>Obtain flow-weighted composite samples covering a minimum of 70 % of the total storm flow, including as much of the first 20 % of the storm as possible.</a:t>
            </a:r>
          </a:p>
          <a:p>
            <a:pPr lvl="1">
              <a:buClr>
                <a:srgbClr val="FFCC66"/>
              </a:buClr>
              <a:buFont typeface="UniversalMath1 BT" pitchFamily="18" charset="2"/>
              <a:buChar char="2"/>
            </a:pPr>
            <a:r>
              <a:rPr lang="en-US" sz="1800" b="1" dirty="0"/>
              <a:t>A minimum of 10 water quality samples (i.e., 10 influent and 10 effluent samples) should be collected per storm event. </a:t>
            </a:r>
          </a:p>
          <a:p>
            <a:r>
              <a:rPr lang="en-US" sz="2400" b="1" dirty="0">
                <a:solidFill>
                  <a:srgbClr val="FF0000"/>
                </a:solidFill>
                <a:cs typeface="Times New Roman" charset="0"/>
              </a:rPr>
              <a:t>Determining a Representative Data Set</a:t>
            </a:r>
          </a:p>
          <a:p>
            <a:pPr lvl="1">
              <a:buClr>
                <a:srgbClr val="FFCC66"/>
              </a:buClr>
              <a:buFont typeface="UniversalMath1 BT" pitchFamily="18" charset="2"/>
              <a:buChar char="2"/>
            </a:pPr>
            <a:r>
              <a:rPr lang="en-US" sz="1800" b="1" dirty="0"/>
              <a:t>At least 50 % of the total annual rainfall must be sampled, for a minimum of 15 inches of precipitation and at least 15, but preferably 20, storms.</a:t>
            </a:r>
            <a:r>
              <a:rPr lang="en-US" sz="2000" b="1" dirty="0"/>
              <a:t> </a:t>
            </a:r>
          </a:p>
        </p:txBody>
      </p:sp>
    </p:spTree>
  </p:cSld>
  <p:clrMapOvr>
    <a:masterClrMapping/>
  </p:clrMapOvr>
  <p:transition spd="med">
    <p:pull/>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b="1" dirty="0"/>
              <a:t>Performance Verification - </a:t>
            </a:r>
            <a:r>
              <a:rPr lang="en-US" sz="3200" b="1" dirty="0"/>
              <a:t>TARP</a:t>
            </a:r>
          </a:p>
        </p:txBody>
      </p:sp>
      <p:sp>
        <p:nvSpPr>
          <p:cNvPr id="150531" name="Rectangle 3"/>
          <p:cNvSpPr>
            <a:spLocks noGrp="1" noChangeArrowheads="1"/>
          </p:cNvSpPr>
          <p:nvPr>
            <p:ph type="body" sz="half" idx="1"/>
          </p:nvPr>
        </p:nvSpPr>
        <p:spPr>
          <a:xfrm>
            <a:off x="1219200" y="1828800"/>
            <a:ext cx="5791200" cy="2332038"/>
          </a:xfrm>
          <a:noFill/>
          <a:ln/>
        </p:spPr>
        <p:txBody>
          <a:bodyPr>
            <a:spAutoFit/>
          </a:bodyPr>
          <a:lstStyle/>
          <a:p>
            <a:r>
              <a:rPr lang="en-US" sz="2400" b="1" dirty="0">
                <a:solidFill>
                  <a:srgbClr val="FF0000"/>
                </a:solidFill>
                <a:cs typeface="Times New Roman" charset="0"/>
              </a:rPr>
              <a:t>Storm water Sampling Locations</a:t>
            </a:r>
          </a:p>
          <a:p>
            <a:pPr lvl="1"/>
            <a:r>
              <a:rPr lang="en-US" sz="1600" b="1" dirty="0">
                <a:cs typeface="Times New Roman" charset="0"/>
              </a:rPr>
              <a:t>Sampling locations for storm water BMPs should be taken at inlet and outlet</a:t>
            </a:r>
            <a:r>
              <a:rPr lang="en-US" sz="1800" b="1" dirty="0">
                <a:cs typeface="Times New Roman" charset="0"/>
              </a:rPr>
              <a:t>.</a:t>
            </a:r>
          </a:p>
          <a:p>
            <a:pPr lvl="1">
              <a:buFontTx/>
              <a:buNone/>
            </a:pPr>
            <a:endParaRPr lang="en-US" sz="1800" b="1" dirty="0">
              <a:cs typeface="Times New Roman" charset="0"/>
            </a:endParaRPr>
          </a:p>
          <a:p>
            <a:r>
              <a:rPr lang="en-US" sz="2400" b="1" dirty="0">
                <a:solidFill>
                  <a:srgbClr val="FF0000"/>
                </a:solidFill>
                <a:cs typeface="Times New Roman" charset="0"/>
              </a:rPr>
              <a:t>Sampling Methods</a:t>
            </a:r>
          </a:p>
          <a:p>
            <a:pPr lvl="1"/>
            <a:r>
              <a:rPr lang="en-US" sz="1600" b="1" dirty="0">
                <a:cs typeface="Times New Roman" charset="0"/>
              </a:rPr>
              <a:t>Programmable automatic flow samplers with continuous flow measurements should be used </a:t>
            </a:r>
          </a:p>
        </p:txBody>
      </p:sp>
      <p:pic>
        <p:nvPicPr>
          <p:cNvPr id="150536" name="Picture 8" descr="D:\UMass conference 2002\images\sampling.jpg"/>
          <p:cNvPicPr>
            <a:picLocks noChangeAspect="1" noChangeArrowheads="1"/>
          </p:cNvPicPr>
          <p:nvPr/>
        </p:nvPicPr>
        <p:blipFill>
          <a:blip r:embed="rId2"/>
          <a:srcRect/>
          <a:stretch>
            <a:fillRect/>
          </a:stretch>
        </p:blipFill>
        <p:spPr bwMode="auto">
          <a:xfrm>
            <a:off x="7086600" y="1828800"/>
            <a:ext cx="1838325" cy="1838325"/>
          </a:xfrm>
          <a:prstGeom prst="rect">
            <a:avLst/>
          </a:prstGeom>
          <a:noFill/>
        </p:spPr>
      </p:pic>
      <p:sp>
        <p:nvSpPr>
          <p:cNvPr id="150537" name="Rectangle 9"/>
          <p:cNvSpPr>
            <a:spLocks noChangeArrowheads="1"/>
          </p:cNvSpPr>
          <p:nvPr/>
        </p:nvSpPr>
        <p:spPr bwMode="auto">
          <a:xfrm>
            <a:off x="1219200" y="4114800"/>
            <a:ext cx="7543800" cy="2324355"/>
          </a:xfrm>
          <a:prstGeom prst="rect">
            <a:avLst/>
          </a:prstGeom>
          <a:noFill/>
          <a:ln w="9525">
            <a:noFill/>
            <a:miter lim="800000"/>
            <a:headEnd/>
            <a:tailEnd/>
          </a:ln>
          <a:effectLst/>
        </p:spPr>
        <p:txBody>
          <a:bodyPr lIns="92075" tIns="46038" rIns="92075" bIns="46038">
            <a:spAutoFit/>
          </a:bodyPr>
          <a:lstStyle/>
          <a:p>
            <a:pPr marL="747713" lvl="1" indent="-290513">
              <a:lnSpc>
                <a:spcPct val="100000"/>
              </a:lnSpc>
              <a:spcBef>
                <a:spcPct val="50000"/>
              </a:spcBef>
              <a:buSzTx/>
              <a:buFontTx/>
              <a:buChar char="–"/>
            </a:pPr>
            <a:r>
              <a:rPr lang="en-US" sz="1600" b="1" dirty="0">
                <a:cs typeface="Times New Roman" charset="0"/>
              </a:rPr>
              <a:t>Grab samples used for: pH, temperature, cyanide, total phenols, residual chlorine, oil and grease, total petroleum hydrocarbons (TPH), </a:t>
            </a:r>
            <a:r>
              <a:rPr lang="en-US" sz="1600" b="1" i="1" dirty="0">
                <a:cs typeface="Times New Roman" charset="0"/>
              </a:rPr>
              <a:t>E coli</a:t>
            </a:r>
            <a:r>
              <a:rPr lang="en-US" sz="1600" b="1" dirty="0">
                <a:cs typeface="Times New Roman" charset="0"/>
              </a:rPr>
              <a:t>, total </a:t>
            </a:r>
            <a:r>
              <a:rPr lang="en-US" sz="1600" b="1" dirty="0" err="1">
                <a:cs typeface="Times New Roman" charset="0"/>
              </a:rPr>
              <a:t>coliform</a:t>
            </a:r>
            <a:r>
              <a:rPr lang="en-US" sz="1600" b="1" dirty="0">
                <a:cs typeface="Times New Roman" charset="0"/>
              </a:rPr>
              <a:t>, fecal </a:t>
            </a:r>
            <a:r>
              <a:rPr lang="en-US" sz="1600" b="1" dirty="0" err="1">
                <a:cs typeface="Times New Roman" charset="0"/>
              </a:rPr>
              <a:t>coliform</a:t>
            </a:r>
            <a:r>
              <a:rPr lang="en-US" sz="1600" b="1" dirty="0">
                <a:cs typeface="Times New Roman" charset="0"/>
              </a:rPr>
              <a:t> and streptococci, and </a:t>
            </a:r>
            <a:r>
              <a:rPr lang="en-US" sz="1600" b="1" dirty="0" err="1">
                <a:cs typeface="Times New Roman" charset="0"/>
              </a:rPr>
              <a:t>enterococci</a:t>
            </a:r>
            <a:r>
              <a:rPr lang="en-US" sz="1600" b="1" dirty="0">
                <a:cs typeface="Times New Roman" charset="0"/>
              </a:rPr>
              <a:t>.</a:t>
            </a:r>
            <a:r>
              <a:rPr lang="en-US" sz="1400" b="1" dirty="0">
                <a:cs typeface="Times New Roman" charset="0"/>
              </a:rPr>
              <a:t> </a:t>
            </a:r>
          </a:p>
          <a:p>
            <a:pPr>
              <a:lnSpc>
                <a:spcPct val="100000"/>
              </a:lnSpc>
              <a:spcBef>
                <a:spcPct val="50000"/>
              </a:spcBef>
              <a:buFont typeface="Wingdings" pitchFamily="2" charset="2"/>
              <a:buChar char="§"/>
            </a:pPr>
            <a:r>
              <a:rPr lang="en-US" sz="2400" b="1" dirty="0">
                <a:solidFill>
                  <a:srgbClr val="FF0000"/>
                </a:solidFill>
                <a:cs typeface="Times New Roman" charset="0"/>
              </a:rPr>
              <a:t> Storm water Flow Measurement Methods</a:t>
            </a:r>
          </a:p>
          <a:p>
            <a:pPr marL="747713" lvl="1" indent="-290513">
              <a:lnSpc>
                <a:spcPct val="100000"/>
              </a:lnSpc>
              <a:spcBef>
                <a:spcPct val="50000"/>
              </a:spcBef>
              <a:buSzTx/>
              <a:buFontTx/>
              <a:buChar char="–"/>
            </a:pPr>
            <a:r>
              <a:rPr lang="en-US" sz="1800" b="1" dirty="0">
                <a:cs typeface="Times New Roman" charset="0"/>
              </a:rPr>
              <a:t>Primary and secondary flow measurement devices are required.</a:t>
            </a:r>
          </a:p>
        </p:txBody>
      </p:sp>
    </p:spTree>
  </p:cSld>
  <p:clrMapOvr>
    <a:masterClrMapping/>
  </p:clrMapOvr>
  <p:transition spd="med">
    <p:pull/>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b="1" dirty="0"/>
              <a:t>Performance Verification - </a:t>
            </a:r>
            <a:r>
              <a:rPr lang="en-US" sz="3200" b="1" dirty="0"/>
              <a:t>TARP</a:t>
            </a:r>
          </a:p>
        </p:txBody>
      </p:sp>
      <p:sp>
        <p:nvSpPr>
          <p:cNvPr id="152579" name="Rectangle 3"/>
          <p:cNvSpPr>
            <a:spLocks noGrp="1" noChangeArrowheads="1"/>
          </p:cNvSpPr>
          <p:nvPr>
            <p:ph type="body" sz="half" idx="1"/>
          </p:nvPr>
        </p:nvSpPr>
        <p:spPr>
          <a:xfrm>
            <a:off x="1143000" y="1790700"/>
            <a:ext cx="5410200" cy="4381500"/>
          </a:xfrm>
        </p:spPr>
        <p:txBody>
          <a:bodyPr/>
          <a:lstStyle/>
          <a:p>
            <a:pPr>
              <a:lnSpc>
                <a:spcPct val="90000"/>
              </a:lnSpc>
            </a:pPr>
            <a:r>
              <a:rPr lang="en-US" sz="2400" b="1" dirty="0">
                <a:solidFill>
                  <a:srgbClr val="FF0000"/>
                </a:solidFill>
                <a:cs typeface="Times New Roman" charset="0"/>
              </a:rPr>
              <a:t>Sample Data Quality Assurance and Control</a:t>
            </a:r>
          </a:p>
          <a:p>
            <a:pPr marL="862013" lvl="1" indent="-347663">
              <a:lnSpc>
                <a:spcPct val="90000"/>
              </a:lnSpc>
              <a:buFontTx/>
              <a:buChar char="-"/>
            </a:pPr>
            <a:r>
              <a:rPr lang="en-US" sz="2400" b="1" dirty="0">
                <a:latin typeface="Symbol" pitchFamily="18" charset="2"/>
                <a:cs typeface="Times New Roman" charset="0"/>
              </a:rPr>
              <a:t> </a:t>
            </a:r>
            <a:r>
              <a:rPr lang="en-US" sz="2000" b="1" dirty="0">
                <a:cs typeface="Times New Roman" charset="0"/>
              </a:rPr>
              <a:t>Equipment decontamination,</a:t>
            </a:r>
          </a:p>
          <a:p>
            <a:pPr marL="862013" lvl="1" indent="-347663">
              <a:lnSpc>
                <a:spcPct val="90000"/>
              </a:lnSpc>
              <a:buFontTx/>
              <a:buChar char="-"/>
            </a:pPr>
            <a:r>
              <a:rPr lang="en-US" sz="2000" b="1" dirty="0">
                <a:latin typeface="Symbol" pitchFamily="18" charset="2"/>
                <a:cs typeface="Times New Roman" charset="0"/>
              </a:rPr>
              <a:t> </a:t>
            </a:r>
            <a:r>
              <a:rPr lang="en-US" sz="2000" b="1" dirty="0">
                <a:cs typeface="Times New Roman" charset="0"/>
              </a:rPr>
              <a:t>Preservation,</a:t>
            </a:r>
          </a:p>
          <a:p>
            <a:pPr marL="862013" lvl="1" indent="-347663">
              <a:lnSpc>
                <a:spcPct val="90000"/>
              </a:lnSpc>
              <a:buFontTx/>
              <a:buChar char="-"/>
            </a:pPr>
            <a:r>
              <a:rPr lang="en-US" sz="2000" b="1" dirty="0">
                <a:latin typeface="Symbol" pitchFamily="18" charset="2"/>
                <a:cs typeface="Times New Roman" charset="0"/>
              </a:rPr>
              <a:t> </a:t>
            </a:r>
            <a:r>
              <a:rPr lang="en-US" sz="2000" b="1" dirty="0">
                <a:cs typeface="Times New Roman" charset="0"/>
              </a:rPr>
              <a:t>Holding time,</a:t>
            </a:r>
          </a:p>
          <a:p>
            <a:pPr marL="862013" lvl="1" indent="-347663">
              <a:lnSpc>
                <a:spcPct val="90000"/>
              </a:lnSpc>
              <a:buFontTx/>
              <a:buChar char="-"/>
            </a:pPr>
            <a:r>
              <a:rPr lang="en-US" sz="2000" b="1" dirty="0">
                <a:latin typeface="Symbol" pitchFamily="18" charset="2"/>
                <a:cs typeface="Times New Roman" charset="0"/>
              </a:rPr>
              <a:t> </a:t>
            </a:r>
            <a:r>
              <a:rPr lang="en-US" sz="2000" b="1" dirty="0">
                <a:cs typeface="Times New Roman" charset="0"/>
              </a:rPr>
              <a:t>Volume,</a:t>
            </a:r>
          </a:p>
          <a:p>
            <a:pPr marL="862013" lvl="1" indent="-347663">
              <a:lnSpc>
                <a:spcPct val="90000"/>
              </a:lnSpc>
              <a:buFontTx/>
              <a:buChar char="-"/>
            </a:pPr>
            <a:r>
              <a:rPr lang="en-US" sz="2000" b="1" dirty="0">
                <a:latin typeface="Symbol" pitchFamily="18" charset="2"/>
                <a:cs typeface="Times New Roman" charset="0"/>
              </a:rPr>
              <a:t> </a:t>
            </a:r>
            <a:r>
              <a:rPr lang="en-US" sz="2000" b="1" dirty="0">
                <a:cs typeface="Times New Roman" charset="0"/>
              </a:rPr>
              <a:t>QC samples (spikes, blanks, splits, and field and lab duplicates), </a:t>
            </a:r>
            <a:r>
              <a:rPr lang="en-US" sz="2000" b="1" dirty="0">
                <a:latin typeface="Symbol" pitchFamily="18" charset="2"/>
                <a:cs typeface="Times New Roman" charset="0"/>
              </a:rPr>
              <a:t> </a:t>
            </a:r>
          </a:p>
          <a:p>
            <a:pPr marL="862013" lvl="1" indent="-347663">
              <a:lnSpc>
                <a:spcPct val="90000"/>
              </a:lnSpc>
              <a:buFontTx/>
              <a:buChar char="-"/>
            </a:pPr>
            <a:r>
              <a:rPr lang="en-US" sz="2000" b="1" dirty="0">
                <a:cs typeface="Times New Roman" charset="0"/>
              </a:rPr>
              <a:t> QA on sampling equipment</a:t>
            </a:r>
          </a:p>
          <a:p>
            <a:pPr marL="862013" lvl="1" indent="-347663">
              <a:lnSpc>
                <a:spcPct val="90000"/>
              </a:lnSpc>
              <a:buFontTx/>
              <a:buChar char="-"/>
            </a:pPr>
            <a:r>
              <a:rPr lang="en-US" sz="2000" b="1" dirty="0">
                <a:latin typeface="Symbol" pitchFamily="18" charset="2"/>
                <a:cs typeface="Times New Roman" charset="0"/>
              </a:rPr>
              <a:t> </a:t>
            </a:r>
            <a:r>
              <a:rPr lang="en-US" sz="2000" b="1" dirty="0">
                <a:cs typeface="Times New Roman" charset="0"/>
              </a:rPr>
              <a:t>Packaging and shipping,</a:t>
            </a:r>
          </a:p>
          <a:p>
            <a:pPr marL="862013" lvl="1" indent="-347663">
              <a:lnSpc>
                <a:spcPct val="90000"/>
              </a:lnSpc>
              <a:buFontTx/>
              <a:buChar char="-"/>
            </a:pPr>
            <a:r>
              <a:rPr lang="en-US" sz="2000" b="1" dirty="0">
                <a:latin typeface="Symbol" pitchFamily="18" charset="2"/>
                <a:cs typeface="Times New Roman" charset="0"/>
              </a:rPr>
              <a:t> </a:t>
            </a:r>
            <a:r>
              <a:rPr lang="en-US" sz="2000" b="1" dirty="0">
                <a:cs typeface="Times New Roman" charset="0"/>
              </a:rPr>
              <a:t>Identification and labeling, and</a:t>
            </a:r>
          </a:p>
          <a:p>
            <a:pPr marL="862013" lvl="1" indent="-347663">
              <a:lnSpc>
                <a:spcPct val="90000"/>
              </a:lnSpc>
              <a:buFontTx/>
              <a:buChar char="-"/>
            </a:pPr>
            <a:r>
              <a:rPr lang="en-US" sz="2000" b="1" dirty="0">
                <a:latin typeface="Symbol" pitchFamily="18" charset="2"/>
                <a:cs typeface="Times New Roman" charset="0"/>
              </a:rPr>
              <a:t> </a:t>
            </a:r>
            <a:r>
              <a:rPr lang="en-US" sz="2000" b="1" dirty="0">
                <a:cs typeface="Times New Roman" charset="0"/>
              </a:rPr>
              <a:t>Chain-of-custody.</a:t>
            </a:r>
          </a:p>
          <a:p>
            <a:pPr>
              <a:lnSpc>
                <a:spcPct val="90000"/>
              </a:lnSpc>
            </a:pPr>
            <a:endParaRPr lang="en-US" sz="2000" b="1" dirty="0"/>
          </a:p>
        </p:txBody>
      </p:sp>
      <p:pic>
        <p:nvPicPr>
          <p:cNvPr id="152582" name="Picture 6" descr="\\Ceerenet\Shared\Stormwater\UMass conference 2002\images\monitoring\rockport calibration.jpg"/>
          <p:cNvPicPr>
            <a:picLocks noChangeAspect="1" noChangeArrowheads="1"/>
          </p:cNvPicPr>
          <p:nvPr/>
        </p:nvPicPr>
        <p:blipFill>
          <a:blip r:embed="rId2"/>
          <a:srcRect/>
          <a:stretch>
            <a:fillRect/>
          </a:stretch>
        </p:blipFill>
        <p:spPr bwMode="auto">
          <a:xfrm>
            <a:off x="6934200" y="1981200"/>
            <a:ext cx="1884363" cy="2514600"/>
          </a:xfrm>
          <a:prstGeom prst="rect">
            <a:avLst/>
          </a:prstGeom>
          <a:noFill/>
        </p:spPr>
      </p:pic>
    </p:spTree>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Hydrologic Cycle</a:t>
            </a:r>
          </a:p>
        </p:txBody>
      </p:sp>
      <p:pic>
        <p:nvPicPr>
          <p:cNvPr id="49165" name="Picture 13" descr="E:\UMass conference 2002\images\Hyd_cycle.jpg"/>
          <p:cNvPicPr>
            <a:picLocks noChangeAspect="1" noChangeArrowheads="1"/>
          </p:cNvPicPr>
          <p:nvPr/>
        </p:nvPicPr>
        <p:blipFill>
          <a:blip r:embed="rId2"/>
          <a:srcRect/>
          <a:stretch>
            <a:fillRect/>
          </a:stretch>
        </p:blipFill>
        <p:spPr bwMode="auto">
          <a:xfrm>
            <a:off x="2286000" y="2057400"/>
            <a:ext cx="5600700" cy="3937000"/>
          </a:xfrm>
          <a:prstGeom prst="rect">
            <a:avLst/>
          </a:prstGeom>
          <a:noFill/>
        </p:spPr>
      </p:pic>
      <p:sp>
        <p:nvSpPr>
          <p:cNvPr id="4" name="Slide Number Placeholder 3"/>
          <p:cNvSpPr>
            <a:spLocks noGrp="1"/>
          </p:cNvSpPr>
          <p:nvPr>
            <p:ph type="sldNum" sz="quarter" idx="12"/>
          </p:nvPr>
        </p:nvSpPr>
        <p:spPr/>
        <p:txBody>
          <a:bodyPr/>
          <a:lstStyle/>
          <a:p>
            <a:fld id="{042AED99-7FB4-404E-8A97-64753DCE42EC}" type="slidenum">
              <a:rPr kumimoji="0" lang="en-US" smtClean="0"/>
              <a:pPr/>
              <a:t>5</a:t>
            </a:fld>
            <a:endParaRPr kumimoji="0" lang="en-US"/>
          </a:p>
        </p:txBody>
      </p:sp>
    </p:spTree>
  </p:cSld>
  <p:clrMapOvr>
    <a:masterClrMapping/>
  </p:clrMapOvr>
  <p:transition spd="med">
    <p:pull/>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b="1" dirty="0"/>
              <a:t>Performance Verification - </a:t>
            </a:r>
            <a:r>
              <a:rPr lang="en-US" sz="3200" b="1" dirty="0"/>
              <a:t>TARP</a:t>
            </a:r>
          </a:p>
        </p:txBody>
      </p:sp>
      <p:sp>
        <p:nvSpPr>
          <p:cNvPr id="153603" name="Rectangle 3"/>
          <p:cNvSpPr>
            <a:spLocks noGrp="1" noChangeArrowheads="1"/>
          </p:cNvSpPr>
          <p:nvPr>
            <p:ph type="body" sz="half" idx="1"/>
          </p:nvPr>
        </p:nvSpPr>
        <p:spPr>
          <a:xfrm>
            <a:off x="914400" y="1828800"/>
            <a:ext cx="7543800" cy="4381500"/>
          </a:xfrm>
        </p:spPr>
        <p:txBody>
          <a:bodyPr/>
          <a:lstStyle/>
          <a:p>
            <a:pPr marL="509588" indent="-509588">
              <a:buFont typeface="Wingdings" pitchFamily="2" charset="2"/>
              <a:buNone/>
            </a:pPr>
            <a:r>
              <a:rPr lang="en-US" sz="2000" b="1" dirty="0">
                <a:solidFill>
                  <a:srgbClr val="FF0000"/>
                </a:solidFill>
                <a:cs typeface="Times New Roman" charset="0"/>
              </a:rPr>
              <a:t>Calculating BMP Efficiencies (ASCE BMP Efficiencies Task 3.1)</a:t>
            </a:r>
          </a:p>
          <a:p>
            <a:pPr marL="509588" indent="-509588">
              <a:buFont typeface="Wingdings" pitchFamily="2" charset="2"/>
              <a:buNone/>
            </a:pPr>
            <a:endParaRPr lang="en-US" sz="2000" b="1" dirty="0">
              <a:cs typeface="Times New Roman" charset="0"/>
            </a:endParaRPr>
          </a:p>
          <a:p>
            <a:pPr marL="509588" indent="-509588"/>
            <a:r>
              <a:rPr lang="en-US" sz="1800" b="1" dirty="0">
                <a:cs typeface="Times New Roman" charset="0"/>
              </a:rPr>
              <a:t>Process efficiencies or removal rates should be determined from influent and effluent contaminant concentration and flow data.</a:t>
            </a:r>
          </a:p>
          <a:p>
            <a:pPr marL="509588" indent="-509588">
              <a:buFont typeface="Wingdings" pitchFamily="2" charset="2"/>
              <a:buNone/>
            </a:pPr>
            <a:endParaRPr lang="en-US" sz="1800" b="1" dirty="0">
              <a:cs typeface="Times New Roman" charset="0"/>
            </a:endParaRPr>
          </a:p>
          <a:p>
            <a:pPr marL="971550" lvl="1" indent="-347663"/>
            <a:r>
              <a:rPr lang="en-US" sz="1800" b="1" dirty="0">
                <a:cs typeface="Times New Roman" charset="0"/>
              </a:rPr>
              <a:t>Efficiency Ratio, </a:t>
            </a:r>
          </a:p>
          <a:p>
            <a:pPr marL="971550" lvl="1" indent="-347663"/>
            <a:r>
              <a:rPr lang="en-US" sz="1800" b="1" dirty="0">
                <a:cs typeface="Times New Roman" charset="0"/>
              </a:rPr>
              <a:t>Summation of Loads, </a:t>
            </a:r>
          </a:p>
          <a:p>
            <a:pPr marL="971550" lvl="1" indent="-347663"/>
            <a:r>
              <a:rPr lang="en-US" sz="1800" b="1" dirty="0">
                <a:cs typeface="Times New Roman" charset="0"/>
              </a:rPr>
              <a:t>Regression of Loads, </a:t>
            </a:r>
          </a:p>
          <a:p>
            <a:pPr marL="971550" lvl="1" indent="-347663"/>
            <a:r>
              <a:rPr lang="en-US" sz="1800" b="1" dirty="0">
                <a:cs typeface="Times New Roman" charset="0"/>
              </a:rPr>
              <a:t>Mean Concentration, and </a:t>
            </a:r>
          </a:p>
          <a:p>
            <a:pPr marL="971550" lvl="1" indent="-347663"/>
            <a:r>
              <a:rPr lang="en-US" sz="1800" b="1" dirty="0">
                <a:cs typeface="Times New Roman" charset="0"/>
              </a:rPr>
              <a:t>Efficiency of Individual Storm Loads.</a:t>
            </a:r>
          </a:p>
          <a:p>
            <a:pPr marL="971550" lvl="1" indent="-347663">
              <a:buFontTx/>
              <a:buNone/>
            </a:pPr>
            <a:r>
              <a:rPr lang="en-US" sz="1400" b="1" i="1" dirty="0">
                <a:cs typeface="Times New Roman" charset="0"/>
              </a:rPr>
              <a:t>Note: The Efficiency Ratio method is preferred.</a:t>
            </a:r>
            <a:endParaRPr lang="en-US" sz="1400" b="1" dirty="0">
              <a:cs typeface="Times New Roman" charset="0"/>
            </a:endParaRPr>
          </a:p>
          <a:p>
            <a:pPr marL="509588" indent="-509588">
              <a:buFont typeface="Wingdings" pitchFamily="2" charset="2"/>
              <a:buNone/>
            </a:pPr>
            <a:endParaRPr lang="en-US" sz="1400" b="1" dirty="0"/>
          </a:p>
        </p:txBody>
      </p:sp>
      <p:pic>
        <p:nvPicPr>
          <p:cNvPr id="153614" name="Picture 14"/>
          <p:cNvPicPr>
            <a:picLocks noChangeAspect="1" noChangeArrowheads="1"/>
          </p:cNvPicPr>
          <p:nvPr/>
        </p:nvPicPr>
        <p:blipFill>
          <a:blip r:embed="rId2"/>
          <a:srcRect/>
          <a:stretch>
            <a:fillRect/>
          </a:stretch>
        </p:blipFill>
        <p:spPr bwMode="auto">
          <a:xfrm>
            <a:off x="6096000" y="3352800"/>
            <a:ext cx="2807811" cy="2438400"/>
          </a:xfrm>
          <a:prstGeom prst="rect">
            <a:avLst/>
          </a:prstGeom>
          <a:noFill/>
          <a:ln w="9525">
            <a:noFill/>
            <a:miter lim="800000"/>
            <a:headEnd/>
            <a:tailEnd/>
          </a:ln>
          <a:effectLst/>
        </p:spPr>
      </p:pic>
    </p:spTree>
  </p:cSld>
  <p:clrMapOvr>
    <a:masterClrMapping/>
  </p:clrMapOvr>
  <p:transition spd="med">
    <p:pull/>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Pollutant Levels</a:t>
            </a:r>
          </a:p>
        </p:txBody>
      </p:sp>
      <p:sp>
        <p:nvSpPr>
          <p:cNvPr id="3" name="Content Placeholder 2"/>
          <p:cNvSpPr>
            <a:spLocks noGrp="1"/>
          </p:cNvSpPr>
          <p:nvPr>
            <p:ph idx="1"/>
          </p:nvPr>
        </p:nvSpPr>
        <p:spPr/>
        <p:txBody>
          <a:bodyPr>
            <a:normAutofit fontScale="92500" lnSpcReduction="20000"/>
          </a:bodyPr>
          <a:lstStyle/>
          <a:p>
            <a:r>
              <a:rPr lang="en-US" dirty="0"/>
              <a:t>Pollutants in storm water include solids, oxygen-consuming materials, nutrients, hydrocarbons, heavy metals and trace organics, and bacteria.</a:t>
            </a:r>
          </a:p>
          <a:p>
            <a:r>
              <a:rPr lang="en-US" dirty="0"/>
              <a:t>The average quality of ‘clean’ and ‘dirty’ catchments can vary by a factor of ten, and the variation in quality between storm water events for any single catchment can vary by a factor of three (Ellis, 1986)</a:t>
            </a:r>
          </a:p>
          <a:p>
            <a:r>
              <a:rPr lang="en-US" dirty="0"/>
              <a:t> Runoff quality will depend upon a number of factors, including:</a:t>
            </a:r>
          </a:p>
          <a:p>
            <a:pPr lvl="1">
              <a:buNone/>
            </a:pPr>
            <a:r>
              <a:rPr lang="en-US" dirty="0"/>
              <a:t>• geographical location</a:t>
            </a:r>
          </a:p>
          <a:p>
            <a:pPr lvl="1">
              <a:buNone/>
            </a:pPr>
            <a:r>
              <a:rPr lang="en-US" dirty="0"/>
              <a:t>• road and traffic characteristics</a:t>
            </a:r>
          </a:p>
          <a:p>
            <a:pPr lvl="1">
              <a:buNone/>
            </a:pPr>
            <a:r>
              <a:rPr lang="en-US" dirty="0"/>
              <a:t>• building and roofing types</a:t>
            </a:r>
          </a:p>
          <a:p>
            <a:pPr lvl="1">
              <a:buNone/>
            </a:pPr>
            <a:r>
              <a:rPr lang="en-US" dirty="0"/>
              <a:t>• weather, particularly rainfall.</a:t>
            </a:r>
          </a:p>
          <a:p>
            <a:endParaRPr lang="en-US" dirty="0"/>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51</a:t>
            </a:fld>
            <a:endParaRPr kumimoji="0" lang="en-US"/>
          </a:p>
        </p:txBody>
      </p:sp>
    </p:spTree>
  </p:cSld>
  <p:clrMapOvr>
    <a:masterClrMapping/>
  </p:clrMapOvr>
  <p:transition spd="med">
    <p:pull/>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p:nvPr/>
        </p:nvPicPr>
        <p:blipFill>
          <a:blip r:embed="rId2"/>
          <a:srcRect/>
          <a:stretch>
            <a:fillRect/>
          </a:stretch>
        </p:blipFill>
        <p:spPr bwMode="auto">
          <a:xfrm>
            <a:off x="381000" y="609600"/>
            <a:ext cx="8382000" cy="5867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042AED99-7FB4-404E-8A97-64753DCE42EC}" type="slidenum">
              <a:rPr kumimoji="0" lang="en-US" smtClean="0"/>
              <a:pPr/>
              <a:t>52</a:t>
            </a:fld>
            <a:endParaRPr kumimoji="0" lang="en-US"/>
          </a:p>
        </p:txBody>
      </p:sp>
    </p:spTree>
  </p:cSld>
  <p:clrMapOvr>
    <a:masterClrMapping/>
  </p:clrMapOvr>
  <p:transition spd="med">
    <p:pull/>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Pollutant levels…</a:t>
            </a:r>
          </a:p>
        </p:txBody>
      </p:sp>
      <p:sp>
        <p:nvSpPr>
          <p:cNvPr id="3" name="Content Placeholder 2"/>
          <p:cNvSpPr>
            <a:spLocks noGrp="1"/>
          </p:cNvSpPr>
          <p:nvPr>
            <p:ph idx="1"/>
          </p:nvPr>
        </p:nvSpPr>
        <p:spPr/>
        <p:txBody>
          <a:bodyPr>
            <a:normAutofit/>
          </a:bodyPr>
          <a:lstStyle/>
          <a:p>
            <a:r>
              <a:rPr lang="en-US" sz="2800" dirty="0"/>
              <a:t>The most common methods used to quantify storm water quality are :</a:t>
            </a:r>
          </a:p>
          <a:p>
            <a:pPr lvl="1"/>
            <a:r>
              <a:rPr lang="en-US" sz="2800" dirty="0"/>
              <a:t>Event mean concentrations, </a:t>
            </a:r>
          </a:p>
          <a:p>
            <a:pPr lvl="1"/>
            <a:r>
              <a:rPr lang="en-US" sz="2800" dirty="0"/>
              <a:t>Regression equations/rating curves and </a:t>
            </a:r>
          </a:p>
          <a:p>
            <a:pPr lvl="1"/>
            <a:r>
              <a:rPr lang="en-US" sz="2800" dirty="0"/>
              <a:t>Build-up/wash off models </a:t>
            </a:r>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53</a:t>
            </a:fld>
            <a:endParaRPr kumimoji="0" lang="en-US"/>
          </a:p>
        </p:txBody>
      </p:sp>
    </p:spTree>
  </p:cSld>
  <p:clrMapOvr>
    <a:masterClrMapping/>
  </p:clrMapOvr>
  <p:transition spd="med">
    <p:pull/>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Pollutant levels…</a:t>
            </a:r>
            <a:endParaRPr lang="en-US" sz="4000" dirty="0"/>
          </a:p>
        </p:txBody>
      </p:sp>
      <p:sp>
        <p:nvSpPr>
          <p:cNvPr id="3" name="Content Placeholder 2"/>
          <p:cNvSpPr>
            <a:spLocks noGrp="1"/>
          </p:cNvSpPr>
          <p:nvPr>
            <p:ph idx="1"/>
          </p:nvPr>
        </p:nvSpPr>
        <p:spPr/>
        <p:txBody>
          <a:bodyPr>
            <a:normAutofit/>
          </a:bodyPr>
          <a:lstStyle/>
          <a:p>
            <a:r>
              <a:rPr lang="en-US" b="1" i="1" dirty="0">
                <a:solidFill>
                  <a:srgbClr val="FF0000"/>
                </a:solidFill>
              </a:rPr>
              <a:t>Event mean concentrations</a:t>
            </a:r>
            <a:endParaRPr lang="en-US" b="1" dirty="0">
              <a:solidFill>
                <a:srgbClr val="FF0000"/>
              </a:solidFill>
            </a:endParaRPr>
          </a:p>
          <a:p>
            <a:pPr lvl="1"/>
            <a:r>
              <a:rPr lang="en-US" dirty="0"/>
              <a:t>In this simplest of methods, the assumption is made that storm water has a constant concentration, such as those given in Table 6.2. </a:t>
            </a:r>
          </a:p>
          <a:p>
            <a:pPr lvl="1"/>
            <a:r>
              <a:rPr lang="en-US" dirty="0"/>
              <a:t>Thus, the method lends itself to easy integration with standard flow (not quality) simulation models. </a:t>
            </a:r>
          </a:p>
          <a:p>
            <a:pPr lvl="1"/>
            <a:r>
              <a:rPr lang="en-US" dirty="0"/>
              <a:t>The method cannot represent variations in quality within the storm, </a:t>
            </a:r>
          </a:p>
          <a:p>
            <a:pPr lvl="1"/>
            <a:r>
              <a:rPr lang="en-US" dirty="0"/>
              <a:t>Therefore, it is most suitable in situations where calculation of total pollutant load only is required.</a:t>
            </a:r>
          </a:p>
          <a:p>
            <a:endParaRPr lang="en-US" dirty="0"/>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54</a:t>
            </a:fld>
            <a:endParaRPr kumimoji="0" lang="en-US"/>
          </a:p>
        </p:txBody>
      </p:sp>
    </p:spTree>
  </p:cSld>
  <p:clrMapOvr>
    <a:masterClrMapping/>
  </p:clrMapOvr>
  <p:transition spd="med">
    <p:pull/>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Pollutant levels…</a:t>
            </a:r>
            <a:endParaRPr lang="en-US" sz="4000" dirty="0"/>
          </a:p>
        </p:txBody>
      </p:sp>
      <p:sp>
        <p:nvSpPr>
          <p:cNvPr id="3" name="Content Placeholder 2"/>
          <p:cNvSpPr>
            <a:spLocks noGrp="1"/>
          </p:cNvSpPr>
          <p:nvPr>
            <p:ph idx="1"/>
          </p:nvPr>
        </p:nvSpPr>
        <p:spPr/>
        <p:txBody>
          <a:bodyPr>
            <a:normAutofit/>
          </a:bodyPr>
          <a:lstStyle/>
          <a:p>
            <a:pPr algn="just"/>
            <a:r>
              <a:rPr lang="en-US" b="1" i="1" dirty="0">
                <a:solidFill>
                  <a:srgbClr val="FF0000"/>
                </a:solidFill>
              </a:rPr>
              <a:t>Regression equations</a:t>
            </a:r>
            <a:endParaRPr lang="en-US" b="1" dirty="0">
              <a:solidFill>
                <a:srgbClr val="FF0000"/>
              </a:solidFill>
            </a:endParaRPr>
          </a:p>
          <a:p>
            <a:pPr lvl="1" algn="just"/>
            <a:r>
              <a:rPr lang="en-US" dirty="0"/>
              <a:t>In this approach, the quality of storm water is statistically regressed against a number of describing variables, e.g. catchment characteristics or land use.</a:t>
            </a:r>
          </a:p>
          <a:p>
            <a:pPr lvl="1" algn="just"/>
            <a:r>
              <a:rPr lang="en-US" dirty="0"/>
              <a:t>Regression equations can usually be relied on to give good representations on the catchment(s) on which they were based and perhaps similar ones. </a:t>
            </a:r>
          </a:p>
          <a:p>
            <a:pPr lvl="1" algn="just"/>
            <a:r>
              <a:rPr lang="en-US" dirty="0"/>
              <a:t>They will be less accurate on other catchments, but can often give a reasonable first approximation.</a:t>
            </a:r>
          </a:p>
          <a:p>
            <a:pPr algn="just">
              <a:buNone/>
            </a:pPr>
            <a:endParaRPr lang="en-US" dirty="0"/>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55</a:t>
            </a:fld>
            <a:endParaRPr kumimoji="0" lang="en-US"/>
          </a:p>
        </p:txBody>
      </p:sp>
    </p:spTree>
  </p:cSld>
  <p:clrMapOvr>
    <a:masterClrMapping/>
  </p:clrMapOvr>
  <p:transition spd="med">
    <p:pull/>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Pollutant levels…</a:t>
            </a:r>
            <a:endParaRPr lang="en-US" sz="4000" dirty="0"/>
          </a:p>
        </p:txBody>
      </p:sp>
      <p:sp>
        <p:nvSpPr>
          <p:cNvPr id="3" name="Content Placeholder 2"/>
          <p:cNvSpPr>
            <a:spLocks noGrp="1"/>
          </p:cNvSpPr>
          <p:nvPr>
            <p:ph idx="1"/>
          </p:nvPr>
        </p:nvSpPr>
        <p:spPr/>
        <p:txBody>
          <a:bodyPr>
            <a:normAutofit fontScale="85000" lnSpcReduction="20000"/>
          </a:bodyPr>
          <a:lstStyle/>
          <a:p>
            <a:r>
              <a:rPr lang="en-US" i="1" dirty="0">
                <a:solidFill>
                  <a:srgbClr val="FF0000"/>
                </a:solidFill>
              </a:rPr>
              <a:t>Build-up</a:t>
            </a:r>
          </a:p>
          <a:p>
            <a:pPr lvl="1"/>
            <a:r>
              <a:rPr lang="en-US" dirty="0"/>
              <a:t>The most common model-based approach to quality representation is by separately predicting pollutant build-up and wash-off. </a:t>
            </a:r>
          </a:p>
          <a:p>
            <a:pPr lvl="1"/>
            <a:r>
              <a:rPr lang="en-US" dirty="0"/>
              <a:t>In practice, the distinction between these two processes is not clearly defined. </a:t>
            </a:r>
          </a:p>
          <a:p>
            <a:pPr lvl="1"/>
            <a:r>
              <a:rPr lang="en-US" dirty="0"/>
              <a:t>The factors affecting build-up of pollutants on impervious surfaces include:</a:t>
            </a:r>
          </a:p>
          <a:p>
            <a:pPr lvl="2"/>
            <a:r>
              <a:rPr lang="en-US" dirty="0"/>
              <a:t> land use</a:t>
            </a:r>
          </a:p>
          <a:p>
            <a:pPr lvl="2"/>
            <a:r>
              <a:rPr lang="en-US" dirty="0"/>
              <a:t> population</a:t>
            </a:r>
          </a:p>
          <a:p>
            <a:pPr lvl="2"/>
            <a:r>
              <a:rPr lang="en-US" dirty="0"/>
              <a:t> traffic flow</a:t>
            </a:r>
          </a:p>
          <a:p>
            <a:pPr lvl="2"/>
            <a:r>
              <a:rPr lang="en-US" dirty="0"/>
              <a:t>effectiveness of street cleaning</a:t>
            </a:r>
          </a:p>
          <a:p>
            <a:pPr lvl="2"/>
            <a:r>
              <a:rPr lang="en-US" dirty="0"/>
              <a:t>season of the year</a:t>
            </a:r>
          </a:p>
          <a:p>
            <a:pPr lvl="2"/>
            <a:r>
              <a:rPr lang="en-US" dirty="0"/>
              <a:t>meteorological conditions</a:t>
            </a:r>
          </a:p>
          <a:p>
            <a:pPr lvl="2"/>
            <a:r>
              <a:rPr lang="en-US" dirty="0"/>
              <a:t>antecedent dry period</a:t>
            </a:r>
          </a:p>
          <a:p>
            <a:pPr lvl="2"/>
            <a:r>
              <a:rPr lang="en-US" dirty="0"/>
              <a:t>street surface type and condition.</a:t>
            </a:r>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56</a:t>
            </a:fld>
            <a:endParaRPr kumimoji="0" lang="en-US"/>
          </a:p>
        </p:txBody>
      </p:sp>
    </p:spTree>
  </p:cSld>
  <p:clrMapOvr>
    <a:masterClrMapping/>
  </p:clrMapOvr>
  <p:transition spd="med">
    <p:pull/>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04800" y="1524000"/>
            <a:ext cx="8839200" cy="3589071"/>
          </a:xfrm>
          <a:prstGeom prst="rect">
            <a:avLst/>
          </a:prstGeom>
          <a:noFill/>
          <a:ln w="9525">
            <a:noFill/>
            <a:miter lim="800000"/>
            <a:headEnd/>
            <a:tailEnd/>
          </a:ln>
          <a:effectLst/>
        </p:spPr>
      </p:pic>
      <p:sp>
        <p:nvSpPr>
          <p:cNvPr id="4" name="Title 1"/>
          <p:cNvSpPr txBox="1">
            <a:spLocks/>
          </p:cNvSpPr>
          <p:nvPr/>
        </p:nvSpPr>
        <p:spPr>
          <a:xfrm>
            <a:off x="457200" y="228600"/>
            <a:ext cx="8229600"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2"/>
                </a:solidFill>
                <a:effectLst/>
                <a:uLnTx/>
                <a:uFillTx/>
                <a:latin typeface="+mj-lt"/>
                <a:ea typeface="+mj-ea"/>
                <a:cs typeface="+mj-cs"/>
              </a:rPr>
              <a:t>Pollutant levels…</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57</a:t>
            </a:fld>
            <a:endParaRPr kumimoji="0" lang="en-US"/>
          </a:p>
        </p:txBody>
      </p:sp>
    </p:spTree>
  </p:cSld>
  <p:clrMapOvr>
    <a:masterClrMapping/>
  </p:clrMapOvr>
  <p:transition spd="med">
    <p:pull/>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noGrp="1"/>
          </p:cNvSpPr>
          <p:nvPr>
            <p:ph type="title"/>
          </p:nvPr>
        </p:nvSpPr>
        <p:spPr>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2"/>
                </a:solidFill>
                <a:effectLst/>
                <a:uLnTx/>
                <a:uFillTx/>
                <a:latin typeface="+mj-lt"/>
                <a:ea typeface="+mj-ea"/>
                <a:cs typeface="+mj-cs"/>
              </a:rPr>
              <a:t>Pollutant levels…</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2"/>
          <p:cNvSpPr>
            <a:spLocks noGrp="1"/>
          </p:cNvSpPr>
          <p:nvPr>
            <p:ph idx="1"/>
          </p:nvPr>
        </p:nvSpPr>
        <p:spPr/>
        <p:txBody>
          <a:bodyPr>
            <a:normAutofit/>
          </a:bodyPr>
          <a:lstStyle/>
          <a:p>
            <a:r>
              <a:rPr lang="en-US" dirty="0"/>
              <a:t>Detailed observation of sites in the US (Sartor and Boyd, 1972) revealed that, despite there being no rainfall or street cleaning, the pollutant deposition often has a reducing rate of increase rather than a uniform linear increase. </a:t>
            </a:r>
          </a:p>
          <a:p>
            <a:r>
              <a:rPr lang="en-US" dirty="0"/>
              <a:t>The first-order removal concept can be used to represent this, which implies that equilibrium is reached when the supply rate of pollutants matches their removal:</a:t>
            </a:r>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58</a:t>
            </a:fld>
            <a:endParaRPr kumimoji="0" lang="en-US"/>
          </a:p>
        </p:txBody>
      </p:sp>
    </p:spTree>
  </p:cSld>
  <p:clrMapOvr>
    <a:masterClrMapping/>
  </p:clrMapOvr>
  <p:transition spd="med">
    <p:pull/>
  </p:transition>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noGrp="1"/>
          </p:cNvSpPr>
          <p:nvPr>
            <p:ph type="title"/>
          </p:nvPr>
        </p:nvSpPr>
        <p:spPr>
          <a:xfrm>
            <a:off x="609600" y="0"/>
            <a:ext cx="8229600"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2"/>
                </a:solidFill>
                <a:effectLst/>
                <a:uLnTx/>
                <a:uFillTx/>
                <a:latin typeface="+mj-lt"/>
                <a:ea typeface="+mj-ea"/>
                <a:cs typeface="+mj-cs"/>
              </a:rPr>
              <a:t>Pollutant levels…</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2"/>
          <p:cNvSpPr>
            <a:spLocks noGrp="1"/>
          </p:cNvSpPr>
          <p:nvPr>
            <p:ph idx="1"/>
          </p:nvPr>
        </p:nvSpPr>
        <p:spPr>
          <a:xfrm>
            <a:off x="457200" y="1935480"/>
            <a:ext cx="8229600" cy="4693920"/>
          </a:xfrm>
        </p:spPr>
        <p:txBody>
          <a:bodyPr>
            <a:normAutofit fontScale="47500" lnSpcReduction="20000"/>
          </a:bodyPr>
          <a:lstStyle/>
          <a:p>
            <a:endParaRPr lang="en-US" dirty="0"/>
          </a:p>
          <a:p>
            <a:endParaRPr lang="en-US" dirty="0"/>
          </a:p>
          <a:p>
            <a:endParaRPr lang="en-US" dirty="0"/>
          </a:p>
          <a:p>
            <a:pPr>
              <a:buNone/>
            </a:pPr>
            <a:endParaRPr lang="en-US" dirty="0"/>
          </a:p>
          <a:p>
            <a:endParaRPr lang="en-US" sz="4400" dirty="0"/>
          </a:p>
          <a:p>
            <a:r>
              <a:rPr lang="en-US" sz="4400" dirty="0"/>
              <a:t>The equilibrium mass on the catchment is therefore </a:t>
            </a:r>
            <a:r>
              <a:rPr lang="en-US" sz="4400" i="1" dirty="0"/>
              <a:t>A (a/b). </a:t>
            </a:r>
          </a:p>
          <a:p>
            <a:r>
              <a:rPr lang="en-US" sz="4400" i="1" dirty="0"/>
              <a:t>Novotny and </a:t>
            </a:r>
            <a:r>
              <a:rPr lang="en-US" sz="4400" dirty="0" err="1"/>
              <a:t>Chesters</a:t>
            </a:r>
            <a:r>
              <a:rPr lang="en-US" sz="4400" dirty="0"/>
              <a:t> (1981) reported values for </a:t>
            </a:r>
            <a:r>
              <a:rPr lang="en-US" sz="4400" i="1" dirty="0"/>
              <a:t>b from a US medium density residential </a:t>
            </a:r>
            <a:r>
              <a:rPr lang="en-US" sz="4400" dirty="0"/>
              <a:t>area of 0.2–0.4 d1. </a:t>
            </a:r>
          </a:p>
          <a:p>
            <a:r>
              <a:rPr lang="en-US" sz="4400" dirty="0"/>
              <a:t>Studies in London (Ellis, 1986) suggest equilibrium is reached within 4–5 days where vehicle-induced re-suspension is dominant. </a:t>
            </a:r>
          </a:p>
          <a:p>
            <a:r>
              <a:rPr lang="en-US" sz="4400" dirty="0"/>
              <a:t>The leveling-off phenomenon is most profound in areas where:</a:t>
            </a:r>
          </a:p>
          <a:p>
            <a:pPr lvl="1">
              <a:buNone/>
            </a:pPr>
            <a:r>
              <a:rPr lang="en-US" sz="3600" dirty="0"/>
              <a:t>• adjacent pollution traps (pervious areas) are available</a:t>
            </a:r>
          </a:p>
          <a:p>
            <a:pPr lvl="1">
              <a:buNone/>
            </a:pPr>
            <a:r>
              <a:rPr lang="en-US" sz="3600" dirty="0"/>
              <a:t>• vehicle-induced wind and vibration is high.</a:t>
            </a:r>
          </a:p>
          <a:p>
            <a:r>
              <a:rPr lang="en-US" sz="4400" dirty="0"/>
              <a:t>This will be the case on motorways and trunk roads, and in busy commercial/ industrial areas.</a:t>
            </a:r>
          </a:p>
        </p:txBody>
      </p:sp>
      <p:pic>
        <p:nvPicPr>
          <p:cNvPr id="5" name="Picture 3"/>
          <p:cNvPicPr>
            <a:picLocks noChangeAspect="1" noChangeArrowheads="1"/>
          </p:cNvPicPr>
          <p:nvPr/>
        </p:nvPicPr>
        <p:blipFill>
          <a:blip r:embed="rId2"/>
          <a:srcRect/>
          <a:stretch>
            <a:fillRect/>
          </a:stretch>
        </p:blipFill>
        <p:spPr bwMode="auto">
          <a:xfrm>
            <a:off x="1523999" y="1219200"/>
            <a:ext cx="4691743" cy="1427922"/>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042AED99-7FB4-404E-8A97-64753DCE42EC}" type="slidenum">
              <a:rPr kumimoji="0" lang="en-US" smtClean="0"/>
              <a:pPr/>
              <a:t>59</a:t>
            </a:fld>
            <a:endParaRPr kumimoji="0" lang="en-US"/>
          </a:p>
        </p:txBody>
      </p:sp>
    </p:spTree>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a:t>Pollution</a:t>
            </a:r>
          </a:p>
        </p:txBody>
      </p:sp>
      <p:sp>
        <p:nvSpPr>
          <p:cNvPr id="6147" name="Rectangle 3"/>
          <p:cNvSpPr>
            <a:spLocks noGrp="1" noChangeArrowheads="1"/>
          </p:cNvSpPr>
          <p:nvPr>
            <p:ph idx="1"/>
          </p:nvPr>
        </p:nvSpPr>
        <p:spPr/>
        <p:txBody>
          <a:bodyPr/>
          <a:lstStyle/>
          <a:p>
            <a:pPr eaLnBrk="1" hangingPunct="1">
              <a:defRPr/>
            </a:pPr>
            <a:r>
              <a:rPr lang="en-US" b="1" dirty="0"/>
              <a:t>As stormwater flows across streets and lawns, </a:t>
            </a:r>
            <a:r>
              <a:rPr lang="en-US" b="1" dirty="0">
                <a:solidFill>
                  <a:srgbClr val="FF0000"/>
                </a:solidFill>
              </a:rPr>
              <a:t>it picks up chemical pollutants</a:t>
            </a:r>
          </a:p>
          <a:p>
            <a:pPr eaLnBrk="1" hangingPunct="1">
              <a:defRPr/>
            </a:pPr>
            <a:endParaRPr lang="en-US" b="1" dirty="0"/>
          </a:p>
          <a:p>
            <a:pPr eaLnBrk="1" hangingPunct="1">
              <a:defRPr/>
            </a:pPr>
            <a:r>
              <a:rPr lang="en-US" b="1" dirty="0"/>
              <a:t>All </a:t>
            </a:r>
            <a:r>
              <a:rPr lang="en-US" b="1" dirty="0">
                <a:solidFill>
                  <a:srgbClr val="FF0000"/>
                </a:solidFill>
              </a:rPr>
              <a:t>pollution in a river basin accumulates</a:t>
            </a:r>
            <a:r>
              <a:rPr lang="en-US" b="1" dirty="0"/>
              <a:t> in the common </a:t>
            </a:r>
            <a:r>
              <a:rPr lang="en-US" b="1" dirty="0">
                <a:solidFill>
                  <a:srgbClr val="FF0000"/>
                </a:solidFill>
              </a:rPr>
              <a:t>water body</a:t>
            </a:r>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6</a:t>
            </a:fld>
            <a:endParaRPr kumimoji="0" lang="en-US"/>
          </a:p>
        </p:txBody>
      </p:sp>
    </p:spTree>
  </p:cSld>
  <p:clrMapOvr>
    <a:masterClrMapping/>
  </p:clrMapOvr>
  <p:transition spd="med">
    <p:pull/>
  </p:transition>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Pollutant levels…</a:t>
            </a:r>
            <a:endParaRPr lang="en-US" sz="4000" dirty="0"/>
          </a:p>
        </p:txBody>
      </p:sp>
      <p:sp>
        <p:nvSpPr>
          <p:cNvPr id="3" name="Content Placeholder 2"/>
          <p:cNvSpPr>
            <a:spLocks noGrp="1"/>
          </p:cNvSpPr>
          <p:nvPr>
            <p:ph idx="1"/>
          </p:nvPr>
        </p:nvSpPr>
        <p:spPr/>
        <p:txBody>
          <a:bodyPr>
            <a:normAutofit/>
          </a:bodyPr>
          <a:lstStyle/>
          <a:p>
            <a:r>
              <a:rPr lang="en-US" dirty="0">
                <a:solidFill>
                  <a:srgbClr val="FF0000"/>
                </a:solidFill>
              </a:rPr>
              <a:t>Wash off </a:t>
            </a:r>
          </a:p>
          <a:p>
            <a:pPr lvl="1"/>
            <a:r>
              <a:rPr lang="en-US" dirty="0"/>
              <a:t>Wash off occurs during rainfall/runoff by raindrop impact, erosion or solution of the pollutants from the impervious surface. </a:t>
            </a:r>
          </a:p>
          <a:p>
            <a:pPr lvl="1"/>
            <a:r>
              <a:rPr lang="en-US" dirty="0"/>
              <a:t>Important factors include:</a:t>
            </a:r>
          </a:p>
          <a:p>
            <a:pPr lvl="2"/>
            <a:r>
              <a:rPr lang="en-US" dirty="0"/>
              <a:t>rainfall characteristics</a:t>
            </a:r>
          </a:p>
          <a:p>
            <a:pPr lvl="2"/>
            <a:r>
              <a:rPr lang="en-US" dirty="0"/>
              <a:t>Topography</a:t>
            </a:r>
          </a:p>
          <a:p>
            <a:pPr lvl="2"/>
            <a:r>
              <a:rPr lang="en-US" dirty="0"/>
              <a:t>solid particle characteristics</a:t>
            </a:r>
          </a:p>
          <a:p>
            <a:pPr lvl="2"/>
            <a:r>
              <a:rPr lang="en-US" dirty="0"/>
              <a:t>street surface type and condition.</a:t>
            </a:r>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60</a:t>
            </a:fld>
            <a:endParaRPr kumimoji="0" lang="en-US"/>
          </a:p>
        </p:txBody>
      </p:sp>
    </p:spTree>
  </p:cSld>
  <p:clrMapOvr>
    <a:masterClrMapping/>
  </p:clrMapOvr>
  <p:transition spd="med">
    <p:pull/>
  </p:transition>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simplest approach is to assume there is effectively an infinite store of pollutants always available on the surface to be washed off, and hence no build-up.</a:t>
            </a:r>
          </a:p>
          <a:p>
            <a:r>
              <a:rPr lang="en-US" dirty="0"/>
              <a:t> Experimental evidence suggests this assumption may be valid in British conditions (</a:t>
            </a:r>
            <a:r>
              <a:rPr lang="en-US" dirty="0" err="1"/>
              <a:t>Mance</a:t>
            </a:r>
            <a:r>
              <a:rPr lang="en-US" dirty="0"/>
              <a:t> and Harman, 1978). </a:t>
            </a:r>
          </a:p>
          <a:p>
            <a:r>
              <a:rPr lang="en-US" dirty="0" err="1"/>
              <a:t>Washoff</a:t>
            </a:r>
            <a:r>
              <a:rPr lang="en-US" dirty="0"/>
              <a:t> can then be </a:t>
            </a:r>
            <a:r>
              <a:rPr lang="en-US" dirty="0" err="1"/>
              <a:t>modelled</a:t>
            </a:r>
            <a:r>
              <a:rPr lang="en-US" dirty="0"/>
              <a:t> as a function of rainfall intensity:</a:t>
            </a:r>
          </a:p>
        </p:txBody>
      </p:sp>
      <p:sp>
        <p:nvSpPr>
          <p:cNvPr id="5" name="Title 1"/>
          <p:cNvSpPr>
            <a:spLocks noGrp="1"/>
          </p:cNvSpPr>
          <p:nvPr>
            <p:ph type="title"/>
          </p:nvPr>
        </p:nvSpPr>
        <p:spPr/>
        <p:txBody>
          <a:bodyPr>
            <a:normAutofit/>
          </a:bodyPr>
          <a:lstStyle/>
          <a:p>
            <a:r>
              <a:rPr lang="en-US" sz="4000" b="1" dirty="0"/>
              <a:t>Pollutant levels…</a:t>
            </a:r>
            <a:endParaRPr lang="en-US" sz="4000" dirty="0"/>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61</a:t>
            </a:fld>
            <a:endParaRPr kumimoji="0" lang="en-US"/>
          </a:p>
        </p:txBody>
      </p:sp>
    </p:spTree>
  </p:cSld>
  <p:clrMapOvr>
    <a:masterClrMapping/>
  </p:clrMapOvr>
  <p:transition spd="med">
    <p:pull/>
  </p:transition>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4000" b="1" dirty="0"/>
              <a:t>Pollutant levels…</a:t>
            </a:r>
            <a:endParaRPr lang="en-US" sz="4000" dirty="0"/>
          </a:p>
        </p:txBody>
      </p:sp>
      <p:pic>
        <p:nvPicPr>
          <p:cNvPr id="3074" name="Picture 2"/>
          <p:cNvPicPr>
            <a:picLocks noGrp="1" noChangeAspect="1" noChangeArrowheads="1"/>
          </p:cNvPicPr>
          <p:nvPr>
            <p:ph idx="1"/>
          </p:nvPr>
        </p:nvPicPr>
        <p:blipFill>
          <a:blip r:embed="rId2"/>
          <a:srcRect/>
          <a:stretch>
            <a:fillRect/>
          </a:stretch>
        </p:blipFill>
        <p:spPr bwMode="auto">
          <a:xfrm>
            <a:off x="1676400" y="1981199"/>
            <a:ext cx="4724400" cy="1652091"/>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228600" y="3886200"/>
            <a:ext cx="8534400" cy="198120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042AED99-7FB4-404E-8A97-64753DCE42EC}" type="slidenum">
              <a:rPr kumimoji="0" lang="en-US" smtClean="0"/>
              <a:pPr/>
              <a:t>62</a:t>
            </a:fld>
            <a:endParaRPr kumimoji="0" lang="en-US"/>
          </a:p>
        </p:txBody>
      </p:sp>
    </p:spTree>
  </p:cSld>
  <p:clrMapOvr>
    <a:masterClrMapping/>
  </p:clrMapOvr>
  <p:transition spd="med">
    <p:pull/>
  </p:transition>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304800" y="1524000"/>
            <a:ext cx="8839200" cy="1524000"/>
          </a:xfrm>
          <a:prstGeom prst="rect">
            <a:avLst/>
          </a:prstGeom>
          <a:noFill/>
          <a:ln w="9525">
            <a:noFill/>
            <a:miter lim="800000"/>
            <a:headEnd/>
            <a:tailEnd/>
          </a:ln>
          <a:effectLst/>
        </p:spPr>
      </p:pic>
      <p:sp>
        <p:nvSpPr>
          <p:cNvPr id="6" name="Title 1"/>
          <p:cNvSpPr>
            <a:spLocks noGrp="1"/>
          </p:cNvSpPr>
          <p:nvPr>
            <p:ph type="title"/>
          </p:nvPr>
        </p:nvSpPr>
        <p:spPr>
          <a:xfrm>
            <a:off x="381000" y="304800"/>
            <a:ext cx="8229600" cy="1143000"/>
          </a:xfrm>
        </p:spPr>
        <p:txBody>
          <a:bodyPr>
            <a:normAutofit/>
          </a:bodyPr>
          <a:lstStyle/>
          <a:p>
            <a:r>
              <a:rPr lang="en-US" sz="4000" b="1" dirty="0"/>
              <a:t>Pollutant levels…</a:t>
            </a:r>
            <a:endParaRPr lang="en-US" sz="4000" dirty="0"/>
          </a:p>
        </p:txBody>
      </p:sp>
      <p:pic>
        <p:nvPicPr>
          <p:cNvPr id="4099" name="Picture 3"/>
          <p:cNvPicPr>
            <a:picLocks noChangeAspect="1" noChangeArrowheads="1"/>
          </p:cNvPicPr>
          <p:nvPr/>
        </p:nvPicPr>
        <p:blipFill>
          <a:blip r:embed="rId3"/>
          <a:srcRect/>
          <a:stretch>
            <a:fillRect/>
          </a:stretch>
        </p:blipFill>
        <p:spPr bwMode="auto">
          <a:xfrm>
            <a:off x="1752600" y="2864733"/>
            <a:ext cx="6203674" cy="3612267"/>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042AED99-7FB4-404E-8A97-64753DCE42EC}" type="slidenum">
              <a:rPr kumimoji="0" lang="en-US" smtClean="0"/>
              <a:pPr/>
              <a:t>63</a:t>
            </a:fld>
            <a:endParaRPr kumimoji="0" lang="en-US"/>
          </a:p>
        </p:txBody>
      </p:sp>
    </p:spTree>
  </p:cSld>
  <p:clrMapOvr>
    <a:masterClrMapping/>
  </p:clrMapOvr>
  <p:transition spd="med">
    <p:pull/>
  </p:transition>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401918" y="1752600"/>
            <a:ext cx="8737600" cy="3962400"/>
          </a:xfrm>
          <a:prstGeom prst="rect">
            <a:avLst/>
          </a:prstGeom>
          <a:noFill/>
          <a:ln w="9525">
            <a:noFill/>
            <a:miter lim="800000"/>
            <a:headEnd/>
            <a:tailEnd/>
          </a:ln>
          <a:effectLst/>
        </p:spPr>
      </p:pic>
      <p:sp>
        <p:nvSpPr>
          <p:cNvPr id="6" name="Title 1"/>
          <p:cNvSpPr>
            <a:spLocks noGrp="1"/>
          </p:cNvSpPr>
          <p:nvPr>
            <p:ph type="title"/>
          </p:nvPr>
        </p:nvSpPr>
        <p:spPr/>
        <p:txBody>
          <a:bodyPr>
            <a:normAutofit/>
          </a:bodyPr>
          <a:lstStyle/>
          <a:p>
            <a:r>
              <a:rPr lang="en-US" sz="4000" b="1" dirty="0"/>
              <a:t>Pollutant levels…</a:t>
            </a:r>
            <a:endParaRPr lang="en-US" sz="4000" dirty="0"/>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64</a:t>
            </a:fld>
            <a:endParaRPr kumimoji="0" lang="en-US"/>
          </a:p>
        </p:txBody>
      </p:sp>
    </p:spTree>
  </p:cSld>
  <p:clrMapOvr>
    <a:masterClrMapping/>
  </p:clrMapOvr>
  <p:transition spd="med">
    <p:pull/>
  </p:transition>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049080" y="990600"/>
            <a:ext cx="7045841" cy="4876800"/>
          </a:xfrm>
          <a:prstGeom prst="rect">
            <a:avLst/>
          </a:prstGeom>
          <a:noFill/>
          <a:ln w="9525">
            <a:noFill/>
            <a:miter lim="800000"/>
            <a:headEnd/>
            <a:tailEnd/>
          </a:ln>
          <a:effectLst/>
        </p:spPr>
      </p:pic>
      <p:sp>
        <p:nvSpPr>
          <p:cNvPr id="4" name="Title 1"/>
          <p:cNvSpPr txBox="1">
            <a:spLocks/>
          </p:cNvSpPr>
          <p:nvPr/>
        </p:nvSpPr>
        <p:spPr>
          <a:xfrm>
            <a:off x="381000" y="228600"/>
            <a:ext cx="8001000" cy="762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2"/>
                </a:solidFill>
                <a:effectLst/>
                <a:uLnTx/>
                <a:uFillTx/>
                <a:latin typeface="+mj-lt"/>
                <a:ea typeface="+mj-ea"/>
                <a:cs typeface="+mj-cs"/>
              </a:rPr>
              <a:t>Pollutant levels…</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65</a:t>
            </a:fld>
            <a:endParaRPr kumimoji="0" lang="en-US"/>
          </a:p>
        </p:txBody>
      </p:sp>
    </p:spTree>
  </p:cSld>
  <p:clrMapOvr>
    <a:masterClrMapping/>
  </p:clrMapOvr>
  <p:transition spd="med">
    <p:pull/>
  </p:transition>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304800" y="1600200"/>
            <a:ext cx="8791510" cy="2438400"/>
          </a:xfrm>
          <a:prstGeom prst="rect">
            <a:avLst/>
          </a:prstGeom>
          <a:noFill/>
          <a:ln w="9525">
            <a:noFill/>
            <a:miter lim="800000"/>
            <a:headEnd/>
            <a:tailEnd/>
          </a:ln>
          <a:effectLst/>
        </p:spPr>
      </p:pic>
      <p:sp>
        <p:nvSpPr>
          <p:cNvPr id="4" name="Title 1"/>
          <p:cNvSpPr txBox="1">
            <a:spLocks/>
          </p:cNvSpPr>
          <p:nvPr/>
        </p:nvSpPr>
        <p:spPr>
          <a:xfrm>
            <a:off x="457200" y="704088"/>
            <a:ext cx="8001000" cy="819912"/>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2"/>
                </a:solidFill>
                <a:effectLst/>
                <a:uLnTx/>
                <a:uFillTx/>
                <a:latin typeface="+mj-lt"/>
                <a:ea typeface="+mj-ea"/>
                <a:cs typeface="+mj-cs"/>
              </a:rPr>
              <a:t>Pollutant levels…</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66</a:t>
            </a:fld>
            <a:endParaRPr kumimoji="0" lang="en-US"/>
          </a:p>
        </p:txBody>
      </p:sp>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pPr>
              <a:defRPr/>
            </a:pPr>
            <a:r>
              <a:rPr lang="en-US" dirty="0"/>
              <a:t>Types of Pollution</a:t>
            </a:r>
          </a:p>
        </p:txBody>
      </p:sp>
      <p:sp>
        <p:nvSpPr>
          <p:cNvPr id="3" name="Text Placeholder 2"/>
          <p:cNvSpPr>
            <a:spLocks noGrp="1"/>
          </p:cNvSpPr>
          <p:nvPr>
            <p:ph type="body" idx="1"/>
          </p:nvPr>
        </p:nvSpPr>
        <p:spPr>
          <a:xfrm>
            <a:off x="457200" y="1524000"/>
            <a:ext cx="4040188" cy="639763"/>
          </a:xfrm>
        </p:spPr>
        <p:txBody>
          <a:bodyPr/>
          <a:lstStyle/>
          <a:p>
            <a:pPr>
              <a:defRPr/>
            </a:pPr>
            <a:r>
              <a:rPr lang="en-US" dirty="0"/>
              <a:t>Point Source Pollution</a:t>
            </a:r>
          </a:p>
        </p:txBody>
      </p:sp>
      <p:sp>
        <p:nvSpPr>
          <p:cNvPr id="5" name="Text Placeholder 4"/>
          <p:cNvSpPr>
            <a:spLocks noGrp="1"/>
          </p:cNvSpPr>
          <p:nvPr>
            <p:ph type="body" sz="half" idx="3"/>
          </p:nvPr>
        </p:nvSpPr>
        <p:spPr>
          <a:xfrm>
            <a:off x="4572000" y="1447800"/>
            <a:ext cx="4041775" cy="654843"/>
          </a:xfrm>
        </p:spPr>
        <p:txBody>
          <a:bodyPr/>
          <a:lstStyle/>
          <a:p>
            <a:pPr>
              <a:defRPr/>
            </a:pPr>
            <a:r>
              <a:rPr lang="en-US" dirty="0"/>
              <a:t>Nonpoint Source Pollution</a:t>
            </a:r>
          </a:p>
        </p:txBody>
      </p:sp>
      <p:sp>
        <p:nvSpPr>
          <p:cNvPr id="4" name="Content Placeholder 3"/>
          <p:cNvSpPr>
            <a:spLocks noGrp="1"/>
          </p:cNvSpPr>
          <p:nvPr>
            <p:ph sz="quarter" idx="2"/>
          </p:nvPr>
        </p:nvSpPr>
        <p:spPr>
          <a:xfrm>
            <a:off x="457200" y="2209800"/>
            <a:ext cx="4040188" cy="3951288"/>
          </a:xfrm>
        </p:spPr>
        <p:txBody>
          <a:bodyPr/>
          <a:lstStyle/>
          <a:p>
            <a:pPr>
              <a:defRPr/>
            </a:pPr>
            <a:r>
              <a:rPr lang="en-US" dirty="0"/>
              <a:t>Definition-localized source of pollution, usually industrial and coming from a pipe</a:t>
            </a:r>
            <a:r>
              <a:rPr lang="en-US" sz="2800" dirty="0"/>
              <a:t> </a:t>
            </a:r>
            <a:endParaRPr lang="en-US" dirty="0">
              <a:solidFill>
                <a:srgbClr val="FF0000"/>
              </a:solidFill>
            </a:endParaRPr>
          </a:p>
          <a:p>
            <a:pPr lvl="1">
              <a:defRPr/>
            </a:pPr>
            <a:r>
              <a:rPr lang="en-US" dirty="0"/>
              <a:t>Examples</a:t>
            </a:r>
          </a:p>
          <a:p>
            <a:pPr lvl="2">
              <a:defRPr/>
            </a:pPr>
            <a:r>
              <a:rPr lang="en-US" dirty="0"/>
              <a:t>Industry</a:t>
            </a:r>
          </a:p>
          <a:p>
            <a:pPr lvl="1">
              <a:defRPr/>
            </a:pPr>
            <a:endParaRPr lang="en-US" dirty="0"/>
          </a:p>
        </p:txBody>
      </p:sp>
      <p:sp>
        <p:nvSpPr>
          <p:cNvPr id="6" name="Content Placeholder 5"/>
          <p:cNvSpPr>
            <a:spLocks noGrp="1"/>
          </p:cNvSpPr>
          <p:nvPr>
            <p:ph sz="quarter" idx="4"/>
          </p:nvPr>
        </p:nvSpPr>
        <p:spPr>
          <a:xfrm>
            <a:off x="4800600" y="2209800"/>
            <a:ext cx="3886200" cy="3951288"/>
          </a:xfrm>
        </p:spPr>
        <p:txBody>
          <a:bodyPr/>
          <a:lstStyle/>
          <a:p>
            <a:pPr>
              <a:defRPr/>
            </a:pPr>
            <a:r>
              <a:rPr lang="en-US"/>
              <a:t>Definition- </a:t>
            </a:r>
            <a:r>
              <a:rPr lang="en-US">
                <a:latin typeface="Arial" charset="0"/>
              </a:rPr>
              <a:t>general and indirect water pollution from many diffuse sources</a:t>
            </a:r>
            <a:endParaRPr lang="en-US">
              <a:solidFill>
                <a:srgbClr val="FF0000"/>
              </a:solidFill>
            </a:endParaRPr>
          </a:p>
          <a:p>
            <a:pPr>
              <a:defRPr/>
            </a:pPr>
            <a:r>
              <a:rPr lang="en-US"/>
              <a:t>Examples</a:t>
            </a:r>
          </a:p>
          <a:p>
            <a:pPr lvl="1">
              <a:defRPr/>
            </a:pPr>
            <a:r>
              <a:rPr lang="en-US"/>
              <a:t>Agricultural Runoff</a:t>
            </a:r>
          </a:p>
          <a:p>
            <a:pPr lvl="1">
              <a:defRPr/>
            </a:pPr>
            <a:r>
              <a:rPr lang="en-US"/>
              <a:t>Animal Waste</a:t>
            </a:r>
          </a:p>
          <a:p>
            <a:pPr lvl="1">
              <a:defRPr/>
            </a:pPr>
            <a:r>
              <a:rPr lang="en-US"/>
              <a:t>Residential Property Runoff</a:t>
            </a:r>
          </a:p>
          <a:p>
            <a:pPr lvl="1">
              <a:defRPr/>
            </a:pPr>
            <a:r>
              <a:rPr lang="en-US"/>
              <a:t>Parking Lot and Road Runoff</a:t>
            </a:r>
          </a:p>
        </p:txBody>
      </p:sp>
      <p:pic>
        <p:nvPicPr>
          <p:cNvPr id="7175" name="Picture 3"/>
          <p:cNvPicPr>
            <a:picLocks noChangeAspect="1" noChangeArrowheads="1"/>
          </p:cNvPicPr>
          <p:nvPr/>
        </p:nvPicPr>
        <p:blipFill>
          <a:blip r:embed="rId3"/>
          <a:srcRect/>
          <a:stretch>
            <a:fillRect/>
          </a:stretch>
        </p:blipFill>
        <p:spPr bwMode="auto">
          <a:xfrm>
            <a:off x="2667000" y="3733800"/>
            <a:ext cx="2057400" cy="2859088"/>
          </a:xfrm>
          <a:prstGeom prst="rect">
            <a:avLst/>
          </a:prstGeom>
          <a:noFill/>
          <a:ln w="9525">
            <a:noFill/>
            <a:miter lim="800000"/>
            <a:headEnd/>
            <a:tailEnd/>
          </a:ln>
        </p:spPr>
      </p:pic>
      <p:sp>
        <p:nvSpPr>
          <p:cNvPr id="7176" name="TextBox 8"/>
          <p:cNvSpPr txBox="1">
            <a:spLocks noChangeArrowheads="1"/>
          </p:cNvSpPr>
          <p:nvPr/>
        </p:nvSpPr>
        <p:spPr bwMode="auto">
          <a:xfrm>
            <a:off x="76200" y="6629400"/>
            <a:ext cx="5513388" cy="244475"/>
          </a:xfrm>
          <a:prstGeom prst="rect">
            <a:avLst/>
          </a:prstGeom>
          <a:noFill/>
          <a:ln w="9525">
            <a:noFill/>
            <a:miter lim="800000"/>
            <a:headEnd/>
            <a:tailEnd/>
          </a:ln>
        </p:spPr>
        <p:txBody>
          <a:bodyPr wrap="none">
            <a:spAutoFit/>
          </a:bodyPr>
          <a:lstStyle/>
          <a:p>
            <a:r>
              <a:rPr lang="en-US" sz="1000"/>
              <a:t>http://www.liverpool.nsw.gov.au/LCC/INTERNET/me.get?site.sectionshow&amp;PAGE1230&amp;BODY</a:t>
            </a:r>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7</a:t>
            </a:fld>
            <a:endParaRPr kumimoji="0" lang="en-US"/>
          </a:p>
        </p:txBody>
      </p:sp>
    </p:spTree>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28600"/>
            <a:ext cx="7772400" cy="1066800"/>
          </a:xfrm>
        </p:spPr>
        <p:txBody>
          <a:bodyPr>
            <a:normAutofit fontScale="90000"/>
          </a:bodyPr>
          <a:lstStyle/>
          <a:p>
            <a:pPr eaLnBrk="1" hangingPunct="1">
              <a:defRPr/>
            </a:pPr>
            <a:r>
              <a:rPr lang="en-US" dirty="0"/>
              <a:t>What’s wrong with this picture?</a:t>
            </a:r>
          </a:p>
        </p:txBody>
      </p:sp>
      <p:pic>
        <p:nvPicPr>
          <p:cNvPr id="8195" name="Picture 4" descr="threehouses_and_drainpipes"/>
          <p:cNvPicPr>
            <a:picLocks noChangeAspect="1" noChangeArrowheads="1"/>
          </p:cNvPicPr>
          <p:nvPr/>
        </p:nvPicPr>
        <p:blipFill>
          <a:blip r:embed="rId3"/>
          <a:srcRect/>
          <a:stretch>
            <a:fillRect/>
          </a:stretch>
        </p:blipFill>
        <p:spPr bwMode="auto">
          <a:xfrm>
            <a:off x="304800" y="1524000"/>
            <a:ext cx="8610600" cy="5032375"/>
          </a:xfrm>
          <a:prstGeom prst="rect">
            <a:avLst/>
          </a:prstGeom>
          <a:noFill/>
          <a:ln w="9525">
            <a:noFill/>
            <a:miter lim="800000"/>
            <a:headEnd/>
            <a:tailEnd/>
          </a:ln>
        </p:spPr>
      </p:pic>
      <p:sp>
        <p:nvSpPr>
          <p:cNvPr id="8196" name="Text Box 5"/>
          <p:cNvSpPr txBox="1">
            <a:spLocks noChangeArrowheads="1"/>
          </p:cNvSpPr>
          <p:nvPr/>
        </p:nvSpPr>
        <p:spPr bwMode="auto">
          <a:xfrm>
            <a:off x="304800" y="6553200"/>
            <a:ext cx="8534400" cy="244475"/>
          </a:xfrm>
          <a:prstGeom prst="rect">
            <a:avLst/>
          </a:prstGeom>
          <a:noFill/>
          <a:ln w="9525">
            <a:noFill/>
            <a:miter lim="800000"/>
            <a:headEnd/>
            <a:tailEnd/>
          </a:ln>
        </p:spPr>
        <p:txBody>
          <a:bodyPr>
            <a:spAutoFit/>
          </a:bodyPr>
          <a:lstStyle/>
          <a:p>
            <a:pPr algn="ctr">
              <a:spcBef>
                <a:spcPct val="50000"/>
              </a:spcBef>
            </a:pPr>
            <a:r>
              <a:rPr lang="en-US" sz="1000"/>
              <a:t>http://www.ncstormwater.org/pages/workbook_pollution_solutions.html</a:t>
            </a:r>
            <a:endParaRPr lang="en-US"/>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8</a:t>
            </a:fld>
            <a:endParaRPr kumimoji="0" lang="en-US"/>
          </a:p>
        </p:txBody>
      </p:sp>
    </p:spTree>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defRPr/>
            </a:pPr>
            <a:r>
              <a:rPr lang="en-US" dirty="0"/>
              <a:t>Visual Indicators of </a:t>
            </a:r>
            <a:br>
              <a:rPr lang="en-US" dirty="0"/>
            </a:br>
            <a:r>
              <a:rPr lang="en-US" dirty="0"/>
              <a:t>Water Quality</a:t>
            </a:r>
          </a:p>
        </p:txBody>
      </p:sp>
      <p:sp>
        <p:nvSpPr>
          <p:cNvPr id="8195" name="Rectangle 3"/>
          <p:cNvSpPr>
            <a:spLocks noGrp="1" noChangeArrowheads="1"/>
          </p:cNvSpPr>
          <p:nvPr>
            <p:ph idx="1"/>
          </p:nvPr>
        </p:nvSpPr>
        <p:spPr/>
        <p:txBody>
          <a:bodyPr/>
          <a:lstStyle/>
          <a:p>
            <a:pPr eaLnBrk="1" hangingPunct="1">
              <a:defRPr/>
            </a:pPr>
            <a:r>
              <a:rPr lang="en-US" dirty="0"/>
              <a:t>Diverse Organisms</a:t>
            </a:r>
          </a:p>
          <a:p>
            <a:pPr lvl="1" eaLnBrk="1" hangingPunct="1">
              <a:defRPr/>
            </a:pPr>
            <a:r>
              <a:rPr lang="en-US" dirty="0"/>
              <a:t>Bugs as Indicators of Water Quality</a:t>
            </a:r>
          </a:p>
          <a:p>
            <a:pPr lvl="2" eaLnBrk="1" hangingPunct="1">
              <a:buFont typeface="Monotype Sorts" pitchFamily="28" charset="2"/>
              <a:buNone/>
              <a:defRPr/>
            </a:pPr>
            <a:r>
              <a:rPr lang="en-US" dirty="0"/>
              <a:t>Mayflies and </a:t>
            </a:r>
            <a:r>
              <a:rPr lang="en-US" dirty="0" err="1"/>
              <a:t>Caddisflies</a:t>
            </a:r>
            <a:r>
              <a:rPr lang="en-US" dirty="0"/>
              <a:t> cannot tolerate water pollution, therefore their presence in a water body indicates good water quality.</a:t>
            </a:r>
          </a:p>
          <a:p>
            <a:pPr lvl="2" eaLnBrk="1" hangingPunct="1">
              <a:defRPr/>
            </a:pPr>
            <a:endParaRPr lang="en-US" dirty="0"/>
          </a:p>
        </p:txBody>
      </p:sp>
      <p:pic>
        <p:nvPicPr>
          <p:cNvPr id="9220" name="Picture 4"/>
          <p:cNvPicPr>
            <a:picLocks noChangeAspect="1" noChangeArrowheads="1"/>
          </p:cNvPicPr>
          <p:nvPr/>
        </p:nvPicPr>
        <p:blipFill>
          <a:blip r:embed="rId3"/>
          <a:srcRect/>
          <a:stretch>
            <a:fillRect/>
          </a:stretch>
        </p:blipFill>
        <p:spPr bwMode="auto">
          <a:xfrm>
            <a:off x="990600" y="4267200"/>
            <a:ext cx="3046413" cy="2095500"/>
          </a:xfrm>
          <a:prstGeom prst="rect">
            <a:avLst/>
          </a:prstGeom>
          <a:noFill/>
          <a:ln w="9525">
            <a:noFill/>
            <a:miter lim="800000"/>
            <a:headEnd/>
            <a:tailEnd/>
          </a:ln>
        </p:spPr>
      </p:pic>
      <p:sp>
        <p:nvSpPr>
          <p:cNvPr id="9221" name="TextBox 4"/>
          <p:cNvSpPr txBox="1">
            <a:spLocks noChangeArrowheads="1"/>
          </p:cNvSpPr>
          <p:nvPr/>
        </p:nvSpPr>
        <p:spPr bwMode="auto">
          <a:xfrm>
            <a:off x="695325" y="5943600"/>
            <a:ext cx="3784600" cy="974725"/>
          </a:xfrm>
          <a:prstGeom prst="rect">
            <a:avLst/>
          </a:prstGeom>
          <a:noFill/>
          <a:ln w="9525">
            <a:noFill/>
            <a:miter lim="800000"/>
            <a:headEnd/>
            <a:tailEnd/>
          </a:ln>
        </p:spPr>
        <p:txBody>
          <a:bodyPr wrap="none">
            <a:spAutoFit/>
          </a:bodyPr>
          <a:lstStyle/>
          <a:p>
            <a:r>
              <a:rPr lang="en-US"/>
              <a:t>   Mayfly larvae</a:t>
            </a:r>
          </a:p>
          <a:p>
            <a:r>
              <a:rPr lang="en-US" sz="1000"/>
              <a:t>http://swittersb.files.wordpress.com/2008/08/mayfly20nymph.jpg</a:t>
            </a:r>
          </a:p>
          <a:p>
            <a:endParaRPr lang="en-US"/>
          </a:p>
        </p:txBody>
      </p:sp>
      <p:pic>
        <p:nvPicPr>
          <p:cNvPr id="9222" name="Picture 8" descr="caddis 3"/>
          <p:cNvPicPr>
            <a:picLocks noChangeAspect="1" noChangeArrowheads="1"/>
          </p:cNvPicPr>
          <p:nvPr/>
        </p:nvPicPr>
        <p:blipFill>
          <a:blip r:embed="rId4"/>
          <a:srcRect/>
          <a:stretch>
            <a:fillRect/>
          </a:stretch>
        </p:blipFill>
        <p:spPr bwMode="auto">
          <a:xfrm>
            <a:off x="5105400" y="4343400"/>
            <a:ext cx="2743200" cy="1954213"/>
          </a:xfrm>
          <a:prstGeom prst="rect">
            <a:avLst/>
          </a:prstGeom>
          <a:noFill/>
          <a:ln w="9525">
            <a:noFill/>
            <a:miter lim="800000"/>
            <a:headEnd/>
            <a:tailEnd/>
          </a:ln>
        </p:spPr>
      </p:pic>
      <p:sp>
        <p:nvSpPr>
          <p:cNvPr id="9223" name="TextBox 7"/>
          <p:cNvSpPr txBox="1">
            <a:spLocks noChangeArrowheads="1"/>
          </p:cNvSpPr>
          <p:nvPr/>
        </p:nvSpPr>
        <p:spPr bwMode="auto">
          <a:xfrm>
            <a:off x="4845050" y="5943600"/>
            <a:ext cx="3003550" cy="609600"/>
          </a:xfrm>
          <a:prstGeom prst="rect">
            <a:avLst/>
          </a:prstGeom>
          <a:noFill/>
          <a:ln w="9525">
            <a:noFill/>
            <a:miter lim="800000"/>
            <a:headEnd/>
            <a:tailEnd/>
          </a:ln>
        </p:spPr>
        <p:txBody>
          <a:bodyPr wrap="none">
            <a:spAutoFit/>
          </a:bodyPr>
          <a:lstStyle/>
          <a:p>
            <a:r>
              <a:rPr lang="en-US" sz="1000"/>
              <a:t>      </a:t>
            </a:r>
            <a:r>
              <a:rPr lang="en-US"/>
              <a:t>Caddisfly larvae</a:t>
            </a:r>
            <a:endParaRPr lang="en-US" sz="1000"/>
          </a:p>
          <a:p>
            <a:r>
              <a:rPr lang="en-US" sz="1000"/>
              <a:t>http://www-staff.lboro.ac.uk/~gymfj2/Caddisfly.htm</a:t>
            </a:r>
          </a:p>
        </p:txBody>
      </p:sp>
      <p:sp>
        <p:nvSpPr>
          <p:cNvPr id="8" name="Slide Number Placeholder 7"/>
          <p:cNvSpPr>
            <a:spLocks noGrp="1"/>
          </p:cNvSpPr>
          <p:nvPr>
            <p:ph type="sldNum" sz="quarter" idx="12"/>
          </p:nvPr>
        </p:nvSpPr>
        <p:spPr/>
        <p:txBody>
          <a:bodyPr/>
          <a:lstStyle/>
          <a:p>
            <a:fld id="{042AED99-7FB4-404E-8A97-64753DCE42EC}" type="slidenum">
              <a:rPr kumimoji="0" lang="en-US" smtClean="0"/>
              <a:pPr/>
              <a:t>9</a:t>
            </a:fld>
            <a:endParaRPr kumimoji="0" lang="en-US"/>
          </a:p>
        </p:txBody>
      </p:sp>
    </p:spTree>
  </p:cSld>
  <p:clrMapOvr>
    <a:masterClrMapping/>
  </p:clrMapOvr>
  <p:transition spd="med">
    <p:pull/>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2284</TotalTime>
  <Words>3487</Words>
  <Application>Microsoft Macintosh PowerPoint</Application>
  <PresentationFormat>On-screen Show (4:3)</PresentationFormat>
  <Paragraphs>654</Paragraphs>
  <Slides>66</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66</vt:i4>
      </vt:variant>
    </vt:vector>
  </HeadingPairs>
  <TitlesOfParts>
    <vt:vector size="76" baseType="lpstr">
      <vt:lpstr>Arial</vt:lpstr>
      <vt:lpstr>Calibri</vt:lpstr>
      <vt:lpstr>Constantia</vt:lpstr>
      <vt:lpstr>Monotype Sorts</vt:lpstr>
      <vt:lpstr>Symbol</vt:lpstr>
      <vt:lpstr>Times New Roman</vt:lpstr>
      <vt:lpstr>UniversalMath1 BT</vt:lpstr>
      <vt:lpstr>Wingdings</vt:lpstr>
      <vt:lpstr>Wingdings 2</vt:lpstr>
      <vt:lpstr>Flow</vt:lpstr>
      <vt:lpstr>Storm water Quality</vt:lpstr>
      <vt:lpstr>Why Bother ???</vt:lpstr>
      <vt:lpstr>Hydrologic Response  Pre- Development</vt:lpstr>
      <vt:lpstr>Hydrologic Response  Post- Development</vt:lpstr>
      <vt:lpstr>Hydrologic Cycle</vt:lpstr>
      <vt:lpstr>Pollution</vt:lpstr>
      <vt:lpstr>Types of Pollution</vt:lpstr>
      <vt:lpstr>What’s wrong with this picture?</vt:lpstr>
      <vt:lpstr>Visual Indicators of  Water Quality</vt:lpstr>
      <vt:lpstr>Measuring Water Quality</vt:lpstr>
      <vt:lpstr>Watershed Development and Water Pollution</vt:lpstr>
      <vt:lpstr>Types of NPS Pollution</vt:lpstr>
      <vt:lpstr>Water Quality –  Stormwater Constituents</vt:lpstr>
      <vt:lpstr>Storm water Constituents Median Concentrations (EPA Study b/n 1979 to 1983)</vt:lpstr>
      <vt:lpstr>Inland Natural Systems</vt:lpstr>
      <vt:lpstr> Water Quantity Effects </vt:lpstr>
      <vt:lpstr>  Water Quantity Effects </vt:lpstr>
      <vt:lpstr>  Water Quality Effects </vt:lpstr>
      <vt:lpstr>  Water Quality Effects </vt:lpstr>
      <vt:lpstr>Stormwater Pollution Sources</vt:lpstr>
      <vt:lpstr>Storm water Management Challenges</vt:lpstr>
      <vt:lpstr>Storm water Management Standards</vt:lpstr>
      <vt:lpstr>Storm water Management Standards</vt:lpstr>
      <vt:lpstr>Non-Structural BMPs</vt:lpstr>
      <vt:lpstr>Better Design</vt:lpstr>
      <vt:lpstr>Structural BMPs</vt:lpstr>
      <vt:lpstr>Detention Basins</vt:lpstr>
      <vt:lpstr>Detention Basins…</vt:lpstr>
      <vt:lpstr>Wet (Retention) Ponds</vt:lpstr>
      <vt:lpstr>Wet Retention…</vt:lpstr>
      <vt:lpstr>Constructed Wetlands</vt:lpstr>
      <vt:lpstr>Constructed Wetland…</vt:lpstr>
      <vt:lpstr>Water Quality Swales</vt:lpstr>
      <vt:lpstr>Water Quality Swales…</vt:lpstr>
      <vt:lpstr>Infiltration Trenches/Basins</vt:lpstr>
      <vt:lpstr>Infiltration Trenches…</vt:lpstr>
      <vt:lpstr>Dry Wells</vt:lpstr>
      <vt:lpstr>Sand and Organic Filters</vt:lpstr>
      <vt:lpstr>Inlets and Catch Basins</vt:lpstr>
      <vt:lpstr>Sediment Traps/Forebays</vt:lpstr>
      <vt:lpstr>Innovative BMPs - Advanced Sedimentation</vt:lpstr>
      <vt:lpstr>Innovative BMPs - Sand Filtration</vt:lpstr>
      <vt:lpstr>Innovative BMPs - Hydrodynamic</vt:lpstr>
      <vt:lpstr>Innovative BMPs – Media Filtration</vt:lpstr>
      <vt:lpstr>Innovative BMPs – Inlet Inserts</vt:lpstr>
      <vt:lpstr>Water Quality Monitoring</vt:lpstr>
      <vt:lpstr>Performance Verification - TARP</vt:lpstr>
      <vt:lpstr>Performance Verification - TARP</vt:lpstr>
      <vt:lpstr>Performance Verification - TARP</vt:lpstr>
      <vt:lpstr>Performance Verification - TARP</vt:lpstr>
      <vt:lpstr>Pollutant Levels</vt:lpstr>
      <vt:lpstr>PowerPoint Presentation</vt:lpstr>
      <vt:lpstr>Pollutant levels…</vt:lpstr>
      <vt:lpstr>Pollutant levels…</vt:lpstr>
      <vt:lpstr>Pollutant levels…</vt:lpstr>
      <vt:lpstr>Pollutant levels…</vt:lpstr>
      <vt:lpstr>PowerPoint Presentation</vt:lpstr>
      <vt:lpstr>Pollutant levels…</vt:lpstr>
      <vt:lpstr>Pollutant levels…</vt:lpstr>
      <vt:lpstr>Pollutant levels…</vt:lpstr>
      <vt:lpstr>Pollutant levels…</vt:lpstr>
      <vt:lpstr>Pollutant levels…</vt:lpstr>
      <vt:lpstr>Pollutant levels…</vt:lpstr>
      <vt:lpstr>Pollutant levels…</vt:lpstr>
      <vt:lpstr>PowerPoint Presentation</vt:lpstr>
      <vt:lpstr>PowerPoint Presentation</vt:lpstr>
    </vt:vector>
  </TitlesOfParts>
  <Company>UMass - CEERE</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Storm Water Management</dc:title>
  <dc:creator>Eric Winkler</dc:creator>
  <cp:lastModifiedBy>Geremew S. Gebrie</cp:lastModifiedBy>
  <cp:revision>118</cp:revision>
  <dcterms:created xsi:type="dcterms:W3CDTF">2002-09-12T17:28:03Z</dcterms:created>
  <dcterms:modified xsi:type="dcterms:W3CDTF">2019-06-13T05:44:48Z</dcterms:modified>
</cp:coreProperties>
</file>