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243"/>
    <p:restoredTop sz="93053"/>
  </p:normalViewPr>
  <p:slideViewPr>
    <p:cSldViewPr>
      <p:cViewPr varScale="1">
        <p:scale>
          <a:sx n="67" d="100"/>
          <a:sy n="67" d="100"/>
        </p:scale>
        <p:origin x="1538" y="2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563232D0-BB49-42D8-9BB0-C33F85C6281B}" type="datetimeFigureOut">
              <a:rPr lang="en-US" smtClean="0"/>
              <a:pPr/>
              <a:t>3/10/2020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7C40E18C-3D6C-45A8-BD89-E1D37990925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63232D0-BB49-42D8-9BB0-C33F85C6281B}" type="datetimeFigureOut">
              <a:rPr lang="en-US" smtClean="0"/>
              <a:pPr/>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40E18C-3D6C-45A8-BD89-E1D37990925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63232D0-BB49-42D8-9BB0-C33F85C6281B}" type="datetimeFigureOut">
              <a:rPr lang="en-US" smtClean="0"/>
              <a:pPr/>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40E18C-3D6C-45A8-BD89-E1D37990925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63232D0-BB49-42D8-9BB0-C33F85C6281B}" type="datetimeFigureOut">
              <a:rPr lang="en-US" smtClean="0"/>
              <a:pPr/>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40E18C-3D6C-45A8-BD89-E1D37990925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563232D0-BB49-42D8-9BB0-C33F85C6281B}" type="datetimeFigureOut">
              <a:rPr lang="en-US" smtClean="0"/>
              <a:pPr/>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40E18C-3D6C-45A8-BD89-E1D37990925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63232D0-BB49-42D8-9BB0-C33F85C6281B}" type="datetimeFigureOut">
              <a:rPr lang="en-US" smtClean="0"/>
              <a:pPr/>
              <a:t>3/10/2020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40E18C-3D6C-45A8-BD89-E1D37990925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563232D0-BB49-42D8-9BB0-C33F85C6281B}" type="datetimeFigureOut">
              <a:rPr lang="en-US" smtClean="0"/>
              <a:pPr/>
              <a:t>3/10/2020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40E18C-3D6C-45A8-BD89-E1D37990925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563232D0-BB49-42D8-9BB0-C33F85C6281B}" type="datetimeFigureOut">
              <a:rPr lang="en-US" smtClean="0"/>
              <a:pPr/>
              <a:t>3/10/2020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40E18C-3D6C-45A8-BD89-E1D37990925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3232D0-BB49-42D8-9BB0-C33F85C6281B}" type="datetimeFigureOut">
              <a:rPr lang="en-US" smtClean="0"/>
              <a:pPr/>
              <a:t>3/10/2020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40E18C-3D6C-45A8-BD89-E1D37990925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63232D0-BB49-42D8-9BB0-C33F85C6281B}" type="datetimeFigureOut">
              <a:rPr lang="en-US" smtClean="0"/>
              <a:pPr/>
              <a:t>3/10/2020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40E18C-3D6C-45A8-BD89-E1D37990925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563232D0-BB49-42D8-9BB0-C33F85C6281B}" type="datetimeFigureOut">
              <a:rPr lang="en-US" smtClean="0"/>
              <a:pPr/>
              <a:t>3/10/2020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7C40E18C-3D6C-45A8-BD89-E1D37990925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63232D0-BB49-42D8-9BB0-C33F85C6281B}" type="datetimeFigureOut">
              <a:rPr lang="en-US" smtClean="0"/>
              <a:pPr/>
              <a:t>3/10/2020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C40E18C-3D6C-45A8-BD89-E1D37990925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Evaluation</a:t>
            </a:r>
            <a:br>
              <a:rPr lang="en-US" dirty="0"/>
            </a:br>
            <a:r>
              <a:rPr lang="en-US" dirty="0"/>
              <a:t>&amp;</a:t>
            </a:r>
            <a:br>
              <a:rPr lang="en-US" dirty="0"/>
            </a:br>
            <a:r>
              <a:rPr lang="en-US" dirty="0"/>
              <a:t>Project</a:t>
            </a:r>
          </a:p>
        </p:txBody>
      </p:sp>
      <p:sp>
        <p:nvSpPr>
          <p:cNvPr id="3" name="Subtitle 2"/>
          <p:cNvSpPr>
            <a:spLocks noGrp="1"/>
          </p:cNvSpPr>
          <p:nvPr>
            <p:ph type="subTitle" idx="1"/>
          </p:nvPr>
        </p:nvSpPr>
        <p:spPr/>
        <p:txBody>
          <a:bodyPr/>
          <a:lstStyle/>
          <a:p>
            <a:r>
              <a:rPr lang="en-US" dirty="0"/>
              <a:t>2</a:t>
            </a:r>
            <a:r>
              <a:rPr lang="en-US" baseline="30000" dirty="0"/>
              <a:t>nd</a:t>
            </a:r>
            <a:r>
              <a:rPr lang="en-US" dirty="0"/>
              <a:t> Semester / </a:t>
            </a:r>
            <a:r>
              <a:rPr lang="en-US" dirty="0" smtClean="0"/>
              <a:t>2019-20</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Evaluation</a:t>
            </a:r>
          </a:p>
        </p:txBody>
      </p:sp>
      <p:sp>
        <p:nvSpPr>
          <p:cNvPr id="3" name="Content Placeholder 2"/>
          <p:cNvSpPr>
            <a:spLocks noGrp="1"/>
          </p:cNvSpPr>
          <p:nvPr>
            <p:ph idx="1"/>
          </p:nvPr>
        </p:nvSpPr>
        <p:spPr/>
        <p:txBody>
          <a:bodyPr/>
          <a:lstStyle/>
          <a:p>
            <a:r>
              <a:rPr lang="en-US" dirty="0"/>
              <a:t>Assignments/Exercises/Projects (40 - 50%)</a:t>
            </a:r>
          </a:p>
          <a:p>
            <a:r>
              <a:rPr lang="en-US" dirty="0"/>
              <a:t>Final (50 - 60%)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857" y="792480"/>
            <a:ext cx="8229600" cy="1143000"/>
          </a:xfrm>
        </p:spPr>
        <p:txBody>
          <a:bodyPr/>
          <a:lstStyle/>
          <a:p>
            <a:r>
              <a:rPr lang="en-US" dirty="0"/>
              <a:t>Projects</a:t>
            </a:r>
          </a:p>
        </p:txBody>
      </p:sp>
      <p:sp>
        <p:nvSpPr>
          <p:cNvPr id="3" name="Content Placeholder 2"/>
          <p:cNvSpPr>
            <a:spLocks noGrp="1"/>
          </p:cNvSpPr>
          <p:nvPr>
            <p:ph idx="1"/>
          </p:nvPr>
        </p:nvSpPr>
        <p:spPr/>
        <p:txBody>
          <a:bodyPr>
            <a:normAutofit fontScale="85000" lnSpcReduction="10000"/>
          </a:bodyPr>
          <a:lstStyle/>
          <a:p>
            <a:pPr>
              <a:buNone/>
            </a:pPr>
            <a:r>
              <a:rPr lang="en-US" b="1" dirty="0">
                <a:solidFill>
                  <a:srgbClr val="FF0000"/>
                </a:solidFill>
              </a:rPr>
              <a:t>A. Literature Review: </a:t>
            </a:r>
            <a:r>
              <a:rPr lang="en-US" b="1" dirty="0">
                <a:solidFill>
                  <a:schemeClr val="accent1"/>
                </a:solidFill>
              </a:rPr>
              <a:t>(Individual/paper (10 to 15 pages each separately)</a:t>
            </a:r>
          </a:p>
          <a:p>
            <a:pPr marL="971550" lvl="1" indent="-514350">
              <a:buFont typeface="+mj-lt"/>
              <a:buAutoNum type="arabicPeriod"/>
            </a:pPr>
            <a:r>
              <a:rPr lang="en-US" b="1" dirty="0"/>
              <a:t>IDF Curves development  with different return periods for selected town utilizing different methods</a:t>
            </a:r>
          </a:p>
          <a:p>
            <a:pPr marL="971550" lvl="1" indent="-514350">
              <a:buFont typeface="+mj-lt"/>
              <a:buAutoNum type="arabicPeriod"/>
            </a:pPr>
            <a:r>
              <a:rPr lang="en-US" b="1" dirty="0"/>
              <a:t>Storm water quality  management</a:t>
            </a:r>
            <a:endParaRPr lang="en-US" b="1" dirty="0">
              <a:solidFill>
                <a:srgbClr val="FF0000"/>
              </a:solidFill>
            </a:endParaRPr>
          </a:p>
          <a:p>
            <a:pPr marL="971550" lvl="1" indent="-514350">
              <a:buNone/>
            </a:pPr>
            <a:r>
              <a:rPr lang="en-US" b="1" dirty="0">
                <a:solidFill>
                  <a:srgbClr val="FF0000"/>
                </a:solidFill>
              </a:rPr>
              <a:t>B. Group Project (Report/presentation)</a:t>
            </a:r>
          </a:p>
          <a:p>
            <a:pPr marL="971550" lvl="1" indent="-514350">
              <a:buFont typeface="+mj-lt"/>
              <a:buAutoNum type="arabicPeriod"/>
            </a:pPr>
            <a:r>
              <a:rPr lang="en-US" b="1" dirty="0"/>
              <a:t>Literature Review of different types of  models  utilized for urban drainage management and apply more than one type of model in selected case study town or city  for modeling, analysis and  design and a make a comparison and decide on the preferred model. Then show  the effect of introduction of best management practices on the  results of the selected model. Model simulation result should be calibrated and validated. </a:t>
            </a:r>
            <a:endParaRPr lang="en-US" b="1"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229600" cy="1143000"/>
          </a:xfrm>
        </p:spPr>
        <p:txBody>
          <a:bodyPr>
            <a:normAutofit/>
          </a:bodyPr>
          <a:lstStyle/>
          <a:p>
            <a:r>
              <a:rPr lang="en-US" sz="4400" b="1" dirty="0"/>
              <a:t>Schedule</a:t>
            </a: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673836316"/>
              </p:ext>
            </p:extLst>
          </p:nvPr>
        </p:nvGraphicFramePr>
        <p:xfrm>
          <a:off x="0" y="1667968"/>
          <a:ext cx="9144000" cy="3973768"/>
        </p:xfrm>
        <a:graphic>
          <a:graphicData uri="http://schemas.openxmlformats.org/drawingml/2006/table">
            <a:tbl>
              <a:tblPr firstRow="1" bandRow="1">
                <a:tableStyleId>{5C22544A-7EE6-4342-B048-85BDC9FD1C3A}</a:tableStyleId>
              </a:tblPr>
              <a:tblGrid>
                <a:gridCol w="2110154">
                  <a:extLst>
                    <a:ext uri="{9D8B030D-6E8A-4147-A177-3AD203B41FA5}">
                      <a16:colId xmlns:a16="http://schemas.microsoft.com/office/drawing/2014/main" xmlns="" val="20000"/>
                    </a:ext>
                  </a:extLst>
                </a:gridCol>
                <a:gridCol w="1719385">
                  <a:extLst>
                    <a:ext uri="{9D8B030D-6E8A-4147-A177-3AD203B41FA5}">
                      <a16:colId xmlns:a16="http://schemas.microsoft.com/office/drawing/2014/main" xmlns="" val="20001"/>
                    </a:ext>
                  </a:extLst>
                </a:gridCol>
                <a:gridCol w="1961661">
                  <a:extLst>
                    <a:ext uri="{9D8B030D-6E8A-4147-A177-3AD203B41FA5}">
                      <a16:colId xmlns:a16="http://schemas.microsoft.com/office/drawing/2014/main" xmlns="" val="20002"/>
                    </a:ext>
                  </a:extLst>
                </a:gridCol>
                <a:gridCol w="1447800">
                  <a:extLst>
                    <a:ext uri="{9D8B030D-6E8A-4147-A177-3AD203B41FA5}">
                      <a16:colId xmlns:a16="http://schemas.microsoft.com/office/drawing/2014/main" xmlns="" val="20003"/>
                    </a:ext>
                  </a:extLst>
                </a:gridCol>
                <a:gridCol w="1905000">
                  <a:extLst>
                    <a:ext uri="{9D8B030D-6E8A-4147-A177-3AD203B41FA5}">
                      <a16:colId xmlns:a16="http://schemas.microsoft.com/office/drawing/2014/main" xmlns="" val="20004"/>
                    </a:ext>
                  </a:extLst>
                </a:gridCol>
              </a:tblGrid>
              <a:tr h="625528">
                <a:tc>
                  <a:txBody>
                    <a:bodyPr/>
                    <a:lstStyle/>
                    <a:p>
                      <a:endParaRPr lang="en-US" dirty="0"/>
                    </a:p>
                  </a:txBody>
                  <a:tcPr/>
                </a:tc>
                <a:tc>
                  <a:txBody>
                    <a:bodyPr/>
                    <a:lstStyle/>
                    <a:p>
                      <a:r>
                        <a:rPr lang="en-US" sz="2400" i="1" dirty="0"/>
                        <a:t>Paper</a:t>
                      </a:r>
                    </a:p>
                  </a:txBody>
                  <a:tcPr/>
                </a:tc>
                <a:tc>
                  <a:txBody>
                    <a:bodyPr/>
                    <a:lstStyle/>
                    <a:p>
                      <a:endParaRPr lang="en-US" sz="2400" i="1"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xmlns="" val="10000"/>
                  </a:ext>
                </a:extLst>
              </a:tr>
              <a:tr h="750632">
                <a:tc>
                  <a:txBody>
                    <a:bodyPr/>
                    <a:lstStyle/>
                    <a:p>
                      <a:pPr algn="ctr"/>
                      <a:r>
                        <a:rPr lang="en-US" sz="2000" b="1" dirty="0"/>
                        <a:t>Individual Assignment</a:t>
                      </a:r>
                    </a:p>
                  </a:txBody>
                  <a:tcPr/>
                </a:tc>
                <a:tc>
                  <a:txBody>
                    <a:bodyPr/>
                    <a:lstStyle/>
                    <a:p>
                      <a:pPr algn="ctr"/>
                      <a:r>
                        <a:rPr lang="en-US" sz="2000" b="1" dirty="0"/>
                        <a:t>June 10</a:t>
                      </a:r>
                    </a:p>
                  </a:txBody>
                  <a:tcPr/>
                </a:tc>
                <a:tc>
                  <a:txBody>
                    <a:bodyPr/>
                    <a:lstStyle/>
                    <a:p>
                      <a:pPr algn="ctr"/>
                      <a:endParaRPr lang="en-US" sz="2000" b="1"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xmlns="" val="10001"/>
                  </a:ext>
                </a:extLst>
              </a:tr>
              <a:tr h="891664">
                <a:tc>
                  <a:txBody>
                    <a:bodyPr/>
                    <a:lstStyle/>
                    <a:p>
                      <a:endParaRPr lang="en-US" sz="1600" dirty="0"/>
                    </a:p>
                  </a:txBody>
                  <a:tcPr/>
                </a:tc>
                <a:tc>
                  <a:txBody>
                    <a:bodyPr/>
                    <a:lstStyle/>
                    <a:p>
                      <a:pPr algn="ctr"/>
                      <a:r>
                        <a:rPr lang="en-US" sz="2000" i="1" dirty="0"/>
                        <a:t>Proposal</a:t>
                      </a:r>
                    </a:p>
                  </a:txBody>
                  <a:tcPr/>
                </a:tc>
                <a:tc>
                  <a:txBody>
                    <a:bodyPr/>
                    <a:lstStyle/>
                    <a:p>
                      <a:pPr algn="ctr"/>
                      <a:r>
                        <a:rPr lang="en-US" sz="2000" i="1" dirty="0"/>
                        <a:t>Progress</a:t>
                      </a:r>
                    </a:p>
                    <a:p>
                      <a:pPr algn="ctr"/>
                      <a:r>
                        <a:rPr lang="en-US" sz="2000" i="1" dirty="0"/>
                        <a:t>Presentation only</a:t>
                      </a:r>
                    </a:p>
                  </a:txBody>
                  <a:tcPr/>
                </a:tc>
                <a:tc>
                  <a:txBody>
                    <a:bodyPr/>
                    <a:lstStyle/>
                    <a:p>
                      <a:pPr algn="ctr"/>
                      <a:r>
                        <a:rPr lang="en-US" sz="2000" i="1" dirty="0"/>
                        <a:t>Final Report Submission</a:t>
                      </a:r>
                    </a:p>
                  </a:txBody>
                  <a:tcPr/>
                </a:tc>
                <a:tc>
                  <a:txBody>
                    <a:bodyPr/>
                    <a:lstStyle/>
                    <a:p>
                      <a:pPr algn="ctr"/>
                      <a:r>
                        <a:rPr lang="en-US" sz="2000" i="1" dirty="0"/>
                        <a:t>Presentation</a:t>
                      </a:r>
                    </a:p>
                  </a:txBody>
                  <a:tcPr/>
                </a:tc>
                <a:extLst>
                  <a:ext uri="{0D108BD9-81ED-4DB2-BD59-A6C34878D82A}">
                    <a16:rowId xmlns:a16="http://schemas.microsoft.com/office/drawing/2014/main" xmlns="" val="10002"/>
                  </a:ext>
                </a:extLst>
              </a:tr>
              <a:tr h="625528">
                <a:tc>
                  <a:txBody>
                    <a:bodyPr/>
                    <a:lstStyle/>
                    <a:p>
                      <a:r>
                        <a:rPr lang="en-US" sz="2000" b="1" dirty="0"/>
                        <a:t>Group Projects</a:t>
                      </a:r>
                    </a:p>
                  </a:txBody>
                  <a:tcPr/>
                </a:tc>
                <a:tc>
                  <a:txBody>
                    <a:bodyPr/>
                    <a:lstStyle/>
                    <a:p>
                      <a:r>
                        <a:rPr lang="en-US" sz="2000" b="1" dirty="0" smtClean="0"/>
                        <a:t>March 25</a:t>
                      </a:r>
                      <a:endParaRPr lang="en-US" sz="2000" b="1" dirty="0"/>
                    </a:p>
                  </a:txBody>
                  <a:tcPr/>
                </a:tc>
                <a:tc>
                  <a:txBody>
                    <a:bodyPr/>
                    <a:lstStyle/>
                    <a:p>
                      <a:r>
                        <a:rPr lang="en-US" sz="2000" b="1" dirty="0" smtClean="0"/>
                        <a:t>May 20/</a:t>
                      </a:r>
                      <a:endParaRPr lang="en-US" sz="2000" b="1" dirty="0"/>
                    </a:p>
                  </a:txBody>
                  <a:tcPr/>
                </a:tc>
                <a:tc>
                  <a:txBody>
                    <a:bodyPr/>
                    <a:lstStyle/>
                    <a:p>
                      <a:r>
                        <a:rPr lang="en-US" sz="2000" b="1" dirty="0"/>
                        <a:t>June </a:t>
                      </a:r>
                      <a:r>
                        <a:rPr lang="en-US" sz="2000" b="1" dirty="0" smtClean="0"/>
                        <a:t>10/</a:t>
                      </a:r>
                      <a:endParaRPr lang="en-US" sz="2000" b="1" dirty="0"/>
                    </a:p>
                  </a:txBody>
                  <a:tcPr/>
                </a:tc>
                <a:tc>
                  <a:txBody>
                    <a:bodyPr/>
                    <a:lstStyle/>
                    <a:p>
                      <a:r>
                        <a:rPr lang="en-US" sz="2000" b="1" dirty="0" smtClean="0"/>
                        <a:t>June 17</a:t>
                      </a:r>
                      <a:r>
                        <a:rPr lang="en-US" sz="2000" b="1" baseline="0" dirty="0" smtClean="0"/>
                        <a:t>/</a:t>
                      </a:r>
                      <a:endParaRPr lang="en-US" sz="2000" b="1" dirty="0"/>
                    </a:p>
                  </a:txBody>
                  <a:tcPr/>
                </a:tc>
                <a:extLst>
                  <a:ext uri="{0D108BD9-81ED-4DB2-BD59-A6C34878D82A}">
                    <a16:rowId xmlns:a16="http://schemas.microsoft.com/office/drawing/2014/main" xmlns="" val="10003"/>
                  </a:ext>
                </a:extLst>
              </a:tr>
              <a:tr h="966240">
                <a:tc>
                  <a:txBody>
                    <a:bodyPr/>
                    <a:lstStyle/>
                    <a:p>
                      <a:endParaRPr lang="en-US" sz="2000" b="1" dirty="0"/>
                    </a:p>
                  </a:txBody>
                  <a:tcPr/>
                </a:tc>
                <a:tc>
                  <a:txBody>
                    <a:bodyPr/>
                    <a:lstStyle/>
                    <a:p>
                      <a:endParaRPr lang="en-US" sz="2000" b="1" dirty="0"/>
                    </a:p>
                  </a:txBody>
                  <a:tcPr/>
                </a:tc>
                <a:tc>
                  <a:txBody>
                    <a:bodyPr/>
                    <a:lstStyle/>
                    <a:p>
                      <a:endParaRPr lang="en-US" dirty="0"/>
                    </a:p>
                  </a:txBody>
                  <a:tcPr/>
                </a:tc>
                <a:tc>
                  <a:txBody>
                    <a:bodyPr/>
                    <a:lstStyle/>
                    <a:p>
                      <a:endParaRPr lang="en-US" dirty="0"/>
                    </a:p>
                  </a:txBody>
                  <a:tcPr/>
                </a:tc>
                <a:tc>
                  <a:txBody>
                    <a:bodyPr/>
                    <a:lstStyle/>
                    <a:p>
                      <a:endParaRPr lang="en-US" sz="2000" b="1" dirty="0"/>
                    </a:p>
                  </a:txBody>
                  <a:tcPr/>
                </a:tc>
                <a:extLst>
                  <a:ext uri="{0D108BD9-81ED-4DB2-BD59-A6C34878D82A}">
                    <a16:rowId xmlns:a16="http://schemas.microsoft.com/office/drawing/2014/main" xmlns="" val="10004"/>
                  </a:ext>
                </a:extLst>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368</TotalTime>
  <Words>157</Words>
  <Application>Microsoft Office PowerPoint</Application>
  <PresentationFormat>On-screen Show (4:3)</PresentationFormat>
  <Paragraphs>25</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Calibri</vt:lpstr>
      <vt:lpstr>Constantia</vt:lpstr>
      <vt:lpstr>Wingdings 2</vt:lpstr>
      <vt:lpstr>Flow</vt:lpstr>
      <vt:lpstr>Evaluation &amp; Project</vt:lpstr>
      <vt:lpstr>Evaluation</vt:lpstr>
      <vt:lpstr>Projects</vt:lpstr>
      <vt:lpstr>Schedule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Evaluation &amp; Project</dc:title>
  <dc:creator>Vostro-3550 L(64bit)</dc:creator>
  <cp:lastModifiedBy>Dr.Geremew</cp:lastModifiedBy>
  <cp:revision>29</cp:revision>
  <dcterms:created xsi:type="dcterms:W3CDTF">2013-04-25T08:14:20Z</dcterms:created>
  <dcterms:modified xsi:type="dcterms:W3CDTF">2020-03-10T08:39:58Z</dcterms:modified>
</cp:coreProperties>
</file>