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2" r:id="rId1"/>
  </p:sldMasterIdLst>
  <p:sldIdLst>
    <p:sldId id="256" r:id="rId2"/>
    <p:sldId id="273" r:id="rId3"/>
    <p:sldId id="274" r:id="rId4"/>
    <p:sldId id="285" r:id="rId5"/>
    <p:sldId id="276" r:id="rId6"/>
    <p:sldId id="286" r:id="rId7"/>
    <p:sldId id="278" r:id="rId8"/>
    <p:sldId id="275" r:id="rId9"/>
    <p:sldId id="277" r:id="rId10"/>
    <p:sldId id="279" r:id="rId11"/>
    <p:sldId id="287" r:id="rId12"/>
    <p:sldId id="280" r:id="rId13"/>
    <p:sldId id="288" r:id="rId14"/>
    <p:sldId id="281" r:id="rId15"/>
    <p:sldId id="289" r:id="rId16"/>
    <p:sldId id="283" r:id="rId17"/>
    <p:sldId id="29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9043" autoAdjust="0"/>
    <p:restoredTop sz="94660"/>
  </p:normalViewPr>
  <p:slideViewPr>
    <p:cSldViewPr snapToGrid="0">
      <p:cViewPr varScale="1">
        <p:scale>
          <a:sx n="82" d="100"/>
          <a:sy n="82" d="100"/>
        </p:scale>
        <p:origin x="-9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325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209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9700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3306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698696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3030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11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463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432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7588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3882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151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741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7704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613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9329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C7993-410C-4C23-9B4D-DEFF6117377C}" type="datetimeFigureOut">
              <a:rPr lang="en-US" smtClean="0"/>
              <a:pPr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152182C-A563-458C-97FE-45083E944AA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02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4552" y="904741"/>
            <a:ext cx="10728102" cy="2262781"/>
          </a:xfrm>
        </p:spPr>
        <p:txBody>
          <a:bodyPr/>
          <a:lstStyle/>
          <a:p>
            <a:r>
              <a:rPr lang="en-US" dirty="0"/>
              <a:t>Structured cabling and Installation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Five</a:t>
            </a:r>
            <a:endParaRPr lang="en-US" dirty="0"/>
          </a:p>
          <a:p>
            <a:r>
              <a:rPr lang="en-US" dirty="0"/>
              <a:t>By: Eyob </a:t>
            </a:r>
            <a:r>
              <a:rPr lang="en-US" dirty="0" err="1" smtClean="0"/>
              <a:t>Gebretinsae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19364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8411" y="1446835"/>
            <a:ext cx="10377274" cy="5263058"/>
          </a:xfrm>
        </p:spPr>
        <p:txBody>
          <a:bodyPr>
            <a:normAutofit/>
          </a:bodyPr>
          <a:lstStyle/>
          <a:p>
            <a:pPr lvl="1"/>
            <a:r>
              <a:rPr lang="en-US" sz="2400" b="1" dirty="0" smtClean="0"/>
              <a:t>Standards</a:t>
            </a:r>
          </a:p>
          <a:p>
            <a:r>
              <a:rPr lang="en-US" sz="2400" b="1" dirty="0" smtClean="0"/>
              <a:t> </a:t>
            </a:r>
            <a:r>
              <a:rPr lang="en-US" sz="2400" dirty="0"/>
              <a:t>ANSI/TIA. State and local building codes. NEC codes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They exist for a reason and will make your life easier in the long run when it comes to performance, maintenance, upgrades, etc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If you follow the standards for distance limitations, installation, and best practices, you should get good performance and conform to all safety regulations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Also</a:t>
            </a:r>
            <a:r>
              <a:rPr lang="en-US" sz="2400" dirty="0"/>
              <a:t>, if you are in healthcare, education, or another specialized vertical, be aware of specific standards that apply to you, such as TIA 1179 for healthcare facilities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9922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3914" y="1770927"/>
            <a:ext cx="9270698" cy="4140295"/>
          </a:xfrm>
        </p:spPr>
        <p:txBody>
          <a:bodyPr>
            <a:noAutofit/>
          </a:bodyPr>
          <a:lstStyle/>
          <a:p>
            <a:pPr lvl="1"/>
            <a:r>
              <a:rPr lang="en-US" sz="2400" b="1" dirty="0" smtClean="0"/>
              <a:t>Documentation. </a:t>
            </a:r>
          </a:p>
          <a:p>
            <a:r>
              <a:rPr lang="en-US" sz="2400" dirty="0" smtClean="0"/>
              <a:t>Don’t forget proper documentation, diagrams, labeling, color coding, and other administrative duties.</a:t>
            </a:r>
          </a:p>
          <a:p>
            <a:r>
              <a:rPr lang="en-US" sz="2400" dirty="0" smtClean="0"/>
              <a:t> Doing it right in the beginning will make your life so much easier in the future.</a:t>
            </a:r>
          </a:p>
          <a:p>
            <a:r>
              <a:rPr lang="en-US" sz="2400" dirty="0" smtClean="0"/>
              <a:t>A well-planned and documented installation will more than pay for itself by lowering long-term maintenance, eliminating problems from poor workmanship, reducing downtime, and most importantly,  giving you peace of mind.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8648" y="1004552"/>
            <a:ext cx="9765964" cy="4906670"/>
          </a:xfrm>
        </p:spPr>
        <p:txBody>
          <a:bodyPr>
            <a:noAutofit/>
          </a:bodyPr>
          <a:lstStyle/>
          <a:p>
            <a:pPr lvl="1"/>
            <a:r>
              <a:rPr lang="en-US" sz="2400" b="1" dirty="0"/>
              <a:t>Power over Ethernet (</a:t>
            </a:r>
            <a:r>
              <a:rPr lang="en-US" sz="2400" b="1" dirty="0" err="1"/>
              <a:t>PoE</a:t>
            </a:r>
            <a:r>
              <a:rPr lang="en-US" sz="2400" b="1" dirty="0"/>
              <a:t>). </a:t>
            </a:r>
            <a:endParaRPr lang="en-US" sz="2400" b="1" dirty="0" smtClean="0"/>
          </a:p>
          <a:p>
            <a:r>
              <a:rPr lang="en-US" sz="2400" dirty="0" smtClean="0"/>
              <a:t>Consider </a:t>
            </a:r>
            <a:r>
              <a:rPr lang="en-US" sz="2400" dirty="0"/>
              <a:t>where you may need to run power over your data lines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/>
              <a:t>Also consider where you want to locate networking devices, especially if it's in an area where there is no power or would be difficult to install power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 </a:t>
            </a:r>
            <a:r>
              <a:rPr lang="en-US" sz="2400" dirty="0" err="1"/>
              <a:t>PoE</a:t>
            </a:r>
            <a:r>
              <a:rPr lang="en-US" sz="2400" dirty="0"/>
              <a:t> devices, such as security cameras, alarms, and locks, solve the problem of no power availability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b="1" dirty="0" smtClean="0"/>
              <a:t>Security. </a:t>
            </a:r>
          </a:p>
          <a:p>
            <a:r>
              <a:rPr lang="en-US" sz="2400" dirty="0" smtClean="0"/>
              <a:t>Plan on current and emerging data, network, and physical security systems, including </a:t>
            </a:r>
            <a:r>
              <a:rPr lang="en-US" sz="2400" dirty="0" err="1" smtClean="0"/>
              <a:t>PoE</a:t>
            </a:r>
            <a:r>
              <a:rPr lang="en-US" sz="2400" dirty="0" smtClean="0"/>
              <a:t> and wireless applications.</a:t>
            </a:r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930090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375" y="856527"/>
            <a:ext cx="9664237" cy="5054695"/>
          </a:xfrm>
        </p:spPr>
        <p:txBody>
          <a:bodyPr/>
          <a:lstStyle/>
          <a:p>
            <a:pPr lvl="1"/>
            <a:r>
              <a:rPr lang="en-US" sz="2400" b="1" dirty="0" smtClean="0"/>
              <a:t>Physical plant</a:t>
            </a:r>
          </a:p>
          <a:p>
            <a:r>
              <a:rPr lang="en-US" sz="2400" dirty="0" smtClean="0"/>
              <a:t>Consider available space for data centers, equipment, telecommunications rooms, and cable runs. </a:t>
            </a:r>
          </a:p>
          <a:p>
            <a:r>
              <a:rPr lang="en-US" sz="2400" dirty="0" smtClean="0"/>
              <a:t>Consider any unusual physical constraints, such as power lines, EMI influences, seismic activity, or industrial activity. </a:t>
            </a:r>
          </a:p>
          <a:p>
            <a:r>
              <a:rPr lang="en-US" sz="2400" dirty="0" smtClean="0"/>
              <a:t>Make sure to factor in plenum runs, additional air ducts, suspended ceilings, etc. </a:t>
            </a:r>
          </a:p>
          <a:p>
            <a:pPr lvl="1"/>
            <a:r>
              <a:rPr lang="en-US" sz="2400" b="1" dirty="0" smtClean="0"/>
              <a:t>Redundancy. </a:t>
            </a:r>
          </a:p>
          <a:p>
            <a:r>
              <a:rPr lang="en-US" sz="2400" dirty="0" smtClean="0"/>
              <a:t>Do you need to run duplicate pathways?  </a:t>
            </a:r>
          </a:p>
          <a:p>
            <a:r>
              <a:rPr lang="en-US" sz="2400" dirty="0" smtClean="0"/>
              <a:t>Pay particular attention to this if you are in healthcare, finance, industry, or education.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916" y="1620455"/>
            <a:ext cx="10312554" cy="4934891"/>
          </a:xfrm>
        </p:spPr>
        <p:txBody>
          <a:bodyPr>
            <a:normAutofit/>
          </a:bodyPr>
          <a:lstStyle/>
          <a:p>
            <a:pPr lvl="1"/>
            <a:r>
              <a:rPr lang="en-US" sz="2400" b="1" dirty="0" smtClean="0"/>
              <a:t>Total cost </a:t>
            </a:r>
            <a:r>
              <a:rPr lang="en-US" sz="2400" b="1" dirty="0"/>
              <a:t>of </a:t>
            </a:r>
            <a:r>
              <a:rPr lang="en-US" sz="2400" b="1" dirty="0" smtClean="0"/>
              <a:t>ownership</a:t>
            </a:r>
          </a:p>
          <a:p>
            <a:r>
              <a:rPr lang="en-US" sz="2400" dirty="0"/>
              <a:t>The lowest initial installation cost is not always the least expensive or most economical </a:t>
            </a:r>
            <a:r>
              <a:rPr lang="en-US" sz="2400" dirty="0" smtClean="0"/>
              <a:t>solution</a:t>
            </a:r>
            <a:r>
              <a:rPr lang="en-US" sz="2400" dirty="0"/>
              <a:t> or The  lowest bid may not necessarily be the best. </a:t>
            </a:r>
            <a:endParaRPr lang="en-US" sz="2400" dirty="0" smtClean="0"/>
          </a:p>
          <a:p>
            <a:r>
              <a:rPr lang="en-US" sz="2400" dirty="0"/>
              <a:t>Carefully consider what media you’re going to use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Plan on replacing your electronic equipment two to three times over the life of the cabling system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When all totaled, these ongoing costs can actually equal or exceed the cost of your original investment.</a:t>
            </a:r>
          </a:p>
        </p:txBody>
      </p:sp>
    </p:spTree>
    <p:extLst>
      <p:ext uri="{BB962C8B-B14F-4D97-AF65-F5344CB8AC3E}">
        <p14:creationId xmlns:p14="http://schemas.microsoft.com/office/powerpoint/2010/main" xmlns="" val="2956629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b="1" dirty="0" smtClean="0"/>
              <a:t>Warranties/manufacturer support. </a:t>
            </a:r>
          </a:p>
          <a:p>
            <a:r>
              <a:rPr lang="en-US" sz="2400" dirty="0" smtClean="0"/>
              <a:t>Be aware of product warranties.</a:t>
            </a:r>
          </a:p>
          <a:p>
            <a:r>
              <a:rPr lang="en-US" sz="2400" dirty="0" smtClean="0"/>
              <a:t> What is the length of the warranty? </a:t>
            </a:r>
          </a:p>
          <a:p>
            <a:r>
              <a:rPr lang="en-US" sz="2400" dirty="0" smtClean="0"/>
              <a:t>What components does it cover? </a:t>
            </a:r>
          </a:p>
          <a:p>
            <a:r>
              <a:rPr lang="en-US" sz="2400" dirty="0" smtClean="0"/>
              <a:t>How long will the manufacturers will support the cabling?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677" y="746975"/>
            <a:ext cx="10380372" cy="5937160"/>
          </a:xfrm>
        </p:spPr>
        <p:txBody>
          <a:bodyPr>
            <a:noAutofit/>
          </a:bodyPr>
          <a:lstStyle/>
          <a:p>
            <a:pPr lvl="1"/>
            <a:r>
              <a:rPr lang="en-US" sz="2400" b="1" dirty="0" smtClean="0"/>
              <a:t>Best </a:t>
            </a:r>
            <a:r>
              <a:rPr lang="en-US" sz="2400" b="1" dirty="0"/>
              <a:t> </a:t>
            </a:r>
            <a:r>
              <a:rPr lang="en-US" sz="2400" b="1" dirty="0" smtClean="0"/>
              <a:t>Practice for Cable Pathway Design</a:t>
            </a:r>
          </a:p>
          <a:p>
            <a:r>
              <a:rPr lang="en-US" sz="2400" dirty="0" smtClean="0"/>
              <a:t>Working</a:t>
            </a:r>
            <a:r>
              <a:rPr lang="en-US" sz="2400" dirty="0"/>
              <a:t> </a:t>
            </a:r>
            <a:r>
              <a:rPr lang="en-US" sz="2400" dirty="0" smtClean="0"/>
              <a:t>with </a:t>
            </a:r>
            <a:r>
              <a:rPr lang="en-US" sz="2400" dirty="0"/>
              <a:t> </a:t>
            </a:r>
            <a:r>
              <a:rPr lang="en-US" sz="2400" dirty="0" smtClean="0"/>
              <a:t>key stakeholders </a:t>
            </a:r>
            <a:r>
              <a:rPr lang="en-US" sz="2400" dirty="0"/>
              <a:t> </a:t>
            </a:r>
            <a:r>
              <a:rPr lang="en-US" sz="2400" dirty="0" smtClean="0"/>
              <a:t>such </a:t>
            </a:r>
            <a:r>
              <a:rPr lang="en-US" sz="2400" dirty="0"/>
              <a:t> </a:t>
            </a:r>
            <a:r>
              <a:rPr lang="en-US" sz="2400" dirty="0" smtClean="0"/>
              <a:t>as architects, designers,</a:t>
            </a:r>
            <a:r>
              <a:rPr lang="en-US" sz="2400" dirty="0"/>
              <a:t> </a:t>
            </a:r>
            <a:r>
              <a:rPr lang="en-US" sz="2400" dirty="0" smtClean="0"/>
              <a:t>consultants and planners, before </a:t>
            </a:r>
            <a:r>
              <a:rPr lang="en-US" sz="2400" dirty="0"/>
              <a:t> a	  </a:t>
            </a:r>
            <a:r>
              <a:rPr lang="en-US" sz="2400" dirty="0" smtClean="0"/>
              <a:t>project</a:t>
            </a:r>
            <a:r>
              <a:rPr lang="en-US" sz="2400" dirty="0"/>
              <a:t> </a:t>
            </a:r>
            <a:r>
              <a:rPr lang="en-US" sz="2400" dirty="0" smtClean="0"/>
              <a:t>commences is essential</a:t>
            </a:r>
            <a:r>
              <a:rPr lang="en-US" sz="2400" dirty="0"/>
              <a:t>.</a:t>
            </a:r>
            <a:r>
              <a:rPr lang="en-US" sz="2400" b="1" dirty="0"/>
              <a:t>	</a:t>
            </a:r>
          </a:p>
          <a:p>
            <a:pPr lvl="1"/>
            <a:r>
              <a:rPr lang="en-US" sz="2400" b="1" dirty="0"/>
              <a:t> </a:t>
            </a:r>
            <a:r>
              <a:rPr lang="en-US" sz="2400" b="1" dirty="0" smtClean="0"/>
              <a:t> Room Requirements for a Network Centre Design </a:t>
            </a:r>
            <a:endParaRPr lang="en-US" sz="2400" b="1" dirty="0"/>
          </a:p>
          <a:p>
            <a:r>
              <a:rPr lang="en-US" sz="2400" dirty="0"/>
              <a:t>When planning a room for a network </a:t>
            </a:r>
            <a:r>
              <a:rPr lang="en-US" sz="2400" dirty="0" smtClean="0"/>
              <a:t>center, </a:t>
            </a:r>
            <a:r>
              <a:rPr lang="en-US" sz="2400" dirty="0"/>
              <a:t>a network cabinet is required.</a:t>
            </a:r>
          </a:p>
          <a:p>
            <a:r>
              <a:rPr lang="en-US" sz="2400" dirty="0"/>
              <a:t> The network cabinets are of a certain size, and require clearance around them to allow technicians to work on them. </a:t>
            </a:r>
          </a:p>
          <a:p>
            <a:r>
              <a:rPr lang="en-US" sz="2400" dirty="0" smtClean="0"/>
              <a:t>The size of the cabinet can be determined by the number of nodes that can accommodate by the cabinet and other components that will placed in the rack</a:t>
            </a:r>
          </a:p>
          <a:p>
            <a:r>
              <a:rPr lang="en-US" sz="2400" dirty="0"/>
              <a:t>Where network </a:t>
            </a:r>
            <a:r>
              <a:rPr lang="en-US" sz="2400" dirty="0" err="1"/>
              <a:t>centres</a:t>
            </a:r>
            <a:r>
              <a:rPr lang="en-US" sz="2400" dirty="0"/>
              <a:t> are </a:t>
            </a:r>
            <a:r>
              <a:rPr lang="en-US" sz="2400" dirty="0" smtClean="0"/>
              <a:t>located? How they will be connected with the datacenter?</a:t>
            </a:r>
          </a:p>
        </p:txBody>
      </p:sp>
    </p:spTree>
    <p:extLst>
      <p:ext uri="{BB962C8B-B14F-4D97-AF65-F5344CB8AC3E}">
        <p14:creationId xmlns:p14="http://schemas.microsoft.com/office/powerpoint/2010/main" xmlns="" val="2099180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0765" y="1226916"/>
            <a:ext cx="9293847" cy="4684306"/>
          </a:xfrm>
        </p:spPr>
        <p:txBody>
          <a:bodyPr>
            <a:noAutofit/>
          </a:bodyPr>
          <a:lstStyle/>
          <a:p>
            <a:pPr lvl="1"/>
            <a:r>
              <a:rPr lang="en-US" sz="2400" b="1" dirty="0" smtClean="0"/>
              <a:t>Labeling &amp; certification </a:t>
            </a:r>
          </a:p>
          <a:p>
            <a:r>
              <a:rPr lang="en-US" sz="2400" dirty="0" smtClean="0"/>
              <a:t>All new cables must be scanned after installation with cable </a:t>
            </a:r>
            <a:r>
              <a:rPr lang="en-US" sz="2400" dirty="0" err="1" smtClean="0"/>
              <a:t>analyser</a:t>
            </a:r>
            <a:r>
              <a:rPr lang="en-US" sz="2400" dirty="0" smtClean="0"/>
              <a:t> and meet the requirements appropriate to the class of cable used (class D or E). </a:t>
            </a:r>
          </a:p>
          <a:p>
            <a:r>
              <a:rPr lang="en-US" sz="2400" dirty="0" smtClean="0"/>
              <a:t>How Tests should be performed after installation for permanent link certification</a:t>
            </a:r>
          </a:p>
          <a:p>
            <a:r>
              <a:rPr lang="en-US" sz="2400" dirty="0" smtClean="0"/>
              <a:t>How cabling will be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at both ends? </a:t>
            </a:r>
          </a:p>
          <a:p>
            <a:r>
              <a:rPr lang="en-US" sz="2400" dirty="0" smtClean="0"/>
              <a:t>All system tails, patch panel ports, network sockets should be clearly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by means of an appropriately secured printed label. 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1375" y="624110"/>
            <a:ext cx="9843237" cy="1280890"/>
          </a:xfrm>
        </p:spPr>
        <p:txBody>
          <a:bodyPr/>
          <a:lstStyle/>
          <a:p>
            <a:r>
              <a:rPr lang="en-US" b="1"/>
              <a:t>Structured</a:t>
            </a:r>
            <a:r>
              <a:rPr lang="en-US"/>
              <a:t> </a:t>
            </a:r>
            <a:r>
              <a:rPr lang="en-US" b="1"/>
              <a:t>cable Installation and installation guide lines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2586" y="2137892"/>
            <a:ext cx="9972026" cy="377332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/>
              <a:t>Contents</a:t>
            </a:r>
          </a:p>
          <a:p>
            <a:r>
              <a:rPr lang="en-US" sz="2400" dirty="0"/>
              <a:t>Installation Design Considerations</a:t>
            </a:r>
          </a:p>
          <a:p>
            <a:r>
              <a:rPr lang="en-US" sz="2400" dirty="0" smtClean="0"/>
              <a:t>Horizontal </a:t>
            </a:r>
            <a:r>
              <a:rPr lang="en-US" sz="2400" dirty="0"/>
              <a:t>Cabling </a:t>
            </a:r>
          </a:p>
          <a:p>
            <a:r>
              <a:rPr lang="en-US" sz="2400" dirty="0" smtClean="0"/>
              <a:t>Vertical </a:t>
            </a:r>
            <a:r>
              <a:rPr lang="en-US" sz="2400" dirty="0"/>
              <a:t>or Backbone cabling </a:t>
            </a:r>
          </a:p>
          <a:p>
            <a:r>
              <a:rPr lang="en-US" sz="2400" dirty="0" smtClean="0"/>
              <a:t>Fiber </a:t>
            </a:r>
            <a:r>
              <a:rPr lang="en-US" sz="2400" dirty="0"/>
              <a:t>Cables installation guidelines</a:t>
            </a:r>
          </a:p>
          <a:p>
            <a:r>
              <a:rPr lang="en-US" sz="2400" dirty="0" smtClean="0"/>
              <a:t>Coper </a:t>
            </a:r>
            <a:r>
              <a:rPr lang="en-US" sz="2400" dirty="0"/>
              <a:t>Cable installation guidelines</a:t>
            </a:r>
          </a:p>
          <a:p>
            <a:endParaRPr lang="en-US" sz="2400" b="1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941887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Design </a:t>
            </a:r>
            <a:r>
              <a:rPr lang="en-US" dirty="0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2111" y="1770927"/>
            <a:ext cx="9826907" cy="4874573"/>
          </a:xfrm>
        </p:spPr>
        <p:txBody>
          <a:bodyPr>
            <a:noAutofit/>
          </a:bodyPr>
          <a:lstStyle/>
          <a:p>
            <a:r>
              <a:rPr lang="en-US" sz="2400" dirty="0"/>
              <a:t>Planning for structured cabling can be one of the biggest challenges when it comes to setting up new building projects or adding wiring to existing structures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Proper planning, design, installation, and maintenance of this infrastructure can have a positive impact on your company’s day-to-day operations and can contribute to its success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The system </a:t>
            </a:r>
            <a:r>
              <a:rPr lang="en-US" sz="2400" dirty="0" smtClean="0"/>
              <a:t>that you </a:t>
            </a:r>
            <a:r>
              <a:rPr lang="en-US" sz="2400" dirty="0"/>
              <a:t>plan </a:t>
            </a:r>
            <a:r>
              <a:rPr lang="en-US" sz="2400" dirty="0" smtClean="0"/>
              <a:t>could support </a:t>
            </a:r>
            <a:r>
              <a:rPr lang="en-US" sz="2400" dirty="0"/>
              <a:t>new and different applications, including migrating to 40-/100GbE, even 1-TB systems.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873731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8167" y="1747777"/>
            <a:ext cx="9386445" cy="416344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question is, how do you plan for the future? The first step in designing and implementing a new or upgraded network infrastructure is to step back and assess your needs. </a:t>
            </a:r>
          </a:p>
          <a:p>
            <a:r>
              <a:rPr lang="en-US" sz="2400" dirty="0" smtClean="0"/>
              <a:t>Plan on using the best cable, hardware, and components your budget can afford.</a:t>
            </a:r>
          </a:p>
          <a:p>
            <a:r>
              <a:rPr lang="en-US" sz="2400" dirty="0" smtClean="0"/>
              <a:t>Most importantly, plan for more capacity and space than you think you’ll need.</a:t>
            </a:r>
          </a:p>
          <a:p>
            <a:r>
              <a:rPr lang="en-US" sz="2400" dirty="0" smtClean="0"/>
              <a:t>The following are important considerations when planning for structured cabling.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253" y="566670"/>
            <a:ext cx="9969879" cy="5834130"/>
          </a:xfrm>
        </p:spPr>
        <p:txBody>
          <a:bodyPr>
            <a:normAutofit/>
          </a:bodyPr>
          <a:lstStyle/>
          <a:p>
            <a:pPr lvl="1"/>
            <a:r>
              <a:rPr lang="en-US" sz="2400" b="1" dirty="0"/>
              <a:t>Lifespan. </a:t>
            </a:r>
          </a:p>
          <a:p>
            <a:r>
              <a:rPr lang="en-US" sz="2400" dirty="0" smtClean="0"/>
              <a:t>Consider </a:t>
            </a:r>
            <a:r>
              <a:rPr lang="en-US" sz="2400" dirty="0"/>
              <a:t>how long </a:t>
            </a:r>
            <a:r>
              <a:rPr lang="en-US" sz="2400" b="1" dirty="0"/>
              <a:t>you</a:t>
            </a:r>
            <a:r>
              <a:rPr lang="en-US" sz="2400" dirty="0"/>
              <a:t> want your structured cabling system to serve your facilities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Plan on a life span of 10–20 years, with 10 years being the minimum, and 15 years being typical. </a:t>
            </a:r>
            <a:endParaRPr lang="en-US" sz="2400" dirty="0" smtClean="0"/>
          </a:p>
          <a:p>
            <a:r>
              <a:rPr lang="en-US" sz="2400" dirty="0" smtClean="0"/>
              <a:t>While </a:t>
            </a:r>
            <a:r>
              <a:rPr lang="en-US" sz="2400" dirty="0"/>
              <a:t>the cabling itself represents only about 5% of the total network budget, it is also the most difficult and expensive part of the network to  replace, requiring extensive labor and major workplace disruption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Your cabling system should have the longest life cycle of any component in your network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Electronics have an average lifespan of five </a:t>
            </a:r>
            <a:r>
              <a:rPr lang="en-US" sz="2400" dirty="0" smtClean="0"/>
              <a:t>years</a:t>
            </a:r>
          </a:p>
        </p:txBody>
      </p:sp>
    </p:spTree>
    <p:extLst>
      <p:ext uri="{BB962C8B-B14F-4D97-AF65-F5344CB8AC3E}">
        <p14:creationId xmlns:p14="http://schemas.microsoft.com/office/powerpoint/2010/main" xmlns="" val="283441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9823" y="983848"/>
            <a:ext cx="9594789" cy="4927374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400" b="1" dirty="0" smtClean="0"/>
              <a:t>Unified Communications/VoIP. </a:t>
            </a:r>
          </a:p>
          <a:p>
            <a:r>
              <a:rPr lang="en-US" sz="2400" dirty="0" smtClean="0"/>
              <a:t>The question isn’t if, it’s when. Plan on using the best cable you can to carry your voice, data, and multimedia transmissions.</a:t>
            </a:r>
          </a:p>
          <a:p>
            <a:pPr lvl="1"/>
            <a:r>
              <a:rPr lang="en-US" sz="2400" b="1" dirty="0" smtClean="0"/>
              <a:t>Media. </a:t>
            </a:r>
          </a:p>
          <a:p>
            <a:r>
              <a:rPr lang="en-US" sz="2400" dirty="0" smtClean="0"/>
              <a:t>What media will you use? Fiber, copper, or both?</a:t>
            </a:r>
          </a:p>
          <a:p>
            <a:r>
              <a:rPr lang="en-US" sz="2400" dirty="0" smtClean="0"/>
              <a:t> The types and mixtures of cable you choose will depend on the applications, architecture, environment, and more. </a:t>
            </a:r>
          </a:p>
          <a:p>
            <a:r>
              <a:rPr lang="en-US" sz="2400" dirty="0" smtClean="0"/>
              <a:t>Carefully consider any trade-offs of price for performance. The lowest-cost cable may not be the most economical long-term choice, particularly as you migrate to 40-/100-Gbps in the future. 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1342662"/>
            <a:ext cx="10358718" cy="51740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Labor </a:t>
            </a:r>
            <a:r>
              <a:rPr lang="en-US" sz="2400" dirty="0"/>
              <a:t>is the most expensive part of installing new cable, so choose the best grade cable you can that will serve you for years to come as your organization grows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b="1" dirty="0"/>
              <a:t>Usage. </a:t>
            </a:r>
          </a:p>
          <a:p>
            <a:r>
              <a:rPr lang="en-US" sz="2400" dirty="0" smtClean="0"/>
              <a:t>Consider </a:t>
            </a:r>
            <a:r>
              <a:rPr lang="en-US" sz="2400" dirty="0"/>
              <a:t>how your network is to be used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A network in educational buildings has far different requirements than a network in healthcare facilities. </a:t>
            </a:r>
            <a:endParaRPr lang="en-US" sz="2400" dirty="0" smtClean="0"/>
          </a:p>
          <a:p>
            <a:r>
              <a:rPr lang="en-US" sz="2400" dirty="0" smtClean="0"/>
              <a:t>Other </a:t>
            </a:r>
            <a:r>
              <a:rPr lang="en-US" sz="2400" dirty="0"/>
              <a:t>factors that can affect network planning include peak load periods, number of ports, particular usage patterns, security, even outlet density.</a:t>
            </a:r>
          </a:p>
        </p:txBody>
      </p:sp>
    </p:spTree>
    <p:extLst>
      <p:ext uri="{BB962C8B-B14F-4D97-AF65-F5344CB8AC3E}">
        <p14:creationId xmlns:p14="http://schemas.microsoft.com/office/powerpoint/2010/main" xmlns="" val="3350665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6285" y="1134319"/>
            <a:ext cx="10383794" cy="5408149"/>
          </a:xfrm>
        </p:spPr>
        <p:txBody>
          <a:bodyPr>
            <a:normAutofit/>
          </a:bodyPr>
          <a:lstStyle/>
          <a:p>
            <a:pPr lvl="1"/>
            <a:r>
              <a:rPr lang="en-US" sz="2400" b="1" dirty="0" smtClean="0"/>
              <a:t>Indoor </a:t>
            </a:r>
            <a:r>
              <a:rPr lang="en-US" sz="2400" b="1" dirty="0"/>
              <a:t>Vs. Outdoor </a:t>
            </a:r>
          </a:p>
          <a:p>
            <a:r>
              <a:rPr lang="en-US" sz="2400" dirty="0"/>
              <a:t>Will your cables be placed inside or outside? What type of cable is appropriate for your choice?</a:t>
            </a:r>
          </a:p>
          <a:p>
            <a:pPr lvl="1"/>
            <a:r>
              <a:rPr lang="en-US" sz="2400" b="1" dirty="0"/>
              <a:t>What Kind Of Bandwidth Will You Require? </a:t>
            </a:r>
          </a:p>
          <a:p>
            <a:pPr marL="342900" lvl="1" indent="-342900"/>
            <a:r>
              <a:rPr lang="en-US" sz="2400" dirty="0"/>
              <a:t>This is a huge concern for businesses that are going to be transmitting a large amount of data through their networks. </a:t>
            </a:r>
            <a:endParaRPr lang="en-US" sz="2400" dirty="0" smtClean="0"/>
          </a:p>
          <a:p>
            <a:pPr marL="342900" lvl="1" indent="-342900"/>
            <a:r>
              <a:rPr lang="en-US" sz="2400" dirty="0"/>
              <a:t> Consider how much capacity and speed you need  now, and how much you are going to need in the future</a:t>
            </a:r>
            <a:r>
              <a:rPr lang="en-US" sz="2400" dirty="0" smtClean="0"/>
              <a:t>.</a:t>
            </a:r>
          </a:p>
          <a:p>
            <a:pPr marL="342900" lvl="1" indent="-342900"/>
            <a:r>
              <a:rPr lang="en-US" sz="2400" dirty="0"/>
              <a:t> Plan for complete coverage with as much bandwidth as possible.</a:t>
            </a:r>
            <a:endParaRPr lang="en-US" sz="2400" dirty="0" smtClean="0"/>
          </a:p>
          <a:p>
            <a:pPr marL="342900" lvl="1" indent="-342900"/>
            <a:r>
              <a:rPr lang="en-US" sz="2400" dirty="0"/>
              <a:t>Remember, </a:t>
            </a:r>
            <a:r>
              <a:rPr lang="en-US" sz="2400" dirty="0" err="1"/>
              <a:t>recabling</a:t>
            </a:r>
            <a:r>
              <a:rPr lang="en-US" sz="2400" dirty="0"/>
              <a:t> is a very expensive proposition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65755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5008" y="772732"/>
            <a:ext cx="10483403" cy="5924282"/>
          </a:xfrm>
        </p:spPr>
        <p:txBody>
          <a:bodyPr>
            <a:normAutofit/>
          </a:bodyPr>
          <a:lstStyle/>
          <a:p>
            <a:pPr marL="742950" lvl="2" indent="-342900"/>
            <a:r>
              <a:rPr lang="en-US" sz="2400" b="1" dirty="0"/>
              <a:t>Moves, Adds, Changes and Your Furniture Locations</a:t>
            </a:r>
          </a:p>
          <a:p>
            <a:pPr marL="342900" lvl="1" indent="-342900"/>
            <a:r>
              <a:rPr lang="en-US" sz="2400" dirty="0"/>
              <a:t>Consider how likely it is that the cable layout in the building in question will need to be changed</a:t>
            </a:r>
          </a:p>
          <a:p>
            <a:pPr marL="342900" lvl="1" indent="-342900"/>
            <a:r>
              <a:rPr lang="en-US" sz="2400" dirty="0"/>
              <a:t>Where in your building will desks, conference tables, and server racks be located</a:t>
            </a:r>
            <a:r>
              <a:rPr lang="en-US" sz="2400" dirty="0" smtClean="0"/>
              <a:t>?</a:t>
            </a:r>
          </a:p>
          <a:p>
            <a:pPr marL="342900" lvl="1" indent="-342900"/>
            <a:r>
              <a:rPr lang="en-US" sz="2400" dirty="0"/>
              <a:t>How many users do you have now and how many do you anticipate adding over the next 10 years.</a:t>
            </a:r>
          </a:p>
          <a:p>
            <a:pPr marL="742950" lvl="2" indent="-342900"/>
            <a:r>
              <a:rPr lang="en-US" sz="2400" b="1" dirty="0"/>
              <a:t> Planning MDF and IDF Locations </a:t>
            </a:r>
          </a:p>
          <a:p>
            <a:r>
              <a:rPr lang="en-US" sz="2400" dirty="0"/>
              <a:t>Make can make sure that cable runs are never too long and any changes down the line are less labor intensive</a:t>
            </a:r>
          </a:p>
          <a:p>
            <a:pPr marL="742950" lvl="2" indent="-342900"/>
            <a:r>
              <a:rPr lang="en-US" sz="2400" b="1" dirty="0"/>
              <a:t>Government Regulations</a:t>
            </a:r>
          </a:p>
          <a:p>
            <a:r>
              <a:rPr lang="en-US" sz="2400" dirty="0"/>
              <a:t> Be sure that you are well aware of any of these regulations before you start designing your structured cabling.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32119844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Words>1225</Words>
  <Application>Microsoft Office PowerPoint</Application>
  <PresentationFormat>Custom</PresentationFormat>
  <Paragraphs>94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Wisp</vt:lpstr>
      <vt:lpstr>Structured cabling and Installation </vt:lpstr>
      <vt:lpstr>Structured cable Installation and installation guide lines</vt:lpstr>
      <vt:lpstr>Installation Design Considerations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adminm</dc:creator>
  <cp:lastModifiedBy>ismail - [2010]</cp:lastModifiedBy>
  <cp:revision>113</cp:revision>
  <dcterms:created xsi:type="dcterms:W3CDTF">2019-04-22T06:27:26Z</dcterms:created>
  <dcterms:modified xsi:type="dcterms:W3CDTF">2020-04-30T14:40:46Z</dcterms:modified>
</cp:coreProperties>
</file>