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60" r:id="rId4"/>
    <p:sldId id="283" r:id="rId5"/>
    <p:sldId id="259" r:id="rId6"/>
    <p:sldId id="284" r:id="rId7"/>
    <p:sldId id="263" r:id="rId8"/>
    <p:sldId id="264" r:id="rId9"/>
    <p:sldId id="285" r:id="rId10"/>
    <p:sldId id="265" r:id="rId11"/>
    <p:sldId id="286" r:id="rId12"/>
    <p:sldId id="266" r:id="rId13"/>
    <p:sldId id="262" r:id="rId14"/>
    <p:sldId id="267" r:id="rId15"/>
    <p:sldId id="287" r:id="rId16"/>
    <p:sldId id="268" r:id="rId17"/>
    <p:sldId id="270" r:id="rId18"/>
    <p:sldId id="269" r:id="rId19"/>
    <p:sldId id="273" r:id="rId20"/>
    <p:sldId id="271" r:id="rId21"/>
    <p:sldId id="288" r:id="rId22"/>
    <p:sldId id="261" r:id="rId23"/>
    <p:sldId id="289" r:id="rId24"/>
    <p:sldId id="280" r:id="rId25"/>
    <p:sldId id="29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985" autoAdjust="0"/>
    <p:restoredTop sz="94660"/>
  </p:normalViewPr>
  <p:slideViewPr>
    <p:cSldViewPr snapToGrid="0">
      <p:cViewPr varScale="1">
        <p:scale>
          <a:sx n="84" d="100"/>
          <a:sy n="84" d="100"/>
        </p:scale>
        <p:origin x="-96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73E74-175D-401A-89DC-7303585548D0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00FC9E-615A-4C4B-A42B-B30CBF255A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1829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0FC9E-615A-4C4B-A42B-B30CBF255A5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507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711F6-D827-4EEC-9D98-4B97B05DA888}" type="datetime1">
              <a:rPr lang="en-US" smtClean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B63B2-125D-4B3D-A18F-DE3C3A386BA0}" type="datetime1">
              <a:rPr lang="en-US" smtClean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84CF-9CCD-4D28-8DC4-1D056F709AFF}" type="datetime1">
              <a:rPr lang="en-US" smtClean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3B381-4B59-4034-8114-58E56AD0EF0A}" type="datetime1">
              <a:rPr lang="en-US" smtClean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03AE-FAC3-405D-A794-34F1A4AE0981}" type="datetime1">
              <a:rPr lang="en-US" smtClean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022AF-C11C-4B02-BFBB-BB08D064EE50}" type="datetime1">
              <a:rPr lang="en-US" smtClean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4EDF-D938-4A3E-95C3-A3014FCAB845}" type="datetime1">
              <a:rPr lang="en-US" smtClean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27E0-AD30-429E-ABE1-6E484570A444}" type="datetime1">
              <a:rPr lang="en-US" smtClean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E3F43-5CD3-4737-A474-286E3237D2BB}" type="datetime1">
              <a:rPr lang="en-US" smtClean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9DCB-ADBA-4433-9C41-58FE0E373162}" type="datetime1">
              <a:rPr lang="en-US" smtClean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DF97-7C9B-4223-BDE3-A216582DE774}" type="datetime1">
              <a:rPr lang="en-US" smtClean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A30FD-91FE-47D1-A95E-E8A942921E1B}" type="datetime1">
              <a:rPr lang="en-US" smtClean="0"/>
              <a:t>4/30/2020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09BBB-1360-44C5-831A-F6AB4C32AEA0}" type="datetime1">
              <a:rPr lang="en-US" smtClean="0"/>
              <a:t>4/30/2020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24FD6-BD91-4564-A647-EB5B8C50A7C4}" type="datetime1">
              <a:rPr lang="en-US" smtClean="0"/>
              <a:t>4/30/2020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FE52C-C0C7-40E7-BEA4-C64044BF9897}" type="datetime1">
              <a:rPr lang="en-US" smtClean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B9689-4BB6-489E-B805-D7CEAEE84D1B}" type="datetime1">
              <a:rPr lang="en-US" smtClean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10E49-F8F8-4EF6-A8FA-35E231DFE436}" type="datetime1">
              <a:rPr lang="en-US" smtClean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2667" y="2370668"/>
            <a:ext cx="9641945" cy="80151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Structured cabling and Installation 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Lecture </a:t>
            </a:r>
            <a:r>
              <a:rPr lang="en-US" sz="2400" dirty="0" smtClean="0"/>
              <a:t>One</a:t>
            </a:r>
          </a:p>
          <a:p>
            <a:r>
              <a:rPr lang="en-US" sz="2400" dirty="0" smtClean="0"/>
              <a:t>By: Eyob </a:t>
            </a:r>
            <a:r>
              <a:rPr lang="en-US" sz="2400" dirty="0" err="1" smtClean="0"/>
              <a:t>Gebretinsae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99074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1067" y="624110"/>
            <a:ext cx="9743545" cy="1280890"/>
          </a:xfrm>
        </p:spPr>
        <p:txBody>
          <a:bodyPr/>
          <a:lstStyle/>
          <a:p>
            <a:r>
              <a:rPr lang="en-US" dirty="0"/>
              <a:t>Types of Shielded Ethernet Cables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6622" y="1648178"/>
            <a:ext cx="10307990" cy="42630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F/UTP–Foiled/Unshielded Twisted Pair</a:t>
            </a:r>
          </a:p>
          <a:p>
            <a:r>
              <a:rPr lang="en-US" sz="2400" dirty="0"/>
              <a:t>Common in Fast Ethernet deployments, this cable will have a foil shield that wraps around unshielded twisted pairs.</a:t>
            </a:r>
          </a:p>
          <a:p>
            <a:pPr marL="0" indent="0">
              <a:buNone/>
            </a:pPr>
            <a:r>
              <a:rPr lang="en-US" sz="2400" b="1" dirty="0"/>
              <a:t>S/UTP–Braided Shielding/ Unshielded Twisted Pair</a:t>
            </a:r>
          </a:p>
          <a:p>
            <a:r>
              <a:rPr lang="en-US" sz="2400" dirty="0"/>
              <a:t>This cable will wrap a braided shield around unshielded twisted pairs.</a:t>
            </a:r>
          </a:p>
          <a:p>
            <a:pPr marL="0" indent="0">
              <a:buNone/>
            </a:pPr>
            <a:r>
              <a:rPr lang="en-US" sz="2400" b="1" dirty="0"/>
              <a:t>SF/UTP–Braided </a:t>
            </a:r>
            <a:r>
              <a:rPr lang="en-US" sz="2400" b="1" dirty="0" smtClean="0"/>
              <a:t>Shielding + Foil/Unshielded </a:t>
            </a:r>
            <a:r>
              <a:rPr lang="en-US" sz="2400" b="1" dirty="0"/>
              <a:t>Twisted Pairs</a:t>
            </a:r>
          </a:p>
          <a:p>
            <a:r>
              <a:rPr lang="en-US" sz="2400" dirty="0"/>
              <a:t>This cable braids a shield around a foil wrap to enclose unshielded twisted pairs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07869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9777" y="1219200"/>
            <a:ext cx="9799990" cy="42178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S/FTP–Braided Shielding/Foiled Twisted Pair</a:t>
            </a:r>
          </a:p>
          <a:p>
            <a:r>
              <a:rPr lang="en-US" sz="2400" dirty="0" smtClean="0"/>
              <a:t>This cable wraps a braided shield around all four copper pairs. Additionally, each twisted pair is enveloped in foil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b="1" dirty="0" smtClean="0"/>
              <a:t>F/FTP-Foiled/Foiled Twisted Pair</a:t>
            </a:r>
          </a:p>
          <a:p>
            <a:r>
              <a:rPr lang="en-US" sz="2400" dirty="0" smtClean="0"/>
              <a:t>This cable encloses all copper pairs in foil. Additionally, each twisted pair is enveloped in foil.</a:t>
            </a:r>
          </a:p>
          <a:p>
            <a:r>
              <a:rPr lang="en-US" sz="2400" dirty="0" smtClean="0"/>
              <a:t> If you must place cable in environments with lots of potential interference, or if you must place cable in </a:t>
            </a:r>
            <a:r>
              <a:rPr lang="en-US" sz="2400" b="1" dirty="0" smtClean="0"/>
              <a:t>extremely sensitive environments </a:t>
            </a:r>
            <a:r>
              <a:rPr lang="en-US" sz="2400" dirty="0" smtClean="0"/>
              <a:t>that may be susceptible to the electrical current in the UTP, shielded twisted pair may be the solution</a:t>
            </a:r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5644" y="1365957"/>
            <a:ext cx="10228968" cy="45452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U/FTP-Unshielded/Foiled </a:t>
            </a:r>
            <a:r>
              <a:rPr lang="en-US" sz="2400" b="1" dirty="0"/>
              <a:t>Twisted Pairs</a:t>
            </a:r>
          </a:p>
          <a:p>
            <a:r>
              <a:rPr lang="en-US" sz="2400" dirty="0"/>
              <a:t>This cable only envelopes the twisted pairs in foil.</a:t>
            </a:r>
          </a:p>
          <a:p>
            <a:pPr marL="0" indent="0">
              <a:buNone/>
            </a:pPr>
            <a:r>
              <a:rPr lang="en-US" sz="2400" b="1" dirty="0" smtClean="0"/>
              <a:t>U/UTP-Unshielded/Unshielded Twisted </a:t>
            </a:r>
            <a:r>
              <a:rPr lang="en-US" sz="2400" b="1" dirty="0"/>
              <a:t>Pair</a:t>
            </a:r>
          </a:p>
          <a:p>
            <a:r>
              <a:rPr lang="en-US" sz="2400" dirty="0"/>
              <a:t>No sheathing is used. Standard Cat5e cable are examples of U/UTP cables.</a:t>
            </a:r>
          </a:p>
          <a:p>
            <a:r>
              <a:rPr lang="en-US" sz="2400" dirty="0" smtClean="0"/>
              <a:t>It </a:t>
            </a:r>
            <a:r>
              <a:rPr lang="en-US" sz="2400" dirty="0"/>
              <a:t>may be susceptible </a:t>
            </a:r>
            <a:r>
              <a:rPr lang="en-US" sz="2400" b="1" dirty="0"/>
              <a:t>to radio and electrical frequency interference </a:t>
            </a:r>
            <a:r>
              <a:rPr lang="en-US" sz="2400" dirty="0"/>
              <a:t>(it should not be too close to electric motors, fluorescent lights, etc.).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68901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4311" y="624110"/>
            <a:ext cx="9890301" cy="753134"/>
          </a:xfrm>
        </p:spPr>
        <p:txBody>
          <a:bodyPr/>
          <a:lstStyle/>
          <a:p>
            <a:r>
              <a:rPr lang="en-US" dirty="0"/>
              <a:t>Category 3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5333" y="1727200"/>
            <a:ext cx="7740651" cy="4408608"/>
          </a:xfrm>
        </p:spPr>
        <p:txBody>
          <a:bodyPr>
            <a:normAutofit/>
          </a:bodyPr>
          <a:lstStyle/>
          <a:p>
            <a:r>
              <a:rPr lang="en-US" sz="2400" dirty="0"/>
              <a:t>Cat3 cable is an earlier generation of Ethernet </a:t>
            </a:r>
            <a:endParaRPr lang="en-US" sz="2400" dirty="0" smtClean="0"/>
          </a:p>
          <a:p>
            <a:r>
              <a:rPr lang="en-US" sz="2400" dirty="0"/>
              <a:t>With the ability to support a maximum frequency of 16 MHz, this type of Ethernet can still be used for </a:t>
            </a:r>
            <a:r>
              <a:rPr lang="en-US" sz="2400" b="1" dirty="0" smtClean="0"/>
              <a:t>two line </a:t>
            </a:r>
            <a:r>
              <a:rPr lang="en-US" sz="2400" b="1" dirty="0"/>
              <a:t>telephone </a:t>
            </a:r>
            <a:r>
              <a:rPr lang="en-US" sz="2400" dirty="0"/>
              <a:t>systems and 10BASE-T networks. </a:t>
            </a:r>
            <a:endParaRPr lang="en-US" sz="2400" dirty="0" smtClean="0"/>
          </a:p>
          <a:p>
            <a:r>
              <a:rPr lang="en-US" sz="2400" dirty="0"/>
              <a:t>CAT3 cable can also be used for </a:t>
            </a:r>
            <a:r>
              <a:rPr lang="en-US" sz="2400" b="1" dirty="0"/>
              <a:t>alarm system installation </a:t>
            </a:r>
            <a:r>
              <a:rPr lang="en-US" sz="2400" dirty="0"/>
              <a:t>or similar applications. </a:t>
            </a:r>
            <a:endParaRPr lang="en-US" sz="2400" dirty="0" smtClean="0"/>
          </a:p>
          <a:p>
            <a:r>
              <a:rPr lang="en-US" sz="2400" dirty="0" smtClean="0"/>
              <a:t>CAT3 </a:t>
            </a:r>
            <a:r>
              <a:rPr lang="en-US" sz="2400" dirty="0"/>
              <a:t>cable can have 2, 3, or 4 copper pairs (though uncommon</a:t>
            </a:r>
            <a:r>
              <a:rPr lang="en-US" sz="2400" dirty="0" smtClean="0"/>
              <a:t>).</a:t>
            </a:r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5984" y="1727200"/>
            <a:ext cx="1790700" cy="26384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092058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</a:t>
            </a:r>
            <a:r>
              <a:rPr lang="en-US" dirty="0" smtClean="0"/>
              <a:t>5 and </a:t>
            </a:r>
            <a:r>
              <a:rPr lang="en-US" dirty="0"/>
              <a:t>Category </a:t>
            </a:r>
            <a:r>
              <a:rPr lang="en-US" dirty="0" smtClean="0"/>
              <a:t>5e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67" y="2020710"/>
            <a:ext cx="9641945" cy="3890511"/>
          </a:xfrm>
        </p:spPr>
        <p:txBody>
          <a:bodyPr>
            <a:normAutofit/>
          </a:bodyPr>
          <a:lstStyle/>
          <a:p>
            <a:r>
              <a:rPr lang="en-US" sz="2400" dirty="0"/>
              <a:t>Cat5 Ethernet</a:t>
            </a:r>
            <a:r>
              <a:rPr lang="en-US" sz="2400" dirty="0" smtClean="0"/>
              <a:t>, introduced </a:t>
            </a:r>
            <a:r>
              <a:rPr lang="en-US" sz="2400" b="1" dirty="0"/>
              <a:t>10/100 Mbps </a:t>
            </a:r>
            <a:r>
              <a:rPr lang="en-US" sz="2400" dirty="0"/>
              <a:t>Ethernet over distances of up to 100 meters, also known as Fast </a:t>
            </a:r>
            <a:r>
              <a:rPr lang="en-US" sz="2400" dirty="0" smtClean="0"/>
              <a:t>Ethernet</a:t>
            </a:r>
          </a:p>
          <a:p>
            <a:r>
              <a:rPr lang="en-US" sz="2400" dirty="0"/>
              <a:t>Though Cat5 and Cat5e cables are physically similar, Category 5e Ethernet adheres to more stringent IEEE </a:t>
            </a:r>
            <a:r>
              <a:rPr lang="en-US" sz="2400" dirty="0" smtClean="0"/>
              <a:t>standards</a:t>
            </a:r>
          </a:p>
          <a:p>
            <a:r>
              <a:rPr lang="en-US" sz="2400" dirty="0"/>
              <a:t>“E</a:t>
            </a:r>
            <a:r>
              <a:rPr lang="en-US" sz="2400" dirty="0" smtClean="0"/>
              <a:t>” is </a:t>
            </a:r>
            <a:r>
              <a:rPr lang="en-US" sz="2400" dirty="0"/>
              <a:t>for enhanced, meaning a lower-noise version where the potential for crosstalk is </a:t>
            </a:r>
            <a:r>
              <a:rPr lang="en-US" sz="2400" dirty="0" smtClean="0"/>
              <a:t>reduced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29991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5956" y="1456267"/>
            <a:ext cx="10138656" cy="445495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 Crosstalk is interference that transfers from adjacent wires.   </a:t>
            </a:r>
          </a:p>
          <a:p>
            <a:r>
              <a:rPr lang="en-US" sz="2400" dirty="0" smtClean="0"/>
              <a:t>Cat 5e supports speeds of up to 1000 Mbps. </a:t>
            </a:r>
          </a:p>
          <a:p>
            <a:r>
              <a:rPr lang="en-US" sz="2400" dirty="0" smtClean="0"/>
              <a:t>It’s flexible enough for small space installations like residences, though it is still used in commercial spaces. </a:t>
            </a:r>
          </a:p>
          <a:p>
            <a:r>
              <a:rPr lang="en-US" sz="2400" dirty="0" smtClean="0"/>
              <a:t> Cat5e is your least expensive option. 100-250Mhz/1 </a:t>
            </a:r>
            <a:r>
              <a:rPr lang="en-US" sz="2400" dirty="0" err="1" smtClean="0"/>
              <a:t>Gbps</a:t>
            </a:r>
            <a:r>
              <a:rPr lang="en-US" sz="2400" dirty="0" smtClean="0"/>
              <a:t>/100m. </a:t>
            </a:r>
            <a:endParaRPr lang="en-US" sz="2400" dirty="0" smtClean="0"/>
          </a:p>
          <a:p>
            <a:r>
              <a:rPr lang="en-US" sz="2400" dirty="0" smtClean="0"/>
              <a:t>Cat5e </a:t>
            </a:r>
            <a:r>
              <a:rPr lang="en-US" sz="2400" dirty="0" smtClean="0"/>
              <a:t>cable features 1.5-2 twists per </a:t>
            </a:r>
            <a:r>
              <a:rPr lang="en-US" sz="2400" dirty="0" smtClean="0"/>
              <a:t>cm</a:t>
            </a:r>
          </a:p>
          <a:p>
            <a:r>
              <a:rPr lang="en-US" sz="2400" dirty="0" smtClean="0"/>
              <a:t>The </a:t>
            </a:r>
            <a:r>
              <a:rPr lang="en-US" sz="2400" dirty="0" smtClean="0"/>
              <a:t>amount of twists per cm varies upon each cable manufacturer</a:t>
            </a:r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</a:t>
            </a:r>
            <a:r>
              <a:rPr lang="en-US" dirty="0" smtClean="0"/>
              <a:t>6 </a:t>
            </a:r>
            <a:r>
              <a:rPr lang="en-US" dirty="0"/>
              <a:t>and Category </a:t>
            </a:r>
            <a:r>
              <a:rPr lang="en-US" dirty="0" smtClean="0"/>
              <a:t>6a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4668" y="1591734"/>
            <a:ext cx="8636000" cy="4319488"/>
          </a:xfrm>
        </p:spPr>
        <p:txBody>
          <a:bodyPr>
            <a:noAutofit/>
          </a:bodyPr>
          <a:lstStyle/>
          <a:p>
            <a:r>
              <a:rPr lang="en-US" sz="2400" dirty="0"/>
              <a:t>Cat6 wiring can support up to </a:t>
            </a:r>
            <a:r>
              <a:rPr lang="en-US" sz="2400" b="1" dirty="0"/>
              <a:t>10 </a:t>
            </a:r>
            <a:r>
              <a:rPr lang="en-US" sz="2400" b="1" dirty="0" err="1"/>
              <a:t>Gbps</a:t>
            </a:r>
            <a:r>
              <a:rPr lang="en-US" sz="2400" b="1" dirty="0"/>
              <a:t> </a:t>
            </a:r>
            <a:r>
              <a:rPr lang="en-US" sz="2400" dirty="0"/>
              <a:t>and frequencies of up to </a:t>
            </a:r>
            <a:r>
              <a:rPr lang="en-US" sz="2400" b="1" dirty="0"/>
              <a:t>250 </a:t>
            </a:r>
            <a:r>
              <a:rPr lang="en-US" sz="2400" b="1" dirty="0" err="1"/>
              <a:t>MHz</a:t>
            </a:r>
            <a:r>
              <a:rPr lang="en-US" sz="2400" b="1" dirty="0" err="1" smtClean="0"/>
              <a:t>.</a:t>
            </a:r>
            <a:endParaRPr lang="en-US" sz="2400" b="1" dirty="0" smtClean="0"/>
          </a:p>
          <a:p>
            <a:r>
              <a:rPr lang="en-US" sz="2400" dirty="0"/>
              <a:t>While Cat5e cable features 1.5-2 twists per cm, Cat6 cables are more tightly wound and feature 2 or more twists per cm</a:t>
            </a:r>
            <a:r>
              <a:rPr lang="en-US" sz="2400" dirty="0" smtClean="0"/>
              <a:t>. </a:t>
            </a:r>
            <a:endParaRPr lang="en-US" sz="2400" dirty="0" smtClean="0"/>
          </a:p>
          <a:p>
            <a:r>
              <a:rPr lang="en-US" sz="2400" dirty="0"/>
              <a:t>Cat6 cables also sport </a:t>
            </a:r>
            <a:r>
              <a:rPr lang="en-US" sz="2400" b="1" dirty="0"/>
              <a:t>thicker sheaths </a:t>
            </a:r>
            <a:r>
              <a:rPr lang="en-US" sz="2400" dirty="0"/>
              <a:t>in comparison to Cat5e. </a:t>
            </a:r>
            <a:endParaRPr lang="en-US" sz="2400" dirty="0" smtClean="0"/>
          </a:p>
          <a:p>
            <a:r>
              <a:rPr lang="en-US" sz="2400" dirty="0" smtClean="0"/>
              <a:t>Though standard Ethernet supports distances of up to 100 meters, CAT6 cable only supports </a:t>
            </a:r>
            <a:r>
              <a:rPr lang="en-US" sz="2400" b="1" dirty="0" smtClean="0"/>
              <a:t>37-55 meters </a:t>
            </a:r>
            <a:r>
              <a:rPr lang="en-US" sz="2400" dirty="0" smtClean="0"/>
              <a:t>(depending on crosstalk) when transmitting </a:t>
            </a:r>
            <a:r>
              <a:rPr lang="en-US" sz="2400" b="1" dirty="0" smtClean="0"/>
              <a:t>10 </a:t>
            </a:r>
            <a:r>
              <a:rPr lang="en-US" sz="2400" b="1" dirty="0" err="1" smtClean="0"/>
              <a:t>Gbps</a:t>
            </a:r>
            <a:r>
              <a:rPr lang="en-US" sz="2400" b="1" dirty="0" smtClean="0"/>
              <a:t> speeds.</a:t>
            </a:r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0668" y="2094453"/>
            <a:ext cx="1733550" cy="26193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360522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7511" y="914401"/>
            <a:ext cx="9687101" cy="4996822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Cat 6 cables are also great Ethernet cables for </a:t>
            </a:r>
            <a:r>
              <a:rPr lang="en-US" sz="2400" b="1" dirty="0" smtClean="0"/>
              <a:t>gaming due to their high data transfer speeds</a:t>
            </a:r>
            <a:r>
              <a:rPr lang="en-US" sz="2400" dirty="0" smtClean="0"/>
              <a:t> and dependability.</a:t>
            </a:r>
          </a:p>
          <a:p>
            <a:r>
              <a:rPr lang="en-US" sz="2400" dirty="0" smtClean="0"/>
              <a:t> 250Mhz /10 </a:t>
            </a:r>
            <a:r>
              <a:rPr lang="en-US" sz="2400" dirty="0" err="1" smtClean="0"/>
              <a:t>Gbps</a:t>
            </a:r>
            <a:r>
              <a:rPr lang="en-US" sz="2400" dirty="0" smtClean="0"/>
              <a:t> /100m.</a:t>
            </a:r>
          </a:p>
          <a:p>
            <a:r>
              <a:rPr lang="en-US" sz="2400" dirty="0" smtClean="0"/>
              <a:t>Cat6a </a:t>
            </a:r>
            <a:r>
              <a:rPr lang="en-US" sz="2400" dirty="0"/>
              <a:t>supports bandwidth frequencies of up to 500 MHz, twice the amount of Cat6 cable, and can also support </a:t>
            </a:r>
            <a:r>
              <a:rPr lang="en-US" sz="2400" b="1" dirty="0"/>
              <a:t>10Gbps</a:t>
            </a:r>
            <a:r>
              <a:rPr lang="en-US" sz="2400" dirty="0"/>
              <a:t> like its </a:t>
            </a:r>
            <a:r>
              <a:rPr lang="en-US" sz="2400" dirty="0" smtClean="0"/>
              <a:t>predecessor</a:t>
            </a:r>
          </a:p>
          <a:p>
            <a:r>
              <a:rPr lang="en-US" sz="2400" dirty="0"/>
              <a:t>However, unlike Cat6 cabling, Cat6a can support 10 Gigabit Ethernet at </a:t>
            </a:r>
            <a:r>
              <a:rPr lang="en-US" sz="2400" b="1" dirty="0"/>
              <a:t>100 meters</a:t>
            </a:r>
            <a:r>
              <a:rPr lang="en-US" sz="2400" dirty="0"/>
              <a:t>. </a:t>
            </a:r>
          </a:p>
          <a:p>
            <a:r>
              <a:rPr lang="en-US" sz="2400" dirty="0"/>
              <a:t>The </a:t>
            </a:r>
            <a:r>
              <a:rPr lang="en-US" sz="2400" b="1" dirty="0"/>
              <a:t>stronger sheathing </a:t>
            </a:r>
            <a:r>
              <a:rPr lang="en-US" sz="2400" dirty="0"/>
              <a:t>makes Cat6a cabling considerably thicker than Cat6, also making it less flexible to work with, and therefore, better suited for industrial environments at a lower price point.</a:t>
            </a:r>
          </a:p>
          <a:p>
            <a:r>
              <a:rPr lang="en-US" sz="2400" dirty="0"/>
              <a:t>250-500Mhz/10 </a:t>
            </a:r>
            <a:r>
              <a:rPr lang="en-US" sz="2400" dirty="0" err="1"/>
              <a:t>Gbps</a:t>
            </a:r>
            <a:r>
              <a:rPr lang="en-US" sz="2400" dirty="0"/>
              <a:t> /100m.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561052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8436" y="420910"/>
            <a:ext cx="8911687" cy="1280890"/>
          </a:xfrm>
        </p:spPr>
        <p:txBody>
          <a:bodyPr/>
          <a:lstStyle/>
          <a:p>
            <a:r>
              <a:rPr lang="en-US" dirty="0"/>
              <a:t>Category </a:t>
            </a:r>
            <a:r>
              <a:rPr lang="en-US" dirty="0" smtClean="0"/>
              <a:t>7 </a:t>
            </a:r>
            <a:r>
              <a:rPr lang="en-US" dirty="0"/>
              <a:t>and Category </a:t>
            </a:r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1832" y="1343379"/>
            <a:ext cx="10814757" cy="4792429"/>
          </a:xfrm>
        </p:spPr>
        <p:txBody>
          <a:bodyPr>
            <a:normAutofit/>
          </a:bodyPr>
          <a:lstStyle/>
          <a:p>
            <a:r>
              <a:rPr lang="en-US" sz="2200" dirty="0"/>
              <a:t>Cat7 can also support </a:t>
            </a:r>
            <a:r>
              <a:rPr lang="en-US" sz="2200" b="1" dirty="0"/>
              <a:t>10 </a:t>
            </a:r>
            <a:r>
              <a:rPr lang="en-US" sz="2200" b="1" dirty="0" err="1"/>
              <a:t>Gbps</a:t>
            </a:r>
            <a:r>
              <a:rPr lang="en-US" sz="2200" dirty="0"/>
              <a:t>, but laboratory testing has successfully shown its ability to transmit up to </a:t>
            </a:r>
            <a:r>
              <a:rPr lang="en-US" sz="2200" b="1" dirty="0"/>
              <a:t>40 Gb at 50 meters </a:t>
            </a:r>
            <a:r>
              <a:rPr lang="en-US" sz="2200" dirty="0"/>
              <a:t>and even </a:t>
            </a:r>
            <a:r>
              <a:rPr lang="en-US" sz="2200" b="1" dirty="0"/>
              <a:t>100 Gb at 15 </a:t>
            </a:r>
            <a:r>
              <a:rPr lang="en-US" sz="2200" dirty="0" smtClean="0"/>
              <a:t>meters</a:t>
            </a:r>
          </a:p>
          <a:p>
            <a:r>
              <a:rPr lang="en-US" sz="2200" dirty="0"/>
              <a:t>Cat7 offers </a:t>
            </a:r>
            <a:r>
              <a:rPr lang="en-US" sz="2200" b="1" dirty="0" smtClean="0"/>
              <a:t>extensive </a:t>
            </a:r>
            <a:r>
              <a:rPr lang="en-US" sz="2200" b="1" dirty="0"/>
              <a:t>shielding </a:t>
            </a:r>
            <a:r>
              <a:rPr lang="en-US" sz="2200" dirty="0"/>
              <a:t>to reduce signal </a:t>
            </a:r>
            <a:r>
              <a:rPr lang="en-US" sz="2200" dirty="0" smtClean="0"/>
              <a:t>attenuation</a:t>
            </a:r>
          </a:p>
          <a:p>
            <a:r>
              <a:rPr lang="en-US" sz="2200" dirty="0"/>
              <a:t> Both individual pairs are shielded, with an additional layer of shielding over the entire cable</a:t>
            </a:r>
            <a:r>
              <a:rPr lang="en-US" sz="2200" dirty="0" smtClean="0"/>
              <a:t>.</a:t>
            </a:r>
          </a:p>
          <a:p>
            <a:r>
              <a:rPr lang="en-US" sz="2200" dirty="0"/>
              <a:t>The </a:t>
            </a:r>
            <a:r>
              <a:rPr lang="en-US" sz="2200" b="1" dirty="0"/>
              <a:t>shielding needs to be grounded </a:t>
            </a:r>
            <a:r>
              <a:rPr lang="en-US" sz="2200" dirty="0"/>
              <a:t>and Cat7 also requires special </a:t>
            </a:r>
            <a:r>
              <a:rPr lang="en-US" sz="2200" b="1" dirty="0"/>
              <a:t>GigaGate45 (GG45) </a:t>
            </a:r>
            <a:r>
              <a:rPr lang="en-US" sz="2200" dirty="0"/>
              <a:t>connectors to take full advantage of higher performance features.</a:t>
            </a:r>
          </a:p>
          <a:p>
            <a:r>
              <a:rPr lang="en-US" sz="2200" dirty="0"/>
              <a:t>Cat7 is suited for use in datacenters and large enterprise networks.</a:t>
            </a:r>
          </a:p>
          <a:p>
            <a:r>
              <a:rPr lang="en-US" sz="2200" dirty="0"/>
              <a:t>Note: </a:t>
            </a:r>
            <a:r>
              <a:rPr lang="en-US" sz="2200" dirty="0" smtClean="0"/>
              <a:t>600Mhz/10Gbps/100m </a:t>
            </a:r>
            <a:r>
              <a:rPr lang="en-US" sz="2200" dirty="0"/>
              <a:t>(40Gbps at 50m/100Gbps at 15m). </a:t>
            </a:r>
            <a:endParaRPr lang="en-US" sz="2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562427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956" y="3179286"/>
            <a:ext cx="10518841" cy="263489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57956" y="1411111"/>
            <a:ext cx="1070186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Cat8 cable is still in the </a:t>
            </a:r>
            <a:r>
              <a:rPr lang="en-US" sz="2200" b="1" dirty="0"/>
              <a:t>development stage </a:t>
            </a:r>
            <a:r>
              <a:rPr lang="en-US" sz="2200" dirty="0"/>
              <a:t>and not yet ratified.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 it will be able to support 25GB and 40Gb Ethernet.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Cat8 will be able to support even faster transmission rates at distances of up to 30 meters. </a:t>
            </a:r>
          </a:p>
        </p:txBody>
      </p:sp>
    </p:spTree>
    <p:extLst>
      <p:ext uri="{BB962C8B-B14F-4D97-AF65-F5344CB8AC3E}">
        <p14:creationId xmlns="" xmlns:p14="http://schemas.microsoft.com/office/powerpoint/2010/main" val="1056807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Data Cables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7511" y="1905000"/>
            <a:ext cx="9687101" cy="4006222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400" dirty="0" smtClean="0"/>
              <a:t>Contents</a:t>
            </a:r>
          </a:p>
          <a:p>
            <a:pPr lvl="1"/>
            <a:r>
              <a:rPr lang="en-US" sz="2400" dirty="0" smtClean="0"/>
              <a:t>Introduction </a:t>
            </a:r>
          </a:p>
          <a:p>
            <a:pPr lvl="1"/>
            <a:r>
              <a:rPr lang="en-US" sz="2400" dirty="0" smtClean="0"/>
              <a:t>Copper </a:t>
            </a:r>
            <a:r>
              <a:rPr lang="en-US" sz="2400" dirty="0"/>
              <a:t>Cables </a:t>
            </a:r>
          </a:p>
          <a:p>
            <a:pPr lvl="2"/>
            <a:r>
              <a:rPr lang="en-US" sz="2400" dirty="0"/>
              <a:t>Twisted Pair Cables</a:t>
            </a:r>
          </a:p>
          <a:p>
            <a:pPr lvl="2"/>
            <a:r>
              <a:rPr lang="en-US" sz="2400" dirty="0"/>
              <a:t>Coaxial Cables </a:t>
            </a:r>
          </a:p>
          <a:p>
            <a:endParaRPr lang="en-US" sz="2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721548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1" y="624110"/>
            <a:ext cx="9574212" cy="1280890"/>
          </a:xfrm>
        </p:spPr>
        <p:txBody>
          <a:bodyPr/>
          <a:lstStyle/>
          <a:p>
            <a:r>
              <a:rPr lang="en-US" dirty="0" smtClean="0"/>
              <a:t>What </a:t>
            </a:r>
            <a:r>
              <a:rPr lang="en-US" dirty="0"/>
              <a:t>type of cabling </a:t>
            </a:r>
            <a:r>
              <a:rPr lang="en-US" dirty="0" smtClean="0"/>
              <a:t>to use </a:t>
            </a:r>
            <a:r>
              <a:rPr lang="en-US" dirty="0"/>
              <a:t>once deciding on a CAT </a:t>
            </a:r>
            <a:r>
              <a:rPr lang="en-US" dirty="0" smtClean="0"/>
              <a:t>types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1157" y="1905000"/>
            <a:ext cx="10216443" cy="3513667"/>
          </a:xfrm>
        </p:spPr>
        <p:txBody>
          <a:bodyPr>
            <a:normAutofit/>
          </a:bodyPr>
          <a:lstStyle/>
          <a:p>
            <a:r>
              <a:rPr lang="en-US" sz="2400" dirty="0"/>
              <a:t>Each cable category has various types of insulation or shielding that installers need to take into consideration before </a:t>
            </a:r>
            <a:r>
              <a:rPr lang="en-US" sz="2400" dirty="0" smtClean="0"/>
              <a:t>using.</a:t>
            </a:r>
          </a:p>
          <a:p>
            <a:r>
              <a:rPr lang="en-US" sz="2400" dirty="0"/>
              <a:t>The price difference between the various types can range anywhere from $100 to $600+ </a:t>
            </a:r>
            <a:r>
              <a:rPr lang="en-US" sz="2400" dirty="0" smtClean="0"/>
              <a:t>per roll depending </a:t>
            </a:r>
            <a:r>
              <a:rPr lang="en-US" sz="2400" dirty="0"/>
              <a:t>on type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You have to Answer </a:t>
            </a:r>
            <a:r>
              <a:rPr lang="en-US" sz="2400" dirty="0"/>
              <a:t>the following </a:t>
            </a:r>
            <a:r>
              <a:rPr lang="en-US" sz="2400" dirty="0" smtClean="0"/>
              <a:t>type of questions before deciding what type of Cat cable are appropriate for a site</a:t>
            </a:r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086023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9422" y="1286933"/>
            <a:ext cx="9495190" cy="4624289"/>
          </a:xfrm>
        </p:spPr>
        <p:txBody>
          <a:bodyPr>
            <a:normAutofit/>
          </a:bodyPr>
          <a:lstStyle/>
          <a:p>
            <a:pPr lvl="1"/>
            <a:r>
              <a:rPr lang="en-US" sz="2400" dirty="0" smtClean="0"/>
              <a:t>Are you looking for burial cables with UV protection</a:t>
            </a: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 </a:t>
            </a:r>
          </a:p>
          <a:p>
            <a:pPr lvl="1"/>
            <a:r>
              <a:rPr lang="en-US" sz="2400" dirty="0" smtClean="0"/>
              <a:t>Will the cables be in walls</a:t>
            </a: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/>
              <a:t>Is flame resistance cabling required for the installation</a:t>
            </a: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</a:p>
          <a:p>
            <a:pPr lvl="1"/>
            <a:r>
              <a:rPr lang="en-US" sz="2400" dirty="0" smtClean="0"/>
              <a:t>What is the minimum speed required in the network infrastructure</a:t>
            </a: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</a:p>
          <a:p>
            <a:pPr lvl="1"/>
            <a:r>
              <a:rPr lang="en-US" sz="2400" dirty="0" smtClean="0"/>
              <a:t>What is the distance between the node and the rack</a:t>
            </a: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</a:p>
          <a:p>
            <a:pPr lvl="1"/>
            <a:r>
              <a:rPr lang="en-US" sz="2400" dirty="0" smtClean="0"/>
              <a:t>For what purpose dose the cable used for</a:t>
            </a: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4311" y="624110"/>
            <a:ext cx="9890301" cy="1280890"/>
          </a:xfrm>
        </p:spPr>
        <p:txBody>
          <a:bodyPr/>
          <a:lstStyle/>
          <a:p>
            <a:r>
              <a:rPr lang="en-US" dirty="0"/>
              <a:t>Coper </a:t>
            </a:r>
            <a:r>
              <a:rPr lang="en-US" dirty="0" smtClean="0"/>
              <a:t>Cables/Coaxial Cables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2757" y="1659467"/>
            <a:ext cx="10341856" cy="4251755"/>
          </a:xfrm>
        </p:spPr>
        <p:txBody>
          <a:bodyPr>
            <a:normAutofit/>
          </a:bodyPr>
          <a:lstStyle/>
          <a:p>
            <a:r>
              <a:rPr lang="en-US" sz="2400" dirty="0"/>
              <a:t>Coaxial cabling has a single copper conductor at its center. </a:t>
            </a:r>
            <a:endParaRPr lang="en-US" sz="2400" dirty="0" smtClean="0"/>
          </a:p>
          <a:p>
            <a:r>
              <a:rPr lang="en-US" sz="2400" dirty="0" smtClean="0"/>
              <a:t>A </a:t>
            </a:r>
            <a:r>
              <a:rPr lang="en-US" sz="2400" dirty="0"/>
              <a:t>plastic layer provides insulation between the center conductor and a braided metal </a:t>
            </a:r>
            <a:r>
              <a:rPr lang="en-US" sz="2400" dirty="0" smtClean="0"/>
              <a:t>shield.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The metal shield helps to block any outside interference from fluorescent lights, motors, and other computers</a:t>
            </a:r>
            <a:r>
              <a:rPr lang="en-US" sz="2400" dirty="0" smtClean="0"/>
              <a:t>.</a:t>
            </a:r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8869" y="4257361"/>
            <a:ext cx="5491458" cy="11161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3462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4267" y="1275644"/>
            <a:ext cx="9540345" cy="463557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Coaxial cabling is difficult to install, it is highly resistant to signal interference </a:t>
            </a:r>
          </a:p>
          <a:p>
            <a:r>
              <a:rPr lang="en-US" sz="2400" dirty="0" smtClean="0"/>
              <a:t>It can support greater cable lengths between network devices than twisted pair cable</a:t>
            </a:r>
          </a:p>
          <a:p>
            <a:r>
              <a:rPr lang="en-US" sz="2400" dirty="0" smtClean="0"/>
              <a:t>Coaxial cables are used in high frequency transmission, especially for transmitters and receivers, computers, radio and TV transmissions. </a:t>
            </a:r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838" y="183843"/>
            <a:ext cx="9438745" cy="867215"/>
          </a:xfrm>
        </p:spPr>
        <p:txBody>
          <a:bodyPr/>
          <a:lstStyle/>
          <a:p>
            <a:r>
              <a:rPr lang="en-US" dirty="0" smtClean="0"/>
              <a:t>Common Types of Coaxial Cable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6623" y="1275644"/>
            <a:ext cx="10307990" cy="50687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RG6 Solid Copper Coaxial Cable</a:t>
            </a:r>
          </a:p>
          <a:p>
            <a:r>
              <a:rPr lang="en-US" sz="2400" dirty="0" smtClean="0"/>
              <a:t>The RG6 </a:t>
            </a:r>
            <a:r>
              <a:rPr lang="en-US" sz="2400" dirty="0"/>
              <a:t>cable is a thin cable that can easily be coiled or bent for residential installation within a wall or ceiling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This includes connecting aerial antennas, satellite dishes and cable television.</a:t>
            </a:r>
          </a:p>
          <a:p>
            <a:r>
              <a:rPr lang="en-US" sz="2400" dirty="0"/>
              <a:t>A key benefit of the RG6U cable, and a reason for its popularity, is that it often replaces RG59 </a:t>
            </a:r>
            <a:r>
              <a:rPr lang="en-US" sz="2400" dirty="0" smtClean="0"/>
              <a:t>cables</a:t>
            </a:r>
            <a:r>
              <a:rPr lang="en-US" sz="2400" dirty="0"/>
              <a:t>, an earlier form of coaxial video/audio cable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 smtClean="0"/>
              <a:t>RG11 </a:t>
            </a:r>
            <a:r>
              <a:rPr lang="en-US" sz="2400" b="1" dirty="0"/>
              <a:t>Solid Copper Coaxial Cable</a:t>
            </a:r>
          </a:p>
          <a:p>
            <a:r>
              <a:rPr lang="en-US" sz="2400" dirty="0"/>
              <a:t>RG11 coax cable is a thick, inflexible cable used to minimize signal loss in long runs, RG11 is typically run outside or underground.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087497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1378" y="993422"/>
            <a:ext cx="9653234" cy="491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RG59 Solid Copper Coaxial Cable</a:t>
            </a:r>
          </a:p>
          <a:p>
            <a:r>
              <a:rPr lang="en-US" sz="2400" dirty="0" smtClean="0"/>
              <a:t>RG59 is another popular cable in residential settings, the RG59 functions similarly to the RG6 but has an even thinner center conductor</a:t>
            </a:r>
          </a:p>
          <a:p>
            <a:r>
              <a:rPr lang="en-US" sz="2400" dirty="0" smtClean="0"/>
              <a:t>This difference makes the RG59 the best choice for short runs and low frequency transmissions within the home, but otherwise inferior to the RG6U cable in other applications.</a:t>
            </a:r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267" y="1794932"/>
            <a:ext cx="10048345" cy="4116289"/>
          </a:xfrm>
        </p:spPr>
        <p:txBody>
          <a:bodyPr>
            <a:normAutofit/>
          </a:bodyPr>
          <a:lstStyle/>
          <a:p>
            <a:r>
              <a:rPr lang="en-US" sz="2400" dirty="0"/>
              <a:t>Structured cabling is the design and installation of a cabling system that will support multiple hardware uses and be suitable for today’s needs and those of the future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 With a correctly installed system, </a:t>
            </a:r>
            <a:r>
              <a:rPr lang="en-US" sz="2400" b="1" dirty="0"/>
              <a:t>current and future requirements </a:t>
            </a:r>
            <a:r>
              <a:rPr lang="en-US" sz="2400" dirty="0"/>
              <a:t>can be met, and hardware that is added in the future will be </a:t>
            </a:r>
            <a:r>
              <a:rPr lang="en-US" sz="2400" dirty="0" smtClean="0"/>
              <a:t>supported</a:t>
            </a:r>
          </a:p>
          <a:p>
            <a:r>
              <a:rPr lang="en-US" sz="2400" dirty="0"/>
              <a:t>Structured cabling design and installation is governed by a set of </a:t>
            </a:r>
            <a:r>
              <a:rPr lang="en-US" sz="2400" b="1" dirty="0"/>
              <a:t>standards</a:t>
            </a:r>
            <a:r>
              <a:rPr lang="en-US" sz="2400" dirty="0"/>
              <a:t> that specify wiring data centers, offices, and apartment buildings for data or voice </a:t>
            </a:r>
            <a:r>
              <a:rPr lang="en-US" sz="2400" dirty="0" smtClean="0"/>
              <a:t>communications</a:t>
            </a: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84052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2044" y="1941689"/>
            <a:ext cx="9822568" cy="3969533"/>
          </a:xfrm>
        </p:spPr>
        <p:txBody>
          <a:bodyPr/>
          <a:lstStyle/>
          <a:p>
            <a:r>
              <a:rPr lang="en-US" sz="2400" dirty="0" smtClean="0"/>
              <a:t>Cable is the medium through which information usually moves from one network device to another. </a:t>
            </a:r>
          </a:p>
          <a:p>
            <a:r>
              <a:rPr lang="en-US" sz="2400" dirty="0" smtClean="0"/>
              <a:t>There are several types of cable which are commonly used with LANs. </a:t>
            </a:r>
          </a:p>
          <a:p>
            <a:r>
              <a:rPr lang="en-US" sz="2400" dirty="0" smtClean="0"/>
              <a:t>The type of cable chosen for a network is related to the network's topology, protocol, and size.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Coper Cables/Twisted Pair Cables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1" y="1557866"/>
            <a:ext cx="10600267" cy="479777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Twisted </a:t>
            </a:r>
            <a:r>
              <a:rPr lang="en-US" sz="2400" dirty="0"/>
              <a:t>pair cabling is a type of wiring in which two conductors of a single circuit are twisted together for the purposes of improving electromagnetic compatibility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Twisted </a:t>
            </a:r>
            <a:r>
              <a:rPr lang="en-US" sz="2400" dirty="0"/>
              <a:t>pair cables have become a standard in data </a:t>
            </a:r>
            <a:r>
              <a:rPr lang="en-US" sz="2400" dirty="0" smtClean="0"/>
              <a:t>networks</a:t>
            </a:r>
          </a:p>
          <a:p>
            <a:r>
              <a:rPr lang="en-US" sz="2400" dirty="0"/>
              <a:t>These types of cables are characterized by their </a:t>
            </a:r>
            <a:r>
              <a:rPr lang="en-US" sz="2400" b="1" dirty="0"/>
              <a:t>low cost, flexibility and ease of installation</a:t>
            </a:r>
            <a:r>
              <a:rPr lang="en-US" sz="2400" dirty="0"/>
              <a:t>, as well as constant technological improvements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Alexander Graham Bell, popularly known as the inventor of the telephones, was the first person to twist copper pairs to </a:t>
            </a:r>
            <a:r>
              <a:rPr lang="en-US" sz="2400" b="1" dirty="0"/>
              <a:t>reduce crosstalk between the lines</a:t>
            </a:r>
            <a:r>
              <a:rPr lang="en-US" sz="2400" dirty="0" smtClean="0"/>
              <a:t>.</a:t>
            </a: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90682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2044" y="2178756"/>
            <a:ext cx="9822568" cy="373246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Ethernet copper cables adopted the same technique to reduce crosstalk between internal wires (XT) and external wires (AXT). </a:t>
            </a:r>
          </a:p>
          <a:p>
            <a:r>
              <a:rPr lang="en-US" sz="2400" dirty="0" smtClean="0"/>
              <a:t> Each pair is twisted with a different number of </a:t>
            </a:r>
            <a:r>
              <a:rPr lang="en-US" sz="2400" b="1" dirty="0" smtClean="0"/>
              <a:t>twists per inch </a:t>
            </a:r>
            <a:r>
              <a:rPr lang="en-US" sz="2400" dirty="0" smtClean="0"/>
              <a:t>to help eliminate interference from adjacent pairs and other electrical devices. </a:t>
            </a:r>
          </a:p>
          <a:p>
            <a:r>
              <a:rPr lang="en-US" sz="2400" dirty="0" smtClean="0"/>
              <a:t>The </a:t>
            </a:r>
            <a:r>
              <a:rPr lang="en-US" sz="2400" b="1" dirty="0" smtClean="0"/>
              <a:t>tighter the twisting, the higher the supported transmission rate </a:t>
            </a:r>
            <a:r>
              <a:rPr lang="en-US" sz="2400" dirty="0" smtClean="0"/>
              <a:t>and the greater the cost per foot.</a:t>
            </a:r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Shielded (FTP) vs. Unshielded (UTP)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822" y="1905000"/>
            <a:ext cx="5520267" cy="4006222"/>
          </a:xfrm>
        </p:spPr>
        <p:txBody>
          <a:bodyPr>
            <a:noAutofit/>
          </a:bodyPr>
          <a:lstStyle/>
          <a:p>
            <a:r>
              <a:rPr lang="en-US" sz="2400" dirty="0"/>
              <a:t>Twisted pair copper comes in shielded an unshielded forms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Shielded copper cable includes protective conductive coating such as </a:t>
            </a:r>
            <a:r>
              <a:rPr lang="en-US" sz="2400" b="1" dirty="0"/>
              <a:t>braided strands </a:t>
            </a:r>
            <a:r>
              <a:rPr lang="en-US" sz="2400" dirty="0"/>
              <a:t>of copper, </a:t>
            </a:r>
            <a:r>
              <a:rPr lang="en-US" sz="2400" b="1" dirty="0"/>
              <a:t>copper tape </a:t>
            </a:r>
            <a:r>
              <a:rPr lang="en-US" sz="2400" dirty="0"/>
              <a:t>or conductive polymer to reduce noise interference</a:t>
            </a:r>
            <a:r>
              <a:rPr lang="en-US" sz="2400" dirty="0" smtClean="0"/>
              <a:t>.</a:t>
            </a: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92925" y="6141462"/>
            <a:ext cx="7619999" cy="365125"/>
          </a:xfrm>
        </p:spPr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9061" y="1885245"/>
            <a:ext cx="5276850" cy="39433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79991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4311" y="624110"/>
            <a:ext cx="9890301" cy="1280890"/>
          </a:xfrm>
        </p:spPr>
        <p:txBody>
          <a:bodyPr/>
          <a:lstStyle/>
          <a:p>
            <a:r>
              <a:rPr lang="en-US" dirty="0" smtClean="0"/>
              <a:t>Shielded </a:t>
            </a:r>
            <a:r>
              <a:rPr lang="en-US" dirty="0"/>
              <a:t>copper pairs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356" y="1636889"/>
            <a:ext cx="6762044" cy="5102578"/>
          </a:xfrm>
        </p:spPr>
        <p:txBody>
          <a:bodyPr>
            <a:noAutofit/>
          </a:bodyPr>
          <a:lstStyle/>
          <a:p>
            <a:r>
              <a:rPr lang="en-US" sz="2400" dirty="0"/>
              <a:t>There are many types of shielded copper pairs.  </a:t>
            </a:r>
            <a:endParaRPr lang="en-US" sz="2400" dirty="0" smtClean="0"/>
          </a:p>
          <a:p>
            <a:pPr lvl="1"/>
            <a:r>
              <a:rPr lang="en-US" sz="2400" dirty="0" smtClean="0"/>
              <a:t>Sheathing </a:t>
            </a:r>
            <a:r>
              <a:rPr lang="en-US" sz="2400" dirty="0"/>
              <a:t>can also envelop all four data pairs. </a:t>
            </a:r>
            <a:endParaRPr lang="en-US" sz="2400" dirty="0" smtClean="0"/>
          </a:p>
          <a:p>
            <a:pPr lvl="1"/>
            <a:r>
              <a:rPr lang="en-US" sz="2400" dirty="0" smtClean="0"/>
              <a:t>Sheathing </a:t>
            </a:r>
            <a:r>
              <a:rPr lang="en-US" sz="2400" dirty="0"/>
              <a:t>can wrap around twisted pairs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There </a:t>
            </a:r>
            <a:r>
              <a:rPr lang="en-US" sz="2400" dirty="0"/>
              <a:t>are two sections to a shielded “code”. </a:t>
            </a:r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first letter signifies the type of shield used to </a:t>
            </a:r>
            <a:r>
              <a:rPr lang="en-US" sz="2400" b="1" dirty="0"/>
              <a:t>enclose all four twisted pairs </a:t>
            </a:r>
            <a:r>
              <a:rPr lang="en-US" sz="2400" dirty="0"/>
              <a:t>of an Ethernet cable. </a:t>
            </a: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8400" y="1862368"/>
            <a:ext cx="4635929" cy="21108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77395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8222" y="1478845"/>
            <a:ext cx="10160000" cy="4432378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Unshielded Twisted Pair, or UTP, includes no shielding and is ideal for most common LAN environments</a:t>
            </a:r>
            <a:endParaRPr lang="en-US" sz="2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Shielded </a:t>
            </a:r>
            <a:r>
              <a:rPr lang="en-US" sz="2400" dirty="0" smtClean="0"/>
              <a:t>twisted copper pairs, are reserved for networking environments with </a:t>
            </a:r>
            <a:r>
              <a:rPr lang="en-US" sz="2400" b="1" dirty="0" smtClean="0"/>
              <a:t>higher frequencies.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Shielded </a:t>
            </a:r>
            <a:r>
              <a:rPr lang="en-US" sz="2400" dirty="0" smtClean="0"/>
              <a:t>cables can also help to extend the maximum distance of the cables.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An </a:t>
            </a:r>
            <a:r>
              <a:rPr lang="en-US" sz="2400" dirty="0" smtClean="0"/>
              <a:t>Unshielded cable is marked with a (U), a cable with Foil Shielding is marked with an (F), and a cable with Braided Shielding is marked with an (S). 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The second portion of the code, describes if a twisted pair is foiled (F) or </a:t>
            </a:r>
            <a:r>
              <a:rPr lang="en-US" sz="2400" dirty="0" err="1" smtClean="0"/>
              <a:t>Unfoiled</a:t>
            </a:r>
            <a:r>
              <a:rPr lang="en-US" sz="2400" dirty="0" smtClean="0"/>
              <a:t> (U). TP stands for Twisted Pair.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AAiT, Centre of Information Technology and Scientific Computing                        2012 E.C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701</TotalTime>
  <Words>1659</Words>
  <Application>Microsoft Office PowerPoint</Application>
  <PresentationFormat>Custom</PresentationFormat>
  <Paragraphs>144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Wisp</vt:lpstr>
      <vt:lpstr>Structured cabling and Installation </vt:lpstr>
      <vt:lpstr>Data Cables </vt:lpstr>
      <vt:lpstr>Introduction</vt:lpstr>
      <vt:lpstr>Slide 4</vt:lpstr>
      <vt:lpstr>Coper Cables/Twisted Pair Cables</vt:lpstr>
      <vt:lpstr>Slide 6</vt:lpstr>
      <vt:lpstr>Shielded (FTP) vs. Unshielded (UTP) </vt:lpstr>
      <vt:lpstr>Shielded copper pairs</vt:lpstr>
      <vt:lpstr>Slide 9</vt:lpstr>
      <vt:lpstr>Types of Shielded Ethernet Cables </vt:lpstr>
      <vt:lpstr>Slide 11</vt:lpstr>
      <vt:lpstr>Slide 12</vt:lpstr>
      <vt:lpstr>Category 3 </vt:lpstr>
      <vt:lpstr>Category 5 and Category 5e</vt:lpstr>
      <vt:lpstr>Slide 15</vt:lpstr>
      <vt:lpstr>Category 6 and Category 6a</vt:lpstr>
      <vt:lpstr>Slide 17</vt:lpstr>
      <vt:lpstr>Category 7 and Category 8</vt:lpstr>
      <vt:lpstr>Slide 19</vt:lpstr>
      <vt:lpstr>What type of cabling to use once deciding on a CAT types </vt:lpstr>
      <vt:lpstr>Slide 21</vt:lpstr>
      <vt:lpstr>Coper Cables/Coaxial Cables</vt:lpstr>
      <vt:lpstr>Slide 23</vt:lpstr>
      <vt:lpstr>Common Types of Coaxial Cable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Structured cabling and Installation</dc:title>
  <dc:creator>Eyob</dc:creator>
  <cp:lastModifiedBy>ismail - [2010]</cp:lastModifiedBy>
  <cp:revision>81</cp:revision>
  <dcterms:created xsi:type="dcterms:W3CDTF">2019-04-18T20:34:46Z</dcterms:created>
  <dcterms:modified xsi:type="dcterms:W3CDTF">2020-04-30T14:09:26Z</dcterms:modified>
</cp:coreProperties>
</file>