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itchFamily="34" charset="0"/>
      <p:regular r:id="rId21"/>
      <p:bold r:id="rId22"/>
      <p:italic r:id="rId23"/>
      <p:boldItalic r:id="rId24"/>
    </p:embeddedFont>
    <p:embeddedFont>
      <p:font typeface="Cambria" pitchFamily="18" charset="0"/>
      <p:regular r:id="rId25"/>
      <p:bold r:id="rId26"/>
      <p:italic r:id="rId27"/>
      <p:boldItalic r:id="rId28"/>
    </p:embeddedFont>
    <p:embeddedFont>
      <p:font typeface="Garamond" pitchFamily="18" charset="0"/>
      <p:regular r:id="rId29"/>
      <p:bold r:id="rId30"/>
      <p:italic r:id="rId31"/>
    </p:embeddedFont>
    <p:embeddedFont>
      <p:font typeface="Courgette" charset="0"/>
      <p:regular r:id="rId32"/>
    </p:embeddedFont>
    <p:embeddedFont>
      <p:font typeface="Arimo" charset="0"/>
      <p:regular r:id="rId33"/>
      <p:bold r:id="rId34"/>
      <p:italic r:id="rId35"/>
      <p:boldItalic r:id="rId36"/>
    </p:embeddedFont>
    <p:embeddedFont>
      <p:font typeface="Raleway" charset="0"/>
      <p:regular r:id="rId37"/>
      <p:bold r:id="rId38"/>
      <p:italic r:id="rId39"/>
      <p:boldItalic r:id="rId40"/>
    </p:embeddedFont>
    <p:embeddedFont>
      <p:font typeface="Lato"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84" y="-3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84" name="Google Shape;84;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1</a:t>
            </a:fld>
            <a:endParaRPr sz="1400" b="0" i="0" u="none" strike="noStrike" cap="none">
              <a:solidFill>
                <a:srgbClr val="000000"/>
              </a:solidFill>
              <a:latin typeface="Times New Roman"/>
              <a:ea typeface="Times New Roman"/>
              <a:cs typeface="Times New Roman"/>
              <a:sym typeface="Times New Roman"/>
            </a:endParaRPr>
          </a:p>
        </p:txBody>
      </p:sp>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100" b="1" strike="noStrike">
                <a:solidFill>
                  <a:srgbClr val="000000"/>
                </a:solidFill>
                <a:latin typeface="Arial"/>
                <a:ea typeface="Arial"/>
                <a:cs typeface="Arial"/>
                <a:sym typeface="Arial"/>
              </a:rPr>
              <a:t>Goodenough … Theory - ideal test</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200" b="0" strike="noStrike">
                <a:solidFill>
                  <a:srgbClr val="000000"/>
                </a:solidFill>
                <a:latin typeface="Arial"/>
                <a:ea typeface="Arial"/>
                <a:cs typeface="Arial"/>
                <a:sym typeface="Arial"/>
              </a:rPr>
              <a:t>The concepts of reliability and validity have been defined with respect to the entire input domain of a program. A criterion is guaranteed to be both reliable and valid if and only if it selects the entire domain as a single test.</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200" b="0" strike="noStrike">
                <a:solidFill>
                  <a:srgbClr val="000000"/>
                </a:solidFill>
                <a:latin typeface="Arial"/>
                <a:ea typeface="Arial"/>
                <a:cs typeface="Arial"/>
                <a:sym typeface="Arial"/>
              </a:rPr>
              <a:t>Since such exhaustive testing is impractical, one will have much difficulty in assessing the reliability and validity of a criterion.</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200" b="0" strike="noStrike">
                <a:solidFill>
                  <a:srgbClr val="000000"/>
                </a:solidFill>
                <a:latin typeface="Arial"/>
                <a:ea typeface="Arial"/>
                <a:cs typeface="Arial"/>
                <a:sym typeface="Arial"/>
              </a:rPr>
              <a:t>The concepts of reliability and validity have been defined with respect to a program. A test selection criterion that is reliable and valid for one program may not be so for another program. The goodness of a test set should be independent of individual programs and the faults therein.</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200" b="0" strike="noStrike">
                <a:solidFill>
                  <a:srgbClr val="000000"/>
                </a:solidFill>
                <a:latin typeface="Arial"/>
                <a:ea typeface="Arial"/>
                <a:cs typeface="Arial"/>
                <a:sym typeface="Arial"/>
              </a:rPr>
              <a:t>Neither validity nor reliability is preserved throughout the debugging process. In practice, as program failures are observed, the program is debugged to locate the faults, and the faults are generally fixed as soon as they are found. During this debugging phase, as the program changes, so does the idealness of a test set. This is because a fault that was revealed before debugging is no more revealed after debugging and fault fixing.</a:t>
            </a:r>
            <a:endParaRPr sz="2000" b="0" strike="noStrike">
              <a:solidFill>
                <a:srgbClr val="000000"/>
              </a:solidFill>
              <a:latin typeface="Arial"/>
              <a:ea typeface="Arial"/>
              <a:cs typeface="Arial"/>
              <a:sym typeface="Arial"/>
            </a:endParaRPr>
          </a:p>
        </p:txBody>
      </p:sp>
      <p:sp>
        <p:nvSpPr>
          <p:cNvPr id="175" name="Google Shape;175;p10: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10</a:t>
            </a:fld>
            <a:endParaRPr sz="1400" b="0" i="0" u="none" strike="noStrike" cap="none">
              <a:solidFill>
                <a:srgbClr val="000000"/>
              </a:solidFill>
              <a:latin typeface="Times New Roman"/>
              <a:ea typeface="Times New Roman"/>
              <a:cs typeface="Times New Roman"/>
              <a:sym typeface="Times New Roman"/>
            </a:endParaRPr>
          </a:p>
        </p:txBody>
      </p:sp>
      <p:sp>
        <p:nvSpPr>
          <p:cNvPr id="176" name="Google Shape;17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85" name="Google Shape;185;p1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11</a:t>
            </a:fld>
            <a:endParaRPr sz="1400" b="0" i="0" u="none" strike="noStrike" cap="none">
              <a:solidFill>
                <a:srgbClr val="000000"/>
              </a:solidFill>
              <a:latin typeface="Times New Roman"/>
              <a:ea typeface="Times New Roman"/>
              <a:cs typeface="Times New Roman"/>
              <a:sym typeface="Times New Roman"/>
            </a:endParaRPr>
          </a:p>
        </p:txBody>
      </p:sp>
      <p:sp>
        <p:nvSpPr>
          <p:cNvPr id="186" name="Google Shape;18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95" name="Google Shape;195;p12: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12</a:t>
            </a:fld>
            <a:endParaRPr sz="1400" b="0" i="0" u="none" strike="noStrike" cap="none">
              <a:solidFill>
                <a:srgbClr val="000000"/>
              </a:solidFill>
              <a:latin typeface="Times New Roman"/>
              <a:ea typeface="Times New Roman"/>
              <a:cs typeface="Times New Roman"/>
              <a:sym typeface="Times New Roman"/>
            </a:endParaRPr>
          </a:p>
        </p:txBody>
      </p:sp>
      <p:sp>
        <p:nvSpPr>
          <p:cNvPr id="196" name="Google Shape;19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05" name="Google Shape;205;p13: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13</a:t>
            </a:fld>
            <a:endParaRPr sz="1400" b="0" i="0" u="none" strike="noStrike" cap="none">
              <a:solidFill>
                <a:srgbClr val="000000"/>
              </a:solidFill>
              <a:latin typeface="Times New Roman"/>
              <a:ea typeface="Times New Roman"/>
              <a:cs typeface="Times New Roman"/>
              <a:sym typeface="Times New Roman"/>
            </a:endParaRPr>
          </a:p>
        </p:txBody>
      </p:sp>
      <p:sp>
        <p:nvSpPr>
          <p:cNvPr id="206" name="Google Shape;20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15" name="Google Shape;215;p14: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14</a:t>
            </a:fld>
            <a:endParaRPr sz="1400" b="0" i="0" u="none" strike="noStrike" cap="none">
              <a:solidFill>
                <a:srgbClr val="000000"/>
              </a:solidFill>
              <a:latin typeface="Times New Roman"/>
              <a:ea typeface="Times New Roman"/>
              <a:cs typeface="Times New Roman"/>
              <a:sym typeface="Times New Roman"/>
            </a:endParaRPr>
          </a:p>
        </p:txBody>
      </p:sp>
      <p:sp>
        <p:nvSpPr>
          <p:cNvPr id="216" name="Google Shape;21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25" name="Google Shape;225;p15: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15</a:t>
            </a:fld>
            <a:endParaRPr sz="1400" b="0" i="0" u="none" strike="noStrike" cap="none">
              <a:solidFill>
                <a:srgbClr val="000000"/>
              </a:solidFill>
              <a:latin typeface="Times New Roman"/>
              <a:ea typeface="Times New Roman"/>
              <a:cs typeface="Times New Roman"/>
              <a:sym typeface="Times New Roman"/>
            </a:endParaRPr>
          </a:p>
        </p:txBody>
      </p:sp>
      <p:sp>
        <p:nvSpPr>
          <p:cNvPr id="226" name="Google Shape;22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35" name="Google Shape;235;p16: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16</a:t>
            </a:fld>
            <a:endParaRPr sz="1400" b="0" i="0" u="none" strike="noStrike" cap="none">
              <a:solidFill>
                <a:srgbClr val="000000"/>
              </a:solidFill>
              <a:latin typeface="Times New Roman"/>
              <a:ea typeface="Times New Roman"/>
              <a:cs typeface="Times New Roman"/>
              <a:sym typeface="Times New Roman"/>
            </a:endParaRPr>
          </a:p>
        </p:txBody>
      </p:sp>
      <p:sp>
        <p:nvSpPr>
          <p:cNvPr id="236" name="Google Shape;23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248" name="Google Shape;248;p17: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17</a:t>
            </a:fld>
            <a:endParaRPr sz="1400" b="0" i="0" u="none" strike="noStrike" cap="none">
              <a:solidFill>
                <a:srgbClr val="000000"/>
              </a:solidFill>
              <a:latin typeface="Times New Roman"/>
              <a:ea typeface="Times New Roman"/>
              <a:cs typeface="Times New Roman"/>
              <a:sym typeface="Times New Roman"/>
            </a:endParaRPr>
          </a:p>
        </p:txBody>
      </p:sp>
      <p:sp>
        <p:nvSpPr>
          <p:cNvPr id="249" name="Google Shape;24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93" name="Google Shape;93;p2: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2</a:t>
            </a:fld>
            <a:endParaRPr sz="1400" b="0" i="0" u="none" strike="noStrike" cap="none">
              <a:solidFill>
                <a:srgbClr val="000000"/>
              </a:solidFill>
              <a:latin typeface="Times New Roman"/>
              <a:ea typeface="Times New Roman"/>
              <a:cs typeface="Times New Roman"/>
              <a:sym typeface="Times New Roman"/>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03" name="Google Shape;103;p3: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3</a:t>
            </a:fld>
            <a:endParaRPr sz="1400" b="0" i="0" u="none" strike="noStrike" cap="none">
              <a:solidFill>
                <a:srgbClr val="000000"/>
              </a:solidFill>
              <a:latin typeface="Times New Roman"/>
              <a:ea typeface="Times New Roman"/>
              <a:cs typeface="Times New Roman"/>
              <a:sym typeface="Times New Roman"/>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100" b="0" strike="noStrike">
                <a:solidFill>
                  <a:srgbClr val="000000"/>
                </a:solidFill>
                <a:latin typeface="Arial"/>
                <a:ea typeface="Arial"/>
                <a:cs typeface="Arial"/>
                <a:sym typeface="Arial"/>
              </a:rPr>
              <a:t>Goodenough – Depends on the presence of faults</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00" b="0" strike="noStrike">
                <a:solidFill>
                  <a:srgbClr val="000000"/>
                </a:solidFill>
                <a:latin typeface="Arial"/>
                <a:ea typeface="Arial"/>
                <a:cs typeface="Arial"/>
                <a:sym typeface="Arial"/>
              </a:rPr>
              <a:t>Weyuker – program specification than the program</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00" b="0" strike="noStrike">
                <a:solidFill>
                  <a:srgbClr val="000000"/>
                </a:solidFill>
                <a:latin typeface="Arial"/>
                <a:ea typeface="Arial"/>
                <a:cs typeface="Arial"/>
                <a:sym typeface="Arial"/>
              </a:rPr>
              <a:t>Gourly – comparing different test methods</a:t>
            </a:r>
            <a:endParaRPr sz="2000" b="0" strike="noStrike">
              <a:solidFill>
                <a:srgbClr val="000000"/>
              </a:solidFill>
              <a:latin typeface="Arial"/>
              <a:ea typeface="Arial"/>
              <a:cs typeface="Arial"/>
              <a:sym typeface="Arial"/>
            </a:endParaRPr>
          </a:p>
        </p:txBody>
      </p:sp>
      <p:sp>
        <p:nvSpPr>
          <p:cNvPr id="113" name="Google Shape;113;p4: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4</a:t>
            </a:fld>
            <a:endParaRPr sz="1400" b="0" i="0" u="none" strike="noStrike" cap="none">
              <a:solidFill>
                <a:srgbClr val="000000"/>
              </a:solidFill>
              <a:latin typeface="Times New Roman"/>
              <a:ea typeface="Times New Roman"/>
              <a:cs typeface="Times New Roman"/>
              <a:sym typeface="Times New Roman"/>
            </a:endParaRPr>
          </a:p>
        </p:txBody>
      </p:sp>
      <p:sp>
        <p:nvSpPr>
          <p:cNvPr id="114" name="Google Shape;11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24" name="Google Shape;124;p5: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5</a:t>
            </a:fld>
            <a:endParaRPr sz="1400" b="0" i="0" u="none" strike="noStrike" cap="none">
              <a:solidFill>
                <a:srgbClr val="000000"/>
              </a:solidFill>
              <a:latin typeface="Times New Roman"/>
              <a:ea typeface="Times New Roman"/>
              <a:cs typeface="Times New Roman"/>
              <a:sym typeface="Times New Roman"/>
            </a:endParaRPr>
          </a:p>
        </p:txBody>
      </p:sp>
      <p:sp>
        <p:nvSpPr>
          <p:cNvPr id="125" name="Google Shape;12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34" name="Google Shape;134;p6: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6</a:t>
            </a:fld>
            <a:endParaRPr sz="1400" b="0" i="0" u="none" strike="noStrike" cap="none">
              <a:solidFill>
                <a:srgbClr val="000000"/>
              </a:solidFill>
              <a:latin typeface="Times New Roman"/>
              <a:ea typeface="Times New Roman"/>
              <a:cs typeface="Times New Roman"/>
              <a:sym typeface="Times New Roman"/>
            </a:endParaRPr>
          </a:p>
        </p:txBody>
      </p:sp>
      <p:sp>
        <p:nvSpPr>
          <p:cNvPr id="135" name="Google Shape;13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100" b="1" strike="noStrike">
                <a:solidFill>
                  <a:srgbClr val="000000"/>
                </a:solidFill>
                <a:latin typeface="Arial"/>
                <a:ea typeface="Arial"/>
                <a:cs typeface="Arial"/>
                <a:sym typeface="Arial"/>
              </a:rPr>
              <a:t>Goodenough … Theory - ideal test</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800" b="0" strike="noStrike">
                <a:solidFill>
                  <a:srgbClr val="000000"/>
                </a:solidFill>
                <a:latin typeface="Arial"/>
                <a:ea typeface="Arial"/>
                <a:cs typeface="Arial"/>
                <a:sym typeface="Arial"/>
              </a:rPr>
              <a:t>The concepts of reliability and validity have been defined with respect to the entire input domain of a program. A criterion is guaranteed to be both reliable and valid if and only if it selects the entire domain as a single test.</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800" b="0" strike="noStrike">
                <a:solidFill>
                  <a:srgbClr val="000000"/>
                </a:solidFill>
                <a:latin typeface="Arial"/>
                <a:ea typeface="Arial"/>
                <a:cs typeface="Arial"/>
                <a:sym typeface="Arial"/>
              </a:rPr>
              <a:t>Since such exhaustive testing is impractical, one will have much difficulty in assessing the reliability and validity of a criterion.</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800" b="0" strike="noStrike">
                <a:solidFill>
                  <a:srgbClr val="000000"/>
                </a:solidFill>
                <a:latin typeface="Arial"/>
                <a:ea typeface="Arial"/>
                <a:cs typeface="Arial"/>
                <a:sym typeface="Arial"/>
              </a:rPr>
              <a:t>The concepts of reliability and validity have been defined with respect to a program. A test selection criterion that is reliable and valid for one program may not be so for another program. The goodness of a test set should be independent of individual programs and the faults therein.</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800" b="0" strike="noStrike">
                <a:solidFill>
                  <a:srgbClr val="000000"/>
                </a:solidFill>
                <a:latin typeface="Arial"/>
                <a:ea typeface="Arial"/>
                <a:cs typeface="Arial"/>
                <a:sym typeface="Arial"/>
              </a:rPr>
              <a:t>Neither validity nor reliability is preserved throughout the debugging process. In practice, as program failures are observed, the program is debugged to locate the faults, and the faults are generally fixed as soon as they are found. During this debugging phase, as the program changes, so does the idealness of a test set. This is because a fault that was revealed before debugging is no more revealed after debugging and fault fixing.</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p:txBody>
      </p:sp>
      <p:sp>
        <p:nvSpPr>
          <p:cNvPr id="144" name="Google Shape;144;p7: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7</a:t>
            </a:fld>
            <a:endParaRPr sz="1400" b="0" i="0" u="none" strike="noStrike" cap="none">
              <a:solidFill>
                <a:srgbClr val="000000"/>
              </a:solidFill>
              <a:latin typeface="Times New Roman"/>
              <a:ea typeface="Times New Roman"/>
              <a:cs typeface="Times New Roman"/>
              <a:sym typeface="Times New Roman"/>
            </a:endParaRPr>
          </a:p>
        </p:txBody>
      </p:sp>
      <p:sp>
        <p:nvSpPr>
          <p:cNvPr id="145" name="Google Shape;14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solidFill>
                <a:srgbClr val="000000"/>
              </a:solidFill>
              <a:latin typeface="Arial"/>
              <a:ea typeface="Arial"/>
              <a:cs typeface="Arial"/>
              <a:sym typeface="Arial"/>
            </a:endParaRPr>
          </a:p>
        </p:txBody>
      </p:sp>
      <p:sp>
        <p:nvSpPr>
          <p:cNvPr id="154" name="Google Shape;154;p8: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8</a:t>
            </a:fld>
            <a:endParaRPr sz="1400" b="0" i="0" u="none" strike="noStrike" cap="none">
              <a:solidFill>
                <a:srgbClr val="000000"/>
              </a:solidFill>
              <a:latin typeface="Times New Roman"/>
              <a:ea typeface="Times New Roman"/>
              <a:cs typeface="Times New Roman"/>
              <a:sym typeface="Times New Roman"/>
            </a:endParaRPr>
          </a:p>
        </p:txBody>
      </p:sp>
      <p:sp>
        <p:nvSpPr>
          <p:cNvPr id="155" name="Google Shape;1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800" b="0" strike="noStrike">
                <a:solidFill>
                  <a:srgbClr val="000000"/>
                </a:solidFill>
                <a:latin typeface="Arial"/>
                <a:ea typeface="Arial"/>
                <a:cs typeface="Arial"/>
                <a:sym typeface="Arial"/>
              </a:rPr>
              <a:t>Test Data : are actual values from the input domain of a program that collectively satisfy some test selection criteria.</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800" b="0" strike="noStrike">
                <a:solidFill>
                  <a:srgbClr val="000000"/>
                </a:solidFill>
                <a:latin typeface="Arial"/>
                <a:ea typeface="Arial"/>
                <a:cs typeface="Arial"/>
                <a:sym typeface="Arial"/>
              </a:rPr>
              <a:t>Test Predicate: It is a description of conditions and combinations of conditions relevant to correct operation of the program.</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00" b="0" strike="noStrike">
                <a:solidFill>
                  <a:srgbClr val="000000"/>
                </a:solidFill>
                <a:latin typeface="Arial"/>
                <a:ea typeface="Arial"/>
                <a:cs typeface="Arial"/>
                <a:sym typeface="Arial"/>
              </a:rPr>
              <a:t>Path = a set of sequence of instructions</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200" b="0" strike="noStrike">
                <a:solidFill>
                  <a:srgbClr val="000000"/>
                </a:solidFill>
                <a:latin typeface="Arial"/>
                <a:ea typeface="Arial"/>
                <a:cs typeface="Arial"/>
                <a:sym typeface="Arial"/>
              </a:rPr>
              <a:t>A path may be missing from a program if we fail to identify a condition and specify a path to handle that condition.</a:t>
            </a: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b="0" strike="noStrik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200" b="0" strike="noStrike">
                <a:solidFill>
                  <a:srgbClr val="000000"/>
                </a:solidFill>
                <a:latin typeface="Arial"/>
                <a:ea typeface="Arial"/>
                <a:cs typeface="Arial"/>
                <a:sym typeface="Arial"/>
              </a:rPr>
              <a:t>A program executes an inappropriate path if a condition is expressed incorrectly.</a:t>
            </a:r>
            <a:endParaRPr sz="2000" b="0" strike="noStrike">
              <a:solidFill>
                <a:srgbClr val="000000"/>
              </a:solidFill>
              <a:latin typeface="Arial"/>
              <a:ea typeface="Arial"/>
              <a:cs typeface="Arial"/>
              <a:sym typeface="Arial"/>
            </a:endParaRPr>
          </a:p>
        </p:txBody>
      </p:sp>
      <p:sp>
        <p:nvSpPr>
          <p:cNvPr id="164" name="Google Shape;164;p9: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9</a:t>
            </a:fld>
            <a:endParaRPr sz="1400" b="0" i="0" u="none" strike="noStrike" cap="none">
              <a:solidFill>
                <a:srgbClr val="000000"/>
              </a:solidFill>
              <a:latin typeface="Times New Roman"/>
              <a:ea typeface="Times New Roman"/>
              <a:cs typeface="Times New Roman"/>
              <a:sym typeface="Times New Roman"/>
            </a:endParaRPr>
          </a:p>
        </p:txBody>
      </p:sp>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588427"/>
            <a:ext cx="745763" cy="61102"/>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5558926"/>
            <a:ext cx="745763" cy="61102"/>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978600"/>
            <a:ext cx="7688400" cy="165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3030517"/>
            <a:ext cx="7688400" cy="2107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588427"/>
            <a:ext cx="745763" cy="61102"/>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763267"/>
            <a:ext cx="7688400" cy="202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588427"/>
            <a:ext cx="745763" cy="61102"/>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588427"/>
            <a:ext cx="745763" cy="61102"/>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588427"/>
            <a:ext cx="745763" cy="61102"/>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588427"/>
            <a:ext cx="745763" cy="61102"/>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5558926"/>
            <a:ext cx="745763" cy="61102"/>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588427"/>
            <a:ext cx="745763" cy="61102"/>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803500"/>
            <a:ext cx="3374400" cy="4034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p:nvPr/>
        </p:nvSpPr>
        <p:spPr>
          <a:xfrm>
            <a:off x="585720" y="304920"/>
            <a:ext cx="8177040" cy="5928840"/>
          </a:xfrm>
          <a:prstGeom prst="rect">
            <a:avLst/>
          </a:prstGeom>
          <a:noFill/>
          <a:ln>
            <a:noFill/>
          </a:ln>
        </p:spPr>
        <p:txBody>
          <a:bodyPr spcFirstLastPara="1" wrap="square" lIns="91425" tIns="45700" rIns="91425" bIns="45700" anchor="t" anchorCtr="0">
            <a:noAutofit/>
          </a:bodyPr>
          <a:lstStyle/>
          <a:p>
            <a:pPr marL="343080" marR="0" lvl="0" indent="-342720" algn="ctr" rtl="0">
              <a:lnSpc>
                <a:spcPct val="100000"/>
              </a:lnSpc>
              <a:spcBef>
                <a:spcPts val="0"/>
              </a:spcBef>
              <a:spcAft>
                <a:spcPts val="0"/>
              </a:spcAft>
              <a:buNone/>
            </a:pP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Chapter Three: Theory of Program Testing</a:t>
            </a:r>
            <a:br>
              <a:rPr lang="en-US" sz="2800" b="0" i="0" u="none" strike="noStrike" cap="none" dirty="0">
                <a:solidFill>
                  <a:srgbClr val="000000"/>
                </a:solidFill>
                <a:latin typeface="Calibri"/>
                <a:ea typeface="Calibri"/>
                <a:cs typeface="Calibri"/>
                <a:sym typeface="Calibri"/>
              </a:rPr>
            </a:b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Sem. II - </a:t>
            </a:r>
            <a:r>
              <a:rPr lang="en-US" sz="2800" b="0" i="0" u="none" strike="noStrike" cap="none" dirty="0" smtClean="0">
                <a:solidFill>
                  <a:srgbClr val="000000"/>
                </a:solidFill>
                <a:latin typeface="Calibri"/>
                <a:ea typeface="Calibri"/>
                <a:cs typeface="Calibri"/>
                <a:sym typeface="Calibri"/>
              </a:rPr>
              <a:t>2020</a:t>
            </a: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Department of Software Engineering</a:t>
            </a: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ITSC-AAIT</a:t>
            </a:r>
            <a:endParaRPr sz="3200" b="0" i="0" u="none" strike="noStrike" cap="none">
              <a:solidFill>
                <a:srgbClr val="77933C"/>
              </a:solidFill>
              <a:latin typeface="Calibri"/>
              <a:ea typeface="Calibri"/>
              <a:cs typeface="Calibri"/>
              <a:sym typeface="Calibri"/>
            </a:endParaRPr>
          </a:p>
          <a:p>
            <a:pPr marL="343080" marR="0" lvl="0" indent="-342720" algn="r" rtl="0">
              <a:lnSpc>
                <a:spcPct val="100000"/>
              </a:lnSpc>
              <a:spcBef>
                <a:spcPts val="0"/>
              </a:spcBef>
              <a:spcAft>
                <a:spcPts val="0"/>
              </a:spcAft>
              <a:buNone/>
            </a:pPr>
            <a:endParaRPr sz="3200" b="0" i="0" u="none" strike="noStrike" cap="none">
              <a:solidFill>
                <a:srgbClr val="77933C"/>
              </a:solidFill>
              <a:latin typeface="Calibri"/>
              <a:ea typeface="Calibri"/>
              <a:cs typeface="Calibri"/>
              <a:sym typeface="Calibri"/>
            </a:endParaRPr>
          </a:p>
          <a:p>
            <a:pPr marL="343080" marR="0" lvl="0" indent="-342720" algn="r" rtl="0">
              <a:lnSpc>
                <a:spcPct val="100000"/>
              </a:lnSpc>
              <a:spcBef>
                <a:spcPts val="0"/>
              </a:spcBef>
              <a:spcAft>
                <a:spcPts val="0"/>
              </a:spcAft>
              <a:buNone/>
            </a:pPr>
            <a:endParaRPr sz="3200" b="0" i="0" u="none" strike="noStrike" cap="none">
              <a:solidFill>
                <a:srgbClr val="77933C"/>
              </a:solidFill>
              <a:latin typeface="Calibri"/>
              <a:ea typeface="Calibri"/>
              <a:cs typeface="Calibri"/>
              <a:sym typeface="Calibri"/>
            </a:endParaRPr>
          </a:p>
          <a:p>
            <a:pPr marL="343080" marR="0" lvl="0" indent="-342720" algn="r" rtl="0">
              <a:lnSpc>
                <a:spcPct val="100000"/>
              </a:lnSpc>
              <a:spcBef>
                <a:spcPts val="0"/>
              </a:spcBef>
              <a:spcAft>
                <a:spcPts val="0"/>
              </a:spcAft>
              <a:buNone/>
            </a:pPr>
            <a:r>
              <a:rPr lang="en-US" sz="2000" b="0" i="0" u="none" strike="noStrike" cap="none" dirty="0" smtClean="0">
                <a:solidFill>
                  <a:srgbClr val="000000"/>
                </a:solidFill>
                <a:latin typeface="Calibri"/>
                <a:ea typeface="Calibri"/>
                <a:cs typeface="Calibri"/>
                <a:sym typeface="Calibri"/>
              </a:rPr>
              <a:t>Dr. </a:t>
            </a:r>
            <a:r>
              <a:rPr lang="en-US" sz="2000" b="0" i="0" u="none" strike="noStrike" cap="none" dirty="0" err="1" smtClean="0">
                <a:solidFill>
                  <a:srgbClr val="000000"/>
                </a:solidFill>
                <a:latin typeface="Calibri"/>
                <a:ea typeface="Calibri"/>
                <a:cs typeface="Calibri"/>
                <a:sym typeface="Calibri"/>
              </a:rPr>
              <a:t>Sunkari</a:t>
            </a:r>
            <a:endParaRPr sz="3200" b="0" i="0" u="none" strike="noStrike" cap="none">
              <a:solidFill>
                <a:srgbClr val="77933C"/>
              </a:solidFill>
              <a:latin typeface="Calibri"/>
              <a:ea typeface="Calibri"/>
              <a:cs typeface="Calibri"/>
              <a:sym typeface="Calibri"/>
            </a:endParaRPr>
          </a:p>
        </p:txBody>
      </p:sp>
      <p:sp>
        <p:nvSpPr>
          <p:cNvPr id="89" name="Google Shape;89;p13"/>
          <p:cNvSpPr txBox="1"/>
          <p:nvPr/>
        </p:nvSpPr>
        <p:spPr>
          <a:xfrm>
            <a:off x="3124080" y="6356520"/>
            <a:ext cx="289512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8B8B8B"/>
                </a:solidFill>
                <a:latin typeface="Calibri"/>
                <a:ea typeface="Calibri"/>
                <a:cs typeface="Calibri"/>
                <a:sym typeface="Calibri"/>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90" name="Google Shape;90;p13"/>
          <p:cNvSpPr txBox="1"/>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8B8B8B"/>
                </a:solidFill>
                <a:latin typeface="Calibri"/>
                <a:ea typeface="Calibri"/>
                <a:cs typeface="Calibri"/>
                <a:sym typeface="Calibri"/>
              </a:rPr>
              <a:pPr marL="0" marR="0" lvl="0" indent="0" algn="r" rtl="0">
                <a:lnSpc>
                  <a:spcPct val="100000"/>
                </a:lnSpc>
                <a:spcBef>
                  <a:spcPts val="0"/>
                </a:spcBef>
                <a:spcAft>
                  <a:spcPts val="0"/>
                </a:spcAft>
                <a:buNone/>
              </a:pPr>
              <a:t>1</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2"/>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10</a:t>
            </a:fld>
            <a:endParaRPr sz="1400" b="0" i="0" u="none" strike="noStrike" cap="none">
              <a:solidFill>
                <a:srgbClr val="000000"/>
              </a:solidFill>
              <a:latin typeface="Times New Roman"/>
              <a:ea typeface="Times New Roman"/>
              <a:cs typeface="Times New Roman"/>
              <a:sym typeface="Times New Roman"/>
            </a:endParaRPr>
          </a:p>
        </p:txBody>
      </p:sp>
      <p:sp>
        <p:nvSpPr>
          <p:cNvPr id="180" name="Google Shape;180;p22"/>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181" name="Google Shape;181;p22"/>
          <p:cNvSpPr/>
          <p:nvPr/>
        </p:nvSpPr>
        <p:spPr>
          <a:xfrm>
            <a:off x="214200" y="1295280"/>
            <a:ext cx="8569080" cy="50293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Conditions for Reliability of a set of test predicates C</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 set of test predicates must at least satisfy the following conditions to have any chance of being reliable</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Every branching condition must be represented by a condition in C.</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Every potential termination condition must be represented in C.</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Every condition relevant to the correct operation of the program must be represented in C.</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Drawbacks of the Theory</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Difficulty in assessing the </a:t>
            </a:r>
            <a:r>
              <a:rPr lang="en-US" sz="1800" b="1" i="0" u="none" strike="noStrike" cap="none">
                <a:solidFill>
                  <a:srgbClr val="000000"/>
                </a:solidFill>
                <a:latin typeface="Calibri"/>
                <a:ea typeface="Calibri"/>
                <a:cs typeface="Calibri"/>
                <a:sym typeface="Calibri"/>
              </a:rPr>
              <a:t>reliability and validity of a criterion.</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The concepts of reliability and validity are defined </a:t>
            </a:r>
            <a:r>
              <a:rPr lang="en-US" sz="1800" b="1" i="0" u="none" strike="noStrike" cap="none">
                <a:solidFill>
                  <a:srgbClr val="000000"/>
                </a:solidFill>
                <a:latin typeface="Calibri"/>
                <a:ea typeface="Calibri"/>
                <a:cs typeface="Calibri"/>
                <a:sym typeface="Calibri"/>
              </a:rPr>
              <a:t>w.r.t. </a:t>
            </a:r>
            <a:r>
              <a:rPr lang="en-US" sz="1800" b="0" i="0" u="none" strike="noStrike" cap="none">
                <a:solidFill>
                  <a:srgbClr val="000000"/>
                </a:solidFill>
                <a:latin typeface="Calibri"/>
                <a:ea typeface="Calibri"/>
                <a:cs typeface="Calibri"/>
                <a:sym typeface="Calibri"/>
              </a:rPr>
              <a:t>a program. The goodness of a test should be independent of individual programs.</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Neither reliability nor validity is preserved throughout the debugging process. </a:t>
            </a:r>
            <a:endParaRPr sz="1800" b="0" i="0" u="none" strike="noStrike" cap="none">
              <a:solidFill>
                <a:srgbClr val="000000"/>
              </a:solidFill>
              <a:latin typeface="Arial"/>
              <a:ea typeface="Arial"/>
              <a:cs typeface="Arial"/>
              <a:sym typeface="Arial"/>
            </a:endParaRPr>
          </a:p>
        </p:txBody>
      </p:sp>
      <p:sp>
        <p:nvSpPr>
          <p:cNvPr id="182" name="Google Shape;182;p22"/>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Theory of Goodenough and Gerhart</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23"/>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11</a:t>
            </a:fld>
            <a:endParaRPr sz="1400" b="0" i="0" u="none" strike="noStrike" cap="none">
              <a:solidFill>
                <a:srgbClr val="000000"/>
              </a:solidFill>
              <a:latin typeface="Times New Roman"/>
              <a:ea typeface="Times New Roman"/>
              <a:cs typeface="Times New Roman"/>
              <a:sym typeface="Times New Roman"/>
            </a:endParaRPr>
          </a:p>
        </p:txBody>
      </p:sp>
      <p:sp>
        <p:nvSpPr>
          <p:cNvPr id="190" name="Google Shape;190;p23"/>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191" name="Google Shape;191;p23"/>
          <p:cNvSpPr/>
          <p:nvPr/>
        </p:nvSpPr>
        <p:spPr>
          <a:xfrm>
            <a:off x="214200" y="1295280"/>
            <a:ext cx="8569080" cy="51055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They proposed the concept of a uniformly ideal test selection criterion for a given out put specification.</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d </a:t>
            </a:r>
            <a:r>
              <a:rPr lang="en-US" sz="1800" b="0" i="0" u="none" strike="noStrike" cap="none">
                <a:solidFill>
                  <a:srgbClr val="003366"/>
                </a:solidFill>
                <a:latin typeface="Noto Sans Symbols"/>
                <a:ea typeface="Noto Sans Symbols"/>
                <a:cs typeface="Noto Sans Symbols"/>
                <a:sym typeface="Noto Sans Symbols"/>
              </a:rPr>
              <a:t>∈  </a:t>
            </a:r>
            <a:r>
              <a:rPr lang="en-US" sz="1800" b="0" i="0" u="none" strike="noStrike" cap="none">
                <a:solidFill>
                  <a:srgbClr val="000000"/>
                </a:solidFill>
                <a:latin typeface="Calibri"/>
                <a:ea typeface="Calibri"/>
                <a:cs typeface="Calibri"/>
                <a:sym typeface="Calibri"/>
              </a:rPr>
              <a:t>D is the input domain of program P and T </a:t>
            </a:r>
            <a:r>
              <a:rPr lang="en-US" sz="1800" b="0" i="0" u="none" strike="noStrike" cap="none">
                <a:solidFill>
                  <a:srgbClr val="003366"/>
                </a:solidFill>
                <a:latin typeface="Noto Sans Symbols"/>
                <a:ea typeface="Noto Sans Symbols"/>
                <a:cs typeface="Noto Sans Symbols"/>
                <a:sym typeface="Noto Sans Symbols"/>
              </a:rPr>
              <a:t>⊆</a:t>
            </a:r>
            <a:r>
              <a:rPr lang="en-US" sz="1800" b="0" i="0" u="none" strike="noStrike" cap="none">
                <a:solidFill>
                  <a:srgbClr val="003366"/>
                </a:solidFill>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D.</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OK(P, d) </a:t>
            </a:r>
            <a:r>
              <a:rPr lang="en-US" sz="1800" b="0" i="0" u="none" strike="noStrike" cap="none">
                <a:solidFill>
                  <a:srgbClr val="000000"/>
                </a:solidFill>
                <a:latin typeface="Calibri"/>
                <a:ea typeface="Calibri"/>
                <a:cs typeface="Calibri"/>
                <a:sym typeface="Calibri"/>
              </a:rPr>
              <a:t>= true if P(d) is acceptable.</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SUCC(P, T): </a:t>
            </a:r>
            <a:r>
              <a:rPr lang="en-US" sz="1800" b="0" i="0" u="none" strike="noStrike" cap="none">
                <a:solidFill>
                  <a:srgbClr val="000000"/>
                </a:solidFill>
                <a:latin typeface="Calibri"/>
                <a:ea typeface="Calibri"/>
                <a:cs typeface="Calibri"/>
                <a:sym typeface="Calibri"/>
              </a:rPr>
              <a:t>T is a successful test for P if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t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 T, OK(P, t).</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Uniformly valid criterion</a:t>
            </a:r>
            <a:r>
              <a:rPr lang="en-US" sz="1800" b="0" i="0" u="none" strike="noStrike" cap="none">
                <a:solidFill>
                  <a:srgbClr val="000000"/>
                </a:solidFill>
                <a:latin typeface="Calibri"/>
                <a:ea typeface="Calibri"/>
                <a:cs typeface="Calibri"/>
                <a:sym typeface="Calibri"/>
              </a:rPr>
              <a:t>: Criterion C is uniformly valid if</a:t>
            </a:r>
            <a:endParaRPr sz="18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en-US" sz="1800" b="1"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Noto Sans Symbols"/>
                <a:ea typeface="Noto Sans Symbols"/>
                <a:cs typeface="Noto Sans Symbols"/>
                <a:sym typeface="Noto Sans Symbols"/>
              </a:rPr>
              <a:t>∀</a:t>
            </a:r>
            <a:r>
              <a:rPr lang="en-US" sz="1800" b="1" i="0" u="none" strike="noStrike" cap="none">
                <a:solidFill>
                  <a:srgbClr val="000000"/>
                </a:solidFill>
                <a:latin typeface="Calibri"/>
                <a:ea typeface="Calibri"/>
                <a:cs typeface="Calibri"/>
                <a:sym typeface="Calibri"/>
              </a:rPr>
              <a:t>P) [ (</a:t>
            </a:r>
            <a:r>
              <a:rPr lang="en-US" sz="1800" b="1" i="0" u="none" strike="noStrike" cap="none">
                <a:solidFill>
                  <a:srgbClr val="000000"/>
                </a:solidFill>
                <a:latin typeface="Noto Sans Symbols"/>
                <a:ea typeface="Noto Sans Symbols"/>
                <a:cs typeface="Noto Sans Symbols"/>
                <a:sym typeface="Noto Sans Symbols"/>
              </a:rPr>
              <a:t>∃</a:t>
            </a:r>
            <a:r>
              <a:rPr lang="en-US" sz="1800" b="1" i="0" u="none" strike="noStrike" cap="none">
                <a:solidFill>
                  <a:srgbClr val="000000"/>
                </a:solidFill>
                <a:latin typeface="Calibri"/>
                <a:ea typeface="Calibri"/>
                <a:cs typeface="Calibri"/>
                <a:sym typeface="Calibri"/>
              </a:rPr>
              <a:t>d </a:t>
            </a:r>
            <a:r>
              <a:rPr lang="en-US" sz="1800" b="1" i="0" u="none" strike="noStrike" cap="none">
                <a:solidFill>
                  <a:srgbClr val="000000"/>
                </a:solidFill>
                <a:latin typeface="Noto Sans Symbols"/>
                <a:ea typeface="Noto Sans Symbols"/>
                <a:cs typeface="Noto Sans Symbols"/>
                <a:sym typeface="Noto Sans Symbols"/>
              </a:rPr>
              <a:t>∈</a:t>
            </a:r>
            <a:r>
              <a:rPr lang="en-US" sz="1800" b="1" i="0" u="none" strike="noStrike" cap="none">
                <a:solidFill>
                  <a:srgbClr val="000000"/>
                </a:solidFill>
                <a:latin typeface="Calibri"/>
                <a:ea typeface="Calibri"/>
                <a:cs typeface="Calibri"/>
                <a:sym typeface="Calibri"/>
              </a:rPr>
              <a:t> D)(</a:t>
            </a:r>
            <a:r>
              <a:rPr lang="en-US" sz="1800" b="1" i="0" u="none" strike="noStrike" cap="none">
                <a:solidFill>
                  <a:srgbClr val="000000"/>
                </a:solidFill>
                <a:latin typeface="Noto Sans Symbols"/>
                <a:ea typeface="Noto Sans Symbols"/>
                <a:cs typeface="Noto Sans Symbols"/>
                <a:sym typeface="Noto Sans Symbols"/>
              </a:rPr>
              <a:t>¬</a:t>
            </a:r>
            <a:r>
              <a:rPr lang="en-US" sz="1800" b="1" i="0" u="none" strike="noStrike" cap="none">
                <a:solidFill>
                  <a:srgbClr val="000000"/>
                </a:solidFill>
                <a:latin typeface="Calibri"/>
                <a:ea typeface="Calibri"/>
                <a:cs typeface="Calibri"/>
                <a:sym typeface="Calibri"/>
              </a:rPr>
              <a:t>OK(P, d)) =&gt; (</a:t>
            </a:r>
            <a:r>
              <a:rPr lang="en-US" sz="1800" b="1" i="0" u="none" strike="noStrike" cap="none">
                <a:solidFill>
                  <a:srgbClr val="000000"/>
                </a:solidFill>
                <a:latin typeface="Noto Sans Symbols"/>
                <a:ea typeface="Noto Sans Symbols"/>
                <a:cs typeface="Noto Sans Symbols"/>
                <a:sym typeface="Noto Sans Symbols"/>
              </a:rPr>
              <a:t>∃</a:t>
            </a:r>
            <a:r>
              <a:rPr lang="en-US" sz="1800" b="1" i="0" u="none" strike="noStrike" cap="none">
                <a:solidFill>
                  <a:srgbClr val="000000"/>
                </a:solidFill>
                <a:latin typeface="Calibri"/>
                <a:ea typeface="Calibri"/>
                <a:cs typeface="Calibri"/>
                <a:sym typeface="Calibri"/>
              </a:rPr>
              <a:t>T </a:t>
            </a:r>
            <a:r>
              <a:rPr lang="en-US" sz="1800" b="1" i="0" u="none" strike="noStrike" cap="none">
                <a:solidFill>
                  <a:srgbClr val="000000"/>
                </a:solidFill>
                <a:latin typeface="Noto Sans Symbols"/>
                <a:ea typeface="Noto Sans Symbols"/>
                <a:cs typeface="Noto Sans Symbols"/>
                <a:sym typeface="Noto Sans Symbols"/>
              </a:rPr>
              <a:t>⊆</a:t>
            </a:r>
            <a:r>
              <a:rPr lang="en-US" sz="1800" b="1" i="0" u="none" strike="noStrike" cap="none">
                <a:solidFill>
                  <a:srgbClr val="000000"/>
                </a:solidFill>
                <a:latin typeface="Calibri"/>
                <a:ea typeface="Calibri"/>
                <a:cs typeface="Calibri"/>
                <a:sym typeface="Calibri"/>
              </a:rPr>
              <a:t> D) (C(T) </a:t>
            </a:r>
            <a:r>
              <a:rPr lang="en-US" sz="1800" b="1" i="0" u="none" strike="noStrike" cap="none">
                <a:solidFill>
                  <a:srgbClr val="000000"/>
                </a:solidFill>
                <a:latin typeface="Noto Sans Symbols"/>
                <a:ea typeface="Noto Sans Symbols"/>
                <a:cs typeface="Noto Sans Symbols"/>
                <a:sym typeface="Noto Sans Symbols"/>
              </a:rPr>
              <a:t>∧ </a:t>
            </a:r>
            <a:r>
              <a:rPr lang="en-US" sz="1800" b="1"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Noto Sans Symbols"/>
                <a:ea typeface="Noto Sans Symbols"/>
                <a:cs typeface="Noto Sans Symbols"/>
                <a:sym typeface="Noto Sans Symbols"/>
              </a:rPr>
              <a:t>¬</a:t>
            </a:r>
            <a:r>
              <a:rPr lang="en-US" sz="1800" b="1" i="0" u="none" strike="noStrike" cap="none">
                <a:solidFill>
                  <a:srgbClr val="000000"/>
                </a:solidFill>
                <a:latin typeface="Calibri"/>
                <a:ea typeface="Calibri"/>
                <a:cs typeface="Calibri"/>
                <a:sym typeface="Calibri"/>
              </a:rPr>
              <a:t>SUCC(P, T)) ].</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Uniformly reliable criterion</a:t>
            </a:r>
            <a:r>
              <a:rPr lang="en-US" sz="1800" b="0" i="0" u="none" strike="noStrike" cap="none">
                <a:solidFill>
                  <a:srgbClr val="000000"/>
                </a:solidFill>
                <a:latin typeface="Calibri"/>
                <a:ea typeface="Calibri"/>
                <a:cs typeface="Calibri"/>
                <a:sym typeface="Calibri"/>
              </a:rPr>
              <a:t>: Criterion C is uniformly reliable if</a:t>
            </a:r>
            <a:endParaRPr sz="18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en-US" sz="2000" b="1" i="0" u="none" strike="noStrike" cap="none">
                <a:solidFill>
                  <a:srgbClr val="000000"/>
                </a:solidFill>
                <a:latin typeface="Calibri"/>
                <a:ea typeface="Calibri"/>
                <a:cs typeface="Calibri"/>
                <a:sym typeface="Calibri"/>
              </a:rPr>
              <a:t>(</a:t>
            </a:r>
            <a:r>
              <a:rPr lang="en-US" sz="2000" b="1"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Calibri"/>
                <a:ea typeface="Calibri"/>
                <a:cs typeface="Calibri"/>
                <a:sym typeface="Calibri"/>
              </a:rPr>
              <a:t>P) (</a:t>
            </a:r>
            <a:r>
              <a:rPr lang="en-US" sz="2000" b="1"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Calibri"/>
                <a:ea typeface="Calibri"/>
                <a:cs typeface="Calibri"/>
                <a:sym typeface="Calibri"/>
              </a:rPr>
              <a:t>T1, </a:t>
            </a:r>
            <a:r>
              <a:rPr lang="en-US" sz="2000" b="1"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Calibri"/>
                <a:ea typeface="Calibri"/>
                <a:cs typeface="Calibri"/>
                <a:sym typeface="Calibri"/>
              </a:rPr>
              <a:t>T2 </a:t>
            </a:r>
            <a:r>
              <a:rPr lang="en-US" sz="2000" b="1"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Calibri"/>
                <a:ea typeface="Calibri"/>
                <a:cs typeface="Calibri"/>
                <a:sym typeface="Calibri"/>
              </a:rPr>
              <a:t> D) [ (C(T1) </a:t>
            </a:r>
            <a:r>
              <a:rPr lang="en-US" sz="2000" b="1"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Calibri"/>
                <a:ea typeface="Calibri"/>
                <a:cs typeface="Calibri"/>
                <a:sym typeface="Calibri"/>
              </a:rPr>
              <a:t> C(T2)) =&gt;  (SUCC(P, T1)  &lt;--&gt; SUCC(P,T2)) ]</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Uniformly Ideal Test Selection</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 uniformly ideal test selection criterion for a given specification is both uniformly valid and uniformly reliable.</a:t>
            </a:r>
            <a:endParaRPr sz="1800" b="0" i="0" u="none" strike="noStrike" cap="none">
              <a:solidFill>
                <a:srgbClr val="000000"/>
              </a:solidFill>
              <a:latin typeface="Arial"/>
              <a:ea typeface="Arial"/>
              <a:cs typeface="Arial"/>
              <a:sym typeface="Arial"/>
            </a:endParaRPr>
          </a:p>
        </p:txBody>
      </p:sp>
      <p:sp>
        <p:nvSpPr>
          <p:cNvPr id="192" name="Google Shape;192;p23"/>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Theory of Weyuker and Ostrand</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24"/>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12</a:t>
            </a:fld>
            <a:endParaRPr sz="1400" b="0" i="0" u="none" strike="noStrike" cap="none">
              <a:solidFill>
                <a:srgbClr val="000000"/>
              </a:solidFill>
              <a:latin typeface="Times New Roman"/>
              <a:ea typeface="Times New Roman"/>
              <a:cs typeface="Times New Roman"/>
              <a:sym typeface="Times New Roman"/>
            </a:endParaRPr>
          </a:p>
        </p:txBody>
      </p:sp>
      <p:sp>
        <p:nvSpPr>
          <p:cNvPr id="200" name="Google Shape;200;p24"/>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201" name="Google Shape;201;p24"/>
          <p:cNvSpPr/>
          <p:nvPr/>
        </p:nvSpPr>
        <p:spPr>
          <a:xfrm>
            <a:off x="214200" y="1295280"/>
            <a:ext cx="8569080" cy="40366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 subdomain S is a subset of D</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Criterion C is revealing for a subdomain S if whenever S contains an input which is processed incorrectly, then every test set which satisfies C is unsuccessful. In other word any test selected by C is successfully executed, then every test in S produces correct output. A predicate called  REVEALING (C,S)</a:t>
            </a:r>
            <a:endParaRPr sz="18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en-US" sz="2000" b="1" i="0" u="none" strike="noStrike" cap="none">
                <a:solidFill>
                  <a:srgbClr val="000000"/>
                </a:solidFill>
                <a:latin typeface="Calibri"/>
                <a:ea typeface="Calibri"/>
                <a:cs typeface="Calibri"/>
                <a:sym typeface="Calibri"/>
              </a:rPr>
              <a:t>REVEALING(C, S) if  (</a:t>
            </a:r>
            <a:r>
              <a:rPr lang="en-US" sz="2000" b="1"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Calibri"/>
                <a:ea typeface="Calibri"/>
                <a:cs typeface="Calibri"/>
                <a:sym typeface="Calibri"/>
              </a:rPr>
              <a:t>d </a:t>
            </a:r>
            <a:r>
              <a:rPr lang="en-US" sz="2000" b="1"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Calibri"/>
                <a:ea typeface="Calibri"/>
                <a:cs typeface="Calibri"/>
                <a:sym typeface="Calibri"/>
              </a:rPr>
              <a:t> S) (</a:t>
            </a:r>
            <a:r>
              <a:rPr lang="en-US" sz="2000" b="1"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Calibri"/>
                <a:ea typeface="Calibri"/>
                <a:cs typeface="Calibri"/>
                <a:sym typeface="Calibri"/>
              </a:rPr>
              <a:t>OK(d)) =&gt; (</a:t>
            </a:r>
            <a:r>
              <a:rPr lang="en-US" sz="2000" b="1"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Calibri"/>
                <a:ea typeface="Calibri"/>
                <a:cs typeface="Calibri"/>
                <a:sym typeface="Calibri"/>
              </a:rPr>
              <a:t>T </a:t>
            </a:r>
            <a:r>
              <a:rPr lang="en-US" sz="2000" b="1"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Calibri"/>
                <a:ea typeface="Calibri"/>
                <a:cs typeface="Calibri"/>
                <a:sym typeface="Calibri"/>
              </a:rPr>
              <a:t> S)(C(T) =&gt; </a:t>
            </a:r>
            <a:r>
              <a:rPr lang="en-US" sz="2000" b="1" i="0" u="none" strike="noStrike" cap="none">
                <a:solidFill>
                  <a:srgbClr val="000000"/>
                </a:solidFill>
                <a:latin typeface="Noto Sans Symbols"/>
                <a:ea typeface="Noto Sans Symbols"/>
                <a:cs typeface="Noto Sans Symbols"/>
                <a:sym typeface="Noto Sans Symbols"/>
              </a:rPr>
              <a:t>¬</a:t>
            </a:r>
            <a:r>
              <a:rPr lang="en-US" sz="2000" b="1" i="0" u="none" strike="noStrike" cap="none">
                <a:solidFill>
                  <a:srgbClr val="000000"/>
                </a:solidFill>
                <a:latin typeface="Calibri"/>
                <a:ea typeface="Calibri"/>
                <a:cs typeface="Calibri"/>
                <a:sym typeface="Calibri"/>
              </a:rPr>
              <a:t>SUCC(T))</a:t>
            </a:r>
            <a:endParaRPr sz="18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914400" marR="0" lvl="0" indent="0" algn="l" rtl="0">
              <a:lnSpc>
                <a:spcPct val="80000"/>
              </a:lnSpc>
              <a:spcBef>
                <a:spcPts val="0"/>
              </a:spcBef>
              <a:spcAft>
                <a:spcPts val="0"/>
              </a:spcAft>
              <a:buNone/>
            </a:pPr>
            <a:r>
              <a:rPr lang="en-US" sz="2000" b="1" i="0" u="none" strike="noStrike" cap="none">
                <a:solidFill>
                  <a:srgbClr val="C49500"/>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p:txBody>
      </p:sp>
      <p:sp>
        <p:nvSpPr>
          <p:cNvPr id="202" name="Google Shape;202;p24"/>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Theory of Weyuker and Ostrand</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5"/>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13</a:t>
            </a:fld>
            <a:endParaRPr sz="1400" b="0" i="0" u="none" strike="noStrike" cap="none">
              <a:solidFill>
                <a:srgbClr val="000000"/>
              </a:solidFill>
              <a:latin typeface="Times New Roman"/>
              <a:ea typeface="Times New Roman"/>
              <a:cs typeface="Times New Roman"/>
              <a:sym typeface="Times New Roman"/>
            </a:endParaRPr>
          </a:p>
        </p:txBody>
      </p:sp>
      <p:sp>
        <p:nvSpPr>
          <p:cNvPr id="210" name="Google Shape;210;p25"/>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211" name="Google Shape;211;p25"/>
          <p:cNvSpPr/>
          <p:nvPr/>
        </p:nvSpPr>
        <p:spPr>
          <a:xfrm>
            <a:off x="162360" y="1195200"/>
            <a:ext cx="8569080" cy="47484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The theory assumes that the program specifications are correct, and the specification is the sole arbiter of the correctness of a program. The program is said to be correct if it satisfies its specification. </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Gourlay’s theory aims to establish a relationship between three sets of entities namely </a:t>
            </a:r>
            <a:r>
              <a:rPr lang="en-US" sz="1800" b="1" i="0" u="none" strike="noStrike" cap="none">
                <a:solidFill>
                  <a:srgbClr val="000000"/>
                </a:solidFill>
                <a:latin typeface="Calibri"/>
                <a:ea typeface="Calibri"/>
                <a:cs typeface="Calibri"/>
                <a:sym typeface="Calibri"/>
              </a:rPr>
              <a:t>specifications S, programs P, and Tests T</a:t>
            </a:r>
            <a:r>
              <a:rPr lang="en-US"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We can then extend the OK predicate as follows:</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OK (p, t, s) : The predicate is true if the result of testing </a:t>
            </a:r>
            <a:r>
              <a:rPr lang="en-US" sz="1800" b="1" i="0" u="none" strike="noStrike" cap="none">
                <a:solidFill>
                  <a:srgbClr val="000000"/>
                </a:solidFill>
                <a:latin typeface="Calibri"/>
                <a:ea typeface="Calibri"/>
                <a:cs typeface="Calibri"/>
                <a:sym typeface="Calibri"/>
              </a:rPr>
              <a:t>p with t </a:t>
            </a:r>
            <a:r>
              <a:rPr lang="en-US" sz="1800" b="0" i="0" u="none" strike="noStrike" cap="none">
                <a:solidFill>
                  <a:srgbClr val="000000"/>
                </a:solidFill>
                <a:latin typeface="Calibri"/>
                <a:ea typeface="Calibri"/>
                <a:cs typeface="Calibri"/>
                <a:sym typeface="Calibri"/>
              </a:rPr>
              <a:t>is judged to be successful with respect to specification </a:t>
            </a:r>
            <a:r>
              <a:rPr lang="en-US" sz="1800" b="1" i="0" u="none" strike="noStrike" cap="none">
                <a:solidFill>
                  <a:srgbClr val="000000"/>
                </a:solidFill>
                <a:latin typeface="Calibri"/>
                <a:ea typeface="Calibri"/>
                <a:cs typeface="Calibri"/>
                <a:sym typeface="Calibri"/>
              </a:rPr>
              <a:t>s</a:t>
            </a:r>
            <a:r>
              <a:rPr lang="en-US" sz="1800" b="0" i="0" u="none" strike="noStrike" cap="none">
                <a:solidFill>
                  <a:srgbClr val="000000"/>
                </a:solidFill>
                <a:latin typeface="Calibri"/>
                <a:ea typeface="Calibri"/>
                <a:cs typeface="Calibri"/>
                <a:sym typeface="Calibri"/>
              </a:rPr>
              <a:t>. We aim to make the predicate </a:t>
            </a:r>
            <a:r>
              <a:rPr lang="en-US" sz="1800" b="1" i="0" u="none" strike="noStrike" cap="none">
                <a:solidFill>
                  <a:srgbClr val="000000"/>
                </a:solidFill>
                <a:latin typeface="Calibri"/>
                <a:ea typeface="Calibri"/>
                <a:cs typeface="Calibri"/>
                <a:sym typeface="Calibri"/>
              </a:rPr>
              <a:t>OK(p, t, s) </a:t>
            </a:r>
            <a:r>
              <a:rPr lang="en-US" sz="1800" b="0" i="0" u="none" strike="noStrike" cap="none">
                <a:solidFill>
                  <a:srgbClr val="000000"/>
                </a:solidFill>
                <a:latin typeface="Calibri"/>
                <a:ea typeface="Calibri"/>
                <a:cs typeface="Calibri"/>
                <a:sym typeface="Calibri"/>
              </a:rPr>
              <a:t>true for every t in T, where t is a subset of T.</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In this context a program is correct with respect to its specifications denoted by </a:t>
            </a:r>
            <a:r>
              <a:rPr lang="en-US" sz="1800" b="1" i="0" u="none" strike="noStrike" cap="none">
                <a:solidFill>
                  <a:srgbClr val="000000"/>
                </a:solidFill>
                <a:latin typeface="Calibri"/>
                <a:ea typeface="Calibri"/>
                <a:cs typeface="Calibri"/>
                <a:sym typeface="Calibri"/>
              </a:rPr>
              <a:t>CORR(p,s), if OK(p, s, t) for every t in T. </a:t>
            </a:r>
            <a:r>
              <a:rPr lang="en-US" sz="2000" b="1" i="0" u="none" strike="noStrike" cap="none">
                <a:solidFill>
                  <a:srgbClr val="C49500"/>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p:txBody>
      </p:sp>
      <p:sp>
        <p:nvSpPr>
          <p:cNvPr id="212" name="Google Shape;212;p25"/>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Theory of Gourlay</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26"/>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14</a:t>
            </a:fld>
            <a:endParaRPr sz="1400" b="0" i="0" u="none" strike="noStrike" cap="none">
              <a:solidFill>
                <a:srgbClr val="000000"/>
              </a:solidFill>
              <a:latin typeface="Times New Roman"/>
              <a:ea typeface="Times New Roman"/>
              <a:cs typeface="Times New Roman"/>
              <a:sym typeface="Times New Roman"/>
            </a:endParaRPr>
          </a:p>
        </p:txBody>
      </p:sp>
      <p:sp>
        <p:nvSpPr>
          <p:cNvPr id="220" name="Google Shape;220;p26"/>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221" name="Google Shape;221;p26"/>
          <p:cNvSpPr/>
          <p:nvPr/>
        </p:nvSpPr>
        <p:spPr>
          <a:xfrm>
            <a:off x="193680" y="1315440"/>
            <a:ext cx="8569080" cy="4890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 testing system is defined as a collection of </a:t>
            </a:r>
            <a:r>
              <a:rPr lang="en-US" sz="1800" b="1" i="0" u="none" strike="noStrike" cap="none">
                <a:solidFill>
                  <a:srgbClr val="000000"/>
                </a:solidFill>
                <a:latin typeface="Calibri"/>
                <a:ea typeface="Calibri"/>
                <a:cs typeface="Calibri"/>
                <a:sym typeface="Calibri"/>
              </a:rPr>
              <a:t>&lt;P, S, T, CORR, OK&gt; </a:t>
            </a:r>
            <a:r>
              <a:rPr lang="en-US" sz="1800" b="0" i="0" u="none" strike="noStrike" cap="none">
                <a:solidFill>
                  <a:srgbClr val="000000"/>
                </a:solidFill>
                <a:latin typeface="Calibri"/>
                <a:ea typeface="Calibri"/>
                <a:cs typeface="Calibri"/>
                <a:sym typeface="Calibri"/>
              </a:rPr>
              <a:t>for which for every </a:t>
            </a:r>
            <a:r>
              <a:rPr lang="en-US" sz="1800" b="1" i="0" u="none" strike="noStrike" cap="none">
                <a:solidFill>
                  <a:srgbClr val="000000"/>
                </a:solidFill>
                <a:latin typeface="Calibri"/>
                <a:ea typeface="Calibri"/>
                <a:cs typeface="Calibri"/>
                <a:sym typeface="Calibri"/>
              </a:rPr>
              <a:t>p, s, t</a:t>
            </a:r>
            <a:r>
              <a:rPr lang="en-US" sz="1800" b="0" i="0" u="none" strike="noStrike" cap="none">
                <a:solidFill>
                  <a:srgbClr val="000000"/>
                </a:solidFill>
                <a:latin typeface="Calibri"/>
                <a:ea typeface="Calibri"/>
                <a:cs typeface="Calibri"/>
                <a:sym typeface="Calibri"/>
              </a:rPr>
              <a:t> in P, S, T (where P, S, T are subsets of </a:t>
            </a:r>
            <a:r>
              <a:rPr lang="en-US" sz="1800" b="1" i="1" u="none" strike="noStrike" cap="none">
                <a:solidFill>
                  <a:srgbClr val="000000"/>
                </a:solidFill>
                <a:latin typeface="Courgette"/>
                <a:ea typeface="Courgette"/>
                <a:cs typeface="Courgette"/>
                <a:sym typeface="Courgette"/>
              </a:rPr>
              <a:t>P, S, T </a:t>
            </a:r>
            <a:r>
              <a:rPr lang="en-US" sz="1800" b="0"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CORR(p, s) </a:t>
            </a:r>
            <a:r>
              <a:rPr lang="en-US" sz="1800" b="0" i="0" u="none" strike="noStrike" cap="none">
                <a:solidFill>
                  <a:srgbClr val="000000"/>
                </a:solidFill>
                <a:latin typeface="Calibri"/>
                <a:ea typeface="Calibri"/>
                <a:cs typeface="Calibri"/>
                <a:sym typeface="Calibri"/>
              </a:rPr>
              <a:t>implies </a:t>
            </a:r>
            <a:r>
              <a:rPr lang="en-US" sz="1800" b="1" i="0" u="none" strike="noStrike" cap="none">
                <a:solidFill>
                  <a:srgbClr val="000000"/>
                </a:solidFill>
                <a:latin typeface="Calibri"/>
                <a:ea typeface="Calibri"/>
                <a:cs typeface="Calibri"/>
                <a:sym typeface="Calibri"/>
              </a:rPr>
              <a:t>OK(p, s, t).</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1. Set Construction System</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The set construction corresponds to a test that consists of </a:t>
            </a:r>
            <a:r>
              <a:rPr lang="en-US" sz="1800" b="1" i="0" u="none" strike="noStrike" cap="none">
                <a:solidFill>
                  <a:srgbClr val="000000"/>
                </a:solidFill>
                <a:latin typeface="Calibri"/>
                <a:ea typeface="Calibri"/>
                <a:cs typeface="Calibri"/>
                <a:sym typeface="Calibri"/>
              </a:rPr>
              <a:t>a set of trials</a:t>
            </a:r>
            <a:r>
              <a:rPr lang="en-US" sz="1800" b="0" i="0" u="none" strike="noStrike" cap="none">
                <a:solidFill>
                  <a:srgbClr val="000000"/>
                </a:solidFill>
                <a:latin typeface="Calibri"/>
                <a:ea typeface="Calibri"/>
                <a:cs typeface="Calibri"/>
                <a:sym typeface="Calibri"/>
              </a:rPr>
              <a:t>, and </a:t>
            </a:r>
            <a:r>
              <a:rPr lang="en-US" sz="1800" b="1" i="0" u="none" strike="noStrike" cap="none">
                <a:solidFill>
                  <a:srgbClr val="000000"/>
                </a:solidFill>
                <a:latin typeface="Calibri"/>
                <a:ea typeface="Calibri"/>
                <a:cs typeface="Calibri"/>
                <a:sym typeface="Calibri"/>
              </a:rPr>
              <a:t>success of the test </a:t>
            </a:r>
            <a:r>
              <a:rPr lang="en-US" sz="1800" b="0" i="0" u="none" strike="noStrike" cap="none">
                <a:solidFill>
                  <a:srgbClr val="000000"/>
                </a:solidFill>
                <a:latin typeface="Calibri"/>
                <a:ea typeface="Calibri"/>
                <a:cs typeface="Calibri"/>
                <a:sym typeface="Calibri"/>
              </a:rPr>
              <a:t>as a whole depends on the success of all trials. </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Failure of any one run is enough to invalidate the test. </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2. Choice Construction System</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The choice construction models the situation in which a test engineer is given a number of alternative ways of testing the program, all of which is assumed to be equivalent. </a:t>
            </a:r>
            <a:endParaRPr sz="1800" b="0" i="0" u="none" strike="noStrike" cap="none">
              <a:solidFill>
                <a:srgbClr val="000000"/>
              </a:solidFill>
              <a:latin typeface="Arial"/>
              <a:ea typeface="Arial"/>
              <a:cs typeface="Arial"/>
              <a:sym typeface="Arial"/>
            </a:endParaRPr>
          </a:p>
        </p:txBody>
      </p:sp>
      <p:sp>
        <p:nvSpPr>
          <p:cNvPr id="222" name="Google Shape;222;p26"/>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Testing Systems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27"/>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15</a:t>
            </a:fld>
            <a:endParaRPr sz="1400" b="0" i="0" u="none" strike="noStrike" cap="none">
              <a:solidFill>
                <a:srgbClr val="000000"/>
              </a:solidFill>
              <a:latin typeface="Times New Roman"/>
              <a:ea typeface="Times New Roman"/>
              <a:cs typeface="Times New Roman"/>
              <a:sym typeface="Times New Roman"/>
            </a:endParaRPr>
          </a:p>
        </p:txBody>
      </p:sp>
      <p:sp>
        <p:nvSpPr>
          <p:cNvPr id="230" name="Google Shape;230;p27"/>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231" name="Google Shape;231;p27"/>
          <p:cNvSpPr/>
          <p:nvPr/>
        </p:nvSpPr>
        <p:spPr>
          <a:xfrm>
            <a:off x="162360" y="1195200"/>
            <a:ext cx="8569080" cy="5187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1280" marR="0" lvl="0" indent="-340920" algn="l" rtl="0">
              <a:lnSpc>
                <a:spcPct val="150000"/>
              </a:lnSpc>
              <a:spcBef>
                <a:spcPts val="0"/>
              </a:spcBef>
              <a:spcAft>
                <a:spcPts val="0"/>
              </a:spcAft>
              <a:buClr>
                <a:srgbClr val="000000"/>
              </a:buClr>
              <a:buSzPts val="1800"/>
              <a:buFont typeface="Times New Roman"/>
              <a:buChar char="•"/>
            </a:pPr>
            <a:r>
              <a:rPr lang="en-US" sz="1800" b="0" i="0" u="none" strike="noStrike" cap="none">
                <a:solidFill>
                  <a:srgbClr val="000000"/>
                </a:solidFill>
                <a:latin typeface="Calibri"/>
                <a:ea typeface="Calibri"/>
                <a:cs typeface="Calibri"/>
                <a:sym typeface="Calibri"/>
              </a:rPr>
              <a:t>A test method can be considered as a function M: </a:t>
            </a:r>
            <a:r>
              <a:rPr lang="en-US" sz="1800" b="0" i="0" u="none" strike="noStrike" cap="none">
                <a:solidFill>
                  <a:srgbClr val="000000"/>
                </a:solidFill>
                <a:latin typeface="Arial"/>
                <a:ea typeface="Arial"/>
                <a:cs typeface="Arial"/>
                <a:sym typeface="Arial"/>
              </a:rPr>
              <a:t>P</a:t>
            </a:r>
            <a:r>
              <a:rPr lang="en-US" sz="1800" b="0"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Arimo"/>
                <a:ea typeface="Arimo"/>
                <a:cs typeface="Arimo"/>
                <a:sym typeface="Arimo"/>
              </a:rPr>
              <a:t>X</a:t>
            </a:r>
            <a:r>
              <a:rPr lang="en-US" sz="1800" b="0"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Arial"/>
                <a:ea typeface="Arial"/>
                <a:cs typeface="Arial"/>
                <a:sym typeface="Arial"/>
              </a:rPr>
              <a:t>S</a:t>
            </a:r>
            <a:r>
              <a:rPr lang="en-US" sz="1800" b="0"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Arial"/>
                <a:ea typeface="Arial"/>
                <a:cs typeface="Arial"/>
                <a:sym typeface="Arial"/>
              </a:rPr>
              <a:t>T</a:t>
            </a:r>
            <a:endParaRPr sz="1800" b="0" i="0" u="none" strike="noStrike" cap="none">
              <a:solidFill>
                <a:srgbClr val="000000"/>
              </a:solidFill>
              <a:latin typeface="Arial"/>
              <a:ea typeface="Arial"/>
              <a:cs typeface="Arial"/>
              <a:sym typeface="Arial"/>
            </a:endParaRPr>
          </a:p>
          <a:p>
            <a:pPr marL="341280" marR="0" lvl="0" indent="-340920" algn="l" rtl="0">
              <a:lnSpc>
                <a:spcPct val="150000"/>
              </a:lnSpc>
              <a:spcBef>
                <a:spcPts val="0"/>
              </a:spcBef>
              <a:spcAft>
                <a:spcPts val="0"/>
              </a:spcAft>
              <a:buClr>
                <a:srgbClr val="000000"/>
              </a:buClr>
              <a:buSzPts val="1800"/>
              <a:buFont typeface="Times New Roman"/>
              <a:buChar char="•"/>
            </a:pPr>
            <a:r>
              <a:rPr lang="en-US" sz="1800" b="0" i="0" u="none" strike="noStrike" cap="none">
                <a:solidFill>
                  <a:srgbClr val="000000"/>
                </a:solidFill>
                <a:latin typeface="Calibri"/>
                <a:ea typeface="Calibri"/>
                <a:cs typeface="Calibri"/>
                <a:sym typeface="Calibri"/>
              </a:rPr>
              <a:t>That is, in the general case, a test method takes a program P, and a specification S, and produces test cases T (where P, S, T are subsets of </a:t>
            </a:r>
            <a:r>
              <a:rPr lang="en-US" sz="1800" b="0" i="0" u="none" strike="noStrike" cap="none">
                <a:solidFill>
                  <a:srgbClr val="000000"/>
                </a:solidFill>
                <a:latin typeface="Arial"/>
                <a:ea typeface="Arial"/>
                <a:cs typeface="Arial"/>
                <a:sym typeface="Arial"/>
              </a:rPr>
              <a:t>P</a:t>
            </a:r>
            <a:r>
              <a:rPr lang="en-US" sz="1800" b="0"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a:t>
            </a:r>
            <a:r>
              <a:rPr lang="en-US" sz="1800" b="0"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Arial"/>
                <a:ea typeface="Arial"/>
                <a:cs typeface="Arial"/>
                <a:sym typeface="Arial"/>
              </a:rPr>
              <a:t>S</a:t>
            </a:r>
            <a:r>
              <a:rPr lang="en-US" sz="1800" b="0"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Arial"/>
                <a:ea typeface="Arial"/>
                <a:cs typeface="Arial"/>
                <a:sym typeface="Arial"/>
              </a:rPr>
              <a:t>T</a:t>
            </a:r>
            <a:r>
              <a:rPr lang="en-US" sz="1800" b="0" i="0" u="none" strike="noStrike" cap="none">
                <a:solidFill>
                  <a:srgbClr val="000000"/>
                </a:solidFill>
                <a:latin typeface="Calibri"/>
                <a:ea typeface="Calibri"/>
                <a:cs typeface="Calibri"/>
                <a:sym typeface="Calibri"/>
              </a:rPr>
              <a:t> respectively). </a:t>
            </a:r>
            <a:endParaRPr sz="1800" b="0" i="0" u="none" strike="noStrike" cap="none">
              <a:solidFill>
                <a:srgbClr val="000000"/>
              </a:solidFill>
              <a:latin typeface="Arial"/>
              <a:ea typeface="Arial"/>
              <a:cs typeface="Arial"/>
              <a:sym typeface="Arial"/>
            </a:endParaRPr>
          </a:p>
          <a:p>
            <a:pPr marL="341280" marR="0" lvl="0" indent="-340920" algn="l" rtl="0">
              <a:lnSpc>
                <a:spcPct val="150000"/>
              </a:lnSpc>
              <a:spcBef>
                <a:spcPts val="0"/>
              </a:spcBef>
              <a:spcAft>
                <a:spcPts val="0"/>
              </a:spcAft>
              <a:buClr>
                <a:srgbClr val="000000"/>
              </a:buClr>
              <a:buSzPts val="2400"/>
              <a:buFont typeface="Times New Roman"/>
              <a:buChar char="•"/>
            </a:pPr>
            <a:r>
              <a:rPr lang="en-US" sz="2400" b="0" i="0" u="none" strike="noStrike" cap="none">
                <a:solidFill>
                  <a:srgbClr val="000000"/>
                </a:solidFill>
                <a:latin typeface="Calibri"/>
                <a:ea typeface="Calibri"/>
                <a:cs typeface="Calibri"/>
                <a:sym typeface="Calibri"/>
              </a:rPr>
              <a:t>Test methods can be:</a:t>
            </a:r>
            <a:endParaRPr sz="1800" b="0" i="0" u="none" strike="noStrike" cap="none">
              <a:solidFill>
                <a:srgbClr val="000000"/>
              </a:solidFill>
              <a:latin typeface="Arial"/>
              <a:ea typeface="Arial"/>
              <a:cs typeface="Arial"/>
              <a:sym typeface="Arial"/>
            </a:endParaRPr>
          </a:p>
          <a:p>
            <a:pPr marL="741240" marR="0" lvl="1" indent="-283679" algn="l" rtl="0">
              <a:lnSpc>
                <a:spcPct val="150000"/>
              </a:lnSpc>
              <a:spcBef>
                <a:spcPts val="0"/>
              </a:spcBef>
              <a:spcAft>
                <a:spcPts val="0"/>
              </a:spcAft>
              <a:buClr>
                <a:srgbClr val="000000"/>
              </a:buClr>
              <a:buSzPts val="2000"/>
              <a:buFont typeface="Times New Roman"/>
              <a:buChar char="–"/>
            </a:pPr>
            <a:r>
              <a:rPr lang="en-US" sz="2000" b="1" i="0" u="none" strike="noStrike" cap="none">
                <a:solidFill>
                  <a:srgbClr val="000000"/>
                </a:solidFill>
                <a:latin typeface="Calibri"/>
                <a:ea typeface="Calibri"/>
                <a:cs typeface="Calibri"/>
                <a:sym typeface="Calibri"/>
              </a:rPr>
              <a:t>Program Dependent T </a:t>
            </a:r>
            <a:r>
              <a:rPr lang="en-US" sz="2000" b="0" i="0" u="none" strike="noStrike" cap="none">
                <a:solidFill>
                  <a:srgbClr val="000000"/>
                </a:solidFill>
                <a:latin typeface="Calibri"/>
                <a:ea typeface="Calibri"/>
                <a:cs typeface="Calibri"/>
                <a:sym typeface="Calibri"/>
              </a:rPr>
              <a:t>= M(P) </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 (White Box Testing)</a:t>
            </a:r>
            <a:endParaRPr sz="1800" b="0" i="0" u="none" strike="noStrike" cap="none">
              <a:solidFill>
                <a:srgbClr val="000000"/>
              </a:solidFill>
              <a:latin typeface="Arial"/>
              <a:ea typeface="Arial"/>
              <a:cs typeface="Arial"/>
              <a:sym typeface="Arial"/>
            </a:endParaRPr>
          </a:p>
          <a:p>
            <a:pPr marL="741240" marR="0" lvl="1" indent="-283679" algn="l" rtl="0">
              <a:lnSpc>
                <a:spcPct val="150000"/>
              </a:lnSpc>
              <a:spcBef>
                <a:spcPts val="0"/>
              </a:spcBef>
              <a:spcAft>
                <a:spcPts val="0"/>
              </a:spcAft>
              <a:buClr>
                <a:srgbClr val="000000"/>
              </a:buClr>
              <a:buSzPts val="2000"/>
              <a:buFont typeface="Times New Roman"/>
              <a:buChar char="–"/>
            </a:pPr>
            <a:r>
              <a:rPr lang="en-US" sz="2000" b="1" i="0" u="none" strike="noStrike" cap="none">
                <a:solidFill>
                  <a:srgbClr val="000000"/>
                </a:solidFill>
                <a:latin typeface="Calibri"/>
                <a:ea typeface="Calibri"/>
                <a:cs typeface="Calibri"/>
                <a:sym typeface="Calibri"/>
              </a:rPr>
              <a:t>Specification Dependent T </a:t>
            </a:r>
            <a:r>
              <a:rPr lang="en-US" sz="2000" b="0" i="0" u="none" strike="noStrike" cap="none">
                <a:solidFill>
                  <a:srgbClr val="000000"/>
                </a:solidFill>
                <a:latin typeface="Calibri"/>
                <a:ea typeface="Calibri"/>
                <a:cs typeface="Calibri"/>
                <a:sym typeface="Calibri"/>
              </a:rPr>
              <a:t>= M(S) </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 (Black Box Testing)</a:t>
            </a:r>
            <a:endParaRPr sz="1800" b="0" i="0" u="none" strike="noStrike" cap="none">
              <a:solidFill>
                <a:srgbClr val="000000"/>
              </a:solidFill>
              <a:latin typeface="Arial"/>
              <a:ea typeface="Arial"/>
              <a:cs typeface="Arial"/>
              <a:sym typeface="Arial"/>
            </a:endParaRPr>
          </a:p>
          <a:p>
            <a:pPr marL="741240" marR="0" lvl="1" indent="-283679" algn="l" rtl="0">
              <a:lnSpc>
                <a:spcPct val="150000"/>
              </a:lnSpc>
              <a:spcBef>
                <a:spcPts val="0"/>
              </a:spcBef>
              <a:spcAft>
                <a:spcPts val="0"/>
              </a:spcAft>
              <a:buClr>
                <a:srgbClr val="000000"/>
              </a:buClr>
              <a:buSzPts val="2000"/>
              <a:buFont typeface="Times New Roman"/>
              <a:buChar char="–"/>
            </a:pPr>
            <a:r>
              <a:rPr lang="en-US" sz="2000" b="1" i="0" u="none" strike="noStrike" cap="none">
                <a:solidFill>
                  <a:srgbClr val="000000"/>
                </a:solidFill>
                <a:latin typeface="Calibri"/>
                <a:ea typeface="Calibri"/>
                <a:cs typeface="Calibri"/>
                <a:sym typeface="Calibri"/>
              </a:rPr>
              <a:t>Expectation Dependent T </a:t>
            </a:r>
            <a:r>
              <a:rPr lang="en-US" sz="2000" b="0" i="0" u="none" strike="noStrike" cap="none">
                <a:solidFill>
                  <a:srgbClr val="000000"/>
                </a:solidFill>
                <a:latin typeface="Calibri"/>
                <a:ea typeface="Calibri"/>
                <a:cs typeface="Calibri"/>
                <a:sym typeface="Calibri"/>
              </a:rPr>
              <a:t>= M(S’), where S’ are the expectations of the customers, or the view the customers have on the specifications </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 (Acceptance Testing)</a:t>
            </a:r>
            <a:endParaRPr sz="18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32" name="Google Shape;232;p27"/>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Test Methods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28"/>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16</a:t>
            </a:fld>
            <a:endParaRPr sz="1400" b="0" i="0" u="none" strike="noStrike" cap="none">
              <a:solidFill>
                <a:srgbClr val="000000"/>
              </a:solidFill>
              <a:latin typeface="Times New Roman"/>
              <a:ea typeface="Times New Roman"/>
              <a:cs typeface="Times New Roman"/>
              <a:sym typeface="Times New Roman"/>
            </a:endParaRPr>
          </a:p>
        </p:txBody>
      </p:sp>
      <p:sp>
        <p:nvSpPr>
          <p:cNvPr id="240" name="Google Shape;240;p28"/>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241" name="Google Shape;241;p28"/>
          <p:cNvSpPr/>
          <p:nvPr/>
        </p:nvSpPr>
        <p:spPr>
          <a:xfrm>
            <a:off x="228600" y="1242720"/>
            <a:ext cx="8569080" cy="50818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1280" marR="0" lvl="0" indent="-340920" algn="l" rtl="0">
              <a:lnSpc>
                <a:spcPct val="100000"/>
              </a:lnSpc>
              <a:spcBef>
                <a:spcPts val="0"/>
              </a:spcBef>
              <a:spcAft>
                <a:spcPts val="0"/>
              </a:spcAft>
              <a:buClr>
                <a:srgbClr val="000000"/>
              </a:buClr>
              <a:buSzPts val="1800"/>
              <a:buFont typeface="Times New Roman"/>
              <a:buChar char="•"/>
            </a:pPr>
            <a:r>
              <a:rPr lang="en-US" sz="1800" b="0" i="0" u="none" strike="noStrike" cap="none">
                <a:solidFill>
                  <a:srgbClr val="000000"/>
                </a:solidFill>
                <a:latin typeface="Calibri"/>
                <a:ea typeface="Calibri"/>
                <a:cs typeface="Calibri"/>
                <a:sym typeface="Calibri"/>
              </a:rPr>
              <a:t>A fundamental problem in testing is to assess whether one test method is better than another (in recovering faults).</a:t>
            </a:r>
            <a:endParaRPr sz="1800" b="0" i="0" u="none" strike="noStrike" cap="none">
              <a:solidFill>
                <a:srgbClr val="000000"/>
              </a:solidFill>
              <a:latin typeface="Arial"/>
              <a:ea typeface="Arial"/>
              <a:cs typeface="Arial"/>
              <a:sym typeface="Arial"/>
            </a:endParaRPr>
          </a:p>
          <a:p>
            <a:pPr marL="341280" marR="0" lvl="0" indent="-340920" algn="l" rtl="0">
              <a:lnSpc>
                <a:spcPct val="100000"/>
              </a:lnSpc>
              <a:spcBef>
                <a:spcPts val="0"/>
              </a:spcBef>
              <a:spcAft>
                <a:spcPts val="0"/>
              </a:spcAft>
              <a:buClr>
                <a:srgbClr val="000000"/>
              </a:buClr>
              <a:buSzPts val="1800"/>
              <a:buFont typeface="Times New Roman"/>
              <a:buChar char="•"/>
            </a:pPr>
            <a:r>
              <a:rPr lang="en-US" sz="1800" b="0" i="0" u="none" strike="noStrike" cap="none">
                <a:solidFill>
                  <a:srgbClr val="000000"/>
                </a:solidFill>
                <a:latin typeface="Calibri"/>
                <a:ea typeface="Calibri"/>
                <a:cs typeface="Calibri"/>
                <a:sym typeface="Calibri"/>
              </a:rPr>
              <a:t>Let M and N be two testing methods, and let F</a:t>
            </a:r>
            <a:r>
              <a:rPr lang="en-US" sz="1800" b="0" i="0" u="none" strike="noStrike" cap="none" baseline="-25000">
                <a:solidFill>
                  <a:srgbClr val="000000"/>
                </a:solidFill>
                <a:latin typeface="Calibri"/>
                <a:ea typeface="Calibri"/>
                <a:cs typeface="Calibri"/>
                <a:sym typeface="Calibri"/>
              </a:rPr>
              <a:t>M</a:t>
            </a:r>
            <a:r>
              <a:rPr lang="en-US" sz="1800" b="0" i="0" u="none" strike="noStrike" cap="none">
                <a:solidFill>
                  <a:srgbClr val="000000"/>
                </a:solidFill>
                <a:latin typeface="Calibri"/>
                <a:ea typeface="Calibri"/>
                <a:cs typeface="Calibri"/>
                <a:sym typeface="Calibri"/>
              </a:rPr>
              <a:t>, F</a:t>
            </a:r>
            <a:r>
              <a:rPr lang="en-US" sz="1800" b="0" i="0" u="none" strike="noStrike" cap="none" baseline="-25000">
                <a:solidFill>
                  <a:srgbClr val="000000"/>
                </a:solidFill>
                <a:latin typeface="Calibri"/>
                <a:ea typeface="Calibri"/>
                <a:cs typeface="Calibri"/>
                <a:sym typeface="Calibri"/>
              </a:rPr>
              <a:t>N</a:t>
            </a:r>
            <a:r>
              <a:rPr lang="en-US" sz="1800" b="0" i="0" u="none" strike="noStrike" cap="none">
                <a:solidFill>
                  <a:srgbClr val="000000"/>
                </a:solidFill>
                <a:latin typeface="Calibri"/>
                <a:ea typeface="Calibri"/>
                <a:cs typeface="Calibri"/>
                <a:sym typeface="Calibri"/>
              </a:rPr>
              <a:t> be the faults that can be discovered by M and N respectively. </a:t>
            </a:r>
            <a:endParaRPr sz="1800" b="0" i="0" u="none" strike="noStrike" cap="none">
              <a:solidFill>
                <a:srgbClr val="000000"/>
              </a:solidFill>
              <a:latin typeface="Arial"/>
              <a:ea typeface="Arial"/>
              <a:cs typeface="Arial"/>
              <a:sym typeface="Arial"/>
            </a:endParaRPr>
          </a:p>
          <a:p>
            <a:pPr marL="341280" marR="0" lvl="0" indent="-340920" algn="l" rtl="0">
              <a:lnSpc>
                <a:spcPct val="100000"/>
              </a:lnSpc>
              <a:spcBef>
                <a:spcPts val="0"/>
              </a:spcBef>
              <a:spcAft>
                <a:spcPts val="0"/>
              </a:spcAft>
              <a:buClr>
                <a:srgbClr val="000000"/>
              </a:buClr>
              <a:buSzPts val="1800"/>
              <a:buFont typeface="Times New Roman"/>
              <a:buChar char="•"/>
            </a:pPr>
            <a:r>
              <a:rPr lang="en-US" sz="1800" b="0" i="0" u="none" strike="noStrike" cap="none">
                <a:solidFill>
                  <a:srgbClr val="000000"/>
                </a:solidFill>
                <a:latin typeface="Calibri"/>
                <a:ea typeface="Calibri"/>
                <a:cs typeface="Calibri"/>
                <a:sym typeface="Calibri"/>
              </a:rPr>
              <a:t>For M to be </a:t>
            </a:r>
            <a:r>
              <a:rPr lang="en-US" sz="1800" b="0" i="1" u="none" strike="noStrike" cap="none">
                <a:solidFill>
                  <a:srgbClr val="000000"/>
                </a:solidFill>
                <a:latin typeface="Calibri"/>
                <a:ea typeface="Calibri"/>
                <a:cs typeface="Calibri"/>
                <a:sym typeface="Calibri"/>
              </a:rPr>
              <a:t>at least as good as</a:t>
            </a:r>
            <a:r>
              <a:rPr lang="en-US" sz="1800" b="0" i="0" u="none" strike="noStrike" cap="none">
                <a:solidFill>
                  <a:srgbClr val="000000"/>
                </a:solidFill>
                <a:latin typeface="Calibri"/>
                <a:ea typeface="Calibri"/>
                <a:cs typeface="Calibri"/>
                <a:sym typeface="Calibri"/>
              </a:rPr>
              <a:t> N, we must have the situation that whenever N finds a fault, so does M. </a:t>
            </a:r>
            <a:r>
              <a:rPr lang="en-US" sz="1800" b="1" i="0" u="none" strike="noStrike" cap="none">
                <a:solidFill>
                  <a:srgbClr val="000000"/>
                </a:solidFill>
                <a:latin typeface="Calibri"/>
                <a:ea typeface="Calibri"/>
                <a:cs typeface="Calibri"/>
                <a:sym typeface="Calibri"/>
              </a:rPr>
              <a:t>In other words F</a:t>
            </a:r>
            <a:r>
              <a:rPr lang="en-US" sz="1800" b="1" i="0" u="none" strike="noStrike" cap="none" baseline="-25000">
                <a:solidFill>
                  <a:srgbClr val="000000"/>
                </a:solidFill>
                <a:latin typeface="Calibri"/>
                <a:ea typeface="Calibri"/>
                <a:cs typeface="Calibri"/>
                <a:sym typeface="Calibri"/>
              </a:rPr>
              <a:t>N</a:t>
            </a:r>
            <a:r>
              <a:rPr lang="en-US" sz="1800" b="1" i="0" u="none" strike="noStrike" cap="none">
                <a:solidFill>
                  <a:srgbClr val="000000"/>
                </a:solidFill>
                <a:latin typeface="Calibri"/>
                <a:ea typeface="Calibri"/>
                <a:cs typeface="Calibri"/>
                <a:sym typeface="Calibri"/>
              </a:rPr>
              <a:t> is a subset of F</a:t>
            </a:r>
            <a:r>
              <a:rPr lang="en-US" sz="1800" b="1" i="0" u="none" strike="noStrike" cap="none" baseline="-25000">
                <a:solidFill>
                  <a:srgbClr val="000000"/>
                </a:solidFill>
                <a:latin typeface="Calibri"/>
                <a:ea typeface="Calibri"/>
                <a:cs typeface="Calibri"/>
                <a:sym typeface="Calibri"/>
              </a:rPr>
              <a:t>M.</a:t>
            </a:r>
            <a:endParaRPr sz="1800" b="0" i="0" u="none" strike="noStrike" cap="none">
              <a:solidFill>
                <a:srgbClr val="000000"/>
              </a:solidFill>
              <a:latin typeface="Arial"/>
              <a:ea typeface="Arial"/>
              <a:cs typeface="Arial"/>
              <a:sym typeface="Arial"/>
            </a:endParaRPr>
          </a:p>
          <a:p>
            <a:pPr marL="341280" marR="0" lvl="0" indent="-340920" algn="l" rtl="0">
              <a:lnSpc>
                <a:spcPct val="150000"/>
              </a:lnSpc>
              <a:spcBef>
                <a:spcPts val="0"/>
              </a:spcBef>
              <a:spcAft>
                <a:spcPts val="0"/>
              </a:spcAft>
              <a:buClr>
                <a:srgbClr val="000000"/>
              </a:buClr>
              <a:buSzPts val="1800"/>
              <a:buFont typeface="Times New Roman"/>
              <a:buChar char="•"/>
            </a:pPr>
            <a:r>
              <a:rPr lang="en-US" sz="1800" b="0" i="0" u="none" strike="noStrike" cap="none">
                <a:solidFill>
                  <a:srgbClr val="000000"/>
                </a:solidFill>
                <a:latin typeface="Calibri"/>
                <a:ea typeface="Calibri"/>
                <a:cs typeface="Calibri"/>
                <a:sym typeface="Calibri"/>
              </a:rPr>
              <a:t>Let </a:t>
            </a:r>
            <a:r>
              <a:rPr lang="en-US" sz="1800" b="1" i="0" u="none" strike="noStrike" cap="none">
                <a:solidFill>
                  <a:srgbClr val="000000"/>
                </a:solidFill>
                <a:latin typeface="Calibri"/>
                <a:ea typeface="Calibri"/>
                <a:cs typeface="Calibri"/>
                <a:sym typeface="Calibri"/>
              </a:rPr>
              <a:t>T</a:t>
            </a:r>
            <a:r>
              <a:rPr lang="en-US" sz="1800" b="1" i="0" u="none" strike="noStrike" cap="none" baseline="-25000">
                <a:solidFill>
                  <a:srgbClr val="000000"/>
                </a:solidFill>
                <a:latin typeface="Calibri"/>
                <a:ea typeface="Calibri"/>
                <a:cs typeface="Calibri"/>
                <a:sym typeface="Calibri"/>
              </a:rPr>
              <a:t>N</a:t>
            </a:r>
            <a:r>
              <a:rPr lang="en-US" sz="1800" b="1" i="0" u="none" strike="noStrike" cap="none">
                <a:solidFill>
                  <a:srgbClr val="000000"/>
                </a:solidFill>
                <a:latin typeface="Calibri"/>
                <a:ea typeface="Calibri"/>
                <a:cs typeface="Calibri"/>
                <a:sym typeface="Calibri"/>
              </a:rPr>
              <a:t> and T</a:t>
            </a:r>
            <a:r>
              <a:rPr lang="en-US" sz="1800" b="1" i="0" u="none" strike="noStrike" cap="none" baseline="-25000">
                <a:solidFill>
                  <a:srgbClr val="000000"/>
                </a:solidFill>
                <a:latin typeface="Calibri"/>
                <a:ea typeface="Calibri"/>
                <a:cs typeface="Calibri"/>
                <a:sym typeface="Calibri"/>
              </a:rPr>
              <a:t>M</a:t>
            </a:r>
            <a:r>
              <a:rPr lang="en-US" sz="1800" b="0" i="0" u="none" strike="noStrike" cap="none">
                <a:solidFill>
                  <a:srgbClr val="000000"/>
                </a:solidFill>
                <a:latin typeface="Calibri"/>
                <a:ea typeface="Calibri"/>
                <a:cs typeface="Calibri"/>
                <a:sym typeface="Calibri"/>
              </a:rPr>
              <a:t>, be the test cases produced by methods </a:t>
            </a:r>
            <a:r>
              <a:rPr lang="en-US" sz="1800" b="1" i="0" u="none" strike="noStrike" cap="none">
                <a:solidFill>
                  <a:srgbClr val="000000"/>
                </a:solidFill>
                <a:latin typeface="Calibri"/>
                <a:ea typeface="Calibri"/>
                <a:cs typeface="Calibri"/>
                <a:sym typeface="Calibri"/>
              </a:rPr>
              <a:t>N and M </a:t>
            </a:r>
            <a:r>
              <a:rPr lang="en-US" sz="1800" b="0" i="0" u="none" strike="noStrike" cap="none">
                <a:solidFill>
                  <a:srgbClr val="000000"/>
                </a:solidFill>
                <a:latin typeface="Calibri"/>
                <a:ea typeface="Calibri"/>
                <a:cs typeface="Calibri"/>
                <a:sym typeface="Calibri"/>
              </a:rPr>
              <a:t>respectively. The </a:t>
            </a:r>
            <a:r>
              <a:rPr lang="en-US" sz="1800" b="1" i="0" u="none" strike="noStrike" cap="none">
                <a:solidFill>
                  <a:srgbClr val="000000"/>
                </a:solidFill>
                <a:latin typeface="Calibri"/>
                <a:ea typeface="Calibri"/>
                <a:cs typeface="Calibri"/>
                <a:sym typeface="Calibri"/>
              </a:rPr>
              <a:t>“investigative” </a:t>
            </a:r>
            <a:r>
              <a:rPr lang="en-US" sz="1800" b="0" i="0" u="none" strike="noStrike" cap="none">
                <a:solidFill>
                  <a:srgbClr val="000000"/>
                </a:solidFill>
                <a:latin typeface="Calibri"/>
                <a:ea typeface="Calibri"/>
                <a:cs typeface="Calibri"/>
                <a:sym typeface="Calibri"/>
              </a:rPr>
              <a:t>power of methods N and M can be classified in two cases</a:t>
            </a:r>
            <a:endParaRPr sz="1800" b="0" i="0" u="none" strike="noStrike" cap="none">
              <a:solidFill>
                <a:srgbClr val="000000"/>
              </a:solidFill>
              <a:latin typeface="Arial"/>
              <a:ea typeface="Arial"/>
              <a:cs typeface="Arial"/>
              <a:sym typeface="Arial"/>
            </a:endParaRPr>
          </a:p>
          <a:p>
            <a:pPr marL="741240" marR="0" lvl="1" indent="-283679" algn="l" rtl="0">
              <a:lnSpc>
                <a:spcPct val="150000"/>
              </a:lnSpc>
              <a:spcBef>
                <a:spcPts val="0"/>
              </a:spcBef>
              <a:spcAft>
                <a:spcPts val="0"/>
              </a:spcAft>
              <a:buClr>
                <a:srgbClr val="000000"/>
              </a:buClr>
              <a:buSzPts val="1800"/>
              <a:buFont typeface="Times New Roman"/>
              <a:buChar char="–"/>
            </a:pPr>
            <a:r>
              <a:rPr lang="en-US" sz="1800" b="1" i="0" u="none" strike="noStrike" cap="none">
                <a:solidFill>
                  <a:srgbClr val="000000"/>
                </a:solidFill>
                <a:latin typeface="Calibri"/>
                <a:ea typeface="Calibri"/>
                <a:cs typeface="Calibri"/>
                <a:sym typeface="Calibri"/>
              </a:rPr>
              <a:t>Case 1: </a:t>
            </a:r>
            <a:r>
              <a:rPr lang="en-US" sz="2000" b="1" i="0" u="none" strike="noStrike" cap="none">
                <a:solidFill>
                  <a:srgbClr val="000000"/>
                </a:solidFill>
                <a:latin typeface="Calibri"/>
                <a:ea typeface="Calibri"/>
                <a:cs typeface="Calibri"/>
                <a:sym typeface="Calibri"/>
              </a:rPr>
              <a:t>T</a:t>
            </a:r>
            <a:r>
              <a:rPr lang="en-US" sz="2000" b="1" i="0" u="none" strike="noStrike" cap="none" baseline="-25000">
                <a:solidFill>
                  <a:srgbClr val="000000"/>
                </a:solidFill>
                <a:latin typeface="Calibri"/>
                <a:ea typeface="Calibri"/>
                <a:cs typeface="Calibri"/>
                <a:sym typeface="Calibri"/>
              </a:rPr>
              <a:t>N          </a:t>
            </a:r>
            <a:r>
              <a:rPr lang="en-US" sz="2000" b="1" i="0" u="none" strike="noStrike" cap="none">
                <a:solidFill>
                  <a:srgbClr val="000000"/>
                </a:solidFill>
                <a:latin typeface="Calibri"/>
                <a:ea typeface="Calibri"/>
                <a:cs typeface="Calibri"/>
                <a:sym typeface="Calibri"/>
              </a:rPr>
              <a:t>T</a:t>
            </a:r>
            <a:r>
              <a:rPr lang="en-US" sz="2000" b="1" i="0" u="none" strike="noStrike" cap="none" baseline="-25000">
                <a:solidFill>
                  <a:srgbClr val="000000"/>
                </a:solidFill>
                <a:latin typeface="Calibri"/>
                <a:ea typeface="Calibri"/>
                <a:cs typeface="Calibri"/>
                <a:sym typeface="Calibri"/>
              </a:rPr>
              <a:t>M</a:t>
            </a:r>
            <a:r>
              <a:rPr lang="en-US" sz="1800" b="0" i="0" u="none" strike="noStrike" cap="none" baseline="-25000">
                <a:solidFill>
                  <a:srgbClr val="000000"/>
                </a:solidFill>
                <a:latin typeface="Calibri"/>
                <a:ea typeface="Calibri"/>
                <a:cs typeface="Calibri"/>
                <a:sym typeface="Calibri"/>
              </a:rPr>
              <a:t>.</a:t>
            </a:r>
            <a:r>
              <a:rPr lang="en-US" sz="1800" b="0" i="0" u="none" strike="noStrike" cap="none">
                <a:solidFill>
                  <a:srgbClr val="000000"/>
                </a:solidFill>
                <a:latin typeface="Calibri"/>
                <a:ea typeface="Calibri"/>
                <a:cs typeface="Calibri"/>
                <a:sym typeface="Calibri"/>
              </a:rPr>
              <a:t>. In this case, method M is at least as good as method N</a:t>
            </a:r>
            <a:endParaRPr sz="1800" b="0" i="0" u="none" strike="noStrike" cap="none">
              <a:solidFill>
                <a:srgbClr val="000000"/>
              </a:solidFill>
              <a:latin typeface="Arial"/>
              <a:ea typeface="Arial"/>
              <a:cs typeface="Arial"/>
              <a:sym typeface="Arial"/>
            </a:endParaRPr>
          </a:p>
          <a:p>
            <a:pPr marL="741240" marR="0" lvl="1" indent="-283679" algn="l" rtl="0">
              <a:lnSpc>
                <a:spcPct val="150000"/>
              </a:lnSpc>
              <a:spcBef>
                <a:spcPts val="0"/>
              </a:spcBef>
              <a:spcAft>
                <a:spcPts val="0"/>
              </a:spcAft>
              <a:buClr>
                <a:srgbClr val="000000"/>
              </a:buClr>
              <a:buSzPts val="1800"/>
              <a:buFont typeface="Times New Roman"/>
              <a:buChar char="–"/>
            </a:pPr>
            <a:r>
              <a:rPr lang="en-US" sz="1800" b="1" i="0" u="none" strike="noStrike" cap="none">
                <a:solidFill>
                  <a:srgbClr val="000000"/>
                </a:solidFill>
                <a:latin typeface="Calibri"/>
                <a:ea typeface="Calibri"/>
                <a:cs typeface="Calibri"/>
                <a:sym typeface="Calibri"/>
              </a:rPr>
              <a:t>Case 2:</a:t>
            </a:r>
            <a:r>
              <a:rPr lang="en-US" sz="1800" b="0" i="0" u="none" strike="noStrike" cap="none">
                <a:solidFill>
                  <a:srgbClr val="000000"/>
                </a:solidFill>
                <a:latin typeface="Calibri"/>
                <a:ea typeface="Calibri"/>
                <a:cs typeface="Calibri"/>
                <a:sym typeface="Calibri"/>
              </a:rPr>
              <a:t> TN and  TM overlap, but TN       TM. This case suggests that TM does not totally contain TN and in order to compare their fault detection ability we execute program P under both test sets </a:t>
            </a:r>
            <a:r>
              <a:rPr lang="en-US" sz="1800" b="1" i="0" u="none" strike="noStrike" cap="none">
                <a:solidFill>
                  <a:srgbClr val="000000"/>
                </a:solidFill>
                <a:latin typeface="Calibri"/>
                <a:ea typeface="Calibri"/>
                <a:cs typeface="Calibri"/>
                <a:sym typeface="Calibri"/>
              </a:rPr>
              <a:t>TN, TM</a:t>
            </a:r>
            <a:r>
              <a:rPr lang="en-US" sz="1800" b="0" i="0" u="none" strike="noStrike" cap="none">
                <a:solidFill>
                  <a:srgbClr val="000000"/>
                </a:solidFill>
                <a:latin typeface="Calibri"/>
                <a:ea typeface="Calibri"/>
                <a:cs typeface="Calibri"/>
                <a:sym typeface="Calibri"/>
              </a:rPr>
              <a:t>. Let FN and  FM be the sets of faults discovered by TN and TM. If   FN     FM then we say that method M is at least as good as N. </a:t>
            </a:r>
            <a:endParaRPr sz="1800" b="0" i="0" u="none" strike="noStrike" cap="none">
              <a:solidFill>
                <a:srgbClr val="000000"/>
              </a:solidFill>
              <a:latin typeface="Arial"/>
              <a:ea typeface="Arial"/>
              <a:cs typeface="Arial"/>
              <a:sym typeface="Arial"/>
            </a:endParaRPr>
          </a:p>
        </p:txBody>
      </p:sp>
      <p:sp>
        <p:nvSpPr>
          <p:cNvPr id="242" name="Google Shape;242;p28"/>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Power of Test Methods</a:t>
            </a:r>
            <a:endParaRPr sz="1800" b="0" i="0" u="none" strike="noStrike" cap="none">
              <a:solidFill>
                <a:srgbClr val="000000"/>
              </a:solidFill>
              <a:latin typeface="Arial"/>
              <a:ea typeface="Arial"/>
              <a:cs typeface="Arial"/>
              <a:sym typeface="Arial"/>
            </a:endParaRPr>
          </a:p>
        </p:txBody>
      </p:sp>
      <p:pic>
        <p:nvPicPr>
          <p:cNvPr id="243" name="Google Shape;243;p28"/>
          <p:cNvPicPr preferRelativeResize="0"/>
          <p:nvPr/>
        </p:nvPicPr>
        <p:blipFill rotWithShape="1">
          <a:blip r:embed="rId3">
            <a:alphaModFix/>
          </a:blip>
          <a:srcRect/>
          <a:stretch/>
        </p:blipFill>
        <p:spPr>
          <a:xfrm>
            <a:off x="2057400" y="4191120"/>
            <a:ext cx="228600" cy="228600"/>
          </a:xfrm>
          <a:prstGeom prst="rect">
            <a:avLst/>
          </a:prstGeom>
          <a:noFill/>
          <a:ln>
            <a:noFill/>
          </a:ln>
        </p:spPr>
      </p:pic>
      <p:pic>
        <p:nvPicPr>
          <p:cNvPr id="244" name="Google Shape;244;p28"/>
          <p:cNvPicPr preferRelativeResize="0"/>
          <p:nvPr/>
        </p:nvPicPr>
        <p:blipFill rotWithShape="1">
          <a:blip r:embed="rId3">
            <a:alphaModFix/>
          </a:blip>
          <a:srcRect/>
          <a:stretch/>
        </p:blipFill>
        <p:spPr>
          <a:xfrm>
            <a:off x="2428200" y="5120640"/>
            <a:ext cx="406440" cy="406440"/>
          </a:xfrm>
          <a:prstGeom prst="rect">
            <a:avLst/>
          </a:prstGeom>
          <a:noFill/>
          <a:ln>
            <a:noFill/>
          </a:ln>
        </p:spPr>
      </p:pic>
      <p:pic>
        <p:nvPicPr>
          <p:cNvPr id="245" name="Google Shape;245;p28"/>
          <p:cNvPicPr preferRelativeResize="0"/>
          <p:nvPr/>
        </p:nvPicPr>
        <p:blipFill rotWithShape="1">
          <a:blip r:embed="rId3">
            <a:alphaModFix/>
          </a:blip>
          <a:srcRect/>
          <a:stretch/>
        </p:blipFill>
        <p:spPr>
          <a:xfrm>
            <a:off x="5303520" y="6126480"/>
            <a:ext cx="228600" cy="22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29"/>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17</a:t>
            </a:fld>
            <a:endParaRPr sz="1400" b="0" i="0" u="none" strike="noStrike" cap="none">
              <a:solidFill>
                <a:srgbClr val="000000"/>
              </a:solidFill>
              <a:latin typeface="Times New Roman"/>
              <a:ea typeface="Times New Roman"/>
              <a:cs typeface="Times New Roman"/>
              <a:sym typeface="Times New Roman"/>
            </a:endParaRPr>
          </a:p>
        </p:txBody>
      </p:sp>
      <p:sp>
        <p:nvSpPr>
          <p:cNvPr id="253" name="Google Shape;253;p29"/>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254" name="Google Shape;254;p29"/>
          <p:cNvSpPr/>
          <p:nvPr/>
        </p:nvSpPr>
        <p:spPr>
          <a:xfrm>
            <a:off x="228600" y="1242720"/>
            <a:ext cx="8569080" cy="472356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55" name="Google Shape;255;p29"/>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Power of Test Methods</a:t>
            </a:r>
            <a:endParaRPr sz="1800" b="0" i="0" u="none" strike="noStrike" cap="none">
              <a:solidFill>
                <a:srgbClr val="000000"/>
              </a:solidFill>
              <a:latin typeface="Arial"/>
              <a:ea typeface="Arial"/>
              <a:cs typeface="Arial"/>
              <a:sym typeface="Arial"/>
            </a:endParaRPr>
          </a:p>
        </p:txBody>
      </p:sp>
      <p:pic>
        <p:nvPicPr>
          <p:cNvPr id="256" name="Google Shape;256;p29"/>
          <p:cNvPicPr preferRelativeResize="0"/>
          <p:nvPr/>
        </p:nvPicPr>
        <p:blipFill rotWithShape="1">
          <a:blip r:embed="rId3">
            <a:alphaModFix/>
          </a:blip>
          <a:srcRect/>
          <a:stretch/>
        </p:blipFill>
        <p:spPr>
          <a:xfrm>
            <a:off x="2265480" y="1397520"/>
            <a:ext cx="4495320" cy="2148480"/>
          </a:xfrm>
          <a:prstGeom prst="rect">
            <a:avLst/>
          </a:prstGeom>
          <a:noFill/>
          <a:ln>
            <a:noFill/>
          </a:ln>
        </p:spPr>
      </p:pic>
      <p:pic>
        <p:nvPicPr>
          <p:cNvPr id="257" name="Google Shape;257;p29"/>
          <p:cNvPicPr preferRelativeResize="0"/>
          <p:nvPr/>
        </p:nvPicPr>
        <p:blipFill rotWithShape="1">
          <a:blip r:embed="rId4">
            <a:alphaModFix/>
          </a:blip>
          <a:srcRect/>
          <a:stretch/>
        </p:blipFill>
        <p:spPr>
          <a:xfrm>
            <a:off x="1324080" y="3855240"/>
            <a:ext cx="6648120" cy="1848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p:nvPr/>
        </p:nvSpPr>
        <p:spPr>
          <a:xfrm>
            <a:off x="457200" y="274680"/>
            <a:ext cx="8229240" cy="11426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C00000"/>
                </a:solidFill>
                <a:latin typeface="Calibri"/>
                <a:ea typeface="Calibri"/>
                <a:cs typeface="Calibri"/>
                <a:sym typeface="Calibri"/>
              </a:rPr>
              <a:t>Reading</a:t>
            </a:r>
            <a:endParaRPr sz="1800" b="0" i="0" u="none" strike="noStrike" cap="none">
              <a:solidFill>
                <a:srgbClr val="000000"/>
              </a:solidFill>
              <a:latin typeface="Calibri"/>
              <a:ea typeface="Calibri"/>
              <a:cs typeface="Calibri"/>
              <a:sym typeface="Calibri"/>
            </a:endParaRPr>
          </a:p>
        </p:txBody>
      </p:sp>
      <p:sp>
        <p:nvSpPr>
          <p:cNvPr id="263" name="Google Shape;263;p30"/>
          <p:cNvSpPr txBox="1"/>
          <p:nvPr/>
        </p:nvSpPr>
        <p:spPr>
          <a:xfrm>
            <a:off x="457200" y="1219320"/>
            <a:ext cx="8229240" cy="4495320"/>
          </a:xfrm>
          <a:prstGeom prst="rect">
            <a:avLst/>
          </a:prstGeom>
          <a:noFill/>
          <a:ln>
            <a:noFill/>
          </a:ln>
        </p:spPr>
        <p:txBody>
          <a:bodyPr spcFirstLastPara="1" wrap="square" lIns="91425" tIns="45700" rIns="91425" bIns="45700" anchor="t" anchorCtr="0">
            <a:noAutofit/>
          </a:bodyPr>
          <a:lstStyle/>
          <a:p>
            <a:pPr marL="343080" marR="0" lvl="0" indent="-342720" algn="ctr" rtl="0">
              <a:lnSpc>
                <a:spcPct val="100000"/>
              </a:lnSpc>
              <a:spcBef>
                <a:spcPts val="0"/>
              </a:spcBef>
              <a:spcAft>
                <a:spcPts val="0"/>
              </a:spcAft>
              <a:buNone/>
            </a:pPr>
            <a:endParaRPr sz="3200" b="0" i="0" u="none" strike="noStrike" cap="none">
              <a:solidFill>
                <a:srgbClr val="77933C"/>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dirty="0" err="1">
                <a:solidFill>
                  <a:srgbClr val="000000"/>
                </a:solidFill>
                <a:latin typeface="Calibri"/>
                <a:ea typeface="Calibri"/>
                <a:cs typeface="Calibri"/>
                <a:sym typeface="Calibri"/>
              </a:rPr>
              <a:t>Kshirasagar</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Naik</a:t>
            </a:r>
            <a:r>
              <a:rPr lang="en-US" sz="1800" b="0" i="0" u="none" strike="noStrike" cap="none" dirty="0">
                <a:solidFill>
                  <a:srgbClr val="000000"/>
                </a:solidFill>
                <a:latin typeface="Calibri"/>
                <a:ea typeface="Calibri"/>
                <a:cs typeface="Calibri"/>
                <a:sym typeface="Calibri"/>
              </a:rPr>
              <a:t> and </a:t>
            </a:r>
            <a:r>
              <a:rPr lang="en-US" sz="1800" b="0" i="0" u="none" strike="noStrike" cap="none" dirty="0" err="1">
                <a:solidFill>
                  <a:srgbClr val="000000"/>
                </a:solidFill>
                <a:latin typeface="Calibri"/>
                <a:ea typeface="Calibri"/>
                <a:cs typeface="Calibri"/>
                <a:sym typeface="Calibri"/>
              </a:rPr>
              <a:t>Priyadarshi</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Tripathy</a:t>
            </a:r>
            <a:r>
              <a:rPr lang="en-US" sz="1800" b="0" i="0" u="none" strike="noStrike" cap="none" dirty="0">
                <a:solidFill>
                  <a:srgbClr val="000000"/>
                </a:solidFill>
                <a:latin typeface="Calibri"/>
                <a:ea typeface="Calibri"/>
                <a:cs typeface="Calibri"/>
                <a:sym typeface="Calibri"/>
              </a:rPr>
              <a:t>, “Software Testing and Quality Assurance - Theory and Practice”, University of Waterloo, 2008.</a:t>
            </a:r>
            <a:endParaRPr sz="3200" b="0" i="0" u="none" strike="noStrike" cap="none">
              <a:solidFill>
                <a:srgbClr val="77933C"/>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Page [</a:t>
            </a:r>
            <a:r>
              <a:rPr lang="en-US" sz="1800" b="0" i="0" u="none" strike="noStrike" cap="none">
                <a:solidFill>
                  <a:srgbClr val="000000"/>
                </a:solidFill>
                <a:latin typeface="Calibri"/>
                <a:ea typeface="Calibri"/>
                <a:cs typeface="Calibri"/>
                <a:sym typeface="Calibri"/>
              </a:rPr>
              <a:t>32-46</a:t>
            </a:r>
            <a:r>
              <a:rPr lang="en-US" sz="1800" b="0" i="0" u="none" strike="noStrike" cap="none" smtClean="0">
                <a:solidFill>
                  <a:srgbClr val="000000"/>
                </a:solidFill>
                <a:latin typeface="Calibri"/>
                <a:ea typeface="Calibri"/>
                <a:cs typeface="Calibri"/>
                <a:sym typeface="Calibri"/>
              </a:rPr>
              <a:t>]</a:t>
            </a: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And read other online references</a:t>
            </a: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endParaRPr sz="3200" b="0" i="0" u="none" strike="noStrike" cap="none">
              <a:solidFill>
                <a:srgbClr val="77933C"/>
              </a:solidFill>
              <a:latin typeface="Calibri"/>
              <a:ea typeface="Calibri"/>
              <a:cs typeface="Calibri"/>
              <a:sym typeface="Calibri"/>
            </a:endParaRPr>
          </a:p>
          <a:p>
            <a:pPr marL="343080" marR="0" lvl="0" indent="-342720" algn="ctr" rtl="0">
              <a:lnSpc>
                <a:spcPct val="100000"/>
              </a:lnSpc>
              <a:spcBef>
                <a:spcPts val="0"/>
              </a:spcBef>
              <a:spcAft>
                <a:spcPts val="0"/>
              </a:spcAft>
              <a:buNone/>
            </a:pPr>
            <a:endParaRPr sz="3200" b="0" i="0" u="none" strike="noStrike" cap="none">
              <a:solidFill>
                <a:srgbClr val="77933C"/>
              </a:solidFill>
              <a:latin typeface="Calibri"/>
              <a:ea typeface="Calibri"/>
              <a:cs typeface="Calibri"/>
              <a:sym typeface="Calibri"/>
            </a:endParaRPr>
          </a:p>
        </p:txBody>
      </p:sp>
      <p:sp>
        <p:nvSpPr>
          <p:cNvPr id="265" name="Google Shape;265;p30"/>
          <p:cNvSpPr txBox="1"/>
          <p:nvPr/>
        </p:nvSpPr>
        <p:spPr>
          <a:xfrm>
            <a:off x="3124080" y="6356520"/>
            <a:ext cx="2895120" cy="36468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8B8B8B"/>
                </a:solidFill>
                <a:latin typeface="Calibri"/>
                <a:ea typeface="Calibri"/>
                <a:cs typeface="Calibri"/>
                <a:sym typeface="Calibri"/>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266" name="Google Shape;266;p30"/>
          <p:cNvSpPr txBox="1"/>
          <p:nvPr/>
        </p:nvSpPr>
        <p:spPr>
          <a:xfrm>
            <a:off x="6553080" y="635652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8B8B8B"/>
                </a:solidFill>
                <a:latin typeface="Calibri"/>
                <a:ea typeface="Calibri"/>
                <a:cs typeface="Calibri"/>
                <a:sym typeface="Calibri"/>
              </a:rPr>
              <a:pPr marL="0" marR="0" lvl="0" indent="0" algn="r" rtl="0">
                <a:lnSpc>
                  <a:spcPct val="100000"/>
                </a:lnSpc>
                <a:spcBef>
                  <a:spcPts val="0"/>
                </a:spcBef>
                <a:spcAft>
                  <a:spcPts val="0"/>
                </a:spcAft>
                <a:buNone/>
              </a:pPr>
              <a:t>18</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4"/>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2</a:t>
            </a:fld>
            <a:endParaRPr sz="1400" b="0" i="0" u="none" strike="noStrike" cap="none">
              <a:solidFill>
                <a:srgbClr val="000000"/>
              </a:solidFill>
              <a:latin typeface="Times New Roman"/>
              <a:ea typeface="Times New Roman"/>
              <a:cs typeface="Times New Roman"/>
              <a:sym typeface="Times New Roman"/>
            </a:endParaRPr>
          </a:p>
        </p:txBody>
      </p:sp>
      <p:sp>
        <p:nvSpPr>
          <p:cNvPr id="98" name="Google Shape;98;p14"/>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99" name="Google Shape;99;p14"/>
          <p:cNvSpPr/>
          <p:nvPr/>
        </p:nvSpPr>
        <p:spPr>
          <a:xfrm>
            <a:off x="214200" y="1295280"/>
            <a:ext cx="8569080" cy="50293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 The idea of program testing is as old as computer programming.</a:t>
            </a:r>
            <a:endParaRPr sz="1800" b="0" i="0" u="none" strike="noStrike" cap="none">
              <a:solidFill>
                <a:srgbClr val="000000"/>
              </a:solidFill>
              <a:latin typeface="Arial"/>
              <a:ea typeface="Arial"/>
              <a:cs typeface="Arial"/>
              <a:sym typeface="Arial"/>
            </a:endParaRPr>
          </a:p>
          <a:p>
            <a:pPr marL="343080" marR="0" lvl="0" indent="-342720"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   In 1970, a new field of research called testing theory emerged.</a:t>
            </a:r>
            <a:endParaRPr sz="1800" b="0" i="0" u="none" strike="noStrike" cap="none">
              <a:solidFill>
                <a:srgbClr val="000000"/>
              </a:solidFill>
              <a:latin typeface="Arial"/>
              <a:ea typeface="Arial"/>
              <a:cs typeface="Arial"/>
              <a:sym typeface="Arial"/>
            </a:endParaRPr>
          </a:p>
          <a:p>
            <a:pPr marL="343080" marR="0" lvl="0" indent="-342720"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Testing theory puts emphasis on </a:t>
            </a:r>
            <a:endParaRPr sz="1800" b="0" i="0" u="none" strike="noStrike" cap="none">
              <a:solidFill>
                <a:srgbClr val="000000"/>
              </a:solidFill>
              <a:latin typeface="Arial"/>
              <a:ea typeface="Arial"/>
              <a:cs typeface="Arial"/>
              <a:sym typeface="Arial"/>
            </a:endParaRPr>
          </a:p>
          <a:p>
            <a:pPr marL="800280" marR="0" lvl="1" indent="-342719"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Detecting defects through program execution</a:t>
            </a:r>
            <a:endParaRPr sz="1800" b="0" i="0" u="none" strike="noStrike" cap="none">
              <a:solidFill>
                <a:srgbClr val="000000"/>
              </a:solidFill>
              <a:latin typeface="Arial"/>
              <a:ea typeface="Arial"/>
              <a:cs typeface="Arial"/>
              <a:sym typeface="Arial"/>
            </a:endParaRPr>
          </a:p>
          <a:p>
            <a:pPr marL="800280" marR="0" lvl="1" indent="-342719"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Designing test cases from different sources: requirement specification, source code, and input and output domains of programs</a:t>
            </a:r>
            <a:endParaRPr sz="1800" b="0" i="0" u="none" strike="noStrike" cap="none">
              <a:solidFill>
                <a:srgbClr val="000000"/>
              </a:solidFill>
              <a:latin typeface="Arial"/>
              <a:ea typeface="Arial"/>
              <a:cs typeface="Arial"/>
              <a:sym typeface="Arial"/>
            </a:endParaRPr>
          </a:p>
          <a:p>
            <a:pPr marL="800280" marR="0" lvl="1" indent="-342719"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Selecting a subset of tests cases from the entire input domain</a:t>
            </a:r>
            <a:endParaRPr sz="1800" b="0" i="0" u="none" strike="noStrike" cap="none">
              <a:solidFill>
                <a:srgbClr val="000000"/>
              </a:solidFill>
              <a:latin typeface="Arial"/>
              <a:ea typeface="Arial"/>
              <a:cs typeface="Arial"/>
              <a:sym typeface="Arial"/>
            </a:endParaRPr>
          </a:p>
          <a:p>
            <a:pPr marL="800280" marR="0" lvl="1" indent="-342719"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Effectiveness of test selection strategies</a:t>
            </a:r>
            <a:endParaRPr sz="1800" b="0" i="0" u="none" strike="noStrike" cap="none">
              <a:solidFill>
                <a:srgbClr val="000000"/>
              </a:solidFill>
              <a:latin typeface="Arial"/>
              <a:ea typeface="Arial"/>
              <a:cs typeface="Arial"/>
              <a:sym typeface="Arial"/>
            </a:endParaRPr>
          </a:p>
          <a:p>
            <a:pPr marL="800280" marR="0" lvl="1" indent="-342719"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Selection of Test oracles used during testing</a:t>
            </a:r>
            <a:endParaRPr sz="1800" b="0" i="0" u="none" strike="noStrike" cap="none">
              <a:solidFill>
                <a:srgbClr val="000000"/>
              </a:solidFill>
              <a:latin typeface="Arial"/>
              <a:ea typeface="Arial"/>
              <a:cs typeface="Arial"/>
              <a:sym typeface="Arial"/>
            </a:endParaRPr>
          </a:p>
          <a:p>
            <a:pPr marL="800280" marR="0" lvl="1" indent="-342719"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Prioritizing the execution of test cases</a:t>
            </a:r>
            <a:endParaRPr sz="1800" b="0" i="0" u="none" strike="noStrike" cap="none">
              <a:solidFill>
                <a:srgbClr val="000000"/>
              </a:solidFill>
              <a:latin typeface="Arial"/>
              <a:ea typeface="Arial"/>
              <a:cs typeface="Arial"/>
              <a:sym typeface="Arial"/>
            </a:endParaRPr>
          </a:p>
          <a:p>
            <a:pPr marL="800280" marR="0" lvl="1" indent="-342719"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Adequacy analysis of test cases</a:t>
            </a:r>
            <a:endParaRPr sz="1800" b="0" i="0" u="none" strike="noStrike" cap="none">
              <a:solidFill>
                <a:srgbClr val="000000"/>
              </a:solidFill>
              <a:latin typeface="Arial"/>
              <a:ea typeface="Arial"/>
              <a:cs typeface="Arial"/>
              <a:sym typeface="Arial"/>
            </a:endParaRPr>
          </a:p>
        </p:txBody>
      </p:sp>
      <p:sp>
        <p:nvSpPr>
          <p:cNvPr id="100" name="Google Shape;100;p14"/>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Basic Concepts in Testing Theory</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5"/>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3</a:t>
            </a:fld>
            <a:endParaRPr sz="1400" b="0" i="0" u="none" strike="noStrike" cap="none">
              <a:solidFill>
                <a:srgbClr val="000000"/>
              </a:solidFill>
              <a:latin typeface="Times New Roman"/>
              <a:ea typeface="Times New Roman"/>
              <a:cs typeface="Times New Roman"/>
              <a:sym typeface="Times New Roman"/>
            </a:endParaRPr>
          </a:p>
        </p:txBody>
      </p:sp>
      <p:sp>
        <p:nvSpPr>
          <p:cNvPr id="108" name="Google Shape;108;p15"/>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109" name="Google Shape;109;p15"/>
          <p:cNvSpPr/>
          <p:nvPr/>
        </p:nvSpPr>
        <p:spPr>
          <a:xfrm>
            <a:off x="214200" y="1295280"/>
            <a:ext cx="8569080" cy="47530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 A theoretical foundation of testing gives testers and developers valuable insight into software systems and development processes.</a:t>
            </a:r>
            <a:endParaRPr sz="1800" b="0" i="0" u="none" strike="noStrike" cap="none">
              <a:solidFill>
                <a:srgbClr val="000000"/>
              </a:solidFill>
              <a:latin typeface="Arial"/>
              <a:ea typeface="Arial"/>
              <a:cs typeface="Arial"/>
              <a:sym typeface="Arial"/>
            </a:endParaRPr>
          </a:p>
          <a:p>
            <a:pPr marL="343080" marR="0" lvl="0" indent="-342720"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 As a consequence, testers design more effective test cases at a lower cost.</a:t>
            </a:r>
            <a:endParaRPr sz="1800" b="0" i="0" u="none" strike="noStrike" cap="none">
              <a:solidFill>
                <a:srgbClr val="000000"/>
              </a:solidFill>
              <a:latin typeface="Arial"/>
              <a:ea typeface="Arial"/>
              <a:cs typeface="Arial"/>
              <a:sym typeface="Arial"/>
            </a:endParaRPr>
          </a:p>
          <a:p>
            <a:pPr marL="343080" marR="0" lvl="0" indent="-342720"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 Any testing theory must inherit the fundamental limitation of testing. The limitation of testing has been best articulated by Dijkstra: </a:t>
            </a: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“Testing can only reveal the presence of errors, never their absence.”</a:t>
            </a:r>
            <a:endParaRPr sz="1800" b="0" i="0" u="none" strike="noStrike" cap="none">
              <a:solidFill>
                <a:srgbClr val="000000"/>
              </a:solidFill>
              <a:latin typeface="Arial"/>
              <a:ea typeface="Arial"/>
              <a:cs typeface="Arial"/>
              <a:sym typeface="Arial"/>
            </a:endParaRPr>
          </a:p>
          <a:p>
            <a:pPr marL="343080" marR="0" lvl="0" indent="-342720"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There are three well known testing theories:</a:t>
            </a:r>
            <a:endParaRPr sz="1800" b="0" i="0" u="none" strike="noStrike" cap="none">
              <a:solidFill>
                <a:srgbClr val="000000"/>
              </a:solidFill>
              <a:latin typeface="Arial"/>
              <a:ea typeface="Arial"/>
              <a:cs typeface="Arial"/>
              <a:sym typeface="Arial"/>
            </a:endParaRPr>
          </a:p>
          <a:p>
            <a:pPr marL="800280" marR="0" lvl="1" indent="-342719"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 Theory of Goodenough and Gerhart (ideal test)</a:t>
            </a:r>
            <a:endParaRPr sz="1800" b="0" i="0" u="none" strike="noStrike" cap="none">
              <a:solidFill>
                <a:srgbClr val="000000"/>
              </a:solidFill>
              <a:latin typeface="Arial"/>
              <a:ea typeface="Arial"/>
              <a:cs typeface="Arial"/>
              <a:sym typeface="Arial"/>
            </a:endParaRPr>
          </a:p>
          <a:p>
            <a:pPr marL="800280" marR="0" lvl="1" indent="-342719"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 Theory of Weyuker and Ostrand (uniformly ideal test)</a:t>
            </a:r>
            <a:endParaRPr sz="1800" b="0" i="0" u="none" strike="noStrike" cap="none">
              <a:solidFill>
                <a:srgbClr val="000000"/>
              </a:solidFill>
              <a:latin typeface="Arial"/>
              <a:ea typeface="Arial"/>
              <a:cs typeface="Arial"/>
              <a:sym typeface="Arial"/>
            </a:endParaRPr>
          </a:p>
          <a:p>
            <a:pPr marL="800280" marR="0" lvl="1" indent="-342719" algn="just" rtl="0">
              <a:lnSpc>
                <a:spcPct val="15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 Theory of Gourlay (specifications first)</a:t>
            </a:r>
            <a:endParaRPr sz="1800" b="0" i="0" u="none" strike="noStrike" cap="none">
              <a:solidFill>
                <a:srgbClr val="000000"/>
              </a:solidFill>
              <a:latin typeface="Arial"/>
              <a:ea typeface="Arial"/>
              <a:cs typeface="Arial"/>
              <a:sym typeface="Arial"/>
            </a:endParaRPr>
          </a:p>
        </p:txBody>
      </p:sp>
      <p:sp>
        <p:nvSpPr>
          <p:cNvPr id="110" name="Google Shape;110;p15"/>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Basic Concepts in Testing Theory</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p:nvPr/>
        </p:nvSpPr>
        <p:spPr>
          <a:xfrm>
            <a:off x="304920" y="6400800"/>
            <a:ext cx="2133360" cy="36468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mbria"/>
                <a:ea typeface="Cambria"/>
                <a:cs typeface="Cambria"/>
                <a:sym typeface="Cambria"/>
              </a:rPr>
              <a:t>5/4/19</a:t>
            </a:r>
            <a:endParaRPr sz="1400" b="0" i="0" u="none" strike="noStrike" cap="none">
              <a:solidFill>
                <a:srgbClr val="000000"/>
              </a:solidFill>
              <a:latin typeface="Times New Roman"/>
              <a:ea typeface="Times New Roman"/>
              <a:cs typeface="Times New Roman"/>
              <a:sym typeface="Times New Roman"/>
            </a:endParaRPr>
          </a:p>
        </p:txBody>
      </p:sp>
      <p:sp>
        <p:nvSpPr>
          <p:cNvPr id="117" name="Google Shape;117;p16"/>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4</a:t>
            </a:fld>
            <a:endParaRPr sz="1400" b="0" i="0" u="none" strike="noStrike" cap="none">
              <a:solidFill>
                <a:srgbClr val="000000"/>
              </a:solidFill>
              <a:latin typeface="Times New Roman"/>
              <a:ea typeface="Times New Roman"/>
              <a:cs typeface="Times New Roman"/>
              <a:sym typeface="Times New Roman"/>
            </a:endParaRPr>
          </a:p>
        </p:txBody>
      </p:sp>
      <p:sp>
        <p:nvSpPr>
          <p:cNvPr id="118" name="Google Shape;118;p16"/>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119" name="Google Shape;119;p16"/>
          <p:cNvSpPr/>
          <p:nvPr/>
        </p:nvSpPr>
        <p:spPr>
          <a:xfrm>
            <a:off x="214200" y="1295280"/>
            <a:ext cx="8569080" cy="50274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200000"/>
              </a:lnSpc>
              <a:spcBef>
                <a:spcPts val="0"/>
              </a:spcBef>
              <a:spcAft>
                <a:spcPts val="0"/>
              </a:spcAft>
              <a:buClr>
                <a:srgbClr val="0000FF"/>
              </a:buClr>
              <a:buSzPts val="2160"/>
              <a:buFont typeface="Noto Sans Symbols"/>
              <a:buChar char="❑"/>
            </a:pPr>
            <a:r>
              <a:rPr lang="en-US" sz="1800" b="1" i="0" u="none" strike="noStrike" cap="none">
                <a:solidFill>
                  <a:srgbClr val="000000"/>
                </a:solidFill>
                <a:latin typeface="Calibri"/>
                <a:ea typeface="Calibri"/>
                <a:cs typeface="Calibri"/>
                <a:sym typeface="Calibri"/>
              </a:rPr>
              <a:t>Fundamental Concepts</a:t>
            </a:r>
            <a:endParaRPr sz="1800" b="0" i="0" u="none" strike="noStrike" cap="none">
              <a:solidFill>
                <a:srgbClr val="000000"/>
              </a:solidFill>
              <a:latin typeface="Arial"/>
              <a:ea typeface="Arial"/>
              <a:cs typeface="Arial"/>
              <a:sym typeface="Arial"/>
            </a:endParaRPr>
          </a:p>
          <a:p>
            <a:pPr marL="343080" marR="0" lvl="0" indent="-342720" algn="just" rtl="0">
              <a:lnSpc>
                <a:spcPct val="200000"/>
              </a:lnSpc>
              <a:spcBef>
                <a:spcPts val="0"/>
              </a:spcBef>
              <a:spcAft>
                <a:spcPts val="0"/>
              </a:spcAft>
              <a:buClr>
                <a:srgbClr val="0000FF"/>
              </a:buClr>
              <a:buSzPts val="2160"/>
              <a:buFont typeface="Noto Sans Symbols"/>
              <a:buChar char="▪"/>
            </a:pPr>
            <a:r>
              <a:rPr lang="en-US" sz="1800" b="0" i="0" u="none" strike="noStrike" cap="none">
                <a:solidFill>
                  <a:srgbClr val="000000"/>
                </a:solidFill>
                <a:latin typeface="Calibri"/>
                <a:ea typeface="Calibri"/>
                <a:cs typeface="Calibri"/>
                <a:sym typeface="Calibri"/>
              </a:rPr>
              <a:t>Let P be a program, and D be its input domain. Let T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  D. P(d) is the result of executing P with input d.</a:t>
            </a:r>
            <a:endParaRPr sz="1800" b="0" i="0" u="none" strike="noStrike" cap="none">
              <a:solidFill>
                <a:srgbClr val="000000"/>
              </a:solidFill>
              <a:latin typeface="Arial"/>
              <a:ea typeface="Arial"/>
              <a:cs typeface="Arial"/>
              <a:sym typeface="Arial"/>
            </a:endParaRPr>
          </a:p>
          <a:p>
            <a:pPr marL="0" marR="0" lvl="0" indent="0" algn="just" rtl="0">
              <a:lnSpc>
                <a:spcPct val="2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OK(d)</a:t>
            </a:r>
            <a:r>
              <a:rPr lang="en-US" sz="1800" b="0" i="0" u="none" strike="noStrike" cap="none">
                <a:solidFill>
                  <a:srgbClr val="000000"/>
                </a:solidFill>
                <a:latin typeface="Calibri"/>
                <a:ea typeface="Calibri"/>
                <a:cs typeface="Calibri"/>
                <a:sym typeface="Calibri"/>
              </a:rPr>
              <a:t>: Represents the acceptability of </a:t>
            </a:r>
            <a:r>
              <a:rPr lang="en-US" sz="1800" b="1" i="0" u="none" strike="noStrike" cap="none">
                <a:solidFill>
                  <a:srgbClr val="000000"/>
                </a:solidFill>
                <a:latin typeface="Calibri"/>
                <a:ea typeface="Calibri"/>
                <a:cs typeface="Calibri"/>
                <a:sym typeface="Calibri"/>
              </a:rPr>
              <a:t>P(d). </a:t>
            </a:r>
            <a:r>
              <a:rPr lang="en-US" sz="1800" b="0" i="0" u="none" strike="noStrike" cap="none">
                <a:solidFill>
                  <a:srgbClr val="000000"/>
                </a:solidFill>
                <a:latin typeface="Calibri"/>
                <a:ea typeface="Calibri"/>
                <a:cs typeface="Calibri"/>
                <a:sym typeface="Calibri"/>
              </a:rPr>
              <a:t>OK(d) = true iff   P(d) is acceptable.</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SUCCESSFUL(T)</a:t>
            </a:r>
            <a:r>
              <a:rPr lang="en-US" sz="1800" b="0" i="0" u="none" strike="noStrike" cap="none">
                <a:solidFill>
                  <a:srgbClr val="000000"/>
                </a:solidFill>
                <a:latin typeface="Calibri"/>
                <a:ea typeface="Calibri"/>
                <a:cs typeface="Calibri"/>
                <a:sym typeface="Calibri"/>
              </a:rPr>
              <a:t>: T is a successful test iff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t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  T, OK(t).</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000000"/>
                </a:solidFill>
                <a:latin typeface="Calibri"/>
                <a:ea typeface="Calibri"/>
                <a:cs typeface="Calibri"/>
                <a:sym typeface="Calibri"/>
              </a:rPr>
              <a:t>Ideal Test</a:t>
            </a:r>
            <a:r>
              <a:rPr lang="en-US" sz="1800" b="1"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T is an ideal test if </a:t>
            </a:r>
            <a:r>
              <a:rPr lang="en-US" sz="1800" b="1" i="0" u="none" strike="noStrike" cap="none">
                <a:solidFill>
                  <a:srgbClr val="000000"/>
                </a:solidFill>
                <a:latin typeface="Calibri"/>
                <a:ea typeface="Calibri"/>
                <a:cs typeface="Calibri"/>
                <a:sym typeface="Calibri"/>
              </a:rPr>
              <a:t>OK(t)</a:t>
            </a:r>
            <a:r>
              <a:rPr lang="en-US" sz="1800" b="0"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t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  T =&gt; OK(d),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d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  D.</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An Ideal test is interpreted as follows. If from the successful execution of  a sample of the input domain we can conclude that the program contains no errors , then the sample constitutes an ideal test. </a:t>
            </a:r>
            <a:endParaRPr sz="1800" b="0" i="0" u="none" strike="noStrike" cap="none">
              <a:solidFill>
                <a:srgbClr val="000000"/>
              </a:solidFill>
              <a:latin typeface="Arial"/>
              <a:ea typeface="Arial"/>
              <a:cs typeface="Arial"/>
              <a:sym typeface="Arial"/>
            </a:endParaRPr>
          </a:p>
        </p:txBody>
      </p:sp>
      <p:sp>
        <p:nvSpPr>
          <p:cNvPr id="120" name="Google Shape;120;p16"/>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Theory of Goodenough and Gerhart</a:t>
            </a:r>
            <a:endParaRPr sz="1800" b="0" i="0" u="none" strike="noStrike" cap="none">
              <a:solidFill>
                <a:srgbClr val="000000"/>
              </a:solidFill>
              <a:latin typeface="Arial"/>
              <a:ea typeface="Arial"/>
              <a:cs typeface="Arial"/>
              <a:sym typeface="Arial"/>
            </a:endParaRPr>
          </a:p>
        </p:txBody>
      </p:sp>
      <p:pic>
        <p:nvPicPr>
          <p:cNvPr id="121" name="Google Shape;121;p16"/>
          <p:cNvPicPr preferRelativeResize="0"/>
          <p:nvPr/>
        </p:nvPicPr>
        <p:blipFill rotWithShape="1">
          <a:blip r:embed="rId3">
            <a:alphaModFix/>
          </a:blip>
          <a:srcRect/>
          <a:stretch/>
        </p:blipFill>
        <p:spPr>
          <a:xfrm>
            <a:off x="4572000" y="2438280"/>
            <a:ext cx="3580920" cy="12949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7"/>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5</a:t>
            </a:fld>
            <a:endParaRPr sz="1400" b="0" i="0" u="none" strike="noStrike" cap="none">
              <a:solidFill>
                <a:srgbClr val="000000"/>
              </a:solidFill>
              <a:latin typeface="Times New Roman"/>
              <a:ea typeface="Times New Roman"/>
              <a:cs typeface="Times New Roman"/>
              <a:sym typeface="Times New Roman"/>
            </a:endParaRPr>
          </a:p>
        </p:txBody>
      </p:sp>
      <p:sp>
        <p:nvSpPr>
          <p:cNvPr id="129" name="Google Shape;129;p17"/>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130" name="Google Shape;130;p17"/>
          <p:cNvSpPr/>
          <p:nvPr/>
        </p:nvSpPr>
        <p:spPr>
          <a:xfrm>
            <a:off x="214200" y="1295280"/>
            <a:ext cx="8569080" cy="51055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Test Selection</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Reliable Criterion</a:t>
            </a:r>
            <a:r>
              <a:rPr lang="en-US" sz="1800" b="0" i="0" u="none" strike="noStrike" cap="none">
                <a:solidFill>
                  <a:srgbClr val="000000"/>
                </a:solidFill>
                <a:latin typeface="Calibri"/>
                <a:ea typeface="Calibri"/>
                <a:cs typeface="Calibri"/>
                <a:sym typeface="Calibri"/>
              </a:rPr>
              <a:t>: A test selection criterion C is reliable if either every test selected by C is successful, or no test selected is successful.</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Valid Criterion</a:t>
            </a:r>
            <a:r>
              <a:rPr lang="en-US" sz="1800" b="0" i="0" u="none" strike="noStrike" cap="none">
                <a:solidFill>
                  <a:srgbClr val="000000"/>
                </a:solidFill>
                <a:latin typeface="Calibri"/>
                <a:ea typeface="Calibri"/>
                <a:cs typeface="Calibri"/>
                <a:sym typeface="Calibri"/>
              </a:rPr>
              <a:t>: A test selection criterion C is valid if whenever P is incorrect, C selects at least one test set T which is not successful for P.</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Fundamental Theorem</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1800" b="0" i="0" u="none" strike="noStrike" cap="none">
                <a:solidFill>
                  <a:srgbClr val="003366"/>
                </a:solidFill>
                <a:latin typeface="Calibri"/>
                <a:ea typeface="Calibri"/>
                <a:cs typeface="Calibri"/>
                <a:sym typeface="Calibri"/>
              </a:rPr>
              <a:t>(</a:t>
            </a:r>
            <a:r>
              <a:rPr lang="en-US" sz="1800" b="0" i="0" u="none" strike="noStrike" cap="none">
                <a:solidFill>
                  <a:srgbClr val="003366"/>
                </a:solidFill>
                <a:latin typeface="Noto Sans Symbols"/>
                <a:ea typeface="Noto Sans Symbols"/>
                <a:cs typeface="Noto Sans Symbols"/>
                <a:sym typeface="Noto Sans Symbols"/>
              </a:rPr>
              <a:t>∃</a:t>
            </a:r>
            <a:r>
              <a:rPr lang="en-US" sz="1800" b="0" i="0" u="none" strike="noStrike" cap="none">
                <a:solidFill>
                  <a:srgbClr val="003366"/>
                </a:solidFill>
                <a:latin typeface="Calibri"/>
                <a:ea typeface="Calibri"/>
                <a:cs typeface="Calibri"/>
                <a:sym typeface="Calibri"/>
              </a:rPr>
              <a:t>T </a:t>
            </a:r>
            <a:r>
              <a:rPr lang="en-US" sz="1800" b="0" i="0" u="none" strike="noStrike" cap="none">
                <a:solidFill>
                  <a:srgbClr val="003366"/>
                </a:solidFill>
                <a:latin typeface="Noto Sans Symbols"/>
                <a:ea typeface="Noto Sans Symbols"/>
                <a:cs typeface="Noto Sans Symbols"/>
                <a:sym typeface="Noto Sans Symbols"/>
              </a:rPr>
              <a:t>⊆ </a:t>
            </a:r>
            <a:r>
              <a:rPr lang="en-US" sz="1800" b="0" i="0" u="none" strike="noStrike" cap="none">
                <a:solidFill>
                  <a:srgbClr val="003366"/>
                </a:solidFill>
                <a:latin typeface="Calibri"/>
                <a:ea typeface="Calibri"/>
                <a:cs typeface="Calibri"/>
                <a:sym typeface="Calibri"/>
              </a:rPr>
              <a:t>D) </a:t>
            </a:r>
            <a:r>
              <a:rPr lang="en-US" sz="1800" b="0" i="0" u="sng" strike="noStrike" cap="none">
                <a:solidFill>
                  <a:srgbClr val="003366"/>
                </a:solidFill>
                <a:latin typeface="Calibri"/>
                <a:ea typeface="Calibri"/>
                <a:cs typeface="Calibri"/>
                <a:sym typeface="Calibri"/>
              </a:rPr>
              <a:t>(COMPLETE(T,C) </a:t>
            </a:r>
            <a:r>
              <a:rPr lang="en-US" sz="1800" b="1" i="0" u="sng" strike="noStrike" cap="none">
                <a:solidFill>
                  <a:srgbClr val="003366"/>
                </a:solidFill>
                <a:latin typeface="Noto Sans Symbols"/>
                <a:ea typeface="Noto Sans Symbols"/>
                <a:cs typeface="Noto Sans Symbols"/>
                <a:sym typeface="Noto Sans Symbols"/>
              </a:rPr>
              <a:t>∧</a:t>
            </a:r>
            <a:r>
              <a:rPr lang="en-US" sz="1800" b="0" i="0" u="sng" strike="noStrike" cap="none">
                <a:solidFill>
                  <a:srgbClr val="003366"/>
                </a:solidFill>
                <a:latin typeface="Calibri"/>
                <a:ea typeface="Calibri"/>
                <a:cs typeface="Calibri"/>
                <a:sym typeface="Calibri"/>
              </a:rPr>
              <a:t> RELIABLE(C) </a:t>
            </a:r>
            <a:r>
              <a:rPr lang="en-US" sz="1800" b="1" i="0" u="sng" strike="noStrike" cap="none">
                <a:solidFill>
                  <a:srgbClr val="003366"/>
                </a:solidFill>
                <a:latin typeface="Noto Sans Symbols"/>
                <a:ea typeface="Noto Sans Symbols"/>
                <a:cs typeface="Noto Sans Symbols"/>
                <a:sym typeface="Noto Sans Symbols"/>
              </a:rPr>
              <a:t>∧</a:t>
            </a:r>
            <a:r>
              <a:rPr lang="en-US" sz="1800" b="0" i="0" u="sng" strike="noStrike" cap="none">
                <a:solidFill>
                  <a:srgbClr val="003366"/>
                </a:solidFill>
                <a:latin typeface="Calibri"/>
                <a:ea typeface="Calibri"/>
                <a:cs typeface="Calibri"/>
                <a:sym typeface="Calibri"/>
              </a:rPr>
              <a:t> VALID(C) </a:t>
            </a:r>
            <a:r>
              <a:rPr lang="en-US" sz="1800" b="1" i="0" u="sng" strike="noStrike" cap="none">
                <a:solidFill>
                  <a:srgbClr val="003366"/>
                </a:solidFill>
                <a:latin typeface="Noto Sans Symbols"/>
                <a:ea typeface="Noto Sans Symbols"/>
                <a:cs typeface="Noto Sans Symbols"/>
                <a:sym typeface="Noto Sans Symbols"/>
              </a:rPr>
              <a:t>∧</a:t>
            </a:r>
            <a:r>
              <a:rPr lang="en-US" sz="1800" b="0" i="0" u="sng" strike="noStrike" cap="none">
                <a:solidFill>
                  <a:srgbClr val="003366"/>
                </a:solidFill>
                <a:latin typeface="Calibri"/>
                <a:ea typeface="Calibri"/>
                <a:cs typeface="Calibri"/>
                <a:sym typeface="Calibri"/>
              </a:rPr>
              <a:t> SUCCESSFUL(T))</a:t>
            </a:r>
            <a:r>
              <a:rPr lang="en-US" sz="1800" b="0" i="0" u="none" strike="noStrike" cap="none">
                <a:solidFill>
                  <a:srgbClr val="003366"/>
                </a:solidFill>
                <a:latin typeface="Calibri"/>
                <a:ea typeface="Calibri"/>
                <a:cs typeface="Calibri"/>
                <a:sym typeface="Calibri"/>
              </a:rPr>
              <a:t>   =&gt; (</a:t>
            </a:r>
            <a:r>
              <a:rPr lang="en-US" sz="1800" b="0" i="0" u="none" strike="noStrike" cap="none">
                <a:solidFill>
                  <a:srgbClr val="003366"/>
                </a:solidFill>
                <a:latin typeface="Noto Sans Symbols"/>
                <a:ea typeface="Noto Sans Symbols"/>
                <a:cs typeface="Noto Sans Symbols"/>
                <a:sym typeface="Noto Sans Symbols"/>
              </a:rPr>
              <a:t>∀</a:t>
            </a:r>
            <a:r>
              <a:rPr lang="en-US" sz="1800" b="0" i="0" u="none" strike="noStrike" cap="none">
                <a:solidFill>
                  <a:srgbClr val="003366"/>
                </a:solidFill>
                <a:latin typeface="Calibri"/>
                <a:ea typeface="Calibri"/>
                <a:cs typeface="Calibri"/>
                <a:sym typeface="Calibri"/>
              </a:rPr>
              <a:t>d </a:t>
            </a:r>
            <a:r>
              <a:rPr lang="en-US" sz="1800" b="0" i="0" u="none" strike="noStrike" cap="none">
                <a:solidFill>
                  <a:srgbClr val="003366"/>
                </a:solidFill>
                <a:latin typeface="Noto Sans Symbols"/>
                <a:ea typeface="Noto Sans Symbols"/>
                <a:cs typeface="Noto Sans Symbols"/>
                <a:sym typeface="Noto Sans Symbols"/>
              </a:rPr>
              <a:t>∈</a:t>
            </a:r>
            <a:r>
              <a:rPr lang="en-US" sz="1800" b="0" i="0" u="none" strike="noStrike" cap="none">
                <a:solidFill>
                  <a:srgbClr val="003366"/>
                </a:solidFill>
                <a:latin typeface="Calibri"/>
                <a:ea typeface="Calibri"/>
                <a:cs typeface="Calibri"/>
                <a:sym typeface="Calibri"/>
              </a:rPr>
              <a:t> D) OK(d)</a:t>
            </a:r>
            <a:endParaRPr sz="18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Thorough test T is defined  with exhaustive or complete test in which case T = D</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 C  defines the properties of a program that must be exercised to constitute a thorough test.</a:t>
            </a:r>
            <a:endParaRPr sz="1800" b="0" i="0" u="none" strike="noStrike" cap="none">
              <a:solidFill>
                <a:srgbClr val="000000"/>
              </a:solidFill>
              <a:latin typeface="Arial"/>
              <a:ea typeface="Arial"/>
              <a:cs typeface="Arial"/>
              <a:sym typeface="Arial"/>
            </a:endParaRPr>
          </a:p>
        </p:txBody>
      </p:sp>
      <p:sp>
        <p:nvSpPr>
          <p:cNvPr id="131" name="Google Shape;131;p17"/>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Theory of Goodenough and Gerhart</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8"/>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6</a:t>
            </a:fld>
            <a:endParaRPr sz="1400" b="0" i="0" u="none" strike="noStrike" cap="none">
              <a:solidFill>
                <a:srgbClr val="000000"/>
              </a:solidFill>
              <a:latin typeface="Times New Roman"/>
              <a:ea typeface="Times New Roman"/>
              <a:cs typeface="Times New Roman"/>
              <a:sym typeface="Times New Roman"/>
            </a:endParaRPr>
          </a:p>
        </p:txBody>
      </p:sp>
      <p:sp>
        <p:nvSpPr>
          <p:cNvPr id="139" name="Google Shape;139;p18"/>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140" name="Google Shape;140;p18"/>
          <p:cNvSpPr/>
          <p:nvPr/>
        </p:nvSpPr>
        <p:spPr>
          <a:xfrm>
            <a:off x="214200" y="1295280"/>
            <a:ext cx="8569080" cy="50293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Theory of Testing</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Let C denote a set of test predicates. If d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 D satisfies test predicate c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 C, then c(d) is said to be true.</a:t>
            </a:r>
            <a:endParaRPr sz="18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Calibri"/>
                <a:ea typeface="Calibri"/>
                <a:cs typeface="Calibri"/>
                <a:sym typeface="Calibri"/>
              </a:rPr>
              <a:t>	COMPLETE(T, C)  ≡  (</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c </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 C)(</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t </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 T) c(t) </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 (</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t </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 T)(</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c </a:t>
            </a:r>
            <a:r>
              <a:rPr lang="en-US" sz="2000" b="0" i="0" u="none" strike="noStrike" cap="none">
                <a:solidFill>
                  <a:srgbClr val="000000"/>
                </a:solidFill>
                <a:latin typeface="Noto Sans Symbols"/>
                <a:ea typeface="Noto Sans Symbols"/>
                <a:cs typeface="Noto Sans Symbols"/>
                <a:sym typeface="Noto Sans Symbols"/>
              </a:rPr>
              <a:t>∈</a:t>
            </a:r>
            <a:r>
              <a:rPr lang="en-US" sz="2000" b="0" i="0" u="none" strike="noStrike" cap="none">
                <a:solidFill>
                  <a:srgbClr val="000000"/>
                </a:solidFill>
                <a:latin typeface="Calibri"/>
                <a:ea typeface="Calibri"/>
                <a:cs typeface="Calibri"/>
                <a:sym typeface="Calibri"/>
              </a:rPr>
              <a:t> C) c(t) </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For every test predicate, we select </a:t>
            </a:r>
            <a:r>
              <a:rPr lang="en-US" sz="1800" b="1" i="0" u="none" strike="noStrike" cap="none">
                <a:solidFill>
                  <a:srgbClr val="000000"/>
                </a:solidFill>
                <a:latin typeface="Calibri"/>
                <a:ea typeface="Calibri"/>
                <a:cs typeface="Calibri"/>
                <a:sym typeface="Calibri"/>
              </a:rPr>
              <a:t>a test </a:t>
            </a:r>
            <a:r>
              <a:rPr lang="en-US" sz="1800" b="0" i="0" u="none" strike="noStrike" cap="none">
                <a:solidFill>
                  <a:srgbClr val="000000"/>
                </a:solidFill>
                <a:latin typeface="Calibri"/>
                <a:ea typeface="Calibri"/>
                <a:cs typeface="Calibri"/>
                <a:sym typeface="Calibri"/>
              </a:rPr>
              <a:t>such that the </a:t>
            </a:r>
            <a:r>
              <a:rPr lang="en-US" sz="1800" b="1" i="0" u="none" strike="noStrike" cap="none">
                <a:solidFill>
                  <a:srgbClr val="000000"/>
                </a:solidFill>
                <a:latin typeface="Calibri"/>
                <a:ea typeface="Calibri"/>
                <a:cs typeface="Calibri"/>
                <a:sym typeface="Calibri"/>
              </a:rPr>
              <a:t>test predicate is satisfied</a:t>
            </a:r>
            <a:r>
              <a:rPr lang="en-US" sz="1800" b="0" i="0" u="none" strike="noStrike" cap="none">
                <a:solidFill>
                  <a:srgbClr val="000000"/>
                </a:solidFill>
                <a:latin typeface="Calibri"/>
                <a:ea typeface="Calibri"/>
                <a:cs typeface="Calibri"/>
                <a:sym typeface="Calibri"/>
              </a:rPr>
              <a:t>. Also </a:t>
            </a:r>
            <a:r>
              <a:rPr lang="en-US" sz="1800" b="1" i="0" u="none" strike="noStrike" cap="none">
                <a:solidFill>
                  <a:srgbClr val="000000"/>
                </a:solidFill>
                <a:latin typeface="Calibri"/>
                <a:ea typeface="Calibri"/>
                <a:cs typeface="Calibri"/>
                <a:sym typeface="Calibri"/>
              </a:rPr>
              <a:t>for every test </a:t>
            </a:r>
            <a:r>
              <a:rPr lang="en-US" sz="1800" b="0" i="0" u="none" strike="noStrike" cap="none">
                <a:solidFill>
                  <a:srgbClr val="000000"/>
                </a:solidFill>
                <a:latin typeface="Calibri"/>
                <a:ea typeface="Calibri"/>
                <a:cs typeface="Calibri"/>
                <a:sym typeface="Calibri"/>
              </a:rPr>
              <a:t>selected there exists </a:t>
            </a:r>
            <a:r>
              <a:rPr lang="en-US" sz="1800" b="1" i="0" u="none" strike="noStrike" cap="none">
                <a:solidFill>
                  <a:srgbClr val="000000"/>
                </a:solidFill>
                <a:latin typeface="Calibri"/>
                <a:ea typeface="Calibri"/>
                <a:cs typeface="Calibri"/>
                <a:sym typeface="Calibri"/>
              </a:rPr>
              <a:t>a</a:t>
            </a:r>
            <a:r>
              <a:rPr lang="en-US" sz="1800" b="0"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test predicate </a:t>
            </a:r>
            <a:r>
              <a:rPr lang="en-US" sz="1800" b="0" i="0" u="none" strike="noStrike" cap="none">
                <a:solidFill>
                  <a:srgbClr val="000000"/>
                </a:solidFill>
                <a:latin typeface="Calibri"/>
                <a:ea typeface="Calibri"/>
                <a:cs typeface="Calibri"/>
                <a:sym typeface="Calibri"/>
              </a:rPr>
              <a:t>w/c is satisfied by the selected test. </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Let’s assume </a:t>
            </a:r>
            <a:r>
              <a:rPr lang="en-US" sz="1800" b="0" i="1" u="none" strike="noStrike" cap="none">
                <a:solidFill>
                  <a:srgbClr val="000000"/>
                </a:solidFill>
                <a:latin typeface="Calibri"/>
                <a:ea typeface="Calibri"/>
                <a:cs typeface="Calibri"/>
                <a:sym typeface="Calibri"/>
              </a:rPr>
              <a:t>P </a:t>
            </a:r>
            <a:r>
              <a:rPr lang="en-US" sz="1800" b="0" i="0" u="none" strike="noStrike" cap="none">
                <a:solidFill>
                  <a:srgbClr val="000000"/>
                </a:solidFill>
                <a:latin typeface="Calibri"/>
                <a:ea typeface="Calibri"/>
                <a:cs typeface="Calibri"/>
                <a:sym typeface="Calibri"/>
              </a:rPr>
              <a:t>fails on input </a:t>
            </a:r>
            <a:r>
              <a:rPr lang="en-US" sz="1800" b="0" i="1" u="none" strike="noStrike" cap="none">
                <a:solidFill>
                  <a:srgbClr val="000000"/>
                </a:solidFill>
                <a:latin typeface="Calibri"/>
                <a:ea typeface="Calibri"/>
                <a:cs typeface="Calibri"/>
                <a:sym typeface="Calibri"/>
              </a:rPr>
              <a:t>d</a:t>
            </a:r>
            <a:r>
              <a:rPr lang="en-US" sz="1800" b="0" i="0" u="none" strike="noStrike" cap="none">
                <a:solidFill>
                  <a:srgbClr val="000000"/>
                </a:solidFill>
                <a:latin typeface="Calibri"/>
                <a:ea typeface="Calibri"/>
                <a:cs typeface="Calibri"/>
                <a:sym typeface="Calibri"/>
              </a:rPr>
              <a:t>. In other words, the actual outcome of executing </a:t>
            </a:r>
            <a:r>
              <a:rPr lang="en-US" sz="1800" b="0" i="1" u="none" strike="noStrike" cap="none">
                <a:solidFill>
                  <a:srgbClr val="000000"/>
                </a:solidFill>
                <a:latin typeface="Calibri"/>
                <a:ea typeface="Calibri"/>
                <a:cs typeface="Calibri"/>
                <a:sym typeface="Calibri"/>
              </a:rPr>
              <a:t>P </a:t>
            </a:r>
            <a:r>
              <a:rPr lang="en-US" sz="1800" b="0" i="0" u="none" strike="noStrike" cap="none">
                <a:solidFill>
                  <a:srgbClr val="000000"/>
                </a:solidFill>
                <a:latin typeface="Calibri"/>
                <a:ea typeface="Calibri"/>
                <a:cs typeface="Calibri"/>
                <a:sym typeface="Calibri"/>
              </a:rPr>
              <a:t>with input </a:t>
            </a:r>
            <a:r>
              <a:rPr lang="en-US" sz="1800" b="0" i="1" u="none" strike="noStrike" cap="none">
                <a:solidFill>
                  <a:srgbClr val="000000"/>
                </a:solidFill>
                <a:latin typeface="Calibri"/>
                <a:ea typeface="Calibri"/>
                <a:cs typeface="Calibri"/>
                <a:sym typeface="Calibri"/>
              </a:rPr>
              <a:t>d </a:t>
            </a:r>
            <a:r>
              <a:rPr lang="en-US" sz="1800" b="0" i="0" u="none" strike="noStrike" cap="none">
                <a:solidFill>
                  <a:srgbClr val="000000"/>
                </a:solidFill>
                <a:latin typeface="Calibri"/>
                <a:ea typeface="Calibri"/>
                <a:cs typeface="Calibri"/>
                <a:sym typeface="Calibri"/>
              </a:rPr>
              <a:t>is not the same as the expected outcome,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￢OK(</a:t>
            </a:r>
            <a:r>
              <a:rPr lang="en-US" sz="1800" b="1" i="1" u="none" strike="noStrike" cap="none">
                <a:solidFill>
                  <a:srgbClr val="000000"/>
                </a:solidFill>
                <a:latin typeface="Calibri"/>
                <a:ea typeface="Calibri"/>
                <a:cs typeface="Calibri"/>
                <a:sym typeface="Calibri"/>
              </a:rPr>
              <a:t>d</a:t>
            </a:r>
            <a:r>
              <a:rPr lang="en-US" sz="1800" b="1"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is true.</a:t>
            </a:r>
            <a:endParaRPr sz="1800" b="0" i="0" u="none" strike="noStrike" cap="none">
              <a:solidFill>
                <a:srgbClr val="000000"/>
              </a:solidFill>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VALID(</a:t>
            </a:r>
            <a:r>
              <a:rPr lang="en-US" sz="1800" b="1" i="1" u="none" strike="noStrike" cap="none">
                <a:solidFill>
                  <a:srgbClr val="000000"/>
                </a:solidFill>
                <a:latin typeface="Calibri"/>
                <a:ea typeface="Calibri"/>
                <a:cs typeface="Calibri"/>
                <a:sym typeface="Calibri"/>
              </a:rPr>
              <a:t>C</a:t>
            </a:r>
            <a:r>
              <a:rPr lang="en-US" sz="1800" b="1"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implies that there exists a complete set of test data </a:t>
            </a:r>
            <a:r>
              <a:rPr lang="en-US" sz="1800" b="0" i="1" u="none" strike="noStrike" cap="none">
                <a:solidFill>
                  <a:srgbClr val="000000"/>
                </a:solidFill>
                <a:latin typeface="Calibri"/>
                <a:ea typeface="Calibri"/>
                <a:cs typeface="Calibri"/>
                <a:sym typeface="Calibri"/>
              </a:rPr>
              <a:t>T </a:t>
            </a:r>
            <a:r>
              <a:rPr lang="en-US" sz="1800" b="0" i="0" u="none" strike="noStrike" cap="none">
                <a:solidFill>
                  <a:srgbClr val="000000"/>
                </a:solidFill>
                <a:latin typeface="Calibri"/>
                <a:ea typeface="Calibri"/>
                <a:cs typeface="Calibri"/>
                <a:sym typeface="Calibri"/>
              </a:rPr>
              <a:t>such that </a:t>
            </a:r>
            <a:r>
              <a:rPr lang="en-US" sz="1800" b="1" i="0" u="none" strike="noStrike" cap="none">
                <a:solidFill>
                  <a:srgbClr val="000000"/>
                </a:solidFill>
                <a:latin typeface="Calibri"/>
                <a:ea typeface="Calibri"/>
                <a:cs typeface="Calibri"/>
                <a:sym typeface="Calibri"/>
              </a:rPr>
              <a:t>￢SUCCESSFUL(</a:t>
            </a:r>
            <a:r>
              <a:rPr lang="en-US" sz="1800" b="1" i="1" u="none" strike="noStrike" cap="none">
                <a:solidFill>
                  <a:srgbClr val="000000"/>
                </a:solidFill>
                <a:latin typeface="Calibri"/>
                <a:ea typeface="Calibri"/>
                <a:cs typeface="Calibri"/>
                <a:sym typeface="Calibri"/>
              </a:rPr>
              <a:t>T</a:t>
            </a:r>
            <a:r>
              <a:rPr lang="en-US" sz="1800" b="1"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RELIABLE(</a:t>
            </a:r>
            <a:r>
              <a:rPr lang="en-US" sz="1800" b="1" i="1" u="none" strike="noStrike" cap="none">
                <a:solidFill>
                  <a:srgbClr val="000000"/>
                </a:solidFill>
                <a:latin typeface="Calibri"/>
                <a:ea typeface="Calibri"/>
                <a:cs typeface="Calibri"/>
                <a:sym typeface="Calibri"/>
              </a:rPr>
              <a:t>C</a:t>
            </a:r>
            <a:r>
              <a:rPr lang="en-US" sz="1800" b="1" i="0" u="none" strike="noStrike" cap="none">
                <a:solidFill>
                  <a:srgbClr val="000000"/>
                </a:solidFill>
                <a:latin typeface="Calibri"/>
                <a:ea typeface="Calibri"/>
                <a:cs typeface="Calibri"/>
                <a:sym typeface="Calibri"/>
              </a:rPr>
              <a:t>)</a:t>
            </a:r>
            <a:r>
              <a:rPr lang="en-US" sz="1800" b="0" i="0" u="none" strike="noStrike" cap="none">
                <a:solidFill>
                  <a:srgbClr val="000000"/>
                </a:solidFill>
                <a:latin typeface="Calibri"/>
                <a:ea typeface="Calibri"/>
                <a:cs typeface="Calibri"/>
                <a:sym typeface="Calibri"/>
              </a:rPr>
              <a:t> implies that if one complete test fails, all tests fail. However, this leads to a contradiction that there exists a complete test that is successfully executed.</a:t>
            </a:r>
            <a:endParaRPr sz="1800" b="0" i="0" u="none" strike="noStrike" cap="none">
              <a:solidFill>
                <a:srgbClr val="000000"/>
              </a:solidFill>
              <a:latin typeface="Arial"/>
              <a:ea typeface="Arial"/>
              <a:cs typeface="Arial"/>
              <a:sym typeface="Arial"/>
            </a:endParaRPr>
          </a:p>
        </p:txBody>
      </p:sp>
      <p:sp>
        <p:nvSpPr>
          <p:cNvPr id="141" name="Google Shape;141;p18"/>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Theory of Goodenough and Gerhart</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19"/>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7</a:t>
            </a:fld>
            <a:endParaRPr sz="1400" b="0" i="0" u="none" strike="noStrike" cap="none">
              <a:solidFill>
                <a:srgbClr val="000000"/>
              </a:solidFill>
              <a:latin typeface="Times New Roman"/>
              <a:ea typeface="Times New Roman"/>
              <a:cs typeface="Times New Roman"/>
              <a:sym typeface="Times New Roman"/>
            </a:endParaRPr>
          </a:p>
        </p:txBody>
      </p:sp>
      <p:sp>
        <p:nvSpPr>
          <p:cNvPr id="149" name="Google Shape;149;p19"/>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150" name="Google Shape;150;p19"/>
          <p:cNvSpPr/>
          <p:nvPr/>
        </p:nvSpPr>
        <p:spPr>
          <a:xfrm>
            <a:off x="214200" y="1295280"/>
            <a:ext cx="8569080" cy="406728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Finding a reliable and valid criterion enables to detect all faults with small set of test cases. However, this is impossible because of the following reasons.</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Faults in a program are unknown. A criterion is guaranteed to be both reliable and valid if it selects the entire input domain D. </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Neither reliability nor validity is preserved during the debugging process, where faults keep disappearing.</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If P is correct, Test selection criteria are reliable and valid. But if P is incorrect in general no way of knowing whether a criterion is ideal w/o knowing the errors in </a:t>
            </a:r>
            <a:r>
              <a:rPr lang="en-US" sz="1800" b="0" i="1" u="none" strike="noStrike" cap="none">
                <a:solidFill>
                  <a:srgbClr val="000000"/>
                </a:solidFill>
                <a:latin typeface="Calibri"/>
                <a:ea typeface="Calibri"/>
                <a:cs typeface="Calibri"/>
                <a:sym typeface="Calibri"/>
              </a:rPr>
              <a:t>P</a:t>
            </a:r>
            <a:r>
              <a:rPr lang="en-US"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p:txBody>
      </p:sp>
      <p:sp>
        <p:nvSpPr>
          <p:cNvPr id="151" name="Google Shape;151;p19"/>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Theory of Goodenough and Gerhart</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0"/>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8</a:t>
            </a:fld>
            <a:endParaRPr sz="1400" b="0" i="0" u="none" strike="noStrike" cap="none">
              <a:solidFill>
                <a:srgbClr val="000000"/>
              </a:solidFill>
              <a:latin typeface="Times New Roman"/>
              <a:ea typeface="Times New Roman"/>
              <a:cs typeface="Times New Roman"/>
              <a:sym typeface="Times New Roman"/>
            </a:endParaRPr>
          </a:p>
        </p:txBody>
      </p:sp>
      <p:sp>
        <p:nvSpPr>
          <p:cNvPr id="159" name="Google Shape;159;p20"/>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160" name="Google Shape;160;p20"/>
          <p:cNvSpPr/>
          <p:nvPr/>
        </p:nvSpPr>
        <p:spPr>
          <a:xfrm>
            <a:off x="214200" y="1295280"/>
            <a:ext cx="8569080" cy="518172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Program Errors</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Any approach to testing is based on </a:t>
            </a:r>
            <a:r>
              <a:rPr lang="en-US" sz="1800" b="1" i="0" u="none" strike="noStrike" cap="none">
                <a:solidFill>
                  <a:srgbClr val="000000"/>
                </a:solidFill>
                <a:latin typeface="Calibri"/>
                <a:ea typeface="Calibri"/>
                <a:cs typeface="Calibri"/>
                <a:sym typeface="Calibri"/>
              </a:rPr>
              <a:t>assumptions about the way program faults occur</a:t>
            </a:r>
            <a:r>
              <a:rPr lang="en-US" sz="1800" b="0"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Faults are due to two main reasons:</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Inadequate understanding of all </a:t>
            </a:r>
            <a:r>
              <a:rPr lang="en-US" sz="1800" b="1" i="0" u="none" strike="noStrike" cap="none">
                <a:solidFill>
                  <a:srgbClr val="000000"/>
                </a:solidFill>
                <a:latin typeface="Calibri"/>
                <a:ea typeface="Calibri"/>
                <a:cs typeface="Calibri"/>
                <a:sym typeface="Calibri"/>
              </a:rPr>
              <a:t>conditions</a:t>
            </a:r>
            <a:r>
              <a:rPr lang="en-US" sz="1800" b="0" i="0" u="none" strike="noStrike" cap="none">
                <a:solidFill>
                  <a:srgbClr val="000000"/>
                </a:solidFill>
                <a:latin typeface="Calibri"/>
                <a:ea typeface="Calibri"/>
                <a:cs typeface="Calibri"/>
                <a:sym typeface="Calibri"/>
              </a:rPr>
              <a:t> that a program must deal with.</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Failure to realize that certain combinations of conditions require special </a:t>
            </a:r>
            <a:r>
              <a:rPr lang="en-US" sz="1800" b="1" i="0" u="none" strike="noStrike" cap="none">
                <a:solidFill>
                  <a:srgbClr val="000000"/>
                </a:solidFill>
                <a:latin typeface="Calibri"/>
                <a:ea typeface="Calibri"/>
                <a:cs typeface="Calibri"/>
                <a:sym typeface="Calibri"/>
              </a:rPr>
              <a:t>care</a:t>
            </a:r>
            <a:r>
              <a:rPr lang="en-US"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Goodenough and Gerhart classify program faults as follows:</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Logic fault </a:t>
            </a:r>
            <a:r>
              <a:rPr lang="en-US" sz="1800" b="0" i="0" u="none" strike="noStrike" cap="none">
                <a:solidFill>
                  <a:srgbClr val="000000"/>
                </a:solidFill>
                <a:latin typeface="Calibri"/>
                <a:ea typeface="Calibri"/>
                <a:cs typeface="Calibri"/>
                <a:sym typeface="Calibri"/>
              </a:rPr>
              <a:t>(fault present in the program not because of the lack of the resource)</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Requirement fault </a:t>
            </a:r>
            <a:r>
              <a:rPr lang="en-US" sz="1800" b="0" i="0" u="none" strike="noStrike" cap="none">
                <a:solidFill>
                  <a:srgbClr val="000000"/>
                </a:solidFill>
                <a:latin typeface="Calibri"/>
                <a:ea typeface="Calibri"/>
                <a:cs typeface="Calibri"/>
                <a:sym typeface="Calibri"/>
              </a:rPr>
              <a:t>- Fault of capture the real requirement of the customer</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Design fault </a:t>
            </a:r>
            <a:r>
              <a:rPr lang="en-US" sz="1800" b="0" i="0" u="none" strike="noStrike" cap="none">
                <a:solidFill>
                  <a:srgbClr val="000000"/>
                </a:solidFill>
                <a:latin typeface="Calibri"/>
                <a:ea typeface="Calibri"/>
                <a:cs typeface="Calibri"/>
                <a:sym typeface="Calibri"/>
              </a:rPr>
              <a:t>- Failure to satisfy understood requirements</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Construction fault  </a:t>
            </a:r>
            <a:r>
              <a:rPr lang="en-US" sz="1800" b="0" i="0" u="none" strike="noStrike" cap="none">
                <a:solidFill>
                  <a:srgbClr val="000000"/>
                </a:solidFill>
                <a:latin typeface="Calibri"/>
                <a:ea typeface="Calibri"/>
                <a:cs typeface="Calibri"/>
                <a:sym typeface="Calibri"/>
              </a:rPr>
              <a:t>-  Failure to satisfy the design</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Performance fault </a:t>
            </a:r>
            <a:r>
              <a:rPr lang="en-US" sz="1800" b="0" i="0" u="none" strike="noStrike" cap="none">
                <a:solidFill>
                  <a:srgbClr val="000000"/>
                </a:solidFill>
                <a:latin typeface="Calibri"/>
                <a:ea typeface="Calibri"/>
                <a:cs typeface="Calibri"/>
                <a:sym typeface="Calibri"/>
              </a:rPr>
              <a:t>- leads to failure of the program to produce expected result within specified or desired resources limitation.</a:t>
            </a:r>
            <a:endParaRPr sz="1800" b="0" i="0" u="none" strike="noStrike" cap="none">
              <a:solidFill>
                <a:srgbClr val="000000"/>
              </a:solidFill>
              <a:latin typeface="Arial"/>
              <a:ea typeface="Arial"/>
              <a:cs typeface="Arial"/>
              <a:sym typeface="Arial"/>
            </a:endParaRPr>
          </a:p>
        </p:txBody>
      </p:sp>
      <p:sp>
        <p:nvSpPr>
          <p:cNvPr id="161" name="Google Shape;161;p20"/>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Theory of Goodenough and Gerhart</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21"/>
          <p:cNvSpPr txBox="1"/>
          <p:nvPr/>
        </p:nvSpPr>
        <p:spPr>
          <a:xfrm>
            <a:off x="6629400" y="641664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None/>
              </a:pPr>
              <a:t>9</a:t>
            </a:fld>
            <a:endParaRPr sz="1400" b="0" i="0" u="none" strike="noStrike" cap="none">
              <a:solidFill>
                <a:srgbClr val="000000"/>
              </a:solidFill>
              <a:latin typeface="Times New Roman"/>
              <a:ea typeface="Times New Roman"/>
              <a:cs typeface="Times New Roman"/>
              <a:sym typeface="Times New Roman"/>
            </a:endParaRPr>
          </a:p>
        </p:txBody>
      </p:sp>
      <p:sp>
        <p:nvSpPr>
          <p:cNvPr id="169" name="Google Shape;169;p21"/>
          <p:cNvSpPr txBox="1"/>
          <p:nvPr/>
        </p:nvSpPr>
        <p:spPr>
          <a:xfrm>
            <a:off x="1676520" y="6384960"/>
            <a:ext cx="5943240" cy="39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Cambria"/>
                <a:ea typeface="Cambria"/>
                <a:cs typeface="Cambria"/>
                <a:sym typeface="Cambria"/>
              </a:rPr>
              <a:t>Software Engineering II (Design, Verification and Validation)</a:t>
            </a:r>
            <a:endParaRPr sz="1400" b="0" i="0" u="none" strike="noStrike" cap="none">
              <a:solidFill>
                <a:srgbClr val="000000"/>
              </a:solidFill>
              <a:latin typeface="Times New Roman"/>
              <a:ea typeface="Times New Roman"/>
              <a:cs typeface="Times New Roman"/>
              <a:sym typeface="Times New Roman"/>
            </a:endParaRPr>
          </a:p>
        </p:txBody>
      </p:sp>
      <p:sp>
        <p:nvSpPr>
          <p:cNvPr id="170" name="Google Shape;170;p21"/>
          <p:cNvSpPr/>
          <p:nvPr/>
        </p:nvSpPr>
        <p:spPr>
          <a:xfrm>
            <a:off x="214200" y="1295280"/>
            <a:ext cx="8569080" cy="489024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Sources of Faults </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Missing control-flow paths </a:t>
            </a:r>
            <a:r>
              <a:rPr lang="en-US" sz="1800" b="0" i="0" u="none" strike="noStrike" cap="none">
                <a:solidFill>
                  <a:srgbClr val="000000"/>
                </a:solidFill>
                <a:latin typeface="Calibri"/>
                <a:ea typeface="Calibri"/>
                <a:cs typeface="Calibri"/>
                <a:sym typeface="Calibri"/>
              </a:rPr>
              <a:t>- A path may be missing from a program if we fail to identify a condition and specify a path to handle that condition (division by zero)</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Inappropriate path selection</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 program execute an Inappropriate path </a:t>
            </a: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 if a condition is expressed incorrectly</a:t>
            </a:r>
            <a:endParaRPr sz="1800" b="0" i="0" u="none" strike="noStrike" cap="none">
              <a:solidFill>
                <a:srgbClr val="000000"/>
              </a:solidFill>
              <a:latin typeface="Arial"/>
              <a:ea typeface="Arial"/>
              <a:cs typeface="Arial"/>
              <a:sym typeface="Arial"/>
            </a:endParaRPr>
          </a:p>
          <a:p>
            <a:pPr marL="285840" marR="0" lvl="0" indent="-285480" algn="l" rtl="0">
              <a:lnSpc>
                <a:spcPct val="150000"/>
              </a:lnSpc>
              <a:spcBef>
                <a:spcPts val="0"/>
              </a:spcBef>
              <a:spcAft>
                <a:spcPts val="0"/>
              </a:spcAft>
              <a:buClr>
                <a:srgbClr val="000000"/>
              </a:buClr>
              <a:buSzPts val="1800"/>
              <a:buFont typeface="Noto Sans Symbols"/>
              <a:buChar char="▪"/>
            </a:pPr>
            <a:r>
              <a:rPr lang="en-US" sz="1800" b="1" i="0" u="none" strike="noStrike" cap="none">
                <a:solidFill>
                  <a:srgbClr val="000000"/>
                </a:solidFill>
                <a:latin typeface="Calibri"/>
                <a:ea typeface="Calibri"/>
                <a:cs typeface="Calibri"/>
                <a:sym typeface="Calibri"/>
              </a:rPr>
              <a:t>Inappropriate or missing action</a:t>
            </a:r>
            <a:endParaRPr sz="1800" b="0" i="0" u="none" strike="noStrike" cap="none">
              <a:solidFill>
                <a:srgbClr val="000000"/>
              </a:solidFill>
              <a:latin typeface="Arial"/>
              <a:ea typeface="Arial"/>
              <a:cs typeface="Arial"/>
              <a:sym typeface="Arial"/>
            </a:endParaRPr>
          </a:p>
          <a:p>
            <a:pPr marL="743040" marR="0" lvl="1" indent="-285480" algn="l" rtl="0">
              <a:lnSpc>
                <a:spcPct val="15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Calculate a value using a method that does not necessarily give the correct result (Ex. Desired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 X=X*W , The Actual </a:t>
            </a:r>
            <a:r>
              <a:rPr lang="en-US" sz="1800" b="0" i="0" u="none" strike="noStrike" cap="none">
                <a:solidFill>
                  <a:srgbClr val="000000"/>
                </a:solidFill>
                <a:latin typeface="Noto Sans Symbols"/>
                <a:ea typeface="Noto Sans Symbols"/>
                <a:cs typeface="Noto Sans Symbols"/>
                <a:sym typeface="Noto Sans Symbols"/>
              </a:rPr>
              <a:t>🡪</a:t>
            </a:r>
            <a:r>
              <a:rPr lang="en-US" sz="1800" b="0" i="0" u="none" strike="noStrike" cap="none">
                <a:solidFill>
                  <a:srgbClr val="000000"/>
                </a:solidFill>
                <a:latin typeface="Calibri"/>
                <a:ea typeface="Calibri"/>
                <a:cs typeface="Calibri"/>
                <a:sym typeface="Calibri"/>
              </a:rPr>
              <a:t> X=X+W , X= 1.5 , W=3) , Failing to assign a value to a variable or Calling a function with the wrong argument.</a:t>
            </a:r>
            <a:endParaRPr sz="1800" b="0" i="0" u="none" strike="noStrike" cap="none">
              <a:solidFill>
                <a:srgbClr val="000000"/>
              </a:solidFill>
              <a:latin typeface="Arial"/>
              <a:ea typeface="Arial"/>
              <a:cs typeface="Arial"/>
              <a:sym typeface="Arial"/>
            </a:endParaRPr>
          </a:p>
        </p:txBody>
      </p:sp>
      <p:sp>
        <p:nvSpPr>
          <p:cNvPr id="171" name="Google Shape;171;p21"/>
          <p:cNvSpPr/>
          <p:nvPr/>
        </p:nvSpPr>
        <p:spPr>
          <a:xfrm>
            <a:off x="214200" y="609480"/>
            <a:ext cx="8569080" cy="5472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0000" tIns="45000" rIns="90000" bIns="45000" anchor="t" anchorCtr="0">
            <a:noAutofit/>
          </a:bodyPr>
          <a:lstStyle/>
          <a:p>
            <a:pPr marL="343080" marR="0" lvl="0" indent="-342720" algn="just" rtl="0">
              <a:lnSpc>
                <a:spcPct val="100000"/>
              </a:lnSpc>
              <a:spcBef>
                <a:spcPts val="0"/>
              </a:spcBef>
              <a:spcAft>
                <a:spcPts val="0"/>
              </a:spcAft>
              <a:buNone/>
            </a:pPr>
            <a:r>
              <a:rPr lang="en-US" sz="3000" b="1" i="0" u="none" strike="noStrike" cap="none">
                <a:solidFill>
                  <a:srgbClr val="0000FF"/>
                </a:solidFill>
                <a:latin typeface="Garamond"/>
                <a:ea typeface="Garamond"/>
                <a:cs typeface="Garamond"/>
                <a:sym typeface="Garamond"/>
              </a:rPr>
              <a:t>Theory of Goodenough and Gerhart</a:t>
            </a:r>
            <a:endParaRPr sz="1800" b="0" i="0" u="none" strike="noStrike" cap="none">
              <a:solidFill>
                <a:srgbClr val="000000"/>
              </a:solidFill>
              <a:latin typeface="Arial"/>
              <a:ea typeface="Arial"/>
              <a:cs typeface="Arial"/>
              <a:sym typeface="Arial"/>
            </a:endParaRPr>
          </a:p>
        </p:txBody>
      </p:sp>
      <p:pic>
        <p:nvPicPr>
          <p:cNvPr id="172" name="Google Shape;172;p21"/>
          <p:cNvPicPr preferRelativeResize="0"/>
          <p:nvPr/>
        </p:nvPicPr>
        <p:blipFill rotWithShape="1">
          <a:blip r:embed="rId3">
            <a:alphaModFix/>
          </a:blip>
          <a:srcRect/>
          <a:stretch/>
        </p:blipFill>
        <p:spPr>
          <a:xfrm>
            <a:off x="5029200" y="2578320"/>
            <a:ext cx="3719880" cy="161208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2566</Words>
  <PresentationFormat>On-screen Show (4:3)</PresentationFormat>
  <Paragraphs>230</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Times New Roman</vt:lpstr>
      <vt:lpstr>Cambria</vt:lpstr>
      <vt:lpstr>Noto Sans Symbols</vt:lpstr>
      <vt:lpstr>Garamond</vt:lpstr>
      <vt:lpstr>Courgette</vt:lpstr>
      <vt:lpstr>Arimo</vt:lpstr>
      <vt:lpstr>Raleway</vt:lpstr>
      <vt:lpstr>Lato</vt:lpstr>
      <vt:lpstr>Streamline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hp</cp:lastModifiedBy>
  <cp:revision>3</cp:revision>
  <dcterms:modified xsi:type="dcterms:W3CDTF">2020-03-25T09:26:02Z</dcterms:modified>
</cp:coreProperties>
</file>