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embeddedFontLst>
    <p:embeddedFont>
      <p:font typeface="Lato" charset="0"/>
      <p:regular r:id="rId31"/>
      <p:bold r:id="rId32"/>
      <p:italic r:id="rId33"/>
      <p:boldItalic r:id="rId34"/>
    </p:embeddedFont>
    <p:embeddedFont>
      <p:font typeface="Calibri" pitchFamily="34" charset="0"/>
      <p:regular r:id="rId35"/>
      <p:bold r:id="rId36"/>
      <p:italic r:id="rId37"/>
      <p:boldItalic r:id="rId38"/>
    </p:embeddedFont>
    <p:embeddedFont>
      <p:font typeface="Cambria" pitchFamily="18" charset="0"/>
      <p:regular r:id="rId39"/>
      <p:bold r:id="rId40"/>
      <p:italic r:id="rId41"/>
      <p:boldItalic r:id="rId42"/>
    </p:embeddedFont>
    <p:embeddedFont>
      <p:font typeface="Garamond" pitchFamily="18" charset="0"/>
      <p:regular r:id="rId43"/>
      <p:bold r:id="rId44"/>
      <p:italic r:id="rId45"/>
    </p:embeddedFont>
    <p:embeddedFont>
      <p:font typeface="Raleway"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53" d="100"/>
          <a:sy n="53" d="100"/>
        </p:scale>
        <p:origin x="-84" y="-31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5" name="Google Shape;9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188" name="Google Shape;188;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r>
              <a:rPr lang="en-US" sz="100">
                <a:solidFill>
                  <a:schemeClr val="dk1"/>
                </a:solidFill>
                <a:latin typeface="Calibri"/>
                <a:ea typeface="Calibri"/>
                <a:cs typeface="Calibri"/>
                <a:sym typeface="Calibri"/>
              </a:rPr>
              <a:t>TD Integration – used in order to simulate the behavior of the lower level modules that are not integrated yet. </a:t>
            </a:r>
            <a:endParaRPr/>
          </a:p>
          <a:p>
            <a:pPr marL="0" marR="0" lvl="0" indent="0" algn="l" rtl="0">
              <a:lnSpc>
                <a:spcPct val="100000"/>
              </a:lnSpc>
              <a:spcBef>
                <a:spcPts val="0"/>
              </a:spcBef>
              <a:spcAft>
                <a:spcPts val="0"/>
              </a:spcAft>
              <a:buClr>
                <a:schemeClr val="dk1"/>
              </a:buClr>
              <a:buSzPts val="100"/>
              <a:buFont typeface="Calibri"/>
              <a:buNone/>
            </a:pPr>
            <a:r>
              <a:rPr lang="en-US" sz="100">
                <a:solidFill>
                  <a:schemeClr val="dk1"/>
                </a:solidFill>
                <a:latin typeface="Calibri"/>
                <a:ea typeface="Calibri"/>
                <a:cs typeface="Calibri"/>
                <a:sym typeface="Calibri"/>
              </a:rPr>
              <a:t>Stubs: are modules that are used as a temporary replacement for the called module and gives the same out put as the called modules.</a:t>
            </a:r>
            <a:endParaRPr/>
          </a:p>
          <a:p>
            <a:pPr marL="0" marR="0" lvl="0" indent="0" algn="l" rtl="0">
              <a:lnSpc>
                <a:spcPct val="100000"/>
              </a:lnSpc>
              <a:spcBef>
                <a:spcPts val="0"/>
              </a:spcBef>
              <a:spcAft>
                <a:spcPts val="0"/>
              </a:spcAft>
              <a:buClr>
                <a:schemeClr val="dk1"/>
              </a:buClr>
              <a:buSzPts val="100"/>
              <a:buFont typeface="Calibri"/>
              <a:buNone/>
            </a:pPr>
            <a:r>
              <a:rPr lang="en-US" sz="100">
                <a:solidFill>
                  <a:schemeClr val="dk1"/>
                </a:solidFill>
                <a:latin typeface="Calibri"/>
                <a:ea typeface="Calibri"/>
                <a:cs typeface="Calibri"/>
                <a:sym typeface="Calibri"/>
              </a:rPr>
              <a:t>Stubs are also used when the software needs to interact w/ the external system.</a:t>
            </a:r>
            <a:endParaRPr/>
          </a:p>
          <a:p>
            <a:pPr marL="0" marR="0" lvl="0" indent="0" algn="l" rtl="0">
              <a:lnSpc>
                <a:spcPct val="100000"/>
              </a:lnSpc>
              <a:spcBef>
                <a:spcPts val="0"/>
              </a:spcBef>
              <a:spcAft>
                <a:spcPts val="0"/>
              </a:spcAft>
              <a:buClr>
                <a:schemeClr val="dk1"/>
              </a:buClr>
              <a:buSzPts val="100"/>
              <a:buFont typeface="Calibri"/>
              <a:buNone/>
            </a:pPr>
            <a:r>
              <a:rPr lang="en-US" sz="100">
                <a:solidFill>
                  <a:schemeClr val="dk1"/>
                </a:solidFill>
                <a:latin typeface="Calibri"/>
                <a:ea typeface="Calibri"/>
                <a:cs typeface="Calibri"/>
                <a:sym typeface="Calibri"/>
              </a:rPr>
              <a:t>Regression Test- Previously Tested and Functioning software works fine after integrating it with other systems/modules.</a:t>
            </a:r>
            <a:endParaRPr sz="100">
              <a:solidFill>
                <a:schemeClr val="dk1"/>
              </a:solidFill>
              <a:latin typeface="Calibri"/>
              <a:ea typeface="Calibri"/>
              <a:cs typeface="Calibri"/>
              <a:sym typeface="Calibri"/>
            </a:endParaRPr>
          </a:p>
        </p:txBody>
      </p:sp>
      <p:sp>
        <p:nvSpPr>
          <p:cNvPr id="198" name="Google Shape;198;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215" name="Google Shape;215;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229" name="Google Shape;229;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239" name="Google Shape;239;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252" name="Google Shape;252;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262" name="Google Shape;262;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272" name="Google Shape;27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282" name="Google Shape;282;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r>
              <a:rPr lang="en-US" sz="100">
                <a:solidFill>
                  <a:schemeClr val="dk1"/>
                </a:solidFill>
                <a:latin typeface="Calibri"/>
                <a:ea typeface="Calibri"/>
                <a:cs typeface="Calibri"/>
                <a:sym typeface="Calibri"/>
              </a:rPr>
              <a:t>Diagnostic Test - imbedded in the basic input – output system (BIOS) component and are executed automatically whenever the system powers up. Performed </a:t>
            </a:r>
            <a:r>
              <a:rPr lang="en-US" sz="1200" b="0" i="0" u="none" strike="noStrike">
                <a:solidFill>
                  <a:schemeClr val="dk1"/>
                </a:solidFill>
                <a:latin typeface="Calibri"/>
                <a:ea typeface="Calibri"/>
                <a:cs typeface="Calibri"/>
                <a:sym typeface="Calibri"/>
              </a:rPr>
              <a:t>as a kind of sanity test of the hardware module. Sanity Test – run- through test to make sure functionalities are preserved roughly.</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Electrostatic discharge test – sudden flow of electricity b/n  charged objects.</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Electromagnetic emission test – no excessive radiation</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Thermal – the system can stand temperature and humidity changes.</a:t>
            </a:r>
            <a:endParaRPr/>
          </a:p>
          <a:p>
            <a:pPr marL="0" marR="0" lvl="1" indent="0" algn="l" rtl="0">
              <a:lnSpc>
                <a:spcPct val="100000"/>
              </a:lnSpc>
              <a:spcBef>
                <a:spcPts val="0"/>
              </a:spcBef>
              <a:spcAft>
                <a:spcPts val="0"/>
              </a:spcAft>
              <a:buClr>
                <a:schemeClr val="dk1"/>
              </a:buClr>
              <a:buSzPts val="1200"/>
              <a:buFont typeface="Calibri"/>
              <a:buNone/>
            </a:pPr>
            <a:r>
              <a:rPr lang="en-US"/>
              <a:t>Equipment Handling and Packaging Test – Ensures the products robustness for shipping and packaging.</a:t>
            </a:r>
            <a:endParaRPr/>
          </a:p>
          <a:p>
            <a:pPr marL="0" marR="0" lvl="1" indent="0" algn="l" rtl="0">
              <a:lnSpc>
                <a:spcPct val="100000"/>
              </a:lnSpc>
              <a:spcBef>
                <a:spcPts val="0"/>
              </a:spcBef>
              <a:spcAft>
                <a:spcPts val="0"/>
              </a:spcAft>
              <a:buClr>
                <a:schemeClr val="dk1"/>
              </a:buClr>
              <a:buSzPts val="1200"/>
              <a:buFont typeface="Calibri"/>
              <a:buNone/>
            </a:pPr>
            <a:r>
              <a:rPr lang="en-US"/>
              <a:t>Acoustic Test – is the machines Decibel tolerable?</a:t>
            </a:r>
            <a:endParaRPr/>
          </a:p>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292" name="Google Shape;292;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105" name="Google Shape;105;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302" name="Google Shape;302;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312" name="Google Shape;312;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323" name="Google Shape;323;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334" name="Google Shape;334;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r>
              <a:rPr lang="en-US" sz="100">
                <a:solidFill>
                  <a:schemeClr val="dk1"/>
                </a:solidFill>
                <a:latin typeface="Calibri"/>
                <a:ea typeface="Calibri"/>
                <a:cs typeface="Calibri"/>
                <a:sym typeface="Calibri"/>
              </a:rPr>
              <a:t>Internal Interface – connection Inside the computer’s cabinet</a:t>
            </a:r>
            <a:endParaRPr/>
          </a:p>
          <a:p>
            <a:pPr marL="0" marR="0" lvl="0" indent="0" algn="l" rtl="0">
              <a:lnSpc>
                <a:spcPct val="100000"/>
              </a:lnSpc>
              <a:spcBef>
                <a:spcPts val="0"/>
              </a:spcBef>
              <a:spcAft>
                <a:spcPts val="0"/>
              </a:spcAft>
              <a:buClr>
                <a:schemeClr val="dk1"/>
              </a:buClr>
              <a:buSzPts val="100"/>
              <a:buFont typeface="Calibri"/>
              <a:buNone/>
            </a:pPr>
            <a:r>
              <a:rPr lang="en-US" sz="100">
                <a:solidFill>
                  <a:schemeClr val="dk1"/>
                </a:solidFill>
                <a:latin typeface="Calibri"/>
                <a:ea typeface="Calibri"/>
                <a:cs typeface="Calibri"/>
                <a:sym typeface="Calibri"/>
              </a:rPr>
              <a:t>External Interface – a connection to the LAN side of the router.</a:t>
            </a:r>
            <a:endParaRPr sz="100">
              <a:solidFill>
                <a:schemeClr val="dk1"/>
              </a:solidFill>
              <a:latin typeface="Calibri"/>
              <a:ea typeface="Calibri"/>
              <a:cs typeface="Calibri"/>
              <a:sym typeface="Calibri"/>
            </a:endParaRPr>
          </a:p>
        </p:txBody>
      </p:sp>
      <p:sp>
        <p:nvSpPr>
          <p:cNvPr id="345" name="Google Shape;345;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r>
              <a:rPr lang="en-US" sz="100">
                <a:solidFill>
                  <a:schemeClr val="dk1"/>
                </a:solidFill>
                <a:latin typeface="Calibri"/>
                <a:ea typeface="Calibri"/>
                <a:cs typeface="Calibri"/>
                <a:sym typeface="Calibri"/>
              </a:rPr>
              <a:t>Wrapper – function that used to call another routine w/ additional functionality</a:t>
            </a:r>
            <a:endParaRPr/>
          </a:p>
          <a:p>
            <a:pPr marL="0" marR="0" lvl="0" indent="0" algn="l" rtl="0">
              <a:lnSpc>
                <a:spcPct val="100000"/>
              </a:lnSpc>
              <a:spcBef>
                <a:spcPts val="0"/>
              </a:spcBef>
              <a:spcAft>
                <a:spcPts val="0"/>
              </a:spcAft>
              <a:buClr>
                <a:schemeClr val="dk1"/>
              </a:buClr>
              <a:buSzPts val="100"/>
              <a:buFont typeface="Calibri"/>
              <a:buNone/>
            </a:pPr>
            <a:r>
              <a:rPr lang="en-US" sz="100">
                <a:solidFill>
                  <a:schemeClr val="dk1"/>
                </a:solidFill>
                <a:latin typeface="Calibri"/>
                <a:ea typeface="Calibri"/>
                <a:cs typeface="Calibri"/>
                <a:sym typeface="Calibri"/>
              </a:rPr>
              <a:t>Glue – Glue Code🡪 used to adapt different parts of incompatible software.</a:t>
            </a:r>
            <a:endParaRPr/>
          </a:p>
          <a:p>
            <a:pPr marL="0" marR="0" lvl="0" indent="0" algn="l" rtl="0">
              <a:lnSpc>
                <a:spcPct val="100000"/>
              </a:lnSpc>
              <a:spcBef>
                <a:spcPts val="0"/>
              </a:spcBef>
              <a:spcAft>
                <a:spcPts val="0"/>
              </a:spcAft>
              <a:buClr>
                <a:schemeClr val="dk1"/>
              </a:buClr>
              <a:buSzPts val="100"/>
              <a:buFont typeface="Calibri"/>
              <a:buNone/>
            </a:pPr>
            <a:r>
              <a:rPr lang="en-US" sz="100">
                <a:solidFill>
                  <a:schemeClr val="dk1"/>
                </a:solidFill>
                <a:latin typeface="Calibri"/>
                <a:ea typeface="Calibri"/>
                <a:cs typeface="Calibri"/>
                <a:sym typeface="Calibri"/>
              </a:rPr>
              <a:t>            Does not add any functionality.</a:t>
            </a:r>
            <a:endParaRPr/>
          </a:p>
          <a:p>
            <a:pPr marL="0" marR="0" lvl="0" indent="0" algn="l" rtl="0">
              <a:lnSpc>
                <a:spcPct val="100000"/>
              </a:lnSpc>
              <a:spcBef>
                <a:spcPts val="0"/>
              </a:spcBef>
              <a:spcAft>
                <a:spcPts val="0"/>
              </a:spcAft>
              <a:buClr>
                <a:schemeClr val="dk1"/>
              </a:buClr>
              <a:buSzPts val="100"/>
              <a:buFont typeface="Calibri"/>
              <a:buNone/>
            </a:pPr>
            <a:r>
              <a:rPr lang="en-US" sz="100">
                <a:solidFill>
                  <a:schemeClr val="dk1"/>
                </a:solidFill>
                <a:latin typeface="Calibri"/>
                <a:ea typeface="Calibri"/>
                <a:cs typeface="Calibri"/>
                <a:sym typeface="Calibri"/>
              </a:rPr>
              <a:t>Tailoring – adding elements to OTS w/ the intention of enhancement</a:t>
            </a:r>
            <a:endParaRPr sz="100">
              <a:solidFill>
                <a:schemeClr val="dk1"/>
              </a:solidFill>
              <a:latin typeface="Calibri"/>
              <a:ea typeface="Calibri"/>
              <a:cs typeface="Calibri"/>
              <a:sym typeface="Calibri"/>
            </a:endParaRPr>
          </a:p>
        </p:txBody>
      </p:sp>
      <p:sp>
        <p:nvSpPr>
          <p:cNvPr id="355" name="Google Shape;355;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r>
              <a:rPr lang="en-US" sz="100">
                <a:solidFill>
                  <a:schemeClr val="dk1"/>
                </a:solidFill>
                <a:latin typeface="Calibri"/>
                <a:ea typeface="Calibri"/>
                <a:cs typeface="Calibri"/>
                <a:sym typeface="Calibri"/>
              </a:rPr>
              <a:t>Black Box Component Testing - </a:t>
            </a:r>
            <a:endParaRPr sz="100">
              <a:solidFill>
                <a:schemeClr val="dk1"/>
              </a:solidFill>
              <a:latin typeface="Calibri"/>
              <a:ea typeface="Calibri"/>
              <a:cs typeface="Calibri"/>
              <a:sym typeface="Calibri"/>
            </a:endParaRPr>
          </a:p>
        </p:txBody>
      </p:sp>
      <p:sp>
        <p:nvSpPr>
          <p:cNvPr id="365" name="Google Shape;365;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r>
              <a:rPr lang="en-US" sz="100">
                <a:solidFill>
                  <a:schemeClr val="dk1"/>
                </a:solidFill>
                <a:latin typeface="Calibri"/>
                <a:ea typeface="Calibri"/>
                <a:cs typeface="Calibri"/>
                <a:sym typeface="Calibri"/>
              </a:rPr>
              <a:t>Built in Self Test or Built in Testing permits a machine to test its self</a:t>
            </a:r>
            <a:endParaRPr/>
          </a:p>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375" name="Google Shape;375;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115" name="Google Shape;11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Procedure call Interface – (RMI) A procedure in one module calls a procedure in another module. The caller passes on control to the called module. The caller can pass data to the called procedure, and the called procedure can pass data to the caller while returning control back to the caller.</a:t>
            </a:r>
            <a:endParaRPr/>
          </a:p>
          <a:p>
            <a:pPr marL="0" lvl="0" indent="0" algn="l" rtl="0">
              <a:spcBef>
                <a:spcPts val="0"/>
              </a:spcBef>
              <a:spcAft>
                <a:spcPts val="0"/>
              </a:spcAft>
              <a:buNone/>
            </a:pPr>
            <a:endParaRPr sz="100">
              <a:solidFill>
                <a:schemeClr val="dk1"/>
              </a:solidFill>
              <a:latin typeface="Calibri"/>
              <a:ea typeface="Calibri"/>
              <a:cs typeface="Calibri"/>
              <a:sym typeface="Calibri"/>
            </a:endParaRPr>
          </a:p>
          <a:p>
            <a:pPr marL="0" lvl="0" indent="0" algn="l" rtl="0">
              <a:spcBef>
                <a:spcPts val="0"/>
              </a:spcBef>
              <a:spcAft>
                <a:spcPts val="0"/>
              </a:spcAft>
              <a:buNone/>
            </a:pPr>
            <a:r>
              <a:rPr lang="en-US" sz="100">
                <a:solidFill>
                  <a:schemeClr val="dk1"/>
                </a:solidFill>
                <a:latin typeface="Calibri"/>
                <a:ea typeface="Calibri"/>
                <a:cs typeface="Calibri"/>
                <a:sym typeface="Calibri"/>
              </a:rPr>
              <a:t>Shared Memory Interface </a:t>
            </a:r>
            <a:endParaRPr/>
          </a:p>
          <a:p>
            <a:pPr marL="0" lvl="0" indent="0" algn="l" rtl="0">
              <a:spcBef>
                <a:spcPts val="0"/>
              </a:spcBef>
              <a:spcAft>
                <a:spcPts val="0"/>
              </a:spcAft>
              <a:buNone/>
            </a:pPr>
            <a:r>
              <a:rPr lang="en-US" sz="100">
                <a:solidFill>
                  <a:schemeClr val="dk1"/>
                </a:solidFill>
                <a:latin typeface="Calibri"/>
                <a:ea typeface="Calibri"/>
                <a:cs typeface="Calibri"/>
                <a:sym typeface="Calibri"/>
              </a:rPr>
              <a:t>	memory shared b/n two modules. </a:t>
            </a:r>
            <a:r>
              <a:rPr lang="en-US" sz="1200" b="0" i="0" u="none" strike="noStrike">
                <a:solidFill>
                  <a:schemeClr val="dk1"/>
                </a:solidFill>
                <a:latin typeface="Calibri"/>
                <a:ea typeface="Calibri"/>
                <a:cs typeface="Calibri"/>
                <a:sym typeface="Calibri"/>
              </a:rPr>
              <a:t>Data are written into the memory block by one module and are read from the block by the other.</a:t>
            </a:r>
            <a:endParaRPr/>
          </a:p>
          <a:p>
            <a:pPr marL="0" lvl="0" indent="0" algn="l" rtl="0">
              <a:spcBef>
                <a:spcPts val="0"/>
              </a:spcBef>
              <a:spcAft>
                <a:spcPts val="0"/>
              </a:spcAft>
              <a:buNone/>
            </a:pPr>
            <a:endParaRPr sz="100">
              <a:solidFill>
                <a:schemeClr val="dk1"/>
              </a:solidFill>
              <a:latin typeface="Calibri"/>
              <a:ea typeface="Calibri"/>
              <a:cs typeface="Calibri"/>
              <a:sym typeface="Calibri"/>
            </a:endParaRPr>
          </a:p>
          <a:p>
            <a:pPr marL="0" lvl="0" indent="0" algn="l" rtl="0">
              <a:spcBef>
                <a:spcPts val="0"/>
              </a:spcBef>
              <a:spcAft>
                <a:spcPts val="0"/>
              </a:spcAft>
              <a:buNone/>
            </a:pPr>
            <a:r>
              <a:rPr lang="en-US" sz="100">
                <a:solidFill>
                  <a:schemeClr val="dk1"/>
                </a:solidFill>
                <a:latin typeface="Calibri"/>
                <a:ea typeface="Calibri"/>
                <a:cs typeface="Calibri"/>
                <a:sym typeface="Calibri"/>
              </a:rPr>
              <a:t>Message Passing Interface </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One module prepares a message by initializing the fields of a data structure and sending the message to another module. This form of module interaction is common in client–server-based systems and web-based systems.</a:t>
            </a:r>
            <a:endParaRPr sz="100">
              <a:solidFill>
                <a:schemeClr val="dk1"/>
              </a:solidFill>
              <a:latin typeface="Calibri"/>
              <a:ea typeface="Calibri"/>
              <a:cs typeface="Calibri"/>
              <a:sym typeface="Calibri"/>
            </a:endParaRPr>
          </a:p>
        </p:txBody>
      </p:sp>
      <p:sp>
        <p:nvSpPr>
          <p:cNvPr id="125" name="Google Shape;125;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r>
              <a:rPr lang="en-US" sz="100">
                <a:solidFill>
                  <a:schemeClr val="dk1"/>
                </a:solidFill>
                <a:latin typeface="Calibri"/>
                <a:ea typeface="Calibri"/>
                <a:cs typeface="Calibri"/>
                <a:sym typeface="Calibri"/>
              </a:rPr>
              <a:t>Construction Error- Interface Variation mismatch b/n .h file and .cpp file or inappropriate use of headers</a:t>
            </a:r>
            <a:endParaRPr/>
          </a:p>
          <a:p>
            <a:pPr marL="0" marR="0" lvl="0" indent="0" algn="l" rtl="0">
              <a:lnSpc>
                <a:spcPct val="100000"/>
              </a:lnSpc>
              <a:spcBef>
                <a:spcPts val="0"/>
              </a:spcBef>
              <a:spcAft>
                <a:spcPts val="0"/>
              </a:spcAft>
              <a:buClr>
                <a:schemeClr val="dk1"/>
              </a:buClr>
              <a:buSzPts val="100"/>
              <a:buFont typeface="Calibri"/>
              <a:buNone/>
            </a:pPr>
            <a:r>
              <a:rPr lang="en-US" sz="100">
                <a:solidFill>
                  <a:schemeClr val="dk1"/>
                </a:solidFill>
                <a:latin typeface="Calibri"/>
                <a:ea typeface="Calibri"/>
                <a:cs typeface="Calibri"/>
                <a:sym typeface="Calibri"/>
              </a:rPr>
              <a:t>Inadequate functionality – implicit assumptions about the other functionality</a:t>
            </a:r>
            <a:endParaRPr/>
          </a:p>
          <a:p>
            <a:pPr marL="0" marR="0" lvl="0" indent="0" algn="l" rtl="0">
              <a:lnSpc>
                <a:spcPct val="100000"/>
              </a:lnSpc>
              <a:spcBef>
                <a:spcPts val="0"/>
              </a:spcBef>
              <a:spcAft>
                <a:spcPts val="0"/>
              </a:spcAft>
              <a:buClr>
                <a:schemeClr val="dk1"/>
              </a:buClr>
              <a:buSzPts val="100"/>
              <a:buFont typeface="Calibri"/>
              <a:buNone/>
            </a:pPr>
            <a:r>
              <a:rPr lang="en-US" sz="100">
                <a:solidFill>
                  <a:schemeClr val="dk1"/>
                </a:solidFill>
                <a:latin typeface="Calibri"/>
                <a:ea typeface="Calibri"/>
                <a:cs typeface="Calibri"/>
                <a:sym typeface="Calibri"/>
              </a:rPr>
              <a:t>Misuse of Interface  - parameters type variation, number variation ….</a:t>
            </a:r>
            <a:endParaRPr/>
          </a:p>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135" name="Google Shape;135;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r>
              <a:rPr lang="en-US" sz="100">
                <a:solidFill>
                  <a:schemeClr val="dk1"/>
                </a:solidFill>
                <a:latin typeface="Calibri"/>
                <a:ea typeface="Calibri"/>
                <a:cs typeface="Calibri"/>
                <a:sym typeface="Calibri"/>
              </a:rPr>
              <a:t>Inter System Testing (Interoperability Testing)– To ensure interconnection b/n application works correctly. Between independently tested systems</a:t>
            </a:r>
            <a:endParaRPr sz="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
              <a:buFont typeface="Calibri"/>
              <a:buNone/>
            </a:pPr>
            <a:r>
              <a:rPr lang="en-US" sz="100">
                <a:solidFill>
                  <a:schemeClr val="dk1"/>
                </a:solidFill>
                <a:latin typeface="Calibri"/>
                <a:ea typeface="Calibri"/>
                <a:cs typeface="Calibri"/>
                <a:sym typeface="Calibri"/>
              </a:rPr>
              <a:t>Intra System Testing – Between units in a module</a:t>
            </a:r>
            <a:endParaRPr/>
          </a:p>
        </p:txBody>
      </p:sp>
      <p:sp>
        <p:nvSpPr>
          <p:cNvPr id="147" name="Google Shape;147;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157" name="Google Shape;15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r>
              <a:rPr lang="en-US" sz="100">
                <a:solidFill>
                  <a:schemeClr val="dk1"/>
                </a:solidFill>
                <a:latin typeface="Calibri"/>
                <a:ea typeface="Calibri"/>
                <a:cs typeface="Calibri"/>
                <a:sym typeface="Calibri"/>
              </a:rPr>
              <a:t>Subassembly – a unit  assembled separately but designed to be incorporated w/ other units into larger manufactured product.</a:t>
            </a:r>
            <a:endParaRPr/>
          </a:p>
        </p:txBody>
      </p:sp>
      <p:sp>
        <p:nvSpPr>
          <p:cNvPr id="168" name="Google Shape;168;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r>
              <a:rPr lang="en-US" sz="100">
                <a:solidFill>
                  <a:schemeClr val="dk1"/>
                </a:solidFill>
                <a:latin typeface="Calibri"/>
                <a:ea typeface="Calibri"/>
                <a:cs typeface="Calibri"/>
                <a:sym typeface="Calibri"/>
              </a:rPr>
              <a:t>Cyclomatic Complexity – Software metrics, used to indicate the complexity of the system by measuring the number of linearly independent paths through a program source code.</a:t>
            </a:r>
            <a:endParaRPr sz="100">
              <a:solidFill>
                <a:schemeClr val="dk1"/>
              </a:solidFill>
              <a:latin typeface="Calibri"/>
              <a:ea typeface="Calibri"/>
              <a:cs typeface="Calibri"/>
              <a:sym typeface="Calibri"/>
            </a:endParaRPr>
          </a:p>
        </p:txBody>
      </p:sp>
      <p:sp>
        <p:nvSpPr>
          <p:cNvPr id="178" name="Google Shape;178;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13"/>
        <p:cNvGrpSpPr/>
        <p:nvPr/>
      </p:nvGrpSpPr>
      <p:grpSpPr>
        <a:xfrm>
          <a:off x="0" y="0"/>
          <a:ext cx="0" cy="0"/>
          <a:chOff x="0" y="0"/>
          <a:chExt cx="0" cy="0"/>
        </a:xfrm>
      </p:grpSpPr>
      <p:sp>
        <p:nvSpPr>
          <p:cNvPr id="14" name="Google Shape;14;p2"/>
          <p:cNvSpPr/>
          <p:nvPr/>
        </p:nvSpPr>
        <p:spPr>
          <a:xfrm>
            <a:off x="0" y="0"/>
            <a:ext cx="9144000" cy="650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830392" y="1588427"/>
            <a:ext cx="745763" cy="61102"/>
            <a:chOff x="4580561" y="2589004"/>
            <a:chExt cx="1064464" cy="25200"/>
          </a:xfrm>
        </p:grpSpPr>
        <p:sp>
          <p:nvSpPr>
            <p:cNvPr id="16" name="Google Shape;16;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729450" y="1763267"/>
            <a:ext cx="7688100" cy="2219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9" name="Google Shape;19;p2"/>
          <p:cNvSpPr txBox="1">
            <a:spLocks noGrp="1"/>
          </p:cNvSpPr>
          <p:nvPr>
            <p:ph type="subTitle" idx="1"/>
          </p:nvPr>
        </p:nvSpPr>
        <p:spPr>
          <a:xfrm>
            <a:off x="729627" y="4230533"/>
            <a:ext cx="7688100" cy="721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20" name="Google Shape;20;p2"/>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7"/>
        <p:cNvGrpSpPr/>
        <p:nvPr/>
      </p:nvGrpSpPr>
      <p:grpSpPr>
        <a:xfrm>
          <a:off x="0" y="0"/>
          <a:ext cx="0" cy="0"/>
          <a:chOff x="0" y="0"/>
          <a:chExt cx="0" cy="0"/>
        </a:xfrm>
      </p:grpSpPr>
      <p:grpSp>
        <p:nvGrpSpPr>
          <p:cNvPr id="78" name="Google Shape;78;p11"/>
          <p:cNvGrpSpPr/>
          <p:nvPr/>
        </p:nvGrpSpPr>
        <p:grpSpPr>
          <a:xfrm>
            <a:off x="830392" y="5558926"/>
            <a:ext cx="745763" cy="61102"/>
            <a:chOff x="4580561" y="2589004"/>
            <a:chExt cx="1064464" cy="25200"/>
          </a:xfrm>
        </p:grpSpPr>
        <p:sp>
          <p:nvSpPr>
            <p:cNvPr id="79" name="Google Shape;79;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11"/>
          <p:cNvSpPr txBox="1">
            <a:spLocks noGrp="1"/>
          </p:cNvSpPr>
          <p:nvPr>
            <p:ph type="title" hasCustomPrompt="1"/>
          </p:nvPr>
        </p:nvSpPr>
        <p:spPr>
          <a:xfrm>
            <a:off x="729450" y="978600"/>
            <a:ext cx="7688400" cy="1659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82" name="Google Shape;82;p11"/>
          <p:cNvSpPr txBox="1">
            <a:spLocks noGrp="1"/>
          </p:cNvSpPr>
          <p:nvPr>
            <p:ph type="body" idx="1"/>
          </p:nvPr>
        </p:nvSpPr>
        <p:spPr>
          <a:xfrm>
            <a:off x="729450" y="3030517"/>
            <a:ext cx="7688400" cy="2107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83" name="Google Shape;83;p11"/>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2"/>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Clr>
                <a:srgbClr val="4F6128"/>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 name="Google Shape;88;p13"/>
          <p:cNvSpPr txBox="1">
            <a:spLocks noGrp="1"/>
          </p:cNvSpPr>
          <p:nvPr>
            <p:ph type="body" idx="1"/>
          </p:nvPr>
        </p:nvSpPr>
        <p:spPr>
          <a:xfrm>
            <a:off x="457200" y="1600201"/>
            <a:ext cx="8229600" cy="685800"/>
          </a:xfrm>
          <a:prstGeom prst="rect">
            <a:avLst/>
          </a:prstGeom>
          <a:noFill/>
          <a:ln>
            <a:noFill/>
          </a:ln>
        </p:spPr>
        <p:txBody>
          <a:bodyPr spcFirstLastPara="1" wrap="square" lIns="91425" tIns="45700" rIns="91425" bIns="45700" anchor="t" anchorCtr="0">
            <a:noAutofit/>
          </a:bodyPr>
          <a:lstStyle>
            <a:lvl1pPr marL="457200" lvl="0" indent="-342900" algn="r" rtl="0">
              <a:spcBef>
                <a:spcPts val="360"/>
              </a:spcBef>
              <a:spcAft>
                <a:spcPts val="0"/>
              </a:spcAft>
              <a:buClr>
                <a:srgbClr val="76923C"/>
              </a:buClr>
              <a:buSzPts val="1800"/>
              <a:buChar char="●"/>
              <a:defRPr/>
            </a:lvl1pPr>
            <a:lvl2pPr marL="914400" lvl="1" indent="-342900" algn="l" rtl="0">
              <a:spcBef>
                <a:spcPts val="1600"/>
              </a:spcBef>
              <a:spcAft>
                <a:spcPts val="0"/>
              </a:spcAft>
              <a:buClr>
                <a:schemeClr val="dk1"/>
              </a:buClr>
              <a:buSzPts val="1800"/>
              <a:buChar char="○"/>
              <a:defRPr/>
            </a:lvl2pPr>
            <a:lvl3pPr marL="1371600" lvl="2" indent="-342900" algn="l" rtl="0">
              <a:spcBef>
                <a:spcPts val="1600"/>
              </a:spcBef>
              <a:spcAft>
                <a:spcPts val="0"/>
              </a:spcAft>
              <a:buClr>
                <a:schemeClr val="dk1"/>
              </a:buClr>
              <a:buSzPts val="1800"/>
              <a:buChar char="■"/>
              <a:defRPr/>
            </a:lvl3pPr>
            <a:lvl4pPr marL="1828800" lvl="3" indent="-342900" algn="l" rtl="0">
              <a:spcBef>
                <a:spcPts val="1600"/>
              </a:spcBef>
              <a:spcAft>
                <a:spcPts val="0"/>
              </a:spcAft>
              <a:buClr>
                <a:schemeClr val="dk1"/>
              </a:buClr>
              <a:buSzPts val="1800"/>
              <a:buChar char="●"/>
              <a:defRPr/>
            </a:lvl4pPr>
            <a:lvl5pPr marL="2286000" lvl="4" indent="-342900" algn="l" rtl="0">
              <a:spcBef>
                <a:spcPts val="1600"/>
              </a:spcBef>
              <a:spcAft>
                <a:spcPts val="0"/>
              </a:spcAft>
              <a:buClr>
                <a:schemeClr val="dk1"/>
              </a:buClr>
              <a:buSzPts val="1800"/>
              <a:buChar char="○"/>
              <a:defRPr/>
            </a:lvl5pPr>
            <a:lvl6pPr marL="2743200" lvl="5" indent="-342900" algn="l" rtl="0">
              <a:spcBef>
                <a:spcPts val="1600"/>
              </a:spcBef>
              <a:spcAft>
                <a:spcPts val="0"/>
              </a:spcAft>
              <a:buClr>
                <a:schemeClr val="dk1"/>
              </a:buClr>
              <a:buSzPts val="1800"/>
              <a:buChar char="■"/>
              <a:defRPr/>
            </a:lvl6pPr>
            <a:lvl7pPr marL="3200400" lvl="6" indent="-342900" algn="l" rtl="0">
              <a:spcBef>
                <a:spcPts val="1600"/>
              </a:spcBef>
              <a:spcAft>
                <a:spcPts val="0"/>
              </a:spcAft>
              <a:buClr>
                <a:schemeClr val="dk1"/>
              </a:buClr>
              <a:buSzPts val="1800"/>
              <a:buChar char="●"/>
              <a:defRPr/>
            </a:lvl7pPr>
            <a:lvl8pPr marL="3657600" lvl="7" indent="-342900" algn="l" rtl="0">
              <a:spcBef>
                <a:spcPts val="1600"/>
              </a:spcBef>
              <a:spcAft>
                <a:spcPts val="0"/>
              </a:spcAft>
              <a:buClr>
                <a:schemeClr val="dk1"/>
              </a:buClr>
              <a:buSzPts val="1800"/>
              <a:buChar char="○"/>
              <a:defRPr/>
            </a:lvl8pPr>
            <a:lvl9pPr marL="4114800" lvl="8" indent="-342900" algn="l" rtl="0">
              <a:spcBef>
                <a:spcPts val="1600"/>
              </a:spcBef>
              <a:spcAft>
                <a:spcPts val="1600"/>
              </a:spcAft>
              <a:buClr>
                <a:schemeClr val="dk1"/>
              </a:buClr>
              <a:buSzPts val="1800"/>
              <a:buChar char="■"/>
              <a:defRPr/>
            </a:lvl9pPr>
          </a:lstStyle>
          <a:p>
            <a:endParaRPr/>
          </a:p>
        </p:txBody>
      </p:sp>
      <p:sp>
        <p:nvSpPr>
          <p:cNvPr id="89" name="Google Shape;89;p13"/>
          <p:cNvSpPr txBox="1">
            <a:spLocks noGrp="1"/>
          </p:cNvSpPr>
          <p:nvPr>
            <p:ph type="dt" idx="10"/>
          </p:nvPr>
        </p:nvSpPr>
        <p:spPr>
          <a:xfrm>
            <a:off x="457200" y="6356354"/>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0" name="Google Shape;90;p13"/>
          <p:cNvSpPr txBox="1">
            <a:spLocks noGrp="1"/>
          </p:cNvSpPr>
          <p:nvPr>
            <p:ph type="ftr" idx="11"/>
          </p:nvPr>
        </p:nvSpPr>
        <p:spPr>
          <a:xfrm>
            <a:off x="3124200" y="6356354"/>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1" name="Google Shape;91;p13"/>
          <p:cNvSpPr txBox="1">
            <a:spLocks noGrp="1"/>
          </p:cNvSpPr>
          <p:nvPr>
            <p:ph type="sldNum" idx="12"/>
          </p:nvPr>
        </p:nvSpPr>
        <p:spPr>
          <a:xfrm>
            <a:off x="6553200" y="6356354"/>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92" name="Google Shape;92;p13"/>
          <p:cNvCxnSpPr/>
          <p:nvPr/>
        </p:nvCxnSpPr>
        <p:spPr>
          <a:xfrm rot="10800000" flipH="1">
            <a:off x="2" y="6297904"/>
            <a:ext cx="9156900" cy="2670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21"/>
        <p:cNvGrpSpPr/>
        <p:nvPr/>
      </p:nvGrpSpPr>
      <p:grpSpPr>
        <a:xfrm>
          <a:off x="0" y="0"/>
          <a:ext cx="0" cy="0"/>
          <a:chOff x="0" y="0"/>
          <a:chExt cx="0" cy="0"/>
        </a:xfrm>
      </p:grpSpPr>
      <p:grpSp>
        <p:nvGrpSpPr>
          <p:cNvPr id="22" name="Google Shape;22;p3"/>
          <p:cNvGrpSpPr/>
          <p:nvPr/>
        </p:nvGrpSpPr>
        <p:grpSpPr>
          <a:xfrm>
            <a:off x="830392" y="1588427"/>
            <a:ext cx="745763" cy="61102"/>
            <a:chOff x="4580561" y="2589004"/>
            <a:chExt cx="1064464" cy="25200"/>
          </a:xfrm>
        </p:grpSpPr>
        <p:sp>
          <p:nvSpPr>
            <p:cNvPr id="23" name="Google Shape;23;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3"/>
          <p:cNvSpPr txBox="1">
            <a:spLocks noGrp="1"/>
          </p:cNvSpPr>
          <p:nvPr>
            <p:ph type="title"/>
          </p:nvPr>
        </p:nvSpPr>
        <p:spPr>
          <a:xfrm>
            <a:off x="729450" y="1763267"/>
            <a:ext cx="7688400" cy="202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6" name="Google Shape;26;p3"/>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4"/>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4"/>
          <p:cNvGrpSpPr/>
          <p:nvPr/>
        </p:nvGrpSpPr>
        <p:grpSpPr>
          <a:xfrm>
            <a:off x="830392" y="1588427"/>
            <a:ext cx="745763" cy="61102"/>
            <a:chOff x="4580561" y="2589004"/>
            <a:chExt cx="1064464" cy="25200"/>
          </a:xfrm>
        </p:grpSpPr>
        <p:sp>
          <p:nvSpPr>
            <p:cNvPr id="30" name="Google Shape;30;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2;p4"/>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3" name="Google Shape;33;p4"/>
          <p:cNvSpPr txBox="1">
            <a:spLocks noGrp="1"/>
          </p:cNvSpPr>
          <p:nvPr>
            <p:ph type="body" idx="1"/>
          </p:nvPr>
        </p:nvSpPr>
        <p:spPr>
          <a:xfrm>
            <a:off x="729450" y="2771833"/>
            <a:ext cx="7688700" cy="30147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4" name="Google Shape;34;p4"/>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p5"/>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5"/>
          <p:cNvGrpSpPr/>
          <p:nvPr/>
        </p:nvGrpSpPr>
        <p:grpSpPr>
          <a:xfrm>
            <a:off x="830392" y="1588427"/>
            <a:ext cx="745763" cy="61102"/>
            <a:chOff x="4580561" y="2589004"/>
            <a:chExt cx="1064464" cy="25200"/>
          </a:xfrm>
        </p:grpSpPr>
        <p:sp>
          <p:nvSpPr>
            <p:cNvPr id="38" name="Google Shape;38;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5"/>
          <p:cNvSpPr txBox="1">
            <a:spLocks noGrp="1"/>
          </p:cNvSpPr>
          <p:nvPr>
            <p:ph type="title"/>
          </p:nvPr>
        </p:nvSpPr>
        <p:spPr>
          <a:xfrm>
            <a:off x="729450" y="1758200"/>
            <a:ext cx="7688400" cy="713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1" name="Google Shape;41;p5"/>
          <p:cNvSpPr txBox="1">
            <a:spLocks noGrp="1"/>
          </p:cNvSpPr>
          <p:nvPr>
            <p:ph type="body" idx="1"/>
          </p:nvPr>
        </p:nvSpPr>
        <p:spPr>
          <a:xfrm>
            <a:off x="729325" y="2771833"/>
            <a:ext cx="3774300" cy="30147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2" name="Google Shape;42;p5"/>
          <p:cNvSpPr txBox="1">
            <a:spLocks noGrp="1"/>
          </p:cNvSpPr>
          <p:nvPr>
            <p:ph type="body" idx="2"/>
          </p:nvPr>
        </p:nvSpPr>
        <p:spPr>
          <a:xfrm>
            <a:off x="4643604" y="2771833"/>
            <a:ext cx="3774300" cy="30147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3" name="Google Shape;43;p5"/>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6"/>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6"/>
          <p:cNvGrpSpPr/>
          <p:nvPr/>
        </p:nvGrpSpPr>
        <p:grpSpPr>
          <a:xfrm>
            <a:off x="830392" y="1588427"/>
            <a:ext cx="745763" cy="61102"/>
            <a:chOff x="4580561" y="2589004"/>
            <a:chExt cx="1064464" cy="25200"/>
          </a:xfrm>
        </p:grpSpPr>
        <p:sp>
          <p:nvSpPr>
            <p:cNvPr id="47" name="Google Shape;47;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6"/>
          <p:cNvSpPr txBox="1">
            <a:spLocks noGrp="1"/>
          </p:cNvSpPr>
          <p:nvPr>
            <p:ph type="title"/>
          </p:nvPr>
        </p:nvSpPr>
        <p:spPr>
          <a:xfrm>
            <a:off x="729450" y="1758200"/>
            <a:ext cx="7688400" cy="713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0" name="Google Shape;50;p6"/>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1"/>
        <p:cNvGrpSpPr/>
        <p:nvPr/>
      </p:nvGrpSpPr>
      <p:grpSpPr>
        <a:xfrm>
          <a:off x="0" y="0"/>
          <a:ext cx="0" cy="0"/>
          <a:chOff x="0" y="0"/>
          <a:chExt cx="0" cy="0"/>
        </a:xfrm>
      </p:grpSpPr>
      <p:sp>
        <p:nvSpPr>
          <p:cNvPr id="52" name="Google Shape;52;p7"/>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53;p7"/>
          <p:cNvGrpSpPr/>
          <p:nvPr/>
        </p:nvGrpSpPr>
        <p:grpSpPr>
          <a:xfrm>
            <a:off x="830392" y="1588427"/>
            <a:ext cx="745763" cy="61102"/>
            <a:chOff x="4580561" y="2589004"/>
            <a:chExt cx="1064464" cy="25200"/>
          </a:xfrm>
        </p:grpSpPr>
        <p:sp>
          <p:nvSpPr>
            <p:cNvPr id="54" name="Google Shape;54;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56;p7"/>
          <p:cNvSpPr txBox="1">
            <a:spLocks noGrp="1"/>
          </p:cNvSpPr>
          <p:nvPr>
            <p:ph type="title"/>
          </p:nvPr>
        </p:nvSpPr>
        <p:spPr>
          <a:xfrm>
            <a:off x="730000" y="1758200"/>
            <a:ext cx="3300900" cy="18420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7" name="Google Shape;57;p7"/>
          <p:cNvSpPr txBox="1">
            <a:spLocks noGrp="1"/>
          </p:cNvSpPr>
          <p:nvPr>
            <p:ph type="body" idx="1"/>
          </p:nvPr>
        </p:nvSpPr>
        <p:spPr>
          <a:xfrm>
            <a:off x="721225" y="3708967"/>
            <a:ext cx="3300900" cy="2130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8" name="Google Shape;58;p7"/>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9"/>
        <p:cNvGrpSpPr/>
        <p:nvPr/>
      </p:nvGrpSpPr>
      <p:grpSpPr>
        <a:xfrm>
          <a:off x="0" y="0"/>
          <a:ext cx="0" cy="0"/>
          <a:chOff x="0" y="0"/>
          <a:chExt cx="0" cy="0"/>
        </a:xfrm>
      </p:grpSpPr>
      <p:grpSp>
        <p:nvGrpSpPr>
          <p:cNvPr id="60" name="Google Shape;60;p8"/>
          <p:cNvGrpSpPr/>
          <p:nvPr/>
        </p:nvGrpSpPr>
        <p:grpSpPr>
          <a:xfrm>
            <a:off x="830392" y="5558926"/>
            <a:ext cx="745763" cy="61102"/>
            <a:chOff x="4580561" y="2589004"/>
            <a:chExt cx="1064464" cy="25200"/>
          </a:xfrm>
        </p:grpSpPr>
        <p:sp>
          <p:nvSpPr>
            <p:cNvPr id="61" name="Google Shape;61;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8"/>
          <p:cNvSpPr txBox="1">
            <a:spLocks noGrp="1"/>
          </p:cNvSpPr>
          <p:nvPr>
            <p:ph type="title"/>
          </p:nvPr>
        </p:nvSpPr>
        <p:spPr>
          <a:xfrm>
            <a:off x="729450" y="1152400"/>
            <a:ext cx="7021200" cy="3980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4" name="Google Shape;64;p8"/>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
        <p:cNvGrpSpPr/>
        <p:nvPr/>
      </p:nvGrpSpPr>
      <p:grpSpPr>
        <a:xfrm>
          <a:off x="0" y="0"/>
          <a:ext cx="0" cy="0"/>
          <a:chOff x="0" y="0"/>
          <a:chExt cx="0" cy="0"/>
        </a:xfrm>
      </p:grpSpPr>
      <p:sp>
        <p:nvSpPr>
          <p:cNvPr id="66" name="Google Shape;66;p9"/>
          <p:cNvSpPr/>
          <p:nvPr/>
        </p:nvSpPr>
        <p:spPr>
          <a:xfrm>
            <a:off x="0" y="0"/>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67;p9"/>
          <p:cNvGrpSpPr/>
          <p:nvPr/>
        </p:nvGrpSpPr>
        <p:grpSpPr>
          <a:xfrm>
            <a:off x="830392" y="1588427"/>
            <a:ext cx="745763" cy="61102"/>
            <a:chOff x="4580561" y="2589004"/>
            <a:chExt cx="1064464" cy="25200"/>
          </a:xfrm>
        </p:grpSpPr>
        <p:sp>
          <p:nvSpPr>
            <p:cNvPr id="68" name="Google Shape;68;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9"/>
          <p:cNvSpPr txBox="1">
            <a:spLocks noGrp="1"/>
          </p:cNvSpPr>
          <p:nvPr>
            <p:ph type="title"/>
          </p:nvPr>
        </p:nvSpPr>
        <p:spPr>
          <a:xfrm>
            <a:off x="730000" y="1758200"/>
            <a:ext cx="3300900" cy="2249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71" name="Google Shape;71;p9"/>
          <p:cNvSpPr txBox="1">
            <a:spLocks noGrp="1"/>
          </p:cNvSpPr>
          <p:nvPr>
            <p:ph type="subTitle" idx="1"/>
          </p:nvPr>
        </p:nvSpPr>
        <p:spPr>
          <a:xfrm>
            <a:off x="724950" y="4215367"/>
            <a:ext cx="3300900" cy="1011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72" name="Google Shape;72;p9"/>
          <p:cNvSpPr txBox="1">
            <a:spLocks noGrp="1"/>
          </p:cNvSpPr>
          <p:nvPr>
            <p:ph type="body" idx="2"/>
          </p:nvPr>
        </p:nvSpPr>
        <p:spPr>
          <a:xfrm>
            <a:off x="5174225" y="1803500"/>
            <a:ext cx="3374400" cy="4034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3" name="Google Shape;73;p9"/>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4"/>
        <p:cNvGrpSpPr/>
        <p:nvPr/>
      </p:nvGrpSpPr>
      <p:grpSpPr>
        <a:xfrm>
          <a:off x="0" y="0"/>
          <a:ext cx="0" cy="0"/>
          <a:chOff x="0" y="0"/>
          <a:chExt cx="0" cy="0"/>
        </a:xfrm>
      </p:grpSpPr>
      <p:sp>
        <p:nvSpPr>
          <p:cNvPr id="75" name="Google Shape;75;p10"/>
          <p:cNvSpPr txBox="1">
            <a:spLocks noGrp="1"/>
          </p:cNvSpPr>
          <p:nvPr>
            <p:ph type="body" idx="1"/>
          </p:nvPr>
        </p:nvSpPr>
        <p:spPr>
          <a:xfrm>
            <a:off x="724950" y="5830068"/>
            <a:ext cx="7697400" cy="614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76" name="Google Shape;76;p10"/>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11" name="Google Shape;11;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12" name="Google Shape;12;p1"/>
          <p:cNvSpPr txBox="1">
            <a:spLocks noGrp="1"/>
          </p:cNvSpPr>
          <p:nvPr>
            <p:ph type="sldNum" idx="12"/>
          </p:nvPr>
        </p:nvSpPr>
        <p:spPr>
          <a:xfrm>
            <a:off x="8536302" y="6333134"/>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body" idx="1"/>
          </p:nvPr>
        </p:nvSpPr>
        <p:spPr>
          <a:xfrm>
            <a:off x="585759" y="304800"/>
            <a:ext cx="8177241" cy="5929353"/>
          </a:xfrm>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Clr>
                <a:srgbClr val="76923C"/>
              </a:buClr>
              <a:buSzPts val="2800"/>
              <a:buFont typeface="Calibri"/>
              <a:buNone/>
            </a:pPr>
            <a:endParaRPr sz="2800">
              <a:solidFill>
                <a:schemeClr val="dk1"/>
              </a:solidFill>
            </a:endParaRPr>
          </a:p>
          <a:p>
            <a:pPr marL="342900" lvl="0" indent="-342900" algn="ctr" rtl="0">
              <a:spcBef>
                <a:spcPts val="560"/>
              </a:spcBef>
              <a:spcAft>
                <a:spcPts val="0"/>
              </a:spcAft>
              <a:buClr>
                <a:srgbClr val="76923C"/>
              </a:buClr>
              <a:buSzPts val="2800"/>
              <a:buNone/>
            </a:pPr>
            <a:endParaRPr sz="2800">
              <a:solidFill>
                <a:schemeClr val="dk1"/>
              </a:solidFill>
            </a:endParaRPr>
          </a:p>
          <a:p>
            <a:pPr marL="342900" lvl="0" indent="-342900" algn="ctr" rtl="0">
              <a:spcBef>
                <a:spcPts val="560"/>
              </a:spcBef>
              <a:spcAft>
                <a:spcPts val="0"/>
              </a:spcAft>
              <a:buClr>
                <a:schemeClr val="dk1"/>
              </a:buClr>
              <a:buSzPts val="2800"/>
              <a:buNone/>
            </a:pPr>
            <a:r>
              <a:rPr lang="en-US" sz="2800" dirty="0">
                <a:solidFill>
                  <a:schemeClr val="dk1"/>
                </a:solidFill>
              </a:rPr>
              <a:t>Chapter Six: Integration Testing</a:t>
            </a:r>
            <a:endParaRPr/>
          </a:p>
          <a:p>
            <a:pPr marL="342900" lvl="0" indent="-342900" algn="ctr" rtl="0">
              <a:spcBef>
                <a:spcPts val="560"/>
              </a:spcBef>
              <a:spcAft>
                <a:spcPts val="0"/>
              </a:spcAft>
              <a:buClr>
                <a:srgbClr val="76923C"/>
              </a:buClr>
              <a:buSzPts val="2800"/>
              <a:buFont typeface="Calibri"/>
              <a:buNone/>
            </a:pPr>
            <a:endParaRPr sz="2800">
              <a:solidFill>
                <a:schemeClr val="dk1"/>
              </a:solidFill>
            </a:endParaRPr>
          </a:p>
          <a:p>
            <a:pPr marL="342900" lvl="0" indent="-342900" algn="ctr" rtl="0">
              <a:spcBef>
                <a:spcPts val="560"/>
              </a:spcBef>
              <a:spcAft>
                <a:spcPts val="0"/>
              </a:spcAft>
              <a:buClr>
                <a:schemeClr val="dk1"/>
              </a:buClr>
              <a:buSzPts val="2800"/>
              <a:buFont typeface="Calibri"/>
              <a:buNone/>
            </a:pPr>
            <a:r>
              <a:rPr lang="en-US" sz="2800" dirty="0">
                <a:solidFill>
                  <a:schemeClr val="dk1"/>
                </a:solidFill>
              </a:rPr>
              <a:t>Sem. II </a:t>
            </a:r>
            <a:r>
              <a:rPr lang="en-US" sz="2800">
                <a:solidFill>
                  <a:schemeClr val="dk1"/>
                </a:solidFill>
              </a:rPr>
              <a:t>- </a:t>
            </a:r>
            <a:r>
              <a:rPr lang="en-US" sz="2800" smtClean="0">
                <a:solidFill>
                  <a:schemeClr val="dk1"/>
                </a:solidFill>
              </a:rPr>
              <a:t>2020</a:t>
            </a:r>
            <a:endParaRPr sz="2800">
              <a:solidFill>
                <a:schemeClr val="dk1"/>
              </a:solidFill>
            </a:endParaRPr>
          </a:p>
          <a:p>
            <a:pPr marL="342900" lvl="0" indent="-342900" algn="ctr" rtl="0">
              <a:spcBef>
                <a:spcPts val="560"/>
              </a:spcBef>
              <a:spcAft>
                <a:spcPts val="0"/>
              </a:spcAft>
              <a:buClr>
                <a:srgbClr val="76923C"/>
              </a:buClr>
              <a:buSzPts val="2800"/>
              <a:buFont typeface="Calibri"/>
              <a:buNone/>
            </a:pPr>
            <a:endParaRPr sz="2800">
              <a:solidFill>
                <a:schemeClr val="dk1"/>
              </a:solidFill>
            </a:endParaRPr>
          </a:p>
          <a:p>
            <a:pPr marL="342900" lvl="0" indent="-342900" algn="ctr" rtl="0">
              <a:spcBef>
                <a:spcPts val="560"/>
              </a:spcBef>
              <a:spcAft>
                <a:spcPts val="0"/>
              </a:spcAft>
              <a:buClr>
                <a:schemeClr val="dk1"/>
              </a:buClr>
              <a:buSzPts val="2800"/>
              <a:buFont typeface="Calibri"/>
              <a:buNone/>
            </a:pPr>
            <a:r>
              <a:rPr lang="en-US" sz="2800" dirty="0">
                <a:solidFill>
                  <a:schemeClr val="dk1"/>
                </a:solidFill>
              </a:rPr>
              <a:t>Department of Software Engineering</a:t>
            </a:r>
            <a:endParaRPr/>
          </a:p>
          <a:p>
            <a:pPr marL="342900" lvl="0" indent="-342900" algn="ctr" rtl="0">
              <a:spcBef>
                <a:spcPts val="560"/>
              </a:spcBef>
              <a:spcAft>
                <a:spcPts val="0"/>
              </a:spcAft>
              <a:buClr>
                <a:schemeClr val="dk1"/>
              </a:buClr>
              <a:buSzPts val="2800"/>
              <a:buFont typeface="Calibri"/>
              <a:buNone/>
            </a:pPr>
            <a:r>
              <a:rPr lang="en-US" sz="2800" dirty="0">
                <a:solidFill>
                  <a:schemeClr val="dk1"/>
                </a:solidFill>
              </a:rPr>
              <a:t>ITSC-AAIT</a:t>
            </a:r>
            <a:endParaRPr/>
          </a:p>
          <a:p>
            <a:pPr marL="342900" lvl="0" indent="-342900" algn="r" rtl="0">
              <a:spcBef>
                <a:spcPts val="400"/>
              </a:spcBef>
              <a:spcAft>
                <a:spcPts val="0"/>
              </a:spcAft>
              <a:buClr>
                <a:srgbClr val="76923C"/>
              </a:buClr>
              <a:buSzPts val="2000"/>
              <a:buFont typeface="Calibri"/>
              <a:buNone/>
            </a:pPr>
            <a:endParaRPr sz="2000">
              <a:solidFill>
                <a:schemeClr val="dk1"/>
              </a:solidFill>
            </a:endParaRPr>
          </a:p>
          <a:p>
            <a:pPr marL="342900" lvl="0" indent="-342900" algn="r" rtl="0">
              <a:spcBef>
                <a:spcPts val="400"/>
              </a:spcBef>
              <a:spcAft>
                <a:spcPts val="1600"/>
              </a:spcAft>
              <a:buClr>
                <a:schemeClr val="dk1"/>
              </a:buClr>
              <a:buSzPts val="2000"/>
              <a:buFont typeface="Calibri"/>
              <a:buNone/>
            </a:pPr>
            <a:r>
              <a:rPr lang="en-US" sz="2000" dirty="0" smtClean="0">
                <a:solidFill>
                  <a:schemeClr val="dk1"/>
                </a:solidFill>
              </a:rPr>
              <a:t>Dr. </a:t>
            </a:r>
            <a:r>
              <a:rPr lang="en-US" sz="2000" dirty="0" err="1" smtClean="0">
                <a:solidFill>
                  <a:schemeClr val="dk1"/>
                </a:solidFill>
              </a:rPr>
              <a:t>Sunkari</a:t>
            </a:r>
            <a:endParaRPr/>
          </a:p>
        </p:txBody>
      </p:sp>
      <p:sp>
        <p:nvSpPr>
          <p:cNvPr id="100" name="Google Shape;100;p14"/>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Software Design, Verification and Validation</a:t>
            </a:r>
            <a:endParaRPr/>
          </a:p>
        </p:txBody>
      </p:sp>
      <p:sp>
        <p:nvSpPr>
          <p:cNvPr id="101" name="Google Shape;101;p14"/>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Google Shape;191;p23"/>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10</a:t>
            </a:fld>
            <a:endParaRPr/>
          </a:p>
        </p:txBody>
      </p:sp>
      <p:sp>
        <p:nvSpPr>
          <p:cNvPr id="192" name="Google Shape;192;p23"/>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193" name="Google Shape;193;p23"/>
          <p:cNvSpPr/>
          <p:nvPr/>
        </p:nvSpPr>
        <p:spPr>
          <a:xfrm>
            <a:off x="214282" y="1295400"/>
            <a:ext cx="8569325" cy="4995214"/>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A release note containing the following information accompanies a build.</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What has changed since the last build?</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What outstanding defects have been fixed?</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What are the outstanding defects in the build?</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What new modules, or features, have been added?</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What existing modules, or features, have been enhanced, modified, or deleted?</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Are there any areas where unknown changes may have occurred?</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 A test strategy is created for each new build and the following issues are addressed while planning a test strategy.</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What test cases need to be selected from the SIT test plan?</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What previously failed test cases should now be re-executed in order to test the fixes in the new build? </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How to determine the scope of a partial regression tests?</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What are the estimated time, resource demand, and cost to test this build?</a:t>
            </a:r>
            <a:endParaRPr/>
          </a:p>
        </p:txBody>
      </p:sp>
      <p:sp>
        <p:nvSpPr>
          <p:cNvPr id="194" name="Google Shape;194;p23"/>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Incremental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24"/>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11</a:t>
            </a:fld>
            <a:endParaRPr/>
          </a:p>
        </p:txBody>
      </p:sp>
      <p:sp>
        <p:nvSpPr>
          <p:cNvPr id="202" name="Google Shape;202;p24"/>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203" name="Google Shape;203;p24"/>
          <p:cNvSpPr/>
          <p:nvPr/>
        </p:nvSpPr>
        <p:spPr>
          <a:xfrm>
            <a:off x="214282" y="1295400"/>
            <a:ext cx="8569325" cy="4745915"/>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05740" algn="just" rtl="0">
              <a:lnSpc>
                <a:spcPct val="150000"/>
              </a:lnSpc>
              <a:spcBef>
                <a:spcPts val="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p:txBody>
      </p:sp>
      <p:sp>
        <p:nvSpPr>
          <p:cNvPr id="204" name="Google Shape;204;p24"/>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Top-down</a:t>
            </a:r>
            <a:endParaRPr/>
          </a:p>
        </p:txBody>
      </p:sp>
      <p:sp>
        <p:nvSpPr>
          <p:cNvPr id="205" name="Google Shape;205;p24"/>
          <p:cNvSpPr txBox="1"/>
          <p:nvPr/>
        </p:nvSpPr>
        <p:spPr>
          <a:xfrm>
            <a:off x="3670954" y="1371600"/>
            <a:ext cx="5056187" cy="37869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Module A has been decomposed into modules B, C, and D</a:t>
            </a:r>
            <a:endParaRPr/>
          </a:p>
          <a:p>
            <a:pPr marL="342900" marR="0" lvl="0" indent="-342900" algn="l" rtl="0">
              <a:spcBef>
                <a:spcPts val="36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 Modules B, D, E, F, and G are terminal modules.</a:t>
            </a:r>
            <a:endParaRPr/>
          </a:p>
          <a:p>
            <a:pPr marL="342900" marR="0" lvl="0" indent="-342900" algn="l" rtl="0">
              <a:spcBef>
                <a:spcPts val="36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 First integrate modules A and B using stubs C` and D` (represented by grey boxes)</a:t>
            </a:r>
            <a:endParaRPr/>
          </a:p>
          <a:p>
            <a:pPr marL="342900" marR="0" lvl="0" indent="-342900" algn="l" rtl="0">
              <a:spcBef>
                <a:spcPts val="36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Next stub D` has been replaced with its actual instance D</a:t>
            </a:r>
            <a:endParaRPr/>
          </a:p>
          <a:p>
            <a:pPr marL="342900" marR="0" lvl="0" indent="-342900" algn="l" rtl="0">
              <a:spcBef>
                <a:spcPts val="36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 </a:t>
            </a:r>
            <a:r>
              <a:rPr lang="en-US" sz="1800" b="1">
                <a:solidFill>
                  <a:schemeClr val="dk1"/>
                </a:solidFill>
                <a:latin typeface="Calibri"/>
                <a:ea typeface="Calibri"/>
                <a:cs typeface="Calibri"/>
                <a:sym typeface="Calibri"/>
              </a:rPr>
              <a:t>Two kinds of tests are performed:</a:t>
            </a:r>
            <a:endParaRPr/>
          </a:p>
          <a:p>
            <a:pPr marL="742950" marR="0" lvl="1" indent="-285750" algn="l" rtl="0">
              <a:spcBef>
                <a:spcPts val="36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Test the interface between A and D</a:t>
            </a:r>
            <a:endParaRPr/>
          </a:p>
          <a:p>
            <a:pPr marL="742950" marR="0" lvl="1" indent="-285750" algn="l" rtl="0">
              <a:spcBef>
                <a:spcPts val="36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Regression tests to look for interface defects between A and B in the presence of module D</a:t>
            </a:r>
            <a:endParaRPr/>
          </a:p>
        </p:txBody>
      </p:sp>
      <p:pic>
        <p:nvPicPr>
          <p:cNvPr id="206" name="Google Shape;206;p24" descr="topdownabd"/>
          <p:cNvPicPr preferRelativeResize="0"/>
          <p:nvPr/>
        </p:nvPicPr>
        <p:blipFill rotWithShape="1">
          <a:blip r:embed="rId3">
            <a:alphaModFix/>
          </a:blip>
          <a:srcRect/>
          <a:stretch/>
        </p:blipFill>
        <p:spPr>
          <a:xfrm>
            <a:off x="5029200" y="4724400"/>
            <a:ext cx="2847975" cy="924580"/>
          </a:xfrm>
          <a:prstGeom prst="rect">
            <a:avLst/>
          </a:prstGeom>
          <a:noFill/>
          <a:ln>
            <a:noFill/>
          </a:ln>
        </p:spPr>
      </p:pic>
      <p:sp>
        <p:nvSpPr>
          <p:cNvPr id="207" name="Google Shape;207;p24"/>
          <p:cNvSpPr txBox="1"/>
          <p:nvPr/>
        </p:nvSpPr>
        <p:spPr>
          <a:xfrm>
            <a:off x="4760913" y="5525869"/>
            <a:ext cx="4090987"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a:solidFill>
                  <a:srgbClr val="000000"/>
                </a:solidFill>
                <a:latin typeface="Times New Roman"/>
                <a:ea typeface="Times New Roman"/>
                <a:cs typeface="Times New Roman"/>
                <a:sym typeface="Times New Roman"/>
              </a:rPr>
              <a:t>Top-down integration of modules A, B and D</a:t>
            </a:r>
            <a:endParaRPr sz="1100" b="0">
              <a:solidFill>
                <a:srgbClr val="000000"/>
              </a:solidFill>
              <a:latin typeface="Times New Roman"/>
              <a:ea typeface="Times New Roman"/>
              <a:cs typeface="Times New Roman"/>
              <a:sym typeface="Times New Roman"/>
            </a:endParaRPr>
          </a:p>
        </p:txBody>
      </p:sp>
      <p:pic>
        <p:nvPicPr>
          <p:cNvPr id="208" name="Google Shape;208;p24" descr="topdown"/>
          <p:cNvPicPr preferRelativeResize="0">
            <a:picLocks noGrp="1"/>
          </p:cNvPicPr>
          <p:nvPr>
            <p:ph type="body" idx="4294967295"/>
          </p:nvPr>
        </p:nvPicPr>
        <p:blipFill rotWithShape="1">
          <a:blip r:embed="rId4">
            <a:alphaModFix/>
          </a:blip>
          <a:srcRect/>
          <a:stretch/>
        </p:blipFill>
        <p:spPr>
          <a:xfrm>
            <a:off x="317012" y="1456075"/>
            <a:ext cx="3412191" cy="2162175"/>
          </a:xfrm>
          <a:prstGeom prst="rect">
            <a:avLst/>
          </a:prstGeom>
          <a:noFill/>
          <a:ln>
            <a:noFill/>
          </a:ln>
        </p:spPr>
      </p:pic>
      <p:sp>
        <p:nvSpPr>
          <p:cNvPr id="209" name="Google Shape;209;p24"/>
          <p:cNvSpPr txBox="1"/>
          <p:nvPr/>
        </p:nvSpPr>
        <p:spPr>
          <a:xfrm>
            <a:off x="439250" y="3620869"/>
            <a:ext cx="359935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a:solidFill>
                  <a:srgbClr val="000000"/>
                </a:solidFill>
                <a:latin typeface="Times New Roman"/>
                <a:ea typeface="Times New Roman"/>
                <a:cs typeface="Times New Roman"/>
                <a:sym typeface="Times New Roman"/>
              </a:rPr>
              <a:t>A module hierarchy with three levels and seven modules</a:t>
            </a:r>
            <a:endParaRPr sz="1100" b="0">
              <a:solidFill>
                <a:srgbClr val="000000"/>
              </a:solidFill>
              <a:latin typeface="Times New Roman"/>
              <a:ea typeface="Times New Roman"/>
              <a:cs typeface="Times New Roman"/>
              <a:sym typeface="Times New Roman"/>
            </a:endParaRPr>
          </a:p>
        </p:txBody>
      </p:sp>
      <p:pic>
        <p:nvPicPr>
          <p:cNvPr id="210" name="Google Shape;210;p24" descr="topdownab"/>
          <p:cNvPicPr preferRelativeResize="0">
            <a:picLocks noGrp="1"/>
          </p:cNvPicPr>
          <p:nvPr>
            <p:ph type="body" idx="4294967295"/>
          </p:nvPr>
        </p:nvPicPr>
        <p:blipFill rotWithShape="1">
          <a:blip r:embed="rId5">
            <a:alphaModFix/>
          </a:blip>
          <a:srcRect/>
          <a:stretch/>
        </p:blipFill>
        <p:spPr>
          <a:xfrm>
            <a:off x="381000" y="4357742"/>
            <a:ext cx="3255963" cy="1052458"/>
          </a:xfrm>
          <a:prstGeom prst="rect">
            <a:avLst/>
          </a:prstGeom>
          <a:noFill/>
          <a:ln>
            <a:noFill/>
          </a:ln>
        </p:spPr>
      </p:pic>
      <p:sp>
        <p:nvSpPr>
          <p:cNvPr id="211" name="Google Shape;211;p24"/>
          <p:cNvSpPr txBox="1"/>
          <p:nvPr/>
        </p:nvSpPr>
        <p:spPr>
          <a:xfrm>
            <a:off x="533400" y="5449669"/>
            <a:ext cx="3299495"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a:solidFill>
                  <a:srgbClr val="000000"/>
                </a:solidFill>
                <a:latin typeface="Times New Roman"/>
                <a:ea typeface="Times New Roman"/>
                <a:cs typeface="Times New Roman"/>
                <a:sym typeface="Times New Roman"/>
              </a:rPr>
              <a:t>Top-down integration of modules A and B</a:t>
            </a:r>
            <a:endParaRPr sz="1100" b="0">
              <a:solidFill>
                <a:srgbClr val="000000"/>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8" name="Google Shape;218;p25"/>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12</a:t>
            </a:fld>
            <a:endParaRPr/>
          </a:p>
        </p:txBody>
      </p:sp>
      <p:sp>
        <p:nvSpPr>
          <p:cNvPr id="219" name="Google Shape;219;p25"/>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220" name="Google Shape;220;p25"/>
          <p:cNvSpPr/>
          <p:nvPr/>
        </p:nvSpPr>
        <p:spPr>
          <a:xfrm>
            <a:off x="214282" y="1295400"/>
            <a:ext cx="8569325" cy="4745915"/>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05740" algn="just" rtl="0">
              <a:lnSpc>
                <a:spcPct val="150000"/>
              </a:lnSpc>
              <a:spcBef>
                <a:spcPts val="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p:txBody>
      </p:sp>
      <p:sp>
        <p:nvSpPr>
          <p:cNvPr id="221" name="Google Shape;221;p25"/>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Top-down</a:t>
            </a:r>
            <a:endParaRPr/>
          </a:p>
        </p:txBody>
      </p:sp>
      <p:sp>
        <p:nvSpPr>
          <p:cNvPr id="222" name="Google Shape;222;p25"/>
          <p:cNvSpPr txBox="1"/>
          <p:nvPr/>
        </p:nvSpPr>
        <p:spPr>
          <a:xfrm>
            <a:off x="304800" y="1371600"/>
            <a:ext cx="4406900" cy="343217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Stub C` has been replaced with the actual module C, and new stubs E`, F`, and G` are incorporated</a:t>
            </a:r>
            <a:endParaRPr/>
          </a:p>
          <a:p>
            <a:pPr marL="342900" marR="0" lvl="0" indent="-342900" algn="l" rtl="0">
              <a:spcBef>
                <a:spcPts val="400"/>
              </a:spcBef>
              <a:spcAft>
                <a:spcPts val="0"/>
              </a:spcAft>
              <a:buClr>
                <a:schemeClr val="dk1"/>
              </a:buClr>
              <a:buSzPts val="2000"/>
              <a:buFont typeface="Noto Sans Symbols"/>
              <a:buChar char="▪"/>
            </a:pPr>
            <a:r>
              <a:rPr lang="en-US" sz="2000" b="1">
                <a:solidFill>
                  <a:schemeClr val="dk1"/>
                </a:solidFill>
                <a:latin typeface="Calibri"/>
                <a:ea typeface="Calibri"/>
                <a:cs typeface="Calibri"/>
                <a:sym typeface="Calibri"/>
              </a:rPr>
              <a:t>Perform tests as follows: </a:t>
            </a:r>
            <a:endParaRPr/>
          </a:p>
          <a:p>
            <a:pPr marL="742950" marR="0" lvl="1" indent="-285750" algn="l" rtl="0">
              <a:spcBef>
                <a:spcPts val="36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first, test the interface between A and C; </a:t>
            </a:r>
            <a:endParaRPr/>
          </a:p>
          <a:p>
            <a:pPr marL="742950" marR="0" lvl="1" indent="-285750" algn="l" rtl="0">
              <a:spcBef>
                <a:spcPts val="36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second, test the combined modules A, B, and D in the presence of C</a:t>
            </a:r>
            <a:endParaRPr/>
          </a:p>
          <a:p>
            <a:pPr marL="342900" marR="0" lvl="0" indent="-342900" algn="l" rtl="0">
              <a:spcBef>
                <a:spcPts val="40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The rest of the process depicted in the right hand side figures.</a:t>
            </a:r>
            <a:endParaRPr/>
          </a:p>
        </p:txBody>
      </p:sp>
      <p:pic>
        <p:nvPicPr>
          <p:cNvPr id="223" name="Google Shape;223;p25" descr="topdownabcd"/>
          <p:cNvPicPr preferRelativeResize="0">
            <a:picLocks noGrp="1"/>
          </p:cNvPicPr>
          <p:nvPr>
            <p:ph type="body" idx="4294967295"/>
          </p:nvPr>
        </p:nvPicPr>
        <p:blipFill rotWithShape="1">
          <a:blip r:embed="rId3">
            <a:alphaModFix/>
          </a:blip>
          <a:srcRect/>
          <a:stretch/>
        </p:blipFill>
        <p:spPr>
          <a:xfrm>
            <a:off x="5487264" y="1371600"/>
            <a:ext cx="2484920" cy="1336675"/>
          </a:xfrm>
          <a:prstGeom prst="rect">
            <a:avLst/>
          </a:prstGeom>
          <a:noFill/>
          <a:ln>
            <a:noFill/>
          </a:ln>
        </p:spPr>
      </p:pic>
      <p:pic>
        <p:nvPicPr>
          <p:cNvPr id="224" name="Google Shape;224;p25" descr="topdownabcde"/>
          <p:cNvPicPr preferRelativeResize="0">
            <a:picLocks noGrp="1"/>
          </p:cNvPicPr>
          <p:nvPr>
            <p:ph type="body" idx="4294967295"/>
          </p:nvPr>
        </p:nvPicPr>
        <p:blipFill rotWithShape="1">
          <a:blip r:embed="rId4">
            <a:alphaModFix/>
          </a:blip>
          <a:srcRect/>
          <a:stretch/>
        </p:blipFill>
        <p:spPr>
          <a:xfrm>
            <a:off x="5576911" y="3051889"/>
            <a:ext cx="2244725" cy="1207471"/>
          </a:xfrm>
          <a:prstGeom prst="rect">
            <a:avLst/>
          </a:prstGeom>
          <a:noFill/>
          <a:ln>
            <a:noFill/>
          </a:ln>
        </p:spPr>
      </p:pic>
      <p:pic>
        <p:nvPicPr>
          <p:cNvPr id="225" name="Google Shape;225;p25" descr="topdownabcdef"/>
          <p:cNvPicPr preferRelativeResize="0">
            <a:picLocks noGrp="1"/>
          </p:cNvPicPr>
          <p:nvPr>
            <p:ph type="body" idx="4294967295"/>
          </p:nvPr>
        </p:nvPicPr>
        <p:blipFill rotWithShape="1">
          <a:blip r:embed="rId5">
            <a:alphaModFix/>
          </a:blip>
          <a:srcRect/>
          <a:stretch/>
        </p:blipFill>
        <p:spPr>
          <a:xfrm>
            <a:off x="5314950" y="4494090"/>
            <a:ext cx="2628900" cy="14141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2" name="Google Shape;232;p26"/>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13</a:t>
            </a:fld>
            <a:endParaRPr/>
          </a:p>
        </p:txBody>
      </p:sp>
      <p:sp>
        <p:nvSpPr>
          <p:cNvPr id="233" name="Google Shape;233;p26"/>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234" name="Google Shape;234;p26"/>
          <p:cNvSpPr/>
          <p:nvPr/>
        </p:nvSpPr>
        <p:spPr>
          <a:xfrm>
            <a:off x="214282" y="990607"/>
            <a:ext cx="8569325" cy="5410712"/>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dirty="0">
                <a:solidFill>
                  <a:schemeClr val="dk1"/>
                </a:solidFill>
                <a:latin typeface="Calibri"/>
                <a:ea typeface="Calibri"/>
                <a:cs typeface="Calibri"/>
                <a:sym typeface="Calibri"/>
              </a:rPr>
              <a:t>Advantages</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dirty="0">
                <a:solidFill>
                  <a:schemeClr val="dk1"/>
                </a:solidFill>
                <a:latin typeface="Calibri"/>
                <a:ea typeface="Calibri"/>
                <a:cs typeface="Calibri"/>
                <a:sym typeface="Calibri"/>
              </a:rPr>
              <a:t>The SIT engineers continually observe system-level functions as the integration process continue</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dirty="0">
                <a:solidFill>
                  <a:schemeClr val="dk1"/>
                </a:solidFill>
                <a:latin typeface="Calibri"/>
                <a:ea typeface="Calibri"/>
                <a:cs typeface="Calibri"/>
                <a:sym typeface="Calibri"/>
              </a:rPr>
              <a:t>Isolation of interface errors becomes easier because of the incremental nature of the top-down integration</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dirty="0">
                <a:solidFill>
                  <a:schemeClr val="dk1"/>
                </a:solidFill>
                <a:latin typeface="Calibri"/>
                <a:ea typeface="Calibri"/>
                <a:cs typeface="Calibri"/>
                <a:sym typeface="Calibri"/>
              </a:rPr>
              <a:t>Test cases designed to test the integration of a module M are reused during the regression tests performed after integrating other modules.</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dirty="0">
                <a:solidFill>
                  <a:schemeClr val="dk1"/>
                </a:solidFill>
                <a:latin typeface="Calibri"/>
                <a:ea typeface="Calibri"/>
                <a:cs typeface="Calibri"/>
                <a:sym typeface="Calibri"/>
              </a:rPr>
              <a:t>Disadvantages</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dirty="0">
                <a:solidFill>
                  <a:schemeClr val="dk1"/>
                </a:solidFill>
                <a:latin typeface="Calibri"/>
                <a:ea typeface="Calibri"/>
                <a:cs typeface="Calibri"/>
                <a:sym typeface="Calibri"/>
              </a:rPr>
              <a:t>It may not be possible to observe meaningful system functions because of an absence of lower level modules and the presence of stubs.</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dirty="0">
                <a:solidFill>
                  <a:schemeClr val="dk1"/>
                </a:solidFill>
                <a:latin typeface="Calibri"/>
                <a:ea typeface="Calibri"/>
                <a:cs typeface="Calibri"/>
                <a:sym typeface="Calibri"/>
              </a:rPr>
              <a:t> Test case selection and stub design become increasingly difficult when stubs lie far away from the top-level module.</a:t>
            </a:r>
            <a:endParaRPr/>
          </a:p>
        </p:txBody>
      </p:sp>
      <p:sp>
        <p:nvSpPr>
          <p:cNvPr id="235" name="Google Shape;235;p26"/>
          <p:cNvSpPr/>
          <p:nvPr/>
        </p:nvSpPr>
        <p:spPr>
          <a:xfrm>
            <a:off x="214286" y="340665"/>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Top-down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2" name="Google Shape;242;p27"/>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14</a:t>
            </a:fld>
            <a:endParaRPr/>
          </a:p>
        </p:txBody>
      </p:sp>
      <p:sp>
        <p:nvSpPr>
          <p:cNvPr id="243" name="Google Shape;243;p27"/>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244" name="Google Shape;244;p27"/>
          <p:cNvSpPr/>
          <p:nvPr/>
        </p:nvSpPr>
        <p:spPr>
          <a:xfrm>
            <a:off x="214282" y="1295400"/>
            <a:ext cx="8569325" cy="4745915"/>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05740" algn="just" rtl="0">
              <a:lnSpc>
                <a:spcPct val="150000"/>
              </a:lnSpc>
              <a:spcBef>
                <a:spcPts val="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p:txBody>
      </p:sp>
      <p:sp>
        <p:nvSpPr>
          <p:cNvPr id="245" name="Google Shape;245;p27"/>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Bottom-up</a:t>
            </a:r>
            <a:endParaRPr/>
          </a:p>
        </p:txBody>
      </p:sp>
      <p:sp>
        <p:nvSpPr>
          <p:cNvPr id="246" name="Google Shape;246;p27"/>
          <p:cNvSpPr txBox="1"/>
          <p:nvPr/>
        </p:nvSpPr>
        <p:spPr>
          <a:xfrm>
            <a:off x="244475" y="1371600"/>
            <a:ext cx="4632325" cy="4495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We design a test driver to integrate lowest-level modules E, F, and G</a:t>
            </a:r>
            <a:endParaRPr/>
          </a:p>
          <a:p>
            <a:pPr marL="342900" marR="0" lvl="0" indent="-342900" algn="l" rtl="0">
              <a:lnSpc>
                <a:spcPct val="90000"/>
              </a:lnSpc>
              <a:spcBef>
                <a:spcPts val="36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Return values generated by one module is likely to be used in another module.</a:t>
            </a:r>
            <a:endParaRPr sz="1800">
              <a:solidFill>
                <a:schemeClr val="dk1"/>
              </a:solidFill>
              <a:latin typeface="Calibri"/>
              <a:ea typeface="Calibri"/>
              <a:cs typeface="Calibri"/>
              <a:sym typeface="Calibri"/>
            </a:endParaRPr>
          </a:p>
          <a:p>
            <a:pPr marL="342900" marR="0" lvl="0" indent="-342900" algn="l" rtl="0">
              <a:lnSpc>
                <a:spcPct val="90000"/>
              </a:lnSpc>
              <a:spcBef>
                <a:spcPts val="36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The test driver mimics module C to integrate E, F, and G in a limited way.</a:t>
            </a:r>
            <a:endParaRPr/>
          </a:p>
          <a:p>
            <a:pPr marL="342900" marR="0" lvl="0" indent="-342900" algn="l" rtl="0">
              <a:lnSpc>
                <a:spcPct val="90000"/>
              </a:lnSpc>
              <a:spcBef>
                <a:spcPts val="36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The test driver is replaced with actual module , i.e., C.</a:t>
            </a:r>
            <a:endParaRPr/>
          </a:p>
          <a:p>
            <a:pPr marL="342900" marR="0" lvl="0" indent="-342900" algn="l" rtl="0">
              <a:lnSpc>
                <a:spcPct val="90000"/>
              </a:lnSpc>
              <a:spcBef>
                <a:spcPts val="36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A new test driver is used</a:t>
            </a:r>
            <a:endParaRPr/>
          </a:p>
          <a:p>
            <a:pPr marL="342900" marR="0" lvl="0" indent="-342900" algn="l" rtl="0">
              <a:lnSpc>
                <a:spcPct val="90000"/>
              </a:lnSpc>
              <a:spcBef>
                <a:spcPts val="36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 At this moment, more modules such as B and D are integrated</a:t>
            </a:r>
            <a:endParaRPr/>
          </a:p>
          <a:p>
            <a:pPr marL="342900" marR="0" lvl="0" indent="-342900" algn="l" rtl="0">
              <a:lnSpc>
                <a:spcPct val="90000"/>
              </a:lnSpc>
              <a:spcBef>
                <a:spcPts val="36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 The new test driver mimics the behavior of module A</a:t>
            </a:r>
            <a:endParaRPr/>
          </a:p>
          <a:p>
            <a:pPr marL="342900" marR="0" lvl="0" indent="-342900" algn="l" rtl="0">
              <a:lnSpc>
                <a:spcPct val="90000"/>
              </a:lnSpc>
              <a:spcBef>
                <a:spcPts val="36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 Finally, the test driver is replaced with module A and further tests are performed</a:t>
            </a:r>
            <a:endParaRPr/>
          </a:p>
        </p:txBody>
      </p:sp>
      <p:pic>
        <p:nvPicPr>
          <p:cNvPr id="247" name="Google Shape;247;p27" descr="bottomupefg"/>
          <p:cNvPicPr preferRelativeResize="0">
            <a:picLocks noGrp="1"/>
          </p:cNvPicPr>
          <p:nvPr>
            <p:ph type="body" idx="4294967295"/>
          </p:nvPr>
        </p:nvPicPr>
        <p:blipFill rotWithShape="1">
          <a:blip r:embed="rId3">
            <a:alphaModFix/>
          </a:blip>
          <a:srcRect/>
          <a:stretch/>
        </p:blipFill>
        <p:spPr>
          <a:xfrm>
            <a:off x="5032375" y="1538962"/>
            <a:ext cx="3194050" cy="1594437"/>
          </a:xfrm>
          <a:prstGeom prst="rect">
            <a:avLst/>
          </a:prstGeom>
          <a:noFill/>
          <a:ln>
            <a:noFill/>
          </a:ln>
        </p:spPr>
      </p:pic>
      <p:pic>
        <p:nvPicPr>
          <p:cNvPr id="248" name="Google Shape;248;p27" descr="bottomupbcdefg"/>
          <p:cNvPicPr preferRelativeResize="0">
            <a:picLocks noGrp="1"/>
          </p:cNvPicPr>
          <p:nvPr>
            <p:ph type="body" idx="4294967295"/>
          </p:nvPr>
        </p:nvPicPr>
        <p:blipFill rotWithShape="1">
          <a:blip r:embed="rId4">
            <a:alphaModFix/>
          </a:blip>
          <a:srcRect/>
          <a:stretch/>
        </p:blipFill>
        <p:spPr>
          <a:xfrm>
            <a:off x="4961731" y="3572254"/>
            <a:ext cx="3335338" cy="203020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5" name="Google Shape;255;p28"/>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15</a:t>
            </a:fld>
            <a:endParaRPr/>
          </a:p>
        </p:txBody>
      </p:sp>
      <p:sp>
        <p:nvSpPr>
          <p:cNvPr id="256" name="Google Shape;256;p28"/>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257" name="Google Shape;257;p28"/>
          <p:cNvSpPr/>
          <p:nvPr/>
        </p:nvSpPr>
        <p:spPr>
          <a:xfrm>
            <a:off x="214282" y="1116110"/>
            <a:ext cx="8569325" cy="5355312"/>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Advantages</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One designs the behavior of a test driver by simplifying the behavior of the actual module</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If the low-level modules and their combined functions are often invoked by other modules, then it is more useful to test them first so that meaningful effective integration of other modules can be done</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Disadvantages</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Discovery of major faults are detected towards the end of the integration process, because major design decision are embodied in the top-level modules</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Test engineers can not observe system-level functions from a partly integrated system. In fact, they can not observe system-level functions until the top-level test driver is in place.</a:t>
            </a:r>
            <a:endParaRPr/>
          </a:p>
        </p:txBody>
      </p:sp>
      <p:sp>
        <p:nvSpPr>
          <p:cNvPr id="258" name="Google Shape;258;p28"/>
          <p:cNvSpPr/>
          <p:nvPr/>
        </p:nvSpPr>
        <p:spPr>
          <a:xfrm>
            <a:off x="214286" y="466168"/>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Bottom-up</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5" name="Google Shape;265;p29"/>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16</a:t>
            </a:fld>
            <a:endParaRPr/>
          </a:p>
        </p:txBody>
      </p:sp>
      <p:sp>
        <p:nvSpPr>
          <p:cNvPr id="266" name="Google Shape;266;p29"/>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267" name="Google Shape;267;p29"/>
          <p:cNvSpPr/>
          <p:nvPr/>
        </p:nvSpPr>
        <p:spPr>
          <a:xfrm>
            <a:off x="214282" y="1277471"/>
            <a:ext cx="8569325" cy="5063053"/>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Big-bang Approach</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First all the modules are individually tested</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Next all those modules are put together to construct the entire system which is tested as a whole.</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Sandwich Approach</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In this approach a system is integrated using a mix of top-down, bottom-up, and big-bang approaches</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A hierarchical system is viewed as consisting of three layers.</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The bottom-up approach is applied to integrate the modules in the bottom-layer</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The top layer modules are integrated by using top-down approach</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The middle layer is integrated by using the big-bang approach after the top and the bottom layers have been integrated.</a:t>
            </a:r>
            <a:endParaRPr/>
          </a:p>
        </p:txBody>
      </p:sp>
      <p:sp>
        <p:nvSpPr>
          <p:cNvPr id="268" name="Google Shape;268;p29"/>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Big-bang and Sandwich</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5" name="Google Shape;275;p30"/>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17</a:t>
            </a:fld>
            <a:endParaRPr/>
          </a:p>
        </p:txBody>
      </p:sp>
      <p:sp>
        <p:nvSpPr>
          <p:cNvPr id="276" name="Google Shape;276;p30"/>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277" name="Google Shape;277;p30"/>
          <p:cNvSpPr/>
          <p:nvPr/>
        </p:nvSpPr>
        <p:spPr>
          <a:xfrm>
            <a:off x="214282" y="1295400"/>
            <a:ext cx="8569325" cy="4108817"/>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Integration is often done in an iterative manner</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A software image with a minimal number of core modules is loaded on a prototype hardware.</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A small number of tests are performed to ensure that all the desired software modules are present in the build.</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Next, additional tests are run to verify the essential functionalities</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The process of assembling the build, loading on the target hardware, and testing the build continues until the entire product has been integrated</a:t>
            </a:r>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p:txBody>
      </p:sp>
      <p:sp>
        <p:nvSpPr>
          <p:cNvPr id="278" name="Google Shape;278;p30"/>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Software and Hardware Integration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5" name="Google Shape;285;p31"/>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18</a:t>
            </a:fld>
            <a:endParaRPr/>
          </a:p>
        </p:txBody>
      </p:sp>
      <p:sp>
        <p:nvSpPr>
          <p:cNvPr id="286" name="Google Shape;286;p31"/>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287" name="Google Shape;287;p31"/>
          <p:cNvSpPr/>
          <p:nvPr/>
        </p:nvSpPr>
        <p:spPr>
          <a:xfrm>
            <a:off x="214282" y="1295400"/>
            <a:ext cx="8569325" cy="327782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A hardware engineering process consists of four phases</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Planning and specification</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Design, prototype implementation, and testing</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Integration with the software system</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Manufacturing, distribution and field service</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A hardware Design Verification Test (DVT) plan is prepared and executed by the hardware group before the integration with software system</a:t>
            </a:r>
            <a:endParaRPr/>
          </a:p>
        </p:txBody>
      </p:sp>
      <p:sp>
        <p:nvSpPr>
          <p:cNvPr id="288" name="Google Shape;288;p31"/>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Hardware Design Verification Tests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5" name="Google Shape;295;p32"/>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19</a:t>
            </a:fld>
            <a:endParaRPr/>
          </a:p>
        </p:txBody>
      </p:sp>
      <p:sp>
        <p:nvSpPr>
          <p:cNvPr id="296" name="Google Shape;296;p32"/>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297" name="Google Shape;297;p32"/>
          <p:cNvSpPr/>
          <p:nvPr/>
        </p:nvSpPr>
        <p:spPr>
          <a:xfrm>
            <a:off x="214282" y="1295400"/>
            <a:ext cx="8569325" cy="3831818"/>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The main hardware tests are as follows:</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Diagnostic Test</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Electrostatic Discharge Test</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Electromagnetic Emission Test</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Electrical Test</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Thermal Test</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Environment Test</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Equipment Handling and Packaging Test</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Acoustic Test</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Safety Test</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Reliability Test</a:t>
            </a:r>
            <a:endParaRPr/>
          </a:p>
        </p:txBody>
      </p:sp>
      <p:sp>
        <p:nvSpPr>
          <p:cNvPr id="298" name="Google Shape;298;p32"/>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Hardware Design Verification Tests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5"/>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a:t>
            </a:fld>
            <a:endParaRPr/>
          </a:p>
        </p:txBody>
      </p:sp>
      <p:sp>
        <p:nvSpPr>
          <p:cNvPr id="109" name="Google Shape;109;p15"/>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110" name="Google Shape;110;p15"/>
          <p:cNvSpPr/>
          <p:nvPr/>
        </p:nvSpPr>
        <p:spPr>
          <a:xfrm>
            <a:off x="214282" y="1295400"/>
            <a:ext cx="8569325" cy="4801314"/>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A software module is a self-contained element of a system</a:t>
            </a:r>
            <a:endParaRPr/>
          </a:p>
          <a:p>
            <a:pPr marL="342900" marR="0" lvl="0" indent="-342900" algn="just" rtl="0">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Modules are individually tested;  commonly known as unit testing</a:t>
            </a:r>
            <a:endParaRPr/>
          </a:p>
          <a:p>
            <a:pPr marL="342900" marR="0" lvl="0" indent="-342900" algn="just" rtl="0">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Next major task is to put the modules, i.e., pieces together to construct the complete system</a:t>
            </a:r>
            <a:endParaRPr/>
          </a:p>
          <a:p>
            <a:pPr marL="342900" marR="0" lvl="0" indent="-342900" algn="just" rtl="0">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Construction of a working system from the pieces is not a straightforward task because of numerous interface errors</a:t>
            </a:r>
            <a:endParaRPr/>
          </a:p>
          <a:p>
            <a:pPr marL="342900" marR="0" lvl="0" indent="-342900" algn="just" rtl="0">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The objective of system integration testing (SIT) is to build a “working” version of the system</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Putting modules together in an incremental manner</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Ensuring that the additional modules work as expected without disturbing the functionalities of the modules already put together</a:t>
            </a:r>
            <a:endParaRPr/>
          </a:p>
          <a:p>
            <a:pPr marL="342900" marR="0" lvl="0" indent="-342900" algn="just" rtl="0">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 Integration testing is said to be complete when</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The system is fully integrated together</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All the test cases have been executed</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All the severe and moderated defects found have been fixed.</a:t>
            </a:r>
            <a:endParaRPr/>
          </a:p>
        </p:txBody>
      </p:sp>
      <p:sp>
        <p:nvSpPr>
          <p:cNvPr id="111" name="Google Shape;111;p15"/>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The Concept of Integration Testing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5" name="Google Shape;305;p33"/>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20</a:t>
            </a:fld>
            <a:endParaRPr/>
          </a:p>
        </p:txBody>
      </p:sp>
      <p:sp>
        <p:nvSpPr>
          <p:cNvPr id="306" name="Google Shape;306;p33"/>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307" name="Google Shape;307;p33"/>
          <p:cNvSpPr/>
          <p:nvPr/>
        </p:nvSpPr>
        <p:spPr>
          <a:xfrm>
            <a:off x="214282" y="1295400"/>
            <a:ext cx="8569325" cy="4481355"/>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H/W and S/W compatibility information is maintained in the form of a compatibility matrix.</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It documents different revisions of the H/W and S/W that will be used for official release of the product.</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An Engineering Change Order (ECO) is a formal document that describes a change to the hardware and software.</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An ECO document includes the hardware software compatible matrix.</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It is distributed to the operation, customer support and sales teams of the organization.</a:t>
            </a:r>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p:txBody>
      </p:sp>
      <p:sp>
        <p:nvSpPr>
          <p:cNvPr id="308" name="Google Shape;308;p33"/>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Hardware and Software Compatibility Matrix</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5" name="Google Shape;315;p34"/>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21</a:t>
            </a:fld>
            <a:endParaRPr/>
          </a:p>
        </p:txBody>
      </p:sp>
      <p:sp>
        <p:nvSpPr>
          <p:cNvPr id="316" name="Google Shape;316;p34"/>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317" name="Google Shape;317;p34"/>
          <p:cNvSpPr/>
          <p:nvPr/>
        </p:nvSpPr>
        <p:spPr>
          <a:xfrm>
            <a:off x="214282" y="1295400"/>
            <a:ext cx="8569325" cy="4745915"/>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05740" algn="just" rtl="0">
              <a:lnSpc>
                <a:spcPct val="150000"/>
              </a:lnSpc>
              <a:spcBef>
                <a:spcPts val="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p:txBody>
      </p:sp>
      <p:sp>
        <p:nvSpPr>
          <p:cNvPr id="318" name="Google Shape;318;p34"/>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Test Plan for System Integration</a:t>
            </a:r>
            <a:endParaRPr/>
          </a:p>
        </p:txBody>
      </p:sp>
      <p:pic>
        <p:nvPicPr>
          <p:cNvPr id="319" name="Google Shape;319;p34"/>
          <p:cNvPicPr preferRelativeResize="0"/>
          <p:nvPr/>
        </p:nvPicPr>
        <p:blipFill rotWithShape="1">
          <a:blip r:embed="rId3">
            <a:alphaModFix/>
          </a:blip>
          <a:srcRect/>
          <a:stretch/>
        </p:blipFill>
        <p:spPr>
          <a:xfrm>
            <a:off x="1862137" y="1352550"/>
            <a:ext cx="5419725" cy="468876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6" name="Google Shape;326;p35"/>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22</a:t>
            </a:fld>
            <a:endParaRPr/>
          </a:p>
        </p:txBody>
      </p:sp>
      <p:sp>
        <p:nvSpPr>
          <p:cNvPr id="327" name="Google Shape;327;p35"/>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328" name="Google Shape;328;p35"/>
          <p:cNvSpPr/>
          <p:nvPr/>
        </p:nvSpPr>
        <p:spPr>
          <a:xfrm>
            <a:off x="214282" y="1295400"/>
            <a:ext cx="8569325" cy="4745915"/>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05740" algn="just" rtl="0">
              <a:lnSpc>
                <a:spcPct val="150000"/>
              </a:lnSpc>
              <a:spcBef>
                <a:spcPts val="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p:txBody>
      </p:sp>
      <p:sp>
        <p:nvSpPr>
          <p:cNvPr id="329" name="Google Shape;329;p35"/>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Test Plan for System Integration</a:t>
            </a:r>
            <a:endParaRPr/>
          </a:p>
        </p:txBody>
      </p:sp>
      <p:pic>
        <p:nvPicPr>
          <p:cNvPr id="330" name="Google Shape;330;p35" descr="readinesscriteria"/>
          <p:cNvPicPr preferRelativeResize="0">
            <a:picLocks noGrp="1"/>
          </p:cNvPicPr>
          <p:nvPr>
            <p:ph type="body" idx="4294967295"/>
          </p:nvPr>
        </p:nvPicPr>
        <p:blipFill rotWithShape="1">
          <a:blip r:embed="rId3">
            <a:alphaModFix/>
          </a:blip>
          <a:srcRect/>
          <a:stretch/>
        </p:blipFill>
        <p:spPr>
          <a:xfrm>
            <a:off x="291354" y="1447800"/>
            <a:ext cx="8492254" cy="366675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7" name="Google Shape;337;p36"/>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23</a:t>
            </a:fld>
            <a:endParaRPr/>
          </a:p>
        </p:txBody>
      </p:sp>
      <p:sp>
        <p:nvSpPr>
          <p:cNvPr id="338" name="Google Shape;338;p36"/>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339" name="Google Shape;339;p36"/>
          <p:cNvSpPr/>
          <p:nvPr/>
        </p:nvSpPr>
        <p:spPr>
          <a:xfrm>
            <a:off x="214282" y="1295400"/>
            <a:ext cx="8569325" cy="4275016"/>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05740" algn="just" rtl="0">
              <a:lnSpc>
                <a:spcPct val="150000"/>
              </a:lnSpc>
              <a:spcBef>
                <a:spcPts val="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p:txBody>
      </p:sp>
      <p:sp>
        <p:nvSpPr>
          <p:cNvPr id="340" name="Google Shape;340;p36"/>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Test Plan for System Integration</a:t>
            </a:r>
            <a:endParaRPr/>
          </a:p>
        </p:txBody>
      </p:sp>
      <p:pic>
        <p:nvPicPr>
          <p:cNvPr id="341" name="Google Shape;341;p36" descr="completioncriteria"/>
          <p:cNvPicPr preferRelativeResize="0">
            <a:picLocks noGrp="1"/>
          </p:cNvPicPr>
          <p:nvPr>
            <p:ph type="body" idx="4294967295"/>
          </p:nvPr>
        </p:nvPicPr>
        <p:blipFill rotWithShape="1">
          <a:blip r:embed="rId3">
            <a:alphaModFix/>
          </a:blip>
          <a:srcRect/>
          <a:stretch/>
        </p:blipFill>
        <p:spPr>
          <a:xfrm>
            <a:off x="211138" y="1439863"/>
            <a:ext cx="8551862" cy="320833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8" name="Google Shape;348;p37"/>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24</a:t>
            </a:fld>
            <a:endParaRPr/>
          </a:p>
        </p:txBody>
      </p:sp>
      <p:sp>
        <p:nvSpPr>
          <p:cNvPr id="349" name="Google Shape;349;p37"/>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350" name="Google Shape;350;p37"/>
          <p:cNvSpPr/>
          <p:nvPr/>
        </p:nvSpPr>
        <p:spPr>
          <a:xfrm>
            <a:off x="214282" y="1295400"/>
            <a:ext cx="8569325" cy="4912114"/>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Categories of System Integration Tests:</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Interface integrity</a:t>
            </a:r>
            <a:endParaRPr/>
          </a:p>
          <a:p>
            <a:pPr marL="1257300" marR="0" lvl="2"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Internal and external interfaces are tested as each module is integrated</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Functional validity</a:t>
            </a:r>
            <a:endParaRPr/>
          </a:p>
          <a:p>
            <a:pPr marL="1257300" marR="0" lvl="2"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Tests to uncover functional errors in each module after it is integrated</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End-to-end validity</a:t>
            </a:r>
            <a:endParaRPr/>
          </a:p>
          <a:p>
            <a:pPr marL="1257300" marR="0" lvl="2"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Tests are designed to ensure that a completely integrated system works together from end-to-end</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Pairwise validity</a:t>
            </a:r>
            <a:endParaRPr/>
          </a:p>
          <a:p>
            <a:pPr marL="1257300" marR="0" lvl="2"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Tests are designed to ensure that any two systems work properly when connected by a network</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Interface stress</a:t>
            </a:r>
            <a:endParaRPr/>
          </a:p>
          <a:p>
            <a:pPr marL="1257300" marR="0" lvl="2"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Tests are designed to ensure that the interfaces can sustain the load</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System endurance</a:t>
            </a:r>
            <a:endParaRPr/>
          </a:p>
          <a:p>
            <a:pPr marL="1257300" marR="0" lvl="2"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Tests are designed to ensure that the integrated system stay up for weeks</a:t>
            </a:r>
            <a:endParaRPr/>
          </a:p>
        </p:txBody>
      </p:sp>
      <p:sp>
        <p:nvSpPr>
          <p:cNvPr id="351" name="Google Shape;351;p37"/>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Test Plan for System Integration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8" name="Google Shape;358;p38"/>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25</a:t>
            </a:fld>
            <a:endParaRPr/>
          </a:p>
        </p:txBody>
      </p:sp>
      <p:sp>
        <p:nvSpPr>
          <p:cNvPr id="359" name="Google Shape;359;p38"/>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360" name="Google Shape;360;p38"/>
          <p:cNvSpPr/>
          <p:nvPr/>
        </p:nvSpPr>
        <p:spPr>
          <a:xfrm>
            <a:off x="214282" y="1295400"/>
            <a:ext cx="8569325" cy="4081117"/>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 Organizations occasionally purchase off-the-self (OTS) components from vendors and integrate them with their own components.</a:t>
            </a:r>
            <a:endParaRPr/>
          </a:p>
          <a:p>
            <a:pPr marL="342900" marR="0" lvl="0" indent="-205740" algn="just" rtl="0">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342900" algn="just" rtl="0">
              <a:spcBef>
                <a:spcPts val="360"/>
              </a:spcBef>
              <a:spcAft>
                <a:spcPts val="0"/>
              </a:spcAft>
              <a:buClr>
                <a:srgbClr val="0000FF"/>
              </a:buClr>
              <a:buSzPts val="2160"/>
              <a:buFont typeface="Noto Sans Symbols"/>
              <a:buChar char="▪"/>
            </a:pPr>
            <a:r>
              <a:rPr lang="en-US" sz="1800" b="1">
                <a:solidFill>
                  <a:schemeClr val="dk1"/>
                </a:solidFill>
                <a:latin typeface="Calibri"/>
                <a:ea typeface="Calibri"/>
                <a:cs typeface="Calibri"/>
                <a:sym typeface="Calibri"/>
              </a:rPr>
              <a:t>Useful set of components that assists in integrating actual components</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Wrapper: It is a piece of code that one builds to isolate the underlying components from other components of the system.</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Glue: A glue component provides the functionality to combine different components.</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Tailoring: Components tailoring refers to the ability to enhance the functionality of a component</a:t>
            </a:r>
            <a:endParaRPr/>
          </a:p>
          <a:p>
            <a:pPr marL="1257300" marR="0" lvl="2"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Tailoring is done by adding some elements to a component to enrich it with a functionality not provided by the vendor.</a:t>
            </a:r>
            <a:endParaRPr/>
          </a:p>
          <a:p>
            <a:pPr marL="1257300" marR="0" lvl="2"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Tailoring does not involve modifying the source code of the component.</a:t>
            </a:r>
            <a:endParaRPr/>
          </a:p>
        </p:txBody>
      </p:sp>
      <p:sp>
        <p:nvSpPr>
          <p:cNvPr id="361" name="Google Shape;361;p38"/>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Off-the-self Component Integration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8" name="Google Shape;368;p39"/>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26</a:t>
            </a:fld>
            <a:endParaRPr/>
          </a:p>
        </p:txBody>
      </p:sp>
      <p:sp>
        <p:nvSpPr>
          <p:cNvPr id="369" name="Google Shape;369;p39"/>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370" name="Google Shape;370;p39"/>
          <p:cNvSpPr/>
          <p:nvPr/>
        </p:nvSpPr>
        <p:spPr>
          <a:xfrm>
            <a:off x="214282" y="1295400"/>
            <a:ext cx="8569325" cy="4678204"/>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OTS components produced by the vendor organizations are known as commercial off-the-shelf (COTS) components.</a:t>
            </a:r>
            <a:endParaRPr/>
          </a:p>
          <a:p>
            <a:pPr marL="342900" marR="0" lvl="0" indent="-342900" algn="just" rtl="0">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A COTS component is defined as: </a:t>
            </a:r>
            <a:endParaRPr/>
          </a:p>
          <a:p>
            <a:pPr marL="800100" marR="0" lvl="1" indent="-342900" algn="just" rtl="0">
              <a:spcBef>
                <a:spcPts val="400"/>
              </a:spcBef>
              <a:spcAft>
                <a:spcPts val="0"/>
              </a:spcAft>
              <a:buClr>
                <a:srgbClr val="0000FF"/>
              </a:buClr>
              <a:buSzPts val="2400"/>
              <a:buFont typeface="Noto Sans Symbols"/>
              <a:buChar char="▪"/>
            </a:pPr>
            <a:r>
              <a:rPr lang="en-US" sz="2000" b="0" i="1" u="none" strike="noStrike" cap="none">
                <a:solidFill>
                  <a:schemeClr val="dk1"/>
                </a:solidFill>
                <a:latin typeface="Garamond"/>
                <a:ea typeface="Garamond"/>
                <a:cs typeface="Garamond"/>
                <a:sym typeface="Garamond"/>
              </a:rPr>
              <a:t>A unit of composition with contractually specified interfaces and explicit context dependencies only. A software component can be deployed independently and is subject to composition by third parties</a:t>
            </a:r>
            <a:endParaRPr/>
          </a:p>
          <a:p>
            <a:pPr marL="342900" marR="0" lvl="0" indent="-342900" algn="just" rtl="0">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Three types of testing techniques are used to determine the suitability of a COTS component:</a:t>
            </a:r>
            <a:endParaRPr/>
          </a:p>
          <a:p>
            <a:pPr marL="800100" marR="0" lvl="1" indent="-342900" algn="just" rtl="0">
              <a:spcBef>
                <a:spcPts val="360"/>
              </a:spcBef>
              <a:spcAft>
                <a:spcPts val="0"/>
              </a:spcAft>
              <a:buClr>
                <a:srgbClr val="0000FF"/>
              </a:buClr>
              <a:buSzPts val="2160"/>
              <a:buFont typeface="Noto Sans Symbols"/>
              <a:buChar char="▪"/>
            </a:pPr>
            <a:r>
              <a:rPr lang="en-US" sz="1800" b="1" i="0" u="none" strike="noStrike" cap="none">
                <a:solidFill>
                  <a:schemeClr val="dk1"/>
                </a:solidFill>
                <a:latin typeface="Calibri"/>
                <a:ea typeface="Calibri"/>
                <a:cs typeface="Calibri"/>
                <a:sym typeface="Calibri"/>
              </a:rPr>
              <a:t>Black-box Component Testing</a:t>
            </a:r>
            <a:r>
              <a:rPr lang="en-US" sz="1800" b="0" i="0" u="none" strike="noStrike" cap="none">
                <a:solidFill>
                  <a:schemeClr val="dk1"/>
                </a:solidFill>
                <a:latin typeface="Calibri"/>
                <a:ea typeface="Calibri"/>
                <a:cs typeface="Calibri"/>
                <a:sym typeface="Calibri"/>
              </a:rPr>
              <a:t>: This is used to determine the quality of the component</a:t>
            </a:r>
            <a:endParaRPr/>
          </a:p>
          <a:p>
            <a:pPr marL="800100" marR="0" lvl="1" indent="-342900" algn="just" rtl="0">
              <a:spcBef>
                <a:spcPts val="360"/>
              </a:spcBef>
              <a:spcAft>
                <a:spcPts val="0"/>
              </a:spcAft>
              <a:buClr>
                <a:srgbClr val="0000FF"/>
              </a:buClr>
              <a:buSzPts val="2160"/>
              <a:buFont typeface="Noto Sans Symbols"/>
              <a:buChar char="▪"/>
            </a:pPr>
            <a:r>
              <a:rPr lang="en-US" sz="1800" b="1" i="0" u="none" strike="noStrike" cap="none">
                <a:solidFill>
                  <a:schemeClr val="dk1"/>
                </a:solidFill>
                <a:latin typeface="Calibri"/>
                <a:ea typeface="Calibri"/>
                <a:cs typeface="Calibri"/>
                <a:sym typeface="Calibri"/>
              </a:rPr>
              <a:t>System-level Fault Injection Testing</a:t>
            </a:r>
            <a:r>
              <a:rPr lang="en-US" sz="1800" b="0" i="0" u="none" strike="noStrike" cap="none">
                <a:solidFill>
                  <a:schemeClr val="dk1"/>
                </a:solidFill>
                <a:latin typeface="Calibri"/>
                <a:ea typeface="Calibri"/>
                <a:cs typeface="Calibri"/>
                <a:sym typeface="Calibri"/>
              </a:rPr>
              <a:t>: This is used to determine how well a system will tolerate a failing component.</a:t>
            </a:r>
            <a:endParaRPr/>
          </a:p>
          <a:p>
            <a:pPr marL="800100" marR="0" lvl="1" indent="-342900" algn="just" rtl="0">
              <a:spcBef>
                <a:spcPts val="360"/>
              </a:spcBef>
              <a:spcAft>
                <a:spcPts val="0"/>
              </a:spcAft>
              <a:buClr>
                <a:srgbClr val="0000FF"/>
              </a:buClr>
              <a:buSzPts val="2160"/>
              <a:buFont typeface="Noto Sans Symbols"/>
              <a:buChar char="▪"/>
            </a:pPr>
            <a:r>
              <a:rPr lang="en-US" sz="1800" b="1" i="0" u="none" strike="noStrike" cap="none">
                <a:solidFill>
                  <a:schemeClr val="dk1"/>
                </a:solidFill>
                <a:latin typeface="Calibri"/>
                <a:ea typeface="Calibri"/>
                <a:cs typeface="Calibri"/>
                <a:sym typeface="Calibri"/>
              </a:rPr>
              <a:t>Operational System Testing</a:t>
            </a:r>
            <a:r>
              <a:rPr lang="en-US" sz="1800" b="0" i="0" u="none" strike="noStrike" cap="none">
                <a:solidFill>
                  <a:schemeClr val="dk1"/>
                </a:solidFill>
                <a:latin typeface="Calibri"/>
                <a:ea typeface="Calibri"/>
                <a:cs typeface="Calibri"/>
                <a:sym typeface="Calibri"/>
              </a:rPr>
              <a:t>: This kind of tests are used to determine the tolerance of a software system when the COTS component is functioning correctly.</a:t>
            </a:r>
            <a:endParaRPr/>
          </a:p>
        </p:txBody>
      </p:sp>
      <p:sp>
        <p:nvSpPr>
          <p:cNvPr id="371" name="Google Shape;371;p39"/>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Off-the-self Component Testing</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8" name="Google Shape;378;p40"/>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27</a:t>
            </a:fld>
            <a:endParaRPr/>
          </a:p>
        </p:txBody>
      </p:sp>
      <p:sp>
        <p:nvSpPr>
          <p:cNvPr id="379" name="Google Shape;379;p40"/>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380" name="Google Shape;380;p40"/>
          <p:cNvSpPr/>
          <p:nvPr/>
        </p:nvSpPr>
        <p:spPr>
          <a:xfrm>
            <a:off x="214282" y="1295400"/>
            <a:ext cx="8569325" cy="4136517"/>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 Testability is incorporated into software components</a:t>
            </a:r>
            <a:endParaRPr/>
          </a:p>
          <a:p>
            <a:pPr marL="342900" marR="0" lvl="0" indent="-205740" algn="just" rtl="0">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342900" algn="just" rtl="0">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Testing and maintenance can be self-contained</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Normal mode</a:t>
            </a:r>
            <a:endParaRPr/>
          </a:p>
          <a:p>
            <a:pPr marL="1257300" marR="0" lvl="2"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The built-in test capabilities are transparent to the component user</a:t>
            </a:r>
            <a:endParaRPr/>
          </a:p>
          <a:p>
            <a:pPr marL="1257300" marR="0" lvl="2"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The component does not differ from other non-built-in testing enabled components.</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Maintenance mode</a:t>
            </a:r>
            <a:endParaRPr/>
          </a:p>
          <a:p>
            <a:pPr marL="1257300" marR="0" lvl="2"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The component user can test the component with the help of its built-in testing features</a:t>
            </a:r>
            <a:endParaRPr/>
          </a:p>
          <a:p>
            <a:pPr marL="1257300" marR="0" lvl="2"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The component user can invoke the respective methods of the component, which execute the test, evaluate autonomously its results, and output the test summary</a:t>
            </a:r>
            <a:endParaRPr/>
          </a:p>
        </p:txBody>
      </p:sp>
      <p:sp>
        <p:nvSpPr>
          <p:cNvPr id="381" name="Google Shape;381;p40"/>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Built-in Testing</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4400"/>
              <a:buFont typeface="Calibri"/>
              <a:buNone/>
            </a:pPr>
            <a:r>
              <a:rPr lang="en-US">
                <a:solidFill>
                  <a:srgbClr val="C00000"/>
                </a:solidFill>
              </a:rPr>
              <a:t>Reading</a:t>
            </a:r>
            <a:endParaRPr/>
          </a:p>
        </p:txBody>
      </p:sp>
      <p:sp>
        <p:nvSpPr>
          <p:cNvPr id="387" name="Google Shape;387;p41"/>
          <p:cNvSpPr txBox="1">
            <a:spLocks noGrp="1"/>
          </p:cNvSpPr>
          <p:nvPr>
            <p:ph type="body" idx="1"/>
          </p:nvPr>
        </p:nvSpPr>
        <p:spPr>
          <a:xfrm>
            <a:off x="457200" y="1219200"/>
            <a:ext cx="8229600" cy="4495800"/>
          </a:xfrm>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Clr>
                <a:srgbClr val="76923C"/>
              </a:buClr>
              <a:buSzPts val="2400"/>
              <a:buNone/>
            </a:pPr>
            <a:endParaRPr sz="2400"/>
          </a:p>
          <a:p>
            <a:pPr marL="342900" lvl="0" indent="-342900" algn="ctr" rtl="0">
              <a:spcBef>
                <a:spcPts val="480"/>
              </a:spcBef>
              <a:spcAft>
                <a:spcPts val="0"/>
              </a:spcAft>
              <a:buClr>
                <a:srgbClr val="76923C"/>
              </a:buClr>
              <a:buSzPts val="2400"/>
              <a:buNone/>
            </a:pPr>
            <a:r>
              <a:rPr lang="en-US" sz="2400" dirty="0"/>
              <a:t>Software Testing and Quality Assurance: Theory and Practice</a:t>
            </a:r>
            <a:endParaRPr/>
          </a:p>
          <a:p>
            <a:pPr marL="342900" lvl="0" indent="-342900" algn="ctr" rtl="0">
              <a:spcBef>
                <a:spcPts val="480"/>
              </a:spcBef>
              <a:spcAft>
                <a:spcPts val="0"/>
              </a:spcAft>
              <a:buClr>
                <a:srgbClr val="76923C"/>
              </a:buClr>
              <a:buSzPts val="2400"/>
              <a:buNone/>
            </a:pPr>
            <a:r>
              <a:rPr lang="en-US" sz="2400" dirty="0"/>
              <a:t>Page [190-223]</a:t>
            </a:r>
            <a:endParaRPr/>
          </a:p>
          <a:p>
            <a:pPr marL="342900" lvl="0" indent="-342900" algn="ctr" rtl="0">
              <a:spcBef>
                <a:spcPts val="480"/>
              </a:spcBef>
              <a:spcAft>
                <a:spcPts val="0"/>
              </a:spcAft>
              <a:buClr>
                <a:srgbClr val="76923C"/>
              </a:buClr>
              <a:buSzPts val="2400"/>
              <a:buNone/>
            </a:pPr>
            <a:r>
              <a:rPr lang="en-US" sz="2400" dirty="0"/>
              <a:t>And read other online references</a:t>
            </a:r>
            <a:endParaRPr/>
          </a:p>
          <a:p>
            <a:pPr marL="342900" lvl="0" indent="-342900" algn="ctr" rtl="0">
              <a:spcBef>
                <a:spcPts val="480"/>
              </a:spcBef>
              <a:spcAft>
                <a:spcPts val="0"/>
              </a:spcAft>
              <a:buClr>
                <a:srgbClr val="76923C"/>
              </a:buClr>
              <a:buSzPts val="2400"/>
              <a:buNone/>
            </a:pPr>
            <a:endParaRPr/>
          </a:p>
        </p:txBody>
      </p:sp>
      <p:sp>
        <p:nvSpPr>
          <p:cNvPr id="389" name="Google Shape;389;p41"/>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Software Design, Verification and Validation</a:t>
            </a:r>
            <a:endParaRPr/>
          </a:p>
        </p:txBody>
      </p:sp>
      <p:sp>
        <p:nvSpPr>
          <p:cNvPr id="390" name="Google Shape;390;p41"/>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28</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8" name="Google Shape;118;p16"/>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a:t>
            </a:fld>
            <a:endParaRPr/>
          </a:p>
        </p:txBody>
      </p:sp>
      <p:sp>
        <p:nvSpPr>
          <p:cNvPr id="119" name="Google Shape;119;p16"/>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120" name="Google Shape;120;p16"/>
          <p:cNvSpPr/>
          <p:nvPr/>
        </p:nvSpPr>
        <p:spPr>
          <a:xfrm>
            <a:off x="214282" y="1295400"/>
            <a:ext cx="8569325" cy="2668423"/>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The major advantages of conducting SIT are as follows:</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Defects are detected early</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It is easier to fix defects detected earlier</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We get earlier feedback on the health and acceptability of the individual modules and on the overall system</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Scheduling of defect fixes is flexible, and it can overlap with development.</a:t>
            </a:r>
            <a:endParaRPr/>
          </a:p>
        </p:txBody>
      </p:sp>
      <p:sp>
        <p:nvSpPr>
          <p:cNvPr id="121" name="Google Shape;121;p16"/>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The Concept of Integration Testing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7"/>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a:t>
            </a:fld>
            <a:endParaRPr/>
          </a:p>
        </p:txBody>
      </p:sp>
      <p:sp>
        <p:nvSpPr>
          <p:cNvPr id="129" name="Google Shape;129;p17"/>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130" name="Google Shape;130;p17"/>
          <p:cNvSpPr/>
          <p:nvPr/>
        </p:nvSpPr>
        <p:spPr>
          <a:xfrm>
            <a:off x="214282" y="1295400"/>
            <a:ext cx="8569325" cy="4219617"/>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Three common paradigms for interfacing modules:</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Procedure call interface</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Shared memory interface</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Message passing interface</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The problem arises when we “put modules together” because of  interface errors</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Interface errors</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Interface errors are those that are associated with structures existing outside the local environment of a module, but which the module uses.</a:t>
            </a:r>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p:txBody>
      </p:sp>
      <p:sp>
        <p:nvSpPr>
          <p:cNvPr id="131" name="Google Shape;131;p17"/>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Types of Interfaces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8"/>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5</a:t>
            </a:fld>
            <a:endParaRPr/>
          </a:p>
        </p:txBody>
      </p:sp>
      <p:sp>
        <p:nvSpPr>
          <p:cNvPr id="139" name="Google Shape;139;p18"/>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140" name="Google Shape;140;p18"/>
          <p:cNvSpPr/>
          <p:nvPr/>
        </p:nvSpPr>
        <p:spPr>
          <a:xfrm>
            <a:off x="214282" y="1295400"/>
            <a:ext cx="8569325" cy="4745915"/>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05740" algn="just" rtl="0">
              <a:lnSpc>
                <a:spcPct val="150000"/>
              </a:lnSpc>
              <a:spcBef>
                <a:spcPts val="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p:txBody>
      </p:sp>
      <p:sp>
        <p:nvSpPr>
          <p:cNvPr id="141" name="Google Shape;141;p18"/>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Types of Interface Errors</a:t>
            </a:r>
            <a:endParaRPr/>
          </a:p>
        </p:txBody>
      </p:sp>
      <p:sp>
        <p:nvSpPr>
          <p:cNvPr id="142" name="Google Shape;142;p18"/>
          <p:cNvSpPr txBox="1"/>
          <p:nvPr/>
        </p:nvSpPr>
        <p:spPr>
          <a:xfrm>
            <a:off x="304800" y="1371600"/>
            <a:ext cx="4406900" cy="53895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Construction</a:t>
            </a:r>
            <a:endParaRPr/>
          </a:p>
          <a:p>
            <a:pPr marL="342900" marR="0" lvl="0" indent="-342900" algn="l" rtl="0">
              <a:lnSpc>
                <a:spcPct val="150000"/>
              </a:lnSpc>
              <a:spcBef>
                <a:spcPts val="36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Inadequate functionality</a:t>
            </a:r>
            <a:endParaRPr/>
          </a:p>
          <a:p>
            <a:pPr marL="342900" marR="0" lvl="0" indent="-342900" algn="l" rtl="0">
              <a:lnSpc>
                <a:spcPct val="150000"/>
              </a:lnSpc>
              <a:spcBef>
                <a:spcPts val="36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Location of functionality</a:t>
            </a:r>
            <a:endParaRPr/>
          </a:p>
          <a:p>
            <a:pPr marL="342900" marR="0" lvl="0" indent="-342900" algn="l" rtl="0">
              <a:lnSpc>
                <a:spcPct val="150000"/>
              </a:lnSpc>
              <a:spcBef>
                <a:spcPts val="36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Changes in functionality</a:t>
            </a:r>
            <a:endParaRPr/>
          </a:p>
          <a:p>
            <a:pPr marL="342900" marR="0" lvl="0" indent="-342900" algn="l" rtl="0">
              <a:lnSpc>
                <a:spcPct val="150000"/>
              </a:lnSpc>
              <a:spcBef>
                <a:spcPts val="36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Added functionality</a:t>
            </a:r>
            <a:endParaRPr/>
          </a:p>
          <a:p>
            <a:pPr marL="342900" marR="0" lvl="0" indent="-342900" algn="l" rtl="0">
              <a:lnSpc>
                <a:spcPct val="150000"/>
              </a:lnSpc>
              <a:spcBef>
                <a:spcPts val="36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Misuse of interface</a:t>
            </a:r>
            <a:endParaRPr/>
          </a:p>
          <a:p>
            <a:pPr marL="342900" marR="0" lvl="0" indent="-342900" algn="l" rtl="0">
              <a:lnSpc>
                <a:spcPct val="150000"/>
              </a:lnSpc>
              <a:spcBef>
                <a:spcPts val="36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Misunderstanding of interface</a:t>
            </a:r>
            <a:endParaRPr/>
          </a:p>
          <a:p>
            <a:pPr marL="342900" marR="0" lvl="0" indent="-342900" algn="l" rtl="0">
              <a:lnSpc>
                <a:spcPct val="150000"/>
              </a:lnSpc>
              <a:spcBef>
                <a:spcPts val="36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Data structure alteration</a:t>
            </a:r>
            <a:endParaRPr/>
          </a:p>
        </p:txBody>
      </p:sp>
      <p:sp>
        <p:nvSpPr>
          <p:cNvPr id="143" name="Google Shape;143;p18"/>
          <p:cNvSpPr txBox="1"/>
          <p:nvPr/>
        </p:nvSpPr>
        <p:spPr>
          <a:xfrm>
            <a:off x="4854668" y="1295400"/>
            <a:ext cx="3785970" cy="4097338"/>
          </a:xfrm>
          <a:prstGeom prst="rect">
            <a:avLst/>
          </a:prstGeom>
          <a:noFill/>
          <a:ln>
            <a:noFill/>
          </a:ln>
        </p:spPr>
        <p:txBody>
          <a:bodyPr spcFirstLastPara="1" wrap="square" lIns="91425" tIns="45700" rIns="91425" bIns="45700" anchor="t" anchorCtr="0">
            <a:noAutofit/>
          </a:bodyPr>
          <a:lstStyle/>
          <a:p>
            <a:pPr marL="342900" marR="0" lvl="0" indent="-342900" algn="l" rtl="0">
              <a:lnSpc>
                <a:spcPct val="170000"/>
              </a:lnSpc>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Inadequate error processing</a:t>
            </a:r>
            <a:endParaRPr/>
          </a:p>
          <a:p>
            <a:pPr marL="342900" marR="0" lvl="0" indent="-342900" algn="l" rtl="0">
              <a:lnSpc>
                <a:spcPct val="170000"/>
              </a:lnSpc>
              <a:spcBef>
                <a:spcPts val="36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Additions to error processing</a:t>
            </a:r>
            <a:endParaRPr/>
          </a:p>
          <a:p>
            <a:pPr marL="342900" marR="0" lvl="0" indent="-342900" algn="l" rtl="0">
              <a:lnSpc>
                <a:spcPct val="170000"/>
              </a:lnSpc>
              <a:spcBef>
                <a:spcPts val="36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Inadequate post-processing</a:t>
            </a:r>
            <a:endParaRPr/>
          </a:p>
          <a:p>
            <a:pPr marL="342900" marR="0" lvl="0" indent="-342900" algn="l" rtl="0">
              <a:lnSpc>
                <a:spcPct val="170000"/>
              </a:lnSpc>
              <a:spcBef>
                <a:spcPts val="36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Inadequate interface support</a:t>
            </a:r>
            <a:endParaRPr/>
          </a:p>
          <a:p>
            <a:pPr marL="342900" marR="0" lvl="0" indent="-342900" algn="l" rtl="0">
              <a:lnSpc>
                <a:spcPct val="170000"/>
              </a:lnSpc>
              <a:spcBef>
                <a:spcPts val="36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Initialization/value errors</a:t>
            </a:r>
            <a:endParaRPr/>
          </a:p>
          <a:p>
            <a:pPr marL="342900" marR="0" lvl="0" indent="-342900" algn="l" rtl="0">
              <a:lnSpc>
                <a:spcPct val="170000"/>
              </a:lnSpc>
              <a:spcBef>
                <a:spcPts val="36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Violation of data constraints</a:t>
            </a:r>
            <a:endParaRPr/>
          </a:p>
          <a:p>
            <a:pPr marL="342900" marR="0" lvl="0" indent="-342900" algn="l" rtl="0">
              <a:lnSpc>
                <a:spcPct val="170000"/>
              </a:lnSpc>
              <a:spcBef>
                <a:spcPts val="36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Timing/performance problems</a:t>
            </a:r>
            <a:endParaRPr/>
          </a:p>
          <a:p>
            <a:pPr marL="342900" marR="0" lvl="0" indent="-342900" algn="l" rtl="0">
              <a:lnSpc>
                <a:spcPct val="170000"/>
              </a:lnSpc>
              <a:spcBef>
                <a:spcPts val="36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Coordination changes</a:t>
            </a:r>
            <a:endParaRPr/>
          </a:p>
          <a:p>
            <a:pPr marL="342900" marR="0" lvl="0" indent="-342900" algn="l" rtl="0">
              <a:lnSpc>
                <a:spcPct val="170000"/>
              </a:lnSpc>
              <a:spcBef>
                <a:spcPts val="36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Hardware/software interfaces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0" name="Google Shape;150;p19"/>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6</a:t>
            </a:fld>
            <a:endParaRPr/>
          </a:p>
        </p:txBody>
      </p:sp>
      <p:sp>
        <p:nvSpPr>
          <p:cNvPr id="151" name="Google Shape;151;p19"/>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152" name="Google Shape;152;p19"/>
          <p:cNvSpPr/>
          <p:nvPr/>
        </p:nvSpPr>
        <p:spPr>
          <a:xfrm>
            <a:off x="214282" y="1295400"/>
            <a:ext cx="8569325" cy="4912114"/>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System Integration testing is performed at different levels of granularity</a:t>
            </a:r>
            <a:endParaRPr/>
          </a:p>
          <a:p>
            <a:pPr marL="342900" marR="0" lvl="0" indent="-342900" algn="just" rtl="0">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 </a:t>
            </a:r>
            <a:r>
              <a:rPr lang="en-US" sz="1800" b="1">
                <a:solidFill>
                  <a:schemeClr val="dk1"/>
                </a:solidFill>
                <a:latin typeface="Calibri"/>
                <a:ea typeface="Calibri"/>
                <a:cs typeface="Calibri"/>
                <a:sym typeface="Calibri"/>
              </a:rPr>
              <a:t>Intra-system testing</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This form of testing constitutes low-level integration testing with the objective of combining the modules together to build a cohesive system.</a:t>
            </a:r>
            <a:endParaRPr/>
          </a:p>
          <a:p>
            <a:pPr marL="342900" marR="0" lvl="0" indent="-342900" algn="just" rtl="0">
              <a:spcBef>
                <a:spcPts val="360"/>
              </a:spcBef>
              <a:spcAft>
                <a:spcPts val="0"/>
              </a:spcAft>
              <a:buClr>
                <a:srgbClr val="0000FF"/>
              </a:buClr>
              <a:buSzPts val="2160"/>
              <a:buFont typeface="Noto Sans Symbols"/>
              <a:buChar char="▪"/>
            </a:pPr>
            <a:r>
              <a:rPr lang="en-US" sz="1800" b="1">
                <a:solidFill>
                  <a:schemeClr val="dk1"/>
                </a:solidFill>
                <a:latin typeface="Calibri"/>
                <a:ea typeface="Calibri"/>
                <a:cs typeface="Calibri"/>
                <a:sym typeface="Calibri"/>
              </a:rPr>
              <a:t>Inter-system testing</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It is a high-level testing phase which requires interfacing independently tested systems.</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b="1">
                <a:solidFill>
                  <a:schemeClr val="dk1"/>
                </a:solidFill>
                <a:latin typeface="Calibri"/>
                <a:ea typeface="Calibri"/>
                <a:cs typeface="Calibri"/>
                <a:sym typeface="Calibri"/>
              </a:rPr>
              <a:t>Pairwise testing</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In pairwise integration, only two interconnected systems in an overall system are tested at a time.</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The purpose of pairwise testing is to ensure that two systems under consideration can function together, assuming that the other systems within the overall environment behave as expected.</a:t>
            </a:r>
            <a:endParaRPr/>
          </a:p>
        </p:txBody>
      </p:sp>
      <p:sp>
        <p:nvSpPr>
          <p:cNvPr id="153" name="Google Shape;153;p19"/>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Granularity of System Integration Testing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60" name="Google Shape;160;p20"/>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7</a:t>
            </a:fld>
            <a:endParaRPr/>
          </a:p>
        </p:txBody>
      </p:sp>
      <p:sp>
        <p:nvSpPr>
          <p:cNvPr id="161" name="Google Shape;161;p20"/>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162" name="Google Shape;162;p20"/>
          <p:cNvSpPr/>
          <p:nvPr/>
        </p:nvSpPr>
        <p:spPr>
          <a:xfrm>
            <a:off x="214282" y="1295400"/>
            <a:ext cx="8569325" cy="5015753"/>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Common approaches to perform system integration testing</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1" i="0" u="none" strike="noStrike" cap="none">
                <a:solidFill>
                  <a:schemeClr val="dk1"/>
                </a:solidFill>
                <a:latin typeface="Calibri"/>
                <a:ea typeface="Calibri"/>
                <a:cs typeface="Calibri"/>
                <a:sym typeface="Calibri"/>
              </a:rPr>
              <a:t>Incremental</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1" i="0" u="none" strike="noStrike" cap="none">
                <a:solidFill>
                  <a:schemeClr val="dk1"/>
                </a:solidFill>
                <a:latin typeface="Calibri"/>
                <a:ea typeface="Calibri"/>
                <a:cs typeface="Calibri"/>
                <a:sym typeface="Calibri"/>
              </a:rPr>
              <a:t>Top Down</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1" i="0" u="none" strike="noStrike" cap="none">
                <a:solidFill>
                  <a:schemeClr val="dk1"/>
                </a:solidFill>
                <a:latin typeface="Calibri"/>
                <a:ea typeface="Calibri"/>
                <a:cs typeface="Calibri"/>
                <a:sym typeface="Calibri"/>
              </a:rPr>
              <a:t>Bottom Up</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1" i="0" u="none" strike="noStrike" cap="none">
                <a:solidFill>
                  <a:schemeClr val="dk1"/>
                </a:solidFill>
                <a:latin typeface="Calibri"/>
                <a:ea typeface="Calibri"/>
                <a:cs typeface="Calibri"/>
                <a:sym typeface="Calibri"/>
              </a:rPr>
              <a:t>Big Bang</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1" i="0" u="none" strike="noStrike" cap="none">
                <a:solidFill>
                  <a:schemeClr val="dk1"/>
                </a:solidFill>
                <a:latin typeface="Calibri"/>
                <a:ea typeface="Calibri"/>
                <a:cs typeface="Calibri"/>
                <a:sym typeface="Calibri"/>
              </a:rPr>
              <a:t>Sandwich</a:t>
            </a:r>
            <a:endParaRPr/>
          </a:p>
          <a:p>
            <a:pPr marL="800100" marR="0" lvl="1" indent="-205740" algn="just" rtl="0">
              <a:lnSpc>
                <a:spcPct val="150000"/>
              </a:lnSpc>
              <a:spcBef>
                <a:spcPts val="360"/>
              </a:spcBef>
              <a:spcAft>
                <a:spcPts val="0"/>
              </a:spcAft>
              <a:buClr>
                <a:srgbClr val="0000FF"/>
              </a:buClr>
              <a:buSzPts val="2160"/>
              <a:buFont typeface="Noto Sans Symbols"/>
              <a:buNone/>
            </a:pPr>
            <a:endParaRPr sz="1800" b="1" i="0" u="none" strike="noStrike" cap="none">
              <a:solidFill>
                <a:schemeClr val="dk1"/>
              </a:solidFill>
              <a:latin typeface="Calibri"/>
              <a:ea typeface="Calibri"/>
              <a:cs typeface="Calibri"/>
              <a:sym typeface="Calibri"/>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b="1">
                <a:solidFill>
                  <a:schemeClr val="dk1"/>
                </a:solidFill>
                <a:latin typeface="Calibri"/>
                <a:ea typeface="Calibri"/>
                <a:cs typeface="Calibri"/>
                <a:sym typeface="Calibri"/>
              </a:rPr>
              <a:t>Pre-requisite </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A module must be available to be integrated</a:t>
            </a:r>
            <a:endParaRPr/>
          </a:p>
          <a:p>
            <a:pPr marL="1257300" marR="0" lvl="2"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A module is said to be available for combining with other modules when the module’s check-in request form is ready.</a:t>
            </a:r>
            <a:endParaRPr/>
          </a:p>
        </p:txBody>
      </p:sp>
      <p:sp>
        <p:nvSpPr>
          <p:cNvPr id="163" name="Google Shape;163;p20"/>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System Integration Techniques</a:t>
            </a:r>
            <a:endParaRPr/>
          </a:p>
        </p:txBody>
      </p:sp>
      <p:pic>
        <p:nvPicPr>
          <p:cNvPr id="164" name="Google Shape;164;p20"/>
          <p:cNvPicPr preferRelativeResize="0"/>
          <p:nvPr/>
        </p:nvPicPr>
        <p:blipFill rotWithShape="1">
          <a:blip r:embed="rId3">
            <a:alphaModFix/>
          </a:blip>
          <a:srcRect/>
          <a:stretch/>
        </p:blipFill>
        <p:spPr>
          <a:xfrm>
            <a:off x="2819400" y="1752600"/>
            <a:ext cx="5573957" cy="3409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1" name="Google Shape;171;p21"/>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8</a:t>
            </a:fld>
            <a:endParaRPr/>
          </a:p>
        </p:txBody>
      </p:sp>
      <p:sp>
        <p:nvSpPr>
          <p:cNvPr id="172" name="Google Shape;172;p21"/>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173" name="Google Shape;173;p21"/>
          <p:cNvSpPr/>
          <p:nvPr/>
        </p:nvSpPr>
        <p:spPr>
          <a:xfrm>
            <a:off x="214282" y="1295400"/>
            <a:ext cx="8569325" cy="4801314"/>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A software image is a compiled software binary.</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A build is an interim software image for internal testing within an organization</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Constructing a build is a process by which individual modules are integrated to form an interim software image.</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The final build is a candidate for system testing</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Constructing a software image involves the following activities</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Gathering the latest unit tested, authorized versions of modules</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Compiling the source code of those modules</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Checking in the compiled code to the repository</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Linking the compiled modules into sub - assemblies</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Verifying that the subassemblies are correct</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Exercising version control</a:t>
            </a:r>
            <a:endParaRPr/>
          </a:p>
        </p:txBody>
      </p:sp>
      <p:sp>
        <p:nvSpPr>
          <p:cNvPr id="174" name="Google Shape;174;p21"/>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Software Image and Build</a:t>
            </a:r>
            <a:endParaRPr sz="3000" b="1">
              <a:solidFill>
                <a:srgbClr val="0000FF"/>
              </a:solidFill>
              <a:latin typeface="Garamond"/>
              <a:ea typeface="Garamond"/>
              <a:cs typeface="Garamond"/>
              <a:sym typeface="Garamo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1" name="Google Shape;181;p22"/>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9</a:t>
            </a:fld>
            <a:endParaRPr/>
          </a:p>
        </p:txBody>
      </p:sp>
      <p:sp>
        <p:nvSpPr>
          <p:cNvPr id="182" name="Google Shape;182;p22"/>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183" name="Google Shape;183;p22"/>
          <p:cNvSpPr/>
          <p:nvPr/>
        </p:nvSpPr>
        <p:spPr>
          <a:xfrm>
            <a:off x="214282" y="1295401"/>
            <a:ext cx="8569325" cy="5033682"/>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Integration testing is conducted in an incremental manner as a series of test cycles</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In each test cycle, a few more modules are integrated with an existing ones, tested to generate larger builds.</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The complete system is built, cycle by cycle until the whole system is operational for system-level testing.</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 The number of SIT cycles and the total integration time are determined by the following parameters:</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Number of modules in the system</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Relative complexity of the module ( Cyclomatic Complexity)</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Relative complexity of the interfaces between the modules</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Number of modules needed to be clustered together in each test cycle</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Whether the modules to be integrated have been adequately tested before</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Turnaround time for each </a:t>
            </a:r>
            <a:r>
              <a:rPr lang="en-US" sz="1800" b="1" i="0" u="none" strike="noStrike" cap="none">
                <a:solidFill>
                  <a:schemeClr val="dk1"/>
                </a:solidFill>
                <a:latin typeface="Calibri"/>
                <a:ea typeface="Calibri"/>
                <a:cs typeface="Calibri"/>
                <a:sym typeface="Calibri"/>
              </a:rPr>
              <a:t>test-debug-fix</a:t>
            </a:r>
            <a:r>
              <a:rPr lang="en-US" sz="1800" b="0" i="0" u="none" strike="noStrike" cap="none">
                <a:solidFill>
                  <a:schemeClr val="dk1"/>
                </a:solidFill>
                <a:latin typeface="Calibri"/>
                <a:ea typeface="Calibri"/>
                <a:cs typeface="Calibri"/>
                <a:sym typeface="Calibri"/>
              </a:rPr>
              <a:t> cycle.</a:t>
            </a:r>
            <a:endParaRPr/>
          </a:p>
        </p:txBody>
      </p:sp>
      <p:sp>
        <p:nvSpPr>
          <p:cNvPr id="184" name="Google Shape;184;p22"/>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Incremental</a:t>
            </a:r>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2874</Words>
  <PresentationFormat>On-screen Show (4:3)</PresentationFormat>
  <Paragraphs>412</Paragraphs>
  <Slides>28</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Lato</vt:lpstr>
      <vt:lpstr>Calibri</vt:lpstr>
      <vt:lpstr>Cambria</vt:lpstr>
      <vt:lpstr>Noto Sans Symbols</vt:lpstr>
      <vt:lpstr>Garamond</vt:lpstr>
      <vt:lpstr>Times New Roman</vt:lpstr>
      <vt:lpstr>Raleway</vt:lpstr>
      <vt:lpstr>Streamline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Reading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hp</cp:lastModifiedBy>
  <cp:revision>2</cp:revision>
  <dcterms:modified xsi:type="dcterms:W3CDTF">2020-03-25T09:40:44Z</dcterms:modified>
</cp:coreProperties>
</file>